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6"/>
  </p:sldMasterIdLst>
  <p:notesMasterIdLst>
    <p:notesMasterId r:id="rId26"/>
  </p:notesMasterIdLst>
  <p:handoutMasterIdLst>
    <p:handoutMasterId r:id="rId27"/>
  </p:handoutMasterIdLst>
  <p:sldIdLst>
    <p:sldId id="260" r:id="rId7"/>
    <p:sldId id="434" r:id="rId8"/>
    <p:sldId id="366" r:id="rId9"/>
    <p:sldId id="433" r:id="rId10"/>
    <p:sldId id="431" r:id="rId11"/>
    <p:sldId id="420" r:id="rId12"/>
    <p:sldId id="432" r:id="rId13"/>
    <p:sldId id="423" r:id="rId14"/>
    <p:sldId id="422" r:id="rId15"/>
    <p:sldId id="428" r:id="rId16"/>
    <p:sldId id="424" r:id="rId17"/>
    <p:sldId id="425" r:id="rId18"/>
    <p:sldId id="426" r:id="rId19"/>
    <p:sldId id="417" r:id="rId20"/>
    <p:sldId id="427" r:id="rId21"/>
    <p:sldId id="418" r:id="rId22"/>
    <p:sldId id="421" r:id="rId23"/>
    <p:sldId id="403" r:id="rId24"/>
    <p:sldId id="407" r:id="rId25"/>
  </p:sldIdLst>
  <p:sldSz cx="9144000" cy="6858000" type="letter"/>
  <p:notesSz cx="6858000" cy="9144000"/>
  <p:defaultTextStyle>
    <a:defPPr>
      <a:defRPr lang="en-US"/>
    </a:defPPr>
    <a:lvl1pPr algn="l" defTabSz="455091" rtl="0" fontAlgn="base">
      <a:spcBef>
        <a:spcPct val="0"/>
      </a:spcBef>
      <a:spcAft>
        <a:spcPct val="0"/>
      </a:spcAft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1pPr>
    <a:lvl2pPr marL="455091" indent="1570" algn="l" defTabSz="455091" rtl="0" fontAlgn="base">
      <a:spcBef>
        <a:spcPct val="0"/>
      </a:spcBef>
      <a:spcAft>
        <a:spcPct val="0"/>
      </a:spcAft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2pPr>
    <a:lvl3pPr marL="911753" indent="1570" algn="l" defTabSz="455091" rtl="0" fontAlgn="base">
      <a:spcBef>
        <a:spcPct val="0"/>
      </a:spcBef>
      <a:spcAft>
        <a:spcPct val="0"/>
      </a:spcAft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3pPr>
    <a:lvl4pPr marL="1368413" indent="1570" algn="l" defTabSz="455091" rtl="0" fontAlgn="base">
      <a:spcBef>
        <a:spcPct val="0"/>
      </a:spcBef>
      <a:spcAft>
        <a:spcPct val="0"/>
      </a:spcAft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4pPr>
    <a:lvl5pPr marL="1826643" indent="1570" algn="l" defTabSz="455091" rtl="0" fontAlgn="base">
      <a:spcBef>
        <a:spcPct val="0"/>
      </a:spcBef>
      <a:spcAft>
        <a:spcPct val="0"/>
      </a:spcAft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5pPr>
    <a:lvl6pPr marL="2259765" algn="l" defTabSz="903906" rtl="0" eaLnBrk="1" latinLnBrk="0" hangingPunct="1"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6pPr>
    <a:lvl7pPr marL="2711717" algn="l" defTabSz="903906" rtl="0" eaLnBrk="1" latinLnBrk="0" hangingPunct="1"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7pPr>
    <a:lvl8pPr marL="3163670" algn="l" defTabSz="903906" rtl="0" eaLnBrk="1" latinLnBrk="0" hangingPunct="1"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8pPr>
    <a:lvl9pPr marL="3615623" algn="l" defTabSz="903906" rtl="0" eaLnBrk="1" latinLnBrk="0" hangingPunct="1">
      <a:defRPr sz="2373"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A7C39"/>
    <a:srgbClr val="0077FF"/>
    <a:srgbClr val="FF0000"/>
    <a:srgbClr val="B0BDBA"/>
    <a:srgbClr val="A0BFD1"/>
    <a:srgbClr val="BFBFD1"/>
    <a:srgbClr val="BFC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16"/>
    <p:restoredTop sz="92055"/>
  </p:normalViewPr>
  <p:slideViewPr>
    <p:cSldViewPr snapToGrid="0" snapToObjects="1">
      <p:cViewPr varScale="1">
        <p:scale>
          <a:sx n="117" d="100"/>
          <a:sy n="117" d="100"/>
        </p:scale>
        <p:origin x="472" y="168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12288"/>
    </p:cViewPr>
  </p:sorterViewPr>
  <p:notesViewPr>
    <p:cSldViewPr snapToGrid="0" snapToObjects="1">
      <p:cViewPr varScale="1">
        <p:scale>
          <a:sx n="108" d="100"/>
          <a:sy n="108" d="100"/>
        </p:scale>
        <p:origin x="444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9764B1-8D07-BA42-599F-43FE3A7131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EBB82-E992-3902-C8DF-C5962B5E6B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43AD9-9873-C944-B047-61CF57A8DE5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B19FA-A446-1F8C-F57F-6EC025CD8F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002681-9CFD-F34E-6275-29E87F071A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BA95F-36CD-2944-81FF-04A0800B2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27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DD3687-F750-DDB5-C4FD-64FE91B28C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56888">
              <a:defRPr sz="1200">
                <a:latin typeface="Century Gothic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D392B0-5FD3-565F-519D-A92C4029C1E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5613">
              <a:defRPr sz="1200"/>
            </a:lvl1pPr>
          </a:lstStyle>
          <a:p>
            <a:fld id="{70FE2D72-1863-B241-9386-26D5D869DAD5}" type="datetimeFigureOut">
              <a:rPr lang="en-US" altLang="en-US"/>
              <a:pPr/>
              <a:t>9/30/26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5628E0-1FB6-B61E-D668-F41CA8025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866391B-591B-652E-B821-AF5D826F7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C1AFF-4826-1F60-4B54-A7DFD3C0B3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56888">
              <a:defRPr sz="1200">
                <a:latin typeface="Century Gothic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0BC59-46E7-D082-FCF7-953DF81EA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455613">
              <a:defRPr sz="1200"/>
            </a:lvl1pPr>
          </a:lstStyle>
          <a:p>
            <a:fld id="{16322348-845B-C94A-8DAB-B7A20EFF48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5091" rtl="0" eaLnBrk="0" fontAlgn="base" hangingPunct="0">
      <a:spcBef>
        <a:spcPct val="30000"/>
      </a:spcBef>
      <a:spcAft>
        <a:spcPct val="0"/>
      </a:spcAft>
      <a:defRPr sz="1186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5091" algn="l" defTabSz="455091" rtl="0" eaLnBrk="0" fontAlgn="base" hangingPunct="0">
      <a:spcBef>
        <a:spcPct val="30000"/>
      </a:spcBef>
      <a:spcAft>
        <a:spcPct val="0"/>
      </a:spcAft>
      <a:defRPr sz="1186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1753" algn="l" defTabSz="455091" rtl="0" eaLnBrk="0" fontAlgn="base" hangingPunct="0">
      <a:spcBef>
        <a:spcPct val="30000"/>
      </a:spcBef>
      <a:spcAft>
        <a:spcPct val="0"/>
      </a:spcAft>
      <a:defRPr sz="1186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68413" algn="l" defTabSz="455091" rtl="0" eaLnBrk="0" fontAlgn="base" hangingPunct="0">
      <a:spcBef>
        <a:spcPct val="30000"/>
      </a:spcBef>
      <a:spcAft>
        <a:spcPct val="0"/>
      </a:spcAft>
      <a:defRPr sz="1186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6643" algn="l" defTabSz="455091" rtl="0" eaLnBrk="0" fontAlgn="base" hangingPunct="0">
      <a:spcBef>
        <a:spcPct val="30000"/>
      </a:spcBef>
      <a:spcAft>
        <a:spcPct val="0"/>
      </a:spcAft>
      <a:defRPr sz="1186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4125" algn="l" defTabSz="456824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6pPr>
    <a:lvl7pPr marL="2740950" algn="l" defTabSz="456824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7pPr>
    <a:lvl8pPr marL="3197776" algn="l" defTabSz="456824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8pPr>
    <a:lvl9pPr marL="3654605" algn="l" defTabSz="456824" rtl="0" eaLnBrk="1" latinLnBrk="0" hangingPunct="1">
      <a:defRPr sz="11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8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/>
            </a:lvl1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5" y="217268"/>
            <a:ext cx="8229601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23"/>
            <a:ext cx="7772400" cy="1500187"/>
          </a:xfrm>
        </p:spPr>
        <p:txBody>
          <a:bodyPr anchor="b"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808728" indent="-346598">
              <a:buFont typeface="Lucida Grande"/>
              <a:buChar char="−"/>
              <a:defRPr sz="1800">
                <a:solidFill>
                  <a:srgbClr val="000000"/>
                </a:solidFill>
              </a:defRPr>
            </a:lvl2pPr>
            <a:lvl3pPr marL="1386388" indent="-462128">
              <a:buFont typeface="Arial"/>
              <a:buChar char="•"/>
              <a:defRPr sz="1600">
                <a:solidFill>
                  <a:srgbClr val="000000"/>
                </a:solidFill>
              </a:defRPr>
            </a:lvl3pPr>
            <a:lvl4pPr marL="13863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4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06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2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349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970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42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 marL="1270855" indent="-346598">
              <a:buFont typeface="Arial"/>
              <a:buChar char="•"/>
              <a:defRPr lang="en-US" dirty="0" smtClean="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7" y="217268"/>
            <a:ext cx="82296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2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marR="0" indent="0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2000" b="1"/>
            </a:lvl1pPr>
            <a:lvl2pPr marL="462128" indent="0">
              <a:buNone/>
              <a:defRPr sz="2000" b="1"/>
            </a:lvl2pPr>
            <a:lvl3pPr marL="924256" indent="0">
              <a:buNone/>
              <a:defRPr sz="1800" b="1"/>
            </a:lvl3pPr>
            <a:lvl4pPr marL="1386388" indent="0">
              <a:buNone/>
              <a:defRPr sz="1600" b="1"/>
            </a:lvl4pPr>
            <a:lvl5pPr marL="1848515" indent="0">
              <a:buNone/>
              <a:defRPr sz="1600" b="1"/>
            </a:lvl5pPr>
            <a:lvl6pPr marL="2310644" indent="0">
              <a:buNone/>
              <a:defRPr sz="1600" b="1"/>
            </a:lvl6pPr>
            <a:lvl7pPr marL="2772772" indent="0">
              <a:buNone/>
              <a:defRPr sz="1600" b="1"/>
            </a:lvl7pPr>
            <a:lvl8pPr marL="3234902" indent="0">
              <a:buNone/>
              <a:defRPr sz="1600" b="1"/>
            </a:lvl8pPr>
            <a:lvl9pPr marL="3697035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75" cy="639762"/>
          </a:xfrm>
        </p:spPr>
        <p:txBody>
          <a:bodyPr anchor="b"/>
          <a:lstStyle>
            <a:lvl1pPr marL="0" indent="0">
              <a:buFont typeface="Arial"/>
              <a:buNone/>
              <a:defRPr sz="2000" b="1"/>
            </a:lvl1pPr>
            <a:lvl2pPr marL="462128" indent="0">
              <a:buNone/>
              <a:defRPr sz="2000" b="1"/>
            </a:lvl2pPr>
            <a:lvl3pPr marL="924256" indent="0">
              <a:buNone/>
              <a:defRPr sz="1800" b="1"/>
            </a:lvl3pPr>
            <a:lvl4pPr marL="1386388" indent="0">
              <a:buNone/>
              <a:defRPr sz="1600" b="1"/>
            </a:lvl4pPr>
            <a:lvl5pPr marL="1848515" indent="0">
              <a:buNone/>
              <a:defRPr sz="1600" b="1"/>
            </a:lvl5pPr>
            <a:lvl6pPr marL="2310644" indent="0">
              <a:buNone/>
              <a:defRPr sz="1600" b="1"/>
            </a:lvl6pPr>
            <a:lvl7pPr marL="2772772" indent="0">
              <a:buNone/>
              <a:defRPr sz="1600" b="1"/>
            </a:lvl7pPr>
            <a:lvl8pPr marL="3234902" indent="0">
              <a:buNone/>
              <a:defRPr sz="1600" b="1"/>
            </a:lvl8pPr>
            <a:lvl9pPr marL="3697035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6"/>
            <a:ext cx="4041775" cy="3951288"/>
          </a:xfrm>
        </p:spPr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buClr>
                <a:schemeClr val="tx2"/>
              </a:buClr>
              <a:defRPr sz="1400"/>
            </a:lvl4pPr>
            <a:lvl5pPr>
              <a:buClr>
                <a:schemeClr val="tx2"/>
              </a:buCl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5" y="217268"/>
            <a:ext cx="8229601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68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5" y="217268"/>
            <a:ext cx="8229601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7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over_energy__gradient.png">
            <a:extLst>
              <a:ext uri="{FF2B5EF4-FFF2-40B4-BE49-F238E27FC236}">
                <a16:creationId xmlns:a16="http://schemas.microsoft.com/office/drawing/2014/main" id="{6A5E5810-8F6B-A6B7-AA67-447AEA1C24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6987"/>
            <a:ext cx="9144000" cy="515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5" y="217268"/>
            <a:ext cx="8229601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2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1197433"/>
            <a:ext cx="3008313" cy="1006928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97437"/>
            <a:ext cx="5111750" cy="4928735"/>
          </a:xfrm>
        </p:spPr>
        <p:txBody>
          <a:bodyPr/>
          <a:lstStyle>
            <a:lvl1pPr marL="346598" marR="0" indent="-346598" algn="l" defTabSz="46212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2204360"/>
            <a:ext cx="3008313" cy="3921806"/>
          </a:xfrm>
        </p:spPr>
        <p:txBody>
          <a:bodyPr/>
          <a:lstStyle>
            <a:lvl1pPr marL="0" indent="0">
              <a:buNone/>
              <a:defRPr sz="1400"/>
            </a:lvl1pPr>
            <a:lvl2pPr marL="462128" indent="0">
              <a:buNone/>
              <a:defRPr sz="1200"/>
            </a:lvl2pPr>
            <a:lvl3pPr marL="924256" indent="0">
              <a:buNone/>
              <a:defRPr sz="1000"/>
            </a:lvl3pPr>
            <a:lvl4pPr marL="1386388" indent="0">
              <a:buNone/>
              <a:defRPr sz="900"/>
            </a:lvl4pPr>
            <a:lvl5pPr marL="1848515" indent="0">
              <a:buNone/>
              <a:defRPr sz="900"/>
            </a:lvl5pPr>
            <a:lvl6pPr marL="2310644" indent="0">
              <a:buNone/>
              <a:defRPr sz="900"/>
            </a:lvl6pPr>
            <a:lvl7pPr marL="2772772" indent="0">
              <a:buNone/>
              <a:defRPr sz="900"/>
            </a:lvl7pPr>
            <a:lvl8pPr marL="3234902" indent="0">
              <a:buNone/>
              <a:defRPr sz="900"/>
            </a:lvl8pPr>
            <a:lvl9pPr marL="3697035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068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1170216"/>
            <a:ext cx="5486400" cy="3557360"/>
          </a:xfrm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62128" indent="0">
              <a:buNone/>
              <a:defRPr sz="2800"/>
            </a:lvl2pPr>
            <a:lvl3pPr marL="924256" indent="0">
              <a:buNone/>
              <a:defRPr sz="2400"/>
            </a:lvl3pPr>
            <a:lvl4pPr marL="1386388" indent="0">
              <a:buNone/>
              <a:defRPr sz="2000"/>
            </a:lvl4pPr>
            <a:lvl5pPr marL="1848515" indent="0">
              <a:buNone/>
              <a:defRPr sz="2000"/>
            </a:lvl5pPr>
            <a:lvl6pPr marL="2310644" indent="0">
              <a:buNone/>
              <a:defRPr sz="2000"/>
            </a:lvl6pPr>
            <a:lvl7pPr marL="2772772" indent="0">
              <a:buNone/>
              <a:defRPr sz="2000"/>
            </a:lvl7pPr>
            <a:lvl8pPr marL="3234902" indent="0">
              <a:buNone/>
              <a:defRPr sz="2000"/>
            </a:lvl8pPr>
            <a:lvl9pPr marL="3697035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56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62128" indent="0">
              <a:buNone/>
              <a:defRPr sz="1200"/>
            </a:lvl2pPr>
            <a:lvl3pPr marL="924256" indent="0">
              <a:buNone/>
              <a:defRPr sz="1000"/>
            </a:lvl3pPr>
            <a:lvl4pPr marL="1386388" indent="0">
              <a:buNone/>
              <a:defRPr sz="900"/>
            </a:lvl4pPr>
            <a:lvl5pPr marL="1848515" indent="0">
              <a:buNone/>
              <a:defRPr sz="900"/>
            </a:lvl5pPr>
            <a:lvl6pPr marL="2310644" indent="0">
              <a:buNone/>
              <a:defRPr sz="900"/>
            </a:lvl6pPr>
            <a:lvl7pPr marL="2772772" indent="0">
              <a:buNone/>
              <a:defRPr sz="900"/>
            </a:lvl7pPr>
            <a:lvl8pPr marL="3234902" indent="0">
              <a:buNone/>
              <a:defRPr sz="900"/>
            </a:lvl8pPr>
            <a:lvl9pPr marL="3697035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450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5" y="217268"/>
            <a:ext cx="8229601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28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33932"/>
            <a:ext cx="2057400" cy="49922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33932"/>
            <a:ext cx="6019800" cy="4992234"/>
          </a:xfrm>
        </p:spPr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4255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8897"/>
            <a:ext cx="7772400" cy="6918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1A7E6-1C85-249A-A214-A6B1BCF3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980" y="6248400"/>
            <a:ext cx="1904306" cy="457200"/>
          </a:xfrm>
          <a:prstGeom prst="rect">
            <a:avLst/>
          </a:prstGeom>
        </p:spPr>
        <p:txBody>
          <a:bodyPr lIns="91379" tIns="45690" rIns="91379" bIns="45690"/>
          <a:lstStyle>
            <a:lvl1pPr defTabSz="342763">
              <a:defRPr sz="1350">
                <a:latin typeface="Century Gothic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153F6-3B4C-26B9-40BB-3815EE6E4A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04881" y="6315808"/>
            <a:ext cx="8610461" cy="381000"/>
          </a:xfrm>
          <a:prstGeom prst="rect">
            <a:avLst/>
          </a:prstGeom>
        </p:spPr>
        <p:txBody>
          <a:bodyPr vert="horz" wrap="square" lIns="91379" tIns="45690" rIns="91379" bIns="4569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249844F9-22C6-5342-8490-70BC8156C10A}" type="slidenum">
              <a:rPr lang="en-US" altLang="en-US"/>
              <a:pPr/>
              <a:t>‹#›</a:t>
            </a:fld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265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31654E0A-E3F7-E9AD-91E4-94A69F566BE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357" y="0"/>
            <a:ext cx="8229286" cy="91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27" tIns="46213" rIns="92427" bIns="462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4DDDAE3B-BECA-2CBC-6EE0-26E76EDA8E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357" y="1320534"/>
            <a:ext cx="8229286" cy="47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27" tIns="46213" rIns="92427" bIns="462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Century gothic 20 bold</a:t>
            </a:r>
          </a:p>
          <a:p>
            <a:pPr lvl="0"/>
            <a:r>
              <a:rPr lang="en-US" altLang="en-US" dirty="0"/>
              <a:t>Century gothic 20 bold</a:t>
            </a:r>
          </a:p>
          <a:p>
            <a:pPr lvl="1"/>
            <a:r>
              <a:rPr lang="en-US" altLang="en-US" dirty="0"/>
              <a:t>Century gothic 18</a:t>
            </a:r>
          </a:p>
          <a:p>
            <a:pPr lvl="1"/>
            <a:r>
              <a:rPr lang="en-US" altLang="en-US" dirty="0"/>
              <a:t>Century gothic 18</a:t>
            </a:r>
          </a:p>
          <a:p>
            <a:pPr lvl="2"/>
            <a:r>
              <a:rPr lang="en-US" altLang="en-US" dirty="0"/>
              <a:t>Century gothic 16</a:t>
            </a:r>
          </a:p>
          <a:p>
            <a:pPr lvl="2"/>
            <a:r>
              <a:rPr lang="en-US" altLang="en-US" dirty="0"/>
              <a:t>Century gothic 16</a:t>
            </a:r>
          </a:p>
          <a:p>
            <a:pPr lvl="0"/>
            <a:r>
              <a:rPr lang="en-US" altLang="en-US" dirty="0"/>
              <a:t>Century gothic 20 bold</a:t>
            </a:r>
          </a:p>
          <a:p>
            <a:pPr lvl="0"/>
            <a:endParaRPr lang="en-US" altLang="en-US" dirty="0"/>
          </a:p>
          <a:p>
            <a:pPr lvl="0"/>
            <a:endParaRPr lang="en-US" altLang="en-US" dirty="0"/>
          </a:p>
          <a:p>
            <a:pPr lvl="2"/>
            <a:endParaRPr lang="en-US" altLang="en-US" dirty="0"/>
          </a:p>
          <a:p>
            <a:pPr lvl="0"/>
            <a:endParaRPr lang="en-US" altLang="en-US" dirty="0"/>
          </a:p>
        </p:txBody>
      </p:sp>
      <p:sp>
        <p:nvSpPr>
          <p:cNvPr id="8" name="Text Box 14">
            <a:extLst>
              <a:ext uri="{FF2B5EF4-FFF2-40B4-BE49-F238E27FC236}">
                <a16:creationId xmlns:a16="http://schemas.microsoft.com/office/drawing/2014/main" id="{A3AE03E1-D318-D13C-166D-65AFECDC5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452" y="6532176"/>
            <a:ext cx="3357096" cy="216439"/>
          </a:xfrm>
          <a:prstGeom prst="rect">
            <a:avLst/>
          </a:prstGeom>
          <a:noFill/>
          <a:ln>
            <a:noFill/>
          </a:ln>
        </p:spPr>
        <p:txBody>
          <a:bodyPr lIns="92427" tIns="46213" rIns="92427" bIns="46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algn="ctr" defTabSz="462128" eaLnBrk="1" hangingPunct="1">
              <a:defRPr/>
            </a:pPr>
            <a:r>
              <a:rPr lang="en-US" sz="800" dirty="0">
                <a:solidFill>
                  <a:srgbClr val="00217B"/>
                </a:solidFill>
                <a:cs typeface="Century Gothic" charset="0"/>
              </a:rPr>
              <a:t>EM Bass/EPTM/Sep. 2026</a:t>
            </a:r>
          </a:p>
        </p:txBody>
      </p:sp>
      <p:sp>
        <p:nvSpPr>
          <p:cNvPr id="9" name="Text Box 12">
            <a:extLst>
              <a:ext uri="{FF2B5EF4-FFF2-40B4-BE49-F238E27FC236}">
                <a16:creationId xmlns:a16="http://schemas.microsoft.com/office/drawing/2014/main" id="{C9373750-9B3B-9FFC-9E56-A9AF4FEC7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074" y="6499281"/>
            <a:ext cx="1287923" cy="247217"/>
          </a:xfrm>
          <a:prstGeom prst="rect">
            <a:avLst/>
          </a:prstGeom>
          <a:noFill/>
          <a:ln>
            <a:noFill/>
          </a:ln>
        </p:spPr>
        <p:txBody>
          <a:bodyPr wrap="none" lIns="92427" tIns="46213" rIns="92427" bIns="46213">
            <a:spAutoFit/>
          </a:bodyPr>
          <a:lstStyle>
            <a:lvl1pPr defTabSz="461963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61963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61963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61963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61963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61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000">
                <a:solidFill>
                  <a:srgbClr val="00217B"/>
                </a:solidFill>
                <a:latin typeface="Arial Narrow" panose="020B0604020202020204" pitchFamily="34" charset="0"/>
              </a:rPr>
              <a:t>Bass, E.M.       Slide </a:t>
            </a:r>
            <a:fld id="{5FB55A4E-08DE-9848-96F4-AA676C0FC712}" type="slidenum">
              <a:rPr lang="en-US" altLang="en-US" sz="1000">
                <a:solidFill>
                  <a:srgbClr val="00217B"/>
                </a:solidFill>
                <a:latin typeface="Arial Narrow" panose="020B0604020202020204" pitchFamily="34" charset="0"/>
              </a:rPr>
              <a:pPr eaLnBrk="1" hangingPunct="1"/>
              <a:t>‹#›</a:t>
            </a:fld>
            <a:endParaRPr lang="en-US" altLang="en-US" sz="1000">
              <a:solidFill>
                <a:srgbClr val="00217B"/>
              </a:solidFill>
              <a:latin typeface="Arial Narrow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3B6C65-DDA2-C282-187A-8F9F77709648}"/>
              </a:ext>
            </a:extLst>
          </p:cNvPr>
          <p:cNvCxnSpPr>
            <a:cxnSpLocks/>
          </p:cNvCxnSpPr>
          <p:nvPr userDrawn="1"/>
        </p:nvCxnSpPr>
        <p:spPr>
          <a:xfrm>
            <a:off x="457357" y="807277"/>
            <a:ext cx="8229286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27000">
                  <a:schemeClr val="accent6"/>
                </a:gs>
                <a:gs pos="75000">
                  <a:schemeClr val="accent6"/>
                </a:gs>
                <a:gs pos="100000">
                  <a:schemeClr val="accent1"/>
                </a:gs>
              </a:gsLst>
              <a:lin ang="0" scaled="0"/>
            </a:gra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94375" r:id="rId1"/>
    <p:sldLayoutId id="2147494376" r:id="rId2"/>
    <p:sldLayoutId id="2147494377" r:id="rId3"/>
    <p:sldLayoutId id="2147494378" r:id="rId4"/>
    <p:sldLayoutId id="2147494379" r:id="rId5"/>
    <p:sldLayoutId id="2147494380" r:id="rId6"/>
    <p:sldLayoutId id="2147494385" r:id="rId7"/>
    <p:sldLayoutId id="2147494381" r:id="rId8"/>
    <p:sldLayoutId id="2147494382" r:id="rId9"/>
    <p:sldLayoutId id="2147494383" r:id="rId10"/>
    <p:sldLayoutId id="2147494384" r:id="rId11"/>
    <p:sldLayoutId id="2147494388" r:id="rId12"/>
  </p:sldLayoutIdLst>
  <p:txStyles>
    <p:titleStyle>
      <a:lvl1pPr algn="l" defTabSz="460375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FFFFFF"/>
          </a:solidFill>
          <a:latin typeface="+mj-lt"/>
          <a:ea typeface="ＭＳ Ｐゴシック" charset="0"/>
          <a:cs typeface="ＭＳ Ｐゴシック" charset="0"/>
        </a:defRPr>
      </a:lvl1pPr>
      <a:lvl2pPr algn="l" defTabSz="46037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defTabSz="46037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defTabSz="46037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defTabSz="460375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5pPr>
      <a:lvl6pPr marL="462128" algn="ctr" defTabSz="462128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6pPr>
      <a:lvl7pPr marL="924256" algn="ctr" defTabSz="462128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86388" algn="ctr" defTabSz="462128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48515" algn="ctr" defTabSz="462128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4488" indent="-344488" algn="l" defTabSz="46037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9300" indent="-287338" algn="l" defTabSz="46037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270000" indent="-344488" algn="l" defTabSz="46037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16075" indent="-228600" algn="l" defTabSz="4603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78038" indent="-228600" algn="l" defTabSz="4603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41709" indent="-231064" algn="l" defTabSz="4621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836" indent="-231064" algn="l" defTabSz="4621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5965" indent="-231064" algn="l" defTabSz="4621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8095" indent="-231064" algn="l" defTabSz="46212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128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256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6388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8515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0644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2772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4902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7035" algn="l" defTabSz="4621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0.png"/><Relationship Id="rId7" Type="http://schemas.openxmlformats.org/officeDocument/2006/relationships/image" Target="../media/image2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10" Type="http://schemas.openxmlformats.org/officeDocument/2006/relationships/image" Target="../media/image250.png"/><Relationship Id="rId4" Type="http://schemas.openxmlformats.org/officeDocument/2006/relationships/image" Target="../media/image190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Box 6">
            <a:extLst>
              <a:ext uri="{FF2B5EF4-FFF2-40B4-BE49-F238E27FC236}">
                <a16:creationId xmlns:a16="http://schemas.microsoft.com/office/drawing/2014/main" id="{67A42164-6C39-AEA7-3C0F-E6752FBC6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7" y="-40969"/>
            <a:ext cx="8020687" cy="80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2" tIns="34276" rIns="68552" bIns="3427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b="1" dirty="0"/>
              <a:t>Self saturation of Alfvén eigenmodes</a:t>
            </a:r>
          </a:p>
          <a:p>
            <a:pPr algn="ctr"/>
            <a:r>
              <a:rPr lang="en-US" b="1" dirty="0"/>
              <a:t>with a reactor-like low </a:t>
            </a:r>
            <a:r>
              <a:rPr lang="en-US" b="1" dirty="0" err="1"/>
              <a:t>ρ</a:t>
            </a:r>
            <a:r>
              <a:rPr lang="en-US" b="1" dirty="0"/>
              <a:t>*</a:t>
            </a:r>
            <a:endParaRPr lang="el-GR" sz="28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364" name="TextBox 7">
            <a:extLst>
              <a:ext uri="{FF2B5EF4-FFF2-40B4-BE49-F238E27FC236}">
                <a16:creationId xmlns:a16="http://schemas.microsoft.com/office/drawing/2014/main" id="{5C348C50-5A31-C251-2FC9-EEDD6C7E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52" y="1235461"/>
            <a:ext cx="8866696" cy="50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2" tIns="34276" rIns="68552" bIns="34276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defTabSz="342763">
              <a:spcAft>
                <a:spcPts val="450"/>
              </a:spcAft>
              <a:defRPr/>
            </a:pPr>
            <a:r>
              <a:rPr lang="en-US" sz="2800" b="1" dirty="0">
                <a:solidFill>
                  <a:srgbClr val="00217B"/>
                </a:solidFill>
                <a:latin typeface="+mj-lt"/>
              </a:rPr>
              <a:t>E.M. Bass and C. Holland</a:t>
            </a:r>
            <a:endParaRPr lang="en-US" sz="2000" b="1" baseline="30000" dirty="0">
              <a:solidFill>
                <a:srgbClr val="00217B"/>
              </a:solidFill>
              <a:latin typeface="+mj-lt"/>
            </a:endParaRPr>
          </a:p>
        </p:txBody>
      </p:sp>
      <p:sp>
        <p:nvSpPr>
          <p:cNvPr id="15365" name="TextBox 8">
            <a:extLst>
              <a:ext uri="{FF2B5EF4-FFF2-40B4-BE49-F238E27FC236}">
                <a16:creationId xmlns:a16="http://schemas.microsoft.com/office/drawing/2014/main" id="{2B94C0CB-FC57-31C7-022E-35850D7F7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7" y="2877770"/>
            <a:ext cx="8458979" cy="217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2" tIns="34276" rIns="68552" bIns="34276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defTabSz="34276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00217B"/>
                </a:solidFill>
                <a:latin typeface="+mj-lt"/>
              </a:rPr>
              <a:t>Presented at</a:t>
            </a:r>
          </a:p>
          <a:p>
            <a:pPr marL="205799" defTabSz="342763">
              <a:spcAft>
                <a:spcPts val="0"/>
              </a:spcAft>
              <a:defRPr/>
            </a:pPr>
            <a:r>
              <a:rPr lang="en-US" b="1" dirty="0">
                <a:solidFill>
                  <a:srgbClr val="00217B"/>
                </a:solidFill>
                <a:latin typeface="+mj-lt"/>
              </a:rPr>
              <a:t>IAEA Technical Meeting on Energetic Particles in Magnetically Confined Systems</a:t>
            </a:r>
          </a:p>
          <a:p>
            <a:pPr marL="205799" defTabSz="342763">
              <a:spcAft>
                <a:spcPts val="0"/>
              </a:spcAft>
              <a:defRPr/>
            </a:pPr>
            <a:endParaRPr lang="en-US" b="1" dirty="0">
              <a:solidFill>
                <a:srgbClr val="00217B"/>
              </a:solidFill>
              <a:latin typeface="+mj-lt"/>
            </a:endParaRPr>
          </a:p>
          <a:p>
            <a:pPr defTabSz="342763">
              <a:defRPr/>
            </a:pPr>
            <a:r>
              <a:rPr lang="en-US" sz="2000" b="1" dirty="0">
                <a:solidFill>
                  <a:srgbClr val="00217B"/>
                </a:solidFill>
                <a:latin typeface="+mj-lt"/>
              </a:rPr>
              <a:t>Lausanne, Switzerland </a:t>
            </a:r>
          </a:p>
          <a:p>
            <a:pPr defTabSz="342763">
              <a:defRPr/>
            </a:pPr>
            <a:r>
              <a:rPr lang="en-US" sz="2000" b="1" dirty="0">
                <a:solidFill>
                  <a:srgbClr val="00217B"/>
                </a:solidFill>
                <a:latin typeface="+mj-lt"/>
              </a:rPr>
              <a:t>September 28 – October 2, 2026</a:t>
            </a:r>
          </a:p>
        </p:txBody>
      </p:sp>
      <p:sp>
        <p:nvSpPr>
          <p:cNvPr id="15366" name="TextBox 8">
            <a:extLst>
              <a:ext uri="{FF2B5EF4-FFF2-40B4-BE49-F238E27FC236}">
                <a16:creationId xmlns:a16="http://schemas.microsoft.com/office/drawing/2014/main" id="{4723ACD8-307E-F80F-EFD6-1834DBF1C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6272" y="5979279"/>
            <a:ext cx="5172368" cy="5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2" tIns="34276" rIns="68552" bIns="34276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defTabSz="342763">
              <a:defRPr/>
            </a:pPr>
            <a:r>
              <a:rPr lang="en-US" sz="1600" dirty="0">
                <a:solidFill>
                  <a:srgbClr val="00217B"/>
                </a:solidFill>
                <a:latin typeface="+mj-lt"/>
              </a:rPr>
              <a:t>Supported by US DOE SMARTS and FREDA </a:t>
            </a:r>
            <a:r>
              <a:rPr lang="en-US" sz="1600" dirty="0" err="1">
                <a:solidFill>
                  <a:srgbClr val="00217B"/>
                </a:solidFill>
                <a:latin typeface="+mj-lt"/>
              </a:rPr>
              <a:t>SciDACs</a:t>
            </a:r>
            <a:endParaRPr lang="en-US" sz="1600" dirty="0">
              <a:solidFill>
                <a:srgbClr val="00217B"/>
              </a:solidFill>
              <a:latin typeface="+mj-lt"/>
            </a:endParaRPr>
          </a:p>
          <a:p>
            <a:pPr algn="ctr" defTabSz="342763">
              <a:defRPr/>
            </a:pPr>
            <a:r>
              <a:rPr lang="en-US" sz="1600" dirty="0">
                <a:solidFill>
                  <a:srgbClr val="00217B"/>
                </a:solidFill>
                <a:latin typeface="+mj-lt"/>
              </a:rPr>
              <a:t>Computations performed at NERSC</a:t>
            </a:r>
          </a:p>
        </p:txBody>
      </p:sp>
      <p:sp>
        <p:nvSpPr>
          <p:cNvPr id="15367" name="TextBox 7">
            <a:extLst>
              <a:ext uri="{FF2B5EF4-FFF2-40B4-BE49-F238E27FC236}">
                <a16:creationId xmlns:a16="http://schemas.microsoft.com/office/drawing/2014/main" id="{E3D45DC3-5B40-E4CA-10CE-7178644BB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80" y="1992932"/>
            <a:ext cx="4895731" cy="438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2" tIns="34276" rIns="68552" bIns="34276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defTabSz="342763">
              <a:defRPr/>
            </a:pPr>
            <a:r>
              <a:rPr lang="en-US" b="1" dirty="0">
                <a:solidFill>
                  <a:srgbClr val="00217B"/>
                </a:solidFill>
                <a:latin typeface="+mj-lt"/>
              </a:rPr>
              <a:t>UC San Diego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C3E768-DC74-C394-B964-ABF0D4BB6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089" y="4585797"/>
            <a:ext cx="2457792" cy="1638528"/>
          </a:xfrm>
          <a:prstGeom prst="rect">
            <a:avLst/>
          </a:prstGeom>
        </p:spPr>
      </p:pic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2AE50CDC-070C-82AC-F2F7-6A2FC2A3D06B}"/>
              </a:ext>
            </a:extLst>
          </p:cNvPr>
          <p:cNvSpPr txBox="1"/>
          <p:nvPr/>
        </p:nvSpPr>
        <p:spPr>
          <a:xfrm>
            <a:off x="643078" y="5158488"/>
            <a:ext cx="1484114" cy="320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 i="1" dirty="0">
                <a:solidFill>
                  <a:srgbClr val="6FA8DC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S</a:t>
            </a:r>
            <a:r>
              <a:rPr lang="en" sz="2800" b="1" i="1" dirty="0">
                <a:solidFill>
                  <a:srgbClr val="6B7BC2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M</a:t>
            </a:r>
            <a:r>
              <a:rPr lang="en" sz="2800" b="1" i="1" dirty="0">
                <a:solidFill>
                  <a:srgbClr val="674EA7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A</a:t>
            </a:r>
            <a:r>
              <a:rPr lang="en" sz="2800" b="1" i="1" dirty="0">
                <a:solidFill>
                  <a:srgbClr val="6E3577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R</a:t>
            </a:r>
            <a:r>
              <a:rPr lang="en" sz="2800" b="1" i="1" dirty="0">
                <a:solidFill>
                  <a:srgbClr val="741B47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T</a:t>
            </a:r>
            <a:r>
              <a:rPr lang="en" sz="2800" b="1" i="1" dirty="0">
                <a:solidFill>
                  <a:srgbClr val="60163C"/>
                </a:solidFill>
                <a:latin typeface="Konkhmer Sleokchher"/>
                <a:ea typeface="Konkhmer Sleokchher"/>
                <a:cs typeface="Konkhmer Sleokchher"/>
                <a:sym typeface="Konkhmer Sleokchher"/>
              </a:rPr>
              <a:t>S</a:t>
            </a:r>
            <a:endParaRPr sz="28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17CEE-38B9-6D47-D72F-A9E79C324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80" y="5585916"/>
            <a:ext cx="1014675" cy="11010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74A2B7-A805-69EE-2ADB-DE97E6585684}"/>
              </a:ext>
            </a:extLst>
          </p:cNvPr>
          <p:cNvSpPr txBox="1"/>
          <p:nvPr/>
        </p:nvSpPr>
        <p:spPr>
          <a:xfrm>
            <a:off x="381695" y="850288"/>
            <a:ext cx="8361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…toward refinement of the reduced </a:t>
            </a:r>
            <a:r>
              <a:rPr lang="en-US" sz="2200" b="1" dirty="0" err="1">
                <a:solidFill>
                  <a:schemeClr val="accent6">
                    <a:lumMod val="75000"/>
                  </a:schemeClr>
                </a:solidFill>
              </a:rPr>
              <a:t>TGLF-EP+Alpha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C762-D358-5B1F-381F-4E07AE7EC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D56A9D-9BD2-CDC4-B408-C0A39E4D62AC}"/>
              </a:ext>
            </a:extLst>
          </p:cNvPr>
          <p:cNvSpPr txBox="1"/>
          <p:nvPr/>
        </p:nvSpPr>
        <p:spPr>
          <a:xfrm>
            <a:off x="228600" y="1536700"/>
            <a:ext cx="8483600" cy="3743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romanUcPeriod"/>
            </a:pPr>
            <a:r>
              <a:rPr lang="en-US" b="1" dirty="0"/>
              <a:t>Background:</a:t>
            </a:r>
            <a:r>
              <a:rPr lang="en-US" dirty="0"/>
              <a:t> The state of </a:t>
            </a:r>
            <a:r>
              <a:rPr lang="en-US" dirty="0" err="1"/>
              <a:t>TGLF-EP+Alpha</a:t>
            </a:r>
            <a:r>
              <a:rPr lang="en-US" dirty="0"/>
              <a:t> modeling</a:t>
            </a:r>
          </a:p>
          <a:p>
            <a:pPr marL="514350" indent="-514350">
              <a:buAutoNum type="romanUcPeriod"/>
            </a:pPr>
            <a:endParaRPr lang="en-US" dirty="0"/>
          </a:p>
          <a:p>
            <a:pPr marL="514350" indent="-514350">
              <a:buAutoNum type="romanUcPeriod"/>
            </a:pPr>
            <a:endParaRPr lang="en-US" dirty="0"/>
          </a:p>
          <a:p>
            <a:pPr marL="514350" indent="-514350">
              <a:buAutoNum type="romanUcPeriod"/>
            </a:pPr>
            <a:r>
              <a:rPr lang="en-US" dirty="0"/>
              <a:t>Nonlinear physics of stiff Alfvén eigenmodes in GYRO</a:t>
            </a:r>
          </a:p>
          <a:p>
            <a:pPr marL="514350" indent="-514350">
              <a:buAutoNum type="romanUcPeriod"/>
            </a:pPr>
            <a:endParaRPr lang="en-US" dirty="0"/>
          </a:p>
          <a:p>
            <a:pPr marL="514350" indent="-514350">
              <a:buAutoNum type="romanUcPeriod"/>
            </a:pPr>
            <a:endParaRPr lang="en-US" dirty="0"/>
          </a:p>
          <a:p>
            <a:pPr marL="514350" indent="-514350">
              <a:buAutoNum type="romanUcPeriod"/>
            </a:pPr>
            <a:r>
              <a:rPr lang="en-US" dirty="0"/>
              <a:t>Effect of decreasing </a:t>
            </a:r>
            <a:r>
              <a:rPr lang="en-US" i="1" dirty="0">
                <a:latin typeface="Symbol" pitchFamily="2" charset="2"/>
              </a:rPr>
              <a:t>r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/>
              <a:t> (increasing mode density) on a test compact reactor scenario in nonlinear CGYRO</a:t>
            </a:r>
          </a:p>
          <a:p>
            <a:pPr marL="514350" indent="-514350">
              <a:buAutoNum type="romanU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0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A8853EFB-AA58-8A35-CFF0-B65F641F1F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122" y="143807"/>
            <a:ext cx="9030878" cy="498475"/>
          </a:xfrm>
        </p:spPr>
        <p:txBody>
          <a:bodyPr/>
          <a:lstStyle/>
          <a:p>
            <a:r>
              <a:rPr lang="en-US" altLang="en-US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TGLF-EP+Alpha</a:t>
            </a:r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: simple physics-based model for predicting energetic ion transport by Alfvén eigenmodes (AEs).</a:t>
            </a:r>
          </a:p>
        </p:txBody>
      </p:sp>
      <p:sp>
        <p:nvSpPr>
          <p:cNvPr id="10242" name="TextBox 2">
            <a:extLst>
              <a:ext uri="{FF2B5EF4-FFF2-40B4-BE49-F238E27FC236}">
                <a16:creationId xmlns:a16="http://schemas.microsoft.com/office/drawing/2014/main" id="{24761268-ABFB-A8D1-5497-0AC372E52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47" y="4530729"/>
            <a:ext cx="534987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27" tIns="46213" rIns="92427" bIns="46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465138" indent="-1905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1213"/>
              </a:spcAft>
            </a:pPr>
            <a:r>
              <a:rPr lang="en-US" altLang="en-US" sz="2800" b="1" dirty="0"/>
              <a:t>Inputs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Complete equilibrium geometry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Thermal-species profiles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Source rate(s) or classical EP profile(s)</a:t>
            </a:r>
          </a:p>
        </p:txBody>
      </p:sp>
      <p:sp>
        <p:nvSpPr>
          <p:cNvPr id="10243" name="TextBox 3">
            <a:extLst>
              <a:ext uri="{FF2B5EF4-FFF2-40B4-BE49-F238E27FC236}">
                <a16:creationId xmlns:a16="http://schemas.microsoft.com/office/drawing/2014/main" id="{BEA7C8BE-3D20-0752-4C46-57B855765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6" y="4587879"/>
            <a:ext cx="4105275" cy="190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27" tIns="46213" rIns="92427" bIns="46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465138" indent="-1905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1213"/>
              </a:spcAft>
            </a:pPr>
            <a:r>
              <a:rPr lang="en-US" altLang="en-US" sz="2800" b="1" dirty="0">
                <a:solidFill>
                  <a:srgbClr val="008000"/>
                </a:solidFill>
              </a:rPr>
              <a:t>Outputs (steady-state)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8000"/>
                </a:solidFill>
              </a:rPr>
              <a:t>EP density profile(s).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8000"/>
                </a:solidFill>
              </a:rPr>
              <a:t>Radial density flux(es) versus radius.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008000"/>
                </a:solidFill>
              </a:rPr>
              <a:t>Revised power depositions.</a:t>
            </a:r>
          </a:p>
        </p:txBody>
      </p:sp>
      <p:sp>
        <p:nvSpPr>
          <p:cNvPr id="10244" name="TextBox 5">
            <a:extLst>
              <a:ext uri="{FF2B5EF4-FFF2-40B4-BE49-F238E27FC236}">
                <a16:creationId xmlns:a16="http://schemas.microsoft.com/office/drawing/2014/main" id="{E9D89064-0FB4-0492-5117-DC4182F57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6" y="1065518"/>
            <a:ext cx="910907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27" tIns="46213" rIns="92427" bIns="462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Alpha:</a:t>
            </a:r>
            <a:r>
              <a:rPr lang="en-US" altLang="en-US" dirty="0">
                <a:solidFill>
                  <a:srgbClr val="0000FF"/>
                </a:solidFill>
              </a:rPr>
              <a:t> </a:t>
            </a:r>
            <a:r>
              <a:rPr lang="en-US" altLang="en-US" sz="2300" dirty="0">
                <a:solidFill>
                  <a:srgbClr val="0000FF"/>
                </a:solidFill>
              </a:rPr>
              <a:t>1D radial energetic particle (EP) </a:t>
            </a:r>
            <a:r>
              <a:rPr lang="en-US" altLang="en-US" sz="2300" b="1" dirty="0">
                <a:solidFill>
                  <a:srgbClr val="0000FF"/>
                </a:solidFill>
              </a:rPr>
              <a:t>steady-state</a:t>
            </a:r>
            <a:r>
              <a:rPr lang="en-US" altLang="en-US" sz="2300" dirty="0">
                <a:solidFill>
                  <a:srgbClr val="0000FF"/>
                </a:solidFill>
              </a:rPr>
              <a:t> (time-invariant) density transport model includes: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800C72-EE5A-39D2-0C5A-D39C823C27B9}"/>
              </a:ext>
            </a:extLst>
          </p:cNvPr>
          <p:cNvSpPr txBox="1"/>
          <p:nvPr/>
        </p:nvSpPr>
        <p:spPr>
          <a:xfrm>
            <a:off x="30163" y="1835452"/>
            <a:ext cx="4503738" cy="1324435"/>
          </a:xfrm>
          <a:prstGeom prst="rect">
            <a:avLst/>
          </a:prstGeom>
          <a:noFill/>
        </p:spPr>
        <p:txBody>
          <a:bodyPr lIns="92427" tIns="46213" rIns="92427" bIns="46213">
            <a:spAutoFit/>
          </a:bodyPr>
          <a:lstStyle/>
          <a:p>
            <a:pPr algn="ctr" defTabSz="462128">
              <a:defRPr/>
            </a:pPr>
            <a:r>
              <a:rPr lang="en-US" sz="2000" b="1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Transport</a:t>
            </a:r>
          </a:p>
          <a:p>
            <a:pPr marL="194094" indent="-194094" defTabSz="462128">
              <a:buFont typeface="Arial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AEs using critical gradient</a:t>
            </a:r>
          </a:p>
          <a:p>
            <a:pPr marL="194094" indent="-194094" defTabSz="462128">
              <a:buFont typeface="Arial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Various models for (generally small) microturbulent EP transport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A9960F-282D-EC2B-F737-9623D2959C76}"/>
              </a:ext>
            </a:extLst>
          </p:cNvPr>
          <p:cNvSpPr txBox="1"/>
          <p:nvPr/>
        </p:nvSpPr>
        <p:spPr>
          <a:xfrm>
            <a:off x="4533904" y="1833868"/>
            <a:ext cx="4579937" cy="1341437"/>
          </a:xfrm>
          <a:prstGeom prst="rect">
            <a:avLst/>
          </a:prstGeom>
          <a:noFill/>
        </p:spPr>
        <p:txBody>
          <a:bodyPr lIns="92427" tIns="46213" rIns="92427" bIns="46213">
            <a:spAutoFit/>
          </a:bodyPr>
          <a:lstStyle/>
          <a:p>
            <a:pPr algn="ctr" defTabSz="462128">
              <a:defRPr/>
            </a:pPr>
            <a:r>
              <a:rPr lang="en-US" sz="2000" b="1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Sources/Sinks</a:t>
            </a:r>
          </a:p>
          <a:p>
            <a:pPr marL="194094" indent="-194094" defTabSz="462128">
              <a:buFont typeface="Arial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Fusion or beam source</a:t>
            </a:r>
          </a:p>
          <a:p>
            <a:pPr marL="194094" indent="-194094" defTabSz="462128">
              <a:buFont typeface="Arial"/>
              <a:buChar char="•"/>
              <a:defRPr/>
            </a:pPr>
            <a:r>
              <a:rPr lang="en-US" sz="2000" dirty="0">
                <a:solidFill>
                  <a:srgbClr val="0000FF"/>
                </a:solidFill>
                <a:latin typeface="Century Gothic" charset="0"/>
                <a:ea typeface="ＭＳ Ｐゴシック" charset="0"/>
                <a:cs typeface="ＭＳ Ｐゴシック" charset="0"/>
              </a:rPr>
              <a:t>A sink representing slowing down collisions</a:t>
            </a:r>
          </a:p>
        </p:txBody>
      </p:sp>
      <p:sp>
        <p:nvSpPr>
          <p:cNvPr id="10247" name="TextBox 8">
            <a:extLst>
              <a:ext uri="{FF2B5EF4-FFF2-40B4-BE49-F238E27FC236}">
                <a16:creationId xmlns:a16="http://schemas.microsoft.com/office/drawing/2014/main" id="{77AB7E4D-5DFA-E484-4240-0F3C2FF04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47" y="3719516"/>
            <a:ext cx="8939213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27" tIns="46213" rIns="92427" bIns="46213">
            <a:spAutoFit/>
          </a:bodyPr>
          <a:lstStyle>
            <a:lvl1pPr marL="1004888" indent="-1004888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marL="0" indent="0" defTabSz="460838" eaLnBrk="1" hangingPunct="1">
              <a:defRPr/>
            </a:pPr>
            <a:r>
              <a:rPr lang="en-US" b="1" dirty="0">
                <a:solidFill>
                  <a:srgbClr val="0000FF"/>
                </a:solidFill>
              </a:rPr>
              <a:t>TGLF-EP: </a:t>
            </a:r>
            <a:r>
              <a:rPr lang="en-US" sz="2200" dirty="0">
                <a:solidFill>
                  <a:srgbClr val="0000FF"/>
                </a:solidFill>
              </a:rPr>
              <a:t>Parallelized and automated wrapper for </a:t>
            </a:r>
            <a:r>
              <a:rPr lang="en-US" sz="2200" b="1" dirty="0">
                <a:solidFill>
                  <a:srgbClr val="0000FF"/>
                </a:solidFill>
              </a:rPr>
              <a:t>TGLF </a:t>
            </a:r>
            <a:r>
              <a:rPr lang="en-US" sz="2200" dirty="0">
                <a:solidFill>
                  <a:srgbClr val="0000FF"/>
                </a:solidFill>
              </a:rPr>
              <a:t>(local,</a:t>
            </a:r>
          </a:p>
          <a:p>
            <a:pPr marL="1294841" indent="0" defTabSz="460838" eaLnBrk="1" hangingPunct="1">
              <a:defRPr/>
            </a:pPr>
            <a:r>
              <a:rPr lang="en-US" sz="2200" dirty="0">
                <a:solidFill>
                  <a:srgbClr val="0000FF"/>
                </a:solidFill>
              </a:rPr>
              <a:t>linear, thermal distribution) </a:t>
            </a:r>
            <a:r>
              <a:rPr lang="en-US" sz="2200" b="1" dirty="0">
                <a:solidFill>
                  <a:srgbClr val="0000FF"/>
                </a:solidFill>
              </a:rPr>
              <a:t>giving AE critical gradient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09BF1A-F3B1-D96A-C377-8FB6A1ABAB92}"/>
              </a:ext>
            </a:extLst>
          </p:cNvPr>
          <p:cNvSpPr txBox="1"/>
          <p:nvPr/>
        </p:nvSpPr>
        <p:spPr>
          <a:xfrm>
            <a:off x="654771" y="3139505"/>
            <a:ext cx="7758260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Major approximation: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“Infinitely” stiff AE transport.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/>
      <p:bldP spid="10244" grpId="0"/>
      <p:bldP spid="7" grpId="0"/>
      <p:bldP spid="8" grpId="0"/>
      <p:bldP spid="1024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F81C6-6E0B-1B96-DC86-60CECB364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405" y="78897"/>
            <a:ext cx="8193795" cy="691895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TGLF-EP+Alpha</a:t>
            </a:r>
            <a:r>
              <a:rPr lang="en-US" dirty="0"/>
              <a:t> stiff EP transport model by AEs is now well integrated into modeling.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C2CDC1-93CF-774B-F03A-934F019C2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451" y="860430"/>
            <a:ext cx="3216922" cy="2789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FB2C49-DB50-59D2-837C-C95C9E8124EA}"/>
              </a:ext>
            </a:extLst>
          </p:cNvPr>
          <p:cNvSpPr txBox="1"/>
          <p:nvPr/>
        </p:nvSpPr>
        <p:spPr>
          <a:xfrm>
            <a:off x="7158208" y="3649486"/>
            <a:ext cx="17682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" pitchFamily="2" charset="0"/>
              </a:rPr>
              <a:t>Collins et al. IAEA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86A20-4061-1AA6-C299-BE60E7CCB718}"/>
              </a:ext>
            </a:extLst>
          </p:cNvPr>
          <p:cNvSpPr txBox="1"/>
          <p:nvPr/>
        </p:nvSpPr>
        <p:spPr>
          <a:xfrm>
            <a:off x="393851" y="1387477"/>
            <a:ext cx="4935558" cy="82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TGLF-EP+Alpha</a:t>
            </a:r>
            <a:r>
              <a:rPr lang="en-US" dirty="0"/>
              <a:t> works well in many DIII-D discharges.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92A5D656-6043-97C5-D655-CF234AC89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3" y="3649486"/>
            <a:ext cx="4743450" cy="292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462C0C3-2789-48A4-A0A0-3A823A1F2E94}"/>
              </a:ext>
            </a:extLst>
          </p:cNvPr>
          <p:cNvSpPr txBox="1"/>
          <p:nvPr/>
        </p:nvSpPr>
        <p:spPr>
          <a:xfrm>
            <a:off x="5519451" y="4065224"/>
            <a:ext cx="3547431" cy="1918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Integrating EP power redistribution into TGLF power predictions has become increasingly automated.</a:t>
            </a:r>
          </a:p>
        </p:txBody>
      </p:sp>
    </p:spTree>
    <p:extLst>
      <p:ext uri="{BB962C8B-B14F-4D97-AF65-F5344CB8AC3E}">
        <p14:creationId xmlns:p14="http://schemas.microsoft.com/office/powerpoint/2010/main" val="316410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864B-6E16-984F-04AC-1BA079831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875" y="97751"/>
            <a:ext cx="8194249" cy="691895"/>
          </a:xfrm>
        </p:spPr>
        <p:txBody>
          <a:bodyPr/>
          <a:lstStyle/>
          <a:p>
            <a:r>
              <a:rPr lang="en-US" dirty="0" err="1"/>
              <a:t>TGLF-EP+Alpha</a:t>
            </a:r>
            <a:r>
              <a:rPr lang="en-US" dirty="0"/>
              <a:t> has been applied to reactor scenarios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0EB49D-1A30-4A18-70BA-CA70A2F40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9" y="3825810"/>
            <a:ext cx="3126165" cy="2422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3B474C-9EFE-6B39-DA1B-3770FC8ED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25" y="3749384"/>
            <a:ext cx="3200503" cy="27761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B19165-6F29-0835-138A-4D1612D6BAE8}"/>
              </a:ext>
            </a:extLst>
          </p:cNvPr>
          <p:cNvSpPr txBox="1"/>
          <p:nvPr/>
        </p:nvSpPr>
        <p:spPr>
          <a:xfrm>
            <a:off x="5769859" y="6229882"/>
            <a:ext cx="3374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Holland et al., JPP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905890418 (2023)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581B67-1FE9-98AD-4BE2-375F764EF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22" y="1336297"/>
            <a:ext cx="3097900" cy="24581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8EA25C-DECB-E20A-BB4E-4E887C0C9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2291" y="1329902"/>
            <a:ext cx="2928149" cy="26240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3F596C-D5D3-BEAD-86DB-79249B2F8FA8}"/>
              </a:ext>
            </a:extLst>
          </p:cNvPr>
          <p:cNvSpPr txBox="1"/>
          <p:nvPr/>
        </p:nvSpPr>
        <p:spPr>
          <a:xfrm>
            <a:off x="622169" y="933254"/>
            <a:ext cx="7975076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Holland compact reactor use case scenarios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72BD5A-1762-02FC-3049-21F26E3655A3}"/>
              </a:ext>
            </a:extLst>
          </p:cNvPr>
          <p:cNvSpPr txBox="1"/>
          <p:nvPr/>
        </p:nvSpPr>
        <p:spPr>
          <a:xfrm>
            <a:off x="6300814" y="1713712"/>
            <a:ext cx="2699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B050"/>
                </a:solidFill>
              </a:rPr>
              <a:t>Pulsed (UCP)</a:t>
            </a:r>
          </a:p>
          <a:p>
            <a:pPr algn="ctr"/>
            <a:r>
              <a:rPr lang="en-US" sz="2200" b="1" dirty="0">
                <a:solidFill>
                  <a:srgbClr val="00B050"/>
                </a:solidFill>
              </a:rPr>
              <a:t>10% power loss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BC0AF5-FEE1-E409-2314-D39B673C1DDA}"/>
              </a:ext>
            </a:extLst>
          </p:cNvPr>
          <p:cNvSpPr txBox="1"/>
          <p:nvPr/>
        </p:nvSpPr>
        <p:spPr>
          <a:xfrm>
            <a:off x="6361928" y="3971797"/>
            <a:ext cx="2843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B050"/>
                </a:solidFill>
              </a:rPr>
              <a:t>Steady state (UCSS)</a:t>
            </a:r>
          </a:p>
          <a:p>
            <a:pPr algn="ctr"/>
            <a:r>
              <a:rPr lang="en-US" sz="2200" b="1" dirty="0">
                <a:solidFill>
                  <a:srgbClr val="00B050"/>
                </a:solidFill>
              </a:rPr>
              <a:t>65% power loss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D65BB5-9CBA-CD4A-6FFB-A1D6B70661C0}"/>
              </a:ext>
            </a:extLst>
          </p:cNvPr>
          <p:cNvSpPr txBox="1"/>
          <p:nvPr/>
        </p:nvSpPr>
        <p:spPr>
          <a:xfrm>
            <a:off x="6361928" y="4841785"/>
            <a:ext cx="270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FF0000"/>
                </a:solidFill>
              </a:rPr>
              <a:t> collapse results from loss of geometrical stabilization from alphas.</a:t>
            </a:r>
          </a:p>
        </p:txBody>
      </p:sp>
    </p:spTree>
    <p:extLst>
      <p:ext uri="{BB962C8B-B14F-4D97-AF65-F5344CB8AC3E}">
        <p14:creationId xmlns:p14="http://schemas.microsoft.com/office/powerpoint/2010/main" val="274626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EC9902A1-CAC6-2E33-E40D-0E08D59CEE70}"/>
              </a:ext>
            </a:extLst>
          </p:cNvPr>
          <p:cNvSpPr/>
          <p:nvPr/>
        </p:nvSpPr>
        <p:spPr>
          <a:xfrm>
            <a:off x="5974080" y="1016659"/>
            <a:ext cx="599440" cy="1743374"/>
          </a:xfrm>
          <a:prstGeom prst="rect">
            <a:avLst/>
          </a:prstGeom>
          <a:solidFill>
            <a:srgbClr val="7030A0">
              <a:alpha val="201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4609F-7A2A-50E1-B956-9A7C809C7B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20" y="52521"/>
            <a:ext cx="8836269" cy="691895"/>
          </a:xfrm>
        </p:spPr>
        <p:txBody>
          <a:bodyPr/>
          <a:lstStyle/>
          <a:p>
            <a:r>
              <a:rPr lang="en-US" dirty="0"/>
              <a:t>The stiff transport assumption in </a:t>
            </a:r>
            <a:r>
              <a:rPr lang="en-US" dirty="0" err="1"/>
              <a:t>TGLF-EP+Alpha</a:t>
            </a:r>
            <a:r>
              <a:rPr lang="en-US" dirty="0"/>
              <a:t> is based on nonlinear GYRO simulations at modern experimental </a:t>
            </a:r>
            <a:r>
              <a:rPr lang="en-US" i="1" dirty="0">
                <a:latin typeface="Symbol" pitchFamily="2" charset="2"/>
              </a:rPr>
              <a:t>r</a:t>
            </a:r>
            <a:r>
              <a:rPr lang="en-US" baseline="-25000" dirty="0"/>
              <a:t>*</a:t>
            </a:r>
            <a:r>
              <a:rPr lang="en-US" dirty="0"/>
              <a:t>.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A7FEB683-861D-4DF6-F22D-0A4A0B465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8721" y="6191699"/>
            <a:ext cx="33588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E.M. Bass and R.E. Waltz,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012319 (2010)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41C8D8E9-F79B-48FF-BB9C-2E169CBB9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" y="6391744"/>
            <a:ext cx="3253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E.M Bass and R.E. Waltz,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122303 (2017)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01F2D0-4F98-A873-F786-DECF755F4431}"/>
              </a:ext>
            </a:extLst>
          </p:cNvPr>
          <p:cNvSpPr txBox="1"/>
          <p:nvPr/>
        </p:nvSpPr>
        <p:spPr>
          <a:xfrm>
            <a:off x="5123801" y="3255921"/>
            <a:ext cx="4020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Multiscale simulations included both AEs and microturbulence.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21713A-8F45-8B80-0981-278E89C358D0}"/>
              </a:ext>
            </a:extLst>
          </p:cNvPr>
          <p:cNvSpPr txBox="1"/>
          <p:nvPr/>
        </p:nvSpPr>
        <p:spPr>
          <a:xfrm>
            <a:off x="314273" y="4492574"/>
            <a:ext cx="4124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Simulation runaway signifies profile flattening is needed to saturate.</a:t>
            </a: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9F739940-1485-D757-DC87-17EAA3380118}"/>
              </a:ext>
            </a:extLst>
          </p:cNvPr>
          <p:cNvSpPr/>
          <p:nvPr/>
        </p:nvSpPr>
        <p:spPr>
          <a:xfrm rot="15690054">
            <a:off x="313165" y="3035505"/>
            <a:ext cx="2515030" cy="371779"/>
          </a:xfrm>
          <a:custGeom>
            <a:avLst/>
            <a:gdLst>
              <a:gd name="csX0" fmla="*/ 0 w 2143760"/>
              <a:gd name="csY0" fmla="*/ 371779 h 371779"/>
              <a:gd name="csX1" fmla="*/ 1463040 w 2143760"/>
              <a:gd name="csY1" fmla="*/ 6019 h 371779"/>
              <a:gd name="csX2" fmla="*/ 2143760 w 2143760"/>
              <a:gd name="csY2" fmla="*/ 178739 h 3717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43760" h="371779">
                <a:moveTo>
                  <a:pt x="0" y="371779"/>
                </a:moveTo>
                <a:cubicBezTo>
                  <a:pt x="552873" y="204985"/>
                  <a:pt x="1105747" y="38192"/>
                  <a:pt x="1463040" y="6019"/>
                </a:cubicBezTo>
                <a:cubicBezTo>
                  <a:pt x="1820333" y="-26154"/>
                  <a:pt x="1982046" y="76292"/>
                  <a:pt x="2143760" y="178739"/>
                </a:cubicBezTo>
              </a:path>
            </a:pathLst>
          </a:custGeom>
          <a:noFill/>
          <a:ln w="28575">
            <a:solidFill>
              <a:srgbClr val="FF0000"/>
            </a:solidFill>
            <a:tailEnd type="arrow"/>
          </a:ln>
          <a:effectLst>
            <a:glow rad="12700">
              <a:schemeClr val="tx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21829E2-55F5-F752-407F-4D293D86B185}"/>
              </a:ext>
            </a:extLst>
          </p:cNvPr>
          <p:cNvGrpSpPr/>
          <p:nvPr/>
        </p:nvGrpSpPr>
        <p:grpSpPr>
          <a:xfrm>
            <a:off x="5325750" y="917580"/>
            <a:ext cx="3420952" cy="2313299"/>
            <a:chOff x="4861929" y="2362199"/>
            <a:chExt cx="4282072" cy="2895601"/>
          </a:xfrm>
        </p:grpSpPr>
        <p:pic>
          <p:nvPicPr>
            <p:cNvPr id="48" name="Picture 42" descr="DEPvsk2.eps">
              <a:extLst>
                <a:ext uri="{FF2B5EF4-FFF2-40B4-BE49-F238E27FC236}">
                  <a16:creationId xmlns:a16="http://schemas.microsoft.com/office/drawing/2014/main" id="{1C2A0943-53FD-967C-80F3-7418C26BB0B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325" y="2362200"/>
              <a:ext cx="3876676" cy="2620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11">
              <a:extLst>
                <a:ext uri="{FF2B5EF4-FFF2-40B4-BE49-F238E27FC236}">
                  <a16:creationId xmlns:a16="http://schemas.microsoft.com/office/drawing/2014/main" id="{B426FA0C-ABE9-72EF-0F79-4071C8C541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3994944" y="3229184"/>
              <a:ext cx="2133600" cy="39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 dirty="0">
                  <a:ea typeface="Symbol" pitchFamily="2" charset="2"/>
                  <a:cs typeface="Times" pitchFamily="-109" charset="0"/>
                </a:rPr>
                <a:t>D</a:t>
              </a:r>
              <a:r>
                <a:rPr lang="en-US" altLang="en-US" sz="1200" b="1" baseline="-25000" dirty="0">
                  <a:ea typeface="Symbol" pitchFamily="2" charset="2"/>
                  <a:cs typeface="Times" pitchFamily="-109" charset="0"/>
                </a:rPr>
                <a:t>EP</a:t>
              </a:r>
              <a:r>
                <a:rPr lang="en-US" altLang="en-US" sz="1200" b="1" dirty="0">
                  <a:ea typeface="Symbol" pitchFamily="2" charset="2"/>
                  <a:cs typeface="Times" pitchFamily="-109" charset="0"/>
                </a:rPr>
                <a:t>/</a:t>
              </a:r>
              <a:r>
                <a:rPr lang="en-US" altLang="en-US" sz="1200" b="1" i="1" dirty="0" err="1">
                  <a:latin typeface="Symbol" pitchFamily="2" charset="2"/>
                  <a:ea typeface="Symbol" pitchFamily="2" charset="2"/>
                  <a:cs typeface="Times" pitchFamily="-109" charset="0"/>
                </a:rPr>
                <a:t>c</a:t>
              </a:r>
              <a:r>
                <a:rPr lang="en-US" altLang="en-US" sz="1200" b="1" baseline="-25000" dirty="0" err="1">
                  <a:ea typeface="Symbol" pitchFamily="2" charset="2"/>
                  <a:cs typeface="Times" pitchFamily="-109" charset="0"/>
                </a:rPr>
                <a:t>gB</a:t>
              </a:r>
              <a:r>
                <a:rPr lang="en-US" altLang="en-US" sz="1200" b="1" dirty="0">
                  <a:ea typeface="Symbol" pitchFamily="2" charset="2"/>
                  <a:cs typeface="Times" pitchFamily="-109" charset="0"/>
                </a:rPr>
                <a:t> per mode</a:t>
              </a:r>
            </a:p>
          </p:txBody>
        </p:sp>
        <p:sp>
          <p:nvSpPr>
            <p:cNvPr id="50" name="TextBox 12">
              <a:extLst>
                <a:ext uri="{FF2B5EF4-FFF2-40B4-BE49-F238E27FC236}">
                  <a16:creationId xmlns:a16="http://schemas.microsoft.com/office/drawing/2014/main" id="{4AD6DFEB-8914-D381-0170-A12017AC2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4857750"/>
              <a:ext cx="685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 i="1" dirty="0" err="1"/>
                <a:t>k</a:t>
              </a:r>
              <a:r>
                <a:rPr lang="en-US" altLang="en-US" sz="1200" b="1" i="1" baseline="-25000" dirty="0" err="1">
                  <a:latin typeface="Symbol" pitchFamily="2" charset="2"/>
                </a:rPr>
                <a:t>q</a:t>
              </a:r>
              <a:r>
                <a:rPr lang="en-US" altLang="en-US" sz="1200" b="1" i="1" dirty="0" err="1">
                  <a:latin typeface="Symbol" pitchFamily="2" charset="2"/>
                </a:rPr>
                <a:t>r</a:t>
              </a:r>
              <a:r>
                <a:rPr lang="en-US" altLang="en-US" sz="1200" b="1" i="1" baseline="-25000" dirty="0" err="1"/>
                <a:t>s</a:t>
              </a:r>
              <a:endParaRPr lang="en-US" altLang="en-US" sz="1200" b="1" i="1" baseline="-25000" dirty="0"/>
            </a:p>
          </p:txBody>
        </p:sp>
        <p:sp>
          <p:nvSpPr>
            <p:cNvPr id="52" name="TextBox 28">
              <a:extLst>
                <a:ext uri="{FF2B5EF4-FFF2-40B4-BE49-F238E27FC236}">
                  <a16:creationId xmlns:a16="http://schemas.microsoft.com/office/drawing/2014/main" id="{EAD8DB1A-38B9-B7D4-F4F6-404E57FCD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400" y="2982913"/>
              <a:ext cx="1676400" cy="39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 i="1" dirty="0" err="1"/>
                <a:t>n</a:t>
              </a:r>
              <a:r>
                <a:rPr lang="en-US" altLang="en-US" sz="1200" b="1" baseline="-25000" dirty="0" err="1"/>
                <a:t>EP</a:t>
              </a:r>
              <a:r>
                <a:rPr lang="en-US" altLang="en-US" sz="1200" b="1" dirty="0"/>
                <a:t>/</a:t>
              </a:r>
              <a:r>
                <a:rPr lang="en-US" altLang="en-US" sz="1200" b="1" i="1" dirty="0"/>
                <a:t>n</a:t>
              </a:r>
              <a:r>
                <a:rPr lang="en-US" altLang="en-US" sz="1200" b="1" i="1" baseline="-25000" dirty="0"/>
                <a:t>e</a:t>
              </a:r>
              <a:r>
                <a:rPr lang="en-US" altLang="en-US" sz="1200" b="1" dirty="0"/>
                <a:t>=0.5%</a:t>
              </a:r>
              <a:endParaRPr lang="en-US" altLang="en-US" sz="1200" b="1" i="1" baseline="-250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87C64C8-5D99-7218-3562-4A30F893F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400" y="3352801"/>
              <a:ext cx="1600200" cy="399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-109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 b="1" i="1">
                  <a:solidFill>
                    <a:srgbClr val="008000"/>
                  </a:solidFill>
                </a:rPr>
                <a:t>n</a:t>
              </a:r>
              <a:r>
                <a:rPr lang="en-US" altLang="en-US" sz="1200" b="1" baseline="-25000">
                  <a:solidFill>
                    <a:srgbClr val="008000"/>
                  </a:solidFill>
                </a:rPr>
                <a:t>EP</a:t>
              </a:r>
              <a:r>
                <a:rPr lang="en-US" altLang="en-US" sz="1200" b="1">
                  <a:solidFill>
                    <a:srgbClr val="008000"/>
                  </a:solidFill>
                </a:rPr>
                <a:t>/</a:t>
              </a:r>
              <a:r>
                <a:rPr lang="en-US" altLang="en-US" sz="1200" b="1" i="1">
                  <a:solidFill>
                    <a:srgbClr val="008000"/>
                  </a:solidFill>
                </a:rPr>
                <a:t>n</a:t>
              </a:r>
              <a:r>
                <a:rPr lang="en-US" altLang="en-US" sz="1200" b="1" i="1" baseline="-25000">
                  <a:solidFill>
                    <a:srgbClr val="008000"/>
                  </a:solidFill>
                </a:rPr>
                <a:t>e</a:t>
              </a:r>
              <a:r>
                <a:rPr lang="en-US" altLang="en-US" sz="1200" b="1">
                  <a:solidFill>
                    <a:srgbClr val="008000"/>
                  </a:solidFill>
                </a:rPr>
                <a:t>=0.8%</a:t>
              </a:r>
              <a:endParaRPr lang="en-US" altLang="en-US" sz="1200" b="1" i="1" baseline="-25000">
                <a:solidFill>
                  <a:srgbClr val="008000"/>
                </a:solidFill>
              </a:endParaRPr>
            </a:p>
          </p:txBody>
        </p:sp>
        <p:grpSp>
          <p:nvGrpSpPr>
            <p:cNvPr id="54" name="Group 31">
              <a:extLst>
                <a:ext uri="{FF2B5EF4-FFF2-40B4-BE49-F238E27FC236}">
                  <a16:creationId xmlns:a16="http://schemas.microsoft.com/office/drawing/2014/main" id="{E01E64F4-D668-D147-6839-1A4F993118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37166" y="4191001"/>
              <a:ext cx="1092691" cy="346725"/>
              <a:chOff x="2907966" y="5486400"/>
              <a:chExt cx="1092691" cy="346502"/>
            </a:xfrm>
          </p:grpSpPr>
          <p:sp>
            <p:nvSpPr>
              <p:cNvPr id="55" name="TextBox 32">
                <a:extLst>
                  <a:ext uri="{FF2B5EF4-FFF2-40B4-BE49-F238E27FC236}">
                    <a16:creationId xmlns:a16="http://schemas.microsoft.com/office/drawing/2014/main" id="{000CD35E-2C10-8745-BC5B-E0810A7055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7966" y="5486400"/>
                <a:ext cx="1092691" cy="3465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-109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200" i="1" dirty="0" err="1"/>
                  <a:t>k</a:t>
                </a:r>
                <a:r>
                  <a:rPr lang="en-US" altLang="en-US" sz="1200" i="1" baseline="-25000" dirty="0" err="1">
                    <a:latin typeface="Symbol" pitchFamily="2" charset="2"/>
                  </a:rPr>
                  <a:t>q</a:t>
                </a:r>
                <a:r>
                  <a:rPr lang="en-US" altLang="en-US" sz="1200" i="1" dirty="0" err="1">
                    <a:latin typeface="Symbol" pitchFamily="2" charset="2"/>
                  </a:rPr>
                  <a:t>r</a:t>
                </a:r>
                <a:r>
                  <a:rPr lang="en-US" altLang="en-US" sz="1200" i="1" baseline="-25000" dirty="0" err="1"/>
                  <a:t>s</a:t>
                </a:r>
                <a:r>
                  <a:rPr lang="en-US" altLang="en-US" sz="1200" dirty="0"/>
                  <a:t>     0.8</a:t>
                </a:r>
              </a:p>
            </p:txBody>
          </p:sp>
          <p:cxnSp>
            <p:nvCxnSpPr>
              <p:cNvPr id="56" name="Straight Arrow Connector 33">
                <a:extLst>
                  <a:ext uri="{FF2B5EF4-FFF2-40B4-BE49-F238E27FC236}">
                    <a16:creationId xmlns:a16="http://schemas.microsoft.com/office/drawing/2014/main" id="{66CF186F-EE00-8D3C-9820-D91A4A812FC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46704" y="5678424"/>
                <a:ext cx="201168" cy="158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64BFC98-CBBC-7E3F-CE4C-C668D9AF6DE8}"/>
              </a:ext>
            </a:extLst>
          </p:cNvPr>
          <p:cNvSpPr txBox="1"/>
          <p:nvPr/>
        </p:nvSpPr>
        <p:spPr>
          <a:xfrm>
            <a:off x="6482277" y="1016659"/>
            <a:ext cx="1351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</a:rPr>
              <a:t>AE range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BFBB1CB-DE98-0E85-733C-2B6A704B4E56}"/>
              </a:ext>
            </a:extLst>
          </p:cNvPr>
          <p:cNvSpPr txBox="1"/>
          <p:nvPr/>
        </p:nvSpPr>
        <p:spPr>
          <a:xfrm>
            <a:off x="4501956" y="4441141"/>
            <a:ext cx="428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AEs are just for 4 out of 40 modes in these multi-scale simulations.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0F5E01-3EC8-C033-071F-5050CA682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0" y="1214315"/>
            <a:ext cx="4548580" cy="32489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4FCFD4-B62E-3A04-CF9B-5C20DFA38163}"/>
              </a:ext>
            </a:extLst>
          </p:cNvPr>
          <p:cNvSpPr txBox="1"/>
          <p:nvPr/>
        </p:nvSpPr>
        <p:spPr>
          <a:xfrm>
            <a:off x="177799" y="5308600"/>
            <a:ext cx="87463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</a:rPr>
              <a:t>Implication: </a:t>
            </a:r>
            <a:r>
              <a:rPr lang="en-US" sz="2200" dirty="0">
                <a:solidFill>
                  <a:srgbClr val="0000FF"/>
                </a:solidFill>
              </a:rPr>
              <a:t>Profiles must flatten down to the runaway point and AEs will grow as large as needed for given source.</a:t>
            </a:r>
          </a:p>
        </p:txBody>
      </p:sp>
    </p:spTree>
    <p:extLst>
      <p:ext uri="{BB962C8B-B14F-4D97-AF65-F5344CB8AC3E}">
        <p14:creationId xmlns:p14="http://schemas.microsoft.com/office/powerpoint/2010/main" val="191418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44" grpId="0"/>
      <p:bldP spid="47" grpId="0" animBg="1"/>
      <p:bldP spid="59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1A99EE-EF8E-CF70-5748-EC8448C9E0A6}"/>
              </a:ext>
            </a:extLst>
          </p:cNvPr>
          <p:cNvSpPr/>
          <p:nvPr/>
        </p:nvSpPr>
        <p:spPr>
          <a:xfrm>
            <a:off x="316122" y="6121604"/>
            <a:ext cx="8659256" cy="355600"/>
          </a:xfrm>
          <a:prstGeom prst="rect">
            <a:avLst/>
          </a:prstGeom>
          <a:solidFill>
            <a:srgbClr val="0000FF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47F074-3884-6F2D-2E3D-7EF9F8952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1436582"/>
            <a:ext cx="2286635" cy="39848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3C2E29-B350-9FA0-B631-5B945903E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302" y="78897"/>
            <a:ext cx="8945697" cy="691895"/>
          </a:xfrm>
        </p:spPr>
        <p:txBody>
          <a:bodyPr/>
          <a:lstStyle/>
          <a:p>
            <a:r>
              <a:rPr lang="en-US" sz="2300" dirty="0"/>
              <a:t>Big Question: How good is the stiff AE transport approximation at high spectral density expected in reactors?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62BE8-1973-E738-1813-DEBF605AA641}"/>
              </a:ext>
            </a:extLst>
          </p:cNvPr>
          <p:cNvSpPr txBox="1"/>
          <p:nvPr/>
        </p:nvSpPr>
        <p:spPr>
          <a:xfrm>
            <a:off x="198302" y="971941"/>
            <a:ext cx="7853498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 reactor, the AE spectrum gets more dense: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5681D-A5AE-199E-3C81-50997E317E92}"/>
              </a:ext>
            </a:extLst>
          </p:cNvPr>
          <p:cNvSpPr txBox="1"/>
          <p:nvPr/>
        </p:nvSpPr>
        <p:spPr>
          <a:xfrm>
            <a:off x="242372" y="5376424"/>
            <a:ext cx="8659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Two things might happen:</a:t>
            </a:r>
          </a:p>
          <a:p>
            <a:pPr marL="457200" indent="-457200">
              <a:buAutoNum type="arabicParenR"/>
            </a:pPr>
            <a:r>
              <a:rPr lang="en-US" sz="2200" dirty="0"/>
              <a:t>Mode overlap gets easier </a:t>
            </a:r>
            <a:r>
              <a:rPr lang="en-US" sz="2200" dirty="0">
                <a:sym typeface="Wingdings" pitchFamily="2" charset="2"/>
              </a:rPr>
              <a:t> transport gets even stiffer.</a:t>
            </a:r>
          </a:p>
          <a:p>
            <a:pPr marL="457200" indent="-457200">
              <a:buAutoNum type="arabicParenR"/>
            </a:pPr>
            <a:r>
              <a:rPr lang="en-US" sz="2200" dirty="0">
                <a:sym typeface="Wingdings" pitchFamily="2" charset="2"/>
              </a:rPr>
              <a:t>Increased mode-mode coupling  transport gets less stiff</a:t>
            </a:r>
            <a:endParaRPr lang="en-US" sz="2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F58207-1028-1071-3B2F-67E973DC0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322" y="1429439"/>
            <a:ext cx="1987056" cy="384545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BE13C8F-2D0C-0D7C-4474-93E6B3BFBF05}"/>
              </a:ext>
            </a:extLst>
          </p:cNvPr>
          <p:cNvGrpSpPr/>
          <p:nvPr/>
        </p:nvGrpSpPr>
        <p:grpSpPr>
          <a:xfrm>
            <a:off x="2563029" y="2761585"/>
            <a:ext cx="1651000" cy="769625"/>
            <a:chOff x="2563029" y="2761585"/>
            <a:chExt cx="1651000" cy="76962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94EA2B8-9088-2C8E-DB88-636C43895871}"/>
                </a:ext>
              </a:extLst>
            </p:cNvPr>
            <p:cNvCxnSpPr>
              <a:cxnSpLocks/>
            </p:cNvCxnSpPr>
            <p:nvPr/>
          </p:nvCxnSpPr>
          <p:spPr>
            <a:xfrm>
              <a:off x="2832735" y="3175000"/>
              <a:ext cx="1002665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32CDA3-E087-E759-AD92-8ADAF9C1DDD7}"/>
                </a:ext>
              </a:extLst>
            </p:cNvPr>
            <p:cNvSpPr txBox="1"/>
            <p:nvPr/>
          </p:nvSpPr>
          <p:spPr>
            <a:xfrm>
              <a:off x="2563029" y="2761585"/>
              <a:ext cx="165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0000FF"/>
                  </a:solidFill>
                </a:rPr>
                <a:t>decreasing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5917527-E23D-3EF7-C62C-DCA2255AEABD}"/>
                </a:ext>
              </a:extLst>
            </p:cNvPr>
            <p:cNvSpPr txBox="1"/>
            <p:nvPr/>
          </p:nvSpPr>
          <p:spPr>
            <a:xfrm>
              <a:off x="3057434" y="3131100"/>
              <a:ext cx="5532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solidFill>
                    <a:srgbClr val="0000FF"/>
                  </a:solidFill>
                  <a:latin typeface="Symbol" pitchFamily="2" charset="2"/>
                  <a:cs typeface="Times New Roman" panose="02020603050405020304" pitchFamily="18" charset="0"/>
                </a:rPr>
                <a:t>r</a:t>
              </a:r>
              <a:r>
                <a:rPr lang="en-US" sz="20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84F3F40-1F18-AD8B-C725-5323C7DB6EF9}"/>
              </a:ext>
            </a:extLst>
          </p:cNvPr>
          <p:cNvSpPr txBox="1"/>
          <p:nvPr/>
        </p:nvSpPr>
        <p:spPr>
          <a:xfrm>
            <a:off x="6417246" y="1630588"/>
            <a:ext cx="2484382" cy="118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CGYRO nonlinear AE flux tube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7F070D-8ABD-10BF-18C7-7518F6122A0C}"/>
              </a:ext>
            </a:extLst>
          </p:cNvPr>
          <p:cNvSpPr/>
          <p:nvPr/>
        </p:nvSpPr>
        <p:spPr>
          <a:xfrm>
            <a:off x="242372" y="5765800"/>
            <a:ext cx="8659256" cy="35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6A760C-4CFC-A653-602A-ACBDFDB6F438}"/>
              </a:ext>
            </a:extLst>
          </p:cNvPr>
          <p:cNvSpPr/>
          <p:nvPr/>
        </p:nvSpPr>
        <p:spPr>
          <a:xfrm>
            <a:off x="341522" y="6121400"/>
            <a:ext cx="8659256" cy="35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0CF0F6-9ABB-939D-A053-4A9B878BE7FC}"/>
              </a:ext>
            </a:extLst>
          </p:cNvPr>
          <p:cNvGrpSpPr/>
          <p:nvPr/>
        </p:nvGrpSpPr>
        <p:grpSpPr>
          <a:xfrm>
            <a:off x="5629310" y="3631105"/>
            <a:ext cx="3527389" cy="1023645"/>
            <a:chOff x="5629310" y="3631105"/>
            <a:chExt cx="3527389" cy="102364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58EE1DB-06BF-EB08-F387-9ABA18ED2EC3}"/>
                </a:ext>
              </a:extLst>
            </p:cNvPr>
            <p:cNvSpPr/>
            <p:nvPr/>
          </p:nvSpPr>
          <p:spPr>
            <a:xfrm>
              <a:off x="6024177" y="3631105"/>
              <a:ext cx="3042738" cy="1023645"/>
            </a:xfrm>
            <a:prstGeom prst="rect">
              <a:avLst/>
            </a:prstGeom>
            <a:solidFill>
              <a:srgbClr val="7030A0">
                <a:alpha val="16682"/>
              </a:srgbClr>
            </a:solidFill>
            <a:ln w="222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FD680BA-FB44-9E47-3C28-53BE7CAE03AC}"/>
                    </a:ext>
                  </a:extLst>
                </p:cNvPr>
                <p:cNvSpPr txBox="1"/>
                <p:nvPr/>
              </p:nvSpPr>
              <p:spPr>
                <a:xfrm>
                  <a:off x="5629310" y="3730344"/>
                  <a:ext cx="23672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func>
                              <m:funcPr>
                                <m:ctrlPr>
                                  <a:rPr lang="en-US" sz="1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fName>
                              <m:e>
                                <m:r>
                                  <a:rPr lang="en-US" sz="1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𝐴𝐸</m:t>
                                </m:r>
                              </m:e>
                            </m:func>
                          </m:sub>
                        </m:sSub>
                        <m:r>
                          <a:rPr lang="en-US" sz="1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sz="1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sz="18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FD680BA-FB44-9E47-3C28-53BE7CAE03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310" y="3730344"/>
                  <a:ext cx="236728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76F0E48-E047-EE62-73D0-78A73C4F8D07}"/>
                    </a:ext>
                  </a:extLst>
                </p:cNvPr>
                <p:cNvSpPr txBox="1"/>
                <p:nvPr/>
              </p:nvSpPr>
              <p:spPr>
                <a:xfrm>
                  <a:off x="5629310" y="4185255"/>
                  <a:ext cx="253546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800" i="1">
                                <a:solidFill>
                                  <a:srgbClr val="0A7C3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rgbClr val="0A7C39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func>
                              <m:funcPr>
                                <m:ctrlPr>
                                  <a:rPr lang="en-US" sz="1800">
                                    <a:solidFill>
                                      <a:srgbClr val="0A7C39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rgbClr val="0A7C39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max</m:t>
                                </m:r>
                              </m:fName>
                              <m:e>
                                <m:r>
                                  <a:rPr lang="en-US" sz="1800" i="1">
                                    <a:solidFill>
                                      <a:srgbClr val="0A7C39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𝐴𝐸</m:t>
                                </m:r>
                              </m:e>
                            </m:func>
                          </m:sub>
                        </m:sSub>
                        <m:r>
                          <a:rPr lang="en-US" sz="1800" i="1" smtClean="0">
                            <a:solidFill>
                              <a:srgbClr val="0A7C3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sz="1800" b="0" i="1" smtClean="0">
                            <a:solidFill>
                              <a:srgbClr val="0A7C3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US" sz="1800" dirty="0">
                    <a:solidFill>
                      <a:srgbClr val="0A7C39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76F0E48-E047-EE62-73D0-78A73C4F8D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9310" y="4185255"/>
                  <a:ext cx="253546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5915FB9-A902-B68D-8AA4-51959938F566}"/>
                </a:ext>
              </a:extLst>
            </p:cNvPr>
            <p:cNvSpPr txBox="1"/>
            <p:nvPr/>
          </p:nvSpPr>
          <p:spPr>
            <a:xfrm>
              <a:off x="7615590" y="4185255"/>
              <a:ext cx="15411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rgbClr val="0A7C39"/>
                  </a:solidFill>
                </a:rPr>
                <a:t>in a reactor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A5585A-D74B-BE8D-AC5F-04E78CA6F177}"/>
                </a:ext>
              </a:extLst>
            </p:cNvPr>
            <p:cNvSpPr txBox="1"/>
            <p:nvPr/>
          </p:nvSpPr>
          <p:spPr>
            <a:xfrm>
              <a:off x="7615590" y="3730344"/>
              <a:ext cx="12658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tx2"/>
                  </a:solidFill>
                </a:rPr>
                <a:t>in DIII-D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395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 animBg="1"/>
      <p:bldP spid="5" grpId="0"/>
      <p:bldP spid="20" grpId="0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0F69C25-357B-E3AE-349E-86E493F6BA1F}"/>
              </a:ext>
            </a:extLst>
          </p:cNvPr>
          <p:cNvSpPr/>
          <p:nvPr/>
        </p:nvSpPr>
        <p:spPr>
          <a:xfrm>
            <a:off x="2865120" y="2956561"/>
            <a:ext cx="213360" cy="711200"/>
          </a:xfrm>
          <a:prstGeom prst="rect">
            <a:avLst/>
          </a:prstGeom>
          <a:solidFill>
            <a:schemeClr val="accent6">
              <a:lumMod val="75000"/>
              <a:alpha val="1961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294BA0-7C59-72D7-14B2-06887DDF8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80" y="78897"/>
            <a:ext cx="8440420" cy="691895"/>
          </a:xfrm>
        </p:spPr>
        <p:txBody>
          <a:bodyPr/>
          <a:lstStyle/>
          <a:p>
            <a:r>
              <a:rPr lang="en-US" dirty="0"/>
              <a:t>Could the massive predicted performance loss in steady state be ameliorated by a dense AE spectrum?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897F0-B7C1-09FA-DFBF-083D7E7B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906780"/>
            <a:ext cx="4073584" cy="3157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0511D6-665E-21F1-25D5-08FCFFE22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20" y="719992"/>
            <a:ext cx="4155129" cy="3604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5BB48B-4EFF-9E11-5581-77281E9C2D94}"/>
              </a:ext>
            </a:extLst>
          </p:cNvPr>
          <p:cNvSpPr txBox="1"/>
          <p:nvPr/>
        </p:nvSpPr>
        <p:spPr>
          <a:xfrm>
            <a:off x="4947920" y="6259639"/>
            <a:ext cx="4196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E.M. Bass and C. Holland, IAEA 2023, in prep. for JCP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00A075-1B51-F048-9471-15A4663A5B6E}"/>
              </a:ext>
            </a:extLst>
          </p:cNvPr>
          <p:cNvSpPr txBox="1"/>
          <p:nvPr/>
        </p:nvSpPr>
        <p:spPr>
          <a:xfrm>
            <a:off x="233680" y="4944824"/>
            <a:ext cx="8676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A7C39"/>
                </a:solidFill>
              </a:rPr>
              <a:t>Could the stiff transport assumption</a:t>
            </a:r>
            <a:r>
              <a:rPr lang="en-US" sz="2200" dirty="0">
                <a:solidFill>
                  <a:srgbClr val="0A7C39"/>
                </a:solidFill>
              </a:rPr>
              <a:t> – informed by experiments and simulations performed at experimental mode densities – </a:t>
            </a:r>
            <a:r>
              <a:rPr lang="en-US" sz="2200" b="1" dirty="0">
                <a:solidFill>
                  <a:srgbClr val="0A7C39"/>
                </a:solidFill>
              </a:rPr>
              <a:t>relax in a reactor due to higher AE mode density?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A22230-EE89-54DA-1B1C-4802E227BE29}"/>
              </a:ext>
            </a:extLst>
          </p:cNvPr>
          <p:cNvSpPr txBox="1"/>
          <p:nvPr/>
        </p:nvSpPr>
        <p:spPr>
          <a:xfrm>
            <a:off x="2824480" y="2371786"/>
            <a:ext cx="174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consider flux tube @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Symbol" pitchFamily="2" charset="2"/>
                <a:cs typeface="Times New Roman" panose="02020603050405020304" pitchFamily="18" charset="0"/>
              </a:rPr>
              <a:t>r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55EEDF-00DC-7A88-9FC2-D062B028D9DE}"/>
              </a:ext>
            </a:extLst>
          </p:cNvPr>
          <p:cNvSpPr txBox="1"/>
          <p:nvPr/>
        </p:nvSpPr>
        <p:spPr>
          <a:xfrm>
            <a:off x="927255" y="4119691"/>
            <a:ext cx="7289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AEs are driven at 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  <a:latin typeface="Symbol" pitchFamily="2" charset="2"/>
                <a:cs typeface="Times New Roman" panose="02020603050405020304" pitchFamily="18" charset="0"/>
              </a:rPr>
              <a:t>r</a:t>
            </a:r>
            <a:r>
              <a:rPr lang="en-US" sz="22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=0.6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well above the stiff-transport threshold identified by TGLF-EP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 good case study.</a:t>
            </a:r>
            <a:endParaRPr lang="en-US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D8B5C7-66BA-324C-4071-B01CBFF9BA56}"/>
              </a:ext>
            </a:extLst>
          </p:cNvPr>
          <p:cNvSpPr txBox="1"/>
          <p:nvPr/>
        </p:nvSpPr>
        <p:spPr>
          <a:xfrm>
            <a:off x="4929066" y="6053647"/>
            <a:ext cx="4029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Holland et al., JPP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905890418 (2023)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F80A5-8A2A-8729-4470-BCBEACDA3D40}"/>
              </a:ext>
            </a:extLst>
          </p:cNvPr>
          <p:cNvSpPr txBox="1"/>
          <p:nvPr/>
        </p:nvSpPr>
        <p:spPr>
          <a:xfrm>
            <a:off x="7175500" y="5588000"/>
            <a:ext cx="1155700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84567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2" grpId="0"/>
      <p:bldP spid="1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293FA0E-1E10-CE4E-B633-EBE4D713D5F7}"/>
              </a:ext>
            </a:extLst>
          </p:cNvPr>
          <p:cNvSpPr/>
          <p:nvPr/>
        </p:nvSpPr>
        <p:spPr>
          <a:xfrm>
            <a:off x="5470243" y="2560320"/>
            <a:ext cx="487680" cy="162560"/>
          </a:xfrm>
          <a:prstGeom prst="rect">
            <a:avLst/>
          </a:prstGeom>
          <a:solidFill>
            <a:schemeClr val="accent6">
              <a:lumMod val="75000"/>
              <a:alpha val="25671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261EAE36-C167-6C3D-ADBC-0CFACD44A291}"/>
              </a:ext>
            </a:extLst>
          </p:cNvPr>
          <p:cNvSpPr/>
          <p:nvPr/>
        </p:nvSpPr>
        <p:spPr>
          <a:xfrm>
            <a:off x="5882640" y="1065350"/>
            <a:ext cx="3038737" cy="1657530"/>
          </a:xfrm>
          <a:custGeom>
            <a:avLst/>
            <a:gdLst>
              <a:gd name="csX0" fmla="*/ 0 w 3038737"/>
              <a:gd name="csY0" fmla="*/ 1525450 h 1657530"/>
              <a:gd name="csX1" fmla="*/ 406400 w 3038737"/>
              <a:gd name="csY1" fmla="*/ 926010 h 1657530"/>
              <a:gd name="csX2" fmla="*/ 1676400 w 3038737"/>
              <a:gd name="csY2" fmla="*/ 143690 h 1657530"/>
              <a:gd name="csX3" fmla="*/ 2854960 w 3038737"/>
              <a:gd name="csY3" fmla="*/ 11610 h 1657530"/>
              <a:gd name="csX4" fmla="*/ 2915920 w 3038737"/>
              <a:gd name="csY4" fmla="*/ 296090 h 1657530"/>
              <a:gd name="csX5" fmla="*/ 1686560 w 3038737"/>
              <a:gd name="csY5" fmla="*/ 600890 h 1657530"/>
              <a:gd name="csX6" fmla="*/ 619760 w 3038737"/>
              <a:gd name="csY6" fmla="*/ 1210490 h 1657530"/>
              <a:gd name="csX7" fmla="*/ 91440 w 3038737"/>
              <a:gd name="csY7" fmla="*/ 1657530 h 16575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038737" h="1657530">
                <a:moveTo>
                  <a:pt x="0" y="1525450"/>
                </a:moveTo>
                <a:cubicBezTo>
                  <a:pt x="63500" y="1340876"/>
                  <a:pt x="127000" y="1156303"/>
                  <a:pt x="406400" y="926010"/>
                </a:cubicBezTo>
                <a:cubicBezTo>
                  <a:pt x="685800" y="695717"/>
                  <a:pt x="1268307" y="296090"/>
                  <a:pt x="1676400" y="143690"/>
                </a:cubicBezTo>
                <a:cubicBezTo>
                  <a:pt x="2084493" y="-8710"/>
                  <a:pt x="2648374" y="-13790"/>
                  <a:pt x="2854960" y="11610"/>
                </a:cubicBezTo>
                <a:cubicBezTo>
                  <a:pt x="3061546" y="37010"/>
                  <a:pt x="3110653" y="197877"/>
                  <a:pt x="2915920" y="296090"/>
                </a:cubicBezTo>
                <a:cubicBezTo>
                  <a:pt x="2721187" y="394303"/>
                  <a:pt x="2069253" y="448490"/>
                  <a:pt x="1686560" y="600890"/>
                </a:cubicBezTo>
                <a:cubicBezTo>
                  <a:pt x="1303867" y="753290"/>
                  <a:pt x="885613" y="1034383"/>
                  <a:pt x="619760" y="1210490"/>
                </a:cubicBezTo>
                <a:cubicBezTo>
                  <a:pt x="353907" y="1386597"/>
                  <a:pt x="222673" y="1522063"/>
                  <a:pt x="91440" y="1657530"/>
                </a:cubicBezTo>
              </a:path>
            </a:pathLst>
          </a:custGeom>
          <a:solidFill>
            <a:srgbClr val="00B050">
              <a:alpha val="23225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D08FB-A7A7-CFFC-62C8-9BB4FFCEA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360" y="78897"/>
            <a:ext cx="7995920" cy="691895"/>
          </a:xfrm>
        </p:spPr>
        <p:txBody>
          <a:bodyPr/>
          <a:lstStyle/>
          <a:p>
            <a:r>
              <a:rPr lang="en-US" dirty="0"/>
              <a:t>The AE spectrum is denser in a reactor. Does this change the nonlinear dynamics (spoiler: yes)?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D46068-98E0-E2D4-4FF9-AAEBDB5A2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375" y="848360"/>
            <a:ext cx="4122185" cy="23139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63F4B7-76FE-E509-2833-CDD1877D7E33}"/>
              </a:ext>
            </a:extLst>
          </p:cNvPr>
          <p:cNvSpPr txBox="1"/>
          <p:nvPr/>
        </p:nvSpPr>
        <p:spPr>
          <a:xfrm>
            <a:off x="7219520" y="1740441"/>
            <a:ext cx="1433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ITG/TEM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93C630-6359-20E4-0BA9-AEB4C3E9E556}"/>
              </a:ext>
            </a:extLst>
          </p:cNvPr>
          <p:cNvSpPr txBox="1"/>
          <p:nvPr/>
        </p:nvSpPr>
        <p:spPr>
          <a:xfrm>
            <a:off x="5423338" y="1894115"/>
            <a:ext cx="656237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B0A60C-532D-F705-3707-AA0D38359412}"/>
              </a:ext>
            </a:extLst>
          </p:cNvPr>
          <p:cNvSpPr txBox="1"/>
          <p:nvPr/>
        </p:nvSpPr>
        <p:spPr>
          <a:xfrm>
            <a:off x="3109136" y="3317240"/>
            <a:ext cx="656237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743231-7FB5-E0D2-3F78-85F33A56E724}"/>
              </a:ext>
            </a:extLst>
          </p:cNvPr>
          <p:cNvSpPr txBox="1"/>
          <p:nvPr/>
        </p:nvSpPr>
        <p:spPr>
          <a:xfrm>
            <a:off x="184828" y="952456"/>
            <a:ext cx="4689978" cy="118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Consider the Holland use-case steady-state compact reactor scenario (UCSS) at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=0.6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04C9458-328E-ED98-C477-FC7F453AC723}"/>
              </a:ext>
            </a:extLst>
          </p:cNvPr>
          <p:cNvSpPr/>
          <p:nvPr/>
        </p:nvSpPr>
        <p:spPr>
          <a:xfrm>
            <a:off x="5470243" y="2570480"/>
            <a:ext cx="487680" cy="233680"/>
          </a:xfrm>
          <a:prstGeom prst="ellips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71F170-6182-4206-1790-D45FBE9B7AF6}"/>
              </a:ext>
            </a:extLst>
          </p:cNvPr>
          <p:cNvGrpSpPr/>
          <p:nvPr/>
        </p:nvGrpSpPr>
        <p:grpSpPr>
          <a:xfrm>
            <a:off x="311150" y="2641600"/>
            <a:ext cx="6252210" cy="3482682"/>
            <a:chOff x="311150" y="2641600"/>
            <a:chExt cx="6252210" cy="348268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BC0CD53-3287-B262-AD0D-43563D983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150" y="2694940"/>
              <a:ext cx="6252210" cy="3429342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4C70A9-F6B4-C7F3-633B-FC0845330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7465" y="2641600"/>
              <a:ext cx="4175873" cy="22185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777106-71BA-A4A3-F972-91F77B32A0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35325" y="2833214"/>
              <a:ext cx="278846" cy="251826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003C297-C146-8717-85BB-E80AEC83487D}"/>
              </a:ext>
            </a:extLst>
          </p:cNvPr>
          <p:cNvSpPr txBox="1"/>
          <p:nvPr/>
        </p:nvSpPr>
        <p:spPr>
          <a:xfrm>
            <a:off x="308052" y="2132945"/>
            <a:ext cx="2932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Holland et al.,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JCP,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2023; 89(4)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0B4C25-33C2-9C3A-EBA5-9F1E77579A28}"/>
              </a:ext>
            </a:extLst>
          </p:cNvPr>
          <p:cNvSpPr txBox="1"/>
          <p:nvPr/>
        </p:nvSpPr>
        <p:spPr>
          <a:xfrm>
            <a:off x="4180203" y="4805382"/>
            <a:ext cx="1093293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mbol" pitchFamily="2" charset="2"/>
                <a:cs typeface="Times New Roman" panose="02020603050405020304" pitchFamily="18" charset="0"/>
              </a:rPr>
              <a:t>D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72C65C-A818-DC83-C3F8-3609A6D7DEC8}"/>
              </a:ext>
            </a:extLst>
          </p:cNvPr>
          <p:cNvSpPr txBox="1"/>
          <p:nvPr/>
        </p:nvSpPr>
        <p:spPr>
          <a:xfrm>
            <a:off x="6712761" y="3709947"/>
            <a:ext cx="2383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DIII-D: 3-6 AEs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8A4FBD9-E570-34AC-9E57-E84952362730}"/>
              </a:ext>
            </a:extLst>
          </p:cNvPr>
          <p:cNvSpPr txBox="1"/>
          <p:nvPr/>
        </p:nvSpPr>
        <p:spPr>
          <a:xfrm>
            <a:off x="6079820" y="4299083"/>
            <a:ext cx="192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Compact</a:t>
            </a: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reactor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61E02A-C3E5-EAD2-1CE4-FBDB41B1A789}"/>
              </a:ext>
            </a:extLst>
          </p:cNvPr>
          <p:cNvSpPr txBox="1"/>
          <p:nvPr/>
        </p:nvSpPr>
        <p:spPr>
          <a:xfrm>
            <a:off x="7533976" y="4505806"/>
            <a:ext cx="1608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: &gt;30 AEs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6974147-FA82-458D-22BB-28FE4272B48D}"/>
              </a:ext>
            </a:extLst>
          </p:cNvPr>
          <p:cNvSpPr txBox="1"/>
          <p:nvPr/>
        </p:nvSpPr>
        <p:spPr>
          <a:xfrm>
            <a:off x="184828" y="5993998"/>
            <a:ext cx="8552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Use nonlinear CGYRO to explore how mode density affects saturation dynamics.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DDC6BAE-E0A3-A2AE-63C6-CB1F432B8641}"/>
              </a:ext>
            </a:extLst>
          </p:cNvPr>
          <p:cNvSpPr txBox="1"/>
          <p:nvPr/>
        </p:nvSpPr>
        <p:spPr>
          <a:xfrm>
            <a:off x="7975600" y="2333937"/>
            <a:ext cx="908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ymbol" pitchFamily="2" charset="2"/>
                <a:cs typeface="Times New Roman" panose="02020603050405020304" pitchFamily="18" charset="0"/>
              </a:rPr>
              <a:t>D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DF0DB-FB40-D806-8CB7-5D899B79207D}"/>
              </a:ext>
            </a:extLst>
          </p:cNvPr>
          <p:cNvSpPr txBox="1"/>
          <p:nvPr/>
        </p:nvSpPr>
        <p:spPr>
          <a:xfrm>
            <a:off x="5539540" y="1032670"/>
            <a:ext cx="1280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UCSS</a:t>
            </a:r>
          </a:p>
          <a:p>
            <a:r>
              <a:rPr lang="en-US" sz="2000" b="1" i="1" dirty="0">
                <a:solidFill>
                  <a:srgbClr val="7030A0"/>
                </a:solidFill>
                <a:latin typeface="Symbol" pitchFamily="2" charset="2"/>
              </a:rPr>
              <a:t>r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558EF3-0DC1-CA7C-34D7-B0BABA83E8E8}"/>
              </a:ext>
            </a:extLst>
          </p:cNvPr>
          <p:cNvSpPr txBox="1"/>
          <p:nvPr/>
        </p:nvSpPr>
        <p:spPr>
          <a:xfrm>
            <a:off x="5817422" y="5308395"/>
            <a:ext cx="3103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Consider only AE range of </a:t>
            </a:r>
            <a:r>
              <a:rPr lang="en-US" sz="18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800" b="1" baseline="-25000" dirty="0" err="1">
                <a:solidFill>
                  <a:schemeClr val="tx2"/>
                </a:solidFill>
                <a:latin typeface="Symbol" pitchFamily="2" charset="2"/>
                <a:cs typeface="Times New Roman" panose="02020603050405020304" pitchFamily="18" charset="0"/>
              </a:rPr>
              <a:t>q</a:t>
            </a:r>
            <a:r>
              <a:rPr lang="en-US" sz="1800" b="1" dirty="0">
                <a:solidFill>
                  <a:schemeClr val="tx2"/>
                </a:solidFill>
              </a:rPr>
              <a:t>, no microturbulence.</a:t>
            </a:r>
          </a:p>
        </p:txBody>
      </p:sp>
    </p:spTree>
    <p:extLst>
      <p:ext uri="{BB962C8B-B14F-4D97-AF65-F5344CB8AC3E}">
        <p14:creationId xmlns:p14="http://schemas.microsoft.com/office/powerpoint/2010/main" val="73874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animBg="1"/>
      <p:bldP spid="33" grpId="0"/>
      <p:bldP spid="35" grpId="0"/>
      <p:bldP spid="36" grpId="0"/>
      <p:bldP spid="38" grpId="0"/>
      <p:bldP spid="39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279F1-E279-CD33-B63A-AC0E06EC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327" y="45444"/>
            <a:ext cx="8675650" cy="691895"/>
          </a:xfrm>
        </p:spPr>
        <p:txBody>
          <a:bodyPr/>
          <a:lstStyle/>
          <a:p>
            <a:r>
              <a:rPr lang="en-US" dirty="0"/>
              <a:t>CGYRO (current) and GYRO (old) gyrokinetic codes differ in grid handling, </a:t>
            </a:r>
            <a:r>
              <a:rPr lang="en-US" dirty="0" err="1"/>
              <a:t>timestepping</a:t>
            </a:r>
            <a:r>
              <a:rPr lang="en-US" dirty="0"/>
              <a:t>, and default settings.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47998-753C-7A98-04DA-5529BAA87F3A}"/>
              </a:ext>
            </a:extLst>
          </p:cNvPr>
          <p:cNvSpPr txBox="1"/>
          <p:nvPr/>
        </p:nvSpPr>
        <p:spPr>
          <a:xfrm>
            <a:off x="5709425" y="1656625"/>
            <a:ext cx="187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CGYRO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17FD6-8CA9-B986-BF84-212596E4E809}"/>
              </a:ext>
            </a:extLst>
          </p:cNvPr>
          <p:cNvSpPr txBox="1"/>
          <p:nvPr/>
        </p:nvSpPr>
        <p:spPr>
          <a:xfrm>
            <a:off x="1434789" y="1608940"/>
            <a:ext cx="1561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A7C39"/>
                </a:solidFill>
              </a:rPr>
              <a:t>GYRO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85BDAF-1EEE-B58C-DE58-7B195DF0C1C5}"/>
                  </a:ext>
                </a:extLst>
              </p:cNvPr>
              <p:cNvSpPr txBox="1"/>
              <p:nvPr/>
            </p:nvSpPr>
            <p:spPr>
              <a:xfrm>
                <a:off x="301083" y="848166"/>
                <a:ext cx="854183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Both codes: </a:t>
                </a:r>
                <a:r>
                  <a:rPr lang="en-US" sz="2200" dirty="0"/>
                  <a:t>linear or nonlinear gyrokinetic time solvers for tokamaks formulated in high-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200" dirty="0"/>
                  <a:t> ballooning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sz="2200" dirty="0"/>
                  <a:t>) limit.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85BDAF-1EEE-B58C-DE58-7B195DF0C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83" y="848166"/>
                <a:ext cx="8541834" cy="769441"/>
              </a:xfrm>
              <a:prstGeom prst="rect">
                <a:avLst/>
              </a:prstGeom>
              <a:blipFill>
                <a:blip r:embed="rId2"/>
                <a:stretch>
                  <a:fillRect l="-890" t="-4839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4F7B33A-828B-DDB4-5618-29CA892CD61D}"/>
              </a:ext>
            </a:extLst>
          </p:cNvPr>
          <p:cNvSpPr txBox="1"/>
          <p:nvPr/>
        </p:nvSpPr>
        <p:spPr>
          <a:xfrm>
            <a:off x="434898" y="2241400"/>
            <a:ext cx="421516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A7C39"/>
                </a:solidFill>
              </a:rPr>
              <a:t>Hybrid (IMEX), </a:t>
            </a:r>
            <a:r>
              <a:rPr lang="en-US" sz="2000" b="1" dirty="0">
                <a:solidFill>
                  <a:srgbClr val="0A7C39"/>
                </a:solidFill>
              </a:rPr>
              <a:t>fixed time step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A7C39"/>
                </a:solidFill>
              </a:rPr>
              <a:t>Explicit </a:t>
            </a:r>
            <a:r>
              <a:rPr lang="en-US" sz="2000" b="1" dirty="0">
                <a:solidFill>
                  <a:srgbClr val="0A7C39"/>
                </a:solidFill>
              </a:rPr>
              <a:t>spatial radial </a:t>
            </a:r>
            <a:r>
              <a:rPr lang="en-US" sz="2000" dirty="0">
                <a:solidFill>
                  <a:srgbClr val="0A7C39"/>
                </a:solidFill>
              </a:rPr>
              <a:t>grid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A7C39"/>
                </a:solidFill>
              </a:rPr>
              <a:t>Global or local </a:t>
            </a:r>
            <a:r>
              <a:rPr lang="en-US" sz="2000" dirty="0">
                <a:solidFill>
                  <a:srgbClr val="0A7C39"/>
                </a:solidFill>
              </a:rPr>
              <a:t>(flux tube)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A7C39"/>
              </a:solidFill>
            </a:endParaRP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A7C39"/>
                </a:solidFill>
              </a:rPr>
              <a:t>CPU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E1B0EA-821E-0252-A30A-D72C823E1169}"/>
              </a:ext>
            </a:extLst>
          </p:cNvPr>
          <p:cNvSpPr txBox="1"/>
          <p:nvPr/>
        </p:nvSpPr>
        <p:spPr>
          <a:xfrm>
            <a:off x="4572001" y="2241400"/>
            <a:ext cx="4438186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Implicit, </a:t>
            </a:r>
            <a:r>
              <a:rPr lang="en-US" sz="2000" b="1" dirty="0">
                <a:solidFill>
                  <a:srgbClr val="7030A0"/>
                </a:solidFill>
              </a:rPr>
              <a:t>adaptive time step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030A0"/>
                </a:solidFill>
              </a:rPr>
              <a:t>Spectral radial</a:t>
            </a:r>
            <a:r>
              <a:rPr lang="en-US" sz="2000" dirty="0">
                <a:solidFill>
                  <a:srgbClr val="7030A0"/>
                </a:solidFill>
              </a:rPr>
              <a:t> grid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030A0"/>
                </a:solidFill>
              </a:rPr>
              <a:t>Local (flux tube) only</a:t>
            </a:r>
            <a:r>
              <a:rPr lang="en-US" sz="2000" dirty="0">
                <a:solidFill>
                  <a:srgbClr val="7030A0"/>
                </a:solidFill>
              </a:rPr>
              <a:t>, with optional profile shearing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CPU or GPU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3DC4F0-C9F5-DF9B-4A66-AFA239D9D7D4}"/>
                  </a:ext>
                </a:extLst>
              </p:cNvPr>
              <p:cNvSpPr txBox="1"/>
              <p:nvPr/>
            </p:nvSpPr>
            <p:spPr>
              <a:xfrm>
                <a:off x="301083" y="4876799"/>
                <a:ext cx="8318810" cy="1199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Although neither code was formulated with AEs (or any lower </a:t>
                </a:r>
                <a:r>
                  <a:rPr lang="en-US" i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modes) in mind,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sz="24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2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 still holds well for AEs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even at experimental values of </a:t>
                </a:r>
                <a:r>
                  <a:rPr lang="en-US" i="1" dirty="0">
                    <a:solidFill>
                      <a:schemeClr val="accent6">
                        <a:lumMod val="75000"/>
                      </a:schemeClr>
                    </a:solidFill>
                    <a:latin typeface="Symbol" pitchFamily="2" charset="2"/>
                    <a:cs typeface="Times New Roman" panose="02020603050405020304" pitchFamily="18" charset="0"/>
                  </a:rPr>
                  <a:t>r</a:t>
                </a:r>
                <a:r>
                  <a:rPr lang="en-US" baseline="-25000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3DC4F0-C9F5-DF9B-4A66-AFA239D9D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83" y="4876799"/>
                <a:ext cx="8318810" cy="1199944"/>
              </a:xfrm>
              <a:prstGeom prst="rect">
                <a:avLst/>
              </a:prstGeom>
              <a:blipFill>
                <a:blip r:embed="rId3"/>
                <a:stretch>
                  <a:fillRect l="-1067" t="-4211" r="-1067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9089592-291F-AA06-1173-BB4F5C2BA959}"/>
              </a:ext>
            </a:extLst>
          </p:cNvPr>
          <p:cNvSpPr/>
          <p:nvPr/>
        </p:nvSpPr>
        <p:spPr>
          <a:xfrm>
            <a:off x="434898" y="2241400"/>
            <a:ext cx="8408019" cy="43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0947C8-EA62-A41C-EAC5-8F5EEE5FD9DF}"/>
              </a:ext>
            </a:extLst>
          </p:cNvPr>
          <p:cNvSpPr/>
          <p:nvPr/>
        </p:nvSpPr>
        <p:spPr>
          <a:xfrm>
            <a:off x="512958" y="2646043"/>
            <a:ext cx="8408019" cy="43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86B206-42BA-B552-AAF0-AD79EC0578F5}"/>
              </a:ext>
            </a:extLst>
          </p:cNvPr>
          <p:cNvSpPr/>
          <p:nvPr/>
        </p:nvSpPr>
        <p:spPr>
          <a:xfrm>
            <a:off x="512958" y="3054228"/>
            <a:ext cx="8408019" cy="7194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5A7B3D-B015-83BB-5A2D-EBAE64344B69}"/>
              </a:ext>
            </a:extLst>
          </p:cNvPr>
          <p:cNvSpPr/>
          <p:nvPr/>
        </p:nvSpPr>
        <p:spPr>
          <a:xfrm>
            <a:off x="449768" y="3841725"/>
            <a:ext cx="8408019" cy="43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7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8A236-8384-418F-089C-170E0BD14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09377"/>
            <a:ext cx="8402320" cy="691895"/>
          </a:xfrm>
        </p:spPr>
        <p:txBody>
          <a:bodyPr/>
          <a:lstStyle/>
          <a:p>
            <a:r>
              <a:rPr lang="en-US" dirty="0"/>
              <a:t>In AE-only CGYRO simulations, increasing mode density makes EP flux decrease…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952934-E98E-C6B8-7753-7D894AAD8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2" y="1008668"/>
            <a:ext cx="5751819" cy="2948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148746-24BA-5680-8BE5-5589C242C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15" y="3887296"/>
            <a:ext cx="5476974" cy="26241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9BB5A3-26D2-F5F2-E964-4071492A6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198" y="2539429"/>
            <a:ext cx="4327653" cy="56004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5A177F-97D4-11A4-4D8C-B8AAC003DA70}"/>
              </a:ext>
            </a:extLst>
          </p:cNvPr>
          <p:cNvSpPr txBox="1"/>
          <p:nvPr/>
        </p:nvSpPr>
        <p:spPr>
          <a:xfrm>
            <a:off x="3510951" y="1370442"/>
            <a:ext cx="2122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2 modes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Huge AE amp. &amp;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transport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B293D7-6D16-78E3-7578-0CE031404CA5}"/>
              </a:ext>
            </a:extLst>
          </p:cNvPr>
          <p:cNvSpPr txBox="1"/>
          <p:nvPr/>
        </p:nvSpPr>
        <p:spPr>
          <a:xfrm>
            <a:off x="1117075" y="2315234"/>
            <a:ext cx="1838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A7C39"/>
                </a:solidFill>
              </a:rPr>
              <a:t>Would have caused “field blowup” in GYRO.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D9C100-FF5E-9BA8-E7B9-E68E53F2C667}"/>
              </a:ext>
            </a:extLst>
          </p:cNvPr>
          <p:cNvSpPr/>
          <p:nvPr/>
        </p:nvSpPr>
        <p:spPr>
          <a:xfrm>
            <a:off x="2318994" y="1442301"/>
            <a:ext cx="612742" cy="820132"/>
          </a:xfrm>
          <a:custGeom>
            <a:avLst/>
            <a:gdLst>
              <a:gd name="csX0" fmla="*/ 0 w 612742"/>
              <a:gd name="csY0" fmla="*/ 820132 h 820132"/>
              <a:gd name="csX1" fmla="*/ 122548 w 612742"/>
              <a:gd name="csY1" fmla="*/ 226243 h 820132"/>
              <a:gd name="csX2" fmla="*/ 612742 w 612742"/>
              <a:gd name="csY2" fmla="*/ 0 h 8201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12742" h="820132">
                <a:moveTo>
                  <a:pt x="0" y="820132"/>
                </a:moveTo>
                <a:cubicBezTo>
                  <a:pt x="10212" y="591532"/>
                  <a:pt x="20424" y="362932"/>
                  <a:pt x="122548" y="226243"/>
                </a:cubicBezTo>
                <a:cubicBezTo>
                  <a:pt x="224672" y="89554"/>
                  <a:pt x="418707" y="44777"/>
                  <a:pt x="612742" y="0"/>
                </a:cubicBezTo>
              </a:path>
            </a:pathLst>
          </a:custGeom>
          <a:noFill/>
          <a:ln w="25400">
            <a:solidFill>
              <a:srgbClr val="0A7C39"/>
            </a:solidFill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B98CEF-78A3-5872-29CE-6208F3BA0C1A}"/>
              </a:ext>
            </a:extLst>
          </p:cNvPr>
          <p:cNvSpPr txBox="1"/>
          <p:nvPr/>
        </p:nvSpPr>
        <p:spPr>
          <a:xfrm>
            <a:off x="3476468" y="4023692"/>
            <a:ext cx="2122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4 modes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~1/4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transport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1560FA-B868-0148-8A5D-19BE7914B784}"/>
                  </a:ext>
                </a:extLst>
              </p:cNvPr>
              <p:cNvSpPr txBox="1"/>
              <p:nvPr/>
            </p:nvSpPr>
            <p:spPr>
              <a:xfrm>
                <a:off x="5968740" y="1512837"/>
                <a:ext cx="1663340" cy="5761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b>
                        <m:sSubPr>
                          <m:ctrlPr>
                            <a:rPr lang="el-GR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1560FA-B868-0148-8A5D-19BE7914B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740" y="1512837"/>
                <a:ext cx="1663340" cy="576183"/>
              </a:xfrm>
              <a:prstGeom prst="rect">
                <a:avLst/>
              </a:prstGeom>
              <a:blipFill>
                <a:blip r:embed="rId5"/>
                <a:stretch>
                  <a:fillRect l="-3788" r="-5303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F1090DDA-AB69-454F-71DA-88F4F69EBE0F}"/>
              </a:ext>
            </a:extLst>
          </p:cNvPr>
          <p:cNvSpPr txBox="1"/>
          <p:nvPr/>
        </p:nvSpPr>
        <p:spPr>
          <a:xfrm>
            <a:off x="7529318" y="1682748"/>
            <a:ext cx="116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with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C=2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71F525-BDEB-BC90-F915-7C6CCFDB3BF2}"/>
              </a:ext>
            </a:extLst>
          </p:cNvPr>
          <p:cNvSpPr txBox="1"/>
          <p:nvPr/>
        </p:nvSpPr>
        <p:spPr>
          <a:xfrm>
            <a:off x="6937060" y="1985223"/>
            <a:ext cx="2122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(quasi-convective)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90D354-8D68-91DB-E681-534F1CC7196B}"/>
              </a:ext>
            </a:extLst>
          </p:cNvPr>
          <p:cNvSpPr/>
          <p:nvPr/>
        </p:nvSpPr>
        <p:spPr>
          <a:xfrm>
            <a:off x="542308" y="1842659"/>
            <a:ext cx="1540122" cy="15582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DB0A7-BB34-553A-84D6-C6C26C87F31C}"/>
              </a:ext>
            </a:extLst>
          </p:cNvPr>
          <p:cNvSpPr/>
          <p:nvPr/>
        </p:nvSpPr>
        <p:spPr>
          <a:xfrm>
            <a:off x="484853" y="4505250"/>
            <a:ext cx="1492413" cy="20747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4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1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BB8E94D-B856-046C-23E8-22E03D511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0" y="1026024"/>
            <a:ext cx="5811987" cy="27537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4670DC-2CD2-8E82-DEB9-6C3303D36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…but EP flux goes up and down again as toroidal resolution increases.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5995D-F3A2-06E5-302A-C3D637EC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77" y="3804767"/>
            <a:ext cx="5870223" cy="27995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4FA8AC-DB23-FF60-4616-83607A659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383" y="2415822"/>
            <a:ext cx="4338535" cy="56145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63D7E9-75EF-D496-80DA-5084F353C678}"/>
              </a:ext>
            </a:extLst>
          </p:cNvPr>
          <p:cNvSpPr txBox="1"/>
          <p:nvPr/>
        </p:nvSpPr>
        <p:spPr>
          <a:xfrm>
            <a:off x="4424770" y="1233045"/>
            <a:ext cx="1312880" cy="40011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8 modes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CD1D6E-94F3-89B1-69B4-1F5A5A119BE0}"/>
              </a:ext>
            </a:extLst>
          </p:cNvPr>
          <p:cNvSpPr txBox="1"/>
          <p:nvPr/>
        </p:nvSpPr>
        <p:spPr>
          <a:xfrm>
            <a:off x="4218675" y="3925478"/>
            <a:ext cx="1561236" cy="707886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16 modes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(half torus)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61FCD-9AA8-6F14-1ABE-1096D1B73C6C}"/>
              </a:ext>
            </a:extLst>
          </p:cNvPr>
          <p:cNvSpPr txBox="1"/>
          <p:nvPr/>
        </p:nvSpPr>
        <p:spPr>
          <a:xfrm>
            <a:off x="7478627" y="2286310"/>
            <a:ext cx="146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Tracer microturbulent</a:t>
            </a:r>
          </a:p>
          <a:p>
            <a:r>
              <a:rPr lang="en-US" sz="1200" dirty="0">
                <a:solidFill>
                  <a:srgbClr val="7030A0"/>
                </a:solidFill>
              </a:rPr>
              <a:t>transport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74FC26-7648-A03F-C112-13884426CFD7}"/>
              </a:ext>
            </a:extLst>
          </p:cNvPr>
          <p:cNvCxnSpPr>
            <a:cxnSpLocks/>
          </p:cNvCxnSpPr>
          <p:nvPr/>
        </p:nvCxnSpPr>
        <p:spPr>
          <a:xfrm>
            <a:off x="8379177" y="3025421"/>
            <a:ext cx="527756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FEA648-8646-3561-6E4B-4C057B19036D}"/>
              </a:ext>
            </a:extLst>
          </p:cNvPr>
          <p:cNvCxnSpPr>
            <a:cxnSpLocks/>
          </p:cNvCxnSpPr>
          <p:nvPr/>
        </p:nvCxnSpPr>
        <p:spPr>
          <a:xfrm>
            <a:off x="8391878" y="5717821"/>
            <a:ext cx="527756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D5B89B1C-7E0D-FA61-801B-F40A45654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796" y="1061581"/>
            <a:ext cx="3170299" cy="28077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09DA3-8585-518E-C9FF-0FE01DC6F92C}"/>
              </a:ext>
            </a:extLst>
          </p:cNvPr>
          <p:cNvSpPr/>
          <p:nvPr/>
        </p:nvSpPr>
        <p:spPr>
          <a:xfrm>
            <a:off x="419759" y="1701257"/>
            <a:ext cx="1540122" cy="15582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F75B03-03E7-EACD-73DB-82D75C9F6510}"/>
              </a:ext>
            </a:extLst>
          </p:cNvPr>
          <p:cNvSpPr/>
          <p:nvPr/>
        </p:nvSpPr>
        <p:spPr>
          <a:xfrm>
            <a:off x="398068" y="4516823"/>
            <a:ext cx="1540122" cy="155824"/>
          </a:xfrm>
          <a:prstGeom prst="rect">
            <a:avLst/>
          </a:prstGeom>
          <a:solidFill>
            <a:srgbClr val="00B0F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7B537E-520D-DB83-F5F5-98B7F34E1000}"/>
              </a:ext>
            </a:extLst>
          </p:cNvPr>
          <p:cNvSpPr/>
          <p:nvPr/>
        </p:nvSpPr>
        <p:spPr>
          <a:xfrm>
            <a:off x="7478627" y="2209800"/>
            <a:ext cx="1441007" cy="936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A85B68-DED7-BB47-2E95-5593A16F3109}"/>
              </a:ext>
            </a:extLst>
          </p:cNvPr>
          <p:cNvSpPr/>
          <p:nvPr/>
        </p:nvSpPr>
        <p:spPr>
          <a:xfrm>
            <a:off x="8251372" y="5259138"/>
            <a:ext cx="643382" cy="5372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AF1A-DDF1-EF61-4377-0BBEBC66B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100" y="78897"/>
            <a:ext cx="8140700" cy="691895"/>
          </a:xfrm>
        </p:spPr>
        <p:txBody>
          <a:bodyPr/>
          <a:lstStyle/>
          <a:p>
            <a:r>
              <a:rPr lang="en-US" dirty="0"/>
              <a:t>Higher AE mode density in a reactor leads to far less stiff EP transport </a:t>
            </a:r>
            <a:r>
              <a:rPr lang="en-US" i="1" dirty="0"/>
              <a:t>and maybe </a:t>
            </a:r>
            <a:r>
              <a:rPr lang="en-US" dirty="0"/>
              <a:t>a higher onset gradient.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E137A-ABA9-45D9-BAF4-EB10278AE8B0}"/>
              </a:ext>
            </a:extLst>
          </p:cNvPr>
          <p:cNvSpPr txBox="1"/>
          <p:nvPr/>
        </p:nvSpPr>
        <p:spPr>
          <a:xfrm>
            <a:off x="5930900" y="1100484"/>
            <a:ext cx="309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The </a:t>
            </a:r>
            <a:r>
              <a:rPr lang="en-US" sz="2000" b="1" dirty="0" err="1">
                <a:solidFill>
                  <a:srgbClr val="7030A0"/>
                </a:solidFill>
              </a:rPr>
              <a:t>TGLF-EP+Alpha</a:t>
            </a:r>
            <a:r>
              <a:rPr lang="en-US" sz="2000" b="1" dirty="0">
                <a:solidFill>
                  <a:srgbClr val="7030A0"/>
                </a:solidFill>
              </a:rPr>
              <a:t> model assumes much higher transport stiffness than seen in CGYRO with 4+ modes.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(Only finite for numerical reasons)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4ACA2B-A14A-F693-F0CB-12884BD3F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05" y="925759"/>
            <a:ext cx="6059424" cy="45801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29449F-7B71-F08A-2F22-D8DE1388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05" y="925759"/>
            <a:ext cx="6059424" cy="4580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C6B2BE-26EC-B2AA-D2B6-F502271D5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536" y="925759"/>
            <a:ext cx="6059424" cy="458012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05F966-0069-209A-2EFA-602CF71A2A7E}"/>
              </a:ext>
            </a:extLst>
          </p:cNvPr>
          <p:cNvCxnSpPr/>
          <p:nvPr/>
        </p:nvCxnSpPr>
        <p:spPr>
          <a:xfrm>
            <a:off x="749300" y="4753085"/>
            <a:ext cx="5041900" cy="0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1F91687-EF47-77B3-1BFC-E61F811C6B21}"/>
              </a:ext>
            </a:extLst>
          </p:cNvPr>
          <p:cNvSpPr txBox="1"/>
          <p:nvPr/>
        </p:nvSpPr>
        <p:spPr>
          <a:xfrm>
            <a:off x="5943600" y="4537641"/>
            <a:ext cx="299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00FF"/>
                </a:solidFill>
              </a:rPr>
              <a:t>Predicted diffusivity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2A7AC-7D4E-1B57-8E8E-3F03FF753725}"/>
              </a:ext>
            </a:extLst>
          </p:cNvPr>
          <p:cNvSpPr txBox="1"/>
          <p:nvPr/>
        </p:nvSpPr>
        <p:spPr>
          <a:xfrm>
            <a:off x="215900" y="5727700"/>
            <a:ext cx="8597900" cy="82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A7C39"/>
                </a:solidFill>
              </a:rPr>
              <a:t>Possible route forward: </a:t>
            </a:r>
            <a:r>
              <a:rPr lang="en-US" dirty="0">
                <a:solidFill>
                  <a:srgbClr val="0A7C39"/>
                </a:solidFill>
              </a:rPr>
              <a:t>Train a neural net on CGYRO to match the right stiffness (and threshold?) with actual </a:t>
            </a:r>
            <a:r>
              <a:rPr lang="en-US" dirty="0">
                <a:solidFill>
                  <a:srgbClr val="0A7C39"/>
                </a:solidFill>
                <a:latin typeface="Symbol" pitchFamily="2" charset="2"/>
              </a:rPr>
              <a:t>r</a:t>
            </a:r>
            <a:r>
              <a:rPr lang="en-US" baseline="-25000" dirty="0">
                <a:solidFill>
                  <a:srgbClr val="0A7C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solidFill>
                  <a:srgbClr val="0A7C39"/>
                </a:solidFill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F24B3F-083D-2469-F310-116A7BD03FFA}"/>
              </a:ext>
            </a:extLst>
          </p:cNvPr>
          <p:cNvSpPr txBox="1"/>
          <p:nvPr/>
        </p:nvSpPr>
        <p:spPr>
          <a:xfrm>
            <a:off x="1016000" y="1161464"/>
            <a:ext cx="1193800" cy="457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UCSS</a:t>
            </a:r>
          </a:p>
        </p:txBody>
      </p:sp>
    </p:spTree>
    <p:extLst>
      <p:ext uri="{BB962C8B-B14F-4D97-AF65-F5344CB8AC3E}">
        <p14:creationId xmlns:p14="http://schemas.microsoft.com/office/powerpoint/2010/main" val="110568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BB166-7EB5-8E2E-8573-CFC5FD442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Main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385E14-AFEB-E571-D033-F5DB8ACCA87A}"/>
              </a:ext>
            </a:extLst>
          </p:cNvPr>
          <p:cNvSpPr txBox="1"/>
          <p:nvPr/>
        </p:nvSpPr>
        <p:spPr>
          <a:xfrm>
            <a:off x="381688" y="1175657"/>
            <a:ext cx="85454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Stiff (critical gradient) models of fast-ion driven Alfvén eigenmode (AE) transport work well in many DIII-D discharges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denser AE spectrum of reactor-like </a:t>
            </a:r>
            <a:r>
              <a:rPr lang="en-US" sz="2400" i="1" dirty="0">
                <a:solidFill>
                  <a:schemeClr val="tx2"/>
                </a:solidFill>
                <a:latin typeface="Symbol" pitchFamily="2" charset="2"/>
                <a:cs typeface="Times New Roman" panose="02020603050405020304" pitchFamily="18" charset="0"/>
              </a:rPr>
              <a:t>r</a:t>
            </a:r>
            <a:r>
              <a:rPr lang="en-US" sz="2400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allows for nonlinear saturation that is far less stiff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AEs less likely to degrade performance than previously predicted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Even the onset gradient of AE transport (i.e., the critical gradient) could be slightly pushed up by reactor-like AE spectrum density.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871E5D-D2D0-BE3E-DD35-6DBE975AC789}"/>
              </a:ext>
            </a:extLst>
          </p:cNvPr>
          <p:cNvSpPr txBox="1"/>
          <p:nvPr/>
        </p:nvSpPr>
        <p:spPr>
          <a:xfrm>
            <a:off x="200608" y="4719843"/>
            <a:ext cx="8742783" cy="118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Reduced models of transport by energetic particle (EP)-driven AEs – such as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TGLF-EP+Alpha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need updates to account for this saturation mechanism to accurately treat reactors.</a:t>
            </a:r>
          </a:p>
        </p:txBody>
      </p:sp>
    </p:spTree>
    <p:extLst>
      <p:ext uri="{BB962C8B-B14F-4D97-AF65-F5344CB8AC3E}">
        <p14:creationId xmlns:p14="http://schemas.microsoft.com/office/powerpoint/2010/main" val="2181812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B58B2-F9F1-3068-49F9-BE68CB846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Future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F3641B-7C4E-79C5-4285-E114FAFEF9BE}"/>
              </a:ext>
            </a:extLst>
          </p:cNvPr>
          <p:cNvSpPr txBox="1"/>
          <p:nvPr/>
        </p:nvSpPr>
        <p:spPr>
          <a:xfrm>
            <a:off x="156117" y="1550020"/>
            <a:ext cx="8541834" cy="520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Carefully check </a:t>
            </a:r>
            <a:r>
              <a:rPr lang="en-US" b="1" dirty="0">
                <a:solidFill>
                  <a:schemeClr val="accent1"/>
                </a:solidFill>
              </a:rPr>
              <a:t>radial resolution convergence</a:t>
            </a:r>
            <a:r>
              <a:rPr lang="en-US" dirty="0">
                <a:solidFill>
                  <a:schemeClr val="accent1"/>
                </a:solidFill>
              </a:rPr>
              <a:t>, especially in half-torus (16 mode) simulation.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Test </a:t>
            </a:r>
            <a:r>
              <a:rPr lang="en-US" b="1" dirty="0">
                <a:solidFill>
                  <a:schemeClr val="accent1"/>
                </a:solidFill>
              </a:rPr>
              <a:t>resolution convergence</a:t>
            </a:r>
            <a:r>
              <a:rPr lang="en-US" dirty="0">
                <a:solidFill>
                  <a:schemeClr val="accent1"/>
                </a:solidFill>
              </a:rPr>
              <a:t> in radial (possible) and toroidal (less likely) dimensions.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Explore dense-spectrum AE saturation over much </a:t>
            </a:r>
            <a:r>
              <a:rPr lang="en-US" b="1" dirty="0">
                <a:solidFill>
                  <a:schemeClr val="accent1"/>
                </a:solidFill>
              </a:rPr>
              <a:t>more</a:t>
            </a:r>
            <a:r>
              <a:rPr lang="en-US" dirty="0">
                <a:solidFill>
                  <a:schemeClr val="accent1"/>
                </a:solidFill>
              </a:rPr>
              <a:t> of reactor </a:t>
            </a:r>
            <a:r>
              <a:rPr lang="en-US" b="1" dirty="0">
                <a:solidFill>
                  <a:schemeClr val="accent1"/>
                </a:solidFill>
              </a:rPr>
              <a:t>parameter space</a:t>
            </a:r>
            <a:r>
              <a:rPr lang="en-US" dirty="0">
                <a:solidFill>
                  <a:schemeClr val="accent1"/>
                </a:solidFill>
              </a:rPr>
              <a:t>.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Develop a </a:t>
            </a:r>
            <a:r>
              <a:rPr lang="en-US" b="1" dirty="0">
                <a:solidFill>
                  <a:schemeClr val="accent1"/>
                </a:solidFill>
              </a:rPr>
              <a:t>simple rule</a:t>
            </a:r>
            <a:r>
              <a:rPr lang="en-US" dirty="0">
                <a:solidFill>
                  <a:schemeClr val="accent1"/>
                </a:solidFill>
              </a:rPr>
              <a:t> or train a neural net for when and how dense AE-spectrum saturation occurs </a:t>
            </a:r>
            <a:r>
              <a:rPr lang="en-US" dirty="0">
                <a:solidFill>
                  <a:schemeClr val="accent1"/>
                </a:solidFill>
                <a:sym typeface="Wingdings" pitchFamily="2" charset="2"/>
              </a:rPr>
              <a:t> </a:t>
            </a:r>
            <a:r>
              <a:rPr lang="en-US" b="1" dirty="0">
                <a:solidFill>
                  <a:schemeClr val="accent1"/>
                </a:solidFill>
                <a:sym typeface="Wingdings" pitchFamily="2" charset="2"/>
              </a:rPr>
              <a:t>incorporate into </a:t>
            </a:r>
            <a:r>
              <a:rPr lang="en-US" b="1" dirty="0" err="1">
                <a:solidFill>
                  <a:schemeClr val="accent1"/>
                </a:solidFill>
                <a:sym typeface="Wingdings" pitchFamily="2" charset="2"/>
              </a:rPr>
              <a:t>TGLF-EP+Alpha</a:t>
            </a:r>
            <a:r>
              <a:rPr lang="en-US" dirty="0">
                <a:solidFill>
                  <a:schemeClr val="accent1"/>
                </a:solidFill>
                <a:sym typeface="Wingdings" pitchFamily="2" charset="2"/>
              </a:rPr>
              <a:t>.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780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7F09-2E02-5783-F19A-8E938AEF9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935" y="78897"/>
            <a:ext cx="8638711" cy="691895"/>
          </a:xfrm>
        </p:spPr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TGLF-EP+Alpha</a:t>
            </a:r>
            <a:r>
              <a:rPr lang="en-US" dirty="0"/>
              <a:t> models DIII-D neutral beam ion-driven AEs well.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96AECD-1BDB-5F71-AFCB-8525E0B09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503" y="824003"/>
            <a:ext cx="3011643" cy="26110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F0017F1-D39A-1E11-1AAC-AC501365EE9B}"/>
              </a:ext>
            </a:extLst>
          </p:cNvPr>
          <p:cNvGrpSpPr/>
          <p:nvPr/>
        </p:nvGrpSpPr>
        <p:grpSpPr>
          <a:xfrm>
            <a:off x="258705" y="816997"/>
            <a:ext cx="4370799" cy="4094057"/>
            <a:chOff x="-150751" y="3657284"/>
            <a:chExt cx="3445667" cy="315859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B26A14-3CE2-70B1-BBFE-994337BFB3A0}"/>
                </a:ext>
              </a:extLst>
            </p:cNvPr>
            <p:cNvSpPr txBox="1"/>
            <p:nvPr/>
          </p:nvSpPr>
          <p:spPr>
            <a:xfrm>
              <a:off x="643270" y="3657284"/>
              <a:ext cx="1647757" cy="3561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Stored energy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1030373-48FD-7A60-AAFA-CDADB44AE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50751" y="3981412"/>
              <a:ext cx="3445667" cy="2834463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45F76F7-7255-4567-6D08-CF221EACCE64}"/>
              </a:ext>
            </a:extLst>
          </p:cNvPr>
          <p:cNvSpPr txBox="1"/>
          <p:nvPr/>
        </p:nvSpPr>
        <p:spPr>
          <a:xfrm>
            <a:off x="223935" y="5919723"/>
            <a:ext cx="1936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" pitchFamily="2" charset="0"/>
              </a:rPr>
              <a:t>Bass et al. APS-DPP 2019</a:t>
            </a:r>
          </a:p>
          <a:p>
            <a:r>
              <a:rPr lang="en-US" sz="1200" dirty="0">
                <a:latin typeface="Times" pitchFamily="2" charset="0"/>
              </a:rPr>
              <a:t>Van Zeeland et al., NF 2024</a:t>
            </a:r>
          </a:p>
          <a:p>
            <a:r>
              <a:rPr lang="en-US" sz="1200" dirty="0">
                <a:latin typeface="Times" pitchFamily="2" charset="0"/>
              </a:rPr>
              <a:t>Collins et al. IAEA 2021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005CEF-5B3E-9BE7-6441-0B635C54BCDB}"/>
              </a:ext>
            </a:extLst>
          </p:cNvPr>
          <p:cNvGrpSpPr/>
          <p:nvPr/>
        </p:nvGrpSpPr>
        <p:grpSpPr>
          <a:xfrm>
            <a:off x="4703620" y="3445388"/>
            <a:ext cx="4372693" cy="3216297"/>
            <a:chOff x="4401906" y="1166408"/>
            <a:chExt cx="4366656" cy="3211860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DD6FAAE6-F8ED-E495-5B91-B18AE150D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0326" y="1166408"/>
              <a:ext cx="2063936" cy="3211860"/>
              <a:chOff x="3897825" y="1110720"/>
              <a:chExt cx="5167705" cy="8982410"/>
            </a:xfrm>
          </p:grpSpPr>
          <p:sp>
            <p:nvSpPr>
              <p:cNvPr id="18" name="TextBox 2">
                <a:extLst>
                  <a:ext uri="{FF2B5EF4-FFF2-40B4-BE49-F238E27FC236}">
                    <a16:creationId xmlns:a16="http://schemas.microsoft.com/office/drawing/2014/main" id="{2D3EA969-4F2B-9B14-2B60-259696632D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7110" y="1110720"/>
                <a:ext cx="4529132" cy="1031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1" dirty="0"/>
                  <a:t>EP pressure</a:t>
                </a:r>
              </a:p>
            </p:txBody>
          </p:sp>
          <p:pic>
            <p:nvPicPr>
              <p:cNvPr id="19" name="Picture 7" descr="figure_153071V02_t3300.eps">
                <a:extLst>
                  <a:ext uri="{FF2B5EF4-FFF2-40B4-BE49-F238E27FC236}">
                    <a16:creationId xmlns:a16="http://schemas.microsoft.com/office/drawing/2014/main" id="{0B6B2AB0-9B9A-4DE9-A6FB-5A3441DFE6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7825" y="6015582"/>
                <a:ext cx="5167705" cy="4077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Box 3">
                <a:extLst>
                  <a:ext uri="{FF2B5EF4-FFF2-40B4-BE49-F238E27FC236}">
                    <a16:creationId xmlns:a16="http://schemas.microsoft.com/office/drawing/2014/main" id="{E7A1339A-3CB0-B829-62B3-B885638138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82463" y="5937828"/>
                <a:ext cx="2635649" cy="7316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100" b="1" dirty="0" err="1">
                    <a:solidFill>
                      <a:srgbClr val="008000"/>
                    </a:solidFill>
                  </a:rPr>
                  <a:t>q</a:t>
                </a:r>
                <a:r>
                  <a:rPr lang="en-US" altLang="en-US" sz="1100" b="1" baseline="-25000" dirty="0" err="1">
                    <a:solidFill>
                      <a:srgbClr val="008000"/>
                    </a:solidFill>
                  </a:rPr>
                  <a:t>min</a:t>
                </a:r>
                <a:r>
                  <a:rPr lang="en-US" altLang="en-US" sz="1100" b="1" dirty="0">
                    <a:solidFill>
                      <a:srgbClr val="008000"/>
                    </a:solidFill>
                  </a:rPr>
                  <a:t>=1 case</a:t>
                </a:r>
              </a:p>
            </p:txBody>
          </p:sp>
        </p:grpSp>
        <p:grpSp>
          <p:nvGrpSpPr>
            <p:cNvPr id="10" name="Group 1">
              <a:extLst>
                <a:ext uri="{FF2B5EF4-FFF2-40B4-BE49-F238E27FC236}">
                  <a16:creationId xmlns:a16="http://schemas.microsoft.com/office/drawing/2014/main" id="{4DB9F096-9319-9E36-0F94-686BFF8502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62294" y="1468768"/>
              <a:ext cx="2106268" cy="1458019"/>
              <a:chOff x="5201528" y="-2594597"/>
              <a:chExt cx="5167706" cy="4135119"/>
            </a:xfrm>
          </p:grpSpPr>
          <p:pic>
            <p:nvPicPr>
              <p:cNvPr id="16" name="Picture 7" descr="figure_153072D02_t3300.eps">
                <a:extLst>
                  <a:ext uri="{FF2B5EF4-FFF2-40B4-BE49-F238E27FC236}">
                    <a16:creationId xmlns:a16="http://schemas.microsoft.com/office/drawing/2014/main" id="{B3E68EB4-F3B4-3BC4-C170-C244CBCA14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1528" y="-2594597"/>
                <a:ext cx="5167706" cy="4135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E0D1D77-28A9-459F-B466-A714559B85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79468" y="-2355392"/>
                <a:ext cx="2838497" cy="7419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100" b="1" dirty="0" err="1">
                    <a:solidFill>
                      <a:srgbClr val="008000"/>
                    </a:solidFill>
                  </a:rPr>
                  <a:t>q</a:t>
                </a:r>
                <a:r>
                  <a:rPr lang="en-US" altLang="en-US" sz="1100" b="1" baseline="-25000" dirty="0" err="1">
                    <a:solidFill>
                      <a:srgbClr val="008000"/>
                    </a:solidFill>
                  </a:rPr>
                  <a:t>min</a:t>
                </a:r>
                <a:r>
                  <a:rPr lang="en-US" altLang="en-US" sz="1100" b="1" dirty="0">
                    <a:solidFill>
                      <a:srgbClr val="008000"/>
                    </a:solidFill>
                  </a:rPr>
                  <a:t>=2 case</a:t>
                </a:r>
              </a:p>
            </p:txBody>
          </p:sp>
        </p:grpSp>
        <p:grpSp>
          <p:nvGrpSpPr>
            <p:cNvPr id="13" name="Group 5">
              <a:extLst>
                <a:ext uri="{FF2B5EF4-FFF2-40B4-BE49-F238E27FC236}">
                  <a16:creationId xmlns:a16="http://schemas.microsoft.com/office/drawing/2014/main" id="{896F881E-9D31-FEBB-5F2C-EF7589E69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1906" y="1492842"/>
              <a:ext cx="2188439" cy="1336458"/>
              <a:chOff x="5803535" y="-3723711"/>
              <a:chExt cx="5481821" cy="3797096"/>
            </a:xfrm>
          </p:grpSpPr>
          <p:pic>
            <p:nvPicPr>
              <p:cNvPr id="14" name="Picture 4" descr="Super H pressure.eps">
                <a:extLst>
                  <a:ext uri="{FF2B5EF4-FFF2-40B4-BE49-F238E27FC236}">
                    <a16:creationId xmlns:a16="http://schemas.microsoft.com/office/drawing/2014/main" id="{1B4BB513-0D53-56B8-2FB5-64A72C8354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3535" y="-3723711"/>
                <a:ext cx="5481821" cy="3797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F78A3E6B-68CA-A8BD-58F8-BEECBBD8E8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31781" y="-3579346"/>
                <a:ext cx="3073681" cy="7432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entury Gothic" panose="020B0502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100" b="1" dirty="0">
                    <a:solidFill>
                      <a:srgbClr val="008000"/>
                    </a:solidFill>
                  </a:rPr>
                  <a:t>Super-H case</a:t>
                </a: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FAD7C3-45C6-E3BF-40B0-215BF6322E19}"/>
              </a:ext>
            </a:extLst>
          </p:cNvPr>
          <p:cNvSpPr txBox="1"/>
          <p:nvPr/>
        </p:nvSpPr>
        <p:spPr>
          <a:xfrm>
            <a:off x="641023" y="5201653"/>
            <a:ext cx="3242820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A7C39"/>
                </a:solidFill>
              </a:rPr>
              <a:t>All are DIII-D shots.</a:t>
            </a:r>
          </a:p>
        </p:txBody>
      </p:sp>
    </p:spTree>
    <p:extLst>
      <p:ext uri="{BB962C8B-B14F-4D97-AF65-F5344CB8AC3E}">
        <p14:creationId xmlns:p14="http://schemas.microsoft.com/office/powerpoint/2010/main" val="3475953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A35735C-BE04-22F2-E0DA-1BE650322D05}"/>
              </a:ext>
            </a:extLst>
          </p:cNvPr>
          <p:cNvSpPr/>
          <p:nvPr/>
        </p:nvSpPr>
        <p:spPr>
          <a:xfrm>
            <a:off x="4328160" y="5356835"/>
            <a:ext cx="4347316" cy="1023645"/>
          </a:xfrm>
          <a:prstGeom prst="rect">
            <a:avLst/>
          </a:prstGeom>
          <a:solidFill>
            <a:srgbClr val="7030A0">
              <a:alpha val="16682"/>
            </a:srgbClr>
          </a:solidFill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3F10A5-3CE5-B25A-C45D-D2DCCFD86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680" y="78897"/>
            <a:ext cx="8539480" cy="691895"/>
          </a:xfrm>
        </p:spPr>
        <p:txBody>
          <a:bodyPr/>
          <a:lstStyle/>
          <a:p>
            <a:r>
              <a:rPr lang="en-US" dirty="0"/>
              <a:t>Projected reactors have </a:t>
            </a:r>
            <a:r>
              <a:rPr lang="en-US" i="1" dirty="0">
                <a:solidFill>
                  <a:srgbClr val="0A7C39"/>
                </a:solidFill>
                <a:latin typeface="Symbol" pitchFamily="2" charset="2"/>
              </a:rPr>
              <a:t>r</a:t>
            </a:r>
            <a:r>
              <a:rPr lang="en-US" baseline="-25000" dirty="0">
                <a:solidFill>
                  <a:srgbClr val="0A7C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solidFill>
                  <a:srgbClr val="0A7C39"/>
                </a:solidFill>
              </a:rPr>
              <a:t> 3+ times smaller </a:t>
            </a:r>
            <a:r>
              <a:rPr lang="en-US" dirty="0">
                <a:sym typeface="Wingdings" pitchFamily="2" charset="2"/>
              </a:rPr>
              <a:t>due to larger size and higher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B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dirty="0">
                <a:cs typeface="Times New Roman" panose="02020603050405020304" pitchFamily="18" charset="0"/>
                <a:sym typeface="Wingdings" pitchFamily="2" charset="2"/>
              </a:rPr>
              <a:t>, giving a much denser AE spectrum</a:t>
            </a:r>
            <a:endParaRPr lang="en-US" baseline="-250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901DAC-BAFB-708A-73D5-BFD676091347}"/>
                  </a:ext>
                </a:extLst>
              </p:cNvPr>
              <p:cNvSpPr txBox="1"/>
              <p:nvPr/>
            </p:nvSpPr>
            <p:spPr>
              <a:xfrm>
                <a:off x="388408" y="1196721"/>
                <a:ext cx="1361073" cy="843244"/>
              </a:xfrm>
              <a:prstGeom prst="rect">
                <a:avLst/>
              </a:prstGeom>
              <a:solidFill>
                <a:srgbClr val="0A7C39">
                  <a:alpha val="17000"/>
                </a:srgbClr>
              </a:solidFill>
              <a:ln w="3175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901DAC-BAFB-708A-73D5-BFD676091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8" y="1196721"/>
                <a:ext cx="1361073" cy="843244"/>
              </a:xfrm>
              <a:prstGeom prst="rect">
                <a:avLst/>
              </a:prstGeom>
              <a:blipFill>
                <a:blip r:embed="rId2"/>
                <a:stretch>
                  <a:fillRect l="-7407" t="-1493" r="-1852" b="-10448"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CF0441-79D4-E1AB-8332-D2A467ECC0C6}"/>
                  </a:ext>
                </a:extLst>
              </p:cNvPr>
              <p:cNvSpPr txBox="1"/>
              <p:nvPr/>
            </p:nvSpPr>
            <p:spPr>
              <a:xfrm>
                <a:off x="5761267" y="1052748"/>
                <a:ext cx="1167243" cy="6234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CF0441-79D4-E1AB-8332-D2A467EC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67" y="1052748"/>
                <a:ext cx="1167243" cy="623440"/>
              </a:xfrm>
              <a:prstGeom prst="rect">
                <a:avLst/>
              </a:prstGeom>
              <a:blipFill>
                <a:blip r:embed="rId3"/>
                <a:stretch>
                  <a:fillRect l="-5376" t="-2041" r="-4301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D3F2B-6D5E-B6D5-A133-25BA79373DFF}"/>
                  </a:ext>
                </a:extLst>
              </p:cNvPr>
              <p:cNvSpPr txBox="1"/>
              <p:nvPr/>
            </p:nvSpPr>
            <p:spPr>
              <a:xfrm>
                <a:off x="5761267" y="1923364"/>
                <a:ext cx="2782620" cy="593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𝐸𝑃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BD3F2B-6D5E-B6D5-A133-25BA79373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67" y="1923364"/>
                <a:ext cx="2782620" cy="593432"/>
              </a:xfrm>
              <a:prstGeom prst="rect">
                <a:avLst/>
              </a:prstGeom>
              <a:blipFill>
                <a:blip r:embed="rId4"/>
                <a:stretch>
                  <a:fillRect l="-21364" t="-195833" b="-2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58ED91-BCE1-C7BD-886E-93420823283A}"/>
                  </a:ext>
                </a:extLst>
              </p:cNvPr>
              <p:cNvSpPr txBox="1"/>
              <p:nvPr/>
            </p:nvSpPr>
            <p:spPr>
              <a:xfrm>
                <a:off x="465158" y="2810701"/>
                <a:ext cx="5732467" cy="8798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𝐴𝐸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𝐸𝑃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type m:val="li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𝐸𝑃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𝐸𝑃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num>
                        <m:den>
                          <m:f>
                            <m:fPr>
                              <m:type m:val="lin"/>
                              <m:ctrl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𝐸𝑃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58ED91-BCE1-C7BD-886E-934208232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58" y="2810701"/>
                <a:ext cx="5732467" cy="879856"/>
              </a:xfrm>
              <a:prstGeom prst="rect">
                <a:avLst/>
              </a:prstGeom>
              <a:blipFill>
                <a:blip r:embed="rId5"/>
                <a:stretch>
                  <a:fillRect l="-8830" t="-111429" b="-18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A03808-D216-CD4E-0F0E-6814B37EBC58}"/>
                  </a:ext>
                </a:extLst>
              </p:cNvPr>
              <p:cNvSpPr txBox="1"/>
              <p:nvPr/>
            </p:nvSpPr>
            <p:spPr>
              <a:xfrm>
                <a:off x="3013598" y="1035805"/>
                <a:ext cx="1793183" cy="8798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el-GR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A03808-D216-CD4E-0F0E-6814B37EB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598" y="1035805"/>
                <a:ext cx="1793183" cy="879856"/>
              </a:xfrm>
              <a:prstGeom prst="rect">
                <a:avLst/>
              </a:prstGeom>
              <a:blipFill>
                <a:blip r:embed="rId6"/>
                <a:stretch>
                  <a:fillRect l="-3521" t="-64286" r="-704" b="-5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481DAB5-FAEA-31DC-FCC2-E2480ADFEEB2}"/>
              </a:ext>
            </a:extLst>
          </p:cNvPr>
          <p:cNvSpPr txBox="1"/>
          <p:nvPr/>
        </p:nvSpPr>
        <p:spPr>
          <a:xfrm>
            <a:off x="137500" y="3894882"/>
            <a:ext cx="4492920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A7C39"/>
                </a:solidFill>
              </a:rPr>
              <a:t>At mid-core, </a:t>
            </a:r>
            <a:r>
              <a:rPr lang="en-US" i="1" dirty="0">
                <a:solidFill>
                  <a:srgbClr val="0A7C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r=a/2</a:t>
            </a:r>
            <a:r>
              <a:rPr lang="en-US" dirty="0">
                <a:solidFill>
                  <a:srgbClr val="0A7C39"/>
                </a:solidFill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C47FD-900F-3337-02A6-5A101F11417B}"/>
              </a:ext>
            </a:extLst>
          </p:cNvPr>
          <p:cNvSpPr txBox="1"/>
          <p:nvPr/>
        </p:nvSpPr>
        <p:spPr>
          <a:xfrm>
            <a:off x="6471920" y="2987040"/>
            <a:ext cx="2479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A7C39"/>
                </a:solidFill>
              </a:rPr>
              <a:t>for alpha particles in a reactor.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7CDF42-0D72-D533-62F5-BBB224BAD818}"/>
                  </a:ext>
                </a:extLst>
              </p:cNvPr>
              <p:cNvSpPr txBox="1"/>
              <p:nvPr/>
            </p:nvSpPr>
            <p:spPr>
              <a:xfrm>
                <a:off x="576918" y="4414465"/>
                <a:ext cx="6153671" cy="7479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𝐴𝐸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func>
                                <m:funcPr>
                                  <m:ctrl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𝐴𝐸</m:t>
                                  </m:r>
                                </m:e>
                              </m:func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func>
                                <m:funcPr>
                                  <m:ctrl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𝐴𝐸</m:t>
                                  </m:r>
                                </m:e>
                              </m:func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7CDF42-0D72-D533-62F5-BBB224BAD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18" y="4414465"/>
                <a:ext cx="6153671" cy="747962"/>
              </a:xfrm>
              <a:prstGeom prst="rect">
                <a:avLst/>
              </a:prstGeom>
              <a:blipFill>
                <a:blip r:embed="rId7"/>
                <a:stretch>
                  <a:fillRect l="-8660" t="-145000" b="-2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BDF1CEB-B983-04C8-1F27-63A117690ECE}"/>
                  </a:ext>
                </a:extLst>
              </p:cNvPr>
              <p:cNvSpPr txBox="1"/>
              <p:nvPr/>
            </p:nvSpPr>
            <p:spPr>
              <a:xfrm>
                <a:off x="887859" y="5269711"/>
                <a:ext cx="2736669" cy="8402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func>
                            <m:funcPr>
                              <m:ctrl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𝐴𝐸</m:t>
                              </m:r>
                            </m:e>
                          </m:func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BDF1CEB-B983-04C8-1F27-63A117690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859" y="5269711"/>
                <a:ext cx="2736669" cy="840230"/>
              </a:xfrm>
              <a:prstGeom prst="rect">
                <a:avLst/>
              </a:prstGeom>
              <a:blipFill>
                <a:blip r:embed="rId8"/>
                <a:stretch>
                  <a:fillRect b="-10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4DDFDDC-812E-BA3B-53DD-CB7ECF415362}"/>
              </a:ext>
            </a:extLst>
          </p:cNvPr>
          <p:cNvSpPr txBox="1"/>
          <p:nvPr/>
        </p:nvSpPr>
        <p:spPr>
          <a:xfrm>
            <a:off x="2333568" y="1373752"/>
            <a:ext cx="97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C851E8-2A1E-E4A7-15E8-692783BF53C3}"/>
              </a:ext>
            </a:extLst>
          </p:cNvPr>
          <p:cNvSpPr txBox="1"/>
          <p:nvPr/>
        </p:nvSpPr>
        <p:spPr>
          <a:xfrm>
            <a:off x="1682423" y="901400"/>
            <a:ext cx="1331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higher field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BC9A2B-E139-44D8-AAAD-701B8A5DFD0D}"/>
              </a:ext>
            </a:extLst>
          </p:cNvPr>
          <p:cNvSpPr txBox="1"/>
          <p:nvPr/>
        </p:nvSpPr>
        <p:spPr>
          <a:xfrm>
            <a:off x="1742661" y="1928127"/>
            <a:ext cx="1270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larger size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AB8A21-16D3-A53D-26FF-FBEEFB8A28FD}"/>
              </a:ext>
            </a:extLst>
          </p:cNvPr>
          <p:cNvSpPr txBox="1"/>
          <p:nvPr/>
        </p:nvSpPr>
        <p:spPr>
          <a:xfrm>
            <a:off x="7090516" y="1196721"/>
            <a:ext cx="1584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A7C39"/>
                </a:solidFill>
              </a:rPr>
              <a:t>Perpendicular wave number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15B489-7134-2475-81D3-D1D31EEAD3AA}"/>
                  </a:ext>
                </a:extLst>
              </p:cNvPr>
              <p:cNvSpPr txBox="1"/>
              <p:nvPr/>
            </p:nvSpPr>
            <p:spPr>
              <a:xfrm>
                <a:off x="4216400" y="5377155"/>
                <a:ext cx="2367280" cy="457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func>
                            <m:funcPr>
                              <m:ctrl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𝐴𝐸</m:t>
                              </m:r>
                            </m:e>
                          </m:func>
                        </m:sub>
                      </m:sSub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15B489-7134-2475-81D3-D1D31EEAD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400" y="5377155"/>
                <a:ext cx="2367280" cy="457498"/>
              </a:xfrm>
              <a:prstGeom prst="rect">
                <a:avLst/>
              </a:prstGeom>
              <a:blipFill>
                <a:blip r:embed="rId9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EBBEC3-FC3A-1740-F85A-F792C07BD1C4}"/>
                  </a:ext>
                </a:extLst>
              </p:cNvPr>
              <p:cNvSpPr txBox="1"/>
              <p:nvPr/>
            </p:nvSpPr>
            <p:spPr>
              <a:xfrm>
                <a:off x="4216400" y="5832066"/>
                <a:ext cx="2535467" cy="457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A7C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A7C3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func>
                            <m:funcPr>
                              <m:ctrlPr>
                                <a:rPr lang="en-US">
                                  <a:solidFill>
                                    <a:srgbClr val="0A7C3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A7C3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i="1">
                                  <a:solidFill>
                                    <a:srgbClr val="0A7C39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𝐴𝐸</m:t>
                              </m:r>
                            </m:e>
                          </m:func>
                        </m:sub>
                      </m:sSub>
                      <m:r>
                        <a:rPr lang="en-US" i="1" smtClean="0">
                          <a:solidFill>
                            <a:srgbClr val="0A7C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0A7C3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dirty="0">
                  <a:solidFill>
                    <a:srgbClr val="0A7C39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EBBEC3-FC3A-1740-F85A-F792C07BD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400" y="5832066"/>
                <a:ext cx="2535467" cy="457498"/>
              </a:xfrm>
              <a:prstGeom prst="rect">
                <a:avLst/>
              </a:prstGeom>
              <a:blipFill>
                <a:blip r:embed="rId10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9D2123E-6A88-D06F-B1CB-EBAA1C5FD86F}"/>
              </a:ext>
            </a:extLst>
          </p:cNvPr>
          <p:cNvSpPr txBox="1"/>
          <p:nvPr/>
        </p:nvSpPr>
        <p:spPr>
          <a:xfrm>
            <a:off x="6583680" y="5832066"/>
            <a:ext cx="1960207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A7C39"/>
                </a:solidFill>
              </a:rPr>
              <a:t>in a reactor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63C87F-A7A5-7C45-72F3-1E62049754CA}"/>
              </a:ext>
            </a:extLst>
          </p:cNvPr>
          <p:cNvSpPr txBox="1"/>
          <p:nvPr/>
        </p:nvSpPr>
        <p:spPr>
          <a:xfrm>
            <a:off x="6583679" y="5377155"/>
            <a:ext cx="1960207" cy="457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in DIII-D</a:t>
            </a:r>
          </a:p>
        </p:txBody>
      </p:sp>
    </p:spTree>
    <p:extLst>
      <p:ext uri="{BB962C8B-B14F-4D97-AF65-F5344CB8AC3E}">
        <p14:creationId xmlns:p14="http://schemas.microsoft.com/office/powerpoint/2010/main" val="331118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4A6E-5786-E45E-48C9-A9F139C80D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83" y="-61644"/>
            <a:ext cx="8686643" cy="914818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TGLF-EP+Alpha</a:t>
            </a:r>
            <a:r>
              <a:rPr lang="en-US" dirty="0">
                <a:solidFill>
                  <a:schemeClr val="tx1"/>
                </a:solidFill>
              </a:rPr>
              <a:t> enters STEP workflow as a TGYRO sub-step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(consider simpler case of beam-free fusion)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A938CFE-B767-820A-B5B2-9AC1F556F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683" y="4612747"/>
            <a:ext cx="1206984" cy="149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A9A913B-89F2-EC70-5D36-E1C4A5EB2BD9}"/>
              </a:ext>
            </a:extLst>
          </p:cNvPr>
          <p:cNvGrpSpPr/>
          <p:nvPr/>
        </p:nvGrpSpPr>
        <p:grpSpPr>
          <a:xfrm>
            <a:off x="2306320" y="4493918"/>
            <a:ext cx="4271840" cy="1785104"/>
            <a:chOff x="2306320" y="4493918"/>
            <a:chExt cx="4271840" cy="178510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250C639-A6F3-77CF-C154-0DA44D88F5A8}"/>
                </a:ext>
              </a:extLst>
            </p:cNvPr>
            <p:cNvSpPr txBox="1"/>
            <p:nvPr/>
          </p:nvSpPr>
          <p:spPr>
            <a:xfrm>
              <a:off x="2306320" y="4493918"/>
              <a:ext cx="4271840" cy="1785104"/>
            </a:xfrm>
            <a:prstGeom prst="rect">
              <a:avLst/>
            </a:prstGeom>
            <a:solidFill>
              <a:schemeClr val="accent2">
                <a:alpha val="40123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TGYRO</a:t>
              </a:r>
            </a:p>
            <a:p>
              <a:pPr algn="ctr"/>
              <a:endParaRPr lang="en-US" sz="2400" b="1" dirty="0"/>
            </a:p>
            <a:p>
              <a:pPr algn="ctr"/>
              <a:endParaRPr lang="en-US" sz="2400" b="1" dirty="0"/>
            </a:p>
            <a:p>
              <a:pPr algn="ctr"/>
              <a:endParaRPr lang="en-US" sz="2400" b="1" dirty="0"/>
            </a:p>
            <a:p>
              <a:pPr algn="ctr"/>
              <a:r>
                <a:rPr lang="en-US" sz="1400" b="1" dirty="0"/>
                <a:t>Iterative thermal-species transport solver</a:t>
              </a:r>
              <a:endParaRPr lang="en-US" sz="2400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C94E3D-022E-9D4B-13E9-CAD899FA3B68}"/>
                </a:ext>
              </a:extLst>
            </p:cNvPr>
            <p:cNvSpPr txBox="1"/>
            <p:nvPr/>
          </p:nvSpPr>
          <p:spPr>
            <a:xfrm>
              <a:off x="2662167" y="4973470"/>
              <a:ext cx="1478255" cy="892552"/>
            </a:xfrm>
            <a:prstGeom prst="rect">
              <a:avLst/>
            </a:prstGeom>
            <a:solidFill>
              <a:schemeClr val="accent6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NEO</a:t>
              </a:r>
              <a:endParaRPr lang="en-US" sz="1400" b="1" dirty="0"/>
            </a:p>
            <a:p>
              <a:pPr algn="ctr"/>
              <a:r>
                <a:rPr lang="en-US" sz="1400" b="1" dirty="0"/>
                <a:t>Neoclassical transport</a:t>
              </a:r>
              <a:endParaRPr lang="en-US" sz="240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A490F6-5A0E-5407-5356-EE8ACD44F4F0}"/>
                </a:ext>
              </a:extLst>
            </p:cNvPr>
            <p:cNvSpPr txBox="1"/>
            <p:nvPr/>
          </p:nvSpPr>
          <p:spPr>
            <a:xfrm>
              <a:off x="4353763" y="5081192"/>
              <a:ext cx="1814818" cy="677108"/>
            </a:xfrm>
            <a:prstGeom prst="rect">
              <a:avLst/>
            </a:prstGeom>
            <a:solidFill>
              <a:srgbClr val="7030A0">
                <a:alpha val="60375"/>
              </a:srgb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TGLF</a:t>
              </a:r>
            </a:p>
            <a:p>
              <a:pPr algn="ctr"/>
              <a:r>
                <a:rPr lang="en-US" sz="1400" dirty="0"/>
                <a:t>Turbulent transport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A30A99A-61A3-10BC-363D-DF01F562C9FE}"/>
              </a:ext>
            </a:extLst>
          </p:cNvPr>
          <p:cNvGrpSpPr/>
          <p:nvPr/>
        </p:nvGrpSpPr>
        <p:grpSpPr>
          <a:xfrm>
            <a:off x="61245" y="977617"/>
            <a:ext cx="8949093" cy="4464101"/>
            <a:chOff x="61245" y="977617"/>
            <a:chExt cx="8949093" cy="4464101"/>
          </a:xfrm>
        </p:grpSpPr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7310D17B-E89C-9816-651F-7E5822DC6F67}"/>
                </a:ext>
              </a:extLst>
            </p:cNvPr>
            <p:cNvSpPr/>
            <p:nvPr/>
          </p:nvSpPr>
          <p:spPr>
            <a:xfrm>
              <a:off x="1331979" y="2447781"/>
              <a:ext cx="1406684" cy="2738698"/>
            </a:xfrm>
            <a:prstGeom prst="arc">
              <a:avLst>
                <a:gd name="adj1" fmla="val 10529813"/>
                <a:gd name="adj2" fmla="val 16323974"/>
              </a:avLst>
            </a:prstGeom>
            <a:ln w="571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0B193B3-CBB8-E831-39F6-90B40CB593F9}"/>
                </a:ext>
              </a:extLst>
            </p:cNvPr>
            <p:cNvSpPr/>
            <p:nvPr/>
          </p:nvSpPr>
          <p:spPr>
            <a:xfrm>
              <a:off x="2072640" y="1069219"/>
              <a:ext cx="4612640" cy="315734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040949-750E-0AE0-6137-7A228151597B}"/>
                </a:ext>
              </a:extLst>
            </p:cNvPr>
            <p:cNvSpPr txBox="1"/>
            <p:nvPr/>
          </p:nvSpPr>
          <p:spPr>
            <a:xfrm>
              <a:off x="2300827" y="2049458"/>
              <a:ext cx="2026894" cy="892552"/>
            </a:xfrm>
            <a:prstGeom prst="rect">
              <a:avLst/>
            </a:prstGeom>
            <a:solidFill>
              <a:schemeClr val="accent1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CHEF</a:t>
              </a:r>
            </a:p>
            <a:p>
              <a:pPr algn="ctr"/>
              <a:r>
                <a:rPr lang="en-US" sz="1400" dirty="0"/>
                <a:t>Heating, current drive and diffusion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60DCB7-C61B-E1FE-C02A-F7F211E108F3}"/>
                </a:ext>
              </a:extLst>
            </p:cNvPr>
            <p:cNvSpPr txBox="1"/>
            <p:nvPr/>
          </p:nvSpPr>
          <p:spPr>
            <a:xfrm>
              <a:off x="3340335" y="3084157"/>
              <a:ext cx="2097569" cy="892552"/>
            </a:xfrm>
            <a:prstGeom prst="rect">
              <a:avLst/>
            </a:prstGeom>
            <a:solidFill>
              <a:schemeClr val="accent3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CHEASE</a:t>
              </a:r>
            </a:p>
            <a:p>
              <a:pPr algn="ctr"/>
              <a:r>
                <a:rPr lang="en-US" sz="1400" dirty="0"/>
                <a:t>Fixed-boundary Grad-</a:t>
              </a:r>
              <a:r>
                <a:rPr lang="en-US" sz="1400" dirty="0" err="1"/>
                <a:t>Shafranov</a:t>
              </a:r>
              <a:r>
                <a:rPr lang="en-US" sz="1400" dirty="0"/>
                <a:t> solver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2BFAA2-4336-73B3-815A-A31AEC1B6753}"/>
                </a:ext>
              </a:extLst>
            </p:cNvPr>
            <p:cNvSpPr txBox="1"/>
            <p:nvPr/>
          </p:nvSpPr>
          <p:spPr>
            <a:xfrm>
              <a:off x="3589022" y="1245599"/>
              <a:ext cx="1702630" cy="677108"/>
            </a:xfrm>
            <a:prstGeom prst="rect">
              <a:avLst/>
            </a:prstGeom>
            <a:solidFill>
              <a:schemeClr val="accent6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NEO</a:t>
              </a:r>
            </a:p>
            <a:p>
              <a:pPr algn="ctr"/>
              <a:r>
                <a:rPr lang="en-US" sz="1400" dirty="0"/>
                <a:t>Bootstrap current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F2021-C7BD-2994-E010-FCF27435CD43}"/>
                </a:ext>
              </a:extLst>
            </p:cNvPr>
            <p:cNvSpPr txBox="1"/>
            <p:nvPr/>
          </p:nvSpPr>
          <p:spPr>
            <a:xfrm>
              <a:off x="4592320" y="2123520"/>
              <a:ext cx="1895670" cy="677108"/>
            </a:xfrm>
            <a:prstGeom prst="rect">
              <a:avLst/>
            </a:prstGeom>
            <a:solidFill>
              <a:schemeClr val="accent5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ONETWO</a:t>
              </a:r>
            </a:p>
            <a:p>
              <a:pPr algn="ctr"/>
              <a:r>
                <a:rPr lang="en-US" sz="1400" dirty="0"/>
                <a:t>Classical EP profile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FE5391-D56D-F5E7-E346-EAF675F476CA}"/>
                </a:ext>
              </a:extLst>
            </p:cNvPr>
            <p:cNvSpPr txBox="1"/>
            <p:nvPr/>
          </p:nvSpPr>
          <p:spPr>
            <a:xfrm>
              <a:off x="61245" y="1819802"/>
              <a:ext cx="1483748" cy="892552"/>
            </a:xfrm>
            <a:prstGeom prst="rect">
              <a:avLst/>
            </a:prstGeom>
            <a:solidFill>
              <a:schemeClr val="accent2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EPED</a:t>
              </a:r>
            </a:p>
            <a:p>
              <a:pPr algn="ctr"/>
              <a:r>
                <a:rPr lang="en-US" sz="1400" dirty="0"/>
                <a:t>Pedestal</a:t>
              </a:r>
            </a:p>
            <a:p>
              <a:pPr algn="ctr"/>
              <a:r>
                <a:rPr lang="en-US" sz="1400" dirty="0"/>
                <a:t>height + width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CB04F2-8885-EB6F-0751-95F928613098}"/>
                </a:ext>
              </a:extLst>
            </p:cNvPr>
            <p:cNvSpPr txBox="1"/>
            <p:nvPr/>
          </p:nvSpPr>
          <p:spPr>
            <a:xfrm>
              <a:off x="7283138" y="2000888"/>
              <a:ext cx="1727200" cy="830997"/>
            </a:xfrm>
            <a:prstGeom prst="rect">
              <a:avLst/>
            </a:prstGeom>
            <a:solidFill>
              <a:schemeClr val="accent4">
                <a:alpha val="60375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lang="en-US" sz="1200" b="1" dirty="0"/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400" b="1" dirty="0"/>
                <a:t>Solution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lang="en-US" sz="120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EADC39-491E-8FA7-ABC7-D65911510BFA}"/>
                </a:ext>
              </a:extLst>
            </p:cNvPr>
            <p:cNvSpPr txBox="1"/>
            <p:nvPr/>
          </p:nvSpPr>
          <p:spPr>
            <a:xfrm>
              <a:off x="535962" y="977617"/>
              <a:ext cx="26050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Equilibrium, heating, current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03CB1B9-57BB-24EB-5EB7-4D96C3F869F1}"/>
                </a:ext>
              </a:extLst>
            </p:cNvPr>
            <p:cNvCxnSpPr>
              <a:cxnSpLocks/>
            </p:cNvCxnSpPr>
            <p:nvPr/>
          </p:nvCxnSpPr>
          <p:spPr>
            <a:xfrm>
              <a:off x="1611989" y="2448560"/>
              <a:ext cx="65369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F8C20CC-791D-4FAB-61DE-C2D98692E8A1}"/>
                </a:ext>
              </a:extLst>
            </p:cNvPr>
            <p:cNvCxnSpPr>
              <a:cxnSpLocks/>
            </p:cNvCxnSpPr>
            <p:nvPr/>
          </p:nvCxnSpPr>
          <p:spPr>
            <a:xfrm>
              <a:off x="6588807" y="2468880"/>
              <a:ext cx="65369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51CD2E6A-5473-5E9F-571A-91CB42D8197F}"/>
                </a:ext>
              </a:extLst>
            </p:cNvPr>
            <p:cNvSpPr/>
            <p:nvPr/>
          </p:nvSpPr>
          <p:spPr>
            <a:xfrm>
              <a:off x="5657910" y="2468861"/>
              <a:ext cx="1840170" cy="2791673"/>
            </a:xfrm>
            <a:prstGeom prst="arc">
              <a:avLst>
                <a:gd name="adj1" fmla="val 16200000"/>
                <a:gd name="adj2" fmla="val 4902988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133A05B8-E4BD-6007-1EDA-3494F98D5E5D}"/>
                </a:ext>
              </a:extLst>
            </p:cNvPr>
            <p:cNvSpPr/>
            <p:nvPr/>
          </p:nvSpPr>
          <p:spPr>
            <a:xfrm>
              <a:off x="1331978" y="2176481"/>
              <a:ext cx="1721626" cy="3265237"/>
            </a:xfrm>
            <a:prstGeom prst="arc">
              <a:avLst>
                <a:gd name="adj1" fmla="val 5854978"/>
                <a:gd name="adj2" fmla="val 10938841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17A37B4B-FFB8-0274-ED64-06C66BAA2820}"/>
                </a:ext>
              </a:extLst>
            </p:cNvPr>
            <p:cNvSpPr/>
            <p:nvPr/>
          </p:nvSpPr>
          <p:spPr>
            <a:xfrm>
              <a:off x="2854862" y="2667136"/>
              <a:ext cx="993571" cy="937201"/>
            </a:xfrm>
            <a:prstGeom prst="arc">
              <a:avLst>
                <a:gd name="adj1" fmla="val 6202699"/>
                <a:gd name="adj2" fmla="val 11620705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C1333ADA-723F-AFF8-E5E6-5D2D7198EC9A}"/>
                </a:ext>
              </a:extLst>
            </p:cNvPr>
            <p:cNvSpPr/>
            <p:nvPr/>
          </p:nvSpPr>
          <p:spPr>
            <a:xfrm rot="4984344">
              <a:off x="2905369" y="1519648"/>
              <a:ext cx="993571" cy="937201"/>
            </a:xfrm>
            <a:prstGeom prst="arc">
              <a:avLst>
                <a:gd name="adj1" fmla="val 6202699"/>
                <a:gd name="adj2" fmla="val 11620705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AD5EE51D-E3D4-0D6F-7A81-B802D0D33765}"/>
                </a:ext>
              </a:extLst>
            </p:cNvPr>
            <p:cNvSpPr/>
            <p:nvPr/>
          </p:nvSpPr>
          <p:spPr>
            <a:xfrm rot="10592298">
              <a:off x="4835505" y="1468359"/>
              <a:ext cx="993571" cy="937201"/>
            </a:xfrm>
            <a:prstGeom prst="arc">
              <a:avLst>
                <a:gd name="adj1" fmla="val 6202699"/>
                <a:gd name="adj2" fmla="val 11620705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BECDB52-0C2C-269D-039B-F9390A88B991}"/>
                </a:ext>
              </a:extLst>
            </p:cNvPr>
            <p:cNvSpPr/>
            <p:nvPr/>
          </p:nvSpPr>
          <p:spPr>
            <a:xfrm rot="15418436">
              <a:off x="5052946" y="2493360"/>
              <a:ext cx="993571" cy="937201"/>
            </a:xfrm>
            <a:prstGeom prst="arc">
              <a:avLst>
                <a:gd name="adj1" fmla="val 6202699"/>
                <a:gd name="adj2" fmla="val 11620705"/>
              </a:avLst>
            </a:prstGeom>
            <a:ln w="5715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DEFD371-3C96-A992-9CA8-E4B9311DF760}"/>
              </a:ext>
            </a:extLst>
          </p:cNvPr>
          <p:cNvSpPr txBox="1"/>
          <p:nvPr/>
        </p:nvSpPr>
        <p:spPr>
          <a:xfrm>
            <a:off x="5580885" y="6289584"/>
            <a:ext cx="3644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https://</a:t>
            </a:r>
            <a:r>
              <a:rPr lang="en-US" sz="1400" dirty="0" err="1">
                <a:solidFill>
                  <a:schemeClr val="tx2"/>
                </a:solidFill>
              </a:rPr>
              <a:t>omfit.io</a:t>
            </a:r>
            <a:r>
              <a:rPr lang="en-US" sz="1400" dirty="0">
                <a:solidFill>
                  <a:schemeClr val="tx2"/>
                </a:solidFill>
              </a:rPr>
              <a:t>/modules/</a:t>
            </a:r>
            <a:r>
              <a:rPr lang="en-US" sz="1400" dirty="0" err="1">
                <a:solidFill>
                  <a:schemeClr val="tx2"/>
                </a:solidFill>
              </a:rPr>
              <a:t>mod_STEP.html</a:t>
            </a:r>
            <a:endParaRPr lang="en-US" sz="1400" dirty="0">
              <a:solidFill>
                <a:schemeClr val="tx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424778-936D-1706-0C84-25CB03CBACCF}"/>
              </a:ext>
            </a:extLst>
          </p:cNvPr>
          <p:cNvGrpSpPr/>
          <p:nvPr/>
        </p:nvGrpSpPr>
        <p:grpSpPr>
          <a:xfrm>
            <a:off x="44361" y="5380634"/>
            <a:ext cx="2205666" cy="1324966"/>
            <a:chOff x="44361" y="5380634"/>
            <a:chExt cx="2205666" cy="1324966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D1AC37A-25D3-7971-4FFA-4002A53F0575}"/>
                </a:ext>
              </a:extLst>
            </p:cNvPr>
            <p:cNvSpPr/>
            <p:nvPr/>
          </p:nvSpPr>
          <p:spPr>
            <a:xfrm>
              <a:off x="44361" y="5380634"/>
              <a:ext cx="2205666" cy="1324966"/>
            </a:xfrm>
            <a:prstGeom prst="ellipse">
              <a:avLst/>
            </a:prstGeom>
            <a:solidFill>
              <a:srgbClr val="00B050">
                <a:alpha val="60183"/>
              </a:srgbClr>
            </a:solidFill>
            <a:ln w="25400">
              <a:solidFill>
                <a:schemeClr val="tx1">
                  <a:alpha val="40000"/>
                </a:schemeClr>
              </a:solidFill>
            </a:ln>
            <a:effectLst>
              <a:glow>
                <a:schemeClr val="tx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DF1960A-6282-61B5-5511-22EB451D44FF}"/>
                </a:ext>
              </a:extLst>
            </p:cNvPr>
            <p:cNvSpPr txBox="1"/>
            <p:nvPr/>
          </p:nvSpPr>
          <p:spPr>
            <a:xfrm>
              <a:off x="130861" y="5578901"/>
              <a:ext cx="204337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50" dirty="0"/>
                <a:t>Newly-integrated </a:t>
              </a:r>
              <a:r>
                <a:rPr lang="en-US" sz="1550" b="1" dirty="0" err="1"/>
                <a:t>TGLF-EP+Alpha</a:t>
              </a:r>
              <a:r>
                <a:rPr lang="en-US" sz="1550" b="1" dirty="0"/>
                <a:t> </a:t>
              </a:r>
              <a:r>
                <a:rPr lang="en-US" sz="1550" dirty="0"/>
                <a:t>EP transport</a:t>
              </a:r>
              <a:r>
                <a:rPr lang="en-US" sz="1550" b="1" dirty="0"/>
                <a:t> </a:t>
              </a:r>
              <a:r>
                <a:rPr lang="en-US" sz="1550" dirty="0"/>
                <a:t>iterates with TGYRO</a:t>
              </a:r>
            </a:p>
          </p:txBody>
        </p:sp>
      </p:grpSp>
      <p:sp>
        <p:nvSpPr>
          <p:cNvPr id="44" name="Arc 43">
            <a:extLst>
              <a:ext uri="{FF2B5EF4-FFF2-40B4-BE49-F238E27FC236}">
                <a16:creationId xmlns:a16="http://schemas.microsoft.com/office/drawing/2014/main" id="{50F44E0B-B982-C25C-A943-ADB088FA3592}"/>
              </a:ext>
            </a:extLst>
          </p:cNvPr>
          <p:cNvSpPr/>
          <p:nvPr/>
        </p:nvSpPr>
        <p:spPr>
          <a:xfrm>
            <a:off x="1849092" y="5414751"/>
            <a:ext cx="903469" cy="885748"/>
          </a:xfrm>
          <a:prstGeom prst="arc">
            <a:avLst>
              <a:gd name="adj1" fmla="val 13731515"/>
              <a:gd name="adj2" fmla="val 18294529"/>
            </a:avLst>
          </a:prstGeom>
          <a:ln w="57150">
            <a:solidFill>
              <a:srgbClr val="00B050"/>
            </a:solidFill>
            <a:tailEnd type="triangle"/>
          </a:ln>
          <a:effectLst>
            <a:glow rad="63499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3FCB679A-DD59-9B2A-347B-12BDC06541D9}"/>
              </a:ext>
            </a:extLst>
          </p:cNvPr>
          <p:cNvSpPr/>
          <p:nvPr/>
        </p:nvSpPr>
        <p:spPr>
          <a:xfrm rot="10081648">
            <a:off x="1798292" y="5651420"/>
            <a:ext cx="903469" cy="885748"/>
          </a:xfrm>
          <a:prstGeom prst="arc">
            <a:avLst>
              <a:gd name="adj1" fmla="val 13223451"/>
              <a:gd name="adj2" fmla="val 18294529"/>
            </a:avLst>
          </a:prstGeom>
          <a:ln w="57150">
            <a:solidFill>
              <a:srgbClr val="00B050"/>
            </a:solidFill>
            <a:tailEnd type="triangle"/>
          </a:ln>
          <a:effectLst>
            <a:glow rad="50800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0069AD-69DF-C74A-202F-2117A93428E2}"/>
              </a:ext>
            </a:extLst>
          </p:cNvPr>
          <p:cNvSpPr txBox="1"/>
          <p:nvPr/>
        </p:nvSpPr>
        <p:spPr>
          <a:xfrm>
            <a:off x="61661" y="4672748"/>
            <a:ext cx="1595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Focus of this poster</a:t>
            </a:r>
          </a:p>
        </p:txBody>
      </p:sp>
    </p:spTree>
    <p:extLst>
      <p:ext uri="{BB962C8B-B14F-4D97-AF65-F5344CB8AC3E}">
        <p14:creationId xmlns:p14="http://schemas.microsoft.com/office/powerpoint/2010/main" val="3897028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4A6E-5786-E45E-48C9-A9F139C80D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583" y="-61644"/>
            <a:ext cx="8686643" cy="91481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err="1">
                <a:solidFill>
                  <a:schemeClr val="tx1"/>
                </a:solidFill>
              </a:rPr>
              <a:t>TGLF-EP+Alpha</a:t>
            </a:r>
            <a:r>
              <a:rPr lang="en-US" dirty="0">
                <a:solidFill>
                  <a:schemeClr val="tx1"/>
                </a:solidFill>
              </a:rPr>
              <a:t> model can enter into any workflow through </a:t>
            </a:r>
            <a:r>
              <a:rPr lang="en-US" dirty="0" err="1">
                <a:solidFill>
                  <a:schemeClr val="tx1"/>
                </a:solidFill>
              </a:rPr>
              <a:t>statefile</a:t>
            </a:r>
            <a:r>
              <a:rPr lang="en-US" dirty="0">
                <a:solidFill>
                  <a:schemeClr val="tx1"/>
                </a:solidFill>
              </a:rPr>
              <a:t> translators.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424778-936D-1706-0C84-25CB03CBACCF}"/>
              </a:ext>
            </a:extLst>
          </p:cNvPr>
          <p:cNvGrpSpPr/>
          <p:nvPr/>
        </p:nvGrpSpPr>
        <p:grpSpPr>
          <a:xfrm>
            <a:off x="41053" y="2846175"/>
            <a:ext cx="2081157" cy="1142035"/>
            <a:chOff x="-74619" y="5380634"/>
            <a:chExt cx="2475013" cy="1324966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D1AC37A-25D3-7971-4FFA-4002A53F0575}"/>
                </a:ext>
              </a:extLst>
            </p:cNvPr>
            <p:cNvSpPr/>
            <p:nvPr/>
          </p:nvSpPr>
          <p:spPr>
            <a:xfrm>
              <a:off x="44361" y="5380634"/>
              <a:ext cx="2205666" cy="1324966"/>
            </a:xfrm>
            <a:prstGeom prst="ellipse">
              <a:avLst/>
            </a:prstGeom>
            <a:solidFill>
              <a:srgbClr val="00B050">
                <a:alpha val="60183"/>
              </a:srgbClr>
            </a:solidFill>
            <a:ln w="25400">
              <a:solidFill>
                <a:schemeClr val="tx1">
                  <a:alpha val="40000"/>
                </a:schemeClr>
              </a:solidFill>
            </a:ln>
            <a:effectLst>
              <a:glow>
                <a:schemeClr val="tx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DF1960A-6282-61B5-5511-22EB451D44FF}"/>
                </a:ext>
              </a:extLst>
            </p:cNvPr>
            <p:cNvSpPr txBox="1"/>
            <p:nvPr/>
          </p:nvSpPr>
          <p:spPr>
            <a:xfrm>
              <a:off x="-74619" y="5570673"/>
              <a:ext cx="2475013" cy="877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TGLF-EP</a:t>
              </a:r>
            </a:p>
            <a:p>
              <a:pPr algn="ctr"/>
              <a:r>
                <a:rPr lang="en-US" sz="1550" dirty="0"/>
                <a:t>(critical-gradient </a:t>
              </a:r>
            </a:p>
            <a:p>
              <a:pPr algn="ctr"/>
              <a:r>
                <a:rPr lang="en-US" sz="1550" dirty="0"/>
                <a:t>finder)</a:t>
              </a:r>
            </a:p>
          </p:txBody>
        </p:sp>
      </p:grpSp>
      <p:sp>
        <p:nvSpPr>
          <p:cNvPr id="45" name="Arc 44">
            <a:extLst>
              <a:ext uri="{FF2B5EF4-FFF2-40B4-BE49-F238E27FC236}">
                <a16:creationId xmlns:a16="http://schemas.microsoft.com/office/drawing/2014/main" id="{3FCB679A-DD59-9B2A-347B-12BDC06541D9}"/>
              </a:ext>
            </a:extLst>
          </p:cNvPr>
          <p:cNvSpPr/>
          <p:nvPr/>
        </p:nvSpPr>
        <p:spPr>
          <a:xfrm rot="10081648">
            <a:off x="1580215" y="2008936"/>
            <a:ext cx="4119272" cy="2394037"/>
          </a:xfrm>
          <a:prstGeom prst="arc">
            <a:avLst>
              <a:gd name="adj1" fmla="val 13850665"/>
              <a:gd name="adj2" fmla="val 20809011"/>
            </a:avLst>
          </a:prstGeom>
          <a:ln w="57150">
            <a:solidFill>
              <a:srgbClr val="00B0F0"/>
            </a:solidFill>
            <a:tailEnd type="triangle"/>
          </a:ln>
          <a:effectLst>
            <a:glow rad="50800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519660-2FF7-50B8-44E5-A48099028449}"/>
              </a:ext>
            </a:extLst>
          </p:cNvPr>
          <p:cNvGrpSpPr/>
          <p:nvPr/>
        </p:nvGrpSpPr>
        <p:grpSpPr>
          <a:xfrm>
            <a:off x="2356056" y="2788615"/>
            <a:ext cx="2081156" cy="926345"/>
            <a:chOff x="-74619" y="5380634"/>
            <a:chExt cx="2475013" cy="110288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2BD6A5C-661C-D168-AD39-A36F22870340}"/>
                </a:ext>
              </a:extLst>
            </p:cNvPr>
            <p:cNvSpPr/>
            <p:nvPr/>
          </p:nvSpPr>
          <p:spPr>
            <a:xfrm>
              <a:off x="44361" y="5380634"/>
              <a:ext cx="2205666" cy="1102889"/>
            </a:xfrm>
            <a:prstGeom prst="ellipse">
              <a:avLst/>
            </a:prstGeom>
            <a:solidFill>
              <a:srgbClr val="00B050">
                <a:alpha val="60183"/>
              </a:srgbClr>
            </a:solidFill>
            <a:ln w="25400">
              <a:solidFill>
                <a:schemeClr val="tx1">
                  <a:alpha val="40000"/>
                </a:schemeClr>
              </a:solidFill>
            </a:ln>
            <a:effectLst>
              <a:glow>
                <a:schemeClr val="tx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69395F-0404-3E7D-FAB3-AA8AF70DD7DE}"/>
                </a:ext>
              </a:extLst>
            </p:cNvPr>
            <p:cNvSpPr txBox="1"/>
            <p:nvPr/>
          </p:nvSpPr>
          <p:spPr>
            <a:xfrm>
              <a:off x="-74619" y="5459023"/>
              <a:ext cx="2475013" cy="638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Alpha</a:t>
              </a:r>
            </a:p>
            <a:p>
              <a:pPr algn="ctr"/>
              <a:r>
                <a:rPr lang="en-US" sz="1550" dirty="0"/>
                <a:t>(transport solver)</a:t>
              </a:r>
            </a:p>
          </p:txBody>
        </p:sp>
      </p:grpSp>
      <p:sp>
        <p:nvSpPr>
          <p:cNvPr id="13" name="Arc 12">
            <a:extLst>
              <a:ext uri="{FF2B5EF4-FFF2-40B4-BE49-F238E27FC236}">
                <a16:creationId xmlns:a16="http://schemas.microsoft.com/office/drawing/2014/main" id="{5E3B2BD2-41C9-4525-A41A-76C04DE5F284}"/>
              </a:ext>
            </a:extLst>
          </p:cNvPr>
          <p:cNvSpPr/>
          <p:nvPr/>
        </p:nvSpPr>
        <p:spPr>
          <a:xfrm>
            <a:off x="1784238" y="3052812"/>
            <a:ext cx="1017423" cy="204096"/>
          </a:xfrm>
          <a:prstGeom prst="arc">
            <a:avLst>
              <a:gd name="adj1" fmla="val 11106136"/>
              <a:gd name="adj2" fmla="val 20901171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  <a:effectLst>
            <a:glow rad="63499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50F44E0B-B982-C25C-A943-ADB088FA3592}"/>
              </a:ext>
            </a:extLst>
          </p:cNvPr>
          <p:cNvSpPr/>
          <p:nvPr/>
        </p:nvSpPr>
        <p:spPr>
          <a:xfrm>
            <a:off x="3633894" y="2711366"/>
            <a:ext cx="1798068" cy="1276844"/>
          </a:xfrm>
          <a:prstGeom prst="arc">
            <a:avLst>
              <a:gd name="adj1" fmla="val 12888436"/>
              <a:gd name="adj2" fmla="val 18294529"/>
            </a:avLst>
          </a:prstGeom>
          <a:ln w="57150">
            <a:solidFill>
              <a:srgbClr val="0A7C39"/>
            </a:solidFill>
            <a:tailEnd type="triangle"/>
          </a:ln>
          <a:effectLst>
            <a:glow rad="63499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E69DF2-EEBD-5DC8-99D6-F9C0180994F7}"/>
              </a:ext>
            </a:extLst>
          </p:cNvPr>
          <p:cNvSpPr txBox="1"/>
          <p:nvPr/>
        </p:nvSpPr>
        <p:spPr>
          <a:xfrm>
            <a:off x="2356056" y="4571651"/>
            <a:ext cx="2544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B0F0"/>
                </a:solidFill>
              </a:rPr>
              <a:t>Profiles and shaping via </a:t>
            </a:r>
            <a:r>
              <a:rPr lang="en-US" sz="1800" dirty="0" err="1">
                <a:solidFill>
                  <a:srgbClr val="00B0F0"/>
                </a:solidFill>
              </a:rPr>
              <a:t>input.gacode</a:t>
            </a: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181C01-509A-A473-8CB6-E95193E0B257}"/>
              </a:ext>
            </a:extLst>
          </p:cNvPr>
          <p:cNvSpPr txBox="1"/>
          <p:nvPr/>
        </p:nvSpPr>
        <p:spPr>
          <a:xfrm>
            <a:off x="769821" y="2022164"/>
            <a:ext cx="2840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Critical-gradient file </a:t>
            </a:r>
          </a:p>
          <a:p>
            <a:pPr algn="ctr"/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+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input.gacode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C0C8CD-B73E-4304-7357-222EF831BBC4}"/>
              </a:ext>
            </a:extLst>
          </p:cNvPr>
          <p:cNvSpPr txBox="1"/>
          <p:nvPr/>
        </p:nvSpPr>
        <p:spPr>
          <a:xfrm>
            <a:off x="3934961" y="1395584"/>
            <a:ext cx="4555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A7C39"/>
                </a:solidFill>
              </a:rPr>
              <a:t>New </a:t>
            </a:r>
            <a:r>
              <a:rPr lang="en-US" sz="1800" dirty="0" err="1">
                <a:solidFill>
                  <a:srgbClr val="0A7C39"/>
                </a:solidFill>
              </a:rPr>
              <a:t>input.gacode</a:t>
            </a:r>
            <a:r>
              <a:rPr lang="en-US" sz="1800" dirty="0">
                <a:solidFill>
                  <a:srgbClr val="0A7C39"/>
                </a:solidFill>
              </a:rPr>
              <a:t> w/ updated: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A7C39"/>
                </a:solidFill>
              </a:rPr>
              <a:t>EP density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A7C39"/>
                </a:solidFill>
              </a:rPr>
              <a:t>Ion and electron power profiles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9679DA-7731-EAB3-C28C-8BBF6E28CFF5}"/>
              </a:ext>
            </a:extLst>
          </p:cNvPr>
          <p:cNvSpPr txBox="1"/>
          <p:nvPr/>
        </p:nvSpPr>
        <p:spPr>
          <a:xfrm>
            <a:off x="229384" y="5384077"/>
            <a:ext cx="6618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This has already been done for the Integrated Plasma Solver (IPS) – </a:t>
            </a:r>
            <a:r>
              <a:rPr lang="en-US" sz="2000" b="1" dirty="0" err="1"/>
              <a:t>FASTran</a:t>
            </a:r>
            <a:r>
              <a:rPr lang="en-US" sz="2000" b="1" dirty="0"/>
              <a:t> workflow.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D71A36-03E5-A228-2B2B-99A31143758D}"/>
              </a:ext>
            </a:extLst>
          </p:cNvPr>
          <p:cNvSpPr txBox="1"/>
          <p:nvPr/>
        </p:nvSpPr>
        <p:spPr>
          <a:xfrm>
            <a:off x="5228701" y="4400448"/>
            <a:ext cx="3221206" cy="830997"/>
          </a:xfrm>
          <a:prstGeom prst="rect">
            <a:avLst/>
          </a:prstGeom>
          <a:solidFill>
            <a:schemeClr val="accent2">
              <a:alpha val="40123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Any thermal transport solver</a:t>
            </a: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4E4245C4-4B88-6B4C-5F85-4BB6B08FA7CA}"/>
              </a:ext>
            </a:extLst>
          </p:cNvPr>
          <p:cNvSpPr/>
          <p:nvPr/>
        </p:nvSpPr>
        <p:spPr>
          <a:xfrm>
            <a:off x="6718499" y="3721371"/>
            <a:ext cx="696182" cy="795147"/>
          </a:xfrm>
          <a:prstGeom prst="arc">
            <a:avLst>
              <a:gd name="adj1" fmla="val 18577453"/>
              <a:gd name="adj2" fmla="val 3827596"/>
            </a:avLst>
          </a:prstGeom>
          <a:ln w="38100">
            <a:solidFill>
              <a:srgbClr val="0A7C39"/>
            </a:solidFill>
            <a:tailEnd type="triangle"/>
          </a:ln>
          <a:effectLst>
            <a:glow rad="63499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257D6E30-B959-EA14-E227-3AE28D2D2F2D}"/>
              </a:ext>
            </a:extLst>
          </p:cNvPr>
          <p:cNvSpPr/>
          <p:nvPr/>
        </p:nvSpPr>
        <p:spPr>
          <a:xfrm>
            <a:off x="6111158" y="3780911"/>
            <a:ext cx="696182" cy="795147"/>
          </a:xfrm>
          <a:prstGeom prst="arc">
            <a:avLst>
              <a:gd name="adj1" fmla="val 8285178"/>
              <a:gd name="adj2" fmla="val 15382462"/>
            </a:avLst>
          </a:prstGeom>
          <a:ln w="38100">
            <a:solidFill>
              <a:srgbClr val="0A7C39"/>
            </a:solidFill>
            <a:tailEnd type="triangle"/>
          </a:ln>
          <a:effectLst>
            <a:glow rad="63499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0CFF7D4-7CAA-2F07-5F8F-067E095F4548}"/>
              </a:ext>
            </a:extLst>
          </p:cNvPr>
          <p:cNvGrpSpPr/>
          <p:nvPr/>
        </p:nvGrpSpPr>
        <p:grpSpPr>
          <a:xfrm>
            <a:off x="4833733" y="2518870"/>
            <a:ext cx="3688422" cy="1520503"/>
            <a:chOff x="4833733" y="2608955"/>
            <a:chExt cx="3688422" cy="152050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F217520-DFB7-CB07-7563-8B9057574F47}"/>
                </a:ext>
              </a:extLst>
            </p:cNvPr>
            <p:cNvSpPr/>
            <p:nvPr/>
          </p:nvSpPr>
          <p:spPr>
            <a:xfrm>
              <a:off x="4833733" y="2608955"/>
              <a:ext cx="3688422" cy="1520503"/>
            </a:xfrm>
            <a:prstGeom prst="ellipse">
              <a:avLst/>
            </a:prstGeom>
            <a:solidFill>
              <a:schemeClr val="tx1">
                <a:alpha val="27000"/>
              </a:schemeClr>
            </a:solidFill>
            <a:ln w="12700">
              <a:solidFill>
                <a:schemeClr val="tx1">
                  <a:alpha val="4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extrusionH="76200" prstMaterial="matte"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1AAE2A-3B08-991A-57C1-28FA5F61E9AE}"/>
                </a:ext>
              </a:extLst>
            </p:cNvPr>
            <p:cNvSpPr txBox="1"/>
            <p:nvPr/>
          </p:nvSpPr>
          <p:spPr>
            <a:xfrm>
              <a:off x="5563410" y="2761689"/>
              <a:ext cx="20409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latin typeface="Times" pitchFamily="2" charset="0"/>
                </a:rPr>
                <a:t>input.gacode</a:t>
              </a:r>
              <a:r>
                <a:rPr lang="en-US" sz="2400" b="1" dirty="0">
                  <a:latin typeface="Times" pitchFamily="2" charset="0"/>
                </a:rPr>
                <a:t> </a:t>
              </a:r>
            </a:p>
            <a:p>
              <a:pPr algn="ctr"/>
              <a:endParaRPr lang="en-US" sz="2400" b="1" dirty="0">
                <a:latin typeface="Times" pitchFamily="2" charset="0"/>
                <a:sym typeface="Wingdings" pitchFamily="2" charset="2"/>
              </a:endParaRPr>
            </a:p>
            <a:p>
              <a:pPr algn="ctr"/>
              <a:r>
                <a:rPr lang="en-US" sz="2400" b="1" dirty="0" err="1">
                  <a:latin typeface="Times" pitchFamily="2" charset="0"/>
                  <a:sym typeface="Wingdings" pitchFamily="2" charset="2"/>
                </a:rPr>
                <a:t>yourstate.file</a:t>
              </a:r>
              <a:endParaRPr lang="en-US" sz="2400" b="1" dirty="0">
                <a:latin typeface="Times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2F4368B-F816-27C8-7F8E-C940CE0704D1}"/>
                </a:ext>
              </a:extLst>
            </p:cNvPr>
            <p:cNvCxnSpPr/>
            <p:nvPr/>
          </p:nvCxnSpPr>
          <p:spPr>
            <a:xfrm>
              <a:off x="6583906" y="3204102"/>
              <a:ext cx="0" cy="37232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69AA825-4C90-EF45-7F8B-CBE642719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252" y="5384077"/>
            <a:ext cx="1014675" cy="11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5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369B9D3D75DB42A4294084EDAAF6E5" ma:contentTypeVersion="0" ma:contentTypeDescription="Create a new document." ma:contentTypeScope="" ma:versionID="7e38bf45e10ee7b0fbd3e3157880acb6">
  <xsd:schema xmlns:xsd="http://www.w3.org/2001/XMLSchema" xmlns:xs="http://www.w3.org/2001/XMLSchema" xmlns:p="http://schemas.microsoft.com/office/2006/metadata/properties" xmlns:ns2="50f8ad0e-3adf-474a-b561-af233bba80c3" targetNamespace="http://schemas.microsoft.com/office/2006/metadata/properties" ma:root="true" ma:fieldsID="b33b643bbdfd4d537c93bcee433d79e6" ns2:_="">
    <xsd:import namespace="50f8ad0e-3adf-474a-b561-af233bba80c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f8ad0e-3adf-474a-b561-af233bba80c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A3D4A31B-A513-40EC-9431-6913F0F557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f8ad0e-3adf-474a-b561-af233bba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3886BB1-D027-43F4-8DB2-C8D55F0291E4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3FFAC3F7-43B0-4D91-8B53-BF3319ED7AD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145168</TotalTime>
  <Words>1499</Words>
  <Application>Microsoft Macintosh PowerPoint</Application>
  <PresentationFormat>Letter Paper (8.5x11 in)</PresentationFormat>
  <Paragraphs>220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Cambria Math</vt:lpstr>
      <vt:lpstr>Century Gothic</vt:lpstr>
      <vt:lpstr>Helvetica Neue</vt:lpstr>
      <vt:lpstr>Konkhmer Sleokchher</vt:lpstr>
      <vt:lpstr>Lucida Grande</vt:lpstr>
      <vt:lpstr>Symbol</vt:lpstr>
      <vt:lpstr>Times</vt:lpstr>
      <vt:lpstr>Times New Roman</vt:lpstr>
      <vt:lpstr>Wingdings</vt:lpstr>
      <vt:lpstr>Office Theme</vt:lpstr>
      <vt:lpstr>PowerPoint Presentation</vt:lpstr>
      <vt:lpstr>Outline</vt:lpstr>
      <vt:lpstr>TGLF-EP+Alpha: simple physics-based model for predicting energetic ion transport by Alfvén eigenmodes (AEs).</vt:lpstr>
      <vt:lpstr>The TGLF-EP+Alpha stiff EP transport model by AEs is now well integrated into modeling.</vt:lpstr>
      <vt:lpstr>TGLF-EP+Alpha has been applied to reactor scenarios</vt:lpstr>
      <vt:lpstr>The stiff transport assumption in TGLF-EP+Alpha is based on nonlinear GYRO simulations at modern experimental r*.</vt:lpstr>
      <vt:lpstr>Big Question: How good is the stiff AE transport approximation at high spectral density expected in reactors?</vt:lpstr>
      <vt:lpstr>Could the massive predicted performance loss in steady state be ameliorated by a dense AE spectrum?</vt:lpstr>
      <vt:lpstr>The AE spectrum is denser in a reactor. Does this change the nonlinear dynamics (spoiler: yes)?</vt:lpstr>
      <vt:lpstr>CGYRO (current) and GYRO (old) gyrokinetic codes differ in grid handling, timestepping, and default settings.</vt:lpstr>
      <vt:lpstr>In AE-only CGYRO simulations, increasing mode density makes EP flux decrease…</vt:lpstr>
      <vt:lpstr>…but EP flux goes up and down again as toroidal resolution increases.</vt:lpstr>
      <vt:lpstr>Higher AE mode density in a reactor leads to far less stiff EP transport and maybe a higher onset gradient.</vt:lpstr>
      <vt:lpstr>Main points</vt:lpstr>
      <vt:lpstr>Future work</vt:lpstr>
      <vt:lpstr>Background: TGLF-EP+Alpha models DIII-D neutral beam ion-driven AEs well.</vt:lpstr>
      <vt:lpstr>Projected reactors have r* 3+ times smaller due to larger size and higher Bt , giving a much denser AE spectrum</vt:lpstr>
      <vt:lpstr>TGLF-EP+Alpha enters STEP workflow as a TGYRO sub-step (consider simpler case of beam-free fusion)</vt:lpstr>
      <vt:lpstr>The TGLF-EP+Alpha model can enter into any workflow through statefile translators.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Bass, Eric</cp:lastModifiedBy>
  <cp:revision>875</cp:revision>
  <cp:lastPrinted>2024-04-11T12:20:29Z</cp:lastPrinted>
  <dcterms:created xsi:type="dcterms:W3CDTF">2010-04-12T23:12:02Z</dcterms:created>
  <dcterms:modified xsi:type="dcterms:W3CDTF">2026-09-30T17:49:02Z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HeaderStyleDefinitions">
    <vt:lpwstr/>
  </property>
  <property fmtid="{D5CDD505-2E9C-101B-9397-08002B2CF9AE}" pid="4" name="RedirectURL">
    <vt:lpwstr/>
  </property>
  <property fmtid="{D5CDD505-2E9C-101B-9397-08002B2CF9AE}" pid="5" name="_dlc_DocId">
    <vt:lpwstr>XP2E3VQ6UM2P-151-395</vt:lpwstr>
  </property>
  <property fmtid="{D5CDD505-2E9C-101B-9397-08002B2CF9AE}" pid="6" name="_dlc_DocIdItemGuid">
    <vt:lpwstr>45a7871c-afbf-48d0-9089-d523b25ec326</vt:lpwstr>
  </property>
  <property fmtid="{D5CDD505-2E9C-101B-9397-08002B2CF9AE}" pid="7" name="_dlc_DocIdUrl">
    <vt:lpwstr>http://intranet.ga.com/_layouts/DocIdRedir.aspx?ID=XP2E3VQ6UM2P-151-395, XP2E3VQ6UM2P-151-395</vt:lpwstr>
  </property>
</Properties>
</file>