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650"/>
  </p:normalViewPr>
  <p:slideViewPr>
    <p:cSldViewPr snapToGrid="0">
      <p:cViewPr varScale="1">
        <p:scale>
          <a:sx n="47" d="100"/>
          <a:sy n="47" d="100"/>
        </p:scale>
        <p:origin x="30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hape 21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9" name="Shape 21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Define hole and clump more clearly here. </a:t>
            </a:r>
          </a:p>
          <a:p>
            <a:r>
              <a:t>- explain the bottom plot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8" name="Shape 22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Drag creates a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Make sure to say helical coupling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4" name="Shape 28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Single trajectory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3" name="Shape 29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Make sure to verbally emphasize not perfect QS, passing particles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1" name="Shape 3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Emphasize that this is COM space, poincare plot maps onto slice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9" name="Shape 40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characterizing the velocity space diffusion, dynamical friction respectively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6" name="Shape 4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Dashed lines around island width for that island - what is static island doing? </a:t>
            </a:r>
          </a:p>
          <a:p>
            <a:r>
              <a:t>- time dependent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Shape 44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4" name="Shape 44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Plot island widths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chemeClr val="accent1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" name="Lachmann / TM-EP / 1.10.26"/>
          <p:cNvSpPr txBox="1"/>
          <p:nvPr/>
        </p:nvSpPr>
        <p:spPr>
          <a:xfrm>
            <a:off x="8566784" y="13091732"/>
            <a:ext cx="5027296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Lachmann / TM-EP / 1.10.26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lose-up of the top of a hot-air balloon viewed from above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5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hot-air balloon viewed from below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5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5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Lachmann / Paul Group Meeting / 4.14.26"/>
          <p:cNvSpPr txBox="1"/>
          <p:nvPr/>
        </p:nvSpPr>
        <p:spPr>
          <a:xfrm>
            <a:off x="8566784" y="13091732"/>
            <a:ext cx="7250431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Lachmann / Paul Group Meeting / 4.14.26</a:t>
            </a:r>
          </a:p>
        </p:txBody>
      </p:sp>
      <p:sp>
        <p:nvSpPr>
          <p:cNvPr id="5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4927" y="13178499"/>
            <a:ext cx="368504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5" name="Hot-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7" name="Lachmann / Paul Group Meeting / 4.14.26"/>
          <p:cNvSpPr txBox="1"/>
          <p:nvPr/>
        </p:nvSpPr>
        <p:spPr>
          <a:xfrm>
            <a:off x="8566784" y="13091732"/>
            <a:ext cx="7250431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Lachmann / Paul Group Meeting / 4.14.26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6" name="Lachmann / Paul Group Meeting / 4.14.26"/>
          <p:cNvSpPr txBox="1"/>
          <p:nvPr/>
        </p:nvSpPr>
        <p:spPr>
          <a:xfrm>
            <a:off x="8566784" y="13091732"/>
            <a:ext cx="7250431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r>
              <a:t>Lachmann / Paul Group Meeting / 4.14.26</a:t>
            </a:r>
          </a:p>
        </p:txBody>
      </p:sp>
      <p:sp>
        <p:nvSpPr>
          <p:cNvPr id="9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5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4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5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2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3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4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Hot-air balloons viewed from below against a blue sky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0" name="Close-up of the top of a hot-air balloon viewed from above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1" name="Hot-air balloons viewed from below against a blue sky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Hot-air balloons viewed from below against a blue sky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Lachmann / TM-EP / 1.10.26"/>
          <p:cNvSpPr txBox="1"/>
          <p:nvPr/>
        </p:nvSpPr>
        <p:spPr>
          <a:xfrm>
            <a:off x="9678352" y="13082821"/>
            <a:ext cx="5027296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Lachmann / TM-EP / 1.10.26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08486" y="13169588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4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33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Alexandra Lachmann1, Dingyun Liu1, Alexey Knyazev1, Elizabeth Paul1…"/>
          <p:cNvSpPr txBox="1">
            <a:spLocks noGrp="1"/>
          </p:cNvSpPr>
          <p:nvPr>
            <p:ph type="body" idx="21"/>
          </p:nvPr>
        </p:nvSpPr>
        <p:spPr>
          <a:xfrm>
            <a:off x="1206499" y="8309024"/>
            <a:ext cx="21971002" cy="34028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>
              <a:defRPr sz="4800"/>
            </a:pPr>
            <a:r>
              <a:t>Alexandra Lachmann</a:t>
            </a:r>
            <a:r>
              <a:rPr baseline="31999"/>
              <a:t>1</a:t>
            </a:r>
            <a:r>
              <a:t>, Dingyun Liu</a:t>
            </a:r>
            <a:r>
              <a:rPr baseline="31999"/>
              <a:t>1</a:t>
            </a:r>
            <a:r>
              <a:t>, Alexey Knyazev</a:t>
            </a:r>
            <a:r>
              <a:rPr baseline="31999"/>
              <a:t>1</a:t>
            </a:r>
            <a:r>
              <a:t>, Elizabeth Paul</a:t>
            </a:r>
            <a:r>
              <a:rPr baseline="31999"/>
              <a:t>1</a:t>
            </a:r>
          </a:p>
          <a:p>
            <a:pPr>
              <a:defRPr sz="4800"/>
            </a:pPr>
            <a:endParaRPr baseline="31999"/>
          </a:p>
          <a:p>
            <a:pPr>
              <a:defRPr sz="4800"/>
            </a:pPr>
            <a:r>
              <a:rPr baseline="31999"/>
              <a:t>1</a:t>
            </a:r>
            <a:r>
              <a:t>Columbia University </a:t>
            </a:r>
          </a:p>
        </p:txBody>
      </p:sp>
      <p:sp>
        <p:nvSpPr>
          <p:cNvPr id="177" name="Suppression of Coherent Energetic Particle Phase Space Structures due to 3D fields"/>
          <p:cNvSpPr txBox="1">
            <a:spLocks noGrp="1"/>
          </p:cNvSpPr>
          <p:nvPr>
            <p:ph type="ctrTitle"/>
          </p:nvPr>
        </p:nvSpPr>
        <p:spPr>
          <a:xfrm>
            <a:off x="1206496" y="3402443"/>
            <a:ext cx="21971004" cy="4648201"/>
          </a:xfrm>
          <a:prstGeom prst="rect">
            <a:avLst/>
          </a:prstGeom>
        </p:spPr>
        <p:txBody>
          <a:bodyPr/>
          <a:lstStyle>
            <a:lvl1pPr defTabSz="2365188">
              <a:defRPr sz="11252" spc="-225"/>
            </a:lvl1pPr>
          </a:lstStyle>
          <a:p>
            <a:r>
              <a:t>Suppression of Coherent Energetic Particle Phase Space Structures due to 3D fields</a:t>
            </a:r>
          </a:p>
        </p:txBody>
      </p:sp>
      <p:pic>
        <p:nvPicPr>
          <p:cNvPr id="178" name="CFRC_logo.pngGoogle Shape;92;p11" descr="CFRC_logo.pngGoogle Shape;92;p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2400" y="10548040"/>
            <a:ext cx="3808001" cy="28058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ounded Rectangle"/>
          <p:cNvSpPr/>
          <p:nvPr/>
        </p:nvSpPr>
        <p:spPr>
          <a:xfrm>
            <a:off x="13005758" y="7215051"/>
            <a:ext cx="7648891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1" name="Rounded Rectangle"/>
          <p:cNvSpPr/>
          <p:nvPr/>
        </p:nvSpPr>
        <p:spPr>
          <a:xfrm>
            <a:off x="4509723" y="7202351"/>
            <a:ext cx="6887751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2" name="Rounded Rectangle"/>
          <p:cNvSpPr/>
          <p:nvPr/>
        </p:nvSpPr>
        <p:spPr>
          <a:xfrm>
            <a:off x="9770704" y="5230948"/>
            <a:ext cx="4777956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3" name="Can 3D magnetic fields suppress Alfvén Eigenmode (AE) chirping?"/>
          <p:cNvSpPr txBox="1">
            <a:spLocks noGrp="1"/>
          </p:cNvSpPr>
          <p:nvPr>
            <p:ph type="title"/>
          </p:nvPr>
        </p:nvSpPr>
        <p:spPr>
          <a:xfrm>
            <a:off x="1174182" y="531297"/>
            <a:ext cx="21971001" cy="2275447"/>
          </a:xfrm>
          <a:prstGeom prst="rect">
            <a:avLst/>
          </a:prstGeom>
        </p:spPr>
        <p:txBody>
          <a:bodyPr/>
          <a:lstStyle>
            <a:lvl1pPr defTabSz="2267655">
              <a:defRPr sz="7905" spc="-158"/>
            </a:lvl1pPr>
          </a:lstStyle>
          <a:p>
            <a:r>
              <a:t>Can 3D magnetic fields suppress Alfvén Eigenmode (AE) chirping?</a:t>
            </a:r>
          </a:p>
        </p:txBody>
      </p:sp>
      <p:sp>
        <p:nvSpPr>
          <p:cNvPr id="184" name="3D geometry in stellarators creates additional resonances"/>
          <p:cNvSpPr txBox="1">
            <a:spLocks noGrp="1"/>
          </p:cNvSpPr>
          <p:nvPr>
            <p:ph type="body" sz="quarter" idx="1"/>
          </p:nvPr>
        </p:nvSpPr>
        <p:spPr>
          <a:xfrm>
            <a:off x="828520" y="3111004"/>
            <a:ext cx="21971001" cy="1270001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spcBef>
                <a:spcPts val="4000"/>
              </a:spcBef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3D geometry in stellarators creates additional resonances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86" name="Static 3D fields"/>
          <p:cNvSpPr txBox="1"/>
          <p:nvPr/>
        </p:nvSpPr>
        <p:spPr>
          <a:xfrm>
            <a:off x="10042083" y="5461732"/>
            <a:ext cx="4235197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Static 3D fields</a:t>
            </a:r>
          </a:p>
        </p:txBody>
      </p:sp>
      <p:sp>
        <p:nvSpPr>
          <p:cNvPr id="187" name="Line"/>
          <p:cNvSpPr/>
          <p:nvPr/>
        </p:nvSpPr>
        <p:spPr>
          <a:xfrm flipH="1">
            <a:off x="9588090" y="6526063"/>
            <a:ext cx="1622351" cy="671086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8" name="Line"/>
          <p:cNvSpPr/>
          <p:nvPr/>
        </p:nvSpPr>
        <p:spPr>
          <a:xfrm>
            <a:off x="12966316" y="6526086"/>
            <a:ext cx="1792575" cy="722733"/>
          </a:xfrm>
          <a:prstGeom prst="line">
            <a:avLst/>
          </a:prstGeom>
          <a:ln w="254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89" name="Larger harmonic family"/>
          <p:cNvSpPr txBox="1"/>
          <p:nvPr/>
        </p:nvSpPr>
        <p:spPr>
          <a:xfrm>
            <a:off x="4853988" y="7445836"/>
            <a:ext cx="632978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Larger harmonic family</a:t>
            </a:r>
          </a:p>
        </p:txBody>
      </p:sp>
      <p:sp>
        <p:nvSpPr>
          <p:cNvPr id="190" name="Static phase space islands"/>
          <p:cNvSpPr txBox="1"/>
          <p:nvPr/>
        </p:nvSpPr>
        <p:spPr>
          <a:xfrm>
            <a:off x="13126121" y="7445836"/>
            <a:ext cx="740816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Static phase space islands</a:t>
            </a:r>
          </a:p>
        </p:txBody>
      </p:sp>
      <p:sp>
        <p:nvSpPr>
          <p:cNvPr id="191" name="Resonance overlap may suppress Berk-Breizman chirping"/>
          <p:cNvSpPr txBox="1"/>
          <p:nvPr/>
        </p:nvSpPr>
        <p:spPr>
          <a:xfrm>
            <a:off x="828520" y="9173755"/>
            <a:ext cx="21971001" cy="886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457200">
              <a:lnSpc>
                <a:spcPct val="100000"/>
              </a:lnSpc>
              <a:spcBef>
                <a:spcPts val="4000"/>
              </a:spcBef>
              <a:defRPr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marL="609600" indent="-609600" defTabSz="457200">
              <a:lnSpc>
                <a:spcPct val="100000"/>
              </a:lnSpc>
              <a:spcBef>
                <a:spcPts val="4000"/>
              </a:spcBef>
              <a:buSzPct val="123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Resonance overlap may suppress Berk-Breizman chirping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3D geometry in stellarators creates additional resonances"/>
          <p:cNvSpPr txBox="1">
            <a:spLocks noGrp="1"/>
          </p:cNvSpPr>
          <p:nvPr>
            <p:ph type="body" sz="quarter" idx="1"/>
          </p:nvPr>
        </p:nvSpPr>
        <p:spPr>
          <a:xfrm>
            <a:off x="828520" y="3111004"/>
            <a:ext cx="21971001" cy="1270001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spcBef>
                <a:spcPts val="4000"/>
              </a:spcBef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3D geometry in stellarators creates additional resonances</a:t>
            </a:r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95" name="Resonance overlap may suppress Berk-Breizman chirping"/>
          <p:cNvSpPr txBox="1"/>
          <p:nvPr/>
        </p:nvSpPr>
        <p:spPr>
          <a:xfrm>
            <a:off x="828520" y="9173755"/>
            <a:ext cx="21971001" cy="8869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457200">
              <a:lnSpc>
                <a:spcPct val="100000"/>
              </a:lnSpc>
              <a:spcBef>
                <a:spcPts val="4000"/>
              </a:spcBef>
              <a:defRPr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marL="609600" indent="-609600" defTabSz="457200">
              <a:lnSpc>
                <a:spcPct val="100000"/>
              </a:lnSpc>
              <a:spcBef>
                <a:spcPts val="4000"/>
              </a:spcBef>
              <a:buSzPct val="123000"/>
              <a:buChar char="•"/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Resonance overlap may suppress Berk-Breizman chirping </a:t>
            </a:r>
          </a:p>
        </p:txBody>
      </p:sp>
      <p:sp>
        <p:nvSpPr>
          <p:cNvPr id="196" name="Can 3D magnetic fields suppress Alfvén Eigenmode (AE) chirping?"/>
          <p:cNvSpPr txBox="1">
            <a:spLocks noGrp="1"/>
          </p:cNvSpPr>
          <p:nvPr>
            <p:ph type="title"/>
          </p:nvPr>
        </p:nvSpPr>
        <p:spPr>
          <a:xfrm>
            <a:off x="1174182" y="531297"/>
            <a:ext cx="21971001" cy="2275447"/>
          </a:xfrm>
          <a:prstGeom prst="rect">
            <a:avLst/>
          </a:prstGeom>
        </p:spPr>
        <p:txBody>
          <a:bodyPr/>
          <a:lstStyle>
            <a:lvl1pPr defTabSz="2267655">
              <a:defRPr sz="7905" spc="-158"/>
            </a:lvl1pPr>
          </a:lstStyle>
          <a:p>
            <a:r>
              <a:t>Can 3D magnetic fields suppress Alfvén Eigenmode (AE) chirping?</a:t>
            </a:r>
          </a:p>
        </p:txBody>
      </p:sp>
      <p:pic>
        <p:nvPicPr>
          <p:cNvPr id="197" name="phase_space_preview_normal.png" descr="phase_space_preview_normal.png"/>
          <p:cNvPicPr>
            <a:picLocks noChangeAspect="1"/>
          </p:cNvPicPr>
          <p:nvPr/>
        </p:nvPicPr>
        <p:blipFill>
          <a:blip r:embed="rId2"/>
          <a:srcRect l="37434"/>
          <a:stretch>
            <a:fillRect/>
          </a:stretch>
        </p:blipFill>
        <p:spPr>
          <a:xfrm>
            <a:off x="4152105" y="3924160"/>
            <a:ext cx="16079887" cy="65315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What is quasi-symmetry?"/>
          <p:cNvSpPr txBox="1">
            <a:spLocks noGrp="1"/>
          </p:cNvSpPr>
          <p:nvPr>
            <p:ph type="title"/>
          </p:nvPr>
        </p:nvSpPr>
        <p:spPr>
          <a:xfrm>
            <a:off x="1206500" y="696594"/>
            <a:ext cx="21971000" cy="1433164"/>
          </a:xfrm>
          <a:prstGeom prst="rect">
            <a:avLst/>
          </a:prstGeom>
        </p:spPr>
        <p:txBody>
          <a:bodyPr/>
          <a:lstStyle/>
          <a:p>
            <a:r>
              <a:t>What is quasi-symmetry?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0" name="Variables   can be created as a linear combination of boozer coordinates such that field strength is   independent"/>
              <p:cNvSpPr txBox="1">
                <a:spLocks noGrp="1"/>
              </p:cNvSpPr>
              <p:nvPr>
                <p:ph type="body" idx="21"/>
              </p:nvPr>
            </p:nvSpPr>
            <p:spPr>
              <a:xfrm>
                <a:off x="1206500" y="2245962"/>
                <a:ext cx="21971000" cy="2053702"/>
              </a:xfrm>
              <a:prstGeom prst="rect">
                <a:avLst/>
              </a:prstGeom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pPr defTabSz="792479">
                  <a:defRPr sz="5280"/>
                </a:pPr>
                <a:r>
                  <a:t>Variables </a:t>
                </a:r>
                <a14:m>
                  <m:oMath xmlns:m="http://schemas.openxmlformats.org/officeDocument/2006/math">
                    <m:r>
                      <a:rPr sz="6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sz="6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6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𝜒</m:t>
                    </m:r>
                    <m:r>
                      <a:rPr sz="6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6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t> can be created as a linear combination of boozer coordinates such that field strength is </a:t>
                </a:r>
                <a14:m>
                  <m:oMath xmlns:m="http://schemas.openxmlformats.org/officeDocument/2006/math">
                    <m:r>
                      <a:rPr sz="63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t> independent </a:t>
                </a:r>
                <a:endParaRPr sz="5500"/>
              </a:p>
            </p:txBody>
          </p:sp>
        </mc:Choice>
        <mc:Fallback>
          <p:sp>
            <p:nvSpPr>
              <p:cNvPr id="200" name="Variables   can be created as a linear combination of boozer coordinates such that field strength is   independent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21"/>
              </p:nvPr>
            </p:nvSpPr>
            <p:spPr>
              <a:xfrm>
                <a:off x="1206500" y="2245962"/>
                <a:ext cx="21971000" cy="2053702"/>
              </a:xfrm>
              <a:prstGeom prst="rect">
                <a:avLst/>
              </a:prstGeom>
              <a:blipFill>
                <a:blip r:embed="rId2"/>
                <a:stretch>
                  <a:fillRect l="-1676" t="-2454" b="-12883"/>
                </a:stretch>
              </a:blipFill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2" name="Equation"/>
              <p:cNvSpPr txBox="1"/>
              <p:nvPr/>
            </p:nvSpPr>
            <p:spPr>
              <a:xfrm>
                <a:off x="15416257" y="5735258"/>
                <a:ext cx="5203479" cy="141915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))]=0</m:t>
                      </m:r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20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6257" y="5735258"/>
                <a:ext cx="5203479" cy="1419150"/>
              </a:xfrm>
              <a:prstGeom prst="rect">
                <a:avLst/>
              </a:prstGeom>
              <a:blipFill>
                <a:blip r:embed="rId3"/>
                <a:stretch>
                  <a:fillRect l="-4136" t="-885" r="-14842" b="-2123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3" name="Equation"/>
              <p:cNvSpPr txBox="1"/>
              <p:nvPr/>
            </p:nvSpPr>
            <p:spPr>
              <a:xfrm>
                <a:off x="15271170" y="8021559"/>
                <a:ext cx="6571431" cy="15077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limUpp>
                            <m:limUp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</m:lim>
                          </m:limUpp>
                        </m:den>
                      </m:f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sub>
                          </m:sSub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20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71170" y="8021559"/>
                <a:ext cx="6571431" cy="1507756"/>
              </a:xfrm>
              <a:prstGeom prst="rect">
                <a:avLst/>
              </a:prstGeom>
              <a:blipFill>
                <a:blip r:embed="rId4"/>
                <a:stretch>
                  <a:fillRect l="-2703" t="-1667" r="-2703" b="-208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4" name="Landreman, et al.,…"/>
          <p:cNvSpPr txBox="1"/>
          <p:nvPr/>
        </p:nvSpPr>
        <p:spPr>
          <a:xfrm>
            <a:off x="3049289" y="12846884"/>
            <a:ext cx="4796156" cy="85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Landreman, et al.,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i="1"/>
              <a:t>Phys. Plasmas</a:t>
            </a:r>
            <a:r>
              <a:t> 29, 082501 (2022)</a:t>
            </a:r>
          </a:p>
        </p:txBody>
      </p:sp>
      <p:sp>
        <p:nvSpPr>
          <p:cNvPr id="205" name="Open Book"/>
          <p:cNvSpPr/>
          <p:nvPr/>
        </p:nvSpPr>
        <p:spPr>
          <a:xfrm>
            <a:off x="2246346" y="12986246"/>
            <a:ext cx="691291" cy="640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06" name="Imbert-Gérard, et al.,…"/>
          <p:cNvSpPr txBox="1"/>
          <p:nvPr/>
        </p:nvSpPr>
        <p:spPr>
          <a:xfrm>
            <a:off x="17767779" y="12878910"/>
            <a:ext cx="3173096" cy="85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Imbert-Gérard, et al.,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i="1"/>
              <a:t>SIAM</a:t>
            </a:r>
            <a:r>
              <a:t>, 10.1137 (2024)</a:t>
            </a:r>
          </a:p>
        </p:txBody>
      </p:sp>
      <p:sp>
        <p:nvSpPr>
          <p:cNvPr id="207" name="Open Book"/>
          <p:cNvSpPr/>
          <p:nvPr/>
        </p:nvSpPr>
        <p:spPr>
          <a:xfrm>
            <a:off x="16964835" y="13018272"/>
            <a:ext cx="691291" cy="640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08" name="Screenshot 2026-10-01 at 04.57.16.png" descr="Screenshot 2026-10-01 at 04.57.16.png"/>
          <p:cNvPicPr>
            <a:picLocks noChangeAspect="1"/>
          </p:cNvPicPr>
          <p:nvPr/>
        </p:nvPicPr>
        <p:blipFill>
          <a:blip r:embed="rId5"/>
          <a:srcRect l="1832" t="3113"/>
          <a:stretch>
            <a:fillRect/>
          </a:stretch>
        </p:blipFill>
        <p:spPr>
          <a:xfrm>
            <a:off x="6469891" y="7973230"/>
            <a:ext cx="6956705" cy="48603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Screenshot 2026-09-30 at 19.00.27.png" descr="Screenshot 2026-09-30 at 19.00.27.png"/>
          <p:cNvPicPr>
            <a:picLocks noChangeAspect="1"/>
          </p:cNvPicPr>
          <p:nvPr/>
        </p:nvPicPr>
        <p:blipFill>
          <a:blip r:embed="rId6"/>
          <a:srcRect l="3659" t="6534" r="2264" b="3746"/>
          <a:stretch>
            <a:fillRect/>
          </a:stretch>
        </p:blipFill>
        <p:spPr>
          <a:xfrm>
            <a:off x="1052936" y="4415868"/>
            <a:ext cx="6769500" cy="4261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2" extrusionOk="0">
                <a:moveTo>
                  <a:pt x="14434" y="0"/>
                </a:moveTo>
                <a:cubicBezTo>
                  <a:pt x="14165" y="-1"/>
                  <a:pt x="13894" y="7"/>
                  <a:pt x="13865" y="24"/>
                </a:cubicBezTo>
                <a:cubicBezTo>
                  <a:pt x="13839" y="40"/>
                  <a:pt x="13701" y="55"/>
                  <a:pt x="13559" y="58"/>
                </a:cubicBezTo>
                <a:cubicBezTo>
                  <a:pt x="13416" y="61"/>
                  <a:pt x="13292" y="76"/>
                  <a:pt x="13281" y="88"/>
                </a:cubicBezTo>
                <a:cubicBezTo>
                  <a:pt x="13271" y="101"/>
                  <a:pt x="13213" y="117"/>
                  <a:pt x="13151" y="124"/>
                </a:cubicBezTo>
                <a:cubicBezTo>
                  <a:pt x="13089" y="132"/>
                  <a:pt x="12917" y="154"/>
                  <a:pt x="12769" y="173"/>
                </a:cubicBezTo>
                <a:cubicBezTo>
                  <a:pt x="12620" y="191"/>
                  <a:pt x="12443" y="220"/>
                  <a:pt x="12376" y="237"/>
                </a:cubicBezTo>
                <a:cubicBezTo>
                  <a:pt x="12309" y="254"/>
                  <a:pt x="12187" y="280"/>
                  <a:pt x="12105" y="295"/>
                </a:cubicBezTo>
                <a:cubicBezTo>
                  <a:pt x="11656" y="378"/>
                  <a:pt x="11462" y="423"/>
                  <a:pt x="11462" y="446"/>
                </a:cubicBezTo>
                <a:cubicBezTo>
                  <a:pt x="11462" y="460"/>
                  <a:pt x="11438" y="472"/>
                  <a:pt x="11410" y="472"/>
                </a:cubicBezTo>
                <a:cubicBezTo>
                  <a:pt x="11382" y="472"/>
                  <a:pt x="11292" y="498"/>
                  <a:pt x="11212" y="530"/>
                </a:cubicBezTo>
                <a:cubicBezTo>
                  <a:pt x="11132" y="562"/>
                  <a:pt x="11049" y="589"/>
                  <a:pt x="11026" y="589"/>
                </a:cubicBezTo>
                <a:cubicBezTo>
                  <a:pt x="10969" y="588"/>
                  <a:pt x="10735" y="644"/>
                  <a:pt x="10716" y="663"/>
                </a:cubicBezTo>
                <a:cubicBezTo>
                  <a:pt x="10707" y="672"/>
                  <a:pt x="10672" y="687"/>
                  <a:pt x="10637" y="695"/>
                </a:cubicBezTo>
                <a:cubicBezTo>
                  <a:pt x="10484" y="734"/>
                  <a:pt x="10457" y="740"/>
                  <a:pt x="10351" y="782"/>
                </a:cubicBezTo>
                <a:cubicBezTo>
                  <a:pt x="10290" y="806"/>
                  <a:pt x="10166" y="857"/>
                  <a:pt x="10076" y="896"/>
                </a:cubicBezTo>
                <a:cubicBezTo>
                  <a:pt x="9987" y="935"/>
                  <a:pt x="9909" y="962"/>
                  <a:pt x="9904" y="954"/>
                </a:cubicBezTo>
                <a:cubicBezTo>
                  <a:pt x="9900" y="947"/>
                  <a:pt x="9835" y="978"/>
                  <a:pt x="9760" y="1021"/>
                </a:cubicBezTo>
                <a:cubicBezTo>
                  <a:pt x="9684" y="1064"/>
                  <a:pt x="9577" y="1113"/>
                  <a:pt x="9520" y="1129"/>
                </a:cubicBezTo>
                <a:cubicBezTo>
                  <a:pt x="9464" y="1146"/>
                  <a:pt x="9363" y="1186"/>
                  <a:pt x="9296" y="1220"/>
                </a:cubicBezTo>
                <a:cubicBezTo>
                  <a:pt x="9230" y="1254"/>
                  <a:pt x="9165" y="1282"/>
                  <a:pt x="9152" y="1282"/>
                </a:cubicBezTo>
                <a:cubicBezTo>
                  <a:pt x="9139" y="1282"/>
                  <a:pt x="9128" y="1293"/>
                  <a:pt x="9128" y="1306"/>
                </a:cubicBezTo>
                <a:cubicBezTo>
                  <a:pt x="9128" y="1320"/>
                  <a:pt x="9105" y="1332"/>
                  <a:pt x="9077" y="1332"/>
                </a:cubicBezTo>
                <a:cubicBezTo>
                  <a:pt x="9049" y="1332"/>
                  <a:pt x="9001" y="1352"/>
                  <a:pt x="8971" y="1377"/>
                </a:cubicBezTo>
                <a:cubicBezTo>
                  <a:pt x="8941" y="1401"/>
                  <a:pt x="8902" y="1425"/>
                  <a:pt x="8886" y="1429"/>
                </a:cubicBezTo>
                <a:cubicBezTo>
                  <a:pt x="8870" y="1433"/>
                  <a:pt x="8849" y="1445"/>
                  <a:pt x="8839" y="1455"/>
                </a:cubicBezTo>
                <a:cubicBezTo>
                  <a:pt x="8829" y="1465"/>
                  <a:pt x="8786" y="1481"/>
                  <a:pt x="8745" y="1493"/>
                </a:cubicBezTo>
                <a:cubicBezTo>
                  <a:pt x="8704" y="1505"/>
                  <a:pt x="8667" y="1524"/>
                  <a:pt x="8662" y="1537"/>
                </a:cubicBezTo>
                <a:cubicBezTo>
                  <a:pt x="8657" y="1550"/>
                  <a:pt x="8623" y="1568"/>
                  <a:pt x="8587" y="1575"/>
                </a:cubicBezTo>
                <a:cubicBezTo>
                  <a:pt x="8551" y="1583"/>
                  <a:pt x="8471" y="1623"/>
                  <a:pt x="8410" y="1664"/>
                </a:cubicBezTo>
                <a:cubicBezTo>
                  <a:pt x="8348" y="1705"/>
                  <a:pt x="8268" y="1749"/>
                  <a:pt x="8233" y="1762"/>
                </a:cubicBezTo>
                <a:cubicBezTo>
                  <a:pt x="8197" y="1776"/>
                  <a:pt x="8163" y="1789"/>
                  <a:pt x="8158" y="1791"/>
                </a:cubicBezTo>
                <a:cubicBezTo>
                  <a:pt x="8153" y="1792"/>
                  <a:pt x="8116" y="1816"/>
                  <a:pt x="8077" y="1843"/>
                </a:cubicBezTo>
                <a:cubicBezTo>
                  <a:pt x="8038" y="1870"/>
                  <a:pt x="7908" y="1945"/>
                  <a:pt x="7788" y="2010"/>
                </a:cubicBezTo>
                <a:cubicBezTo>
                  <a:pt x="7668" y="2074"/>
                  <a:pt x="7494" y="2174"/>
                  <a:pt x="7403" y="2233"/>
                </a:cubicBezTo>
                <a:cubicBezTo>
                  <a:pt x="7312" y="2291"/>
                  <a:pt x="7226" y="2339"/>
                  <a:pt x="7211" y="2339"/>
                </a:cubicBezTo>
                <a:cubicBezTo>
                  <a:pt x="7195" y="2339"/>
                  <a:pt x="7143" y="2370"/>
                  <a:pt x="7095" y="2408"/>
                </a:cubicBezTo>
                <a:cubicBezTo>
                  <a:pt x="7048" y="2446"/>
                  <a:pt x="7001" y="2479"/>
                  <a:pt x="6990" y="2482"/>
                </a:cubicBezTo>
                <a:cubicBezTo>
                  <a:pt x="6934" y="2497"/>
                  <a:pt x="6764" y="2585"/>
                  <a:pt x="6746" y="2609"/>
                </a:cubicBezTo>
                <a:cubicBezTo>
                  <a:pt x="6729" y="2631"/>
                  <a:pt x="6570" y="2727"/>
                  <a:pt x="6505" y="2753"/>
                </a:cubicBezTo>
                <a:cubicBezTo>
                  <a:pt x="6470" y="2768"/>
                  <a:pt x="6393" y="2815"/>
                  <a:pt x="6319" y="2870"/>
                </a:cubicBezTo>
                <a:cubicBezTo>
                  <a:pt x="6278" y="2900"/>
                  <a:pt x="6215" y="2935"/>
                  <a:pt x="6179" y="2946"/>
                </a:cubicBezTo>
                <a:cubicBezTo>
                  <a:pt x="6143" y="2957"/>
                  <a:pt x="6096" y="2983"/>
                  <a:pt x="6075" y="3004"/>
                </a:cubicBezTo>
                <a:cubicBezTo>
                  <a:pt x="6053" y="3026"/>
                  <a:pt x="5992" y="3064"/>
                  <a:pt x="5939" y="3089"/>
                </a:cubicBezTo>
                <a:cubicBezTo>
                  <a:pt x="5886" y="3114"/>
                  <a:pt x="5819" y="3154"/>
                  <a:pt x="5791" y="3177"/>
                </a:cubicBezTo>
                <a:cubicBezTo>
                  <a:pt x="5698" y="3254"/>
                  <a:pt x="5648" y="3285"/>
                  <a:pt x="5516" y="3342"/>
                </a:cubicBezTo>
                <a:cubicBezTo>
                  <a:pt x="5444" y="3373"/>
                  <a:pt x="5347" y="3427"/>
                  <a:pt x="5301" y="3463"/>
                </a:cubicBezTo>
                <a:cubicBezTo>
                  <a:pt x="5255" y="3499"/>
                  <a:pt x="5196" y="3545"/>
                  <a:pt x="5171" y="3565"/>
                </a:cubicBezTo>
                <a:cubicBezTo>
                  <a:pt x="5145" y="3585"/>
                  <a:pt x="5086" y="3620"/>
                  <a:pt x="5040" y="3642"/>
                </a:cubicBezTo>
                <a:cubicBezTo>
                  <a:pt x="4994" y="3664"/>
                  <a:pt x="4949" y="3692"/>
                  <a:pt x="4939" y="3706"/>
                </a:cubicBezTo>
                <a:cubicBezTo>
                  <a:pt x="4929" y="3719"/>
                  <a:pt x="4908" y="3730"/>
                  <a:pt x="4893" y="3730"/>
                </a:cubicBezTo>
                <a:cubicBezTo>
                  <a:pt x="4878" y="3730"/>
                  <a:pt x="4852" y="3747"/>
                  <a:pt x="4836" y="3768"/>
                </a:cubicBezTo>
                <a:cubicBezTo>
                  <a:pt x="4820" y="3789"/>
                  <a:pt x="4756" y="3838"/>
                  <a:pt x="4694" y="3877"/>
                </a:cubicBezTo>
                <a:cubicBezTo>
                  <a:pt x="4633" y="3915"/>
                  <a:pt x="4532" y="3983"/>
                  <a:pt x="4470" y="4027"/>
                </a:cubicBezTo>
                <a:cubicBezTo>
                  <a:pt x="4409" y="4071"/>
                  <a:pt x="4319" y="4135"/>
                  <a:pt x="4270" y="4170"/>
                </a:cubicBezTo>
                <a:cubicBezTo>
                  <a:pt x="4222" y="4205"/>
                  <a:pt x="4174" y="4234"/>
                  <a:pt x="4165" y="4234"/>
                </a:cubicBezTo>
                <a:cubicBezTo>
                  <a:pt x="4156" y="4234"/>
                  <a:pt x="4139" y="4254"/>
                  <a:pt x="4127" y="4277"/>
                </a:cubicBezTo>
                <a:cubicBezTo>
                  <a:pt x="4115" y="4299"/>
                  <a:pt x="4083" y="4326"/>
                  <a:pt x="4055" y="4337"/>
                </a:cubicBezTo>
                <a:cubicBezTo>
                  <a:pt x="4027" y="4348"/>
                  <a:pt x="3973" y="4390"/>
                  <a:pt x="3935" y="4429"/>
                </a:cubicBezTo>
                <a:cubicBezTo>
                  <a:pt x="3896" y="4469"/>
                  <a:pt x="3853" y="4502"/>
                  <a:pt x="3838" y="4502"/>
                </a:cubicBezTo>
                <a:cubicBezTo>
                  <a:pt x="3812" y="4502"/>
                  <a:pt x="3497" y="4745"/>
                  <a:pt x="3461" y="4793"/>
                </a:cubicBezTo>
                <a:cubicBezTo>
                  <a:pt x="3450" y="4808"/>
                  <a:pt x="3421" y="4829"/>
                  <a:pt x="3396" y="4841"/>
                </a:cubicBezTo>
                <a:cubicBezTo>
                  <a:pt x="3372" y="4853"/>
                  <a:pt x="3317" y="4891"/>
                  <a:pt x="3276" y="4924"/>
                </a:cubicBezTo>
                <a:cubicBezTo>
                  <a:pt x="3235" y="4957"/>
                  <a:pt x="3187" y="4994"/>
                  <a:pt x="3169" y="5008"/>
                </a:cubicBezTo>
                <a:cubicBezTo>
                  <a:pt x="3105" y="5059"/>
                  <a:pt x="3052" y="5109"/>
                  <a:pt x="3043" y="5127"/>
                </a:cubicBezTo>
                <a:cubicBezTo>
                  <a:pt x="3038" y="5137"/>
                  <a:pt x="2992" y="5177"/>
                  <a:pt x="2941" y="5217"/>
                </a:cubicBezTo>
                <a:cubicBezTo>
                  <a:pt x="2697" y="5409"/>
                  <a:pt x="2603" y="5489"/>
                  <a:pt x="2597" y="5513"/>
                </a:cubicBezTo>
                <a:cubicBezTo>
                  <a:pt x="2594" y="5527"/>
                  <a:pt x="2583" y="5539"/>
                  <a:pt x="2572" y="5539"/>
                </a:cubicBezTo>
                <a:cubicBezTo>
                  <a:pt x="2561" y="5539"/>
                  <a:pt x="2523" y="5570"/>
                  <a:pt x="2490" y="5611"/>
                </a:cubicBezTo>
                <a:cubicBezTo>
                  <a:pt x="2456" y="5652"/>
                  <a:pt x="2417" y="5685"/>
                  <a:pt x="2402" y="5685"/>
                </a:cubicBezTo>
                <a:cubicBezTo>
                  <a:pt x="2388" y="5685"/>
                  <a:pt x="2319" y="5747"/>
                  <a:pt x="2250" y="5820"/>
                </a:cubicBezTo>
                <a:cubicBezTo>
                  <a:pt x="2182" y="5893"/>
                  <a:pt x="2118" y="5953"/>
                  <a:pt x="2110" y="5953"/>
                </a:cubicBezTo>
                <a:cubicBezTo>
                  <a:pt x="2102" y="5953"/>
                  <a:pt x="2085" y="5972"/>
                  <a:pt x="2073" y="5995"/>
                </a:cubicBezTo>
                <a:cubicBezTo>
                  <a:pt x="2061" y="6018"/>
                  <a:pt x="2004" y="6073"/>
                  <a:pt x="1945" y="6118"/>
                </a:cubicBezTo>
                <a:cubicBezTo>
                  <a:pt x="1887" y="6163"/>
                  <a:pt x="1787" y="6258"/>
                  <a:pt x="1724" y="6329"/>
                </a:cubicBezTo>
                <a:cubicBezTo>
                  <a:pt x="1661" y="6399"/>
                  <a:pt x="1602" y="6455"/>
                  <a:pt x="1592" y="6455"/>
                </a:cubicBezTo>
                <a:cubicBezTo>
                  <a:pt x="1582" y="6455"/>
                  <a:pt x="1529" y="6521"/>
                  <a:pt x="1474" y="6602"/>
                </a:cubicBezTo>
                <a:cubicBezTo>
                  <a:pt x="1419" y="6682"/>
                  <a:pt x="1352" y="6766"/>
                  <a:pt x="1326" y="6787"/>
                </a:cubicBezTo>
                <a:cubicBezTo>
                  <a:pt x="1300" y="6808"/>
                  <a:pt x="1269" y="6839"/>
                  <a:pt x="1256" y="6855"/>
                </a:cubicBezTo>
                <a:cubicBezTo>
                  <a:pt x="1138" y="7012"/>
                  <a:pt x="1069" y="7108"/>
                  <a:pt x="1016" y="7185"/>
                </a:cubicBezTo>
                <a:cubicBezTo>
                  <a:pt x="981" y="7235"/>
                  <a:pt x="910" y="7334"/>
                  <a:pt x="856" y="7406"/>
                </a:cubicBezTo>
                <a:cubicBezTo>
                  <a:pt x="803" y="7478"/>
                  <a:pt x="741" y="7569"/>
                  <a:pt x="719" y="7607"/>
                </a:cubicBezTo>
                <a:cubicBezTo>
                  <a:pt x="698" y="7645"/>
                  <a:pt x="657" y="7719"/>
                  <a:pt x="626" y="7772"/>
                </a:cubicBezTo>
                <a:cubicBezTo>
                  <a:pt x="469" y="8037"/>
                  <a:pt x="411" y="8150"/>
                  <a:pt x="322" y="8365"/>
                </a:cubicBezTo>
                <a:cubicBezTo>
                  <a:pt x="268" y="8493"/>
                  <a:pt x="224" y="8610"/>
                  <a:pt x="224" y="8626"/>
                </a:cubicBezTo>
                <a:cubicBezTo>
                  <a:pt x="224" y="8641"/>
                  <a:pt x="203" y="8694"/>
                  <a:pt x="177" y="8742"/>
                </a:cubicBezTo>
                <a:cubicBezTo>
                  <a:pt x="152" y="8791"/>
                  <a:pt x="131" y="8864"/>
                  <a:pt x="131" y="8903"/>
                </a:cubicBezTo>
                <a:cubicBezTo>
                  <a:pt x="131" y="8943"/>
                  <a:pt x="122" y="8973"/>
                  <a:pt x="112" y="8973"/>
                </a:cubicBezTo>
                <a:cubicBezTo>
                  <a:pt x="101" y="8973"/>
                  <a:pt x="94" y="9038"/>
                  <a:pt x="94" y="9116"/>
                </a:cubicBezTo>
                <a:cubicBezTo>
                  <a:pt x="94" y="9194"/>
                  <a:pt x="83" y="9274"/>
                  <a:pt x="71" y="9293"/>
                </a:cubicBezTo>
                <a:cubicBezTo>
                  <a:pt x="59" y="9312"/>
                  <a:pt x="46" y="9435"/>
                  <a:pt x="41" y="9566"/>
                </a:cubicBezTo>
                <a:cubicBezTo>
                  <a:pt x="36" y="9698"/>
                  <a:pt x="26" y="9813"/>
                  <a:pt x="17" y="9822"/>
                </a:cubicBezTo>
                <a:cubicBezTo>
                  <a:pt x="6" y="9832"/>
                  <a:pt x="0" y="10198"/>
                  <a:pt x="0" y="10561"/>
                </a:cubicBezTo>
                <a:cubicBezTo>
                  <a:pt x="0" y="10925"/>
                  <a:pt x="6" y="11285"/>
                  <a:pt x="17" y="11285"/>
                </a:cubicBezTo>
                <a:cubicBezTo>
                  <a:pt x="26" y="11285"/>
                  <a:pt x="37" y="11440"/>
                  <a:pt x="41" y="11630"/>
                </a:cubicBezTo>
                <a:cubicBezTo>
                  <a:pt x="45" y="11873"/>
                  <a:pt x="53" y="11980"/>
                  <a:pt x="70" y="11988"/>
                </a:cubicBezTo>
                <a:cubicBezTo>
                  <a:pt x="84" y="11995"/>
                  <a:pt x="94" y="12054"/>
                  <a:pt x="94" y="12131"/>
                </a:cubicBezTo>
                <a:cubicBezTo>
                  <a:pt x="94" y="12202"/>
                  <a:pt x="101" y="12267"/>
                  <a:pt x="112" y="12278"/>
                </a:cubicBezTo>
                <a:cubicBezTo>
                  <a:pt x="122" y="12288"/>
                  <a:pt x="132" y="12372"/>
                  <a:pt x="132" y="12464"/>
                </a:cubicBezTo>
                <a:cubicBezTo>
                  <a:pt x="132" y="12557"/>
                  <a:pt x="144" y="12667"/>
                  <a:pt x="158" y="12708"/>
                </a:cubicBezTo>
                <a:cubicBezTo>
                  <a:pt x="173" y="12748"/>
                  <a:pt x="186" y="12824"/>
                  <a:pt x="186" y="12876"/>
                </a:cubicBezTo>
                <a:cubicBezTo>
                  <a:pt x="187" y="12928"/>
                  <a:pt x="195" y="12979"/>
                  <a:pt x="205" y="12989"/>
                </a:cubicBezTo>
                <a:cubicBezTo>
                  <a:pt x="216" y="12999"/>
                  <a:pt x="224" y="13064"/>
                  <a:pt x="224" y="13136"/>
                </a:cubicBezTo>
                <a:cubicBezTo>
                  <a:pt x="224" y="13207"/>
                  <a:pt x="232" y="13274"/>
                  <a:pt x="242" y="13284"/>
                </a:cubicBezTo>
                <a:cubicBezTo>
                  <a:pt x="252" y="13295"/>
                  <a:pt x="261" y="13331"/>
                  <a:pt x="261" y="13367"/>
                </a:cubicBezTo>
                <a:cubicBezTo>
                  <a:pt x="261" y="13403"/>
                  <a:pt x="274" y="13471"/>
                  <a:pt x="289" y="13518"/>
                </a:cubicBezTo>
                <a:cubicBezTo>
                  <a:pt x="304" y="13564"/>
                  <a:pt x="317" y="13646"/>
                  <a:pt x="317" y="13700"/>
                </a:cubicBezTo>
                <a:cubicBezTo>
                  <a:pt x="317" y="13755"/>
                  <a:pt x="326" y="13807"/>
                  <a:pt x="336" y="13817"/>
                </a:cubicBezTo>
                <a:cubicBezTo>
                  <a:pt x="346" y="13827"/>
                  <a:pt x="355" y="13873"/>
                  <a:pt x="355" y="13918"/>
                </a:cubicBezTo>
                <a:cubicBezTo>
                  <a:pt x="355" y="13962"/>
                  <a:pt x="368" y="14025"/>
                  <a:pt x="383" y="14056"/>
                </a:cubicBezTo>
                <a:cubicBezTo>
                  <a:pt x="398" y="14088"/>
                  <a:pt x="410" y="14158"/>
                  <a:pt x="410" y="14211"/>
                </a:cubicBezTo>
                <a:cubicBezTo>
                  <a:pt x="411" y="14264"/>
                  <a:pt x="419" y="14307"/>
                  <a:pt x="429" y="14307"/>
                </a:cubicBezTo>
                <a:cubicBezTo>
                  <a:pt x="440" y="14307"/>
                  <a:pt x="448" y="14347"/>
                  <a:pt x="448" y="14396"/>
                </a:cubicBezTo>
                <a:cubicBezTo>
                  <a:pt x="448" y="14445"/>
                  <a:pt x="457" y="14508"/>
                  <a:pt x="466" y="14537"/>
                </a:cubicBezTo>
                <a:cubicBezTo>
                  <a:pt x="476" y="14565"/>
                  <a:pt x="488" y="14638"/>
                  <a:pt x="494" y="14699"/>
                </a:cubicBezTo>
                <a:cubicBezTo>
                  <a:pt x="500" y="14760"/>
                  <a:pt x="513" y="14810"/>
                  <a:pt x="523" y="14810"/>
                </a:cubicBezTo>
                <a:cubicBezTo>
                  <a:pt x="533" y="14810"/>
                  <a:pt x="541" y="14831"/>
                  <a:pt x="541" y="14856"/>
                </a:cubicBezTo>
                <a:cubicBezTo>
                  <a:pt x="541" y="14881"/>
                  <a:pt x="549" y="14922"/>
                  <a:pt x="557" y="14951"/>
                </a:cubicBezTo>
                <a:cubicBezTo>
                  <a:pt x="574" y="15003"/>
                  <a:pt x="610" y="15137"/>
                  <a:pt x="652" y="15298"/>
                </a:cubicBezTo>
                <a:cubicBezTo>
                  <a:pt x="665" y="15347"/>
                  <a:pt x="684" y="15411"/>
                  <a:pt x="693" y="15439"/>
                </a:cubicBezTo>
                <a:cubicBezTo>
                  <a:pt x="702" y="15467"/>
                  <a:pt x="709" y="15516"/>
                  <a:pt x="709" y="15547"/>
                </a:cubicBezTo>
                <a:cubicBezTo>
                  <a:pt x="709" y="15579"/>
                  <a:pt x="720" y="15624"/>
                  <a:pt x="733" y="15646"/>
                </a:cubicBezTo>
                <a:cubicBezTo>
                  <a:pt x="747" y="15667"/>
                  <a:pt x="769" y="15732"/>
                  <a:pt x="783" y="15789"/>
                </a:cubicBezTo>
                <a:cubicBezTo>
                  <a:pt x="796" y="15846"/>
                  <a:pt x="836" y="15984"/>
                  <a:pt x="870" y="16098"/>
                </a:cubicBezTo>
                <a:cubicBezTo>
                  <a:pt x="904" y="16212"/>
                  <a:pt x="937" y="16343"/>
                  <a:pt x="944" y="16388"/>
                </a:cubicBezTo>
                <a:cubicBezTo>
                  <a:pt x="950" y="16432"/>
                  <a:pt x="964" y="16470"/>
                  <a:pt x="973" y="16470"/>
                </a:cubicBezTo>
                <a:cubicBezTo>
                  <a:pt x="982" y="16470"/>
                  <a:pt x="989" y="16488"/>
                  <a:pt x="989" y="16512"/>
                </a:cubicBezTo>
                <a:cubicBezTo>
                  <a:pt x="989" y="16549"/>
                  <a:pt x="1061" y="16779"/>
                  <a:pt x="1101" y="16870"/>
                </a:cubicBezTo>
                <a:cubicBezTo>
                  <a:pt x="1108" y="16886"/>
                  <a:pt x="1125" y="16946"/>
                  <a:pt x="1139" y="17003"/>
                </a:cubicBezTo>
                <a:cubicBezTo>
                  <a:pt x="1153" y="17060"/>
                  <a:pt x="1183" y="17147"/>
                  <a:pt x="1207" y="17198"/>
                </a:cubicBezTo>
                <a:cubicBezTo>
                  <a:pt x="1231" y="17248"/>
                  <a:pt x="1250" y="17302"/>
                  <a:pt x="1250" y="17318"/>
                </a:cubicBezTo>
                <a:cubicBezTo>
                  <a:pt x="1250" y="17398"/>
                  <a:pt x="1431" y="17881"/>
                  <a:pt x="1507" y="18005"/>
                </a:cubicBezTo>
                <a:cubicBezTo>
                  <a:pt x="1520" y="18027"/>
                  <a:pt x="1531" y="18054"/>
                  <a:pt x="1531" y="18066"/>
                </a:cubicBezTo>
                <a:cubicBezTo>
                  <a:pt x="1531" y="18078"/>
                  <a:pt x="1546" y="18113"/>
                  <a:pt x="1564" y="18144"/>
                </a:cubicBezTo>
                <a:cubicBezTo>
                  <a:pt x="1582" y="18176"/>
                  <a:pt x="1630" y="18276"/>
                  <a:pt x="1670" y="18365"/>
                </a:cubicBezTo>
                <a:cubicBezTo>
                  <a:pt x="1711" y="18455"/>
                  <a:pt x="1748" y="18534"/>
                  <a:pt x="1754" y="18542"/>
                </a:cubicBezTo>
                <a:cubicBezTo>
                  <a:pt x="1763" y="18555"/>
                  <a:pt x="1816" y="18662"/>
                  <a:pt x="1922" y="18882"/>
                </a:cubicBezTo>
                <a:cubicBezTo>
                  <a:pt x="1986" y="19013"/>
                  <a:pt x="2609" y="19995"/>
                  <a:pt x="2629" y="19995"/>
                </a:cubicBezTo>
                <a:cubicBezTo>
                  <a:pt x="2641" y="19995"/>
                  <a:pt x="2651" y="20008"/>
                  <a:pt x="2651" y="20025"/>
                </a:cubicBezTo>
                <a:cubicBezTo>
                  <a:pt x="2651" y="20043"/>
                  <a:pt x="2659" y="20049"/>
                  <a:pt x="2670" y="20039"/>
                </a:cubicBezTo>
                <a:cubicBezTo>
                  <a:pt x="2680" y="20029"/>
                  <a:pt x="2689" y="20039"/>
                  <a:pt x="2689" y="20061"/>
                </a:cubicBezTo>
                <a:cubicBezTo>
                  <a:pt x="2689" y="20172"/>
                  <a:pt x="3461" y="20856"/>
                  <a:pt x="3667" y="20928"/>
                </a:cubicBezTo>
                <a:cubicBezTo>
                  <a:pt x="3698" y="20938"/>
                  <a:pt x="3767" y="20978"/>
                  <a:pt x="3819" y="21016"/>
                </a:cubicBezTo>
                <a:cubicBezTo>
                  <a:pt x="3905" y="21078"/>
                  <a:pt x="4022" y="21140"/>
                  <a:pt x="4111" y="21167"/>
                </a:cubicBezTo>
                <a:cubicBezTo>
                  <a:pt x="4143" y="21177"/>
                  <a:pt x="4311" y="21249"/>
                  <a:pt x="4420" y="21301"/>
                </a:cubicBezTo>
                <a:cubicBezTo>
                  <a:pt x="4453" y="21318"/>
                  <a:pt x="4503" y="21338"/>
                  <a:pt x="4531" y="21346"/>
                </a:cubicBezTo>
                <a:cubicBezTo>
                  <a:pt x="4559" y="21353"/>
                  <a:pt x="4654" y="21385"/>
                  <a:pt x="4741" y="21416"/>
                </a:cubicBezTo>
                <a:cubicBezTo>
                  <a:pt x="4887" y="21467"/>
                  <a:pt x="5084" y="21508"/>
                  <a:pt x="5450" y="21565"/>
                </a:cubicBezTo>
                <a:cubicBezTo>
                  <a:pt x="5671" y="21599"/>
                  <a:pt x="7644" y="21577"/>
                  <a:pt x="7784" y="21539"/>
                </a:cubicBezTo>
                <a:cubicBezTo>
                  <a:pt x="7851" y="21520"/>
                  <a:pt x="8014" y="21492"/>
                  <a:pt x="8148" y="21476"/>
                </a:cubicBezTo>
                <a:cubicBezTo>
                  <a:pt x="8281" y="21460"/>
                  <a:pt x="8453" y="21434"/>
                  <a:pt x="8530" y="21416"/>
                </a:cubicBezTo>
                <a:cubicBezTo>
                  <a:pt x="8607" y="21398"/>
                  <a:pt x="8701" y="21379"/>
                  <a:pt x="8737" y="21374"/>
                </a:cubicBezTo>
                <a:cubicBezTo>
                  <a:pt x="8803" y="21364"/>
                  <a:pt x="8930" y="21335"/>
                  <a:pt x="9277" y="21257"/>
                </a:cubicBezTo>
                <a:cubicBezTo>
                  <a:pt x="9385" y="21233"/>
                  <a:pt x="9532" y="21192"/>
                  <a:pt x="9603" y="21165"/>
                </a:cubicBezTo>
                <a:cubicBezTo>
                  <a:pt x="9674" y="21138"/>
                  <a:pt x="9766" y="21119"/>
                  <a:pt x="9808" y="21123"/>
                </a:cubicBezTo>
                <a:cubicBezTo>
                  <a:pt x="9850" y="21126"/>
                  <a:pt x="9896" y="21120"/>
                  <a:pt x="9912" y="21111"/>
                </a:cubicBezTo>
                <a:cubicBezTo>
                  <a:pt x="9927" y="21101"/>
                  <a:pt x="9982" y="21080"/>
                  <a:pt x="10033" y="21062"/>
                </a:cubicBezTo>
                <a:cubicBezTo>
                  <a:pt x="10085" y="21044"/>
                  <a:pt x="10177" y="21012"/>
                  <a:pt x="10238" y="20990"/>
                </a:cubicBezTo>
                <a:cubicBezTo>
                  <a:pt x="10300" y="20968"/>
                  <a:pt x="10414" y="20941"/>
                  <a:pt x="10490" y="20930"/>
                </a:cubicBezTo>
                <a:cubicBezTo>
                  <a:pt x="10567" y="20918"/>
                  <a:pt x="10643" y="20897"/>
                  <a:pt x="10659" y="20883"/>
                </a:cubicBezTo>
                <a:cubicBezTo>
                  <a:pt x="10691" y="20856"/>
                  <a:pt x="10927" y="20775"/>
                  <a:pt x="11088" y="20735"/>
                </a:cubicBezTo>
                <a:cubicBezTo>
                  <a:pt x="11210" y="20704"/>
                  <a:pt x="11248" y="20692"/>
                  <a:pt x="11396" y="20634"/>
                </a:cubicBezTo>
                <a:cubicBezTo>
                  <a:pt x="11639" y="20540"/>
                  <a:pt x="11772" y="20497"/>
                  <a:pt x="11830" y="20498"/>
                </a:cubicBezTo>
                <a:cubicBezTo>
                  <a:pt x="11864" y="20498"/>
                  <a:pt x="11891" y="20483"/>
                  <a:pt x="11891" y="20463"/>
                </a:cubicBezTo>
                <a:cubicBezTo>
                  <a:pt x="11891" y="20444"/>
                  <a:pt x="11896" y="20437"/>
                  <a:pt x="11902" y="20447"/>
                </a:cubicBezTo>
                <a:cubicBezTo>
                  <a:pt x="11909" y="20457"/>
                  <a:pt x="11944" y="20446"/>
                  <a:pt x="11981" y="20423"/>
                </a:cubicBezTo>
                <a:cubicBezTo>
                  <a:pt x="12018" y="20400"/>
                  <a:pt x="12137" y="20355"/>
                  <a:pt x="12244" y="20321"/>
                </a:cubicBezTo>
                <a:cubicBezTo>
                  <a:pt x="12351" y="20287"/>
                  <a:pt x="12444" y="20252"/>
                  <a:pt x="12452" y="20244"/>
                </a:cubicBezTo>
                <a:cubicBezTo>
                  <a:pt x="12459" y="20237"/>
                  <a:pt x="12527" y="20211"/>
                  <a:pt x="12603" y="20186"/>
                </a:cubicBezTo>
                <a:cubicBezTo>
                  <a:pt x="12733" y="20143"/>
                  <a:pt x="12867" y="20094"/>
                  <a:pt x="12908" y="20074"/>
                </a:cubicBezTo>
                <a:cubicBezTo>
                  <a:pt x="12990" y="20033"/>
                  <a:pt x="13260" y="19908"/>
                  <a:pt x="13328" y="19879"/>
                </a:cubicBezTo>
                <a:cubicBezTo>
                  <a:pt x="13486" y="19811"/>
                  <a:pt x="13878" y="19641"/>
                  <a:pt x="14004" y="19585"/>
                </a:cubicBezTo>
                <a:cubicBezTo>
                  <a:pt x="14074" y="19554"/>
                  <a:pt x="14131" y="19535"/>
                  <a:pt x="14131" y="19543"/>
                </a:cubicBezTo>
                <a:cubicBezTo>
                  <a:pt x="14131" y="19551"/>
                  <a:pt x="14141" y="19545"/>
                  <a:pt x="14154" y="19529"/>
                </a:cubicBezTo>
                <a:cubicBezTo>
                  <a:pt x="14175" y="19503"/>
                  <a:pt x="14339" y="19412"/>
                  <a:pt x="14411" y="19386"/>
                </a:cubicBezTo>
                <a:cubicBezTo>
                  <a:pt x="14426" y="19381"/>
                  <a:pt x="14497" y="19348"/>
                  <a:pt x="14569" y="19314"/>
                </a:cubicBezTo>
                <a:cubicBezTo>
                  <a:pt x="14641" y="19280"/>
                  <a:pt x="14708" y="19248"/>
                  <a:pt x="14719" y="19243"/>
                </a:cubicBezTo>
                <a:cubicBezTo>
                  <a:pt x="14876" y="19174"/>
                  <a:pt x="14968" y="19128"/>
                  <a:pt x="14999" y="19105"/>
                </a:cubicBezTo>
                <a:cubicBezTo>
                  <a:pt x="15019" y="19089"/>
                  <a:pt x="15177" y="19002"/>
                  <a:pt x="15351" y="18912"/>
                </a:cubicBezTo>
                <a:cubicBezTo>
                  <a:pt x="15524" y="18822"/>
                  <a:pt x="15680" y="18736"/>
                  <a:pt x="15698" y="18721"/>
                </a:cubicBezTo>
                <a:cubicBezTo>
                  <a:pt x="15715" y="18706"/>
                  <a:pt x="15750" y="18690"/>
                  <a:pt x="15775" y="18685"/>
                </a:cubicBezTo>
                <a:cubicBezTo>
                  <a:pt x="15800" y="18679"/>
                  <a:pt x="15840" y="18655"/>
                  <a:pt x="15866" y="18632"/>
                </a:cubicBezTo>
                <a:cubicBezTo>
                  <a:pt x="15892" y="18610"/>
                  <a:pt x="15929" y="18587"/>
                  <a:pt x="15947" y="18582"/>
                </a:cubicBezTo>
                <a:cubicBezTo>
                  <a:pt x="15997" y="18569"/>
                  <a:pt x="16326" y="18371"/>
                  <a:pt x="16455" y="18277"/>
                </a:cubicBezTo>
                <a:cubicBezTo>
                  <a:pt x="16516" y="18232"/>
                  <a:pt x="16587" y="18186"/>
                  <a:pt x="16613" y="18174"/>
                </a:cubicBezTo>
                <a:cubicBezTo>
                  <a:pt x="16639" y="18163"/>
                  <a:pt x="16695" y="18127"/>
                  <a:pt x="16738" y="18096"/>
                </a:cubicBezTo>
                <a:cubicBezTo>
                  <a:pt x="16782" y="18065"/>
                  <a:pt x="16826" y="18040"/>
                  <a:pt x="16837" y="18040"/>
                </a:cubicBezTo>
                <a:cubicBezTo>
                  <a:pt x="16848" y="18040"/>
                  <a:pt x="16878" y="18018"/>
                  <a:pt x="16903" y="17991"/>
                </a:cubicBezTo>
                <a:cubicBezTo>
                  <a:pt x="16928" y="17965"/>
                  <a:pt x="16949" y="17954"/>
                  <a:pt x="16949" y="17965"/>
                </a:cubicBezTo>
                <a:cubicBezTo>
                  <a:pt x="16949" y="17977"/>
                  <a:pt x="16979" y="17956"/>
                  <a:pt x="17015" y="17921"/>
                </a:cubicBezTo>
                <a:cubicBezTo>
                  <a:pt x="17050" y="17886"/>
                  <a:pt x="17080" y="17865"/>
                  <a:pt x="17080" y="17877"/>
                </a:cubicBezTo>
                <a:cubicBezTo>
                  <a:pt x="17080" y="17888"/>
                  <a:pt x="17100" y="17875"/>
                  <a:pt x="17126" y="17849"/>
                </a:cubicBezTo>
                <a:cubicBezTo>
                  <a:pt x="17152" y="17822"/>
                  <a:pt x="17173" y="17807"/>
                  <a:pt x="17173" y="17815"/>
                </a:cubicBezTo>
                <a:cubicBezTo>
                  <a:pt x="17173" y="17822"/>
                  <a:pt x="17231" y="17783"/>
                  <a:pt x="17302" y="17728"/>
                </a:cubicBezTo>
                <a:cubicBezTo>
                  <a:pt x="17372" y="17673"/>
                  <a:pt x="17453" y="17617"/>
                  <a:pt x="17483" y="17605"/>
                </a:cubicBezTo>
                <a:cubicBezTo>
                  <a:pt x="17513" y="17594"/>
                  <a:pt x="17578" y="17547"/>
                  <a:pt x="17627" y="17501"/>
                </a:cubicBezTo>
                <a:cubicBezTo>
                  <a:pt x="17677" y="17455"/>
                  <a:pt x="17769" y="17382"/>
                  <a:pt x="17833" y="17340"/>
                </a:cubicBezTo>
                <a:cubicBezTo>
                  <a:pt x="17896" y="17298"/>
                  <a:pt x="17958" y="17250"/>
                  <a:pt x="17971" y="17234"/>
                </a:cubicBezTo>
                <a:cubicBezTo>
                  <a:pt x="17983" y="17217"/>
                  <a:pt x="17995" y="17212"/>
                  <a:pt x="17995" y="17224"/>
                </a:cubicBezTo>
                <a:cubicBezTo>
                  <a:pt x="17995" y="17235"/>
                  <a:pt x="18035" y="17209"/>
                  <a:pt x="18083" y="17163"/>
                </a:cubicBezTo>
                <a:cubicBezTo>
                  <a:pt x="18132" y="17118"/>
                  <a:pt x="18214" y="17048"/>
                  <a:pt x="18266" y="17009"/>
                </a:cubicBezTo>
                <a:cubicBezTo>
                  <a:pt x="18317" y="16969"/>
                  <a:pt x="18363" y="16928"/>
                  <a:pt x="18368" y="16918"/>
                </a:cubicBezTo>
                <a:cubicBezTo>
                  <a:pt x="18373" y="16908"/>
                  <a:pt x="18427" y="16860"/>
                  <a:pt x="18489" y="16812"/>
                </a:cubicBezTo>
                <a:cubicBezTo>
                  <a:pt x="18550" y="16763"/>
                  <a:pt x="18730" y="16586"/>
                  <a:pt x="18890" y="16418"/>
                </a:cubicBezTo>
                <a:cubicBezTo>
                  <a:pt x="19050" y="16250"/>
                  <a:pt x="19196" y="16096"/>
                  <a:pt x="19215" y="16076"/>
                </a:cubicBezTo>
                <a:cubicBezTo>
                  <a:pt x="19235" y="16056"/>
                  <a:pt x="19291" y="15984"/>
                  <a:pt x="19341" y="15915"/>
                </a:cubicBezTo>
                <a:cubicBezTo>
                  <a:pt x="19390" y="15847"/>
                  <a:pt x="19450" y="15775"/>
                  <a:pt x="19472" y="15756"/>
                </a:cubicBezTo>
                <a:cubicBezTo>
                  <a:pt x="19516" y="15720"/>
                  <a:pt x="19584" y="15626"/>
                  <a:pt x="19740" y="15389"/>
                </a:cubicBezTo>
                <a:cubicBezTo>
                  <a:pt x="19793" y="15307"/>
                  <a:pt x="19857" y="15211"/>
                  <a:pt x="19881" y="15178"/>
                </a:cubicBezTo>
                <a:cubicBezTo>
                  <a:pt x="19931" y="15110"/>
                  <a:pt x="20169" y="14695"/>
                  <a:pt x="20215" y="14597"/>
                </a:cubicBezTo>
                <a:cubicBezTo>
                  <a:pt x="20231" y="14562"/>
                  <a:pt x="20270" y="14487"/>
                  <a:pt x="20303" y="14428"/>
                </a:cubicBezTo>
                <a:cubicBezTo>
                  <a:pt x="20428" y="14203"/>
                  <a:pt x="20475" y="14108"/>
                  <a:pt x="20559" y="13899"/>
                </a:cubicBezTo>
                <a:cubicBezTo>
                  <a:pt x="20607" y="13781"/>
                  <a:pt x="20645" y="13677"/>
                  <a:pt x="20645" y="13668"/>
                </a:cubicBezTo>
                <a:cubicBezTo>
                  <a:pt x="20645" y="13659"/>
                  <a:pt x="20666" y="13607"/>
                  <a:pt x="20692" y="13554"/>
                </a:cubicBezTo>
                <a:cubicBezTo>
                  <a:pt x="20718" y="13500"/>
                  <a:pt x="20739" y="13433"/>
                  <a:pt x="20739" y="13405"/>
                </a:cubicBezTo>
                <a:cubicBezTo>
                  <a:pt x="20739" y="13377"/>
                  <a:pt x="20760" y="13312"/>
                  <a:pt x="20786" y="13258"/>
                </a:cubicBezTo>
                <a:cubicBezTo>
                  <a:pt x="20811" y="13205"/>
                  <a:pt x="20832" y="13145"/>
                  <a:pt x="20832" y="13126"/>
                </a:cubicBezTo>
                <a:cubicBezTo>
                  <a:pt x="20832" y="13107"/>
                  <a:pt x="20840" y="13092"/>
                  <a:pt x="20850" y="13092"/>
                </a:cubicBezTo>
                <a:cubicBezTo>
                  <a:pt x="20860" y="13092"/>
                  <a:pt x="20869" y="13072"/>
                  <a:pt x="20869" y="13049"/>
                </a:cubicBezTo>
                <a:cubicBezTo>
                  <a:pt x="20869" y="13000"/>
                  <a:pt x="20929" y="12814"/>
                  <a:pt x="20949" y="12800"/>
                </a:cubicBezTo>
                <a:cubicBezTo>
                  <a:pt x="20957" y="12795"/>
                  <a:pt x="20963" y="12776"/>
                  <a:pt x="20963" y="12758"/>
                </a:cubicBezTo>
                <a:cubicBezTo>
                  <a:pt x="20963" y="12729"/>
                  <a:pt x="21053" y="12413"/>
                  <a:pt x="21150" y="12105"/>
                </a:cubicBezTo>
                <a:cubicBezTo>
                  <a:pt x="21170" y="12042"/>
                  <a:pt x="21187" y="11974"/>
                  <a:pt x="21187" y="11952"/>
                </a:cubicBezTo>
                <a:cubicBezTo>
                  <a:pt x="21187" y="11905"/>
                  <a:pt x="21246" y="11719"/>
                  <a:pt x="21266" y="11705"/>
                </a:cubicBezTo>
                <a:cubicBezTo>
                  <a:pt x="21273" y="11699"/>
                  <a:pt x="21279" y="11656"/>
                  <a:pt x="21279" y="11608"/>
                </a:cubicBezTo>
                <a:cubicBezTo>
                  <a:pt x="21279" y="11561"/>
                  <a:pt x="21286" y="11522"/>
                  <a:pt x="21293" y="11522"/>
                </a:cubicBezTo>
                <a:cubicBezTo>
                  <a:pt x="21311" y="11522"/>
                  <a:pt x="21355" y="11335"/>
                  <a:pt x="21368" y="11202"/>
                </a:cubicBezTo>
                <a:cubicBezTo>
                  <a:pt x="21374" y="11149"/>
                  <a:pt x="21384" y="11099"/>
                  <a:pt x="21393" y="11090"/>
                </a:cubicBezTo>
                <a:cubicBezTo>
                  <a:pt x="21403" y="11081"/>
                  <a:pt x="21410" y="11043"/>
                  <a:pt x="21410" y="11005"/>
                </a:cubicBezTo>
                <a:cubicBezTo>
                  <a:pt x="21410" y="10967"/>
                  <a:pt x="21422" y="10897"/>
                  <a:pt x="21438" y="10851"/>
                </a:cubicBezTo>
                <a:cubicBezTo>
                  <a:pt x="21453" y="10804"/>
                  <a:pt x="21467" y="10723"/>
                  <a:pt x="21467" y="10670"/>
                </a:cubicBezTo>
                <a:cubicBezTo>
                  <a:pt x="21467" y="10617"/>
                  <a:pt x="21474" y="10573"/>
                  <a:pt x="21485" y="10573"/>
                </a:cubicBezTo>
                <a:cubicBezTo>
                  <a:pt x="21495" y="10573"/>
                  <a:pt x="21504" y="10490"/>
                  <a:pt x="21504" y="10382"/>
                </a:cubicBezTo>
                <a:cubicBezTo>
                  <a:pt x="21504" y="10277"/>
                  <a:pt x="21512" y="10183"/>
                  <a:pt x="21523" y="10173"/>
                </a:cubicBezTo>
                <a:cubicBezTo>
                  <a:pt x="21533" y="10163"/>
                  <a:pt x="21542" y="10070"/>
                  <a:pt x="21542" y="9966"/>
                </a:cubicBezTo>
                <a:cubicBezTo>
                  <a:pt x="21542" y="9838"/>
                  <a:pt x="21550" y="9763"/>
                  <a:pt x="21569" y="9733"/>
                </a:cubicBezTo>
                <a:cubicBezTo>
                  <a:pt x="21590" y="9700"/>
                  <a:pt x="21600" y="9174"/>
                  <a:pt x="21600" y="8644"/>
                </a:cubicBezTo>
                <a:cubicBezTo>
                  <a:pt x="21600" y="8114"/>
                  <a:pt x="21589" y="7582"/>
                  <a:pt x="21568" y="7539"/>
                </a:cubicBezTo>
                <a:cubicBezTo>
                  <a:pt x="21551" y="7503"/>
                  <a:pt x="21542" y="7415"/>
                  <a:pt x="21542" y="7311"/>
                </a:cubicBezTo>
                <a:cubicBezTo>
                  <a:pt x="21542" y="7218"/>
                  <a:pt x="21533" y="7133"/>
                  <a:pt x="21523" y="7122"/>
                </a:cubicBezTo>
                <a:cubicBezTo>
                  <a:pt x="21512" y="7112"/>
                  <a:pt x="21504" y="7024"/>
                  <a:pt x="21504" y="6928"/>
                </a:cubicBezTo>
                <a:cubicBezTo>
                  <a:pt x="21504" y="6830"/>
                  <a:pt x="21495" y="6753"/>
                  <a:pt x="21485" y="6753"/>
                </a:cubicBezTo>
                <a:cubicBezTo>
                  <a:pt x="21474" y="6753"/>
                  <a:pt x="21467" y="6729"/>
                  <a:pt x="21467" y="6700"/>
                </a:cubicBezTo>
                <a:cubicBezTo>
                  <a:pt x="21467" y="6672"/>
                  <a:pt x="21453" y="6610"/>
                  <a:pt x="21438" y="6564"/>
                </a:cubicBezTo>
                <a:cubicBezTo>
                  <a:pt x="21422" y="6517"/>
                  <a:pt x="21410" y="6429"/>
                  <a:pt x="21410" y="6367"/>
                </a:cubicBezTo>
                <a:cubicBezTo>
                  <a:pt x="21410" y="6305"/>
                  <a:pt x="21404" y="6250"/>
                  <a:pt x="21396" y="6244"/>
                </a:cubicBezTo>
                <a:cubicBezTo>
                  <a:pt x="21375" y="6229"/>
                  <a:pt x="21317" y="6018"/>
                  <a:pt x="21317" y="5955"/>
                </a:cubicBezTo>
                <a:cubicBezTo>
                  <a:pt x="21317" y="5924"/>
                  <a:pt x="21301" y="5849"/>
                  <a:pt x="21281" y="5786"/>
                </a:cubicBezTo>
                <a:cubicBezTo>
                  <a:pt x="21213" y="5573"/>
                  <a:pt x="21187" y="5470"/>
                  <a:pt x="21187" y="5432"/>
                </a:cubicBezTo>
                <a:cubicBezTo>
                  <a:pt x="21187" y="5412"/>
                  <a:pt x="21181" y="5389"/>
                  <a:pt x="21173" y="5384"/>
                </a:cubicBezTo>
                <a:cubicBezTo>
                  <a:pt x="21153" y="5370"/>
                  <a:pt x="21093" y="5184"/>
                  <a:pt x="21093" y="5135"/>
                </a:cubicBezTo>
                <a:cubicBezTo>
                  <a:pt x="21093" y="5112"/>
                  <a:pt x="21085" y="5093"/>
                  <a:pt x="21074" y="5093"/>
                </a:cubicBezTo>
                <a:cubicBezTo>
                  <a:pt x="21064" y="5093"/>
                  <a:pt x="21055" y="5076"/>
                  <a:pt x="21055" y="5054"/>
                </a:cubicBezTo>
                <a:cubicBezTo>
                  <a:pt x="21055" y="5033"/>
                  <a:pt x="21035" y="4975"/>
                  <a:pt x="21010" y="4928"/>
                </a:cubicBezTo>
                <a:cubicBezTo>
                  <a:pt x="20984" y="4880"/>
                  <a:pt x="20963" y="4820"/>
                  <a:pt x="20963" y="4793"/>
                </a:cubicBezTo>
                <a:cubicBezTo>
                  <a:pt x="20963" y="4766"/>
                  <a:pt x="20957" y="4738"/>
                  <a:pt x="20949" y="4733"/>
                </a:cubicBezTo>
                <a:cubicBezTo>
                  <a:pt x="20925" y="4716"/>
                  <a:pt x="20837" y="4519"/>
                  <a:pt x="20824" y="4449"/>
                </a:cubicBezTo>
                <a:cubicBezTo>
                  <a:pt x="20816" y="4413"/>
                  <a:pt x="20803" y="4383"/>
                  <a:pt x="20793" y="4383"/>
                </a:cubicBezTo>
                <a:cubicBezTo>
                  <a:pt x="20784" y="4383"/>
                  <a:pt x="20775" y="4364"/>
                  <a:pt x="20775" y="4341"/>
                </a:cubicBezTo>
                <a:cubicBezTo>
                  <a:pt x="20775" y="4318"/>
                  <a:pt x="20770" y="4294"/>
                  <a:pt x="20762" y="4289"/>
                </a:cubicBezTo>
                <a:cubicBezTo>
                  <a:pt x="20753" y="4283"/>
                  <a:pt x="20721" y="4225"/>
                  <a:pt x="20691" y="4160"/>
                </a:cubicBezTo>
                <a:cubicBezTo>
                  <a:pt x="20603" y="3972"/>
                  <a:pt x="20584" y="3939"/>
                  <a:pt x="20491" y="3780"/>
                </a:cubicBezTo>
                <a:cubicBezTo>
                  <a:pt x="20442" y="3698"/>
                  <a:pt x="20402" y="3620"/>
                  <a:pt x="20402" y="3609"/>
                </a:cubicBezTo>
                <a:cubicBezTo>
                  <a:pt x="20402" y="3582"/>
                  <a:pt x="20219" y="3286"/>
                  <a:pt x="20202" y="3286"/>
                </a:cubicBezTo>
                <a:cubicBezTo>
                  <a:pt x="20194" y="3286"/>
                  <a:pt x="20149" y="3222"/>
                  <a:pt x="20102" y="3145"/>
                </a:cubicBezTo>
                <a:cubicBezTo>
                  <a:pt x="19968" y="2927"/>
                  <a:pt x="19798" y="2680"/>
                  <a:pt x="19738" y="2615"/>
                </a:cubicBezTo>
                <a:cubicBezTo>
                  <a:pt x="19708" y="2582"/>
                  <a:pt x="19634" y="2503"/>
                  <a:pt x="19572" y="2440"/>
                </a:cubicBezTo>
                <a:cubicBezTo>
                  <a:pt x="19511" y="2376"/>
                  <a:pt x="19442" y="2294"/>
                  <a:pt x="19419" y="2259"/>
                </a:cubicBezTo>
                <a:cubicBezTo>
                  <a:pt x="19362" y="2171"/>
                  <a:pt x="19141" y="1944"/>
                  <a:pt x="19105" y="1935"/>
                </a:cubicBezTo>
                <a:cubicBezTo>
                  <a:pt x="19089" y="1931"/>
                  <a:pt x="19048" y="1895"/>
                  <a:pt x="19013" y="1853"/>
                </a:cubicBezTo>
                <a:cubicBezTo>
                  <a:pt x="18978" y="1811"/>
                  <a:pt x="18940" y="1776"/>
                  <a:pt x="18929" y="1776"/>
                </a:cubicBezTo>
                <a:cubicBezTo>
                  <a:pt x="18918" y="1776"/>
                  <a:pt x="18909" y="1763"/>
                  <a:pt x="18909" y="1748"/>
                </a:cubicBezTo>
                <a:cubicBezTo>
                  <a:pt x="18909" y="1734"/>
                  <a:pt x="18802" y="1639"/>
                  <a:pt x="18671" y="1537"/>
                </a:cubicBezTo>
                <a:cubicBezTo>
                  <a:pt x="18540" y="1436"/>
                  <a:pt x="18420" y="1338"/>
                  <a:pt x="18405" y="1318"/>
                </a:cubicBezTo>
                <a:cubicBezTo>
                  <a:pt x="18383" y="1291"/>
                  <a:pt x="18133" y="1124"/>
                  <a:pt x="18088" y="1107"/>
                </a:cubicBezTo>
                <a:cubicBezTo>
                  <a:pt x="18083" y="1105"/>
                  <a:pt x="18028" y="1065"/>
                  <a:pt x="17967" y="1019"/>
                </a:cubicBezTo>
                <a:cubicBezTo>
                  <a:pt x="17905" y="972"/>
                  <a:pt x="17850" y="933"/>
                  <a:pt x="17845" y="930"/>
                </a:cubicBezTo>
                <a:cubicBezTo>
                  <a:pt x="17733" y="881"/>
                  <a:pt x="17667" y="848"/>
                  <a:pt x="17643" y="828"/>
                </a:cubicBezTo>
                <a:cubicBezTo>
                  <a:pt x="17594" y="788"/>
                  <a:pt x="17242" y="618"/>
                  <a:pt x="17210" y="619"/>
                </a:cubicBezTo>
                <a:cubicBezTo>
                  <a:pt x="17193" y="619"/>
                  <a:pt x="17174" y="610"/>
                  <a:pt x="17166" y="599"/>
                </a:cubicBezTo>
                <a:cubicBezTo>
                  <a:pt x="17159" y="587"/>
                  <a:pt x="17144" y="576"/>
                  <a:pt x="17131" y="573"/>
                </a:cubicBezTo>
                <a:cubicBezTo>
                  <a:pt x="17098" y="565"/>
                  <a:pt x="16889" y="472"/>
                  <a:pt x="16856" y="450"/>
                </a:cubicBezTo>
                <a:cubicBezTo>
                  <a:pt x="16819" y="426"/>
                  <a:pt x="16806" y="421"/>
                  <a:pt x="16557" y="354"/>
                </a:cubicBezTo>
                <a:cubicBezTo>
                  <a:pt x="16439" y="321"/>
                  <a:pt x="16305" y="282"/>
                  <a:pt x="16259" y="265"/>
                </a:cubicBezTo>
                <a:cubicBezTo>
                  <a:pt x="16116" y="213"/>
                  <a:pt x="15950" y="173"/>
                  <a:pt x="15838" y="163"/>
                </a:cubicBezTo>
                <a:cubicBezTo>
                  <a:pt x="15695" y="150"/>
                  <a:pt x="15502" y="107"/>
                  <a:pt x="15484" y="86"/>
                </a:cubicBezTo>
                <a:cubicBezTo>
                  <a:pt x="15473" y="75"/>
                  <a:pt x="15364" y="64"/>
                  <a:pt x="15242" y="60"/>
                </a:cubicBezTo>
                <a:cubicBezTo>
                  <a:pt x="15119" y="57"/>
                  <a:pt x="15006" y="42"/>
                  <a:pt x="14990" y="28"/>
                </a:cubicBezTo>
                <a:cubicBezTo>
                  <a:pt x="14969" y="10"/>
                  <a:pt x="14702" y="1"/>
                  <a:pt x="14434" y="0"/>
                </a:cubicBezTo>
                <a:close/>
                <a:moveTo>
                  <a:pt x="10815" y="5269"/>
                </a:moveTo>
                <a:cubicBezTo>
                  <a:pt x="11309" y="5257"/>
                  <a:pt x="12020" y="5285"/>
                  <a:pt x="12068" y="5334"/>
                </a:cubicBezTo>
                <a:cubicBezTo>
                  <a:pt x="12079" y="5344"/>
                  <a:pt x="12171" y="5361"/>
                  <a:pt x="12273" y="5372"/>
                </a:cubicBezTo>
                <a:cubicBezTo>
                  <a:pt x="12448" y="5390"/>
                  <a:pt x="12560" y="5418"/>
                  <a:pt x="12739" y="5480"/>
                </a:cubicBezTo>
                <a:cubicBezTo>
                  <a:pt x="12780" y="5495"/>
                  <a:pt x="12853" y="5513"/>
                  <a:pt x="12899" y="5523"/>
                </a:cubicBezTo>
                <a:cubicBezTo>
                  <a:pt x="13036" y="5552"/>
                  <a:pt x="13261" y="5632"/>
                  <a:pt x="13283" y="5659"/>
                </a:cubicBezTo>
                <a:cubicBezTo>
                  <a:pt x="13294" y="5673"/>
                  <a:pt x="13308" y="5679"/>
                  <a:pt x="13314" y="5669"/>
                </a:cubicBezTo>
                <a:cubicBezTo>
                  <a:pt x="13320" y="5660"/>
                  <a:pt x="13345" y="5669"/>
                  <a:pt x="13369" y="5690"/>
                </a:cubicBezTo>
                <a:cubicBezTo>
                  <a:pt x="13393" y="5710"/>
                  <a:pt x="13433" y="5729"/>
                  <a:pt x="13459" y="5734"/>
                </a:cubicBezTo>
                <a:cubicBezTo>
                  <a:pt x="13542" y="5748"/>
                  <a:pt x="13683" y="5802"/>
                  <a:pt x="13718" y="5832"/>
                </a:cubicBezTo>
                <a:cubicBezTo>
                  <a:pt x="13737" y="5848"/>
                  <a:pt x="13758" y="5853"/>
                  <a:pt x="13765" y="5842"/>
                </a:cubicBezTo>
                <a:cubicBezTo>
                  <a:pt x="13772" y="5831"/>
                  <a:pt x="13783" y="5834"/>
                  <a:pt x="13790" y="5850"/>
                </a:cubicBezTo>
                <a:cubicBezTo>
                  <a:pt x="13801" y="5875"/>
                  <a:pt x="13975" y="5976"/>
                  <a:pt x="14046" y="5999"/>
                </a:cubicBezTo>
                <a:cubicBezTo>
                  <a:pt x="14093" y="6014"/>
                  <a:pt x="14273" y="6112"/>
                  <a:pt x="14289" y="6132"/>
                </a:cubicBezTo>
                <a:cubicBezTo>
                  <a:pt x="14300" y="6144"/>
                  <a:pt x="14337" y="6162"/>
                  <a:pt x="14373" y="6174"/>
                </a:cubicBezTo>
                <a:cubicBezTo>
                  <a:pt x="14409" y="6185"/>
                  <a:pt x="14472" y="6220"/>
                  <a:pt x="14514" y="6250"/>
                </a:cubicBezTo>
                <a:cubicBezTo>
                  <a:pt x="14633" y="6338"/>
                  <a:pt x="14699" y="6377"/>
                  <a:pt x="14716" y="6371"/>
                </a:cubicBezTo>
                <a:cubicBezTo>
                  <a:pt x="14725" y="6368"/>
                  <a:pt x="14746" y="6384"/>
                  <a:pt x="14763" y="6407"/>
                </a:cubicBezTo>
                <a:cubicBezTo>
                  <a:pt x="14780" y="6430"/>
                  <a:pt x="14810" y="6456"/>
                  <a:pt x="14830" y="6465"/>
                </a:cubicBezTo>
                <a:cubicBezTo>
                  <a:pt x="14895" y="6494"/>
                  <a:pt x="15277" y="6764"/>
                  <a:pt x="15351" y="6833"/>
                </a:cubicBezTo>
                <a:cubicBezTo>
                  <a:pt x="15389" y="6870"/>
                  <a:pt x="15428" y="6901"/>
                  <a:pt x="15437" y="6901"/>
                </a:cubicBezTo>
                <a:cubicBezTo>
                  <a:pt x="15462" y="6901"/>
                  <a:pt x="15568" y="7001"/>
                  <a:pt x="15568" y="7026"/>
                </a:cubicBezTo>
                <a:cubicBezTo>
                  <a:pt x="15568" y="7038"/>
                  <a:pt x="15582" y="7049"/>
                  <a:pt x="15600" y="7050"/>
                </a:cubicBezTo>
                <a:cubicBezTo>
                  <a:pt x="15618" y="7051"/>
                  <a:pt x="15658" y="7077"/>
                  <a:pt x="15689" y="7108"/>
                </a:cubicBezTo>
                <a:cubicBezTo>
                  <a:pt x="15719" y="7139"/>
                  <a:pt x="15806" y="7213"/>
                  <a:pt x="15880" y="7271"/>
                </a:cubicBezTo>
                <a:cubicBezTo>
                  <a:pt x="15954" y="7329"/>
                  <a:pt x="16025" y="7392"/>
                  <a:pt x="16038" y="7412"/>
                </a:cubicBezTo>
                <a:cubicBezTo>
                  <a:pt x="16052" y="7432"/>
                  <a:pt x="16092" y="7475"/>
                  <a:pt x="16128" y="7506"/>
                </a:cubicBezTo>
                <a:cubicBezTo>
                  <a:pt x="16164" y="7538"/>
                  <a:pt x="16203" y="7578"/>
                  <a:pt x="16215" y="7595"/>
                </a:cubicBezTo>
                <a:cubicBezTo>
                  <a:pt x="16287" y="7694"/>
                  <a:pt x="16305" y="7715"/>
                  <a:pt x="16305" y="7701"/>
                </a:cubicBezTo>
                <a:cubicBezTo>
                  <a:pt x="16306" y="7693"/>
                  <a:pt x="16318" y="7703"/>
                  <a:pt x="16333" y="7723"/>
                </a:cubicBezTo>
                <a:cubicBezTo>
                  <a:pt x="16371" y="7774"/>
                  <a:pt x="16614" y="8027"/>
                  <a:pt x="16626" y="8027"/>
                </a:cubicBezTo>
                <a:cubicBezTo>
                  <a:pt x="16638" y="8027"/>
                  <a:pt x="16758" y="8173"/>
                  <a:pt x="16821" y="8264"/>
                </a:cubicBezTo>
                <a:cubicBezTo>
                  <a:pt x="16906" y="8387"/>
                  <a:pt x="16931" y="8415"/>
                  <a:pt x="16931" y="8393"/>
                </a:cubicBezTo>
                <a:cubicBezTo>
                  <a:pt x="16931" y="8381"/>
                  <a:pt x="16950" y="8413"/>
                  <a:pt x="16974" y="8465"/>
                </a:cubicBezTo>
                <a:cubicBezTo>
                  <a:pt x="16998" y="8517"/>
                  <a:pt x="17022" y="8553"/>
                  <a:pt x="17027" y="8545"/>
                </a:cubicBezTo>
                <a:cubicBezTo>
                  <a:pt x="17032" y="8538"/>
                  <a:pt x="17123" y="8654"/>
                  <a:pt x="17229" y="8805"/>
                </a:cubicBezTo>
                <a:cubicBezTo>
                  <a:pt x="17334" y="8955"/>
                  <a:pt x="17443" y="9104"/>
                  <a:pt x="17469" y="9136"/>
                </a:cubicBezTo>
                <a:cubicBezTo>
                  <a:pt x="17496" y="9169"/>
                  <a:pt x="17547" y="9248"/>
                  <a:pt x="17583" y="9311"/>
                </a:cubicBezTo>
                <a:cubicBezTo>
                  <a:pt x="17619" y="9375"/>
                  <a:pt x="17680" y="9477"/>
                  <a:pt x="17719" y="9540"/>
                </a:cubicBezTo>
                <a:cubicBezTo>
                  <a:pt x="17757" y="9603"/>
                  <a:pt x="17789" y="9660"/>
                  <a:pt x="17789" y="9667"/>
                </a:cubicBezTo>
                <a:cubicBezTo>
                  <a:pt x="17789" y="9673"/>
                  <a:pt x="17831" y="9749"/>
                  <a:pt x="17882" y="9834"/>
                </a:cubicBezTo>
                <a:cubicBezTo>
                  <a:pt x="17933" y="9918"/>
                  <a:pt x="17976" y="10003"/>
                  <a:pt x="17976" y="10023"/>
                </a:cubicBezTo>
                <a:cubicBezTo>
                  <a:pt x="17976" y="10042"/>
                  <a:pt x="17993" y="10077"/>
                  <a:pt x="18014" y="10101"/>
                </a:cubicBezTo>
                <a:cubicBezTo>
                  <a:pt x="18034" y="10124"/>
                  <a:pt x="18050" y="10158"/>
                  <a:pt x="18050" y="10177"/>
                </a:cubicBezTo>
                <a:cubicBezTo>
                  <a:pt x="18050" y="10196"/>
                  <a:pt x="18063" y="10220"/>
                  <a:pt x="18078" y="10230"/>
                </a:cubicBezTo>
                <a:cubicBezTo>
                  <a:pt x="18094" y="10239"/>
                  <a:pt x="18106" y="10267"/>
                  <a:pt x="18106" y="10292"/>
                </a:cubicBezTo>
                <a:cubicBezTo>
                  <a:pt x="18106" y="10317"/>
                  <a:pt x="18115" y="10336"/>
                  <a:pt x="18125" y="10336"/>
                </a:cubicBezTo>
                <a:cubicBezTo>
                  <a:pt x="18135" y="10336"/>
                  <a:pt x="18144" y="10358"/>
                  <a:pt x="18144" y="10382"/>
                </a:cubicBezTo>
                <a:cubicBezTo>
                  <a:pt x="18144" y="10407"/>
                  <a:pt x="18150" y="10427"/>
                  <a:pt x="18158" y="10427"/>
                </a:cubicBezTo>
                <a:cubicBezTo>
                  <a:pt x="18166" y="10427"/>
                  <a:pt x="18210" y="10516"/>
                  <a:pt x="18256" y="10626"/>
                </a:cubicBezTo>
                <a:cubicBezTo>
                  <a:pt x="18301" y="10736"/>
                  <a:pt x="18345" y="10831"/>
                  <a:pt x="18353" y="10837"/>
                </a:cubicBezTo>
                <a:cubicBezTo>
                  <a:pt x="18361" y="10842"/>
                  <a:pt x="18368" y="10870"/>
                  <a:pt x="18368" y="10899"/>
                </a:cubicBezTo>
                <a:cubicBezTo>
                  <a:pt x="18368" y="10928"/>
                  <a:pt x="18381" y="10969"/>
                  <a:pt x="18396" y="10989"/>
                </a:cubicBezTo>
                <a:cubicBezTo>
                  <a:pt x="18411" y="11010"/>
                  <a:pt x="18424" y="11051"/>
                  <a:pt x="18424" y="11082"/>
                </a:cubicBezTo>
                <a:cubicBezTo>
                  <a:pt x="18424" y="11112"/>
                  <a:pt x="18433" y="11136"/>
                  <a:pt x="18443" y="11136"/>
                </a:cubicBezTo>
                <a:cubicBezTo>
                  <a:pt x="18453" y="11136"/>
                  <a:pt x="18461" y="11155"/>
                  <a:pt x="18461" y="11178"/>
                </a:cubicBezTo>
                <a:cubicBezTo>
                  <a:pt x="18461" y="11228"/>
                  <a:pt x="18520" y="11413"/>
                  <a:pt x="18540" y="11427"/>
                </a:cubicBezTo>
                <a:cubicBezTo>
                  <a:pt x="18548" y="11433"/>
                  <a:pt x="18554" y="11469"/>
                  <a:pt x="18554" y="11508"/>
                </a:cubicBezTo>
                <a:cubicBezTo>
                  <a:pt x="18554" y="11546"/>
                  <a:pt x="18563" y="11586"/>
                  <a:pt x="18573" y="11596"/>
                </a:cubicBezTo>
                <a:cubicBezTo>
                  <a:pt x="18584" y="11606"/>
                  <a:pt x="18592" y="11645"/>
                  <a:pt x="18592" y="11683"/>
                </a:cubicBezTo>
                <a:cubicBezTo>
                  <a:pt x="18592" y="11720"/>
                  <a:pt x="18605" y="11769"/>
                  <a:pt x="18620" y="11789"/>
                </a:cubicBezTo>
                <a:cubicBezTo>
                  <a:pt x="18637" y="11812"/>
                  <a:pt x="18648" y="11877"/>
                  <a:pt x="18648" y="11956"/>
                </a:cubicBezTo>
                <a:cubicBezTo>
                  <a:pt x="18648" y="12027"/>
                  <a:pt x="18657" y="12085"/>
                  <a:pt x="18667" y="12085"/>
                </a:cubicBezTo>
                <a:cubicBezTo>
                  <a:pt x="18696" y="12085"/>
                  <a:pt x="18688" y="12168"/>
                  <a:pt x="18653" y="12233"/>
                </a:cubicBezTo>
                <a:cubicBezTo>
                  <a:pt x="18635" y="12266"/>
                  <a:pt x="18608" y="12292"/>
                  <a:pt x="18594" y="12292"/>
                </a:cubicBezTo>
                <a:cubicBezTo>
                  <a:pt x="18579" y="12292"/>
                  <a:pt x="18542" y="12322"/>
                  <a:pt x="18510" y="12360"/>
                </a:cubicBezTo>
                <a:cubicBezTo>
                  <a:pt x="18478" y="12398"/>
                  <a:pt x="18422" y="12448"/>
                  <a:pt x="18386" y="12471"/>
                </a:cubicBezTo>
                <a:cubicBezTo>
                  <a:pt x="18350" y="12493"/>
                  <a:pt x="18305" y="12527"/>
                  <a:pt x="18285" y="12549"/>
                </a:cubicBezTo>
                <a:cubicBezTo>
                  <a:pt x="18264" y="12570"/>
                  <a:pt x="18235" y="12589"/>
                  <a:pt x="18221" y="12589"/>
                </a:cubicBezTo>
                <a:cubicBezTo>
                  <a:pt x="18207" y="12589"/>
                  <a:pt x="18174" y="12612"/>
                  <a:pt x="18147" y="12641"/>
                </a:cubicBezTo>
                <a:cubicBezTo>
                  <a:pt x="18105" y="12687"/>
                  <a:pt x="18024" y="12740"/>
                  <a:pt x="17798" y="12872"/>
                </a:cubicBezTo>
                <a:cubicBezTo>
                  <a:pt x="17752" y="12899"/>
                  <a:pt x="17764" y="12893"/>
                  <a:pt x="17630" y="12955"/>
                </a:cubicBezTo>
                <a:cubicBezTo>
                  <a:pt x="17568" y="12983"/>
                  <a:pt x="17494" y="13026"/>
                  <a:pt x="17463" y="13047"/>
                </a:cubicBezTo>
                <a:cubicBezTo>
                  <a:pt x="17385" y="13102"/>
                  <a:pt x="17224" y="13174"/>
                  <a:pt x="17070" y="13222"/>
                </a:cubicBezTo>
                <a:cubicBezTo>
                  <a:pt x="16999" y="13245"/>
                  <a:pt x="16864" y="13291"/>
                  <a:pt x="16771" y="13325"/>
                </a:cubicBezTo>
                <a:cubicBezTo>
                  <a:pt x="16428" y="13449"/>
                  <a:pt x="16322" y="13474"/>
                  <a:pt x="15793" y="13552"/>
                </a:cubicBezTo>
                <a:cubicBezTo>
                  <a:pt x="15726" y="13562"/>
                  <a:pt x="15599" y="13582"/>
                  <a:pt x="15511" y="13596"/>
                </a:cubicBezTo>
                <a:cubicBezTo>
                  <a:pt x="15207" y="13646"/>
                  <a:pt x="13962" y="13620"/>
                  <a:pt x="13655" y="13558"/>
                </a:cubicBezTo>
                <a:cubicBezTo>
                  <a:pt x="13614" y="13549"/>
                  <a:pt x="13408" y="13533"/>
                  <a:pt x="13198" y="13522"/>
                </a:cubicBezTo>
                <a:cubicBezTo>
                  <a:pt x="12987" y="13510"/>
                  <a:pt x="12807" y="13490"/>
                  <a:pt x="12796" y="13477"/>
                </a:cubicBezTo>
                <a:cubicBezTo>
                  <a:pt x="12786" y="13465"/>
                  <a:pt x="12706" y="13452"/>
                  <a:pt x="12619" y="13449"/>
                </a:cubicBezTo>
                <a:cubicBezTo>
                  <a:pt x="12532" y="13446"/>
                  <a:pt x="12455" y="13437"/>
                  <a:pt x="12447" y="13429"/>
                </a:cubicBezTo>
                <a:cubicBezTo>
                  <a:pt x="12439" y="13421"/>
                  <a:pt x="12395" y="13408"/>
                  <a:pt x="12352" y="13401"/>
                </a:cubicBezTo>
                <a:cubicBezTo>
                  <a:pt x="12225" y="13381"/>
                  <a:pt x="11911" y="13328"/>
                  <a:pt x="11769" y="13301"/>
                </a:cubicBezTo>
                <a:cubicBezTo>
                  <a:pt x="11698" y="13287"/>
                  <a:pt x="11547" y="13261"/>
                  <a:pt x="11434" y="13242"/>
                </a:cubicBezTo>
                <a:cubicBezTo>
                  <a:pt x="10912" y="13157"/>
                  <a:pt x="10597" y="13093"/>
                  <a:pt x="10454" y="13043"/>
                </a:cubicBezTo>
                <a:cubicBezTo>
                  <a:pt x="10428" y="13034"/>
                  <a:pt x="10368" y="13022"/>
                  <a:pt x="10322" y="13017"/>
                </a:cubicBezTo>
                <a:cubicBezTo>
                  <a:pt x="10276" y="13012"/>
                  <a:pt x="10180" y="12995"/>
                  <a:pt x="10108" y="12979"/>
                </a:cubicBezTo>
                <a:cubicBezTo>
                  <a:pt x="10036" y="12963"/>
                  <a:pt x="9903" y="12935"/>
                  <a:pt x="9812" y="12917"/>
                </a:cubicBezTo>
                <a:cubicBezTo>
                  <a:pt x="9720" y="12899"/>
                  <a:pt x="9611" y="12871"/>
                  <a:pt x="9569" y="12856"/>
                </a:cubicBezTo>
                <a:cubicBezTo>
                  <a:pt x="9526" y="12842"/>
                  <a:pt x="9425" y="12823"/>
                  <a:pt x="9343" y="12812"/>
                </a:cubicBezTo>
                <a:cubicBezTo>
                  <a:pt x="9261" y="12802"/>
                  <a:pt x="9144" y="12779"/>
                  <a:pt x="9082" y="12762"/>
                </a:cubicBezTo>
                <a:cubicBezTo>
                  <a:pt x="9021" y="12745"/>
                  <a:pt x="8915" y="12719"/>
                  <a:pt x="8848" y="12706"/>
                </a:cubicBezTo>
                <a:cubicBezTo>
                  <a:pt x="8684" y="12672"/>
                  <a:pt x="8586" y="12650"/>
                  <a:pt x="8530" y="12629"/>
                </a:cubicBezTo>
                <a:cubicBezTo>
                  <a:pt x="8504" y="12620"/>
                  <a:pt x="8451" y="12609"/>
                  <a:pt x="8410" y="12605"/>
                </a:cubicBezTo>
                <a:cubicBezTo>
                  <a:pt x="8369" y="12601"/>
                  <a:pt x="8280" y="12580"/>
                  <a:pt x="8214" y="12561"/>
                </a:cubicBezTo>
                <a:cubicBezTo>
                  <a:pt x="8021" y="12505"/>
                  <a:pt x="7880" y="12473"/>
                  <a:pt x="7699" y="12440"/>
                </a:cubicBezTo>
                <a:cubicBezTo>
                  <a:pt x="7607" y="12424"/>
                  <a:pt x="7435" y="12382"/>
                  <a:pt x="7317" y="12348"/>
                </a:cubicBezTo>
                <a:cubicBezTo>
                  <a:pt x="7071" y="12278"/>
                  <a:pt x="6764" y="12206"/>
                  <a:pt x="6655" y="12193"/>
                </a:cubicBezTo>
                <a:cubicBezTo>
                  <a:pt x="6614" y="12188"/>
                  <a:pt x="6550" y="12173"/>
                  <a:pt x="6514" y="12159"/>
                </a:cubicBezTo>
                <a:cubicBezTo>
                  <a:pt x="6478" y="12145"/>
                  <a:pt x="6416" y="12132"/>
                  <a:pt x="6375" y="12129"/>
                </a:cubicBezTo>
                <a:cubicBezTo>
                  <a:pt x="6300" y="12123"/>
                  <a:pt x="6212" y="12097"/>
                  <a:pt x="6160" y="12067"/>
                </a:cubicBezTo>
                <a:cubicBezTo>
                  <a:pt x="6134" y="12052"/>
                  <a:pt x="6022" y="12023"/>
                  <a:pt x="5656" y="11936"/>
                </a:cubicBezTo>
                <a:cubicBezTo>
                  <a:pt x="5589" y="11920"/>
                  <a:pt x="5468" y="11886"/>
                  <a:pt x="5386" y="11862"/>
                </a:cubicBezTo>
                <a:cubicBezTo>
                  <a:pt x="5304" y="11837"/>
                  <a:pt x="5215" y="11812"/>
                  <a:pt x="5190" y="11805"/>
                </a:cubicBezTo>
                <a:cubicBezTo>
                  <a:pt x="5051" y="11771"/>
                  <a:pt x="4908" y="11729"/>
                  <a:pt x="4825" y="11699"/>
                </a:cubicBezTo>
                <a:cubicBezTo>
                  <a:pt x="4774" y="11680"/>
                  <a:pt x="4700" y="11659"/>
                  <a:pt x="4662" y="11651"/>
                </a:cubicBezTo>
                <a:cubicBezTo>
                  <a:pt x="4623" y="11642"/>
                  <a:pt x="4592" y="11628"/>
                  <a:pt x="4592" y="11620"/>
                </a:cubicBezTo>
                <a:cubicBezTo>
                  <a:pt x="4592" y="11588"/>
                  <a:pt x="4657" y="11433"/>
                  <a:pt x="4670" y="11433"/>
                </a:cubicBezTo>
                <a:cubicBezTo>
                  <a:pt x="4678" y="11433"/>
                  <a:pt x="4686" y="11419"/>
                  <a:pt x="4686" y="11403"/>
                </a:cubicBezTo>
                <a:cubicBezTo>
                  <a:pt x="4686" y="11387"/>
                  <a:pt x="4697" y="11352"/>
                  <a:pt x="4712" y="11323"/>
                </a:cubicBezTo>
                <a:cubicBezTo>
                  <a:pt x="4727" y="11294"/>
                  <a:pt x="4784" y="11184"/>
                  <a:pt x="4836" y="11078"/>
                </a:cubicBezTo>
                <a:cubicBezTo>
                  <a:pt x="4889" y="10972"/>
                  <a:pt x="4947" y="10855"/>
                  <a:pt x="4967" y="10818"/>
                </a:cubicBezTo>
                <a:cubicBezTo>
                  <a:pt x="4986" y="10782"/>
                  <a:pt x="5002" y="10744"/>
                  <a:pt x="5002" y="10734"/>
                </a:cubicBezTo>
                <a:cubicBezTo>
                  <a:pt x="5002" y="10724"/>
                  <a:pt x="5041" y="10656"/>
                  <a:pt x="5087" y="10581"/>
                </a:cubicBezTo>
                <a:cubicBezTo>
                  <a:pt x="5133" y="10507"/>
                  <a:pt x="5171" y="10434"/>
                  <a:pt x="5171" y="10421"/>
                </a:cubicBezTo>
                <a:cubicBezTo>
                  <a:pt x="5171" y="10389"/>
                  <a:pt x="5283" y="10218"/>
                  <a:pt x="5304" y="10218"/>
                </a:cubicBezTo>
                <a:cubicBezTo>
                  <a:pt x="5312" y="10218"/>
                  <a:pt x="5320" y="10204"/>
                  <a:pt x="5320" y="10187"/>
                </a:cubicBezTo>
                <a:cubicBezTo>
                  <a:pt x="5320" y="10143"/>
                  <a:pt x="5344" y="10099"/>
                  <a:pt x="5692" y="9512"/>
                </a:cubicBezTo>
                <a:cubicBezTo>
                  <a:pt x="5734" y="9442"/>
                  <a:pt x="5768" y="9374"/>
                  <a:pt x="5768" y="9361"/>
                </a:cubicBezTo>
                <a:cubicBezTo>
                  <a:pt x="5768" y="9349"/>
                  <a:pt x="5789" y="9323"/>
                  <a:pt x="5815" y="9301"/>
                </a:cubicBezTo>
                <a:cubicBezTo>
                  <a:pt x="5841" y="9279"/>
                  <a:pt x="5861" y="9241"/>
                  <a:pt x="5861" y="9217"/>
                </a:cubicBezTo>
                <a:cubicBezTo>
                  <a:pt x="5861" y="9192"/>
                  <a:pt x="5866" y="9181"/>
                  <a:pt x="5872" y="9191"/>
                </a:cubicBezTo>
                <a:cubicBezTo>
                  <a:pt x="5885" y="9210"/>
                  <a:pt x="6029" y="8979"/>
                  <a:pt x="6029" y="8939"/>
                </a:cubicBezTo>
                <a:cubicBezTo>
                  <a:pt x="6029" y="8926"/>
                  <a:pt x="6037" y="8915"/>
                  <a:pt x="6046" y="8915"/>
                </a:cubicBezTo>
                <a:cubicBezTo>
                  <a:pt x="6069" y="8915"/>
                  <a:pt x="6309" y="8538"/>
                  <a:pt x="6309" y="8501"/>
                </a:cubicBezTo>
                <a:cubicBezTo>
                  <a:pt x="6309" y="8485"/>
                  <a:pt x="6318" y="8471"/>
                  <a:pt x="6328" y="8471"/>
                </a:cubicBezTo>
                <a:cubicBezTo>
                  <a:pt x="6338" y="8471"/>
                  <a:pt x="6410" y="8378"/>
                  <a:pt x="6489" y="8264"/>
                </a:cubicBezTo>
                <a:cubicBezTo>
                  <a:pt x="6568" y="8150"/>
                  <a:pt x="6640" y="8055"/>
                  <a:pt x="6648" y="8055"/>
                </a:cubicBezTo>
                <a:cubicBezTo>
                  <a:pt x="6657" y="8055"/>
                  <a:pt x="6664" y="8035"/>
                  <a:pt x="6664" y="8011"/>
                </a:cubicBezTo>
                <a:cubicBezTo>
                  <a:pt x="6664" y="7986"/>
                  <a:pt x="6670" y="7967"/>
                  <a:pt x="6679" y="7967"/>
                </a:cubicBezTo>
                <a:cubicBezTo>
                  <a:pt x="6692" y="7967"/>
                  <a:pt x="6847" y="7770"/>
                  <a:pt x="7112" y="7410"/>
                </a:cubicBezTo>
                <a:cubicBezTo>
                  <a:pt x="7158" y="7347"/>
                  <a:pt x="7214" y="7278"/>
                  <a:pt x="7237" y="7259"/>
                </a:cubicBezTo>
                <a:cubicBezTo>
                  <a:pt x="7260" y="7240"/>
                  <a:pt x="7335" y="7145"/>
                  <a:pt x="7404" y="7048"/>
                </a:cubicBezTo>
                <a:cubicBezTo>
                  <a:pt x="7474" y="6951"/>
                  <a:pt x="7540" y="6871"/>
                  <a:pt x="7551" y="6871"/>
                </a:cubicBezTo>
                <a:cubicBezTo>
                  <a:pt x="7563" y="6871"/>
                  <a:pt x="7620" y="6805"/>
                  <a:pt x="7678" y="6725"/>
                </a:cubicBezTo>
                <a:cubicBezTo>
                  <a:pt x="7736" y="6644"/>
                  <a:pt x="7800" y="6570"/>
                  <a:pt x="7821" y="6560"/>
                </a:cubicBezTo>
                <a:cubicBezTo>
                  <a:pt x="7842" y="6549"/>
                  <a:pt x="7880" y="6511"/>
                  <a:pt x="7905" y="6475"/>
                </a:cubicBezTo>
                <a:cubicBezTo>
                  <a:pt x="7929" y="6440"/>
                  <a:pt x="7998" y="6372"/>
                  <a:pt x="8058" y="6325"/>
                </a:cubicBezTo>
                <a:cubicBezTo>
                  <a:pt x="8118" y="6277"/>
                  <a:pt x="8185" y="6212"/>
                  <a:pt x="8209" y="6180"/>
                </a:cubicBezTo>
                <a:cubicBezTo>
                  <a:pt x="8232" y="6147"/>
                  <a:pt x="8250" y="6128"/>
                  <a:pt x="8250" y="6140"/>
                </a:cubicBezTo>
                <a:cubicBezTo>
                  <a:pt x="8250" y="6151"/>
                  <a:pt x="8285" y="6134"/>
                  <a:pt x="8328" y="6100"/>
                </a:cubicBezTo>
                <a:cubicBezTo>
                  <a:pt x="8370" y="6065"/>
                  <a:pt x="8440" y="6019"/>
                  <a:pt x="8482" y="5997"/>
                </a:cubicBezTo>
                <a:cubicBezTo>
                  <a:pt x="8644" y="5914"/>
                  <a:pt x="8874" y="5773"/>
                  <a:pt x="8897" y="5742"/>
                </a:cubicBezTo>
                <a:cubicBezTo>
                  <a:pt x="8911" y="5724"/>
                  <a:pt x="8923" y="5716"/>
                  <a:pt x="8923" y="5726"/>
                </a:cubicBezTo>
                <a:cubicBezTo>
                  <a:pt x="8923" y="5735"/>
                  <a:pt x="8963" y="5715"/>
                  <a:pt x="9011" y="5681"/>
                </a:cubicBezTo>
                <a:cubicBezTo>
                  <a:pt x="9091" y="5627"/>
                  <a:pt x="9245" y="5557"/>
                  <a:pt x="9560" y="5432"/>
                </a:cubicBezTo>
                <a:cubicBezTo>
                  <a:pt x="9617" y="5409"/>
                  <a:pt x="9793" y="5377"/>
                  <a:pt x="9951" y="5360"/>
                </a:cubicBezTo>
                <a:cubicBezTo>
                  <a:pt x="10109" y="5343"/>
                  <a:pt x="10323" y="5315"/>
                  <a:pt x="10426" y="5298"/>
                </a:cubicBezTo>
                <a:cubicBezTo>
                  <a:pt x="10510" y="5284"/>
                  <a:pt x="10650" y="5274"/>
                  <a:pt x="10815" y="5269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sp>
        <p:nvSpPr>
          <p:cNvPr id="212" name="Resonances with AEs may create a hole-clump pair in phase space, eliciting one of two responses:…"/>
          <p:cNvSpPr txBox="1"/>
          <p:nvPr/>
        </p:nvSpPr>
        <p:spPr>
          <a:xfrm>
            <a:off x="11370078" y="4625456"/>
            <a:ext cx="11776264" cy="6157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2000"/>
              </a:spcBef>
            </a:pPr>
            <a:r>
              <a:t>Resonances with AEs may create a hole-clump pair in phase space, eliciting one of two responses:</a:t>
            </a:r>
          </a:p>
          <a:p>
            <a:pPr marL="740833" indent="-740833" defTabSz="457200">
              <a:lnSpc>
                <a:spcPct val="100000"/>
              </a:lnSpc>
              <a:spcBef>
                <a:spcPts val="2000"/>
              </a:spcBef>
              <a:buSzPct val="100000"/>
              <a:buAutoNum type="arabicPeriod"/>
            </a:pPr>
            <a:r>
              <a:t>Relax distribution and damp wave</a:t>
            </a:r>
          </a:p>
          <a:p>
            <a:pPr marL="740833" indent="-740833" defTabSz="457200">
              <a:lnSpc>
                <a:spcPct val="100000"/>
              </a:lnSpc>
              <a:spcBef>
                <a:spcPts val="2000"/>
              </a:spcBef>
              <a:buSzPct val="100000"/>
              <a:buAutoNum type="arabicPeriod"/>
            </a:pPr>
            <a:r>
              <a:t>Shift frequency, causing for neighboring particles to become resonant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4000"/>
            </a:pPr>
            <a:endParaRPr/>
          </a:p>
        </p:txBody>
      </p:sp>
      <p:sp>
        <p:nvSpPr>
          <p:cNvPr id="213" name="Near marginal stability, hole–clump pairs detach from the resonance and chirp"/>
          <p:cNvSpPr txBox="1">
            <a:spLocks noGrp="1"/>
          </p:cNvSpPr>
          <p:nvPr>
            <p:ph type="title"/>
          </p:nvPr>
        </p:nvSpPr>
        <p:spPr>
          <a:xfrm>
            <a:off x="994210" y="783984"/>
            <a:ext cx="21971001" cy="2111173"/>
          </a:xfrm>
          <a:prstGeom prst="rect">
            <a:avLst/>
          </a:prstGeom>
        </p:spPr>
        <p:txBody>
          <a:bodyPr/>
          <a:lstStyle>
            <a:lvl1pPr defTabSz="2072588">
              <a:defRPr sz="7225" spc="-144"/>
            </a:lvl1pPr>
          </a:lstStyle>
          <a:p>
            <a:r>
              <a:t>Near marginal stability, hole–clump pairs detach from the resonance and chirp</a:t>
            </a:r>
          </a:p>
        </p:txBody>
      </p:sp>
      <p:sp>
        <p:nvSpPr>
          <p:cNvPr id="214" name="hole-clump pair formation schematic"/>
          <p:cNvSpPr txBox="1"/>
          <p:nvPr/>
        </p:nvSpPr>
        <p:spPr>
          <a:xfrm>
            <a:off x="170186" y="2969133"/>
            <a:ext cx="10811451" cy="7091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 b="1"/>
            </a:lvl1pPr>
          </a:lstStyle>
          <a:p>
            <a:r>
              <a:t>hole-clump pair formation schematic</a:t>
            </a:r>
          </a:p>
        </p:txBody>
      </p:sp>
      <p:pic>
        <p:nvPicPr>
          <p:cNvPr id="215" name="ep_flattening.pdf" descr="ep_flattening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2200" y="3542334"/>
            <a:ext cx="8007423" cy="10359126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Open Book"/>
          <p:cNvSpPr/>
          <p:nvPr/>
        </p:nvSpPr>
        <p:spPr>
          <a:xfrm>
            <a:off x="18807239" y="12746320"/>
            <a:ext cx="832236" cy="770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7" name="Bierwage, White, and Duarte.…"/>
          <p:cNvSpPr txBox="1"/>
          <p:nvPr/>
        </p:nvSpPr>
        <p:spPr>
          <a:xfrm>
            <a:off x="19878992" y="12513732"/>
            <a:ext cx="4442144" cy="1235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Bierwage, White, and Duarte. 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i="1"/>
              <a:t>Plas. and Fus. Res.</a:t>
            </a:r>
            <a:r>
              <a:t>,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16:1403087–1403087, 2021.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Near marginal stability, hole–clump pairs detach from the resonance and chirp"/>
          <p:cNvSpPr txBox="1">
            <a:spLocks noGrp="1"/>
          </p:cNvSpPr>
          <p:nvPr>
            <p:ph type="title"/>
          </p:nvPr>
        </p:nvSpPr>
        <p:spPr>
          <a:xfrm>
            <a:off x="994210" y="783984"/>
            <a:ext cx="21971001" cy="2111173"/>
          </a:xfrm>
          <a:prstGeom prst="rect">
            <a:avLst/>
          </a:prstGeom>
        </p:spPr>
        <p:txBody>
          <a:bodyPr/>
          <a:lstStyle>
            <a:lvl1pPr defTabSz="2072588">
              <a:defRPr sz="7225" spc="-144"/>
            </a:lvl1pPr>
          </a:lstStyle>
          <a:p>
            <a:r>
              <a:rPr dirty="0"/>
              <a:t>Near marginal stability, hole–clump pairs detach from the resonance and chirp</a:t>
            </a:r>
          </a:p>
        </p:txBody>
      </p:sp>
      <p:sp>
        <p:nvSpPr>
          <p:cNvPr id="222" name="Perturbative: MHD sets the eigenmode spatial structure, energetic particles evolve amplitude and phase"/>
          <p:cNvSpPr txBox="1">
            <a:spLocks noGrp="1"/>
          </p:cNvSpPr>
          <p:nvPr>
            <p:ph type="body" idx="21"/>
          </p:nvPr>
        </p:nvSpPr>
        <p:spPr>
          <a:xfrm>
            <a:off x="1085245" y="3537602"/>
            <a:ext cx="14230143" cy="38054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Perturbative: MHD sets the eigenmode spatial structure, energetic particles evolve amplitude and phase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3" name="Near marginal stability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1427474" y="7172738"/>
                <a:ext cx="13682944" cy="6770299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spcBef>
                    <a:spcPts val="3000"/>
                  </a:spcBef>
                  <a:defRPr sz="4000"/>
                </a:pPr>
                <a:r>
                  <a:t>Near marginal stability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sz="4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∼1</m:t>
                    </m:r>
                  </m:oMath>
                </a14:m>
                <a:endParaRPr/>
              </a:p>
              <a:p>
                <a:pPr>
                  <a:spcBef>
                    <a:spcPts val="3000"/>
                  </a:spcBef>
                  <a:defRPr sz="4000"/>
                </a:pPr>
                <a:r>
                  <a:t>Hole–clump pairs sweep in frequency space. </a:t>
                </a:r>
              </a:p>
              <a:p>
                <a:pPr lvl="1">
                  <a:spcBef>
                    <a:spcPts val="3000"/>
                  </a:spcBef>
                  <a:defRPr sz="4000"/>
                </a:pPr>
                <a:r>
                  <a:t>Hole-clump pairs are either dissipated collisionally or shifted with drag that creates a preferred direction of flow</a:t>
                </a:r>
              </a:p>
            </p:txBody>
          </p:sp>
        </mc:Choice>
        <mc:Fallback>
          <p:sp>
            <p:nvSpPr>
              <p:cNvPr id="223" name="Near marginal stability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427474" y="7172738"/>
                <a:ext cx="13682944" cy="6770299"/>
              </a:xfrm>
              <a:prstGeom prst="rect">
                <a:avLst/>
              </a:prstGeom>
              <a:blipFill>
                <a:blip r:embed="rId3"/>
                <a:stretch>
                  <a:fillRect l="-2319" t="-2996" r="-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sp>
        <p:nvSpPr>
          <p:cNvPr id="225" name="Bump on tail result: hole &amp; clump centers migrate in velocity space"/>
          <p:cNvSpPr txBox="1"/>
          <p:nvPr/>
        </p:nvSpPr>
        <p:spPr>
          <a:xfrm>
            <a:off x="15791186" y="3966793"/>
            <a:ext cx="8561269" cy="127070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4000" b="1"/>
            </a:lvl1pPr>
          </a:lstStyle>
          <a:p>
            <a:r>
              <a:t>Bump on tail result: hole &amp; clump centers migrate in velocity space </a:t>
            </a:r>
          </a:p>
        </p:txBody>
      </p:sp>
      <p:pic>
        <p:nvPicPr>
          <p:cNvPr id="226" name="23_checkpoints_baseline_spectrogram.gif" descr="23_checkpoints_baseline_spectrogram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657703" y="5118784"/>
            <a:ext cx="19508340" cy="92122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tochastic scattering promotes steady-state mode saturation"/>
          <p:cNvSpPr txBox="1">
            <a:spLocks noGrp="1"/>
          </p:cNvSpPr>
          <p:nvPr>
            <p:ph type="title"/>
          </p:nvPr>
        </p:nvSpPr>
        <p:spPr>
          <a:xfrm>
            <a:off x="1206500" y="635000"/>
            <a:ext cx="21971000" cy="2745295"/>
          </a:xfrm>
          <a:prstGeom prst="rect">
            <a:avLst/>
          </a:prstGeom>
        </p:spPr>
        <p:txBody>
          <a:bodyPr/>
          <a:lstStyle/>
          <a:p>
            <a:r>
              <a:t>Stochastic scattering promotes steady-state mode saturation</a:t>
            </a:r>
          </a:p>
        </p:txBody>
      </p:sp>
      <p:sp>
        <p:nvSpPr>
          <p:cNvPr id="2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232" name="Open Book"/>
          <p:cNvSpPr/>
          <p:nvPr/>
        </p:nvSpPr>
        <p:spPr>
          <a:xfrm>
            <a:off x="17221035" y="12672504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3" name="Berk, Breizman &amp; Pekker,…"/>
          <p:cNvSpPr txBox="1"/>
          <p:nvPr/>
        </p:nvSpPr>
        <p:spPr>
          <a:xfrm>
            <a:off x="18310542" y="12625621"/>
            <a:ext cx="5507356" cy="1462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Berk, Breizman &amp; Pekker,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Phys. Rev. Lett. 76, 1256 (1996)</a:t>
            </a:r>
          </a:p>
        </p:txBody>
      </p:sp>
      <p:pic>
        <p:nvPicPr>
          <p:cNvPr id="234" name="bb_regimes.pdf" descr="bb_regimes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80" y="3576041"/>
            <a:ext cx="24096440" cy="8198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ffusive processes can be mapped to scattering events, providing a possible mechanism for phase-space dissipation"/>
          <p:cNvSpPr txBox="1">
            <a:spLocks noGrp="1"/>
          </p:cNvSpPr>
          <p:nvPr>
            <p:ph type="title"/>
          </p:nvPr>
        </p:nvSpPr>
        <p:spPr>
          <a:xfrm>
            <a:off x="1206500" y="965200"/>
            <a:ext cx="21971000" cy="2745295"/>
          </a:xfrm>
          <a:prstGeom prst="rect">
            <a:avLst/>
          </a:prstGeom>
        </p:spPr>
        <p:txBody>
          <a:bodyPr/>
          <a:lstStyle>
            <a:lvl1pPr defTabSz="1877520">
              <a:defRPr sz="6544" spc="-130"/>
            </a:lvl1pPr>
          </a:lstStyle>
          <a:p>
            <a:r>
              <a:t>Diffusive processes can be mapped to scattering events, providing a possible mechanism for phase-space dissipation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38" name="Microturbulence is one of such stochastic processes which prevents chirping onset.…"/>
          <p:cNvSpPr txBox="1"/>
          <p:nvPr/>
        </p:nvSpPr>
        <p:spPr>
          <a:xfrm>
            <a:off x="572000" y="4036264"/>
            <a:ext cx="23240000" cy="50968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2604" tIns="92604" rIns="92604" bIns="92604">
            <a:spAutoFit/>
          </a:bodyPr>
          <a:lstStyle/>
          <a:p>
            <a:pPr marL="1181100" lvl="1" indent="-571500" defTabSz="4572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4500"/>
            </a:pPr>
            <a:r>
              <a:t>Microturbulence is one of such stochastic processes which prevents chirping onset.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4500"/>
            </a:pPr>
            <a:endParaRPr/>
          </a:p>
          <a:p>
            <a:pPr marL="1181100" lvl="1" indent="-571500" defTabSz="457200">
              <a:lnSpc>
                <a:spcPct val="100000"/>
              </a:lnSpc>
              <a:spcBef>
                <a:spcPts val="0"/>
              </a:spcBef>
              <a:buSzPct val="123000"/>
              <a:buChar char="•"/>
              <a:defRPr sz="4500"/>
            </a:pPr>
            <a:r>
              <a:t>Duarte et al., 2017 explained experimental steady state AE results with additional stochastic diffusion due to microturbulence </a:t>
            </a:r>
          </a:p>
          <a:p>
            <a:pPr marL="1790700" lvl="2" indent="-571500" defTabSz="457200">
              <a:lnSpc>
                <a:spcPct val="100000"/>
              </a:lnSpc>
              <a:spcBef>
                <a:spcPts val="1000"/>
              </a:spcBef>
              <a:buSzPct val="123000"/>
              <a:buChar char="•"/>
              <a:defRPr sz="4500"/>
            </a:pPr>
            <a:r>
              <a:t>A chirping criterion, the ‘chirping integral,’ was developed with that uses a diffusion coefficient derived from microturbulence simulations to correctly predict experimental steady state regimes in DIII-D. </a:t>
            </a:r>
          </a:p>
        </p:txBody>
      </p:sp>
      <p:sp>
        <p:nvSpPr>
          <p:cNvPr id="239" name="Open Book"/>
          <p:cNvSpPr/>
          <p:nvPr/>
        </p:nvSpPr>
        <p:spPr>
          <a:xfrm>
            <a:off x="17271835" y="12789905"/>
            <a:ext cx="832236" cy="770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0" name="Duarte et al., PoP,…"/>
          <p:cNvSpPr txBox="1"/>
          <p:nvPr/>
        </p:nvSpPr>
        <p:spPr>
          <a:xfrm>
            <a:off x="18234342" y="12672504"/>
            <a:ext cx="4590289" cy="10053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Duarte et al., PoP,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24(12):122508, Dec. 2017.</a:t>
            </a:r>
          </a:p>
        </p:txBody>
      </p:sp>
      <p:sp>
        <p:nvSpPr>
          <p:cNvPr id="241" name="Additional stochastic scattering can move a marginally unstable mode from chirping to steady behavior."/>
          <p:cNvSpPr txBox="1"/>
          <p:nvPr/>
        </p:nvSpPr>
        <p:spPr>
          <a:xfrm>
            <a:off x="6680087" y="9802196"/>
            <a:ext cx="11023826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rPr dirty="0"/>
              <a:t>Additional stochastic scattering can move a marginally unstable mode from chirping to steady behavior.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72037" y="13169588"/>
            <a:ext cx="241402" cy="374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pic>
        <p:nvPicPr>
          <p:cNvPr id="244" name="unknown.png" descr="unknown.png"/>
          <p:cNvPicPr>
            <a:picLocks noChangeAspect="1"/>
          </p:cNvPicPr>
          <p:nvPr/>
        </p:nvPicPr>
        <p:blipFill>
          <a:blip r:embed="rId2"/>
          <a:srcRect l="1994" r="1994" b="4043"/>
          <a:stretch>
            <a:fillRect/>
          </a:stretch>
        </p:blipFill>
        <p:spPr>
          <a:xfrm>
            <a:off x="3063232" y="4679949"/>
            <a:ext cx="18398922" cy="7397595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Without Microturbulence"/>
          <p:cNvSpPr txBox="1"/>
          <p:nvPr/>
        </p:nvSpPr>
        <p:spPr>
          <a:xfrm>
            <a:off x="3640901" y="4482984"/>
            <a:ext cx="7513031" cy="75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2604" tIns="92604" rIns="92604" bIns="92604">
            <a:spAutoFit/>
          </a:bodyPr>
          <a:lstStyle/>
          <a:p>
            <a:pPr lvl="2" indent="457200" defTabSz="457200">
              <a:lnSpc>
                <a:spcPct val="100000"/>
              </a:lnSpc>
              <a:spcBef>
                <a:spcPts val="0"/>
              </a:spcBef>
              <a:defRPr sz="4500">
                <a:latin typeface="Galaxie Polaris Medium"/>
                <a:ea typeface="Galaxie Polaris Medium"/>
                <a:cs typeface="Galaxie Polaris Medium"/>
                <a:sym typeface="Galaxie Polaris Medium"/>
              </a:defRPr>
            </a:pPr>
            <a:r>
              <a:t>Without Microturbulence</a:t>
            </a:r>
          </a:p>
        </p:txBody>
      </p:sp>
      <p:sp>
        <p:nvSpPr>
          <p:cNvPr id="246" name="With Microturbulence"/>
          <p:cNvSpPr txBox="1"/>
          <p:nvPr/>
        </p:nvSpPr>
        <p:spPr>
          <a:xfrm>
            <a:off x="13199549" y="4544667"/>
            <a:ext cx="7513031" cy="75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2604" tIns="92604" rIns="92604" bIns="92604">
            <a:spAutoFit/>
          </a:bodyPr>
          <a:lstStyle/>
          <a:p>
            <a:pPr lvl="2" indent="457200" defTabSz="457200">
              <a:lnSpc>
                <a:spcPct val="100000"/>
              </a:lnSpc>
              <a:spcBef>
                <a:spcPts val="0"/>
              </a:spcBef>
              <a:defRPr sz="4500">
                <a:latin typeface="Galaxie Polaris Medium"/>
                <a:ea typeface="Galaxie Polaris Medium"/>
                <a:cs typeface="Galaxie Polaris Medium"/>
                <a:sym typeface="Galaxie Polaris Medium"/>
              </a:defRPr>
            </a:pPr>
            <a:r>
              <a:t>With Microturbulence</a:t>
            </a:r>
          </a:p>
        </p:txBody>
      </p:sp>
      <p:sp>
        <p:nvSpPr>
          <p:cNvPr id="247" name="Duarte et al. demonstrated including microturbulent scattering made the chirping criterion consistent with the experimental steady-frequency regime."/>
          <p:cNvSpPr txBox="1">
            <a:spLocks noGrp="1"/>
          </p:cNvSpPr>
          <p:nvPr>
            <p:ph type="title"/>
          </p:nvPr>
        </p:nvSpPr>
        <p:spPr>
          <a:xfrm>
            <a:off x="817639" y="507492"/>
            <a:ext cx="22889916" cy="3167337"/>
          </a:xfrm>
          <a:prstGeom prst="rect">
            <a:avLst/>
          </a:prstGeom>
        </p:spPr>
        <p:txBody>
          <a:bodyPr/>
          <a:lstStyle>
            <a:lvl1pPr defTabSz="2170121">
              <a:defRPr sz="7565" spc="-151"/>
            </a:lvl1pPr>
          </a:lstStyle>
          <a:p>
            <a:r>
              <a:t>Duarte et al. demonstrated including microturbulent scattering made the chirping criterion consistent with the experimental steady-frequency regime.</a:t>
            </a:r>
          </a:p>
        </p:txBody>
      </p:sp>
      <p:sp>
        <p:nvSpPr>
          <p:cNvPr id="248" name="Open Book"/>
          <p:cNvSpPr/>
          <p:nvPr/>
        </p:nvSpPr>
        <p:spPr>
          <a:xfrm>
            <a:off x="17271835" y="12778179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9" name="V. N. Duarte,  et al., PoP,…"/>
          <p:cNvSpPr txBox="1"/>
          <p:nvPr/>
        </p:nvSpPr>
        <p:spPr>
          <a:xfrm>
            <a:off x="18234342" y="12660780"/>
            <a:ext cx="4590289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V. N. Duarte,  et al., PoP, </a:t>
            </a:r>
          </a:p>
          <a:p>
            <a:pPr defTabSz="457200"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24(12):122508, Dec. 2017.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Magnetic geometry couples AE harmonics helically"/>
          <p:cNvSpPr txBox="1">
            <a:spLocks noGrp="1"/>
          </p:cNvSpPr>
          <p:nvPr>
            <p:ph type="title"/>
          </p:nvPr>
        </p:nvSpPr>
        <p:spPr>
          <a:xfrm>
            <a:off x="1529978" y="553946"/>
            <a:ext cx="21971001" cy="1433164"/>
          </a:xfrm>
          <a:prstGeom prst="rect">
            <a:avLst/>
          </a:prstGeom>
        </p:spPr>
        <p:txBody>
          <a:bodyPr/>
          <a:lstStyle>
            <a:lvl1pPr defTabSz="2096971">
              <a:defRPr sz="7310" spc="-146"/>
            </a:lvl1pPr>
          </a:lstStyle>
          <a:p>
            <a:r>
              <a:t>Magnetic geometry couples AE harmonics helically</a:t>
            </a:r>
          </a:p>
        </p:txBody>
      </p:sp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53" name="Tokamak: one n and one ω"/>
          <p:cNvSpPr txBox="1"/>
          <p:nvPr/>
        </p:nvSpPr>
        <p:spPr>
          <a:xfrm>
            <a:off x="4581008" y="2829579"/>
            <a:ext cx="9336087" cy="640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100000"/>
              </a:lnSpc>
              <a:spcBef>
                <a:spcPts val="0"/>
              </a:spcBef>
              <a:defRPr b="1">
                <a:solidFill>
                  <a:srgbClr val="182F4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Tokamak:</a:t>
            </a:r>
          </a:p>
        </p:txBody>
      </p:sp>
      <p:sp>
        <p:nvSpPr>
          <p:cNvPr id="254" name="Tokamak: one n and one ω"/>
          <p:cNvSpPr txBox="1"/>
          <p:nvPr/>
        </p:nvSpPr>
        <p:spPr>
          <a:xfrm>
            <a:off x="4327008" y="7586197"/>
            <a:ext cx="3664954" cy="640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100000"/>
              </a:lnSpc>
              <a:spcBef>
                <a:spcPts val="0"/>
              </a:spcBef>
              <a:defRPr b="1">
                <a:solidFill>
                  <a:srgbClr val="182F4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Stellarator:</a:t>
            </a:r>
          </a:p>
        </p:txBody>
      </p:sp>
      <p:sp>
        <p:nvSpPr>
          <p:cNvPr id="255" name="Arrow"/>
          <p:cNvSpPr/>
          <p:nvPr/>
        </p:nvSpPr>
        <p:spPr>
          <a:xfrm>
            <a:off x="8970498" y="7089550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aphicFrame>
        <p:nvGraphicFramePr>
          <p:cNvPr id="256" name="Table 1"/>
          <p:cNvGraphicFramePr/>
          <p:nvPr/>
        </p:nvGraphicFramePr>
        <p:xfrm>
          <a:off x="12296450" y="8880065"/>
          <a:ext cx="8628311" cy="326727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317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1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3744">
                <a:tc>
                  <a:txBody>
                    <a:bodyPr/>
                    <a:lstStyle/>
                    <a:p>
                      <a:pPr defTabSz="914400">
                        <a:defRPr sz="3800">
                          <a:solidFill>
                            <a:schemeClr val="accent1">
                              <a:hueOff val="114395"/>
                              <a:lumOff val="-24975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T w="508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800">
                          <a:solidFill>
                            <a:schemeClr val="accent1">
                              <a:hueOff val="114395"/>
                              <a:lumOff val="-24975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Mode Family</a:t>
                      </a:r>
                    </a:p>
                  </a:txBody>
                  <a:tcPr marL="50800" marR="50800" marT="50800" marB="50800" anchor="ctr" horzOverflow="overflow">
                    <a:lnR w="50800">
                      <a:solidFill>
                        <a:srgbClr val="000000"/>
                      </a:solidFill>
                      <a:miter lim="400000"/>
                    </a:lnR>
                    <a:lnT w="50800">
                      <a:solidFill>
                        <a:srgbClr val="00000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4649">
                <a:tc>
                  <a:txBody>
                    <a:bodyPr/>
                    <a:lstStyle/>
                    <a:p>
                      <a:pPr defTabSz="914400"/>
                      <a:r>
                        <a:rPr sz="3800">
                          <a:solidFill>
                            <a:schemeClr val="accent1">
                              <a:hueOff val="114395"/>
                              <a:lumOff val="-24975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Tokamak</a:t>
                      </a:r>
                    </a:p>
                  </a:txBody>
                  <a:tcPr marL="50800" marR="50800" marT="50800" marB="50800" anchor="ctr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800">
                          <a:solidFill>
                            <a:schemeClr val="accent1">
                              <a:hueOff val="114395"/>
                              <a:lumOff val="-24975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n fixed,
any m</a:t>
                      </a:r>
                    </a:p>
                  </a:txBody>
                  <a:tcPr marL="50800" marR="50800" marT="50800" marB="50800" anchor="ctr" horzOverflow="overflow">
                    <a:lnR w="508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8885">
                <a:tc>
                  <a:txBody>
                    <a:bodyPr/>
                    <a:lstStyle/>
                    <a:p>
                      <a:pPr defTabSz="914400"/>
                      <a:r>
                        <a:rPr sz="3800">
                          <a:solidFill>
                            <a:schemeClr val="accent1">
                              <a:hueOff val="114395"/>
                              <a:lumOff val="-24975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Stellarator</a:t>
                      </a:r>
                    </a:p>
                  </a:txBody>
                  <a:tcPr marL="50800" marR="50800" marT="50800" marB="50800" anchor="ctr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B w="508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800">
                          <a:solidFill>
                            <a:schemeClr val="accent1">
                              <a:hueOff val="114395"/>
                              <a:lumOff val="-24975"/>
                            </a:schemeClr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n±k N</a:t>
                      </a:r>
                      <a:r>
                        <a:rPr baseline="-5999"/>
                        <a:t>fp</a:t>
                      </a:r>
                      <a:r>
                        <a:t>, any m</a:t>
                      </a:r>
                    </a:p>
                  </a:txBody>
                  <a:tcPr marL="50800" marR="50800" marT="50800" marB="50800" anchor="ctr" horzOverflow="overflow">
                    <a:lnR w="50800">
                      <a:solidFill>
                        <a:srgbClr val="000000"/>
                      </a:solidFill>
                      <a:miter lim="400000"/>
                    </a:lnR>
                    <a:lnB w="508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7" name="For some integer k"/>
          <p:cNvSpPr txBox="1"/>
          <p:nvPr/>
        </p:nvSpPr>
        <p:spPr>
          <a:xfrm>
            <a:off x="17732571" y="12177470"/>
            <a:ext cx="3078734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For some integer k</a:t>
            </a:r>
          </a:p>
        </p:txBody>
      </p:sp>
      <p:sp>
        <p:nvSpPr>
          <p:cNvPr id="258" name="Tokamak: one n and one ω"/>
          <p:cNvSpPr txBox="1"/>
          <p:nvPr/>
        </p:nvSpPr>
        <p:spPr>
          <a:xfrm>
            <a:off x="11739363" y="1284743"/>
            <a:ext cx="9336087" cy="1714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 defTabSz="914400">
              <a:lnSpc>
                <a:spcPct val="100000"/>
              </a:lnSpc>
              <a:spcBef>
                <a:spcPts val="0"/>
              </a:spcBef>
              <a:defRPr sz="4000" b="1">
                <a:solidFill>
                  <a:srgbClr val="182F45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Global AE in Landreman-Buller QA</a:t>
            </a:r>
          </a:p>
        </p:txBody>
      </p:sp>
      <p:sp>
        <p:nvSpPr>
          <p:cNvPr id="259" name="A.R. Knyazev, et al.,…"/>
          <p:cNvSpPr txBox="1"/>
          <p:nvPr/>
        </p:nvSpPr>
        <p:spPr>
          <a:xfrm>
            <a:off x="19553346" y="12714235"/>
            <a:ext cx="4678998" cy="85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A.R. Knyazev, et al.,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J. Plasma Phys. 92, E104 (2026)</a:t>
            </a:r>
          </a:p>
        </p:txBody>
      </p:sp>
      <p:sp>
        <p:nvSpPr>
          <p:cNvPr id="260" name="Open Book"/>
          <p:cNvSpPr/>
          <p:nvPr/>
        </p:nvSpPr>
        <p:spPr>
          <a:xfrm>
            <a:off x="18750402" y="12853596"/>
            <a:ext cx="691291" cy="640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263" name="Group"/>
          <p:cNvGrpSpPr/>
          <p:nvPr/>
        </p:nvGrpSpPr>
        <p:grpSpPr>
          <a:xfrm>
            <a:off x="10977155" y="2455368"/>
            <a:ext cx="10744845" cy="6394573"/>
            <a:chOff x="0" y="0"/>
            <a:chExt cx="10744844" cy="6394571"/>
          </a:xfrm>
        </p:grpSpPr>
        <p:pic>
          <p:nvPicPr>
            <p:cNvPr id="261" name="phi_mn_transparent.png" descr="phi_mn_transparent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22616"/>
              <a:ext cx="10744845" cy="6071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2" name="Rectangle"/>
            <p:cNvSpPr/>
            <p:nvPr/>
          </p:nvSpPr>
          <p:spPr>
            <a:xfrm>
              <a:off x="7853184" y="0"/>
              <a:ext cx="2521352" cy="1936880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</p:grpSp>
      <p:pic>
        <p:nvPicPr>
          <p:cNvPr id="264" name="phi_mn_transparent.png" descr="phi_mn_transparent.png"/>
          <p:cNvPicPr>
            <a:picLocks noChangeAspect="1"/>
          </p:cNvPicPr>
          <p:nvPr/>
        </p:nvPicPr>
        <p:blipFill>
          <a:blip r:embed="rId3"/>
          <a:srcRect l="74580" b="73705"/>
          <a:stretch>
            <a:fillRect/>
          </a:stretch>
        </p:blipFill>
        <p:spPr>
          <a:xfrm>
            <a:off x="20735956" y="2462365"/>
            <a:ext cx="4678848" cy="2735085"/>
          </a:xfrm>
          <a:prstGeom prst="rect">
            <a:avLst/>
          </a:prstGeom>
          <a:ln w="12700">
            <a:miter lim="400000"/>
          </a:ln>
        </p:spPr>
      </p:pic>
      <p:sp>
        <p:nvSpPr>
          <p:cNvPr id="265" name="eg. 2 field periods"/>
          <p:cNvSpPr txBox="1"/>
          <p:nvPr/>
        </p:nvSpPr>
        <p:spPr>
          <a:xfrm>
            <a:off x="4070081" y="11538706"/>
            <a:ext cx="4178809" cy="696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/>
            </a:lvl1pPr>
          </a:lstStyle>
          <a:p>
            <a:r>
              <a:t>eg. 2 field periods</a:t>
            </a:r>
          </a:p>
        </p:txBody>
      </p:sp>
      <p:pic>
        <p:nvPicPr>
          <p:cNvPr id="266" name="Screenshot 2026-09-30 at 19.00.27.png" descr="Screenshot 2026-09-30 at 19.00.27.png"/>
          <p:cNvPicPr>
            <a:picLocks noChangeAspect="1"/>
          </p:cNvPicPr>
          <p:nvPr/>
        </p:nvPicPr>
        <p:blipFill>
          <a:blip r:embed="rId4"/>
          <a:srcRect l="3659" t="6534" r="2262" b="3740"/>
          <a:stretch>
            <a:fillRect/>
          </a:stretch>
        </p:blipFill>
        <p:spPr>
          <a:xfrm>
            <a:off x="3758787" y="8516924"/>
            <a:ext cx="4801396" cy="3022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1" extrusionOk="0">
                <a:moveTo>
                  <a:pt x="14433" y="0"/>
                </a:moveTo>
                <a:cubicBezTo>
                  <a:pt x="14165" y="-1"/>
                  <a:pt x="13894" y="8"/>
                  <a:pt x="13866" y="25"/>
                </a:cubicBezTo>
                <a:cubicBezTo>
                  <a:pt x="13839" y="41"/>
                  <a:pt x="13701" y="56"/>
                  <a:pt x="13558" y="59"/>
                </a:cubicBezTo>
                <a:cubicBezTo>
                  <a:pt x="13416" y="63"/>
                  <a:pt x="13292" y="75"/>
                  <a:pt x="13282" y="88"/>
                </a:cubicBezTo>
                <a:cubicBezTo>
                  <a:pt x="13271" y="100"/>
                  <a:pt x="13211" y="117"/>
                  <a:pt x="13150" y="125"/>
                </a:cubicBezTo>
                <a:cubicBezTo>
                  <a:pt x="13088" y="132"/>
                  <a:pt x="12916" y="154"/>
                  <a:pt x="12768" y="173"/>
                </a:cubicBezTo>
                <a:cubicBezTo>
                  <a:pt x="12619" y="191"/>
                  <a:pt x="12441" y="221"/>
                  <a:pt x="12375" y="238"/>
                </a:cubicBezTo>
                <a:cubicBezTo>
                  <a:pt x="12308" y="255"/>
                  <a:pt x="12187" y="279"/>
                  <a:pt x="12105" y="295"/>
                </a:cubicBezTo>
                <a:cubicBezTo>
                  <a:pt x="11656" y="377"/>
                  <a:pt x="11461" y="425"/>
                  <a:pt x="11461" y="448"/>
                </a:cubicBezTo>
                <a:cubicBezTo>
                  <a:pt x="11461" y="461"/>
                  <a:pt x="11437" y="473"/>
                  <a:pt x="11409" y="473"/>
                </a:cubicBezTo>
                <a:cubicBezTo>
                  <a:pt x="11381" y="473"/>
                  <a:pt x="11293" y="500"/>
                  <a:pt x="11212" y="533"/>
                </a:cubicBezTo>
                <a:cubicBezTo>
                  <a:pt x="11132" y="565"/>
                  <a:pt x="11047" y="589"/>
                  <a:pt x="11025" y="589"/>
                </a:cubicBezTo>
                <a:cubicBezTo>
                  <a:pt x="10967" y="589"/>
                  <a:pt x="10735" y="644"/>
                  <a:pt x="10716" y="663"/>
                </a:cubicBezTo>
                <a:cubicBezTo>
                  <a:pt x="10707" y="671"/>
                  <a:pt x="10672" y="685"/>
                  <a:pt x="10638" y="694"/>
                </a:cubicBezTo>
                <a:cubicBezTo>
                  <a:pt x="10485" y="732"/>
                  <a:pt x="10456" y="741"/>
                  <a:pt x="10350" y="782"/>
                </a:cubicBezTo>
                <a:cubicBezTo>
                  <a:pt x="10289" y="806"/>
                  <a:pt x="10165" y="856"/>
                  <a:pt x="10075" y="895"/>
                </a:cubicBezTo>
                <a:cubicBezTo>
                  <a:pt x="9986" y="934"/>
                  <a:pt x="9908" y="962"/>
                  <a:pt x="9904" y="955"/>
                </a:cubicBezTo>
                <a:cubicBezTo>
                  <a:pt x="9899" y="948"/>
                  <a:pt x="9834" y="977"/>
                  <a:pt x="9759" y="1020"/>
                </a:cubicBezTo>
                <a:cubicBezTo>
                  <a:pt x="9684" y="1063"/>
                  <a:pt x="9576" y="1111"/>
                  <a:pt x="9520" y="1128"/>
                </a:cubicBezTo>
                <a:cubicBezTo>
                  <a:pt x="9463" y="1144"/>
                  <a:pt x="9362" y="1187"/>
                  <a:pt x="9295" y="1221"/>
                </a:cubicBezTo>
                <a:cubicBezTo>
                  <a:pt x="9228" y="1255"/>
                  <a:pt x="9163" y="1281"/>
                  <a:pt x="9150" y="1281"/>
                </a:cubicBezTo>
                <a:cubicBezTo>
                  <a:pt x="9137" y="1281"/>
                  <a:pt x="9127" y="1292"/>
                  <a:pt x="9127" y="1306"/>
                </a:cubicBezTo>
                <a:cubicBezTo>
                  <a:pt x="9127" y="1320"/>
                  <a:pt x="9105" y="1331"/>
                  <a:pt x="9077" y="1332"/>
                </a:cubicBezTo>
                <a:cubicBezTo>
                  <a:pt x="9049" y="1332"/>
                  <a:pt x="9000" y="1352"/>
                  <a:pt x="8970" y="1377"/>
                </a:cubicBezTo>
                <a:cubicBezTo>
                  <a:pt x="8940" y="1402"/>
                  <a:pt x="8902" y="1424"/>
                  <a:pt x="8886" y="1428"/>
                </a:cubicBezTo>
                <a:cubicBezTo>
                  <a:pt x="8870" y="1432"/>
                  <a:pt x="8848" y="1444"/>
                  <a:pt x="8838" y="1453"/>
                </a:cubicBezTo>
                <a:cubicBezTo>
                  <a:pt x="8828" y="1463"/>
                  <a:pt x="8786" y="1481"/>
                  <a:pt x="8745" y="1493"/>
                </a:cubicBezTo>
                <a:cubicBezTo>
                  <a:pt x="8704" y="1505"/>
                  <a:pt x="8666" y="1525"/>
                  <a:pt x="8661" y="1538"/>
                </a:cubicBezTo>
                <a:cubicBezTo>
                  <a:pt x="8656" y="1551"/>
                  <a:pt x="8622" y="1567"/>
                  <a:pt x="8586" y="1575"/>
                </a:cubicBezTo>
                <a:cubicBezTo>
                  <a:pt x="8550" y="1583"/>
                  <a:pt x="8471" y="1622"/>
                  <a:pt x="8409" y="1663"/>
                </a:cubicBezTo>
                <a:cubicBezTo>
                  <a:pt x="8348" y="1704"/>
                  <a:pt x="8269" y="1749"/>
                  <a:pt x="8233" y="1762"/>
                </a:cubicBezTo>
                <a:cubicBezTo>
                  <a:pt x="8197" y="1775"/>
                  <a:pt x="8163" y="1789"/>
                  <a:pt x="8158" y="1791"/>
                </a:cubicBezTo>
                <a:cubicBezTo>
                  <a:pt x="8153" y="1792"/>
                  <a:pt x="8116" y="1815"/>
                  <a:pt x="8077" y="1842"/>
                </a:cubicBezTo>
                <a:cubicBezTo>
                  <a:pt x="8038" y="1869"/>
                  <a:pt x="7908" y="1944"/>
                  <a:pt x="7788" y="2009"/>
                </a:cubicBezTo>
                <a:cubicBezTo>
                  <a:pt x="7668" y="2073"/>
                  <a:pt x="7493" y="2174"/>
                  <a:pt x="7402" y="2233"/>
                </a:cubicBezTo>
                <a:cubicBezTo>
                  <a:pt x="7311" y="2291"/>
                  <a:pt x="7225" y="2337"/>
                  <a:pt x="7210" y="2337"/>
                </a:cubicBezTo>
                <a:cubicBezTo>
                  <a:pt x="7194" y="2337"/>
                  <a:pt x="7143" y="2370"/>
                  <a:pt x="7095" y="2408"/>
                </a:cubicBezTo>
                <a:cubicBezTo>
                  <a:pt x="7048" y="2446"/>
                  <a:pt x="7000" y="2479"/>
                  <a:pt x="6990" y="2482"/>
                </a:cubicBezTo>
                <a:cubicBezTo>
                  <a:pt x="6934" y="2497"/>
                  <a:pt x="6763" y="2583"/>
                  <a:pt x="6745" y="2607"/>
                </a:cubicBezTo>
                <a:cubicBezTo>
                  <a:pt x="6728" y="2629"/>
                  <a:pt x="6569" y="2724"/>
                  <a:pt x="6504" y="2751"/>
                </a:cubicBezTo>
                <a:cubicBezTo>
                  <a:pt x="6469" y="2766"/>
                  <a:pt x="6393" y="2815"/>
                  <a:pt x="6319" y="2870"/>
                </a:cubicBezTo>
                <a:cubicBezTo>
                  <a:pt x="6278" y="2900"/>
                  <a:pt x="6214" y="2935"/>
                  <a:pt x="6178" y="2947"/>
                </a:cubicBezTo>
                <a:cubicBezTo>
                  <a:pt x="6142" y="2958"/>
                  <a:pt x="6095" y="2985"/>
                  <a:pt x="6074" y="3006"/>
                </a:cubicBezTo>
                <a:cubicBezTo>
                  <a:pt x="6053" y="3027"/>
                  <a:pt x="5992" y="3063"/>
                  <a:pt x="5938" y="3088"/>
                </a:cubicBezTo>
                <a:cubicBezTo>
                  <a:pt x="5885" y="3113"/>
                  <a:pt x="5818" y="3153"/>
                  <a:pt x="5790" y="3176"/>
                </a:cubicBezTo>
                <a:cubicBezTo>
                  <a:pt x="5697" y="3253"/>
                  <a:pt x="5647" y="3284"/>
                  <a:pt x="5515" y="3340"/>
                </a:cubicBezTo>
                <a:cubicBezTo>
                  <a:pt x="5443" y="3371"/>
                  <a:pt x="5347" y="3426"/>
                  <a:pt x="5301" y="3462"/>
                </a:cubicBezTo>
                <a:cubicBezTo>
                  <a:pt x="5255" y="3498"/>
                  <a:pt x="5196" y="3544"/>
                  <a:pt x="5171" y="3564"/>
                </a:cubicBezTo>
                <a:cubicBezTo>
                  <a:pt x="5145" y="3584"/>
                  <a:pt x="5087" y="3619"/>
                  <a:pt x="5040" y="3641"/>
                </a:cubicBezTo>
                <a:cubicBezTo>
                  <a:pt x="4994" y="3663"/>
                  <a:pt x="4948" y="3692"/>
                  <a:pt x="4939" y="3706"/>
                </a:cubicBezTo>
                <a:cubicBezTo>
                  <a:pt x="4929" y="3719"/>
                  <a:pt x="4907" y="3731"/>
                  <a:pt x="4892" y="3731"/>
                </a:cubicBezTo>
                <a:cubicBezTo>
                  <a:pt x="4877" y="3731"/>
                  <a:pt x="4853" y="3747"/>
                  <a:pt x="4837" y="3768"/>
                </a:cubicBezTo>
                <a:cubicBezTo>
                  <a:pt x="4821" y="3789"/>
                  <a:pt x="4756" y="3837"/>
                  <a:pt x="4694" y="3876"/>
                </a:cubicBezTo>
                <a:cubicBezTo>
                  <a:pt x="4632" y="3914"/>
                  <a:pt x="4532" y="3982"/>
                  <a:pt x="4471" y="4026"/>
                </a:cubicBezTo>
                <a:cubicBezTo>
                  <a:pt x="4409" y="4070"/>
                  <a:pt x="4320" y="4136"/>
                  <a:pt x="4271" y="4171"/>
                </a:cubicBezTo>
                <a:cubicBezTo>
                  <a:pt x="4222" y="4205"/>
                  <a:pt x="4175" y="4233"/>
                  <a:pt x="4166" y="4233"/>
                </a:cubicBezTo>
                <a:cubicBezTo>
                  <a:pt x="4156" y="4233"/>
                  <a:pt x="4138" y="4253"/>
                  <a:pt x="4126" y="4275"/>
                </a:cubicBezTo>
                <a:cubicBezTo>
                  <a:pt x="4114" y="4298"/>
                  <a:pt x="4083" y="4327"/>
                  <a:pt x="4055" y="4338"/>
                </a:cubicBezTo>
                <a:cubicBezTo>
                  <a:pt x="4027" y="4348"/>
                  <a:pt x="3972" y="4389"/>
                  <a:pt x="3933" y="4428"/>
                </a:cubicBezTo>
                <a:cubicBezTo>
                  <a:pt x="3895" y="4468"/>
                  <a:pt x="3853" y="4499"/>
                  <a:pt x="3839" y="4499"/>
                </a:cubicBezTo>
                <a:cubicBezTo>
                  <a:pt x="3812" y="4499"/>
                  <a:pt x="3496" y="4743"/>
                  <a:pt x="3460" y="4791"/>
                </a:cubicBezTo>
                <a:cubicBezTo>
                  <a:pt x="3449" y="4806"/>
                  <a:pt x="3421" y="4830"/>
                  <a:pt x="3396" y="4842"/>
                </a:cubicBezTo>
                <a:cubicBezTo>
                  <a:pt x="3371" y="4854"/>
                  <a:pt x="3317" y="4889"/>
                  <a:pt x="3276" y="4921"/>
                </a:cubicBezTo>
                <a:cubicBezTo>
                  <a:pt x="3235" y="4954"/>
                  <a:pt x="3187" y="4992"/>
                  <a:pt x="3169" y="5006"/>
                </a:cubicBezTo>
                <a:cubicBezTo>
                  <a:pt x="3106" y="5057"/>
                  <a:pt x="3052" y="5108"/>
                  <a:pt x="3043" y="5125"/>
                </a:cubicBezTo>
                <a:cubicBezTo>
                  <a:pt x="3037" y="5135"/>
                  <a:pt x="2992" y="5176"/>
                  <a:pt x="2941" y="5216"/>
                </a:cubicBezTo>
                <a:cubicBezTo>
                  <a:pt x="2697" y="5408"/>
                  <a:pt x="2604" y="5487"/>
                  <a:pt x="2598" y="5511"/>
                </a:cubicBezTo>
                <a:cubicBezTo>
                  <a:pt x="2595" y="5525"/>
                  <a:pt x="2582" y="5536"/>
                  <a:pt x="2571" y="5536"/>
                </a:cubicBezTo>
                <a:cubicBezTo>
                  <a:pt x="2560" y="5536"/>
                  <a:pt x="2524" y="5572"/>
                  <a:pt x="2491" y="5613"/>
                </a:cubicBezTo>
                <a:cubicBezTo>
                  <a:pt x="2457" y="5654"/>
                  <a:pt x="2416" y="5686"/>
                  <a:pt x="2402" y="5686"/>
                </a:cubicBezTo>
                <a:cubicBezTo>
                  <a:pt x="2387" y="5686"/>
                  <a:pt x="2319" y="5746"/>
                  <a:pt x="2250" y="5820"/>
                </a:cubicBezTo>
                <a:cubicBezTo>
                  <a:pt x="2181" y="5893"/>
                  <a:pt x="2119" y="5953"/>
                  <a:pt x="2111" y="5953"/>
                </a:cubicBezTo>
                <a:cubicBezTo>
                  <a:pt x="2102" y="5953"/>
                  <a:pt x="2085" y="5970"/>
                  <a:pt x="2073" y="5992"/>
                </a:cubicBezTo>
                <a:cubicBezTo>
                  <a:pt x="2061" y="6015"/>
                  <a:pt x="2003" y="6072"/>
                  <a:pt x="1944" y="6117"/>
                </a:cubicBezTo>
                <a:cubicBezTo>
                  <a:pt x="1886" y="6162"/>
                  <a:pt x="1788" y="6256"/>
                  <a:pt x="1725" y="6327"/>
                </a:cubicBezTo>
                <a:cubicBezTo>
                  <a:pt x="1662" y="6397"/>
                  <a:pt x="1603" y="6454"/>
                  <a:pt x="1593" y="6454"/>
                </a:cubicBezTo>
                <a:cubicBezTo>
                  <a:pt x="1583" y="6454"/>
                  <a:pt x="1528" y="6521"/>
                  <a:pt x="1473" y="6602"/>
                </a:cubicBezTo>
                <a:cubicBezTo>
                  <a:pt x="1418" y="6682"/>
                  <a:pt x="1353" y="6764"/>
                  <a:pt x="1327" y="6786"/>
                </a:cubicBezTo>
                <a:cubicBezTo>
                  <a:pt x="1301" y="6807"/>
                  <a:pt x="1269" y="6840"/>
                  <a:pt x="1257" y="6857"/>
                </a:cubicBezTo>
                <a:cubicBezTo>
                  <a:pt x="1138" y="7014"/>
                  <a:pt x="1069" y="7106"/>
                  <a:pt x="1016" y="7182"/>
                </a:cubicBezTo>
                <a:cubicBezTo>
                  <a:pt x="982" y="7232"/>
                  <a:pt x="909" y="7334"/>
                  <a:pt x="855" y="7406"/>
                </a:cubicBezTo>
                <a:cubicBezTo>
                  <a:pt x="802" y="7479"/>
                  <a:pt x="741" y="7569"/>
                  <a:pt x="720" y="7607"/>
                </a:cubicBezTo>
                <a:cubicBezTo>
                  <a:pt x="698" y="7646"/>
                  <a:pt x="656" y="7720"/>
                  <a:pt x="625" y="7772"/>
                </a:cubicBezTo>
                <a:cubicBezTo>
                  <a:pt x="468" y="8038"/>
                  <a:pt x="411" y="8150"/>
                  <a:pt x="322" y="8364"/>
                </a:cubicBezTo>
                <a:cubicBezTo>
                  <a:pt x="268" y="8493"/>
                  <a:pt x="223" y="8609"/>
                  <a:pt x="223" y="8625"/>
                </a:cubicBezTo>
                <a:cubicBezTo>
                  <a:pt x="223" y="8640"/>
                  <a:pt x="203" y="8692"/>
                  <a:pt x="177" y="8741"/>
                </a:cubicBezTo>
                <a:cubicBezTo>
                  <a:pt x="151" y="8789"/>
                  <a:pt x="131" y="8863"/>
                  <a:pt x="131" y="8902"/>
                </a:cubicBezTo>
                <a:cubicBezTo>
                  <a:pt x="131" y="8942"/>
                  <a:pt x="123" y="8973"/>
                  <a:pt x="113" y="8973"/>
                </a:cubicBezTo>
                <a:cubicBezTo>
                  <a:pt x="102" y="8973"/>
                  <a:pt x="93" y="9037"/>
                  <a:pt x="93" y="9115"/>
                </a:cubicBezTo>
                <a:cubicBezTo>
                  <a:pt x="93" y="9193"/>
                  <a:pt x="84" y="9274"/>
                  <a:pt x="72" y="9293"/>
                </a:cubicBezTo>
                <a:cubicBezTo>
                  <a:pt x="60" y="9312"/>
                  <a:pt x="46" y="9434"/>
                  <a:pt x="41" y="9565"/>
                </a:cubicBezTo>
                <a:cubicBezTo>
                  <a:pt x="36" y="9697"/>
                  <a:pt x="25" y="9812"/>
                  <a:pt x="16" y="9820"/>
                </a:cubicBezTo>
                <a:cubicBezTo>
                  <a:pt x="5" y="9831"/>
                  <a:pt x="0" y="10197"/>
                  <a:pt x="0" y="10560"/>
                </a:cubicBezTo>
                <a:cubicBezTo>
                  <a:pt x="0" y="10923"/>
                  <a:pt x="5" y="11285"/>
                  <a:pt x="16" y="11285"/>
                </a:cubicBezTo>
                <a:cubicBezTo>
                  <a:pt x="26" y="11285"/>
                  <a:pt x="38" y="11441"/>
                  <a:pt x="41" y="11631"/>
                </a:cubicBezTo>
                <a:cubicBezTo>
                  <a:pt x="46" y="11874"/>
                  <a:pt x="53" y="11979"/>
                  <a:pt x="70" y="11988"/>
                </a:cubicBezTo>
                <a:cubicBezTo>
                  <a:pt x="84" y="11995"/>
                  <a:pt x="93" y="12053"/>
                  <a:pt x="93" y="12130"/>
                </a:cubicBezTo>
                <a:cubicBezTo>
                  <a:pt x="93" y="12201"/>
                  <a:pt x="102" y="12267"/>
                  <a:pt x="113" y="12277"/>
                </a:cubicBezTo>
                <a:cubicBezTo>
                  <a:pt x="123" y="12287"/>
                  <a:pt x="130" y="12371"/>
                  <a:pt x="131" y="12464"/>
                </a:cubicBezTo>
                <a:cubicBezTo>
                  <a:pt x="131" y="12557"/>
                  <a:pt x="144" y="12664"/>
                  <a:pt x="159" y="12705"/>
                </a:cubicBezTo>
                <a:cubicBezTo>
                  <a:pt x="174" y="12745"/>
                  <a:pt x="186" y="12823"/>
                  <a:pt x="186" y="12875"/>
                </a:cubicBezTo>
                <a:cubicBezTo>
                  <a:pt x="186" y="12927"/>
                  <a:pt x="195" y="12978"/>
                  <a:pt x="206" y="12988"/>
                </a:cubicBezTo>
                <a:cubicBezTo>
                  <a:pt x="216" y="12998"/>
                  <a:pt x="223" y="13064"/>
                  <a:pt x="223" y="13135"/>
                </a:cubicBezTo>
                <a:cubicBezTo>
                  <a:pt x="223" y="13207"/>
                  <a:pt x="233" y="13273"/>
                  <a:pt x="243" y="13283"/>
                </a:cubicBezTo>
                <a:cubicBezTo>
                  <a:pt x="253" y="13293"/>
                  <a:pt x="261" y="13332"/>
                  <a:pt x="261" y="13368"/>
                </a:cubicBezTo>
                <a:cubicBezTo>
                  <a:pt x="261" y="13403"/>
                  <a:pt x="274" y="13468"/>
                  <a:pt x="289" y="13515"/>
                </a:cubicBezTo>
                <a:cubicBezTo>
                  <a:pt x="305" y="13562"/>
                  <a:pt x="318" y="13645"/>
                  <a:pt x="318" y="13699"/>
                </a:cubicBezTo>
                <a:cubicBezTo>
                  <a:pt x="318" y="13753"/>
                  <a:pt x="326" y="13805"/>
                  <a:pt x="336" y="13815"/>
                </a:cubicBezTo>
                <a:cubicBezTo>
                  <a:pt x="346" y="13826"/>
                  <a:pt x="355" y="13873"/>
                  <a:pt x="355" y="13917"/>
                </a:cubicBezTo>
                <a:cubicBezTo>
                  <a:pt x="355" y="13962"/>
                  <a:pt x="367" y="14025"/>
                  <a:pt x="382" y="14056"/>
                </a:cubicBezTo>
                <a:cubicBezTo>
                  <a:pt x="397" y="14088"/>
                  <a:pt x="411" y="14156"/>
                  <a:pt x="411" y="14209"/>
                </a:cubicBezTo>
                <a:cubicBezTo>
                  <a:pt x="411" y="14262"/>
                  <a:pt x="418" y="14306"/>
                  <a:pt x="429" y="14306"/>
                </a:cubicBezTo>
                <a:cubicBezTo>
                  <a:pt x="439" y="14306"/>
                  <a:pt x="448" y="14344"/>
                  <a:pt x="448" y="14393"/>
                </a:cubicBezTo>
                <a:cubicBezTo>
                  <a:pt x="448" y="14443"/>
                  <a:pt x="456" y="14507"/>
                  <a:pt x="466" y="14535"/>
                </a:cubicBezTo>
                <a:cubicBezTo>
                  <a:pt x="476" y="14563"/>
                  <a:pt x="489" y="14636"/>
                  <a:pt x="495" y="14697"/>
                </a:cubicBezTo>
                <a:cubicBezTo>
                  <a:pt x="501" y="14758"/>
                  <a:pt x="514" y="14810"/>
                  <a:pt x="523" y="14810"/>
                </a:cubicBezTo>
                <a:cubicBezTo>
                  <a:pt x="533" y="14810"/>
                  <a:pt x="541" y="14828"/>
                  <a:pt x="541" y="14852"/>
                </a:cubicBezTo>
                <a:cubicBezTo>
                  <a:pt x="541" y="14877"/>
                  <a:pt x="548" y="14921"/>
                  <a:pt x="557" y="14949"/>
                </a:cubicBezTo>
                <a:cubicBezTo>
                  <a:pt x="573" y="15001"/>
                  <a:pt x="611" y="15136"/>
                  <a:pt x="654" y="15297"/>
                </a:cubicBezTo>
                <a:cubicBezTo>
                  <a:pt x="667" y="15346"/>
                  <a:pt x="684" y="15411"/>
                  <a:pt x="693" y="15439"/>
                </a:cubicBezTo>
                <a:cubicBezTo>
                  <a:pt x="702" y="15467"/>
                  <a:pt x="709" y="15515"/>
                  <a:pt x="709" y="15547"/>
                </a:cubicBezTo>
                <a:cubicBezTo>
                  <a:pt x="709" y="15578"/>
                  <a:pt x="721" y="15621"/>
                  <a:pt x="734" y="15643"/>
                </a:cubicBezTo>
                <a:cubicBezTo>
                  <a:pt x="747" y="15665"/>
                  <a:pt x="769" y="15730"/>
                  <a:pt x="782" y="15787"/>
                </a:cubicBezTo>
                <a:cubicBezTo>
                  <a:pt x="796" y="15844"/>
                  <a:pt x="835" y="15982"/>
                  <a:pt x="870" y="16096"/>
                </a:cubicBezTo>
                <a:cubicBezTo>
                  <a:pt x="904" y="16210"/>
                  <a:pt x="938" y="16341"/>
                  <a:pt x="945" y="16385"/>
                </a:cubicBezTo>
                <a:cubicBezTo>
                  <a:pt x="951" y="16430"/>
                  <a:pt x="964" y="16467"/>
                  <a:pt x="973" y="16467"/>
                </a:cubicBezTo>
                <a:cubicBezTo>
                  <a:pt x="982" y="16467"/>
                  <a:pt x="989" y="16486"/>
                  <a:pt x="989" y="16510"/>
                </a:cubicBezTo>
                <a:cubicBezTo>
                  <a:pt x="989" y="16547"/>
                  <a:pt x="1060" y="16776"/>
                  <a:pt x="1100" y="16867"/>
                </a:cubicBezTo>
                <a:cubicBezTo>
                  <a:pt x="1107" y="16883"/>
                  <a:pt x="1125" y="16943"/>
                  <a:pt x="1139" y="17000"/>
                </a:cubicBezTo>
                <a:cubicBezTo>
                  <a:pt x="1153" y="17057"/>
                  <a:pt x="1183" y="17145"/>
                  <a:pt x="1207" y="17196"/>
                </a:cubicBezTo>
                <a:cubicBezTo>
                  <a:pt x="1231" y="17246"/>
                  <a:pt x="1250" y="17302"/>
                  <a:pt x="1250" y="17318"/>
                </a:cubicBezTo>
                <a:cubicBezTo>
                  <a:pt x="1250" y="17397"/>
                  <a:pt x="1431" y="17879"/>
                  <a:pt x="1507" y="18003"/>
                </a:cubicBezTo>
                <a:cubicBezTo>
                  <a:pt x="1520" y="18025"/>
                  <a:pt x="1530" y="18051"/>
                  <a:pt x="1530" y="18063"/>
                </a:cubicBezTo>
                <a:cubicBezTo>
                  <a:pt x="1530" y="18075"/>
                  <a:pt x="1546" y="18110"/>
                  <a:pt x="1564" y="18142"/>
                </a:cubicBezTo>
                <a:cubicBezTo>
                  <a:pt x="1582" y="18174"/>
                  <a:pt x="1629" y="18273"/>
                  <a:pt x="1670" y="18363"/>
                </a:cubicBezTo>
                <a:cubicBezTo>
                  <a:pt x="1710" y="18453"/>
                  <a:pt x="1750" y="18533"/>
                  <a:pt x="1755" y="18542"/>
                </a:cubicBezTo>
                <a:cubicBezTo>
                  <a:pt x="1764" y="18554"/>
                  <a:pt x="1817" y="18662"/>
                  <a:pt x="1923" y="18882"/>
                </a:cubicBezTo>
                <a:cubicBezTo>
                  <a:pt x="1986" y="19013"/>
                  <a:pt x="2608" y="19992"/>
                  <a:pt x="2628" y="19992"/>
                </a:cubicBezTo>
                <a:cubicBezTo>
                  <a:pt x="2640" y="19992"/>
                  <a:pt x="2650" y="20006"/>
                  <a:pt x="2650" y="20023"/>
                </a:cubicBezTo>
                <a:cubicBezTo>
                  <a:pt x="2650" y="20041"/>
                  <a:pt x="2659" y="20048"/>
                  <a:pt x="2669" y="20038"/>
                </a:cubicBezTo>
                <a:cubicBezTo>
                  <a:pt x="2680" y="20027"/>
                  <a:pt x="2687" y="20038"/>
                  <a:pt x="2687" y="20060"/>
                </a:cubicBezTo>
                <a:cubicBezTo>
                  <a:pt x="2687" y="20171"/>
                  <a:pt x="3461" y="20855"/>
                  <a:pt x="3667" y="20927"/>
                </a:cubicBezTo>
                <a:cubicBezTo>
                  <a:pt x="3698" y="20938"/>
                  <a:pt x="3766" y="20977"/>
                  <a:pt x="3819" y="21015"/>
                </a:cubicBezTo>
                <a:cubicBezTo>
                  <a:pt x="3905" y="21077"/>
                  <a:pt x="4021" y="21138"/>
                  <a:pt x="4110" y="21165"/>
                </a:cubicBezTo>
                <a:cubicBezTo>
                  <a:pt x="4143" y="21175"/>
                  <a:pt x="4310" y="21249"/>
                  <a:pt x="4419" y="21301"/>
                </a:cubicBezTo>
                <a:cubicBezTo>
                  <a:pt x="4452" y="21317"/>
                  <a:pt x="4503" y="21336"/>
                  <a:pt x="4532" y="21344"/>
                </a:cubicBezTo>
                <a:cubicBezTo>
                  <a:pt x="4560" y="21351"/>
                  <a:pt x="4653" y="21384"/>
                  <a:pt x="4740" y="21415"/>
                </a:cubicBezTo>
                <a:cubicBezTo>
                  <a:pt x="4886" y="21466"/>
                  <a:pt x="5085" y="21508"/>
                  <a:pt x="5451" y="21565"/>
                </a:cubicBezTo>
                <a:cubicBezTo>
                  <a:pt x="5672" y="21599"/>
                  <a:pt x="7644" y="21575"/>
                  <a:pt x="7785" y="21536"/>
                </a:cubicBezTo>
                <a:cubicBezTo>
                  <a:pt x="7851" y="21518"/>
                  <a:pt x="8013" y="21490"/>
                  <a:pt x="8147" y="21474"/>
                </a:cubicBezTo>
                <a:cubicBezTo>
                  <a:pt x="8280" y="21458"/>
                  <a:pt x="8454" y="21430"/>
                  <a:pt x="8531" y="21412"/>
                </a:cubicBezTo>
                <a:cubicBezTo>
                  <a:pt x="8608" y="21394"/>
                  <a:pt x="8700" y="21377"/>
                  <a:pt x="8736" y="21372"/>
                </a:cubicBezTo>
                <a:cubicBezTo>
                  <a:pt x="8803" y="21362"/>
                  <a:pt x="8930" y="21334"/>
                  <a:pt x="9277" y="21256"/>
                </a:cubicBezTo>
                <a:cubicBezTo>
                  <a:pt x="9385" y="21232"/>
                  <a:pt x="9531" y="21189"/>
                  <a:pt x="9602" y="21162"/>
                </a:cubicBezTo>
                <a:cubicBezTo>
                  <a:pt x="9673" y="21136"/>
                  <a:pt x="9766" y="21117"/>
                  <a:pt x="9807" y="21120"/>
                </a:cubicBezTo>
                <a:cubicBezTo>
                  <a:pt x="9849" y="21123"/>
                  <a:pt x="9896" y="21118"/>
                  <a:pt x="9911" y="21109"/>
                </a:cubicBezTo>
                <a:cubicBezTo>
                  <a:pt x="9926" y="21099"/>
                  <a:pt x="9981" y="21078"/>
                  <a:pt x="10032" y="21060"/>
                </a:cubicBezTo>
                <a:cubicBezTo>
                  <a:pt x="10084" y="21042"/>
                  <a:pt x="10176" y="21008"/>
                  <a:pt x="10238" y="20987"/>
                </a:cubicBezTo>
                <a:cubicBezTo>
                  <a:pt x="10299" y="20965"/>
                  <a:pt x="10413" y="20939"/>
                  <a:pt x="10489" y="20927"/>
                </a:cubicBezTo>
                <a:cubicBezTo>
                  <a:pt x="10566" y="20916"/>
                  <a:pt x="10643" y="20895"/>
                  <a:pt x="10659" y="20882"/>
                </a:cubicBezTo>
                <a:cubicBezTo>
                  <a:pt x="10691" y="20855"/>
                  <a:pt x="10926" y="20772"/>
                  <a:pt x="11087" y="20732"/>
                </a:cubicBezTo>
                <a:cubicBezTo>
                  <a:pt x="11209" y="20701"/>
                  <a:pt x="11249" y="20690"/>
                  <a:pt x="11396" y="20633"/>
                </a:cubicBezTo>
                <a:cubicBezTo>
                  <a:pt x="11639" y="20538"/>
                  <a:pt x="11772" y="20496"/>
                  <a:pt x="11830" y="20497"/>
                </a:cubicBezTo>
                <a:cubicBezTo>
                  <a:pt x="11864" y="20497"/>
                  <a:pt x="11891" y="20482"/>
                  <a:pt x="11891" y="20463"/>
                </a:cubicBezTo>
                <a:cubicBezTo>
                  <a:pt x="11891" y="20444"/>
                  <a:pt x="11895" y="20436"/>
                  <a:pt x="11902" y="20446"/>
                </a:cubicBezTo>
                <a:cubicBezTo>
                  <a:pt x="11908" y="20456"/>
                  <a:pt x="11945" y="20446"/>
                  <a:pt x="11982" y="20423"/>
                </a:cubicBezTo>
                <a:cubicBezTo>
                  <a:pt x="12019" y="20400"/>
                  <a:pt x="12137" y="20352"/>
                  <a:pt x="12244" y="20318"/>
                </a:cubicBezTo>
                <a:cubicBezTo>
                  <a:pt x="12352" y="20284"/>
                  <a:pt x="12444" y="20249"/>
                  <a:pt x="12452" y="20242"/>
                </a:cubicBezTo>
                <a:cubicBezTo>
                  <a:pt x="12459" y="20234"/>
                  <a:pt x="12528" y="20210"/>
                  <a:pt x="12603" y="20185"/>
                </a:cubicBezTo>
                <a:cubicBezTo>
                  <a:pt x="12733" y="20142"/>
                  <a:pt x="12866" y="20092"/>
                  <a:pt x="12907" y="20072"/>
                </a:cubicBezTo>
                <a:cubicBezTo>
                  <a:pt x="12989" y="20031"/>
                  <a:pt x="13260" y="19905"/>
                  <a:pt x="13328" y="19876"/>
                </a:cubicBezTo>
                <a:cubicBezTo>
                  <a:pt x="13486" y="19808"/>
                  <a:pt x="13879" y="19637"/>
                  <a:pt x="14005" y="19581"/>
                </a:cubicBezTo>
                <a:cubicBezTo>
                  <a:pt x="14074" y="19551"/>
                  <a:pt x="14130" y="19534"/>
                  <a:pt x="14130" y="19542"/>
                </a:cubicBezTo>
                <a:cubicBezTo>
                  <a:pt x="14130" y="19550"/>
                  <a:pt x="14140" y="19543"/>
                  <a:pt x="14153" y="19528"/>
                </a:cubicBezTo>
                <a:cubicBezTo>
                  <a:pt x="14174" y="19502"/>
                  <a:pt x="14339" y="19409"/>
                  <a:pt x="14410" y="19383"/>
                </a:cubicBezTo>
                <a:cubicBezTo>
                  <a:pt x="14425" y="19378"/>
                  <a:pt x="14497" y="19346"/>
                  <a:pt x="14569" y="19312"/>
                </a:cubicBezTo>
                <a:cubicBezTo>
                  <a:pt x="14641" y="19278"/>
                  <a:pt x="14709" y="19246"/>
                  <a:pt x="14719" y="19241"/>
                </a:cubicBezTo>
                <a:cubicBezTo>
                  <a:pt x="14876" y="19171"/>
                  <a:pt x="14967" y="19126"/>
                  <a:pt x="14997" y="19103"/>
                </a:cubicBezTo>
                <a:cubicBezTo>
                  <a:pt x="15018" y="19087"/>
                  <a:pt x="15178" y="19000"/>
                  <a:pt x="15351" y="18910"/>
                </a:cubicBezTo>
                <a:cubicBezTo>
                  <a:pt x="15524" y="18820"/>
                  <a:pt x="15680" y="18735"/>
                  <a:pt x="15697" y="18720"/>
                </a:cubicBezTo>
                <a:cubicBezTo>
                  <a:pt x="15715" y="18705"/>
                  <a:pt x="15749" y="18689"/>
                  <a:pt x="15774" y="18683"/>
                </a:cubicBezTo>
                <a:cubicBezTo>
                  <a:pt x="15799" y="18677"/>
                  <a:pt x="15841" y="18652"/>
                  <a:pt x="15867" y="18629"/>
                </a:cubicBezTo>
                <a:cubicBezTo>
                  <a:pt x="15893" y="18606"/>
                  <a:pt x="15927" y="18583"/>
                  <a:pt x="15946" y="18578"/>
                </a:cubicBezTo>
                <a:cubicBezTo>
                  <a:pt x="15995" y="18565"/>
                  <a:pt x="16326" y="18369"/>
                  <a:pt x="16454" y="18275"/>
                </a:cubicBezTo>
                <a:cubicBezTo>
                  <a:pt x="16516" y="18230"/>
                  <a:pt x="16588" y="18185"/>
                  <a:pt x="16613" y="18173"/>
                </a:cubicBezTo>
                <a:cubicBezTo>
                  <a:pt x="16639" y="18162"/>
                  <a:pt x="16695" y="18125"/>
                  <a:pt x="16738" y="18094"/>
                </a:cubicBezTo>
                <a:cubicBezTo>
                  <a:pt x="16782" y="18063"/>
                  <a:pt x="16826" y="18037"/>
                  <a:pt x="16836" y="18037"/>
                </a:cubicBezTo>
                <a:cubicBezTo>
                  <a:pt x="16847" y="18037"/>
                  <a:pt x="16877" y="18015"/>
                  <a:pt x="16902" y="17989"/>
                </a:cubicBezTo>
                <a:cubicBezTo>
                  <a:pt x="16928" y="17963"/>
                  <a:pt x="16949" y="17952"/>
                  <a:pt x="16949" y="17964"/>
                </a:cubicBezTo>
                <a:cubicBezTo>
                  <a:pt x="16949" y="17975"/>
                  <a:pt x="16979" y="17953"/>
                  <a:pt x="17015" y="17918"/>
                </a:cubicBezTo>
                <a:cubicBezTo>
                  <a:pt x="17051" y="17883"/>
                  <a:pt x="17079" y="17864"/>
                  <a:pt x="17079" y="17876"/>
                </a:cubicBezTo>
                <a:cubicBezTo>
                  <a:pt x="17079" y="17887"/>
                  <a:pt x="17100" y="17874"/>
                  <a:pt x="17126" y="17847"/>
                </a:cubicBezTo>
                <a:cubicBezTo>
                  <a:pt x="17151" y="17821"/>
                  <a:pt x="17172" y="17806"/>
                  <a:pt x="17172" y="17813"/>
                </a:cubicBezTo>
                <a:cubicBezTo>
                  <a:pt x="17172" y="17821"/>
                  <a:pt x="17230" y="17781"/>
                  <a:pt x="17301" y="17726"/>
                </a:cubicBezTo>
                <a:cubicBezTo>
                  <a:pt x="17371" y="17670"/>
                  <a:pt x="17453" y="17615"/>
                  <a:pt x="17483" y="17604"/>
                </a:cubicBezTo>
                <a:cubicBezTo>
                  <a:pt x="17512" y="17592"/>
                  <a:pt x="17578" y="17545"/>
                  <a:pt x="17627" y="17499"/>
                </a:cubicBezTo>
                <a:cubicBezTo>
                  <a:pt x="17677" y="17452"/>
                  <a:pt x="17769" y="17379"/>
                  <a:pt x="17833" y="17337"/>
                </a:cubicBezTo>
                <a:cubicBezTo>
                  <a:pt x="17896" y="17295"/>
                  <a:pt x="17957" y="17249"/>
                  <a:pt x="17970" y="17233"/>
                </a:cubicBezTo>
                <a:cubicBezTo>
                  <a:pt x="17983" y="17216"/>
                  <a:pt x="17993" y="17209"/>
                  <a:pt x="17993" y="17221"/>
                </a:cubicBezTo>
                <a:cubicBezTo>
                  <a:pt x="17993" y="17233"/>
                  <a:pt x="18034" y="17207"/>
                  <a:pt x="18083" y="17162"/>
                </a:cubicBezTo>
                <a:cubicBezTo>
                  <a:pt x="18131" y="17116"/>
                  <a:pt x="18213" y="17045"/>
                  <a:pt x="18265" y="17006"/>
                </a:cubicBezTo>
                <a:cubicBezTo>
                  <a:pt x="18316" y="16966"/>
                  <a:pt x="18363" y="16925"/>
                  <a:pt x="18368" y="16915"/>
                </a:cubicBezTo>
                <a:cubicBezTo>
                  <a:pt x="18373" y="16905"/>
                  <a:pt x="18427" y="16859"/>
                  <a:pt x="18488" y="16810"/>
                </a:cubicBezTo>
                <a:cubicBezTo>
                  <a:pt x="18549" y="16762"/>
                  <a:pt x="18730" y="16584"/>
                  <a:pt x="18890" y="16416"/>
                </a:cubicBezTo>
                <a:cubicBezTo>
                  <a:pt x="19049" y="16249"/>
                  <a:pt x="19195" y="16094"/>
                  <a:pt x="19215" y="16074"/>
                </a:cubicBezTo>
                <a:cubicBezTo>
                  <a:pt x="19234" y="16054"/>
                  <a:pt x="19292" y="15984"/>
                  <a:pt x="19341" y="15915"/>
                </a:cubicBezTo>
                <a:cubicBezTo>
                  <a:pt x="19391" y="15846"/>
                  <a:pt x="19449" y="15772"/>
                  <a:pt x="19472" y="15753"/>
                </a:cubicBezTo>
                <a:cubicBezTo>
                  <a:pt x="19515" y="15717"/>
                  <a:pt x="19584" y="15622"/>
                  <a:pt x="19739" y="15385"/>
                </a:cubicBezTo>
                <a:cubicBezTo>
                  <a:pt x="19793" y="15304"/>
                  <a:pt x="19856" y="15212"/>
                  <a:pt x="19881" y="15178"/>
                </a:cubicBezTo>
                <a:cubicBezTo>
                  <a:pt x="19930" y="15110"/>
                  <a:pt x="20169" y="14696"/>
                  <a:pt x="20214" y="14597"/>
                </a:cubicBezTo>
                <a:cubicBezTo>
                  <a:pt x="20230" y="14563"/>
                  <a:pt x="20269" y="14486"/>
                  <a:pt x="20302" y="14427"/>
                </a:cubicBezTo>
                <a:cubicBezTo>
                  <a:pt x="20427" y="14203"/>
                  <a:pt x="20475" y="14106"/>
                  <a:pt x="20559" y="13898"/>
                </a:cubicBezTo>
                <a:cubicBezTo>
                  <a:pt x="20607" y="13779"/>
                  <a:pt x="20645" y="13674"/>
                  <a:pt x="20645" y="13665"/>
                </a:cubicBezTo>
                <a:cubicBezTo>
                  <a:pt x="20645" y="13656"/>
                  <a:pt x="20665" y="13605"/>
                  <a:pt x="20691" y="13552"/>
                </a:cubicBezTo>
                <a:cubicBezTo>
                  <a:pt x="20717" y="13499"/>
                  <a:pt x="20738" y="13433"/>
                  <a:pt x="20738" y="13405"/>
                </a:cubicBezTo>
                <a:cubicBezTo>
                  <a:pt x="20738" y="13377"/>
                  <a:pt x="20758" y="13311"/>
                  <a:pt x="20784" y="13257"/>
                </a:cubicBezTo>
                <a:cubicBezTo>
                  <a:pt x="20810" y="13204"/>
                  <a:pt x="20832" y="13143"/>
                  <a:pt x="20832" y="13124"/>
                </a:cubicBezTo>
                <a:cubicBezTo>
                  <a:pt x="20832" y="13105"/>
                  <a:pt x="20840" y="13090"/>
                  <a:pt x="20850" y="13090"/>
                </a:cubicBezTo>
                <a:cubicBezTo>
                  <a:pt x="20860" y="13090"/>
                  <a:pt x="20868" y="13071"/>
                  <a:pt x="20868" y="13048"/>
                </a:cubicBezTo>
                <a:cubicBezTo>
                  <a:pt x="20868" y="12998"/>
                  <a:pt x="20928" y="12813"/>
                  <a:pt x="20948" y="12798"/>
                </a:cubicBezTo>
                <a:cubicBezTo>
                  <a:pt x="20956" y="12793"/>
                  <a:pt x="20962" y="12776"/>
                  <a:pt x="20962" y="12759"/>
                </a:cubicBezTo>
                <a:cubicBezTo>
                  <a:pt x="20962" y="12730"/>
                  <a:pt x="21053" y="12412"/>
                  <a:pt x="21150" y="12104"/>
                </a:cubicBezTo>
                <a:cubicBezTo>
                  <a:pt x="21170" y="12041"/>
                  <a:pt x="21186" y="11973"/>
                  <a:pt x="21186" y="11951"/>
                </a:cubicBezTo>
                <a:cubicBezTo>
                  <a:pt x="21186" y="11904"/>
                  <a:pt x="21246" y="11718"/>
                  <a:pt x="21266" y="11705"/>
                </a:cubicBezTo>
                <a:cubicBezTo>
                  <a:pt x="21274" y="11699"/>
                  <a:pt x="21278" y="11656"/>
                  <a:pt x="21278" y="11608"/>
                </a:cubicBezTo>
                <a:cubicBezTo>
                  <a:pt x="21278" y="11561"/>
                  <a:pt x="21285" y="11520"/>
                  <a:pt x="21293" y="11520"/>
                </a:cubicBezTo>
                <a:cubicBezTo>
                  <a:pt x="21310" y="11520"/>
                  <a:pt x="21354" y="11336"/>
                  <a:pt x="21368" y="11203"/>
                </a:cubicBezTo>
                <a:cubicBezTo>
                  <a:pt x="21373" y="11150"/>
                  <a:pt x="21384" y="11099"/>
                  <a:pt x="21393" y="11090"/>
                </a:cubicBezTo>
                <a:cubicBezTo>
                  <a:pt x="21402" y="11081"/>
                  <a:pt x="21411" y="11043"/>
                  <a:pt x="21411" y="11005"/>
                </a:cubicBezTo>
                <a:cubicBezTo>
                  <a:pt x="21411" y="10967"/>
                  <a:pt x="21422" y="10898"/>
                  <a:pt x="21437" y="10852"/>
                </a:cubicBezTo>
                <a:cubicBezTo>
                  <a:pt x="21453" y="10805"/>
                  <a:pt x="21466" y="10723"/>
                  <a:pt x="21466" y="10670"/>
                </a:cubicBezTo>
                <a:cubicBezTo>
                  <a:pt x="21466" y="10617"/>
                  <a:pt x="21474" y="10574"/>
                  <a:pt x="21484" y="10574"/>
                </a:cubicBezTo>
                <a:cubicBezTo>
                  <a:pt x="21494" y="10574"/>
                  <a:pt x="21503" y="10489"/>
                  <a:pt x="21503" y="10381"/>
                </a:cubicBezTo>
                <a:cubicBezTo>
                  <a:pt x="21503" y="10276"/>
                  <a:pt x="21511" y="10182"/>
                  <a:pt x="21521" y="10172"/>
                </a:cubicBezTo>
                <a:cubicBezTo>
                  <a:pt x="21532" y="10162"/>
                  <a:pt x="21541" y="10069"/>
                  <a:pt x="21541" y="9965"/>
                </a:cubicBezTo>
                <a:cubicBezTo>
                  <a:pt x="21541" y="9837"/>
                  <a:pt x="21550" y="9763"/>
                  <a:pt x="21570" y="9733"/>
                </a:cubicBezTo>
                <a:cubicBezTo>
                  <a:pt x="21590" y="9700"/>
                  <a:pt x="21600" y="9174"/>
                  <a:pt x="21600" y="8645"/>
                </a:cubicBezTo>
                <a:cubicBezTo>
                  <a:pt x="21600" y="8115"/>
                  <a:pt x="21588" y="7583"/>
                  <a:pt x="21568" y="7539"/>
                </a:cubicBezTo>
                <a:cubicBezTo>
                  <a:pt x="21551" y="7504"/>
                  <a:pt x="21541" y="7414"/>
                  <a:pt x="21541" y="7310"/>
                </a:cubicBezTo>
                <a:cubicBezTo>
                  <a:pt x="21541" y="7216"/>
                  <a:pt x="21532" y="7133"/>
                  <a:pt x="21521" y="7123"/>
                </a:cubicBezTo>
                <a:cubicBezTo>
                  <a:pt x="21511" y="7113"/>
                  <a:pt x="21503" y="7024"/>
                  <a:pt x="21503" y="6927"/>
                </a:cubicBezTo>
                <a:cubicBezTo>
                  <a:pt x="21503" y="6830"/>
                  <a:pt x="21494" y="6752"/>
                  <a:pt x="21484" y="6752"/>
                </a:cubicBezTo>
                <a:cubicBezTo>
                  <a:pt x="21474" y="6752"/>
                  <a:pt x="21466" y="6729"/>
                  <a:pt x="21466" y="6701"/>
                </a:cubicBezTo>
                <a:cubicBezTo>
                  <a:pt x="21466" y="6672"/>
                  <a:pt x="21453" y="6609"/>
                  <a:pt x="21437" y="6562"/>
                </a:cubicBezTo>
                <a:cubicBezTo>
                  <a:pt x="21422" y="6515"/>
                  <a:pt x="21411" y="6428"/>
                  <a:pt x="21411" y="6366"/>
                </a:cubicBezTo>
                <a:cubicBezTo>
                  <a:pt x="21411" y="6305"/>
                  <a:pt x="21404" y="6250"/>
                  <a:pt x="21396" y="6245"/>
                </a:cubicBezTo>
                <a:cubicBezTo>
                  <a:pt x="21375" y="6230"/>
                  <a:pt x="21316" y="6016"/>
                  <a:pt x="21316" y="5953"/>
                </a:cubicBezTo>
                <a:cubicBezTo>
                  <a:pt x="21316" y="5922"/>
                  <a:pt x="21300" y="5848"/>
                  <a:pt x="21280" y="5786"/>
                </a:cubicBezTo>
                <a:cubicBezTo>
                  <a:pt x="21213" y="5572"/>
                  <a:pt x="21186" y="5469"/>
                  <a:pt x="21186" y="5431"/>
                </a:cubicBezTo>
                <a:cubicBezTo>
                  <a:pt x="21186" y="5411"/>
                  <a:pt x="21179" y="5389"/>
                  <a:pt x="21171" y="5383"/>
                </a:cubicBezTo>
                <a:cubicBezTo>
                  <a:pt x="21151" y="5369"/>
                  <a:pt x="21093" y="5183"/>
                  <a:pt x="21093" y="5134"/>
                </a:cubicBezTo>
                <a:cubicBezTo>
                  <a:pt x="21093" y="5111"/>
                  <a:pt x="21083" y="5094"/>
                  <a:pt x="21073" y="5094"/>
                </a:cubicBezTo>
                <a:cubicBezTo>
                  <a:pt x="21063" y="5094"/>
                  <a:pt x="21055" y="5074"/>
                  <a:pt x="21055" y="5052"/>
                </a:cubicBezTo>
                <a:cubicBezTo>
                  <a:pt x="21055" y="5030"/>
                  <a:pt x="21035" y="4974"/>
                  <a:pt x="21009" y="4927"/>
                </a:cubicBezTo>
                <a:cubicBezTo>
                  <a:pt x="20983" y="4880"/>
                  <a:pt x="20962" y="4818"/>
                  <a:pt x="20962" y="4791"/>
                </a:cubicBezTo>
                <a:cubicBezTo>
                  <a:pt x="20962" y="4764"/>
                  <a:pt x="20956" y="4737"/>
                  <a:pt x="20948" y="4732"/>
                </a:cubicBezTo>
                <a:cubicBezTo>
                  <a:pt x="20924" y="4715"/>
                  <a:pt x="20837" y="4518"/>
                  <a:pt x="20823" y="4448"/>
                </a:cubicBezTo>
                <a:cubicBezTo>
                  <a:pt x="20816" y="4412"/>
                  <a:pt x="20802" y="4383"/>
                  <a:pt x="20793" y="4383"/>
                </a:cubicBezTo>
                <a:cubicBezTo>
                  <a:pt x="20783" y="4383"/>
                  <a:pt x="20775" y="4364"/>
                  <a:pt x="20775" y="4341"/>
                </a:cubicBezTo>
                <a:cubicBezTo>
                  <a:pt x="20775" y="4318"/>
                  <a:pt x="20769" y="4295"/>
                  <a:pt x="20761" y="4290"/>
                </a:cubicBezTo>
                <a:cubicBezTo>
                  <a:pt x="20753" y="4284"/>
                  <a:pt x="20721" y="4224"/>
                  <a:pt x="20691" y="4159"/>
                </a:cubicBezTo>
                <a:cubicBezTo>
                  <a:pt x="20603" y="3971"/>
                  <a:pt x="20585" y="3939"/>
                  <a:pt x="20491" y="3780"/>
                </a:cubicBezTo>
                <a:cubicBezTo>
                  <a:pt x="20442" y="3697"/>
                  <a:pt x="20402" y="3621"/>
                  <a:pt x="20402" y="3610"/>
                </a:cubicBezTo>
                <a:cubicBezTo>
                  <a:pt x="20402" y="3582"/>
                  <a:pt x="20219" y="3287"/>
                  <a:pt x="20202" y="3287"/>
                </a:cubicBezTo>
                <a:cubicBezTo>
                  <a:pt x="20194" y="3286"/>
                  <a:pt x="20149" y="3222"/>
                  <a:pt x="20102" y="3145"/>
                </a:cubicBezTo>
                <a:cubicBezTo>
                  <a:pt x="19968" y="2927"/>
                  <a:pt x="19798" y="2681"/>
                  <a:pt x="19738" y="2615"/>
                </a:cubicBezTo>
                <a:cubicBezTo>
                  <a:pt x="19708" y="2582"/>
                  <a:pt x="19633" y="2503"/>
                  <a:pt x="19572" y="2439"/>
                </a:cubicBezTo>
                <a:cubicBezTo>
                  <a:pt x="19510" y="2376"/>
                  <a:pt x="19441" y="2293"/>
                  <a:pt x="19418" y="2258"/>
                </a:cubicBezTo>
                <a:cubicBezTo>
                  <a:pt x="19361" y="2170"/>
                  <a:pt x="19140" y="1943"/>
                  <a:pt x="19104" y="1935"/>
                </a:cubicBezTo>
                <a:cubicBezTo>
                  <a:pt x="19088" y="1931"/>
                  <a:pt x="19046" y="1895"/>
                  <a:pt x="19011" y="1853"/>
                </a:cubicBezTo>
                <a:cubicBezTo>
                  <a:pt x="18976" y="1811"/>
                  <a:pt x="18940" y="1776"/>
                  <a:pt x="18929" y="1776"/>
                </a:cubicBezTo>
                <a:cubicBezTo>
                  <a:pt x="18918" y="1776"/>
                  <a:pt x="18909" y="1762"/>
                  <a:pt x="18909" y="1748"/>
                </a:cubicBezTo>
                <a:cubicBezTo>
                  <a:pt x="18909" y="1734"/>
                  <a:pt x="18801" y="1640"/>
                  <a:pt x="18670" y="1538"/>
                </a:cubicBezTo>
                <a:cubicBezTo>
                  <a:pt x="18539" y="1437"/>
                  <a:pt x="18419" y="1337"/>
                  <a:pt x="18404" y="1317"/>
                </a:cubicBezTo>
                <a:cubicBezTo>
                  <a:pt x="18382" y="1290"/>
                  <a:pt x="18133" y="1125"/>
                  <a:pt x="18088" y="1108"/>
                </a:cubicBezTo>
                <a:cubicBezTo>
                  <a:pt x="18083" y="1106"/>
                  <a:pt x="18028" y="1066"/>
                  <a:pt x="17967" y="1020"/>
                </a:cubicBezTo>
                <a:cubicBezTo>
                  <a:pt x="17905" y="974"/>
                  <a:pt x="17850" y="934"/>
                  <a:pt x="17845" y="932"/>
                </a:cubicBezTo>
                <a:cubicBezTo>
                  <a:pt x="17733" y="883"/>
                  <a:pt x="17666" y="847"/>
                  <a:pt x="17642" y="827"/>
                </a:cubicBezTo>
                <a:cubicBezTo>
                  <a:pt x="17593" y="788"/>
                  <a:pt x="17240" y="620"/>
                  <a:pt x="17208" y="620"/>
                </a:cubicBezTo>
                <a:cubicBezTo>
                  <a:pt x="17192" y="621"/>
                  <a:pt x="17174" y="612"/>
                  <a:pt x="17167" y="601"/>
                </a:cubicBezTo>
                <a:cubicBezTo>
                  <a:pt x="17160" y="589"/>
                  <a:pt x="17144" y="575"/>
                  <a:pt x="17131" y="572"/>
                </a:cubicBezTo>
                <a:cubicBezTo>
                  <a:pt x="17098" y="564"/>
                  <a:pt x="16889" y="472"/>
                  <a:pt x="16856" y="450"/>
                </a:cubicBezTo>
                <a:cubicBezTo>
                  <a:pt x="16819" y="426"/>
                  <a:pt x="16804" y="422"/>
                  <a:pt x="16556" y="354"/>
                </a:cubicBezTo>
                <a:cubicBezTo>
                  <a:pt x="16438" y="322"/>
                  <a:pt x="16304" y="280"/>
                  <a:pt x="16258" y="263"/>
                </a:cubicBezTo>
                <a:cubicBezTo>
                  <a:pt x="16116" y="212"/>
                  <a:pt x="15950" y="172"/>
                  <a:pt x="15838" y="161"/>
                </a:cubicBezTo>
                <a:cubicBezTo>
                  <a:pt x="15695" y="148"/>
                  <a:pt x="15502" y="109"/>
                  <a:pt x="15483" y="88"/>
                </a:cubicBezTo>
                <a:cubicBezTo>
                  <a:pt x="15473" y="76"/>
                  <a:pt x="15365" y="63"/>
                  <a:pt x="15242" y="59"/>
                </a:cubicBezTo>
                <a:cubicBezTo>
                  <a:pt x="15119" y="56"/>
                  <a:pt x="15005" y="42"/>
                  <a:pt x="14989" y="28"/>
                </a:cubicBezTo>
                <a:cubicBezTo>
                  <a:pt x="14968" y="11"/>
                  <a:pt x="14702" y="1"/>
                  <a:pt x="14433" y="0"/>
                </a:cubicBezTo>
                <a:close/>
                <a:moveTo>
                  <a:pt x="11348" y="5270"/>
                </a:moveTo>
                <a:cubicBezTo>
                  <a:pt x="11709" y="5278"/>
                  <a:pt x="12035" y="5303"/>
                  <a:pt x="12068" y="5335"/>
                </a:cubicBezTo>
                <a:cubicBezTo>
                  <a:pt x="12078" y="5345"/>
                  <a:pt x="12170" y="5361"/>
                  <a:pt x="12273" y="5372"/>
                </a:cubicBezTo>
                <a:cubicBezTo>
                  <a:pt x="12448" y="5390"/>
                  <a:pt x="12559" y="5417"/>
                  <a:pt x="12739" y="5480"/>
                </a:cubicBezTo>
                <a:cubicBezTo>
                  <a:pt x="12780" y="5494"/>
                  <a:pt x="12852" y="5512"/>
                  <a:pt x="12898" y="5522"/>
                </a:cubicBezTo>
                <a:cubicBezTo>
                  <a:pt x="13035" y="5551"/>
                  <a:pt x="13262" y="5631"/>
                  <a:pt x="13284" y="5658"/>
                </a:cubicBezTo>
                <a:cubicBezTo>
                  <a:pt x="13295" y="5672"/>
                  <a:pt x="13308" y="5676"/>
                  <a:pt x="13314" y="5667"/>
                </a:cubicBezTo>
                <a:cubicBezTo>
                  <a:pt x="13320" y="5657"/>
                  <a:pt x="13343" y="5669"/>
                  <a:pt x="13367" y="5689"/>
                </a:cubicBezTo>
                <a:cubicBezTo>
                  <a:pt x="13391" y="5710"/>
                  <a:pt x="13433" y="5730"/>
                  <a:pt x="13458" y="5735"/>
                </a:cubicBezTo>
                <a:cubicBezTo>
                  <a:pt x="13541" y="5749"/>
                  <a:pt x="13682" y="5801"/>
                  <a:pt x="13717" y="5831"/>
                </a:cubicBezTo>
                <a:cubicBezTo>
                  <a:pt x="13736" y="5847"/>
                  <a:pt x="13759" y="5851"/>
                  <a:pt x="13766" y="5839"/>
                </a:cubicBezTo>
                <a:cubicBezTo>
                  <a:pt x="13773" y="5828"/>
                  <a:pt x="13783" y="5835"/>
                  <a:pt x="13791" y="5851"/>
                </a:cubicBezTo>
                <a:cubicBezTo>
                  <a:pt x="13801" y="5875"/>
                  <a:pt x="13975" y="5975"/>
                  <a:pt x="14046" y="5998"/>
                </a:cubicBezTo>
                <a:cubicBezTo>
                  <a:pt x="14093" y="6013"/>
                  <a:pt x="14272" y="6112"/>
                  <a:pt x="14289" y="6131"/>
                </a:cubicBezTo>
                <a:cubicBezTo>
                  <a:pt x="14299" y="6143"/>
                  <a:pt x="14337" y="6162"/>
                  <a:pt x="14373" y="6174"/>
                </a:cubicBezTo>
                <a:cubicBezTo>
                  <a:pt x="14409" y="6185"/>
                  <a:pt x="14473" y="6220"/>
                  <a:pt x="14514" y="6250"/>
                </a:cubicBezTo>
                <a:cubicBezTo>
                  <a:pt x="14633" y="6338"/>
                  <a:pt x="14698" y="6376"/>
                  <a:pt x="14715" y="6369"/>
                </a:cubicBezTo>
                <a:cubicBezTo>
                  <a:pt x="14724" y="6366"/>
                  <a:pt x="14745" y="6383"/>
                  <a:pt x="14762" y="6406"/>
                </a:cubicBezTo>
                <a:cubicBezTo>
                  <a:pt x="14778" y="6429"/>
                  <a:pt x="14809" y="6454"/>
                  <a:pt x="14830" y="6463"/>
                </a:cubicBezTo>
                <a:cubicBezTo>
                  <a:pt x="14895" y="6492"/>
                  <a:pt x="15275" y="6764"/>
                  <a:pt x="15349" y="6834"/>
                </a:cubicBezTo>
                <a:cubicBezTo>
                  <a:pt x="15388" y="6871"/>
                  <a:pt x="15428" y="6899"/>
                  <a:pt x="15437" y="6899"/>
                </a:cubicBezTo>
                <a:cubicBezTo>
                  <a:pt x="15462" y="6899"/>
                  <a:pt x="15567" y="7002"/>
                  <a:pt x="15567" y="7027"/>
                </a:cubicBezTo>
                <a:cubicBezTo>
                  <a:pt x="15567" y="7039"/>
                  <a:pt x="15583" y="7048"/>
                  <a:pt x="15601" y="7049"/>
                </a:cubicBezTo>
                <a:cubicBezTo>
                  <a:pt x="15619" y="7050"/>
                  <a:pt x="15658" y="7078"/>
                  <a:pt x="15688" y="7109"/>
                </a:cubicBezTo>
                <a:cubicBezTo>
                  <a:pt x="15719" y="7140"/>
                  <a:pt x="15806" y="7212"/>
                  <a:pt x="15879" y="7270"/>
                </a:cubicBezTo>
                <a:cubicBezTo>
                  <a:pt x="15953" y="7328"/>
                  <a:pt x="16025" y="7392"/>
                  <a:pt x="16038" y="7412"/>
                </a:cubicBezTo>
                <a:cubicBezTo>
                  <a:pt x="16052" y="7432"/>
                  <a:pt x="16092" y="7474"/>
                  <a:pt x="16128" y="7505"/>
                </a:cubicBezTo>
                <a:cubicBezTo>
                  <a:pt x="16163" y="7537"/>
                  <a:pt x="16203" y="7576"/>
                  <a:pt x="16215" y="7593"/>
                </a:cubicBezTo>
                <a:cubicBezTo>
                  <a:pt x="16287" y="7692"/>
                  <a:pt x="16304" y="7714"/>
                  <a:pt x="16304" y="7701"/>
                </a:cubicBezTo>
                <a:cubicBezTo>
                  <a:pt x="16305" y="7693"/>
                  <a:pt x="16318" y="7703"/>
                  <a:pt x="16333" y="7724"/>
                </a:cubicBezTo>
                <a:cubicBezTo>
                  <a:pt x="16370" y="7774"/>
                  <a:pt x="16614" y="8027"/>
                  <a:pt x="16626" y="8027"/>
                </a:cubicBezTo>
                <a:cubicBezTo>
                  <a:pt x="16638" y="8027"/>
                  <a:pt x="16757" y="8171"/>
                  <a:pt x="16820" y="8262"/>
                </a:cubicBezTo>
                <a:cubicBezTo>
                  <a:pt x="16905" y="8385"/>
                  <a:pt x="16929" y="8415"/>
                  <a:pt x="16929" y="8392"/>
                </a:cubicBezTo>
                <a:cubicBezTo>
                  <a:pt x="16929" y="8380"/>
                  <a:pt x="16950" y="8411"/>
                  <a:pt x="16974" y="8463"/>
                </a:cubicBezTo>
                <a:cubicBezTo>
                  <a:pt x="16998" y="8515"/>
                  <a:pt x="17023" y="8550"/>
                  <a:pt x="17027" y="8543"/>
                </a:cubicBezTo>
                <a:cubicBezTo>
                  <a:pt x="17032" y="8535"/>
                  <a:pt x="17122" y="8653"/>
                  <a:pt x="17227" y="8803"/>
                </a:cubicBezTo>
                <a:cubicBezTo>
                  <a:pt x="17333" y="8954"/>
                  <a:pt x="17442" y="9102"/>
                  <a:pt x="17468" y="9135"/>
                </a:cubicBezTo>
                <a:cubicBezTo>
                  <a:pt x="17495" y="9167"/>
                  <a:pt x="17546" y="9247"/>
                  <a:pt x="17583" y="9310"/>
                </a:cubicBezTo>
                <a:cubicBezTo>
                  <a:pt x="17619" y="9374"/>
                  <a:pt x="17680" y="9477"/>
                  <a:pt x="17718" y="9540"/>
                </a:cubicBezTo>
                <a:cubicBezTo>
                  <a:pt x="17757" y="9603"/>
                  <a:pt x="17788" y="9661"/>
                  <a:pt x="17788" y="9667"/>
                </a:cubicBezTo>
                <a:cubicBezTo>
                  <a:pt x="17788" y="9674"/>
                  <a:pt x="17831" y="9747"/>
                  <a:pt x="17883" y="9832"/>
                </a:cubicBezTo>
                <a:cubicBezTo>
                  <a:pt x="17934" y="9916"/>
                  <a:pt x="17976" y="10002"/>
                  <a:pt x="17976" y="10022"/>
                </a:cubicBezTo>
                <a:cubicBezTo>
                  <a:pt x="17976" y="10041"/>
                  <a:pt x="17992" y="10075"/>
                  <a:pt x="18013" y="10098"/>
                </a:cubicBezTo>
                <a:cubicBezTo>
                  <a:pt x="18034" y="10122"/>
                  <a:pt x="18051" y="10158"/>
                  <a:pt x="18051" y="10177"/>
                </a:cubicBezTo>
                <a:cubicBezTo>
                  <a:pt x="18050" y="10196"/>
                  <a:pt x="18062" y="10219"/>
                  <a:pt x="18077" y="10228"/>
                </a:cubicBezTo>
                <a:cubicBezTo>
                  <a:pt x="18093" y="10238"/>
                  <a:pt x="18106" y="10266"/>
                  <a:pt x="18106" y="10291"/>
                </a:cubicBezTo>
                <a:cubicBezTo>
                  <a:pt x="18106" y="10316"/>
                  <a:pt x="18115" y="10336"/>
                  <a:pt x="18125" y="10336"/>
                </a:cubicBezTo>
                <a:cubicBezTo>
                  <a:pt x="18136" y="10336"/>
                  <a:pt x="18143" y="10357"/>
                  <a:pt x="18143" y="10381"/>
                </a:cubicBezTo>
                <a:cubicBezTo>
                  <a:pt x="18143" y="10406"/>
                  <a:pt x="18150" y="10424"/>
                  <a:pt x="18158" y="10424"/>
                </a:cubicBezTo>
                <a:cubicBezTo>
                  <a:pt x="18166" y="10424"/>
                  <a:pt x="18211" y="10515"/>
                  <a:pt x="18256" y="10625"/>
                </a:cubicBezTo>
                <a:cubicBezTo>
                  <a:pt x="18301" y="10735"/>
                  <a:pt x="18344" y="10829"/>
                  <a:pt x="18352" y="10835"/>
                </a:cubicBezTo>
                <a:cubicBezTo>
                  <a:pt x="18360" y="10840"/>
                  <a:pt x="18368" y="10868"/>
                  <a:pt x="18368" y="10897"/>
                </a:cubicBezTo>
                <a:cubicBezTo>
                  <a:pt x="18368" y="10926"/>
                  <a:pt x="18380" y="10967"/>
                  <a:pt x="18395" y="10988"/>
                </a:cubicBezTo>
                <a:cubicBezTo>
                  <a:pt x="18410" y="11008"/>
                  <a:pt x="18424" y="11051"/>
                  <a:pt x="18424" y="11081"/>
                </a:cubicBezTo>
                <a:cubicBezTo>
                  <a:pt x="18424" y="11112"/>
                  <a:pt x="18431" y="11135"/>
                  <a:pt x="18442" y="11135"/>
                </a:cubicBezTo>
                <a:cubicBezTo>
                  <a:pt x="18452" y="11135"/>
                  <a:pt x="18461" y="11154"/>
                  <a:pt x="18461" y="11178"/>
                </a:cubicBezTo>
                <a:cubicBezTo>
                  <a:pt x="18461" y="11227"/>
                  <a:pt x="18519" y="11413"/>
                  <a:pt x="18540" y="11427"/>
                </a:cubicBezTo>
                <a:cubicBezTo>
                  <a:pt x="18547" y="11432"/>
                  <a:pt x="18554" y="11468"/>
                  <a:pt x="18554" y="11506"/>
                </a:cubicBezTo>
                <a:cubicBezTo>
                  <a:pt x="18554" y="11545"/>
                  <a:pt x="18563" y="11584"/>
                  <a:pt x="18574" y="11594"/>
                </a:cubicBezTo>
                <a:cubicBezTo>
                  <a:pt x="18584" y="11604"/>
                  <a:pt x="18591" y="11644"/>
                  <a:pt x="18591" y="11682"/>
                </a:cubicBezTo>
                <a:cubicBezTo>
                  <a:pt x="18591" y="11720"/>
                  <a:pt x="18605" y="11766"/>
                  <a:pt x="18620" y="11787"/>
                </a:cubicBezTo>
                <a:cubicBezTo>
                  <a:pt x="18637" y="11809"/>
                  <a:pt x="18647" y="11875"/>
                  <a:pt x="18647" y="11954"/>
                </a:cubicBezTo>
                <a:cubicBezTo>
                  <a:pt x="18647" y="12025"/>
                  <a:pt x="18656" y="12084"/>
                  <a:pt x="18666" y="12084"/>
                </a:cubicBezTo>
                <a:cubicBezTo>
                  <a:pt x="18696" y="12084"/>
                  <a:pt x="18688" y="12166"/>
                  <a:pt x="18652" y="12232"/>
                </a:cubicBezTo>
                <a:cubicBezTo>
                  <a:pt x="18634" y="12264"/>
                  <a:pt x="18608" y="12291"/>
                  <a:pt x="18593" y="12291"/>
                </a:cubicBezTo>
                <a:cubicBezTo>
                  <a:pt x="18579" y="12291"/>
                  <a:pt x="18541" y="12321"/>
                  <a:pt x="18509" y="12359"/>
                </a:cubicBezTo>
                <a:cubicBezTo>
                  <a:pt x="18478" y="12397"/>
                  <a:pt x="18422" y="12447"/>
                  <a:pt x="18386" y="12470"/>
                </a:cubicBezTo>
                <a:cubicBezTo>
                  <a:pt x="18350" y="12492"/>
                  <a:pt x="18305" y="12527"/>
                  <a:pt x="18284" y="12549"/>
                </a:cubicBezTo>
                <a:cubicBezTo>
                  <a:pt x="18264" y="12570"/>
                  <a:pt x="18236" y="12589"/>
                  <a:pt x="18222" y="12589"/>
                </a:cubicBezTo>
                <a:cubicBezTo>
                  <a:pt x="18208" y="12589"/>
                  <a:pt x="18174" y="12610"/>
                  <a:pt x="18147" y="12640"/>
                </a:cubicBezTo>
                <a:cubicBezTo>
                  <a:pt x="18105" y="12685"/>
                  <a:pt x="18025" y="12740"/>
                  <a:pt x="17799" y="12872"/>
                </a:cubicBezTo>
                <a:cubicBezTo>
                  <a:pt x="17753" y="12899"/>
                  <a:pt x="17765" y="12892"/>
                  <a:pt x="17631" y="12954"/>
                </a:cubicBezTo>
                <a:cubicBezTo>
                  <a:pt x="17569" y="12983"/>
                  <a:pt x="17492" y="13023"/>
                  <a:pt x="17461" y="13045"/>
                </a:cubicBezTo>
                <a:cubicBezTo>
                  <a:pt x="17384" y="13100"/>
                  <a:pt x="17223" y="13172"/>
                  <a:pt x="17069" y="13220"/>
                </a:cubicBezTo>
                <a:cubicBezTo>
                  <a:pt x="16997" y="13243"/>
                  <a:pt x="16865" y="13289"/>
                  <a:pt x="16772" y="13322"/>
                </a:cubicBezTo>
                <a:cubicBezTo>
                  <a:pt x="16429" y="13447"/>
                  <a:pt x="16321" y="13471"/>
                  <a:pt x="15792" y="13549"/>
                </a:cubicBezTo>
                <a:cubicBezTo>
                  <a:pt x="15725" y="13559"/>
                  <a:pt x="15599" y="13580"/>
                  <a:pt x="15512" y="13594"/>
                </a:cubicBezTo>
                <a:cubicBezTo>
                  <a:pt x="15208" y="13644"/>
                  <a:pt x="13962" y="13617"/>
                  <a:pt x="13655" y="13555"/>
                </a:cubicBezTo>
                <a:cubicBezTo>
                  <a:pt x="13614" y="13546"/>
                  <a:pt x="13408" y="13532"/>
                  <a:pt x="13198" y="13521"/>
                </a:cubicBezTo>
                <a:cubicBezTo>
                  <a:pt x="12987" y="13509"/>
                  <a:pt x="12806" y="13488"/>
                  <a:pt x="12796" y="13475"/>
                </a:cubicBezTo>
                <a:cubicBezTo>
                  <a:pt x="12786" y="13463"/>
                  <a:pt x="12706" y="13450"/>
                  <a:pt x="12619" y="13447"/>
                </a:cubicBezTo>
                <a:cubicBezTo>
                  <a:pt x="12533" y="13444"/>
                  <a:pt x="12455" y="13435"/>
                  <a:pt x="12446" y="13427"/>
                </a:cubicBezTo>
                <a:cubicBezTo>
                  <a:pt x="12438" y="13419"/>
                  <a:pt x="12395" y="13406"/>
                  <a:pt x="12352" y="13399"/>
                </a:cubicBezTo>
                <a:cubicBezTo>
                  <a:pt x="12225" y="13379"/>
                  <a:pt x="11911" y="13327"/>
                  <a:pt x="11769" y="13300"/>
                </a:cubicBezTo>
                <a:cubicBezTo>
                  <a:pt x="11698" y="13286"/>
                  <a:pt x="11547" y="13259"/>
                  <a:pt x="11434" y="13240"/>
                </a:cubicBezTo>
                <a:cubicBezTo>
                  <a:pt x="10912" y="13155"/>
                  <a:pt x="10597" y="13092"/>
                  <a:pt x="10454" y="13042"/>
                </a:cubicBezTo>
                <a:cubicBezTo>
                  <a:pt x="10428" y="13033"/>
                  <a:pt x="10368" y="13022"/>
                  <a:pt x="10322" y="13016"/>
                </a:cubicBezTo>
                <a:cubicBezTo>
                  <a:pt x="10275" y="13011"/>
                  <a:pt x="10179" y="12993"/>
                  <a:pt x="10107" y="12977"/>
                </a:cubicBezTo>
                <a:cubicBezTo>
                  <a:pt x="10035" y="12960"/>
                  <a:pt x="9902" y="12932"/>
                  <a:pt x="9811" y="12914"/>
                </a:cubicBezTo>
                <a:cubicBezTo>
                  <a:pt x="9720" y="12896"/>
                  <a:pt x="9610" y="12869"/>
                  <a:pt x="9568" y="12855"/>
                </a:cubicBezTo>
                <a:cubicBezTo>
                  <a:pt x="9526" y="12841"/>
                  <a:pt x="9425" y="12820"/>
                  <a:pt x="9343" y="12810"/>
                </a:cubicBezTo>
                <a:cubicBezTo>
                  <a:pt x="9261" y="12799"/>
                  <a:pt x="9142" y="12778"/>
                  <a:pt x="9081" y="12761"/>
                </a:cubicBezTo>
                <a:cubicBezTo>
                  <a:pt x="9019" y="12745"/>
                  <a:pt x="8916" y="12718"/>
                  <a:pt x="8849" y="12705"/>
                </a:cubicBezTo>
                <a:cubicBezTo>
                  <a:pt x="8684" y="12671"/>
                  <a:pt x="8587" y="12649"/>
                  <a:pt x="8531" y="12628"/>
                </a:cubicBezTo>
                <a:cubicBezTo>
                  <a:pt x="8505" y="12619"/>
                  <a:pt x="8450" y="12607"/>
                  <a:pt x="8409" y="12603"/>
                </a:cubicBezTo>
                <a:cubicBezTo>
                  <a:pt x="8368" y="12599"/>
                  <a:pt x="8280" y="12580"/>
                  <a:pt x="8213" y="12560"/>
                </a:cubicBezTo>
                <a:cubicBezTo>
                  <a:pt x="8021" y="12504"/>
                  <a:pt x="7881" y="12471"/>
                  <a:pt x="7701" y="12438"/>
                </a:cubicBezTo>
                <a:cubicBezTo>
                  <a:pt x="7608" y="12422"/>
                  <a:pt x="7435" y="12381"/>
                  <a:pt x="7317" y="12348"/>
                </a:cubicBezTo>
                <a:cubicBezTo>
                  <a:pt x="7070" y="12277"/>
                  <a:pt x="6763" y="12204"/>
                  <a:pt x="6654" y="12192"/>
                </a:cubicBezTo>
                <a:cubicBezTo>
                  <a:pt x="6613" y="12187"/>
                  <a:pt x="6551" y="12172"/>
                  <a:pt x="6515" y="12158"/>
                </a:cubicBezTo>
                <a:cubicBezTo>
                  <a:pt x="6479" y="12144"/>
                  <a:pt x="6415" y="12130"/>
                  <a:pt x="6374" y="12127"/>
                </a:cubicBezTo>
                <a:cubicBezTo>
                  <a:pt x="6299" y="12120"/>
                  <a:pt x="6212" y="12095"/>
                  <a:pt x="6160" y="12064"/>
                </a:cubicBezTo>
                <a:cubicBezTo>
                  <a:pt x="6135" y="12050"/>
                  <a:pt x="6023" y="12021"/>
                  <a:pt x="5656" y="11934"/>
                </a:cubicBezTo>
                <a:cubicBezTo>
                  <a:pt x="5590" y="11918"/>
                  <a:pt x="5467" y="11885"/>
                  <a:pt x="5385" y="11860"/>
                </a:cubicBezTo>
                <a:cubicBezTo>
                  <a:pt x="5303" y="11836"/>
                  <a:pt x="5214" y="11810"/>
                  <a:pt x="5189" y="11804"/>
                </a:cubicBezTo>
                <a:cubicBezTo>
                  <a:pt x="5050" y="11770"/>
                  <a:pt x="4907" y="11729"/>
                  <a:pt x="4824" y="11699"/>
                </a:cubicBezTo>
                <a:cubicBezTo>
                  <a:pt x="4773" y="11680"/>
                  <a:pt x="4700" y="11656"/>
                  <a:pt x="4662" y="11648"/>
                </a:cubicBezTo>
                <a:cubicBezTo>
                  <a:pt x="4623" y="11639"/>
                  <a:pt x="4592" y="11628"/>
                  <a:pt x="4592" y="11620"/>
                </a:cubicBezTo>
                <a:cubicBezTo>
                  <a:pt x="4592" y="11587"/>
                  <a:pt x="4657" y="11433"/>
                  <a:pt x="4671" y="11433"/>
                </a:cubicBezTo>
                <a:cubicBezTo>
                  <a:pt x="4679" y="11433"/>
                  <a:pt x="4685" y="11417"/>
                  <a:pt x="4685" y="11401"/>
                </a:cubicBezTo>
                <a:cubicBezTo>
                  <a:pt x="4685" y="11385"/>
                  <a:pt x="4697" y="11351"/>
                  <a:pt x="4712" y="11322"/>
                </a:cubicBezTo>
                <a:cubicBezTo>
                  <a:pt x="4727" y="11293"/>
                  <a:pt x="4782" y="11181"/>
                  <a:pt x="4835" y="11076"/>
                </a:cubicBezTo>
                <a:cubicBezTo>
                  <a:pt x="4888" y="10970"/>
                  <a:pt x="4948" y="10854"/>
                  <a:pt x="4967" y="10818"/>
                </a:cubicBezTo>
                <a:cubicBezTo>
                  <a:pt x="4987" y="10781"/>
                  <a:pt x="5003" y="10742"/>
                  <a:pt x="5003" y="10733"/>
                </a:cubicBezTo>
                <a:cubicBezTo>
                  <a:pt x="5003" y="10723"/>
                  <a:pt x="5041" y="10654"/>
                  <a:pt x="5087" y="10580"/>
                </a:cubicBezTo>
                <a:cubicBezTo>
                  <a:pt x="5133" y="10505"/>
                  <a:pt x="5171" y="10435"/>
                  <a:pt x="5171" y="10421"/>
                </a:cubicBezTo>
                <a:cubicBezTo>
                  <a:pt x="5171" y="10389"/>
                  <a:pt x="5284" y="10217"/>
                  <a:pt x="5305" y="10217"/>
                </a:cubicBezTo>
                <a:cubicBezTo>
                  <a:pt x="5313" y="10217"/>
                  <a:pt x="5321" y="10203"/>
                  <a:pt x="5321" y="10186"/>
                </a:cubicBezTo>
                <a:cubicBezTo>
                  <a:pt x="5321" y="10141"/>
                  <a:pt x="5344" y="10099"/>
                  <a:pt x="5692" y="9512"/>
                </a:cubicBezTo>
                <a:cubicBezTo>
                  <a:pt x="5734" y="9441"/>
                  <a:pt x="5767" y="9374"/>
                  <a:pt x="5767" y="9361"/>
                </a:cubicBezTo>
                <a:cubicBezTo>
                  <a:pt x="5767" y="9349"/>
                  <a:pt x="5790" y="9321"/>
                  <a:pt x="5815" y="9299"/>
                </a:cubicBezTo>
                <a:cubicBezTo>
                  <a:pt x="5841" y="9277"/>
                  <a:pt x="5862" y="9238"/>
                  <a:pt x="5862" y="9214"/>
                </a:cubicBezTo>
                <a:cubicBezTo>
                  <a:pt x="5862" y="9190"/>
                  <a:pt x="5866" y="9179"/>
                  <a:pt x="5872" y="9189"/>
                </a:cubicBezTo>
                <a:cubicBezTo>
                  <a:pt x="5885" y="9208"/>
                  <a:pt x="6029" y="8979"/>
                  <a:pt x="6029" y="8939"/>
                </a:cubicBezTo>
                <a:cubicBezTo>
                  <a:pt x="6029" y="8926"/>
                  <a:pt x="6037" y="8914"/>
                  <a:pt x="6046" y="8914"/>
                </a:cubicBezTo>
                <a:cubicBezTo>
                  <a:pt x="6069" y="8914"/>
                  <a:pt x="6310" y="8536"/>
                  <a:pt x="6310" y="8500"/>
                </a:cubicBezTo>
                <a:cubicBezTo>
                  <a:pt x="6310" y="8484"/>
                  <a:pt x="6318" y="8469"/>
                  <a:pt x="6328" y="8469"/>
                </a:cubicBezTo>
                <a:cubicBezTo>
                  <a:pt x="6338" y="8469"/>
                  <a:pt x="6409" y="8376"/>
                  <a:pt x="6488" y="8262"/>
                </a:cubicBezTo>
                <a:cubicBezTo>
                  <a:pt x="6567" y="8148"/>
                  <a:pt x="6640" y="8055"/>
                  <a:pt x="6649" y="8055"/>
                </a:cubicBezTo>
                <a:cubicBezTo>
                  <a:pt x="6658" y="8055"/>
                  <a:pt x="6663" y="8034"/>
                  <a:pt x="6663" y="8010"/>
                </a:cubicBezTo>
                <a:cubicBezTo>
                  <a:pt x="6663" y="7985"/>
                  <a:pt x="6671" y="7967"/>
                  <a:pt x="6679" y="7967"/>
                </a:cubicBezTo>
                <a:cubicBezTo>
                  <a:pt x="6693" y="7967"/>
                  <a:pt x="6846" y="7769"/>
                  <a:pt x="7111" y="7409"/>
                </a:cubicBezTo>
                <a:cubicBezTo>
                  <a:pt x="7158" y="7347"/>
                  <a:pt x="7215" y="7278"/>
                  <a:pt x="7238" y="7259"/>
                </a:cubicBezTo>
                <a:cubicBezTo>
                  <a:pt x="7261" y="7240"/>
                  <a:pt x="7335" y="7144"/>
                  <a:pt x="7404" y="7046"/>
                </a:cubicBezTo>
                <a:cubicBezTo>
                  <a:pt x="7473" y="6949"/>
                  <a:pt x="7539" y="6871"/>
                  <a:pt x="7551" y="6871"/>
                </a:cubicBezTo>
                <a:cubicBezTo>
                  <a:pt x="7562" y="6871"/>
                  <a:pt x="7620" y="6804"/>
                  <a:pt x="7677" y="6723"/>
                </a:cubicBezTo>
                <a:cubicBezTo>
                  <a:pt x="7735" y="6643"/>
                  <a:pt x="7801" y="6570"/>
                  <a:pt x="7822" y="6559"/>
                </a:cubicBezTo>
                <a:cubicBezTo>
                  <a:pt x="7843" y="6548"/>
                  <a:pt x="7880" y="6510"/>
                  <a:pt x="7904" y="6474"/>
                </a:cubicBezTo>
                <a:cubicBezTo>
                  <a:pt x="7929" y="6439"/>
                  <a:pt x="7998" y="6372"/>
                  <a:pt x="8058" y="6324"/>
                </a:cubicBezTo>
                <a:cubicBezTo>
                  <a:pt x="8118" y="6276"/>
                  <a:pt x="8185" y="6212"/>
                  <a:pt x="8208" y="6179"/>
                </a:cubicBezTo>
                <a:cubicBezTo>
                  <a:pt x="8231" y="6147"/>
                  <a:pt x="8250" y="6128"/>
                  <a:pt x="8250" y="6140"/>
                </a:cubicBezTo>
                <a:cubicBezTo>
                  <a:pt x="8250" y="6151"/>
                  <a:pt x="8285" y="6132"/>
                  <a:pt x="8327" y="6097"/>
                </a:cubicBezTo>
                <a:cubicBezTo>
                  <a:pt x="8370" y="6063"/>
                  <a:pt x="8439" y="6017"/>
                  <a:pt x="8481" y="5995"/>
                </a:cubicBezTo>
                <a:cubicBezTo>
                  <a:pt x="8643" y="5912"/>
                  <a:pt x="8873" y="5772"/>
                  <a:pt x="8897" y="5740"/>
                </a:cubicBezTo>
                <a:cubicBezTo>
                  <a:pt x="8910" y="5722"/>
                  <a:pt x="8922" y="5717"/>
                  <a:pt x="8922" y="5726"/>
                </a:cubicBezTo>
                <a:cubicBezTo>
                  <a:pt x="8922" y="5736"/>
                  <a:pt x="8962" y="5714"/>
                  <a:pt x="9011" y="5681"/>
                </a:cubicBezTo>
                <a:cubicBezTo>
                  <a:pt x="9091" y="5626"/>
                  <a:pt x="9245" y="5556"/>
                  <a:pt x="9559" y="5431"/>
                </a:cubicBezTo>
                <a:cubicBezTo>
                  <a:pt x="9617" y="5409"/>
                  <a:pt x="9794" y="5375"/>
                  <a:pt x="9952" y="5358"/>
                </a:cubicBezTo>
                <a:cubicBezTo>
                  <a:pt x="10110" y="5341"/>
                  <a:pt x="10322" y="5313"/>
                  <a:pt x="10425" y="5295"/>
                </a:cubicBezTo>
                <a:cubicBezTo>
                  <a:pt x="10592" y="5267"/>
                  <a:pt x="10987" y="5262"/>
                  <a:pt x="11348" y="527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67" name="Landreman, et al.,…"/>
          <p:cNvSpPr txBox="1"/>
          <p:nvPr/>
        </p:nvSpPr>
        <p:spPr>
          <a:xfrm>
            <a:off x="4399077" y="12714235"/>
            <a:ext cx="4796156" cy="854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Landreman, et al.,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25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i="1"/>
              <a:t>Phys. Plasmas</a:t>
            </a:r>
            <a:r>
              <a:t> 29, 082501 (2022)</a:t>
            </a:r>
          </a:p>
        </p:txBody>
      </p:sp>
      <p:sp>
        <p:nvSpPr>
          <p:cNvPr id="268" name="Open Book"/>
          <p:cNvSpPr/>
          <p:nvPr/>
        </p:nvSpPr>
        <p:spPr>
          <a:xfrm>
            <a:off x="3596133" y="12853596"/>
            <a:ext cx="691291" cy="640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269" name="pasted-movie.png" descr="pasted-movi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1908" y="3847107"/>
            <a:ext cx="4555154" cy="29137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040" y="3611000"/>
            <a:ext cx="9370988" cy="6841329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sp>
        <p:nvSpPr>
          <p:cNvPr id="275" name="3D fields carry large impacts for AE resonance"/>
          <p:cNvSpPr txBox="1">
            <a:spLocks noGrp="1"/>
          </p:cNvSpPr>
          <p:nvPr>
            <p:ph type="title"/>
          </p:nvPr>
        </p:nvSpPr>
        <p:spPr>
          <a:xfrm>
            <a:off x="1206500" y="797470"/>
            <a:ext cx="21971000" cy="1433163"/>
          </a:xfrm>
          <a:prstGeom prst="rect">
            <a:avLst/>
          </a:prstGeom>
        </p:spPr>
        <p:txBody>
          <a:bodyPr/>
          <a:lstStyle>
            <a:lvl1pPr defTabSz="2316421">
              <a:defRPr sz="8075" spc="-161"/>
            </a:lvl1pPr>
          </a:lstStyle>
          <a:p>
            <a:r>
              <a:t>3D fields carry large impacts for AE resonance</a:t>
            </a:r>
          </a:p>
        </p:txBody>
      </p:sp>
      <p:sp>
        <p:nvSpPr>
          <p:cNvPr id="276" name="Tokamak: one n and one ω"/>
          <p:cNvSpPr txBox="1"/>
          <p:nvPr/>
        </p:nvSpPr>
        <p:spPr>
          <a:xfrm>
            <a:off x="2764599" y="2693784"/>
            <a:ext cx="9336087" cy="6400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100000"/>
              </a:lnSpc>
              <a:spcBef>
                <a:spcPts val="0"/>
              </a:spcBef>
              <a:defRPr b="1">
                <a:solidFill>
                  <a:srgbClr val="182F45"/>
                </a:solidFill>
              </a:defRPr>
            </a:lvl1pPr>
          </a:lstStyle>
          <a:p>
            <a:r>
              <a:t>Tokamak: fixed n and ω</a:t>
            </a:r>
          </a:p>
        </p:txBody>
      </p:sp>
      <p:sp>
        <p:nvSpPr>
          <p:cNvPr id="277" name="Quasisymmetric stellarator"/>
          <p:cNvSpPr txBox="1"/>
          <p:nvPr/>
        </p:nvSpPr>
        <p:spPr>
          <a:xfrm>
            <a:off x="14597074" y="2473143"/>
            <a:ext cx="9370989" cy="1081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100000"/>
              </a:lnSpc>
              <a:spcBef>
                <a:spcPts val="0"/>
              </a:spcBef>
              <a:defRPr b="1">
                <a:solidFill>
                  <a:srgbClr val="182F45"/>
                </a:solidFill>
              </a:defRPr>
            </a:lvl1pPr>
          </a:lstStyle>
          <a:p>
            <a:r>
              <a:t>Quasisymmetric stellarator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8" name="One shared family"/>
              <p:cNvSpPr txBox="1"/>
              <p:nvPr/>
            </p:nvSpPr>
            <p:spPr>
              <a:xfrm>
                <a:off x="3521733" y="7648284"/>
                <a:ext cx="6504906" cy="265386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 anchor="ctr"/>
              <a:lstStyle/>
              <a:p>
                <a:pPr algn="ctr" defTabSz="914400">
                  <a:lnSpc>
                    <a:spcPct val="100000"/>
                  </a:lnSpc>
                  <a:spcBef>
                    <a:spcPts val="0"/>
                  </a:spcBef>
                  <a:defRPr sz="3500">
                    <a:solidFill>
                      <a:srgbClr val="1C6FB2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Transport confined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>
                            <a:solidFill>
                              <a:srgbClr val="1C6FB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1C6FB2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sz="4250" i="1">
                            <a:solidFill>
                              <a:srgbClr val="1C6FB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t> line</a:t>
                </a:r>
              </a:p>
            </p:txBody>
          </p:sp>
        </mc:Choice>
        <mc:Fallback>
          <p:sp>
            <p:nvSpPr>
              <p:cNvPr id="278" name="One shared famil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1733" y="7648284"/>
                <a:ext cx="6504906" cy="26538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9" name="Constant"/>
              <p:cNvSpPr txBox="1"/>
              <p:nvPr/>
            </p:nvSpPr>
            <p:spPr>
              <a:xfrm>
                <a:off x="2172701" y="10986675"/>
                <a:ext cx="8177544" cy="110419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>
                  <a:spcBef>
                    <a:spcPts val="3000"/>
                  </a:spcBef>
                  <a:defRPr>
                    <a:solidFill>
                      <a:schemeClr val="accent1">
                        <a:hueOff val="114395"/>
                        <a:lumOff val="-24975"/>
                      </a:schemeClr>
                    </a:solidFill>
                  </a:defRPr>
                </a:pPr>
                <a14:m>
                  <m:oMath xmlns:m="http://schemas.openxmlformats.org/officeDocument/2006/math">
                    <m:sSup>
                      <m:sSupPr>
                        <m:ctrlPr>
                          <a:rPr sz="5750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sz="5750" i="1">
                        <a:solidFill>
                          <a:srgbClr val="004C7F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sz="5750" i="1">
                        <a:solidFill>
                          <a:srgbClr val="004C7F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5750" i="1">
                        <a:solidFill>
                          <a:srgbClr val="004C7F"/>
                        </a:solidFill>
                        <a:latin typeface="Cambria Math" panose="02040503050406030204" pitchFamily="18" charset="0"/>
                      </a:rPr>
                      <m:t>𝜔</m:t>
                    </m:r>
                    <m:sSub>
                      <m:sSubPr>
                        <m:ctrlP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</m:sub>
                    </m:sSub>
                    <m:r>
                      <a:rPr sz="5750" i="1">
                        <a:solidFill>
                          <a:srgbClr val="004C7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sz="5750" i="1">
                            <a:solidFill>
                              <a:srgbClr val="004C7F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sz="5750" i="1">
                        <a:solidFill>
                          <a:srgbClr val="004C7F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t> Constant</a:t>
                </a:r>
                <a:endParaRPr>
                  <a:solidFill>
                    <a:srgbClr val="004D80"/>
                  </a:solidFill>
                </a:endParaRPr>
              </a:p>
            </p:txBody>
          </p:sp>
        </mc:Choice>
        <mc:Fallback>
          <p:sp>
            <p:nvSpPr>
              <p:cNvPr id="279" name="Constan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701" y="10986675"/>
                <a:ext cx="8177544" cy="1104192"/>
              </a:xfrm>
              <a:prstGeom prst="rect">
                <a:avLst/>
              </a:prstGeom>
              <a:blipFill>
                <a:blip r:embed="rId5"/>
                <a:stretch>
                  <a:fillRect l="-1393" t="-3409" r="-6347" b="-125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0" name="One shared family"/>
          <p:cNvSpPr txBox="1"/>
          <p:nvPr/>
        </p:nvSpPr>
        <p:spPr>
          <a:xfrm>
            <a:off x="14432010" y="9571987"/>
            <a:ext cx="8177544" cy="3071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/>
          <a:p>
            <a:pPr algn="ctr" defTabSz="914400">
              <a:lnSpc>
                <a:spcPct val="100000"/>
              </a:lnSpc>
              <a:spcBef>
                <a:spcPts val="3000"/>
              </a:spcBef>
              <a:defRPr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  <a:p>
            <a:pPr algn="ctr" defTabSz="914400">
              <a:lnSpc>
                <a:spcPct val="100000"/>
              </a:lnSpc>
              <a:spcBef>
                <a:spcPts val="3000"/>
              </a:spcBef>
              <a:defRPr>
                <a:solidFill>
                  <a:schemeClr val="accent1">
                    <a:hueOff val="114395"/>
                    <a:lumOff val="-24975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Transport throughout phase space</a:t>
            </a:r>
          </a:p>
        </p:txBody>
      </p:sp>
      <p:pic>
        <p:nvPicPr>
          <p:cNvPr id="281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49343" y="3557740"/>
            <a:ext cx="9516899" cy="694784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82" name="One shared family"/>
              <p:cNvSpPr txBox="1"/>
              <p:nvPr/>
            </p:nvSpPr>
            <p:spPr>
              <a:xfrm>
                <a:off x="15685706" y="6782056"/>
                <a:ext cx="6504906" cy="265386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0" tIns="0" rIns="0" bIns="0" anchor="ctr"/>
              <a:lstStyle/>
              <a:p>
                <a:pPr algn="ctr" defTabSz="914400">
                  <a:lnSpc>
                    <a:spcPct val="100000"/>
                  </a:lnSpc>
                  <a:spcBef>
                    <a:spcPts val="0"/>
                  </a:spcBef>
                  <a:defRPr sz="3500">
                    <a:solidFill>
                      <a:srgbClr val="1C6FB2"/>
                    </a:solidFill>
                    <a:latin typeface="Helvetica"/>
                    <a:ea typeface="Helvetica"/>
                    <a:cs typeface="Helvetica"/>
                    <a:sym typeface="Helvetica"/>
                  </a:defRPr>
                </a:pPr>
                <a:r>
                  <a:t>No shared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>
                            <a:solidFill>
                              <a:srgbClr val="1C6FB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1C6FB2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p>
                        <m:r>
                          <a:rPr sz="4250" i="1">
                            <a:solidFill>
                              <a:srgbClr val="1C6FB2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/>
              </a:p>
            </p:txBody>
          </p:sp>
        </mc:Choice>
        <mc:Fallback>
          <p:sp>
            <p:nvSpPr>
              <p:cNvPr id="282" name="One shared family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85706" y="6782056"/>
                <a:ext cx="6504906" cy="26538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3D error fields in stellarators create resonant islands"/>
          <p:cNvSpPr txBox="1">
            <a:spLocks noGrp="1"/>
          </p:cNvSpPr>
          <p:nvPr>
            <p:ph type="title"/>
          </p:nvPr>
        </p:nvSpPr>
        <p:spPr>
          <a:xfrm>
            <a:off x="571500" y="1028700"/>
            <a:ext cx="23578344" cy="2144066"/>
          </a:xfrm>
          <a:prstGeom prst="rect">
            <a:avLst/>
          </a:prstGeom>
        </p:spPr>
        <p:txBody>
          <a:bodyPr/>
          <a:lstStyle>
            <a:lvl1pPr defTabSz="2194505">
              <a:defRPr sz="7650" spc="-153"/>
            </a:lvl1pPr>
          </a:lstStyle>
          <a:p>
            <a:r>
              <a:t>3D error fields in stellarators create resonant islands</a:t>
            </a:r>
          </a:p>
        </p:txBody>
      </p: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8" name="Landreman-Buller 2.5%   quasi-axisymmetric equilibrium in the absence of an AE"/>
              <p:cNvSpPr txBox="1"/>
              <p:nvPr/>
            </p:nvSpPr>
            <p:spPr>
              <a:xfrm>
                <a:off x="596900" y="2739410"/>
                <a:ext cx="21971000" cy="14331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normAutofit/>
              </a:bodyPr>
              <a:lstStyle/>
              <a:p>
                <a:pPr defTabSz="2243271">
                  <a:lnSpc>
                    <a:spcPct val="80000"/>
                  </a:lnSpc>
                  <a:spcBef>
                    <a:spcPts val="0"/>
                  </a:spcBef>
                  <a:defRPr sz="4600" b="1" spc="-91"/>
                </a:pPr>
                <a:r>
                  <a:t>Landreman-Buller 2.5% </a:t>
                </a:r>
                <a14:m>
                  <m:oMath xmlns:m="http://schemas.openxmlformats.org/officeDocument/2006/math">
                    <m:r>
                      <a:rPr sz="5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t> quasi-axisymmetric equilibrium in the absence of an AE</a:t>
                </a:r>
                <a:endParaRPr sz="5000"/>
              </a:p>
            </p:txBody>
          </p:sp>
        </mc:Choice>
        <mc:Fallback>
          <p:sp>
            <p:nvSpPr>
              <p:cNvPr id="288" name="Landreman-Buller 2.5%   quasi-axisymmetric equilibrium in the absence of an A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900" y="2739410"/>
                <a:ext cx="21971000" cy="1433164"/>
              </a:xfrm>
              <a:prstGeom prst="rect">
                <a:avLst/>
              </a:prstGeom>
              <a:blipFill>
                <a:blip r:embed="rId3"/>
                <a:stretch>
                  <a:fillRect l="-1387" t="-13158" b="-1315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9" name="Landreman et al.…"/>
          <p:cNvSpPr txBox="1"/>
          <p:nvPr/>
        </p:nvSpPr>
        <p:spPr>
          <a:xfrm>
            <a:off x="18554696" y="12537344"/>
            <a:ext cx="5732527" cy="1005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Landreman et al.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i="1"/>
              <a:t>Phys. Plasmas</a:t>
            </a:r>
            <a:r>
              <a:t> 29, 082501 (2022)</a:t>
            </a:r>
          </a:p>
        </p:txBody>
      </p:sp>
      <p:pic>
        <p:nvPicPr>
          <p:cNvPr id="290" name="pasted-movie.png" descr="pasted-movie.png"/>
          <p:cNvPicPr>
            <a:picLocks noChangeAspect="1"/>
          </p:cNvPicPr>
          <p:nvPr/>
        </p:nvPicPr>
        <p:blipFill>
          <a:blip r:embed="rId4"/>
          <a:srcRect l="3823" t="4463" b="4463"/>
          <a:stretch>
            <a:fillRect/>
          </a:stretch>
        </p:blipFill>
        <p:spPr>
          <a:xfrm>
            <a:off x="5798740" y="4231512"/>
            <a:ext cx="12380073" cy="8792420"/>
          </a:xfrm>
          <a:prstGeom prst="rect">
            <a:avLst/>
          </a:prstGeom>
          <a:ln w="12700">
            <a:miter lim="400000"/>
          </a:ln>
        </p:spPr>
      </p:pic>
      <p:sp>
        <p:nvSpPr>
          <p:cNvPr id="291" name="Open Book"/>
          <p:cNvSpPr/>
          <p:nvPr/>
        </p:nvSpPr>
        <p:spPr>
          <a:xfrm>
            <a:off x="17604041" y="12667444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296" name="Inclusion of symmetry-breaking QS increases chaos"/>
          <p:cNvSpPr txBox="1">
            <a:spLocks noGrp="1"/>
          </p:cNvSpPr>
          <p:nvPr>
            <p:ph type="title"/>
          </p:nvPr>
        </p:nvSpPr>
        <p:spPr>
          <a:xfrm>
            <a:off x="392206" y="596988"/>
            <a:ext cx="23599588" cy="2144066"/>
          </a:xfrm>
          <a:prstGeom prst="rect">
            <a:avLst/>
          </a:prstGeom>
        </p:spPr>
        <p:txBody>
          <a:bodyPr/>
          <a:lstStyle>
            <a:lvl1pPr defTabSz="2218888">
              <a:defRPr sz="7735" spc="-154"/>
            </a:lvl1pPr>
          </a:lstStyle>
          <a:p>
            <a:r>
              <a:t>Inclusion of symmetry-breaking QS increases chaos</a:t>
            </a:r>
          </a:p>
        </p:txBody>
      </p:sp>
      <p:grpSp>
        <p:nvGrpSpPr>
          <p:cNvPr id="305" name="Group"/>
          <p:cNvGrpSpPr/>
          <p:nvPr/>
        </p:nvGrpSpPr>
        <p:grpSpPr>
          <a:xfrm>
            <a:off x="247551" y="1698996"/>
            <a:ext cx="23888899" cy="11811699"/>
            <a:chOff x="0" y="0"/>
            <a:chExt cx="23888898" cy="11811697"/>
          </a:xfrm>
        </p:grpSpPr>
        <p:pic>
          <p:nvPicPr>
            <p:cNvPr id="297" name="unknown.png" descr="unknown.png"/>
            <p:cNvPicPr>
              <a:picLocks noChangeAspect="1"/>
            </p:cNvPicPr>
            <p:nvPr/>
          </p:nvPicPr>
          <p:blipFill>
            <a:blip r:embed="rId2"/>
            <a:srcRect l="16672" t="5696" r="48226" b="3733"/>
            <a:stretch>
              <a:fillRect/>
            </a:stretch>
          </p:blipFill>
          <p:spPr>
            <a:xfrm>
              <a:off x="10279052" y="2779488"/>
              <a:ext cx="9427042" cy="85869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8" name="unknown.png" descr="unknown.png"/>
            <p:cNvPicPr>
              <a:picLocks noChangeAspect="1"/>
            </p:cNvPicPr>
            <p:nvPr/>
          </p:nvPicPr>
          <p:blipFill>
            <a:blip r:embed="rId3"/>
            <a:srcRect l="14146" t="5540" r="48351" b="2222"/>
            <a:stretch>
              <a:fillRect/>
            </a:stretch>
          </p:blipFill>
          <p:spPr>
            <a:xfrm>
              <a:off x="0" y="2773832"/>
              <a:ext cx="10065445" cy="87396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9" name="unknown.png" descr="unknown.png"/>
            <p:cNvPicPr>
              <a:picLocks noChangeAspect="1"/>
            </p:cNvPicPr>
            <p:nvPr/>
          </p:nvPicPr>
          <p:blipFill>
            <a:blip r:embed="rId4"/>
            <a:srcRect l="86915" t="4186" r="118" b="70159"/>
            <a:stretch>
              <a:fillRect/>
            </a:stretch>
          </p:blipFill>
          <p:spPr>
            <a:xfrm>
              <a:off x="19734567" y="0"/>
              <a:ext cx="3622656" cy="25304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0" name="unknown.png" descr="unknown.png"/>
            <p:cNvPicPr>
              <a:picLocks noChangeAspect="1"/>
            </p:cNvPicPr>
            <p:nvPr/>
          </p:nvPicPr>
          <p:blipFill>
            <a:blip r:embed="rId4"/>
            <a:srcRect l="83071" r="12337"/>
            <a:stretch>
              <a:fillRect/>
            </a:stretch>
          </p:blipFill>
          <p:spPr>
            <a:xfrm>
              <a:off x="20016381" y="2334541"/>
              <a:ext cx="1232367" cy="9477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1" name="Less…"/>
            <p:cNvSpPr txBox="1"/>
            <p:nvPr/>
          </p:nvSpPr>
          <p:spPr>
            <a:xfrm>
              <a:off x="21065117" y="2550845"/>
              <a:ext cx="2823782" cy="1693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lnSpc>
                  <a:spcPct val="50000"/>
                </a:lnSpc>
                <a:defRPr sz="4500"/>
              </a:pPr>
              <a:r>
                <a:t>Less</a:t>
              </a:r>
            </a:p>
            <a:p>
              <a:pPr algn="ctr">
                <a:lnSpc>
                  <a:spcPct val="50000"/>
                </a:lnSpc>
                <a:defRPr sz="4500"/>
              </a:pPr>
              <a:r>
                <a:t>Stochastic</a:t>
              </a:r>
            </a:p>
          </p:txBody>
        </p:sp>
        <p:sp>
          <p:nvSpPr>
            <p:cNvPr id="302" name="More…"/>
            <p:cNvSpPr txBox="1"/>
            <p:nvPr/>
          </p:nvSpPr>
          <p:spPr>
            <a:xfrm>
              <a:off x="21065117" y="9078645"/>
              <a:ext cx="2823782" cy="1693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>
                <a:lnSpc>
                  <a:spcPct val="50000"/>
                </a:lnSpc>
                <a:defRPr sz="4500"/>
              </a:pPr>
              <a:r>
                <a:t>More</a:t>
              </a:r>
            </a:p>
            <a:p>
              <a:pPr algn="ctr">
                <a:lnSpc>
                  <a:spcPct val="50000"/>
                </a:lnSpc>
                <a:defRPr sz="4500"/>
              </a:pPr>
              <a:r>
                <a:t>Stochastic</a:t>
              </a:r>
            </a:p>
          </p:txBody>
        </p:sp>
        <p:sp>
          <p:nvSpPr>
            <p:cNvPr id="303" name="Perfectly Quasi-Symmetric field"/>
            <p:cNvSpPr txBox="1"/>
            <p:nvPr/>
          </p:nvSpPr>
          <p:spPr>
            <a:xfrm>
              <a:off x="718027" y="1943208"/>
              <a:ext cx="8717586" cy="808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r>
                <a:t>Perfectly Quasi-Symmetric field</a:t>
              </a:r>
            </a:p>
          </p:txBody>
        </p:sp>
        <p:sp>
          <p:nvSpPr>
            <p:cNvPr id="304" name="With symmetry breaking modes"/>
            <p:cNvSpPr txBox="1"/>
            <p:nvPr/>
          </p:nvSpPr>
          <p:spPr>
            <a:xfrm>
              <a:off x="10512942" y="1902708"/>
              <a:ext cx="8959194" cy="808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 algn="ctr"/>
            </a:lstStyle>
            <a:p>
              <a:r>
                <a:t>With symmetry breaking modes</a:t>
              </a:r>
            </a:p>
          </p:txBody>
        </p:sp>
      </p:grpSp>
      <p:sp>
        <p:nvSpPr>
          <p:cNvPr id="306" name="Same single AE harmonic"/>
          <p:cNvSpPr txBox="1"/>
          <p:nvPr/>
        </p:nvSpPr>
        <p:spPr>
          <a:xfrm>
            <a:off x="6139759" y="2244060"/>
            <a:ext cx="8959194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5500" b="1"/>
            </a:lvl1pPr>
          </a:lstStyle>
          <a:p>
            <a:r>
              <a:t>Same single AE harmonic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309" name="We can use this stochasticity metric to map phase space"/>
          <p:cNvSpPr txBox="1">
            <a:spLocks noGrp="1"/>
          </p:cNvSpPr>
          <p:nvPr>
            <p:ph type="title"/>
          </p:nvPr>
        </p:nvSpPr>
        <p:spPr>
          <a:xfrm>
            <a:off x="452978" y="335098"/>
            <a:ext cx="22684536" cy="2144066"/>
          </a:xfrm>
          <a:prstGeom prst="rect">
            <a:avLst/>
          </a:prstGeom>
        </p:spPr>
        <p:txBody>
          <a:bodyPr/>
          <a:lstStyle>
            <a:lvl1pPr defTabSz="2121354">
              <a:defRPr sz="7394" spc="-147"/>
            </a:lvl1pPr>
          </a:lstStyle>
          <a:p>
            <a:r>
              <a:t>We can use this stochasticity metric to map phase space</a:t>
            </a:r>
          </a:p>
        </p:txBody>
      </p:sp>
      <p:sp>
        <p:nvSpPr>
          <p:cNvPr id="310" name="Symmetry-breaking mode with m, n = 14, 6 harmonic"/>
          <p:cNvSpPr txBox="1"/>
          <p:nvPr/>
        </p:nvSpPr>
        <p:spPr>
          <a:xfrm>
            <a:off x="1408659" y="2875863"/>
            <a:ext cx="18071617" cy="934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5500" b="1"/>
            </a:lvl1pPr>
          </a:lstStyle>
          <a:p>
            <a:r>
              <a:t>Symmetry-breaking mode with m, n = 14, 6 harmonic</a:t>
            </a:r>
          </a:p>
        </p:txBody>
      </p:sp>
      <p:pic>
        <p:nvPicPr>
          <p:cNvPr id="311" name="Screenshot 2026-09-22 at 11.46.32.png" descr="Screenshot 2026-09-22 at 11.46.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848" y="7945012"/>
            <a:ext cx="164140" cy="1412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19" name="Group"/>
          <p:cNvGrpSpPr/>
          <p:nvPr/>
        </p:nvGrpSpPr>
        <p:grpSpPr>
          <a:xfrm>
            <a:off x="1400690" y="4207342"/>
            <a:ext cx="21728847" cy="8624566"/>
            <a:chOff x="0" y="0"/>
            <a:chExt cx="21728846" cy="8624565"/>
          </a:xfrm>
        </p:grpSpPr>
        <p:pic>
          <p:nvPicPr>
            <p:cNvPr id="312" name="bqa_14_6_co.png" descr="bqa_14_6_co.png"/>
            <p:cNvPicPr>
              <a:picLocks noChangeAspect="1"/>
            </p:cNvPicPr>
            <p:nvPr/>
          </p:nvPicPr>
          <p:blipFill>
            <a:blip r:embed="rId4"/>
            <a:srcRect l="15314"/>
            <a:stretch>
              <a:fillRect/>
            </a:stretch>
          </p:blipFill>
          <p:spPr>
            <a:xfrm>
              <a:off x="136525" y="0"/>
              <a:ext cx="19853353" cy="86245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3" name="Less…"/>
            <p:cNvSpPr txBox="1"/>
            <p:nvPr/>
          </p:nvSpPr>
          <p:spPr>
            <a:xfrm>
              <a:off x="19721407" y="286638"/>
              <a:ext cx="2007440" cy="950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50000"/>
                </a:lnSpc>
                <a:spcBef>
                  <a:spcPts val="1000"/>
                </a:spcBef>
                <a:defRPr sz="3000"/>
              </a:pPr>
              <a:r>
                <a:t>Less</a:t>
              </a:r>
            </a:p>
            <a:p>
              <a:pPr algn="ctr">
                <a:lnSpc>
                  <a:spcPct val="50000"/>
                </a:lnSpc>
                <a:spcBef>
                  <a:spcPts val="1000"/>
                </a:spcBef>
                <a:defRPr sz="3000"/>
              </a:pPr>
              <a:r>
                <a:t>Stochastic</a:t>
              </a:r>
            </a:p>
          </p:txBody>
        </p:sp>
        <p:sp>
          <p:nvSpPr>
            <p:cNvPr id="314" name="More…"/>
            <p:cNvSpPr txBox="1"/>
            <p:nvPr/>
          </p:nvSpPr>
          <p:spPr>
            <a:xfrm>
              <a:off x="19721407" y="7039781"/>
              <a:ext cx="2007440" cy="950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50000"/>
                </a:lnSpc>
                <a:spcBef>
                  <a:spcPts val="1000"/>
                </a:spcBef>
                <a:defRPr sz="3000"/>
              </a:pPr>
              <a:r>
                <a:t>More</a:t>
              </a:r>
            </a:p>
            <a:p>
              <a:pPr algn="ctr">
                <a:lnSpc>
                  <a:spcPct val="50000"/>
                </a:lnSpc>
                <a:spcBef>
                  <a:spcPts val="1000"/>
                </a:spcBef>
                <a:defRPr sz="3000"/>
              </a:pPr>
              <a:r>
                <a:t>Stochastic</a:t>
              </a:r>
            </a:p>
          </p:txBody>
        </p:sp>
        <p:sp>
          <p:nvSpPr>
            <p:cNvPr id="315" name="Rectangle"/>
            <p:cNvSpPr/>
            <p:nvPr/>
          </p:nvSpPr>
          <p:spPr>
            <a:xfrm>
              <a:off x="0" y="7557"/>
              <a:ext cx="9139412" cy="8518763"/>
            </a:xfrm>
            <a:prstGeom prst="rect">
              <a:avLst/>
            </a:prstGeom>
            <a:noFill/>
            <a:ln w="76200" cap="flat">
              <a:solidFill>
                <a:schemeClr val="accent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16" name="Line"/>
            <p:cNvSpPr/>
            <p:nvPr/>
          </p:nvSpPr>
          <p:spPr>
            <a:xfrm flipH="1">
              <a:off x="9182871" y="4264644"/>
              <a:ext cx="977615" cy="4292207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7" name="Line"/>
            <p:cNvSpPr/>
            <p:nvPr/>
          </p:nvSpPr>
          <p:spPr>
            <a:xfrm flipH="1" flipV="1">
              <a:off x="9194313" y="5129"/>
              <a:ext cx="1111158" cy="384393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318" name="Line"/>
            <p:cNvSpPr/>
            <p:nvPr/>
          </p:nvSpPr>
          <p:spPr>
            <a:xfrm flipV="1">
              <a:off x="10201552" y="361352"/>
              <a:ext cx="1" cy="3936375"/>
            </a:xfrm>
            <a:prstGeom prst="line">
              <a:avLst/>
            </a:prstGeom>
            <a:noFill/>
            <a:ln w="101600" cap="flat">
              <a:solidFill>
                <a:schemeClr val="accent6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24" name="Adding a multi-harmonic AE dramatically widens stochastic regions of phase space"/>
          <p:cNvSpPr txBox="1">
            <a:spLocks noGrp="1"/>
          </p:cNvSpPr>
          <p:nvPr>
            <p:ph type="title"/>
          </p:nvPr>
        </p:nvSpPr>
        <p:spPr>
          <a:xfrm>
            <a:off x="452978" y="335098"/>
            <a:ext cx="22684536" cy="2407392"/>
          </a:xfrm>
          <a:prstGeom prst="rect">
            <a:avLst/>
          </a:prstGeom>
        </p:spPr>
        <p:txBody>
          <a:bodyPr/>
          <a:lstStyle>
            <a:lvl1pPr defTabSz="2413955">
              <a:defRPr sz="8415" spc="-168"/>
            </a:lvl1pPr>
          </a:lstStyle>
          <a:p>
            <a:r>
              <a:t>Adding a multi-harmonic AE dramatically widens stochastic regions of phase space</a:t>
            </a:r>
          </a:p>
        </p:txBody>
      </p:sp>
      <p:pic>
        <p:nvPicPr>
          <p:cNvPr id="325" name="bqa_14_6_co.png" descr="bqa_14_6_co.png"/>
          <p:cNvPicPr>
            <a:picLocks noChangeAspect="1"/>
          </p:cNvPicPr>
          <p:nvPr/>
        </p:nvPicPr>
        <p:blipFill>
          <a:blip r:embed="rId2"/>
          <a:srcRect l="53519" r="6105"/>
          <a:stretch>
            <a:fillRect/>
          </a:stretch>
        </p:blipFill>
        <p:spPr>
          <a:xfrm>
            <a:off x="307006" y="3956120"/>
            <a:ext cx="9925710" cy="9044037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m, n = 14, 6 harmonic"/>
          <p:cNvSpPr txBox="1"/>
          <p:nvPr/>
        </p:nvSpPr>
        <p:spPr>
          <a:xfrm>
            <a:off x="2348956" y="3127051"/>
            <a:ext cx="7440868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5500" b="1"/>
            </a:lvl1pPr>
          </a:lstStyle>
          <a:p>
            <a:r>
              <a:t>m, n = 14, 6 harmonic </a:t>
            </a:r>
          </a:p>
        </p:txBody>
      </p:sp>
      <p:pic>
        <p:nvPicPr>
          <p:cNvPr id="327" name="pasted-movie.png" descr="pasted-movie.png"/>
          <p:cNvPicPr>
            <a:picLocks noChangeAspect="1"/>
          </p:cNvPicPr>
          <p:nvPr/>
        </p:nvPicPr>
        <p:blipFill>
          <a:blip r:embed="rId3"/>
          <a:srcRect l="2126" r="6106"/>
          <a:stretch>
            <a:fillRect/>
          </a:stretch>
        </p:blipFill>
        <p:spPr>
          <a:xfrm>
            <a:off x="10167219" y="3752920"/>
            <a:ext cx="11563255" cy="9450543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35 harmonic AE"/>
          <p:cNvSpPr txBox="1"/>
          <p:nvPr/>
        </p:nvSpPr>
        <p:spPr>
          <a:xfrm>
            <a:off x="12991556" y="3127051"/>
            <a:ext cx="5546536" cy="944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5500" b="1"/>
            </a:lvl1pPr>
          </a:lstStyle>
          <a:p>
            <a:r>
              <a:t>35 harmonic AE </a:t>
            </a:r>
          </a:p>
        </p:txBody>
      </p:sp>
      <p:sp>
        <p:nvSpPr>
          <p:cNvPr id="329" name="Less…"/>
          <p:cNvSpPr txBox="1"/>
          <p:nvPr/>
        </p:nvSpPr>
        <p:spPr>
          <a:xfrm>
            <a:off x="21543638" y="4122265"/>
            <a:ext cx="2007440" cy="95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50000"/>
              </a:lnSpc>
              <a:spcBef>
                <a:spcPts val="1000"/>
              </a:spcBef>
              <a:defRPr sz="3000"/>
            </a:pPr>
            <a:r>
              <a:t>Less</a:t>
            </a:r>
          </a:p>
          <a:p>
            <a:pPr algn="ctr">
              <a:lnSpc>
                <a:spcPct val="50000"/>
              </a:lnSpc>
              <a:spcBef>
                <a:spcPts val="1000"/>
              </a:spcBef>
              <a:defRPr sz="3000"/>
            </a:pPr>
            <a:r>
              <a:t>Stochastic</a:t>
            </a:r>
          </a:p>
        </p:txBody>
      </p:sp>
      <p:sp>
        <p:nvSpPr>
          <p:cNvPr id="330" name="More…"/>
          <p:cNvSpPr txBox="1"/>
          <p:nvPr/>
        </p:nvSpPr>
        <p:spPr>
          <a:xfrm>
            <a:off x="21543638" y="11281809"/>
            <a:ext cx="2007440" cy="950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50000"/>
              </a:lnSpc>
              <a:spcBef>
                <a:spcPts val="1000"/>
              </a:spcBef>
              <a:defRPr sz="3000"/>
            </a:pPr>
            <a:r>
              <a:t>More</a:t>
            </a:r>
          </a:p>
          <a:p>
            <a:pPr algn="ctr">
              <a:lnSpc>
                <a:spcPct val="50000"/>
              </a:lnSpc>
              <a:spcBef>
                <a:spcPts val="1000"/>
              </a:spcBef>
              <a:defRPr sz="3000"/>
            </a:pPr>
            <a:r>
              <a:t>Stochastic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3D fields make resonanc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3D fields make resonances</a:t>
            </a:r>
          </a:p>
        </p:txBody>
      </p:sp>
      <p:sp>
        <p:nvSpPr>
          <p:cNvPr id="333" name="Begin with a reduced model to test how an additional resonances affect chirping"/>
          <p:cNvSpPr txBox="1">
            <a:spLocks noGrp="1"/>
          </p:cNvSpPr>
          <p:nvPr>
            <p:ph type="body" idx="21"/>
          </p:nvPr>
        </p:nvSpPr>
        <p:spPr>
          <a:xfrm>
            <a:off x="1579724" y="10084171"/>
            <a:ext cx="21971001" cy="2199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algn="ctr" defTabSz="457200">
              <a:defRPr sz="6000"/>
            </a:lvl1pPr>
          </a:lstStyle>
          <a:p>
            <a:r>
              <a:t>Begin with a reduced model to test how an additional resonances affect chirping</a:t>
            </a:r>
          </a:p>
        </p:txBody>
      </p:sp>
      <p:sp>
        <p:nvSpPr>
          <p:cNvPr id="3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pic>
        <p:nvPicPr>
          <p:cNvPr id="335" name="phase_space_preview_normal.png" descr="phase_space_preview_normal.png"/>
          <p:cNvPicPr>
            <a:picLocks noChangeAspect="1"/>
          </p:cNvPicPr>
          <p:nvPr/>
        </p:nvPicPr>
        <p:blipFill>
          <a:blip r:embed="rId2"/>
          <a:srcRect l="37434" r="702"/>
          <a:stretch>
            <a:fillRect/>
          </a:stretch>
        </p:blipFill>
        <p:spPr>
          <a:xfrm>
            <a:off x="4242395" y="2753207"/>
            <a:ext cx="15899379" cy="653152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The Bump on tail (BOT) instability highlights the effect of stochastic scattering on chirping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2075009"/>
          </a:xfrm>
          <a:prstGeom prst="rect">
            <a:avLst/>
          </a:prstGeom>
        </p:spPr>
        <p:txBody>
          <a:bodyPr/>
          <a:lstStyle>
            <a:lvl1pPr defTabSz="2048204">
              <a:defRPr sz="7140" spc="-142"/>
            </a:lvl1pPr>
          </a:lstStyle>
          <a:p>
            <a:r>
              <a:t>The Bump on tail (BOT) instability highlights the effect of stochastic scattering on chirping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8" name="Beam and bulk plamsa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1254926" y="5879257"/>
                <a:ext cx="10930333" cy="4994505"/>
              </a:xfrm>
              <a:prstGeom prst="rect">
                <a:avLst/>
              </a:prstGeom>
            </p:spPr>
            <p:txBody>
              <a:bodyPr/>
              <a:lstStyle/>
              <a:p>
                <a:pPr marL="560831" indent="-560831" defTabSz="2243271">
                  <a:spcBef>
                    <a:spcPts val="4100"/>
                  </a:spcBef>
                  <a:defRPr sz="4416"/>
                </a:pPr>
                <a:r>
                  <a:t>Beam and bulk plamsa</a:t>
                </a:r>
              </a:p>
              <a:p>
                <a:pPr marL="560831" indent="-560831" defTabSz="2243271">
                  <a:spcBef>
                    <a:spcPts val="4100"/>
                  </a:spcBef>
                  <a:defRPr sz="4416"/>
                </a:pPr>
                <a:r>
                  <a:t>Bulk is producing Langmuir waves</a:t>
                </a:r>
              </a:p>
              <a:p>
                <a:pPr marL="1121663" lvl="1" indent="-560831" defTabSz="2243271">
                  <a:spcBef>
                    <a:spcPts val="1800"/>
                  </a:spcBef>
                  <a:defRPr sz="4416"/>
                </a:pPr>
                <a:r>
                  <a:t>Local waves independent of geometry</a:t>
                </a:r>
              </a:p>
              <a:p>
                <a:pPr marL="560831" indent="-560831" defTabSz="2243271">
                  <a:spcBef>
                    <a:spcPts val="4100"/>
                  </a:spcBef>
                  <a:defRPr sz="4416"/>
                </a:pPr>
                <a:r>
                  <a:t>Bump on tail is modeled with </a:t>
                </a:r>
                <a14:m>
                  <m:oMath xmlns:m="http://schemas.openxmlformats.org/officeDocument/2006/math"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sz="5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t>, coupled through current</a:t>
                </a:r>
                <a:endParaRPr sz="4800"/>
              </a:p>
            </p:txBody>
          </p:sp>
        </mc:Choice>
        <mc:Fallback>
          <p:sp>
            <p:nvSpPr>
              <p:cNvPr id="338" name="Beam and bulk plamsa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1254926" y="5879257"/>
                <a:ext cx="10930333" cy="4994505"/>
              </a:xfrm>
              <a:prstGeom prst="rect">
                <a:avLst/>
              </a:prstGeom>
              <a:blipFill>
                <a:blip r:embed="rId2"/>
                <a:stretch>
                  <a:fillRect l="-3132" t="-6582" r="-13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sp>
        <p:nvSpPr>
          <p:cNvPr id="340" name="1D proxy problem"/>
          <p:cNvSpPr txBox="1"/>
          <p:nvPr/>
        </p:nvSpPr>
        <p:spPr>
          <a:xfrm>
            <a:off x="1336264" y="3410037"/>
            <a:ext cx="18956041" cy="1238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/>
            </a:lvl1pPr>
          </a:lstStyle>
          <a:p>
            <a:r>
              <a:t>1D proxy problem </a:t>
            </a:r>
          </a:p>
        </p:txBody>
      </p:sp>
      <p:pic>
        <p:nvPicPr>
          <p:cNvPr id="341" name="bump_on_tail_preview.png" descr="bump_on_tail_previe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8180" y="5606138"/>
            <a:ext cx="11578055" cy="5910720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42" name="Equation"/>
              <p:cNvSpPr txBox="1"/>
              <p:nvPr/>
            </p:nvSpPr>
            <p:spPr>
              <a:xfrm>
                <a:off x="14450245" y="3532334"/>
                <a:ext cx="6475418" cy="156898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𝑒𝐸</m:t>
                          </m:r>
                        </m:num>
                        <m:den>
                          <m:sSub>
                            <m:sSubPr>
                              <m:ctrlP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∂</m:t>
                          </m:r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den>
                      </m:f>
                      <m:r>
                        <a:rPr sz="4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sz="4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coll</m:t>
                          </m:r>
                        </m:sub>
                      </m:sSub>
                    </m:oMath>
                  </m:oMathPara>
                </a14:m>
                <a:endParaRPr sz="4200"/>
              </a:p>
            </p:txBody>
          </p:sp>
        </mc:Choice>
        <mc:Fallback>
          <p:sp>
            <p:nvSpPr>
              <p:cNvPr id="34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50245" y="3532334"/>
                <a:ext cx="6475418" cy="1568980"/>
              </a:xfrm>
              <a:prstGeom prst="rect">
                <a:avLst/>
              </a:prstGeom>
              <a:blipFill>
                <a:blip r:embed="rId4"/>
                <a:stretch>
                  <a:fillRect l="-2935" t="-3200" r="-50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3" name="Open Book"/>
          <p:cNvSpPr/>
          <p:nvPr/>
        </p:nvSpPr>
        <p:spPr>
          <a:xfrm>
            <a:off x="17876639" y="12778179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4" name="M. K. Lilley, et al.…"/>
          <p:cNvSpPr txBox="1"/>
          <p:nvPr/>
        </p:nvSpPr>
        <p:spPr>
          <a:xfrm>
            <a:off x="18765063" y="12655446"/>
            <a:ext cx="550316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M. K. Lilley, et al.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Phys. Plasmas 17, 092305 (2010)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Rounded Rectangle"/>
          <p:cNvSpPr/>
          <p:nvPr/>
        </p:nvSpPr>
        <p:spPr>
          <a:xfrm>
            <a:off x="1252414" y="3354359"/>
            <a:ext cx="16770206" cy="2108710"/>
          </a:xfrm>
          <a:prstGeom prst="roundRect">
            <a:avLst>
              <a:gd name="adj" fmla="val 9034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7" name="Berk-Breizman time evolution of chirp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Berk-Breizman time evolution of chirping</a:t>
            </a:r>
          </a:p>
        </p:txBody>
      </p:sp>
      <p:sp>
        <p:nvSpPr>
          <p:cNvPr id="348" name="Energy balance between hole and wave"/>
          <p:cNvSpPr txBox="1">
            <a:spLocks noGrp="1"/>
          </p:cNvSpPr>
          <p:nvPr>
            <p:ph type="body" idx="21"/>
          </p:nvPr>
        </p:nvSpPr>
        <p:spPr>
          <a:xfrm>
            <a:off x="1206500" y="2245962"/>
            <a:ext cx="21971000" cy="15619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Energy balance between hole and wave</a:t>
            </a:r>
          </a:p>
        </p:txBody>
      </p:sp>
      <p:sp>
        <p:nvSpPr>
          <p:cNvPr id="3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0" name="Equation"/>
              <p:cNvSpPr txBox="1"/>
              <p:nvPr/>
            </p:nvSpPr>
            <p:spPr>
              <a:xfrm>
                <a:off x="18006841" y="6855193"/>
                <a:ext cx="5678604" cy="133072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5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6841" y="6855193"/>
                <a:ext cx="5678604" cy="1330722"/>
              </a:xfrm>
              <a:prstGeom prst="rect">
                <a:avLst/>
              </a:prstGeom>
              <a:blipFill>
                <a:blip r:embed="rId2"/>
                <a:stretch>
                  <a:fillRect l="-3571" t="-952" r="-12277" b="-2381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1" name="Open Book"/>
          <p:cNvSpPr/>
          <p:nvPr/>
        </p:nvSpPr>
        <p:spPr>
          <a:xfrm>
            <a:off x="17876639" y="12778179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52" name="M. K. Lilley, et al.…"/>
          <p:cNvSpPr txBox="1"/>
          <p:nvPr/>
        </p:nvSpPr>
        <p:spPr>
          <a:xfrm>
            <a:off x="18765063" y="12655446"/>
            <a:ext cx="550316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M. K. Lilley, et al.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Phys. Plasmas 17, 092305 (2010)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3" name="Equation"/>
              <p:cNvSpPr txBox="1"/>
              <p:nvPr/>
            </p:nvSpPr>
            <p:spPr>
              <a:xfrm>
                <a:off x="8016185" y="3753089"/>
                <a:ext cx="9517956" cy="131125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chirp</m:t>
                          </m:r>
                        </m:sub>
                      </m:sSub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sub>
                      </m:sSub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damping</m:t>
                          </m:r>
                        </m:sub>
                      </m:sSub>
                    </m:oMath>
                  </m:oMathPara>
                </a14:m>
                <a:endParaRPr sz="480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35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185" y="3753089"/>
                <a:ext cx="9517956" cy="1311251"/>
              </a:xfrm>
              <a:prstGeom prst="rect">
                <a:avLst/>
              </a:prstGeom>
              <a:blipFill>
                <a:blip r:embed="rId3"/>
                <a:stretch>
                  <a:fillRect l="-933" t="-962" r="-1467" b="-2211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4" name="Power Balance:"/>
          <p:cNvSpPr txBox="1"/>
          <p:nvPr/>
        </p:nvSpPr>
        <p:spPr>
          <a:xfrm>
            <a:off x="2105580" y="4004498"/>
            <a:ext cx="439186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Power Balance: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5" name="Equation"/>
              <p:cNvSpPr txBox="1"/>
              <p:nvPr/>
            </p:nvSpPr>
            <p:spPr>
              <a:xfrm>
                <a:off x="1658409" y="6272354"/>
                <a:ext cx="7864451" cy="74127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chirp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damping</m:t>
                          </m:r>
                        </m:sub>
                      </m:sSub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5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409" y="6272354"/>
                <a:ext cx="7864451" cy="741275"/>
              </a:xfrm>
              <a:prstGeom prst="rect">
                <a:avLst/>
              </a:prstGeom>
              <a:blipFill>
                <a:blip r:embed="rId4"/>
                <a:stretch>
                  <a:fillRect l="-806" r="-1452" b="-6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6" name="Equation"/>
              <p:cNvSpPr txBox="1"/>
              <p:nvPr/>
            </p:nvSpPr>
            <p:spPr>
              <a:xfrm>
                <a:off x="1679510" y="7466531"/>
                <a:ext cx="9055320" cy="233570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particles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⟨</m:t>
                              </m:r>
                              <m:r>
                                <m:rPr>
                                  <m:sty m:val="p"/>
                                </m:r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⟩</m:t>
                                  </m:r>
                                </m:e>
                                <m:sub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sub>
                              </m:sSub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lim>
                      </m:limLow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lim>
                      </m:limLow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limUpp>
                                    <m:limUp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Up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𝛿𝜔</m:t>
                                      </m:r>
                                    </m:e>
                                    <m:lim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·</m:t>
                                      </m:r>
                                    </m:lim>
                                  </m:limUp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lim>
                      </m:limLow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5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10" y="7466531"/>
                <a:ext cx="9055320" cy="2335701"/>
              </a:xfrm>
              <a:prstGeom prst="rect">
                <a:avLst/>
              </a:prstGeom>
              <a:blipFill>
                <a:blip r:embed="rId5"/>
                <a:stretch>
                  <a:fillRect l="-1261" r="-280" b="-2554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7" name="Trapping Width"/>
          <p:cNvSpPr txBox="1"/>
          <p:nvPr/>
        </p:nvSpPr>
        <p:spPr>
          <a:xfrm>
            <a:off x="4508212" y="8916586"/>
            <a:ext cx="2697481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Trapping Width</a:t>
            </a:r>
          </a:p>
        </p:txBody>
      </p:sp>
      <p:sp>
        <p:nvSpPr>
          <p:cNvPr id="358" name="Resonant mom."/>
          <p:cNvSpPr txBox="1"/>
          <p:nvPr/>
        </p:nvSpPr>
        <p:spPr>
          <a:xfrm>
            <a:off x="6641294" y="9478068"/>
            <a:ext cx="2817877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Resonant mom.</a:t>
            </a:r>
          </a:p>
        </p:txBody>
      </p:sp>
      <p:sp>
        <p:nvSpPr>
          <p:cNvPr id="359" name="Accelleration"/>
          <p:cNvSpPr txBox="1"/>
          <p:nvPr/>
        </p:nvSpPr>
        <p:spPr>
          <a:xfrm>
            <a:off x="8479848" y="10039548"/>
            <a:ext cx="2315338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/>
            </a:lvl1pPr>
          </a:lstStyle>
          <a:p>
            <a:r>
              <a:t>Accelleration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0" name="Equation"/>
              <p:cNvSpPr txBox="1"/>
              <p:nvPr/>
            </p:nvSpPr>
            <p:spPr>
              <a:xfrm>
                <a:off x="19476090" y="3431671"/>
                <a:ext cx="2740106" cy="195408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limUpp>
                                <m:limUpp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li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num>
                            <m:den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6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6090" y="3431671"/>
                <a:ext cx="2740106" cy="1954086"/>
              </a:xfrm>
              <a:prstGeom prst="rect">
                <a:avLst/>
              </a:prstGeom>
              <a:blipFill>
                <a:blip r:embed="rId6"/>
                <a:stretch>
                  <a:fillRect r="-3226" b="-519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Rounded Rectangle"/>
          <p:cNvSpPr/>
          <p:nvPr/>
        </p:nvSpPr>
        <p:spPr>
          <a:xfrm>
            <a:off x="1252414" y="3354359"/>
            <a:ext cx="16770206" cy="2108710"/>
          </a:xfrm>
          <a:prstGeom prst="roundRect">
            <a:avLst>
              <a:gd name="adj" fmla="val 9034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3" name="Berk-Breizman time evolution of chirp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Berk-Breizman time evolution of chirping</a:t>
            </a:r>
          </a:p>
        </p:txBody>
      </p:sp>
      <p:sp>
        <p:nvSpPr>
          <p:cNvPr id="364" name="Energy balance between hole and wave"/>
          <p:cNvSpPr txBox="1">
            <a:spLocks noGrp="1"/>
          </p:cNvSpPr>
          <p:nvPr>
            <p:ph type="body" idx="21"/>
          </p:nvPr>
        </p:nvSpPr>
        <p:spPr>
          <a:xfrm>
            <a:off x="1206500" y="2245962"/>
            <a:ext cx="21971000" cy="15619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Energy balance between hole and wave</a:t>
            </a:r>
          </a:p>
        </p:txBody>
      </p:sp>
      <p:sp>
        <p:nvSpPr>
          <p:cNvPr id="3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6" name="Equation"/>
              <p:cNvSpPr txBox="1"/>
              <p:nvPr/>
            </p:nvSpPr>
            <p:spPr>
              <a:xfrm>
                <a:off x="18006841" y="6192639"/>
                <a:ext cx="5678604" cy="133072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6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06841" y="6192639"/>
                <a:ext cx="5678604" cy="1330722"/>
              </a:xfrm>
              <a:prstGeom prst="rect">
                <a:avLst/>
              </a:prstGeom>
              <a:blipFill>
                <a:blip r:embed="rId2"/>
                <a:stretch>
                  <a:fillRect l="-3571" r="-12277" b="-22642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7" name="Open Book"/>
          <p:cNvSpPr/>
          <p:nvPr/>
        </p:nvSpPr>
        <p:spPr>
          <a:xfrm>
            <a:off x="17876639" y="12778179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68" name="M. K. Lilley, et al.…"/>
          <p:cNvSpPr txBox="1"/>
          <p:nvPr/>
        </p:nvSpPr>
        <p:spPr>
          <a:xfrm>
            <a:off x="18765063" y="12655446"/>
            <a:ext cx="550316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M. K. Lilley, et al.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Phys. Plasmas 17, 092305 (2010)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9" name="Equation"/>
              <p:cNvSpPr txBox="1"/>
              <p:nvPr/>
            </p:nvSpPr>
            <p:spPr>
              <a:xfrm>
                <a:off x="8016185" y="3753089"/>
                <a:ext cx="9517956" cy="131125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chirp</m:t>
                          </m:r>
                        </m:sub>
                      </m:sSub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sub>
                      </m:sSub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damping</m:t>
                          </m:r>
                        </m:sub>
                      </m:sSub>
                    </m:oMath>
                  </m:oMathPara>
                </a14:m>
                <a:endParaRPr sz="480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36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185" y="3753089"/>
                <a:ext cx="9517956" cy="1311251"/>
              </a:xfrm>
              <a:prstGeom prst="rect">
                <a:avLst/>
              </a:prstGeom>
              <a:blipFill>
                <a:blip r:embed="rId3"/>
                <a:stretch>
                  <a:fillRect l="-933" t="-962" r="-1467" b="-2211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0" name="Power Balance:"/>
          <p:cNvSpPr txBox="1"/>
          <p:nvPr/>
        </p:nvSpPr>
        <p:spPr>
          <a:xfrm>
            <a:off x="2105580" y="4004498"/>
            <a:ext cx="439186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Power Balance: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1" name="Equation"/>
              <p:cNvSpPr txBox="1"/>
              <p:nvPr/>
            </p:nvSpPr>
            <p:spPr>
              <a:xfrm>
                <a:off x="1658409" y="6272354"/>
                <a:ext cx="7864451" cy="74127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chirp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damping</m:t>
                          </m:r>
                        </m:sub>
                      </m:sSub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7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409" y="6272354"/>
                <a:ext cx="7864451" cy="741275"/>
              </a:xfrm>
              <a:prstGeom prst="rect">
                <a:avLst/>
              </a:prstGeom>
              <a:blipFill>
                <a:blip r:embed="rId4"/>
                <a:stretch>
                  <a:fillRect l="-806" r="-1452" b="-6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2" name="Equation"/>
              <p:cNvSpPr txBox="1"/>
              <p:nvPr/>
            </p:nvSpPr>
            <p:spPr>
              <a:xfrm>
                <a:off x="1515820" y="7130543"/>
                <a:ext cx="14083552" cy="262965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d>
                                <m:d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out</m:t>
                                      </m:r>
                                    </m:sub>
                                  </m:sSub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⟨</m:t>
                              </m:r>
                              <m:r>
                                <m:rPr>
                                  <m:sty m:val="p"/>
                                </m:r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⟩</m:t>
                                  </m:r>
                                </m:e>
                                <m:sub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d>
                                <m:d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limUpp>
                                    <m:limUp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Up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lim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·</m:t>
                                      </m:r>
                                    </m:lim>
                                  </m:limUpp>
                                  <m:limUpp>
                                    <m:limUp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Up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lim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·</m:t>
                                      </m:r>
                                    </m:lim>
                                  </m:limUp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particle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supplied</m:t>
                          </m:r>
                        </m:lim>
                      </m:limLow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limUpp>
                                        <m:limUppPr>
                                          <m:ctrlP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UppPr>
                                        <m:e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lim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̂</m:t>
                                          </m:r>
                                        </m:lim>
                                      </m:limUpp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dissipated</m:t>
                          </m:r>
                        </m:lim>
                      </m:limLow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7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820" y="7130543"/>
                <a:ext cx="14083552" cy="2629650"/>
              </a:xfrm>
              <a:prstGeom prst="rect">
                <a:avLst/>
              </a:prstGeom>
              <a:blipFill>
                <a:blip r:embed="rId5"/>
                <a:stretch>
                  <a:fillRect l="-90" r="-1892" b="-2067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3" name="Equation"/>
              <p:cNvSpPr txBox="1"/>
              <p:nvPr/>
            </p:nvSpPr>
            <p:spPr>
              <a:xfrm>
                <a:off x="19886203" y="3431671"/>
                <a:ext cx="2740106" cy="195408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limUpp>
                                <m:limUpp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li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num>
                            <m:den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7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6203" y="3431671"/>
                <a:ext cx="2740106" cy="1954086"/>
              </a:xfrm>
              <a:prstGeom prst="rect">
                <a:avLst/>
              </a:prstGeom>
              <a:blipFill>
                <a:blip r:embed="rId6"/>
                <a:stretch>
                  <a:fillRect r="-3226" b="-519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Rounded Rectangle"/>
          <p:cNvSpPr/>
          <p:nvPr/>
        </p:nvSpPr>
        <p:spPr>
          <a:xfrm>
            <a:off x="12101557" y="10629073"/>
            <a:ext cx="5190842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76" name="Rounded Rectangle"/>
          <p:cNvSpPr/>
          <p:nvPr/>
        </p:nvSpPr>
        <p:spPr>
          <a:xfrm>
            <a:off x="1252414" y="3354359"/>
            <a:ext cx="16770206" cy="2108710"/>
          </a:xfrm>
          <a:prstGeom prst="roundRect">
            <a:avLst>
              <a:gd name="adj" fmla="val 9034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77" name="Berk-Breizman time evolution of chirping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Berk-Breizman time evolution of chirping</a:t>
            </a:r>
          </a:p>
        </p:txBody>
      </p:sp>
      <p:sp>
        <p:nvSpPr>
          <p:cNvPr id="378" name="Energy balance between hole and wave"/>
          <p:cNvSpPr txBox="1">
            <a:spLocks noGrp="1"/>
          </p:cNvSpPr>
          <p:nvPr>
            <p:ph type="body" idx="21"/>
          </p:nvPr>
        </p:nvSpPr>
        <p:spPr>
          <a:xfrm>
            <a:off x="1206500" y="2245962"/>
            <a:ext cx="21971000" cy="156195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Energy balance between hole and wave</a:t>
            </a:r>
          </a:p>
        </p:txBody>
      </p:sp>
      <p:sp>
        <p:nvSpPr>
          <p:cNvPr id="3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0" name="Equation"/>
              <p:cNvSpPr txBox="1"/>
              <p:nvPr/>
            </p:nvSpPr>
            <p:spPr>
              <a:xfrm>
                <a:off x="15039980" y="5861799"/>
                <a:ext cx="8137520" cy="121982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sz="4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num>
                        <m:den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𝑔𝑘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sz="4400" dirty="0"/>
              </a:p>
            </p:txBody>
          </p:sp>
        </mc:Choice>
        <mc:Fallback>
          <p:sp>
            <p:nvSpPr>
              <p:cNvPr id="3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39980" y="5861799"/>
                <a:ext cx="8137520" cy="1219828"/>
              </a:xfrm>
              <a:prstGeom prst="rect">
                <a:avLst/>
              </a:prstGeom>
              <a:blipFill>
                <a:blip r:embed="rId2"/>
                <a:stretch>
                  <a:fillRect l="-2496" t="-2062" r="-13105" b="-2268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1" name="Open Book"/>
          <p:cNvSpPr/>
          <p:nvPr/>
        </p:nvSpPr>
        <p:spPr>
          <a:xfrm>
            <a:off x="17876639" y="12778179"/>
            <a:ext cx="832236" cy="7705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3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5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6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3" y="5127"/>
                </a:lnTo>
                <a:lnTo>
                  <a:pt x="10543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2" name="M. K. Lilley, et al.…"/>
          <p:cNvSpPr txBox="1"/>
          <p:nvPr/>
        </p:nvSpPr>
        <p:spPr>
          <a:xfrm>
            <a:off x="18765063" y="12655446"/>
            <a:ext cx="5503165" cy="1016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M. K. Lilley, et al.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Phys. Plasmas 17, 092305 (2010)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3" name="Equation"/>
              <p:cNvSpPr txBox="1"/>
              <p:nvPr/>
            </p:nvSpPr>
            <p:spPr>
              <a:xfrm>
                <a:off x="8016185" y="3753089"/>
                <a:ext cx="9517956" cy="131125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𝑑𝑊</m:t>
                          </m:r>
                        </m:num>
                        <m:den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chirp</m:t>
                          </m:r>
                        </m:sub>
                      </m:sSub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sub>
                      </m:sSub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damping</m:t>
                          </m:r>
                        </m:sub>
                      </m:sSub>
                    </m:oMath>
                  </m:oMathPara>
                </a14:m>
                <a:endParaRPr sz="480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38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185" y="3753089"/>
                <a:ext cx="9517956" cy="1311251"/>
              </a:xfrm>
              <a:prstGeom prst="rect">
                <a:avLst/>
              </a:prstGeom>
              <a:blipFill>
                <a:blip r:embed="rId3"/>
                <a:stretch>
                  <a:fillRect l="-933" t="-962" r="-1467" b="-2211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4" name="Power Balance:"/>
          <p:cNvSpPr txBox="1"/>
          <p:nvPr/>
        </p:nvSpPr>
        <p:spPr>
          <a:xfrm>
            <a:off x="2105580" y="4004498"/>
            <a:ext cx="439186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Power Balance: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5" name="Text"/>
              <p:cNvSpPr txBox="1"/>
              <p:nvPr/>
            </p:nvSpPr>
            <p:spPr>
              <a:xfrm>
                <a:off x="19052881" y="3167392"/>
                <a:ext cx="3585415" cy="24826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none" lIns="50800" tIns="50800" rIns="50800" bIns="50800" anchor="ctr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sz="5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5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5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limUpp>
                                <m:limUppPr>
                                  <m:ctrlPr>
                                    <a:rPr sz="57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57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lim>
                                  <m:r>
                                    <a:rPr sz="575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num>
                            <m:den>
                              <m:r>
                                <a:rPr sz="57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sz="5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sz="5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5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/>
              </a:p>
            </p:txBody>
          </p:sp>
        </mc:Choice>
        <mc:Fallback>
          <p:sp>
            <p:nvSpPr>
              <p:cNvPr id="385" name="Tex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2881" y="3167392"/>
                <a:ext cx="3585415" cy="2482644"/>
              </a:xfrm>
              <a:prstGeom prst="rect">
                <a:avLst/>
              </a:prstGeom>
              <a:blipFill>
                <a:blip r:embed="rId4"/>
                <a:stretch>
                  <a:fillRect b="-51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6" name="Equation"/>
              <p:cNvSpPr txBox="1"/>
              <p:nvPr/>
            </p:nvSpPr>
            <p:spPr>
              <a:xfrm>
                <a:off x="1658409" y="6272354"/>
                <a:ext cx="7864451" cy="74127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chirp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damping</m:t>
                          </m:r>
                        </m:sub>
                      </m:sSub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8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409" y="6272354"/>
                <a:ext cx="7864451" cy="741275"/>
              </a:xfrm>
              <a:prstGeom prst="rect">
                <a:avLst/>
              </a:prstGeom>
              <a:blipFill>
                <a:blip r:embed="rId5"/>
                <a:stretch>
                  <a:fillRect l="-806" r="-1452" b="-6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7" name="Equation"/>
              <p:cNvSpPr txBox="1"/>
              <p:nvPr/>
            </p:nvSpPr>
            <p:spPr>
              <a:xfrm>
                <a:off x="1515820" y="7130543"/>
                <a:ext cx="13914083" cy="262965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d>
                                <m:d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out</m:t>
                                      </m:r>
                                    </m:sub>
                                  </m:sSub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m:rPr>
                                          <m:nor/>
                                        </m:r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in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⟨</m:t>
                              </m:r>
                              <m:r>
                                <m:rPr>
                                  <m:sty m:val="p"/>
                                </m:r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sSub>
                                <m:sSub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⟩</m:t>
                                  </m:r>
                                </m:e>
                                <m:sub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sub>
                              </m:sSub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d>
                                <m:d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limUpp>
                                    <m:limUp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Up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𝛿𝜔</m:t>
                                      </m:r>
                                    </m:e>
                                    <m:lim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·</m:t>
                                      </m:r>
                                    </m:lim>
                                  </m:limUp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particle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supplied</m:t>
                          </m:r>
                        </m:lim>
                      </m:limLow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  <m:sub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limUpp>
                                        <m:limUppPr>
                                          <m:ctrlP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UppPr>
                                        <m:e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𝐸</m:t>
                                          </m:r>
                                        </m:e>
                                        <m:lim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̂</m:t>
                                          </m:r>
                                        </m:lim>
                                      </m:limUpp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power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dissipated</m:t>
                          </m:r>
                        </m:lim>
                      </m:limLow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8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820" y="7130543"/>
                <a:ext cx="13914083" cy="2629650"/>
              </a:xfrm>
              <a:prstGeom prst="rect">
                <a:avLst/>
              </a:prstGeom>
              <a:blipFill>
                <a:blip r:embed="rId6"/>
                <a:stretch>
                  <a:fillRect l="-91" r="-3011" b="-2067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8" name="Equation"/>
              <p:cNvSpPr txBox="1"/>
              <p:nvPr/>
            </p:nvSpPr>
            <p:spPr>
              <a:xfrm>
                <a:off x="2573864" y="10608509"/>
                <a:ext cx="6179971" cy="118079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limUpp>
                            <m:limUp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𝛿𝜔</m:t>
                              </m:r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·</m:t>
                              </m:r>
                            </m:lim>
                          </m:limUpp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sSubSup>
                        <m:sSubSup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38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864" y="10608509"/>
                <a:ext cx="6179971" cy="1180797"/>
              </a:xfrm>
              <a:prstGeom prst="rect">
                <a:avLst/>
              </a:prstGeom>
              <a:blipFill>
                <a:blip r:embed="rId7"/>
                <a:stretch>
                  <a:fillRect l="-2459" t="-1064" r="-15369" b="-18085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9" name="Arrow"/>
          <p:cNvSpPr/>
          <p:nvPr/>
        </p:nvSpPr>
        <p:spPr>
          <a:xfrm>
            <a:off x="9690877" y="10637364"/>
            <a:ext cx="1997133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0" name="Equation"/>
              <p:cNvSpPr txBox="1"/>
              <p:nvPr/>
            </p:nvSpPr>
            <p:spPr>
              <a:xfrm>
                <a:off x="12252537" y="10709399"/>
                <a:ext cx="4888882" cy="112593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𝛿𝜔</m:t>
                      </m:r>
                      <m:r>
                        <a:rPr sz="48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∝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sz="48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sz="48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  <m:d>
                            <m:dPr>
                              <m:ctrlPr>
                                <a:rPr sz="48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48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8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sz="4800" i="1">
                                      <a:solidFill>
                                        <a:srgbClr val="FEFFFE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4800" i="1">
                                      <a:solidFill>
                                        <a:srgbClr val="FEFFFE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sz="4800" i="1">
                                      <a:solidFill>
                                        <a:srgbClr val="FEFFFE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</m:rad>
                    </m:oMath>
                  </m:oMathPara>
                </a14:m>
                <a:endParaRPr sz="480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39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52537" y="10709399"/>
                <a:ext cx="4888882" cy="1125932"/>
              </a:xfrm>
              <a:prstGeom prst="rect">
                <a:avLst/>
              </a:prstGeom>
              <a:blipFill>
                <a:blip r:embed="rId8"/>
                <a:stretch>
                  <a:fillRect l="-4404" r="-673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Benchmark: collision less case produces chirping"/>
          <p:cNvSpPr txBox="1">
            <a:spLocks noGrp="1"/>
          </p:cNvSpPr>
          <p:nvPr>
            <p:ph type="title"/>
          </p:nvPr>
        </p:nvSpPr>
        <p:spPr>
          <a:xfrm>
            <a:off x="1206500" y="584358"/>
            <a:ext cx="21971000" cy="2541472"/>
          </a:xfrm>
          <a:prstGeom prst="rect">
            <a:avLst/>
          </a:prstGeom>
        </p:spPr>
        <p:txBody>
          <a:bodyPr/>
          <a:lstStyle/>
          <a:p>
            <a:r>
              <a:t>Benchmark: collision less case produces chirping</a:t>
            </a:r>
          </a:p>
        </p:txBody>
      </p:sp>
      <p:sp>
        <p:nvSpPr>
          <p:cNvPr id="3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394" name="Content Placeholder 10" descr="Content Placeholder 10"/>
          <p:cNvPicPr>
            <a:picLocks noChangeAspect="1"/>
          </p:cNvPicPr>
          <p:nvPr/>
        </p:nvPicPr>
        <p:blipFill>
          <a:blip r:embed="rId3"/>
          <a:srcRect t="52197"/>
          <a:stretch>
            <a:fillRect/>
          </a:stretch>
        </p:blipFill>
        <p:spPr>
          <a:xfrm>
            <a:off x="12173399" y="3966619"/>
            <a:ext cx="10774070" cy="5150318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Open Book"/>
          <p:cNvSpPr/>
          <p:nvPr/>
        </p:nvSpPr>
        <p:spPr>
          <a:xfrm>
            <a:off x="20223229" y="12440040"/>
            <a:ext cx="705570" cy="653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2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4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7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4" y="5127"/>
                </a:lnTo>
                <a:lnTo>
                  <a:pt x="10544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6" name="M. K. Lilley, et al.…"/>
          <p:cNvSpPr txBox="1"/>
          <p:nvPr/>
        </p:nvSpPr>
        <p:spPr>
          <a:xfrm>
            <a:off x="21208407" y="12030069"/>
            <a:ext cx="4073376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M. K. Lilley, et al.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Phys. Plasmas 17, 092305 (2010)</a:t>
            </a:r>
          </a:p>
        </p:txBody>
      </p:sp>
      <p:pic>
        <p:nvPicPr>
          <p:cNvPr id="397" name="Screenshot 2026-09-24 at 11.38.55.png" descr="Screenshot 2026-09-24 at 11.38.55.png"/>
          <p:cNvPicPr>
            <a:picLocks noChangeAspect="1"/>
          </p:cNvPicPr>
          <p:nvPr/>
        </p:nvPicPr>
        <p:blipFill>
          <a:blip r:embed="rId4"/>
          <a:srcRect t="9454"/>
          <a:stretch>
            <a:fillRect/>
          </a:stretch>
        </p:blipFill>
        <p:spPr>
          <a:xfrm>
            <a:off x="2830165" y="4039002"/>
            <a:ext cx="7773732" cy="5150057"/>
          </a:xfrm>
          <a:prstGeom prst="rect">
            <a:avLst/>
          </a:prstGeom>
          <a:ln w="12700">
            <a:miter lim="400000"/>
          </a:ln>
        </p:spPr>
      </p:pic>
      <p:sp>
        <p:nvSpPr>
          <p:cNvPr id="398" name="This work:"/>
          <p:cNvSpPr txBox="1"/>
          <p:nvPr/>
        </p:nvSpPr>
        <p:spPr>
          <a:xfrm>
            <a:off x="15699824" y="3109269"/>
            <a:ext cx="8679360" cy="9347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5500" b="1"/>
            </a:lvl1pPr>
          </a:lstStyle>
          <a:p>
            <a:r>
              <a:t>This work: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9" name="Equation"/>
              <p:cNvSpPr txBox="1"/>
              <p:nvPr/>
            </p:nvSpPr>
            <p:spPr>
              <a:xfrm>
                <a:off x="13728425" y="4260750"/>
                <a:ext cx="3049309" cy="65325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sz="55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sz="55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sz="550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39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8425" y="4260750"/>
                <a:ext cx="3049309" cy="653259"/>
              </a:xfrm>
              <a:prstGeom prst="rect">
                <a:avLst/>
              </a:prstGeom>
              <a:blipFill>
                <a:blip r:embed="rId5"/>
                <a:stretch>
                  <a:fillRect l="-7469" r="-24481" b="-7692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0" name="Equation"/>
              <p:cNvSpPr txBox="1"/>
              <p:nvPr/>
            </p:nvSpPr>
            <p:spPr>
              <a:xfrm>
                <a:off x="3952826" y="4260750"/>
                <a:ext cx="3049309" cy="65325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5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sz="5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sz="5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sz="5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=0.9</m:t>
                      </m:r>
                    </m:oMath>
                  </m:oMathPara>
                </a14:m>
                <a:endParaRPr sz="5500"/>
              </a:p>
            </p:txBody>
          </p:sp>
        </mc:Choice>
        <mc:Fallback>
          <p:sp>
            <p:nvSpPr>
              <p:cNvPr id="40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826" y="4260750"/>
                <a:ext cx="3049309" cy="653259"/>
              </a:xfrm>
              <a:prstGeom prst="rect">
                <a:avLst/>
              </a:prstGeom>
              <a:blipFill>
                <a:blip r:embed="rId6"/>
                <a:stretch>
                  <a:fillRect l="-7884" r="-24066" b="-7692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1" name="Equation"/>
              <p:cNvSpPr txBox="1"/>
              <p:nvPr/>
            </p:nvSpPr>
            <p:spPr>
              <a:xfrm>
                <a:off x="7398954" y="9822499"/>
                <a:ext cx="9586092" cy="26270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coll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sSup>
                                <m:sSup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∂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∂</m:t>
                                  </m:r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diffusion</m:t>
                          </m:r>
                        </m:lim>
                      </m:limLow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sSup>
                                <m:sSup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∂</m:t>
                                  </m:r>
                                  <m:d>
                                    <m:d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∂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lim>
                      </m:limLow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40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954" y="9822499"/>
                <a:ext cx="9586092" cy="2627072"/>
              </a:xfrm>
              <a:prstGeom prst="rect">
                <a:avLst/>
              </a:prstGeom>
              <a:blipFill>
                <a:blip r:embed="rId7"/>
                <a:stretch>
                  <a:fillRect l="-2910" r="-5688" b="-576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2" name="Equation"/>
              <p:cNvSpPr txBox="1"/>
              <p:nvPr/>
            </p:nvSpPr>
            <p:spPr>
              <a:xfrm>
                <a:off x="18364542" y="9189249"/>
                <a:ext cx="3438280" cy="57351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𝑘𝑣</m:t>
                      </m:r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𝑏𝑢𝑙𝑘</m:t>
                          </m:r>
                        </m:sub>
                      </m:sSub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40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64542" y="9189249"/>
                <a:ext cx="3438280" cy="573518"/>
              </a:xfrm>
              <a:prstGeom prst="rect">
                <a:avLst/>
              </a:prstGeom>
              <a:blipFill>
                <a:blip r:embed="rId8"/>
                <a:stretch>
                  <a:fillRect l="-4428" r="-21033" b="-5434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3" name="Lilley et al., 2010"/>
          <p:cNvSpPr txBox="1"/>
          <p:nvPr/>
        </p:nvSpPr>
        <p:spPr>
          <a:xfrm>
            <a:off x="4272617" y="3166400"/>
            <a:ext cx="4888688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t>Lilley et al., 2010</a:t>
            </a:r>
          </a:p>
        </p:txBody>
      </p:sp>
      <p:sp>
        <p:nvSpPr>
          <p:cNvPr id="404" name="Line"/>
          <p:cNvSpPr/>
          <p:nvPr/>
        </p:nvSpPr>
        <p:spPr>
          <a:xfrm flipV="1">
            <a:off x="10388304" y="9822499"/>
            <a:ext cx="2687543" cy="1462226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05" name="0"/>
          <p:cNvSpPr txBox="1"/>
          <p:nvPr/>
        </p:nvSpPr>
        <p:spPr>
          <a:xfrm>
            <a:off x="16777968" y="9071792"/>
            <a:ext cx="453238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0</a:t>
            </a:r>
          </a:p>
        </p:txBody>
      </p:sp>
      <p:sp>
        <p:nvSpPr>
          <p:cNvPr id="406" name="Line"/>
          <p:cNvSpPr/>
          <p:nvPr/>
        </p:nvSpPr>
        <p:spPr>
          <a:xfrm flipV="1">
            <a:off x="14224223" y="9881418"/>
            <a:ext cx="2687543" cy="1462225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07" name="0"/>
          <p:cNvSpPr txBox="1"/>
          <p:nvPr/>
        </p:nvSpPr>
        <p:spPr>
          <a:xfrm>
            <a:off x="13219376" y="9071792"/>
            <a:ext cx="453238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0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Benchmark: inclusion of drag produces asymmetric chirping"/>
          <p:cNvSpPr txBox="1">
            <a:spLocks noGrp="1"/>
          </p:cNvSpPr>
          <p:nvPr>
            <p:ph type="title"/>
          </p:nvPr>
        </p:nvSpPr>
        <p:spPr>
          <a:xfrm>
            <a:off x="1206500" y="584358"/>
            <a:ext cx="21971000" cy="2541472"/>
          </a:xfrm>
          <a:prstGeom prst="rect">
            <a:avLst/>
          </a:prstGeom>
        </p:spPr>
        <p:txBody>
          <a:bodyPr/>
          <a:lstStyle/>
          <a:p>
            <a:r>
              <a:t>Benchmark: inclusion of drag produces asymmetric chirping</a:t>
            </a:r>
          </a:p>
        </p:txBody>
      </p:sp>
      <p:sp>
        <p:nvSpPr>
          <p:cNvPr id="4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sp>
        <p:nvSpPr>
          <p:cNvPr id="413" name="Open Book"/>
          <p:cNvSpPr/>
          <p:nvPr/>
        </p:nvSpPr>
        <p:spPr>
          <a:xfrm>
            <a:off x="19601479" y="12383745"/>
            <a:ext cx="927955" cy="859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2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4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7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4" y="5127"/>
                </a:lnTo>
                <a:lnTo>
                  <a:pt x="10544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14" name="M. K. Lilley, et al.…"/>
          <p:cNvSpPr txBox="1"/>
          <p:nvPr/>
        </p:nvSpPr>
        <p:spPr>
          <a:xfrm>
            <a:off x="20811855" y="12076722"/>
            <a:ext cx="4073375" cy="147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M. K. Lilley, et al.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t>Phys. Plasmas 17, 092305 (2010)</a:t>
            </a:r>
          </a:p>
        </p:txBody>
      </p:sp>
      <p:pic>
        <p:nvPicPr>
          <p:cNvPr id="415" name="Content Placeholder 9" descr="Content Placeholder 9"/>
          <p:cNvPicPr>
            <a:picLocks noChangeAspect="1"/>
          </p:cNvPicPr>
          <p:nvPr/>
        </p:nvPicPr>
        <p:blipFill>
          <a:blip r:embed="rId2"/>
          <a:srcRect t="51883"/>
          <a:stretch>
            <a:fillRect/>
          </a:stretch>
        </p:blipFill>
        <p:spPr>
          <a:xfrm>
            <a:off x="13399656" y="3789485"/>
            <a:ext cx="10118817" cy="486883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18" name="Group"/>
          <p:cNvGrpSpPr/>
          <p:nvPr/>
        </p:nvGrpSpPr>
        <p:grpSpPr>
          <a:xfrm>
            <a:off x="2553058" y="3831381"/>
            <a:ext cx="7814622" cy="5260168"/>
            <a:chOff x="0" y="0"/>
            <a:chExt cx="7814620" cy="5260166"/>
          </a:xfrm>
        </p:grpSpPr>
        <p:pic>
          <p:nvPicPr>
            <p:cNvPr id="416" name="Screenshot 2026-09-24 at 11.44.09.png" descr="Screenshot 2026-09-24 at 11.44.09.png"/>
            <p:cNvPicPr>
              <a:picLocks noChangeAspect="1"/>
            </p:cNvPicPr>
            <p:nvPr/>
          </p:nvPicPr>
          <p:blipFill>
            <a:blip r:embed="rId3"/>
            <a:srcRect t="7446"/>
            <a:stretch>
              <a:fillRect/>
            </a:stretch>
          </p:blipFill>
          <p:spPr>
            <a:xfrm>
              <a:off x="0" y="0"/>
              <a:ext cx="7814621" cy="52601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17" name="Screenshot 2026-09-24 at 11.44.26.png" descr="Screenshot 2026-09-24 at 11.44.26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9006" y="128338"/>
              <a:ext cx="736444" cy="78107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19" name="Equation"/>
              <p:cNvSpPr txBox="1"/>
              <p:nvPr/>
            </p:nvSpPr>
            <p:spPr>
              <a:xfrm>
                <a:off x="14724744" y="4184302"/>
                <a:ext cx="4824960" cy="8591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55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sz="55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ctrlP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55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5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sz="55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sz="5500" i="1">
                              <a:solidFill>
                                <a:srgbClr val="FEFFFE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sz="55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5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sz="5500" i="1">
                                  <a:solidFill>
                                    <a:srgbClr val="FEFFFE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  <m:r>
                        <a:rPr sz="5500" i="1">
                          <a:solidFill>
                            <a:srgbClr val="FEFFFE"/>
                          </a:solidFill>
                          <a:latin typeface="Cambria Math" panose="02040503050406030204" pitchFamily="18" charset="0"/>
                        </a:rPr>
                        <m:t>=1.5</m:t>
                      </m:r>
                    </m:oMath>
                  </m:oMathPara>
                </a14:m>
                <a:endParaRPr sz="5500">
                  <a:solidFill>
                    <a:srgbClr val="FFFFFF"/>
                  </a:solidFill>
                </a:endParaRPr>
              </a:p>
            </p:txBody>
          </p:sp>
        </mc:Choice>
        <mc:Fallback>
          <p:sp>
            <p:nvSpPr>
              <p:cNvPr id="41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4744" y="4184302"/>
                <a:ext cx="4824960" cy="859156"/>
              </a:xfrm>
              <a:prstGeom prst="rect">
                <a:avLst/>
              </a:prstGeom>
              <a:blipFill>
                <a:blip r:embed="rId5"/>
                <a:stretch>
                  <a:fillRect l="-3412" r="-17060" b="-3529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0" name="Lilley et al., 2010"/>
          <p:cNvSpPr txBox="1"/>
          <p:nvPr/>
        </p:nvSpPr>
        <p:spPr>
          <a:xfrm>
            <a:off x="4016025" y="3055122"/>
            <a:ext cx="4888688" cy="820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t>Lilley et al., 2010</a:t>
            </a:r>
          </a:p>
        </p:txBody>
      </p:sp>
      <p:sp>
        <p:nvSpPr>
          <p:cNvPr id="421" name="This work:"/>
          <p:cNvSpPr txBox="1"/>
          <p:nvPr/>
        </p:nvSpPr>
        <p:spPr>
          <a:xfrm>
            <a:off x="15699824" y="2904686"/>
            <a:ext cx="8679360" cy="9347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5500" b="1"/>
            </a:lvl1pPr>
          </a:lstStyle>
          <a:p>
            <a:r>
              <a:t>This work: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2" name="Equation"/>
              <p:cNvSpPr txBox="1"/>
              <p:nvPr/>
            </p:nvSpPr>
            <p:spPr>
              <a:xfrm>
                <a:off x="7398954" y="9822499"/>
                <a:ext cx="9586092" cy="26270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8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𝑑𝑓</m:t>
                              </m:r>
                            </m:num>
                            <m:den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coll</m:t>
                          </m:r>
                        </m:sub>
                      </m:sSub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sSup>
                                <m:sSup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∂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∂</m:t>
                                  </m:r>
                                  <m:sSup>
                                    <m:sSup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diffusion</m:t>
                          </m:r>
                        </m:lim>
                      </m:limLow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sSup>
                                <m:sSup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p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f>
                                <m:fPr>
                                  <m:ctrlP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∂</m:t>
                                  </m:r>
                                  <m:d>
                                    <m:dPr>
                                      <m:ctrlP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sz="4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sz="48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∂</m:t>
                                  </m:r>
                                  <m:r>
                                    <a:rPr sz="4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den>
                              </m:f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m:rPr>
                              <m:nor/>
                            </m:r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drag</m:t>
                          </m:r>
                        </m:lim>
                      </m:limLow>
                    </m:oMath>
                  </m:oMathPara>
                </a14:m>
                <a:endParaRPr sz="4800"/>
              </a:p>
            </p:txBody>
          </p:sp>
        </mc:Choice>
        <mc:Fallback>
          <p:sp>
            <p:nvSpPr>
              <p:cNvPr id="42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8954" y="9822499"/>
                <a:ext cx="9586092" cy="2627072"/>
              </a:xfrm>
              <a:prstGeom prst="rect">
                <a:avLst/>
              </a:prstGeom>
              <a:blipFill>
                <a:blip r:embed="rId6"/>
                <a:stretch>
                  <a:fillRect l="-2910" r="-5688" b="-576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3" name="Line"/>
          <p:cNvSpPr/>
          <p:nvPr/>
        </p:nvSpPr>
        <p:spPr>
          <a:xfrm flipV="1">
            <a:off x="10388304" y="9822499"/>
            <a:ext cx="2687543" cy="1462226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424" name="0"/>
          <p:cNvSpPr txBox="1"/>
          <p:nvPr/>
        </p:nvSpPr>
        <p:spPr>
          <a:xfrm>
            <a:off x="13219376" y="9071792"/>
            <a:ext cx="453238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0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Single collision-less seed resonance acts as the reference solution"/>
          <p:cNvSpPr txBox="1">
            <a:spLocks noGrp="1"/>
          </p:cNvSpPr>
          <p:nvPr>
            <p:ph type="title"/>
          </p:nvPr>
        </p:nvSpPr>
        <p:spPr>
          <a:xfrm>
            <a:off x="1206500" y="952500"/>
            <a:ext cx="21971000" cy="2541472"/>
          </a:xfrm>
          <a:prstGeom prst="rect">
            <a:avLst/>
          </a:prstGeom>
        </p:spPr>
        <p:txBody>
          <a:bodyPr/>
          <a:lstStyle/>
          <a:p>
            <a:r>
              <a:t>Single collision-less seed resonance acts as the reference solution</a:t>
            </a:r>
          </a:p>
        </p:txBody>
      </p:sp>
      <p:sp>
        <p:nvSpPr>
          <p:cNvPr id="4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pic>
        <p:nvPicPr>
          <p:cNvPr id="428" name="23_checkpoints_baseline_spectrogram.gif" descr="23_checkpoints_baseline_spectrogram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513424" y="3862864"/>
            <a:ext cx="22625946" cy="106844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Adding an overlapping electrostatic resonance reduces chirps"/>
          <p:cNvSpPr txBox="1">
            <a:spLocks noGrp="1"/>
          </p:cNvSpPr>
          <p:nvPr>
            <p:ph type="title"/>
          </p:nvPr>
        </p:nvSpPr>
        <p:spPr>
          <a:xfrm>
            <a:off x="371698" y="276496"/>
            <a:ext cx="23983810" cy="2432397"/>
          </a:xfrm>
          <a:prstGeom prst="rect">
            <a:avLst/>
          </a:prstGeom>
        </p:spPr>
        <p:txBody>
          <a:bodyPr/>
          <a:lstStyle/>
          <a:p>
            <a:r>
              <a:t>Adding an overlapping electrostatic resonance reduces chirps</a:t>
            </a:r>
          </a:p>
        </p:txBody>
      </p:sp>
      <p:sp>
        <p:nvSpPr>
          <p:cNvPr id="4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sp>
        <p:nvSpPr>
          <p:cNvPr id="432" name="Effects of an externally applied wave that does not evolve"/>
          <p:cNvSpPr txBox="1"/>
          <p:nvPr/>
        </p:nvSpPr>
        <p:spPr>
          <a:xfrm>
            <a:off x="-512052" y="2661726"/>
            <a:ext cx="19350183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5000" b="1"/>
            </a:lvl1pPr>
          </a:lstStyle>
          <a:p>
            <a:r>
              <a:t>Effects of an externally applied wave that does not evolve</a:t>
            </a:r>
          </a:p>
        </p:txBody>
      </p:sp>
      <p:sp>
        <p:nvSpPr>
          <p:cNvPr id="433" name="Static nature is analogous to effects by 3D field error"/>
          <p:cNvSpPr/>
          <p:nvPr/>
        </p:nvSpPr>
        <p:spPr>
          <a:xfrm>
            <a:off x="342149" y="6464802"/>
            <a:ext cx="5128429" cy="3672824"/>
          </a:xfrm>
          <a:prstGeom prst="roundRect">
            <a:avLst>
              <a:gd name="adj" fmla="val 518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Static nature is analogous to effects by 3D field error</a:t>
            </a:r>
          </a:p>
        </p:txBody>
      </p:sp>
      <p:pic>
        <p:nvPicPr>
          <p:cNvPr id="434" name="23_checkpoints_prescribed_spectrogram.gif" descr="23_checkpoints_prescribed_spectrogram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470578" y="3739193"/>
            <a:ext cx="19505243" cy="92108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sp>
        <p:nvSpPr>
          <p:cNvPr id="439" name="Analogous to effects of multi-harmonic 3D mode structures"/>
          <p:cNvSpPr/>
          <p:nvPr/>
        </p:nvSpPr>
        <p:spPr>
          <a:xfrm>
            <a:off x="368590" y="6624166"/>
            <a:ext cx="5475235" cy="4210060"/>
          </a:xfrm>
          <a:prstGeom prst="roundRect">
            <a:avLst>
              <a:gd name="adj" fmla="val 4525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t>Analogous to effects of multi-harmonic 3D mode structures</a:t>
            </a:r>
          </a:p>
        </p:txBody>
      </p:sp>
      <p:sp>
        <p:nvSpPr>
          <p:cNvPr id="440" name="Self-consistent, coupled evolution of both modes"/>
          <p:cNvSpPr txBox="1"/>
          <p:nvPr/>
        </p:nvSpPr>
        <p:spPr>
          <a:xfrm>
            <a:off x="-1634928" y="3755772"/>
            <a:ext cx="19350182" cy="857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sz="5000" b="1"/>
            </a:lvl1pPr>
          </a:lstStyle>
          <a:p>
            <a:r>
              <a:t>Self-consistent, coupled evolution of both modes</a:t>
            </a:r>
          </a:p>
        </p:txBody>
      </p:sp>
      <p:sp>
        <p:nvSpPr>
          <p:cNvPr id="441" name="Evolving the overlapping resonance completely eliminates the secondary resonance and weakens chirping"/>
          <p:cNvSpPr txBox="1"/>
          <p:nvPr/>
        </p:nvSpPr>
        <p:spPr>
          <a:xfrm>
            <a:off x="372857" y="196906"/>
            <a:ext cx="23638286" cy="43548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>
              <a:lnSpc>
                <a:spcPct val="80000"/>
              </a:lnSpc>
              <a:spcBef>
                <a:spcPts val="0"/>
              </a:spcBef>
              <a:defRPr sz="8500" b="1" spc="-17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Evolving the overlapping resonance completely eliminates the secondary resonance and weakens chirping </a:t>
            </a:r>
          </a:p>
        </p:txBody>
      </p:sp>
      <p:pic>
        <p:nvPicPr>
          <p:cNvPr id="442" name="23_checkpoints_self_consistent_spectrogram.gif" descr="23_checkpoints_self_consistent_spectrogram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14609" y="4460306"/>
            <a:ext cx="19225578" cy="90787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46" name="Movement of hole-clump pairs scales with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206500" y="952500"/>
                <a:ext cx="21971000" cy="1824885"/>
              </a:xfrm>
              <a:prstGeom prst="rect">
                <a:avLst/>
              </a:prstGeom>
            </p:spPr>
            <p:txBody>
              <a:bodyPr/>
              <a:lstStyle/>
              <a:p>
                <a:pPr defTabSz="2340805">
                  <a:defRPr sz="8160" spc="-163"/>
                </a:pPr>
                <a:r>
                  <a:t>Movement of hole-clump pairs scales with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sz="9850" i="1">
                            <a:solidFill>
                              <a:srgbClr val="004D8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sz="9850" i="1">
                            <a:solidFill>
                              <a:srgbClr val="004D8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rad>
                  </m:oMath>
                </a14:m>
                <a:endParaRPr sz="8500">
                  <a:solidFill>
                    <a:srgbClr val="004D80"/>
                  </a:solidFill>
                </a:endParaRPr>
              </a:p>
            </p:txBody>
          </p:sp>
        </mc:Choice>
        <mc:Fallback>
          <p:sp>
            <p:nvSpPr>
              <p:cNvPr id="446" name="Movement of hole-clump pairs scales with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206500" y="952500"/>
                <a:ext cx="21971000" cy="1824885"/>
              </a:xfrm>
              <a:prstGeom prst="rect">
                <a:avLst/>
              </a:prstGeom>
              <a:blipFill>
                <a:blip r:embed="rId2"/>
                <a:stretch>
                  <a:fillRect l="-2659" t="-15172" r="-578" b="-4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pic>
        <p:nvPicPr>
          <p:cNvPr id="448" name="25_baseline_pair_sqrt_t.png" descr="25_baseline_pair_sqrt_t.png"/>
          <p:cNvPicPr>
            <a:picLocks noChangeAspect="1"/>
          </p:cNvPicPr>
          <p:nvPr/>
        </p:nvPicPr>
        <p:blipFill>
          <a:blip r:embed="rId3"/>
          <a:srcRect t="7136"/>
          <a:stretch>
            <a:fillRect/>
          </a:stretch>
        </p:blipFill>
        <p:spPr>
          <a:xfrm>
            <a:off x="242629" y="4588100"/>
            <a:ext cx="7731150" cy="5959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449" name="25_prescribed_pair_sqrt_t.png" descr="25_prescribed_pair_sqrt_t.png"/>
          <p:cNvPicPr>
            <a:picLocks noChangeAspect="1"/>
          </p:cNvPicPr>
          <p:nvPr/>
        </p:nvPicPr>
        <p:blipFill>
          <a:blip r:embed="rId4"/>
          <a:srcRect t="5994"/>
          <a:stretch>
            <a:fillRect/>
          </a:stretch>
        </p:blipFill>
        <p:spPr>
          <a:xfrm>
            <a:off x="8366315" y="4504955"/>
            <a:ext cx="7850101" cy="6125713"/>
          </a:xfrm>
          <a:prstGeom prst="rect">
            <a:avLst/>
          </a:prstGeom>
          <a:ln w="12700">
            <a:miter lim="400000"/>
          </a:ln>
        </p:spPr>
      </p:pic>
      <p:sp>
        <p:nvSpPr>
          <p:cNvPr id="450" name="Reference case"/>
          <p:cNvSpPr txBox="1"/>
          <p:nvPr/>
        </p:nvSpPr>
        <p:spPr>
          <a:xfrm>
            <a:off x="2086026" y="3692944"/>
            <a:ext cx="4641190" cy="820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t>Reference case</a:t>
            </a:r>
          </a:p>
        </p:txBody>
      </p:sp>
      <p:sp>
        <p:nvSpPr>
          <p:cNvPr id="451" name="Static second overlap"/>
          <p:cNvSpPr txBox="1"/>
          <p:nvPr/>
        </p:nvSpPr>
        <p:spPr>
          <a:xfrm>
            <a:off x="9659109" y="3692944"/>
            <a:ext cx="6424880" cy="820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t>Static second overlap</a:t>
            </a:r>
          </a:p>
        </p:txBody>
      </p:sp>
      <p:pic>
        <p:nvPicPr>
          <p:cNvPr id="452" name="25_self_consistent_pair_sqrt_t.png" descr="25_self_consistent_pair_sqrt_t.png"/>
          <p:cNvPicPr>
            <a:picLocks noChangeAspect="1"/>
          </p:cNvPicPr>
          <p:nvPr/>
        </p:nvPicPr>
        <p:blipFill>
          <a:blip r:embed="rId5"/>
          <a:srcRect t="6131"/>
          <a:stretch>
            <a:fillRect/>
          </a:stretch>
        </p:blipFill>
        <p:spPr>
          <a:xfrm>
            <a:off x="16189185" y="4469633"/>
            <a:ext cx="7952130" cy="6196252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Self consistent overlap"/>
          <p:cNvSpPr txBox="1"/>
          <p:nvPr/>
        </p:nvSpPr>
        <p:spPr>
          <a:xfrm>
            <a:off x="17343905" y="3692944"/>
            <a:ext cx="6751626" cy="820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r>
              <a:t>Self consistent overlap</a:t>
            </a:r>
          </a:p>
        </p:txBody>
      </p:sp>
      <p:sp>
        <p:nvSpPr>
          <p:cNvPr id="454" name="Resonance overlap changes the hole–clump asymmetry."/>
          <p:cNvSpPr txBox="1"/>
          <p:nvPr/>
        </p:nvSpPr>
        <p:spPr>
          <a:xfrm>
            <a:off x="910498" y="11464173"/>
            <a:ext cx="22563004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b="1"/>
            </a:lvl1pPr>
          </a:lstStyle>
          <a:p>
            <a:r>
              <a:t>Resonance overlap changes the hole–clump asymmetry.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Future steps"/>
          <p:cNvSpPr txBox="1">
            <a:spLocks noGrp="1"/>
          </p:cNvSpPr>
          <p:nvPr>
            <p:ph type="title"/>
          </p:nvPr>
        </p:nvSpPr>
        <p:spPr>
          <a:xfrm>
            <a:off x="1206500" y="1128727"/>
            <a:ext cx="21971000" cy="2541473"/>
          </a:xfrm>
          <a:prstGeom prst="rect">
            <a:avLst/>
          </a:prstGeom>
        </p:spPr>
        <p:txBody>
          <a:bodyPr/>
          <a:lstStyle/>
          <a:p>
            <a:r>
              <a:t>Future steps</a:t>
            </a:r>
          </a:p>
        </p:txBody>
      </p:sp>
      <p:sp>
        <p:nvSpPr>
          <p:cNvPr id="457" name="Extending AE chirping simulations for stellarator geometry."/>
          <p:cNvSpPr txBox="1">
            <a:spLocks noGrp="1"/>
          </p:cNvSpPr>
          <p:nvPr>
            <p:ph type="body" idx="1"/>
          </p:nvPr>
        </p:nvSpPr>
        <p:spPr>
          <a:xfrm>
            <a:off x="1206500" y="3038897"/>
            <a:ext cx="21971000" cy="82560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Extending AE chirping simulations for stellarator geometry.</a:t>
            </a:r>
          </a:p>
        </p:txBody>
      </p:sp>
      <p:sp>
        <p:nvSpPr>
          <p:cNvPr id="4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Future steps"/>
          <p:cNvSpPr txBox="1">
            <a:spLocks noGrp="1"/>
          </p:cNvSpPr>
          <p:nvPr>
            <p:ph type="title"/>
          </p:nvPr>
        </p:nvSpPr>
        <p:spPr>
          <a:xfrm>
            <a:off x="1206500" y="1128727"/>
            <a:ext cx="21971000" cy="2541473"/>
          </a:xfrm>
          <a:prstGeom prst="rect">
            <a:avLst/>
          </a:prstGeom>
        </p:spPr>
        <p:txBody>
          <a:bodyPr/>
          <a:lstStyle/>
          <a:p>
            <a:r>
              <a:t>Future steps</a:t>
            </a:r>
          </a:p>
        </p:txBody>
      </p:sp>
      <p:sp>
        <p:nvSpPr>
          <p:cNvPr id="461" name="Extending AE chirping simulations for stellarator geometry.…"/>
          <p:cNvSpPr txBox="1">
            <a:spLocks noGrp="1"/>
          </p:cNvSpPr>
          <p:nvPr>
            <p:ph type="body" idx="1"/>
          </p:nvPr>
        </p:nvSpPr>
        <p:spPr>
          <a:xfrm>
            <a:off x="1206500" y="2933714"/>
            <a:ext cx="21971000" cy="82560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Extending AE chirping simulations for stellarator geometry.</a:t>
            </a:r>
          </a:p>
          <a:p>
            <a:pPr>
              <a:lnSpc>
                <a:spcPct val="100000"/>
              </a:lnSpc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Possible proposal for DIII-D experiment: using magnetic perturbation coils as a proxy for QS error.</a:t>
            </a:r>
          </a:p>
        </p:txBody>
      </p:sp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463" name="Applying static 3D magnetic perturbations (δB/B ~ 0.01) to EP driven chirping AE resulted in a steady state frequency by inducing EP losses, therefore removing the drive."/>
          <p:cNvSpPr txBox="1"/>
          <p:nvPr/>
        </p:nvSpPr>
        <p:spPr>
          <a:xfrm>
            <a:off x="12587926" y="6662102"/>
            <a:ext cx="10090569" cy="43000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2604" tIns="92604" rIns="92604" bIns="92604">
            <a:spAutoFit/>
          </a:bodyPr>
          <a:lstStyle/>
          <a:p>
            <a:pPr lvl="2" indent="457200" algn="ctr" defTabSz="457200">
              <a:lnSpc>
                <a:spcPct val="100000"/>
              </a:lnSpc>
              <a:spcBef>
                <a:spcPts val="0"/>
              </a:spcBef>
              <a:defRPr sz="4500">
                <a:latin typeface="Helvetica"/>
                <a:ea typeface="Helvetica"/>
                <a:cs typeface="Helvetica"/>
                <a:sym typeface="Helvetica"/>
              </a:defRPr>
            </a:pPr>
            <a:r>
              <a:t>Applying static 3D magnetic perturbations (δB/B ~ 0.01) to EP driven chirping AE resulted in a steady state frequency by inducing EP losses, therefore removing the drive.</a:t>
            </a:r>
          </a:p>
        </p:txBody>
      </p:sp>
      <p:pic>
        <p:nvPicPr>
          <p:cNvPr id="464" name="Screenshot 2026-07-07 at 21.51.46.png" descr="Screenshot 2026-07-07 at 21.51.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111" y="6941292"/>
            <a:ext cx="11420232" cy="3741629"/>
          </a:xfrm>
          <a:prstGeom prst="rect">
            <a:avLst/>
          </a:prstGeom>
          <a:ln w="12700">
            <a:miter lim="400000"/>
          </a:ln>
        </p:spPr>
      </p:pic>
      <p:sp>
        <p:nvSpPr>
          <p:cNvPr id="465" name="Open Book"/>
          <p:cNvSpPr/>
          <p:nvPr/>
        </p:nvSpPr>
        <p:spPr>
          <a:xfrm>
            <a:off x="17373229" y="12417459"/>
            <a:ext cx="1085195" cy="1004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4" y="0"/>
                </a:moveTo>
                <a:lnTo>
                  <a:pt x="12381" y="2366"/>
                </a:lnTo>
                <a:lnTo>
                  <a:pt x="12373" y="2368"/>
                </a:lnTo>
                <a:cubicBezTo>
                  <a:pt x="11868" y="2611"/>
                  <a:pt x="11498" y="3043"/>
                  <a:pt x="11272" y="3649"/>
                </a:cubicBezTo>
                <a:cubicBezTo>
                  <a:pt x="11070" y="4192"/>
                  <a:pt x="11055" y="4701"/>
                  <a:pt x="11055" y="4845"/>
                </a:cubicBezTo>
                <a:lnTo>
                  <a:pt x="11055" y="5127"/>
                </a:lnTo>
                <a:lnTo>
                  <a:pt x="20346" y="1249"/>
                </a:lnTo>
                <a:lnTo>
                  <a:pt x="19907" y="1017"/>
                </a:lnTo>
                <a:lnTo>
                  <a:pt x="11770" y="4414"/>
                </a:lnTo>
                <a:cubicBezTo>
                  <a:pt x="12018" y="4052"/>
                  <a:pt x="12419" y="3735"/>
                  <a:pt x="12972" y="3468"/>
                </a:cubicBezTo>
                <a:lnTo>
                  <a:pt x="19369" y="735"/>
                </a:lnTo>
                <a:lnTo>
                  <a:pt x="18934" y="505"/>
                </a:lnTo>
                <a:lnTo>
                  <a:pt x="12837" y="3109"/>
                </a:lnTo>
                <a:lnTo>
                  <a:pt x="12830" y="3113"/>
                </a:lnTo>
                <a:cubicBezTo>
                  <a:pt x="12227" y="3403"/>
                  <a:pt x="11780" y="3756"/>
                  <a:pt x="11494" y="4167"/>
                </a:cubicBezTo>
                <a:cubicBezTo>
                  <a:pt x="11607" y="3668"/>
                  <a:pt x="11876" y="3033"/>
                  <a:pt x="12514" y="2723"/>
                </a:cubicBezTo>
                <a:lnTo>
                  <a:pt x="18411" y="230"/>
                </a:lnTo>
                <a:lnTo>
                  <a:pt x="17974" y="0"/>
                </a:lnTo>
                <a:close/>
                <a:moveTo>
                  <a:pt x="3633" y="2"/>
                </a:moveTo>
                <a:lnTo>
                  <a:pt x="3194" y="231"/>
                </a:lnTo>
                <a:lnTo>
                  <a:pt x="9084" y="2723"/>
                </a:lnTo>
                <a:cubicBezTo>
                  <a:pt x="9723" y="3033"/>
                  <a:pt x="9992" y="3668"/>
                  <a:pt x="10105" y="4167"/>
                </a:cubicBezTo>
                <a:cubicBezTo>
                  <a:pt x="9819" y="3756"/>
                  <a:pt x="9371" y="3403"/>
                  <a:pt x="8768" y="3113"/>
                </a:cubicBezTo>
                <a:lnTo>
                  <a:pt x="2670" y="507"/>
                </a:lnTo>
                <a:lnTo>
                  <a:pt x="2233" y="736"/>
                </a:lnTo>
                <a:lnTo>
                  <a:pt x="8627" y="3468"/>
                </a:lnTo>
                <a:cubicBezTo>
                  <a:pt x="9179" y="3735"/>
                  <a:pt x="9581" y="4051"/>
                  <a:pt x="9828" y="4414"/>
                </a:cubicBezTo>
                <a:lnTo>
                  <a:pt x="1694" y="1019"/>
                </a:lnTo>
                <a:lnTo>
                  <a:pt x="1254" y="1250"/>
                </a:lnTo>
                <a:lnTo>
                  <a:pt x="10544" y="5127"/>
                </a:lnTo>
                <a:lnTo>
                  <a:pt x="10544" y="4845"/>
                </a:lnTo>
                <a:cubicBezTo>
                  <a:pt x="10544" y="4701"/>
                  <a:pt x="10528" y="4192"/>
                  <a:pt x="10326" y="3649"/>
                </a:cubicBezTo>
                <a:cubicBezTo>
                  <a:pt x="10100" y="3043"/>
                  <a:pt x="9730" y="2611"/>
                  <a:pt x="9226" y="2368"/>
                </a:cubicBezTo>
                <a:lnTo>
                  <a:pt x="3633" y="2"/>
                </a:lnTo>
                <a:close/>
                <a:moveTo>
                  <a:pt x="0" y="1735"/>
                </a:moveTo>
                <a:lnTo>
                  <a:pt x="0" y="17289"/>
                </a:lnTo>
                <a:lnTo>
                  <a:pt x="8756" y="20993"/>
                </a:lnTo>
                <a:lnTo>
                  <a:pt x="8756" y="5441"/>
                </a:lnTo>
                <a:lnTo>
                  <a:pt x="0" y="1735"/>
                </a:lnTo>
                <a:close/>
                <a:moveTo>
                  <a:pt x="21600" y="1735"/>
                </a:moveTo>
                <a:lnTo>
                  <a:pt x="12844" y="5441"/>
                </a:lnTo>
                <a:lnTo>
                  <a:pt x="12844" y="20993"/>
                </a:lnTo>
                <a:lnTo>
                  <a:pt x="21600" y="17289"/>
                </a:lnTo>
                <a:lnTo>
                  <a:pt x="21600" y="1735"/>
                </a:lnTo>
                <a:close/>
                <a:moveTo>
                  <a:pt x="9325" y="5827"/>
                </a:moveTo>
                <a:lnTo>
                  <a:pt x="9325" y="21600"/>
                </a:lnTo>
                <a:lnTo>
                  <a:pt x="12275" y="21600"/>
                </a:lnTo>
                <a:lnTo>
                  <a:pt x="12275" y="5827"/>
                </a:lnTo>
                <a:lnTo>
                  <a:pt x="9325" y="5827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66" name="Bortolon et al.…"/>
          <p:cNvSpPr txBox="1"/>
          <p:nvPr/>
        </p:nvSpPr>
        <p:spPr>
          <a:xfrm>
            <a:off x="18621137" y="12191191"/>
            <a:ext cx="5540884" cy="17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Bortolon et al.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rPr sz="4000"/>
              <a:t>PRL 110, 265008 (2013</a:t>
            </a:r>
            <a:r>
              <a:t>)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Future steps"/>
          <p:cNvSpPr txBox="1">
            <a:spLocks noGrp="1"/>
          </p:cNvSpPr>
          <p:nvPr>
            <p:ph type="title"/>
          </p:nvPr>
        </p:nvSpPr>
        <p:spPr>
          <a:xfrm>
            <a:off x="1206500" y="1128727"/>
            <a:ext cx="21971000" cy="2541473"/>
          </a:xfrm>
          <a:prstGeom prst="rect">
            <a:avLst/>
          </a:prstGeom>
        </p:spPr>
        <p:txBody>
          <a:bodyPr/>
          <a:lstStyle/>
          <a:p>
            <a:r>
              <a:t>Future steps</a:t>
            </a:r>
          </a:p>
        </p:txBody>
      </p:sp>
      <p:sp>
        <p:nvSpPr>
          <p:cNvPr id="469" name="Extending AE chirping simulations for stellarator geometry.…"/>
          <p:cNvSpPr txBox="1">
            <a:spLocks noGrp="1"/>
          </p:cNvSpPr>
          <p:nvPr>
            <p:ph type="body" idx="1"/>
          </p:nvPr>
        </p:nvSpPr>
        <p:spPr>
          <a:xfrm>
            <a:off x="1206500" y="3060871"/>
            <a:ext cx="21971000" cy="8256012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Extending AE chirping simulations for stellarator geometry.</a:t>
            </a:r>
          </a:p>
          <a:p>
            <a:pPr>
              <a:lnSpc>
                <a:spcPct val="100000"/>
              </a:lnSpc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Possible proposal for DIII-D experiment: using magnetic perturbation coils as a proxy for QS error.</a:t>
            </a:r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471" name="Could we do more precise phase space engineering that prevents strong EP losses by targeting 3D perturbations near AE resonances?"/>
          <p:cNvSpPr txBox="1"/>
          <p:nvPr/>
        </p:nvSpPr>
        <p:spPr>
          <a:xfrm>
            <a:off x="5891522" y="6918978"/>
            <a:ext cx="12600956" cy="5625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ctr" defTabSz="2072588">
              <a:lnSpc>
                <a:spcPct val="80000"/>
              </a:lnSpc>
              <a:spcBef>
                <a:spcPts val="0"/>
              </a:spcBef>
              <a:defRPr sz="7225" b="1" spc="-144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r>
              <a:t>Could we do more precise phase space engineering that prevents strong EP losses by targeting 3D perturbations near AE resonances? 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Alexandra Lachmann1, Dingyun Liu1, Alexey Knyazev1, Elizabeth Paul1…"/>
          <p:cNvSpPr txBox="1">
            <a:spLocks noGrp="1"/>
          </p:cNvSpPr>
          <p:nvPr>
            <p:ph type="body" idx="21"/>
          </p:nvPr>
        </p:nvSpPr>
        <p:spPr>
          <a:xfrm>
            <a:off x="1206499" y="8658328"/>
            <a:ext cx="21971002" cy="165522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>
              <a:defRPr sz="4800"/>
            </a:pPr>
            <a:r>
              <a:t>Alexandra Lachmann</a:t>
            </a:r>
            <a:r>
              <a:rPr baseline="31999"/>
              <a:t>1</a:t>
            </a:r>
            <a:r>
              <a:t>, Dingyun Liu</a:t>
            </a:r>
            <a:r>
              <a:rPr baseline="31999"/>
              <a:t>1</a:t>
            </a:r>
            <a:r>
              <a:t>, Alexey Knyazev</a:t>
            </a:r>
            <a:r>
              <a:rPr baseline="31999"/>
              <a:t>1</a:t>
            </a:r>
            <a:r>
              <a:t>, Elizabeth Paul</a:t>
            </a:r>
            <a:r>
              <a:rPr baseline="31999"/>
              <a:t>1</a:t>
            </a:r>
          </a:p>
          <a:p>
            <a:pPr>
              <a:defRPr sz="4800"/>
            </a:pPr>
            <a:r>
              <a:rPr baseline="31999"/>
              <a:t>1</a:t>
            </a:r>
            <a:r>
              <a:t>Columbia University </a:t>
            </a:r>
          </a:p>
        </p:txBody>
      </p:sp>
      <p:sp>
        <p:nvSpPr>
          <p:cNvPr id="474" name="Suppression of Coherent Energetic Particle Phase Space Structures due to 3D fields"/>
          <p:cNvSpPr txBox="1">
            <a:spLocks noGrp="1"/>
          </p:cNvSpPr>
          <p:nvPr>
            <p:ph type="ctrTitle"/>
          </p:nvPr>
        </p:nvSpPr>
        <p:spPr>
          <a:xfrm>
            <a:off x="1206496" y="3402443"/>
            <a:ext cx="21971004" cy="4648201"/>
          </a:xfrm>
          <a:prstGeom prst="rect">
            <a:avLst/>
          </a:prstGeom>
        </p:spPr>
        <p:txBody>
          <a:bodyPr/>
          <a:lstStyle>
            <a:lvl1pPr defTabSz="2365188">
              <a:defRPr sz="11252" spc="-225"/>
            </a:lvl1pPr>
          </a:lstStyle>
          <a:p>
            <a:r>
              <a:t>Suppression of Coherent Energetic Particle Phase Space Structures due to 3D fields</a:t>
            </a:r>
          </a:p>
        </p:txBody>
      </p:sp>
      <p:pic>
        <p:nvPicPr>
          <p:cNvPr id="475" name="CFRC_logo.pngGoogle Shape;92;p11" descr="CFRC_logo.pngGoogle Shape;92;p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2400" y="10548040"/>
            <a:ext cx="3808001" cy="28058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76" name="Screenshot 2026-10-01 at 05.15.57.png" descr="Screenshot 2026-10-01 at 05.15.5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2595" y="580401"/>
            <a:ext cx="3606801" cy="3695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1428</Words>
  <Application>Microsoft Macintosh PowerPoint</Application>
  <PresentationFormat>Custom</PresentationFormat>
  <Paragraphs>232</Paragraphs>
  <Slides>30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Cambria Math</vt:lpstr>
      <vt:lpstr>Helvetica</vt:lpstr>
      <vt:lpstr>Helvetica Neue</vt:lpstr>
      <vt:lpstr>Helvetica Neue Medium</vt:lpstr>
      <vt:lpstr>30_BasicColor</vt:lpstr>
      <vt:lpstr>Suppression of Coherent Energetic Particle Phase Space Structures due to 3D fields</vt:lpstr>
      <vt:lpstr>Can 3D magnetic fields suppress Alfvén Eigenmode (AE) chirping?</vt:lpstr>
      <vt:lpstr>Can 3D magnetic fields suppress Alfvén Eigenmode (AE) chirping?</vt:lpstr>
      <vt:lpstr>What is quasi-symmetry?</vt:lpstr>
      <vt:lpstr>Near marginal stability, hole–clump pairs detach from the resonance and chirp</vt:lpstr>
      <vt:lpstr>Near marginal stability, hole–clump pairs detach from the resonance and chirp</vt:lpstr>
      <vt:lpstr>Stochastic scattering promotes steady-state mode saturation</vt:lpstr>
      <vt:lpstr>Diffusive processes can be mapped to scattering events, providing a possible mechanism for phase-space dissipation</vt:lpstr>
      <vt:lpstr>Duarte et al. demonstrated including microturbulent scattering made the chirping criterion consistent with the experimental steady-frequency regime.</vt:lpstr>
      <vt:lpstr>Magnetic geometry couples AE harmonics helically</vt:lpstr>
      <vt:lpstr>3D fields carry large impacts for AE resonance</vt:lpstr>
      <vt:lpstr>3D error fields in stellarators create resonant islands</vt:lpstr>
      <vt:lpstr>Inclusion of symmetry-breaking QS increases chaos</vt:lpstr>
      <vt:lpstr>We can use this stochasticity metric to map phase space</vt:lpstr>
      <vt:lpstr>Adding a multi-harmonic AE dramatically widens stochastic regions of phase space</vt:lpstr>
      <vt:lpstr>3D fields make resonances</vt:lpstr>
      <vt:lpstr>The Bump on tail (BOT) instability highlights the effect of stochastic scattering on chirping</vt:lpstr>
      <vt:lpstr>Berk-Breizman time evolution of chirping</vt:lpstr>
      <vt:lpstr>Berk-Breizman time evolution of chirping</vt:lpstr>
      <vt:lpstr>Berk-Breizman time evolution of chirping</vt:lpstr>
      <vt:lpstr>Benchmark: collision less case produces chirping</vt:lpstr>
      <vt:lpstr>Benchmark: inclusion of drag produces asymmetric chirping</vt:lpstr>
      <vt:lpstr>Single collision-less seed resonance acts as the reference solution</vt:lpstr>
      <vt:lpstr>Adding an overlapping electrostatic resonance reduces chirps</vt:lpstr>
      <vt:lpstr>PowerPoint Presentation</vt:lpstr>
      <vt:lpstr>Movement of hole-clump pairs scales with √t</vt:lpstr>
      <vt:lpstr>Future steps</vt:lpstr>
      <vt:lpstr>Future steps</vt:lpstr>
      <vt:lpstr>Future steps</vt:lpstr>
      <vt:lpstr>Suppression of Coherent Energetic Particle Phase Space Structures due to 3D fields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Alexandra Lachmann</cp:lastModifiedBy>
  <cp:revision>2</cp:revision>
  <dcterms:modified xsi:type="dcterms:W3CDTF">2026-10-01T13:31:23Z</dcterms:modified>
</cp:coreProperties>
</file>