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0"/>
  </p:notesMasterIdLst>
  <p:handoutMasterIdLst>
    <p:handoutMasterId r:id="rId31"/>
  </p:handoutMasterIdLst>
  <p:sldIdLst>
    <p:sldId id="258" r:id="rId5"/>
    <p:sldId id="259" r:id="rId6"/>
    <p:sldId id="260" r:id="rId7"/>
    <p:sldId id="261" r:id="rId8"/>
    <p:sldId id="262" r:id="rId9"/>
    <p:sldId id="263" r:id="rId10"/>
    <p:sldId id="264" r:id="rId11"/>
    <p:sldId id="285" r:id="rId12"/>
    <p:sldId id="265" r:id="rId13"/>
    <p:sldId id="266" r:id="rId14"/>
    <p:sldId id="267" r:id="rId15"/>
    <p:sldId id="274" r:id="rId16"/>
    <p:sldId id="268" r:id="rId17"/>
    <p:sldId id="283" r:id="rId18"/>
    <p:sldId id="284" r:id="rId19"/>
    <p:sldId id="277" r:id="rId20"/>
    <p:sldId id="278" r:id="rId21"/>
    <p:sldId id="279" r:id="rId22"/>
    <p:sldId id="280" r:id="rId23"/>
    <p:sldId id="281" r:id="rId24"/>
    <p:sldId id="275" r:id="rId25"/>
    <p:sldId id="282" r:id="rId26"/>
    <p:sldId id="276" r:id="rId27"/>
    <p:sldId id="271"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4B889DE-E2AC-478B-898C-78D0AD472C02}">
          <p14:sldIdLst>
            <p14:sldId id="258"/>
            <p14:sldId id="259"/>
            <p14:sldId id="260"/>
            <p14:sldId id="261"/>
            <p14:sldId id="262"/>
            <p14:sldId id="263"/>
            <p14:sldId id="264"/>
            <p14:sldId id="285"/>
            <p14:sldId id="265"/>
            <p14:sldId id="266"/>
            <p14:sldId id="267"/>
            <p14:sldId id="274"/>
            <p14:sldId id="268"/>
            <p14:sldId id="283"/>
            <p14:sldId id="284"/>
            <p14:sldId id="277"/>
            <p14:sldId id="278"/>
            <p14:sldId id="279"/>
            <p14:sldId id="280"/>
            <p14:sldId id="281"/>
            <p14:sldId id="275"/>
            <p14:sldId id="282"/>
            <p14:sldId id="276"/>
            <p14:sldId id="271"/>
            <p14:sldId id="2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91B3"/>
    <a:srgbClr val="132B4E"/>
    <a:srgbClr val="90919C"/>
    <a:srgbClr val="B0B8C9"/>
    <a:srgbClr val="F6A704"/>
    <a:srgbClr val="F8971D"/>
    <a:srgbClr val="EF41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39DD52-EE4B-4EF8-A8B1-2AE6919DCA71}" v="2" dt="2026-09-28T20:40:01.6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94674"/>
  </p:normalViewPr>
  <p:slideViewPr>
    <p:cSldViewPr snapToGrid="0" snapToObjects="1">
      <p:cViewPr varScale="1">
        <p:scale>
          <a:sx n="104" d="100"/>
          <a:sy n="104" d="100"/>
        </p:scale>
        <p:origin x="216"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3345" y="39"/>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tzgerald, Michael" userId="68f9d206-7c57-4f88-bbd6-11455788d718" providerId="ADAL" clId="{22E998BB-F654-4A2E-97BA-65A27F7CEF69}"/>
    <pc:docChg chg="modSld sldOrd delSection modSection">
      <pc:chgData name="Fitzgerald, Michael" userId="68f9d206-7c57-4f88-bbd6-11455788d718" providerId="ADAL" clId="{22E998BB-F654-4A2E-97BA-65A27F7CEF69}" dt="2026-09-28T20:42:14.614" v="14" actId="17851"/>
      <pc:docMkLst>
        <pc:docMk/>
      </pc:docMkLst>
      <pc:sldChg chg="modSp mod">
        <pc:chgData name="Fitzgerald, Michael" userId="68f9d206-7c57-4f88-bbd6-11455788d718" providerId="ADAL" clId="{22E998BB-F654-4A2E-97BA-65A27F7CEF69}" dt="2026-09-28T20:40:21.319" v="11" actId="20577"/>
        <pc:sldMkLst>
          <pc:docMk/>
          <pc:sldMk cId="1956476400" sldId="266"/>
        </pc:sldMkLst>
        <pc:spChg chg="mod">
          <ac:chgData name="Fitzgerald, Michael" userId="68f9d206-7c57-4f88-bbd6-11455788d718" providerId="ADAL" clId="{22E998BB-F654-4A2E-97BA-65A27F7CEF69}" dt="2026-09-28T20:40:21.319" v="11" actId="20577"/>
          <ac:spMkLst>
            <pc:docMk/>
            <pc:sldMk cId="1956476400" sldId="266"/>
            <ac:spMk id="8" creationId="{8E85F5CE-377C-4EDE-5779-791910BFC5E0}"/>
          </ac:spMkLst>
        </pc:spChg>
        <pc:spChg chg="mod">
          <ac:chgData name="Fitzgerald, Michael" userId="68f9d206-7c57-4f88-bbd6-11455788d718" providerId="ADAL" clId="{22E998BB-F654-4A2E-97BA-65A27F7CEF69}" dt="2026-09-28T20:40:03.035" v="3" actId="20577"/>
          <ac:spMkLst>
            <pc:docMk/>
            <pc:sldMk cId="1956476400" sldId="266"/>
            <ac:spMk id="11" creationId="{FC0B274E-0D3A-2B69-66EF-E314B15B70E1}"/>
          </ac:spMkLst>
        </pc:spChg>
      </pc:sldChg>
      <pc:sldChg chg="ord">
        <pc:chgData name="Fitzgerald, Michael" userId="68f9d206-7c57-4f88-bbd6-11455788d718" providerId="ADAL" clId="{22E998BB-F654-4A2E-97BA-65A27F7CEF69}" dt="2026-09-28T20:42:09.308" v="13"/>
        <pc:sldMkLst>
          <pc:docMk/>
          <pc:sldMk cId="1798283495" sldId="28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C494B7-3010-C04A-A8D2-3A67F5B3F740}" type="slidenum">
              <a:rPr lang="en-US" smtClean="0"/>
              <a:t>‹#›</a:t>
            </a:fld>
            <a:endParaRPr lang="en-US"/>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F9E3AD-85AA-4D4F-953B-BDDC046C417F}" type="datetimeFigureOut">
              <a:rPr lang="en-US" smtClean="0"/>
              <a:t>9/28/2026</a:t>
            </a:fld>
            <a:endParaRPr lang="en-US"/>
          </a:p>
        </p:txBody>
      </p:sp>
    </p:spTree>
    <p:extLst>
      <p:ext uri="{BB962C8B-B14F-4D97-AF65-F5344CB8AC3E}">
        <p14:creationId xmlns:p14="http://schemas.microsoft.com/office/powerpoint/2010/main" val="1743236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9CD0D-D0C5-DD4D-B44E-98E59B6DF763}"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2E606-7E0B-0B4A-8955-4487729DC77D}" type="slidenum">
              <a:rPr lang="en-US" smtClean="0"/>
              <a:t>‹#›</a:t>
            </a:fld>
            <a:endParaRPr lang="en-US"/>
          </a:p>
        </p:txBody>
      </p:sp>
    </p:spTree>
    <p:extLst>
      <p:ext uri="{BB962C8B-B14F-4D97-AF65-F5344CB8AC3E}">
        <p14:creationId xmlns:p14="http://schemas.microsoft.com/office/powerpoint/2010/main" val="1976250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C2E606-7E0B-0B4A-8955-4487729DC77D}" type="slidenum">
              <a:rPr lang="en-US" smtClean="0"/>
              <a:t>1</a:t>
            </a:fld>
            <a:endParaRPr lang="en-US"/>
          </a:p>
        </p:txBody>
      </p:sp>
    </p:spTree>
    <p:extLst>
      <p:ext uri="{BB962C8B-B14F-4D97-AF65-F5344CB8AC3E}">
        <p14:creationId xmlns:p14="http://schemas.microsoft.com/office/powerpoint/2010/main" val="3220176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C2E606-7E0B-0B4A-8955-4487729DC77D}" type="slidenum">
              <a:rPr lang="en-US" smtClean="0"/>
              <a:t>4</a:t>
            </a:fld>
            <a:endParaRPr lang="en-US"/>
          </a:p>
        </p:txBody>
      </p:sp>
    </p:spTree>
    <p:extLst>
      <p:ext uri="{BB962C8B-B14F-4D97-AF65-F5344CB8AC3E}">
        <p14:creationId xmlns:p14="http://schemas.microsoft.com/office/powerpoint/2010/main" val="6620459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image1">
    <p:spTree>
      <p:nvGrpSpPr>
        <p:cNvPr id="1" name=""/>
        <p:cNvGrpSpPr/>
        <p:nvPr/>
      </p:nvGrpSpPr>
      <p:grpSpPr>
        <a:xfrm>
          <a:off x="0" y="0"/>
          <a:ext cx="0" cy="0"/>
          <a:chOff x="0" y="0"/>
          <a:chExt cx="0" cy="0"/>
        </a:xfrm>
      </p:grpSpPr>
      <p:pic>
        <p:nvPicPr>
          <p:cNvPr id="5" name="Picture 4" descr="A group of people standing in a factory&#10;&#10;Description automatically generated">
            <a:extLst>
              <a:ext uri="{FF2B5EF4-FFF2-40B4-BE49-F238E27FC236}">
                <a16:creationId xmlns:a16="http://schemas.microsoft.com/office/drawing/2014/main" id="{74378655-6313-4BA8-FD7F-E1652BEBAF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14623"/>
            <a:ext cx="12236064" cy="5308999"/>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171879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Content Placeholder 3"/>
          <p:cNvSpPr>
            <a:spLocks noGrp="1"/>
          </p:cNvSpPr>
          <p:nvPr>
            <p:ph sz="half" idx="2"/>
          </p:nvPr>
        </p:nvSpPr>
        <p:spPr>
          <a:xfrm>
            <a:off x="166867" y="1530994"/>
            <a:ext cx="11465690" cy="4491980"/>
          </a:xfrm>
          <a:prstGeom prst="rect">
            <a:avLst/>
          </a:prstGeo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p:cNvSpPr>
            <a:spLocks noGrp="1"/>
          </p:cNvSpPr>
          <p:nvPr>
            <p:ph type="title"/>
          </p:nvPr>
        </p:nvSpPr>
        <p:spPr>
          <a:xfrm>
            <a:off x="166868" y="205430"/>
            <a:ext cx="10018853" cy="1325564"/>
          </a:xfrm>
          <a:prstGeom prst="rect">
            <a:avLst/>
          </a:prstGeom>
        </p:spPr>
        <p:txBody>
          <a:bodyPr/>
          <a:lstStyle>
            <a:lvl1pPr>
              <a:defRPr>
                <a:solidFill>
                  <a:schemeClr val="tx1"/>
                </a:solidFill>
              </a:defRPr>
            </a:lvl1pPr>
          </a:lstStyle>
          <a:p>
            <a:r>
              <a:rPr lang="en-US"/>
              <a:t>Click to edit Master title style</a:t>
            </a:r>
            <a:endParaRPr lang="en-US" dirty="0"/>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dirty="0"/>
          </a:p>
        </p:txBody>
      </p:sp>
      <p:sp>
        <p:nvSpPr>
          <p:cNvPr id="3" name="Footer Placeholder 3">
            <a:extLst>
              <a:ext uri="{FF2B5EF4-FFF2-40B4-BE49-F238E27FC236}">
                <a16:creationId xmlns:a16="http://schemas.microsoft.com/office/drawing/2014/main" id="{C38DCECC-1E28-3BEF-0A71-3262FE9420BC}"/>
              </a:ext>
            </a:extLst>
          </p:cNvPr>
          <p:cNvSpPr>
            <a:spLocks noGrp="1"/>
          </p:cNvSpPr>
          <p:nvPr>
            <p:ph type="ftr" sz="quarter" idx="3"/>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GB"/>
              <a:t>TMEP | Lausanne | September 2026</a:t>
            </a:r>
            <a:endParaRPr lang="en-US" dirty="0"/>
          </a:p>
        </p:txBody>
      </p:sp>
    </p:spTree>
    <p:extLst>
      <p:ext uri="{BB962C8B-B14F-4D97-AF65-F5344CB8AC3E}">
        <p14:creationId xmlns:p14="http://schemas.microsoft.com/office/powerpoint/2010/main" val="54068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ffiliations">
    <p:spTree>
      <p:nvGrpSpPr>
        <p:cNvPr id="1" name=""/>
        <p:cNvGrpSpPr/>
        <p:nvPr/>
      </p:nvGrpSpPr>
      <p:grpSpPr>
        <a:xfrm>
          <a:off x="0" y="0"/>
          <a:ext cx="0" cy="0"/>
          <a:chOff x="0" y="0"/>
          <a:chExt cx="0" cy="0"/>
        </a:xfrm>
      </p:grpSpPr>
      <p:sp>
        <p:nvSpPr>
          <p:cNvPr id="15" name="Content Placeholder 3"/>
          <p:cNvSpPr>
            <a:spLocks noGrp="1"/>
          </p:cNvSpPr>
          <p:nvPr>
            <p:ph sz="half" idx="2" hasCustomPrompt="1"/>
          </p:nvPr>
        </p:nvSpPr>
        <p:spPr>
          <a:xfrm>
            <a:off x="166867" y="1530994"/>
            <a:ext cx="11465690" cy="4491980"/>
          </a:xfrm>
          <a:prstGeom prst="rect">
            <a:avLst/>
          </a:prstGeom>
        </p:spPr>
        <p:txBody>
          <a:bodyPr/>
          <a:lstStyle>
            <a:lvl1pPr marL="342900" indent="-342900">
              <a:buFont typeface="Arial" charset="0"/>
              <a:buChar char="•"/>
              <a:defRPr sz="2400">
                <a:solidFill>
                  <a:schemeClr val="tx1"/>
                </a:solidFill>
              </a:defRPr>
            </a:lvl1pPr>
            <a:lvl2pPr>
              <a:defRPr sz="2200"/>
            </a:lvl2pPr>
          </a:lstStyle>
          <a:p>
            <a:pPr lvl="0"/>
            <a:r>
              <a:rPr lang="en-US" dirty="0"/>
              <a:t>Insert text or logos as necessary</a:t>
            </a:r>
          </a:p>
        </p:txBody>
      </p:sp>
      <p:sp>
        <p:nvSpPr>
          <p:cNvPr id="3" name="TextBox 2"/>
          <p:cNvSpPr txBox="1"/>
          <p:nvPr userDrawn="1"/>
        </p:nvSpPr>
        <p:spPr>
          <a:xfrm>
            <a:off x="166867" y="265043"/>
            <a:ext cx="8539811" cy="646331"/>
          </a:xfrm>
          <a:prstGeom prst="rect">
            <a:avLst/>
          </a:prstGeom>
          <a:noFill/>
        </p:spPr>
        <p:txBody>
          <a:bodyPr wrap="square" rtlCol="0">
            <a:spAutoFit/>
          </a:bodyPr>
          <a:lstStyle/>
          <a:p>
            <a:r>
              <a:rPr kumimoji="0" lang="en-US" sz="3600" b="1" i="0" u="none" strike="noStrike" kern="1200" cap="none" spc="0" normalizeH="0" baseline="0" noProof="0" dirty="0">
                <a:ln>
                  <a:noFill/>
                </a:ln>
                <a:solidFill>
                  <a:schemeClr val="tx1"/>
                </a:solidFill>
                <a:effectLst/>
                <a:uLnTx/>
                <a:uFillTx/>
                <a:latin typeface="Arial Black" charset="0"/>
                <a:ea typeface="Arial Black" charset="0"/>
                <a:cs typeface="Arial Black" charset="0"/>
              </a:rPr>
              <a:t>Affiliations</a:t>
            </a:r>
            <a:endParaRPr lang="en-US" dirty="0">
              <a:solidFill>
                <a:schemeClr val="tx1"/>
              </a:solidFill>
            </a:endParaRP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dirty="0"/>
          </a:p>
        </p:txBody>
      </p:sp>
      <p:sp>
        <p:nvSpPr>
          <p:cNvPr id="4" name="Footer Placeholder 3">
            <a:extLst>
              <a:ext uri="{FF2B5EF4-FFF2-40B4-BE49-F238E27FC236}">
                <a16:creationId xmlns:a16="http://schemas.microsoft.com/office/drawing/2014/main" id="{AE4F562F-3E3A-9795-4F2D-67EBE21425B6}"/>
              </a:ext>
            </a:extLst>
          </p:cNvPr>
          <p:cNvSpPr>
            <a:spLocks noGrp="1"/>
          </p:cNvSpPr>
          <p:nvPr>
            <p:ph type="ftr" sz="quarter" idx="3"/>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GB"/>
              <a:t>TMEP | Lausanne | September 2026</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with Title">
    <p:spTree>
      <p:nvGrpSpPr>
        <p:cNvPr id="1" name=""/>
        <p:cNvGrpSpPr/>
        <p:nvPr/>
      </p:nvGrpSpPr>
      <p:grpSpPr>
        <a:xfrm>
          <a:off x="0" y="0"/>
          <a:ext cx="0" cy="0"/>
          <a:chOff x="0" y="0"/>
          <a:chExt cx="0" cy="0"/>
        </a:xfrm>
      </p:grpSpPr>
      <p:sp>
        <p:nvSpPr>
          <p:cNvPr id="10"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1" name="Content Placeholder 3"/>
          <p:cNvSpPr>
            <a:spLocks noGrp="1"/>
          </p:cNvSpPr>
          <p:nvPr>
            <p:ph sz="half" idx="2"/>
          </p:nvPr>
        </p:nvSpPr>
        <p:spPr>
          <a:xfrm>
            <a:off x="166868" y="1530994"/>
            <a:ext cx="5624603" cy="4491980"/>
          </a:xfrm>
          <a:prstGeom prst="rect">
            <a:avLst/>
          </a:prstGeo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10"/>
          </p:nvPr>
        </p:nvSpPr>
        <p:spPr>
          <a:xfrm>
            <a:off x="5980255" y="1530994"/>
            <a:ext cx="5652303" cy="4491980"/>
          </a:xfrm>
          <a:prstGeom prst="rect">
            <a:avLst/>
          </a:prstGeo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dirty="0"/>
          </a:p>
        </p:txBody>
      </p:sp>
      <p:sp>
        <p:nvSpPr>
          <p:cNvPr id="2" name="Footer Placeholder 3">
            <a:extLst>
              <a:ext uri="{FF2B5EF4-FFF2-40B4-BE49-F238E27FC236}">
                <a16:creationId xmlns:a16="http://schemas.microsoft.com/office/drawing/2014/main" id="{5044471A-1310-A5AE-B0A4-2366C3922260}"/>
              </a:ext>
            </a:extLst>
          </p:cNvPr>
          <p:cNvSpPr>
            <a:spLocks noGrp="1"/>
          </p:cNvSpPr>
          <p:nvPr>
            <p:ph type="ftr" sz="quarter" idx="3"/>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GB"/>
              <a:t>TMEP | Lausanne | September 2026</a:t>
            </a:r>
            <a:endParaRPr lang="en-US" dirty="0"/>
          </a:p>
        </p:txBody>
      </p:sp>
    </p:spTree>
    <p:extLst>
      <p:ext uri="{BB962C8B-B14F-4D97-AF65-F5344CB8AC3E}">
        <p14:creationId xmlns:p14="http://schemas.microsoft.com/office/powerpoint/2010/main" val="2023695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ext Placeholder 2"/>
          <p:cNvSpPr>
            <a:spLocks noGrp="1"/>
          </p:cNvSpPr>
          <p:nvPr>
            <p:ph type="body" idx="1"/>
          </p:nvPr>
        </p:nvSpPr>
        <p:spPr>
          <a:xfrm>
            <a:off x="166868" y="1530994"/>
            <a:ext cx="5624603" cy="823912"/>
          </a:xfrm>
          <a:prstGeom prst="rect">
            <a:avLst/>
          </a:prstGeo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3" name="Text Placeholder 4"/>
          <p:cNvSpPr>
            <a:spLocks noGrp="1"/>
          </p:cNvSpPr>
          <p:nvPr>
            <p:ph type="body" sz="quarter" idx="3"/>
          </p:nvPr>
        </p:nvSpPr>
        <p:spPr>
          <a:xfrm>
            <a:off x="5980255" y="1530994"/>
            <a:ext cx="5624603" cy="823912"/>
          </a:xfrm>
          <a:prstGeom prst="rect">
            <a:avLst/>
          </a:prstGeo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4"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5" name="Content Placeholder 3"/>
          <p:cNvSpPr>
            <a:spLocks noGrp="1"/>
          </p:cNvSpPr>
          <p:nvPr>
            <p:ph sz="half" idx="2"/>
          </p:nvPr>
        </p:nvSpPr>
        <p:spPr>
          <a:xfrm>
            <a:off x="5980255" y="2354906"/>
            <a:ext cx="5624603" cy="3668068"/>
          </a:xfrm>
          <a:prstGeom prst="rect">
            <a:avLst/>
          </a:prstGeom>
        </p:spPr>
        <p:txBody>
          <a:bodyPr/>
          <a:lstStyle>
            <a:lvl1pPr marL="0" marR="0" indent="0" algn="l" defTabSz="914377" rtl="0" eaLnBrk="1" fontAlgn="auto" latinLnBrk="0" hangingPunct="1">
              <a:lnSpc>
                <a:spcPct val="90000"/>
              </a:lnSpc>
              <a:spcBef>
                <a:spcPts val="1000"/>
              </a:spcBef>
              <a:spcAft>
                <a:spcPts val="0"/>
              </a:spcAft>
              <a:buClrTx/>
              <a:buSzTx/>
              <a:buFont typeface="Arial"/>
              <a:buNone/>
              <a:tabLst/>
              <a:defRPr sz="2000">
                <a:solidFill>
                  <a:schemeClr val="tx1"/>
                </a:solidFill>
              </a:defRPr>
            </a:lvl1pPr>
            <a:lvl2pPr marL="457189"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2pPr>
            <a:lvl3pPr marL="914377"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3pPr>
            <a:lvl4pPr marL="1371566"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4pPr>
            <a:lvl5pPr marL="1828754"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5"/>
          <p:cNvSpPr>
            <a:spLocks noGrp="1"/>
          </p:cNvSpPr>
          <p:nvPr>
            <p:ph sz="quarter" idx="4"/>
          </p:nvPr>
        </p:nvSpPr>
        <p:spPr>
          <a:xfrm>
            <a:off x="166868" y="2354906"/>
            <a:ext cx="5624603" cy="3668068"/>
          </a:xfrm>
          <a:prstGeom prst="rect">
            <a:avLst/>
          </a:prstGeom>
        </p:spPr>
        <p:txBody>
          <a:bodyPr/>
          <a:lstStyle>
            <a:lvl1pPr>
              <a:defRPr sz="2000">
                <a:solidFill>
                  <a:schemeClr val="tx1"/>
                </a:solidFill>
              </a:defRPr>
            </a:lvl1pPr>
            <a:lvl2pPr>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1"/>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dirty="0"/>
          </a:p>
        </p:txBody>
      </p:sp>
      <p:sp>
        <p:nvSpPr>
          <p:cNvPr id="2" name="Footer Placeholder 3">
            <a:extLst>
              <a:ext uri="{FF2B5EF4-FFF2-40B4-BE49-F238E27FC236}">
                <a16:creationId xmlns:a16="http://schemas.microsoft.com/office/drawing/2014/main" id="{D7E156CD-B25D-9CB3-978E-61F61D8140FA}"/>
              </a:ext>
            </a:extLst>
          </p:cNvPr>
          <p:cNvSpPr>
            <a:spLocks noGrp="1"/>
          </p:cNvSpPr>
          <p:nvPr>
            <p:ph type="ftr" sz="quarter" idx="12"/>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GB"/>
              <a:t>TMEP | Lausanne | September 2026</a:t>
            </a:r>
            <a:endParaRPr lang="en-US" dirty="0"/>
          </a:p>
        </p:txBody>
      </p:sp>
    </p:spTree>
    <p:extLst>
      <p:ext uri="{BB962C8B-B14F-4D97-AF65-F5344CB8AC3E}">
        <p14:creationId xmlns:p14="http://schemas.microsoft.com/office/powerpoint/2010/main" val="39942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Rectangle 10"/>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0"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Title 1"/>
          <p:cNvSpPr>
            <a:spLocks noGrp="1"/>
          </p:cNvSpPr>
          <p:nvPr>
            <p:ph type="title" hasCustomPrompt="1"/>
          </p:nvPr>
        </p:nvSpPr>
        <p:spPr>
          <a:xfrm>
            <a:off x="1666479" y="1308009"/>
            <a:ext cx="8853467" cy="3968772"/>
          </a:xfrm>
          <a:prstGeom prst="rect">
            <a:avLst/>
          </a:prstGeom>
        </p:spPr>
        <p:txBody>
          <a:bodyPr anchor="ctr" anchorCtr="0">
            <a:normAutofit/>
          </a:bodyPr>
          <a:lstStyle>
            <a:lvl1pPr algn="ctr">
              <a:lnSpc>
                <a:spcPct val="100000"/>
              </a:lnSpc>
              <a:defRPr sz="3600" spc="0">
                <a:solidFill>
                  <a:schemeClr val="bg1"/>
                </a:solidFill>
              </a:defRPr>
            </a:lvl1pPr>
          </a:lstStyle>
          <a:p>
            <a:r>
              <a:rPr lang="en-GB" dirty="0"/>
              <a:t>INSERT QUOTE HERE</a:t>
            </a:r>
            <a:endParaRPr lang="en-US" dirty="0"/>
          </a:p>
        </p:txBody>
      </p:sp>
      <p:sp>
        <p:nvSpPr>
          <p:cNvPr id="15" name="Content Placeholder 2"/>
          <p:cNvSpPr>
            <a:spLocks noGrp="1"/>
          </p:cNvSpPr>
          <p:nvPr>
            <p:ph sz="quarter" idx="11" hasCustomPrompt="1"/>
          </p:nvPr>
        </p:nvSpPr>
        <p:spPr>
          <a:xfrm>
            <a:off x="1886674" y="5564305"/>
            <a:ext cx="8413078" cy="487362"/>
          </a:xfrm>
          <a:prstGeom prst="rect">
            <a:avLst/>
          </a:prstGeom>
        </p:spPr>
        <p:txBody>
          <a:bodyPr>
            <a:noAutofit/>
          </a:bodyPr>
          <a:lstStyle>
            <a:lvl1pPr algn="ctr">
              <a:defRPr sz="2000" b="1">
                <a:solidFill>
                  <a:srgbClr val="9091B3"/>
                </a:solidFill>
              </a:defRPr>
            </a:lvl1pPr>
          </a:lstStyle>
          <a:p>
            <a:pPr lvl="0"/>
            <a:r>
              <a:rPr lang="en-US" dirty="0"/>
              <a:t>NAME / DATE</a:t>
            </a:r>
          </a:p>
        </p:txBody>
      </p:sp>
      <p:pic>
        <p:nvPicPr>
          <p:cNvPr id="16" name="Picture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7" name="TextBox 16"/>
          <p:cNvSpPr txBox="1"/>
          <p:nvPr userDrawn="1"/>
        </p:nvSpPr>
        <p:spPr>
          <a:xfrm>
            <a:off x="731458" y="1034180"/>
            <a:ext cx="1342664" cy="1477328"/>
          </a:xfrm>
          <a:prstGeom prst="rect">
            <a:avLst/>
          </a:prstGeom>
          <a:noFill/>
        </p:spPr>
        <p:txBody>
          <a:bodyPr wrap="square" rtlCol="0">
            <a:spAutoFit/>
          </a:bodyPr>
          <a:lstStyle/>
          <a:p>
            <a:r>
              <a:rPr lang="en-US" sz="9000" b="1" i="0" dirty="0">
                <a:solidFill>
                  <a:srgbClr val="9091B3"/>
                </a:solidFill>
                <a:latin typeface="Arial Black" charset="0"/>
                <a:ea typeface="Arial Black" charset="0"/>
                <a:cs typeface="Arial Black" charset="0"/>
              </a:rPr>
              <a:t>“</a:t>
            </a:r>
          </a:p>
        </p:txBody>
      </p:sp>
      <p:sp>
        <p:nvSpPr>
          <p:cNvPr id="18" name="TextBox 17"/>
          <p:cNvSpPr txBox="1"/>
          <p:nvPr userDrawn="1"/>
        </p:nvSpPr>
        <p:spPr>
          <a:xfrm>
            <a:off x="10573850" y="4825641"/>
            <a:ext cx="1342664" cy="1477328"/>
          </a:xfrm>
          <a:prstGeom prst="rect">
            <a:avLst/>
          </a:prstGeom>
          <a:noFill/>
        </p:spPr>
        <p:txBody>
          <a:bodyPr wrap="square" rtlCol="0">
            <a:spAutoFit/>
          </a:bodyPr>
          <a:lstStyle/>
          <a:p>
            <a:r>
              <a:rPr lang="en-US" sz="9000" b="1" i="0" dirty="0">
                <a:solidFill>
                  <a:srgbClr val="9091B3"/>
                </a:solidFill>
                <a:latin typeface="Arial Black" charset="0"/>
                <a:ea typeface="Arial Black" charset="0"/>
                <a:cs typeface="Arial Black" charset="0"/>
              </a:rPr>
              <a:t>”</a:t>
            </a:r>
          </a:p>
        </p:txBody>
      </p:sp>
      <p:sp>
        <p:nvSpPr>
          <p:cNvPr id="2" name="Footer Placeholder 1"/>
          <p:cNvSpPr>
            <a:spLocks noGrp="1"/>
          </p:cNvSpPr>
          <p:nvPr>
            <p:ph type="ftr" sz="quarter" idx="12"/>
          </p:nvPr>
        </p:nvSpPr>
        <p:spPr/>
        <p:txBody>
          <a:bodyPr/>
          <a:lstStyle>
            <a:lvl1pPr>
              <a:defRPr>
                <a:solidFill>
                  <a:schemeClr val="bg1"/>
                </a:solidFill>
              </a:defRPr>
            </a:lvl1pPr>
          </a:lstStyle>
          <a:p>
            <a:r>
              <a:rPr lang="en-GB"/>
              <a:t>TMEP | Lausanne | September 2026</a:t>
            </a:r>
            <a:endParaRPr lang="en-US" dirty="0"/>
          </a:p>
        </p:txBody>
      </p:sp>
      <p:sp>
        <p:nvSpPr>
          <p:cNvPr id="3" name="Slide Number Placeholder 2"/>
          <p:cNvSpPr>
            <a:spLocks noGrp="1"/>
          </p:cNvSpPr>
          <p:nvPr>
            <p:ph type="sldNum" sz="quarter" idx="13"/>
          </p:nvPr>
        </p:nvSpPr>
        <p:spPr/>
        <p:txBody>
          <a:bodyPr/>
          <a:lstStyle>
            <a:lvl1pPr>
              <a:defRPr>
                <a:solidFill>
                  <a:srgbClr val="9091B3"/>
                </a:solidFill>
              </a:defRPr>
            </a:lvl1pPr>
          </a:lstStyle>
          <a:p>
            <a:fld id="{35482B25-261F-464E-BDD8-63296DE4D8A4}" type="slidenum">
              <a:rPr lang="en-US" smtClean="0"/>
              <a:pPr/>
              <a:t>‹#›</a:t>
            </a:fld>
            <a:endParaRPr lang="en-US" dirty="0"/>
          </a:p>
        </p:txBody>
      </p:sp>
      <p:sp>
        <p:nvSpPr>
          <p:cNvPr id="19"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dirty="0">
                <a:solidFill>
                  <a:schemeClr val="bg1"/>
                </a:solidFill>
                <a:latin typeface="Arial" charset="0"/>
                <a:ea typeface="Arial" charset="0"/>
                <a:cs typeface="Arial" charset="0"/>
              </a:rPr>
              <a:t>|</a:t>
            </a:r>
          </a:p>
        </p:txBody>
      </p:sp>
    </p:spTree>
    <p:extLst>
      <p:ext uri="{BB962C8B-B14F-4D97-AF65-F5344CB8AC3E}">
        <p14:creationId xmlns:p14="http://schemas.microsoft.com/office/powerpoint/2010/main" val="14762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dirty="0"/>
          </a:p>
        </p:txBody>
      </p:sp>
    </p:spTree>
    <p:extLst>
      <p:ext uri="{BB962C8B-B14F-4D97-AF65-F5344CB8AC3E}">
        <p14:creationId xmlns:p14="http://schemas.microsoft.com/office/powerpoint/2010/main" val="1477052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GB"/>
              <a:t>TMEP | Lausanne | September 2026</a:t>
            </a:r>
            <a:endParaRPr lang="en-US" dirty="0"/>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dirty="0"/>
          </a:p>
        </p:txBody>
      </p:sp>
      <p:sp>
        <p:nvSpPr>
          <p:cNvPr id="4" name="Footer Placeholder 3">
            <a:extLst>
              <a:ext uri="{FF2B5EF4-FFF2-40B4-BE49-F238E27FC236}">
                <a16:creationId xmlns:a16="http://schemas.microsoft.com/office/drawing/2014/main" id="{E45C5BE3-821F-1BA2-E4C4-B3EC4E0545D2}"/>
              </a:ext>
            </a:extLst>
          </p:cNvPr>
          <p:cNvSpPr txBox="1">
            <a:spLocks/>
          </p:cNvSpPr>
          <p:nvPr userDrawn="1"/>
        </p:nvSpPr>
        <p:spPr>
          <a:xfrm>
            <a:off x="876221" y="6387700"/>
            <a:ext cx="7008821" cy="365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tx1"/>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ITPA EP | Greifswald | March 2026</a:t>
            </a:r>
            <a:endParaRPr lang="en-US" dirty="0"/>
          </a:p>
        </p:txBody>
      </p:sp>
    </p:spTree>
    <p:extLst>
      <p:ext uri="{BB962C8B-B14F-4D97-AF65-F5344CB8AC3E}">
        <p14:creationId xmlns:p14="http://schemas.microsoft.com/office/powerpoint/2010/main" val="336419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Colour">
    <p:spTree>
      <p:nvGrpSpPr>
        <p:cNvPr id="1" name=""/>
        <p:cNvGrpSpPr/>
        <p:nvPr/>
      </p:nvGrpSpPr>
      <p:grpSpPr>
        <a:xfrm>
          <a:off x="0" y="0"/>
          <a:ext cx="0" cy="0"/>
          <a:chOff x="0" y="0"/>
          <a:chExt cx="0" cy="0"/>
        </a:xfrm>
      </p:grpSpPr>
      <p:sp>
        <p:nvSpPr>
          <p:cNvPr id="7" name="Rectangle 6"/>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0" name="Footer Placeholder 1"/>
          <p:cNvSpPr>
            <a:spLocks noGrp="1"/>
          </p:cNvSpPr>
          <p:nvPr>
            <p:ph type="ftr" sz="quarter" idx="12"/>
          </p:nvPr>
        </p:nvSpPr>
        <p:spPr>
          <a:xfrm>
            <a:off x="876221" y="6387700"/>
            <a:ext cx="7008821" cy="365125"/>
          </a:xfrm>
        </p:spPr>
        <p:txBody>
          <a:bodyPr/>
          <a:lstStyle>
            <a:lvl1pPr>
              <a:defRPr>
                <a:solidFill>
                  <a:schemeClr val="bg1"/>
                </a:solidFill>
              </a:defRPr>
            </a:lvl1pPr>
          </a:lstStyle>
          <a:p>
            <a:r>
              <a:rPr lang="en-GB"/>
              <a:t>TMEP | Lausanne | September 2026</a:t>
            </a:r>
            <a:endParaRPr lang="en-US" dirty="0"/>
          </a:p>
        </p:txBody>
      </p:sp>
      <p:sp>
        <p:nvSpPr>
          <p:cNvPr id="11" name="Slide Number Placeholder 2"/>
          <p:cNvSpPr>
            <a:spLocks noGrp="1"/>
          </p:cNvSpPr>
          <p:nvPr>
            <p:ph type="sldNum" sz="quarter" idx="13"/>
          </p:nvPr>
        </p:nvSpPr>
        <p:spPr>
          <a:xfrm>
            <a:off x="101600" y="6387702"/>
            <a:ext cx="663451" cy="365125"/>
          </a:xfrm>
        </p:spPr>
        <p:txBody>
          <a:bodyPr/>
          <a:lstStyle>
            <a:lvl1pPr>
              <a:defRPr>
                <a:solidFill>
                  <a:srgbClr val="9091B3"/>
                </a:solidFill>
              </a:defRPr>
            </a:lvl1pPr>
          </a:lstStyle>
          <a:p>
            <a:fld id="{35482B25-261F-464E-BDD8-63296DE4D8A4}" type="slidenum">
              <a:rPr lang="en-US" smtClean="0"/>
              <a:pPr/>
              <a:t>‹#›</a:t>
            </a:fld>
            <a:endParaRPr lang="en-US" dirty="0"/>
          </a:p>
        </p:txBody>
      </p:sp>
      <p:sp>
        <p:nvSpPr>
          <p:cNvPr id="12"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dirty="0">
                <a:solidFill>
                  <a:schemeClr val="bg1"/>
                </a:solidFill>
                <a:latin typeface="Arial" charset="0"/>
                <a:ea typeface="Arial" charset="0"/>
                <a:cs typeface="Arial" charset="0"/>
              </a:rPr>
              <a:t>|</a:t>
            </a:r>
          </a:p>
        </p:txBody>
      </p:sp>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a:prstGeom prst="rect">
            <a:avLst/>
          </a:prstGeo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image2">
    <p:spTree>
      <p:nvGrpSpPr>
        <p:cNvPr id="1" name=""/>
        <p:cNvGrpSpPr/>
        <p:nvPr/>
      </p:nvGrpSpPr>
      <p:grpSpPr>
        <a:xfrm>
          <a:off x="0" y="0"/>
          <a:ext cx="0" cy="0"/>
          <a:chOff x="0" y="0"/>
          <a:chExt cx="0" cy="0"/>
        </a:xfrm>
      </p:grpSpPr>
      <p:pic>
        <p:nvPicPr>
          <p:cNvPr id="3" name="Picture 2" descr="A person in a factory&#10;&#10;Description automatically generated">
            <a:extLst>
              <a:ext uri="{FF2B5EF4-FFF2-40B4-BE49-F238E27FC236}">
                <a16:creationId xmlns:a16="http://schemas.microsoft.com/office/drawing/2014/main" id="{EE1D502D-9674-88B5-CAD8-36A8D1F7F55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622"/>
            <a:ext cx="12192000" cy="5245528"/>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7"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image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441264-3313-9B47-B87B-70DE9C28B82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5251077"/>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7"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5" name="Triangle 6">
            <a:extLst>
              <a:ext uri="{FF2B5EF4-FFF2-40B4-BE49-F238E27FC236}">
                <a16:creationId xmlns:a16="http://schemas.microsoft.com/office/drawing/2014/main" id="{85CB16D8-6C40-ED27-0031-9D09E1430FEC}"/>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6" name="Picture 5">
            <a:extLst>
              <a:ext uri="{FF2B5EF4-FFF2-40B4-BE49-F238E27FC236}">
                <a16:creationId xmlns:a16="http://schemas.microsoft.com/office/drawing/2014/main" id="{81409DEB-91FF-C0C2-9FD8-2F5AD05DBAC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image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63430B-242D-C74B-B8F9-B32BD16FE8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653"/>
            <a:ext cx="12207532" cy="5283899"/>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7"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0028596E-A45E-F435-570F-F20AA63E964D}"/>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0DC57A5D-FE21-5BE2-9560-6C23CCC725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image5">
    <p:spTree>
      <p:nvGrpSpPr>
        <p:cNvPr id="1" name=""/>
        <p:cNvGrpSpPr/>
        <p:nvPr/>
      </p:nvGrpSpPr>
      <p:grpSpPr>
        <a:xfrm>
          <a:off x="0" y="0"/>
          <a:ext cx="0" cy="0"/>
          <a:chOff x="0" y="0"/>
          <a:chExt cx="0" cy="0"/>
        </a:xfrm>
      </p:grpSpPr>
      <p:pic>
        <p:nvPicPr>
          <p:cNvPr id="6" name="Picture 5" descr="A group of people sitting in front of computers&#10;&#10;Description automatically generated">
            <a:extLst>
              <a:ext uri="{FF2B5EF4-FFF2-40B4-BE49-F238E27FC236}">
                <a16:creationId xmlns:a16="http://schemas.microsoft.com/office/drawing/2014/main" id="{A2B4C594-311C-4543-E27E-8C147C83E9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724" y="0"/>
            <a:ext cx="12198724" cy="5228956"/>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7"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7561F1F0-0D5F-B033-FD79-56D0A61EBBCB}"/>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530C50E3-1653-5DE2-D1C5-EC5BA3B9B6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image6">
    <p:spTree>
      <p:nvGrpSpPr>
        <p:cNvPr id="1" name=""/>
        <p:cNvGrpSpPr/>
        <p:nvPr/>
      </p:nvGrpSpPr>
      <p:grpSpPr>
        <a:xfrm>
          <a:off x="0" y="0"/>
          <a:ext cx="0" cy="0"/>
          <a:chOff x="0" y="0"/>
          <a:chExt cx="0" cy="0"/>
        </a:xfrm>
      </p:grpSpPr>
      <p:pic>
        <p:nvPicPr>
          <p:cNvPr id="6" name="Picture 5" descr="A building with a sign on the side of it&#10;&#10;Description automatically generated">
            <a:extLst>
              <a:ext uri="{FF2B5EF4-FFF2-40B4-BE49-F238E27FC236}">
                <a16:creationId xmlns:a16="http://schemas.microsoft.com/office/drawing/2014/main" id="{E0DA9190-BE64-2177-9CB0-12E2293685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622"/>
            <a:ext cx="12192000" cy="5337989"/>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5D799A25-0458-1ACE-F73F-F8E4AFCCC42B}"/>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C900194C-040C-5DA4-A94C-28A3595F69F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image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710637-E575-9447-A555-DB547E0A158A}"/>
              </a:ext>
            </a:extLst>
          </p:cNvPr>
          <p:cNvPicPr>
            <a:picLocks noChangeAspect="1"/>
          </p:cNvPicPr>
          <p:nvPr userDrawn="1"/>
        </p:nvPicPr>
        <p:blipFill>
          <a:blip r:embed="rId2"/>
          <a:stretch>
            <a:fillRect/>
          </a:stretch>
        </p:blipFill>
        <p:spPr>
          <a:xfrm>
            <a:off x="0" y="-12652"/>
            <a:ext cx="12197227" cy="5308448"/>
          </a:xfrm>
          <a:prstGeom prst="rect">
            <a:avLst/>
          </a:prstGeom>
        </p:spPr>
      </p:pic>
      <p:sp>
        <p:nvSpPr>
          <p:cNvPr id="13" name="Freeform 12"/>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21"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22"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23"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image8">
    <p:spTree>
      <p:nvGrpSpPr>
        <p:cNvPr id="1" name=""/>
        <p:cNvGrpSpPr/>
        <p:nvPr/>
      </p:nvGrpSpPr>
      <p:grpSpPr>
        <a:xfrm>
          <a:off x="0" y="0"/>
          <a:ext cx="0" cy="0"/>
          <a:chOff x="0" y="0"/>
          <a:chExt cx="0" cy="0"/>
        </a:xfrm>
      </p:grpSpPr>
      <p:pic>
        <p:nvPicPr>
          <p:cNvPr id="5" name="Picture 4" descr="A person standing in front of a group of people&#10;&#10;Description automatically generated">
            <a:extLst>
              <a:ext uri="{FF2B5EF4-FFF2-40B4-BE49-F238E27FC236}">
                <a16:creationId xmlns:a16="http://schemas.microsoft.com/office/drawing/2014/main" id="{3C9D6F55-F3B9-0388-A008-C5CFC72E6C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622"/>
            <a:ext cx="12192000" cy="5332934"/>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1263214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image9">
    <p:spTree>
      <p:nvGrpSpPr>
        <p:cNvPr id="1" name=""/>
        <p:cNvGrpSpPr/>
        <p:nvPr/>
      </p:nvGrpSpPr>
      <p:grpSpPr>
        <a:xfrm>
          <a:off x="0" y="0"/>
          <a:ext cx="0" cy="0"/>
          <a:chOff x="0" y="0"/>
          <a:chExt cx="0" cy="0"/>
        </a:xfrm>
      </p:grpSpPr>
      <p:pic>
        <p:nvPicPr>
          <p:cNvPr id="5" name="Picture 4" descr="A pink light on a black background&#10;&#10;Description automatically generated">
            <a:extLst>
              <a:ext uri="{FF2B5EF4-FFF2-40B4-BE49-F238E27FC236}">
                <a16:creationId xmlns:a16="http://schemas.microsoft.com/office/drawing/2014/main" id="{B1D632BA-73F6-2CAA-7E76-C94956A6C7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0"/>
            <a:ext cx="12210930" cy="5365376"/>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3913878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image10">
    <p:spTree>
      <p:nvGrpSpPr>
        <p:cNvPr id="1" name=""/>
        <p:cNvGrpSpPr/>
        <p:nvPr/>
      </p:nvGrpSpPr>
      <p:grpSpPr>
        <a:xfrm>
          <a:off x="0" y="0"/>
          <a:ext cx="0" cy="0"/>
          <a:chOff x="0" y="0"/>
          <a:chExt cx="0" cy="0"/>
        </a:xfrm>
      </p:grpSpPr>
      <p:pic>
        <p:nvPicPr>
          <p:cNvPr id="6" name="Picture 5" descr="People sitting in front of several monitors&#10;&#10;Description automatically generated">
            <a:extLst>
              <a:ext uri="{FF2B5EF4-FFF2-40B4-BE49-F238E27FC236}">
                <a16:creationId xmlns:a16="http://schemas.microsoft.com/office/drawing/2014/main" id="{29F38B8C-B0F7-4DFD-E3CD-D105B0F1F0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4976"/>
          <a:stretch/>
        </p:blipFill>
        <p:spPr>
          <a:xfrm>
            <a:off x="-18930" y="-14622"/>
            <a:ext cx="12236064" cy="5402470"/>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239533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image11">
    <p:spTree>
      <p:nvGrpSpPr>
        <p:cNvPr id="1" name=""/>
        <p:cNvGrpSpPr/>
        <p:nvPr/>
      </p:nvGrpSpPr>
      <p:grpSpPr>
        <a:xfrm>
          <a:off x="0" y="0"/>
          <a:ext cx="0" cy="0"/>
          <a:chOff x="0" y="0"/>
          <a:chExt cx="0" cy="0"/>
        </a:xfrm>
      </p:grpSpPr>
      <p:pic>
        <p:nvPicPr>
          <p:cNvPr id="6" name="Picture 5" descr="A person working on a machine&#10;&#10;Description automatically generated">
            <a:extLst>
              <a:ext uri="{FF2B5EF4-FFF2-40B4-BE49-F238E27FC236}">
                <a16:creationId xmlns:a16="http://schemas.microsoft.com/office/drawing/2014/main" id="{8959FC96-E3F0-4A79-531C-ECCF4D0866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14622"/>
            <a:ext cx="12210930" cy="6359368"/>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1129883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image12">
    <p:spTree>
      <p:nvGrpSpPr>
        <p:cNvPr id="1" name=""/>
        <p:cNvGrpSpPr/>
        <p:nvPr/>
      </p:nvGrpSpPr>
      <p:grpSpPr>
        <a:xfrm>
          <a:off x="0" y="0"/>
          <a:ext cx="0" cy="0"/>
          <a:chOff x="0" y="0"/>
          <a:chExt cx="0" cy="0"/>
        </a:xfrm>
      </p:grpSpPr>
      <p:pic>
        <p:nvPicPr>
          <p:cNvPr id="5" name="Picture 4" descr="A close-up of a machine&#10;&#10;Description automatically generated">
            <a:extLst>
              <a:ext uri="{FF2B5EF4-FFF2-40B4-BE49-F238E27FC236}">
                <a16:creationId xmlns:a16="http://schemas.microsoft.com/office/drawing/2014/main" id="{1A284294-3C35-458B-013F-88D137987E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30" y="-20320"/>
            <a:ext cx="12238414" cy="5357707"/>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6"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8"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F1B9A15D-34F0-32AE-A6E3-A67F8A8B1F97}"/>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481FBA85-64D3-3742-3AC5-32E5CEC89B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extLst>
      <p:ext uri="{BB962C8B-B14F-4D97-AF65-F5344CB8AC3E}">
        <p14:creationId xmlns:p14="http://schemas.microsoft.com/office/powerpoint/2010/main" val="2795312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custom_im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12699"/>
            <a:ext cx="12202079" cy="5246988"/>
          </a:xfrm>
          <a:custGeom>
            <a:avLst/>
            <a:gdLst>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5225723 h 5225723"/>
              <a:gd name="connsiteX5" fmla="*/ 0 w 12196763"/>
              <a:gd name="connsiteY5" fmla="*/ 0 h 5225723"/>
              <a:gd name="connsiteX6" fmla="*/ 0 w 12196763"/>
              <a:gd name="connsiteY6" fmla="*/ 0 h 5225723"/>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2916156 h 5225723"/>
              <a:gd name="connsiteX5" fmla="*/ 0 w 12196763"/>
              <a:gd name="connsiteY5" fmla="*/ 0 h 5225723"/>
              <a:gd name="connsiteX6" fmla="*/ 0 w 12196763"/>
              <a:gd name="connsiteY6" fmla="*/ 0 h 5225723"/>
              <a:gd name="connsiteX0" fmla="*/ 0 w 12202079"/>
              <a:gd name="connsiteY0" fmla="*/ 0 h 5246988"/>
              <a:gd name="connsiteX1" fmla="*/ 10202575 w 12202079"/>
              <a:gd name="connsiteY1" fmla="*/ 0 h 5246988"/>
              <a:gd name="connsiteX2" fmla="*/ 12196763 w 12202079"/>
              <a:gd name="connsiteY2" fmla="*/ 1994188 h 5246988"/>
              <a:gd name="connsiteX3" fmla="*/ 12202079 w 12202079"/>
              <a:gd name="connsiteY3" fmla="*/ 5246988 h 5246988"/>
              <a:gd name="connsiteX4" fmla="*/ 0 w 12202079"/>
              <a:gd name="connsiteY4" fmla="*/ 2916156 h 5246988"/>
              <a:gd name="connsiteX5" fmla="*/ 0 w 12202079"/>
              <a:gd name="connsiteY5" fmla="*/ 0 h 5246988"/>
              <a:gd name="connsiteX6" fmla="*/ 0 w 12202079"/>
              <a:gd name="connsiteY6" fmla="*/ 0 h 524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2079" h="5246988">
                <a:moveTo>
                  <a:pt x="0" y="0"/>
                </a:moveTo>
                <a:lnTo>
                  <a:pt x="10202575" y="0"/>
                </a:lnTo>
                <a:lnTo>
                  <a:pt x="12196763" y="1994188"/>
                </a:lnTo>
                <a:lnTo>
                  <a:pt x="12202079" y="5246988"/>
                </a:lnTo>
                <a:lnTo>
                  <a:pt x="0" y="2916156"/>
                </a:lnTo>
                <a:lnTo>
                  <a:pt x="0" y="0"/>
                </a:lnTo>
                <a:lnTo>
                  <a:pt x="0" y="0"/>
                </a:lnTo>
                <a:close/>
              </a:path>
            </a:pathLst>
          </a:custGeom>
        </p:spPr>
        <p:txBody>
          <a:bodyPr anchor="ctr"/>
          <a:lstStyle>
            <a:lvl1pPr algn="ctr">
              <a:defRPr/>
            </a:lvl1pPr>
          </a:lstStyle>
          <a:p>
            <a:r>
              <a:rPr lang="en-US"/>
              <a:t>Click icon to add picture</a:t>
            </a:r>
          </a:p>
        </p:txBody>
      </p:sp>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dirty="0"/>
              <a:t>UKAEA</a:t>
            </a:r>
          </a:p>
        </p:txBody>
      </p:sp>
      <p:sp>
        <p:nvSpPr>
          <p:cNvPr id="14" name="Subtitle 2"/>
          <p:cNvSpPr>
            <a:spLocks noGrp="1"/>
          </p:cNvSpPr>
          <p:nvPr>
            <p:ph type="subTitle" idx="1" hasCustomPrompt="1"/>
          </p:nvPr>
        </p:nvSpPr>
        <p:spPr>
          <a:xfrm>
            <a:off x="307662" y="4594103"/>
            <a:ext cx="8734738" cy="1287122"/>
          </a:xfrm>
          <a:prstGeom prst="rect">
            <a:avLst/>
          </a:prstGeo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title</a:t>
            </a:r>
          </a:p>
        </p:txBody>
      </p:sp>
      <p:sp>
        <p:nvSpPr>
          <p:cNvPr id="15" name="Text Placeholder 12"/>
          <p:cNvSpPr>
            <a:spLocks noGrp="1"/>
          </p:cNvSpPr>
          <p:nvPr>
            <p:ph type="body" sz="quarter" idx="14" hasCustomPrompt="1"/>
          </p:nvPr>
        </p:nvSpPr>
        <p:spPr>
          <a:xfrm>
            <a:off x="307714" y="6050503"/>
            <a:ext cx="7324725" cy="588486"/>
          </a:xfrm>
          <a:prstGeom prst="rect">
            <a:avLst/>
          </a:prstGeo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dirty="0"/>
              <a:t>Click to add text</a:t>
            </a:r>
          </a:p>
        </p:txBody>
      </p:sp>
      <p:sp>
        <p:nvSpPr>
          <p:cNvPr id="2" name="Triangle 6">
            <a:extLst>
              <a:ext uri="{FF2B5EF4-FFF2-40B4-BE49-F238E27FC236}">
                <a16:creationId xmlns:a16="http://schemas.microsoft.com/office/drawing/2014/main" id="{EB6ACF58-AF63-EB3C-6171-45E1A7703C71}"/>
              </a:ext>
            </a:extLst>
          </p:cNvPr>
          <p:cNvSpPr/>
          <p:nvPr userDrawn="1"/>
        </p:nvSpPr>
        <p:spPr>
          <a:xfrm rot="10800000">
            <a:off x="10200902" y="-14621"/>
            <a:ext cx="2016232" cy="1998781"/>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 name="connsiteX0" fmla="*/ 0 w 1996672"/>
              <a:gd name="connsiteY0" fmla="*/ 1991922 h 1993891"/>
              <a:gd name="connsiteX1" fmla="*/ 0 w 1996672"/>
              <a:gd name="connsiteY1" fmla="*/ 0 h 1993891"/>
              <a:gd name="connsiteX2" fmla="*/ 1996672 w 1996672"/>
              <a:gd name="connsiteY2" fmla="*/ 1993891 h 1993891"/>
              <a:gd name="connsiteX3" fmla="*/ 0 w 1996672"/>
              <a:gd name="connsiteY3" fmla="*/ 1991922 h 1993891"/>
              <a:gd name="connsiteX0" fmla="*/ 19560 w 2016232"/>
              <a:gd name="connsiteY0" fmla="*/ 1996812 h 1998781"/>
              <a:gd name="connsiteX1" fmla="*/ 0 w 2016232"/>
              <a:gd name="connsiteY1" fmla="*/ 0 h 1998781"/>
              <a:gd name="connsiteX2" fmla="*/ 2016232 w 2016232"/>
              <a:gd name="connsiteY2" fmla="*/ 1998781 h 1998781"/>
              <a:gd name="connsiteX3" fmla="*/ 19560 w 2016232"/>
              <a:gd name="connsiteY3" fmla="*/ 1996812 h 1998781"/>
            </a:gdLst>
            <a:ahLst/>
            <a:cxnLst>
              <a:cxn ang="0">
                <a:pos x="connsiteX0" y="connsiteY0"/>
              </a:cxn>
              <a:cxn ang="0">
                <a:pos x="connsiteX1" y="connsiteY1"/>
              </a:cxn>
              <a:cxn ang="0">
                <a:pos x="connsiteX2" y="connsiteY2"/>
              </a:cxn>
              <a:cxn ang="0">
                <a:pos x="connsiteX3" y="connsiteY3"/>
              </a:cxn>
            </a:cxnLst>
            <a:rect l="l" t="t" r="r" b="b"/>
            <a:pathLst>
              <a:path w="2016232" h="1998781">
                <a:moveTo>
                  <a:pt x="19560" y="1996812"/>
                </a:moveTo>
                <a:lnTo>
                  <a:pt x="0" y="0"/>
                </a:lnTo>
                <a:lnTo>
                  <a:pt x="2016232" y="1998781"/>
                </a:lnTo>
                <a:lnTo>
                  <a:pt x="19560" y="199681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a:extLst>
              <a:ext uri="{FF2B5EF4-FFF2-40B4-BE49-F238E27FC236}">
                <a16:creationId xmlns:a16="http://schemas.microsoft.com/office/drawing/2014/main" id="{5924DD4F-8ACB-51DB-8E00-180A379A21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schemeClr val="tx1"/>
              </a:solidFill>
            </a:endParaRPr>
          </a:p>
        </p:txBody>
      </p:sp>
      <p:pic>
        <p:nvPicPr>
          <p:cNvPr id="8" name="Picture 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3" name="Text Placeholder 2"/>
          <p:cNvSpPr>
            <a:spLocks noGrp="1"/>
          </p:cNvSpPr>
          <p:nvPr>
            <p:ph type="body" idx="1"/>
          </p:nvPr>
        </p:nvSpPr>
        <p:spPr>
          <a:xfrm>
            <a:off x="203200" y="1314930"/>
            <a:ext cx="11150600" cy="1733808"/>
          </a:xfrm>
          <a:prstGeom prst="rect">
            <a:avLst/>
          </a:prstGeom>
        </p:spPr>
        <p:txBody>
          <a:bodyPr vert="horz" wrap="square" lIns="91440" tIns="45720" rIns="91440" bIns="4572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itle Placeholder 23"/>
          <p:cNvSpPr>
            <a:spLocks noGrp="1"/>
          </p:cNvSpPr>
          <p:nvPr>
            <p:ph type="title"/>
          </p:nvPr>
        </p:nvSpPr>
        <p:spPr>
          <a:xfrm>
            <a:off x="203200" y="190097"/>
            <a:ext cx="11150600" cy="1094544"/>
          </a:xfrm>
          <a:prstGeom prst="rect">
            <a:avLst/>
          </a:prstGeom>
        </p:spPr>
        <p:txBody>
          <a:bodyPr vert="horz" lIns="91440" tIns="45720" rIns="91440" bIns="45720" rtlCol="0" anchor="t" anchorCtr="0">
            <a:normAutofit/>
          </a:bodyPr>
          <a:lstStyle/>
          <a:p>
            <a:r>
              <a:rPr lang="en-US" dirty="0"/>
              <a:t>Click to edit Master title style</a:t>
            </a:r>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dirty="0"/>
          </a:p>
        </p:txBody>
      </p:sp>
      <p:sp>
        <p:nvSpPr>
          <p:cNvPr id="9" name="Footer Placeholder 3"/>
          <p:cNvSpPr>
            <a:spLocks noGrp="1"/>
          </p:cNvSpPr>
          <p:nvPr>
            <p:ph type="ftr" sz="quarter" idx="3"/>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GB"/>
              <a:t>TMEP | Lausanne | September 2026</a:t>
            </a:r>
            <a:endParaRPr lang="en-US" dirty="0"/>
          </a:p>
        </p:txBody>
      </p:sp>
      <p:sp>
        <p:nvSpPr>
          <p:cNvPr id="10" name="Slide Number Placeholder 5"/>
          <p:cNvSpPr txBox="1">
            <a:spLocks/>
          </p:cNvSpPr>
          <p:nvPr userDrawn="1"/>
        </p:nvSpPr>
        <p:spPr>
          <a:xfrm flipH="1">
            <a:off x="765051"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dirty="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31676753"/>
      </p:ext>
    </p:extLst>
  </p:cSld>
  <p:clrMap bg1="lt1" tx1="dk1" bg2="lt2" tx2="dk2" accent1="accent1" accent2="accent2" accent3="accent3" accent4="accent4" accent5="accent5" accent6="accent6" hlink="hlink" folHlink="folHlink"/>
  <p:sldLayoutIdLst>
    <p:sldLayoutId id="2147483679" r:id="rId1"/>
    <p:sldLayoutId id="2147483650" r:id="rId2"/>
    <p:sldLayoutId id="2147483673" r:id="rId3"/>
    <p:sldLayoutId id="2147483652" r:id="rId4"/>
    <p:sldLayoutId id="2147483653" r:id="rId5"/>
    <p:sldLayoutId id="2147483660" r:id="rId6"/>
    <p:sldLayoutId id="2147483655" r:id="rId7"/>
    <p:sldLayoutId id="2147483651" r:id="rId8"/>
    <p:sldLayoutId id="2147483677" r:id="rId9"/>
    <p:sldLayoutId id="2147483670" r:id="rId10"/>
    <p:sldLayoutId id="2147483671" r:id="rId11"/>
    <p:sldLayoutId id="2147483674" r:id="rId12"/>
    <p:sldLayoutId id="2147483675" r:id="rId13"/>
    <p:sldLayoutId id="2147483676" r:id="rId14"/>
    <p:sldLayoutId id="2147483667" r:id="rId15"/>
    <p:sldLayoutId id="2147483680" r:id="rId16"/>
    <p:sldLayoutId id="2147483681" r:id="rId17"/>
    <p:sldLayoutId id="2147483685" r:id="rId18"/>
    <p:sldLayoutId id="2147483683" r:id="rId19"/>
    <p:sldLayoutId id="2147483684" r:id="rId20"/>
    <p:sldLayoutId id="2147483672" r:id="rId21"/>
  </p:sldLayoutIdLst>
  <p:hf hdr="0" dt="0"/>
  <p:txStyles>
    <p:titleStyle>
      <a:lvl1pPr algn="l" defTabSz="914377" rtl="0" eaLnBrk="1" latinLnBrk="0" hangingPunct="1">
        <a:lnSpc>
          <a:spcPct val="100000"/>
        </a:lnSpc>
        <a:spcBef>
          <a:spcPct val="0"/>
        </a:spcBef>
        <a:buNone/>
        <a:defRPr sz="3600" b="1" i="0" kern="1200">
          <a:solidFill>
            <a:schemeClr val="tx1"/>
          </a:solidFill>
          <a:latin typeface="Arial Black" charset="0"/>
          <a:ea typeface="Arial Black" charset="0"/>
          <a:cs typeface="Arial Black" charset="0"/>
        </a:defRPr>
      </a:lvl1pPr>
    </p:titleStyle>
    <p:bodyStyle>
      <a:lvl1pPr marL="0" indent="0" algn="just" defTabSz="914377" rtl="0" eaLnBrk="1" latinLnBrk="0" hangingPunct="1">
        <a:lnSpc>
          <a:spcPct val="90000"/>
        </a:lnSpc>
        <a:spcBef>
          <a:spcPts val="1000"/>
        </a:spcBef>
        <a:buFont typeface="Arial"/>
        <a:buNone/>
        <a:defRPr lang="en-US" sz="2400" kern="1200" dirty="0" smtClean="0">
          <a:solidFill>
            <a:schemeClr val="tx1"/>
          </a:solidFill>
          <a:latin typeface="Arial" charset="0"/>
          <a:ea typeface="Arial" charset="0"/>
          <a:cs typeface="Arial" charset="0"/>
        </a:defRPr>
      </a:lvl1pPr>
      <a:lvl2pPr marL="457189" indent="0" algn="l" defTabSz="914377" rtl="0" eaLnBrk="1" latinLnBrk="0" hangingPunct="1">
        <a:lnSpc>
          <a:spcPct val="90000"/>
        </a:lnSpc>
        <a:spcBef>
          <a:spcPts val="500"/>
        </a:spcBef>
        <a:buFont typeface="Arial"/>
        <a:buNone/>
        <a:defRPr lang="en-US" sz="2000" kern="1200" dirty="0" smtClean="0">
          <a:solidFill>
            <a:schemeClr val="tx1"/>
          </a:solidFill>
          <a:latin typeface="Arial" charset="0"/>
          <a:ea typeface="Arial" charset="0"/>
          <a:cs typeface="Arial" charset="0"/>
        </a:defRPr>
      </a:lvl2pPr>
      <a:lvl3pPr marL="914377" indent="0" algn="l" defTabSz="914377" rtl="0" eaLnBrk="1" latinLnBrk="0" hangingPunct="1">
        <a:lnSpc>
          <a:spcPct val="90000"/>
        </a:lnSpc>
        <a:spcBef>
          <a:spcPts val="500"/>
        </a:spcBef>
        <a:buFont typeface="Arial"/>
        <a:buNone/>
        <a:defRPr lang="en-US" sz="2000" kern="1200" dirty="0" smtClean="0">
          <a:solidFill>
            <a:schemeClr val="tx1"/>
          </a:solidFill>
          <a:latin typeface="Arial" charset="0"/>
          <a:ea typeface="Arial" charset="0"/>
          <a:cs typeface="Arial" charset="0"/>
        </a:defRPr>
      </a:lvl3pPr>
      <a:lvl4pPr marL="1371566" indent="0" algn="l" defTabSz="914377" rtl="0" eaLnBrk="1" latinLnBrk="0" hangingPunct="1">
        <a:lnSpc>
          <a:spcPct val="90000"/>
        </a:lnSpc>
        <a:spcBef>
          <a:spcPts val="500"/>
        </a:spcBef>
        <a:buFont typeface="Arial"/>
        <a:buNone/>
        <a:defRPr lang="en-US" sz="1800" kern="1200" dirty="0" smtClean="0">
          <a:solidFill>
            <a:schemeClr val="tx1"/>
          </a:solidFill>
          <a:latin typeface="Arial" charset="0"/>
          <a:ea typeface="Arial" charset="0"/>
          <a:cs typeface="Arial" charset="0"/>
        </a:defRPr>
      </a:lvl4pPr>
      <a:lvl5pPr marL="1828754" indent="0" algn="l" defTabSz="914377" rtl="0" eaLnBrk="1" latinLnBrk="0" hangingPunct="1">
        <a:lnSpc>
          <a:spcPct val="90000"/>
        </a:lnSpc>
        <a:spcBef>
          <a:spcPts val="500"/>
        </a:spcBef>
        <a:buFont typeface="Arial"/>
        <a:buNone/>
        <a:defRPr lang="en-US" sz="1800" kern="1200" dirty="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60.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0.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5.png"/><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image" Target="../media/image49.png"/><Relationship Id="rId1" Type="http://schemas.openxmlformats.org/officeDocument/2006/relationships/slideLayout" Target="../slideLayouts/slideLayout4.xml"/><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60.png"/><Relationship Id="rId1" Type="http://schemas.openxmlformats.org/officeDocument/2006/relationships/slideLayout" Target="../slideLayouts/slideLayout4.xml"/><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4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drawing of a snake with a red and green tail">
            <a:extLst>
              <a:ext uri="{FF2B5EF4-FFF2-40B4-BE49-F238E27FC236}">
                <a16:creationId xmlns:a16="http://schemas.microsoft.com/office/drawing/2014/main" id="{A77844A6-1557-1DCA-DE4C-74739BFFA545}"/>
              </a:ext>
            </a:extLst>
          </p:cNvPr>
          <p:cNvPicPr preferRelativeResize="0">
            <a:picLocks noGrp="1"/>
          </p:cNvPicPr>
          <p:nvPr>
            <p:ph type="pic" sz="quarter" idx="15"/>
          </p:nvPr>
        </p:nvPicPr>
        <p:blipFill>
          <a:blip r:embed="rId3"/>
          <a:srcRect l="581" t="6" r="2300" b="56715"/>
          <a:stretch>
            <a:fillRect/>
          </a:stretch>
        </p:blipFill>
        <p:spPr>
          <a:xfrm>
            <a:off x="0" y="-12699"/>
            <a:ext cx="12202079" cy="5220000"/>
          </a:xfrm>
        </p:spPr>
      </p:pic>
      <p:sp>
        <p:nvSpPr>
          <p:cNvPr id="3" name="Title 2">
            <a:extLst>
              <a:ext uri="{FF2B5EF4-FFF2-40B4-BE49-F238E27FC236}">
                <a16:creationId xmlns:a16="http://schemas.microsoft.com/office/drawing/2014/main" id="{6925C1B9-238F-4A9B-72D3-CC28587272FD}"/>
              </a:ext>
            </a:extLst>
          </p:cNvPr>
          <p:cNvSpPr>
            <a:spLocks noGrp="1"/>
          </p:cNvSpPr>
          <p:nvPr>
            <p:ph type="ctrTitle"/>
          </p:nvPr>
        </p:nvSpPr>
        <p:spPr/>
        <p:txBody>
          <a:bodyPr/>
          <a:lstStyle/>
          <a:p>
            <a:endParaRPr lang="en-GB"/>
          </a:p>
        </p:txBody>
      </p:sp>
      <p:sp>
        <p:nvSpPr>
          <p:cNvPr id="4" name="Subtitle 3">
            <a:extLst>
              <a:ext uri="{FF2B5EF4-FFF2-40B4-BE49-F238E27FC236}">
                <a16:creationId xmlns:a16="http://schemas.microsoft.com/office/drawing/2014/main" id="{443BE2A9-4AE2-8E90-1B7C-E70484D2A039}"/>
              </a:ext>
            </a:extLst>
          </p:cNvPr>
          <p:cNvSpPr>
            <a:spLocks noGrp="1"/>
          </p:cNvSpPr>
          <p:nvPr>
            <p:ph type="subTitle" idx="1"/>
          </p:nvPr>
        </p:nvSpPr>
        <p:spPr/>
        <p:txBody>
          <a:bodyPr>
            <a:normAutofit fontScale="70000" lnSpcReduction="20000"/>
          </a:bodyPr>
          <a:lstStyle/>
          <a:p>
            <a:r>
              <a:rPr lang="en-US" dirty="0"/>
              <a:t>FLR effects in stellarators: the hidden ripples in hidden symmetry.</a:t>
            </a:r>
          </a:p>
        </p:txBody>
      </p:sp>
      <p:sp>
        <p:nvSpPr>
          <p:cNvPr id="5" name="Text Placeholder 4">
            <a:extLst>
              <a:ext uri="{FF2B5EF4-FFF2-40B4-BE49-F238E27FC236}">
                <a16:creationId xmlns:a16="http://schemas.microsoft.com/office/drawing/2014/main" id="{2E8CED2B-65B2-7312-BB47-95290A120C4A}"/>
              </a:ext>
            </a:extLst>
          </p:cNvPr>
          <p:cNvSpPr>
            <a:spLocks noGrp="1"/>
          </p:cNvSpPr>
          <p:nvPr>
            <p:ph type="body" sz="quarter" idx="14"/>
          </p:nvPr>
        </p:nvSpPr>
        <p:spPr/>
        <p:txBody>
          <a:bodyPr/>
          <a:lstStyle/>
          <a:p>
            <a:r>
              <a:rPr lang="en-GB" dirty="0"/>
              <a:t>M. Fitzgerald</a:t>
            </a:r>
          </a:p>
        </p:txBody>
      </p:sp>
    </p:spTree>
    <p:extLst>
      <p:ext uri="{BB962C8B-B14F-4D97-AF65-F5344CB8AC3E}">
        <p14:creationId xmlns:p14="http://schemas.microsoft.com/office/powerpoint/2010/main" val="3778106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1C6FFF-4837-CABA-1D4A-AF03B7746902}"/>
              </a:ext>
            </a:extLst>
          </p:cNvPr>
          <p:cNvSpPr>
            <a:spLocks noGrp="1"/>
          </p:cNvSpPr>
          <p:nvPr>
            <p:ph sz="half" idx="2"/>
          </p:nvPr>
        </p:nvSpPr>
        <p:spPr>
          <a:xfrm>
            <a:off x="166867" y="1530994"/>
            <a:ext cx="11465690" cy="2010807"/>
          </a:xfrm>
        </p:spPr>
        <p:txBody>
          <a:bodyPr/>
          <a:lstStyle/>
          <a:p>
            <a:pPr marL="342900" indent="-342900">
              <a:buFont typeface="Arial" panose="020B0604020202020204" pitchFamily="34" charset="0"/>
              <a:buChar char="•"/>
            </a:pPr>
            <a:r>
              <a:rPr lang="en-GB" dirty="0"/>
              <a:t>This talk is concerned with the orbital motion of test particles in known fields which are assumed constant in time</a:t>
            </a:r>
          </a:p>
          <a:p>
            <a:pPr marL="342900" indent="-342900">
              <a:buFont typeface="Arial" panose="020B0604020202020204" pitchFamily="34" charset="0"/>
              <a:buChar char="•"/>
            </a:pPr>
            <a:r>
              <a:rPr lang="en-GB" dirty="0"/>
              <a:t>We will be discussing the long-term behaviour of test particle motion in those fields, based on qualitative features of the equilibrium fields</a:t>
            </a:r>
          </a:p>
          <a:p>
            <a:pPr marL="342900" indent="-342900">
              <a:buFont typeface="Arial" panose="020B0604020202020204" pitchFamily="34" charset="0"/>
              <a:buChar char="•"/>
            </a:pPr>
            <a:endParaRPr lang="en-GB" dirty="0"/>
          </a:p>
        </p:txBody>
      </p:sp>
      <p:sp>
        <p:nvSpPr>
          <p:cNvPr id="3" name="Title 2">
            <a:extLst>
              <a:ext uri="{FF2B5EF4-FFF2-40B4-BE49-F238E27FC236}">
                <a16:creationId xmlns:a16="http://schemas.microsoft.com/office/drawing/2014/main" id="{64E78B63-E72A-B95F-707F-91CC25DE9CD6}"/>
              </a:ext>
            </a:extLst>
          </p:cNvPr>
          <p:cNvSpPr>
            <a:spLocks noGrp="1"/>
          </p:cNvSpPr>
          <p:nvPr>
            <p:ph type="title"/>
          </p:nvPr>
        </p:nvSpPr>
        <p:spPr/>
        <p:txBody>
          <a:bodyPr/>
          <a:lstStyle/>
          <a:p>
            <a:r>
              <a:rPr lang="en-GB" dirty="0"/>
              <a:t>Scope</a:t>
            </a:r>
          </a:p>
        </p:txBody>
      </p:sp>
      <p:sp>
        <p:nvSpPr>
          <p:cNvPr id="5" name="Slide Number Placeholder 4">
            <a:extLst>
              <a:ext uri="{FF2B5EF4-FFF2-40B4-BE49-F238E27FC236}">
                <a16:creationId xmlns:a16="http://schemas.microsoft.com/office/drawing/2014/main" id="{E38AD262-DB76-E02F-347E-E8CEDCA77DFD}"/>
              </a:ext>
            </a:extLst>
          </p:cNvPr>
          <p:cNvSpPr>
            <a:spLocks noGrp="1"/>
          </p:cNvSpPr>
          <p:nvPr>
            <p:ph type="sldNum" sz="quarter" idx="4"/>
          </p:nvPr>
        </p:nvSpPr>
        <p:spPr/>
        <p:txBody>
          <a:bodyPr/>
          <a:lstStyle/>
          <a:p>
            <a:fld id="{35482B25-261F-464E-BDD8-63296DE4D8A4}" type="slidenum">
              <a:rPr lang="en-US" smtClean="0"/>
              <a:pPr/>
              <a:t>2</a:t>
            </a:fld>
            <a:endParaRPr lang="en-US" dirty="0"/>
          </a:p>
        </p:txBody>
      </p:sp>
      <p:sp>
        <p:nvSpPr>
          <p:cNvPr id="6" name="TextBox 5">
            <a:extLst>
              <a:ext uri="{FF2B5EF4-FFF2-40B4-BE49-F238E27FC236}">
                <a16:creationId xmlns:a16="http://schemas.microsoft.com/office/drawing/2014/main" id="{C9D07EF0-E67F-E8DE-1C14-BADC451B58DE}"/>
              </a:ext>
            </a:extLst>
          </p:cNvPr>
          <p:cNvSpPr txBox="1"/>
          <p:nvPr/>
        </p:nvSpPr>
        <p:spPr>
          <a:xfrm>
            <a:off x="0" y="3873106"/>
            <a:ext cx="12192000" cy="923330"/>
          </a:xfrm>
          <a:prstGeom prst="rect">
            <a:avLst/>
          </a:prstGeom>
          <a:noFill/>
        </p:spPr>
        <p:txBody>
          <a:bodyPr wrap="square" rtlCol="0">
            <a:spAutoFit/>
          </a:bodyPr>
          <a:lstStyle/>
          <a:p>
            <a:pPr algn="ctr"/>
            <a:r>
              <a:rPr lang="en-GB" dirty="0"/>
              <a:t>Acknowledgment:</a:t>
            </a:r>
          </a:p>
          <a:p>
            <a:endParaRPr lang="en-GB" dirty="0"/>
          </a:p>
          <a:p>
            <a:pPr algn="ctr"/>
            <a:r>
              <a:rPr lang="en-GB" dirty="0"/>
              <a:t>I pay tribute to Matt </a:t>
            </a:r>
            <a:r>
              <a:rPr lang="en-GB" dirty="0" err="1"/>
              <a:t>Landreman</a:t>
            </a:r>
            <a:r>
              <a:rPr lang="en-GB" dirty="0"/>
              <a:t> and Elizabeth Paul for making their data so openly accessible!</a:t>
            </a:r>
            <a:endParaRPr lang="en-US" dirty="0"/>
          </a:p>
        </p:txBody>
      </p:sp>
      <p:sp>
        <p:nvSpPr>
          <p:cNvPr id="7" name="Footer Placeholder 6">
            <a:extLst>
              <a:ext uri="{FF2B5EF4-FFF2-40B4-BE49-F238E27FC236}">
                <a16:creationId xmlns:a16="http://schemas.microsoft.com/office/drawing/2014/main" id="{8555C5C0-8A3D-3D47-BEF4-F4FD2CA4A0BE}"/>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1777532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A48EF386-CA9D-C462-326A-A85B54F1D344}"/>
                  </a:ext>
                </a:extLst>
              </p:cNvPr>
              <p:cNvSpPr>
                <a:spLocks noGrp="1"/>
              </p:cNvSpPr>
              <p:nvPr>
                <p:ph sz="half" idx="2"/>
              </p:nvPr>
            </p:nvSpPr>
            <p:spPr>
              <a:xfrm>
                <a:off x="166868" y="1716890"/>
                <a:ext cx="11465690" cy="4621778"/>
              </a:xfrm>
            </p:spPr>
            <p:txBody>
              <a:bodyPr/>
              <a:lstStyle/>
              <a:p>
                <a:pPr marL="342900" indent="-342900">
                  <a:buFont typeface="Arial" panose="020B0604020202020204" pitchFamily="34" charset="0"/>
                  <a:buChar char="•"/>
                </a:pPr>
                <a:r>
                  <a:rPr lang="en-GB" dirty="0"/>
                  <a:t>Particle orbits in equilibrium fields are governed by differential equations of the form</a:t>
                </a:r>
              </a:p>
              <a:p>
                <a:pPr>
                  <a:lnSpc>
                    <a:spcPct val="115000"/>
                  </a:lnSpc>
                  <a:spcAft>
                    <a:spcPts val="800"/>
                  </a:spcAft>
                </a:pPr>
                <a14:m>
                  <m:oMathPara xmlns:m="http://schemas.openxmlformats.org/officeDocument/2006/math">
                    <m:oMath>
                      <m:f>
                        <m:fPr>
                          <m:ctrlPr>
                            <a:rPr lang="en-US" i="1" kern="100">
                              <a:latin typeface="Cambria Math" panose="02040503050406030204" pitchFamily="18" charset="0"/>
                              <a:ea typeface="Aptos" panose="020B0004020202020204" pitchFamily="34" charset="0"/>
                              <a:cs typeface="Times New Roman" panose="02020603050405020304" pitchFamily="18" charset="0"/>
                            </a:rPr>
                          </m:ctrlPr>
                        </m:fPr>
                        <m:num>
                          <m:r>
                            <a:rPr lang="en-US" i="1" kern="100">
                              <a:latin typeface="Cambria Math" panose="02040503050406030204" pitchFamily="18" charset="0"/>
                              <a:ea typeface="Aptos" panose="020B0004020202020204" pitchFamily="34" charset="0"/>
                              <a:cs typeface="Times New Roman" panose="02020603050405020304" pitchFamily="18" charset="0"/>
                            </a:rPr>
                            <m:t>𝑑</m:t>
                          </m:r>
                          <m:r>
                            <a:rPr lang="en-US" b="1" i="1" kern="100">
                              <a:latin typeface="Cambria Math" panose="02040503050406030204" pitchFamily="18" charset="0"/>
                              <a:ea typeface="Aptos" panose="020B0004020202020204" pitchFamily="34" charset="0"/>
                              <a:cs typeface="Times New Roman" panose="02020603050405020304" pitchFamily="18" charset="0"/>
                            </a:rPr>
                            <m:t>𝒙</m:t>
                          </m:r>
                        </m:num>
                        <m:den>
                          <m:r>
                            <a:rPr lang="en-US" i="1" kern="100">
                              <a:latin typeface="Cambria Math" panose="02040503050406030204" pitchFamily="18" charset="0"/>
                              <a:ea typeface="Aptos" panose="020B0004020202020204" pitchFamily="34" charset="0"/>
                              <a:cs typeface="Times New Roman" panose="02020603050405020304" pitchFamily="18" charset="0"/>
                            </a:rPr>
                            <m:t>𝑑𝑡</m:t>
                          </m:r>
                        </m:den>
                      </m:f>
                      <m:r>
                        <a:rPr lang="en-US" i="1" kern="100">
                          <a:latin typeface="Cambria Math" panose="02040503050406030204" pitchFamily="18" charset="0"/>
                          <a:ea typeface="Aptos" panose="020B0004020202020204" pitchFamily="34" charset="0"/>
                          <a:cs typeface="Times New Roman" panose="02020603050405020304" pitchFamily="18" charset="0"/>
                        </a:rPr>
                        <m:t>=</m:t>
                      </m:r>
                      <m:r>
                        <a:rPr lang="en-US" b="1" i="1" kern="100">
                          <a:latin typeface="Cambria Math" panose="02040503050406030204" pitchFamily="18" charset="0"/>
                          <a:ea typeface="Aptos" panose="020B0004020202020204" pitchFamily="34" charset="0"/>
                          <a:cs typeface="Times New Roman" panose="02020603050405020304" pitchFamily="18" charset="0"/>
                        </a:rPr>
                        <m:t>𝒗</m:t>
                      </m:r>
                    </m:oMath>
                  </m:oMathPara>
                </a14:m>
                <a:endParaRPr lang="en-GB"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
                      <m:f>
                        <m:fPr>
                          <m:ctrlPr>
                            <a:rPr lang="en-US"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en-US" i="1" kern="100">
                              <a:latin typeface="Cambria Math" panose="02040503050406030204" pitchFamily="18" charset="0"/>
                              <a:ea typeface="Times New Roman" panose="02020603050405020304" pitchFamily="18" charset="0"/>
                              <a:cs typeface="Times New Roman" panose="02020603050405020304" pitchFamily="18" charset="0"/>
                            </a:rPr>
                            <m:t>𝑑</m:t>
                          </m:r>
                          <m:r>
                            <a:rPr lang="en-GB" b="0" i="1" kern="100" smtClean="0">
                              <a:latin typeface="Cambria Math" panose="02040503050406030204" pitchFamily="18" charset="0"/>
                              <a:ea typeface="Times New Roman" panose="02020603050405020304" pitchFamily="18" charset="0"/>
                              <a:cs typeface="Times New Roman" panose="02020603050405020304" pitchFamily="18" charset="0"/>
                            </a:rPr>
                            <m:t>𝑚</m:t>
                          </m:r>
                          <m:r>
                            <a:rPr lang="en-US" b="1" i="1" kern="100">
                              <a:latin typeface="Cambria Math" panose="02040503050406030204" pitchFamily="18" charset="0"/>
                              <a:ea typeface="Times New Roman" panose="02020603050405020304" pitchFamily="18" charset="0"/>
                              <a:cs typeface="Times New Roman" panose="02020603050405020304" pitchFamily="18" charset="0"/>
                            </a:rPr>
                            <m:t>𝒗</m:t>
                          </m:r>
                        </m:num>
                        <m:den>
                          <m:r>
                            <a:rPr lang="en-US" i="1" kern="100">
                              <a:latin typeface="Cambria Math" panose="02040503050406030204" pitchFamily="18" charset="0"/>
                              <a:ea typeface="Times New Roman" panose="02020603050405020304" pitchFamily="18" charset="0"/>
                              <a:cs typeface="Times New Roman" panose="02020603050405020304" pitchFamily="18" charset="0"/>
                            </a:rPr>
                            <m:t>𝑑𝑡</m:t>
                          </m:r>
                        </m:den>
                      </m:f>
                      <m:r>
                        <a:rPr lang="en-US" i="1" kern="100">
                          <a:latin typeface="Cambria Math" panose="02040503050406030204" pitchFamily="18" charset="0"/>
                          <a:ea typeface="Times New Roman" panose="02020603050405020304" pitchFamily="18" charset="0"/>
                          <a:cs typeface="Times New Roman" panose="02020603050405020304" pitchFamily="18" charset="0"/>
                        </a:rPr>
                        <m:t>=</m:t>
                      </m:r>
                      <m:r>
                        <a:rPr lang="en-US" i="1" kern="100">
                          <a:latin typeface="Cambria Math" panose="02040503050406030204" pitchFamily="18" charset="0"/>
                          <a:ea typeface="Times New Roman" panose="02020603050405020304" pitchFamily="18" charset="0"/>
                          <a:cs typeface="Times New Roman" panose="02020603050405020304" pitchFamily="18" charset="0"/>
                        </a:rPr>
                        <m:t>𝑍𝑒</m:t>
                      </m:r>
                      <m:r>
                        <a:rPr lang="en-US" i="1" kern="100">
                          <a:latin typeface="Cambria Math" panose="02040503050406030204" pitchFamily="18" charset="0"/>
                          <a:ea typeface="Times New Roman" panose="02020603050405020304" pitchFamily="18" charset="0"/>
                          <a:cs typeface="Times New Roman" panose="02020603050405020304" pitchFamily="18" charset="0"/>
                        </a:rPr>
                        <m:t>(</m:t>
                      </m:r>
                      <m:r>
                        <a:rPr lang="en-GB" b="1" i="1" kern="100" smtClean="0">
                          <a:latin typeface="Cambria Math" panose="02040503050406030204" pitchFamily="18" charset="0"/>
                          <a:ea typeface="Times New Roman" panose="02020603050405020304" pitchFamily="18" charset="0"/>
                          <a:cs typeface="Times New Roman" panose="02020603050405020304" pitchFamily="18" charset="0"/>
                        </a:rPr>
                        <m:t>𝑬</m:t>
                      </m:r>
                      <m:r>
                        <a:rPr lang="en-US" i="1" kern="100">
                          <a:latin typeface="Cambria Math" panose="02040503050406030204" pitchFamily="18" charset="0"/>
                          <a:ea typeface="Times New Roman" panose="02020603050405020304" pitchFamily="18" charset="0"/>
                          <a:cs typeface="Times New Roman" panose="02020603050405020304" pitchFamily="18" charset="0"/>
                        </a:rPr>
                        <m:t>+</m:t>
                      </m:r>
                      <m:r>
                        <a:rPr lang="en-US" b="1" i="1" kern="100">
                          <a:latin typeface="Cambria Math" panose="02040503050406030204" pitchFamily="18" charset="0"/>
                          <a:ea typeface="Times New Roman" panose="02020603050405020304" pitchFamily="18" charset="0"/>
                          <a:cs typeface="Times New Roman" panose="02020603050405020304" pitchFamily="18" charset="0"/>
                        </a:rPr>
                        <m:t>𝒗</m:t>
                      </m:r>
                      <m:r>
                        <a:rPr lang="en-US" i="1" kern="100">
                          <a:latin typeface="Cambria Math" panose="02040503050406030204" pitchFamily="18" charset="0"/>
                          <a:ea typeface="Times New Roman" panose="02020603050405020304" pitchFamily="18" charset="0"/>
                          <a:cs typeface="Times New Roman" panose="02020603050405020304" pitchFamily="18" charset="0"/>
                        </a:rPr>
                        <m:t>×</m:t>
                      </m:r>
                      <m:r>
                        <a:rPr lang="en-GB" b="1" i="1" kern="100" smtClean="0">
                          <a:latin typeface="Cambria Math" panose="02040503050406030204" pitchFamily="18" charset="0"/>
                          <a:ea typeface="Times New Roman" panose="02020603050405020304" pitchFamily="18" charset="0"/>
                          <a:cs typeface="Times New Roman" panose="02020603050405020304" pitchFamily="18" charset="0"/>
                        </a:rPr>
                        <m:t>𝑩</m:t>
                      </m:r>
                      <m:r>
                        <a:rPr lang="en-US" i="1" kern="100">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GB"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r>
                  <a:rPr lang="en-GB" dirty="0"/>
                  <a:t>One cannot predict the long-term behaviour of</a:t>
                </a:r>
                <a14:m>
                  <m:oMath xmlns:m="http://schemas.openxmlformats.org/officeDocument/2006/math">
                    <m:r>
                      <a:rPr lang="en-GB" b="0" i="0" dirty="0" smtClean="0">
                        <a:latin typeface="Cambria Math" panose="02040503050406030204" pitchFamily="18" charset="0"/>
                      </a:rPr>
                      <m:t> </m:t>
                    </m:r>
                    <m:r>
                      <a:rPr lang="en-GB" b="1" i="1" dirty="0">
                        <a:latin typeface="Cambria Math" panose="02040503050406030204" pitchFamily="18" charset="0"/>
                      </a:rPr>
                      <m:t>𝒙</m:t>
                    </m:r>
                    <m:r>
                      <a:rPr lang="en-GB" b="1" i="1" dirty="0">
                        <a:latin typeface="Cambria Math" panose="02040503050406030204" pitchFamily="18" charset="0"/>
                      </a:rPr>
                      <m:t>(</m:t>
                    </m:r>
                    <m:r>
                      <a:rPr lang="en-GB" i="1" dirty="0">
                        <a:latin typeface="Cambria Math" panose="02040503050406030204" pitchFamily="18" charset="0"/>
                      </a:rPr>
                      <m:t>𝑡</m:t>
                    </m:r>
                    <m:r>
                      <a:rPr lang="en-GB" b="1" i="1" dirty="0">
                        <a:latin typeface="Cambria Math" panose="02040503050406030204" pitchFamily="18" charset="0"/>
                      </a:rPr>
                      <m:t>)</m:t>
                    </m:r>
                    <m:r>
                      <a:rPr lang="en-GB" b="1" i="1" dirty="0" err="1">
                        <a:latin typeface="Cambria Math" panose="02040503050406030204" pitchFamily="18" charset="0"/>
                      </a:rPr>
                      <m:t>,</m:t>
                    </m:r>
                    <m:r>
                      <a:rPr lang="en-GB" b="1" i="1" dirty="0" err="1">
                        <a:latin typeface="Cambria Math" panose="02040503050406030204" pitchFamily="18" charset="0"/>
                      </a:rPr>
                      <m:t>𝒗</m:t>
                    </m:r>
                    <m:d>
                      <m:dPr>
                        <m:ctrlPr>
                          <a:rPr lang="en-GB" i="1" dirty="0">
                            <a:latin typeface="Cambria Math" panose="02040503050406030204" pitchFamily="18" charset="0"/>
                          </a:rPr>
                        </m:ctrlPr>
                      </m:dPr>
                      <m:e>
                        <m:r>
                          <a:rPr lang="en-GB" i="1" dirty="0">
                            <a:latin typeface="Cambria Math" panose="02040503050406030204" pitchFamily="18" charset="0"/>
                          </a:rPr>
                          <m:t>𝑡</m:t>
                        </m:r>
                      </m:e>
                    </m:d>
                  </m:oMath>
                </a14:m>
                <a:r>
                  <a:rPr lang="en-GB" dirty="0"/>
                  <a:t> without integrability. One only has direct numerical solution in that case.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r>
                  <a:rPr lang="en-US" kern="100" dirty="0">
                    <a:latin typeface="Aptos" panose="020B0004020202020204" pitchFamily="34" charset="0"/>
                    <a:ea typeface="Aptos" panose="020B0004020202020204" pitchFamily="34" charset="0"/>
                    <a:cs typeface="Times New Roman" panose="02020603050405020304" pitchFamily="18" charset="0"/>
                  </a:rPr>
                  <a:t>These are not obviously integrable, and indeed, particle orbits in general fields may be chaotic</a:t>
                </a:r>
                <a:r>
                  <a:rPr lang="en-GB" kern="100" dirty="0">
                    <a:latin typeface="Aptos" panose="020B0004020202020204" pitchFamily="34" charset="0"/>
                    <a:ea typeface="Aptos" panose="020B0004020202020204" pitchFamily="34" charset="0"/>
                    <a:cs typeface="Times New Roman" panose="02020603050405020304" pitchFamily="18" charset="0"/>
                  </a:rPr>
                  <a:t>.</a:t>
                </a:r>
              </a:p>
              <a:p>
                <a:pPr marL="342900" indent="-342900">
                  <a:buFont typeface="Arial" panose="020B0604020202020204" pitchFamily="34" charset="0"/>
                  <a:buChar char="•"/>
                </a:pPr>
                <a:endParaRPr lang="en-GB" dirty="0"/>
              </a:p>
            </p:txBody>
          </p:sp>
        </mc:Choice>
        <mc:Fallback xmlns="">
          <p:sp>
            <p:nvSpPr>
              <p:cNvPr id="2" name="Content Placeholder 1">
                <a:extLst>
                  <a:ext uri="{FF2B5EF4-FFF2-40B4-BE49-F238E27FC236}">
                    <a16:creationId xmlns:a16="http://schemas.microsoft.com/office/drawing/2014/main" id="{A48EF386-CA9D-C462-326A-A85B54F1D344}"/>
                  </a:ext>
                </a:extLst>
              </p:cNvPr>
              <p:cNvSpPr>
                <a:spLocks noGrp="1" noRot="1" noChangeAspect="1" noMove="1" noResize="1" noEditPoints="1" noAdjustHandles="1" noChangeArrowheads="1" noChangeShapeType="1" noTextEdit="1"/>
              </p:cNvSpPr>
              <p:nvPr>
                <p:ph sz="half" idx="2"/>
              </p:nvPr>
            </p:nvSpPr>
            <p:spPr>
              <a:xfrm>
                <a:off x="166868" y="1716890"/>
                <a:ext cx="11465690" cy="4621778"/>
              </a:xfrm>
              <a:blipFill>
                <a:blip r:embed="rId2"/>
                <a:stretch>
                  <a:fillRect l="-691" t="-1715" r="-851"/>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9ACBD7B5-3F71-5293-9B61-5DF6AE8BE54C}"/>
              </a:ext>
            </a:extLst>
          </p:cNvPr>
          <p:cNvSpPr>
            <a:spLocks noGrp="1"/>
          </p:cNvSpPr>
          <p:nvPr>
            <p:ph type="title"/>
          </p:nvPr>
        </p:nvSpPr>
        <p:spPr/>
        <p:txBody>
          <a:bodyPr/>
          <a:lstStyle/>
          <a:p>
            <a:r>
              <a:rPr lang="en-GB" dirty="0"/>
              <a:t>The importance of integrability</a:t>
            </a:r>
          </a:p>
        </p:txBody>
      </p:sp>
      <p:sp>
        <p:nvSpPr>
          <p:cNvPr id="5" name="Slide Number Placeholder 4">
            <a:extLst>
              <a:ext uri="{FF2B5EF4-FFF2-40B4-BE49-F238E27FC236}">
                <a16:creationId xmlns:a16="http://schemas.microsoft.com/office/drawing/2014/main" id="{11D27645-F174-61EB-41B4-AEE9858252C3}"/>
              </a:ext>
            </a:extLst>
          </p:cNvPr>
          <p:cNvSpPr>
            <a:spLocks noGrp="1"/>
          </p:cNvSpPr>
          <p:nvPr>
            <p:ph type="sldNum" sz="quarter" idx="4"/>
          </p:nvPr>
        </p:nvSpPr>
        <p:spPr/>
        <p:txBody>
          <a:bodyPr/>
          <a:lstStyle/>
          <a:p>
            <a:fld id="{35482B25-261F-464E-BDD8-63296DE4D8A4}" type="slidenum">
              <a:rPr lang="en-US" smtClean="0"/>
              <a:pPr/>
              <a:t>3</a:t>
            </a:fld>
            <a:endParaRPr lang="en-US" dirty="0"/>
          </a:p>
        </p:txBody>
      </p:sp>
      <p:sp>
        <p:nvSpPr>
          <p:cNvPr id="7" name="TextBox 6">
            <a:extLst>
              <a:ext uri="{FF2B5EF4-FFF2-40B4-BE49-F238E27FC236}">
                <a16:creationId xmlns:a16="http://schemas.microsoft.com/office/drawing/2014/main" id="{7188B911-A45B-DC64-D777-70E2A586D484}"/>
              </a:ext>
            </a:extLst>
          </p:cNvPr>
          <p:cNvSpPr txBox="1"/>
          <p:nvPr/>
        </p:nvSpPr>
        <p:spPr>
          <a:xfrm>
            <a:off x="373224" y="1012808"/>
            <a:ext cx="10384972" cy="713722"/>
          </a:xfrm>
          <a:prstGeom prst="rect">
            <a:avLst/>
          </a:prstGeom>
          <a:noFill/>
        </p:spPr>
        <p:txBody>
          <a:bodyPr wrap="square">
            <a:spAutoFit/>
          </a:bodyPr>
          <a:lstStyle/>
          <a:p>
            <a:pPr>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“Analyzing a general potential system with two or more degrees of freedom is beyond the capability of modern science”. –</a:t>
            </a:r>
            <a:r>
              <a:rPr lang="en-US" kern="100" dirty="0">
                <a:latin typeface="Aptos" panose="020B0004020202020204" pitchFamily="34" charset="0"/>
                <a:ea typeface="Aptos" panose="020B0004020202020204" pitchFamily="34" charset="0"/>
                <a:cs typeface="Times New Roman" panose="02020603050405020304" pitchFamily="18" charset="0"/>
              </a:rPr>
              <a:t> V.</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Arnold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7B94F8BE-8C7E-FDB0-0EAD-6963E7B34101}"/>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1141222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6B123D97-5813-9D91-88C9-6C569FDEFBD1}"/>
                  </a:ext>
                </a:extLst>
              </p:cNvPr>
              <p:cNvSpPr>
                <a:spLocks noGrp="1"/>
              </p:cNvSpPr>
              <p:nvPr>
                <p:ph sz="half" idx="2"/>
              </p:nvPr>
            </p:nvSpPr>
            <p:spPr>
              <a:xfrm>
                <a:off x="166867" y="1530994"/>
                <a:ext cx="11692902" cy="4427494"/>
              </a:xfrm>
            </p:spPr>
            <p:txBody>
              <a:bodyPr/>
              <a:lstStyle/>
              <a:p>
                <a:r>
                  <a:rPr lang="en-GB" sz="2000" dirty="0"/>
                  <a:t>Particle motion is Hamiltonian with 3 degrees of freedom. For any Hamiltonian </a:t>
                </a:r>
                <a14:m>
                  <m:oMath xmlns:m="http://schemas.openxmlformats.org/officeDocument/2006/math">
                    <m:r>
                      <a:rPr lang="en-GB" sz="2000" b="0" i="1" smtClean="0">
                        <a:latin typeface="Cambria Math" panose="02040503050406030204" pitchFamily="18" charset="0"/>
                      </a:rPr>
                      <m:t>𝐻</m:t>
                    </m:r>
                    <m:r>
                      <a:rPr lang="en-GB" sz="2000" b="0" i="0" smtClean="0">
                        <a:latin typeface="Cambria Math" panose="02040503050406030204" pitchFamily="18" charset="0"/>
                      </a:rPr>
                      <m:t>(</m:t>
                    </m:r>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𝒑</m:t>
                    </m:r>
                    <m:r>
                      <a:rPr lang="en-GB" sz="2000" b="0" i="0" smtClean="0">
                        <a:latin typeface="Cambria Math" panose="02040503050406030204" pitchFamily="18" charset="0"/>
                      </a:rPr>
                      <m:t>)</m:t>
                    </m:r>
                  </m:oMath>
                </a14:m>
                <a:r>
                  <a:rPr lang="en-GB" sz="2000" dirty="0"/>
                  <a:t> with canonical coordinates </a:t>
                </a:r>
                <a14:m>
                  <m:oMath xmlns:m="http://schemas.openxmlformats.org/officeDocument/2006/math">
                    <m:r>
                      <a:rPr lang="en-GB" sz="2000" b="0" i="1" smtClean="0">
                        <a:latin typeface="Cambria Math" panose="02040503050406030204" pitchFamily="18" charset="0"/>
                      </a:rPr>
                      <m:t>(</m:t>
                    </m:r>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𝒑</m:t>
                    </m:r>
                    <m:r>
                      <a:rPr lang="en-GB" sz="2000" b="0" i="1" smtClean="0">
                        <a:latin typeface="Cambria Math" panose="02040503050406030204" pitchFamily="18" charset="0"/>
                      </a:rPr>
                      <m:t>)</m:t>
                    </m:r>
                  </m:oMath>
                </a14:m>
                <a:r>
                  <a:rPr lang="en-GB" sz="2000" dirty="0"/>
                  <a:t> and Poisson bracket {,}</a:t>
                </a:r>
              </a:p>
              <a:p>
                <a:pPr/>
                <a14:m>
                  <m:oMathPara xmlns:m="http://schemas.openxmlformats.org/officeDocument/2006/math">
                    <m:oMath>
                      <m:f>
                        <m:fPr>
                          <m:ctrlPr>
                            <a:rPr lang="en-US" sz="1800" i="1">
                              <a:latin typeface="Cambria Math" panose="02040503050406030204" pitchFamily="18" charset="0"/>
                            </a:rPr>
                          </m:ctrlPr>
                        </m:fPr>
                        <m:num>
                          <m:r>
                            <a:rPr lang="en-US" sz="1800" i="1">
                              <a:latin typeface="Cambria Math" panose="02040503050406030204" pitchFamily="18" charset="0"/>
                            </a:rPr>
                            <m:t>𝑑</m:t>
                          </m:r>
                          <m:r>
                            <a:rPr lang="en-US" sz="1800" b="1" i="1">
                              <a:latin typeface="Cambria Math" panose="02040503050406030204" pitchFamily="18" charset="0"/>
                            </a:rPr>
                            <m:t>𝒙</m:t>
                          </m:r>
                        </m:num>
                        <m:den>
                          <m:r>
                            <a:rPr lang="en-US" sz="1800" i="1">
                              <a:latin typeface="Cambria Math" panose="02040503050406030204" pitchFamily="18" charset="0"/>
                            </a:rPr>
                            <m:t>𝑑𝑡</m:t>
                          </m:r>
                        </m:den>
                      </m:f>
                      <m:r>
                        <a:rPr lang="en-US" sz="1800" i="1">
                          <a:latin typeface="Cambria Math" panose="02040503050406030204" pitchFamily="18" charset="0"/>
                        </a:rPr>
                        <m:t>={</m:t>
                      </m:r>
                      <m:r>
                        <a:rPr lang="en-US" sz="1800" b="1" i="1">
                          <a:latin typeface="Cambria Math" panose="02040503050406030204" pitchFamily="18" charset="0"/>
                        </a:rPr>
                        <m:t>𝒙</m:t>
                      </m:r>
                      <m:r>
                        <a:rPr lang="en-US" sz="1800" i="1">
                          <a:latin typeface="Cambria Math" panose="02040503050406030204" pitchFamily="18" charset="0"/>
                        </a:rPr>
                        <m:t>,</m:t>
                      </m:r>
                      <m:r>
                        <a:rPr lang="en-GB" sz="1800" i="1" smtClean="0">
                          <a:latin typeface="Cambria Math" panose="02040503050406030204" pitchFamily="18" charset="0"/>
                        </a:rPr>
                        <m:t>𝐻</m:t>
                      </m:r>
                      <m:r>
                        <a:rPr lang="en-US" sz="1800" i="1">
                          <a:latin typeface="Cambria Math" panose="02040503050406030204" pitchFamily="18" charset="0"/>
                        </a:rPr>
                        <m:t>}</m:t>
                      </m:r>
                    </m:oMath>
                  </m:oMathPara>
                </a14:m>
                <a:endParaRPr lang="en-GB" sz="1800" dirty="0"/>
              </a:p>
              <a:p>
                <a:pPr/>
                <a14:m>
                  <m:oMathPara xmlns:m="http://schemas.openxmlformats.org/officeDocument/2006/math">
                    <m:oMath>
                      <m:f>
                        <m:fPr>
                          <m:ctrlPr>
                            <a:rPr lang="en-US" sz="1800" i="1">
                              <a:latin typeface="Cambria Math" panose="02040503050406030204" pitchFamily="18" charset="0"/>
                            </a:rPr>
                          </m:ctrlPr>
                        </m:fPr>
                        <m:num>
                          <m:r>
                            <a:rPr lang="en-US" sz="1800" i="1">
                              <a:latin typeface="Cambria Math" panose="02040503050406030204" pitchFamily="18" charset="0"/>
                            </a:rPr>
                            <m:t>𝑑</m:t>
                          </m:r>
                          <m:r>
                            <a:rPr lang="en-US" sz="1800" b="1" i="1">
                              <a:latin typeface="Cambria Math" panose="02040503050406030204" pitchFamily="18" charset="0"/>
                            </a:rPr>
                            <m:t>𝒑</m:t>
                          </m:r>
                        </m:num>
                        <m:den>
                          <m:r>
                            <a:rPr lang="en-US" sz="1800" i="1">
                              <a:latin typeface="Cambria Math" panose="02040503050406030204" pitchFamily="18" charset="0"/>
                            </a:rPr>
                            <m:t>𝑑𝑡</m:t>
                          </m:r>
                        </m:den>
                      </m:f>
                      <m:r>
                        <a:rPr lang="en-US" sz="1800" i="1">
                          <a:latin typeface="Cambria Math" panose="02040503050406030204" pitchFamily="18" charset="0"/>
                        </a:rPr>
                        <m:t>={</m:t>
                      </m:r>
                      <m:r>
                        <a:rPr lang="en-US" sz="1800" b="1" i="1">
                          <a:latin typeface="Cambria Math" panose="02040503050406030204" pitchFamily="18" charset="0"/>
                        </a:rPr>
                        <m:t>𝒑</m:t>
                      </m:r>
                      <m:r>
                        <a:rPr lang="en-US" sz="1800" i="1">
                          <a:latin typeface="Cambria Math" panose="02040503050406030204" pitchFamily="18" charset="0"/>
                        </a:rPr>
                        <m:t>,</m:t>
                      </m:r>
                      <m:r>
                        <a:rPr lang="en-GB" sz="1800" i="1">
                          <a:latin typeface="Cambria Math" panose="02040503050406030204" pitchFamily="18" charset="0"/>
                        </a:rPr>
                        <m:t>𝐻</m:t>
                      </m:r>
                      <m:r>
                        <a:rPr lang="en-US" sz="1800" i="1">
                          <a:latin typeface="Cambria Math" panose="02040503050406030204" pitchFamily="18" charset="0"/>
                        </a:rPr>
                        <m:t>}</m:t>
                      </m:r>
                    </m:oMath>
                  </m:oMathPara>
                </a14:m>
                <a:endParaRPr lang="en-GB" sz="1800" dirty="0"/>
              </a:p>
              <a:p>
                <a:r>
                  <a:rPr lang="en-US" sz="2000" dirty="0"/>
                  <a:t>Suppose we have any 3 functions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r>
                          <a:rPr lang="en-GB" sz="2000" b="0" i="1" smtClean="0">
                            <a:latin typeface="Cambria Math" panose="02040503050406030204" pitchFamily="18" charset="0"/>
                          </a:rPr>
                          <m:t>𝑖</m:t>
                        </m:r>
                        <m:r>
                          <a:rPr lang="en-GB" sz="2000" b="0" i="1" smtClean="0">
                            <a:latin typeface="Cambria Math" panose="02040503050406030204" pitchFamily="18" charset="0"/>
                          </a:rPr>
                          <m:t>=1,2,3</m:t>
                        </m:r>
                      </m:sub>
                    </m:sSub>
                    <m:r>
                      <a:rPr lang="en-US" sz="2000" i="1">
                        <a:latin typeface="Cambria Math" panose="02040503050406030204" pitchFamily="18" charset="0"/>
                      </a:rPr>
                      <m:t>(</m:t>
                    </m:r>
                    <m:r>
                      <a:rPr lang="en-US" sz="2000" b="1" i="1">
                        <a:latin typeface="Cambria Math" panose="02040503050406030204" pitchFamily="18" charset="0"/>
                      </a:rPr>
                      <m:t>𝒙</m:t>
                    </m:r>
                    <m:r>
                      <a:rPr lang="en-US" sz="2000" b="1" i="1">
                        <a:latin typeface="Cambria Math" panose="02040503050406030204" pitchFamily="18" charset="0"/>
                      </a:rPr>
                      <m:t>,</m:t>
                    </m:r>
                    <m:r>
                      <a:rPr lang="en-US" sz="2000" b="1" i="1">
                        <a:latin typeface="Cambria Math" panose="02040503050406030204" pitchFamily="18" charset="0"/>
                      </a:rPr>
                      <m:t>𝒑</m:t>
                    </m:r>
                    <m:r>
                      <a:rPr lang="en-US" sz="2000" i="1">
                        <a:latin typeface="Cambria Math" panose="02040503050406030204" pitchFamily="18" charset="0"/>
                      </a:rPr>
                      <m:t>)</m:t>
                    </m:r>
                  </m:oMath>
                </a14:m>
                <a:r>
                  <a:rPr lang="en-US" sz="2000" dirty="0"/>
                  <a:t> that happen to be constants of the motion</a:t>
                </a:r>
                <a:endParaRPr lang="en-GB" sz="2000" dirty="0"/>
              </a:p>
              <a:p>
                <a:pPr/>
                <a14:m>
                  <m:oMathPara xmlns:m="http://schemas.openxmlformats.org/officeDocument/2006/math">
                    <m:oMath>
                      <m:d>
                        <m:dPr>
                          <m:begChr m:val="{"/>
                          <m:endChr m:val="}"/>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r>
                                <a:rPr lang="en-US" sz="2000" i="1">
                                  <a:latin typeface="Cambria Math" panose="02040503050406030204" pitchFamily="18" charset="0"/>
                                </a:rPr>
                                <m:t>𝑖</m:t>
                              </m:r>
                            </m:sub>
                          </m:sSub>
                          <m:r>
                            <a:rPr lang="en-US" sz="2000" i="1">
                              <a:latin typeface="Cambria Math" panose="02040503050406030204" pitchFamily="18" charset="0"/>
                            </a:rPr>
                            <m:t>,</m:t>
                          </m:r>
                          <m:r>
                            <a:rPr lang="en-GB" sz="2000" b="0" i="1" smtClean="0">
                              <a:latin typeface="Cambria Math" panose="02040503050406030204" pitchFamily="18" charset="0"/>
                            </a:rPr>
                            <m:t>𝐻</m:t>
                          </m:r>
                        </m:e>
                      </m:d>
                      <m:r>
                        <a:rPr lang="en-US" sz="2000" i="1">
                          <a:latin typeface="Cambria Math" panose="02040503050406030204" pitchFamily="18" charset="0"/>
                        </a:rPr>
                        <m:t>=0</m:t>
                      </m:r>
                    </m:oMath>
                  </m:oMathPara>
                </a14:m>
                <a:endParaRPr lang="en-GB" sz="2000" dirty="0"/>
              </a:p>
              <a:p>
                <a:r>
                  <a:rPr lang="en-US" sz="2000" dirty="0"/>
                  <a:t>and those functions are linearly independent </a:t>
                </a:r>
                <a:r>
                  <a:rPr lang="en-GB" sz="2000" dirty="0"/>
                  <a:t>and satisfy</a:t>
                </a:r>
              </a:p>
              <a:p>
                <a:pPr/>
                <a14:m>
                  <m:oMathPara xmlns:m="http://schemas.openxmlformats.org/officeDocument/2006/math">
                    <m:oMath>
                      <m:d>
                        <m:dPr>
                          <m:begChr m:val="{"/>
                          <m:endChr m:val="}"/>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r>
                                <a:rPr lang="en-US" sz="2000" i="1">
                                  <a:latin typeface="Cambria Math" panose="02040503050406030204" pitchFamily="18" charset="0"/>
                                </a:rPr>
                                <m:t>𝑗</m:t>
                              </m:r>
                            </m:sub>
                          </m:sSub>
                        </m:e>
                      </m:d>
                      <m:r>
                        <a:rPr lang="en-US" sz="2000" i="1">
                          <a:latin typeface="Cambria Math" panose="02040503050406030204" pitchFamily="18" charset="0"/>
                        </a:rPr>
                        <m:t>=0</m:t>
                      </m:r>
                    </m:oMath>
                  </m:oMathPara>
                </a14:m>
                <a:endParaRPr lang="en-GB" sz="2000" dirty="0"/>
              </a:p>
              <a:p>
                <a:r>
                  <a:rPr lang="en-US" sz="2000" dirty="0"/>
                  <a:t>then one can prove</a:t>
                </a:r>
              </a:p>
              <a:p>
                <a:pPr marL="800089" lvl="1" indent="-342900">
                  <a:buFont typeface="Arial" panose="020B0604020202020204" pitchFamily="34" charset="0"/>
                  <a:buChar char="•"/>
                </a:pPr>
                <a:r>
                  <a:rPr lang="en-US" sz="2000" dirty="0"/>
                  <a:t>the level curves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r>
                          <a:rPr lang="en-US" sz="2000" i="1">
                            <a:latin typeface="Cambria Math" panose="02040503050406030204" pitchFamily="18" charset="0"/>
                          </a:rPr>
                          <m:t>𝑖</m:t>
                        </m:r>
                      </m:sub>
                    </m:sSub>
                    <m:d>
                      <m:dPr>
                        <m:ctrlPr>
                          <a:rPr lang="en-US" sz="2000" i="1">
                            <a:latin typeface="Cambria Math" panose="02040503050406030204" pitchFamily="18" charset="0"/>
                          </a:rPr>
                        </m:ctrlPr>
                      </m:dPr>
                      <m:e>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𝑝</m:t>
                        </m:r>
                      </m:e>
                    </m:d>
                    <m:r>
                      <a:rPr lang="en-US" sz="2000" i="1">
                        <a:latin typeface="Cambria Math" panose="02040503050406030204" pitchFamily="18" charset="0"/>
                      </a:rPr>
                      <m:t>=</m:t>
                    </m:r>
                    <m:r>
                      <a:rPr lang="en-GB" sz="2000" b="0" i="1" smtClean="0">
                        <a:latin typeface="Cambria Math" panose="02040503050406030204" pitchFamily="18" charset="0"/>
                      </a:rPr>
                      <m:t>𝐶</m:t>
                    </m:r>
                  </m:oMath>
                </a14:m>
                <a:r>
                  <a:rPr lang="en-US" sz="2000" dirty="0"/>
                  <a:t> form a 3D torus in 6D phase space.</a:t>
                </a:r>
              </a:p>
              <a:p>
                <a:pPr marL="800089" lvl="1" indent="-342900">
                  <a:buFont typeface="Arial" panose="020B0604020202020204" pitchFamily="34" charset="0"/>
                  <a:buChar char="•"/>
                </a:pPr>
                <a:r>
                  <a:rPr lang="en-US" sz="2000" b="1" dirty="0"/>
                  <a:t>the motion is confined to that torus.</a:t>
                </a:r>
              </a:p>
              <a:p>
                <a:pPr marL="800089" lvl="1" indent="-342900">
                  <a:buFont typeface="Arial" panose="020B0604020202020204" pitchFamily="34" charset="0"/>
                  <a:buChar char="•"/>
                </a:pPr>
                <a:r>
                  <a:rPr lang="en-US" sz="2000" b="1" dirty="0"/>
                  <a:t>the motion is integrable.</a:t>
                </a:r>
                <a:endParaRPr lang="en-GB" sz="2000" b="1" dirty="0"/>
              </a:p>
            </p:txBody>
          </p:sp>
        </mc:Choice>
        <mc:Fallback xmlns="">
          <p:sp>
            <p:nvSpPr>
              <p:cNvPr id="2" name="Content Placeholder 1">
                <a:extLst>
                  <a:ext uri="{FF2B5EF4-FFF2-40B4-BE49-F238E27FC236}">
                    <a16:creationId xmlns:a16="http://schemas.microsoft.com/office/drawing/2014/main" id="{6B123D97-5813-9D91-88C9-6C569FDEFBD1}"/>
                  </a:ext>
                </a:extLst>
              </p:cNvPr>
              <p:cNvSpPr>
                <a:spLocks noGrp="1" noRot="1" noChangeAspect="1" noMove="1" noResize="1" noEditPoints="1" noAdjustHandles="1" noChangeArrowheads="1" noChangeShapeType="1" noTextEdit="1"/>
              </p:cNvSpPr>
              <p:nvPr>
                <p:ph sz="half" idx="2"/>
              </p:nvPr>
            </p:nvSpPr>
            <p:spPr>
              <a:xfrm>
                <a:off x="166867" y="1530994"/>
                <a:ext cx="11692902" cy="4427494"/>
              </a:xfrm>
              <a:blipFill>
                <a:blip r:embed="rId3"/>
                <a:stretch>
                  <a:fillRect l="-521" t="-1240" r="-521" b="-1928"/>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64951BE5-BCC4-2AE4-A2E8-F2B0E2C86D0C}"/>
              </a:ext>
            </a:extLst>
          </p:cNvPr>
          <p:cNvSpPr>
            <a:spLocks noGrp="1"/>
          </p:cNvSpPr>
          <p:nvPr>
            <p:ph type="title"/>
          </p:nvPr>
        </p:nvSpPr>
        <p:spPr/>
        <p:txBody>
          <a:bodyPr/>
          <a:lstStyle/>
          <a:p>
            <a:r>
              <a:rPr lang="en-GB" dirty="0"/>
              <a:t>Invariants give integrability </a:t>
            </a:r>
            <a:r>
              <a:rPr lang="en-GB" u="sng" dirty="0"/>
              <a:t>and</a:t>
            </a:r>
            <a:r>
              <a:rPr lang="en-GB" dirty="0"/>
              <a:t> confinement</a:t>
            </a:r>
          </a:p>
        </p:txBody>
      </p:sp>
      <p:sp>
        <p:nvSpPr>
          <p:cNvPr id="5" name="Slide Number Placeholder 4">
            <a:extLst>
              <a:ext uri="{FF2B5EF4-FFF2-40B4-BE49-F238E27FC236}">
                <a16:creationId xmlns:a16="http://schemas.microsoft.com/office/drawing/2014/main" id="{A6DFFE0D-3DB3-95F5-A435-FA03EF2AA7A9}"/>
              </a:ext>
            </a:extLst>
          </p:cNvPr>
          <p:cNvSpPr>
            <a:spLocks noGrp="1"/>
          </p:cNvSpPr>
          <p:nvPr>
            <p:ph type="sldNum" sz="quarter" idx="4"/>
          </p:nvPr>
        </p:nvSpPr>
        <p:spPr/>
        <p:txBody>
          <a:bodyPr/>
          <a:lstStyle/>
          <a:p>
            <a:fld id="{35482B25-261F-464E-BDD8-63296DE4D8A4}" type="slidenum">
              <a:rPr lang="en-US" smtClean="0"/>
              <a:pPr/>
              <a:t>4</a:t>
            </a:fld>
            <a:endParaRPr lang="en-US" dirty="0"/>
          </a:p>
        </p:txBody>
      </p:sp>
      <p:sp>
        <p:nvSpPr>
          <p:cNvPr id="6" name="Footer Placeholder 5">
            <a:extLst>
              <a:ext uri="{FF2B5EF4-FFF2-40B4-BE49-F238E27FC236}">
                <a16:creationId xmlns:a16="http://schemas.microsoft.com/office/drawing/2014/main" id="{704A152C-784A-C7A1-0B9A-57BC478E4948}"/>
              </a:ext>
            </a:extLst>
          </p:cNvPr>
          <p:cNvSpPr>
            <a:spLocks noGrp="1"/>
          </p:cNvSpPr>
          <p:nvPr>
            <p:ph type="ftr" sz="quarter" idx="3"/>
          </p:nvPr>
        </p:nvSpPr>
        <p:spPr/>
        <p:txBody>
          <a:bodyPr/>
          <a:lstStyle/>
          <a:p>
            <a:r>
              <a:rPr lang="en-GB"/>
              <a:t>TMEP | Lausanne | September 2026</a:t>
            </a:r>
            <a:endParaRPr lang="en-US" dirty="0"/>
          </a:p>
        </p:txBody>
      </p:sp>
      <p:sp>
        <p:nvSpPr>
          <p:cNvPr id="9" name="TextBox 8">
            <a:extLst>
              <a:ext uri="{FF2B5EF4-FFF2-40B4-BE49-F238E27FC236}">
                <a16:creationId xmlns:a16="http://schemas.microsoft.com/office/drawing/2014/main" id="{911F851A-CCBA-7129-129F-77E2766AF248}"/>
              </a:ext>
            </a:extLst>
          </p:cNvPr>
          <p:cNvSpPr txBox="1"/>
          <p:nvPr/>
        </p:nvSpPr>
        <p:spPr>
          <a:xfrm>
            <a:off x="0" y="5937735"/>
            <a:ext cx="12192000" cy="400110"/>
          </a:xfrm>
          <a:prstGeom prst="rect">
            <a:avLst/>
          </a:prstGeom>
          <a:noFill/>
        </p:spPr>
        <p:txBody>
          <a:bodyPr wrap="square">
            <a:spAutoFit/>
          </a:bodyPr>
          <a:lstStyle/>
          <a:p>
            <a:pPr algn="ctr"/>
            <a:r>
              <a:rPr lang="en-GB" sz="2000" dirty="0"/>
              <a:t>Invariants for particle motion are obtained by identifying symmetries</a:t>
            </a:r>
          </a:p>
        </p:txBody>
      </p:sp>
    </p:spTree>
    <p:extLst>
      <p:ext uri="{BB962C8B-B14F-4D97-AF65-F5344CB8AC3E}">
        <p14:creationId xmlns:p14="http://schemas.microsoft.com/office/powerpoint/2010/main" val="1684111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FD67A7B1-037D-65ED-B3D0-CA70B0E26D96}"/>
                  </a:ext>
                </a:extLst>
              </p:cNvPr>
              <p:cNvSpPr>
                <a:spLocks noGrp="1"/>
              </p:cNvSpPr>
              <p:nvPr>
                <p:ph sz="half" idx="2"/>
              </p:nvPr>
            </p:nvSpPr>
            <p:spPr>
              <a:xfrm>
                <a:off x="466343" y="905256"/>
                <a:ext cx="11166213" cy="5011308"/>
              </a:xfrm>
            </p:spPr>
            <p:txBody>
              <a:bodyPr/>
              <a:lstStyle/>
              <a:p>
                <a:r>
                  <a:rPr lang="en-GB" sz="2000" dirty="0"/>
                  <a:t>Particles have Hamiltonian </a:t>
                </a:r>
              </a:p>
              <a:p>
                <a:pPr/>
                <a14:m>
                  <m:oMathPara xmlns:m="http://schemas.openxmlformats.org/officeDocument/2006/math">
                    <m:oMath>
                      <m:r>
                        <a:rPr lang="en-GB" sz="2000" i="1">
                          <a:latin typeface="Cambria Math" panose="02040503050406030204" pitchFamily="18" charset="0"/>
                        </a:rPr>
                        <m:t>𝐻</m:t>
                      </m:r>
                      <m:r>
                        <a:rPr lang="en-GB" sz="2000" i="1">
                          <a:latin typeface="Cambria Math" panose="02040503050406030204" pitchFamily="18" charset="0"/>
                        </a:rPr>
                        <m:t>=</m:t>
                      </m:r>
                      <m:f>
                        <m:fPr>
                          <m:ctrlPr>
                            <a:rPr lang="en-GB" sz="2000" i="1">
                              <a:latin typeface="Cambria Math" panose="02040503050406030204" pitchFamily="18" charset="0"/>
                            </a:rPr>
                          </m:ctrlPr>
                        </m:fPr>
                        <m:num>
                          <m:r>
                            <a:rPr lang="en-GB" sz="2000" i="1">
                              <a:latin typeface="Cambria Math" panose="02040503050406030204" pitchFamily="18" charset="0"/>
                            </a:rPr>
                            <m:t>1</m:t>
                          </m:r>
                        </m:num>
                        <m:den>
                          <m:r>
                            <a:rPr lang="en-GB" sz="2000" i="1">
                              <a:latin typeface="Cambria Math" panose="02040503050406030204" pitchFamily="18" charset="0"/>
                            </a:rPr>
                            <m:t>2</m:t>
                          </m:r>
                        </m:den>
                      </m:f>
                      <m:r>
                        <a:rPr lang="en-GB" sz="2000" i="1">
                          <a:latin typeface="Cambria Math" panose="02040503050406030204" pitchFamily="18" charset="0"/>
                        </a:rPr>
                        <m:t>𝑚</m:t>
                      </m:r>
                      <m:sSup>
                        <m:sSupPr>
                          <m:ctrlPr>
                            <a:rPr lang="en-GB" sz="2000" i="1">
                              <a:latin typeface="Cambria Math" panose="02040503050406030204" pitchFamily="18" charset="0"/>
                            </a:rPr>
                          </m:ctrlPr>
                        </m:sSupPr>
                        <m:e>
                          <m:r>
                            <a:rPr lang="en-GB" sz="2000" i="1">
                              <a:latin typeface="Cambria Math" panose="02040503050406030204" pitchFamily="18" charset="0"/>
                            </a:rPr>
                            <m:t>𝑣</m:t>
                          </m:r>
                        </m:e>
                        <m:sup>
                          <m:r>
                            <a:rPr lang="en-GB" sz="2000" i="1">
                              <a:latin typeface="Cambria Math" panose="02040503050406030204" pitchFamily="18" charset="0"/>
                            </a:rPr>
                            <m:t>2</m:t>
                          </m:r>
                        </m:sup>
                      </m:sSup>
                      <m:r>
                        <a:rPr lang="en-GB" sz="2000" i="1">
                          <a:latin typeface="Cambria Math" panose="02040503050406030204" pitchFamily="18" charset="0"/>
                        </a:rPr>
                        <m:t>+</m:t>
                      </m:r>
                      <m:r>
                        <a:rPr lang="en-GB" sz="2000" i="1">
                          <a:latin typeface="Cambria Math" panose="02040503050406030204" pitchFamily="18" charset="0"/>
                        </a:rPr>
                        <m:t>𝑍𝑒</m:t>
                      </m:r>
                      <m:r>
                        <m:rPr>
                          <m:sty m:val="p"/>
                        </m:rPr>
                        <a:rPr lang="en-GB" sz="2000">
                          <a:latin typeface="Cambria Math" panose="02040503050406030204" pitchFamily="18" charset="0"/>
                        </a:rPr>
                        <m:t>Φ</m:t>
                      </m:r>
                    </m:oMath>
                  </m:oMathPara>
                </a14:m>
                <a:endParaRPr lang="en-GB" sz="2000" dirty="0"/>
              </a:p>
              <a:p>
                <a:r>
                  <a:rPr lang="en-GB" sz="2000" dirty="0"/>
                  <a:t>Two approximate invariants of motion appear in slowly varying fields</a:t>
                </a:r>
              </a:p>
              <a:p>
                <a:pPr marL="285750" indent="-285750" algn="l">
                  <a:buFont typeface="Arial" panose="020B0604020202020204" pitchFamily="34" charset="0"/>
                  <a:buChar char="•"/>
                </a:pPr>
                <a:r>
                  <a:rPr lang="en-GB" sz="1600" dirty="0"/>
                  <a:t>Energy </a:t>
                </a:r>
                <a14:m>
                  <m:oMath xmlns:m="http://schemas.openxmlformats.org/officeDocument/2006/math">
                    <m:r>
                      <a:rPr lang="en-GB" sz="1600" i="1">
                        <a:latin typeface="Cambria Math" panose="02040503050406030204" pitchFamily="18" charset="0"/>
                      </a:rPr>
                      <m:t>𝐸</m:t>
                    </m:r>
                  </m:oMath>
                </a14:m>
                <a:r>
                  <a:rPr lang="en-GB" sz="1600" dirty="0"/>
                  <a:t> - symmetry in time</a:t>
                </a:r>
              </a:p>
              <a:p>
                <a:pPr marL="285750" indent="-285750" algn="l">
                  <a:buFont typeface="Arial" panose="020B0604020202020204" pitchFamily="34" charset="0"/>
                  <a:buChar char="•"/>
                </a:pPr>
                <a:r>
                  <a:rPr lang="en-GB" sz="1600" dirty="0"/>
                  <a:t>Magnetic moment </a:t>
                </a:r>
                <a14:m>
                  <m:oMath xmlns:m="http://schemas.openxmlformats.org/officeDocument/2006/math">
                    <m:r>
                      <a:rPr lang="en-GB" sz="1600" b="0" i="1" smtClean="0">
                        <a:latin typeface="Cambria Math" panose="02040503050406030204" pitchFamily="18" charset="0"/>
                      </a:rPr>
                      <m:t>𝜇</m:t>
                    </m:r>
                  </m:oMath>
                </a14:m>
                <a:r>
                  <a:rPr lang="en-GB" sz="1600" dirty="0"/>
                  <a:t> – symmetry in gyroangle</a:t>
                </a:r>
              </a:p>
              <a:p>
                <a:r>
                  <a:rPr lang="en-GB" sz="2000" dirty="0"/>
                  <a:t>The Taylor Hamiltonian postulates point-like particles with a magnetic moment and with negligible energy in the drift motion, making these symmetries exact</a:t>
                </a:r>
                <a:endParaRPr lang="en-GB" sz="2000" i="1" dirty="0">
                  <a:latin typeface="Cambria Math" panose="02040503050406030204" pitchFamily="18" charset="0"/>
                </a:endParaRPr>
              </a:p>
              <a:p>
                <a:pPr/>
                <a14:m>
                  <m:oMathPara xmlns:m="http://schemas.openxmlformats.org/officeDocument/2006/math">
                    <m:oMath>
                      <m:r>
                        <a:rPr lang="en-GB" sz="2000" i="1">
                          <a:latin typeface="Cambria Math" panose="02040503050406030204" pitchFamily="18" charset="0"/>
                        </a:rPr>
                        <m:t>𝐻</m:t>
                      </m:r>
                      <m:r>
                        <a:rPr lang="en-GB" sz="2000" i="1">
                          <a:latin typeface="Cambria Math" panose="02040503050406030204" pitchFamily="18" charset="0"/>
                        </a:rPr>
                        <m:t>=</m:t>
                      </m:r>
                      <m:f>
                        <m:fPr>
                          <m:ctrlPr>
                            <a:rPr lang="en-GB" sz="2000" i="1">
                              <a:latin typeface="Cambria Math" panose="02040503050406030204" pitchFamily="18" charset="0"/>
                            </a:rPr>
                          </m:ctrlPr>
                        </m:fPr>
                        <m:num>
                          <m:r>
                            <a:rPr lang="en-GB" sz="2000" i="1">
                              <a:latin typeface="Cambria Math" panose="02040503050406030204" pitchFamily="18" charset="0"/>
                            </a:rPr>
                            <m:t>1</m:t>
                          </m:r>
                        </m:num>
                        <m:den>
                          <m:r>
                            <a:rPr lang="en-GB" sz="2000" i="1">
                              <a:latin typeface="Cambria Math" panose="02040503050406030204" pitchFamily="18" charset="0"/>
                            </a:rPr>
                            <m:t>2</m:t>
                          </m:r>
                        </m:den>
                      </m:f>
                      <m:r>
                        <a:rPr lang="en-GB" sz="2000" i="1">
                          <a:latin typeface="Cambria Math" panose="02040503050406030204" pitchFamily="18" charset="0"/>
                        </a:rPr>
                        <m:t>𝑚</m:t>
                      </m:r>
                      <m:sSubSup>
                        <m:sSubSupPr>
                          <m:ctrlPr>
                            <a:rPr lang="en-GB" sz="2000" i="1">
                              <a:latin typeface="Cambria Math" panose="02040503050406030204" pitchFamily="18" charset="0"/>
                            </a:rPr>
                          </m:ctrlPr>
                        </m:sSubSupPr>
                        <m:e>
                          <m:r>
                            <a:rPr lang="en-GB" sz="2000" i="1">
                              <a:latin typeface="Cambria Math" panose="02040503050406030204" pitchFamily="18" charset="0"/>
                            </a:rPr>
                            <m:t>𝑣</m:t>
                          </m:r>
                        </m:e>
                        <m:sub>
                          <m:r>
                            <a:rPr lang="en-GB" sz="2000" i="1">
                              <a:latin typeface="Cambria Math" panose="02040503050406030204" pitchFamily="18" charset="0"/>
                            </a:rPr>
                            <m:t>∥</m:t>
                          </m:r>
                        </m:sub>
                        <m:sup>
                          <m:r>
                            <a:rPr lang="en-GB" sz="2000" i="1">
                              <a:latin typeface="Cambria Math" panose="02040503050406030204" pitchFamily="18" charset="0"/>
                            </a:rPr>
                            <m:t>2</m:t>
                          </m:r>
                        </m:sup>
                      </m:sSubSup>
                      <m:r>
                        <a:rPr lang="en-GB" sz="2000" i="1">
                          <a:latin typeface="Cambria Math" panose="02040503050406030204" pitchFamily="18" charset="0"/>
                        </a:rPr>
                        <m:t>+</m:t>
                      </m:r>
                      <m:r>
                        <a:rPr lang="en-GB" sz="2000" i="1">
                          <a:latin typeface="Cambria Math" panose="02040503050406030204" pitchFamily="18" charset="0"/>
                        </a:rPr>
                        <m:t>𝜇</m:t>
                      </m:r>
                      <m:r>
                        <a:rPr lang="en-GB" sz="2000" i="1">
                          <a:latin typeface="Cambria Math" panose="02040503050406030204" pitchFamily="18" charset="0"/>
                        </a:rPr>
                        <m:t>𝐵</m:t>
                      </m:r>
                      <m:r>
                        <a:rPr lang="en-GB" sz="2000" i="1">
                          <a:latin typeface="Cambria Math" panose="02040503050406030204" pitchFamily="18" charset="0"/>
                        </a:rPr>
                        <m:t>+</m:t>
                      </m:r>
                      <m:r>
                        <a:rPr lang="en-GB" sz="2000" i="1">
                          <a:latin typeface="Cambria Math" panose="02040503050406030204" pitchFamily="18" charset="0"/>
                        </a:rPr>
                        <m:t>𝑍𝑒</m:t>
                      </m:r>
                      <m:r>
                        <m:rPr>
                          <m:sty m:val="p"/>
                        </m:rPr>
                        <a:rPr lang="en-GB" sz="2000">
                          <a:latin typeface="Cambria Math" panose="02040503050406030204" pitchFamily="18" charset="0"/>
                        </a:rPr>
                        <m:t>Φ</m:t>
                      </m:r>
                    </m:oMath>
                  </m:oMathPara>
                </a14:m>
                <a:endParaRPr lang="en-GB" sz="2000" dirty="0"/>
              </a:p>
              <a:p>
                <a:r>
                  <a:rPr lang="en-GB" sz="2000" dirty="0"/>
                  <a:t>One additional symmetry in some angle is required for confinement. Angular dependence in the GC Hamiltonian can all be captured in </a:t>
                </a:r>
                <a14:m>
                  <m:oMath xmlns:m="http://schemas.openxmlformats.org/officeDocument/2006/math">
                    <m:r>
                      <a:rPr lang="en-GB" sz="2000" i="1" dirty="0" smtClean="0">
                        <a:latin typeface="Cambria Math" panose="02040503050406030204" pitchFamily="18" charset="0"/>
                      </a:rPr>
                      <m:t>𝐵</m:t>
                    </m:r>
                  </m:oMath>
                </a14:m>
                <a:r>
                  <a:rPr lang="en-GB" sz="2000" dirty="0"/>
                  <a:t>, </a:t>
                </a:r>
                <a:r>
                  <a:rPr lang="en-GB" sz="2000" b="1" dirty="0"/>
                  <a:t>so symmetry in </a:t>
                </a:r>
                <a:r>
                  <a:rPr lang="en-GB" sz="2000" b="1" u="sng" dirty="0"/>
                  <a:t>magnitude</a:t>
                </a:r>
                <a:r>
                  <a:rPr lang="en-GB" sz="2000" b="1" dirty="0"/>
                  <a:t> of </a:t>
                </a:r>
                <a14:m>
                  <m:oMath xmlns:m="http://schemas.openxmlformats.org/officeDocument/2006/math">
                    <m:r>
                      <a:rPr lang="en-GB" sz="2000" b="1" i="1" smtClean="0">
                        <a:latin typeface="Cambria Math" panose="02040503050406030204" pitchFamily="18" charset="0"/>
                      </a:rPr>
                      <m:t>𝑩</m:t>
                    </m:r>
                  </m:oMath>
                </a14:m>
                <a:r>
                  <a:rPr lang="en-GB" sz="2000" b="1" dirty="0"/>
                  <a:t> </a:t>
                </a:r>
                <a:r>
                  <a:rPr lang="en-GB" sz="2000" dirty="0"/>
                  <a:t>“Quasi-symmetry” is sufficient for conservation of GC canonical momentum.</a:t>
                </a:r>
              </a:p>
              <a:p>
                <a:r>
                  <a:rPr lang="en-GB" sz="2000" dirty="0"/>
                  <a:t>For simplicity of notation, we will stick to Quasi-axisymmetric (QA) stellarators, where, as with tokamaks, we have toroidal symmetry </a:t>
                </a:r>
                <a14:m>
                  <m:oMath xmlns:m="http://schemas.openxmlformats.org/officeDocument/2006/math">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m:t>
                        </m:r>
                        <m:r>
                          <a:rPr lang="en-GB" sz="2000" b="0" i="1" smtClean="0">
                            <a:latin typeface="Cambria Math" panose="02040503050406030204" pitchFamily="18" charset="0"/>
                          </a:rPr>
                          <m:t>𝐻</m:t>
                        </m:r>
                      </m:num>
                      <m:den>
                        <m:r>
                          <a:rPr lang="en-GB" sz="2000" b="0" i="1" smtClean="0">
                            <a:latin typeface="Cambria Math" panose="02040503050406030204" pitchFamily="18" charset="0"/>
                          </a:rPr>
                          <m:t>𝜕𝜙</m:t>
                        </m:r>
                      </m:den>
                    </m:f>
                    <m:r>
                      <a:rPr lang="en-GB" sz="2000" b="0" i="1" smtClean="0">
                        <a:latin typeface="Cambria Math" panose="02040503050406030204" pitchFamily="18" charset="0"/>
                      </a:rPr>
                      <m:t>=0=</m:t>
                    </m:r>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panose="02040503050406030204" pitchFamily="18" charset="0"/>
                              </a:rPr>
                              <m:t>𝑑𝑃</m:t>
                            </m:r>
                          </m:e>
                          <m:sub>
                            <m:r>
                              <a:rPr lang="en-GB" sz="2000" i="1">
                                <a:latin typeface="Cambria Math" panose="02040503050406030204" pitchFamily="18" charset="0"/>
                              </a:rPr>
                              <m:t>𝜙</m:t>
                            </m:r>
                          </m:sub>
                        </m:sSub>
                      </m:num>
                      <m:den>
                        <m:r>
                          <a:rPr lang="en-GB" sz="2000" i="1">
                            <a:latin typeface="Cambria Math" panose="02040503050406030204" pitchFamily="18" charset="0"/>
                          </a:rPr>
                          <m:t>𝑑𝑡</m:t>
                        </m:r>
                      </m:den>
                    </m:f>
                    <m:r>
                      <a:rPr lang="en-GB" sz="2000" b="0" i="1" smtClean="0">
                        <a:latin typeface="Cambria Math" panose="02040503050406030204" pitchFamily="18" charset="0"/>
                      </a:rPr>
                      <m:t> </m:t>
                    </m:r>
                  </m:oMath>
                </a14:m>
                <a:r>
                  <a:rPr lang="en-GB" sz="2000" dirty="0"/>
                  <a:t>for </a:t>
                </a: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𝑃</m:t>
                        </m:r>
                      </m:e>
                      <m:sub>
                        <m:r>
                          <a:rPr lang="en-GB" sz="2000" i="1">
                            <a:latin typeface="Cambria Math" panose="02040503050406030204" pitchFamily="18" charset="0"/>
                          </a:rPr>
                          <m:t>𝜙</m:t>
                        </m:r>
                      </m:sub>
                    </m:sSub>
                    <m:r>
                      <a:rPr lang="en-GB" sz="2000" i="1">
                        <a:latin typeface="Cambria Math" panose="02040503050406030204" pitchFamily="18" charset="0"/>
                      </a:rPr>
                      <m:t>=</m:t>
                    </m:r>
                    <m:f>
                      <m:fPr>
                        <m:ctrlPr>
                          <a:rPr lang="en-GB" sz="2000" i="1">
                            <a:latin typeface="Cambria Math" panose="02040503050406030204" pitchFamily="18" charset="0"/>
                          </a:rPr>
                        </m:ctrlPr>
                      </m:fPr>
                      <m:num>
                        <m:r>
                          <a:rPr lang="en-GB" sz="2000" i="1">
                            <a:latin typeface="Cambria Math" panose="02040503050406030204" pitchFamily="18" charset="0"/>
                          </a:rPr>
                          <m:t>𝑚</m:t>
                        </m:r>
                        <m:sSub>
                          <m:sSubPr>
                            <m:ctrlPr>
                              <a:rPr lang="en-GB" sz="2000" i="1">
                                <a:latin typeface="Cambria Math" panose="02040503050406030204" pitchFamily="18" charset="0"/>
                              </a:rPr>
                            </m:ctrlPr>
                          </m:sSubPr>
                          <m:e>
                            <m:r>
                              <a:rPr lang="en-GB" sz="2000" i="1">
                                <a:latin typeface="Cambria Math" panose="02040503050406030204" pitchFamily="18" charset="0"/>
                              </a:rPr>
                              <m:t>𝑣</m:t>
                            </m:r>
                          </m:e>
                          <m:sub>
                            <m:r>
                              <a:rPr lang="en-GB" sz="2000" i="1">
                                <a:latin typeface="Cambria Math" panose="02040503050406030204" pitchFamily="18" charset="0"/>
                              </a:rPr>
                              <m:t>∥</m:t>
                            </m:r>
                          </m:sub>
                        </m:sSub>
                        <m:r>
                          <a:rPr lang="en-GB" sz="2000" i="1">
                            <a:latin typeface="Cambria Math" panose="02040503050406030204" pitchFamily="18" charset="0"/>
                          </a:rPr>
                          <m:t>𝐹</m:t>
                        </m:r>
                        <m:d>
                          <m:dPr>
                            <m:ctrlPr>
                              <a:rPr lang="en-GB" sz="2000" i="1">
                                <a:latin typeface="Cambria Math" panose="02040503050406030204" pitchFamily="18" charset="0"/>
                              </a:rPr>
                            </m:ctrlPr>
                          </m:dPr>
                          <m:e>
                            <m:r>
                              <a:rPr lang="en-GB" sz="2000" i="1">
                                <a:latin typeface="Cambria Math" panose="02040503050406030204" pitchFamily="18" charset="0"/>
                              </a:rPr>
                              <m:t>𝜓</m:t>
                            </m:r>
                          </m:e>
                        </m:d>
                      </m:num>
                      <m:den>
                        <m:r>
                          <a:rPr lang="en-GB" sz="2000" i="1">
                            <a:latin typeface="Cambria Math" panose="02040503050406030204" pitchFamily="18" charset="0"/>
                          </a:rPr>
                          <m:t>𝐵</m:t>
                        </m:r>
                      </m:den>
                    </m:f>
                    <m:r>
                      <a:rPr lang="en-GB" sz="2000" i="1">
                        <a:latin typeface="Cambria Math" panose="02040503050406030204" pitchFamily="18" charset="0"/>
                      </a:rPr>
                      <m:t>+</m:t>
                    </m:r>
                    <m:r>
                      <a:rPr lang="en-GB" sz="2000" i="1">
                        <a:latin typeface="Cambria Math" panose="02040503050406030204" pitchFamily="18" charset="0"/>
                      </a:rPr>
                      <m:t>𝑍𝑒</m:t>
                    </m:r>
                    <m:r>
                      <a:rPr lang="en-GB" sz="2000" i="1">
                        <a:latin typeface="Cambria Math" panose="02040503050406030204" pitchFamily="18" charset="0"/>
                      </a:rPr>
                      <m:t>𝜓</m:t>
                    </m:r>
                    <m:r>
                      <a:rPr lang="en-GB" sz="2000" b="0" i="1" smtClean="0">
                        <a:latin typeface="Cambria Math" panose="02040503050406030204" pitchFamily="18" charset="0"/>
                      </a:rPr>
                      <m:t>≡</m:t>
                    </m:r>
                    <m:r>
                      <a:rPr lang="en-GB" sz="2000" i="1">
                        <a:latin typeface="Cambria Math" panose="02040503050406030204" pitchFamily="18" charset="0"/>
                      </a:rPr>
                      <m:t>𝑍𝑒</m:t>
                    </m:r>
                    <m:sSup>
                      <m:sSupPr>
                        <m:ctrlPr>
                          <a:rPr lang="en-GB" sz="2000" i="1">
                            <a:latin typeface="Cambria Math" panose="02040503050406030204" pitchFamily="18" charset="0"/>
                          </a:rPr>
                        </m:ctrlPr>
                      </m:sSupPr>
                      <m:e>
                        <m:r>
                          <a:rPr lang="en-GB" sz="2000" i="1">
                            <a:latin typeface="Cambria Math" panose="02040503050406030204" pitchFamily="18" charset="0"/>
                          </a:rPr>
                          <m:t>𝜓</m:t>
                        </m:r>
                      </m:e>
                      <m:sup>
                        <m:r>
                          <a:rPr lang="en-GB" sz="2000" i="1">
                            <a:latin typeface="Cambria Math" panose="02040503050406030204" pitchFamily="18" charset="0"/>
                          </a:rPr>
                          <m:t>∗</m:t>
                        </m:r>
                      </m:sup>
                    </m:sSup>
                  </m:oMath>
                </a14:m>
                <a:endParaRPr lang="en-GB" sz="2000" dirty="0"/>
              </a:p>
            </p:txBody>
          </p:sp>
        </mc:Choice>
        <mc:Fallback xmlns="">
          <p:sp>
            <p:nvSpPr>
              <p:cNvPr id="2" name="Content Placeholder 1">
                <a:extLst>
                  <a:ext uri="{FF2B5EF4-FFF2-40B4-BE49-F238E27FC236}">
                    <a16:creationId xmlns:a16="http://schemas.microsoft.com/office/drawing/2014/main" id="{FD67A7B1-037D-65ED-B3D0-CA70B0E26D96}"/>
                  </a:ext>
                </a:extLst>
              </p:cNvPr>
              <p:cNvSpPr>
                <a:spLocks noGrp="1" noRot="1" noChangeAspect="1" noMove="1" noResize="1" noEditPoints="1" noAdjustHandles="1" noChangeArrowheads="1" noChangeShapeType="1" noTextEdit="1"/>
              </p:cNvSpPr>
              <p:nvPr>
                <p:ph sz="half" idx="2"/>
              </p:nvPr>
            </p:nvSpPr>
            <p:spPr>
              <a:xfrm>
                <a:off x="466343" y="905256"/>
                <a:ext cx="11166213" cy="5011308"/>
              </a:xfrm>
              <a:blipFill>
                <a:blip r:embed="rId2"/>
                <a:stretch>
                  <a:fillRect l="-546" t="-1217" r="-600"/>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F2D8EE61-AD67-E818-2E79-4702FC31E0E9}"/>
              </a:ext>
            </a:extLst>
          </p:cNvPr>
          <p:cNvSpPr>
            <a:spLocks noGrp="1"/>
          </p:cNvSpPr>
          <p:nvPr>
            <p:ph type="title"/>
          </p:nvPr>
        </p:nvSpPr>
        <p:spPr>
          <a:xfrm>
            <a:off x="166868" y="205430"/>
            <a:ext cx="10018853" cy="562666"/>
          </a:xfrm>
        </p:spPr>
        <p:txBody>
          <a:bodyPr>
            <a:normAutofit fontScale="90000"/>
          </a:bodyPr>
          <a:lstStyle/>
          <a:p>
            <a:r>
              <a:rPr lang="en-GB" dirty="0"/>
              <a:t>Guiding centre approximation</a:t>
            </a:r>
          </a:p>
        </p:txBody>
      </p:sp>
      <p:sp>
        <p:nvSpPr>
          <p:cNvPr id="5" name="Slide Number Placeholder 4">
            <a:extLst>
              <a:ext uri="{FF2B5EF4-FFF2-40B4-BE49-F238E27FC236}">
                <a16:creationId xmlns:a16="http://schemas.microsoft.com/office/drawing/2014/main" id="{F3190CDF-E620-7893-D701-5B13A3BE9783}"/>
              </a:ext>
            </a:extLst>
          </p:cNvPr>
          <p:cNvSpPr>
            <a:spLocks noGrp="1"/>
          </p:cNvSpPr>
          <p:nvPr>
            <p:ph type="sldNum" sz="quarter" idx="4"/>
          </p:nvPr>
        </p:nvSpPr>
        <p:spPr/>
        <p:txBody>
          <a:bodyPr/>
          <a:lstStyle/>
          <a:p>
            <a:fld id="{35482B25-261F-464E-BDD8-63296DE4D8A4}" type="slidenum">
              <a:rPr lang="en-US" smtClean="0"/>
              <a:pPr/>
              <a:t>5</a:t>
            </a:fld>
            <a:endParaRPr lang="en-US" dirty="0"/>
          </a:p>
        </p:txBody>
      </p:sp>
      <p:sp>
        <p:nvSpPr>
          <p:cNvPr id="6" name="Footer Placeholder 5">
            <a:extLst>
              <a:ext uri="{FF2B5EF4-FFF2-40B4-BE49-F238E27FC236}">
                <a16:creationId xmlns:a16="http://schemas.microsoft.com/office/drawing/2014/main" id="{9991FCCB-B49E-E9B0-4D2C-315C70031F0F}"/>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1881206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C00152-FC5F-7EEE-AB2B-A430D97D3F20}"/>
              </a:ext>
            </a:extLst>
          </p:cNvPr>
          <p:cNvSpPr>
            <a:spLocks noGrp="1"/>
          </p:cNvSpPr>
          <p:nvPr>
            <p:ph type="title"/>
          </p:nvPr>
        </p:nvSpPr>
        <p:spPr/>
        <p:txBody>
          <a:bodyPr/>
          <a:lstStyle/>
          <a:p>
            <a:r>
              <a:rPr lang="en-GB" dirty="0"/>
              <a:t>Particles are </a:t>
            </a:r>
            <a:r>
              <a:rPr lang="en-GB" u="sng" dirty="0"/>
              <a:t>not</a:t>
            </a:r>
            <a:r>
              <a:rPr lang="en-GB" dirty="0"/>
              <a:t> guiding centres</a:t>
            </a:r>
          </a:p>
        </p:txBody>
      </p:sp>
      <p:sp>
        <p:nvSpPr>
          <p:cNvPr id="5" name="Slide Number Placeholder 4">
            <a:extLst>
              <a:ext uri="{FF2B5EF4-FFF2-40B4-BE49-F238E27FC236}">
                <a16:creationId xmlns:a16="http://schemas.microsoft.com/office/drawing/2014/main" id="{477C091D-3096-5B59-A5C0-E06EAF881C45}"/>
              </a:ext>
            </a:extLst>
          </p:cNvPr>
          <p:cNvSpPr>
            <a:spLocks noGrp="1"/>
          </p:cNvSpPr>
          <p:nvPr>
            <p:ph type="sldNum" sz="quarter" idx="4"/>
          </p:nvPr>
        </p:nvSpPr>
        <p:spPr/>
        <p:txBody>
          <a:bodyPr/>
          <a:lstStyle/>
          <a:p>
            <a:fld id="{35482B25-261F-464E-BDD8-63296DE4D8A4}" type="slidenum">
              <a:rPr lang="en-US" smtClean="0"/>
              <a:pPr/>
              <a:t>6</a:t>
            </a:fld>
            <a:endParaRPr lang="en-US" dirty="0"/>
          </a:p>
        </p:txBody>
      </p:sp>
      <p:sp>
        <p:nvSpPr>
          <p:cNvPr id="7" name="TextBox 6">
            <a:extLst>
              <a:ext uri="{FF2B5EF4-FFF2-40B4-BE49-F238E27FC236}">
                <a16:creationId xmlns:a16="http://schemas.microsoft.com/office/drawing/2014/main" id="{4C4ECBC6-354E-60EA-B237-AC62ACDA18EE}"/>
              </a:ext>
            </a:extLst>
          </p:cNvPr>
          <p:cNvSpPr txBox="1"/>
          <p:nvPr/>
        </p:nvSpPr>
        <p:spPr>
          <a:xfrm>
            <a:off x="349350" y="835026"/>
            <a:ext cx="6106884" cy="369332"/>
          </a:xfrm>
          <a:prstGeom prst="rect">
            <a:avLst/>
          </a:prstGeom>
          <a:noFill/>
        </p:spPr>
        <p:txBody>
          <a:bodyPr wrap="square">
            <a:spAutoFit/>
          </a:bodyPr>
          <a:lstStyle/>
          <a:p>
            <a:r>
              <a:rPr lang="en-GB" b="0" i="0" dirty="0">
                <a:solidFill>
                  <a:srgbClr val="333333"/>
                </a:solidFill>
                <a:effectLst/>
                <a:latin typeface="Noto Sans" panose="020B0502040504020204" pitchFamily="34" charset="0"/>
              </a:rPr>
              <a:t>‘</a:t>
            </a:r>
            <a:r>
              <a:rPr lang="en-GB" b="0" i="1" dirty="0">
                <a:solidFill>
                  <a:srgbClr val="333333"/>
                </a:solidFill>
                <a:effectLst/>
                <a:latin typeface="Noto Sans" panose="020B0502040504020204" pitchFamily="34" charset="0"/>
              </a:rPr>
              <a:t>constant to all orders – but not a constant</a:t>
            </a:r>
            <a:r>
              <a:rPr lang="en-GB" b="0" i="0" dirty="0">
                <a:solidFill>
                  <a:srgbClr val="333333"/>
                </a:solidFill>
                <a:effectLst/>
                <a:latin typeface="Noto Sans" panose="020B0502040504020204" pitchFamily="34" charset="0"/>
              </a:rPr>
              <a:t>’ – J.B. Taylor</a:t>
            </a:r>
            <a:endParaRPr lang="en-GB" dirty="0"/>
          </a:p>
        </p:txBody>
      </p:sp>
      <p:pic>
        <p:nvPicPr>
          <p:cNvPr id="9" name="Picture 8">
            <a:extLst>
              <a:ext uri="{FF2B5EF4-FFF2-40B4-BE49-F238E27FC236}">
                <a16:creationId xmlns:a16="http://schemas.microsoft.com/office/drawing/2014/main" id="{7DB94C52-74A9-8CF3-4E6E-16ACF4156ABF}"/>
              </a:ext>
            </a:extLst>
          </p:cNvPr>
          <p:cNvPicPr>
            <a:picLocks noChangeAspect="1"/>
          </p:cNvPicPr>
          <p:nvPr/>
        </p:nvPicPr>
        <p:blipFill>
          <a:blip r:embed="rId2"/>
          <a:stretch>
            <a:fillRect/>
          </a:stretch>
        </p:blipFill>
        <p:spPr>
          <a:xfrm>
            <a:off x="0" y="1446851"/>
            <a:ext cx="5145924" cy="1175507"/>
          </a:xfrm>
          <a:prstGeom prst="rect">
            <a:avLst/>
          </a:prstGeom>
        </p:spPr>
      </p:pic>
      <p:pic>
        <p:nvPicPr>
          <p:cNvPr id="13" name="Picture 12">
            <a:extLst>
              <a:ext uri="{FF2B5EF4-FFF2-40B4-BE49-F238E27FC236}">
                <a16:creationId xmlns:a16="http://schemas.microsoft.com/office/drawing/2014/main" id="{F9A5ABAA-78CE-3579-6277-0B184983E4A2}"/>
              </a:ext>
            </a:extLst>
          </p:cNvPr>
          <p:cNvPicPr>
            <a:picLocks noChangeAspect="1"/>
          </p:cNvPicPr>
          <p:nvPr/>
        </p:nvPicPr>
        <p:blipFill>
          <a:blip r:embed="rId3"/>
          <a:srcRect l="1177" t="-9777" r="-1177" b="9777"/>
          <a:stretch>
            <a:fillRect/>
          </a:stretch>
        </p:blipFill>
        <p:spPr>
          <a:xfrm>
            <a:off x="-63888" y="2601569"/>
            <a:ext cx="5860160" cy="3496535"/>
          </a:xfrm>
          <a:prstGeom prst="rect">
            <a:avLst/>
          </a:prstGeom>
        </p:spPr>
      </p:pic>
      <p:pic>
        <p:nvPicPr>
          <p:cNvPr id="14" name="Picture 13">
            <a:extLst>
              <a:ext uri="{FF2B5EF4-FFF2-40B4-BE49-F238E27FC236}">
                <a16:creationId xmlns:a16="http://schemas.microsoft.com/office/drawing/2014/main" id="{2E82697A-2DC3-2217-7679-BC43DFDF6F19}"/>
              </a:ext>
            </a:extLst>
          </p:cNvPr>
          <p:cNvPicPr>
            <a:picLocks noChangeAspect="1"/>
          </p:cNvPicPr>
          <p:nvPr/>
        </p:nvPicPr>
        <p:blipFill>
          <a:blip r:embed="rId4"/>
          <a:stretch>
            <a:fillRect/>
          </a:stretch>
        </p:blipFill>
        <p:spPr>
          <a:xfrm>
            <a:off x="5276402" y="2126281"/>
            <a:ext cx="3020237" cy="1118861"/>
          </a:xfrm>
          <a:prstGeom prst="rect">
            <a:avLst/>
          </a:prstGeom>
        </p:spPr>
      </p:pic>
      <p:sp>
        <p:nvSpPr>
          <p:cNvPr id="17" name="TextBox 16">
            <a:extLst>
              <a:ext uri="{FF2B5EF4-FFF2-40B4-BE49-F238E27FC236}">
                <a16:creationId xmlns:a16="http://schemas.microsoft.com/office/drawing/2014/main" id="{F4260E04-C945-A036-33A5-CFF70FBE71AB}"/>
              </a:ext>
            </a:extLst>
          </p:cNvPr>
          <p:cNvSpPr txBox="1"/>
          <p:nvPr/>
        </p:nvSpPr>
        <p:spPr>
          <a:xfrm>
            <a:off x="5380551" y="3150983"/>
            <a:ext cx="5008982" cy="261610"/>
          </a:xfrm>
          <a:prstGeom prst="rect">
            <a:avLst/>
          </a:prstGeom>
          <a:noFill/>
        </p:spPr>
        <p:txBody>
          <a:bodyPr wrap="square">
            <a:spAutoFit/>
          </a:bodyPr>
          <a:lstStyle/>
          <a:p>
            <a:r>
              <a:rPr lang="en-GB" sz="1100" dirty="0">
                <a:effectLst/>
              </a:rPr>
              <a:t>Hastie R J 1982  </a:t>
            </a:r>
            <a:r>
              <a:rPr lang="en-GB" sz="1100" i="1" dirty="0" err="1">
                <a:effectLst/>
              </a:rPr>
              <a:t>Nucl</a:t>
            </a:r>
            <a:r>
              <a:rPr lang="en-GB" sz="1100" i="1" dirty="0">
                <a:effectLst/>
              </a:rPr>
              <a:t>. Fusion</a:t>
            </a:r>
            <a:r>
              <a:rPr lang="en-GB" sz="1100" dirty="0">
                <a:effectLst/>
              </a:rPr>
              <a:t> </a:t>
            </a:r>
            <a:r>
              <a:rPr lang="en-GB" sz="1100" b="1" dirty="0">
                <a:effectLst/>
              </a:rPr>
              <a:t>22</a:t>
            </a:r>
            <a:r>
              <a:rPr lang="en-GB" sz="1100" dirty="0">
                <a:effectLst/>
              </a:rPr>
              <a:t> 269–71</a:t>
            </a:r>
            <a:endParaRPr lang="en-GB" sz="1100"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6F1D3C5-29E5-83D1-408F-516926196E79}"/>
                  </a:ext>
                </a:extLst>
              </p:cNvPr>
              <p:cNvSpPr txBox="1"/>
              <p:nvPr/>
            </p:nvSpPr>
            <p:spPr>
              <a:xfrm>
                <a:off x="5209813" y="1446850"/>
                <a:ext cx="6521940" cy="695062"/>
              </a:xfrm>
              <a:prstGeom prst="rect">
                <a:avLst/>
              </a:prstGeom>
              <a:noFill/>
            </p:spPr>
            <p:txBody>
              <a:bodyPr wrap="square">
                <a:spAutoFit/>
              </a:bodyPr>
              <a:lstStyle/>
              <a:p>
                <a:r>
                  <a:rPr lang="en-GB" dirty="0"/>
                  <a:t>It’s not just </a:t>
                </a:r>
                <a14:m>
                  <m:oMath xmlns:m="http://schemas.openxmlformats.org/officeDocument/2006/math">
                    <m:r>
                      <a:rPr lang="en-GB" b="0" i="1" smtClean="0">
                        <a:latin typeface="Cambria Math" panose="02040503050406030204" pitchFamily="18" charset="0"/>
                      </a:rPr>
                      <m:t>𝜇</m:t>
                    </m:r>
                  </m:oMath>
                </a14:m>
                <a:r>
                  <a:rPr lang="en-GB" dirty="0"/>
                  <a:t>, it’s also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𝐽</m:t>
                        </m:r>
                      </m:e>
                      <m:sub>
                        <m:r>
                          <a:rPr lang="en-GB" b="1" i="1" smtClean="0">
                            <a:latin typeface="Cambria Math" panose="02040503050406030204" pitchFamily="18" charset="0"/>
                          </a:rPr>
                          <m:t>∥</m:t>
                        </m:r>
                      </m:sub>
                    </m:sSub>
                    <m:r>
                      <a:rPr lang="en-GB" b="0" i="1" smtClean="0">
                        <a:latin typeface="Cambria Math" panose="02040503050406030204" pitchFamily="18" charset="0"/>
                      </a:rPr>
                      <m:t>≡</m:t>
                    </m:r>
                    <m:nary>
                      <m:naryPr>
                        <m:chr m:val="∮"/>
                        <m:limLoc m:val="undOvr"/>
                        <m:subHide m:val="on"/>
                        <m:supHide m:val="on"/>
                        <m:ctrlPr>
                          <a:rPr lang="en-GB" b="0" i="1" smtClean="0">
                            <a:latin typeface="Cambria Math" panose="02040503050406030204" pitchFamily="18" charset="0"/>
                          </a:rPr>
                        </m:ctrlPr>
                      </m:naryPr>
                      <m:sub/>
                      <m:sup/>
                      <m:e>
                        <m:r>
                          <a:rPr lang="en-GB" b="0" i="1" smtClean="0">
                            <a:latin typeface="Cambria Math" panose="02040503050406030204" pitchFamily="18" charset="0"/>
                          </a:rPr>
                          <m:t>𝑚</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m:t>
                            </m:r>
                          </m:sub>
                        </m:sSub>
                      </m:e>
                    </m:nary>
                    <m:r>
                      <a:rPr lang="en-GB" b="0" i="1" smtClean="0">
                        <a:latin typeface="Cambria Math" panose="02040503050406030204" pitchFamily="18" charset="0"/>
                      </a:rPr>
                      <m:t>𝑑𝑙</m:t>
                    </m:r>
                  </m:oMath>
                </a14:m>
                <a:r>
                  <a:rPr lang="en-GB" dirty="0"/>
                  <a:t>+...  (QI minimize variation of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𝐽</m:t>
                        </m:r>
                      </m:e>
                      <m:sub>
                        <m:r>
                          <a:rPr lang="en-GB" b="0" i="1" smtClean="0">
                            <a:latin typeface="Cambria Math" panose="02040503050406030204" pitchFamily="18" charset="0"/>
                          </a:rPr>
                          <m:t>∥</m:t>
                        </m:r>
                      </m:sub>
                    </m:sSub>
                  </m:oMath>
                </a14:m>
                <a:r>
                  <a:rPr lang="en-GB" dirty="0"/>
                  <a:t> on a flux surface so that average radial drift minimizes).</a:t>
                </a:r>
              </a:p>
            </p:txBody>
          </p:sp>
        </mc:Choice>
        <mc:Fallback xmlns="">
          <p:sp>
            <p:nvSpPr>
              <p:cNvPr id="19" name="TextBox 18">
                <a:extLst>
                  <a:ext uri="{FF2B5EF4-FFF2-40B4-BE49-F238E27FC236}">
                    <a16:creationId xmlns:a16="http://schemas.microsoft.com/office/drawing/2014/main" id="{F6F1D3C5-29E5-83D1-408F-516926196E79}"/>
                  </a:ext>
                </a:extLst>
              </p:cNvPr>
              <p:cNvSpPr txBox="1">
                <a:spLocks noRot="1" noChangeAspect="1" noMove="1" noResize="1" noEditPoints="1" noAdjustHandles="1" noChangeArrowheads="1" noChangeShapeType="1" noTextEdit="1"/>
              </p:cNvSpPr>
              <p:nvPr/>
            </p:nvSpPr>
            <p:spPr>
              <a:xfrm>
                <a:off x="5209813" y="1446850"/>
                <a:ext cx="6521940" cy="695062"/>
              </a:xfrm>
              <a:prstGeom prst="rect">
                <a:avLst/>
              </a:prstGeom>
              <a:blipFill>
                <a:blip r:embed="rId5"/>
                <a:stretch>
                  <a:fillRect l="-841" t="-78947" b="-7368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91D483F-73FE-05AF-960A-74898C5BA814}"/>
                  </a:ext>
                </a:extLst>
              </p:cNvPr>
              <p:cNvSpPr txBox="1"/>
              <p:nvPr/>
            </p:nvSpPr>
            <p:spPr>
              <a:xfrm>
                <a:off x="5514899" y="4814576"/>
                <a:ext cx="6320470" cy="1445011"/>
              </a:xfrm>
              <a:prstGeom prst="rect">
                <a:avLst/>
              </a:prstGeom>
              <a:noFill/>
            </p:spPr>
            <p:txBody>
              <a:bodyPr wrap="square" rtlCol="0">
                <a:spAutoFit/>
              </a:bodyPr>
              <a:lstStyle/>
              <a:p>
                <a:r>
                  <a:rPr lang="en-GB" sz="1600" dirty="0"/>
                  <a:t>In both cases, the sudden non-adiabatic jump is of the form</a:t>
                </a:r>
              </a:p>
              <a:p>
                <a:pPr/>
                <a14:m>
                  <m:oMathPara xmlns:m="http://schemas.openxmlformats.org/officeDocument/2006/math">
                    <m:oMathParaPr>
                      <m:jc m:val="left"/>
                    </m:oMathParaPr>
                    <m:oMath>
                      <m:r>
                        <m:rPr>
                          <m:sty m:val="p"/>
                        </m:rPr>
                        <a:rPr lang="en-GB" sz="1600" b="0" i="0" smtClean="0">
                          <a:latin typeface="Cambria Math" panose="02040503050406030204" pitchFamily="18" charset="0"/>
                        </a:rPr>
                        <m:t>Δ</m:t>
                      </m:r>
                      <m:r>
                        <a:rPr lang="en-GB" sz="1600" b="0" i="1" smtClean="0">
                          <a:latin typeface="Cambria Math" panose="02040503050406030204" pitchFamily="18" charset="0"/>
                        </a:rPr>
                        <m:t>𝜇</m:t>
                      </m:r>
                      <m:r>
                        <a:rPr lang="en-GB" sz="1600" b="0" i="1" smtClean="0">
                          <a:latin typeface="Cambria Math" panose="02040503050406030204" pitchFamily="18" charset="0"/>
                        </a:rPr>
                        <m:t>=</m:t>
                      </m:r>
                      <m:r>
                        <a:rPr lang="en-GB" sz="1600" b="0" i="1" smtClean="0">
                          <a:latin typeface="Cambria Math" panose="02040503050406030204" pitchFamily="18" charset="0"/>
                        </a:rPr>
                        <m:t>𝐴</m:t>
                      </m:r>
                      <m:func>
                        <m:funcPr>
                          <m:ctrlPr>
                            <a:rPr lang="en-GB" sz="1600" b="0" i="0" smtClean="0">
                              <a:latin typeface="Cambria Math" panose="02040503050406030204" pitchFamily="18" charset="0"/>
                            </a:rPr>
                          </m:ctrlPr>
                        </m:funcPr>
                        <m:fName>
                          <m:r>
                            <m:rPr>
                              <m:sty m:val="p"/>
                            </m:rPr>
                            <a:rPr lang="en-GB" sz="1600" b="0" i="0" smtClean="0">
                              <a:latin typeface="Cambria Math" panose="02040503050406030204" pitchFamily="18" charset="0"/>
                            </a:rPr>
                            <m:t>exp</m:t>
                          </m:r>
                        </m:fName>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𝐵</m:t>
                                  </m:r>
                                </m:num>
                                <m:den>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𝜌</m:t>
                                      </m:r>
                                    </m:e>
                                    <m:sup>
                                      <m:r>
                                        <a:rPr lang="en-GB" sz="1600" b="0" i="1" smtClean="0">
                                          <a:latin typeface="Cambria Math" panose="02040503050406030204" pitchFamily="18" charset="0"/>
                                        </a:rPr>
                                        <m:t>∗</m:t>
                                      </m:r>
                                    </m:sup>
                                  </m:sSup>
                                </m:den>
                              </m:f>
                            </m:e>
                          </m:d>
                        </m:e>
                      </m:func>
                      <m:func>
                        <m:funcPr>
                          <m:ctrlPr>
                            <a:rPr lang="en-GB" sz="1600" b="0" i="0" smtClean="0">
                              <a:latin typeface="Cambria Math" panose="02040503050406030204" pitchFamily="18" charset="0"/>
                            </a:rPr>
                          </m:ctrlPr>
                        </m:funcPr>
                        <m:fName>
                          <m:r>
                            <m:rPr>
                              <m:sty m:val="p"/>
                            </m:rPr>
                            <a:rPr lang="en-GB" sz="1600" b="0" i="0" smtClean="0">
                              <a:latin typeface="Cambria Math" panose="02040503050406030204" pitchFamily="18" charset="0"/>
                            </a:rPr>
                            <m:t>sin</m:t>
                          </m:r>
                        </m:fName>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𝑔𝑦𝑟𝑜</m:t>
                              </m:r>
                              <m:r>
                                <a:rPr lang="en-GB" sz="1600" b="0" i="1" smtClean="0">
                                  <a:latin typeface="Cambria Math" panose="02040503050406030204" pitchFamily="18" charset="0"/>
                                </a:rPr>
                                <m:t> </m:t>
                              </m:r>
                              <m:r>
                                <a:rPr lang="en-GB" sz="1600" b="0" i="1" smtClean="0">
                                  <a:latin typeface="Cambria Math" panose="02040503050406030204" pitchFamily="18" charset="0"/>
                                </a:rPr>
                                <m:t>𝑝ℎ𝑎𝑠𝑒</m:t>
                              </m:r>
                            </m:e>
                          </m:d>
                        </m:e>
                      </m:func>
                    </m:oMath>
                  </m:oMathPara>
                </a14:m>
                <a:endParaRPr lang="en-GB" sz="1600" dirty="0"/>
              </a:p>
              <a:p>
                <a:pPr/>
                <a14:m>
                  <m:oMathPara xmlns:m="http://schemas.openxmlformats.org/officeDocument/2006/math">
                    <m:oMathParaPr>
                      <m:jc m:val="left"/>
                    </m:oMathParaPr>
                    <m:oMath>
                      <m:r>
                        <m:rPr>
                          <m:sty m:val="p"/>
                        </m:rPr>
                        <a:rPr lang="en-GB" sz="1600">
                          <a:latin typeface="Cambria Math" panose="02040503050406030204" pitchFamily="18" charset="0"/>
                        </a:rPr>
                        <m:t>Δ</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𝐽</m:t>
                          </m:r>
                        </m:e>
                        <m:sub>
                          <m:r>
                            <a:rPr lang="en-GB" sz="1600" b="0" i="1" smtClean="0">
                              <a:latin typeface="Cambria Math" panose="02040503050406030204" pitchFamily="18" charset="0"/>
                            </a:rPr>
                            <m:t>∥</m:t>
                          </m:r>
                        </m:sub>
                      </m:sSub>
                      <m:r>
                        <a:rPr lang="en-GB" sz="1600" i="1">
                          <a:latin typeface="Cambria Math" panose="02040503050406030204" pitchFamily="18" charset="0"/>
                        </a:rPr>
                        <m:t>=</m:t>
                      </m:r>
                      <m:r>
                        <a:rPr lang="en-GB" sz="1600" b="0" i="1" smtClean="0">
                          <a:latin typeface="Cambria Math" panose="02040503050406030204" pitchFamily="18" charset="0"/>
                        </a:rPr>
                        <m:t>𝐶</m:t>
                      </m:r>
                      <m:func>
                        <m:funcPr>
                          <m:ctrlPr>
                            <a:rPr lang="en-GB" sz="1600">
                              <a:latin typeface="Cambria Math" panose="02040503050406030204" pitchFamily="18" charset="0"/>
                            </a:rPr>
                          </m:ctrlPr>
                        </m:funcPr>
                        <m:fName>
                          <m:r>
                            <m:rPr>
                              <m:sty m:val="p"/>
                            </m:rPr>
                            <a:rPr lang="en-GB" sz="1600">
                              <a:latin typeface="Cambria Math" panose="02040503050406030204" pitchFamily="18" charset="0"/>
                            </a:rPr>
                            <m:t>exp</m:t>
                          </m:r>
                        </m:fName>
                        <m:e>
                          <m:d>
                            <m:dPr>
                              <m:ctrlPr>
                                <a:rPr lang="en-GB" sz="1600" i="1">
                                  <a:latin typeface="Cambria Math" panose="02040503050406030204" pitchFamily="18" charset="0"/>
                                </a:rPr>
                              </m:ctrlPr>
                            </m:dPr>
                            <m:e>
                              <m:r>
                                <a:rPr lang="en-GB" sz="1600" i="1">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𝐷</m:t>
                                  </m:r>
                                </m:num>
                                <m:den>
                                  <m:sSup>
                                    <m:sSupPr>
                                      <m:ctrlPr>
                                        <a:rPr lang="en-GB" sz="1600" i="1">
                                          <a:latin typeface="Cambria Math" panose="02040503050406030204" pitchFamily="18" charset="0"/>
                                        </a:rPr>
                                      </m:ctrlPr>
                                    </m:sSupPr>
                                    <m:e>
                                      <m:r>
                                        <a:rPr lang="en-GB" sz="1600" i="1">
                                          <a:latin typeface="Cambria Math" panose="02040503050406030204" pitchFamily="18" charset="0"/>
                                        </a:rPr>
                                        <m:t>𝜌</m:t>
                                      </m:r>
                                    </m:e>
                                    <m:sup>
                                      <m:r>
                                        <a:rPr lang="en-GB" sz="1600" i="1">
                                          <a:latin typeface="Cambria Math" panose="02040503050406030204" pitchFamily="18" charset="0"/>
                                        </a:rPr>
                                        <m:t>∗</m:t>
                                      </m:r>
                                    </m:sup>
                                  </m:sSup>
                                </m:den>
                              </m:f>
                            </m:e>
                          </m:d>
                        </m:e>
                      </m:func>
                      <m:func>
                        <m:funcPr>
                          <m:ctrlPr>
                            <a:rPr lang="en-GB" sz="1600">
                              <a:latin typeface="Cambria Math" panose="02040503050406030204" pitchFamily="18" charset="0"/>
                            </a:rPr>
                          </m:ctrlPr>
                        </m:funcPr>
                        <m:fName>
                          <m:r>
                            <m:rPr>
                              <m:sty m:val="p"/>
                            </m:rPr>
                            <a:rPr lang="en-GB" sz="1600">
                              <a:latin typeface="Cambria Math" panose="02040503050406030204" pitchFamily="18" charset="0"/>
                            </a:rPr>
                            <m:t>sin</m:t>
                          </m:r>
                        </m:fName>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𝑏𝑜𝑢𝑛𝑐𝑒</m:t>
                              </m:r>
                              <m:r>
                                <a:rPr lang="en-GB" sz="1600" b="0" i="1" smtClean="0">
                                  <a:latin typeface="Cambria Math" panose="02040503050406030204" pitchFamily="18" charset="0"/>
                                </a:rPr>
                                <m:t> </m:t>
                              </m:r>
                              <m:r>
                                <a:rPr lang="en-GB" sz="1600" b="0" i="1" smtClean="0">
                                  <a:latin typeface="Cambria Math" panose="02040503050406030204" pitchFamily="18" charset="0"/>
                                </a:rPr>
                                <m:t>𝑝ℎ𝑎𝑠𝑒</m:t>
                              </m:r>
                            </m:e>
                          </m:d>
                        </m:e>
                      </m:func>
                    </m:oMath>
                  </m:oMathPara>
                </a14:m>
                <a:endParaRPr lang="en-GB" sz="1600" dirty="0"/>
              </a:p>
            </p:txBody>
          </p:sp>
        </mc:Choice>
        <mc:Fallback xmlns="">
          <p:sp>
            <p:nvSpPr>
              <p:cNvPr id="20" name="TextBox 19">
                <a:extLst>
                  <a:ext uri="{FF2B5EF4-FFF2-40B4-BE49-F238E27FC236}">
                    <a16:creationId xmlns:a16="http://schemas.microsoft.com/office/drawing/2014/main" id="{F91D483F-73FE-05AF-960A-74898C5BA814}"/>
                  </a:ext>
                </a:extLst>
              </p:cNvPr>
              <p:cNvSpPr txBox="1">
                <a:spLocks noRot="1" noChangeAspect="1" noMove="1" noResize="1" noEditPoints="1" noAdjustHandles="1" noChangeArrowheads="1" noChangeShapeType="1" noTextEdit="1"/>
              </p:cNvSpPr>
              <p:nvPr/>
            </p:nvSpPr>
            <p:spPr>
              <a:xfrm>
                <a:off x="5514899" y="4814576"/>
                <a:ext cx="6320470" cy="1445011"/>
              </a:xfrm>
              <a:prstGeom prst="rect">
                <a:avLst/>
              </a:prstGeom>
              <a:blipFill>
                <a:blip r:embed="rId6"/>
                <a:stretch>
                  <a:fillRect l="-579" t="-1266"/>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CFE685F1-64AD-5B36-6D87-A3A09D3F486F}"/>
              </a:ext>
            </a:extLst>
          </p:cNvPr>
          <p:cNvSpPr txBox="1"/>
          <p:nvPr/>
        </p:nvSpPr>
        <p:spPr>
          <a:xfrm>
            <a:off x="500136" y="2591730"/>
            <a:ext cx="4860462" cy="430887"/>
          </a:xfrm>
          <a:prstGeom prst="rect">
            <a:avLst/>
          </a:prstGeom>
          <a:noFill/>
        </p:spPr>
        <p:txBody>
          <a:bodyPr wrap="square">
            <a:spAutoFit/>
          </a:bodyPr>
          <a:lstStyle/>
          <a:p>
            <a:r>
              <a:rPr lang="en-GB" sz="1050" dirty="0">
                <a:effectLst/>
              </a:rPr>
              <a:t>Hastie R J, Hobbs G D and Taylor J B in Third International Conference on Plasma Physics and Controlled Nuclear Fusion Research.1968</a:t>
            </a:r>
            <a:endParaRPr lang="en-GB" sz="1050" dirty="0"/>
          </a:p>
        </p:txBody>
      </p:sp>
      <p:sp>
        <p:nvSpPr>
          <p:cNvPr id="23" name="TextBox 22">
            <a:extLst>
              <a:ext uri="{FF2B5EF4-FFF2-40B4-BE49-F238E27FC236}">
                <a16:creationId xmlns:a16="http://schemas.microsoft.com/office/drawing/2014/main" id="{2B48B332-EFBE-4B83-CEDA-5A0173F5A530}"/>
              </a:ext>
            </a:extLst>
          </p:cNvPr>
          <p:cNvSpPr txBox="1"/>
          <p:nvPr/>
        </p:nvSpPr>
        <p:spPr>
          <a:xfrm>
            <a:off x="4871578" y="3668554"/>
            <a:ext cx="7178887" cy="1200329"/>
          </a:xfrm>
          <a:prstGeom prst="rect">
            <a:avLst/>
          </a:prstGeom>
          <a:noFill/>
        </p:spPr>
        <p:txBody>
          <a:bodyPr wrap="square" rtlCol="0">
            <a:spAutoFit/>
          </a:bodyPr>
          <a:lstStyle/>
          <a:p>
            <a:pPr marL="285750" indent="-285750">
              <a:buFont typeface="Arial" panose="020B0604020202020204" pitchFamily="34" charset="0"/>
              <a:buChar char="•"/>
            </a:pPr>
            <a:r>
              <a:rPr lang="en-GB" dirty="0"/>
              <a:t>Adiabatic oscillations are from truncation of infinite series - “lack of algebra”</a:t>
            </a:r>
          </a:p>
          <a:p>
            <a:pPr marL="285750" indent="-285750">
              <a:buFont typeface="Arial" panose="020B0604020202020204" pitchFamily="34" charset="0"/>
              <a:buChar char="•"/>
            </a:pPr>
            <a:r>
              <a:rPr lang="en-GB" b="1" dirty="0"/>
              <a:t>Non-adiabatic jumps are inescapable changes in the adiabatic invariant at all orders</a:t>
            </a:r>
          </a:p>
        </p:txBody>
      </p:sp>
      <p:sp>
        <p:nvSpPr>
          <p:cNvPr id="24" name="Arrow: Right 23">
            <a:extLst>
              <a:ext uri="{FF2B5EF4-FFF2-40B4-BE49-F238E27FC236}">
                <a16:creationId xmlns:a16="http://schemas.microsoft.com/office/drawing/2014/main" id="{7DC0FB89-8B7B-BC95-3E96-A1BDF076BEF7}"/>
              </a:ext>
            </a:extLst>
          </p:cNvPr>
          <p:cNvSpPr/>
          <p:nvPr/>
        </p:nvSpPr>
        <p:spPr>
          <a:xfrm rot="10800000">
            <a:off x="4450702" y="4021494"/>
            <a:ext cx="420876" cy="1112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4DFE8EB-E9FB-3EFC-E876-6D9E2146B9D0}"/>
              </a:ext>
            </a:extLst>
          </p:cNvPr>
          <p:cNvSpPr txBox="1"/>
          <p:nvPr/>
        </p:nvSpPr>
        <p:spPr>
          <a:xfrm>
            <a:off x="5299803" y="6226217"/>
            <a:ext cx="4326826" cy="369332"/>
          </a:xfrm>
          <a:prstGeom prst="rect">
            <a:avLst/>
          </a:prstGeom>
          <a:noFill/>
        </p:spPr>
        <p:txBody>
          <a:bodyPr wrap="none" rtlCol="0">
            <a:spAutoFit/>
          </a:bodyPr>
          <a:lstStyle/>
          <a:p>
            <a:r>
              <a:rPr lang="en-GB" u="sng" dirty="0"/>
              <a:t>Exponential sensitivity to Larmor radius</a:t>
            </a:r>
            <a:endParaRPr lang="en-US" u="sng" dirty="0"/>
          </a:p>
        </p:txBody>
      </p:sp>
      <p:sp>
        <p:nvSpPr>
          <p:cNvPr id="6" name="Footer Placeholder 5">
            <a:extLst>
              <a:ext uri="{FF2B5EF4-FFF2-40B4-BE49-F238E27FC236}">
                <a16:creationId xmlns:a16="http://schemas.microsoft.com/office/drawing/2014/main" id="{3EE2E6D1-303E-B0C0-C094-FFFC2CF78A0B}"/>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976027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86D9A6-FFDF-7738-AE20-F120102F0C7E}"/>
              </a:ext>
            </a:extLst>
          </p:cNvPr>
          <p:cNvSpPr>
            <a:spLocks noGrp="1"/>
          </p:cNvSpPr>
          <p:nvPr>
            <p:ph type="title"/>
          </p:nvPr>
        </p:nvSpPr>
        <p:spPr/>
        <p:txBody>
          <a:bodyPr/>
          <a:lstStyle/>
          <a:p>
            <a:r>
              <a:rPr lang="en-GB" dirty="0"/>
              <a:t>Derivation capturing the difference between GC and FO</a:t>
            </a:r>
            <a:endParaRPr lang="en-US" dirty="0"/>
          </a:p>
        </p:txBody>
      </p:sp>
      <p:sp>
        <p:nvSpPr>
          <p:cNvPr id="5" name="Slide Number Placeholder 4">
            <a:extLst>
              <a:ext uri="{FF2B5EF4-FFF2-40B4-BE49-F238E27FC236}">
                <a16:creationId xmlns:a16="http://schemas.microsoft.com/office/drawing/2014/main" id="{0A1384FA-0701-BE14-E171-89F4FE075168}"/>
              </a:ext>
            </a:extLst>
          </p:cNvPr>
          <p:cNvSpPr>
            <a:spLocks noGrp="1"/>
          </p:cNvSpPr>
          <p:nvPr>
            <p:ph type="sldNum" sz="quarter" idx="4"/>
          </p:nvPr>
        </p:nvSpPr>
        <p:spPr/>
        <p:txBody>
          <a:bodyPr/>
          <a:lstStyle/>
          <a:p>
            <a:fld id="{35482B25-261F-464E-BDD8-63296DE4D8A4}" type="slidenum">
              <a:rPr lang="en-US" smtClean="0"/>
              <a:pPr/>
              <a:t>7</a:t>
            </a:fld>
            <a:endParaRPr lang="en-US" dirty="0"/>
          </a:p>
        </p:txBody>
      </p:sp>
      <p:sp>
        <p:nvSpPr>
          <p:cNvPr id="7" name="TextBox 6">
            <a:extLst>
              <a:ext uri="{FF2B5EF4-FFF2-40B4-BE49-F238E27FC236}">
                <a16:creationId xmlns:a16="http://schemas.microsoft.com/office/drawing/2014/main" id="{A1E7FE97-82FD-8E13-F0D0-7E0E4A95720C}"/>
              </a:ext>
            </a:extLst>
          </p:cNvPr>
          <p:cNvSpPr txBox="1"/>
          <p:nvPr/>
        </p:nvSpPr>
        <p:spPr>
          <a:xfrm>
            <a:off x="416337" y="1420698"/>
            <a:ext cx="10516706" cy="369332"/>
          </a:xfrm>
          <a:prstGeom prst="rect">
            <a:avLst/>
          </a:prstGeom>
          <a:noFill/>
        </p:spPr>
        <p:txBody>
          <a:bodyPr wrap="square">
            <a:spAutoFit/>
          </a:bodyPr>
          <a:lstStyle/>
          <a:p>
            <a:r>
              <a:rPr lang="en-US" i="1" dirty="0"/>
              <a:t>“matters of elegance ought to be left to the tailor and to the cobbler” </a:t>
            </a:r>
            <a:r>
              <a:rPr lang="de-DE" b="0" i="1" dirty="0">
                <a:effectLst/>
                <a:latin typeface="Roboto" panose="02000000000000000000" pitchFamily="2" charset="0"/>
              </a:rPr>
              <a:t>— L. Boltzmann (via A. Einstein)</a:t>
            </a:r>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4C03DF2-EF55-F00F-0F18-B2B4E0325074}"/>
                  </a:ext>
                </a:extLst>
              </p:cNvPr>
              <p:cNvSpPr txBox="1"/>
              <p:nvPr/>
            </p:nvSpPr>
            <p:spPr>
              <a:xfrm>
                <a:off x="2" y="2825688"/>
                <a:ext cx="12191999" cy="708720"/>
              </a:xfrm>
              <a:prstGeom prst="rect">
                <a:avLst/>
              </a:prstGeom>
              <a:noFill/>
            </p:spPr>
            <p:txBody>
              <a:bodyPr wrap="square">
                <a:spAutoFit/>
              </a:bodyPr>
              <a:lstStyle/>
              <a:p>
                <a:pPr/>
                <a14:m>
                  <m:oMathPara xmlns:m="http://schemas.openxmlformats.org/officeDocument/2006/math">
                    <m:oMath>
                      <m:eqArr>
                        <m:eqArrPr>
                          <m:ctrlPr>
                            <a:rPr lang="en-US" i="1" smtClean="0">
                              <a:latin typeface="Cambria Math" panose="02040503050406030204" pitchFamily="18" charset="0"/>
                            </a:rPr>
                          </m:ctrlPr>
                        </m:eqArrPr>
                        <m:e>
                          <m:r>
                            <a:rPr lang="en-US">
                              <a:latin typeface="Cambria Math" panose="02040503050406030204" pitchFamily="18" charset="0"/>
                            </a:rPr>
                            <m:t>&amp;</m:t>
                          </m:r>
                          <m:r>
                            <a:rPr lang="en-US" i="1">
                              <a:latin typeface="Cambria Math" panose="02040503050406030204" pitchFamily="18" charset="0"/>
                            </a:rPr>
                            <m:t>𝐿</m:t>
                          </m:r>
                          <m:d>
                            <m:dPr>
                              <m:ctrlPr>
                                <a:rPr lang="en-US" b="1" i="1">
                                  <a:latin typeface="Cambria Math" panose="02040503050406030204" pitchFamily="18" charset="0"/>
                                </a:rPr>
                              </m:ctrlPr>
                            </m:dPr>
                            <m:e>
                              <m:r>
                                <a:rPr lang="en-US" b="1" i="1">
                                  <a:latin typeface="Cambria Math" panose="02040503050406030204" pitchFamily="18" charset="0"/>
                                </a:rPr>
                                <m:t>𝒙</m:t>
                              </m:r>
                              <m:r>
                                <a:rPr lang="en-US" b="0" i="0">
                                  <a:latin typeface="Cambria Math" panose="02040503050406030204" pitchFamily="18" charset="0"/>
                                </a:rPr>
                                <m:t>,</m:t>
                              </m:r>
                              <m:r>
                                <a:rPr lang="en-US" b="1" i="1">
                                  <a:latin typeface="Cambria Math" panose="02040503050406030204" pitchFamily="18" charset="0"/>
                                </a:rPr>
                                <m:t>𝒗</m:t>
                              </m:r>
                              <m:r>
                                <a:rPr lang="en-US" b="0" i="0">
                                  <a:latin typeface="Cambria Math" panose="02040503050406030204" pitchFamily="18" charset="0"/>
                                </a:rPr>
                                <m:t>,</m:t>
                              </m:r>
                              <m:acc>
                                <m:accPr>
                                  <m:chr m:val="̇"/>
                                  <m:ctrlPr>
                                    <a:rPr lang="en-US" b="1" i="1">
                                      <a:latin typeface="Cambria Math" panose="02040503050406030204" pitchFamily="18" charset="0"/>
                                    </a:rPr>
                                  </m:ctrlPr>
                                </m:accPr>
                                <m:e>
                                  <m:r>
                                    <a:rPr lang="en-US" b="1" i="1">
                                      <a:latin typeface="Cambria Math" panose="02040503050406030204" pitchFamily="18" charset="0"/>
                                    </a:rPr>
                                    <m:t>𝒙</m:t>
                                  </m:r>
                                </m:e>
                              </m:acc>
                              <m:r>
                                <a:rPr lang="en-US" b="0" i="0">
                                  <a:latin typeface="Cambria Math" panose="02040503050406030204" pitchFamily="18" charset="0"/>
                                </a:rPr>
                                <m:t>,</m:t>
                              </m:r>
                              <m:acc>
                                <m:accPr>
                                  <m:chr m:val="̇"/>
                                  <m:ctrlPr>
                                    <a:rPr lang="en-US" b="1" i="1">
                                      <a:latin typeface="Cambria Math" panose="02040503050406030204" pitchFamily="18" charset="0"/>
                                    </a:rPr>
                                  </m:ctrlPr>
                                </m:accPr>
                                <m:e>
                                  <m:r>
                                    <a:rPr lang="en-US" b="1" i="1">
                                      <a:latin typeface="Cambria Math" panose="02040503050406030204" pitchFamily="18" charset="0"/>
                                    </a:rPr>
                                    <m:t>𝒗</m:t>
                                  </m:r>
                                </m:e>
                              </m:acc>
                            </m:e>
                          </m:d>
                          <m:r>
                            <a:rPr lang="en-US" b="0" i="0">
                              <a:latin typeface="Cambria Math" panose="02040503050406030204" pitchFamily="18" charset="0"/>
                            </a:rPr>
                            <m:t>=</m:t>
                          </m:r>
                          <m:d>
                            <m:dPr>
                              <m:begChr m:val="["/>
                              <m:endChr m:val="]"/>
                              <m:ctrlPr>
                                <a:rPr lang="en-US" b="0" i="1">
                                  <a:latin typeface="Cambria Math" panose="02040503050406030204" pitchFamily="18" charset="0"/>
                                </a:rPr>
                              </m:ctrlPr>
                            </m:dPr>
                            <m:e>
                              <m:r>
                                <a:rPr lang="en-US" b="0" i="1">
                                  <a:latin typeface="Cambria Math" panose="02040503050406030204" pitchFamily="18" charset="0"/>
                                </a:rPr>
                                <m:t>𝑍𝑒</m:t>
                              </m:r>
                              <m:sSub>
                                <m:sSubPr>
                                  <m:ctrlPr>
                                    <a:rPr lang="en-US" b="1" i="1">
                                      <a:latin typeface="Cambria Math" panose="02040503050406030204" pitchFamily="18" charset="0"/>
                                    </a:rPr>
                                  </m:ctrlPr>
                                </m:sSubPr>
                                <m:e>
                                  <m:r>
                                    <a:rPr lang="en-US" b="1" i="1">
                                      <a:latin typeface="Cambria Math" panose="02040503050406030204" pitchFamily="18" charset="0"/>
                                    </a:rPr>
                                    <m:t>𝑨</m:t>
                                  </m:r>
                                </m:e>
                                <m:sub>
                                  <m:r>
                                    <a:rPr lang="en-US" b="0" i="0">
                                      <a:latin typeface="Cambria Math" panose="02040503050406030204" pitchFamily="18" charset="0"/>
                                    </a:rPr>
                                    <m:t>0</m:t>
                                  </m:r>
                                </m:sub>
                              </m:sSub>
                              <m:d>
                                <m:dPr>
                                  <m:ctrlPr>
                                    <a:rPr lang="en-US" b="1" i="1">
                                      <a:latin typeface="Cambria Math" panose="02040503050406030204" pitchFamily="18" charset="0"/>
                                    </a:rPr>
                                  </m:ctrlPr>
                                </m:dPr>
                                <m:e>
                                  <m:r>
                                    <a:rPr lang="en-US" b="1" i="1">
                                      <a:latin typeface="Cambria Math" panose="02040503050406030204" pitchFamily="18" charset="0"/>
                                    </a:rPr>
                                    <m:t>𝒙</m:t>
                                  </m:r>
                                </m:e>
                              </m:d>
                              <m:r>
                                <a:rPr lang="en-US" b="0" i="0">
                                  <a:latin typeface="Cambria Math" panose="02040503050406030204" pitchFamily="18" charset="0"/>
                                </a:rPr>
                                <m:t>+</m:t>
                              </m:r>
                              <m:r>
                                <a:rPr lang="en-US" b="0" i="1">
                                  <a:latin typeface="Cambria Math" panose="02040503050406030204" pitchFamily="18" charset="0"/>
                                </a:rPr>
                                <m:t>𝑚</m:t>
                              </m:r>
                              <m:r>
                                <a:rPr lang="en-US" b="1" i="1">
                                  <a:latin typeface="Cambria Math" panose="02040503050406030204" pitchFamily="18" charset="0"/>
                                </a:rPr>
                                <m:t>𝒗</m:t>
                              </m:r>
                            </m:e>
                          </m:d>
                          <m:r>
                            <a:rPr lang="en-US" b="0" i="0">
                              <a:latin typeface="Cambria Math" panose="02040503050406030204" pitchFamily="18" charset="0"/>
                            </a:rPr>
                            <m:t>⋅</m:t>
                          </m:r>
                          <m:acc>
                            <m:accPr>
                              <m:chr m:val="̇"/>
                              <m:ctrlPr>
                                <a:rPr lang="en-US" b="1" i="1">
                                  <a:latin typeface="Cambria Math" panose="02040503050406030204" pitchFamily="18" charset="0"/>
                                </a:rPr>
                              </m:ctrlPr>
                            </m:accPr>
                            <m:e>
                              <m:r>
                                <a:rPr lang="en-US" b="1" i="1">
                                  <a:latin typeface="Cambria Math" panose="02040503050406030204" pitchFamily="18" charset="0"/>
                                </a:rPr>
                                <m:t>𝒙</m:t>
                              </m:r>
                            </m:e>
                          </m:acc>
                          <m:r>
                            <a:rPr lang="en-US" b="0" i="0">
                              <a:latin typeface="Cambria Math" panose="02040503050406030204" pitchFamily="18" charset="0"/>
                            </a:rPr>
                            <m:t>−</m:t>
                          </m:r>
                          <m:d>
                            <m:dPr>
                              <m:begChr m:val="["/>
                              <m:endChr m:val="]"/>
                              <m:ctrlPr>
                                <a:rPr lang="en-US" b="0" i="1">
                                  <a:latin typeface="Cambria Math" panose="02040503050406030204" pitchFamily="18" charset="0"/>
                                </a:rPr>
                              </m:ctrlPr>
                            </m:dPr>
                            <m:e>
                              <m:f>
                                <m:fPr>
                                  <m:ctrlPr>
                                    <a:rPr lang="en-US" b="0" i="0">
                                      <a:latin typeface="Cambria Math" panose="02040503050406030204" pitchFamily="18" charset="0"/>
                                    </a:rPr>
                                  </m:ctrlPr>
                                </m:fPr>
                                <m:num>
                                  <m:r>
                                    <a:rPr lang="en-US" b="0" i="0">
                                      <a:latin typeface="Cambria Math" panose="02040503050406030204" pitchFamily="18" charset="0"/>
                                    </a:rPr>
                                    <m:t>1</m:t>
                                  </m:r>
                                </m:num>
                                <m:den>
                                  <m:r>
                                    <a:rPr lang="en-US" b="0" i="0">
                                      <a:latin typeface="Cambria Math" panose="02040503050406030204" pitchFamily="18" charset="0"/>
                                    </a:rPr>
                                    <m:t>2</m:t>
                                  </m:r>
                                </m:den>
                              </m:f>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0">
                                      <a:latin typeface="Cambria Math" panose="02040503050406030204" pitchFamily="18" charset="0"/>
                                    </a:rPr>
                                    <m:t>2</m:t>
                                  </m:r>
                                </m:sup>
                              </m:sSup>
                              <m:r>
                                <a:rPr lang="en-US" b="0" i="0">
                                  <a:latin typeface="Cambria Math" panose="02040503050406030204" pitchFamily="18" charset="0"/>
                                </a:rPr>
                                <m:t>+</m:t>
                              </m:r>
                              <m:r>
                                <a:rPr lang="en-US" b="0" i="1">
                                  <a:latin typeface="Cambria Math" panose="02040503050406030204" pitchFamily="18" charset="0"/>
                                </a:rPr>
                                <m:t>𝑍𝑒</m:t>
                              </m:r>
                              <m:sSub>
                                <m:sSubPr>
                                  <m:ctrlPr>
                                    <a:rPr lang="en-US" b="0" i="0">
                                      <a:latin typeface="Cambria Math" panose="02040503050406030204" pitchFamily="18" charset="0"/>
                                    </a:rPr>
                                  </m:ctrlPr>
                                </m:sSubPr>
                                <m:e>
                                  <m:r>
                                    <m:rPr>
                                      <m:sty m:val="p"/>
                                    </m:rPr>
                                    <a:rPr lang="en-US" b="0" i="0">
                                      <a:latin typeface="Cambria Math" panose="02040503050406030204" pitchFamily="18" charset="0"/>
                                    </a:rPr>
                                    <m:t>Φ</m:t>
                                  </m:r>
                                </m:e>
                                <m:sub>
                                  <m:r>
                                    <a:rPr lang="en-US" b="0" i="0">
                                      <a:latin typeface="Cambria Math" panose="02040503050406030204" pitchFamily="18" charset="0"/>
                                    </a:rPr>
                                    <m:t>0</m:t>
                                  </m:r>
                                </m:sub>
                              </m:sSub>
                              <m:d>
                                <m:dPr>
                                  <m:ctrlPr>
                                    <a:rPr lang="en-US" b="1" i="1">
                                      <a:latin typeface="Cambria Math" panose="02040503050406030204" pitchFamily="18" charset="0"/>
                                    </a:rPr>
                                  </m:ctrlPr>
                                </m:dPr>
                                <m:e>
                                  <m:r>
                                    <a:rPr lang="en-US" b="1" i="1">
                                      <a:latin typeface="Cambria Math" panose="02040503050406030204" pitchFamily="18" charset="0"/>
                                    </a:rPr>
                                    <m:t>𝒙</m:t>
                                  </m:r>
                                </m:e>
                              </m:d>
                            </m:e>
                          </m:d>
                        </m:e>
                      </m:eqArr>
                    </m:oMath>
                  </m:oMathPara>
                </a14:m>
                <a:endParaRPr lang="en-US" dirty="0"/>
              </a:p>
            </p:txBody>
          </p:sp>
        </mc:Choice>
        <mc:Fallback xmlns="">
          <p:sp>
            <p:nvSpPr>
              <p:cNvPr id="9" name="TextBox 8">
                <a:extLst>
                  <a:ext uri="{FF2B5EF4-FFF2-40B4-BE49-F238E27FC236}">
                    <a16:creationId xmlns:a16="http://schemas.microsoft.com/office/drawing/2014/main" id="{E4C03DF2-EF55-F00F-0F18-B2B4E0325074}"/>
                  </a:ext>
                </a:extLst>
              </p:cNvPr>
              <p:cNvSpPr txBox="1">
                <a:spLocks noRot="1" noChangeAspect="1" noMove="1" noResize="1" noEditPoints="1" noAdjustHandles="1" noChangeArrowheads="1" noChangeShapeType="1" noTextEdit="1"/>
              </p:cNvSpPr>
              <p:nvPr/>
            </p:nvSpPr>
            <p:spPr>
              <a:xfrm>
                <a:off x="2" y="2825688"/>
                <a:ext cx="12191999" cy="708720"/>
              </a:xfrm>
              <a:prstGeom prst="rect">
                <a:avLst/>
              </a:prstGeom>
              <a:blipFill>
                <a:blip r:embed="rId2"/>
                <a:stretch>
                  <a:fillRect/>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33BBDCD7-BAF0-B046-CC2C-5E7DBC649BCA}"/>
              </a:ext>
            </a:extLst>
          </p:cNvPr>
          <p:cNvSpPr txBox="1"/>
          <p:nvPr/>
        </p:nvSpPr>
        <p:spPr>
          <a:xfrm>
            <a:off x="2" y="2475152"/>
            <a:ext cx="12192000" cy="369332"/>
          </a:xfrm>
          <a:prstGeom prst="rect">
            <a:avLst/>
          </a:prstGeom>
          <a:noFill/>
        </p:spPr>
        <p:txBody>
          <a:bodyPr wrap="square" rtlCol="0">
            <a:spAutoFit/>
          </a:bodyPr>
          <a:lstStyle/>
          <a:p>
            <a:pPr algn="ctr"/>
            <a:r>
              <a:rPr lang="en-GB" dirty="0"/>
              <a:t>Full orbit equilibrium motion:</a:t>
            </a:r>
            <a:endParaRPr lang="en-US" dirty="0"/>
          </a:p>
        </p:txBody>
      </p:sp>
      <p:sp>
        <p:nvSpPr>
          <p:cNvPr id="11" name="TextBox 10">
            <a:extLst>
              <a:ext uri="{FF2B5EF4-FFF2-40B4-BE49-F238E27FC236}">
                <a16:creationId xmlns:a16="http://schemas.microsoft.com/office/drawing/2014/main" id="{6E59E5A8-F000-C3B3-3252-1C0B1EE0030F}"/>
              </a:ext>
            </a:extLst>
          </p:cNvPr>
          <p:cNvSpPr txBox="1"/>
          <p:nvPr/>
        </p:nvSpPr>
        <p:spPr>
          <a:xfrm>
            <a:off x="0" y="2044219"/>
            <a:ext cx="12192000" cy="369332"/>
          </a:xfrm>
          <a:prstGeom prst="rect">
            <a:avLst/>
          </a:prstGeom>
          <a:noFill/>
        </p:spPr>
        <p:txBody>
          <a:bodyPr wrap="square" rtlCol="0">
            <a:spAutoFit/>
          </a:bodyPr>
          <a:lstStyle/>
          <a:p>
            <a:pPr algn="ctr"/>
            <a:r>
              <a:rPr lang="en-GB" dirty="0"/>
              <a:t>We deviate slightly from the elegant procedure of Littlejohn to see the </a:t>
            </a:r>
            <a:r>
              <a:rPr lang="en-GB" b="1" dirty="0"/>
              <a:t>ugly parts</a:t>
            </a:r>
            <a:r>
              <a:rPr lang="en-GB" dirty="0"/>
              <a:t> more clearly.</a:t>
            </a:r>
            <a:endParaRPr 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2854086-C253-6987-A2AD-0A0EF09209BB}"/>
                  </a:ext>
                </a:extLst>
              </p:cNvPr>
              <p:cNvSpPr txBox="1"/>
              <p:nvPr/>
            </p:nvSpPr>
            <p:spPr>
              <a:xfrm>
                <a:off x="-86264" y="3653404"/>
                <a:ext cx="12191998" cy="1290481"/>
              </a:xfrm>
              <a:prstGeom prst="rect">
                <a:avLst/>
              </a:prstGeom>
              <a:noFill/>
            </p:spPr>
            <p:txBody>
              <a:bodyPr wrap="square">
                <a:spAutoFit/>
              </a:bodyPr>
              <a:lstStyle/>
              <a:p>
                <a:pPr algn="ctr">
                  <a:lnSpc>
                    <a:spcPct val="115000"/>
                  </a:lnSpc>
                  <a:spcAft>
                    <a:spcPts val="800"/>
                  </a:spcAft>
                </a:pPr>
                <a:r>
                  <a:rPr lang="en-US" kern="100" dirty="0">
                    <a:ea typeface="Aptos" panose="020B0004020202020204" pitchFamily="34" charset="0"/>
                    <a:cs typeface="Times New Roman" panose="02020603050405020304" pitchFamily="18" charset="0"/>
                  </a:rPr>
                  <a:t>Coordinate shift </a:t>
                </a:r>
                <a14:m>
                  <m:oMath xmlns:m="http://schemas.openxmlformats.org/officeDocument/2006/math">
                    <m:r>
                      <a:rPr lang="en-US" b="1" i="1">
                        <a:latin typeface="Cambria Math" panose="02040503050406030204" pitchFamily="18" charset="0"/>
                      </a:rPr>
                      <m:t>𝒙</m:t>
                    </m:r>
                    <m:r>
                      <a:rPr lang="en-US" i="1">
                        <a:latin typeface="Cambria Math" panose="02040503050406030204" pitchFamily="18" charset="0"/>
                      </a:rPr>
                      <m:t>=</m:t>
                    </m:r>
                    <m:r>
                      <a:rPr lang="en-US" b="1" i="1">
                        <a:latin typeface="Cambria Math" panose="02040503050406030204" pitchFamily="18" charset="0"/>
                      </a:rPr>
                      <m:t>𝑿</m:t>
                    </m:r>
                    <m:r>
                      <a:rPr lang="en-US" b="1" i="1">
                        <a:latin typeface="Cambria Math" panose="02040503050406030204" pitchFamily="18" charset="0"/>
                      </a:rPr>
                      <m:t>+</m:t>
                    </m:r>
                    <m:r>
                      <a:rPr lang="en-US" b="1" i="1">
                        <a:latin typeface="Cambria Math" panose="02040503050406030204" pitchFamily="18" charset="0"/>
                      </a:rPr>
                      <m:t>𝝆</m:t>
                    </m:r>
                  </m:oMath>
                </a14:m>
                <a:r>
                  <a:rPr lang="en-US" dirty="0"/>
                  <a:t> </a:t>
                </a:r>
                <a:r>
                  <a:rPr lang="en-US" kern="100" dirty="0">
                    <a:ea typeface="Aptos" panose="020B0004020202020204" pitchFamily="34" charset="0"/>
                    <a:cs typeface="Times New Roman" panose="02020603050405020304" pitchFamily="18" charset="0"/>
                  </a:rPr>
                  <a:t>to lowest order GC position (but </a:t>
                </a:r>
                <a:r>
                  <a:rPr lang="en-US" b="1" u="sng" kern="100" dirty="0">
                    <a:ea typeface="Aptos" panose="020B0004020202020204" pitchFamily="34" charset="0"/>
                    <a:cs typeface="Times New Roman" panose="02020603050405020304" pitchFamily="18" charset="0"/>
                  </a:rPr>
                  <a:t>not </a:t>
                </a:r>
                <a:r>
                  <a:rPr lang="en-US" kern="100" dirty="0">
                    <a:ea typeface="Aptos" panose="020B0004020202020204" pitchFamily="34" charset="0"/>
                    <a:cs typeface="Times New Roman" panose="02020603050405020304" pitchFamily="18" charset="0"/>
                  </a:rPr>
                  <a:t>dropping any terms)</a:t>
                </a:r>
              </a:p>
              <a:p>
                <a:pPr algn="ctr">
                  <a:lnSpc>
                    <a:spcPct val="115000"/>
                  </a:lnSpc>
                  <a:spcAft>
                    <a:spcPts val="800"/>
                  </a:spcAft>
                </a:pPr>
                <a14:m>
                  <m:oMathPara xmlns:m="http://schemas.openxmlformats.org/officeDocument/2006/math">
                    <m:oMath>
                      <m:r>
                        <a:rPr lang="en-US" sz="2000" i="1" kern="100" smtClean="0">
                          <a:effectLst/>
                          <a:latin typeface="Cambria Math" panose="02040503050406030204" pitchFamily="18" charset="0"/>
                          <a:ea typeface="Aptos" panose="020B0004020202020204" pitchFamily="34" charset="0"/>
                          <a:cs typeface="Times New Roman" panose="02020603050405020304" pitchFamily="18" charset="0"/>
                        </a:rPr>
                        <m:t>𝐿</m:t>
                      </m:r>
                      <m:d>
                        <m:dPr>
                          <m:ctrlPr>
                            <a:rPr lang="en-US" sz="2000" b="1" i="1">
                              <a:latin typeface="Cambria Math" panose="02040503050406030204" pitchFamily="18" charset="0"/>
                            </a:rPr>
                          </m:ctrlPr>
                        </m:dPr>
                        <m:e>
                          <m:r>
                            <a:rPr lang="en-US" sz="2000" b="1" i="1">
                              <a:latin typeface="Cambria Math" panose="02040503050406030204" pitchFamily="18" charset="0"/>
                            </a:rPr>
                            <m:t>𝑿</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m:t>
                              </m:r>
                            </m:sub>
                          </m:sSub>
                          <m:r>
                            <a:rPr lang="en-US" sz="2000" i="1">
                              <a:latin typeface="Cambria Math" panose="02040503050406030204" pitchFamily="18" charset="0"/>
                            </a:rPr>
                            <m:t>,</m:t>
                          </m:r>
                          <m:r>
                            <a:rPr lang="en-US" sz="2000" i="1">
                              <a:latin typeface="Cambria Math" panose="02040503050406030204" pitchFamily="18" charset="0"/>
                            </a:rPr>
                            <m:t>𝜉</m:t>
                          </m:r>
                          <m:r>
                            <a:rPr lang="en-US" sz="2000" i="1">
                              <a:latin typeface="Cambria Math" panose="02040503050406030204" pitchFamily="18" charset="0"/>
                            </a:rPr>
                            <m:t>,</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𝑿</m:t>
                              </m:r>
                            </m:e>
                          </m:acc>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𝜉</m:t>
                              </m:r>
                            </m:e>
                          </m:acc>
                        </m:e>
                      </m:d>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sz="20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0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en-US" sz="2000" b="1" i="1" kern="100">
                                  <a:effectLst/>
                                  <a:latin typeface="Cambria Math" panose="02040503050406030204" pitchFamily="18" charset="0"/>
                                  <a:ea typeface="Times New Roman" panose="02020603050405020304" pitchFamily="18" charset="0"/>
                                  <a:cs typeface="Times New Roman" panose="02020603050405020304" pitchFamily="18" charset="0"/>
                                </a:rPr>
                                <m:t>𝟎</m:t>
                              </m:r>
                            </m:sub>
                          </m:sSub>
                          <m:d>
                            <m:dPr>
                              <m:ctrlPr>
                                <a:rPr lang="en-US" sz="20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𝑚</m:t>
                          </m:r>
                          <m:sSub>
                            <m:sSubPr>
                              <m:ctrlPr>
                                <a:rPr lang="en-US" sz="20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sz="2000"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US" sz="2000" i="1" kern="100">
                                  <a:effectLst/>
                                  <a:latin typeface="Cambria Math" panose="02040503050406030204" pitchFamily="18" charset="0"/>
                                  <a:ea typeface="Aptos" panose="020B0004020202020204" pitchFamily="34" charset="0"/>
                                  <a:cs typeface="Times New Roman" panose="02020603050405020304" pitchFamily="18" charset="0"/>
                                </a:rPr>
                                <m:t>∥</m:t>
                              </m:r>
                            </m:sub>
                          </m:sSub>
                          <m:acc>
                            <m:accPr>
                              <m:chr m:val="̂"/>
                              <m:ctrlPr>
                                <a:rPr lang="en-US" sz="20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sz="2000" b="1" i="1" kern="100">
                                  <a:effectLst/>
                                  <a:latin typeface="Cambria Math" panose="02040503050406030204" pitchFamily="18" charset="0"/>
                                  <a:ea typeface="Aptos" panose="020B0004020202020204" pitchFamily="34" charset="0"/>
                                  <a:cs typeface="Times New Roman" panose="02020603050405020304" pitchFamily="18" charset="0"/>
                                </a:rPr>
                                <m:t>𝒃</m:t>
                              </m:r>
                            </m:e>
                          </m:acc>
                        </m:e>
                      </m:d>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000"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20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acc>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0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en-US" sz="2000" i="1" kern="100">
                              <a:effectLst/>
                              <a:latin typeface="Cambria Math" panose="02040503050406030204" pitchFamily="18" charset="0"/>
                              <a:ea typeface="Aptos" panose="020B0004020202020204" pitchFamily="34" charset="0"/>
                              <a:cs typeface="Times New Roman" panose="02020603050405020304" pitchFamily="18" charset="0"/>
                            </a:rPr>
                            <m:t>𝑚</m:t>
                          </m:r>
                        </m:num>
                        <m:den>
                          <m:r>
                            <a:rPr lang="en-US" sz="2000" i="1" kern="100">
                              <a:effectLst/>
                              <a:latin typeface="Cambria Math" panose="02040503050406030204" pitchFamily="18" charset="0"/>
                              <a:ea typeface="Aptos" panose="020B0004020202020204" pitchFamily="34" charset="0"/>
                              <a:cs typeface="Times New Roman" panose="02020603050405020304" pitchFamily="18" charset="0"/>
                            </a:rPr>
                            <m:t>𝑍𝑒</m:t>
                          </m:r>
                        </m:den>
                      </m:f>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𝜇</m:t>
                      </m:r>
                      <m:acc>
                        <m:accPr>
                          <m:chr m:val="̇"/>
                          <m:ctrlPr>
                            <a:rPr lang="en-US" sz="20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sz="2000" i="1" kern="100">
                              <a:effectLst/>
                              <a:latin typeface="Cambria Math" panose="02040503050406030204" pitchFamily="18" charset="0"/>
                              <a:ea typeface="Aptos" panose="020B0004020202020204" pitchFamily="34" charset="0"/>
                              <a:cs typeface="Times New Roman" panose="02020603050405020304" pitchFamily="18" charset="0"/>
                            </a:rPr>
                            <m:t>𝜉</m:t>
                          </m:r>
                        </m:e>
                      </m:acc>
                      <m:r>
                        <a:rPr lang="en-US" sz="200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𝑚</m:t>
                          </m:r>
                          <m:sSubSup>
                            <m:sSubSupPr>
                              <m:ctrlP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bSup>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𝜇</m:t>
                          </m:r>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sz="2000"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000" kern="100">
                                  <a:effectLst/>
                                  <a:latin typeface="Cambria Math" panose="02040503050406030204" pitchFamily="18" charset="0"/>
                                  <a:ea typeface="Times New Roman" panose="02020603050405020304" pitchFamily="18" charset="0"/>
                                  <a:cs typeface="Times New Roman" panose="02020603050405020304" pitchFamily="18" charset="0"/>
                                </a:rPr>
                                <m:t>Φ</m:t>
                              </m:r>
                            </m:e>
                            <m:sub>
                              <m:r>
                                <a:rPr lang="en-US" sz="2000" kern="100">
                                  <a:effectLst/>
                                  <a:latin typeface="Cambria Math" panose="02040503050406030204" pitchFamily="18" charset="0"/>
                                  <a:ea typeface="Times New Roman" panose="02020603050405020304" pitchFamily="18" charset="0"/>
                                  <a:cs typeface="Times New Roman" panose="02020603050405020304" pitchFamily="18" charset="0"/>
                                </a:rPr>
                                <m:t>0</m:t>
                              </m:r>
                            </m:sub>
                          </m:sSub>
                          <m:d>
                            <m:dPr>
                              <m:ctrlP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𝑋</m:t>
                              </m:r>
                            </m:e>
                          </m:d>
                        </m:e>
                      </m:d>
                      <m:r>
                        <a:rPr lang="en-US" sz="20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2000" b="0" i="1" kern="100"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𝛥</m:t>
                      </m:r>
                      <m:r>
                        <a:rPr lang="en-US" sz="2000" b="0"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𝐿</m:t>
                      </m:r>
                    </m:oMath>
                  </m:oMathPara>
                </a14:m>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A2854086-C253-6987-A2AD-0A0EF09209BB}"/>
                  </a:ext>
                </a:extLst>
              </p:cNvPr>
              <p:cNvSpPr txBox="1">
                <a:spLocks noRot="1" noChangeAspect="1" noMove="1" noResize="1" noEditPoints="1" noAdjustHandles="1" noChangeArrowheads="1" noChangeShapeType="1" noTextEdit="1"/>
              </p:cNvSpPr>
              <p:nvPr/>
            </p:nvSpPr>
            <p:spPr>
              <a:xfrm>
                <a:off x="-86264" y="3653404"/>
                <a:ext cx="12191998" cy="1290481"/>
              </a:xfrm>
              <a:prstGeom prst="rect">
                <a:avLst/>
              </a:prstGeom>
              <a:blipFill>
                <a:blip r:embed="rId3"/>
                <a:stretch>
                  <a:fillRect t="-943"/>
                </a:stretch>
              </a:blipFill>
            </p:spPr>
            <p:txBody>
              <a:bodyPr/>
              <a:lstStyle/>
              <a:p>
                <a:r>
                  <a:rPr lang="en-GB">
                    <a:noFill/>
                  </a:rPr>
                  <a:t> </a:t>
                </a:r>
              </a:p>
            </p:txBody>
          </p:sp>
        </mc:Fallback>
      </mc:AlternateContent>
      <p:sp>
        <p:nvSpPr>
          <p:cNvPr id="16" name="TextBox 15">
            <a:extLst>
              <a:ext uri="{FF2B5EF4-FFF2-40B4-BE49-F238E27FC236}">
                <a16:creationId xmlns:a16="http://schemas.microsoft.com/office/drawing/2014/main" id="{7F70078F-767E-88FE-FB5B-4188B9A379EA}"/>
              </a:ext>
            </a:extLst>
          </p:cNvPr>
          <p:cNvSpPr txBox="1"/>
          <p:nvPr/>
        </p:nvSpPr>
        <p:spPr>
          <a:xfrm>
            <a:off x="7794463" y="4782228"/>
            <a:ext cx="1547796" cy="276999"/>
          </a:xfrm>
          <a:prstGeom prst="rect">
            <a:avLst/>
          </a:prstGeom>
          <a:noFill/>
        </p:spPr>
        <p:txBody>
          <a:bodyPr wrap="none" rtlCol="0">
            <a:spAutoFit/>
          </a:bodyPr>
          <a:lstStyle/>
          <a:p>
            <a:r>
              <a:rPr lang="en-GB" sz="1200" dirty="0"/>
              <a:t>(Taylor Hamiltonian)</a:t>
            </a:r>
            <a:endParaRPr lang="en-US" sz="1200" dirty="0"/>
          </a:p>
        </p:txBody>
      </p:sp>
      <p:sp>
        <p:nvSpPr>
          <p:cNvPr id="2" name="Footer Placeholder 1">
            <a:extLst>
              <a:ext uri="{FF2B5EF4-FFF2-40B4-BE49-F238E27FC236}">
                <a16:creationId xmlns:a16="http://schemas.microsoft.com/office/drawing/2014/main" id="{F1C58863-3111-835F-D138-FA122235D534}"/>
              </a:ext>
            </a:extLst>
          </p:cNvPr>
          <p:cNvSpPr>
            <a:spLocks noGrp="1"/>
          </p:cNvSpPr>
          <p:nvPr>
            <p:ph type="ftr" sz="quarter" idx="3"/>
          </p:nvPr>
        </p:nvSpPr>
        <p:spPr/>
        <p:txBody>
          <a:bodyPr/>
          <a:lstStyle/>
          <a:p>
            <a:r>
              <a:rPr lang="en-GB"/>
              <a:t>TMEP | Lausanne | September 2026</a:t>
            </a:r>
            <a:endParaRPr lang="en-US" dirty="0"/>
          </a:p>
        </p:txBody>
      </p:sp>
      <p:sp>
        <p:nvSpPr>
          <p:cNvPr id="12" name="TextBox 11">
            <a:extLst>
              <a:ext uri="{FF2B5EF4-FFF2-40B4-BE49-F238E27FC236}">
                <a16:creationId xmlns:a16="http://schemas.microsoft.com/office/drawing/2014/main" id="{1D812636-6AC7-0FE7-5C2D-0ECC3ED80D07}"/>
              </a:ext>
            </a:extLst>
          </p:cNvPr>
          <p:cNvSpPr txBox="1"/>
          <p:nvPr/>
        </p:nvSpPr>
        <p:spPr>
          <a:xfrm>
            <a:off x="4652542" y="6264497"/>
            <a:ext cx="7135287" cy="369332"/>
          </a:xfrm>
          <a:prstGeom prst="rect">
            <a:avLst/>
          </a:prstGeom>
          <a:noFill/>
        </p:spPr>
        <p:txBody>
          <a:bodyPr wrap="none" rtlCol="0">
            <a:spAutoFit/>
          </a:bodyPr>
          <a:lstStyle/>
          <a:p>
            <a:r>
              <a:rPr lang="en-GB" dirty="0"/>
              <a:t>There are corrections to both the “symplectic” and Hamiltonian parts</a:t>
            </a:r>
            <a:endParaRPr lang="en-US" dirty="0"/>
          </a:p>
        </p:txBody>
      </p:sp>
      <p:sp>
        <p:nvSpPr>
          <p:cNvPr id="17" name="TextBox 16">
            <a:extLst>
              <a:ext uri="{FF2B5EF4-FFF2-40B4-BE49-F238E27FC236}">
                <a16:creationId xmlns:a16="http://schemas.microsoft.com/office/drawing/2014/main" id="{A2CD3CA8-ED68-9662-126D-D3E254BC6A64}"/>
              </a:ext>
            </a:extLst>
          </p:cNvPr>
          <p:cNvSpPr txBox="1"/>
          <p:nvPr/>
        </p:nvSpPr>
        <p:spPr>
          <a:xfrm>
            <a:off x="5498186" y="4016139"/>
            <a:ext cx="1707519" cy="276999"/>
          </a:xfrm>
          <a:prstGeom prst="rect">
            <a:avLst/>
          </a:prstGeom>
          <a:noFill/>
        </p:spPr>
        <p:txBody>
          <a:bodyPr wrap="none" rtlCol="0">
            <a:spAutoFit/>
          </a:bodyPr>
          <a:lstStyle/>
          <a:p>
            <a:r>
              <a:rPr lang="en-GB" sz="1200" dirty="0"/>
              <a:t>(Littlejohn Lagrangian)</a:t>
            </a:r>
            <a:endParaRPr lang="en-US" sz="1200" dirty="0"/>
          </a:p>
        </p:txBody>
      </p:sp>
    </p:spTree>
    <p:extLst>
      <p:ext uri="{BB962C8B-B14F-4D97-AF65-F5344CB8AC3E}">
        <p14:creationId xmlns:p14="http://schemas.microsoft.com/office/powerpoint/2010/main" val="2367624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F714D2-BB6E-DC59-49FE-979264703961}"/>
              </a:ext>
            </a:extLst>
          </p:cNvPr>
          <p:cNvSpPr>
            <a:spLocks noGrp="1"/>
          </p:cNvSpPr>
          <p:nvPr>
            <p:ph type="title"/>
          </p:nvPr>
        </p:nvSpPr>
        <p:spPr/>
        <p:txBody>
          <a:bodyPr/>
          <a:lstStyle/>
          <a:p>
            <a:r>
              <a:rPr lang="en-GB" dirty="0"/>
              <a:t>The higher order contribution to the action</a:t>
            </a:r>
          </a:p>
        </p:txBody>
      </p:sp>
      <p:sp>
        <p:nvSpPr>
          <p:cNvPr id="4" name="Slide Number Placeholder 3">
            <a:extLst>
              <a:ext uri="{FF2B5EF4-FFF2-40B4-BE49-F238E27FC236}">
                <a16:creationId xmlns:a16="http://schemas.microsoft.com/office/drawing/2014/main" id="{4B10F9AB-49CE-90A4-9EB1-680F6AEFEA17}"/>
              </a:ext>
            </a:extLst>
          </p:cNvPr>
          <p:cNvSpPr>
            <a:spLocks noGrp="1"/>
          </p:cNvSpPr>
          <p:nvPr>
            <p:ph type="sldNum" sz="quarter" idx="4"/>
          </p:nvPr>
        </p:nvSpPr>
        <p:spPr/>
        <p:txBody>
          <a:bodyPr/>
          <a:lstStyle/>
          <a:p>
            <a:fld id="{35482B25-261F-464E-BDD8-63296DE4D8A4}" type="slidenum">
              <a:rPr lang="en-US" smtClean="0"/>
              <a:pPr/>
              <a:t>8</a:t>
            </a:fld>
            <a:endParaRPr lang="en-US" dirty="0"/>
          </a:p>
        </p:txBody>
      </p:sp>
      <p:sp>
        <p:nvSpPr>
          <p:cNvPr id="5" name="Footer Placeholder 4">
            <a:extLst>
              <a:ext uri="{FF2B5EF4-FFF2-40B4-BE49-F238E27FC236}">
                <a16:creationId xmlns:a16="http://schemas.microsoft.com/office/drawing/2014/main" id="{6DE14D28-DB44-BB2F-39CD-9A14C4FA3AB5}"/>
              </a:ext>
            </a:extLst>
          </p:cNvPr>
          <p:cNvSpPr>
            <a:spLocks noGrp="1"/>
          </p:cNvSpPr>
          <p:nvPr>
            <p:ph type="ftr" sz="quarter" idx="3"/>
          </p:nvPr>
        </p:nvSpPr>
        <p:spPr/>
        <p:txBody>
          <a:bodyPr/>
          <a:lstStyle/>
          <a:p>
            <a:r>
              <a:rPr lang="en-GB"/>
              <a:t>TMEP | Lausanne | September 2026</a:t>
            </a:r>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BC45824-F281-D593-B7CB-66572991A2E5}"/>
                  </a:ext>
                </a:extLst>
              </p:cNvPr>
              <p:cNvSpPr txBox="1"/>
              <p:nvPr/>
            </p:nvSpPr>
            <p:spPr>
              <a:xfrm>
                <a:off x="-257666" y="1767568"/>
                <a:ext cx="9539459" cy="1899944"/>
              </a:xfrm>
              <a:prstGeom prst="rect">
                <a:avLst/>
              </a:prstGeom>
              <a:noFill/>
            </p:spPr>
            <p:txBody>
              <a:bodyPr wrap="square">
                <a:spAutoFit/>
              </a:bodyPr>
              <a:lstStyle/>
              <a:p>
                <a:pPr>
                  <a:lnSpc>
                    <a:spcPct val="115000"/>
                  </a:lnSpc>
                  <a:spcAft>
                    <a:spcPts val="800"/>
                  </a:spcAft>
                  <a:buNone/>
                </a:pPr>
                <a14:m>
                  <m:oMathPara xmlns:m="http://schemas.openxmlformats.org/officeDocument/2006/math">
                    <m:oMath>
                      <m:r>
                        <m:rPr>
                          <m:sty m:val="p"/>
                        </m:rPr>
                        <a:rPr lang="en-US" kern="100" smtClean="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Δ</m:t>
                      </m:r>
                      <m:r>
                        <a:rPr lang="en-US" i="1"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𝐿</m:t>
                      </m:r>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kern="100">
                                  <a:effectLst/>
                                  <a:latin typeface="Cambria Math" panose="02040503050406030204" pitchFamily="18" charset="0"/>
                                  <a:ea typeface="Times New Roman" panose="02020603050405020304" pitchFamily="18" charset="0"/>
                                  <a:cs typeface="Times New Roman" panose="02020603050405020304" pitchFamily="18" charset="0"/>
                                </a:rPr>
                                <m:t>exp</m:t>
                              </m:r>
                            </m:e>
                            <m:sub>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𝑁</m:t>
                              </m:r>
                            </m:sub>
                          </m:sSub>
                          <m:d>
                            <m:dPr>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𝝆</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kern="100">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𝑋</m:t>
                                  </m:r>
                                </m:sub>
                              </m:sSub>
                            </m:e>
                          </m:d>
                          <m:sSub>
                            <m:sSubPr>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𝟎</m:t>
                              </m:r>
                            </m:sub>
                          </m:sSub>
                          <m:d>
                            <m:dPr>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e>
                      </m:d>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acc>
                            <m:accPr>
                              <m:chr m:val="̇"/>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acc>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𝝆</m:t>
                              </m:r>
                            </m:e>
                          </m:acc>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i="1" kern="100">
                              <a:effectLst/>
                              <a:latin typeface="Cambria Math" panose="02040503050406030204" pitchFamily="18" charset="0"/>
                              <a:ea typeface="Aptos" panose="020B0004020202020204" pitchFamily="34" charset="0"/>
                              <a:cs typeface="Times New Roman" panose="02020603050405020304" pitchFamily="18" charset="0"/>
                            </a:rPr>
                            <m:t>𝜇</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acc>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e>
                      </m:d>
                    </m:oMath>
                  </m:oMathPara>
                </a14:m>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𝑚</m:t>
                          </m:r>
                        </m:num>
                        <m:den>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𝑍𝑒</m:t>
                          </m:r>
                        </m:den>
                      </m:f>
                      <m:f>
                        <m:f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en-US" i="1" kern="100">
                              <a:effectLst/>
                              <a:latin typeface="Cambria Math" panose="02040503050406030204" pitchFamily="18" charset="0"/>
                              <a:ea typeface="Aptos" panose="020B0004020202020204" pitchFamily="34" charset="0"/>
                              <a:cs typeface="Times New Roman" panose="02020603050405020304" pitchFamily="18" charset="0"/>
                            </a:rPr>
                            <m:t>𝑚</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m:t>
                              </m:r>
                            </m:sub>
                          </m:sSub>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m:t>
                              </m:r>
                            </m:sub>
                          </m:sSub>
                        </m:num>
                        <m:den>
                          <m:r>
                            <a:rPr lang="en-US" i="1" kern="100">
                              <a:effectLst/>
                              <a:latin typeface="Cambria Math" panose="02040503050406030204" pitchFamily="18" charset="0"/>
                              <a:ea typeface="Aptos" panose="020B0004020202020204" pitchFamily="34" charset="0"/>
                              <a:cs typeface="Times New Roman" panose="02020603050405020304" pitchFamily="18" charset="0"/>
                            </a:rPr>
                            <m:t>𝐵</m:t>
                          </m:r>
                        </m:den>
                      </m:f>
                      <m:acc>
                        <m:accPr>
                          <m:chr m:val="̇"/>
                          <m:ctrlPr>
                            <a:rPr lang="en-US"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b="1" i="1" kern="100">
                              <a:effectLst/>
                              <a:latin typeface="Cambria Math" panose="02040503050406030204" pitchFamily="18" charset="0"/>
                              <a:ea typeface="Aptos" panose="020B0004020202020204" pitchFamily="34" charset="0"/>
                              <a:cs typeface="Times New Roman" panose="02020603050405020304" pitchFamily="18" charset="0"/>
                            </a:rPr>
                            <m:t>𝑿</m:t>
                          </m:r>
                        </m:e>
                      </m:acc>
                      <m:r>
                        <a:rPr lang="en-US" i="1"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acc>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b="1" i="1" kern="100">
                              <a:effectLst/>
                              <a:latin typeface="Cambria Math" panose="02040503050406030204" pitchFamily="18" charset="0"/>
                              <a:ea typeface="Aptos" panose="020B0004020202020204" pitchFamily="34" charset="0"/>
                              <a:cs typeface="Times New Roman" panose="02020603050405020304" pitchFamily="18" charset="0"/>
                            </a:rPr>
                            <m:t>𝒃</m:t>
                          </m:r>
                        </m:e>
                      </m:acc>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en-US" i="1" kern="100">
                              <a:effectLst/>
                              <a:latin typeface="Cambria Math" panose="02040503050406030204" pitchFamily="18" charset="0"/>
                              <a:ea typeface="Aptos" panose="020B0004020202020204" pitchFamily="34" charset="0"/>
                              <a:cs typeface="Times New Roman" panose="02020603050405020304" pitchFamily="18" charset="0"/>
                            </a:rPr>
                            <m:t>𝑚</m:t>
                          </m:r>
                        </m:num>
                        <m:den>
                          <m:r>
                            <a:rPr lang="en-US" i="1" kern="100">
                              <a:effectLst/>
                              <a:latin typeface="Cambria Math" panose="02040503050406030204" pitchFamily="18" charset="0"/>
                              <a:ea typeface="Aptos" panose="020B0004020202020204" pitchFamily="34" charset="0"/>
                              <a:cs typeface="Times New Roman" panose="02020603050405020304" pitchFamily="18" charset="0"/>
                            </a:rPr>
                            <m:t>𝑍𝑒</m:t>
                          </m:r>
                        </m:den>
                      </m:f>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𝜇</m:t>
                      </m:r>
                      <m:d>
                        <m:dPr>
                          <m:ctrlPr>
                            <a:rPr lang="en-US" b="1" i="1" kern="100">
                              <a:effectLst/>
                              <a:latin typeface="Cambria Math" panose="02040503050406030204" pitchFamily="18" charset="0"/>
                              <a:ea typeface="Aptos" panose="020B0004020202020204" pitchFamily="34" charset="0"/>
                              <a:cs typeface="Times New Roman" panose="02020603050405020304" pitchFamily="18" charset="0"/>
                            </a:rPr>
                          </m:ctrlPr>
                        </m:dPr>
                        <m:e>
                          <m:acc>
                            <m:accPr>
                              <m:chr m:val="̇"/>
                              <m:ctrlPr>
                                <a:rPr lang="en-US"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b="1" i="1" kern="100">
                                  <a:effectLst/>
                                  <a:latin typeface="Cambria Math" panose="02040503050406030204" pitchFamily="18" charset="0"/>
                                  <a:ea typeface="Aptos" panose="020B0004020202020204" pitchFamily="34" charset="0"/>
                                  <a:cs typeface="Times New Roman" panose="02020603050405020304" pitchFamily="18" charset="0"/>
                                </a:rPr>
                                <m:t>𝑿</m:t>
                              </m:r>
                            </m:e>
                          </m:acc>
                          <m:r>
                            <a:rPr lang="en-US"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ctrlPr>
                                </m:accPr>
                                <m:e>
                                  <m: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t>𝟐</m:t>
                              </m:r>
                            </m:sub>
                          </m:sSub>
                          <m:r>
                            <a:rPr lang="en-US" b="1"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ctrlPr>
                                </m:accPr>
                                <m:e>
                                  <m: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smtClean="0">
                                  <a:effectLst/>
                                  <a:latin typeface="Cambria Math" panose="02040503050406030204" pitchFamily="18" charset="0"/>
                                  <a:ea typeface="Aptos" panose="020B0004020202020204" pitchFamily="34" charset="0"/>
                                  <a:cs typeface="Times New Roman" panose="02020603050405020304" pitchFamily="18" charset="0"/>
                                </a:rPr>
                                <m:t>𝟏</m:t>
                              </m:r>
                            </m:sub>
                          </m:sSub>
                        </m:e>
                      </m:d>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𝑍𝑒</m:t>
                      </m:r>
                      <m:r>
                        <a:rPr lang="en-US" b="1" i="1" kern="100">
                          <a:effectLst/>
                          <a:latin typeface="Cambria Math" panose="02040503050406030204" pitchFamily="18" charset="0"/>
                          <a:ea typeface="Aptos" panose="020B0004020202020204" pitchFamily="34" charset="0"/>
                          <a:cs typeface="Times New Roman" panose="02020603050405020304" pitchFamily="18" charset="0"/>
                        </a:rPr>
                        <m:t>𝝆</m:t>
                      </m:r>
                      <m:r>
                        <a:rPr lang="en-US" b="1"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𝑬</m:t>
                          </m:r>
                        </m:e>
                        <m:sub>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𝟎</m:t>
                          </m:r>
                        </m:sub>
                      </m:sSub>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kern="100">
                              <a:effectLst/>
                              <a:latin typeface="Cambria Math" panose="02040503050406030204" pitchFamily="18" charset="0"/>
                              <a:ea typeface="Times New Roman" panose="02020603050405020304" pitchFamily="18" charset="0"/>
                              <a:cs typeface="Times New Roman" panose="02020603050405020304" pitchFamily="18" charset="0"/>
                            </a:rPr>
                            <m:t>exp</m:t>
                          </m:r>
                        </m:e>
                        <m:sub>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2..</m:t>
                          </m:r>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𝑁</m:t>
                          </m:r>
                        </m:sub>
                      </m:sSub>
                      <m:d>
                        <m:dPr>
                          <m:ctrlP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𝝆</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kern="100">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i="1" kern="100">
                                  <a:effectLst/>
                                  <a:latin typeface="Cambria Math" panose="02040503050406030204" pitchFamily="18" charset="0"/>
                                  <a:ea typeface="Times New Roman" panose="02020603050405020304" pitchFamily="18" charset="0"/>
                                  <a:cs typeface="Times New Roman" panose="02020603050405020304" pitchFamily="18" charset="0"/>
                                </a:rPr>
                                <m:t>𝑋</m:t>
                              </m:r>
                            </m:sub>
                          </m:sSub>
                        </m:e>
                      </m:d>
                      <m:sSub>
                        <m:sSubPr>
                          <m:ctrlPr>
                            <a:rPr lang="en-US"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kern="100">
                              <a:effectLst/>
                              <a:latin typeface="Cambria Math" panose="02040503050406030204" pitchFamily="18" charset="0"/>
                              <a:ea typeface="Times New Roman" panose="02020603050405020304" pitchFamily="18" charset="0"/>
                              <a:cs typeface="Times New Roman" panose="02020603050405020304" pitchFamily="18" charset="0"/>
                            </a:rPr>
                            <m:t>Φ</m:t>
                          </m:r>
                        </m:e>
                        <m:sub>
                          <m:r>
                            <a:rPr lang="en-US" kern="100">
                              <a:effectLst/>
                              <a:latin typeface="Cambria Math" panose="02040503050406030204" pitchFamily="18" charset="0"/>
                              <a:ea typeface="Times New Roman" panose="02020603050405020304" pitchFamily="18" charset="0"/>
                              <a:cs typeface="Times New Roman" panose="02020603050405020304" pitchFamily="18" charset="0"/>
                            </a:rPr>
                            <m:t>0</m:t>
                          </m:r>
                        </m:sub>
                      </m:sSub>
                    </m:oMath>
                  </m:oMathPara>
                </a14:m>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
                      <m:r>
                        <a:rPr lang="en-US"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en-US" i="1" kern="100">
                              <a:effectLst/>
                              <a:latin typeface="Cambria Math" panose="02040503050406030204" pitchFamily="18" charset="0"/>
                              <a:ea typeface="Aptos" panose="020B0004020202020204" pitchFamily="34" charset="0"/>
                              <a:cs typeface="Times New Roman" panose="02020603050405020304" pitchFamily="18" charset="0"/>
                            </a:rPr>
                            <m:t>𝑍𝑒</m:t>
                          </m:r>
                        </m:num>
                        <m:den>
                          <m:r>
                            <a:rPr lang="en-US" i="1" kern="100">
                              <a:effectLst/>
                              <a:latin typeface="Cambria Math" panose="02040503050406030204" pitchFamily="18" charset="0"/>
                              <a:ea typeface="Aptos" panose="020B0004020202020204" pitchFamily="34" charset="0"/>
                              <a:cs typeface="Times New Roman" panose="02020603050405020304" pitchFamily="18" charset="0"/>
                            </a:rPr>
                            <m:t>2</m:t>
                          </m:r>
                        </m:den>
                      </m:f>
                      <m:r>
                        <a:rPr lang="en-US" b="1" i="1" kern="100">
                          <a:effectLst/>
                          <a:latin typeface="Cambria Math" panose="02040503050406030204" pitchFamily="18" charset="0"/>
                          <a:ea typeface="Aptos" panose="020B0004020202020204" pitchFamily="34" charset="0"/>
                          <a:cs typeface="Times New Roman" panose="02020603050405020304" pitchFamily="18" charset="0"/>
                        </a:rPr>
                        <m:t>𝝆</m:t>
                      </m:r>
                      <m:r>
                        <a:rPr lang="en-US" b="1" i="1"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en-US"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b="1" i="1" kern="100">
                              <a:effectLst/>
                              <a:latin typeface="Cambria Math" panose="02040503050406030204" pitchFamily="18" charset="0"/>
                              <a:ea typeface="Aptos" panose="020B0004020202020204" pitchFamily="34" charset="0"/>
                              <a:cs typeface="Times New Roman" panose="02020603050405020304" pitchFamily="18" charset="0"/>
                            </a:rPr>
                            <m:t>𝑿</m:t>
                          </m:r>
                        </m:e>
                      </m:acc>
                      <m:r>
                        <a:rPr lang="en-US" b="1"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𝑋</m:t>
                          </m:r>
                        </m:sub>
                      </m:sSub>
                      <m:sSub>
                        <m:sSubPr>
                          <m:ctrlPr>
                            <a:rPr lang="en-US"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𝑋</m:t>
                          </m:r>
                        </m:sub>
                      </m:sSub>
                      <m:r>
                        <a:rPr lang="en-US" b="1" i="1" kern="100">
                          <a:effectLst/>
                          <a:latin typeface="Cambria Math" panose="02040503050406030204" pitchFamily="18" charset="0"/>
                          <a:ea typeface="Aptos" panose="020B0004020202020204" pitchFamily="34" charset="0"/>
                          <a:cs typeface="Times New Roman" panose="02020603050405020304" pitchFamily="18" charset="0"/>
                        </a:rPr>
                        <m:t>𝑨</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b="1" i="1" kern="100">
                          <a:effectLst/>
                          <a:latin typeface="Cambria Math" panose="02040503050406030204" pitchFamily="18" charset="0"/>
                          <a:ea typeface="Times New Roman" panose="02020603050405020304" pitchFamily="18" charset="0"/>
                          <a:cs typeface="Times New Roman" panose="02020603050405020304" pitchFamily="18" charset="0"/>
                        </a:rPr>
                        <m:t>𝝆</m:t>
                      </m:r>
                    </m:oMath>
                  </m:oMathPara>
                </a14:m>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4BC45824-F281-D593-B7CB-66572991A2E5}"/>
                  </a:ext>
                </a:extLst>
              </p:cNvPr>
              <p:cNvSpPr txBox="1">
                <a:spLocks noRot="1" noChangeAspect="1" noMove="1" noResize="1" noEditPoints="1" noAdjustHandles="1" noChangeArrowheads="1" noChangeShapeType="1" noTextEdit="1"/>
              </p:cNvSpPr>
              <p:nvPr/>
            </p:nvSpPr>
            <p:spPr>
              <a:xfrm>
                <a:off x="-257666" y="1767568"/>
                <a:ext cx="9539459" cy="189994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EF44767-4ACE-38CF-7B80-42BE51A373D7}"/>
                  </a:ext>
                </a:extLst>
              </p:cNvPr>
              <p:cNvSpPr txBox="1"/>
              <p:nvPr/>
            </p:nvSpPr>
            <p:spPr>
              <a:xfrm>
                <a:off x="6929459" y="1623283"/>
                <a:ext cx="6386804" cy="911468"/>
              </a:xfrm>
              <a:prstGeom prst="rect">
                <a:avLst/>
              </a:prstGeom>
              <a:noFill/>
            </p:spPr>
            <p:txBody>
              <a:bodyPr wrap="square">
                <a:spAutoFit/>
              </a:bodyPr>
              <a:lstStyle/>
              <a:p>
                <a:pPr>
                  <a:lnSpc>
                    <a:spcPct val="115000"/>
                  </a:lnSpc>
                  <a:spcAft>
                    <a:spcPts val="800"/>
                  </a:spcAft>
                  <a:buNone/>
                </a:pPr>
                <a14:m>
                  <m:oMathPara xmlns:m="http://schemas.openxmlformats.org/officeDocument/2006/math">
                    <m:oMath>
                      <m:d>
                        <m:dPr>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dPr>
                        <m:e>
                          <m:sSub>
                            <m:sSubPr>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accPr>
                                <m:e>
                                  <m:r>
                                    <a:rPr lang="en-GB" sz="1600"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sz="1600" b="1" i="1" kern="100">
                                  <a:latin typeface="Cambria Math" panose="02040503050406030204" pitchFamily="18" charset="0"/>
                                  <a:ea typeface="Aptos" panose="020B0004020202020204" pitchFamily="34" charset="0"/>
                                  <a:cs typeface="Times New Roman" panose="02020603050405020304" pitchFamily="18" charset="0"/>
                                </a:rPr>
                                <m:t>𝟏</m:t>
                              </m:r>
                            </m:sub>
                          </m:sSub>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accPr>
                                <m:e>
                                  <m:r>
                                    <a:rPr lang="en-GB" sz="1600"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sz="1600" b="1" i="1" kern="100">
                                  <a:latin typeface="Cambria Math" panose="02040503050406030204" pitchFamily="18" charset="0"/>
                                  <a:ea typeface="Aptos" panose="020B0004020202020204" pitchFamily="34" charset="0"/>
                                  <a:cs typeface="Times New Roman" panose="02020603050405020304" pitchFamily="18" charset="0"/>
                                </a:rPr>
                                <m:t>𝟐</m:t>
                              </m:r>
                            </m:sub>
                          </m:sSub>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e>
                          </m:acc>
                        </m:e>
                      </m:d>
                    </m:oMath>
                  </m:oMathPara>
                </a14:m>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
                      <m:acc>
                        <m:accPr>
                          <m:chr m:val="̂"/>
                          <m:ctrlP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acc>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600" i="1" kern="100">
                          <a:effectLst/>
                          <a:latin typeface="Cambria Math" panose="02040503050406030204" pitchFamily="18" charset="0"/>
                          <a:ea typeface="Times New Roman" panose="02020603050405020304" pitchFamily="18" charset="0"/>
                          <a:cs typeface="Times New Roman" panose="02020603050405020304" pitchFamily="18" charset="0"/>
                        </a:rPr>
                        <m:t>𝜉</m:t>
                      </m:r>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m:t>
                      </m:r>
                      <m:func>
                        <m:funcPr>
                          <m:ctrlPr>
                            <a:rPr lang="en-US" sz="1600" kern="100">
                              <a:effectLst/>
                              <a:latin typeface="Cambria Math" panose="02040503050406030204" pitchFamily="18" charset="0"/>
                              <a:ea typeface="Aptos" panose="020B0004020202020204" pitchFamily="34" charset="0"/>
                              <a:cs typeface="Times New Roman" panose="02020603050405020304" pitchFamily="18" charset="0"/>
                            </a:rPr>
                          </m:ctrlPr>
                        </m:funcPr>
                        <m:fName>
                          <m:r>
                            <m:rPr>
                              <m:sty m:val="p"/>
                            </m:rPr>
                            <a:rPr lang="en-US" sz="1600" kern="100">
                              <a:effectLst/>
                              <a:latin typeface="Cambria Math" panose="02040503050406030204" pitchFamily="18" charset="0"/>
                              <a:ea typeface="Aptos" panose="020B0004020202020204" pitchFamily="34" charset="0"/>
                              <a:cs typeface="Times New Roman" panose="02020603050405020304" pitchFamily="18" charset="0"/>
                            </a:rPr>
                            <m:t>cos</m:t>
                          </m:r>
                        </m:fName>
                        <m:e>
                          <m:r>
                            <a:rPr lang="en-US" sz="1600" i="1" kern="100">
                              <a:effectLst/>
                              <a:latin typeface="Cambria Math" panose="02040503050406030204" pitchFamily="18" charset="0"/>
                              <a:ea typeface="Times New Roman" panose="02020603050405020304" pitchFamily="18" charset="0"/>
                              <a:cs typeface="Times New Roman" panose="02020603050405020304" pitchFamily="18" charset="0"/>
                            </a:rPr>
                            <m:t>𝜉</m:t>
                          </m:r>
                        </m:e>
                      </m:func>
                      <m:sSub>
                        <m:sSubPr>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accPr>
                            <m:e>
                              <m:r>
                                <a:rPr lang="en-GB" sz="1600"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sz="1600" b="1" i="1" kern="100">
                              <a:latin typeface="Cambria Math" panose="02040503050406030204" pitchFamily="18" charset="0"/>
                              <a:ea typeface="Aptos" panose="020B0004020202020204" pitchFamily="34" charset="0"/>
                              <a:cs typeface="Times New Roman" panose="02020603050405020304" pitchFamily="18" charset="0"/>
                            </a:rPr>
                            <m:t>𝟏</m:t>
                          </m:r>
                        </m:sub>
                      </m:sSub>
                      <m:d>
                        <m:dPr>
                          <m:ctrlP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US" sz="1600" i="1" kern="100">
                          <a:effectLst/>
                          <a:latin typeface="Cambria Math" panose="02040503050406030204" pitchFamily="18" charset="0"/>
                          <a:ea typeface="Aptos" panose="020B0004020202020204" pitchFamily="34" charset="0"/>
                          <a:cs typeface="Times New Roman" panose="02020603050405020304" pitchFamily="18" charset="0"/>
                        </a:rPr>
                        <m:t>−</m:t>
                      </m:r>
                      <m:func>
                        <m:funcPr>
                          <m:ctrlPr>
                            <a:rPr lang="en-US" sz="1600" kern="100">
                              <a:effectLst/>
                              <a:latin typeface="Cambria Math" panose="02040503050406030204" pitchFamily="18" charset="0"/>
                              <a:ea typeface="Aptos" panose="020B0004020202020204" pitchFamily="34" charset="0"/>
                              <a:cs typeface="Times New Roman" panose="02020603050405020304" pitchFamily="18" charset="0"/>
                            </a:rPr>
                          </m:ctrlPr>
                        </m:funcPr>
                        <m:fName>
                          <m:r>
                            <m:rPr>
                              <m:sty m:val="p"/>
                            </m:rPr>
                            <a:rPr lang="en-US" sz="1600" kern="100">
                              <a:effectLst/>
                              <a:latin typeface="Cambria Math" panose="02040503050406030204" pitchFamily="18" charset="0"/>
                              <a:ea typeface="Aptos" panose="020B0004020202020204" pitchFamily="34" charset="0"/>
                              <a:cs typeface="Times New Roman" panose="02020603050405020304" pitchFamily="18" charset="0"/>
                            </a:rPr>
                            <m:t>sin</m:t>
                          </m:r>
                        </m:fName>
                        <m:e>
                          <m:r>
                            <a:rPr lang="en-US" sz="1600" i="1" kern="100">
                              <a:effectLst/>
                              <a:latin typeface="Cambria Math" panose="02040503050406030204" pitchFamily="18" charset="0"/>
                              <a:ea typeface="Times New Roman" panose="02020603050405020304" pitchFamily="18" charset="0"/>
                              <a:cs typeface="Times New Roman" panose="02020603050405020304" pitchFamily="18" charset="0"/>
                            </a:rPr>
                            <m:t>𝜉</m:t>
                          </m:r>
                        </m:e>
                      </m:func>
                      <m:sSub>
                        <m:sSubPr>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sz="1600" b="1" i="1" kern="100">
                                  <a:latin typeface="Cambria Math" panose="02040503050406030204" pitchFamily="18" charset="0"/>
                                  <a:ea typeface="Aptos" panose="020B0004020202020204" pitchFamily="34" charset="0"/>
                                  <a:cs typeface="Times New Roman" panose="02020603050405020304" pitchFamily="18" charset="0"/>
                                </a:rPr>
                              </m:ctrlPr>
                            </m:accPr>
                            <m:e>
                              <m:r>
                                <a:rPr lang="en-GB" sz="1600"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sz="1600" b="1" i="1" kern="100">
                              <a:latin typeface="Cambria Math" panose="02040503050406030204" pitchFamily="18" charset="0"/>
                              <a:ea typeface="Aptos" panose="020B0004020202020204" pitchFamily="34" charset="0"/>
                              <a:cs typeface="Times New Roman" panose="02020603050405020304" pitchFamily="18" charset="0"/>
                            </a:rPr>
                            <m:t>𝟐</m:t>
                          </m:r>
                        </m:sub>
                      </m:sSub>
                      <m:d>
                        <m:dPr>
                          <m:ctrlP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6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oMath>
                  </m:oMathPara>
                </a14:m>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5EF44767-4ACE-38CF-7B80-42BE51A373D7}"/>
                  </a:ext>
                </a:extLst>
              </p:cNvPr>
              <p:cNvSpPr txBox="1">
                <a:spLocks noRot="1" noChangeAspect="1" noMove="1" noResize="1" noEditPoints="1" noAdjustHandles="1" noChangeArrowheads="1" noChangeShapeType="1" noTextEdit="1"/>
              </p:cNvSpPr>
              <p:nvPr/>
            </p:nvSpPr>
            <p:spPr>
              <a:xfrm>
                <a:off x="6929459" y="1623283"/>
                <a:ext cx="6386804" cy="91146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DE60077-B75D-9653-7865-34947FE379F2}"/>
                  </a:ext>
                </a:extLst>
              </p:cNvPr>
              <p:cNvSpPr txBox="1"/>
              <p:nvPr/>
            </p:nvSpPr>
            <p:spPr>
              <a:xfrm>
                <a:off x="6438245" y="2495516"/>
                <a:ext cx="7114592" cy="605615"/>
              </a:xfrm>
              <a:prstGeom prst="rect">
                <a:avLst/>
              </a:prstGeom>
              <a:noFill/>
            </p:spPr>
            <p:txBody>
              <a:bodyPr wrap="square">
                <a:spAutoFit/>
              </a:bodyPr>
              <a:lstStyle/>
              <a:p>
                <a:pPr/>
                <a14:m>
                  <m:oMathPara xmlns:m="http://schemas.openxmlformats.org/officeDocument/2006/math">
                    <m:oMath>
                      <m:f>
                        <m:fPr>
                          <m:ctrlPr>
                            <a:rPr lang="en-GB" sz="1600">
                              <a:latin typeface="Cambria Math" panose="02040503050406030204" pitchFamily="18" charset="0"/>
                            </a:rPr>
                          </m:ctrlPr>
                        </m:fPr>
                        <m:num>
                          <m:r>
                            <a:rPr lang="en-GB" sz="1600">
                              <a:latin typeface="Cambria Math" panose="02040503050406030204" pitchFamily="18" charset="0"/>
                            </a:rPr>
                            <m:t>𝜕</m:t>
                          </m:r>
                          <m:acc>
                            <m:accPr>
                              <m:chr m:val="̂"/>
                              <m:ctrlPr>
                                <a:rPr lang="en-GB" sz="1600" b="1" i="1">
                                  <a:latin typeface="Cambria Math" panose="02040503050406030204" pitchFamily="18" charset="0"/>
                                </a:rPr>
                              </m:ctrlPr>
                            </m:accPr>
                            <m:e>
                              <m:r>
                                <a:rPr lang="en-GB" sz="1600" b="1" i="1">
                                  <a:latin typeface="Cambria Math" panose="02040503050406030204" pitchFamily="18" charset="0"/>
                                </a:rPr>
                                <m:t>𝒂</m:t>
                              </m:r>
                            </m:e>
                          </m:acc>
                        </m:num>
                        <m:den>
                          <m:r>
                            <a:rPr lang="en-GB" sz="1600" b="0" i="0">
                              <a:latin typeface="Cambria Math" panose="02040503050406030204" pitchFamily="18" charset="0"/>
                            </a:rPr>
                            <m:t>𝜕</m:t>
                          </m:r>
                          <m:r>
                            <a:rPr lang="en-GB" sz="1600" b="0" i="1">
                              <a:latin typeface="Cambria Math" panose="02040503050406030204" pitchFamily="18" charset="0"/>
                            </a:rPr>
                            <m:t>𝜉</m:t>
                          </m:r>
                        </m:den>
                      </m:f>
                      <m:d>
                        <m:dPr>
                          <m:ctrlPr>
                            <a:rPr lang="en-GB" sz="1600" b="1" i="1">
                              <a:latin typeface="Cambria Math" panose="02040503050406030204" pitchFamily="18" charset="0"/>
                            </a:rPr>
                          </m:ctrlPr>
                        </m:dPr>
                        <m:e>
                          <m:r>
                            <a:rPr lang="en-GB" sz="1600" b="1" i="1">
                              <a:latin typeface="Cambria Math" panose="02040503050406030204" pitchFamily="18" charset="0"/>
                            </a:rPr>
                            <m:t>𝑿</m:t>
                          </m:r>
                          <m:r>
                            <a:rPr lang="en-GB" sz="1600" b="0" i="0">
                              <a:latin typeface="Cambria Math" panose="02040503050406030204" pitchFamily="18" charset="0"/>
                            </a:rPr>
                            <m:t>,</m:t>
                          </m:r>
                          <m:r>
                            <a:rPr lang="en-GB" sz="1600" b="0" i="1">
                              <a:latin typeface="Cambria Math" panose="02040503050406030204" pitchFamily="18" charset="0"/>
                            </a:rPr>
                            <m:t>𝜉</m:t>
                          </m:r>
                        </m:e>
                      </m:d>
                      <m:r>
                        <a:rPr lang="en-GB" sz="1600" b="0" i="0">
                          <a:latin typeface="Cambria Math" panose="02040503050406030204" pitchFamily="18" charset="0"/>
                        </a:rPr>
                        <m:t>=</m:t>
                      </m:r>
                      <m:acc>
                        <m:accPr>
                          <m:chr m:val="̂"/>
                          <m:ctrlPr>
                            <a:rPr lang="en-GB" sz="1600" b="1" i="1">
                              <a:latin typeface="Cambria Math" panose="02040503050406030204" pitchFamily="18" charset="0"/>
                            </a:rPr>
                          </m:ctrlPr>
                        </m:accPr>
                        <m:e>
                          <m:r>
                            <a:rPr lang="en-GB" sz="1600" b="1" i="1">
                              <a:latin typeface="Cambria Math" panose="02040503050406030204" pitchFamily="18" charset="0"/>
                            </a:rPr>
                            <m:t>𝒄</m:t>
                          </m:r>
                        </m:e>
                      </m:acc>
                      <m:d>
                        <m:dPr>
                          <m:ctrlPr>
                            <a:rPr lang="en-GB" sz="1600" b="1" i="1">
                              <a:latin typeface="Cambria Math" panose="02040503050406030204" pitchFamily="18" charset="0"/>
                            </a:rPr>
                          </m:ctrlPr>
                        </m:dPr>
                        <m:e>
                          <m:r>
                            <a:rPr lang="en-GB" sz="1600" b="1" i="1">
                              <a:latin typeface="Cambria Math" panose="02040503050406030204" pitchFamily="18" charset="0"/>
                            </a:rPr>
                            <m:t>𝑿</m:t>
                          </m:r>
                          <m:r>
                            <a:rPr lang="en-GB" sz="1600" b="0" i="0">
                              <a:latin typeface="Cambria Math" panose="02040503050406030204" pitchFamily="18" charset="0"/>
                            </a:rPr>
                            <m:t>,</m:t>
                          </m:r>
                          <m:r>
                            <a:rPr lang="en-GB" sz="1600" b="0" i="1">
                              <a:latin typeface="Cambria Math" panose="02040503050406030204" pitchFamily="18" charset="0"/>
                            </a:rPr>
                            <m:t>𝜉</m:t>
                          </m:r>
                        </m:e>
                      </m:d>
                    </m:oMath>
                  </m:oMathPara>
                </a14:m>
                <a:endParaRPr lang="en-GB" sz="1600" dirty="0"/>
              </a:p>
            </p:txBody>
          </p:sp>
        </mc:Choice>
        <mc:Fallback xmlns="">
          <p:sp>
            <p:nvSpPr>
              <p:cNvPr id="11" name="TextBox 10">
                <a:extLst>
                  <a:ext uri="{FF2B5EF4-FFF2-40B4-BE49-F238E27FC236}">
                    <a16:creationId xmlns:a16="http://schemas.microsoft.com/office/drawing/2014/main" id="{2DE60077-B75D-9653-7865-34947FE379F2}"/>
                  </a:ext>
                </a:extLst>
              </p:cNvPr>
              <p:cNvSpPr txBox="1">
                <a:spLocks noRot="1" noChangeAspect="1" noMove="1" noResize="1" noEditPoints="1" noAdjustHandles="1" noChangeArrowheads="1" noChangeShapeType="1" noTextEdit="1"/>
              </p:cNvSpPr>
              <p:nvPr/>
            </p:nvSpPr>
            <p:spPr>
              <a:xfrm>
                <a:off x="6438245" y="2495516"/>
                <a:ext cx="7114592" cy="605615"/>
              </a:xfrm>
              <a:prstGeom prst="rect">
                <a:avLst/>
              </a:prstGeom>
              <a:blipFill>
                <a:blip r:embed="rId4"/>
                <a:stretch>
                  <a:fillRect/>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4903B733-E750-413F-71E4-F4871EC43936}"/>
              </a:ext>
            </a:extLst>
          </p:cNvPr>
          <p:cNvSpPr txBox="1"/>
          <p:nvPr/>
        </p:nvSpPr>
        <p:spPr>
          <a:xfrm>
            <a:off x="489687" y="1370881"/>
            <a:ext cx="5583580" cy="369332"/>
          </a:xfrm>
          <a:prstGeom prst="rect">
            <a:avLst/>
          </a:prstGeom>
          <a:noFill/>
        </p:spPr>
        <p:txBody>
          <a:bodyPr wrap="none" rtlCol="0">
            <a:spAutoFit/>
          </a:bodyPr>
          <a:lstStyle/>
          <a:p>
            <a:r>
              <a:rPr lang="en-GB" dirty="0"/>
              <a:t>All the higher order and FLR physics is contained in: </a:t>
            </a:r>
            <a:endParaRPr lang="en-US"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EBE5AA5-65E1-6504-2B58-33EA8A4B5DC7}"/>
                  </a:ext>
                </a:extLst>
              </p:cNvPr>
              <p:cNvSpPr txBox="1"/>
              <p:nvPr/>
            </p:nvSpPr>
            <p:spPr>
              <a:xfrm>
                <a:off x="951482" y="3986346"/>
                <a:ext cx="10181116" cy="1982915"/>
              </a:xfrm>
              <a:prstGeom prst="rect">
                <a:avLst/>
              </a:prstGeom>
              <a:noFill/>
            </p:spPr>
            <p:txBody>
              <a:bodyPr wrap="square">
                <a:spAutoFit/>
              </a:bodyPr>
              <a:lstStyle/>
              <a:p>
                <a:pPr>
                  <a:lnSpc>
                    <a:spcPct val="115000"/>
                  </a:lnSpc>
                  <a:spcAft>
                    <a:spcPts val="800"/>
                  </a:spcAft>
                  <a:buNone/>
                </a:pPr>
                <a14:m>
                  <m:oMathPara xmlns:m="http://schemas.openxmlformats.org/officeDocument/2006/math">
                    <m:oMath>
                      <m:r>
                        <a:rPr lang="en-GB" i="1" kern="100" smtClean="0">
                          <a:effectLst/>
                          <a:latin typeface="Cambria Math" panose="02040503050406030204" pitchFamily="18" charset="0"/>
                          <a:ea typeface="Aptos" panose="020B0004020202020204" pitchFamily="34" charset="0"/>
                          <a:cs typeface="Times New Roman" panose="02020603050405020304" pitchFamily="18" charset="0"/>
                        </a:rPr>
                        <m:t>𝐿</m:t>
                      </m:r>
                      <m:d>
                        <m:dPr>
                          <m:ctrlPr>
                            <a:rPr lang="en-GB"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GB" b="1" i="1" kern="100">
                              <a:effectLst/>
                              <a:latin typeface="Cambria Math" panose="02040503050406030204" pitchFamily="18" charset="0"/>
                              <a:ea typeface="Aptos" panose="020B0004020202020204" pitchFamily="34" charset="0"/>
                              <a:cs typeface="Times New Roman" panose="02020603050405020304" pitchFamily="18" charset="0"/>
                            </a:rPr>
                            <m:t>𝑿</m:t>
                          </m:r>
                          <m:r>
                            <a:rPr lang="en-GB"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GB"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GB" i="1" kern="100">
                                  <a:effectLst/>
                                  <a:latin typeface="Cambria Math" panose="02040503050406030204" pitchFamily="18" charset="0"/>
                                  <a:ea typeface="Aptos" panose="020B0004020202020204" pitchFamily="34"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𝜉</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GB"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effectLst/>
                                  <a:latin typeface="Cambria Math" panose="02040503050406030204" pitchFamily="18" charset="0"/>
                                  <a:ea typeface="Aptos" panose="020B0004020202020204" pitchFamily="34" charset="0"/>
                                  <a:cs typeface="Times New Roman" panose="02020603050405020304" pitchFamily="18" charset="0"/>
                                </a:rPr>
                                <m:t>𝑿</m:t>
                              </m:r>
                            </m:e>
                          </m:acc>
                          <m:r>
                            <a:rPr lang="en-GB" i="1"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𝜉</m:t>
                              </m:r>
                            </m:e>
                          </m:acc>
                        </m:e>
                      </m:d>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𝟎</m:t>
                              </m:r>
                            </m:sub>
                          </m:sSub>
                          <m:d>
                            <m:dPr>
                              <m:ctrlP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𝑚</m:t>
                          </m:r>
                          <m:sSub>
                            <m:sSubPr>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GB"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GB" i="1" kern="100">
                                  <a:effectLst/>
                                  <a:latin typeface="Cambria Math" panose="02040503050406030204" pitchFamily="18" charset="0"/>
                                  <a:ea typeface="Aptos" panose="020B0004020202020204" pitchFamily="34" charset="0"/>
                                  <a:cs typeface="Times New Roman" panose="02020603050405020304" pitchFamily="18" charset="0"/>
                                </a:rPr>
                                <m:t>∥</m:t>
                              </m:r>
                            </m:sub>
                          </m:sSub>
                          <m:acc>
                            <m:accPr>
                              <m:chr m:val="̂"/>
                              <m:ctrlPr>
                                <a:rPr lang="en-GB"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effectLst/>
                                  <a:latin typeface="Cambria Math" panose="02040503050406030204" pitchFamily="18" charset="0"/>
                                  <a:ea typeface="Aptos" panose="020B0004020202020204" pitchFamily="34" charset="0"/>
                                  <a:cs typeface="Times New Roman" panose="02020603050405020304" pitchFamily="18" charset="0"/>
                                </a:rPr>
                                <m:t>𝒃</m:t>
                              </m:r>
                            </m:e>
                          </m:acc>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Aptos" panose="020B0004020202020204" pitchFamily="34" charset="0"/>
                              <a:cs typeface="Times New Roman" panose="02020603050405020304" pitchFamily="18" charset="0"/>
                            </a:rPr>
                            <m:t>+</m:t>
                          </m:r>
                          <m:r>
                            <a:rPr lang="en-GB" b="1" kern="100">
                              <a:effectLst/>
                              <a:latin typeface="Cambria Math" panose="02040503050406030204" pitchFamily="18" charset="0"/>
                              <a:ea typeface="Times New Roman" panose="02020603050405020304" pitchFamily="18" charset="0"/>
                              <a:cs typeface="Times New Roman" panose="02020603050405020304" pitchFamily="18" charset="0"/>
                            </a:rPr>
                            <m:t>𝚫</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𝑷</m:t>
                          </m:r>
                          <m:d>
                            <m:dPr>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GB"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GB" i="1" kern="100">
                                      <a:effectLst/>
                                      <a:latin typeface="Cambria Math" panose="02040503050406030204" pitchFamily="18" charset="0"/>
                                      <a:ea typeface="Aptos" panose="020B0004020202020204" pitchFamily="34"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𝜉</m:t>
                              </m:r>
                            </m:e>
                          </m:d>
                        </m:e>
                      </m:d>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acc>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en-GB" i="1" kern="100">
                              <a:effectLst/>
                              <a:latin typeface="Cambria Math" panose="02040503050406030204" pitchFamily="18" charset="0"/>
                              <a:ea typeface="Aptos" panose="020B0004020202020204" pitchFamily="34" charset="0"/>
                              <a:cs typeface="Times New Roman" panose="02020603050405020304" pitchFamily="18" charset="0"/>
                            </a:rPr>
                            <m:t>𝑚</m:t>
                          </m:r>
                        </m:num>
                        <m:den>
                          <m:r>
                            <a:rPr lang="en-GB" i="1" kern="100">
                              <a:effectLst/>
                              <a:latin typeface="Cambria Math" panose="02040503050406030204" pitchFamily="18" charset="0"/>
                              <a:ea typeface="Aptos" panose="020B0004020202020204" pitchFamily="34" charset="0"/>
                              <a:cs typeface="Times New Roman" panose="02020603050405020304" pitchFamily="18" charset="0"/>
                            </a:rPr>
                            <m:t>𝑍𝑒</m:t>
                          </m:r>
                        </m:den>
                      </m:f>
                      <m:d>
                        <m:d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𝜇</m:t>
                          </m:r>
                          <m:d>
                            <m:d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num>
                            <m:den>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den>
                          </m:f>
                          <m:r>
                            <a:rPr lang="en-GB" b="1" kern="100">
                              <a:effectLst/>
                              <a:latin typeface="Cambria Math" panose="02040503050406030204" pitchFamily="18" charset="0"/>
                              <a:ea typeface="Times New Roman" panose="02020603050405020304" pitchFamily="18" charset="0"/>
                              <a:cs typeface="Times New Roman" panose="02020603050405020304" pitchFamily="18" charset="0"/>
                            </a:rPr>
                            <m:t>𝚫</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𝑷</m:t>
                          </m:r>
                          <m:d>
                            <m:dPr>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dPr>
                            <m:e>
                              <m:sSub>
                                <m:sSubPr>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GB"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GB" i="1" kern="100">
                                      <a:effectLst/>
                                      <a:latin typeface="Cambria Math" panose="02040503050406030204" pitchFamily="18" charset="0"/>
                                      <a:ea typeface="Aptos" panose="020B0004020202020204" pitchFamily="34"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𝜉</m:t>
                              </m:r>
                            </m:e>
                          </m:d>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GB"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effectLst/>
                                  <a:latin typeface="Cambria Math" panose="02040503050406030204" pitchFamily="18" charset="0"/>
                                  <a:ea typeface="Aptos" panose="020B0004020202020204" pitchFamily="34" charset="0"/>
                                  <a:cs typeface="Times New Roman" panose="02020603050405020304" pitchFamily="18" charset="0"/>
                                </a:rPr>
                                <m:t>𝒄</m:t>
                              </m:r>
                            </m:e>
                          </m:acc>
                          <m:r>
                            <a:rPr lang="en-GB" b="1" i="1" kern="100">
                              <a:effectLst/>
                              <a:latin typeface="Cambria Math" panose="02040503050406030204" pitchFamily="18" charset="0"/>
                              <a:ea typeface="Aptos" panose="020B0004020202020204" pitchFamily="34"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𝜉</m:t>
                          </m:r>
                          <m:r>
                            <a:rPr lang="en-GB" b="1" i="1" kern="100">
                              <a:effectLst/>
                              <a:latin typeface="Cambria Math" panose="02040503050406030204" pitchFamily="18" charset="0"/>
                              <a:ea typeface="Aptos" panose="020B0004020202020204" pitchFamily="34" charset="0"/>
                              <a:cs typeface="Times New Roman" panose="02020603050405020304" pitchFamily="18" charset="0"/>
                            </a:rPr>
                            <m:t>)</m:t>
                          </m:r>
                        </m:e>
                      </m:d>
                      <m:acc>
                        <m:accPr>
                          <m:chr m:val="̇"/>
                          <m:ctrlPr>
                            <a:rPr lang="en-GB"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GB" i="1" kern="100">
                              <a:effectLst/>
                              <a:latin typeface="Cambria Math" panose="02040503050406030204" pitchFamily="18" charset="0"/>
                              <a:ea typeface="Aptos" panose="020B0004020202020204" pitchFamily="34" charset="0"/>
                              <a:cs typeface="Times New Roman" panose="02020603050405020304" pitchFamily="18" charset="0"/>
                            </a:rPr>
                            <m:t>𝜉</m:t>
                          </m:r>
                        </m:e>
                      </m:acc>
                    </m:oMath>
                  </m:oMathPara>
                </a14:m>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𝑚</m:t>
                          </m:r>
                          <m:sSubSup>
                            <m:sSubSup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bSup>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𝜇</m:t>
                          </m:r>
                          <m:d>
                            <m:d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𝐵</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GB"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GB" kern="100">
                                  <a:effectLst/>
                                  <a:latin typeface="Cambria Math" panose="02040503050406030204" pitchFamily="18" charset="0"/>
                                  <a:ea typeface="Times New Roman" panose="02020603050405020304" pitchFamily="18" charset="0"/>
                                  <a:cs typeface="Times New Roman" panose="02020603050405020304" pitchFamily="18" charset="0"/>
                                </a:rPr>
                                <m:t>Φ</m:t>
                              </m:r>
                            </m:e>
                            <m:sub>
                              <m:r>
                                <a:rPr lang="en-GB" kern="100">
                                  <a:effectLst/>
                                  <a:latin typeface="Cambria Math" panose="02040503050406030204" pitchFamily="18" charset="0"/>
                                  <a:ea typeface="Times New Roman" panose="02020603050405020304" pitchFamily="18" charset="0"/>
                                  <a:cs typeface="Times New Roman" panose="02020603050405020304" pitchFamily="18" charset="0"/>
                                </a:rPr>
                                <m:t>0</m:t>
                              </m:r>
                            </m:sub>
                          </m:sSub>
                          <m:d>
                            <m:dPr>
                              <m:ctrlP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GB" kern="100">
                              <a:effectLst/>
                              <a:latin typeface="Cambria Math" panose="02040503050406030204" pitchFamily="18" charset="0"/>
                              <a:ea typeface="Times New Roman" panose="02020603050405020304" pitchFamily="18" charset="0"/>
                              <a:cs typeface="Times New Roman" panose="02020603050405020304" pitchFamily="18" charset="0"/>
                            </a:rPr>
                            <m:t>Δ</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𝐻</m:t>
                          </m:r>
                          <m:d>
                            <m:d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dPr>
                            <m:e>
                              <m:sSub>
                                <m:sSubPr>
                                  <m:ctrlPr>
                                    <a:rPr lang="en-GB"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GB" i="1" kern="100">
                                  <a:effectLst/>
                                  <a:latin typeface="Cambria Math" panose="02040503050406030204" pitchFamily="18" charset="0"/>
                                  <a:ea typeface="Times New Roman" panose="02020603050405020304" pitchFamily="18" charset="0"/>
                                  <a:cs typeface="Times New Roman" panose="02020603050405020304" pitchFamily="18" charset="0"/>
                                </a:rPr>
                                <m:t>𝜉</m:t>
                              </m:r>
                            </m:e>
                          </m:d>
                        </m:e>
                      </m:d>
                    </m:oMath>
                  </m:oMathPara>
                </a14:m>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5" name="TextBox 14">
                <a:extLst>
                  <a:ext uri="{FF2B5EF4-FFF2-40B4-BE49-F238E27FC236}">
                    <a16:creationId xmlns:a16="http://schemas.microsoft.com/office/drawing/2014/main" id="{4EBE5AA5-65E1-6504-2B58-33EA8A4B5DC7}"/>
                  </a:ext>
                </a:extLst>
              </p:cNvPr>
              <p:cNvSpPr txBox="1">
                <a:spLocks noRot="1" noChangeAspect="1" noMove="1" noResize="1" noEditPoints="1" noAdjustHandles="1" noChangeArrowheads="1" noChangeShapeType="1" noTextEdit="1"/>
              </p:cNvSpPr>
              <p:nvPr/>
            </p:nvSpPr>
            <p:spPr>
              <a:xfrm>
                <a:off x="951482" y="3986346"/>
                <a:ext cx="10181116" cy="1982915"/>
              </a:xfrm>
              <a:prstGeom prst="rect">
                <a:avLst/>
              </a:prstGeom>
              <a:blipFill>
                <a:blip r:embed="rId5"/>
                <a:stretch>
                  <a:fillRect/>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id="{8FAA2EDB-DF77-48B3-1921-2DA4AC74830A}"/>
              </a:ext>
            </a:extLst>
          </p:cNvPr>
          <p:cNvSpPr txBox="1"/>
          <p:nvPr/>
        </p:nvSpPr>
        <p:spPr>
          <a:xfrm>
            <a:off x="642087" y="3534754"/>
            <a:ext cx="10687541" cy="369332"/>
          </a:xfrm>
          <a:prstGeom prst="rect">
            <a:avLst/>
          </a:prstGeom>
          <a:noFill/>
        </p:spPr>
        <p:txBody>
          <a:bodyPr wrap="none" rtlCol="0">
            <a:spAutoFit/>
          </a:bodyPr>
          <a:lstStyle/>
          <a:p>
            <a:r>
              <a:rPr lang="en-GB" dirty="0"/>
              <a:t>This can be split into symplectic (the perturbation in the momentum definition) and Hamiltonian pieces: </a:t>
            </a:r>
            <a:endParaRPr lang="en-US" dirty="0"/>
          </a:p>
        </p:txBody>
      </p:sp>
    </p:spTree>
    <p:extLst>
      <p:ext uri="{BB962C8B-B14F-4D97-AF65-F5344CB8AC3E}">
        <p14:creationId xmlns:p14="http://schemas.microsoft.com/office/powerpoint/2010/main" val="301866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09F7E1-B4B2-20B6-98C5-DF97A6B8E26B}"/>
              </a:ext>
            </a:extLst>
          </p:cNvPr>
          <p:cNvSpPr>
            <a:spLocks noGrp="1"/>
          </p:cNvSpPr>
          <p:nvPr>
            <p:ph type="title"/>
          </p:nvPr>
        </p:nvSpPr>
        <p:spPr/>
        <p:txBody>
          <a:bodyPr>
            <a:normAutofit fontScale="90000"/>
          </a:bodyPr>
          <a:lstStyle/>
          <a:p>
            <a:r>
              <a:rPr lang="en-GB" dirty="0"/>
              <a:t>Full orbit effects can be made to look like a </a:t>
            </a:r>
            <a:r>
              <a:rPr lang="en-GB" u="sng" dirty="0"/>
              <a:t>fictional magnetic perturbation to the GC motion</a:t>
            </a:r>
            <a:endParaRPr lang="en-US" u="sng" dirty="0"/>
          </a:p>
        </p:txBody>
      </p:sp>
      <p:sp>
        <p:nvSpPr>
          <p:cNvPr id="5" name="Slide Number Placeholder 4">
            <a:extLst>
              <a:ext uri="{FF2B5EF4-FFF2-40B4-BE49-F238E27FC236}">
                <a16:creationId xmlns:a16="http://schemas.microsoft.com/office/drawing/2014/main" id="{1ACDCA35-6D43-D77E-77C5-BE0896874D39}"/>
              </a:ext>
            </a:extLst>
          </p:cNvPr>
          <p:cNvSpPr>
            <a:spLocks noGrp="1"/>
          </p:cNvSpPr>
          <p:nvPr>
            <p:ph type="sldNum" sz="quarter" idx="4"/>
          </p:nvPr>
        </p:nvSpPr>
        <p:spPr/>
        <p:txBody>
          <a:bodyPr/>
          <a:lstStyle/>
          <a:p>
            <a:fld id="{35482B25-261F-464E-BDD8-63296DE4D8A4}" type="slidenum">
              <a:rPr lang="en-US" smtClean="0"/>
              <a:pPr/>
              <a:t>9</a:t>
            </a:fld>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654762D-1EC5-19BD-E36C-7CF02FF4D172}"/>
                  </a:ext>
                </a:extLst>
              </p:cNvPr>
              <p:cNvSpPr txBox="1"/>
              <p:nvPr/>
            </p:nvSpPr>
            <p:spPr>
              <a:xfrm>
                <a:off x="-499574" y="4567939"/>
                <a:ext cx="12712390" cy="1342932"/>
              </a:xfrm>
              <a:prstGeom prst="rect">
                <a:avLst/>
              </a:prstGeom>
              <a:noFill/>
            </p:spPr>
            <p:txBody>
              <a:bodyPr wrap="square">
                <a:spAutoFit/>
              </a:bodyPr>
              <a:lstStyle/>
              <a:p>
                <a:pPr>
                  <a:lnSpc>
                    <a:spcPct val="115000"/>
                  </a:lnSpc>
                  <a:spcAft>
                    <a:spcPts val="800"/>
                  </a:spcAft>
                  <a:buNone/>
                </a:pPr>
                <a14:m>
                  <m:oMathPara xmlns:m="http://schemas.openxmlformats.org/officeDocument/2006/math">
                    <m:oMath>
                      <m:r>
                        <a:rPr lang="en-US" sz="1800" i="1" kern="100" smtClean="0">
                          <a:effectLst/>
                          <a:latin typeface="Cambria Math" panose="02040503050406030204" pitchFamily="18" charset="0"/>
                          <a:ea typeface="Aptos" panose="020B0004020202020204" pitchFamily="34" charset="0"/>
                          <a:cs typeface="Times New Roman" panose="02020603050405020304" pitchFamily="18" charset="0"/>
                        </a:rPr>
                        <m:t>𝐿</m:t>
                      </m:r>
                      <m:d>
                        <m:dPr>
                          <m:ctrlPr>
                            <a:rPr lang="en-US" sz="1800" b="1"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sz="1800" b="1" i="1" kern="100">
                              <a:effectLst/>
                              <a:latin typeface="Cambria Math" panose="02040503050406030204" pitchFamily="18" charset="0"/>
                              <a:ea typeface="Aptos" panose="020B0004020202020204" pitchFamily="34" charset="0"/>
                              <a:cs typeface="Times New Roman" panose="02020603050405020304" pitchFamily="18" charset="0"/>
                            </a:rPr>
                            <m:t>𝑿</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𝑉</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𝑉</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𝜉</m:t>
                          </m:r>
                        </m:e>
                      </m:d>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𝟎</m:t>
                              </m:r>
                            </m:sub>
                          </m:sSub>
                          <m:d>
                            <m:d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𝑚</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𝑉</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ub>
                          </m:sSub>
                          <m:acc>
                            <m:accPr>
                              <m:chr m:val="̂"/>
                              <m:ctrlPr>
                                <a:rPr lang="en-US"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sz="1800" b="1" i="1" kern="100">
                                  <a:effectLst/>
                                  <a:latin typeface="Cambria Math" panose="02040503050406030204" pitchFamily="18" charset="0"/>
                                  <a:ea typeface="Aptos" panose="020B0004020202020204" pitchFamily="34" charset="0"/>
                                  <a:cs typeface="Times New Roman" panose="02020603050405020304" pitchFamily="18" charset="0"/>
                                </a:rPr>
                                <m:t>𝒃</m:t>
                              </m:r>
                            </m:e>
                          </m:acc>
                          <m:d>
                            <m:d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e>
                      </m:d>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acc>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𝑚</m:t>
                          </m:r>
                        </m:num>
                        <m:den>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𝑍𝑒</m:t>
                          </m:r>
                        </m:den>
                      </m:f>
                      <m:d>
                        <m:d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𝑚</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bSup>
                                <m:sSubSup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𝑉</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bSup>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𝐵</m:t>
                              </m:r>
                              <m:d>
                                <m:d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den>
                          </m:f>
                        </m:e>
                      </m:d>
                      <m:acc>
                        <m:accPr>
                          <m:chr m:val="̇"/>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𝜉</m:t>
                          </m:r>
                        </m:e>
                      </m:acc>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𝑚</m:t>
                          </m:r>
                          <m:sSubSup>
                            <m:sSubSup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𝑉</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b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𝑚</m:t>
                          </m:r>
                          <m:sSubSup>
                            <m:sSubSup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𝑉</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b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t>Φ</m:t>
                              </m:r>
                            </m:e>
                            <m:sub>
                              <m: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t>0</m:t>
                              </m:r>
                            </m:sub>
                          </m:sSub>
                          <m:r>
                            <a:rPr lang="en-US" sz="1800" i="1" kern="100"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kern="100"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𝑍𝑒</m:t>
                          </m:r>
                          <m:r>
                            <m:rPr>
                              <m:sty m:val="p"/>
                            </m:rPr>
                            <a:rPr lang="en-US" sz="1800"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ΔΦ</m:t>
                          </m:r>
                          <m:r>
                            <a:rPr lang="en-US" sz="18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𝑍𝑒</m:t>
                          </m:r>
                          <m:r>
                            <a:rPr lang="en-US" sz="18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𝑽</m:t>
                          </m:r>
                          <m:r>
                            <a:rPr lang="en-US" sz="18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1800"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Δ</m:t>
                          </m:r>
                          <m:r>
                            <a:rPr lang="en-US" sz="1800" b="1"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𝑨</m:t>
                          </m:r>
                        </m:e>
                      </m:d>
                    </m:oMath>
                  </m:oMathPara>
                </a14:m>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14:m>
                  <m:oMathPara xmlns:m="http://schemas.openxmlformats.org/officeDocument/2006/math">
                    <m:oMath>
                      <m:r>
                        <m:rPr>
                          <m:sty m:val="p"/>
                        </m:rP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t>ΔΦ</m:t>
                      </m:r>
                      <m:r>
                        <a:rPr lang="en-US" sz="18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b="1" kern="100">
                          <a:effectLst/>
                          <a:latin typeface="Cambria Math" panose="02040503050406030204" pitchFamily="18" charset="0"/>
                          <a:ea typeface="Times New Roman" panose="02020603050405020304" pitchFamily="18" charset="0"/>
                          <a:cs typeface="Times New Roman" panose="02020603050405020304" pitchFamily="18" charset="0"/>
                        </a:rPr>
                        <m:t>𝚫</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𝑬</m:t>
                          </m:r>
                        </m:e>
                        <m:sub>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𝟎</m:t>
                          </m:r>
                        </m:sub>
                      </m:s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5654762D-1EC5-19BD-E36C-7CF02FF4D172}"/>
                  </a:ext>
                </a:extLst>
              </p:cNvPr>
              <p:cNvSpPr txBox="1">
                <a:spLocks noRot="1" noChangeAspect="1" noMove="1" noResize="1" noEditPoints="1" noAdjustHandles="1" noChangeArrowheads="1" noChangeShapeType="1" noTextEdit="1"/>
              </p:cNvSpPr>
              <p:nvPr/>
            </p:nvSpPr>
            <p:spPr>
              <a:xfrm>
                <a:off x="-499574" y="4567939"/>
                <a:ext cx="12712390" cy="13429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5FD5425-5006-D088-67B4-45AED0C93E73}"/>
                  </a:ext>
                </a:extLst>
              </p:cNvPr>
              <p:cNvSpPr txBox="1"/>
              <p:nvPr/>
            </p:nvSpPr>
            <p:spPr>
              <a:xfrm>
                <a:off x="3514030" y="3603042"/>
                <a:ext cx="6188926" cy="612732"/>
              </a:xfrm>
              <a:prstGeom prst="rect">
                <a:avLst/>
              </a:prstGeom>
              <a:noFill/>
            </p:spPr>
            <p:txBody>
              <a:bodyPr wrap="square">
                <a:spAutoFit/>
              </a:bodyPr>
              <a:lstStyle/>
              <a:p>
                <a:pPr/>
                <a14:m>
                  <m:oMathPara xmlns:m="http://schemas.openxmlformats.org/officeDocument/2006/math">
                    <m:oMath>
                      <m:sSub>
                        <m:sSub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𝑉</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ub>
                      </m:s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e>
                      </m:acc>
                      <m:r>
                        <a:rPr lang="en-US" sz="1800" b="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𝑍𝑒</m:t>
                          </m:r>
                          <m:r>
                            <m:rPr>
                              <m:sty m:val="p"/>
                            </m:rP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t>Δ</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𝑚</m:t>
                          </m:r>
                        </m:den>
                      </m:f>
                      <m:r>
                        <a:rPr lang="en-GB" sz="1800" b="0" i="0" kern="100" smtClean="0">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𝑉</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sub>
                      </m:s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sz="1800" b="1" i="1" kern="100">
                              <a:effectLst/>
                              <a:latin typeface="Cambria Math" panose="02040503050406030204" pitchFamily="18" charset="0"/>
                              <a:ea typeface="Aptos" panose="020B0004020202020204" pitchFamily="34" charset="0"/>
                              <a:cs typeface="Times New Roman" panose="02020603050405020304" pitchFamily="18" charset="0"/>
                            </a:rPr>
                            <m:t>𝒄</m:t>
                          </m:r>
                        </m:e>
                      </m:acc>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𝑍𝑒</m:t>
                          </m:r>
                          <m:r>
                            <m:rPr>
                              <m:sty m:val="p"/>
                            </m:rP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t>Δ</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𝑚</m:t>
                          </m:r>
                        </m:den>
                      </m:f>
                    </m:oMath>
                  </m:oMathPara>
                </a14:m>
                <a:endParaRPr lang="en-US" dirty="0"/>
              </a:p>
            </p:txBody>
          </p:sp>
        </mc:Choice>
        <mc:Fallback xmlns="">
          <p:sp>
            <p:nvSpPr>
              <p:cNvPr id="13" name="TextBox 12">
                <a:extLst>
                  <a:ext uri="{FF2B5EF4-FFF2-40B4-BE49-F238E27FC236}">
                    <a16:creationId xmlns:a16="http://schemas.microsoft.com/office/drawing/2014/main" id="{15FD5425-5006-D088-67B4-45AED0C93E73}"/>
                  </a:ext>
                </a:extLst>
              </p:cNvPr>
              <p:cNvSpPr txBox="1">
                <a:spLocks noRot="1" noChangeAspect="1" noMove="1" noResize="1" noEditPoints="1" noAdjustHandles="1" noChangeArrowheads="1" noChangeShapeType="1" noTextEdit="1"/>
              </p:cNvSpPr>
              <p:nvPr/>
            </p:nvSpPr>
            <p:spPr>
              <a:xfrm>
                <a:off x="3514030" y="3603042"/>
                <a:ext cx="6188926" cy="6127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E29AC99-BD72-F1B4-55B9-7C4FE1BECAD8}"/>
                  </a:ext>
                </a:extLst>
              </p:cNvPr>
              <p:cNvSpPr txBox="1"/>
              <p:nvPr/>
            </p:nvSpPr>
            <p:spPr>
              <a:xfrm>
                <a:off x="935711" y="2303164"/>
                <a:ext cx="8917505" cy="834074"/>
              </a:xfrm>
              <a:prstGeom prst="rect">
                <a:avLst/>
              </a:prstGeom>
              <a:noFill/>
            </p:spPr>
            <p:txBody>
              <a:bodyPr wrap="square">
                <a:spAutoFit/>
              </a:bodyPr>
              <a:lstStyle/>
              <a:p>
                <a:pPr>
                  <a:lnSpc>
                    <a:spcPct val="115000"/>
                  </a:lnSpc>
                  <a:spcAft>
                    <a:spcPts val="800"/>
                  </a:spcAft>
                  <a:buNone/>
                </a:pPr>
                <a14:m>
                  <m:oMathPara xmlns:m="http://schemas.openxmlformats.org/officeDocument/2006/math">
                    <m:oMath>
                      <m:r>
                        <a:rPr lang="en-US" sz="1800" b="1" kern="100" smtClean="0">
                          <a:effectLst/>
                          <a:latin typeface="Cambria Math" panose="02040503050406030204" pitchFamily="18" charset="0"/>
                          <a:ea typeface="Times New Roman" panose="02020603050405020304" pitchFamily="18" charset="0"/>
                          <a:cs typeface="Times New Roman" panose="02020603050405020304" pitchFamily="18" charset="0"/>
                        </a:rPr>
                        <m:t>𝚫</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den>
                      </m:f>
                      <m:sSup>
                        <m:sSup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𝝆</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1800" kern="100">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𝑋</m:t>
                                  </m:r>
                                </m:sub>
                              </m:sSub>
                            </m:e>
                          </m:d>
                        </m:e>
                        <m: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sSub>
                        <m:sSub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𝟎</m:t>
                          </m:r>
                        </m:sub>
                      </m:sSub>
                      <m:d>
                        <m:dPr>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𝑚</m:t>
                              </m:r>
                            </m:e>
                            <m: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sSup>
                            <m:sSup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𝑍</m:t>
                              </m:r>
                            </m:e>
                            <m: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sSup>
                            <m:sSupPr>
                              <m:ctrlP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𝑒</m:t>
                              </m:r>
                            </m:e>
                            <m:sup>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den>
                      </m:f>
                      <m:f>
                        <m:f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fPr>
                        <m:num>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ub>
                          </m:sSub>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𝑣</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ub>
                          </m:sSub>
                        </m:num>
                        <m:den>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𝐵</m:t>
                          </m:r>
                        </m:den>
                      </m:f>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𝒂</m:t>
                          </m:r>
                        </m:e>
                      </m:acc>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18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en-US" sz="1800" b="1" i="1" kern="100">
                              <a:effectLst/>
                              <a:latin typeface="Cambria Math" panose="02040503050406030204" pitchFamily="18" charset="0"/>
                              <a:ea typeface="Aptos" panose="020B0004020202020204" pitchFamily="34" charset="0"/>
                              <a:cs typeface="Times New Roman" panose="02020603050405020304" pitchFamily="18" charset="0"/>
                            </a:rPr>
                            <m:t>𝒃</m:t>
                          </m:r>
                        </m:e>
                      </m:acc>
                      <m:r>
                        <a:rPr lang="en-US" sz="1800" b="1"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𝑚</m:t>
                          </m:r>
                        </m:num>
                        <m:den>
                          <m:sSup>
                            <m:sSup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𝑍</m:t>
                              </m:r>
                            </m:e>
                            <m:sup>
                              <m:r>
                                <a:rPr lang="en-US" sz="1800" i="1" kern="100">
                                  <a:effectLst/>
                                  <a:latin typeface="Cambria Math" panose="02040503050406030204" pitchFamily="18" charset="0"/>
                                  <a:ea typeface="Aptos" panose="020B0004020202020204" pitchFamily="34" charset="0"/>
                                  <a:cs typeface="Times New Roman" panose="02020603050405020304" pitchFamily="18" charset="0"/>
                                </a:rPr>
                                <m:t>2</m:t>
                              </m:r>
                            </m:sup>
                          </m:sSup>
                          <m:sSup>
                            <m:sSup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𝑒</m:t>
                              </m:r>
                            </m:e>
                            <m:sup>
                              <m:r>
                                <a:rPr lang="en-US" sz="1800" i="1" kern="100">
                                  <a:effectLst/>
                                  <a:latin typeface="Cambria Math" panose="02040503050406030204" pitchFamily="18" charset="0"/>
                                  <a:ea typeface="Aptos" panose="020B0004020202020204" pitchFamily="34" charset="0"/>
                                  <a:cs typeface="Times New Roman" panose="02020603050405020304" pitchFamily="18" charset="0"/>
                                </a:rPr>
                                <m:t>2</m:t>
                              </m:r>
                            </m:sup>
                          </m:sSup>
                        </m:den>
                      </m:f>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𝜇</m:t>
                      </m:r>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a:latin typeface="Cambria Math" panose="02040503050406030204" pitchFamily="18" charset="0"/>
                              <a:ea typeface="Aptos" panose="020B0004020202020204" pitchFamily="34" charset="0"/>
                              <a:cs typeface="Times New Roman" panose="02020603050405020304" pitchFamily="18" charset="0"/>
                            </a:rPr>
                            <m:t>𝟐</m:t>
                          </m:r>
                        </m:sub>
                      </m:sSub>
                      <m:r>
                        <a:rPr lang="en-US" sz="1800" b="1"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a:latin typeface="Cambria Math" panose="02040503050406030204" pitchFamily="18" charset="0"/>
                              <a:ea typeface="Aptos" panose="020B0004020202020204" pitchFamily="34" charset="0"/>
                              <a:cs typeface="Times New Roman" panose="02020603050405020304" pitchFamily="18" charset="0"/>
                            </a:rPr>
                            <m:t>𝟏</m:t>
                          </m:r>
                        </m:sub>
                      </m:s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en-GB" sz="1800" b="0" i="1" kern="100" smtClean="0">
                              <a:effectLst/>
                              <a:latin typeface="Cambria Math" panose="02040503050406030204" pitchFamily="18" charset="0"/>
                              <a:ea typeface="Aptos" panose="020B0004020202020204" pitchFamily="34" charset="0"/>
                              <a:cs typeface="Times New Roman" panose="02020603050405020304" pitchFamily="18" charset="0"/>
                            </a:rPr>
                          </m:ctrlPr>
                        </m:fPr>
                        <m:num>
                          <m:r>
                            <a:rPr lang="en-GB" sz="1800" b="0" i="1" kern="100" smtClean="0">
                              <a:effectLst/>
                              <a:latin typeface="Cambria Math" panose="02040503050406030204" pitchFamily="18" charset="0"/>
                              <a:ea typeface="Aptos" panose="020B0004020202020204" pitchFamily="34" charset="0"/>
                              <a:cs typeface="Times New Roman" panose="02020603050405020304" pitchFamily="18" charset="0"/>
                            </a:rPr>
                            <m:t>1</m:t>
                          </m:r>
                        </m:num>
                        <m:den>
                          <m:r>
                            <a:rPr lang="en-US" sz="1800" i="1" kern="100">
                              <a:effectLst/>
                              <a:latin typeface="Cambria Math" panose="02040503050406030204" pitchFamily="18" charset="0"/>
                              <a:ea typeface="Aptos" panose="020B0004020202020204" pitchFamily="34" charset="0"/>
                              <a:cs typeface="Times New Roman" panose="02020603050405020304" pitchFamily="18" charset="0"/>
                            </a:rPr>
                            <m:t>2</m:t>
                          </m:r>
                        </m:den>
                      </m:f>
                      <m:sSup>
                        <m:sSup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𝜌</m:t>
                          </m:r>
                        </m:e>
                        <m:sup>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i</m:t>
                          </m:r>
                        </m:sup>
                      </m:sSup>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800"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𝑖</m:t>
                          </m:r>
                        </m:sub>
                      </m:sSub>
                      <m:r>
                        <a:rPr lang="en-US" sz="1800" b="1" i="1" kern="100">
                          <a:effectLst/>
                          <a:latin typeface="Cambria Math" panose="02040503050406030204" pitchFamily="18" charset="0"/>
                          <a:ea typeface="Aptos" panose="020B0004020202020204" pitchFamily="34" charset="0"/>
                          <a:cs typeface="Times New Roman" panose="02020603050405020304" pitchFamily="18" charset="0"/>
                        </a:rPr>
                        <m:t>𝑨</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𝝆</m:t>
                      </m:r>
                      <m:r>
                        <a:rPr lang="en-GB" sz="1800" b="1"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𝑂</m:t>
                      </m:r>
                      <m:r>
                        <a:rPr lang="en-GB" sz="1800" b="1"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GB"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sSup>
                            <m:sSupPr>
                              <m:ctrlPr>
                                <a:rPr lang="en-GB"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GB"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𝜌</m:t>
                              </m:r>
                            </m:e>
                            <m:sup>
                              <m:r>
                                <a:rPr lang="en-GB"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sup>
                          </m:sSup>
                        </m:e>
                        <m:sup>
                          <m:r>
                            <a:rPr lang="en-GB" sz="1800" b="0" i="1" kern="100" smtClean="0">
                              <a:effectLst/>
                              <a:latin typeface="Cambria Math" panose="02040503050406030204" pitchFamily="18" charset="0"/>
                              <a:ea typeface="Times New Roman" panose="02020603050405020304" pitchFamily="18" charset="0"/>
                              <a:cs typeface="Times New Roman" panose="02020603050405020304" pitchFamily="18" charset="0"/>
                            </a:rPr>
                            <m:t>3</m:t>
                          </m:r>
                        </m:sup>
                      </m:sSup>
                      <m:sSub>
                        <m:sSubPr>
                          <m:ctrlPr>
                            <a:rPr lang="en-US" b="0" i="1" kern="100">
                              <a:latin typeface="Cambria Math" panose="02040503050406030204" pitchFamily="18" charset="0"/>
                              <a:ea typeface="Times New Roman" panose="02020603050405020304" pitchFamily="18" charset="0"/>
                              <a:cs typeface="Times New Roman" panose="02020603050405020304" pitchFamily="18" charset="0"/>
                            </a:rPr>
                          </m:ctrlPr>
                        </m:sSubPr>
                        <m:e>
                          <m:r>
                            <a:rPr lang="en-US" b="0" i="1" kern="100">
                              <a:latin typeface="Cambria Math" panose="02040503050406030204" pitchFamily="18" charset="0"/>
                              <a:ea typeface="Times New Roman" panose="02020603050405020304" pitchFamily="18" charset="0"/>
                              <a:cs typeface="Times New Roman" panose="02020603050405020304" pitchFamily="18" charset="0"/>
                            </a:rPr>
                            <m:t>𝐴</m:t>
                          </m:r>
                        </m:e>
                        <m:sub>
                          <m:r>
                            <a:rPr lang="en-US" b="0" i="1" kern="100">
                              <a:latin typeface="Cambria Math" panose="02040503050406030204" pitchFamily="18" charset="0"/>
                              <a:ea typeface="Times New Roman" panose="02020603050405020304" pitchFamily="18" charset="0"/>
                              <a:cs typeface="Times New Roman" panose="02020603050405020304" pitchFamily="18" charset="0"/>
                            </a:rPr>
                            <m:t>0</m:t>
                          </m:r>
                        </m:sub>
                      </m:sSub>
                      <m:r>
                        <a:rPr lang="en-GB" sz="1800" b="1" i="1" kern="100" smtClean="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5" name="TextBox 14">
                <a:extLst>
                  <a:ext uri="{FF2B5EF4-FFF2-40B4-BE49-F238E27FC236}">
                    <a16:creationId xmlns:a16="http://schemas.microsoft.com/office/drawing/2014/main" id="{1E29AC99-BD72-F1B4-55B9-7C4FE1BECAD8}"/>
                  </a:ext>
                </a:extLst>
              </p:cNvPr>
              <p:cNvSpPr txBox="1">
                <a:spLocks noRot="1" noChangeAspect="1" noMove="1" noResize="1" noEditPoints="1" noAdjustHandles="1" noChangeArrowheads="1" noChangeShapeType="1" noTextEdit="1"/>
              </p:cNvSpPr>
              <p:nvPr/>
            </p:nvSpPr>
            <p:spPr>
              <a:xfrm>
                <a:off x="935711" y="2303164"/>
                <a:ext cx="8917505" cy="834074"/>
              </a:xfrm>
              <a:prstGeom prst="rect">
                <a:avLst/>
              </a:prstGeom>
              <a:blipFill>
                <a:blip r:embed="rId4"/>
                <a:stretch>
                  <a:fillRect/>
                </a:stretch>
              </a:blipFill>
            </p:spPr>
            <p:txBody>
              <a:bodyPr/>
              <a:lstStyle/>
              <a:p>
                <a:r>
                  <a:rPr lang="en-GB">
                    <a:noFill/>
                  </a:rPr>
                  <a:t> </a:t>
                </a:r>
              </a:p>
            </p:txBody>
          </p:sp>
        </mc:Fallback>
      </mc:AlternateContent>
      <p:sp>
        <p:nvSpPr>
          <p:cNvPr id="16" name="TextBox 15">
            <a:extLst>
              <a:ext uri="{FF2B5EF4-FFF2-40B4-BE49-F238E27FC236}">
                <a16:creationId xmlns:a16="http://schemas.microsoft.com/office/drawing/2014/main" id="{C202058B-9491-9F53-DE4A-91E8BC8F4B08}"/>
              </a:ext>
            </a:extLst>
          </p:cNvPr>
          <p:cNvSpPr txBox="1"/>
          <p:nvPr/>
        </p:nvSpPr>
        <p:spPr>
          <a:xfrm>
            <a:off x="829651" y="1918010"/>
            <a:ext cx="6545382" cy="369332"/>
          </a:xfrm>
          <a:prstGeom prst="rect">
            <a:avLst/>
          </a:prstGeom>
          <a:noFill/>
        </p:spPr>
        <p:txBody>
          <a:bodyPr wrap="none" rtlCol="0">
            <a:spAutoFit/>
          </a:bodyPr>
          <a:lstStyle/>
          <a:p>
            <a:r>
              <a:rPr lang="en-GB" dirty="0"/>
              <a:t>Rewrite the symplectic piece as an imaginary vector potential</a:t>
            </a:r>
            <a:endParaRPr lang="en-US"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C3792A3-F7C6-77EB-6D79-E45795773D5D}"/>
                  </a:ext>
                </a:extLst>
              </p:cNvPr>
              <p:cNvSpPr txBox="1"/>
              <p:nvPr/>
            </p:nvSpPr>
            <p:spPr>
              <a:xfrm>
                <a:off x="483104" y="3604203"/>
                <a:ext cx="6356194" cy="663964"/>
              </a:xfrm>
              <a:prstGeom prst="rect">
                <a:avLst/>
              </a:prstGeom>
              <a:noFill/>
            </p:spPr>
            <p:txBody>
              <a:bodyPr wrap="square">
                <a:spAutoFit/>
              </a:bodyPr>
              <a:lstStyle/>
              <a:p>
                <a:pPr/>
                <a14:m>
                  <m:oMathPara xmlns:m="http://schemas.openxmlformats.org/officeDocument/2006/math">
                    <m:oMath>
                      <m:r>
                        <m:rPr>
                          <m:sty m:val="p"/>
                        </m:rPr>
                        <a:rPr lang="en-US" sz="1800" kern="100" smtClean="0">
                          <a:effectLst/>
                          <a:latin typeface="Cambria Math" panose="02040503050406030204" pitchFamily="18" charset="0"/>
                          <a:ea typeface="Times New Roman" panose="02020603050405020304" pitchFamily="18" charset="0"/>
                          <a:cs typeface="Times New Roman" panose="02020603050405020304" pitchFamily="18" charset="0"/>
                        </a:rPr>
                        <m:t>Δ</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𝑋</m:t>
                      </m:r>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b="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b="1" kern="100">
                              <a:effectLst/>
                              <a:latin typeface="Cambria Math" panose="02040503050406030204" pitchFamily="18" charset="0"/>
                              <a:ea typeface="Times New Roman" panose="02020603050405020304" pitchFamily="18" charset="0"/>
                              <a:cs typeface="Times New Roman" panose="02020603050405020304" pitchFamily="18" charset="0"/>
                            </a:rPr>
                            <m:t>𝚫</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b="1" i="1" kern="100">
                                  <a:effectLst/>
                                  <a:latin typeface="Cambria Math" panose="02040503050406030204" pitchFamily="18" charset="0"/>
                                  <a:ea typeface="Times New Roman" panose="02020603050405020304" pitchFamily="18" charset="0"/>
                                  <a:cs typeface="Times New Roman" panose="02020603050405020304" pitchFamily="18" charset="0"/>
                                </a:rPr>
                                <m:t>𝒃</m:t>
                              </m:r>
                            </m:e>
                          </m:acc>
                        </m:num>
                        <m:den>
                          <m:r>
                            <a:rPr lang="en-US" sz="1800" i="1" kern="100">
                              <a:effectLst/>
                              <a:latin typeface="Cambria Math" panose="02040503050406030204" pitchFamily="18" charset="0"/>
                              <a:ea typeface="Times New Roman" panose="02020603050405020304" pitchFamily="18" charset="0"/>
                              <a:cs typeface="Times New Roman" panose="02020603050405020304" pitchFamily="18" charset="0"/>
                            </a:rPr>
                            <m:t>𝐵</m:t>
                          </m:r>
                        </m:den>
                      </m:f>
                    </m:oMath>
                  </m:oMathPara>
                </a14:m>
                <a:endParaRPr lang="en-US" dirty="0"/>
              </a:p>
            </p:txBody>
          </p:sp>
        </mc:Choice>
        <mc:Fallback xmlns="">
          <p:sp>
            <p:nvSpPr>
              <p:cNvPr id="19" name="TextBox 18">
                <a:extLst>
                  <a:ext uri="{FF2B5EF4-FFF2-40B4-BE49-F238E27FC236}">
                    <a16:creationId xmlns:a16="http://schemas.microsoft.com/office/drawing/2014/main" id="{0C3792A3-F7C6-77EB-6D79-E45795773D5D}"/>
                  </a:ext>
                </a:extLst>
              </p:cNvPr>
              <p:cNvSpPr txBox="1">
                <a:spLocks noRot="1" noChangeAspect="1" noMove="1" noResize="1" noEditPoints="1" noAdjustHandles="1" noChangeArrowheads="1" noChangeShapeType="1" noTextEdit="1"/>
              </p:cNvSpPr>
              <p:nvPr/>
            </p:nvSpPr>
            <p:spPr>
              <a:xfrm>
                <a:off x="483104" y="3604203"/>
                <a:ext cx="6356194" cy="66396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0B81AD3-BE67-35C4-A76A-84A6A510C0D9}"/>
                  </a:ext>
                </a:extLst>
              </p:cNvPr>
              <p:cNvSpPr txBox="1"/>
              <p:nvPr/>
            </p:nvSpPr>
            <p:spPr>
              <a:xfrm>
                <a:off x="101600" y="3013625"/>
                <a:ext cx="11607296" cy="644719"/>
              </a:xfrm>
              <a:prstGeom prst="rect">
                <a:avLst/>
              </a:prstGeom>
              <a:noFill/>
            </p:spPr>
            <p:txBody>
              <a:bodyPr wrap="square" rtlCol="0">
                <a:spAutoFit/>
              </a:bodyPr>
              <a:lstStyle/>
              <a:p>
                <a:r>
                  <a:rPr lang="en-GB" dirty="0"/>
                  <a:t>Then, exactly as with a real perturbation </a:t>
                </a:r>
                <a14:m>
                  <m:oMath xmlns:m="http://schemas.openxmlformats.org/officeDocument/2006/math">
                    <m:r>
                      <a:rPr lang="en-GB" b="0" i="1" smtClean="0">
                        <a:latin typeface="Cambria Math" panose="02040503050406030204" pitchFamily="18" charset="0"/>
                      </a:rPr>
                      <m:t>𝛿</m:t>
                    </m:r>
                    <m:r>
                      <a:rPr lang="en-GB" b="1" i="1" smtClean="0">
                        <a:latin typeface="Cambria Math" panose="02040503050406030204" pitchFamily="18" charset="0"/>
                      </a:rPr>
                      <m:t>𝑨</m:t>
                    </m:r>
                  </m:oMath>
                </a14:m>
                <a:r>
                  <a:rPr lang="en-GB" dirty="0"/>
                  <a:t> (ripple etc) a small shift in coordinates gets rid of the symplectic piece. The trick is to make the shift</a:t>
                </a:r>
                <a:endParaRPr lang="en-US" dirty="0"/>
              </a:p>
            </p:txBody>
          </p:sp>
        </mc:Choice>
        <mc:Fallback xmlns="">
          <p:sp>
            <p:nvSpPr>
              <p:cNvPr id="21" name="TextBox 20">
                <a:extLst>
                  <a:ext uri="{FF2B5EF4-FFF2-40B4-BE49-F238E27FC236}">
                    <a16:creationId xmlns:a16="http://schemas.microsoft.com/office/drawing/2014/main" id="{90B81AD3-BE67-35C4-A76A-84A6A510C0D9}"/>
                  </a:ext>
                </a:extLst>
              </p:cNvPr>
              <p:cNvSpPr txBox="1">
                <a:spLocks noRot="1" noChangeAspect="1" noMove="1" noResize="1" noEditPoints="1" noAdjustHandles="1" noChangeArrowheads="1" noChangeShapeType="1" noTextEdit="1"/>
              </p:cNvSpPr>
              <p:nvPr/>
            </p:nvSpPr>
            <p:spPr>
              <a:xfrm>
                <a:off x="101600" y="3013625"/>
                <a:ext cx="11607296" cy="644719"/>
              </a:xfrm>
              <a:prstGeom prst="rect">
                <a:avLst/>
              </a:prstGeom>
              <a:blipFill>
                <a:blip r:embed="rId6"/>
                <a:stretch>
                  <a:fillRect l="-473" t="-4717" b="-14151"/>
                </a:stretch>
              </a:blipFill>
            </p:spPr>
            <p:txBody>
              <a:bodyPr/>
              <a:lstStyle/>
              <a:p>
                <a:r>
                  <a:rPr lang="en-GB">
                    <a:noFill/>
                  </a:rPr>
                  <a:t> </a:t>
                </a:r>
              </a:p>
            </p:txBody>
          </p:sp>
        </mc:Fallback>
      </mc:AlternateContent>
      <p:sp>
        <p:nvSpPr>
          <p:cNvPr id="23" name="TextBox 22">
            <a:extLst>
              <a:ext uri="{FF2B5EF4-FFF2-40B4-BE49-F238E27FC236}">
                <a16:creationId xmlns:a16="http://schemas.microsoft.com/office/drawing/2014/main" id="{82397AEF-8604-656B-D0AB-1B988147CE57}"/>
              </a:ext>
            </a:extLst>
          </p:cNvPr>
          <p:cNvSpPr txBox="1"/>
          <p:nvPr/>
        </p:nvSpPr>
        <p:spPr>
          <a:xfrm>
            <a:off x="297736" y="4251257"/>
            <a:ext cx="7624089" cy="369332"/>
          </a:xfrm>
          <a:prstGeom prst="rect">
            <a:avLst/>
          </a:prstGeom>
          <a:noFill/>
        </p:spPr>
        <p:txBody>
          <a:bodyPr wrap="square">
            <a:spAutoFit/>
          </a:bodyPr>
          <a:lstStyle/>
          <a:p>
            <a:r>
              <a:rPr lang="en-GB" dirty="0"/>
              <a:t>Then one discovers a perturbing Hamiltonian for FLR effects</a:t>
            </a:r>
            <a:endParaRPr lang="en-US" dirty="0"/>
          </a:p>
        </p:txBody>
      </p:sp>
      <p:sp>
        <p:nvSpPr>
          <p:cNvPr id="2" name="Footer Placeholder 1">
            <a:extLst>
              <a:ext uri="{FF2B5EF4-FFF2-40B4-BE49-F238E27FC236}">
                <a16:creationId xmlns:a16="http://schemas.microsoft.com/office/drawing/2014/main" id="{32F8C9A0-7514-B400-22F7-A8267BEF29EA}"/>
              </a:ext>
            </a:extLst>
          </p:cNvPr>
          <p:cNvSpPr>
            <a:spLocks noGrp="1"/>
          </p:cNvSpPr>
          <p:nvPr>
            <p:ph type="ftr" sz="quarter" idx="3"/>
          </p:nvPr>
        </p:nvSpPr>
        <p:spPr/>
        <p:txBody>
          <a:bodyPr/>
          <a:lstStyle/>
          <a:p>
            <a:r>
              <a:rPr lang="en-GB"/>
              <a:t>TMEP | Lausanne | September 2026</a:t>
            </a:r>
            <a:endParaRPr lang="en-US" dirty="0"/>
          </a:p>
        </p:txBody>
      </p:sp>
      <p:sp>
        <p:nvSpPr>
          <p:cNvPr id="4" name="TextBox 3">
            <a:extLst>
              <a:ext uri="{FF2B5EF4-FFF2-40B4-BE49-F238E27FC236}">
                <a16:creationId xmlns:a16="http://schemas.microsoft.com/office/drawing/2014/main" id="{18F37F6B-5740-3326-541D-526ED8F13723}"/>
              </a:ext>
            </a:extLst>
          </p:cNvPr>
          <p:cNvSpPr txBox="1"/>
          <p:nvPr/>
        </p:nvSpPr>
        <p:spPr>
          <a:xfrm>
            <a:off x="483104" y="5858221"/>
            <a:ext cx="9456435" cy="369332"/>
          </a:xfrm>
          <a:prstGeom prst="rect">
            <a:avLst/>
          </a:prstGeom>
          <a:noFill/>
        </p:spPr>
        <p:txBody>
          <a:bodyPr wrap="none" rtlCol="0">
            <a:spAutoFit/>
          </a:bodyPr>
          <a:lstStyle/>
          <a:p>
            <a:r>
              <a:rPr lang="en-GB" dirty="0"/>
              <a:t>This captures the perturbation to the lowest order guiding centre motion as a fictional ripple</a:t>
            </a:r>
          </a:p>
        </p:txBody>
      </p:sp>
    </p:spTree>
    <p:extLst>
      <p:ext uri="{BB962C8B-B14F-4D97-AF65-F5344CB8AC3E}">
        <p14:creationId xmlns:p14="http://schemas.microsoft.com/office/powerpoint/2010/main" val="1528139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865702-D517-D3DE-D35A-DC4B81BF3E5E}"/>
              </a:ext>
            </a:extLst>
          </p:cNvPr>
          <p:cNvSpPr>
            <a:spLocks noGrp="1"/>
          </p:cNvSpPr>
          <p:nvPr>
            <p:ph type="title"/>
          </p:nvPr>
        </p:nvSpPr>
        <p:spPr/>
        <p:txBody>
          <a:bodyPr/>
          <a:lstStyle/>
          <a:p>
            <a:r>
              <a:rPr lang="en-GB" dirty="0"/>
              <a:t>Analysing transport using the usual tools for perturbing fields</a:t>
            </a:r>
          </a:p>
        </p:txBody>
      </p:sp>
      <p:sp>
        <p:nvSpPr>
          <p:cNvPr id="5" name="Slide Number Placeholder 4">
            <a:extLst>
              <a:ext uri="{FF2B5EF4-FFF2-40B4-BE49-F238E27FC236}">
                <a16:creationId xmlns:a16="http://schemas.microsoft.com/office/drawing/2014/main" id="{22C3E70B-B10F-463D-31E8-7F247DC6E1D2}"/>
              </a:ext>
            </a:extLst>
          </p:cNvPr>
          <p:cNvSpPr>
            <a:spLocks noGrp="1"/>
          </p:cNvSpPr>
          <p:nvPr>
            <p:ph type="sldNum" sz="quarter" idx="4"/>
          </p:nvPr>
        </p:nvSpPr>
        <p:spPr/>
        <p:txBody>
          <a:bodyPr/>
          <a:lstStyle/>
          <a:p>
            <a:fld id="{35482B25-261F-464E-BDD8-63296DE4D8A4}" type="slidenum">
              <a:rPr lang="en-US" smtClean="0"/>
              <a:pPr/>
              <a:t>10</a:t>
            </a:fld>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725F992-F9F4-5773-53F2-0544F7EA686D}"/>
                  </a:ext>
                </a:extLst>
              </p:cNvPr>
              <p:cNvSpPr txBox="1"/>
              <p:nvPr/>
            </p:nvSpPr>
            <p:spPr>
              <a:xfrm>
                <a:off x="327187" y="1895521"/>
                <a:ext cx="7557855" cy="2174313"/>
              </a:xfrm>
              <a:prstGeom prst="rect">
                <a:avLst/>
              </a:prstGeom>
              <a:noFill/>
            </p:spPr>
            <p:txBody>
              <a:bodyPr wrap="square">
                <a:spAutoFit/>
              </a:bodyPr>
              <a:lstStyle/>
              <a:p>
                <a:pPr/>
                <a14:m>
                  <m:oMathPara xmlns:m="http://schemas.openxmlformats.org/officeDocument/2006/math">
                    <m:oMath>
                      <m:eqArr>
                        <m:eqArrPr>
                          <m:ctrlPr>
                            <a:rPr lang="en-GB" i="1" smtClean="0">
                              <a:latin typeface="Cambria Math" panose="02040503050406030204" pitchFamily="18" charset="0"/>
                            </a:rPr>
                          </m:ctrlPr>
                        </m:eqArrPr>
                        <m:e>
                          <m:r>
                            <a:rPr lang="en-GB">
                              <a:latin typeface="Cambria Math" panose="02040503050406030204" pitchFamily="18" charset="0"/>
                            </a:rPr>
                            <m:t>&amp;</m:t>
                          </m:r>
                          <m:r>
                            <m:rPr>
                              <m:sty m:val="p"/>
                            </m:rPr>
                            <a:rPr lang="en-GB" b="0" i="0" smtClean="0">
                              <a:latin typeface="Cambria Math" panose="02040503050406030204" pitchFamily="18" charset="0"/>
                            </a:rPr>
                            <m:t>Δ</m:t>
                          </m:r>
                          <m:r>
                            <a:rPr lang="en-GB" i="1">
                              <a:latin typeface="Cambria Math" panose="02040503050406030204" pitchFamily="18" charset="0"/>
                            </a:rPr>
                            <m:t>𝑓</m:t>
                          </m:r>
                          <m:r>
                            <a:rPr lang="en-GB" i="0">
                              <a:latin typeface="Cambria Math" panose="02040503050406030204" pitchFamily="18" charset="0"/>
                            </a:rPr>
                            <m:t>≡</m:t>
                          </m:r>
                          <m:f>
                            <m:fPr>
                              <m:ctrlPr>
                                <a:rPr lang="en-GB" i="0">
                                  <a:latin typeface="Cambria Math" panose="02040503050406030204" pitchFamily="18" charset="0"/>
                                </a:rPr>
                              </m:ctrlPr>
                            </m:fPr>
                            <m:num>
                              <m:r>
                                <a:rPr lang="en-GB" i="0">
                                  <a:latin typeface="Cambria Math" panose="02040503050406030204" pitchFamily="18" charset="0"/>
                                </a:rPr>
                                <m:t>𝜕</m:t>
                              </m:r>
                              <m:r>
                                <a:rPr lang="en-GB" i="1">
                                  <a:latin typeface="Cambria Math" panose="02040503050406030204" pitchFamily="18" charset="0"/>
                                </a:rPr>
                                <m:t>𝐹</m:t>
                              </m:r>
                            </m:num>
                            <m:den>
                              <m:r>
                                <a:rPr lang="en-GB" i="0">
                                  <a:latin typeface="Cambria Math" panose="02040503050406030204" pitchFamily="18" charset="0"/>
                                </a:rPr>
                                <m:t>𝜕</m:t>
                              </m:r>
                              <m:r>
                                <a:rPr lang="en-GB" i="1">
                                  <a:latin typeface="Cambria Math" panose="02040503050406030204" pitchFamily="18" charset="0"/>
                                </a:rPr>
                                <m:t>𝐸</m:t>
                              </m:r>
                            </m:den>
                          </m:f>
                          <m:r>
                            <m:rPr>
                              <m:sty m:val="p"/>
                            </m:rPr>
                            <a:rPr lang="en-GB" b="0" i="0" smtClean="0">
                              <a:latin typeface="Cambria Math" panose="02040503050406030204" pitchFamily="18" charset="0"/>
                            </a:rPr>
                            <m:t>Δ</m:t>
                          </m:r>
                          <m:r>
                            <a:rPr lang="en-GB" i="1">
                              <a:latin typeface="Cambria Math" panose="02040503050406030204" pitchFamily="18" charset="0"/>
                            </a:rPr>
                            <m:t>𝐻</m:t>
                          </m:r>
                          <m:r>
                            <a:rPr lang="en-GB" i="0">
                              <a:latin typeface="Cambria Math" panose="02040503050406030204" pitchFamily="18" charset="0"/>
                            </a:rPr>
                            <m:t>+</m:t>
                          </m:r>
                          <m:r>
                            <m:rPr>
                              <m:sty m:val="p"/>
                            </m:rPr>
                            <a:rPr lang="en-GB" b="0" i="0" smtClean="0">
                              <a:latin typeface="Cambria Math" panose="02040503050406030204" pitchFamily="18" charset="0"/>
                            </a:rPr>
                            <m:t>Δ</m:t>
                          </m:r>
                          <m:r>
                            <a:rPr lang="en-GB" i="1">
                              <a:latin typeface="Cambria Math" panose="02040503050406030204" pitchFamily="18" charset="0"/>
                            </a:rPr>
                            <m:t>ℎ</m:t>
                          </m:r>
                          <m:r>
                            <a:rPr lang="en-GB" i="0">
                              <a:latin typeface="Cambria Math" panose="02040503050406030204" pitchFamily="18" charset="0"/>
                            </a:rPr>
                            <m:t>,</m:t>
                          </m:r>
                        </m:e>
                        <m:e>
                          <m:r>
                            <a:rPr lang="en-GB" i="0">
                              <a:latin typeface="Cambria Math" panose="02040503050406030204" pitchFamily="18" charset="0"/>
                            </a:rPr>
                            <m:t>&amp;</m:t>
                          </m:r>
                          <m:r>
                            <m:rPr>
                              <m:sty m:val="p"/>
                            </m:rPr>
                            <a:rPr lang="en-GB" b="0" i="0" smtClean="0">
                              <a:latin typeface="Cambria Math" panose="02040503050406030204" pitchFamily="18" charset="0"/>
                            </a:rPr>
                            <m:t>Δ</m:t>
                          </m:r>
                          <m:r>
                            <a:rPr lang="en-GB" i="1">
                              <a:latin typeface="Cambria Math" panose="02040503050406030204" pitchFamily="18" charset="0"/>
                            </a:rPr>
                            <m:t>ℎ</m:t>
                          </m:r>
                          <m:r>
                            <a:rPr lang="en-GB" i="0">
                              <a:latin typeface="Cambria Math" panose="02040503050406030204" pitchFamily="18" charset="0"/>
                            </a:rPr>
                            <m:t>=</m:t>
                          </m:r>
                          <m:nary>
                            <m:naryPr>
                              <m:chr m:val="∑"/>
                              <m:limLoc m:val="undOvr"/>
                              <m:supHide m:val="on"/>
                              <m:ctrlPr>
                                <a:rPr lang="en-GB" i="1">
                                  <a:latin typeface="Cambria Math" panose="02040503050406030204" pitchFamily="18" charset="0"/>
                                </a:rPr>
                              </m:ctrlPr>
                            </m:naryPr>
                            <m:sub>
                              <m:r>
                                <a:rPr lang="en-GB" i="1">
                                  <a:latin typeface="Cambria Math" panose="02040503050406030204" pitchFamily="18" charset="0"/>
                                </a:rPr>
                                <m:t>𝑛</m:t>
                              </m:r>
                              <m:r>
                                <a:rPr lang="en-GB" i="0">
                                  <a:latin typeface="Cambria Math" panose="02040503050406030204" pitchFamily="18" charset="0"/>
                                </a:rPr>
                                <m:t>,</m:t>
                              </m:r>
                              <m:r>
                                <a:rPr lang="en-GB" i="1">
                                  <a:latin typeface="Cambria Math" panose="02040503050406030204" pitchFamily="18" charset="0"/>
                                </a:rPr>
                                <m:t>𝑝</m:t>
                              </m:r>
                              <m:r>
                                <a:rPr lang="en-GB" i="0">
                                  <a:latin typeface="Cambria Math" panose="02040503050406030204" pitchFamily="18" charset="0"/>
                                </a:rPr>
                                <m:t>,</m:t>
                              </m:r>
                              <m:r>
                                <a:rPr lang="en-GB" i="1">
                                  <a:latin typeface="Cambria Math" panose="02040503050406030204" pitchFamily="18" charset="0"/>
                                </a:rPr>
                                <m:t>𝑙</m:t>
                              </m:r>
                            </m:sub>
                            <m:sup/>
                            <m:e>
                              <m:f>
                                <m:fPr>
                                  <m:ctrlPr>
                                    <a:rPr lang="en-GB" i="1">
                                      <a:latin typeface="Cambria Math" panose="02040503050406030204" pitchFamily="18" charset="0"/>
                                    </a:rPr>
                                  </m:ctrlPr>
                                </m:fPr>
                                <m:num>
                                  <m:d>
                                    <m:dPr>
                                      <m:ctrlPr>
                                        <a:rPr lang="en-GB" i="0">
                                          <a:latin typeface="Cambria Math" panose="02040503050406030204" pitchFamily="18" charset="0"/>
                                        </a:rPr>
                                      </m:ctrlPr>
                                    </m:dPr>
                                    <m:e>
                                      <m:r>
                                        <a:rPr lang="en-GB" i="0">
                                          <a:latin typeface="Cambria Math" panose="02040503050406030204" pitchFamily="18" charset="0"/>
                                        </a:rPr>
                                        <m:t>−</m:t>
                                      </m:r>
                                      <m:r>
                                        <a:rPr lang="en-GB" i="1">
                                          <a:latin typeface="Cambria Math" panose="02040503050406030204" pitchFamily="18" charset="0"/>
                                        </a:rPr>
                                        <m:t>𝑛</m:t>
                                      </m:r>
                                      <m:sSub>
                                        <m:sSubPr>
                                          <m:ctrlPr>
                                            <a:rPr lang="en-GB" i="1">
                                              <a:latin typeface="Cambria Math" panose="02040503050406030204" pitchFamily="18" charset="0"/>
                                            </a:rPr>
                                          </m:ctrlPr>
                                        </m:sSubPr>
                                        <m:e>
                                          <m:r>
                                            <a:rPr lang="en-GB" i="1">
                                              <a:latin typeface="Cambria Math" panose="02040503050406030204" pitchFamily="18" charset="0"/>
                                            </a:rPr>
                                            <m:t>𝜔</m:t>
                                          </m:r>
                                        </m:e>
                                        <m:sub>
                                          <m:r>
                                            <a:rPr lang="en-GB" i="0">
                                              <a:latin typeface="Cambria Math" panose="02040503050406030204" pitchFamily="18" charset="0"/>
                                            </a:rPr>
                                            <m:t>∗</m:t>
                                          </m:r>
                                        </m:sub>
                                      </m:sSub>
                                      <m:r>
                                        <a:rPr lang="en-GB" i="0">
                                          <a:latin typeface="Cambria Math" panose="02040503050406030204" pitchFamily="18" charset="0"/>
                                        </a:rPr>
                                        <m:t>−</m:t>
                                      </m:r>
                                      <m:r>
                                        <a:rPr lang="en-GB" i="1">
                                          <a:latin typeface="Cambria Math" panose="02040503050406030204" pitchFamily="18" charset="0"/>
                                        </a:rPr>
                                        <m:t>𝑙</m:t>
                                      </m:r>
                                      <m:sSub>
                                        <m:sSubPr>
                                          <m:ctrlPr>
                                            <a:rPr lang="en-GB" i="1">
                                              <a:latin typeface="Cambria Math" panose="02040503050406030204" pitchFamily="18" charset="0"/>
                                            </a:rPr>
                                          </m:ctrlPr>
                                        </m:sSubPr>
                                        <m:e>
                                          <m:r>
                                            <a:rPr lang="en-GB" i="1">
                                              <a:latin typeface="Cambria Math" panose="02040503050406030204" pitchFamily="18" charset="0"/>
                                            </a:rPr>
                                            <m:t>𝜔</m:t>
                                          </m:r>
                                        </m:e>
                                        <m:sub>
                                          <m:r>
                                            <a:rPr lang="en-GB" i="0">
                                              <a:latin typeface="Cambria Math" panose="02040503050406030204" pitchFamily="18" charset="0"/>
                                            </a:rPr>
                                            <m:t>∗</m:t>
                                          </m:r>
                                          <m:r>
                                            <a:rPr lang="en-GB" i="1">
                                              <a:latin typeface="Cambria Math" panose="02040503050406030204" pitchFamily="18" charset="0"/>
                                            </a:rPr>
                                            <m:t>𝜇</m:t>
                                          </m:r>
                                        </m:sub>
                                      </m:sSub>
                                    </m:e>
                                  </m:d>
                                  <m:f>
                                    <m:fPr>
                                      <m:ctrlPr>
                                        <a:rPr lang="en-GB" i="0">
                                          <a:latin typeface="Cambria Math" panose="02040503050406030204" pitchFamily="18" charset="0"/>
                                        </a:rPr>
                                      </m:ctrlPr>
                                    </m:fPr>
                                    <m:num>
                                      <m:r>
                                        <a:rPr lang="en-GB" i="0">
                                          <a:latin typeface="Cambria Math" panose="02040503050406030204" pitchFamily="18" charset="0"/>
                                        </a:rPr>
                                        <m:t>𝜕</m:t>
                                      </m:r>
                                      <m:r>
                                        <a:rPr lang="en-GB" i="1">
                                          <a:latin typeface="Cambria Math" panose="02040503050406030204" pitchFamily="18" charset="0"/>
                                        </a:rPr>
                                        <m:t>𝐹</m:t>
                                      </m:r>
                                    </m:num>
                                    <m:den>
                                      <m:r>
                                        <a:rPr lang="en-GB" i="0">
                                          <a:latin typeface="Cambria Math" panose="02040503050406030204" pitchFamily="18" charset="0"/>
                                        </a:rPr>
                                        <m:t>𝜕</m:t>
                                      </m:r>
                                      <m:r>
                                        <a:rPr lang="en-GB" i="1">
                                          <a:latin typeface="Cambria Math" panose="02040503050406030204" pitchFamily="18" charset="0"/>
                                        </a:rPr>
                                        <m:t>𝐸</m:t>
                                      </m:r>
                                    </m:den>
                                  </m:f>
                                  <m:r>
                                    <a:rPr lang="en-GB" i="1">
                                      <a:latin typeface="Cambria Math" panose="02040503050406030204" pitchFamily="18" charset="0"/>
                                    </a:rPr>
                                    <m:t>𝑍𝑒</m:t>
                                  </m:r>
                                  <m:sSub>
                                    <m:sSubPr>
                                      <m:ctrlPr>
                                        <a:rPr lang="en-GB" i="0">
                                          <a:latin typeface="Cambria Math" panose="02040503050406030204" pitchFamily="18" charset="0"/>
                                        </a:rPr>
                                      </m:ctrlPr>
                                    </m:sSubPr>
                                    <m:e>
                                      <m:r>
                                        <m:rPr>
                                          <m:sty m:val="p"/>
                                        </m:rPr>
                                        <a:rPr lang="en-GB" i="0">
                                          <a:latin typeface="Cambria Math" panose="02040503050406030204" pitchFamily="18" charset="0"/>
                                        </a:rPr>
                                        <m:t>Ψ</m:t>
                                      </m:r>
                                    </m:e>
                                    <m:sub>
                                      <m:r>
                                        <a:rPr lang="en-GB" i="1">
                                          <a:latin typeface="Cambria Math" panose="02040503050406030204" pitchFamily="18" charset="0"/>
                                        </a:rPr>
                                        <m:t>𝑛𝑝𝑙</m:t>
                                      </m:r>
                                    </m:sub>
                                  </m:sSub>
                                  <m:func>
                                    <m:funcPr>
                                      <m:ctrlPr>
                                        <a:rPr lang="en-GB" i="0">
                                          <a:latin typeface="Cambria Math" panose="02040503050406030204" pitchFamily="18" charset="0"/>
                                        </a:rPr>
                                      </m:ctrlPr>
                                    </m:funcPr>
                                    <m:fName>
                                      <m:r>
                                        <m:rPr>
                                          <m:sty m:val="p"/>
                                        </m:rPr>
                                        <a:rPr lang="en-GB" i="0">
                                          <a:latin typeface="Cambria Math" panose="02040503050406030204" pitchFamily="18" charset="0"/>
                                        </a:rPr>
                                        <m:t>exp</m:t>
                                      </m:r>
                                    </m:fName>
                                    <m:e>
                                      <m:d>
                                        <m:dPr>
                                          <m:ctrlPr>
                                            <a:rPr lang="en-GB" i="1">
                                              <a:latin typeface="Cambria Math" panose="02040503050406030204" pitchFamily="18" charset="0"/>
                                            </a:rPr>
                                          </m:ctrlPr>
                                        </m:dPr>
                                        <m:e>
                                          <m:r>
                                            <a:rPr lang="en-GB" i="1">
                                              <a:latin typeface="Cambria Math" panose="02040503050406030204" pitchFamily="18" charset="0"/>
                                            </a:rPr>
                                            <m:t>𝑖𝑛</m:t>
                                          </m:r>
                                          <m:acc>
                                            <m:accPr>
                                              <m:chr m:val="̅"/>
                                              <m:ctrlPr>
                                                <a:rPr lang="en-GB" i="1">
                                                  <a:latin typeface="Cambria Math" panose="02040503050406030204" pitchFamily="18" charset="0"/>
                                                </a:rPr>
                                              </m:ctrlPr>
                                            </m:accPr>
                                            <m:e>
                                              <m:r>
                                                <a:rPr lang="en-GB" i="1">
                                                  <a:latin typeface="Cambria Math" panose="02040503050406030204" pitchFamily="18" charset="0"/>
                                                </a:rPr>
                                                <m:t>𝜙</m:t>
                                              </m:r>
                                            </m:e>
                                          </m:acc>
                                          <m:r>
                                            <a:rPr lang="en-GB" i="0">
                                              <a:latin typeface="Cambria Math" panose="02040503050406030204" pitchFamily="18" charset="0"/>
                                            </a:rPr>
                                            <m:t>+</m:t>
                                          </m:r>
                                          <m:r>
                                            <a:rPr lang="en-GB" i="1">
                                              <a:latin typeface="Cambria Math" panose="02040503050406030204" pitchFamily="18" charset="0"/>
                                            </a:rPr>
                                            <m:t>𝑖𝑝</m:t>
                                          </m:r>
                                          <m:acc>
                                            <m:accPr>
                                              <m:chr m:val="̅"/>
                                              <m:ctrlPr>
                                                <a:rPr lang="en-GB" i="1">
                                                  <a:latin typeface="Cambria Math" panose="02040503050406030204" pitchFamily="18" charset="0"/>
                                                </a:rPr>
                                              </m:ctrlPr>
                                            </m:accPr>
                                            <m:e>
                                              <m:r>
                                                <a:rPr lang="en-GB" i="1">
                                                  <a:latin typeface="Cambria Math" panose="02040503050406030204" pitchFamily="18" charset="0"/>
                                                </a:rPr>
                                                <m:t>𝜃</m:t>
                                              </m:r>
                                            </m:e>
                                          </m:acc>
                                          <m:r>
                                            <a:rPr lang="en-GB" i="0">
                                              <a:latin typeface="Cambria Math" panose="02040503050406030204" pitchFamily="18" charset="0"/>
                                            </a:rPr>
                                            <m:t>+</m:t>
                                          </m:r>
                                          <m:r>
                                            <a:rPr lang="en-GB" i="1">
                                              <a:latin typeface="Cambria Math" panose="02040503050406030204" pitchFamily="18" charset="0"/>
                                            </a:rPr>
                                            <m:t>𝑖𝑙</m:t>
                                          </m:r>
                                          <m:acc>
                                            <m:accPr>
                                              <m:chr m:val="̅"/>
                                              <m:ctrlPr>
                                                <a:rPr lang="en-GB" i="1">
                                                  <a:latin typeface="Cambria Math" panose="02040503050406030204" pitchFamily="18" charset="0"/>
                                                </a:rPr>
                                              </m:ctrlPr>
                                            </m:accPr>
                                            <m:e>
                                              <m:r>
                                                <a:rPr lang="en-GB" i="1">
                                                  <a:latin typeface="Cambria Math" panose="02040503050406030204" pitchFamily="18" charset="0"/>
                                                </a:rPr>
                                                <m:t>𝜉</m:t>
                                              </m:r>
                                            </m:e>
                                          </m:acc>
                                        </m:e>
                                      </m:d>
                                    </m:e>
                                  </m:func>
                                </m:num>
                                <m:den>
                                  <m:r>
                                    <a:rPr lang="en-GB" i="1">
                                      <a:latin typeface="Cambria Math" panose="02040503050406030204" pitchFamily="18" charset="0"/>
                                    </a:rPr>
                                    <m:t>𝑛</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𝜔</m:t>
                                          </m:r>
                                        </m:e>
                                      </m:acc>
                                    </m:e>
                                    <m:sub>
                                      <m:r>
                                        <a:rPr lang="en-GB" i="1">
                                          <a:latin typeface="Cambria Math" panose="02040503050406030204" pitchFamily="18" charset="0"/>
                                        </a:rPr>
                                        <m:t>𝜙</m:t>
                                      </m:r>
                                    </m:sub>
                                  </m:sSub>
                                  <m:r>
                                    <a:rPr lang="en-GB" i="0">
                                      <a:latin typeface="Cambria Math" panose="02040503050406030204" pitchFamily="18" charset="0"/>
                                    </a:rPr>
                                    <m:t>+</m:t>
                                  </m:r>
                                  <m:r>
                                    <a:rPr lang="en-GB" i="1">
                                      <a:latin typeface="Cambria Math" panose="02040503050406030204" pitchFamily="18" charset="0"/>
                                    </a:rPr>
                                    <m:t>𝑝</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𝜔</m:t>
                                          </m:r>
                                        </m:e>
                                      </m:acc>
                                    </m:e>
                                    <m:sub>
                                      <m:r>
                                        <a:rPr lang="en-GB" i="1">
                                          <a:latin typeface="Cambria Math" panose="02040503050406030204" pitchFamily="18" charset="0"/>
                                        </a:rPr>
                                        <m:t>𝜃</m:t>
                                      </m:r>
                                    </m:sub>
                                  </m:sSub>
                                  <m:r>
                                    <a:rPr lang="en-GB" i="0">
                                      <a:latin typeface="Cambria Math" panose="02040503050406030204" pitchFamily="18" charset="0"/>
                                    </a:rPr>
                                    <m:t>+</m:t>
                                  </m:r>
                                  <m:r>
                                    <a:rPr lang="en-GB" i="1">
                                      <a:latin typeface="Cambria Math" panose="02040503050406030204" pitchFamily="18" charset="0"/>
                                    </a:rPr>
                                    <m:t>𝑙</m:t>
                                  </m:r>
                                  <m:sSub>
                                    <m:sSubPr>
                                      <m:ctrlPr>
                                        <a:rPr lang="en-GB" i="1">
                                          <a:latin typeface="Cambria Math" panose="02040503050406030204" pitchFamily="18" charset="0"/>
                                        </a:rPr>
                                      </m:ctrlPr>
                                    </m:sSubPr>
                                    <m:e>
                                      <m:acc>
                                        <m:accPr>
                                          <m:chr m:val="̅"/>
                                          <m:ctrlPr>
                                            <a:rPr lang="en-GB" i="0">
                                              <a:latin typeface="Cambria Math" panose="02040503050406030204" pitchFamily="18" charset="0"/>
                                            </a:rPr>
                                          </m:ctrlPr>
                                        </m:accPr>
                                        <m:e>
                                          <m:r>
                                            <m:rPr>
                                              <m:sty m:val="p"/>
                                            </m:rPr>
                                            <a:rPr lang="en-GB" i="0">
                                              <a:latin typeface="Cambria Math" panose="02040503050406030204" pitchFamily="18" charset="0"/>
                                            </a:rPr>
                                            <m:t>Ω</m:t>
                                          </m:r>
                                        </m:e>
                                      </m:acc>
                                    </m:e>
                                    <m:sub>
                                      <m:r>
                                        <a:rPr lang="en-GB" i="1">
                                          <a:latin typeface="Cambria Math" panose="02040503050406030204" pitchFamily="18" charset="0"/>
                                        </a:rPr>
                                        <m:t>𝑐</m:t>
                                      </m:r>
                                    </m:sub>
                                  </m:sSub>
                                </m:den>
                              </m:f>
                            </m:e>
                          </m:nary>
                          <m:r>
                            <a:rPr lang="en-GB" i="0">
                              <a:latin typeface="Cambria Math" panose="02040503050406030204" pitchFamily="18" charset="0"/>
                            </a:rPr>
                            <m:t> +</m:t>
                          </m:r>
                          <m:r>
                            <a:rPr lang="en-GB" i="1">
                              <a:latin typeface="Cambria Math" panose="02040503050406030204" pitchFamily="18" charset="0"/>
                            </a:rPr>
                            <m:t>𝑐</m:t>
                          </m:r>
                          <m:r>
                            <a:rPr lang="en-GB" i="0">
                              <a:latin typeface="Cambria Math" panose="02040503050406030204" pitchFamily="18" charset="0"/>
                            </a:rPr>
                            <m:t>.</m:t>
                          </m:r>
                          <m:r>
                            <a:rPr lang="en-GB" i="1">
                              <a:latin typeface="Cambria Math" panose="02040503050406030204" pitchFamily="18" charset="0"/>
                            </a:rPr>
                            <m:t>𝑐</m:t>
                          </m:r>
                          <m:r>
                            <a:rPr lang="en-GB" i="0">
                              <a:latin typeface="Cambria Math" panose="02040503050406030204" pitchFamily="18" charset="0"/>
                            </a:rPr>
                            <m:t>.,</m:t>
                          </m:r>
                        </m:e>
                        <m:e>
                          <m:r>
                            <a:rPr lang="en-GB" i="0">
                              <a:latin typeface="Cambria Math" panose="02040503050406030204" pitchFamily="18" charset="0"/>
                            </a:rPr>
                            <m:t>&amp;</m:t>
                          </m:r>
                          <m:sSub>
                            <m:sSubPr>
                              <m:ctrlPr>
                                <a:rPr lang="en-GB" i="1">
                                  <a:latin typeface="Cambria Math" panose="02040503050406030204" pitchFamily="18" charset="0"/>
                                </a:rPr>
                              </m:ctrlPr>
                            </m:sSubPr>
                            <m:e>
                              <m:r>
                                <a:rPr lang="en-GB" i="1">
                                  <a:latin typeface="Cambria Math" panose="02040503050406030204" pitchFamily="18" charset="0"/>
                                </a:rPr>
                                <m:t>𝜔</m:t>
                              </m:r>
                            </m:e>
                            <m:sub>
                              <m:r>
                                <a:rPr lang="en-GB" i="0">
                                  <a:latin typeface="Cambria Math" panose="02040503050406030204" pitchFamily="18" charset="0"/>
                                </a:rPr>
                                <m:t>∗</m:t>
                              </m:r>
                            </m:sub>
                          </m:sSub>
                          <m:r>
                            <a:rPr lang="en-GB" i="0">
                              <a:latin typeface="Cambria Math" panose="02040503050406030204" pitchFamily="18" charset="0"/>
                            </a:rPr>
                            <m:t>≡−</m:t>
                          </m:r>
                          <m:f>
                            <m:fPr>
                              <m:ctrlPr>
                                <a:rPr lang="en-GB" i="0">
                                  <a:latin typeface="Cambria Math" panose="02040503050406030204" pitchFamily="18" charset="0"/>
                                </a:rPr>
                              </m:ctrlPr>
                            </m:fPr>
                            <m:num>
                              <m:r>
                                <a:rPr lang="en-GB" i="0">
                                  <a:latin typeface="Cambria Math" panose="02040503050406030204" pitchFamily="18" charset="0"/>
                                </a:rPr>
                                <m:t>𝜕</m:t>
                              </m:r>
                              <m:f>
                                <m:fPr>
                                  <m:type m:val="lin"/>
                                  <m:ctrlPr>
                                    <a:rPr lang="en-GB" i="1">
                                      <a:latin typeface="Cambria Math" panose="02040503050406030204" pitchFamily="18" charset="0"/>
                                    </a:rPr>
                                  </m:ctrlPr>
                                </m:fPr>
                                <m:num>
                                  <m:r>
                                    <a:rPr lang="en-GB" i="1">
                                      <a:latin typeface="Cambria Math" panose="02040503050406030204" pitchFamily="18" charset="0"/>
                                    </a:rPr>
                                    <m:t>𝐹</m:t>
                                  </m:r>
                                </m:num>
                                <m:den>
                                  <m:r>
                                    <a:rPr lang="en-GB" i="0">
                                      <a:latin typeface="Cambria Math" panose="02040503050406030204" pitchFamily="18" charset="0"/>
                                    </a:rPr>
                                    <m:t>𝜕</m:t>
                                  </m:r>
                                </m:den>
                              </m:f>
                              <m:sSub>
                                <m:sSubPr>
                                  <m:ctrlPr>
                                    <a:rPr lang="en-GB" i="1">
                                      <a:latin typeface="Cambria Math" panose="02040503050406030204" pitchFamily="18" charset="0"/>
                                    </a:rPr>
                                  </m:ctrlPr>
                                </m:sSubPr>
                                <m:e>
                                  <m:r>
                                    <a:rPr lang="en-GB" i="1">
                                      <a:latin typeface="Cambria Math" panose="02040503050406030204" pitchFamily="18" charset="0"/>
                                    </a:rPr>
                                    <m:t>𝑃</m:t>
                                  </m:r>
                                </m:e>
                                <m:sub>
                                  <m:acc>
                                    <m:accPr>
                                      <m:chr m:val="̅"/>
                                      <m:ctrlPr>
                                        <a:rPr lang="en-GB" i="1">
                                          <a:latin typeface="Cambria Math" panose="02040503050406030204" pitchFamily="18" charset="0"/>
                                        </a:rPr>
                                      </m:ctrlPr>
                                    </m:accPr>
                                    <m:e>
                                      <m:r>
                                        <a:rPr lang="en-GB" i="1">
                                          <a:latin typeface="Cambria Math" panose="02040503050406030204" pitchFamily="18" charset="0"/>
                                        </a:rPr>
                                        <m:t>𝜙</m:t>
                                      </m:r>
                                    </m:e>
                                  </m:acc>
                                </m:sub>
                              </m:sSub>
                            </m:num>
                            <m:den>
                              <m:r>
                                <a:rPr lang="en-GB" i="0">
                                  <a:latin typeface="Cambria Math" panose="02040503050406030204" pitchFamily="18" charset="0"/>
                                </a:rPr>
                                <m:t>𝜕</m:t>
                              </m:r>
                              <m:f>
                                <m:fPr>
                                  <m:type m:val="lin"/>
                                  <m:ctrlPr>
                                    <a:rPr lang="en-GB" i="1">
                                      <a:latin typeface="Cambria Math" panose="02040503050406030204" pitchFamily="18" charset="0"/>
                                    </a:rPr>
                                  </m:ctrlPr>
                                </m:fPr>
                                <m:num>
                                  <m:r>
                                    <a:rPr lang="en-GB" i="1">
                                      <a:latin typeface="Cambria Math" panose="02040503050406030204" pitchFamily="18" charset="0"/>
                                    </a:rPr>
                                    <m:t>𝐹</m:t>
                                  </m:r>
                                </m:num>
                                <m:den>
                                  <m:r>
                                    <a:rPr lang="en-GB" i="0">
                                      <a:latin typeface="Cambria Math" panose="02040503050406030204" pitchFamily="18" charset="0"/>
                                    </a:rPr>
                                    <m:t>𝜕</m:t>
                                  </m:r>
                                </m:den>
                              </m:f>
                              <m:r>
                                <a:rPr lang="en-GB" i="1">
                                  <a:latin typeface="Cambria Math" panose="02040503050406030204" pitchFamily="18" charset="0"/>
                                </a:rPr>
                                <m:t>𝐸</m:t>
                              </m:r>
                            </m:den>
                          </m:f>
                          <m:r>
                            <a:rPr lang="en-GB" i="0">
                              <a:latin typeface="Cambria Math" panose="02040503050406030204" pitchFamily="18" charset="0"/>
                            </a:rPr>
                            <m:t>  ,  </m:t>
                          </m:r>
                          <m:sSub>
                            <m:sSubPr>
                              <m:ctrlPr>
                                <a:rPr lang="en-GB" i="1">
                                  <a:latin typeface="Cambria Math" panose="02040503050406030204" pitchFamily="18" charset="0"/>
                                </a:rPr>
                              </m:ctrlPr>
                            </m:sSubPr>
                            <m:e>
                              <m:r>
                                <a:rPr lang="en-GB" i="1">
                                  <a:latin typeface="Cambria Math" panose="02040503050406030204" pitchFamily="18" charset="0"/>
                                </a:rPr>
                                <m:t>𝜔</m:t>
                              </m:r>
                            </m:e>
                            <m:sub>
                              <m:r>
                                <a:rPr lang="en-GB" i="0">
                                  <a:latin typeface="Cambria Math" panose="02040503050406030204" pitchFamily="18" charset="0"/>
                                </a:rPr>
                                <m:t>∗</m:t>
                              </m:r>
                              <m:r>
                                <a:rPr lang="en-GB" i="1">
                                  <a:latin typeface="Cambria Math" panose="02040503050406030204" pitchFamily="18" charset="0"/>
                                </a:rPr>
                                <m:t>𝜇</m:t>
                              </m:r>
                            </m:sub>
                          </m:sSub>
                          <m:r>
                            <a:rPr lang="en-GB" i="0">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𝑍𝑒</m:t>
                              </m:r>
                            </m:num>
                            <m:den>
                              <m:r>
                                <a:rPr lang="en-GB" i="1">
                                  <a:latin typeface="Cambria Math" panose="02040503050406030204" pitchFamily="18" charset="0"/>
                                </a:rPr>
                                <m:t>𝑚</m:t>
                              </m:r>
                            </m:den>
                          </m:f>
                          <m:f>
                            <m:fPr>
                              <m:ctrlPr>
                                <a:rPr lang="en-GB" i="0">
                                  <a:latin typeface="Cambria Math" panose="02040503050406030204" pitchFamily="18" charset="0"/>
                                </a:rPr>
                              </m:ctrlPr>
                            </m:fPr>
                            <m:num>
                              <m:r>
                                <a:rPr lang="en-GB" i="0">
                                  <a:latin typeface="Cambria Math" panose="02040503050406030204" pitchFamily="18" charset="0"/>
                                </a:rPr>
                                <m:t>𝜕</m:t>
                              </m:r>
                              <m:f>
                                <m:fPr>
                                  <m:type m:val="lin"/>
                                  <m:ctrlPr>
                                    <a:rPr lang="en-GB" i="1">
                                      <a:latin typeface="Cambria Math" panose="02040503050406030204" pitchFamily="18" charset="0"/>
                                    </a:rPr>
                                  </m:ctrlPr>
                                </m:fPr>
                                <m:num>
                                  <m:r>
                                    <a:rPr lang="en-GB" i="1">
                                      <a:latin typeface="Cambria Math" panose="02040503050406030204" pitchFamily="18" charset="0"/>
                                    </a:rPr>
                                    <m:t>𝐹</m:t>
                                  </m:r>
                                </m:num>
                                <m:den>
                                  <m:r>
                                    <a:rPr lang="en-GB" i="0">
                                      <a:latin typeface="Cambria Math" panose="02040503050406030204" pitchFamily="18" charset="0"/>
                                    </a:rPr>
                                    <m:t>𝜕</m:t>
                                  </m:r>
                                </m:den>
                              </m:f>
                              <m:r>
                                <a:rPr lang="en-GB" i="1">
                                  <a:latin typeface="Cambria Math" panose="02040503050406030204" pitchFamily="18" charset="0"/>
                                </a:rPr>
                                <m:t>𝜇</m:t>
                              </m:r>
                            </m:num>
                            <m:den>
                              <m:r>
                                <a:rPr lang="en-GB" i="0">
                                  <a:latin typeface="Cambria Math" panose="02040503050406030204" pitchFamily="18" charset="0"/>
                                </a:rPr>
                                <m:t>𝜕</m:t>
                              </m:r>
                              <m:f>
                                <m:fPr>
                                  <m:type m:val="lin"/>
                                  <m:ctrlPr>
                                    <a:rPr lang="en-GB" i="1">
                                      <a:latin typeface="Cambria Math" panose="02040503050406030204" pitchFamily="18" charset="0"/>
                                    </a:rPr>
                                  </m:ctrlPr>
                                </m:fPr>
                                <m:num>
                                  <m:r>
                                    <a:rPr lang="en-GB" i="1">
                                      <a:latin typeface="Cambria Math" panose="02040503050406030204" pitchFamily="18" charset="0"/>
                                    </a:rPr>
                                    <m:t>𝐹</m:t>
                                  </m:r>
                                </m:num>
                                <m:den>
                                  <m:r>
                                    <a:rPr lang="en-GB" i="0">
                                      <a:latin typeface="Cambria Math" panose="02040503050406030204" pitchFamily="18" charset="0"/>
                                    </a:rPr>
                                    <m:t>𝜕</m:t>
                                  </m:r>
                                </m:den>
                              </m:f>
                              <m:r>
                                <a:rPr lang="en-GB" i="1">
                                  <a:latin typeface="Cambria Math" panose="02040503050406030204" pitchFamily="18" charset="0"/>
                                </a:rPr>
                                <m:t>𝐸</m:t>
                              </m:r>
                            </m:den>
                          </m:f>
                          <m:r>
                            <a:rPr lang="en-GB" i="0">
                              <a:latin typeface="Cambria Math" panose="02040503050406030204" pitchFamily="18" charset="0"/>
                            </a:rPr>
                            <m:t> .#</m:t>
                          </m:r>
                        </m:e>
                      </m:eqArr>
                    </m:oMath>
                  </m:oMathPara>
                </a14:m>
                <a:endParaRPr lang="en-GB" dirty="0"/>
              </a:p>
            </p:txBody>
          </p:sp>
        </mc:Choice>
        <mc:Fallback xmlns="">
          <p:sp>
            <p:nvSpPr>
              <p:cNvPr id="7" name="TextBox 6">
                <a:extLst>
                  <a:ext uri="{FF2B5EF4-FFF2-40B4-BE49-F238E27FC236}">
                    <a16:creationId xmlns:a16="http://schemas.microsoft.com/office/drawing/2014/main" id="{2725F992-F9F4-5773-53F2-0544F7EA686D}"/>
                  </a:ext>
                </a:extLst>
              </p:cNvPr>
              <p:cNvSpPr txBox="1">
                <a:spLocks noRot="1" noChangeAspect="1" noMove="1" noResize="1" noEditPoints="1" noAdjustHandles="1" noChangeArrowheads="1" noChangeShapeType="1" noTextEdit="1"/>
              </p:cNvSpPr>
              <p:nvPr/>
            </p:nvSpPr>
            <p:spPr>
              <a:xfrm>
                <a:off x="327187" y="1895521"/>
                <a:ext cx="7557855" cy="2174313"/>
              </a:xfrm>
              <a:prstGeom prst="rect">
                <a:avLst/>
              </a:prstGeom>
              <a:blipFill>
                <a:blip r:embed="rId2"/>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8E85F5CE-377C-4EDE-5779-791910BFC5E0}"/>
              </a:ext>
            </a:extLst>
          </p:cNvPr>
          <p:cNvSpPr txBox="1"/>
          <p:nvPr/>
        </p:nvSpPr>
        <p:spPr>
          <a:xfrm>
            <a:off x="1062751" y="1526189"/>
            <a:ext cx="5519460" cy="369332"/>
          </a:xfrm>
          <a:prstGeom prst="rect">
            <a:avLst/>
          </a:prstGeom>
          <a:noFill/>
        </p:spPr>
        <p:txBody>
          <a:bodyPr wrap="none" rtlCol="0">
            <a:spAutoFit/>
          </a:bodyPr>
          <a:lstStyle/>
          <a:p>
            <a:r>
              <a:rPr lang="en-GB" dirty="0"/>
              <a:t>For example, linear Vlasov theory gives immediately</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5B4E7E9-1049-D7B6-2EFE-06B17FC72BC1}"/>
                  </a:ext>
                </a:extLst>
              </p:cNvPr>
              <p:cNvSpPr txBox="1"/>
              <p:nvPr/>
            </p:nvSpPr>
            <p:spPr>
              <a:xfrm>
                <a:off x="4106114" y="1939649"/>
                <a:ext cx="8085886" cy="576696"/>
              </a:xfrm>
              <a:prstGeom prst="rect">
                <a:avLst/>
              </a:prstGeom>
              <a:noFill/>
            </p:spPr>
            <p:txBody>
              <a:bodyPr wrap="square">
                <a:spAutoFit/>
              </a:bodyPr>
              <a:lstStyle/>
              <a:p>
                <a:pPr/>
                <a14:m>
                  <m:oMathPara xmlns:m="http://schemas.openxmlformats.org/officeDocument/2006/math">
                    <m:oMath>
                      <m:sSub>
                        <m:sSubPr>
                          <m:ctrlPr>
                            <a:rPr lang="en-GB" sz="1400">
                              <a:latin typeface="Cambria Math" panose="02040503050406030204" pitchFamily="18" charset="0"/>
                            </a:rPr>
                          </m:ctrlPr>
                        </m:sSubPr>
                        <m:e>
                          <m:r>
                            <m:rPr>
                              <m:sty m:val="p"/>
                            </m:rPr>
                            <a:rPr lang="en-GB" sz="1400">
                              <a:latin typeface="Cambria Math" panose="02040503050406030204" pitchFamily="18" charset="0"/>
                            </a:rPr>
                            <m:t>Ψ</m:t>
                          </m:r>
                        </m:e>
                        <m:sub>
                          <m:r>
                            <a:rPr lang="en-GB" sz="1400" i="1">
                              <a:latin typeface="Cambria Math" panose="02040503050406030204" pitchFamily="18" charset="0"/>
                            </a:rPr>
                            <m:t>𝑛𝑝𝑙</m:t>
                          </m:r>
                        </m:sub>
                      </m:sSub>
                      <m:r>
                        <a:rPr lang="en-GB" sz="1400" i="0">
                          <a:latin typeface="Cambria Math" panose="02040503050406030204" pitchFamily="18" charset="0"/>
                        </a:rPr>
                        <m:t>≡</m:t>
                      </m:r>
                      <m:f>
                        <m:fPr>
                          <m:ctrlPr>
                            <a:rPr lang="en-GB" sz="1400" i="0">
                              <a:latin typeface="Cambria Math" panose="02040503050406030204" pitchFamily="18" charset="0"/>
                            </a:rPr>
                          </m:ctrlPr>
                        </m:fPr>
                        <m:num>
                          <m:r>
                            <a:rPr lang="en-GB" sz="1400" i="0">
                              <a:latin typeface="Cambria Math" panose="02040503050406030204" pitchFamily="18" charset="0"/>
                            </a:rPr>
                            <m:t>1</m:t>
                          </m:r>
                        </m:num>
                        <m:den>
                          <m:r>
                            <a:rPr lang="en-GB" sz="1400" i="0">
                              <a:latin typeface="Cambria Math" panose="02040503050406030204" pitchFamily="18" charset="0"/>
                            </a:rPr>
                            <m:t>2</m:t>
                          </m:r>
                          <m:r>
                            <a:rPr lang="en-GB" sz="1400" i="1">
                              <a:latin typeface="Cambria Math" panose="02040503050406030204" pitchFamily="18" charset="0"/>
                            </a:rPr>
                            <m:t>𝜋</m:t>
                          </m:r>
                        </m:den>
                      </m:f>
                      <m:nary>
                        <m:naryPr>
                          <m:limLoc m:val="subSup"/>
                          <m:ctrlPr>
                            <a:rPr lang="en-GB" sz="1400" i="0">
                              <a:latin typeface="Cambria Math" panose="02040503050406030204" pitchFamily="18" charset="0"/>
                            </a:rPr>
                          </m:ctrlPr>
                        </m:naryPr>
                        <m:sub>
                          <m:r>
                            <a:rPr lang="en-GB" sz="1400" i="0">
                              <a:latin typeface="Cambria Math" panose="02040503050406030204" pitchFamily="18" charset="0"/>
                            </a:rPr>
                            <m:t>0</m:t>
                          </m:r>
                        </m:sub>
                        <m:sup>
                          <m:r>
                            <a:rPr lang="en-GB" sz="1400" i="0">
                              <a:latin typeface="Cambria Math" panose="02040503050406030204" pitchFamily="18" charset="0"/>
                            </a:rPr>
                            <m:t>2</m:t>
                          </m:r>
                          <m:r>
                            <a:rPr lang="en-GB" sz="1400" i="1">
                              <a:latin typeface="Cambria Math" panose="02040503050406030204" pitchFamily="18" charset="0"/>
                            </a:rPr>
                            <m:t>𝜋</m:t>
                          </m:r>
                        </m:sup>
                        <m:e>
                          <m:f>
                            <m:fPr>
                              <m:ctrlPr>
                                <a:rPr lang="en-GB" sz="1400" i="0">
                                  <a:latin typeface="Cambria Math" panose="02040503050406030204" pitchFamily="18" charset="0"/>
                                </a:rPr>
                              </m:ctrlPr>
                            </m:fPr>
                            <m:num>
                              <m:r>
                                <a:rPr lang="en-GB" sz="1400" i="0">
                                  <a:latin typeface="Cambria Math" panose="02040503050406030204" pitchFamily="18" charset="0"/>
                                </a:rPr>
                                <m:t>1</m:t>
                              </m:r>
                            </m:num>
                            <m:den>
                              <m:r>
                                <a:rPr lang="en-GB" sz="1400" i="0">
                                  <a:latin typeface="Cambria Math" panose="02040503050406030204" pitchFamily="18" charset="0"/>
                                </a:rPr>
                                <m:t>2</m:t>
                              </m:r>
                              <m:r>
                                <a:rPr lang="en-GB" sz="1400" i="1">
                                  <a:latin typeface="Cambria Math" panose="02040503050406030204" pitchFamily="18" charset="0"/>
                                </a:rPr>
                                <m:t>𝜋</m:t>
                              </m:r>
                            </m:den>
                          </m:f>
                          <m:nary>
                            <m:naryPr>
                              <m:limLoc m:val="subSup"/>
                              <m:ctrlPr>
                                <a:rPr lang="en-GB" sz="1400" i="0">
                                  <a:latin typeface="Cambria Math" panose="02040503050406030204" pitchFamily="18" charset="0"/>
                                </a:rPr>
                              </m:ctrlPr>
                            </m:naryPr>
                            <m:sub>
                              <m:r>
                                <a:rPr lang="en-GB" sz="1400" i="0">
                                  <a:latin typeface="Cambria Math" panose="02040503050406030204" pitchFamily="18" charset="0"/>
                                </a:rPr>
                                <m:t>0</m:t>
                              </m:r>
                            </m:sub>
                            <m:sup>
                              <m:r>
                                <a:rPr lang="en-GB" sz="1400" i="0">
                                  <a:latin typeface="Cambria Math" panose="02040503050406030204" pitchFamily="18" charset="0"/>
                                </a:rPr>
                                <m:t>2</m:t>
                              </m:r>
                              <m:r>
                                <a:rPr lang="en-GB" sz="1400" i="1">
                                  <a:latin typeface="Cambria Math" panose="02040503050406030204" pitchFamily="18" charset="0"/>
                                </a:rPr>
                                <m:t>𝜋</m:t>
                              </m:r>
                            </m:sup>
                            <m:e>
                              <m:f>
                                <m:fPr>
                                  <m:ctrlPr>
                                    <a:rPr lang="en-GB" sz="1400" i="0">
                                      <a:latin typeface="Cambria Math" panose="02040503050406030204" pitchFamily="18" charset="0"/>
                                    </a:rPr>
                                  </m:ctrlPr>
                                </m:fPr>
                                <m:num>
                                  <m:r>
                                    <a:rPr lang="en-GB" sz="1400" i="0">
                                      <a:latin typeface="Cambria Math" panose="02040503050406030204" pitchFamily="18" charset="0"/>
                                    </a:rPr>
                                    <m:t>1</m:t>
                                  </m:r>
                                </m:num>
                                <m:den>
                                  <m:r>
                                    <a:rPr lang="en-GB" sz="1400" i="0">
                                      <a:latin typeface="Cambria Math" panose="02040503050406030204" pitchFamily="18" charset="0"/>
                                    </a:rPr>
                                    <m:t>2</m:t>
                                  </m:r>
                                  <m:r>
                                    <a:rPr lang="en-GB" sz="1400" i="1">
                                      <a:latin typeface="Cambria Math" panose="02040503050406030204" pitchFamily="18" charset="0"/>
                                    </a:rPr>
                                    <m:t>𝜋</m:t>
                                  </m:r>
                                </m:den>
                              </m:f>
                              <m:nary>
                                <m:naryPr>
                                  <m:limLoc m:val="subSup"/>
                                  <m:ctrlPr>
                                    <a:rPr lang="en-GB" sz="1400" i="0">
                                      <a:latin typeface="Cambria Math" panose="02040503050406030204" pitchFamily="18" charset="0"/>
                                    </a:rPr>
                                  </m:ctrlPr>
                                </m:naryPr>
                                <m:sub>
                                  <m:r>
                                    <a:rPr lang="en-GB" sz="1400" i="0">
                                      <a:latin typeface="Cambria Math" panose="02040503050406030204" pitchFamily="18" charset="0"/>
                                    </a:rPr>
                                    <m:t>0</m:t>
                                  </m:r>
                                </m:sub>
                                <m:sup>
                                  <m:r>
                                    <a:rPr lang="en-GB" sz="1400" i="0">
                                      <a:latin typeface="Cambria Math" panose="02040503050406030204" pitchFamily="18" charset="0"/>
                                    </a:rPr>
                                    <m:t>2</m:t>
                                  </m:r>
                                  <m:r>
                                    <a:rPr lang="en-GB" sz="1400" i="1">
                                      <a:latin typeface="Cambria Math" panose="02040503050406030204" pitchFamily="18" charset="0"/>
                                    </a:rPr>
                                    <m:t>𝜋</m:t>
                                  </m:r>
                                </m:sup>
                                <m:e>
                                  <m:d>
                                    <m:dPr>
                                      <m:begChr m:val="["/>
                                      <m:endChr m:val="]"/>
                                      <m:ctrlPr>
                                        <a:rPr lang="en-GB" sz="1400" i="0">
                                          <a:latin typeface="Cambria Math" panose="02040503050406030204" pitchFamily="18" charset="0"/>
                                        </a:rPr>
                                      </m:ctrlPr>
                                    </m:dPr>
                                    <m:e>
                                      <m:r>
                                        <m:rPr>
                                          <m:sty m:val="p"/>
                                        </m:rPr>
                                        <a:rPr lang="en-GB" sz="1400" i="0">
                                          <a:latin typeface="Cambria Math" panose="02040503050406030204" pitchFamily="18" charset="0"/>
                                        </a:rPr>
                                        <m:t>ΔΦ</m:t>
                                      </m:r>
                                      <m:r>
                                        <a:rPr lang="en-GB" sz="1400" i="0">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𝑉</m:t>
                                          </m:r>
                                        </m:e>
                                        <m:sub>
                                          <m:r>
                                            <a:rPr lang="en-GB" sz="1400" i="0">
                                              <a:latin typeface="Cambria Math" panose="02040503050406030204" pitchFamily="18" charset="0"/>
                                            </a:rPr>
                                            <m:t>∥</m:t>
                                          </m:r>
                                        </m:sub>
                                      </m:sSub>
                                      <m:r>
                                        <m:rPr>
                                          <m:sty m:val="p"/>
                                        </m:rPr>
                                        <a:rPr lang="en-GB" sz="1400" i="0">
                                          <a:latin typeface="Cambria Math" panose="02040503050406030204" pitchFamily="18" charset="0"/>
                                        </a:rPr>
                                        <m:t>Δ</m:t>
                                      </m:r>
                                      <m:sSub>
                                        <m:sSubPr>
                                          <m:ctrlPr>
                                            <a:rPr lang="en-GB" sz="1400" i="1">
                                              <a:latin typeface="Cambria Math" panose="02040503050406030204" pitchFamily="18" charset="0"/>
                                            </a:rPr>
                                          </m:ctrlPr>
                                        </m:sSubPr>
                                        <m:e>
                                          <m:r>
                                            <a:rPr lang="en-GB" sz="1400" i="1">
                                              <a:latin typeface="Cambria Math" panose="02040503050406030204" pitchFamily="18" charset="0"/>
                                            </a:rPr>
                                            <m:t>𝐴</m:t>
                                          </m:r>
                                        </m:e>
                                        <m:sub>
                                          <m:r>
                                            <a:rPr lang="en-GB" sz="1400" i="0">
                                              <a:latin typeface="Cambria Math" panose="02040503050406030204" pitchFamily="18" charset="0"/>
                                            </a:rPr>
                                            <m:t>∥</m:t>
                                          </m:r>
                                        </m:sub>
                                      </m:sSub>
                                      <m:r>
                                        <a:rPr lang="en-GB" sz="1400" i="0">
                                          <a:latin typeface="Cambria Math" panose="02040503050406030204" pitchFamily="18" charset="0"/>
                                        </a:rPr>
                                        <m:t>−</m:t>
                                      </m:r>
                                      <m:sSub>
                                        <m:sSubPr>
                                          <m:ctrlPr>
                                            <a:rPr lang="en-GB" sz="1400" i="1">
                                              <a:latin typeface="Cambria Math" panose="02040503050406030204" pitchFamily="18" charset="0"/>
                                            </a:rPr>
                                          </m:ctrlPr>
                                        </m:sSubPr>
                                        <m:e>
                                          <m:r>
                                            <a:rPr lang="en-GB" sz="1400" i="1">
                                              <a:latin typeface="Cambria Math" panose="02040503050406030204" pitchFamily="18" charset="0"/>
                                            </a:rPr>
                                            <m:t>𝑉</m:t>
                                          </m:r>
                                        </m:e>
                                        <m:sub>
                                          <m:r>
                                            <a:rPr lang="en-GB" sz="1400" i="0">
                                              <a:latin typeface="Cambria Math" panose="02040503050406030204" pitchFamily="18" charset="0"/>
                                            </a:rPr>
                                            <m:t>⊥</m:t>
                                          </m:r>
                                        </m:sub>
                                      </m:sSub>
                                      <m:sSub>
                                        <m:sSubPr>
                                          <m:ctrlPr>
                                            <a:rPr lang="en-GB" sz="1400" b="1" i="1">
                                              <a:latin typeface="Cambria Math" panose="02040503050406030204" pitchFamily="18" charset="0"/>
                                            </a:rPr>
                                          </m:ctrlPr>
                                        </m:sSubPr>
                                        <m:e>
                                          <m:acc>
                                            <m:accPr>
                                              <m:chr m:val="̂"/>
                                              <m:ctrlPr>
                                                <a:rPr lang="en-GB" sz="1400" b="1" i="1">
                                                  <a:latin typeface="Cambria Math" panose="02040503050406030204" pitchFamily="18" charset="0"/>
                                                </a:rPr>
                                              </m:ctrlPr>
                                            </m:accPr>
                                            <m:e>
                                              <m:r>
                                                <a:rPr lang="en-GB" sz="1400" b="1" i="1">
                                                  <a:latin typeface="Cambria Math" panose="02040503050406030204" pitchFamily="18" charset="0"/>
                                                </a:rPr>
                                                <m:t>𝒄</m:t>
                                              </m:r>
                                            </m:e>
                                          </m:acc>
                                        </m:e>
                                        <m:sub>
                                          <m:r>
                                            <a:rPr lang="en-GB" sz="1400" b="0" i="0">
                                              <a:latin typeface="Cambria Math" panose="02040503050406030204" pitchFamily="18" charset="0"/>
                                            </a:rPr>
                                            <m:t>0</m:t>
                                          </m:r>
                                        </m:sub>
                                      </m:sSub>
                                      <m:r>
                                        <a:rPr lang="en-GB" sz="1400" b="0" i="0">
                                          <a:latin typeface="Cambria Math" panose="02040503050406030204" pitchFamily="18" charset="0"/>
                                        </a:rPr>
                                        <m:t>⋅</m:t>
                                      </m:r>
                                      <m:r>
                                        <m:rPr>
                                          <m:sty m:val="p"/>
                                        </m:rPr>
                                        <a:rPr lang="en-GB" sz="1400" b="0" i="0">
                                          <a:latin typeface="Cambria Math" panose="02040503050406030204" pitchFamily="18" charset="0"/>
                                        </a:rPr>
                                        <m:t>Δ</m:t>
                                      </m:r>
                                      <m:sSub>
                                        <m:sSubPr>
                                          <m:ctrlPr>
                                            <a:rPr lang="en-GB" sz="1400" b="1" i="1">
                                              <a:latin typeface="Cambria Math" panose="02040503050406030204" pitchFamily="18" charset="0"/>
                                            </a:rPr>
                                          </m:ctrlPr>
                                        </m:sSubPr>
                                        <m:e>
                                          <m:r>
                                            <a:rPr lang="en-GB" sz="1400" b="1" i="1">
                                              <a:latin typeface="Cambria Math" panose="02040503050406030204" pitchFamily="18" charset="0"/>
                                            </a:rPr>
                                            <m:t>𝑨</m:t>
                                          </m:r>
                                        </m:e>
                                        <m:sub>
                                          <m:r>
                                            <a:rPr lang="en-GB" sz="1400" b="0" i="0">
                                              <a:latin typeface="Cambria Math" panose="02040503050406030204" pitchFamily="18" charset="0"/>
                                            </a:rPr>
                                            <m:t>⊥</m:t>
                                          </m:r>
                                        </m:sub>
                                      </m:sSub>
                                    </m:e>
                                  </m:d>
                                  <m:func>
                                    <m:funcPr>
                                      <m:ctrlPr>
                                        <a:rPr lang="en-GB" sz="1400" b="0" i="0">
                                          <a:latin typeface="Cambria Math" panose="02040503050406030204" pitchFamily="18" charset="0"/>
                                        </a:rPr>
                                      </m:ctrlPr>
                                    </m:funcPr>
                                    <m:fName>
                                      <m:r>
                                        <m:rPr>
                                          <m:sty m:val="p"/>
                                        </m:rPr>
                                        <a:rPr lang="en-GB" sz="1400" b="0" i="0">
                                          <a:latin typeface="Cambria Math" panose="02040503050406030204" pitchFamily="18" charset="0"/>
                                        </a:rPr>
                                        <m:t>exp</m:t>
                                      </m:r>
                                    </m:fName>
                                    <m:e>
                                      <m:d>
                                        <m:dPr>
                                          <m:ctrlPr>
                                            <a:rPr lang="en-GB" sz="1400" b="0" i="0">
                                              <a:latin typeface="Cambria Math" panose="02040503050406030204" pitchFamily="18" charset="0"/>
                                            </a:rPr>
                                          </m:ctrlPr>
                                        </m:dPr>
                                        <m:e>
                                          <m:r>
                                            <a:rPr lang="en-GB" sz="1400" b="0" i="0">
                                              <a:latin typeface="Cambria Math" panose="02040503050406030204" pitchFamily="18" charset="0"/>
                                            </a:rPr>
                                            <m:t>−</m:t>
                                          </m:r>
                                          <m:r>
                                            <a:rPr lang="en-GB" sz="1400" b="0" i="1">
                                              <a:latin typeface="Cambria Math" panose="02040503050406030204" pitchFamily="18" charset="0"/>
                                            </a:rPr>
                                            <m:t>𝑛</m:t>
                                          </m:r>
                                          <m:acc>
                                            <m:accPr>
                                              <m:chr m:val="̅"/>
                                              <m:ctrlPr>
                                                <a:rPr lang="en-GB" sz="1400" b="0" i="1">
                                                  <a:latin typeface="Cambria Math" panose="02040503050406030204" pitchFamily="18" charset="0"/>
                                                </a:rPr>
                                              </m:ctrlPr>
                                            </m:accPr>
                                            <m:e>
                                              <m:r>
                                                <a:rPr lang="en-GB" sz="1400" b="0" i="1">
                                                  <a:latin typeface="Cambria Math" panose="02040503050406030204" pitchFamily="18" charset="0"/>
                                                </a:rPr>
                                                <m:t>𝜙</m:t>
                                              </m:r>
                                            </m:e>
                                          </m:acc>
                                          <m:r>
                                            <a:rPr lang="en-GB" sz="1400" b="0" i="0">
                                              <a:latin typeface="Cambria Math" panose="02040503050406030204" pitchFamily="18" charset="0"/>
                                            </a:rPr>
                                            <m:t>−</m:t>
                                          </m:r>
                                          <m:r>
                                            <a:rPr lang="en-GB" sz="1400" b="0" i="1">
                                              <a:latin typeface="Cambria Math" panose="02040503050406030204" pitchFamily="18" charset="0"/>
                                            </a:rPr>
                                            <m:t>𝑖𝑝</m:t>
                                          </m:r>
                                          <m:acc>
                                            <m:accPr>
                                              <m:chr m:val="̅"/>
                                              <m:ctrlPr>
                                                <a:rPr lang="en-GB" sz="1400" b="0" i="1">
                                                  <a:latin typeface="Cambria Math" panose="02040503050406030204" pitchFamily="18" charset="0"/>
                                                </a:rPr>
                                              </m:ctrlPr>
                                            </m:accPr>
                                            <m:e>
                                              <m:r>
                                                <a:rPr lang="en-GB" sz="1400" b="0" i="1">
                                                  <a:latin typeface="Cambria Math" panose="02040503050406030204" pitchFamily="18" charset="0"/>
                                                </a:rPr>
                                                <m:t>𝜃</m:t>
                                              </m:r>
                                            </m:e>
                                          </m:acc>
                                          <m:r>
                                            <a:rPr lang="en-GB" sz="1400" b="0" i="0">
                                              <a:latin typeface="Cambria Math" panose="02040503050406030204" pitchFamily="18" charset="0"/>
                                            </a:rPr>
                                            <m:t>−</m:t>
                                          </m:r>
                                          <m:r>
                                            <a:rPr lang="en-GB" sz="1400" b="0" i="1">
                                              <a:latin typeface="Cambria Math" panose="02040503050406030204" pitchFamily="18" charset="0"/>
                                            </a:rPr>
                                            <m:t>𝑖𝑙</m:t>
                                          </m:r>
                                          <m:acc>
                                            <m:accPr>
                                              <m:chr m:val="̅"/>
                                              <m:ctrlPr>
                                                <a:rPr lang="en-GB" sz="1400" b="0" i="1">
                                                  <a:latin typeface="Cambria Math" panose="02040503050406030204" pitchFamily="18" charset="0"/>
                                                </a:rPr>
                                              </m:ctrlPr>
                                            </m:accPr>
                                            <m:e>
                                              <m:r>
                                                <a:rPr lang="en-GB" sz="1400" b="0" i="1">
                                                  <a:latin typeface="Cambria Math" panose="02040503050406030204" pitchFamily="18" charset="0"/>
                                                </a:rPr>
                                                <m:t>𝜉</m:t>
                                              </m:r>
                                            </m:e>
                                          </m:acc>
                                        </m:e>
                                      </m:d>
                                    </m:e>
                                  </m:func>
                                </m:e>
                              </m:nary>
                            </m:e>
                          </m:nary>
                          <m:r>
                            <a:rPr lang="en-GB" sz="1400" b="0" i="1">
                              <a:latin typeface="Cambria Math" panose="02040503050406030204" pitchFamily="18" charset="0"/>
                            </a:rPr>
                            <m:t>𝑑</m:t>
                          </m:r>
                          <m:acc>
                            <m:accPr>
                              <m:chr m:val="̅"/>
                              <m:ctrlPr>
                                <a:rPr lang="en-GB" sz="1400" b="0" i="1">
                                  <a:latin typeface="Cambria Math" panose="02040503050406030204" pitchFamily="18" charset="0"/>
                                </a:rPr>
                              </m:ctrlPr>
                            </m:accPr>
                            <m:e>
                              <m:r>
                                <a:rPr lang="en-GB" sz="1400" b="0" i="1">
                                  <a:latin typeface="Cambria Math" panose="02040503050406030204" pitchFamily="18" charset="0"/>
                                </a:rPr>
                                <m:t>𝜉</m:t>
                              </m:r>
                            </m:e>
                          </m:acc>
                          <m:r>
                            <a:rPr lang="en-GB" sz="1400" b="0" i="1">
                              <a:latin typeface="Cambria Math" panose="02040503050406030204" pitchFamily="18" charset="0"/>
                            </a:rPr>
                            <m:t>𝑑</m:t>
                          </m:r>
                          <m:acc>
                            <m:accPr>
                              <m:chr m:val="̅"/>
                              <m:ctrlPr>
                                <a:rPr lang="en-GB" sz="1400" b="0" i="1">
                                  <a:latin typeface="Cambria Math" panose="02040503050406030204" pitchFamily="18" charset="0"/>
                                </a:rPr>
                              </m:ctrlPr>
                            </m:accPr>
                            <m:e>
                              <m:r>
                                <a:rPr lang="en-GB" sz="1400" b="0" i="1">
                                  <a:latin typeface="Cambria Math" panose="02040503050406030204" pitchFamily="18" charset="0"/>
                                </a:rPr>
                                <m:t>𝜃</m:t>
                              </m:r>
                            </m:e>
                          </m:acc>
                        </m:e>
                      </m:nary>
                      <m:r>
                        <a:rPr lang="en-GB" sz="1400" b="0" i="1">
                          <a:latin typeface="Cambria Math" panose="02040503050406030204" pitchFamily="18" charset="0"/>
                        </a:rPr>
                        <m:t>𝑑</m:t>
                      </m:r>
                      <m:acc>
                        <m:accPr>
                          <m:chr m:val="̅"/>
                          <m:ctrlPr>
                            <a:rPr lang="en-GB" sz="1400" b="0" i="1">
                              <a:latin typeface="Cambria Math" panose="02040503050406030204" pitchFamily="18" charset="0"/>
                            </a:rPr>
                          </m:ctrlPr>
                        </m:accPr>
                        <m:e>
                          <m:r>
                            <a:rPr lang="en-GB" sz="1400" b="0" i="1">
                              <a:latin typeface="Cambria Math" panose="02040503050406030204" pitchFamily="18" charset="0"/>
                            </a:rPr>
                            <m:t>𝜙</m:t>
                          </m:r>
                        </m:e>
                      </m:acc>
                    </m:oMath>
                  </m:oMathPara>
                </a14:m>
                <a:endParaRPr lang="en-GB" sz="1400" dirty="0"/>
              </a:p>
            </p:txBody>
          </p:sp>
        </mc:Choice>
        <mc:Fallback xmlns="">
          <p:sp>
            <p:nvSpPr>
              <p:cNvPr id="10" name="TextBox 9">
                <a:extLst>
                  <a:ext uri="{FF2B5EF4-FFF2-40B4-BE49-F238E27FC236}">
                    <a16:creationId xmlns:a16="http://schemas.microsoft.com/office/drawing/2014/main" id="{55B4E7E9-1049-D7B6-2EFE-06B17FC72BC1}"/>
                  </a:ext>
                </a:extLst>
              </p:cNvPr>
              <p:cNvSpPr txBox="1">
                <a:spLocks noRot="1" noChangeAspect="1" noMove="1" noResize="1" noEditPoints="1" noAdjustHandles="1" noChangeArrowheads="1" noChangeShapeType="1" noTextEdit="1"/>
              </p:cNvSpPr>
              <p:nvPr/>
            </p:nvSpPr>
            <p:spPr>
              <a:xfrm>
                <a:off x="4106114" y="1939649"/>
                <a:ext cx="8085886" cy="57669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C0B274E-0D3A-2B69-66EF-E314B15B70E1}"/>
                  </a:ext>
                </a:extLst>
              </p:cNvPr>
              <p:cNvSpPr txBox="1"/>
              <p:nvPr/>
            </p:nvSpPr>
            <p:spPr>
              <a:xfrm>
                <a:off x="765051" y="4156990"/>
                <a:ext cx="9681176" cy="1786002"/>
              </a:xfrm>
              <a:prstGeom prst="rect">
                <a:avLst/>
              </a:prstGeom>
              <a:noFill/>
            </p:spPr>
            <p:txBody>
              <a:bodyPr wrap="none" rtlCol="0">
                <a:spAutoFit/>
              </a:bodyPr>
              <a:lstStyle/>
              <a:p>
                <a:r>
                  <a:rPr lang="en-GB" dirty="0"/>
                  <a:t>We may immediately conclude:</a:t>
                </a:r>
              </a:p>
              <a:p>
                <a:pPr marL="285750" indent="-285750">
                  <a:buFont typeface="Arial" panose="020B0604020202020204" pitchFamily="34" charset="0"/>
                  <a:buChar char="•"/>
                </a:pPr>
                <a:r>
                  <a:rPr lang="en-GB" dirty="0"/>
                  <a:t>The </a:t>
                </a:r>
                <a:r>
                  <a:rPr lang="en-GB" b="1" dirty="0"/>
                  <a:t>resonance condition </a:t>
                </a:r>
                <a:r>
                  <a:rPr lang="en-GB" dirty="0"/>
                  <a:t>is </a:t>
                </a:r>
                <a14:m>
                  <m:oMath xmlns:m="http://schemas.openxmlformats.org/officeDocument/2006/math">
                    <m:r>
                      <a:rPr lang="en-GB" i="1">
                        <a:latin typeface="Cambria Math" panose="02040503050406030204" pitchFamily="18" charset="0"/>
                      </a:rPr>
                      <m:t>𝑛</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𝜔</m:t>
                            </m:r>
                          </m:e>
                        </m:acc>
                      </m:e>
                      <m:sub>
                        <m:r>
                          <a:rPr lang="en-GB" i="1">
                            <a:latin typeface="Cambria Math" panose="02040503050406030204" pitchFamily="18" charset="0"/>
                          </a:rPr>
                          <m:t>𝜙</m:t>
                        </m:r>
                      </m:sub>
                    </m:sSub>
                    <m:r>
                      <a:rPr lang="en-GB">
                        <a:latin typeface="Cambria Math" panose="02040503050406030204" pitchFamily="18" charset="0"/>
                      </a:rPr>
                      <m:t>+</m:t>
                    </m:r>
                    <m:r>
                      <a:rPr lang="en-GB" i="1">
                        <a:latin typeface="Cambria Math" panose="02040503050406030204" pitchFamily="18" charset="0"/>
                      </a:rPr>
                      <m:t>𝑝</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𝜔</m:t>
                            </m:r>
                          </m:e>
                        </m:acc>
                      </m:e>
                      <m:sub>
                        <m:r>
                          <a:rPr lang="en-GB" i="1">
                            <a:latin typeface="Cambria Math" panose="02040503050406030204" pitchFamily="18" charset="0"/>
                          </a:rPr>
                          <m:t>𝜃</m:t>
                        </m:r>
                      </m:sub>
                    </m:sSub>
                    <m:r>
                      <a:rPr lang="en-GB">
                        <a:latin typeface="Cambria Math" panose="02040503050406030204" pitchFamily="18" charset="0"/>
                      </a:rPr>
                      <m:t>+</m:t>
                    </m:r>
                    <m:r>
                      <a:rPr lang="en-GB" i="1">
                        <a:latin typeface="Cambria Math" panose="02040503050406030204" pitchFamily="18" charset="0"/>
                      </a:rPr>
                      <m:t>𝑙</m:t>
                    </m:r>
                    <m:sSub>
                      <m:sSubPr>
                        <m:ctrlPr>
                          <a:rPr lang="en-GB" i="1">
                            <a:latin typeface="Cambria Math" panose="02040503050406030204" pitchFamily="18" charset="0"/>
                          </a:rPr>
                        </m:ctrlPr>
                      </m:sSubPr>
                      <m:e>
                        <m:acc>
                          <m:accPr>
                            <m:chr m:val="̅"/>
                            <m:ctrlPr>
                              <a:rPr lang="en-GB">
                                <a:latin typeface="Cambria Math" panose="02040503050406030204" pitchFamily="18" charset="0"/>
                              </a:rPr>
                            </m:ctrlPr>
                          </m:accPr>
                          <m:e>
                            <m:r>
                              <m:rPr>
                                <m:sty m:val="p"/>
                              </m:rPr>
                              <a:rPr lang="en-GB">
                                <a:latin typeface="Cambria Math" panose="02040503050406030204" pitchFamily="18" charset="0"/>
                              </a:rPr>
                              <m:t>Ω</m:t>
                            </m:r>
                          </m:e>
                        </m:acc>
                      </m:e>
                      <m:sub>
                        <m:r>
                          <a:rPr lang="en-GB" i="1">
                            <a:latin typeface="Cambria Math" panose="02040503050406030204" pitchFamily="18" charset="0"/>
                          </a:rPr>
                          <m:t>𝑐</m:t>
                        </m:r>
                      </m:sub>
                    </m:sSub>
                    <m:r>
                      <a:rPr lang="en-GB" b="0" i="1" smtClean="0">
                        <a:latin typeface="Cambria Math" panose="02040503050406030204" pitchFamily="18" charset="0"/>
                      </a:rPr>
                      <m:t>=0</m:t>
                    </m:r>
                  </m:oMath>
                </a14:m>
                <a:r>
                  <a:rPr lang="en-GB" dirty="0"/>
                  <a:t>.</a:t>
                </a:r>
              </a:p>
              <a:p>
                <a:pPr marL="285750" indent="-285750">
                  <a:buFont typeface="Arial" panose="020B0604020202020204" pitchFamily="34" charset="0"/>
                  <a:buChar char="•"/>
                </a:pPr>
                <a:r>
                  <a:rPr lang="en-GB" dirty="0"/>
                  <a:t>Gyro-dependent terms will be dominated by </a:t>
                </a:r>
                <a14:m>
                  <m:oMath xmlns:m="http://schemas.openxmlformats.org/officeDocument/2006/math">
                    <m:r>
                      <a:rPr lang="en-GB" b="0" i="1" smtClean="0">
                        <a:latin typeface="Cambria Math" panose="02040503050406030204" pitchFamily="18" charset="0"/>
                      </a:rPr>
                      <m:t>𝑙</m:t>
                    </m:r>
                    <m:r>
                      <a:rPr lang="en-GB" b="0" i="1" smtClean="0">
                        <a:latin typeface="Cambria Math" panose="02040503050406030204" pitchFamily="18" charset="0"/>
                      </a:rPr>
                      <m:t>=1</m:t>
                    </m:r>
                  </m:oMath>
                </a14:m>
                <a:r>
                  <a:rPr lang="en-GB" dirty="0"/>
                  <a:t> resonance (like ‘compressional’ modes) </a:t>
                </a:r>
              </a:p>
              <a:p>
                <a:pPr marL="285750" indent="-285750">
                  <a:buFont typeface="Arial" panose="020B0604020202020204" pitchFamily="34" charset="0"/>
                  <a:buChar char="•"/>
                </a:pPr>
                <a:r>
                  <a:rPr lang="en-GB" b="1" u="sng" dirty="0"/>
                  <a:t>Gyro-independent terms will be dominated by </a:t>
                </a:r>
                <a14:m>
                  <m:oMath xmlns:m="http://schemas.openxmlformats.org/officeDocument/2006/math">
                    <m:r>
                      <a:rPr lang="en-GB" b="1" i="1" u="sng" smtClean="0">
                        <a:latin typeface="Cambria Math" panose="02040503050406030204" pitchFamily="18" charset="0"/>
                      </a:rPr>
                      <m:t>𝒍</m:t>
                    </m:r>
                    <m:r>
                      <a:rPr lang="en-GB" b="1" i="1" u="sng" smtClean="0">
                        <a:latin typeface="Cambria Math" panose="02040503050406030204" pitchFamily="18" charset="0"/>
                      </a:rPr>
                      <m:t>=</m:t>
                    </m:r>
                    <m:r>
                      <a:rPr lang="en-GB" b="1" i="1" u="sng" smtClean="0">
                        <a:latin typeface="Cambria Math" panose="02040503050406030204" pitchFamily="18" charset="0"/>
                      </a:rPr>
                      <m:t>𝟎</m:t>
                    </m:r>
                  </m:oMath>
                </a14:m>
                <a:r>
                  <a:rPr lang="en-GB" b="1" u="sng" dirty="0"/>
                  <a:t> (like ‘shear’ modes)</a:t>
                </a:r>
              </a:p>
              <a:p>
                <a:endParaRPr lang="en-GB" dirty="0"/>
              </a:p>
              <a:p>
                <a:r>
                  <a:rPr lang="en-GB" dirty="0"/>
                  <a:t> </a:t>
                </a:r>
              </a:p>
            </p:txBody>
          </p:sp>
        </mc:Choice>
        <mc:Fallback xmlns="">
          <p:sp>
            <p:nvSpPr>
              <p:cNvPr id="11" name="TextBox 10">
                <a:extLst>
                  <a:ext uri="{FF2B5EF4-FFF2-40B4-BE49-F238E27FC236}">
                    <a16:creationId xmlns:a16="http://schemas.microsoft.com/office/drawing/2014/main" id="{FC0B274E-0D3A-2B69-66EF-E314B15B70E1}"/>
                  </a:ext>
                </a:extLst>
              </p:cNvPr>
              <p:cNvSpPr txBox="1">
                <a:spLocks noRot="1" noChangeAspect="1" noMove="1" noResize="1" noEditPoints="1" noAdjustHandles="1" noChangeArrowheads="1" noChangeShapeType="1" noTextEdit="1"/>
              </p:cNvSpPr>
              <p:nvPr/>
            </p:nvSpPr>
            <p:spPr>
              <a:xfrm>
                <a:off x="765051" y="4156990"/>
                <a:ext cx="9681176" cy="1786002"/>
              </a:xfrm>
              <a:prstGeom prst="rect">
                <a:avLst/>
              </a:prstGeom>
              <a:blipFill>
                <a:blip r:embed="rId4"/>
                <a:stretch>
                  <a:fillRect l="-567" t="-2048"/>
                </a:stretch>
              </a:blipFill>
            </p:spPr>
            <p:txBody>
              <a:bodyPr/>
              <a:lstStyle/>
              <a:p>
                <a:r>
                  <a:rPr lang="en-US">
                    <a:noFill/>
                  </a:rPr>
                  <a:t> </a:t>
                </a:r>
              </a:p>
            </p:txBody>
          </p:sp>
        </mc:Fallback>
      </mc:AlternateContent>
      <p:sp>
        <p:nvSpPr>
          <p:cNvPr id="2" name="Footer Placeholder 1">
            <a:extLst>
              <a:ext uri="{FF2B5EF4-FFF2-40B4-BE49-F238E27FC236}">
                <a16:creationId xmlns:a16="http://schemas.microsoft.com/office/drawing/2014/main" id="{8B8A93B6-3530-7F86-CF19-340DDF2B46B0}"/>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1956476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4B4997-A374-CA13-7155-7595870047A2}"/>
              </a:ext>
            </a:extLst>
          </p:cNvPr>
          <p:cNvSpPr>
            <a:spLocks noGrp="1"/>
          </p:cNvSpPr>
          <p:nvPr>
            <p:ph type="title"/>
          </p:nvPr>
        </p:nvSpPr>
        <p:spPr/>
        <p:txBody>
          <a:bodyPr/>
          <a:lstStyle/>
          <a:p>
            <a:r>
              <a:rPr lang="en-GB" dirty="0"/>
              <a:t>The torsional part of the perturbation</a:t>
            </a:r>
          </a:p>
        </p:txBody>
      </p:sp>
      <p:sp>
        <p:nvSpPr>
          <p:cNvPr id="5" name="Slide Number Placeholder 4">
            <a:extLst>
              <a:ext uri="{FF2B5EF4-FFF2-40B4-BE49-F238E27FC236}">
                <a16:creationId xmlns:a16="http://schemas.microsoft.com/office/drawing/2014/main" id="{7F21DB29-3D61-A427-4CE1-33CED13FD342}"/>
              </a:ext>
            </a:extLst>
          </p:cNvPr>
          <p:cNvSpPr>
            <a:spLocks noGrp="1"/>
          </p:cNvSpPr>
          <p:nvPr>
            <p:ph type="sldNum" sz="quarter" idx="4"/>
          </p:nvPr>
        </p:nvSpPr>
        <p:spPr/>
        <p:txBody>
          <a:bodyPr/>
          <a:lstStyle/>
          <a:p>
            <a:fld id="{35482B25-261F-464E-BDD8-63296DE4D8A4}" type="slidenum">
              <a:rPr lang="en-US" smtClean="0"/>
              <a:pPr/>
              <a:t>11</a:t>
            </a:fld>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3A8D113-BE72-14FF-17B7-4AFF25A323C1}"/>
                  </a:ext>
                </a:extLst>
              </p:cNvPr>
              <p:cNvSpPr txBox="1"/>
              <p:nvPr/>
            </p:nvSpPr>
            <p:spPr>
              <a:xfrm>
                <a:off x="1130060" y="2665177"/>
                <a:ext cx="8983312" cy="566694"/>
              </a:xfrm>
              <a:prstGeom prst="rect">
                <a:avLst/>
              </a:prstGeom>
              <a:noFill/>
            </p:spPr>
            <p:txBody>
              <a:bodyPr wrap="square">
                <a:spAutoFit/>
              </a:bodyPr>
              <a:lstStyle/>
              <a:p>
                <a:pPr/>
                <a14:m>
                  <m:oMathPara xmlns:m="http://schemas.openxmlformats.org/officeDocument/2006/math">
                    <m:oMath>
                      <m:r>
                        <m:rPr>
                          <m:sty m:val="p"/>
                        </m:rPr>
                        <a:rPr lang="en-GB" sz="1800" b="0" i="0" smtClean="0">
                          <a:effectLst/>
                          <a:latin typeface="Cambria Math" panose="02040503050406030204" pitchFamily="18" charset="0"/>
                          <a:ea typeface="Times New Roman" panose="02020603050405020304" pitchFamily="18" charset="0"/>
                          <a:cs typeface="Times New Roman" panose="02020603050405020304" pitchFamily="18" charset="0"/>
                        </a:rPr>
                        <m:t>Δ</m:t>
                      </m:r>
                      <m:sSub>
                        <m:sSubPr>
                          <m:ctrlPr>
                            <a:rPr lang="en-GB" sz="1800" b="0" i="1"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sz="1800" b="0" i="1" smtClean="0">
                              <a:effectLst/>
                              <a:latin typeface="Cambria Math" panose="02040503050406030204" pitchFamily="18" charset="0"/>
                              <a:ea typeface="Times New Roman" panose="02020603050405020304" pitchFamily="18" charset="0"/>
                              <a:cs typeface="Times New Roman" panose="02020603050405020304" pitchFamily="18" charset="0"/>
                            </a:rPr>
                            <m:t>𝐻</m:t>
                          </m:r>
                        </m:e>
                        <m:sub>
                          <m:r>
                            <a:rPr lang="en-GB" sz="1800" b="0" i="1" smtClean="0">
                              <a:effectLst/>
                              <a:latin typeface="Cambria Math" panose="02040503050406030204" pitchFamily="18" charset="0"/>
                              <a:ea typeface="Times New Roman" panose="02020603050405020304" pitchFamily="18" charset="0"/>
                              <a:cs typeface="Times New Roman" panose="02020603050405020304" pitchFamily="18" charset="0"/>
                            </a:rPr>
                            <m:t>𝑙</m:t>
                          </m:r>
                          <m:r>
                            <a:rPr lang="en-GB" sz="1800" b="0" i="1" smtClean="0">
                              <a:effectLst/>
                              <a:latin typeface="Cambria Math" panose="02040503050406030204" pitchFamily="18" charset="0"/>
                              <a:ea typeface="Times New Roman" panose="02020603050405020304" pitchFamily="18" charset="0"/>
                              <a:cs typeface="Times New Roman" panose="02020603050405020304" pitchFamily="18" charset="0"/>
                            </a:rPr>
                            <m:t>=0</m:t>
                          </m:r>
                        </m:sub>
                      </m:sSub>
                      <m:r>
                        <a:rPr lang="en-GB" sz="1800" b="0" i="1"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𝑉</m:t>
                          </m:r>
                        </m:e>
                        <m:sub>
                          <m:r>
                            <a:rPr lang="en-US" i="1">
                              <a:latin typeface="Cambria Math" panose="02040503050406030204" pitchFamily="18" charset="0"/>
                              <a:ea typeface="Times New Roman" panose="02020603050405020304" pitchFamily="18" charset="0"/>
                              <a:cs typeface="Times New Roman" panose="02020603050405020304" pitchFamily="18" charset="0"/>
                            </a:rPr>
                            <m:t>∥</m:t>
                          </m:r>
                        </m:sub>
                      </m:sSub>
                      <m:f>
                        <m:fPr>
                          <m:ctrlPr>
                            <a:rPr lang="en-US" sz="1800" i="1">
                              <a:effectLst/>
                              <a:latin typeface="Cambria Math" panose="02040503050406030204" pitchFamily="18" charset="0"/>
                              <a:ea typeface="Aptos" panose="020B0004020202020204" pitchFamily="34" charset="0"/>
                              <a:cs typeface="Times New Roman" panose="02020603050405020304" pitchFamily="18" charset="0"/>
                            </a:rPr>
                          </m:ctrlPr>
                        </m:fPr>
                        <m:num>
                          <m:r>
                            <a:rPr lang="en-US" sz="1800" i="1">
                              <a:effectLst/>
                              <a:latin typeface="Cambria Math" panose="02040503050406030204" pitchFamily="18" charset="0"/>
                              <a:ea typeface="Aptos" panose="020B0004020202020204" pitchFamily="34" charset="0"/>
                              <a:cs typeface="Times New Roman" panose="02020603050405020304" pitchFamily="18" charset="0"/>
                            </a:rPr>
                            <m:t>𝑚</m:t>
                          </m:r>
                        </m:num>
                        <m:den>
                          <m:sSup>
                            <m:sSupPr>
                              <m:ctrlPr>
                                <a:rPr lang="en-US" sz="1800" i="1">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800" i="1">
                                  <a:effectLst/>
                                  <a:latin typeface="Cambria Math" panose="02040503050406030204" pitchFamily="18" charset="0"/>
                                  <a:ea typeface="Aptos" panose="020B0004020202020204" pitchFamily="34" charset="0"/>
                                  <a:cs typeface="Times New Roman" panose="02020603050405020304" pitchFamily="18" charset="0"/>
                                </a:rPr>
                                <m:t>𝑍</m:t>
                              </m:r>
                            </m:e>
                            <m:sup>
                              <m:r>
                                <a:rPr lang="en-US" sz="1800" i="1">
                                  <a:effectLst/>
                                  <a:latin typeface="Cambria Math" panose="02040503050406030204" pitchFamily="18" charset="0"/>
                                  <a:ea typeface="Aptos" panose="020B0004020202020204" pitchFamily="34" charset="0"/>
                                  <a:cs typeface="Times New Roman" panose="02020603050405020304" pitchFamily="18" charset="0"/>
                                </a:rPr>
                                <m:t>2</m:t>
                              </m:r>
                            </m:sup>
                          </m:sSup>
                          <m:sSup>
                            <m:sSupPr>
                              <m:ctrlPr>
                                <a:rPr lang="en-US" sz="1800" i="1">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800" i="1">
                                  <a:effectLst/>
                                  <a:latin typeface="Cambria Math" panose="02040503050406030204" pitchFamily="18" charset="0"/>
                                  <a:ea typeface="Aptos" panose="020B0004020202020204" pitchFamily="34" charset="0"/>
                                  <a:cs typeface="Times New Roman" panose="02020603050405020304" pitchFamily="18" charset="0"/>
                                </a:rPr>
                                <m:t>𝑒</m:t>
                              </m:r>
                            </m:e>
                            <m:sup>
                              <m:r>
                                <a:rPr lang="en-US" sz="1800" i="1">
                                  <a:effectLst/>
                                  <a:latin typeface="Cambria Math" panose="02040503050406030204" pitchFamily="18" charset="0"/>
                                  <a:ea typeface="Aptos" panose="020B0004020202020204" pitchFamily="34" charset="0"/>
                                  <a:cs typeface="Times New Roman" panose="02020603050405020304" pitchFamily="18" charset="0"/>
                                </a:rPr>
                                <m:t>2</m:t>
                              </m:r>
                            </m:sup>
                          </m:sSup>
                        </m:den>
                      </m:f>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𝜇</m:t>
                      </m:r>
                      <m:acc>
                        <m:accPr>
                          <m:chr m:val="̂"/>
                          <m:ctrlPr>
                            <a:rPr lang="en-US" sz="1800" b="1"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b="1" i="1">
                              <a:effectLst/>
                              <a:latin typeface="Cambria Math" panose="02040503050406030204" pitchFamily="18" charset="0"/>
                              <a:ea typeface="Times New Roman" panose="02020603050405020304" pitchFamily="18" charset="0"/>
                              <a:cs typeface="Times New Roman" panose="02020603050405020304" pitchFamily="18" charset="0"/>
                            </a:rPr>
                            <m:t>𝒃</m:t>
                          </m:r>
                        </m:e>
                      </m:acc>
                      <m:r>
                        <a:rPr lang="en-US" sz="18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en-US" sz="18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a:latin typeface="Cambria Math" panose="02040503050406030204" pitchFamily="18" charset="0"/>
                              <a:ea typeface="Aptos" panose="020B0004020202020204" pitchFamily="34" charset="0"/>
                              <a:cs typeface="Times New Roman" panose="02020603050405020304" pitchFamily="18" charset="0"/>
                            </a:rPr>
                            <m:t>𝟐</m:t>
                          </m:r>
                        </m:sub>
                      </m:sSub>
                      <m:r>
                        <a:rPr lang="en-US" sz="1800" b="1" i="1">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a:latin typeface="Cambria Math" panose="02040503050406030204" pitchFamily="18" charset="0"/>
                              <a:ea typeface="Aptos" panose="020B0004020202020204" pitchFamily="34" charset="0"/>
                              <a:cs typeface="Times New Roman" panose="02020603050405020304" pitchFamily="18" charset="0"/>
                            </a:rPr>
                            <m:t>𝟏</m:t>
                          </m:r>
                        </m:sub>
                      </m:sSub>
                    </m:oMath>
                  </m:oMathPara>
                </a14:m>
                <a:endParaRPr lang="en-GB" dirty="0"/>
              </a:p>
            </p:txBody>
          </p:sp>
        </mc:Choice>
        <mc:Fallback xmlns="">
          <p:sp>
            <p:nvSpPr>
              <p:cNvPr id="9" name="TextBox 8">
                <a:extLst>
                  <a:ext uri="{FF2B5EF4-FFF2-40B4-BE49-F238E27FC236}">
                    <a16:creationId xmlns:a16="http://schemas.microsoft.com/office/drawing/2014/main" id="{23A8D113-BE72-14FF-17B7-4AFF25A323C1}"/>
                  </a:ext>
                </a:extLst>
              </p:cNvPr>
              <p:cNvSpPr txBox="1">
                <a:spLocks noRot="1" noChangeAspect="1" noMove="1" noResize="1" noEditPoints="1" noAdjustHandles="1" noChangeArrowheads="1" noChangeShapeType="1" noTextEdit="1"/>
              </p:cNvSpPr>
              <p:nvPr/>
            </p:nvSpPr>
            <p:spPr>
              <a:xfrm>
                <a:off x="1130060" y="2665177"/>
                <a:ext cx="8983312" cy="56669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6EA3335-0FF0-0997-27E6-F49049331BC9}"/>
                  </a:ext>
                </a:extLst>
              </p:cNvPr>
              <p:cNvSpPr txBox="1"/>
              <p:nvPr/>
            </p:nvSpPr>
            <p:spPr>
              <a:xfrm>
                <a:off x="4844239" y="1088914"/>
                <a:ext cx="1880195" cy="671081"/>
              </a:xfrm>
              <a:prstGeom prst="rect">
                <a:avLst/>
              </a:prstGeom>
              <a:noFill/>
            </p:spPr>
            <p:txBody>
              <a:bodyPr wrap="none" rtlCol="0">
                <a:spAutoFit/>
              </a:bodyPr>
              <a:lstStyle/>
              <a:p>
                <a:endParaRPr lang="en-GB" i="1" dirty="0">
                  <a:latin typeface="Cambria Math" panose="02040503050406030204" pitchFamily="18" charset="0"/>
                </a:endParaRPr>
              </a:p>
              <a:p>
                <a:pPr/>
                <a14:m>
                  <m:oMathPara xmlns:m="http://schemas.openxmlformats.org/officeDocument/2006/math">
                    <m:oMath>
                      <m:r>
                        <a:rPr lang="en-GB" i="1" smtClean="0">
                          <a:solidFill>
                            <a:srgbClr val="FF0000"/>
                          </a:solidFill>
                          <a:latin typeface="Cambria Math" panose="02040503050406030204" pitchFamily="18" charset="0"/>
                        </a:rPr>
                        <m:t>𝑛</m:t>
                      </m:r>
                      <m:sSub>
                        <m:sSubPr>
                          <m:ctrlPr>
                            <a:rPr lang="en-GB" i="1">
                              <a:solidFill>
                                <a:srgbClr val="FF0000"/>
                              </a:solidFill>
                              <a:latin typeface="Cambria Math" panose="02040503050406030204" pitchFamily="18" charset="0"/>
                            </a:rPr>
                          </m:ctrlPr>
                        </m:sSubPr>
                        <m:e>
                          <m:acc>
                            <m:accPr>
                              <m:chr m:val="̅"/>
                              <m:ctrlPr>
                                <a:rPr lang="en-GB" i="1">
                                  <a:solidFill>
                                    <a:srgbClr val="FF0000"/>
                                  </a:solidFill>
                                  <a:latin typeface="Cambria Math" panose="02040503050406030204" pitchFamily="18" charset="0"/>
                                </a:rPr>
                              </m:ctrlPr>
                            </m:accPr>
                            <m:e>
                              <m:r>
                                <a:rPr lang="en-GB" i="1">
                                  <a:solidFill>
                                    <a:srgbClr val="FF0000"/>
                                  </a:solidFill>
                                  <a:latin typeface="Cambria Math" panose="02040503050406030204" pitchFamily="18" charset="0"/>
                                </a:rPr>
                                <m:t>𝜔</m:t>
                              </m:r>
                            </m:e>
                          </m:acc>
                        </m:e>
                        <m:sub>
                          <m:r>
                            <a:rPr lang="en-GB" i="1">
                              <a:solidFill>
                                <a:srgbClr val="FF0000"/>
                              </a:solidFill>
                              <a:latin typeface="Cambria Math" panose="02040503050406030204" pitchFamily="18" charset="0"/>
                            </a:rPr>
                            <m:t>𝜙</m:t>
                          </m:r>
                        </m:sub>
                      </m:sSub>
                      <m:r>
                        <a:rPr lang="en-GB">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𝑝</m:t>
                      </m:r>
                      <m:sSub>
                        <m:sSubPr>
                          <m:ctrlPr>
                            <a:rPr lang="en-GB" i="1">
                              <a:solidFill>
                                <a:srgbClr val="FF0000"/>
                              </a:solidFill>
                              <a:latin typeface="Cambria Math" panose="02040503050406030204" pitchFamily="18" charset="0"/>
                            </a:rPr>
                          </m:ctrlPr>
                        </m:sSubPr>
                        <m:e>
                          <m:acc>
                            <m:accPr>
                              <m:chr m:val="̅"/>
                              <m:ctrlPr>
                                <a:rPr lang="en-GB" i="1">
                                  <a:solidFill>
                                    <a:srgbClr val="FF0000"/>
                                  </a:solidFill>
                                  <a:latin typeface="Cambria Math" panose="02040503050406030204" pitchFamily="18" charset="0"/>
                                </a:rPr>
                              </m:ctrlPr>
                            </m:accPr>
                            <m:e>
                              <m:r>
                                <a:rPr lang="en-GB" i="1">
                                  <a:solidFill>
                                    <a:srgbClr val="FF0000"/>
                                  </a:solidFill>
                                  <a:latin typeface="Cambria Math" panose="02040503050406030204" pitchFamily="18" charset="0"/>
                                </a:rPr>
                                <m:t>𝜔</m:t>
                              </m:r>
                            </m:e>
                          </m:acc>
                        </m:e>
                        <m:sub>
                          <m:r>
                            <a:rPr lang="en-GB" i="1">
                              <a:solidFill>
                                <a:srgbClr val="FF0000"/>
                              </a:solidFill>
                              <a:latin typeface="Cambria Math" panose="02040503050406030204" pitchFamily="18" charset="0"/>
                            </a:rPr>
                            <m:t>𝜃</m:t>
                          </m:r>
                        </m:sub>
                      </m:sSub>
                      <m:r>
                        <a:rPr lang="en-GB" b="0" i="0" smtClean="0">
                          <a:solidFill>
                            <a:srgbClr val="FF0000"/>
                          </a:solidFill>
                          <a:latin typeface="Cambria Math" panose="02040503050406030204" pitchFamily="18" charset="0"/>
                        </a:rPr>
                        <m:t>=0</m:t>
                      </m:r>
                    </m:oMath>
                  </m:oMathPara>
                </a14:m>
                <a:endParaRPr lang="en-GB" dirty="0">
                  <a:solidFill>
                    <a:srgbClr val="FF0000"/>
                  </a:solidFill>
                </a:endParaRPr>
              </a:p>
            </p:txBody>
          </p:sp>
        </mc:Choice>
        <mc:Fallback xmlns="">
          <p:sp>
            <p:nvSpPr>
              <p:cNvPr id="12" name="TextBox 11">
                <a:extLst>
                  <a:ext uri="{FF2B5EF4-FFF2-40B4-BE49-F238E27FC236}">
                    <a16:creationId xmlns:a16="http://schemas.microsoft.com/office/drawing/2014/main" id="{86EA3335-0FF0-0997-27E6-F49049331BC9}"/>
                  </a:ext>
                </a:extLst>
              </p:cNvPr>
              <p:cNvSpPr txBox="1">
                <a:spLocks noRot="1" noChangeAspect="1" noMove="1" noResize="1" noEditPoints="1" noAdjustHandles="1" noChangeArrowheads="1" noChangeShapeType="1" noTextEdit="1"/>
              </p:cNvSpPr>
              <p:nvPr/>
            </p:nvSpPr>
            <p:spPr>
              <a:xfrm>
                <a:off x="4844239" y="1088914"/>
                <a:ext cx="1880195" cy="671081"/>
              </a:xfrm>
              <a:prstGeom prst="rect">
                <a:avLst/>
              </a:prstGeom>
              <a:blipFill>
                <a:blip r:embed="rId3"/>
                <a:stretch>
                  <a:fillRect b="-4545"/>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AF8ACA2C-F04B-7AAD-49F8-AFB9DF7CB7C2}"/>
              </a:ext>
            </a:extLst>
          </p:cNvPr>
          <p:cNvSpPr txBox="1"/>
          <p:nvPr/>
        </p:nvSpPr>
        <p:spPr>
          <a:xfrm>
            <a:off x="765051" y="2278111"/>
            <a:ext cx="9161482" cy="369332"/>
          </a:xfrm>
          <a:prstGeom prst="rect">
            <a:avLst/>
          </a:prstGeom>
          <a:noFill/>
        </p:spPr>
        <p:txBody>
          <a:bodyPr wrap="none" rtlCol="0">
            <a:spAutoFit/>
          </a:bodyPr>
          <a:lstStyle/>
          <a:p>
            <a:r>
              <a:rPr lang="en-GB" dirty="0"/>
              <a:t>Drift orbits will experience a perturbation which is due to the </a:t>
            </a:r>
            <a:r>
              <a:rPr lang="en-GB" u="sng" dirty="0"/>
              <a:t>torsion</a:t>
            </a:r>
            <a:r>
              <a:rPr lang="en-GB" dirty="0"/>
              <a:t> of the magnetic field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F21A7B3-4AC9-9EA1-7CEE-DC3575EE66E3}"/>
                  </a:ext>
                </a:extLst>
              </p:cNvPr>
              <p:cNvSpPr txBox="1"/>
              <p:nvPr/>
            </p:nvSpPr>
            <p:spPr>
              <a:xfrm>
                <a:off x="876221" y="1586127"/>
                <a:ext cx="8917505" cy="691984"/>
              </a:xfrm>
              <a:prstGeom prst="rect">
                <a:avLst/>
              </a:prstGeom>
              <a:noFill/>
            </p:spPr>
            <p:txBody>
              <a:bodyPr wrap="square">
                <a:spAutoFit/>
              </a:bodyPr>
              <a:lstStyle/>
              <a:p>
                <a:pPr>
                  <a:lnSpc>
                    <a:spcPct val="115000"/>
                  </a:lnSpc>
                  <a:spcAft>
                    <a:spcPts val="800"/>
                  </a:spcAft>
                  <a:buNone/>
                </a:pPr>
                <a14:m>
                  <m:oMathPara xmlns:m="http://schemas.openxmlformats.org/officeDocument/2006/math">
                    <m:oMath>
                      <m:r>
                        <a:rPr lang="en-US" sz="1400" b="1" kern="100" smtClean="0">
                          <a:effectLst/>
                          <a:latin typeface="Cambria Math" panose="02040503050406030204" pitchFamily="18" charset="0"/>
                          <a:ea typeface="Times New Roman" panose="02020603050405020304" pitchFamily="18" charset="0"/>
                          <a:cs typeface="Times New Roman" panose="02020603050405020304" pitchFamily="18" charset="0"/>
                        </a:rPr>
                        <m:t>𝚫</m:t>
                      </m:r>
                      <m:r>
                        <a:rPr lang="en-US" sz="1400" b="1" i="1" kern="100">
                          <a:effectLst/>
                          <a:latin typeface="Cambria Math" panose="02040503050406030204" pitchFamily="18" charset="0"/>
                          <a:ea typeface="Times New Roman" panose="02020603050405020304" pitchFamily="18" charset="0"/>
                          <a:cs typeface="Times New Roman" panose="02020603050405020304" pitchFamily="18" charset="0"/>
                        </a:rPr>
                        <m:t>𝑨</m:t>
                      </m:r>
                      <m:r>
                        <a:rPr lang="en-US" sz="14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sSup>
                        <m:sSupPr>
                          <m:ctrlP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𝝆</m:t>
                              </m:r>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400"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1400"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e>
                                <m:sub>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𝑋</m:t>
                                  </m:r>
                                </m:sub>
                              </m:sSub>
                            </m:e>
                          </m:d>
                        </m:e>
                        <m:sup>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sSub>
                        <m:sSubPr>
                          <m:ctrlP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𝑨</m:t>
                          </m:r>
                        </m:e>
                        <m:sub>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𝟎</m:t>
                          </m:r>
                        </m:sub>
                      </m:sSub>
                      <m:d>
                        <m:dPr>
                          <m:ctrlP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𝑿</m:t>
                          </m:r>
                        </m:e>
                      </m:d>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𝑚</m:t>
                              </m:r>
                            </m:e>
                            <m:sup>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sSup>
                            <m:sSupPr>
                              <m:ctrlP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𝑍</m:t>
                              </m:r>
                            </m:e>
                            <m:sup>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sSup>
                            <m:sSupPr>
                              <m:ctrlP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𝑒</m:t>
                              </m:r>
                            </m:e>
                            <m:sup>
                              <m:r>
                                <a:rPr lang="en-US" sz="1400"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den>
                      </m:f>
                      <m:f>
                        <m:fPr>
                          <m:ctrlP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ctrlPr>
                        </m:fPr>
                        <m:num>
                          <m:sSub>
                            <m:sSubPr>
                              <m:ctrlP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𝑣</m:t>
                              </m:r>
                            </m:e>
                            <m:sub>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m:t>
                              </m:r>
                            </m:sub>
                          </m:sSub>
                          <m:sSub>
                            <m:sSubPr>
                              <m:ctrlP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𝑣</m:t>
                              </m:r>
                            </m:e>
                            <m:sub>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m:t>
                              </m:r>
                            </m:sub>
                          </m:sSub>
                        </m:num>
                        <m:den>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𝐵</m:t>
                          </m:r>
                        </m:den>
                      </m:f>
                      <m:r>
                        <m:rPr>
                          <m:sty m:val="p"/>
                        </m:rPr>
                        <a:rPr lang="en-US" sz="1400"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𝒂</m:t>
                          </m:r>
                        </m:e>
                      </m:acc>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1400" b="1"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ctrlPr>
                        </m:accPr>
                        <m:e>
                          <m:r>
                            <a:rPr lang="en-US" sz="1400" b="1"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𝒃</m:t>
                          </m:r>
                        </m:e>
                      </m:acc>
                      <m:r>
                        <a:rPr lang="en-US" sz="1400" b="1"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𝑚</m:t>
                          </m:r>
                        </m:num>
                        <m:den>
                          <m:sSup>
                            <m:sSupPr>
                              <m:ctrlP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𝑍</m:t>
                              </m:r>
                            </m:e>
                            <m:sup>
                              <m: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2</m:t>
                              </m:r>
                            </m:sup>
                          </m:sSup>
                          <m:sSup>
                            <m:sSupPr>
                              <m:ctrlP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𝑒</m:t>
                              </m:r>
                            </m:e>
                            <m:sup>
                              <m:r>
                                <a:rPr lang="en-US" sz="1400"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2</m:t>
                              </m:r>
                            </m:sup>
                          </m:sSup>
                        </m:den>
                      </m:f>
                      <m:r>
                        <a:rPr lang="en-US" sz="1400" i="1" kern="10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t>𝜇</m:t>
                      </m:r>
                      <m:r>
                        <m:rPr>
                          <m:sty m:val="p"/>
                        </m:rPr>
                        <a:rPr lang="en-US" sz="1400"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ctrlPr>
                            </m:accPr>
                            <m:e>
                              <m: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t>𝒆</m:t>
                              </m:r>
                            </m:e>
                          </m:acc>
                        </m:e>
                        <m:sub>
                          <m: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t>𝟐</m:t>
                          </m:r>
                        </m:sub>
                      </m:sSub>
                      <m:r>
                        <a:rPr lang="en-US" sz="1400" b="1" i="1" kern="100">
                          <a:solidFill>
                            <a:srgbClr val="FF0000"/>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ctrlPr>
                            </m:accPr>
                            <m:e>
                              <m: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t>𝒆</m:t>
                              </m:r>
                            </m:e>
                          </m:acc>
                        </m:e>
                        <m:sub>
                          <m:r>
                            <a:rPr lang="en-GB" sz="1400" b="1" i="1" kern="100">
                              <a:solidFill>
                                <a:srgbClr val="FF0000"/>
                              </a:solidFill>
                              <a:latin typeface="Cambria Math" panose="02040503050406030204" pitchFamily="18" charset="0"/>
                              <a:ea typeface="Aptos" panose="020B0004020202020204" pitchFamily="34" charset="0"/>
                              <a:cs typeface="Times New Roman" panose="02020603050405020304" pitchFamily="18" charset="0"/>
                            </a:rPr>
                            <m:t>𝟏</m:t>
                          </m:r>
                        </m:sub>
                      </m:sSub>
                      <m:r>
                        <a:rPr lang="en-US" sz="1400" i="1" kern="100" smtClean="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m:t>
                      </m:r>
                      <m:f>
                        <m:fPr>
                          <m:ctrlP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𝑍𝑒</m:t>
                          </m:r>
                        </m:num>
                        <m:den>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2</m:t>
                          </m:r>
                        </m:den>
                      </m:f>
                      <m:sSup>
                        <m:sSupPr>
                          <m:ctrlP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𝜌</m:t>
                          </m:r>
                        </m:e>
                        <m:sup>
                          <m:r>
                            <m:rPr>
                              <m:sty m:val="p"/>
                            </m:rPr>
                            <a:rPr lang="en-US" sz="1400"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i</m:t>
                          </m:r>
                        </m:sup>
                      </m:sSup>
                      <m:r>
                        <m:rPr>
                          <m:sty m:val="p"/>
                        </m:rPr>
                        <a:rPr lang="en-US" sz="1400"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400"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400"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m:t>
                          </m:r>
                        </m:e>
                        <m:sub>
                          <m:r>
                            <a:rPr lang="en-US" sz="1400"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𝑖</m:t>
                          </m:r>
                        </m:sub>
                      </m:sSub>
                      <m:r>
                        <a:rPr lang="en-US" sz="1400" b="1" i="1" kern="100">
                          <a:solidFill>
                            <a:schemeClr val="bg2"/>
                          </a:solidFill>
                          <a:effectLst/>
                          <a:latin typeface="Cambria Math" panose="02040503050406030204" pitchFamily="18" charset="0"/>
                          <a:ea typeface="Aptos" panose="020B0004020202020204" pitchFamily="34" charset="0"/>
                          <a:cs typeface="Times New Roman" panose="02020603050405020304" pitchFamily="18" charset="0"/>
                        </a:rPr>
                        <m:t>𝑨</m:t>
                      </m:r>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1400" b="1" i="1" kern="10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𝝆</m:t>
                      </m:r>
                      <m:r>
                        <a:rPr lang="en-GB" sz="1400" b="1"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𝑂</m:t>
                      </m:r>
                      <m:r>
                        <a:rPr lang="en-GB" sz="1400" b="1"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sSup>
                            <m:sSupPr>
                              <m:ctrlP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𝜌</m:t>
                              </m:r>
                            </m:e>
                            <m:sup>
                              <m: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e>
                        <m:sup>
                          <m: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3</m:t>
                          </m:r>
                        </m:sup>
                      </m:sSup>
                      <m:sSub>
                        <m:sSubPr>
                          <m:ctrlP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en-GB" sz="1400" b="0"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0</m:t>
                          </m:r>
                        </m:sub>
                      </m:sSub>
                      <m:r>
                        <a:rPr lang="en-GB" sz="1400" b="1" i="1" kern="100" smtClean="0">
                          <a:solidFill>
                            <a:schemeClr val="bg2"/>
                          </a:solidFill>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4" name="TextBox 13">
                <a:extLst>
                  <a:ext uri="{FF2B5EF4-FFF2-40B4-BE49-F238E27FC236}">
                    <a16:creationId xmlns:a16="http://schemas.microsoft.com/office/drawing/2014/main" id="{9F21A7B3-4AC9-9EA1-7CEE-DC3575EE66E3}"/>
                  </a:ext>
                </a:extLst>
              </p:cNvPr>
              <p:cNvSpPr txBox="1">
                <a:spLocks noRot="1" noChangeAspect="1" noMove="1" noResize="1" noEditPoints="1" noAdjustHandles="1" noChangeArrowheads="1" noChangeShapeType="1" noTextEdit="1"/>
              </p:cNvSpPr>
              <p:nvPr/>
            </p:nvSpPr>
            <p:spPr>
              <a:xfrm>
                <a:off x="876221" y="1586127"/>
                <a:ext cx="8917505" cy="69198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F862EDF-E150-5F88-CC75-E557C5E935C9}"/>
                  </a:ext>
                </a:extLst>
              </p:cNvPr>
              <p:cNvSpPr txBox="1"/>
              <p:nvPr/>
            </p:nvSpPr>
            <p:spPr>
              <a:xfrm>
                <a:off x="256834" y="3776527"/>
                <a:ext cx="11529041" cy="1624740"/>
              </a:xfrm>
              <a:prstGeom prst="rect">
                <a:avLst/>
              </a:prstGeom>
              <a:noFill/>
            </p:spPr>
            <p:txBody>
              <a:bodyPr wrap="square" rtlCol="0">
                <a:spAutoFit/>
              </a:bodyPr>
              <a:lstStyle/>
              <a:p>
                <a:r>
                  <a:rPr lang="en-GB" dirty="0"/>
                  <a:t>In a tokamak, this is symmetric so </a:t>
                </a:r>
                <a14:m>
                  <m:oMath xmlns:m="http://schemas.openxmlformats.org/officeDocument/2006/math">
                    <m:r>
                      <m:rPr>
                        <m:sty m:val="p"/>
                      </m:rPr>
                      <a:rPr lang="en-GB">
                        <a:latin typeface="Cambria Math" panose="02040503050406030204" pitchFamily="18" charset="0"/>
                      </a:rPr>
                      <m:t>Δ</m:t>
                    </m:r>
                    <m:sSub>
                      <m:sSubPr>
                        <m:ctrlPr>
                          <a:rPr lang="en-GB" i="1">
                            <a:latin typeface="Cambria Math" panose="02040503050406030204" pitchFamily="18" charset="0"/>
                          </a:rPr>
                        </m:ctrlPr>
                      </m:sSubPr>
                      <m:e>
                        <m:r>
                          <a:rPr lang="en-GB" i="1">
                            <a:latin typeface="Cambria Math" panose="02040503050406030204" pitchFamily="18" charset="0"/>
                          </a:rPr>
                          <m:t>𝑃</m:t>
                        </m:r>
                      </m:e>
                      <m:sub>
                        <m:r>
                          <a:rPr lang="en-GB" i="1">
                            <a:latin typeface="Cambria Math" panose="02040503050406030204" pitchFamily="18" charset="0"/>
                          </a:rPr>
                          <m:t>𝜙</m:t>
                        </m:r>
                      </m:sub>
                    </m:sSub>
                    <m:r>
                      <a:rPr lang="en-GB" b="0" i="1" smtClean="0">
                        <a:latin typeface="Cambria Math" panose="02040503050406030204" pitchFamily="18" charset="0"/>
                      </a:rPr>
                      <m:t>=0</m:t>
                    </m:r>
                  </m:oMath>
                </a14:m>
                <a:r>
                  <a:rPr lang="en-GB" dirty="0"/>
                  <a:t>, but torsion is not symmetric in a stellarator which is </a:t>
                </a:r>
                <a:r>
                  <a:rPr lang="en-GB" u="sng" dirty="0"/>
                  <a:t>full of toroidal harmonics.  </a:t>
                </a:r>
              </a:p>
              <a:p>
                <a:endParaRPr lang="en-GB" dirty="0"/>
              </a:p>
              <a:p>
                <a:r>
                  <a:rPr lang="en-GB" dirty="0"/>
                  <a:t>The perturbing field scales as </a:t>
                </a:r>
                <a14:m>
                  <m:oMath xmlns:m="http://schemas.openxmlformats.org/officeDocument/2006/math">
                    <m:f>
                      <m:fPr>
                        <m:ctrlPr>
                          <a:rPr lang="en-GB" b="0" i="0" smtClean="0">
                            <a:latin typeface="Cambria Math" panose="02040503050406030204" pitchFamily="18" charset="0"/>
                          </a:rPr>
                        </m:ctrlPr>
                      </m:fPr>
                      <m:num>
                        <m:r>
                          <m:rPr>
                            <m:sty m:val="p"/>
                          </m:rPr>
                          <a:rPr lang="en-GB" b="0" i="0" smtClean="0">
                            <a:latin typeface="Cambria Math" panose="02040503050406030204" pitchFamily="18" charset="0"/>
                          </a:rPr>
                          <m:t>Δ</m:t>
                        </m:r>
                        <m:r>
                          <a:rPr lang="en-GB" b="0" i="1" smtClean="0">
                            <a:latin typeface="Cambria Math" panose="02040503050406030204" pitchFamily="18" charset="0"/>
                          </a:rPr>
                          <m:t>𝐵</m:t>
                        </m:r>
                      </m:num>
                      <m:den>
                        <m:r>
                          <a:rPr lang="en-GB" b="0" i="1" smtClean="0">
                            <a:latin typeface="Cambria Math" panose="02040503050406030204" pitchFamily="18" charset="0"/>
                          </a:rPr>
                          <m:t>𝐵</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𝜌</m:t>
                            </m:r>
                          </m:e>
                          <m:sup>
                            <m:r>
                              <a:rPr lang="en-GB" b="0" i="1" smtClean="0">
                                <a:latin typeface="Cambria Math" panose="02040503050406030204" pitchFamily="18" charset="0"/>
                              </a:rPr>
                              <m:t>∗</m:t>
                            </m:r>
                          </m:sup>
                        </m:sSup>
                      </m:e>
                      <m:sup>
                        <m:r>
                          <a:rPr lang="en-GB" b="0" i="1" smtClean="0">
                            <a:latin typeface="Cambria Math" panose="02040503050406030204" pitchFamily="18" charset="0"/>
                          </a:rPr>
                          <m:t>2</m:t>
                        </m:r>
                      </m:sup>
                    </m:sSup>
                  </m:oMath>
                </a14:m>
                <a:r>
                  <a:rPr lang="en-GB" dirty="0"/>
                  <a:t>, so if we use the heuristic that </a:t>
                </a:r>
                <a14:m>
                  <m:oMath xmlns:m="http://schemas.openxmlformats.org/officeDocument/2006/math">
                    <m:f>
                      <m:fPr>
                        <m:ctrlPr>
                          <a:rPr lang="en-GB" b="0" i="0" smtClean="0">
                            <a:latin typeface="Cambria Math" panose="02040503050406030204" pitchFamily="18" charset="0"/>
                          </a:rPr>
                        </m:ctrlPr>
                      </m:fPr>
                      <m:num>
                        <m:r>
                          <m:rPr>
                            <m:sty m:val="p"/>
                          </m:rPr>
                          <a:rPr lang="en-GB" b="0" i="0" smtClean="0">
                            <a:latin typeface="Cambria Math" panose="02040503050406030204" pitchFamily="18" charset="0"/>
                          </a:rPr>
                          <m:t>Δ</m:t>
                        </m:r>
                        <m:r>
                          <a:rPr lang="en-GB" b="0" i="1" smtClean="0">
                            <a:latin typeface="Cambria Math" panose="02040503050406030204" pitchFamily="18" charset="0"/>
                          </a:rPr>
                          <m:t>𝐵</m:t>
                        </m:r>
                      </m:num>
                      <m:den>
                        <m:r>
                          <a:rPr lang="en-GB" b="0" i="1" smtClean="0">
                            <a:latin typeface="Cambria Math" panose="02040503050406030204" pitchFamily="18" charset="0"/>
                          </a:rPr>
                          <m:t>𝐵</m:t>
                        </m:r>
                      </m:den>
                    </m:f>
                    <m:r>
                      <a:rPr lang="en-GB" b="0" i="1" smtClean="0">
                        <a:latin typeface="Cambria Math" panose="02040503050406030204" pitchFamily="18" charset="0"/>
                      </a:rPr>
                      <m:t>~1%</m:t>
                    </m:r>
                  </m:oMath>
                </a14:m>
                <a:r>
                  <a:rPr lang="en-GB" dirty="0"/>
                  <a:t> is usually intolerable for a tokamak, </a:t>
                </a:r>
                <a:r>
                  <a:rPr lang="en-GB" u="sng" dirty="0"/>
                  <a:t>that implies that </a:t>
                </a:r>
                <a14:m>
                  <m:oMath xmlns:m="http://schemas.openxmlformats.org/officeDocument/2006/math">
                    <m:sSup>
                      <m:sSupPr>
                        <m:ctrlPr>
                          <a:rPr lang="en-GB" b="0" i="1" u="sng" smtClean="0">
                            <a:latin typeface="Cambria Math" panose="02040503050406030204" pitchFamily="18" charset="0"/>
                          </a:rPr>
                        </m:ctrlPr>
                      </m:sSupPr>
                      <m:e>
                        <m:r>
                          <a:rPr lang="en-GB" b="0" i="1" u="sng" smtClean="0">
                            <a:latin typeface="Cambria Math" panose="02040503050406030204" pitchFamily="18" charset="0"/>
                          </a:rPr>
                          <m:t>𝜌</m:t>
                        </m:r>
                      </m:e>
                      <m:sup>
                        <m:r>
                          <a:rPr lang="en-GB" b="0" i="1" u="sng" smtClean="0">
                            <a:latin typeface="Cambria Math" panose="02040503050406030204" pitchFamily="18" charset="0"/>
                          </a:rPr>
                          <m:t>∗</m:t>
                        </m:r>
                      </m:sup>
                    </m:sSup>
                    <m:r>
                      <a:rPr lang="en-GB" b="0" i="1" u="sng" smtClean="0">
                        <a:latin typeface="Cambria Math" panose="02040503050406030204" pitchFamily="18" charset="0"/>
                      </a:rPr>
                      <m:t>~10%</m:t>
                    </m:r>
                  </m:oMath>
                </a14:m>
                <a:r>
                  <a:rPr lang="en-GB" u="sng" dirty="0"/>
                  <a:t> is the corresponding crude limit on particle energy in a particle confining QA stellarator. </a:t>
                </a:r>
              </a:p>
            </p:txBody>
          </p:sp>
        </mc:Choice>
        <mc:Fallback xmlns="">
          <p:sp>
            <p:nvSpPr>
              <p:cNvPr id="15" name="TextBox 14">
                <a:extLst>
                  <a:ext uri="{FF2B5EF4-FFF2-40B4-BE49-F238E27FC236}">
                    <a16:creationId xmlns:a16="http://schemas.microsoft.com/office/drawing/2014/main" id="{AF862EDF-E150-5F88-CC75-E557C5E935C9}"/>
                  </a:ext>
                </a:extLst>
              </p:cNvPr>
              <p:cNvSpPr txBox="1">
                <a:spLocks noRot="1" noChangeAspect="1" noMove="1" noResize="1" noEditPoints="1" noAdjustHandles="1" noChangeArrowheads="1" noChangeShapeType="1" noTextEdit="1"/>
              </p:cNvSpPr>
              <p:nvPr/>
            </p:nvSpPr>
            <p:spPr>
              <a:xfrm>
                <a:off x="256834" y="3776527"/>
                <a:ext cx="11529041" cy="1624740"/>
              </a:xfrm>
              <a:prstGeom prst="rect">
                <a:avLst/>
              </a:prstGeom>
              <a:blipFill>
                <a:blip r:embed="rId5"/>
                <a:stretch>
                  <a:fillRect l="-423" t="-2256" r="-899" b="-5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5E22A5C-0ABE-82CE-46CC-F1C85C105F91}"/>
                  </a:ext>
                </a:extLst>
              </p:cNvPr>
              <p:cNvSpPr txBox="1"/>
              <p:nvPr/>
            </p:nvSpPr>
            <p:spPr>
              <a:xfrm>
                <a:off x="4755803" y="3185650"/>
                <a:ext cx="6106884" cy="533351"/>
              </a:xfrm>
              <a:prstGeom prst="rect">
                <a:avLst/>
              </a:prstGeom>
              <a:noFill/>
            </p:spPr>
            <p:txBody>
              <a:bodyPr wrap="square">
                <a:spAutoFit/>
              </a:bodyPr>
              <a:lstStyle/>
              <a:p>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𝑑</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𝜙</m:t>
                            </m:r>
                          </m:sub>
                        </m:sSub>
                      </m:num>
                      <m:den>
                        <m:r>
                          <a:rPr lang="en-GB" b="0" i="1" smtClean="0">
                            <a:latin typeface="Cambria Math" panose="02040503050406030204" pitchFamily="18" charset="0"/>
                          </a:rPr>
                          <m:t>𝑑𝑡</m:t>
                        </m:r>
                      </m:den>
                    </m:f>
                    <m:r>
                      <a:rPr lang="en-GB" b="0" i="1" smtClean="0">
                        <a:latin typeface="Cambria Math" panose="02040503050406030204" pitchFamily="18" charset="0"/>
                      </a:rPr>
                      <m:t>=</m:t>
                    </m:r>
                  </m:oMath>
                </a14:m>
                <a:r>
                  <a:rPr lang="en-GB" dirty="0">
                    <a:ea typeface="Times New Roman" panose="02020603050405020304" pitchFamily="18" charset="0"/>
                    <a:cs typeface="Times New Roman" panose="02020603050405020304" pitchFamily="18" charset="0"/>
                  </a:rPr>
                  <a:t>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m:t>
                        </m:r>
                        <m:r>
                          <m:rPr>
                            <m:sty m:val="p"/>
                          </m:rPr>
                          <a:rPr lang="en-GB">
                            <a:latin typeface="Cambria Math" panose="02040503050406030204" pitchFamily="18" charset="0"/>
                            <a:ea typeface="Times New Roman" panose="02020603050405020304" pitchFamily="18" charset="0"/>
                            <a:cs typeface="Times New Roman" panose="02020603050405020304" pitchFamily="18" charset="0"/>
                          </a:rPr>
                          <m:t>Δ</m:t>
                        </m:r>
                        <m:sSub>
                          <m:sSubPr>
                            <m:ctrlPr>
                              <a:rPr lang="en-GB" i="1">
                                <a:latin typeface="Cambria Math" panose="02040503050406030204" pitchFamily="18" charset="0"/>
                                <a:ea typeface="Times New Roman" panose="02020603050405020304" pitchFamily="18" charset="0"/>
                                <a:cs typeface="Times New Roman" panose="02020603050405020304" pitchFamily="18" charset="0"/>
                              </a:rPr>
                            </m:ctrlPr>
                          </m:sSubPr>
                          <m:e>
                            <m:r>
                              <a:rPr lang="en-GB" i="1">
                                <a:latin typeface="Cambria Math" panose="02040503050406030204" pitchFamily="18" charset="0"/>
                                <a:ea typeface="Times New Roman" panose="02020603050405020304" pitchFamily="18" charset="0"/>
                                <a:cs typeface="Times New Roman" panose="02020603050405020304" pitchFamily="18" charset="0"/>
                              </a:rPr>
                              <m:t>𝐻</m:t>
                            </m:r>
                          </m:e>
                          <m:sub>
                            <m:r>
                              <a:rPr lang="en-GB" i="1">
                                <a:latin typeface="Cambria Math" panose="02040503050406030204" pitchFamily="18" charset="0"/>
                                <a:ea typeface="Times New Roman" panose="02020603050405020304" pitchFamily="18" charset="0"/>
                                <a:cs typeface="Times New Roman" panose="02020603050405020304" pitchFamily="18" charset="0"/>
                              </a:rPr>
                              <m:t>𝑙</m:t>
                            </m:r>
                            <m:r>
                              <a:rPr lang="en-GB" i="1">
                                <a:latin typeface="Cambria Math" panose="02040503050406030204" pitchFamily="18" charset="0"/>
                                <a:ea typeface="Times New Roman" panose="02020603050405020304" pitchFamily="18" charset="0"/>
                                <a:cs typeface="Times New Roman" panose="02020603050405020304" pitchFamily="18" charset="0"/>
                              </a:rPr>
                              <m:t>=0</m:t>
                            </m:r>
                          </m:sub>
                        </m:sSub>
                      </m:num>
                      <m:den>
                        <m:r>
                          <a:rPr lang="en-GB" b="0" i="1" smtClean="0">
                            <a:latin typeface="Cambria Math" panose="02040503050406030204" pitchFamily="18" charset="0"/>
                            <a:ea typeface="Times New Roman" panose="02020603050405020304" pitchFamily="18" charset="0"/>
                            <a:cs typeface="Times New Roman" panose="02020603050405020304" pitchFamily="18" charset="0"/>
                          </a:rPr>
                          <m:t>𝜕𝜙</m:t>
                        </m:r>
                      </m:den>
                    </m:f>
                  </m:oMath>
                </a14:m>
                <a:endParaRPr lang="en-GB" dirty="0"/>
              </a:p>
            </p:txBody>
          </p:sp>
        </mc:Choice>
        <mc:Fallback xmlns="">
          <p:sp>
            <p:nvSpPr>
              <p:cNvPr id="17" name="TextBox 16">
                <a:extLst>
                  <a:ext uri="{FF2B5EF4-FFF2-40B4-BE49-F238E27FC236}">
                    <a16:creationId xmlns:a16="http://schemas.microsoft.com/office/drawing/2014/main" id="{F5E22A5C-0ABE-82CE-46CC-F1C85C105F91}"/>
                  </a:ext>
                </a:extLst>
              </p:cNvPr>
              <p:cNvSpPr txBox="1">
                <a:spLocks noRot="1" noChangeAspect="1" noMove="1" noResize="1" noEditPoints="1" noAdjustHandles="1" noChangeArrowheads="1" noChangeShapeType="1" noTextEdit="1"/>
              </p:cNvSpPr>
              <p:nvPr/>
            </p:nvSpPr>
            <p:spPr>
              <a:xfrm>
                <a:off x="4755803" y="3185650"/>
                <a:ext cx="6106884" cy="533351"/>
              </a:xfrm>
              <a:prstGeom prst="rect">
                <a:avLst/>
              </a:prstGeom>
              <a:blipFill>
                <a:blip r:embed="rId6"/>
                <a:stretch>
                  <a:fillRect b="-6897"/>
                </a:stretch>
              </a:blipFill>
            </p:spPr>
            <p:txBody>
              <a:bodyPr/>
              <a:lstStyle/>
              <a:p>
                <a:r>
                  <a:rPr lang="en-US">
                    <a:noFill/>
                  </a:rPr>
                  <a:t> </a:t>
                </a:r>
              </a:p>
            </p:txBody>
          </p:sp>
        </mc:Fallback>
      </mc:AlternateContent>
      <p:sp>
        <p:nvSpPr>
          <p:cNvPr id="2" name="Footer Placeholder 1">
            <a:extLst>
              <a:ext uri="{FF2B5EF4-FFF2-40B4-BE49-F238E27FC236}">
                <a16:creationId xmlns:a16="http://schemas.microsoft.com/office/drawing/2014/main" id="{EAE3FEA1-DDBE-E072-8C67-D3DE64DCE36C}"/>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451292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7A8B812-116D-C9A1-D6BC-245DE8FD6C57}"/>
              </a:ext>
            </a:extLst>
          </p:cNvPr>
          <p:cNvSpPr>
            <a:spLocks noGrp="1"/>
          </p:cNvSpPr>
          <p:nvPr>
            <p:ph type="sldNum" sz="quarter" idx="4"/>
          </p:nvPr>
        </p:nvSpPr>
        <p:spPr/>
        <p:txBody>
          <a:bodyPr/>
          <a:lstStyle/>
          <a:p>
            <a:fld id="{35482B25-261F-464E-BDD8-63296DE4D8A4}" type="slidenum">
              <a:rPr lang="en-US" smtClean="0"/>
              <a:pPr/>
              <a:t>12</a:t>
            </a:fld>
            <a:endParaRPr lang="en-US" dirty="0"/>
          </a:p>
        </p:txBody>
      </p:sp>
      <p:sp>
        <p:nvSpPr>
          <p:cNvPr id="2" name="Title 1">
            <a:extLst>
              <a:ext uri="{FF2B5EF4-FFF2-40B4-BE49-F238E27FC236}">
                <a16:creationId xmlns:a16="http://schemas.microsoft.com/office/drawing/2014/main" id="{BDF1D901-A7AF-420D-F627-58FB8A126A23}"/>
              </a:ext>
            </a:extLst>
          </p:cNvPr>
          <p:cNvSpPr>
            <a:spLocks noGrp="1"/>
          </p:cNvSpPr>
          <p:nvPr>
            <p:ph type="title" idx="4294967295"/>
          </p:nvPr>
        </p:nvSpPr>
        <p:spPr>
          <a:xfrm>
            <a:off x="1199536" y="3136106"/>
            <a:ext cx="10515600" cy="2852737"/>
          </a:xfrm>
        </p:spPr>
        <p:txBody>
          <a:bodyPr/>
          <a:lstStyle/>
          <a:p>
            <a:r>
              <a:rPr lang="en-GB" dirty="0"/>
              <a:t>orbit calculations using HALO</a:t>
            </a:r>
            <a:endParaRPr lang="en-US" dirty="0"/>
          </a:p>
        </p:txBody>
      </p:sp>
    </p:spTree>
    <p:extLst>
      <p:ext uri="{BB962C8B-B14F-4D97-AF65-F5344CB8AC3E}">
        <p14:creationId xmlns:p14="http://schemas.microsoft.com/office/powerpoint/2010/main" val="4228937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9D419F0E-ECB7-10B2-6DFC-7B70971DACA9}"/>
                  </a:ext>
                </a:extLst>
              </p:cNvPr>
              <p:cNvSpPr>
                <a:spLocks noGrp="1"/>
              </p:cNvSpPr>
              <p:nvPr>
                <p:ph type="title"/>
              </p:nvPr>
            </p:nvSpPr>
            <p:spPr/>
            <p:txBody>
              <a:bodyPr/>
              <a:lstStyle/>
              <a:p>
                <a:r>
                  <a:rPr lang="en-GB" dirty="0"/>
                  <a:t>two VMEC equilibria  </a:t>
                </a:r>
                <a14:m>
                  <m:oMath xmlns:m="http://schemas.openxmlformats.org/officeDocument/2006/math">
                    <m:sSub>
                      <m:sSubPr>
                        <m:ctrlPr>
                          <a:rPr lang="en-GB" b="0" i="1">
                            <a:latin typeface="Cambria Math" panose="02040503050406030204" pitchFamily="18" charset="0"/>
                          </a:rPr>
                        </m:ctrlPr>
                      </m:sSubPr>
                      <m:e>
                        <m:r>
                          <a:rPr lang="en-GB" b="0" i="1">
                            <a:latin typeface="Cambria Math" panose="02040503050406030204" pitchFamily="18" charset="0"/>
                          </a:rPr>
                          <m:t>𝐵</m:t>
                        </m:r>
                      </m:e>
                      <m:sub>
                        <m:r>
                          <a:rPr lang="en-GB" b="0" i="1">
                            <a:latin typeface="Cambria Math" panose="02040503050406030204" pitchFamily="18" charset="0"/>
                          </a:rPr>
                          <m:t>0</m:t>
                        </m:r>
                      </m:sub>
                    </m:sSub>
                    <m:r>
                      <a:rPr lang="en-GB" b="0" i="1">
                        <a:latin typeface="Cambria Math" panose="02040503050406030204" pitchFamily="18" charset="0"/>
                      </a:rPr>
                      <m:t>~1</m:t>
                    </m:r>
                    <m:r>
                      <a:rPr lang="en-GB" b="0" i="1">
                        <a:latin typeface="Cambria Math" panose="02040503050406030204" pitchFamily="18" charset="0"/>
                      </a:rPr>
                      <m:t>𝑇</m:t>
                    </m:r>
                    <m:r>
                      <a:rPr lang="en-GB" b="0" i="1">
                        <a:latin typeface="Cambria Math" panose="02040503050406030204" pitchFamily="18" charset="0"/>
                      </a:rPr>
                      <m:t>, </m:t>
                    </m:r>
                    <m:sSub>
                      <m:sSubPr>
                        <m:ctrlPr>
                          <a:rPr lang="en-GB" b="0" i="1">
                            <a:latin typeface="Cambria Math" panose="02040503050406030204" pitchFamily="18" charset="0"/>
                          </a:rPr>
                        </m:ctrlPr>
                      </m:sSubPr>
                      <m:e>
                        <m:r>
                          <a:rPr lang="en-GB" b="0" i="1">
                            <a:latin typeface="Cambria Math" panose="02040503050406030204" pitchFamily="18" charset="0"/>
                          </a:rPr>
                          <m:t>𝑅</m:t>
                        </m:r>
                      </m:e>
                      <m:sub>
                        <m:r>
                          <a:rPr lang="en-GB" b="0" i="1">
                            <a:latin typeface="Cambria Math" panose="02040503050406030204" pitchFamily="18" charset="0"/>
                          </a:rPr>
                          <m:t>0</m:t>
                        </m:r>
                      </m:sub>
                    </m:sSub>
                    <m:r>
                      <a:rPr lang="en-GB" b="0" i="1">
                        <a:latin typeface="Cambria Math" panose="02040503050406030204" pitchFamily="18" charset="0"/>
                      </a:rPr>
                      <m:t>~1</m:t>
                    </m:r>
                    <m:r>
                      <a:rPr lang="en-GB" b="0" i="1" smtClean="0">
                        <a:latin typeface="Cambria Math" panose="02040503050406030204" pitchFamily="18" charset="0"/>
                      </a:rPr>
                      <m:t>𝑚</m:t>
                    </m:r>
                  </m:oMath>
                </a14:m>
                <a:br>
                  <a:rPr lang="en-US" dirty="0"/>
                </a:br>
                <a:endParaRPr lang="en-GB" dirty="0"/>
              </a:p>
            </p:txBody>
          </p:sp>
        </mc:Choice>
        <mc:Fallback xmlns="">
          <p:sp>
            <p:nvSpPr>
              <p:cNvPr id="3" name="Title 2">
                <a:extLst>
                  <a:ext uri="{FF2B5EF4-FFF2-40B4-BE49-F238E27FC236}">
                    <a16:creationId xmlns:a16="http://schemas.microsoft.com/office/drawing/2014/main" id="{9D419F0E-ECB7-10B2-6DFC-7B70971DACA9}"/>
                  </a:ext>
                </a:extLst>
              </p:cNvPr>
              <p:cNvSpPr>
                <a:spLocks noGrp="1" noRot="1" noChangeAspect="1" noMove="1" noResize="1" noEditPoints="1" noAdjustHandles="1" noChangeArrowheads="1" noChangeShapeType="1" noTextEdit="1"/>
              </p:cNvSpPr>
              <p:nvPr>
                <p:ph type="title"/>
              </p:nvPr>
            </p:nvSpPr>
            <p:spPr>
              <a:blipFill>
                <a:blip r:embed="rId2"/>
                <a:stretch>
                  <a:fillRect l="-1825" t="-737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F88709CF-8D2D-5682-371E-C920BFBED402}"/>
              </a:ext>
            </a:extLst>
          </p:cNvPr>
          <p:cNvSpPr>
            <a:spLocks noGrp="1"/>
          </p:cNvSpPr>
          <p:nvPr>
            <p:ph type="sldNum" sz="quarter" idx="4"/>
          </p:nvPr>
        </p:nvSpPr>
        <p:spPr/>
        <p:txBody>
          <a:bodyPr/>
          <a:lstStyle/>
          <a:p>
            <a:fld id="{35482B25-261F-464E-BDD8-63296DE4D8A4}" type="slidenum">
              <a:rPr lang="en-US" smtClean="0"/>
              <a:pPr/>
              <a:t>13</a:t>
            </a:fld>
            <a:endParaRPr lang="en-US" dirty="0"/>
          </a:p>
        </p:txBody>
      </p:sp>
      <p:pic>
        <p:nvPicPr>
          <p:cNvPr id="18" name="Picture 17">
            <a:extLst>
              <a:ext uri="{FF2B5EF4-FFF2-40B4-BE49-F238E27FC236}">
                <a16:creationId xmlns:a16="http://schemas.microsoft.com/office/drawing/2014/main" id="{48AD3D0C-0D5C-F688-4DF2-C9D33EFD5BE6}"/>
              </a:ext>
            </a:extLst>
          </p:cNvPr>
          <p:cNvPicPr>
            <a:picLocks noChangeAspect="1"/>
          </p:cNvPicPr>
          <p:nvPr/>
        </p:nvPicPr>
        <p:blipFill>
          <a:blip r:embed="rId3"/>
          <a:stretch>
            <a:fillRect/>
          </a:stretch>
        </p:blipFill>
        <p:spPr>
          <a:xfrm>
            <a:off x="2498859" y="1416142"/>
            <a:ext cx="5038762" cy="4686334"/>
          </a:xfrm>
          <a:prstGeom prst="rect">
            <a:avLst/>
          </a:prstGeom>
        </p:spPr>
      </p:pic>
      <p:sp>
        <p:nvSpPr>
          <p:cNvPr id="19" name="TextBox 18">
            <a:extLst>
              <a:ext uri="{FF2B5EF4-FFF2-40B4-BE49-F238E27FC236}">
                <a16:creationId xmlns:a16="http://schemas.microsoft.com/office/drawing/2014/main" id="{678F590A-D247-812C-4D67-C4EA87B81598}"/>
              </a:ext>
            </a:extLst>
          </p:cNvPr>
          <p:cNvSpPr txBox="1"/>
          <p:nvPr/>
        </p:nvSpPr>
        <p:spPr>
          <a:xfrm>
            <a:off x="41198" y="1845314"/>
            <a:ext cx="2583332" cy="1477328"/>
          </a:xfrm>
          <a:prstGeom prst="rect">
            <a:avLst/>
          </a:prstGeom>
          <a:noFill/>
        </p:spPr>
        <p:txBody>
          <a:bodyPr wrap="square" rtlCol="0">
            <a:spAutoFit/>
          </a:bodyPr>
          <a:lstStyle/>
          <a:p>
            <a:r>
              <a:rPr lang="en-GB" dirty="0"/>
              <a:t>(1) MAST</a:t>
            </a:r>
          </a:p>
          <a:p>
            <a:endParaRPr lang="en-GB" dirty="0"/>
          </a:p>
          <a:p>
            <a:r>
              <a:rPr lang="en-GB" dirty="0"/>
              <a:t>(2) ‘Precise QA’ from (</a:t>
            </a:r>
            <a:r>
              <a:rPr lang="en-GB" dirty="0" err="1"/>
              <a:t>Landreman</a:t>
            </a:r>
            <a:r>
              <a:rPr lang="en-GB" dirty="0"/>
              <a:t> and Paul 2022)</a:t>
            </a:r>
            <a:endParaRPr lang="en-US" dirty="0"/>
          </a:p>
        </p:txBody>
      </p:sp>
      <p:sp>
        <p:nvSpPr>
          <p:cNvPr id="21" name="TextBox 20">
            <a:extLst>
              <a:ext uri="{FF2B5EF4-FFF2-40B4-BE49-F238E27FC236}">
                <a16:creationId xmlns:a16="http://schemas.microsoft.com/office/drawing/2014/main" id="{26D63A39-D477-AF83-A4D5-E920522375B3}"/>
              </a:ext>
            </a:extLst>
          </p:cNvPr>
          <p:cNvSpPr txBox="1"/>
          <p:nvPr/>
        </p:nvSpPr>
        <p:spPr>
          <a:xfrm>
            <a:off x="7888877" y="1568316"/>
            <a:ext cx="3690741" cy="1754326"/>
          </a:xfrm>
          <a:prstGeom prst="rect">
            <a:avLst/>
          </a:prstGeom>
          <a:noFill/>
        </p:spPr>
        <p:txBody>
          <a:bodyPr wrap="square" rtlCol="0">
            <a:spAutoFit/>
          </a:bodyPr>
          <a:lstStyle/>
          <a:p>
            <a:r>
              <a:rPr lang="en-GB" dirty="0"/>
              <a:t>Full Fourier </a:t>
            </a:r>
            <a:r>
              <a:rPr lang="en-US" dirty="0"/>
              <a:t>VMEC representation of fields and their derivatives (slow!). NOT 3D splines to maintain maximum correspondence to VMEC solution.  </a:t>
            </a:r>
          </a:p>
        </p:txBody>
      </p:sp>
      <p:sp>
        <p:nvSpPr>
          <p:cNvPr id="25" name="TextBox 24">
            <a:extLst>
              <a:ext uri="{FF2B5EF4-FFF2-40B4-BE49-F238E27FC236}">
                <a16:creationId xmlns:a16="http://schemas.microsoft.com/office/drawing/2014/main" id="{D6E409B8-2117-9122-1DED-7565F109069B}"/>
              </a:ext>
            </a:extLst>
          </p:cNvPr>
          <p:cNvSpPr txBox="1"/>
          <p:nvPr/>
        </p:nvSpPr>
        <p:spPr>
          <a:xfrm>
            <a:off x="7888877" y="3429000"/>
            <a:ext cx="3216444" cy="646331"/>
          </a:xfrm>
          <a:prstGeom prst="rect">
            <a:avLst/>
          </a:prstGeom>
          <a:noFill/>
        </p:spPr>
        <p:txBody>
          <a:bodyPr wrap="square">
            <a:spAutoFit/>
          </a:bodyPr>
          <a:lstStyle/>
          <a:p>
            <a:r>
              <a:rPr lang="en-US" dirty="0"/>
              <a:t>MAST: n=0</a:t>
            </a:r>
          </a:p>
          <a:p>
            <a:r>
              <a:rPr lang="en-US" dirty="0"/>
              <a:t>QA: n= [-24, -22, …, 22,  24]</a:t>
            </a:r>
          </a:p>
        </p:txBody>
      </p:sp>
      <p:sp>
        <p:nvSpPr>
          <p:cNvPr id="27" name="TextBox 26">
            <a:extLst>
              <a:ext uri="{FF2B5EF4-FFF2-40B4-BE49-F238E27FC236}">
                <a16:creationId xmlns:a16="http://schemas.microsoft.com/office/drawing/2014/main" id="{B4E04DD6-1E4F-616C-4556-4E14AF489853}"/>
              </a:ext>
            </a:extLst>
          </p:cNvPr>
          <p:cNvSpPr txBox="1"/>
          <p:nvPr/>
        </p:nvSpPr>
        <p:spPr>
          <a:xfrm>
            <a:off x="197614" y="3700359"/>
            <a:ext cx="1830908" cy="646331"/>
          </a:xfrm>
          <a:prstGeom prst="rect">
            <a:avLst/>
          </a:prstGeom>
          <a:noFill/>
        </p:spPr>
        <p:txBody>
          <a:bodyPr wrap="square" rtlCol="0">
            <a:spAutoFit/>
          </a:bodyPr>
          <a:lstStyle/>
          <a:p>
            <a:r>
              <a:rPr lang="en-GB" dirty="0"/>
              <a:t>(overplotted for comparison)</a:t>
            </a:r>
            <a:endParaRPr lang="en-US" dirty="0"/>
          </a:p>
        </p:txBody>
      </p:sp>
      <p:sp>
        <p:nvSpPr>
          <p:cNvPr id="2" name="TextBox 1">
            <a:extLst>
              <a:ext uri="{FF2B5EF4-FFF2-40B4-BE49-F238E27FC236}">
                <a16:creationId xmlns:a16="http://schemas.microsoft.com/office/drawing/2014/main" id="{DE477B69-616E-4C81-0184-6850DFBFEC0F}"/>
              </a:ext>
            </a:extLst>
          </p:cNvPr>
          <p:cNvSpPr txBox="1"/>
          <p:nvPr/>
        </p:nvSpPr>
        <p:spPr>
          <a:xfrm>
            <a:off x="7885042" y="4440322"/>
            <a:ext cx="3414643" cy="923330"/>
          </a:xfrm>
          <a:prstGeom prst="rect">
            <a:avLst/>
          </a:prstGeom>
          <a:noFill/>
        </p:spPr>
        <p:txBody>
          <a:bodyPr wrap="square" rtlCol="0">
            <a:spAutoFit/>
          </a:bodyPr>
          <a:lstStyle/>
          <a:p>
            <a:r>
              <a:rPr lang="en-GB" dirty="0"/>
              <a:t>Full-orbit and GC trackers both integrating in cylindrical coordinates</a:t>
            </a:r>
            <a:endParaRPr lang="en-US" dirty="0"/>
          </a:p>
        </p:txBody>
      </p:sp>
      <p:sp>
        <p:nvSpPr>
          <p:cNvPr id="6" name="Footer Placeholder 5">
            <a:extLst>
              <a:ext uri="{FF2B5EF4-FFF2-40B4-BE49-F238E27FC236}">
                <a16:creationId xmlns:a16="http://schemas.microsoft.com/office/drawing/2014/main" id="{9C6388DA-4AD0-DE66-38C3-E438E7E69183}"/>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3711081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9B670D3A-CC2F-E872-BB36-D665909C1763}"/>
              </a:ext>
            </a:extLst>
          </p:cNvPr>
          <p:cNvPicPr>
            <a:picLocks noGrp="1" noChangeAspect="1"/>
          </p:cNvPicPr>
          <p:nvPr>
            <p:ph sz="half" idx="2"/>
          </p:nvPr>
        </p:nvPicPr>
        <p:blipFill>
          <a:blip r:embed="rId2"/>
          <a:stretch>
            <a:fillRect/>
          </a:stretch>
        </p:blipFill>
        <p:spPr>
          <a:xfrm>
            <a:off x="790744" y="1713034"/>
            <a:ext cx="9394977" cy="4492625"/>
          </a:xfrm>
          <a:prstGeom prst="rect">
            <a:avLst/>
          </a:prstGeom>
        </p:spPr>
      </p:pic>
      <mc:AlternateContent xmlns:mc="http://schemas.openxmlformats.org/markup-compatibility/2006" xmlns:a14="http://schemas.microsoft.com/office/drawing/2010/main">
        <mc:Choice Requires="a14">
          <p:sp>
            <p:nvSpPr>
              <p:cNvPr id="7" name="Title 6">
                <a:extLst>
                  <a:ext uri="{FF2B5EF4-FFF2-40B4-BE49-F238E27FC236}">
                    <a16:creationId xmlns:a16="http://schemas.microsoft.com/office/drawing/2014/main" id="{EEA7FCDF-460A-3800-0217-734D03F5D820}"/>
                  </a:ext>
                </a:extLst>
              </p:cNvPr>
              <p:cNvSpPr>
                <a:spLocks noGrp="1"/>
              </p:cNvSpPr>
              <p:nvPr>
                <p:ph type="title"/>
              </p:nvPr>
            </p:nvSpPr>
            <p:spPr/>
            <p:txBody>
              <a:bodyPr/>
              <a:lstStyle/>
              <a:p>
                <a:r>
                  <a:rPr lang="en-GB" dirty="0">
                    <a:solidFill>
                      <a:schemeClr val="bg1"/>
                    </a:solidFill>
                  </a:rPr>
                  <a:t>Visualising the torsion</a:t>
                </a:r>
                <a:r>
                  <a:rPr lang="en-US" dirty="0">
                    <a:solidFill>
                      <a:schemeClr val="bg1"/>
                    </a:solidFill>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i="1">
                            <a:solidFill>
                              <a:schemeClr val="bg1"/>
                            </a:solidFill>
                            <a:latin typeface="Cambria Math" panose="02040503050406030204" pitchFamily="18" charset="0"/>
                            <a:ea typeface="Times New Roman" panose="02020603050405020304" pitchFamily="18" charset="0"/>
                            <a:cs typeface="Times New Roman" panose="02020603050405020304" pitchFamily="18" charset="0"/>
                          </a:rPr>
                        </m:ctrlPr>
                      </m:accPr>
                      <m:e>
                        <m:r>
                          <a:rPr lang="en-US" i="1">
                            <a:solidFill>
                              <a:schemeClr val="bg1"/>
                            </a:solidFill>
                            <a:latin typeface="Cambria Math" panose="02040503050406030204" pitchFamily="18" charset="0"/>
                            <a:ea typeface="Times New Roman" panose="02020603050405020304" pitchFamily="18" charset="0"/>
                            <a:cs typeface="Times New Roman" panose="02020603050405020304" pitchFamily="18" charset="0"/>
                          </a:rPr>
                          <m:t>𝒃</m:t>
                        </m:r>
                      </m:e>
                    </m:acc>
                    <m:r>
                      <a:rPr lang="en-US">
                        <a:solidFill>
                          <a:schemeClr val="bg1"/>
                        </a:solidFill>
                        <a:latin typeface="Cambria Math" panose="02040503050406030204" pitchFamily="18" charset="0"/>
                        <a:ea typeface="Aptos" panose="020B0004020202020204" pitchFamily="34" charset="0"/>
                        <a:cs typeface="Times New Roman" panose="02020603050405020304" pitchFamily="18" charset="0"/>
                      </a:rPr>
                      <m:t>⋅</m:t>
                    </m:r>
                    <m:r>
                      <m:rPr>
                        <m:sty m:val="p"/>
                      </m:rPr>
                      <a:rPr lang="en-US">
                        <a:solidFill>
                          <a:schemeClr val="bg1"/>
                        </a:solidFill>
                        <a:latin typeface="Cambria Math" panose="02040503050406030204" pitchFamily="18" charset="0"/>
                        <a:ea typeface="Aptos" panose="020B0004020202020204" pitchFamily="34" charset="0"/>
                        <a:cs typeface="Times New Roman" panose="02020603050405020304" pitchFamily="18" charset="0"/>
                      </a:rPr>
                      <m:t>∇</m:t>
                    </m:r>
                    <m:sSub>
                      <m:sSubPr>
                        <m:ctrlP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accPr>
                          <m:e>
                            <m: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𝒆</m:t>
                            </m:r>
                          </m:e>
                        </m:acc>
                      </m:e>
                      <m:sub>
                        <m: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𝟐</m:t>
                        </m:r>
                      </m:sub>
                    </m:sSub>
                    <m:r>
                      <a:rPr lang="en-US" i="1">
                        <a:solidFill>
                          <a:schemeClr val="bg1"/>
                        </a:solidFill>
                        <a:latin typeface="Cambria Math" panose="02040503050406030204" pitchFamily="18" charset="0"/>
                        <a:ea typeface="Aptos" panose="020B0004020202020204" pitchFamily="34" charset="0"/>
                        <a:cs typeface="Times New Roman" panose="02020603050405020304" pitchFamily="18" charset="0"/>
                      </a:rPr>
                      <m:t>⋅</m:t>
                    </m:r>
                    <m:sSub>
                      <m:sSubPr>
                        <m:ctrlP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accPr>
                          <m:e>
                            <m: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𝒆</m:t>
                            </m:r>
                          </m:e>
                        </m:acc>
                      </m:e>
                      <m:sub>
                        <m:r>
                          <a:rPr lang="en-GB"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𝟏</m:t>
                        </m:r>
                      </m:sub>
                    </m:sSub>
                  </m:oMath>
                </a14:m>
                <a:endParaRPr lang="en-US" dirty="0">
                  <a:solidFill>
                    <a:schemeClr val="bg1"/>
                  </a:solidFill>
                </a:endParaRPr>
              </a:p>
            </p:txBody>
          </p:sp>
        </mc:Choice>
        <mc:Fallback xmlns="">
          <p:sp>
            <p:nvSpPr>
              <p:cNvPr id="7" name="Title 6">
                <a:extLst>
                  <a:ext uri="{FF2B5EF4-FFF2-40B4-BE49-F238E27FC236}">
                    <a16:creationId xmlns:a16="http://schemas.microsoft.com/office/drawing/2014/main" id="{EEA7FCDF-460A-3800-0217-734D03F5D820}"/>
                  </a:ext>
                </a:extLst>
              </p:cNvPr>
              <p:cNvSpPr>
                <a:spLocks noGrp="1" noRot="1" noChangeAspect="1" noMove="1" noResize="1" noEditPoints="1" noAdjustHandles="1" noChangeArrowheads="1" noChangeShapeType="1" noTextEdit="1"/>
              </p:cNvSpPr>
              <p:nvPr>
                <p:ph type="title"/>
              </p:nvPr>
            </p:nvSpPr>
            <p:spPr>
              <a:blipFill>
                <a:blip r:embed="rId3"/>
                <a:stretch>
                  <a:fillRect l="-1825" t="-4608"/>
                </a:stretch>
              </a:blipFill>
            </p:spPr>
            <p:txBody>
              <a:bodyPr/>
              <a:lstStyle/>
              <a:p>
                <a:r>
                  <a:rPr lang="en-GB">
                    <a:noFill/>
                  </a:rPr>
                  <a:t> </a:t>
                </a:r>
              </a:p>
            </p:txBody>
          </p:sp>
        </mc:Fallback>
      </mc:AlternateContent>
      <p:sp>
        <p:nvSpPr>
          <p:cNvPr id="5" name="Slide Number Placeholder 4">
            <a:extLst>
              <a:ext uri="{FF2B5EF4-FFF2-40B4-BE49-F238E27FC236}">
                <a16:creationId xmlns:a16="http://schemas.microsoft.com/office/drawing/2014/main" id="{3C024B7E-99EF-B410-BDB3-0639764D1CF1}"/>
              </a:ext>
            </a:extLst>
          </p:cNvPr>
          <p:cNvSpPr>
            <a:spLocks noGrp="1"/>
          </p:cNvSpPr>
          <p:nvPr>
            <p:ph type="sldNum" sz="quarter" idx="4"/>
          </p:nvPr>
        </p:nvSpPr>
        <p:spPr/>
        <p:txBody>
          <a:bodyPr/>
          <a:lstStyle/>
          <a:p>
            <a:fld id="{35482B25-261F-464E-BDD8-63296DE4D8A4}" type="slidenum">
              <a:rPr lang="en-US" smtClean="0"/>
              <a:pPr/>
              <a:t>14</a:t>
            </a:fld>
            <a:endParaRPr lang="en-US" dirty="0"/>
          </a:p>
        </p:txBody>
      </p:sp>
      <p:sp>
        <p:nvSpPr>
          <p:cNvPr id="6" name="Footer Placeholder 5">
            <a:extLst>
              <a:ext uri="{FF2B5EF4-FFF2-40B4-BE49-F238E27FC236}">
                <a16:creationId xmlns:a16="http://schemas.microsoft.com/office/drawing/2014/main" id="{9B9373F9-32F1-6897-80B7-6A2889BB7DA4}"/>
              </a:ext>
            </a:extLst>
          </p:cNvPr>
          <p:cNvSpPr>
            <a:spLocks noGrp="1"/>
          </p:cNvSpPr>
          <p:nvPr>
            <p:ph type="ftr" sz="quarter" idx="3"/>
          </p:nvPr>
        </p:nvSpPr>
        <p:spPr/>
        <p:txBody>
          <a:bodyPr/>
          <a:lstStyle/>
          <a:p>
            <a:r>
              <a:rPr lang="en-GB">
                <a:solidFill>
                  <a:schemeClr val="bg1"/>
                </a:solidFill>
              </a:rPr>
              <a:t>TMEP | Lausanne | September 2026</a:t>
            </a:r>
            <a:endParaRPr lang="en-US" dirty="0">
              <a:solidFill>
                <a:schemeClr val="bg1"/>
              </a:solidFill>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4309930-07D5-2FA0-EDAE-061AA1254604}"/>
                  </a:ext>
                </a:extLst>
              </p:cNvPr>
              <p:cNvSpPr txBox="1"/>
              <p:nvPr/>
            </p:nvSpPr>
            <p:spPr>
              <a:xfrm>
                <a:off x="1322594" y="5371164"/>
                <a:ext cx="6106884" cy="843693"/>
              </a:xfrm>
              <a:prstGeom prst="rect">
                <a:avLst/>
              </a:prstGeom>
              <a:noFill/>
            </p:spPr>
            <p:txBody>
              <a:bodyPr wrap="square">
                <a:spAutoFit/>
              </a:bodyPr>
              <a:lstStyle/>
              <a:p>
                <a:pPr algn="ctr"/>
                <a14:m>
                  <m:oMathPara xmlns:m="http://schemas.openxmlformats.org/officeDocument/2006/math">
                    <m:oMath>
                      <m:r>
                        <m:rPr>
                          <m:sty m:val="p"/>
                        </m:rPr>
                        <a:rPr lang="en-GB" b="0" i="0"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Δ</m:t>
                      </m:r>
                      <m:sSub>
                        <m:sSubPr>
                          <m:ctrlPr>
                            <a:rPr lang="en-GB" b="0"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b="0"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b>
                          <m:r>
                            <a:rPr lang="en-GB" b="0"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𝑙</m:t>
                          </m:r>
                          <m:r>
                            <a:rPr lang="en-GB" b="0"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=0</m:t>
                          </m:r>
                        </m:sub>
                      </m:sSub>
                      <m:r>
                        <a:rPr lang="en-GB" b="0"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𝑍𝑒</m:t>
                      </m:r>
                      <m:sSub>
                        <m:sSubPr>
                          <m:ctrlPr>
                            <a:rPr lang="en-US" i="1">
                              <a:solidFill>
                                <a:schemeClr val="bg1"/>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solidFill>
                                <a:schemeClr val="bg1"/>
                              </a:solidFill>
                              <a:latin typeface="Cambria Math" panose="02040503050406030204" pitchFamily="18" charset="0"/>
                              <a:ea typeface="Times New Roman" panose="02020603050405020304" pitchFamily="18" charset="0"/>
                              <a:cs typeface="Times New Roman" panose="02020603050405020304" pitchFamily="18" charset="0"/>
                            </a:rPr>
                            <m:t>𝑉</m:t>
                          </m:r>
                        </m:e>
                        <m:sub>
                          <m:r>
                            <a:rPr lang="en-US" i="1">
                              <a:solidFill>
                                <a:schemeClr val="bg1"/>
                              </a:solidFill>
                              <a:latin typeface="Cambria Math" panose="02040503050406030204" pitchFamily="18" charset="0"/>
                              <a:ea typeface="Times New Roman" panose="02020603050405020304" pitchFamily="18" charset="0"/>
                              <a:cs typeface="Times New Roman" panose="02020603050405020304" pitchFamily="18" charset="0"/>
                            </a:rPr>
                            <m:t>∥</m:t>
                          </m:r>
                        </m:sub>
                      </m:sSub>
                      <m:f>
                        <m:fPr>
                          <m:ctrlP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ctrlPr>
                        </m:fPr>
                        <m:num>
                          <m: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𝑚</m:t>
                          </m:r>
                        </m:num>
                        <m:den>
                          <m:sSup>
                            <m:sSupPr>
                              <m:ctrlP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𝑍</m:t>
                              </m:r>
                            </m:e>
                            <m:sup>
                              <m: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2</m:t>
                              </m:r>
                            </m:sup>
                          </m:sSup>
                          <m:sSup>
                            <m:sSupPr>
                              <m:ctrlP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ctrlPr>
                            </m:sSupPr>
                            <m:e>
                              <m: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𝑒</m:t>
                              </m:r>
                            </m:e>
                            <m:sup>
                              <m:r>
                                <a:rPr lang="en-US"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2</m:t>
                              </m:r>
                            </m:sup>
                          </m:sSup>
                        </m:den>
                      </m:f>
                      <m:r>
                        <a:rPr lang="en-US"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𝜇</m:t>
                      </m:r>
                      <m:acc>
                        <m:accPr>
                          <m:chr m:val="̂"/>
                          <m:ctrlPr>
                            <a:rPr lang="en-US" b="1"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b="1"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𝒃</m:t>
                          </m:r>
                        </m:e>
                      </m:acc>
                      <m:r>
                        <a:rPr lang="en-US">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en-US">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𝟐</m:t>
                          </m:r>
                        </m:sub>
                      </m:sSub>
                      <m:r>
                        <a:rPr lang="en-US" b="1" i="1">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sSubPr>
                        <m:e>
                          <m:acc>
                            <m:accPr>
                              <m:chr m:val="̂"/>
                              <m:ctrlP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ctrlPr>
                            </m:accPr>
                            <m:e>
                              <m: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𝒆</m:t>
                              </m:r>
                            </m:e>
                          </m:acc>
                        </m:e>
                        <m:sub>
                          <m:r>
                            <a:rPr lang="en-GB" b="1" i="1" kern="100">
                              <a:solidFill>
                                <a:schemeClr val="bg1"/>
                              </a:solidFill>
                              <a:latin typeface="Cambria Math" panose="02040503050406030204" pitchFamily="18" charset="0"/>
                              <a:ea typeface="Aptos" panose="020B0004020202020204" pitchFamily="34" charset="0"/>
                              <a:cs typeface="Times New Roman" panose="02020603050405020304" pitchFamily="18" charset="0"/>
                            </a:rPr>
                            <m:t>𝟏</m:t>
                          </m:r>
                        </m:sub>
                      </m:sSub>
                    </m:oMath>
                  </m:oMathPara>
                </a14:m>
                <a:endParaRPr lang="en-US"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algn="ctr"/>
                <a:r>
                  <a:rPr lang="en-US"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Torsion is order unity in this example</a:t>
                </a:r>
                <a:r>
                  <a:rPr lang="en-US"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dirty="0">
                  <a:solidFill>
                    <a:schemeClr val="bg1"/>
                  </a:solidFill>
                </a:endParaRPr>
              </a:p>
            </p:txBody>
          </p:sp>
        </mc:Choice>
        <mc:Fallback xmlns="">
          <p:sp>
            <p:nvSpPr>
              <p:cNvPr id="12" name="TextBox 11">
                <a:extLst>
                  <a:ext uri="{FF2B5EF4-FFF2-40B4-BE49-F238E27FC236}">
                    <a16:creationId xmlns:a16="http://schemas.microsoft.com/office/drawing/2014/main" id="{04309930-07D5-2FA0-EDAE-061AA1254604}"/>
                  </a:ext>
                </a:extLst>
              </p:cNvPr>
              <p:cNvSpPr txBox="1">
                <a:spLocks noRot="1" noChangeAspect="1" noMove="1" noResize="1" noEditPoints="1" noAdjustHandles="1" noChangeArrowheads="1" noChangeShapeType="1" noTextEdit="1"/>
              </p:cNvSpPr>
              <p:nvPr/>
            </p:nvSpPr>
            <p:spPr>
              <a:xfrm>
                <a:off x="1322594" y="5371164"/>
                <a:ext cx="6106884" cy="843693"/>
              </a:xfrm>
              <a:prstGeom prst="rect">
                <a:avLst/>
              </a:prstGeom>
              <a:blipFill>
                <a:blip r:embed="rId4"/>
                <a:stretch>
                  <a:fillRect b="-11594"/>
                </a:stretch>
              </a:blipFill>
            </p:spPr>
            <p:txBody>
              <a:bodyPr/>
              <a:lstStyle/>
              <a:p>
                <a:r>
                  <a:rPr lang="en-GB">
                    <a:noFill/>
                  </a:rPr>
                  <a:t> </a:t>
                </a:r>
              </a:p>
            </p:txBody>
          </p:sp>
        </mc:Fallback>
      </mc:AlternateContent>
    </p:spTree>
    <p:extLst>
      <p:ext uri="{BB962C8B-B14F-4D97-AF65-F5344CB8AC3E}">
        <p14:creationId xmlns:p14="http://schemas.microsoft.com/office/powerpoint/2010/main" val="4132901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116E4765-C3BF-D8FE-B1C5-DCD1E479CD21}"/>
                  </a:ext>
                </a:extLst>
              </p:cNvPr>
              <p:cNvSpPr>
                <a:spLocks noGrp="1"/>
              </p:cNvSpPr>
              <p:nvPr>
                <p:ph type="title"/>
              </p:nvPr>
            </p:nvSpPr>
            <p:spPr/>
            <p:txBody>
              <a:bodyPr/>
              <a:lstStyle/>
              <a:p>
                <a:r>
                  <a:rPr lang="en-GB" dirty="0"/>
                  <a:t>Visualising </a:t>
                </a:r>
                <a14:m>
                  <m:oMath xmlns:m="http://schemas.openxmlformats.org/officeDocument/2006/math">
                    <m:r>
                      <a:rPr lang="en-GB" b="1" i="0" smtClean="0">
                        <a:latin typeface="Cambria Math" panose="02040503050406030204" pitchFamily="18" charset="0"/>
                      </a:rPr>
                      <m:t>𝚫</m:t>
                    </m:r>
                    <m:r>
                      <a:rPr lang="en-GB" b="1" i="0" smtClean="0">
                        <a:latin typeface="Cambria Math" panose="02040503050406030204" pitchFamily="18" charset="0"/>
                      </a:rPr>
                      <m:t>𝐁</m:t>
                    </m:r>
                  </m:oMath>
                </a14:m>
                <a:endParaRPr lang="en-US" dirty="0"/>
              </a:p>
            </p:txBody>
          </p:sp>
        </mc:Choice>
        <mc:Fallback xmlns="">
          <p:sp>
            <p:nvSpPr>
              <p:cNvPr id="3" name="Title 2">
                <a:extLst>
                  <a:ext uri="{FF2B5EF4-FFF2-40B4-BE49-F238E27FC236}">
                    <a16:creationId xmlns:a16="http://schemas.microsoft.com/office/drawing/2014/main" id="{116E4765-C3BF-D8FE-B1C5-DCD1E479CD21}"/>
                  </a:ext>
                </a:extLst>
              </p:cNvPr>
              <p:cNvSpPr>
                <a:spLocks noGrp="1" noRot="1" noChangeAspect="1" noMove="1" noResize="1" noEditPoints="1" noAdjustHandles="1" noChangeArrowheads="1" noChangeShapeType="1" noTextEdit="1"/>
              </p:cNvSpPr>
              <p:nvPr>
                <p:ph type="title"/>
              </p:nvPr>
            </p:nvSpPr>
            <p:spPr>
              <a:blipFill>
                <a:blip r:embed="rId2"/>
                <a:stretch>
                  <a:fillRect l="-1825" t="-7373"/>
                </a:stretch>
              </a:blipFill>
            </p:spPr>
            <p:txBody>
              <a:bodyPr/>
              <a:lstStyle/>
              <a:p>
                <a:r>
                  <a:rPr lang="en-US">
                    <a:noFill/>
                  </a:rPr>
                  <a:t> </a:t>
                </a:r>
              </a:p>
            </p:txBody>
          </p:sp>
        </mc:Fallback>
      </mc:AlternateContent>
      <p:pic>
        <p:nvPicPr>
          <p:cNvPr id="9" name="Content Placeholder 8">
            <a:extLst>
              <a:ext uri="{FF2B5EF4-FFF2-40B4-BE49-F238E27FC236}">
                <a16:creationId xmlns:a16="http://schemas.microsoft.com/office/drawing/2014/main" id="{DEAA8EBE-2989-8EDF-7EDF-EB628D9AD137}"/>
              </a:ext>
            </a:extLst>
          </p:cNvPr>
          <p:cNvPicPr>
            <a:picLocks noGrp="1" noChangeAspect="1"/>
          </p:cNvPicPr>
          <p:nvPr>
            <p:ph sz="half" idx="2"/>
          </p:nvPr>
        </p:nvPicPr>
        <p:blipFill>
          <a:blip r:embed="rId3"/>
          <a:stretch>
            <a:fillRect/>
          </a:stretch>
        </p:blipFill>
        <p:spPr>
          <a:xfrm>
            <a:off x="166688" y="1685822"/>
            <a:ext cx="5624512" cy="4181680"/>
          </a:xfrm>
          <a:prstGeom prst="rect">
            <a:avLst/>
          </a:prstGeom>
        </p:spPr>
      </p:pic>
      <p:sp>
        <p:nvSpPr>
          <p:cNvPr id="4" name="Slide Number Placeholder 3">
            <a:extLst>
              <a:ext uri="{FF2B5EF4-FFF2-40B4-BE49-F238E27FC236}">
                <a16:creationId xmlns:a16="http://schemas.microsoft.com/office/drawing/2014/main" id="{0E8FCB2F-A510-6968-46D1-F104DD47FE8F}"/>
              </a:ext>
            </a:extLst>
          </p:cNvPr>
          <p:cNvSpPr>
            <a:spLocks noGrp="1"/>
          </p:cNvSpPr>
          <p:nvPr>
            <p:ph type="sldNum" sz="quarter" idx="4"/>
          </p:nvPr>
        </p:nvSpPr>
        <p:spPr/>
        <p:txBody>
          <a:bodyPr/>
          <a:lstStyle/>
          <a:p>
            <a:fld id="{35482B25-261F-464E-BDD8-63296DE4D8A4}" type="slidenum">
              <a:rPr lang="en-US" smtClean="0"/>
              <a:pPr/>
              <a:t>15</a:t>
            </a:fld>
            <a:endParaRPr lang="en-US" dirty="0"/>
          </a:p>
        </p:txBody>
      </p:sp>
      <p:sp>
        <p:nvSpPr>
          <p:cNvPr id="5" name="Footer Placeholder 4">
            <a:extLst>
              <a:ext uri="{FF2B5EF4-FFF2-40B4-BE49-F238E27FC236}">
                <a16:creationId xmlns:a16="http://schemas.microsoft.com/office/drawing/2014/main" id="{7E5E6059-8F5B-9627-9387-4AE7663C42D6}"/>
              </a:ext>
            </a:extLst>
          </p:cNvPr>
          <p:cNvSpPr>
            <a:spLocks noGrp="1"/>
          </p:cNvSpPr>
          <p:nvPr>
            <p:ph type="ftr" sz="quarter" idx="3"/>
          </p:nvPr>
        </p:nvSpPr>
        <p:spPr/>
        <p:txBody>
          <a:bodyPr/>
          <a:lstStyle/>
          <a:p>
            <a:r>
              <a:rPr lang="en-GB"/>
              <a:t>TMEP | Lausanne | September 2026</a:t>
            </a:r>
            <a:endParaRPr lang="en-US" dirty="0"/>
          </a:p>
        </p:txBody>
      </p:sp>
      <p:sp>
        <p:nvSpPr>
          <p:cNvPr id="10" name="TextBox 9">
            <a:extLst>
              <a:ext uri="{FF2B5EF4-FFF2-40B4-BE49-F238E27FC236}">
                <a16:creationId xmlns:a16="http://schemas.microsoft.com/office/drawing/2014/main" id="{96D64292-C574-AF17-0C14-BB4C8AB315EC}"/>
              </a:ext>
            </a:extLst>
          </p:cNvPr>
          <p:cNvSpPr txBox="1"/>
          <p:nvPr/>
        </p:nvSpPr>
        <p:spPr>
          <a:xfrm>
            <a:off x="924237" y="1115495"/>
            <a:ext cx="3976410" cy="369332"/>
          </a:xfrm>
          <a:prstGeom prst="rect">
            <a:avLst/>
          </a:prstGeom>
          <a:noFill/>
        </p:spPr>
        <p:txBody>
          <a:bodyPr wrap="none" rtlCol="0">
            <a:spAutoFit/>
          </a:bodyPr>
          <a:lstStyle/>
          <a:p>
            <a:r>
              <a:rPr lang="en-GB" dirty="0"/>
              <a:t>Equilibrium field in PEST coordinates</a:t>
            </a:r>
            <a:endParaRPr lang="en-US" dirty="0"/>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A7B6CD2-F346-CA43-C69E-B9D259B10D32}"/>
                  </a:ext>
                </a:extLst>
              </p:cNvPr>
              <p:cNvSpPr txBox="1"/>
              <p:nvPr/>
            </p:nvSpPr>
            <p:spPr>
              <a:xfrm>
                <a:off x="6008688" y="1110403"/>
                <a:ext cx="5481372" cy="646331"/>
              </a:xfrm>
              <a:prstGeom prst="rect">
                <a:avLst/>
              </a:prstGeom>
              <a:noFill/>
            </p:spPr>
            <p:txBody>
              <a:bodyPr wrap="none" rtlCol="0">
                <a:spAutoFit/>
              </a:bodyPr>
              <a:lstStyle/>
              <a:p>
                <a14:m>
                  <m:oMath xmlns:m="http://schemas.openxmlformats.org/officeDocument/2006/math">
                    <m:r>
                      <m:rPr>
                        <m:sty m:val="p"/>
                      </m:rPr>
                      <a:rPr lang="en-GB" b="0" i="0" dirty="0" smtClean="0">
                        <a:latin typeface="Cambria Math" panose="02040503050406030204" pitchFamily="18" charset="0"/>
                      </a:rPr>
                      <m:t>Δ</m:t>
                    </m:r>
                    <m:r>
                      <a:rPr lang="en-GB" b="0" i="1" dirty="0" smtClean="0">
                        <a:latin typeface="Cambria Math" panose="02040503050406030204" pitchFamily="18" charset="0"/>
                      </a:rPr>
                      <m:t>𝐵</m:t>
                    </m:r>
                    <m:r>
                      <a:rPr lang="en-GB" b="0" i="1" dirty="0" smtClean="0">
                        <a:latin typeface="Cambria Math" panose="02040503050406030204" pitchFamily="18" charset="0"/>
                      </a:rPr>
                      <m:t>/</m:t>
                    </m:r>
                    <m:r>
                      <a:rPr lang="en-GB" b="0" i="1" dirty="0" smtClean="0">
                        <a:latin typeface="Cambria Math" panose="02040503050406030204" pitchFamily="18" charset="0"/>
                      </a:rPr>
                      <m:t>𝐵</m:t>
                    </m:r>
                  </m:oMath>
                </a14:m>
                <a:r>
                  <a:rPr lang="en-US" dirty="0"/>
                  <a:t> for the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=2</m:t>
                    </m:r>
                  </m:oMath>
                </a14:m>
                <a:r>
                  <a:rPr lang="en-US" dirty="0"/>
                  <a:t> component for 10keV deuteron</a:t>
                </a:r>
              </a:p>
              <a:p>
                <a:pPr/>
                <a14:m>
                  <m:oMathPara xmlns:m="http://schemas.openxmlformats.org/officeDocument/2006/math">
                    <m:oMath>
                      <m:sSup>
                        <m:sSupPr>
                          <m:ctrlPr>
                            <a:rPr lang="en-GB" b="0" i="1">
                              <a:latin typeface="Cambria Math" panose="02040503050406030204" pitchFamily="18" charset="0"/>
                            </a:rPr>
                          </m:ctrlPr>
                        </m:sSupPr>
                        <m:e>
                          <m:r>
                            <a:rPr lang="en-GB" b="0" i="1">
                              <a:latin typeface="Cambria Math" panose="02040503050406030204" pitchFamily="18" charset="0"/>
                            </a:rPr>
                            <m:t>𝜌</m:t>
                          </m:r>
                        </m:e>
                        <m:sup>
                          <m:r>
                            <a:rPr lang="en-GB" b="0" i="1">
                              <a:latin typeface="Cambria Math" panose="02040503050406030204" pitchFamily="18" charset="0"/>
                            </a:rPr>
                            <m:t>∗</m:t>
                          </m:r>
                        </m:sup>
                      </m:sSup>
                      <m:r>
                        <a:rPr lang="en-GB" b="0" i="1">
                          <a:latin typeface="Cambria Math" panose="02040503050406030204" pitchFamily="18" charset="0"/>
                        </a:rPr>
                        <m:t>=0.14</m:t>
                      </m:r>
                    </m:oMath>
                  </m:oMathPara>
                </a14:m>
                <a:endParaRPr lang="en-US" dirty="0"/>
              </a:p>
            </p:txBody>
          </p:sp>
        </mc:Choice>
        <mc:Fallback xmlns="">
          <p:sp>
            <p:nvSpPr>
              <p:cNvPr id="14" name="TextBox 13">
                <a:extLst>
                  <a:ext uri="{FF2B5EF4-FFF2-40B4-BE49-F238E27FC236}">
                    <a16:creationId xmlns:a16="http://schemas.microsoft.com/office/drawing/2014/main" id="{DA7B6CD2-F346-CA43-C69E-B9D259B10D32}"/>
                  </a:ext>
                </a:extLst>
              </p:cNvPr>
              <p:cNvSpPr txBox="1">
                <a:spLocks noRot="1" noChangeAspect="1" noMove="1" noResize="1" noEditPoints="1" noAdjustHandles="1" noChangeArrowheads="1" noChangeShapeType="1" noTextEdit="1"/>
              </p:cNvSpPr>
              <p:nvPr/>
            </p:nvSpPr>
            <p:spPr>
              <a:xfrm>
                <a:off x="6008688" y="1110403"/>
                <a:ext cx="5481372" cy="646331"/>
              </a:xfrm>
              <a:prstGeom prst="rect">
                <a:avLst/>
              </a:prstGeom>
              <a:blipFill>
                <a:blip r:embed="rId4"/>
                <a:stretch>
                  <a:fillRect t="-4717" b="-4717"/>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E56A0388-E412-8742-88CE-07B19057780B}"/>
              </a:ext>
            </a:extLst>
          </p:cNvPr>
          <p:cNvSpPr txBox="1"/>
          <p:nvPr/>
        </p:nvSpPr>
        <p:spPr>
          <a:xfrm>
            <a:off x="6327569" y="5955108"/>
            <a:ext cx="4416594" cy="369332"/>
          </a:xfrm>
          <a:prstGeom prst="rect">
            <a:avLst/>
          </a:prstGeom>
          <a:noFill/>
        </p:spPr>
        <p:txBody>
          <a:bodyPr wrap="none" rtlCol="0">
            <a:spAutoFit/>
          </a:bodyPr>
          <a:lstStyle/>
          <a:p>
            <a:r>
              <a:rPr lang="en-GB" b="1" u="sng" dirty="0"/>
              <a:t>the hidden ripples in hidden symmetry</a:t>
            </a:r>
            <a:endParaRPr lang="en-US" b="1" u="sng" dirty="0"/>
          </a:p>
        </p:txBody>
      </p:sp>
      <p:pic>
        <p:nvPicPr>
          <p:cNvPr id="19" name="Content Placeholder 18">
            <a:extLst>
              <a:ext uri="{FF2B5EF4-FFF2-40B4-BE49-F238E27FC236}">
                <a16:creationId xmlns:a16="http://schemas.microsoft.com/office/drawing/2014/main" id="{15F5C40A-3AD5-619E-00BD-C610A842373C}"/>
              </a:ext>
            </a:extLst>
          </p:cNvPr>
          <p:cNvPicPr>
            <a:picLocks noGrp="1" noChangeAspect="1"/>
          </p:cNvPicPr>
          <p:nvPr>
            <p:ph sz="quarter" idx="10"/>
          </p:nvPr>
        </p:nvPicPr>
        <p:blipFill>
          <a:blip r:embed="rId5"/>
          <a:stretch>
            <a:fillRect/>
          </a:stretch>
        </p:blipFill>
        <p:spPr>
          <a:xfrm>
            <a:off x="5836973" y="1741546"/>
            <a:ext cx="5653087" cy="4150303"/>
          </a:xfrm>
          <a:prstGeom prst="rect">
            <a:avLst/>
          </a:prstGeom>
        </p:spPr>
      </p:pic>
    </p:spTree>
    <p:extLst>
      <p:ext uri="{BB962C8B-B14F-4D97-AF65-F5344CB8AC3E}">
        <p14:creationId xmlns:p14="http://schemas.microsoft.com/office/powerpoint/2010/main" val="1199274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79BC0-6DC0-0A4A-4982-88E439977F6C}"/>
              </a:ext>
            </a:extLst>
          </p:cNvPr>
          <p:cNvSpPr>
            <a:spLocks noGrp="1"/>
          </p:cNvSpPr>
          <p:nvPr>
            <p:ph type="title"/>
          </p:nvPr>
        </p:nvSpPr>
        <p:spPr/>
        <p:txBody>
          <a:bodyPr/>
          <a:lstStyle/>
          <a:p>
            <a:r>
              <a:rPr lang="en-GB" dirty="0"/>
              <a:t>0.1keV resonance condition (QA)</a:t>
            </a:r>
            <a:endParaRPr lang="en-US" dirty="0"/>
          </a:p>
        </p:txBody>
      </p:sp>
      <p:sp>
        <p:nvSpPr>
          <p:cNvPr id="5" name="Slide Number Placeholder 4">
            <a:extLst>
              <a:ext uri="{FF2B5EF4-FFF2-40B4-BE49-F238E27FC236}">
                <a16:creationId xmlns:a16="http://schemas.microsoft.com/office/drawing/2014/main" id="{59CBDEF5-C5F9-158E-BC96-9172E7A70604}"/>
              </a:ext>
            </a:extLst>
          </p:cNvPr>
          <p:cNvSpPr>
            <a:spLocks noGrp="1"/>
          </p:cNvSpPr>
          <p:nvPr>
            <p:ph type="sldNum" sz="quarter" idx="4"/>
          </p:nvPr>
        </p:nvSpPr>
        <p:spPr/>
        <p:txBody>
          <a:bodyPr/>
          <a:lstStyle/>
          <a:p>
            <a:fld id="{35482B25-261F-464E-BDD8-63296DE4D8A4}" type="slidenum">
              <a:rPr lang="en-US" smtClean="0"/>
              <a:pPr/>
              <a:t>16</a:t>
            </a:fld>
            <a:endParaRPr lang="en-US" dirty="0"/>
          </a:p>
        </p:txBody>
      </p:sp>
      <p:sp>
        <p:nvSpPr>
          <p:cNvPr id="6" name="Footer Placeholder 5">
            <a:extLst>
              <a:ext uri="{FF2B5EF4-FFF2-40B4-BE49-F238E27FC236}">
                <a16:creationId xmlns:a16="http://schemas.microsoft.com/office/drawing/2014/main" id="{434CE058-0277-3B1C-DB2A-F7B5581FED93}"/>
              </a:ext>
            </a:extLst>
          </p:cNvPr>
          <p:cNvSpPr>
            <a:spLocks noGrp="1"/>
          </p:cNvSpPr>
          <p:nvPr>
            <p:ph type="ftr" sz="quarter" idx="3"/>
          </p:nvPr>
        </p:nvSpPr>
        <p:spPr/>
        <p:txBody>
          <a:bodyPr/>
          <a:lstStyle/>
          <a:p>
            <a:r>
              <a:rPr lang="en-GB"/>
              <a:t>TMEP | Lausanne | September 2026</a:t>
            </a:r>
            <a:endParaRPr lang="en-US" dirty="0"/>
          </a:p>
        </p:txBody>
      </p:sp>
      <p:sp>
        <p:nvSpPr>
          <p:cNvPr id="9" name="TextBox 8">
            <a:extLst>
              <a:ext uri="{FF2B5EF4-FFF2-40B4-BE49-F238E27FC236}">
                <a16:creationId xmlns:a16="http://schemas.microsoft.com/office/drawing/2014/main" id="{F4187328-3972-9DB9-4E82-BF8A6EA3ACC6}"/>
              </a:ext>
            </a:extLst>
          </p:cNvPr>
          <p:cNvSpPr txBox="1"/>
          <p:nvPr/>
        </p:nvSpPr>
        <p:spPr>
          <a:xfrm>
            <a:off x="6524587" y="2818294"/>
            <a:ext cx="4791192" cy="1477328"/>
          </a:xfrm>
          <a:prstGeom prst="rect">
            <a:avLst/>
          </a:prstGeom>
          <a:noFill/>
        </p:spPr>
        <p:txBody>
          <a:bodyPr wrap="square" rtlCol="0">
            <a:spAutoFit/>
          </a:bodyPr>
          <a:lstStyle/>
          <a:p>
            <a:r>
              <a:rPr lang="en-GB" dirty="0"/>
              <a:t>Low order resonances are avoided because particle resonances closely resemble field line resonances.</a:t>
            </a:r>
          </a:p>
          <a:p>
            <a:endParaRPr lang="en-GB" dirty="0"/>
          </a:p>
          <a:p>
            <a:r>
              <a:rPr lang="en-GB" dirty="0"/>
              <a:t>First resonances available are n=4 and n=5</a:t>
            </a:r>
            <a:endParaRPr lang="en-US" dirty="0"/>
          </a:p>
        </p:txBody>
      </p:sp>
      <p:pic>
        <p:nvPicPr>
          <p:cNvPr id="11" name="Picture 10">
            <a:extLst>
              <a:ext uri="{FF2B5EF4-FFF2-40B4-BE49-F238E27FC236}">
                <a16:creationId xmlns:a16="http://schemas.microsoft.com/office/drawing/2014/main" id="{666A2499-CC46-C94C-374B-8FEA3F41425A}"/>
              </a:ext>
            </a:extLst>
          </p:cNvPr>
          <p:cNvPicPr>
            <a:picLocks noChangeAspect="1"/>
          </p:cNvPicPr>
          <p:nvPr/>
        </p:nvPicPr>
        <p:blipFill>
          <a:blip r:embed="rId2"/>
          <a:stretch>
            <a:fillRect/>
          </a:stretch>
        </p:blipFill>
        <p:spPr>
          <a:xfrm>
            <a:off x="304800" y="1380464"/>
            <a:ext cx="6065177" cy="4679876"/>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61E7D48-52B0-76EE-DEFF-8DC01BCC5132}"/>
                  </a:ext>
                </a:extLst>
              </p:cNvPr>
              <p:cNvSpPr txBox="1"/>
              <p:nvPr/>
            </p:nvSpPr>
            <p:spPr>
              <a:xfrm>
                <a:off x="5416826" y="1685118"/>
                <a:ext cx="6107042" cy="646331"/>
              </a:xfrm>
              <a:prstGeom prst="rect">
                <a:avLst/>
              </a:prstGeom>
              <a:noFill/>
            </p:spPr>
            <p:txBody>
              <a:bodyPr wrap="square">
                <a:spAutoFit/>
              </a:bodyPr>
              <a:lstStyle/>
              <a:p>
                <a:pPr/>
                <a14:m>
                  <m:oMathPara xmlns:m="http://schemas.openxmlformats.org/officeDocument/2006/math">
                    <m:oMath>
                      <m:sSup>
                        <m:sSupPr>
                          <m:ctrlPr>
                            <a:rPr lang="en-GB" sz="3600" b="1" i="1" smtClean="0">
                              <a:latin typeface="Cambria Math" panose="02040503050406030204" pitchFamily="18" charset="0"/>
                            </a:rPr>
                          </m:ctrlPr>
                        </m:sSupPr>
                        <m:e>
                          <m:r>
                            <a:rPr lang="en-GB" sz="3600" b="1" i="1" smtClean="0">
                              <a:latin typeface="Cambria Math" panose="02040503050406030204" pitchFamily="18" charset="0"/>
                            </a:rPr>
                            <m:t>𝝆</m:t>
                          </m:r>
                        </m:e>
                        <m:sup>
                          <m:r>
                            <a:rPr lang="en-GB" sz="3600" b="1" i="1" smtClean="0">
                              <a:latin typeface="Cambria Math" panose="02040503050406030204" pitchFamily="18" charset="0"/>
                            </a:rPr>
                            <m:t>∗</m:t>
                          </m:r>
                        </m:sup>
                      </m:sSup>
                      <m:r>
                        <a:rPr lang="en-GB" sz="3600" b="1" i="1" smtClean="0">
                          <a:latin typeface="Cambria Math" panose="02040503050406030204" pitchFamily="18" charset="0"/>
                        </a:rPr>
                        <m:t>=</m:t>
                      </m:r>
                      <m:r>
                        <a:rPr lang="en-GB" sz="3600" b="1" i="1" smtClean="0">
                          <a:latin typeface="Cambria Math" panose="02040503050406030204" pitchFamily="18" charset="0"/>
                        </a:rPr>
                        <m:t>𝟎</m:t>
                      </m:r>
                      <m:r>
                        <a:rPr lang="en-GB" sz="3600" b="1" i="1" smtClean="0">
                          <a:latin typeface="Cambria Math" panose="02040503050406030204" pitchFamily="18" charset="0"/>
                        </a:rPr>
                        <m:t>.</m:t>
                      </m:r>
                      <m:r>
                        <a:rPr lang="en-GB" sz="3600" b="1" i="1" smtClean="0">
                          <a:latin typeface="Cambria Math" panose="02040503050406030204" pitchFamily="18" charset="0"/>
                        </a:rPr>
                        <m:t>𝟎𝟏𝟒</m:t>
                      </m:r>
                    </m:oMath>
                  </m:oMathPara>
                </a14:m>
                <a:endParaRPr lang="en-US" dirty="0"/>
              </a:p>
            </p:txBody>
          </p:sp>
        </mc:Choice>
        <mc:Fallback xmlns="">
          <p:sp>
            <p:nvSpPr>
              <p:cNvPr id="13" name="TextBox 12">
                <a:extLst>
                  <a:ext uri="{FF2B5EF4-FFF2-40B4-BE49-F238E27FC236}">
                    <a16:creationId xmlns:a16="http://schemas.microsoft.com/office/drawing/2014/main" id="{D61E7D48-52B0-76EE-DEFF-8DC01BCC5132}"/>
                  </a:ext>
                </a:extLst>
              </p:cNvPr>
              <p:cNvSpPr txBox="1">
                <a:spLocks noRot="1" noChangeAspect="1" noMove="1" noResize="1" noEditPoints="1" noAdjustHandles="1" noChangeArrowheads="1" noChangeShapeType="1" noTextEdit="1"/>
              </p:cNvSpPr>
              <p:nvPr/>
            </p:nvSpPr>
            <p:spPr>
              <a:xfrm>
                <a:off x="5416826" y="1685118"/>
                <a:ext cx="6107042" cy="6463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2D1096D-7005-9773-2BE2-C30A8B524962}"/>
                  </a:ext>
                </a:extLst>
              </p:cNvPr>
              <p:cNvSpPr txBox="1"/>
              <p:nvPr/>
            </p:nvSpPr>
            <p:spPr>
              <a:xfrm>
                <a:off x="4697200" y="686675"/>
                <a:ext cx="1880195" cy="671081"/>
              </a:xfrm>
              <a:prstGeom prst="rect">
                <a:avLst/>
              </a:prstGeom>
              <a:noFill/>
            </p:spPr>
            <p:txBody>
              <a:bodyPr wrap="none" rtlCol="0">
                <a:spAutoFit/>
              </a:bodyPr>
              <a:lstStyle/>
              <a:p>
                <a:endParaRPr lang="en-GB" i="1" dirty="0">
                  <a:solidFill>
                    <a:schemeClr val="tx1"/>
                  </a:solidFill>
                  <a:latin typeface="Cambria Math" panose="02040503050406030204" pitchFamily="18" charset="0"/>
                </a:endParaRPr>
              </a:p>
              <a:p>
                <a:pPr/>
                <a14:m>
                  <m:oMathPara xmlns:m="http://schemas.openxmlformats.org/officeDocument/2006/math">
                    <m:oMath>
                      <m:r>
                        <a:rPr lang="en-GB" i="1" smtClean="0">
                          <a:solidFill>
                            <a:schemeClr val="tx1"/>
                          </a:solidFill>
                          <a:latin typeface="Cambria Math" panose="02040503050406030204" pitchFamily="18" charset="0"/>
                        </a:rPr>
                        <m:t>𝑛</m:t>
                      </m:r>
                      <m:sSub>
                        <m:sSubPr>
                          <m:ctrlPr>
                            <a:rPr lang="en-GB" i="1">
                              <a:solidFill>
                                <a:schemeClr val="tx1"/>
                              </a:solidFill>
                              <a:latin typeface="Cambria Math" panose="02040503050406030204" pitchFamily="18" charset="0"/>
                            </a:rPr>
                          </m:ctrlPr>
                        </m:sSubPr>
                        <m:e>
                          <m:acc>
                            <m:accPr>
                              <m:chr m:val="̅"/>
                              <m:ctrlPr>
                                <a:rPr lang="en-GB" i="1">
                                  <a:solidFill>
                                    <a:schemeClr val="tx1"/>
                                  </a:solidFill>
                                  <a:latin typeface="Cambria Math" panose="02040503050406030204" pitchFamily="18" charset="0"/>
                                </a:rPr>
                              </m:ctrlPr>
                            </m:accPr>
                            <m:e>
                              <m:r>
                                <a:rPr lang="en-GB" i="1">
                                  <a:solidFill>
                                    <a:schemeClr val="tx1"/>
                                  </a:solidFill>
                                  <a:latin typeface="Cambria Math" panose="02040503050406030204" pitchFamily="18" charset="0"/>
                                </a:rPr>
                                <m:t>𝜔</m:t>
                              </m:r>
                            </m:e>
                          </m:acc>
                        </m:e>
                        <m:sub>
                          <m:r>
                            <a:rPr lang="en-GB" i="1">
                              <a:solidFill>
                                <a:schemeClr val="tx1"/>
                              </a:solidFill>
                              <a:latin typeface="Cambria Math" panose="02040503050406030204" pitchFamily="18" charset="0"/>
                            </a:rPr>
                            <m:t>𝜙</m:t>
                          </m:r>
                        </m:sub>
                      </m:sSub>
                      <m:r>
                        <a:rPr lang="en-GB">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𝑝</m:t>
                      </m:r>
                      <m:sSub>
                        <m:sSubPr>
                          <m:ctrlPr>
                            <a:rPr lang="en-GB" i="1">
                              <a:solidFill>
                                <a:schemeClr val="tx1"/>
                              </a:solidFill>
                              <a:latin typeface="Cambria Math" panose="02040503050406030204" pitchFamily="18" charset="0"/>
                            </a:rPr>
                          </m:ctrlPr>
                        </m:sSubPr>
                        <m:e>
                          <m:acc>
                            <m:accPr>
                              <m:chr m:val="̅"/>
                              <m:ctrlPr>
                                <a:rPr lang="en-GB" i="1">
                                  <a:solidFill>
                                    <a:schemeClr val="tx1"/>
                                  </a:solidFill>
                                  <a:latin typeface="Cambria Math" panose="02040503050406030204" pitchFamily="18" charset="0"/>
                                </a:rPr>
                              </m:ctrlPr>
                            </m:accPr>
                            <m:e>
                              <m:r>
                                <a:rPr lang="en-GB" i="1">
                                  <a:solidFill>
                                    <a:schemeClr val="tx1"/>
                                  </a:solidFill>
                                  <a:latin typeface="Cambria Math" panose="02040503050406030204" pitchFamily="18" charset="0"/>
                                </a:rPr>
                                <m:t>𝜔</m:t>
                              </m:r>
                            </m:e>
                          </m:acc>
                        </m:e>
                        <m:sub>
                          <m:r>
                            <a:rPr lang="en-GB" i="1">
                              <a:solidFill>
                                <a:schemeClr val="tx1"/>
                              </a:solidFill>
                              <a:latin typeface="Cambria Math" panose="02040503050406030204" pitchFamily="18" charset="0"/>
                            </a:rPr>
                            <m:t>𝜃</m:t>
                          </m:r>
                        </m:sub>
                      </m:sSub>
                      <m:r>
                        <a:rPr lang="en-GB" b="0" i="0" smtClean="0">
                          <a:solidFill>
                            <a:schemeClr val="tx1"/>
                          </a:solidFill>
                          <a:latin typeface="Cambria Math" panose="02040503050406030204" pitchFamily="18" charset="0"/>
                        </a:rPr>
                        <m:t>=0</m:t>
                      </m:r>
                    </m:oMath>
                  </m:oMathPara>
                </a14:m>
                <a:endParaRPr lang="en-GB" dirty="0">
                  <a:solidFill>
                    <a:schemeClr val="tx1"/>
                  </a:solidFill>
                </a:endParaRPr>
              </a:p>
            </p:txBody>
          </p:sp>
        </mc:Choice>
        <mc:Fallback xmlns="">
          <p:sp>
            <p:nvSpPr>
              <p:cNvPr id="15" name="TextBox 14">
                <a:extLst>
                  <a:ext uri="{FF2B5EF4-FFF2-40B4-BE49-F238E27FC236}">
                    <a16:creationId xmlns:a16="http://schemas.microsoft.com/office/drawing/2014/main" id="{52D1096D-7005-9773-2BE2-C30A8B524962}"/>
                  </a:ext>
                </a:extLst>
              </p:cNvPr>
              <p:cNvSpPr txBox="1">
                <a:spLocks noRot="1" noChangeAspect="1" noMove="1" noResize="1" noEditPoints="1" noAdjustHandles="1" noChangeArrowheads="1" noChangeShapeType="1" noTextEdit="1"/>
              </p:cNvSpPr>
              <p:nvPr/>
            </p:nvSpPr>
            <p:spPr>
              <a:xfrm>
                <a:off x="4697200" y="686675"/>
                <a:ext cx="1880195" cy="671081"/>
              </a:xfrm>
              <a:prstGeom prst="rect">
                <a:avLst/>
              </a:prstGeom>
              <a:blipFill>
                <a:blip r:embed="rId4"/>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1F973DB-5378-3B77-5B31-5C742167E84D}"/>
                  </a:ext>
                </a:extLst>
              </p:cNvPr>
              <p:cNvSpPr txBox="1"/>
              <p:nvPr/>
            </p:nvSpPr>
            <p:spPr>
              <a:xfrm>
                <a:off x="6699474" y="4719038"/>
                <a:ext cx="4962644" cy="923330"/>
              </a:xfrm>
              <a:prstGeom prst="rect">
                <a:avLst/>
              </a:prstGeom>
              <a:noFill/>
            </p:spPr>
            <p:txBody>
              <a:bodyPr wrap="square" rtlCol="0">
                <a:spAutoFit/>
              </a:bodyPr>
              <a:lstStyle/>
              <a:p>
                <a:r>
                  <a:rPr lang="en-GB" u="sng" dirty="0"/>
                  <a:t>Particle resonance condition similar to field line resonance condition </a:t>
                </a:r>
                <a14:m>
                  <m:oMath xmlns:m="http://schemas.openxmlformats.org/officeDocument/2006/math">
                    <m:r>
                      <a:rPr lang="en-GB" b="0" i="1" u="sng" smtClean="0">
                        <a:latin typeface="Cambria Math" panose="02040503050406030204" pitchFamily="18" charset="0"/>
                      </a:rPr>
                      <m:t>→</m:t>
                    </m:r>
                  </m:oMath>
                </a14:m>
                <a:r>
                  <a:rPr lang="en-GB" u="sng" dirty="0"/>
                  <a:t> avoiding rational surfaces avoids particle resonances</a:t>
                </a:r>
                <a:endParaRPr lang="en-US" u="sng" dirty="0"/>
              </a:p>
            </p:txBody>
          </p:sp>
        </mc:Choice>
        <mc:Fallback xmlns="">
          <p:sp>
            <p:nvSpPr>
              <p:cNvPr id="3" name="TextBox 2">
                <a:extLst>
                  <a:ext uri="{FF2B5EF4-FFF2-40B4-BE49-F238E27FC236}">
                    <a16:creationId xmlns:a16="http://schemas.microsoft.com/office/drawing/2014/main" id="{51F973DB-5378-3B77-5B31-5C742167E84D}"/>
                  </a:ext>
                </a:extLst>
              </p:cNvPr>
              <p:cNvSpPr txBox="1">
                <a:spLocks noRot="1" noChangeAspect="1" noMove="1" noResize="1" noEditPoints="1" noAdjustHandles="1" noChangeArrowheads="1" noChangeShapeType="1" noTextEdit="1"/>
              </p:cNvSpPr>
              <p:nvPr/>
            </p:nvSpPr>
            <p:spPr>
              <a:xfrm>
                <a:off x="6699474" y="4719038"/>
                <a:ext cx="4962644" cy="923330"/>
              </a:xfrm>
              <a:prstGeom prst="rect">
                <a:avLst/>
              </a:prstGeom>
              <a:blipFill>
                <a:blip r:embed="rId5"/>
                <a:stretch>
                  <a:fillRect l="-1106" t="-3289" r="-1720" b="-9211"/>
                </a:stretch>
              </a:blipFill>
            </p:spPr>
            <p:txBody>
              <a:bodyPr/>
              <a:lstStyle/>
              <a:p>
                <a:r>
                  <a:rPr lang="en-US">
                    <a:noFill/>
                  </a:rPr>
                  <a:t> </a:t>
                </a:r>
              </a:p>
            </p:txBody>
          </p:sp>
        </mc:Fallback>
      </mc:AlternateContent>
    </p:spTree>
    <p:extLst>
      <p:ext uri="{BB962C8B-B14F-4D97-AF65-F5344CB8AC3E}">
        <p14:creationId xmlns:p14="http://schemas.microsoft.com/office/powerpoint/2010/main" val="2414116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7D9B5-CBC2-2075-6CF4-C39C444EAB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53A90-8D07-5D81-4094-4110236F0FF0}"/>
              </a:ext>
            </a:extLst>
          </p:cNvPr>
          <p:cNvSpPr>
            <a:spLocks noGrp="1"/>
          </p:cNvSpPr>
          <p:nvPr>
            <p:ph type="title"/>
          </p:nvPr>
        </p:nvSpPr>
        <p:spPr/>
        <p:txBody>
          <a:bodyPr/>
          <a:lstStyle/>
          <a:p>
            <a:r>
              <a:rPr lang="en-GB" dirty="0"/>
              <a:t>10 keV resonance condition GC tracker</a:t>
            </a:r>
            <a:endParaRPr lang="en-US" dirty="0"/>
          </a:p>
        </p:txBody>
      </p:sp>
      <p:sp>
        <p:nvSpPr>
          <p:cNvPr id="5" name="Slide Number Placeholder 4">
            <a:extLst>
              <a:ext uri="{FF2B5EF4-FFF2-40B4-BE49-F238E27FC236}">
                <a16:creationId xmlns:a16="http://schemas.microsoft.com/office/drawing/2014/main" id="{CD751E75-DDAE-F7D1-6E12-F9CB7D210B2B}"/>
              </a:ext>
            </a:extLst>
          </p:cNvPr>
          <p:cNvSpPr>
            <a:spLocks noGrp="1"/>
          </p:cNvSpPr>
          <p:nvPr>
            <p:ph type="sldNum" sz="quarter" idx="4"/>
          </p:nvPr>
        </p:nvSpPr>
        <p:spPr/>
        <p:txBody>
          <a:bodyPr/>
          <a:lstStyle/>
          <a:p>
            <a:fld id="{35482B25-261F-464E-BDD8-63296DE4D8A4}" type="slidenum">
              <a:rPr lang="en-US" smtClean="0"/>
              <a:pPr/>
              <a:t>17</a:t>
            </a:fld>
            <a:endParaRPr lang="en-US" dirty="0"/>
          </a:p>
        </p:txBody>
      </p:sp>
      <p:sp>
        <p:nvSpPr>
          <p:cNvPr id="6" name="Footer Placeholder 5">
            <a:extLst>
              <a:ext uri="{FF2B5EF4-FFF2-40B4-BE49-F238E27FC236}">
                <a16:creationId xmlns:a16="http://schemas.microsoft.com/office/drawing/2014/main" id="{A1BBD428-380C-4F20-C949-147F5F9D1F0D}"/>
              </a:ext>
            </a:extLst>
          </p:cNvPr>
          <p:cNvSpPr>
            <a:spLocks noGrp="1"/>
          </p:cNvSpPr>
          <p:nvPr>
            <p:ph type="ftr" sz="quarter" idx="3"/>
          </p:nvPr>
        </p:nvSpPr>
        <p:spPr/>
        <p:txBody>
          <a:bodyPr/>
          <a:lstStyle/>
          <a:p>
            <a:r>
              <a:rPr lang="en-GB"/>
              <a:t>TMEP | Lausanne | September 2026</a:t>
            </a:r>
            <a:endParaRPr lang="en-US" dirty="0"/>
          </a:p>
        </p:txBody>
      </p:sp>
      <p:sp>
        <p:nvSpPr>
          <p:cNvPr id="9" name="TextBox 8">
            <a:extLst>
              <a:ext uri="{FF2B5EF4-FFF2-40B4-BE49-F238E27FC236}">
                <a16:creationId xmlns:a16="http://schemas.microsoft.com/office/drawing/2014/main" id="{F782186A-9742-F11E-5ED3-707904568F91}"/>
              </a:ext>
            </a:extLst>
          </p:cNvPr>
          <p:cNvSpPr txBox="1"/>
          <p:nvPr/>
        </p:nvSpPr>
        <p:spPr>
          <a:xfrm>
            <a:off x="6524587" y="2818294"/>
            <a:ext cx="4791192" cy="923330"/>
          </a:xfrm>
          <a:prstGeom prst="rect">
            <a:avLst/>
          </a:prstGeom>
          <a:noFill/>
        </p:spPr>
        <p:txBody>
          <a:bodyPr wrap="square" rtlCol="0">
            <a:spAutoFit/>
          </a:bodyPr>
          <a:lstStyle/>
          <a:p>
            <a:r>
              <a:rPr lang="en-GB" dirty="0"/>
              <a:t>Low order resonances are now available! n=1 and n=2 resonances appear in the passing particles</a:t>
            </a:r>
            <a:endParaRPr lang="en-US" dirty="0"/>
          </a:p>
        </p:txBody>
      </p:sp>
      <p:pic>
        <p:nvPicPr>
          <p:cNvPr id="12" name="Picture 11">
            <a:extLst>
              <a:ext uri="{FF2B5EF4-FFF2-40B4-BE49-F238E27FC236}">
                <a16:creationId xmlns:a16="http://schemas.microsoft.com/office/drawing/2014/main" id="{CC6977D7-D253-95CF-0173-7826EEA9F43B}"/>
              </a:ext>
            </a:extLst>
          </p:cNvPr>
          <p:cNvPicPr>
            <a:picLocks noChangeAspect="1"/>
          </p:cNvPicPr>
          <p:nvPr/>
        </p:nvPicPr>
        <p:blipFill>
          <a:blip r:embed="rId2"/>
          <a:stretch>
            <a:fillRect/>
          </a:stretch>
        </p:blipFill>
        <p:spPr>
          <a:xfrm>
            <a:off x="166868" y="1215534"/>
            <a:ext cx="6070284" cy="4679924"/>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509A08D-F956-ADDC-2285-F5592AAE2D74}"/>
                  </a:ext>
                </a:extLst>
              </p:cNvPr>
              <p:cNvSpPr txBox="1"/>
              <p:nvPr/>
            </p:nvSpPr>
            <p:spPr>
              <a:xfrm>
                <a:off x="5416826" y="1685118"/>
                <a:ext cx="6107042" cy="646331"/>
              </a:xfrm>
              <a:prstGeom prst="rect">
                <a:avLst/>
              </a:prstGeom>
              <a:noFill/>
            </p:spPr>
            <p:txBody>
              <a:bodyPr wrap="square">
                <a:spAutoFit/>
              </a:bodyPr>
              <a:lstStyle/>
              <a:p>
                <a:pPr/>
                <a14:m>
                  <m:oMathPara xmlns:m="http://schemas.openxmlformats.org/officeDocument/2006/math">
                    <m:oMath>
                      <m:sSup>
                        <m:sSupPr>
                          <m:ctrlPr>
                            <a:rPr lang="en-GB" sz="3600" b="1" i="1" smtClean="0">
                              <a:latin typeface="Cambria Math" panose="02040503050406030204" pitchFamily="18" charset="0"/>
                            </a:rPr>
                          </m:ctrlPr>
                        </m:sSupPr>
                        <m:e>
                          <m:r>
                            <a:rPr lang="en-GB" sz="3600" b="1" i="1" smtClean="0">
                              <a:latin typeface="Cambria Math" panose="02040503050406030204" pitchFamily="18" charset="0"/>
                            </a:rPr>
                            <m:t>𝝆</m:t>
                          </m:r>
                        </m:e>
                        <m:sup>
                          <m:r>
                            <a:rPr lang="en-GB" sz="3600" b="1" i="1" smtClean="0">
                              <a:latin typeface="Cambria Math" panose="02040503050406030204" pitchFamily="18" charset="0"/>
                            </a:rPr>
                            <m:t>∗</m:t>
                          </m:r>
                        </m:sup>
                      </m:sSup>
                      <m:r>
                        <a:rPr lang="en-GB" sz="3600" b="1" i="1" smtClean="0">
                          <a:latin typeface="Cambria Math" panose="02040503050406030204" pitchFamily="18" charset="0"/>
                        </a:rPr>
                        <m:t>=</m:t>
                      </m:r>
                      <m:r>
                        <a:rPr lang="en-GB" sz="3600" b="1" i="1" smtClean="0">
                          <a:latin typeface="Cambria Math" panose="02040503050406030204" pitchFamily="18" charset="0"/>
                        </a:rPr>
                        <m:t>𝟎</m:t>
                      </m:r>
                      <m:r>
                        <a:rPr lang="en-GB" sz="3600" b="1" i="1" smtClean="0">
                          <a:latin typeface="Cambria Math" panose="02040503050406030204" pitchFamily="18" charset="0"/>
                        </a:rPr>
                        <m:t>.</m:t>
                      </m:r>
                      <m:r>
                        <a:rPr lang="en-GB" sz="3600" b="1" i="1" smtClean="0">
                          <a:latin typeface="Cambria Math" panose="02040503050406030204" pitchFamily="18" charset="0"/>
                        </a:rPr>
                        <m:t>𝟏𝟒</m:t>
                      </m:r>
                    </m:oMath>
                  </m:oMathPara>
                </a14:m>
                <a:endParaRPr lang="en-US" dirty="0"/>
              </a:p>
            </p:txBody>
          </p:sp>
        </mc:Choice>
        <mc:Fallback xmlns="">
          <p:sp>
            <p:nvSpPr>
              <p:cNvPr id="14" name="TextBox 13">
                <a:extLst>
                  <a:ext uri="{FF2B5EF4-FFF2-40B4-BE49-F238E27FC236}">
                    <a16:creationId xmlns:a16="http://schemas.microsoft.com/office/drawing/2014/main" id="{4509A08D-F956-ADDC-2285-F5592AAE2D74}"/>
                  </a:ext>
                </a:extLst>
              </p:cNvPr>
              <p:cNvSpPr txBox="1">
                <a:spLocks noRot="1" noChangeAspect="1" noMove="1" noResize="1" noEditPoints="1" noAdjustHandles="1" noChangeArrowheads="1" noChangeShapeType="1" noTextEdit="1"/>
              </p:cNvSpPr>
              <p:nvPr/>
            </p:nvSpPr>
            <p:spPr>
              <a:xfrm>
                <a:off x="5416826" y="1685118"/>
                <a:ext cx="6107042" cy="6463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4E31BEC-475D-C001-054D-0208EC529D2B}"/>
                  </a:ext>
                </a:extLst>
              </p:cNvPr>
              <p:cNvSpPr txBox="1"/>
              <p:nvPr/>
            </p:nvSpPr>
            <p:spPr>
              <a:xfrm>
                <a:off x="6597748" y="3864332"/>
                <a:ext cx="5064370" cy="1200329"/>
              </a:xfrm>
              <a:prstGeom prst="rect">
                <a:avLst/>
              </a:prstGeom>
              <a:noFill/>
            </p:spPr>
            <p:txBody>
              <a:bodyPr wrap="square" rtlCol="0">
                <a:spAutoFit/>
              </a:bodyPr>
              <a:lstStyle/>
              <a:p>
                <a:r>
                  <a:rPr lang="en-GB" u="sng" dirty="0"/>
                  <a:t>Particle resonance condition DIFFERENT to field line resonance condition </a:t>
                </a:r>
                <a14:m>
                  <m:oMath xmlns:m="http://schemas.openxmlformats.org/officeDocument/2006/math">
                    <m:r>
                      <a:rPr lang="en-GB" b="0" i="1" u="sng" smtClean="0">
                        <a:latin typeface="Cambria Math" panose="02040503050406030204" pitchFamily="18" charset="0"/>
                      </a:rPr>
                      <m:t>→</m:t>
                    </m:r>
                  </m:oMath>
                </a14:m>
                <a:r>
                  <a:rPr lang="en-GB" u="sng" dirty="0"/>
                  <a:t> avoiding rational surfaces no longer avoids particle resonances</a:t>
                </a:r>
                <a:endParaRPr lang="en-US" u="sng" dirty="0"/>
              </a:p>
            </p:txBody>
          </p:sp>
        </mc:Choice>
        <mc:Fallback xmlns="">
          <p:sp>
            <p:nvSpPr>
              <p:cNvPr id="4" name="TextBox 3">
                <a:extLst>
                  <a:ext uri="{FF2B5EF4-FFF2-40B4-BE49-F238E27FC236}">
                    <a16:creationId xmlns:a16="http://schemas.microsoft.com/office/drawing/2014/main" id="{D4E31BEC-475D-C001-054D-0208EC529D2B}"/>
                  </a:ext>
                </a:extLst>
              </p:cNvPr>
              <p:cNvSpPr txBox="1">
                <a:spLocks noRot="1" noChangeAspect="1" noMove="1" noResize="1" noEditPoints="1" noAdjustHandles="1" noChangeArrowheads="1" noChangeShapeType="1" noTextEdit="1"/>
              </p:cNvSpPr>
              <p:nvPr/>
            </p:nvSpPr>
            <p:spPr>
              <a:xfrm>
                <a:off x="6597748" y="3864332"/>
                <a:ext cx="5064370" cy="1200329"/>
              </a:xfrm>
              <a:prstGeom prst="rect">
                <a:avLst/>
              </a:prstGeom>
              <a:blipFill>
                <a:blip r:embed="rId4"/>
                <a:stretch>
                  <a:fillRect l="-963" t="-3046" b="-7107"/>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9C55BD4D-6190-7094-7F52-F074C81D15C7}"/>
              </a:ext>
            </a:extLst>
          </p:cNvPr>
          <p:cNvSpPr txBox="1"/>
          <p:nvPr/>
        </p:nvSpPr>
        <p:spPr>
          <a:xfrm>
            <a:off x="6483510" y="5274507"/>
            <a:ext cx="5476649" cy="369332"/>
          </a:xfrm>
          <a:prstGeom prst="rect">
            <a:avLst/>
          </a:prstGeom>
          <a:noFill/>
        </p:spPr>
        <p:txBody>
          <a:bodyPr wrap="square" rtlCol="0">
            <a:spAutoFit/>
          </a:bodyPr>
          <a:lstStyle/>
          <a:p>
            <a:r>
              <a:rPr lang="en-GB" dirty="0"/>
              <a:t>Low magnetic shear means broad resonance</a:t>
            </a:r>
            <a:endParaRPr lang="en-US"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A34B826-7E8D-8B52-34A1-72D2E1993271}"/>
                  </a:ext>
                </a:extLst>
              </p:cNvPr>
              <p:cNvSpPr txBox="1"/>
              <p:nvPr/>
            </p:nvSpPr>
            <p:spPr>
              <a:xfrm>
                <a:off x="6680585" y="5726898"/>
                <a:ext cx="4204805" cy="818366"/>
              </a:xfrm>
              <a:prstGeom prst="rect">
                <a:avLst/>
              </a:prstGeom>
              <a:noFill/>
            </p:spPr>
            <p:txBody>
              <a:bodyPr wrap="none" lIns="0" tIns="0" rIns="0" bIns="0" rtlCol="0">
                <a:spAutoFit/>
              </a:bodyPr>
              <a:lstStyle/>
              <a:p>
                <a:pPr/>
                <a14:m>
                  <m:oMathPara xmlns:m="http://schemas.openxmlformats.org/officeDocument/2006/math">
                    <m:oMath>
                      <m:r>
                        <a:rPr lang="en-GB" b="0" i="1" smtClean="0">
                          <a:latin typeface="Cambria Math" panose="02040503050406030204" pitchFamily="18" charset="0"/>
                        </a:rPr>
                        <m:t>𝑟𝑒𝑠𝑜𝑛𝑎𝑛𝑐𝑒</m:t>
                      </m:r>
                      <m:r>
                        <a:rPr lang="en-GB" b="0" i="1" smtClean="0">
                          <a:latin typeface="Cambria Math" panose="02040503050406030204" pitchFamily="18" charset="0"/>
                        </a:rPr>
                        <m:t> </m:t>
                      </m:r>
                      <m:r>
                        <a:rPr lang="en-GB" b="0" i="1" smtClean="0">
                          <a:latin typeface="Cambria Math" panose="02040503050406030204" pitchFamily="18" charset="0"/>
                        </a:rPr>
                        <m:t>𝑤𝑖𝑑𝑡ℎ</m:t>
                      </m:r>
                      <m:r>
                        <a:rPr lang="en-GB" b="0" i="1" smtClean="0">
                          <a:latin typeface="Cambria Math" panose="02040503050406030204" pitchFamily="18" charset="0"/>
                        </a:rPr>
                        <m:t>∝</m:t>
                      </m:r>
                      <m:rad>
                        <m:radPr>
                          <m:degHide m:val="on"/>
                          <m:ctrlPr>
                            <a:rPr lang="en-GB" b="0" i="1" smtClean="0">
                              <a:latin typeface="Cambria Math" panose="02040503050406030204" pitchFamily="18" charset="0"/>
                            </a:rPr>
                          </m:ctrlPr>
                        </m:radPr>
                        <m:deg/>
                        <m:e>
                          <m:f>
                            <m:fPr>
                              <m:ctrlPr>
                                <a:rPr lang="en-GB" b="0" i="1" smtClean="0">
                                  <a:latin typeface="Cambria Math" panose="02040503050406030204" pitchFamily="18" charset="0"/>
                                </a:rPr>
                              </m:ctrlPr>
                            </m:fPr>
                            <m:num>
                              <m:r>
                                <a:rPr lang="en-GB" b="0" i="1" smtClean="0">
                                  <a:latin typeface="Cambria Math" panose="02040503050406030204" pitchFamily="18" charset="0"/>
                                </a:rPr>
                                <m:t>𝐹𝑜𝑢𝑟𝑖𝑒𝑟</m:t>
                              </m:r>
                              <m:r>
                                <a:rPr lang="en-GB" b="0" i="1" smtClean="0">
                                  <a:latin typeface="Cambria Math" panose="02040503050406030204" pitchFamily="18" charset="0"/>
                                </a:rPr>
                                <m:t> </m:t>
                              </m:r>
                              <m:r>
                                <a:rPr lang="en-GB" b="0" i="1" smtClean="0">
                                  <a:latin typeface="Cambria Math" panose="02040503050406030204" pitchFamily="18" charset="0"/>
                                </a:rPr>
                                <m:t>𝑎𝑚𝑝𝑙𝑖𝑡𝑢𝑑𝑒</m:t>
                              </m:r>
                            </m:num>
                            <m:den>
                              <m:r>
                                <a:rPr lang="en-GB" b="0" i="1" smtClean="0">
                                  <a:latin typeface="Cambria Math" panose="02040503050406030204" pitchFamily="18" charset="0"/>
                                </a:rPr>
                                <m:t>𝑚𝑎𝑔𝑛𝑒𝑡𝑖𝑐</m:t>
                              </m:r>
                              <m:r>
                                <a:rPr lang="en-GB" b="0" i="1" smtClean="0">
                                  <a:latin typeface="Cambria Math" panose="02040503050406030204" pitchFamily="18" charset="0"/>
                                </a:rPr>
                                <m:t> </m:t>
                              </m:r>
                              <m:r>
                                <a:rPr lang="en-GB" b="0" i="1" smtClean="0">
                                  <a:latin typeface="Cambria Math" panose="02040503050406030204" pitchFamily="18" charset="0"/>
                                </a:rPr>
                                <m:t>𝑠ℎ𝑒𝑎𝑟</m:t>
                              </m:r>
                            </m:den>
                          </m:f>
                        </m:e>
                      </m:rad>
                    </m:oMath>
                  </m:oMathPara>
                </a14:m>
                <a:endParaRPr lang="en-US" dirty="0"/>
              </a:p>
            </p:txBody>
          </p:sp>
        </mc:Choice>
        <mc:Fallback xmlns="">
          <p:sp>
            <p:nvSpPr>
              <p:cNvPr id="8" name="TextBox 7">
                <a:extLst>
                  <a:ext uri="{FF2B5EF4-FFF2-40B4-BE49-F238E27FC236}">
                    <a16:creationId xmlns:a16="http://schemas.microsoft.com/office/drawing/2014/main" id="{9A34B826-7E8D-8B52-34A1-72D2E1993271}"/>
                  </a:ext>
                </a:extLst>
              </p:cNvPr>
              <p:cNvSpPr txBox="1">
                <a:spLocks noRot="1" noChangeAspect="1" noMove="1" noResize="1" noEditPoints="1" noAdjustHandles="1" noChangeArrowheads="1" noChangeShapeType="1" noTextEdit="1"/>
              </p:cNvSpPr>
              <p:nvPr/>
            </p:nvSpPr>
            <p:spPr>
              <a:xfrm>
                <a:off x="6680585" y="5726898"/>
                <a:ext cx="4204805" cy="818366"/>
              </a:xfrm>
              <a:prstGeom prst="rect">
                <a:avLst/>
              </a:prstGeom>
              <a:blipFill>
                <a:blip r:embed="rId5"/>
                <a:stretch>
                  <a:fillRect b="-741"/>
                </a:stretch>
              </a:blipFill>
            </p:spPr>
            <p:txBody>
              <a:bodyPr/>
              <a:lstStyle/>
              <a:p>
                <a:r>
                  <a:rPr lang="en-GB">
                    <a:noFill/>
                  </a:rPr>
                  <a:t> </a:t>
                </a:r>
              </a:p>
            </p:txBody>
          </p:sp>
        </mc:Fallback>
      </mc:AlternateContent>
    </p:spTree>
    <p:extLst>
      <p:ext uri="{BB962C8B-B14F-4D97-AF65-F5344CB8AC3E}">
        <p14:creationId xmlns:p14="http://schemas.microsoft.com/office/powerpoint/2010/main" val="2362324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A9C89-FAF4-EE12-8719-ED653E23AB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3B6F6-0625-3EC2-7B0F-830AE15E1A4E}"/>
              </a:ext>
            </a:extLst>
          </p:cNvPr>
          <p:cNvSpPr>
            <a:spLocks noGrp="1"/>
          </p:cNvSpPr>
          <p:nvPr>
            <p:ph type="title"/>
          </p:nvPr>
        </p:nvSpPr>
        <p:spPr/>
        <p:txBody>
          <a:bodyPr/>
          <a:lstStyle/>
          <a:p>
            <a:r>
              <a:rPr lang="en-GB" dirty="0"/>
              <a:t>10 keV resonance condition Full-Orbit tracker</a:t>
            </a:r>
            <a:endParaRPr lang="en-US" dirty="0"/>
          </a:p>
        </p:txBody>
      </p:sp>
      <p:sp>
        <p:nvSpPr>
          <p:cNvPr id="5" name="Slide Number Placeholder 4">
            <a:extLst>
              <a:ext uri="{FF2B5EF4-FFF2-40B4-BE49-F238E27FC236}">
                <a16:creationId xmlns:a16="http://schemas.microsoft.com/office/drawing/2014/main" id="{4A4AB408-F7E2-A2A6-5D7C-B01F104745BA}"/>
              </a:ext>
            </a:extLst>
          </p:cNvPr>
          <p:cNvSpPr>
            <a:spLocks noGrp="1"/>
          </p:cNvSpPr>
          <p:nvPr>
            <p:ph type="sldNum" sz="quarter" idx="4"/>
          </p:nvPr>
        </p:nvSpPr>
        <p:spPr/>
        <p:txBody>
          <a:bodyPr/>
          <a:lstStyle/>
          <a:p>
            <a:fld id="{35482B25-261F-464E-BDD8-63296DE4D8A4}" type="slidenum">
              <a:rPr lang="en-US" smtClean="0"/>
              <a:pPr/>
              <a:t>18</a:t>
            </a:fld>
            <a:endParaRPr lang="en-US" dirty="0"/>
          </a:p>
        </p:txBody>
      </p:sp>
      <p:sp>
        <p:nvSpPr>
          <p:cNvPr id="6" name="Footer Placeholder 5">
            <a:extLst>
              <a:ext uri="{FF2B5EF4-FFF2-40B4-BE49-F238E27FC236}">
                <a16:creationId xmlns:a16="http://schemas.microsoft.com/office/drawing/2014/main" id="{7A5BDBFE-1F92-99C9-3426-84F29F4EE333}"/>
              </a:ext>
            </a:extLst>
          </p:cNvPr>
          <p:cNvSpPr>
            <a:spLocks noGrp="1"/>
          </p:cNvSpPr>
          <p:nvPr>
            <p:ph type="ftr" sz="quarter" idx="3"/>
          </p:nvPr>
        </p:nvSpPr>
        <p:spPr/>
        <p:txBody>
          <a:bodyPr/>
          <a:lstStyle/>
          <a:p>
            <a:r>
              <a:rPr lang="en-GB"/>
              <a:t>TMEP | Lausanne | September 2026</a:t>
            </a:r>
            <a:endParaRPr lang="en-US" dirty="0"/>
          </a:p>
        </p:txBody>
      </p:sp>
      <p:sp>
        <p:nvSpPr>
          <p:cNvPr id="9" name="TextBox 8">
            <a:extLst>
              <a:ext uri="{FF2B5EF4-FFF2-40B4-BE49-F238E27FC236}">
                <a16:creationId xmlns:a16="http://schemas.microsoft.com/office/drawing/2014/main" id="{2978513E-D050-CAE9-9AC4-573EAD66A352}"/>
              </a:ext>
            </a:extLst>
          </p:cNvPr>
          <p:cNvSpPr txBox="1"/>
          <p:nvPr/>
        </p:nvSpPr>
        <p:spPr>
          <a:xfrm>
            <a:off x="6524587" y="2818294"/>
            <a:ext cx="4791192" cy="2031325"/>
          </a:xfrm>
          <a:prstGeom prst="rect">
            <a:avLst/>
          </a:prstGeom>
          <a:noFill/>
        </p:spPr>
        <p:txBody>
          <a:bodyPr wrap="square" rtlCol="0">
            <a:spAutoFit/>
          </a:bodyPr>
          <a:lstStyle/>
          <a:p>
            <a:r>
              <a:rPr lang="en-GB" dirty="0"/>
              <a:t>Full-orbit effects push the low order n=2 into more passing pitches.</a:t>
            </a:r>
          </a:p>
          <a:p>
            <a:endParaRPr lang="en-GB" dirty="0"/>
          </a:p>
          <a:p>
            <a:r>
              <a:rPr lang="en-GB" dirty="0"/>
              <a:t>The very low shear in this QA case makes the resonances very difficult to pin down since the resonance width goes as the inverse of shear.</a:t>
            </a:r>
            <a:endParaRPr lang="en-US" dirty="0"/>
          </a:p>
        </p:txBody>
      </p:sp>
      <p:pic>
        <p:nvPicPr>
          <p:cNvPr id="8" name="Picture 7">
            <a:extLst>
              <a:ext uri="{FF2B5EF4-FFF2-40B4-BE49-F238E27FC236}">
                <a16:creationId xmlns:a16="http://schemas.microsoft.com/office/drawing/2014/main" id="{C6F30FE2-22F7-F20E-4EBC-C6F6FC481588}"/>
              </a:ext>
            </a:extLst>
          </p:cNvPr>
          <p:cNvPicPr>
            <a:picLocks noChangeAspect="1"/>
          </p:cNvPicPr>
          <p:nvPr/>
        </p:nvPicPr>
        <p:blipFill>
          <a:blip r:embed="rId2"/>
          <a:stretch>
            <a:fillRect/>
          </a:stretch>
        </p:blipFill>
        <p:spPr>
          <a:xfrm>
            <a:off x="358230" y="1530994"/>
            <a:ext cx="5991707" cy="4591510"/>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F4E46C6-22D4-1BEF-5983-5679B18D4761}"/>
                  </a:ext>
                </a:extLst>
              </p:cNvPr>
              <p:cNvSpPr txBox="1"/>
              <p:nvPr/>
            </p:nvSpPr>
            <p:spPr>
              <a:xfrm>
                <a:off x="5416826" y="1685118"/>
                <a:ext cx="6107042" cy="646331"/>
              </a:xfrm>
              <a:prstGeom prst="rect">
                <a:avLst/>
              </a:prstGeom>
              <a:noFill/>
            </p:spPr>
            <p:txBody>
              <a:bodyPr wrap="square">
                <a:spAutoFit/>
              </a:bodyPr>
              <a:lstStyle/>
              <a:p>
                <a:pPr/>
                <a14:m>
                  <m:oMathPara xmlns:m="http://schemas.openxmlformats.org/officeDocument/2006/math">
                    <m:oMath>
                      <m:sSup>
                        <m:sSupPr>
                          <m:ctrlPr>
                            <a:rPr lang="en-GB" sz="3600" b="1" i="1" smtClean="0">
                              <a:latin typeface="Cambria Math" panose="02040503050406030204" pitchFamily="18" charset="0"/>
                            </a:rPr>
                          </m:ctrlPr>
                        </m:sSupPr>
                        <m:e>
                          <m:r>
                            <a:rPr lang="en-GB" sz="3600" b="1" i="1" smtClean="0">
                              <a:latin typeface="Cambria Math" panose="02040503050406030204" pitchFamily="18" charset="0"/>
                            </a:rPr>
                            <m:t>𝝆</m:t>
                          </m:r>
                        </m:e>
                        <m:sup>
                          <m:r>
                            <a:rPr lang="en-GB" sz="3600" b="1" i="1" smtClean="0">
                              <a:latin typeface="Cambria Math" panose="02040503050406030204" pitchFamily="18" charset="0"/>
                            </a:rPr>
                            <m:t>∗</m:t>
                          </m:r>
                        </m:sup>
                      </m:sSup>
                      <m:r>
                        <a:rPr lang="en-GB" sz="3600" b="1" i="1" smtClean="0">
                          <a:latin typeface="Cambria Math" panose="02040503050406030204" pitchFamily="18" charset="0"/>
                        </a:rPr>
                        <m:t>=</m:t>
                      </m:r>
                      <m:r>
                        <a:rPr lang="en-GB" sz="3600" b="1" i="1" smtClean="0">
                          <a:latin typeface="Cambria Math" panose="02040503050406030204" pitchFamily="18" charset="0"/>
                        </a:rPr>
                        <m:t>𝟎</m:t>
                      </m:r>
                      <m:r>
                        <a:rPr lang="en-GB" sz="3600" b="1" i="1" smtClean="0">
                          <a:latin typeface="Cambria Math" panose="02040503050406030204" pitchFamily="18" charset="0"/>
                        </a:rPr>
                        <m:t>.</m:t>
                      </m:r>
                      <m:r>
                        <a:rPr lang="en-GB" sz="3600" b="1" i="1" smtClean="0">
                          <a:latin typeface="Cambria Math" panose="02040503050406030204" pitchFamily="18" charset="0"/>
                        </a:rPr>
                        <m:t>𝟏𝟒</m:t>
                      </m:r>
                    </m:oMath>
                  </m:oMathPara>
                </a14:m>
                <a:endParaRPr lang="en-US" dirty="0"/>
              </a:p>
            </p:txBody>
          </p:sp>
        </mc:Choice>
        <mc:Fallback xmlns="">
          <p:sp>
            <p:nvSpPr>
              <p:cNvPr id="12" name="TextBox 11">
                <a:extLst>
                  <a:ext uri="{FF2B5EF4-FFF2-40B4-BE49-F238E27FC236}">
                    <a16:creationId xmlns:a16="http://schemas.microsoft.com/office/drawing/2014/main" id="{6F4E46C6-22D4-1BEF-5983-5679B18D4761}"/>
                  </a:ext>
                </a:extLst>
              </p:cNvPr>
              <p:cNvSpPr txBox="1">
                <a:spLocks noRot="1" noChangeAspect="1" noMove="1" noResize="1" noEditPoints="1" noAdjustHandles="1" noChangeArrowheads="1" noChangeShapeType="1" noTextEdit="1"/>
              </p:cNvSpPr>
              <p:nvPr/>
            </p:nvSpPr>
            <p:spPr>
              <a:xfrm>
                <a:off x="5416826" y="1685118"/>
                <a:ext cx="6107042" cy="646331"/>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6B00C03-8A2B-E0AF-B18E-4589F45985A0}"/>
              </a:ext>
            </a:extLst>
          </p:cNvPr>
          <p:cNvSpPr txBox="1"/>
          <p:nvPr/>
        </p:nvSpPr>
        <p:spPr>
          <a:xfrm>
            <a:off x="6524587" y="4922175"/>
            <a:ext cx="5064370" cy="646331"/>
          </a:xfrm>
          <a:prstGeom prst="rect">
            <a:avLst/>
          </a:prstGeom>
          <a:noFill/>
        </p:spPr>
        <p:txBody>
          <a:bodyPr wrap="square" rtlCol="0">
            <a:spAutoFit/>
          </a:bodyPr>
          <a:lstStyle/>
          <a:p>
            <a:r>
              <a:rPr lang="en-GB" u="sng" dirty="0"/>
              <a:t>In low magnetic shear, even full-orbit effects shift the resonance</a:t>
            </a:r>
            <a:endParaRPr lang="en-US" u="sng" dirty="0"/>
          </a:p>
        </p:txBody>
      </p:sp>
    </p:spTree>
    <p:extLst>
      <p:ext uri="{BB962C8B-B14F-4D97-AF65-F5344CB8AC3E}">
        <p14:creationId xmlns:p14="http://schemas.microsoft.com/office/powerpoint/2010/main" val="3856086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19F3910-D259-EE2D-B39F-EA89E61480B6}"/>
                  </a:ext>
                </a:extLst>
              </p:cNvPr>
              <p:cNvSpPr>
                <a:spLocks noGrp="1"/>
              </p:cNvSpPr>
              <p:nvPr>
                <p:ph type="title"/>
              </p:nvPr>
            </p:nvSpPr>
            <p:spPr/>
            <p:txBody>
              <a:bodyPr/>
              <a:lstStyle/>
              <a:p>
                <a:pPr/>
                <a:r>
                  <a:rPr lang="en-GB" dirty="0"/>
                  <a:t>10 keV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𝝍</m:t>
                        </m:r>
                      </m:e>
                      <m:sup>
                        <m:r>
                          <a:rPr lang="en-GB" b="1" i="1" smtClean="0">
                            <a:latin typeface="Cambria Math" panose="02040503050406030204" pitchFamily="18" charset="0"/>
                          </a:rPr>
                          <m:t>∗</m:t>
                        </m:r>
                      </m:sup>
                    </m:sSup>
                  </m:oMath>
                </a14:m>
                <a:r>
                  <a:rPr lang="en-US" dirty="0"/>
                  <a:t> conservation – non resonant</a:t>
                </a:r>
                <a:br>
                  <a:rPr lang="en-US" dirty="0"/>
                </a:br>
                <a14:m>
                  <m:oMathPara xmlns:m="http://schemas.openxmlformats.org/officeDocument/2006/math">
                    <m:oMath>
                      <m:r>
                        <a:rPr lang="en-GB" b="1" i="1" smtClean="0">
                          <a:latin typeface="Cambria Math" panose="02040503050406030204" pitchFamily="18" charset="0"/>
                        </a:rPr>
                        <m:t>𝝀</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𝟒𝟔</m:t>
                      </m:r>
                    </m:oMath>
                  </m:oMathPara>
                </a14:m>
                <a:endParaRPr lang="en-US" dirty="0"/>
              </a:p>
            </p:txBody>
          </p:sp>
        </mc:Choice>
        <mc:Fallback xmlns="">
          <p:sp>
            <p:nvSpPr>
              <p:cNvPr id="2" name="Title 1">
                <a:extLst>
                  <a:ext uri="{FF2B5EF4-FFF2-40B4-BE49-F238E27FC236}">
                    <a16:creationId xmlns:a16="http://schemas.microsoft.com/office/drawing/2014/main" id="{019F3910-D259-EE2D-B39F-EA89E61480B6}"/>
                  </a:ext>
                </a:extLst>
              </p:cNvPr>
              <p:cNvSpPr>
                <a:spLocks noGrp="1" noRot="1" noChangeAspect="1" noMove="1" noResize="1" noEditPoints="1" noAdjustHandles="1" noChangeArrowheads="1" noChangeShapeType="1" noTextEdit="1"/>
              </p:cNvSpPr>
              <p:nvPr>
                <p:ph type="title"/>
              </p:nvPr>
            </p:nvSpPr>
            <p:spPr>
              <a:blipFill>
                <a:blip r:embed="rId2"/>
                <a:stretch>
                  <a:fillRect l="-1825" t="-737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4E95770C-0D1D-1C36-E6C8-1EBEFBEC3CE6}"/>
              </a:ext>
            </a:extLst>
          </p:cNvPr>
          <p:cNvSpPr>
            <a:spLocks noGrp="1"/>
          </p:cNvSpPr>
          <p:nvPr>
            <p:ph type="sldNum" sz="quarter" idx="4"/>
          </p:nvPr>
        </p:nvSpPr>
        <p:spPr/>
        <p:txBody>
          <a:bodyPr/>
          <a:lstStyle/>
          <a:p>
            <a:fld id="{35482B25-261F-464E-BDD8-63296DE4D8A4}" type="slidenum">
              <a:rPr lang="en-US" smtClean="0"/>
              <a:pPr/>
              <a:t>19</a:t>
            </a:fld>
            <a:endParaRPr lang="en-US" dirty="0"/>
          </a:p>
        </p:txBody>
      </p:sp>
      <p:sp>
        <p:nvSpPr>
          <p:cNvPr id="6" name="Footer Placeholder 5">
            <a:extLst>
              <a:ext uri="{FF2B5EF4-FFF2-40B4-BE49-F238E27FC236}">
                <a16:creationId xmlns:a16="http://schemas.microsoft.com/office/drawing/2014/main" id="{97D64B98-0A0D-FCA9-3B0A-019520F712E9}"/>
              </a:ext>
            </a:extLst>
          </p:cNvPr>
          <p:cNvSpPr>
            <a:spLocks noGrp="1"/>
          </p:cNvSpPr>
          <p:nvPr>
            <p:ph type="ftr" sz="quarter" idx="3"/>
          </p:nvPr>
        </p:nvSpPr>
        <p:spPr/>
        <p:txBody>
          <a:bodyPr/>
          <a:lstStyle/>
          <a:p>
            <a:r>
              <a:rPr lang="en-GB"/>
              <a:t>TMEP | Lausanne | September 2026</a:t>
            </a:r>
            <a:endParaRPr lang="en-US" dirty="0"/>
          </a:p>
        </p:txBody>
      </p:sp>
      <p:pic>
        <p:nvPicPr>
          <p:cNvPr id="8" name="Picture 7">
            <a:extLst>
              <a:ext uri="{FF2B5EF4-FFF2-40B4-BE49-F238E27FC236}">
                <a16:creationId xmlns:a16="http://schemas.microsoft.com/office/drawing/2014/main" id="{8C5565B9-055C-B86C-3AC1-4B5A342DEDAA}"/>
              </a:ext>
            </a:extLst>
          </p:cNvPr>
          <p:cNvPicPr>
            <a:picLocks noChangeAspect="1"/>
          </p:cNvPicPr>
          <p:nvPr/>
        </p:nvPicPr>
        <p:blipFill>
          <a:blip r:embed="rId3"/>
          <a:stretch>
            <a:fillRect/>
          </a:stretch>
        </p:blipFill>
        <p:spPr>
          <a:xfrm>
            <a:off x="3933298" y="2334758"/>
            <a:ext cx="4104737" cy="3018048"/>
          </a:xfrm>
          <a:prstGeom prst="rect">
            <a:avLst/>
          </a:prstGeom>
        </p:spPr>
      </p:pic>
      <p:sp>
        <p:nvSpPr>
          <p:cNvPr id="11" name="TextBox 10">
            <a:extLst>
              <a:ext uri="{FF2B5EF4-FFF2-40B4-BE49-F238E27FC236}">
                <a16:creationId xmlns:a16="http://schemas.microsoft.com/office/drawing/2014/main" id="{83C8470E-21CF-2D2B-A26E-FAB32158DCCC}"/>
              </a:ext>
            </a:extLst>
          </p:cNvPr>
          <p:cNvSpPr txBox="1"/>
          <p:nvPr/>
        </p:nvSpPr>
        <p:spPr>
          <a:xfrm>
            <a:off x="4531916" y="1933714"/>
            <a:ext cx="3467060" cy="369332"/>
          </a:xfrm>
          <a:prstGeom prst="rect">
            <a:avLst/>
          </a:prstGeom>
          <a:noFill/>
        </p:spPr>
        <p:txBody>
          <a:bodyPr wrap="square" rtlCol="0">
            <a:spAutoFit/>
          </a:bodyPr>
          <a:lstStyle/>
          <a:p>
            <a:pPr algn="ctr"/>
            <a:r>
              <a:rPr lang="en-GB" dirty="0"/>
              <a:t>QA GC</a:t>
            </a:r>
            <a:endParaRPr lang="en-US" dirty="0"/>
          </a:p>
        </p:txBody>
      </p:sp>
      <p:pic>
        <p:nvPicPr>
          <p:cNvPr id="13" name="Picture 12">
            <a:extLst>
              <a:ext uri="{FF2B5EF4-FFF2-40B4-BE49-F238E27FC236}">
                <a16:creationId xmlns:a16="http://schemas.microsoft.com/office/drawing/2014/main" id="{F0E2F97B-BDAC-8AAA-449C-82A340217750}"/>
              </a:ext>
            </a:extLst>
          </p:cNvPr>
          <p:cNvPicPr>
            <a:picLocks noChangeAspect="1"/>
          </p:cNvPicPr>
          <p:nvPr/>
        </p:nvPicPr>
        <p:blipFill>
          <a:blip r:embed="rId4"/>
          <a:stretch>
            <a:fillRect/>
          </a:stretch>
        </p:blipFill>
        <p:spPr>
          <a:xfrm>
            <a:off x="8075821" y="2387753"/>
            <a:ext cx="3944640" cy="2912059"/>
          </a:xfrm>
          <a:prstGeom prst="rect">
            <a:avLst/>
          </a:prstGeom>
        </p:spPr>
      </p:pic>
      <p:sp>
        <p:nvSpPr>
          <p:cNvPr id="15" name="TextBox 14">
            <a:extLst>
              <a:ext uri="{FF2B5EF4-FFF2-40B4-BE49-F238E27FC236}">
                <a16:creationId xmlns:a16="http://schemas.microsoft.com/office/drawing/2014/main" id="{9ABE89FE-83EC-6B77-2ED5-304A2F692F77}"/>
              </a:ext>
            </a:extLst>
          </p:cNvPr>
          <p:cNvSpPr txBox="1"/>
          <p:nvPr/>
        </p:nvSpPr>
        <p:spPr>
          <a:xfrm>
            <a:off x="9711434" y="1968481"/>
            <a:ext cx="1467133" cy="369332"/>
          </a:xfrm>
          <a:prstGeom prst="rect">
            <a:avLst/>
          </a:prstGeom>
          <a:noFill/>
        </p:spPr>
        <p:txBody>
          <a:bodyPr wrap="none" rtlCol="0">
            <a:spAutoFit/>
          </a:bodyPr>
          <a:lstStyle/>
          <a:p>
            <a:r>
              <a:rPr lang="en-GB" dirty="0"/>
              <a:t>QA Full-orbit</a:t>
            </a:r>
            <a:endParaRPr lang="en-US" dirty="0"/>
          </a:p>
        </p:txBody>
      </p:sp>
      <p:pic>
        <p:nvPicPr>
          <p:cNvPr id="18" name="Picture 17">
            <a:extLst>
              <a:ext uri="{FF2B5EF4-FFF2-40B4-BE49-F238E27FC236}">
                <a16:creationId xmlns:a16="http://schemas.microsoft.com/office/drawing/2014/main" id="{D78EFDD7-B2FA-A539-44F3-929B144B623A}"/>
              </a:ext>
            </a:extLst>
          </p:cNvPr>
          <p:cNvPicPr>
            <a:picLocks noChangeAspect="1"/>
          </p:cNvPicPr>
          <p:nvPr/>
        </p:nvPicPr>
        <p:blipFill>
          <a:blip r:embed="rId5"/>
          <a:stretch>
            <a:fillRect/>
          </a:stretch>
        </p:blipFill>
        <p:spPr>
          <a:xfrm>
            <a:off x="-1" y="2252691"/>
            <a:ext cx="4016118" cy="3050932"/>
          </a:xfrm>
          <a:prstGeom prst="rect">
            <a:avLst/>
          </a:prstGeom>
        </p:spPr>
      </p:pic>
      <p:sp>
        <p:nvSpPr>
          <p:cNvPr id="20" name="TextBox 19">
            <a:extLst>
              <a:ext uri="{FF2B5EF4-FFF2-40B4-BE49-F238E27FC236}">
                <a16:creationId xmlns:a16="http://schemas.microsoft.com/office/drawing/2014/main" id="{30FDE466-2607-4C09-59BB-E8106A486356}"/>
              </a:ext>
            </a:extLst>
          </p:cNvPr>
          <p:cNvSpPr txBox="1"/>
          <p:nvPr/>
        </p:nvSpPr>
        <p:spPr>
          <a:xfrm>
            <a:off x="1241990" y="1933714"/>
            <a:ext cx="1783502" cy="369332"/>
          </a:xfrm>
          <a:prstGeom prst="rect">
            <a:avLst/>
          </a:prstGeom>
          <a:noFill/>
        </p:spPr>
        <p:txBody>
          <a:bodyPr wrap="none" rtlCol="0">
            <a:spAutoFit/>
          </a:bodyPr>
          <a:lstStyle/>
          <a:p>
            <a:r>
              <a:rPr lang="en-GB" dirty="0"/>
              <a:t>MAST Full-orbit</a:t>
            </a:r>
            <a:endParaRPr lang="en-US" dirty="0"/>
          </a:p>
        </p:txBody>
      </p:sp>
      <p:sp>
        <p:nvSpPr>
          <p:cNvPr id="3" name="TextBox 2">
            <a:extLst>
              <a:ext uri="{FF2B5EF4-FFF2-40B4-BE49-F238E27FC236}">
                <a16:creationId xmlns:a16="http://schemas.microsoft.com/office/drawing/2014/main" id="{F05E8688-19E0-C59D-734A-22E5D79BF83E}"/>
              </a:ext>
            </a:extLst>
          </p:cNvPr>
          <p:cNvSpPr txBox="1"/>
          <p:nvPr/>
        </p:nvSpPr>
        <p:spPr>
          <a:xfrm>
            <a:off x="0" y="5696712"/>
            <a:ext cx="12192000" cy="369332"/>
          </a:xfrm>
          <a:prstGeom prst="rect">
            <a:avLst/>
          </a:prstGeom>
          <a:noFill/>
        </p:spPr>
        <p:txBody>
          <a:bodyPr wrap="square" rtlCol="0">
            <a:spAutoFit/>
          </a:bodyPr>
          <a:lstStyle/>
          <a:p>
            <a:pPr algn="ctr"/>
            <a:r>
              <a:rPr lang="en-GB" dirty="0"/>
              <a:t>The difference in integrability is apparent to the naked eye. Perhaps these QA orbits remain confined?</a:t>
            </a:r>
          </a:p>
        </p:txBody>
      </p:sp>
    </p:spTree>
    <p:extLst>
      <p:ext uri="{BB962C8B-B14F-4D97-AF65-F5344CB8AC3E}">
        <p14:creationId xmlns:p14="http://schemas.microsoft.com/office/powerpoint/2010/main" val="3386225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7F09-4C87-2673-7FBE-50081FAA1C5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1B88CC0-FAE3-2BC5-ED99-E5FA7B8740F2}"/>
                  </a:ext>
                </a:extLst>
              </p:cNvPr>
              <p:cNvSpPr>
                <a:spLocks noGrp="1"/>
              </p:cNvSpPr>
              <p:nvPr>
                <p:ph type="title"/>
              </p:nvPr>
            </p:nvSpPr>
            <p:spPr/>
            <p:txBody>
              <a:bodyPr>
                <a:normAutofit fontScale="90000"/>
              </a:bodyPr>
              <a:lstStyle/>
              <a:p>
                <a:pPr/>
                <a:r>
                  <a:rPr lang="en-GB" dirty="0"/>
                  <a:t>10 keV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𝝍</m:t>
                        </m:r>
                      </m:e>
                      <m:sup>
                        <m:r>
                          <a:rPr lang="en-GB" b="1" i="1" smtClean="0">
                            <a:latin typeface="Cambria Math" panose="02040503050406030204" pitchFamily="18" charset="0"/>
                          </a:rPr>
                          <m:t>∗</m:t>
                        </m:r>
                      </m:sup>
                    </m:sSup>
                  </m:oMath>
                </a14:m>
                <a:r>
                  <a:rPr lang="en-US" dirty="0"/>
                  <a:t> conservation – resonant with n=2 </a:t>
                </a:r>
                <a:br>
                  <a:rPr lang="en-US" dirty="0"/>
                </a:br>
                <a14:m>
                  <m:oMathPara xmlns:m="http://schemas.openxmlformats.org/officeDocument/2006/math">
                    <m:oMath>
                      <m:r>
                        <a:rPr lang="en-GB" b="1" i="1" smtClean="0">
                          <a:latin typeface="Cambria Math" panose="02040503050406030204" pitchFamily="18" charset="0"/>
                        </a:rPr>
                        <m:t>𝝀</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𝟔</m:t>
                      </m:r>
                    </m:oMath>
                  </m:oMathPara>
                </a14:m>
                <a:endParaRPr lang="en-US" dirty="0"/>
              </a:p>
            </p:txBody>
          </p:sp>
        </mc:Choice>
        <mc:Fallback xmlns="">
          <p:sp>
            <p:nvSpPr>
              <p:cNvPr id="2" name="Title 1">
                <a:extLst>
                  <a:ext uri="{FF2B5EF4-FFF2-40B4-BE49-F238E27FC236}">
                    <a16:creationId xmlns:a16="http://schemas.microsoft.com/office/drawing/2014/main" id="{E1B88CC0-FAE3-2BC5-ED99-E5FA7B8740F2}"/>
                  </a:ext>
                </a:extLst>
              </p:cNvPr>
              <p:cNvSpPr>
                <a:spLocks noGrp="1" noRot="1" noChangeAspect="1" noMove="1" noResize="1" noEditPoints="1" noAdjustHandles="1" noChangeArrowheads="1" noChangeShapeType="1" noTextEdit="1"/>
              </p:cNvSpPr>
              <p:nvPr>
                <p:ph type="title"/>
              </p:nvPr>
            </p:nvSpPr>
            <p:spPr>
              <a:blipFill>
                <a:blip r:embed="rId2"/>
                <a:stretch>
                  <a:fillRect l="-1521" t="-5530"/>
                </a:stretch>
              </a:blipFill>
            </p:spPr>
            <p:txBody>
              <a:bodyPr/>
              <a:lstStyle/>
              <a:p>
                <a:r>
                  <a:rPr lang="en-GB">
                    <a:noFill/>
                  </a:rPr>
                  <a:t> </a:t>
                </a:r>
              </a:p>
            </p:txBody>
          </p:sp>
        </mc:Fallback>
      </mc:AlternateContent>
      <p:sp>
        <p:nvSpPr>
          <p:cNvPr id="5" name="Slide Number Placeholder 4">
            <a:extLst>
              <a:ext uri="{FF2B5EF4-FFF2-40B4-BE49-F238E27FC236}">
                <a16:creationId xmlns:a16="http://schemas.microsoft.com/office/drawing/2014/main" id="{65B9ABF8-1FF7-608F-3E84-463243AEB49A}"/>
              </a:ext>
            </a:extLst>
          </p:cNvPr>
          <p:cNvSpPr>
            <a:spLocks noGrp="1"/>
          </p:cNvSpPr>
          <p:nvPr>
            <p:ph type="sldNum" sz="quarter" idx="4"/>
          </p:nvPr>
        </p:nvSpPr>
        <p:spPr/>
        <p:txBody>
          <a:bodyPr/>
          <a:lstStyle/>
          <a:p>
            <a:fld id="{35482B25-261F-464E-BDD8-63296DE4D8A4}" type="slidenum">
              <a:rPr lang="en-US" smtClean="0"/>
              <a:pPr/>
              <a:t>20</a:t>
            </a:fld>
            <a:endParaRPr lang="en-US" dirty="0"/>
          </a:p>
        </p:txBody>
      </p:sp>
      <p:sp>
        <p:nvSpPr>
          <p:cNvPr id="6" name="Footer Placeholder 5">
            <a:extLst>
              <a:ext uri="{FF2B5EF4-FFF2-40B4-BE49-F238E27FC236}">
                <a16:creationId xmlns:a16="http://schemas.microsoft.com/office/drawing/2014/main" id="{3B48014C-857D-F696-B907-3F5748BE0489}"/>
              </a:ext>
            </a:extLst>
          </p:cNvPr>
          <p:cNvSpPr>
            <a:spLocks noGrp="1"/>
          </p:cNvSpPr>
          <p:nvPr>
            <p:ph type="ftr" sz="quarter" idx="3"/>
          </p:nvPr>
        </p:nvSpPr>
        <p:spPr/>
        <p:txBody>
          <a:bodyPr/>
          <a:lstStyle/>
          <a:p>
            <a:r>
              <a:rPr lang="en-GB"/>
              <a:t>TMEP | Lausanne | September 2026</a:t>
            </a:r>
            <a:endParaRPr lang="en-US" dirty="0"/>
          </a:p>
        </p:txBody>
      </p:sp>
      <p:sp>
        <p:nvSpPr>
          <p:cNvPr id="11" name="TextBox 10">
            <a:extLst>
              <a:ext uri="{FF2B5EF4-FFF2-40B4-BE49-F238E27FC236}">
                <a16:creationId xmlns:a16="http://schemas.microsoft.com/office/drawing/2014/main" id="{CA7DC6A0-A8A5-4568-54A5-FE5E741CBA8A}"/>
              </a:ext>
            </a:extLst>
          </p:cNvPr>
          <p:cNvSpPr txBox="1"/>
          <p:nvPr/>
        </p:nvSpPr>
        <p:spPr>
          <a:xfrm>
            <a:off x="3027582" y="1084194"/>
            <a:ext cx="530915" cy="369332"/>
          </a:xfrm>
          <a:prstGeom prst="rect">
            <a:avLst/>
          </a:prstGeom>
          <a:noFill/>
        </p:spPr>
        <p:txBody>
          <a:bodyPr wrap="none" rtlCol="0">
            <a:spAutoFit/>
          </a:bodyPr>
          <a:lstStyle/>
          <a:p>
            <a:r>
              <a:rPr lang="en-GB" dirty="0"/>
              <a:t>GC</a:t>
            </a:r>
            <a:endParaRPr lang="en-US" dirty="0"/>
          </a:p>
        </p:txBody>
      </p:sp>
      <p:sp>
        <p:nvSpPr>
          <p:cNvPr id="15" name="TextBox 14">
            <a:extLst>
              <a:ext uri="{FF2B5EF4-FFF2-40B4-BE49-F238E27FC236}">
                <a16:creationId xmlns:a16="http://schemas.microsoft.com/office/drawing/2014/main" id="{3B629DC9-67D5-2B5A-5E64-B46277F040A5}"/>
              </a:ext>
            </a:extLst>
          </p:cNvPr>
          <p:cNvSpPr txBox="1"/>
          <p:nvPr/>
        </p:nvSpPr>
        <p:spPr>
          <a:xfrm>
            <a:off x="8020615" y="1126987"/>
            <a:ext cx="1082348" cy="369332"/>
          </a:xfrm>
          <a:prstGeom prst="rect">
            <a:avLst/>
          </a:prstGeom>
          <a:noFill/>
        </p:spPr>
        <p:txBody>
          <a:bodyPr wrap="none" rtlCol="0">
            <a:spAutoFit/>
          </a:bodyPr>
          <a:lstStyle/>
          <a:p>
            <a:r>
              <a:rPr lang="en-GB" dirty="0"/>
              <a:t>Full-orbit</a:t>
            </a:r>
            <a:endParaRPr lang="en-US" dirty="0"/>
          </a:p>
        </p:txBody>
      </p:sp>
      <p:pic>
        <p:nvPicPr>
          <p:cNvPr id="12" name="Picture 11">
            <a:extLst>
              <a:ext uri="{FF2B5EF4-FFF2-40B4-BE49-F238E27FC236}">
                <a16:creationId xmlns:a16="http://schemas.microsoft.com/office/drawing/2014/main" id="{CE5C463B-173F-9896-2FAD-D5E97F69D0D4}"/>
              </a:ext>
            </a:extLst>
          </p:cNvPr>
          <p:cNvPicPr>
            <a:picLocks noChangeAspect="1"/>
          </p:cNvPicPr>
          <p:nvPr/>
        </p:nvPicPr>
        <p:blipFill>
          <a:blip r:embed="rId3"/>
          <a:stretch>
            <a:fillRect/>
          </a:stretch>
        </p:blipFill>
        <p:spPr>
          <a:xfrm>
            <a:off x="364094" y="1530994"/>
            <a:ext cx="5242034" cy="3819453"/>
          </a:xfrm>
          <a:prstGeom prst="rect">
            <a:avLst/>
          </a:prstGeom>
        </p:spPr>
      </p:pic>
      <p:pic>
        <p:nvPicPr>
          <p:cNvPr id="17" name="Picture 16">
            <a:extLst>
              <a:ext uri="{FF2B5EF4-FFF2-40B4-BE49-F238E27FC236}">
                <a16:creationId xmlns:a16="http://schemas.microsoft.com/office/drawing/2014/main" id="{E6CD94F4-A5E0-AA2B-075E-CA0392B0E589}"/>
              </a:ext>
            </a:extLst>
          </p:cNvPr>
          <p:cNvPicPr>
            <a:picLocks noChangeAspect="1"/>
          </p:cNvPicPr>
          <p:nvPr/>
        </p:nvPicPr>
        <p:blipFill>
          <a:blip r:embed="rId4"/>
          <a:stretch>
            <a:fillRect/>
          </a:stretch>
        </p:blipFill>
        <p:spPr>
          <a:xfrm>
            <a:off x="5754152" y="1567989"/>
            <a:ext cx="5048608" cy="3733867"/>
          </a:xfrm>
          <a:prstGeom prst="rect">
            <a:avLst/>
          </a:prstGeom>
        </p:spPr>
      </p:pic>
      <p:sp>
        <p:nvSpPr>
          <p:cNvPr id="18" name="TextBox 17">
            <a:extLst>
              <a:ext uri="{FF2B5EF4-FFF2-40B4-BE49-F238E27FC236}">
                <a16:creationId xmlns:a16="http://schemas.microsoft.com/office/drawing/2014/main" id="{7D58460D-6BC7-E4E1-EDB4-614E3B5DD1AE}"/>
              </a:ext>
            </a:extLst>
          </p:cNvPr>
          <p:cNvSpPr txBox="1"/>
          <p:nvPr/>
        </p:nvSpPr>
        <p:spPr>
          <a:xfrm>
            <a:off x="0" y="5589140"/>
            <a:ext cx="12191999" cy="646331"/>
          </a:xfrm>
          <a:prstGeom prst="rect">
            <a:avLst/>
          </a:prstGeom>
          <a:noFill/>
        </p:spPr>
        <p:txBody>
          <a:bodyPr wrap="square" rtlCol="0">
            <a:spAutoFit/>
          </a:bodyPr>
          <a:lstStyle/>
          <a:p>
            <a:pPr algn="ctr"/>
            <a:r>
              <a:rPr lang="en-GB" dirty="0"/>
              <a:t>Resonant particles experience secular drift when full-orbit tracking is enabled. The full-orbit effects accumulate and eventually deconfine the particles. </a:t>
            </a:r>
            <a:endParaRPr lang="en-US" dirty="0"/>
          </a:p>
        </p:txBody>
      </p:sp>
    </p:spTree>
    <p:extLst>
      <p:ext uri="{BB962C8B-B14F-4D97-AF65-F5344CB8AC3E}">
        <p14:creationId xmlns:p14="http://schemas.microsoft.com/office/powerpoint/2010/main" val="1929267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28556-4532-76CB-9331-874E01A39BCB}"/>
              </a:ext>
            </a:extLst>
          </p:cNvPr>
          <p:cNvSpPr>
            <a:spLocks noGrp="1"/>
          </p:cNvSpPr>
          <p:nvPr>
            <p:ph type="title"/>
          </p:nvPr>
        </p:nvSpPr>
        <p:spPr/>
        <p:txBody>
          <a:bodyPr>
            <a:normAutofit/>
          </a:bodyPr>
          <a:lstStyle/>
          <a:p>
            <a:r>
              <a:rPr lang="en-GB" sz="3200" dirty="0"/>
              <a:t>Ripple islands and FLR islands (Full orbit)</a:t>
            </a:r>
            <a:endParaRPr lang="en-US" sz="3200" dirty="0"/>
          </a:p>
        </p:txBody>
      </p:sp>
      <p:sp>
        <p:nvSpPr>
          <p:cNvPr id="5" name="Slide Number Placeholder 4">
            <a:extLst>
              <a:ext uri="{FF2B5EF4-FFF2-40B4-BE49-F238E27FC236}">
                <a16:creationId xmlns:a16="http://schemas.microsoft.com/office/drawing/2014/main" id="{7D12A554-C9E1-6152-DC5C-CA434147C102}"/>
              </a:ext>
            </a:extLst>
          </p:cNvPr>
          <p:cNvSpPr>
            <a:spLocks noGrp="1"/>
          </p:cNvSpPr>
          <p:nvPr>
            <p:ph type="sldNum" sz="quarter" idx="4"/>
          </p:nvPr>
        </p:nvSpPr>
        <p:spPr/>
        <p:txBody>
          <a:bodyPr/>
          <a:lstStyle/>
          <a:p>
            <a:fld id="{35482B25-261F-464E-BDD8-63296DE4D8A4}" type="slidenum">
              <a:rPr lang="en-US" smtClean="0"/>
              <a:pPr/>
              <a:t>21</a:t>
            </a:fld>
            <a:endParaRPr lang="en-US" dirty="0"/>
          </a:p>
        </p:txBody>
      </p:sp>
      <p:sp>
        <p:nvSpPr>
          <p:cNvPr id="6" name="Footer Placeholder 5">
            <a:extLst>
              <a:ext uri="{FF2B5EF4-FFF2-40B4-BE49-F238E27FC236}">
                <a16:creationId xmlns:a16="http://schemas.microsoft.com/office/drawing/2014/main" id="{574B6757-676E-325A-6D1B-A6CB513F4A7B}"/>
              </a:ext>
            </a:extLst>
          </p:cNvPr>
          <p:cNvSpPr>
            <a:spLocks noGrp="1"/>
          </p:cNvSpPr>
          <p:nvPr>
            <p:ph type="ftr" sz="quarter" idx="3"/>
          </p:nvPr>
        </p:nvSpPr>
        <p:spPr/>
        <p:txBody>
          <a:bodyPr/>
          <a:lstStyle/>
          <a:p>
            <a:r>
              <a:rPr lang="en-GB"/>
              <a:t>TMEP | Lausanne | September 2026</a:t>
            </a:r>
            <a:endParaRPr lang="en-US" dirty="0"/>
          </a:p>
        </p:txBody>
      </p:sp>
      <p:pic>
        <p:nvPicPr>
          <p:cNvPr id="10" name="Picture 9">
            <a:extLst>
              <a:ext uri="{FF2B5EF4-FFF2-40B4-BE49-F238E27FC236}">
                <a16:creationId xmlns:a16="http://schemas.microsoft.com/office/drawing/2014/main" id="{E79F8A49-FB02-522E-4315-8740B06A737A}"/>
              </a:ext>
            </a:extLst>
          </p:cNvPr>
          <p:cNvPicPr>
            <a:picLocks noChangeAspect="1"/>
          </p:cNvPicPr>
          <p:nvPr/>
        </p:nvPicPr>
        <p:blipFill>
          <a:blip r:embed="rId2"/>
          <a:stretch>
            <a:fillRect/>
          </a:stretch>
        </p:blipFill>
        <p:spPr>
          <a:xfrm>
            <a:off x="661615" y="735691"/>
            <a:ext cx="8695277" cy="5582720"/>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3106A76-E19F-4F40-C3ED-FFD50C92D180}"/>
                  </a:ext>
                </a:extLst>
              </p:cNvPr>
              <p:cNvSpPr txBox="1"/>
              <p:nvPr/>
            </p:nvSpPr>
            <p:spPr>
              <a:xfrm>
                <a:off x="9398994" y="2522326"/>
                <a:ext cx="2426364" cy="1876989"/>
              </a:xfrm>
              <a:prstGeom prst="rect">
                <a:avLst/>
              </a:prstGeom>
              <a:noFill/>
            </p:spPr>
            <p:txBody>
              <a:bodyPr wrap="square" rtlCol="0">
                <a:spAutoFit/>
              </a:bodyPr>
              <a:lstStyle/>
              <a:p>
                <a:r>
                  <a:rPr lang="en-GB" dirty="0"/>
                  <a:t>n=2 FLR correction equivalent to a Fourier mode with </a:t>
                </a:r>
                <a14:m>
                  <m:oMath xmlns:m="http://schemas.openxmlformats.org/officeDocument/2006/math">
                    <m:f>
                      <m:fPr>
                        <m:ctrlPr>
                          <a:rPr lang="en-GB" b="0" i="0" smtClean="0">
                            <a:latin typeface="Cambria Math" panose="02040503050406030204" pitchFamily="18" charset="0"/>
                          </a:rPr>
                        </m:ctrlPr>
                      </m:fPr>
                      <m:num>
                        <m:r>
                          <m:rPr>
                            <m:sty m:val="p"/>
                          </m:rPr>
                          <a:rPr lang="en-GB" b="0" i="0" smtClean="0">
                            <a:latin typeface="Cambria Math" panose="02040503050406030204" pitchFamily="18" charset="0"/>
                          </a:rPr>
                          <m:t>Δ</m:t>
                        </m:r>
                        <m:r>
                          <a:rPr lang="en-GB" b="0" i="1" smtClean="0">
                            <a:latin typeface="Cambria Math" panose="02040503050406030204" pitchFamily="18" charset="0"/>
                          </a:rPr>
                          <m:t>𝐵</m:t>
                        </m:r>
                      </m:num>
                      <m:den>
                        <m:r>
                          <a:rPr lang="en-GB" b="0" i="1" smtClean="0">
                            <a:latin typeface="Cambria Math" panose="02040503050406030204" pitchFamily="18" charset="0"/>
                          </a:rPr>
                          <m:t>𝐵</m:t>
                        </m:r>
                      </m:den>
                    </m:f>
                    <m:r>
                      <a:rPr lang="en-GB" b="0" i="1" smtClean="0">
                        <a:latin typeface="Cambria Math" panose="02040503050406030204" pitchFamily="18" charset="0"/>
                      </a:rPr>
                      <m:t>=3×</m:t>
                    </m:r>
                    <m:sSup>
                      <m:sSupPr>
                        <m:ctrlPr>
                          <a:rPr lang="en-GB" b="0" i="1" smtClean="0">
                            <a:latin typeface="Cambria Math" panose="02040503050406030204" pitchFamily="18" charset="0"/>
                          </a:rPr>
                        </m:ctrlPr>
                      </m:sSupPr>
                      <m:e>
                        <m:r>
                          <a:rPr lang="en-GB" b="0" i="1" smtClean="0">
                            <a:latin typeface="Cambria Math" panose="02040503050406030204" pitchFamily="18" charset="0"/>
                          </a:rPr>
                          <m:t>10</m:t>
                        </m:r>
                      </m:e>
                      <m:sup>
                        <m:r>
                          <a:rPr lang="en-GB" b="0" i="1" smtClean="0">
                            <a:latin typeface="Cambria Math" panose="02040503050406030204" pitchFamily="18" charset="0"/>
                          </a:rPr>
                          <m:t>−3</m:t>
                        </m:r>
                      </m:sup>
                    </m:sSup>
                  </m:oMath>
                </a14:m>
                <a:r>
                  <a:rPr lang="en-US" dirty="0"/>
                  <a:t>, exceeding the inherent VMEC ripple</a:t>
                </a:r>
              </a:p>
            </p:txBody>
          </p:sp>
        </mc:Choice>
        <mc:Fallback xmlns="">
          <p:sp>
            <p:nvSpPr>
              <p:cNvPr id="4" name="TextBox 3">
                <a:extLst>
                  <a:ext uri="{FF2B5EF4-FFF2-40B4-BE49-F238E27FC236}">
                    <a16:creationId xmlns:a16="http://schemas.microsoft.com/office/drawing/2014/main" id="{B3106A76-E19F-4F40-C3ED-FFD50C92D180}"/>
                  </a:ext>
                </a:extLst>
              </p:cNvPr>
              <p:cNvSpPr txBox="1">
                <a:spLocks noRot="1" noChangeAspect="1" noMove="1" noResize="1" noEditPoints="1" noAdjustHandles="1" noChangeArrowheads="1" noChangeShapeType="1" noTextEdit="1"/>
              </p:cNvSpPr>
              <p:nvPr/>
            </p:nvSpPr>
            <p:spPr>
              <a:xfrm>
                <a:off x="9398994" y="2522326"/>
                <a:ext cx="2426364" cy="1876989"/>
              </a:xfrm>
              <a:prstGeom prst="rect">
                <a:avLst/>
              </a:prstGeom>
              <a:blipFill>
                <a:blip r:embed="rId3"/>
                <a:stretch>
                  <a:fillRect l="-2261" t="-1948" b="-4221"/>
                </a:stretch>
              </a:blipFill>
            </p:spPr>
            <p:txBody>
              <a:bodyPr/>
              <a:lstStyle/>
              <a:p>
                <a:r>
                  <a:rPr lang="en-US">
                    <a:noFill/>
                  </a:rPr>
                  <a:t> </a:t>
                </a:r>
              </a:p>
            </p:txBody>
          </p:sp>
        </mc:Fallback>
      </mc:AlternateContent>
    </p:spTree>
    <p:extLst>
      <p:ext uri="{BB962C8B-B14F-4D97-AF65-F5344CB8AC3E}">
        <p14:creationId xmlns:p14="http://schemas.microsoft.com/office/powerpoint/2010/main" val="1690282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14FCF6D-2EC2-D74A-332A-020A3A7E3CF1}"/>
                  </a:ext>
                </a:extLst>
              </p:cNvPr>
              <p:cNvSpPr>
                <a:spLocks noGrp="1"/>
              </p:cNvSpPr>
              <p:nvPr>
                <p:ph type="title"/>
              </p:nvPr>
            </p:nvSpPr>
            <p:spPr/>
            <p:txBody>
              <a:bodyPr/>
              <a:lstStyle/>
              <a:p>
                <a:r>
                  <a:rPr lang="en-GB" dirty="0"/>
                  <a:t>GC+</a:t>
                </a:r>
                <a14:m>
                  <m:oMath xmlns:m="http://schemas.openxmlformats.org/officeDocument/2006/math">
                    <m:r>
                      <a:rPr lang="en-GB" b="1" i="0" smtClean="0">
                        <a:latin typeface="Cambria Math" panose="02040503050406030204" pitchFamily="18" charset="0"/>
                      </a:rPr>
                      <m:t>𝚫</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𝑩</m:t>
                        </m:r>
                      </m:e>
                      <m:sub>
                        <m:r>
                          <a:rPr lang="en-GB" b="1" i="1" smtClean="0">
                            <a:latin typeface="Cambria Math" panose="02040503050406030204" pitchFamily="18" charset="0"/>
                          </a:rPr>
                          <m:t>𝒏</m:t>
                        </m:r>
                        <m:r>
                          <a:rPr lang="en-GB" b="1" i="1" smtClean="0">
                            <a:latin typeface="Cambria Math" panose="02040503050406030204" pitchFamily="18" charset="0"/>
                          </a:rPr>
                          <m:t>=</m:t>
                        </m:r>
                        <m:r>
                          <a:rPr lang="en-GB" b="1" i="1" smtClean="0">
                            <a:latin typeface="Cambria Math" panose="02040503050406030204" pitchFamily="18" charset="0"/>
                          </a:rPr>
                          <m:t>𝟐</m:t>
                        </m:r>
                      </m:sub>
                    </m:sSub>
                  </m:oMath>
                </a14:m>
                <a:r>
                  <a:rPr lang="en-GB" dirty="0"/>
                  <a:t> vs full-orbit for resonant 1keV resonant particles</a:t>
                </a:r>
                <a:endParaRPr lang="en-US" dirty="0"/>
              </a:p>
            </p:txBody>
          </p:sp>
        </mc:Choice>
        <mc:Fallback xmlns="">
          <p:sp>
            <p:nvSpPr>
              <p:cNvPr id="2" name="Title 1">
                <a:extLst>
                  <a:ext uri="{FF2B5EF4-FFF2-40B4-BE49-F238E27FC236}">
                    <a16:creationId xmlns:a16="http://schemas.microsoft.com/office/drawing/2014/main" id="{A14FCF6D-2EC2-D74A-332A-020A3A7E3CF1}"/>
                  </a:ext>
                </a:extLst>
              </p:cNvPr>
              <p:cNvSpPr>
                <a:spLocks noGrp="1" noRot="1" noChangeAspect="1" noMove="1" noResize="1" noEditPoints="1" noAdjustHandles="1" noChangeArrowheads="1" noChangeShapeType="1" noTextEdit="1"/>
              </p:cNvSpPr>
              <p:nvPr>
                <p:ph type="title"/>
              </p:nvPr>
            </p:nvSpPr>
            <p:spPr>
              <a:blipFill>
                <a:blip r:embed="rId2"/>
                <a:stretch>
                  <a:fillRect l="-1825" t="-7373" b="-7373"/>
                </a:stretch>
              </a:blipFill>
            </p:spPr>
            <p:txBody>
              <a:bodyPr/>
              <a:lstStyle/>
              <a:p>
                <a:r>
                  <a:rPr lang="en-GB">
                    <a:noFill/>
                  </a:rPr>
                  <a:t> </a:t>
                </a:r>
              </a:p>
            </p:txBody>
          </p:sp>
        </mc:Fallback>
      </mc:AlternateContent>
      <p:sp>
        <p:nvSpPr>
          <p:cNvPr id="5" name="Slide Number Placeholder 4">
            <a:extLst>
              <a:ext uri="{FF2B5EF4-FFF2-40B4-BE49-F238E27FC236}">
                <a16:creationId xmlns:a16="http://schemas.microsoft.com/office/drawing/2014/main" id="{BEF3D62D-3A51-B028-9320-969E51AED629}"/>
              </a:ext>
            </a:extLst>
          </p:cNvPr>
          <p:cNvSpPr>
            <a:spLocks noGrp="1"/>
          </p:cNvSpPr>
          <p:nvPr>
            <p:ph type="sldNum" sz="quarter" idx="4"/>
          </p:nvPr>
        </p:nvSpPr>
        <p:spPr/>
        <p:txBody>
          <a:bodyPr/>
          <a:lstStyle/>
          <a:p>
            <a:fld id="{35482B25-261F-464E-BDD8-63296DE4D8A4}" type="slidenum">
              <a:rPr lang="en-US" smtClean="0"/>
              <a:pPr/>
              <a:t>22</a:t>
            </a:fld>
            <a:endParaRPr lang="en-US" dirty="0"/>
          </a:p>
        </p:txBody>
      </p:sp>
      <p:sp>
        <p:nvSpPr>
          <p:cNvPr id="6" name="Footer Placeholder 5">
            <a:extLst>
              <a:ext uri="{FF2B5EF4-FFF2-40B4-BE49-F238E27FC236}">
                <a16:creationId xmlns:a16="http://schemas.microsoft.com/office/drawing/2014/main" id="{7637E0CF-9B4E-78F4-7B43-8DC0B1C73618}"/>
              </a:ext>
            </a:extLst>
          </p:cNvPr>
          <p:cNvSpPr>
            <a:spLocks noGrp="1"/>
          </p:cNvSpPr>
          <p:nvPr>
            <p:ph type="ftr" sz="quarter" idx="3"/>
          </p:nvPr>
        </p:nvSpPr>
        <p:spPr/>
        <p:txBody>
          <a:bodyPr/>
          <a:lstStyle/>
          <a:p>
            <a:r>
              <a:rPr lang="en-GB"/>
              <a:t>TMEP | Lausanne | September 2026</a:t>
            </a:r>
            <a:endParaRPr lang="en-US" dirty="0"/>
          </a:p>
        </p:txBody>
      </p:sp>
      <p:pic>
        <p:nvPicPr>
          <p:cNvPr id="8" name="Picture 7">
            <a:extLst>
              <a:ext uri="{FF2B5EF4-FFF2-40B4-BE49-F238E27FC236}">
                <a16:creationId xmlns:a16="http://schemas.microsoft.com/office/drawing/2014/main" id="{1C5E41FE-46BB-4F2E-0A16-0B71701DF261}"/>
              </a:ext>
            </a:extLst>
          </p:cNvPr>
          <p:cNvPicPr>
            <a:picLocks noChangeAspect="1"/>
          </p:cNvPicPr>
          <p:nvPr/>
        </p:nvPicPr>
        <p:blipFill>
          <a:blip r:embed="rId3"/>
          <a:stretch>
            <a:fillRect/>
          </a:stretch>
        </p:blipFill>
        <p:spPr>
          <a:xfrm>
            <a:off x="2186610" y="1530994"/>
            <a:ext cx="6877536" cy="4745826"/>
          </a:xfrm>
          <a:prstGeom prst="rect">
            <a:avLst/>
          </a:prstGeom>
        </p:spPr>
      </p:pic>
    </p:spTree>
    <p:extLst>
      <p:ext uri="{BB962C8B-B14F-4D97-AF65-F5344CB8AC3E}">
        <p14:creationId xmlns:p14="http://schemas.microsoft.com/office/powerpoint/2010/main" val="1798283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5AA88AF-677E-E19F-8D91-8D054FDEADEA}"/>
                  </a:ext>
                </a:extLst>
              </p:cNvPr>
              <p:cNvSpPr>
                <a:spLocks noGrp="1"/>
              </p:cNvSpPr>
              <p:nvPr>
                <p:ph type="title"/>
              </p:nvPr>
            </p:nvSpPr>
            <p:spPr/>
            <p:txBody>
              <a:bodyPr>
                <a:normAutofit/>
              </a:bodyPr>
              <a:lstStyle/>
              <a:p>
                <a:r>
                  <a:rPr lang="en-GB" sz="3200" dirty="0"/>
                  <a:t>FLR ripple vs ordinary ripple (</a:t>
                </a:r>
                <a14:m>
                  <m:oMath xmlns:m="http://schemas.openxmlformats.org/officeDocument/2006/math">
                    <m:r>
                      <a:rPr lang="en-GB" sz="3200" b="1" i="0" smtClean="0">
                        <a:latin typeface="Cambria Math" panose="02040503050406030204" pitchFamily="18" charset="0"/>
                      </a:rPr>
                      <m:t>𝚫</m:t>
                    </m:r>
                  </m:oMath>
                </a14:m>
                <a:r>
                  <a:rPr lang="en-GB" sz="3200" dirty="0"/>
                  <a:t>B model)</a:t>
                </a:r>
                <a:endParaRPr lang="en-US" sz="3200" dirty="0"/>
              </a:p>
            </p:txBody>
          </p:sp>
        </mc:Choice>
        <mc:Fallback xmlns="">
          <p:sp>
            <p:nvSpPr>
              <p:cNvPr id="2" name="Title 1">
                <a:extLst>
                  <a:ext uri="{FF2B5EF4-FFF2-40B4-BE49-F238E27FC236}">
                    <a16:creationId xmlns:a16="http://schemas.microsoft.com/office/drawing/2014/main" id="{65AA88AF-677E-E19F-8D91-8D054FDEADEA}"/>
                  </a:ext>
                </a:extLst>
              </p:cNvPr>
              <p:cNvSpPr>
                <a:spLocks noGrp="1" noRot="1" noChangeAspect="1" noMove="1" noResize="1" noEditPoints="1" noAdjustHandles="1" noChangeArrowheads="1" noChangeShapeType="1" noTextEdit="1"/>
              </p:cNvSpPr>
              <p:nvPr>
                <p:ph type="title"/>
              </p:nvPr>
            </p:nvSpPr>
            <p:spPr>
              <a:blipFill>
                <a:blip r:embed="rId2"/>
                <a:stretch>
                  <a:fillRect l="-1521" t="-5530"/>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9392C0B5-30C7-D229-496D-3286B130050C}"/>
              </a:ext>
            </a:extLst>
          </p:cNvPr>
          <p:cNvSpPr>
            <a:spLocks noGrp="1"/>
          </p:cNvSpPr>
          <p:nvPr>
            <p:ph type="sldNum" sz="quarter" idx="4"/>
          </p:nvPr>
        </p:nvSpPr>
        <p:spPr/>
        <p:txBody>
          <a:bodyPr/>
          <a:lstStyle/>
          <a:p>
            <a:fld id="{35482B25-261F-464E-BDD8-63296DE4D8A4}" type="slidenum">
              <a:rPr lang="en-US" smtClean="0"/>
              <a:pPr/>
              <a:t>23</a:t>
            </a:fld>
            <a:endParaRPr lang="en-US" dirty="0"/>
          </a:p>
        </p:txBody>
      </p:sp>
      <p:sp>
        <p:nvSpPr>
          <p:cNvPr id="6" name="Footer Placeholder 5">
            <a:extLst>
              <a:ext uri="{FF2B5EF4-FFF2-40B4-BE49-F238E27FC236}">
                <a16:creationId xmlns:a16="http://schemas.microsoft.com/office/drawing/2014/main" id="{184775B8-5A82-74A3-F9A1-803B5A7ADD7D}"/>
              </a:ext>
            </a:extLst>
          </p:cNvPr>
          <p:cNvSpPr>
            <a:spLocks noGrp="1"/>
          </p:cNvSpPr>
          <p:nvPr>
            <p:ph type="ftr" sz="quarter" idx="3"/>
          </p:nvPr>
        </p:nvSpPr>
        <p:spPr/>
        <p:txBody>
          <a:bodyPr/>
          <a:lstStyle/>
          <a:p>
            <a:r>
              <a:rPr lang="en-GB"/>
              <a:t>TMEP | Lausanne | September 2026</a:t>
            </a:r>
            <a:endParaRPr lang="en-US" dirty="0"/>
          </a:p>
        </p:txBody>
      </p:sp>
      <p:pic>
        <p:nvPicPr>
          <p:cNvPr id="4" name="Picture 3">
            <a:extLst>
              <a:ext uri="{FF2B5EF4-FFF2-40B4-BE49-F238E27FC236}">
                <a16:creationId xmlns:a16="http://schemas.microsoft.com/office/drawing/2014/main" id="{30B9B637-7575-DBBD-F6BF-28F31AA16930}"/>
              </a:ext>
            </a:extLst>
          </p:cNvPr>
          <p:cNvPicPr>
            <a:picLocks noChangeAspect="1"/>
          </p:cNvPicPr>
          <p:nvPr/>
        </p:nvPicPr>
        <p:blipFill>
          <a:blip r:embed="rId3"/>
          <a:stretch>
            <a:fillRect/>
          </a:stretch>
        </p:blipFill>
        <p:spPr>
          <a:xfrm>
            <a:off x="927651" y="941320"/>
            <a:ext cx="9835355" cy="5313706"/>
          </a:xfrm>
          <a:prstGeom prst="rect">
            <a:avLst/>
          </a:prstGeom>
        </p:spPr>
      </p:pic>
    </p:spTree>
    <p:extLst>
      <p:ext uri="{BB962C8B-B14F-4D97-AF65-F5344CB8AC3E}">
        <p14:creationId xmlns:p14="http://schemas.microsoft.com/office/powerpoint/2010/main" val="1096109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BE3618D-0B47-C48F-10DD-4405DE56FC7F}"/>
              </a:ext>
            </a:extLst>
          </p:cNvPr>
          <p:cNvSpPr>
            <a:spLocks noGrp="1"/>
          </p:cNvSpPr>
          <p:nvPr>
            <p:ph type="title"/>
          </p:nvPr>
        </p:nvSpPr>
        <p:spPr/>
        <p:txBody>
          <a:bodyPr/>
          <a:lstStyle/>
          <a:p>
            <a:r>
              <a:rPr lang="en-GB" dirty="0"/>
              <a:t>Simple picture of resonant drift orbit physics</a:t>
            </a:r>
            <a:endParaRPr lang="en-US" dirty="0"/>
          </a:p>
        </p:txBody>
      </p:sp>
      <p:sp>
        <p:nvSpPr>
          <p:cNvPr id="6" name="Slide Number Placeholder 5">
            <a:extLst>
              <a:ext uri="{FF2B5EF4-FFF2-40B4-BE49-F238E27FC236}">
                <a16:creationId xmlns:a16="http://schemas.microsoft.com/office/drawing/2014/main" id="{19E874E3-1409-C6EB-73DF-9EA8A2566FFF}"/>
              </a:ext>
            </a:extLst>
          </p:cNvPr>
          <p:cNvSpPr>
            <a:spLocks noGrp="1"/>
          </p:cNvSpPr>
          <p:nvPr>
            <p:ph type="sldNum" sz="quarter" idx="4"/>
          </p:nvPr>
        </p:nvSpPr>
        <p:spPr/>
        <p:txBody>
          <a:bodyPr/>
          <a:lstStyle/>
          <a:p>
            <a:fld id="{35482B25-261F-464E-BDD8-63296DE4D8A4}" type="slidenum">
              <a:rPr lang="en-US" smtClean="0"/>
              <a:pPr/>
              <a:t>24</a:t>
            </a:fld>
            <a:endParaRPr lang="en-US"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391E4A5-813D-37C8-569B-5BB2E88D4DFD}"/>
                  </a:ext>
                </a:extLst>
              </p:cNvPr>
              <p:cNvSpPr txBox="1"/>
              <p:nvPr/>
            </p:nvSpPr>
            <p:spPr>
              <a:xfrm>
                <a:off x="340139" y="1692822"/>
                <a:ext cx="3507410" cy="3314946"/>
              </a:xfrm>
              <a:prstGeom prst="rect">
                <a:avLst/>
              </a:prstGeom>
              <a:noFill/>
            </p:spPr>
            <p:txBody>
              <a:bodyPr wrap="square" rtlCol="0">
                <a:spAutoFit/>
              </a:bodyPr>
              <a:lstStyle/>
              <a:p>
                <a:pPr marL="285750" indent="-285750">
                  <a:buFont typeface="Arial" panose="020B0604020202020204" pitchFamily="34" charset="0"/>
                  <a:buChar char="•"/>
                </a:pPr>
                <a14:m>
                  <m:oMath xmlns:m="http://schemas.openxmlformats.org/officeDocument/2006/math">
                    <m:r>
                      <m:rPr>
                        <m:sty m:val="p"/>
                      </m:rPr>
                      <a:rPr lang="en-GB" sz="1600" b="0" i="0" smtClean="0">
                        <a:latin typeface="Cambria Math" panose="02040503050406030204" pitchFamily="18" charset="0"/>
                      </a:rPr>
                      <m:t>Δ</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𝑃</m:t>
                        </m:r>
                      </m:e>
                      <m:sub>
                        <m:r>
                          <a:rPr lang="en-GB" sz="1600" b="0" i="1" smtClean="0">
                            <a:latin typeface="Cambria Math" panose="02040503050406030204" pitchFamily="18" charset="0"/>
                          </a:rPr>
                          <m:t>𝜁</m:t>
                        </m:r>
                      </m:sub>
                    </m:sSub>
                  </m:oMath>
                </a14:m>
                <a:r>
                  <a:rPr lang="en-US" sz="1600" dirty="0"/>
                  <a:t> is some finite number and comes from errors.</a:t>
                </a:r>
              </a:p>
              <a:p>
                <a:pPr marL="285750" indent="-285750">
                  <a:buFont typeface="Arial" panose="020B0604020202020204" pitchFamily="34" charset="0"/>
                  <a:buChar char="•"/>
                </a:pPr>
                <a:r>
                  <a:rPr lang="en-US" sz="1600" dirty="0"/>
                  <a:t>Errors come from departure from quasi-symmetry </a:t>
                </a:r>
                <a14:m>
                  <m:oMath xmlns:m="http://schemas.openxmlformats.org/officeDocument/2006/math">
                    <m:r>
                      <a:rPr lang="en-GB" sz="1600" b="0" i="1" smtClean="0">
                        <a:latin typeface="Cambria Math" panose="02040503050406030204" pitchFamily="18" charset="0"/>
                      </a:rPr>
                      <m:t>𝛿</m:t>
                    </m:r>
                    <m:r>
                      <a:rPr lang="en-GB" sz="1600" b="0" i="1" smtClean="0">
                        <a:latin typeface="Cambria Math" panose="02040503050406030204" pitchFamily="18" charset="0"/>
                      </a:rPr>
                      <m:t>𝐴</m:t>
                    </m:r>
                  </m:oMath>
                </a14:m>
                <a:r>
                  <a:rPr lang="en-US" sz="1600" dirty="0"/>
                  <a:t> and from the difference between quasi and true symmetry </a:t>
                </a:r>
                <a14:m>
                  <m:oMath xmlns:m="http://schemas.openxmlformats.org/officeDocument/2006/math">
                    <m:r>
                      <m:rPr>
                        <m:sty m:val="p"/>
                      </m:rPr>
                      <a:rPr lang="en-GB" sz="1600" b="0" i="0" smtClean="0">
                        <a:latin typeface="Cambria Math" panose="02040503050406030204" pitchFamily="18" charset="0"/>
                      </a:rPr>
                      <m:t>Δ</m:t>
                    </m:r>
                    <m:r>
                      <a:rPr lang="en-GB" sz="1600" b="0" i="1" smtClean="0">
                        <a:latin typeface="Cambria Math" panose="02040503050406030204" pitchFamily="18" charset="0"/>
                      </a:rPr>
                      <m:t>𝐴</m:t>
                    </m:r>
                  </m:oMath>
                </a14:m>
                <a:r>
                  <a:rPr lang="en-US" sz="1600" dirty="0"/>
                  <a:t>.</a:t>
                </a:r>
              </a:p>
              <a:p>
                <a:pPr marL="285750" indent="-285750">
                  <a:buFont typeface="Arial" panose="020B0604020202020204" pitchFamily="34" charset="0"/>
                  <a:buChar char="•"/>
                </a:pPr>
                <a:r>
                  <a:rPr lang="en-US" sz="1600" dirty="0"/>
                  <a:t>In the linear picture, this accumulates for orbits that bite their own tail. In the nonlinear picture, islands and chaos will occur depending on size of the perturbations and distance to nearby resonances.</a:t>
                </a:r>
              </a:p>
            </p:txBody>
          </p:sp>
        </mc:Choice>
        <mc:Fallback xmlns="">
          <p:sp>
            <p:nvSpPr>
              <p:cNvPr id="16" name="TextBox 15">
                <a:extLst>
                  <a:ext uri="{FF2B5EF4-FFF2-40B4-BE49-F238E27FC236}">
                    <a16:creationId xmlns:a16="http://schemas.microsoft.com/office/drawing/2014/main" id="{1391E4A5-813D-37C8-569B-5BB2E88D4DFD}"/>
                  </a:ext>
                </a:extLst>
              </p:cNvPr>
              <p:cNvSpPr txBox="1">
                <a:spLocks noRot="1" noChangeAspect="1" noMove="1" noResize="1" noEditPoints="1" noAdjustHandles="1" noChangeArrowheads="1" noChangeShapeType="1" noTextEdit="1"/>
              </p:cNvSpPr>
              <p:nvPr/>
            </p:nvSpPr>
            <p:spPr>
              <a:xfrm>
                <a:off x="340139" y="1692822"/>
                <a:ext cx="3507410" cy="3314946"/>
              </a:xfrm>
              <a:prstGeom prst="rect">
                <a:avLst/>
              </a:prstGeom>
              <a:blipFill>
                <a:blip r:embed="rId2"/>
                <a:stretch>
                  <a:fillRect l="-696" t="-552" r="-522" b="-1657"/>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0E00ADF3-40AA-D3CF-A9CC-790658D04531}"/>
              </a:ext>
            </a:extLst>
          </p:cNvPr>
          <p:cNvPicPr>
            <a:picLocks noChangeAspect="1"/>
          </p:cNvPicPr>
          <p:nvPr/>
        </p:nvPicPr>
        <p:blipFill>
          <a:blip r:embed="rId3"/>
          <a:stretch>
            <a:fillRect/>
          </a:stretch>
        </p:blipFill>
        <p:spPr>
          <a:xfrm>
            <a:off x="4072388" y="1892327"/>
            <a:ext cx="7625307" cy="3959833"/>
          </a:xfrm>
          <a:prstGeom prst="rect">
            <a:avLst/>
          </a:prstGeom>
        </p:spPr>
      </p:pic>
      <p:sp>
        <p:nvSpPr>
          <p:cNvPr id="9" name="TextBox 8">
            <a:extLst>
              <a:ext uri="{FF2B5EF4-FFF2-40B4-BE49-F238E27FC236}">
                <a16:creationId xmlns:a16="http://schemas.microsoft.com/office/drawing/2014/main" id="{4ADC42D6-FEF1-A51C-9194-D76D6E0D8E65}"/>
              </a:ext>
            </a:extLst>
          </p:cNvPr>
          <p:cNvSpPr txBox="1"/>
          <p:nvPr/>
        </p:nvSpPr>
        <p:spPr>
          <a:xfrm>
            <a:off x="7110151" y="1459107"/>
            <a:ext cx="2172390" cy="369332"/>
          </a:xfrm>
          <a:prstGeom prst="rect">
            <a:avLst/>
          </a:prstGeom>
          <a:noFill/>
        </p:spPr>
        <p:txBody>
          <a:bodyPr wrap="none" rtlCol="0">
            <a:spAutoFit/>
          </a:bodyPr>
          <a:lstStyle/>
          <a:p>
            <a:r>
              <a:rPr lang="en-GB" dirty="0"/>
              <a:t>n=2 p=1 resonance</a:t>
            </a:r>
            <a:endParaRPr lang="en-US" dirty="0"/>
          </a:p>
        </p:txBody>
      </p:sp>
      <p:sp>
        <p:nvSpPr>
          <p:cNvPr id="2" name="Footer Placeholder 1">
            <a:extLst>
              <a:ext uri="{FF2B5EF4-FFF2-40B4-BE49-F238E27FC236}">
                <a16:creationId xmlns:a16="http://schemas.microsoft.com/office/drawing/2014/main" id="{FEE47C18-9C40-1032-6DD3-98F5C2323AF0}"/>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3668021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995EA0AF-9BA0-A85F-CD57-0BC4E0EE83CD}"/>
                  </a:ext>
                </a:extLst>
              </p:cNvPr>
              <p:cNvSpPr>
                <a:spLocks noGrp="1"/>
              </p:cNvSpPr>
              <p:nvPr>
                <p:ph sz="half" idx="2"/>
              </p:nvPr>
            </p:nvSpPr>
            <p:spPr>
              <a:xfrm>
                <a:off x="166868" y="1228035"/>
                <a:ext cx="11327184" cy="3468642"/>
              </a:xfrm>
            </p:spPr>
            <p:txBody>
              <a:bodyPr/>
              <a:lstStyle/>
              <a:p>
                <a:pPr marL="342900" indent="-342900">
                  <a:buFont typeface="Arial" panose="020B0604020202020204" pitchFamily="34" charset="0"/>
                  <a:buChar char="•"/>
                </a:pPr>
                <a:r>
                  <a:rPr lang="en-GB" dirty="0"/>
                  <a:t>Guiding centre motion is integrable in perfectly quasi-symmetric configurations, full orbit motion is still not.</a:t>
                </a:r>
              </a:p>
              <a:p>
                <a:pPr marL="342900" indent="-342900">
                  <a:buFont typeface="Arial" panose="020B0604020202020204" pitchFamily="34" charset="0"/>
                  <a:buChar char="•"/>
                </a:pPr>
                <a:r>
                  <a:rPr lang="en-GB" dirty="0"/>
                  <a:t>Corrections to guiding centre motion may be treated as a perturbing Hamiltonian, some components depend on gyroangle and some do not.</a:t>
                </a:r>
              </a:p>
              <a:p>
                <a:pPr marL="342900" indent="-342900">
                  <a:buFont typeface="Arial" panose="020B0604020202020204" pitchFamily="34" charset="0"/>
                  <a:buChar char="•"/>
                </a:pPr>
                <a:r>
                  <a:rPr lang="en-GB" dirty="0"/>
                  <a:t>The part that does not depend on gyroangle relates to the torsion of the magnetic field.</a:t>
                </a:r>
              </a:p>
              <a:p>
                <a:pPr marL="342900" indent="-342900">
                  <a:buFont typeface="Arial" panose="020B0604020202020204" pitchFamily="34" charset="0"/>
                  <a:buChar char="•"/>
                </a:pPr>
                <a:r>
                  <a:rPr lang="en-GB" dirty="0"/>
                  <a:t>The usual full machinery of perturbing fields (QL theory, islands, action-angle etc) can be deployed to study the importance of these quasi-fields to establish maximum tolerable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𝜌</m:t>
                        </m:r>
                      </m:e>
                      <m:sup>
                        <m:r>
                          <a:rPr lang="en-GB" b="0" i="1" smtClean="0">
                            <a:latin typeface="Cambria Math" panose="02040503050406030204" pitchFamily="18" charset="0"/>
                          </a:rPr>
                          <m:t>∗</m:t>
                        </m:r>
                      </m:sup>
                    </m:sSup>
                  </m:oMath>
                </a14:m>
                <a:r>
                  <a:rPr lang="en-GB" dirty="0"/>
                  <a:t> values for quasi-symmetric systems. </a:t>
                </a:r>
              </a:p>
            </p:txBody>
          </p:sp>
        </mc:Choice>
        <mc:Fallback xmlns="">
          <p:sp>
            <p:nvSpPr>
              <p:cNvPr id="2" name="Content Placeholder 1">
                <a:extLst>
                  <a:ext uri="{FF2B5EF4-FFF2-40B4-BE49-F238E27FC236}">
                    <a16:creationId xmlns:a16="http://schemas.microsoft.com/office/drawing/2014/main" id="{995EA0AF-9BA0-A85F-CD57-0BC4E0EE83CD}"/>
                  </a:ext>
                </a:extLst>
              </p:cNvPr>
              <p:cNvSpPr>
                <a:spLocks noGrp="1" noRot="1" noChangeAspect="1" noMove="1" noResize="1" noEditPoints="1" noAdjustHandles="1" noChangeArrowheads="1" noChangeShapeType="1" noTextEdit="1"/>
              </p:cNvSpPr>
              <p:nvPr>
                <p:ph sz="half" idx="2"/>
              </p:nvPr>
            </p:nvSpPr>
            <p:spPr>
              <a:xfrm>
                <a:off x="166868" y="1228035"/>
                <a:ext cx="11327184" cy="3468642"/>
              </a:xfrm>
              <a:blipFill>
                <a:blip r:embed="rId2"/>
                <a:stretch>
                  <a:fillRect l="-699" t="-2285" r="-807" b="-3163"/>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13726E31-3856-5CB2-F9C9-A3963BB33CAA}"/>
              </a:ext>
            </a:extLst>
          </p:cNvPr>
          <p:cNvSpPr>
            <a:spLocks noGrp="1"/>
          </p:cNvSpPr>
          <p:nvPr>
            <p:ph type="title"/>
          </p:nvPr>
        </p:nvSpPr>
        <p:spPr/>
        <p:txBody>
          <a:bodyPr/>
          <a:lstStyle/>
          <a:p>
            <a:r>
              <a:rPr lang="en-GB" dirty="0"/>
              <a:t>Conclusion</a:t>
            </a:r>
            <a:endParaRPr lang="en-US" dirty="0"/>
          </a:p>
        </p:txBody>
      </p:sp>
      <p:sp>
        <p:nvSpPr>
          <p:cNvPr id="5" name="Slide Number Placeholder 4">
            <a:extLst>
              <a:ext uri="{FF2B5EF4-FFF2-40B4-BE49-F238E27FC236}">
                <a16:creationId xmlns:a16="http://schemas.microsoft.com/office/drawing/2014/main" id="{6FBB41EB-FC34-B920-3657-B35EA8EA181B}"/>
              </a:ext>
            </a:extLst>
          </p:cNvPr>
          <p:cNvSpPr>
            <a:spLocks noGrp="1"/>
          </p:cNvSpPr>
          <p:nvPr>
            <p:ph type="sldNum" sz="quarter" idx="4"/>
          </p:nvPr>
        </p:nvSpPr>
        <p:spPr/>
        <p:txBody>
          <a:bodyPr/>
          <a:lstStyle/>
          <a:p>
            <a:fld id="{35482B25-261F-464E-BDD8-63296DE4D8A4}" type="slidenum">
              <a:rPr lang="en-US" smtClean="0"/>
              <a:pPr/>
              <a:t>25</a:t>
            </a:fld>
            <a:endParaRPr lang="en-US" dirty="0"/>
          </a:p>
        </p:txBody>
      </p:sp>
      <p:sp>
        <p:nvSpPr>
          <p:cNvPr id="6" name="Footer Placeholder 5">
            <a:extLst>
              <a:ext uri="{FF2B5EF4-FFF2-40B4-BE49-F238E27FC236}">
                <a16:creationId xmlns:a16="http://schemas.microsoft.com/office/drawing/2014/main" id="{9340CB5A-BD4C-6551-2D70-284F66C95267}"/>
              </a:ext>
            </a:extLst>
          </p:cNvPr>
          <p:cNvSpPr>
            <a:spLocks noGrp="1"/>
          </p:cNvSpPr>
          <p:nvPr>
            <p:ph type="ftr" sz="quarter" idx="3"/>
          </p:nvPr>
        </p:nvSpPr>
        <p:spPr/>
        <p:txBody>
          <a:bodyPr/>
          <a:lstStyle/>
          <a:p>
            <a:r>
              <a:rPr lang="en-GB"/>
              <a:t>TMEP | Lausanne | September 2026</a:t>
            </a:r>
            <a:endParaRPr lang="en-US" dirty="0"/>
          </a:p>
        </p:txBody>
      </p:sp>
    </p:spTree>
    <p:extLst>
      <p:ext uri="{BB962C8B-B14F-4D97-AF65-F5344CB8AC3E}">
        <p14:creationId xmlns:p14="http://schemas.microsoft.com/office/powerpoint/2010/main" val="1878038946"/>
      </p:ext>
    </p:extLst>
  </p:cSld>
  <p:clrMapOvr>
    <a:masterClrMapping/>
  </p:clrMapOvr>
</p:sld>
</file>

<file path=ppt/theme/theme1.xml><?xml version="1.0" encoding="utf-8"?>
<a:theme xmlns:a="http://schemas.openxmlformats.org/drawingml/2006/main" name="Office Theme">
  <a:themeElements>
    <a:clrScheme name="Custom 1">
      <a:dk1>
        <a:srgbClr val="002F56"/>
      </a:dk1>
      <a:lt1>
        <a:srgbClr val="FFFFFF"/>
      </a:lt1>
      <a:dk2>
        <a:srgbClr val="000000"/>
      </a:dk2>
      <a:lt2>
        <a:srgbClr val="D1D2D3"/>
      </a:lt2>
      <a:accent1>
        <a:srgbClr val="002F56"/>
      </a:accent1>
      <a:accent2>
        <a:srgbClr val="F6D34D"/>
      </a:accent2>
      <a:accent3>
        <a:srgbClr val="006F45"/>
      </a:accent3>
      <a:accent4>
        <a:srgbClr val="0082CA"/>
      </a:accent4>
      <a:accent5>
        <a:srgbClr val="C9242C"/>
      </a:accent5>
      <a:accent6>
        <a:srgbClr val="808283"/>
      </a:accent6>
      <a:hlink>
        <a:srgbClr val="002F56"/>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AEA presentation (widescreen)-v4" id="{60BF19D2-2AFC-7D40-B10F-E02292CED2D6}" vid="{344D2DA7-7D26-A847-8A27-E85A15182C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9a0ee709-9672-4e5f-bd48-ae476c5f8de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42FF99960D42248BECAD26CED7D772B" ma:contentTypeVersion="18" ma:contentTypeDescription="Create a new document." ma:contentTypeScope="" ma:versionID="7b0d73a4c4b0d74cc4ed28aa3d77ef90">
  <xsd:schema xmlns:xsd="http://www.w3.org/2001/XMLSchema" xmlns:xs="http://www.w3.org/2001/XMLSchema" xmlns:p="http://schemas.microsoft.com/office/2006/metadata/properties" xmlns:ns3="9a0ee709-9672-4e5f-bd48-ae476c5f8dea" xmlns:ns4="65173bbc-2b6a-40fa-9ce5-66341b73f8aa" targetNamespace="http://schemas.microsoft.com/office/2006/metadata/properties" ma:root="true" ma:fieldsID="c03cf45c9c8143efc92bc1955bccccba" ns3:_="" ns4:_="">
    <xsd:import namespace="9a0ee709-9672-4e5f-bd48-ae476c5f8dea"/>
    <xsd:import namespace="65173bbc-2b6a-40fa-9ce5-66341b73f8a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_activity" minOccurs="0"/>
                <xsd:element ref="ns3:MediaServiceObjectDetectorVersions" minOccurs="0"/>
                <xsd:element ref="ns3:MediaLengthInSecond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0ee709-9672-4e5f-bd48-ae476c5f8de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173bbc-2b6a-40fa-9ce5-66341b73f8aa"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3DB0BF-9564-4E79-94D2-57B4350B697E}">
  <ds:schemaRefs>
    <ds:schemaRef ds:uri="http://schemas.microsoft.com/sharepoint/v3/contenttype/forms"/>
  </ds:schemaRefs>
</ds:datastoreItem>
</file>

<file path=customXml/itemProps2.xml><?xml version="1.0" encoding="utf-8"?>
<ds:datastoreItem xmlns:ds="http://schemas.openxmlformats.org/officeDocument/2006/customXml" ds:itemID="{2EA93920-5D3A-45A7-A79D-80AC1198EAE6}">
  <ds:schemaRefs>
    <ds:schemaRef ds:uri="http://purl.org/dc/terms/"/>
    <ds:schemaRef ds:uri="http://purl.org/dc/elements/1.1/"/>
    <ds:schemaRef ds:uri="9a0ee709-9672-4e5f-bd48-ae476c5f8dea"/>
    <ds:schemaRef ds:uri="http://schemas.openxmlformats.org/package/2006/metadata/core-properties"/>
    <ds:schemaRef ds:uri="http://schemas.microsoft.com/office/2006/documentManagement/types"/>
    <ds:schemaRef ds:uri="http://schemas.microsoft.com/office/2006/metadata/properties"/>
    <ds:schemaRef ds:uri="65173bbc-2b6a-40fa-9ce5-66341b73f8aa"/>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6871CE8-E29F-44C9-8B08-7D3F04C8D5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0ee709-9672-4e5f-bd48-ae476c5f8dea"/>
    <ds:schemaRef ds:uri="65173bbc-2b6a-40fa-9ce5-66341b73f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UKAEA presentation (widescreen)</Template>
  <TotalTime>8412</TotalTime>
  <Words>1995</Words>
  <Application>Microsoft Office PowerPoint</Application>
  <PresentationFormat>Widescreen</PresentationFormat>
  <Paragraphs>210</Paragraphs>
  <Slides>25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Aptos</vt:lpstr>
      <vt:lpstr>Arial</vt:lpstr>
      <vt:lpstr>Arial Black</vt:lpstr>
      <vt:lpstr>Calibri</vt:lpstr>
      <vt:lpstr>Cambria Math</vt:lpstr>
      <vt:lpstr>Noto Sans</vt:lpstr>
      <vt:lpstr>Roboto</vt:lpstr>
      <vt:lpstr>Times New Roman</vt:lpstr>
      <vt:lpstr>Office Theme</vt:lpstr>
      <vt:lpstr>PowerPoint Presentation</vt:lpstr>
      <vt:lpstr>Scope</vt:lpstr>
      <vt:lpstr>The importance of integrability</vt:lpstr>
      <vt:lpstr>Invariants give integrability and confinement</vt:lpstr>
      <vt:lpstr>Guiding centre approximation</vt:lpstr>
      <vt:lpstr>Particles are not guiding centres</vt:lpstr>
      <vt:lpstr>Derivation capturing the difference between GC and FO</vt:lpstr>
      <vt:lpstr>The higher order contribution to the action</vt:lpstr>
      <vt:lpstr>Full orbit effects can be made to look like a fictional magnetic perturbation to the GC motion</vt:lpstr>
      <vt:lpstr>Analysing transport using the usual tools for perturbing fields</vt:lpstr>
      <vt:lpstr>The torsional part of the perturbation</vt:lpstr>
      <vt:lpstr>orbit calculations using HALO</vt:lpstr>
      <vt:lpstr>two VMEC equilibria  B_0~1T, R_0~1m </vt:lpstr>
      <vt:lpstr>Visualising the torsion b ̂⋅∇e ̂_2⋅e ̂_1</vt:lpstr>
      <vt:lpstr>Visualising ΔB</vt:lpstr>
      <vt:lpstr>0.1keV resonance condition (QA)</vt:lpstr>
      <vt:lpstr>10 keV resonance condition GC tracker</vt:lpstr>
      <vt:lpstr>10 keV resonance condition Full-Orbit tracker</vt:lpstr>
      <vt:lpstr>10 keV ψ^∗ conservation – non resonant λ=-0.46</vt:lpstr>
      <vt:lpstr>10 keV ψ^∗ conservation – resonant with n=2  λ=-0.6</vt:lpstr>
      <vt:lpstr>Ripple islands and FLR islands (Full orbit)</vt:lpstr>
      <vt:lpstr>GC+ΔB_(n=2) vs full-orbit for resonant 1keV resonant particles</vt:lpstr>
      <vt:lpstr>FLR ripple vs ordinary ripple (ΔB model)</vt:lpstr>
      <vt:lpstr>Simple picture of resonant drift orbit physics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Fitzgerald</dc:creator>
  <cp:lastModifiedBy>Fitzgerald, Michael</cp:lastModifiedBy>
  <cp:revision>3</cp:revision>
  <cp:lastPrinted>2017-03-10T11:43:47Z</cp:lastPrinted>
  <dcterms:created xsi:type="dcterms:W3CDTF">2026-02-23T13:54:15Z</dcterms:created>
  <dcterms:modified xsi:type="dcterms:W3CDTF">2026-09-28T21:35:59Z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2759de7-3255-46b5-8dfe-736652f9c6c1_Enabled">
    <vt:lpwstr>true</vt:lpwstr>
  </property>
  <property fmtid="{D5CDD505-2E9C-101B-9397-08002B2CF9AE}" pid="3" name="MSIP_Label_22759de7-3255-46b5-8dfe-736652f9c6c1_SetDate">
    <vt:lpwstr>2022-10-14T08:35:44Z</vt:lpwstr>
  </property>
  <property fmtid="{D5CDD505-2E9C-101B-9397-08002B2CF9AE}" pid="4" name="MSIP_Label_22759de7-3255-46b5-8dfe-736652f9c6c1_Method">
    <vt:lpwstr>Standard</vt:lpwstr>
  </property>
  <property fmtid="{D5CDD505-2E9C-101B-9397-08002B2CF9AE}" pid="5" name="MSIP_Label_22759de7-3255-46b5-8dfe-736652f9c6c1_Name">
    <vt:lpwstr>22759de7-3255-46b5-8dfe-736652f9c6c1</vt:lpwstr>
  </property>
  <property fmtid="{D5CDD505-2E9C-101B-9397-08002B2CF9AE}" pid="6" name="MSIP_Label_22759de7-3255-46b5-8dfe-736652f9c6c1_SiteId">
    <vt:lpwstr>c6ac664b-ae27-4d5d-b4e6-bb5717196fc7</vt:lpwstr>
  </property>
  <property fmtid="{D5CDD505-2E9C-101B-9397-08002B2CF9AE}" pid="7" name="MSIP_Label_22759de7-3255-46b5-8dfe-736652f9c6c1_ActionId">
    <vt:lpwstr>05906721-d4f5-4961-97bc-efe86c56c4c4</vt:lpwstr>
  </property>
  <property fmtid="{D5CDD505-2E9C-101B-9397-08002B2CF9AE}" pid="8" name="MSIP_Label_22759de7-3255-46b5-8dfe-736652f9c6c1_ContentBits">
    <vt:lpwstr>0</vt:lpwstr>
  </property>
  <property fmtid="{D5CDD505-2E9C-101B-9397-08002B2CF9AE}" pid="9" name="ContentTypeId">
    <vt:lpwstr>0x010100342FF99960D42248BECAD26CED7D772B</vt:lpwstr>
  </property>
</Properties>
</file>