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39"/>
  </p:notesMasterIdLst>
  <p:handoutMasterIdLst>
    <p:handoutMasterId r:id="rId40"/>
  </p:handoutMasterIdLst>
  <p:sldIdLst>
    <p:sldId id="257" r:id="rId5"/>
    <p:sldId id="344" r:id="rId6"/>
    <p:sldId id="337" r:id="rId7"/>
    <p:sldId id="320" r:id="rId8"/>
    <p:sldId id="338" r:id="rId9"/>
    <p:sldId id="329" r:id="rId10"/>
    <p:sldId id="309" r:id="rId11"/>
    <p:sldId id="340" r:id="rId12"/>
    <p:sldId id="330" r:id="rId13"/>
    <p:sldId id="332" r:id="rId14"/>
    <p:sldId id="333" r:id="rId15"/>
    <p:sldId id="366" r:id="rId16"/>
    <p:sldId id="351" r:id="rId17"/>
    <p:sldId id="342" r:id="rId18"/>
    <p:sldId id="368" r:id="rId19"/>
    <p:sldId id="314" r:id="rId20"/>
    <p:sldId id="362" r:id="rId21"/>
    <p:sldId id="352" r:id="rId22"/>
    <p:sldId id="358" r:id="rId23"/>
    <p:sldId id="361" r:id="rId24"/>
    <p:sldId id="353" r:id="rId25"/>
    <p:sldId id="321" r:id="rId26"/>
    <p:sldId id="307" r:id="rId27"/>
    <p:sldId id="311" r:id="rId28"/>
    <p:sldId id="354" r:id="rId29"/>
    <p:sldId id="364" r:id="rId30"/>
    <p:sldId id="355" r:id="rId31"/>
    <p:sldId id="365" r:id="rId32"/>
    <p:sldId id="350" r:id="rId33"/>
    <p:sldId id="356" r:id="rId34"/>
    <p:sldId id="357" r:id="rId35"/>
    <p:sldId id="315" r:id="rId36"/>
    <p:sldId id="304" r:id="rId37"/>
    <p:sldId id="331" r:id="rId38"/>
  </p:sldIdLst>
  <p:sldSz cx="9144000" cy="5143500" type="screen16x9"/>
  <p:notesSz cx="6858000" cy="9144000"/>
  <p:defaultText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F02"/>
    <a:srgbClr val="000000"/>
    <a:srgbClr val="FF0000"/>
    <a:srgbClr val="008500"/>
    <a:srgbClr val="2E80B8"/>
    <a:srgbClr val="FF7F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21" autoAdjust="0"/>
    <p:restoredTop sz="96379" autoAdjust="0"/>
  </p:normalViewPr>
  <p:slideViewPr>
    <p:cSldViewPr snapToGrid="0" snapToObjects="1" showGuides="1">
      <p:cViewPr varScale="1">
        <p:scale>
          <a:sx n="149" d="100"/>
          <a:sy n="149" d="100"/>
        </p:scale>
        <p:origin x="372" y="126"/>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showGuides="1">
      <p:cViewPr varScale="1">
        <p:scale>
          <a:sx n="150" d="100"/>
          <a:sy n="150" d="100"/>
        </p:scale>
        <p:origin x="6080"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dirty="0">
              <a:latin typeface="Arial" panose="020B0604020202020204" pitchFamily="34" charset="0"/>
            </a:endParaRP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279B33-A94D-4C8C-88C2-619932967EF3}" type="datetimeFigureOut">
              <a:rPr lang="fr-CH" smtClean="0">
                <a:latin typeface="Arial" panose="020B0604020202020204" pitchFamily="34" charset="0"/>
              </a:rPr>
              <a:t>27.09.2026</a:t>
            </a:fld>
            <a:endParaRPr lang="fr-CH" dirty="0">
              <a:latin typeface="Arial" panose="020B0604020202020204" pitchFamily="34" charset="0"/>
            </a:endParaRP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dirty="0">
              <a:latin typeface="Arial" panose="020B0604020202020204" pitchFamily="34" charset="0"/>
            </a:endParaRP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BF4AF0-8439-436D-BEF0-52070F19E1B6}" type="slidenum">
              <a:rPr lang="fr-CH" smtClean="0">
                <a:latin typeface="Arial" panose="020B0604020202020204" pitchFamily="34" charset="0"/>
              </a:rPr>
              <a:t>‹#›</a:t>
            </a:fld>
            <a:endParaRPr lang="fr-CH" dirty="0">
              <a:latin typeface="Arial" panose="020B0604020202020204" pitchFamily="34" charset="0"/>
            </a:endParaRPr>
          </a:p>
        </p:txBody>
      </p:sp>
    </p:spTree>
    <p:extLst>
      <p:ext uri="{BB962C8B-B14F-4D97-AF65-F5344CB8AC3E}">
        <p14:creationId xmlns:p14="http://schemas.microsoft.com/office/powerpoint/2010/main" val="1324905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F8103E42-5239-1A40-AD33-3EE7E9DDF5FD}" type="datetimeFigureOut">
              <a:rPr lang="fr-FR" smtClean="0"/>
              <a:pPr/>
              <a:t>27/09/2026</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4CF50783-AAED-1941-8BCC-9F6140F0A6B1}" type="slidenum">
              <a:rPr lang="fr-FR" smtClean="0"/>
              <a:pPr/>
              <a:t>‹#›</a:t>
            </a:fld>
            <a:endParaRPr lang="fr-FR" dirty="0"/>
          </a:p>
        </p:txBody>
      </p:sp>
    </p:spTree>
    <p:extLst>
      <p:ext uri="{BB962C8B-B14F-4D97-AF65-F5344CB8AC3E}">
        <p14:creationId xmlns:p14="http://schemas.microsoft.com/office/powerpoint/2010/main" val="726742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CF50783-AAED-1941-8BCC-9F6140F0A6B1}" type="slidenum">
              <a:rPr lang="fr-FR" smtClean="0"/>
              <a:pPr/>
              <a:t>33</a:t>
            </a:fld>
            <a:endParaRPr lang="fr-FR" dirty="0"/>
          </a:p>
        </p:txBody>
      </p:sp>
    </p:spTree>
    <p:extLst>
      <p:ext uri="{BB962C8B-B14F-4D97-AF65-F5344CB8AC3E}">
        <p14:creationId xmlns:p14="http://schemas.microsoft.com/office/powerpoint/2010/main" val="38530601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A9F6C81-AE59-DE44-BF60-E773080CD91C}"/>
              </a:ext>
            </a:extLst>
          </p:cNvPr>
          <p:cNvSpPr/>
          <p:nvPr userDrawn="1"/>
        </p:nvSpPr>
        <p:spPr>
          <a:xfrm>
            <a:off x="457200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2" name="Title 1"/>
          <p:cNvSpPr>
            <a:spLocks noGrp="1"/>
          </p:cNvSpPr>
          <p:nvPr>
            <p:ph type="title"/>
          </p:nvPr>
        </p:nvSpPr>
        <p:spPr>
          <a:xfrm>
            <a:off x="4572000" y="777875"/>
            <a:ext cx="4058920" cy="1793875"/>
          </a:xfrm>
        </p:spPr>
        <p:txBody>
          <a:bodyPr anchor="ctr" anchorCtr="0">
            <a:normAutofit/>
          </a:bodyPr>
          <a:lstStyle>
            <a:lvl1pPr>
              <a:defRPr sz="3200">
                <a:solidFill>
                  <a:schemeClr val="bg1"/>
                </a:solidFill>
              </a:defRPr>
            </a:lvl1pPr>
          </a:lstStyle>
          <a:p>
            <a:r>
              <a:rPr lang="fr-FR"/>
              <a:t>Modifiez le style du titre</a:t>
            </a:r>
            <a:endParaRPr lang="en-US" dirty="0"/>
          </a:p>
        </p:txBody>
      </p:sp>
      <p:sp>
        <p:nvSpPr>
          <p:cNvPr id="3" name="Text Placeholder 2"/>
          <p:cNvSpPr>
            <a:spLocks noGrp="1"/>
          </p:cNvSpPr>
          <p:nvPr>
            <p:ph type="body" idx="1"/>
          </p:nvPr>
        </p:nvSpPr>
        <p:spPr>
          <a:xfrm>
            <a:off x="4572000" y="2571750"/>
            <a:ext cx="4058920" cy="2156508"/>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Modifier les styles du texte du masque
Deuxième niveau
Troisième niveau
Quatrième niveau
Cinquième niveau</a:t>
            </a:r>
          </a:p>
        </p:txBody>
      </p:sp>
      <p:sp>
        <p:nvSpPr>
          <p:cNvPr id="9" name="Espace réservé pour une image  8">
            <a:extLst>
              <a:ext uri="{FF2B5EF4-FFF2-40B4-BE49-F238E27FC236}">
                <a16:creationId xmlns:a16="http://schemas.microsoft.com/office/drawing/2014/main" id="{C58F136D-3292-C745-91DE-A21191C16FE7}"/>
              </a:ext>
            </a:extLst>
          </p:cNvPr>
          <p:cNvSpPr>
            <a:spLocks noGrp="1"/>
          </p:cNvSpPr>
          <p:nvPr>
            <p:ph type="pic" sz="quarter" idx="13"/>
          </p:nvPr>
        </p:nvSpPr>
        <p:spPr>
          <a:xfrm>
            <a:off x="904875" y="0"/>
            <a:ext cx="3667125" cy="5143500"/>
          </a:xfrm>
        </p:spPr>
        <p:txBody>
          <a:bodyPr/>
          <a:lstStyle/>
          <a:p>
            <a:r>
              <a:rPr lang="fr-FR"/>
              <a:t>Cliquez sur l'icône pour ajouter une image</a:t>
            </a:r>
          </a:p>
        </p:txBody>
      </p:sp>
      <p:sp>
        <p:nvSpPr>
          <p:cNvPr id="12" name="Espace réservé de la date 11"/>
          <p:cNvSpPr>
            <a:spLocks noGrp="1"/>
          </p:cNvSpPr>
          <p:nvPr>
            <p:ph type="dt" sz="half" idx="14"/>
          </p:nvPr>
        </p:nvSpPr>
        <p:spPr/>
        <p:txBody>
          <a:bodyPr/>
          <a:lstStyle/>
          <a:p>
            <a:r>
              <a:rPr lang="fr-CH" dirty="0"/>
              <a:t>NAME EVENT / NAME PRESENTATION</a:t>
            </a:r>
            <a:endParaRPr lang="fr-FR" dirty="0"/>
          </a:p>
        </p:txBody>
      </p:sp>
      <p:sp>
        <p:nvSpPr>
          <p:cNvPr id="13" name="Espace réservé du pied de page 12"/>
          <p:cNvSpPr>
            <a:spLocks noGrp="1"/>
          </p:cNvSpPr>
          <p:nvPr>
            <p:ph type="ftr" sz="quarter" idx="15"/>
          </p:nvPr>
        </p:nvSpPr>
        <p:spPr/>
        <p:txBody>
          <a:bodyPr/>
          <a:lstStyle>
            <a:lvl1pPr>
              <a:defRPr>
                <a:solidFill>
                  <a:schemeClr val="bg1"/>
                </a:solidFill>
              </a:defRPr>
            </a:lvl1pPr>
          </a:lstStyle>
          <a:p>
            <a:r>
              <a:rPr lang="fr-FR"/>
              <a:t>Speaker </a:t>
            </a:r>
            <a:endParaRPr lang="fr-FR" dirty="0"/>
          </a:p>
        </p:txBody>
      </p:sp>
      <p:sp>
        <p:nvSpPr>
          <p:cNvPr id="14" name="Espace réservé du numéro de diapositive 13"/>
          <p:cNvSpPr>
            <a:spLocks noGrp="1"/>
          </p:cNvSpPr>
          <p:nvPr>
            <p:ph type="sldNum" sz="quarter" idx="16"/>
          </p:nvPr>
        </p:nvSpPr>
        <p:spPr/>
        <p:txBody>
          <a:bodyPr/>
          <a:lstStyle>
            <a:lvl1pPr>
              <a:defRPr>
                <a:solidFill>
                  <a:schemeClr val="bg1"/>
                </a:solidFill>
              </a:defRPr>
            </a:lvl1pPr>
          </a:lstStyle>
          <a:p>
            <a:fld id="{E1E1CD7C-2161-7D43-862E-CE4C333CD873}" type="slidenum">
              <a:rPr lang="fr-FR" smtClean="0"/>
              <a:pPr/>
              <a:t>‹#›</a:t>
            </a:fld>
            <a:endParaRPr lang="fr-FR" dirty="0"/>
          </a:p>
        </p:txBody>
      </p:sp>
    </p:spTree>
    <p:extLst>
      <p:ext uri="{BB962C8B-B14F-4D97-AF65-F5344CB8AC3E}">
        <p14:creationId xmlns:p14="http://schemas.microsoft.com/office/powerpoint/2010/main" val="3988864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re de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A9F6C81-AE59-DE44-BF60-E773080CD91C}"/>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2" name="Title 1"/>
          <p:cNvSpPr>
            <a:spLocks noGrp="1"/>
          </p:cNvSpPr>
          <p:nvPr>
            <p:ph type="title"/>
          </p:nvPr>
        </p:nvSpPr>
        <p:spPr>
          <a:xfrm>
            <a:off x="4572000" y="777875"/>
            <a:ext cx="4058920" cy="1793875"/>
          </a:xfrm>
        </p:spPr>
        <p:txBody>
          <a:bodyPr anchor="ctr" anchorCtr="0">
            <a:normAutofit/>
          </a:bodyPr>
          <a:lstStyle>
            <a:lvl1pPr>
              <a:defRPr sz="3200">
                <a:solidFill>
                  <a:schemeClr val="bg1"/>
                </a:solidFill>
              </a:defRPr>
            </a:lvl1pPr>
          </a:lstStyle>
          <a:p>
            <a:r>
              <a:rPr lang="fr-FR"/>
              <a:t>Modifiez le style du titre</a:t>
            </a:r>
            <a:endParaRPr lang="en-US" dirty="0"/>
          </a:p>
        </p:txBody>
      </p:sp>
      <p:sp>
        <p:nvSpPr>
          <p:cNvPr id="3" name="Text Placeholder 2"/>
          <p:cNvSpPr>
            <a:spLocks noGrp="1"/>
          </p:cNvSpPr>
          <p:nvPr>
            <p:ph type="body" idx="1"/>
          </p:nvPr>
        </p:nvSpPr>
        <p:spPr>
          <a:xfrm>
            <a:off x="4572000" y="2571750"/>
            <a:ext cx="4058920" cy="2156508"/>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Modifier les styles du texte du masque
Deuxième niveau
Troisième niveau
Quatrième niveau
Cinquième niveau</a:t>
            </a:r>
          </a:p>
        </p:txBody>
      </p:sp>
      <p:sp>
        <p:nvSpPr>
          <p:cNvPr id="9" name="Espace réservé pour une image  8">
            <a:extLst>
              <a:ext uri="{FF2B5EF4-FFF2-40B4-BE49-F238E27FC236}">
                <a16:creationId xmlns:a16="http://schemas.microsoft.com/office/drawing/2014/main" id="{C58F136D-3292-C745-91DE-A21191C16FE7}"/>
              </a:ext>
            </a:extLst>
          </p:cNvPr>
          <p:cNvSpPr>
            <a:spLocks noGrp="1"/>
          </p:cNvSpPr>
          <p:nvPr>
            <p:ph type="pic" sz="quarter" idx="13"/>
          </p:nvPr>
        </p:nvSpPr>
        <p:spPr>
          <a:xfrm>
            <a:off x="904875" y="0"/>
            <a:ext cx="3667125" cy="5143500"/>
          </a:xfrm>
        </p:spPr>
        <p:txBody>
          <a:bodyPr/>
          <a:lstStyle/>
          <a:p>
            <a:r>
              <a:rPr lang="fr-FR"/>
              <a:t>Cliquez sur l'icône pour ajouter une image</a:t>
            </a:r>
          </a:p>
        </p:txBody>
      </p:sp>
      <p:sp>
        <p:nvSpPr>
          <p:cNvPr id="12" name="Espace réservé de la date 11"/>
          <p:cNvSpPr>
            <a:spLocks noGrp="1"/>
          </p:cNvSpPr>
          <p:nvPr>
            <p:ph type="dt" sz="half" idx="14"/>
          </p:nvPr>
        </p:nvSpPr>
        <p:spPr/>
        <p:txBody>
          <a:bodyPr/>
          <a:lstStyle/>
          <a:p>
            <a:r>
              <a:rPr lang="fr-CH"/>
              <a:t>NAME EVENT / NAME PRESENTATION</a:t>
            </a:r>
            <a:endParaRPr lang="fr-FR" dirty="0"/>
          </a:p>
        </p:txBody>
      </p:sp>
      <p:sp>
        <p:nvSpPr>
          <p:cNvPr id="13" name="Espace réservé du pied de page 12"/>
          <p:cNvSpPr>
            <a:spLocks noGrp="1"/>
          </p:cNvSpPr>
          <p:nvPr>
            <p:ph type="ftr" sz="quarter" idx="15"/>
          </p:nvPr>
        </p:nvSpPr>
        <p:spPr/>
        <p:txBody>
          <a:bodyPr/>
          <a:lstStyle>
            <a:lvl1pPr>
              <a:defRPr>
                <a:solidFill>
                  <a:schemeClr val="bg1"/>
                </a:solidFill>
              </a:defRPr>
            </a:lvl1pPr>
          </a:lstStyle>
          <a:p>
            <a:r>
              <a:rPr lang="fr-FR" dirty="0"/>
              <a:t>Speaker </a:t>
            </a:r>
          </a:p>
        </p:txBody>
      </p:sp>
      <p:sp>
        <p:nvSpPr>
          <p:cNvPr id="14" name="Espace réservé du numéro de diapositive 13"/>
          <p:cNvSpPr>
            <a:spLocks noGrp="1"/>
          </p:cNvSpPr>
          <p:nvPr>
            <p:ph type="sldNum" sz="quarter" idx="16"/>
          </p:nvPr>
        </p:nvSpPr>
        <p:spPr/>
        <p:txBody>
          <a:bodyPr/>
          <a:lstStyle>
            <a:lvl1pPr>
              <a:defRPr>
                <a:solidFill>
                  <a:schemeClr val="bg1"/>
                </a:solidFill>
              </a:defRPr>
            </a:lvl1pPr>
          </a:lstStyle>
          <a:p>
            <a:fld id="{E1E1CD7C-2161-7D43-862E-CE4C333CD873}" type="slidenum">
              <a:rPr lang="fr-FR" smtClean="0"/>
              <a:pPr/>
              <a:t>‹#›</a:t>
            </a:fld>
            <a:endParaRPr lang="fr-FR" dirty="0"/>
          </a:p>
        </p:txBody>
      </p:sp>
    </p:spTree>
    <p:extLst>
      <p:ext uri="{BB962C8B-B14F-4D97-AF65-F5344CB8AC3E}">
        <p14:creationId xmlns:p14="http://schemas.microsoft.com/office/powerpoint/2010/main" val="2468177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de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A9F6C81-AE59-DE44-BF60-E773080CD91C}"/>
              </a:ext>
            </a:extLst>
          </p:cNvPr>
          <p:cNvSpPr/>
          <p:nvPr userDrawn="1"/>
        </p:nvSpPr>
        <p:spPr>
          <a:xfrm>
            <a:off x="4572000" y="0"/>
            <a:ext cx="4572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ndParaRPr>
          </a:p>
        </p:txBody>
      </p:sp>
      <p:sp>
        <p:nvSpPr>
          <p:cNvPr id="2" name="Title 1"/>
          <p:cNvSpPr>
            <a:spLocks noGrp="1"/>
          </p:cNvSpPr>
          <p:nvPr>
            <p:ph type="title"/>
          </p:nvPr>
        </p:nvSpPr>
        <p:spPr>
          <a:xfrm>
            <a:off x="4572000" y="777875"/>
            <a:ext cx="4058920" cy="1793875"/>
          </a:xfrm>
        </p:spPr>
        <p:txBody>
          <a:bodyPr anchor="ctr" anchorCtr="0">
            <a:normAutofit/>
          </a:bodyPr>
          <a:lstStyle>
            <a:lvl1pPr>
              <a:defRPr sz="3200">
                <a:solidFill>
                  <a:schemeClr val="bg1"/>
                </a:solidFill>
              </a:defRPr>
            </a:lvl1pPr>
          </a:lstStyle>
          <a:p>
            <a:r>
              <a:rPr lang="fr-FR"/>
              <a:t>Modifiez le style du titre</a:t>
            </a:r>
            <a:endParaRPr lang="en-US" dirty="0"/>
          </a:p>
        </p:txBody>
      </p:sp>
      <p:sp>
        <p:nvSpPr>
          <p:cNvPr id="3" name="Text Placeholder 2"/>
          <p:cNvSpPr>
            <a:spLocks noGrp="1"/>
          </p:cNvSpPr>
          <p:nvPr>
            <p:ph type="body" idx="1"/>
          </p:nvPr>
        </p:nvSpPr>
        <p:spPr>
          <a:xfrm>
            <a:off x="4572000" y="2571750"/>
            <a:ext cx="4058920" cy="2156508"/>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
Deuxième niveau
Troisième niveau
Quatrième niveau
Cinquième niveau</a:t>
            </a:r>
          </a:p>
        </p:txBody>
      </p:sp>
      <p:sp>
        <p:nvSpPr>
          <p:cNvPr id="9" name="Espace réservé pour une image  8">
            <a:extLst>
              <a:ext uri="{FF2B5EF4-FFF2-40B4-BE49-F238E27FC236}">
                <a16:creationId xmlns:a16="http://schemas.microsoft.com/office/drawing/2014/main" id="{C58F136D-3292-C745-91DE-A21191C16FE7}"/>
              </a:ext>
            </a:extLst>
          </p:cNvPr>
          <p:cNvSpPr>
            <a:spLocks noGrp="1"/>
          </p:cNvSpPr>
          <p:nvPr>
            <p:ph type="pic" sz="quarter" idx="13"/>
          </p:nvPr>
        </p:nvSpPr>
        <p:spPr>
          <a:xfrm>
            <a:off x="904875" y="0"/>
            <a:ext cx="3667125" cy="5143500"/>
          </a:xfrm>
        </p:spPr>
        <p:txBody>
          <a:bodyPr/>
          <a:lstStyle/>
          <a:p>
            <a:r>
              <a:rPr lang="fr-FR"/>
              <a:t>Cliquez sur l'icône pour ajouter une image</a:t>
            </a:r>
          </a:p>
        </p:txBody>
      </p:sp>
      <p:sp>
        <p:nvSpPr>
          <p:cNvPr id="8" name="Espace réservé de la date 7"/>
          <p:cNvSpPr>
            <a:spLocks noGrp="1"/>
          </p:cNvSpPr>
          <p:nvPr>
            <p:ph type="dt" sz="half" idx="14"/>
          </p:nvPr>
        </p:nvSpPr>
        <p:spPr/>
        <p:txBody>
          <a:bodyPr/>
          <a:lstStyle/>
          <a:p>
            <a:r>
              <a:rPr lang="fr-CH" dirty="0"/>
              <a:t>NAME EVENT / NAME PRESENTATION</a:t>
            </a:r>
            <a:endParaRPr lang="fr-FR" dirty="0"/>
          </a:p>
        </p:txBody>
      </p:sp>
      <p:sp>
        <p:nvSpPr>
          <p:cNvPr id="10" name="Espace réservé du pied de page 9"/>
          <p:cNvSpPr>
            <a:spLocks noGrp="1"/>
          </p:cNvSpPr>
          <p:nvPr>
            <p:ph type="ftr" sz="quarter" idx="15"/>
          </p:nvPr>
        </p:nvSpPr>
        <p:spPr/>
        <p:txBody>
          <a:bodyPr/>
          <a:lstStyle>
            <a:lvl1pPr>
              <a:defRPr>
                <a:solidFill>
                  <a:schemeClr val="bg1"/>
                </a:solidFill>
              </a:defRPr>
            </a:lvl1pPr>
          </a:lstStyle>
          <a:p>
            <a:r>
              <a:rPr lang="fr-FR" dirty="0"/>
              <a:t>Speaker </a:t>
            </a:r>
          </a:p>
        </p:txBody>
      </p:sp>
      <p:sp>
        <p:nvSpPr>
          <p:cNvPr id="11" name="Espace réservé du numéro de diapositive 10"/>
          <p:cNvSpPr>
            <a:spLocks noGrp="1"/>
          </p:cNvSpPr>
          <p:nvPr>
            <p:ph type="sldNum" sz="quarter" idx="16"/>
          </p:nvPr>
        </p:nvSpPr>
        <p:spPr/>
        <p:txBody>
          <a:bodyPr/>
          <a:lstStyle>
            <a:lvl1pPr>
              <a:defRPr>
                <a:solidFill>
                  <a:schemeClr val="bg1"/>
                </a:solidFill>
              </a:defRPr>
            </a:lvl1pPr>
          </a:lstStyle>
          <a:p>
            <a:fld id="{E1E1CD7C-2161-7D43-862E-CE4C333CD873}" type="slidenum">
              <a:rPr lang="fr-FR" smtClean="0"/>
              <a:pPr/>
              <a:t>‹#›</a:t>
            </a:fld>
            <a:endParaRPr lang="fr-FR" dirty="0"/>
          </a:p>
        </p:txBody>
      </p:sp>
    </p:spTree>
    <p:extLst>
      <p:ext uri="{BB962C8B-B14F-4D97-AF65-F5344CB8AC3E}">
        <p14:creationId xmlns:p14="http://schemas.microsoft.com/office/powerpoint/2010/main" val="2032229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904875" y="863950"/>
            <a:ext cx="4581525" cy="4279550"/>
          </a:xfrm>
        </p:spPr>
        <p:txBody>
          <a:bodyPr/>
          <a:lstStyle/>
          <a:p>
            <a:pPr lvl="0"/>
            <a:r>
              <a:rPr lang="fr-FR"/>
              <a:t>Modifier les styles du texte du masque
Deuxième niveau
Troisième niveau
Quatrième niveau
Cinquième niveau</a:t>
            </a:r>
          </a:p>
        </p:txBody>
      </p:sp>
      <p:sp>
        <p:nvSpPr>
          <p:cNvPr id="8" name="Espace réservé pour une image  7">
            <a:extLst>
              <a:ext uri="{FF2B5EF4-FFF2-40B4-BE49-F238E27FC236}">
                <a16:creationId xmlns:a16="http://schemas.microsoft.com/office/drawing/2014/main" id="{70ED9B2D-C513-AF40-B94F-355C174B8FF0}"/>
              </a:ext>
            </a:extLst>
          </p:cNvPr>
          <p:cNvSpPr>
            <a:spLocks noGrp="1"/>
          </p:cNvSpPr>
          <p:nvPr>
            <p:ph type="pic" sz="quarter" idx="13"/>
          </p:nvPr>
        </p:nvSpPr>
        <p:spPr>
          <a:xfrm>
            <a:off x="5486400" y="863950"/>
            <a:ext cx="3144838" cy="4279550"/>
          </a:xfrm>
        </p:spPr>
        <p:txBody>
          <a:bodyPr/>
          <a:lstStyle/>
          <a:p>
            <a:r>
              <a:rPr lang="fr-FR"/>
              <a:t>Cliquez sur l'icône pour ajouter une image</a:t>
            </a:r>
          </a:p>
        </p:txBody>
      </p:sp>
      <p:sp>
        <p:nvSpPr>
          <p:cNvPr id="5" name="Titre 4">
            <a:extLst>
              <a:ext uri="{FF2B5EF4-FFF2-40B4-BE49-F238E27FC236}">
                <a16:creationId xmlns:a16="http://schemas.microsoft.com/office/drawing/2014/main" id="{55F20A3C-6DA6-684F-8F84-A7C8F1339C00}"/>
              </a:ext>
            </a:extLst>
          </p:cNvPr>
          <p:cNvSpPr>
            <a:spLocks noGrp="1"/>
          </p:cNvSpPr>
          <p:nvPr>
            <p:ph type="title"/>
          </p:nvPr>
        </p:nvSpPr>
        <p:spPr>
          <a:xfrm>
            <a:off x="904875" y="105805"/>
            <a:ext cx="7726363" cy="449140"/>
          </a:xfrm>
        </p:spPr>
        <p:txBody>
          <a:bodyPr/>
          <a:lstStyle/>
          <a:p>
            <a:r>
              <a:rPr lang="fr-FR"/>
              <a:t>Modifiez le style du titre</a:t>
            </a:r>
          </a:p>
        </p:txBody>
      </p:sp>
      <p:sp>
        <p:nvSpPr>
          <p:cNvPr id="6" name="Espace réservé de la date 5">
            <a:extLst>
              <a:ext uri="{FF2B5EF4-FFF2-40B4-BE49-F238E27FC236}">
                <a16:creationId xmlns:a16="http://schemas.microsoft.com/office/drawing/2014/main" id="{B633A2CC-2D27-AE47-AE09-87A5F61228B8}"/>
              </a:ext>
            </a:extLst>
          </p:cNvPr>
          <p:cNvSpPr>
            <a:spLocks noGrp="1"/>
          </p:cNvSpPr>
          <p:nvPr>
            <p:ph type="dt" sz="half" idx="14"/>
          </p:nvPr>
        </p:nvSpPr>
        <p:spPr/>
        <p:txBody>
          <a:bodyPr/>
          <a:lstStyle>
            <a:lvl1pPr>
              <a:defRPr/>
            </a:lvl1pPr>
          </a:lstStyle>
          <a:p>
            <a:r>
              <a:rPr lang="fr-CH" dirty="0"/>
              <a:t>NAME EVENT / NAME PRESENTATION</a:t>
            </a:r>
            <a:endParaRPr lang="fr-FR" dirty="0"/>
          </a:p>
        </p:txBody>
      </p:sp>
      <p:sp>
        <p:nvSpPr>
          <p:cNvPr id="11" name="Espace réservé du pied de page 10">
            <a:extLst>
              <a:ext uri="{FF2B5EF4-FFF2-40B4-BE49-F238E27FC236}">
                <a16:creationId xmlns:a16="http://schemas.microsoft.com/office/drawing/2014/main" id="{CABC000E-4E22-1A40-9D3F-FE2F141E5CA4}"/>
              </a:ext>
            </a:extLst>
          </p:cNvPr>
          <p:cNvSpPr>
            <a:spLocks noGrp="1"/>
          </p:cNvSpPr>
          <p:nvPr>
            <p:ph type="ftr" sz="quarter" idx="15"/>
          </p:nvPr>
        </p:nvSpPr>
        <p:spPr/>
        <p:txBody>
          <a:bodyPr/>
          <a:lstStyle/>
          <a:p>
            <a:r>
              <a:rPr lang="fr-FR" dirty="0"/>
              <a:t>Speaker </a:t>
            </a:r>
          </a:p>
        </p:txBody>
      </p:sp>
      <p:sp>
        <p:nvSpPr>
          <p:cNvPr id="12" name="Espace réservé du numéro de diapositive 11">
            <a:extLst>
              <a:ext uri="{FF2B5EF4-FFF2-40B4-BE49-F238E27FC236}">
                <a16:creationId xmlns:a16="http://schemas.microsoft.com/office/drawing/2014/main" id="{0AF49D93-C78A-F646-92B0-A7932C43D9EE}"/>
              </a:ext>
            </a:extLst>
          </p:cNvPr>
          <p:cNvSpPr>
            <a:spLocks noGrp="1"/>
          </p:cNvSpPr>
          <p:nvPr>
            <p:ph type="sldNum" sz="quarter" idx="16"/>
          </p:nvPr>
        </p:nvSpPr>
        <p:spPr/>
        <p:txBody>
          <a:bodyPr/>
          <a:lstStyle/>
          <a:p>
            <a:fld id="{E1E1CD7C-2161-7D43-862E-CE4C333CD873}" type="slidenum">
              <a:rPr lang="fr-FR" smtClean="0"/>
              <a:pPr/>
              <a:t>‹#›</a:t>
            </a:fld>
            <a:endParaRPr lang="fr-FR" dirty="0"/>
          </a:p>
        </p:txBody>
      </p:sp>
      <p:pic>
        <p:nvPicPr>
          <p:cNvPr id="2" name="Picture 2" descr="EUROfusion - Realising Fusion Energy">
            <a:extLst>
              <a:ext uri="{FF2B5EF4-FFF2-40B4-BE49-F238E27FC236}">
                <a16:creationId xmlns:a16="http://schemas.microsoft.com/office/drawing/2014/main" id="{36B8EB93-0274-6A8F-35F6-FB66E3822A5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763857" y="4737632"/>
            <a:ext cx="334215" cy="334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184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p:txBody>
      </p:sp>
      <p:sp>
        <p:nvSpPr>
          <p:cNvPr id="8" name="Titre 7">
            <a:extLst>
              <a:ext uri="{FF2B5EF4-FFF2-40B4-BE49-F238E27FC236}">
                <a16:creationId xmlns:a16="http://schemas.microsoft.com/office/drawing/2014/main" id="{A30C78BE-DAD0-D748-8B93-AD898D00C88C}"/>
              </a:ext>
            </a:extLst>
          </p:cNvPr>
          <p:cNvSpPr>
            <a:spLocks noGrp="1"/>
          </p:cNvSpPr>
          <p:nvPr>
            <p:ph type="title"/>
          </p:nvPr>
        </p:nvSpPr>
        <p:spPr/>
        <p:txBody>
          <a:bodyPr/>
          <a:lstStyle/>
          <a:p>
            <a:r>
              <a:rPr lang="en-US"/>
              <a:t>Click to edit Master title style</a:t>
            </a:r>
            <a:endParaRPr lang="fr-FR"/>
          </a:p>
        </p:txBody>
      </p:sp>
      <p:sp>
        <p:nvSpPr>
          <p:cNvPr id="10" name="Espace réservé du pied de page 9">
            <a:extLst>
              <a:ext uri="{FF2B5EF4-FFF2-40B4-BE49-F238E27FC236}">
                <a16:creationId xmlns:a16="http://schemas.microsoft.com/office/drawing/2014/main" id="{B875139C-6471-774D-89EF-2B93FAD2CB2A}"/>
              </a:ext>
            </a:extLst>
          </p:cNvPr>
          <p:cNvSpPr>
            <a:spLocks noGrp="1"/>
          </p:cNvSpPr>
          <p:nvPr>
            <p:ph type="ftr" sz="quarter" idx="11"/>
          </p:nvPr>
        </p:nvSpPr>
        <p:spPr/>
        <p:txBody>
          <a:bodyPr/>
          <a:lstStyle/>
          <a:p>
            <a:r>
              <a:rPr lang="fr-FR"/>
              <a:t>Anton Jansen van Vuuren </a:t>
            </a:r>
            <a:endParaRPr lang="fr-FR" dirty="0"/>
          </a:p>
        </p:txBody>
      </p:sp>
      <p:sp>
        <p:nvSpPr>
          <p:cNvPr id="11" name="Espace réservé du numéro de diapositive 10">
            <a:extLst>
              <a:ext uri="{FF2B5EF4-FFF2-40B4-BE49-F238E27FC236}">
                <a16:creationId xmlns:a16="http://schemas.microsoft.com/office/drawing/2014/main" id="{3942AF23-4BDC-8C4A-9212-AF88439C6122}"/>
              </a:ext>
            </a:extLst>
          </p:cNvPr>
          <p:cNvSpPr>
            <a:spLocks noGrp="1"/>
          </p:cNvSpPr>
          <p:nvPr>
            <p:ph type="sldNum" sz="quarter" idx="12"/>
          </p:nvPr>
        </p:nvSpPr>
        <p:spPr/>
        <p:txBody>
          <a:bodyPr/>
          <a:lstStyle/>
          <a:p>
            <a:fld id="{E1E1CD7C-2161-7D43-862E-CE4C333CD873}" type="slidenum">
              <a:rPr lang="fr-FR" smtClean="0"/>
              <a:pPr/>
              <a:t>‹#›</a:t>
            </a:fld>
            <a:endParaRPr lang="fr-FR" dirty="0"/>
          </a:p>
        </p:txBody>
      </p:sp>
      <p:sp>
        <p:nvSpPr>
          <p:cNvPr id="7" name="Espace réservé de la date 8">
            <a:extLst>
              <a:ext uri="{FF2B5EF4-FFF2-40B4-BE49-F238E27FC236}">
                <a16:creationId xmlns:a16="http://schemas.microsoft.com/office/drawing/2014/main" id="{E34C2B73-67B7-BB4C-AE0F-7D16D8DDD2B2}"/>
              </a:ext>
            </a:extLst>
          </p:cNvPr>
          <p:cNvSpPr>
            <a:spLocks noGrp="1"/>
          </p:cNvSpPr>
          <p:nvPr>
            <p:ph type="dt" sz="half" idx="2"/>
          </p:nvPr>
        </p:nvSpPr>
        <p:spPr>
          <a:xfrm>
            <a:off x="4278391" y="4951953"/>
            <a:ext cx="4848147" cy="154995"/>
          </a:xfrm>
          <a:prstGeom prst="rect">
            <a:avLst/>
          </a:prstGeom>
        </p:spPr>
        <p:txBody>
          <a:bodyPr/>
          <a:lstStyle>
            <a:lvl1pPr algn="r">
              <a:defRPr sz="900" i="1"/>
            </a:lvl1pPr>
          </a:lstStyle>
          <a:p>
            <a:r>
              <a:rPr lang="en-US"/>
              <a:t>SPC Scientific Meeting, 18.11.2024</a:t>
            </a:r>
            <a:endParaRPr lang="fr-FR" dirty="0"/>
          </a:p>
        </p:txBody>
      </p:sp>
    </p:spTree>
    <p:extLst>
      <p:ext uri="{BB962C8B-B14F-4D97-AF65-F5344CB8AC3E}">
        <p14:creationId xmlns:p14="http://schemas.microsoft.com/office/powerpoint/2010/main" val="15632089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4875" y="131032"/>
            <a:ext cx="3667125" cy="1072753"/>
          </a:xfrm>
          <a:prstGeom prst="rect">
            <a:avLst/>
          </a:prstGeom>
        </p:spPr>
        <p:txBody>
          <a:bodyPr vert="horz" lIns="180000" tIns="0" rIns="72000" bIns="46800" rtlCol="0" anchor="t">
            <a:normAutofit/>
          </a:bodyPr>
          <a:lstStyle/>
          <a:p>
            <a:r>
              <a:rPr lang="fr-FR" dirty="0"/>
              <a:t>Modifiez le style du titre</a:t>
            </a:r>
            <a:endParaRPr lang="en-US" dirty="0"/>
          </a:p>
        </p:txBody>
      </p:sp>
      <p:sp>
        <p:nvSpPr>
          <p:cNvPr id="3" name="Text Placeholder 2"/>
          <p:cNvSpPr>
            <a:spLocks noGrp="1"/>
          </p:cNvSpPr>
          <p:nvPr>
            <p:ph type="body" idx="1"/>
          </p:nvPr>
        </p:nvSpPr>
        <p:spPr>
          <a:xfrm>
            <a:off x="904875" y="1563688"/>
            <a:ext cx="7726363" cy="3386772"/>
          </a:xfrm>
          <a:prstGeom prst="rect">
            <a:avLst/>
          </a:prstGeom>
        </p:spPr>
        <p:txBody>
          <a:bodyPr vert="horz" lIns="180000" tIns="45720" rIns="91440" bIns="45720" rtlCol="0">
            <a:normAutofit/>
          </a:bodyPr>
          <a:lstStyle/>
          <a:p>
            <a:pPr lvl="0"/>
            <a:r>
              <a:rPr lang="fr-FR" dirty="0"/>
              <a:t>Modifier les styles du texte du masque</a:t>
            </a:r>
          </a:p>
          <a:p>
            <a:pPr lvl="1"/>
            <a:r>
              <a:rPr lang="fr-FR" dirty="0"/>
              <a:t>Deuxième niveau</a:t>
            </a:r>
          </a:p>
          <a:p>
            <a:pPr lvl="2"/>
            <a:r>
              <a:rPr lang="fr-FR" dirty="0"/>
              <a:t>Troisième niveau
Quatrième niveau
Cinquième niveau</a:t>
            </a:r>
            <a:endParaRPr lang="en-US" dirty="0"/>
          </a:p>
        </p:txBody>
      </p:sp>
      <p:sp>
        <p:nvSpPr>
          <p:cNvPr id="4" name="Date Placeholder 3"/>
          <p:cNvSpPr>
            <a:spLocks noGrp="1"/>
          </p:cNvSpPr>
          <p:nvPr>
            <p:ph type="dt" sz="half" idx="2"/>
          </p:nvPr>
        </p:nvSpPr>
        <p:spPr>
          <a:xfrm rot="16200000">
            <a:off x="-1221413" y="2778452"/>
            <a:ext cx="3341052" cy="911524"/>
          </a:xfrm>
          <a:prstGeom prst="rect">
            <a:avLst/>
          </a:prstGeom>
        </p:spPr>
        <p:txBody>
          <a:bodyPr vert="horz" lIns="91440" tIns="45720" rIns="91440" bIns="45720" rtlCol="0" anchor="ctr"/>
          <a:lstStyle>
            <a:lvl1pPr algn="l">
              <a:defRPr sz="700">
                <a:solidFill>
                  <a:schemeClr val="accent1"/>
                </a:solidFill>
                <a:latin typeface="Arial" panose="020B0604020202020204" pitchFamily="34" charset="0"/>
              </a:defRPr>
            </a:lvl1pPr>
          </a:lstStyle>
          <a:p>
            <a:r>
              <a:rPr lang="fr-CH" dirty="0"/>
              <a:t>NAME EVENT / NAME PRESENTATION</a:t>
            </a:r>
            <a:endParaRPr lang="fr-FR" dirty="0"/>
          </a:p>
        </p:txBody>
      </p:sp>
      <p:sp>
        <p:nvSpPr>
          <p:cNvPr id="5" name="Footer Placeholder 4"/>
          <p:cNvSpPr>
            <a:spLocks noGrp="1"/>
          </p:cNvSpPr>
          <p:nvPr>
            <p:ph type="ftr" sz="quarter" idx="3"/>
          </p:nvPr>
        </p:nvSpPr>
        <p:spPr>
          <a:xfrm rot="16200000">
            <a:off x="7115989" y="1874064"/>
            <a:ext cx="3543260" cy="512762"/>
          </a:xfrm>
          <a:prstGeom prst="rect">
            <a:avLst/>
          </a:prstGeom>
        </p:spPr>
        <p:txBody>
          <a:bodyPr vert="horz" lIns="91440" tIns="45720" rIns="91440" bIns="45720" rtlCol="0" anchor="ctr"/>
          <a:lstStyle>
            <a:lvl1pPr algn="r">
              <a:defRPr sz="700">
                <a:solidFill>
                  <a:schemeClr val="tx1"/>
                </a:solidFill>
                <a:latin typeface="Arial" panose="020B0604020202020204" pitchFamily="34" charset="0"/>
              </a:defRPr>
            </a:lvl1pPr>
          </a:lstStyle>
          <a:p>
            <a:r>
              <a:rPr lang="fr-FR" dirty="0"/>
              <a:t>Speaker </a:t>
            </a:r>
          </a:p>
        </p:txBody>
      </p:sp>
      <p:sp>
        <p:nvSpPr>
          <p:cNvPr id="6" name="Slide Number Placeholder 5"/>
          <p:cNvSpPr>
            <a:spLocks noGrp="1"/>
          </p:cNvSpPr>
          <p:nvPr>
            <p:ph type="sldNum" sz="quarter" idx="4"/>
          </p:nvPr>
        </p:nvSpPr>
        <p:spPr>
          <a:xfrm>
            <a:off x="8631238" y="195263"/>
            <a:ext cx="512762" cy="163552"/>
          </a:xfrm>
          <a:prstGeom prst="rect">
            <a:avLst/>
          </a:prstGeom>
        </p:spPr>
        <p:txBody>
          <a:bodyPr vert="horz" lIns="90000" tIns="0" rIns="90000" bIns="0" rtlCol="0" anchor="t"/>
          <a:lstStyle>
            <a:lvl1pPr algn="ctr">
              <a:defRPr sz="700" b="1">
                <a:solidFill>
                  <a:schemeClr val="tx1"/>
                </a:solidFill>
                <a:latin typeface="+mj-lt"/>
              </a:defRPr>
            </a:lvl1pPr>
          </a:lstStyle>
          <a:p>
            <a:fld id="{E1E1CD7C-2161-7D43-862E-CE4C333CD873}" type="slidenum">
              <a:rPr lang="fr-FR" smtClean="0"/>
              <a:pPr/>
              <a:t>‹#›</a:t>
            </a:fld>
            <a:endParaRPr lang="fr-FR" dirty="0"/>
          </a:p>
        </p:txBody>
      </p:sp>
      <p:pic>
        <p:nvPicPr>
          <p:cNvPr id="13" name="Image 12">
            <a:extLst>
              <a:ext uri="{FF2B5EF4-FFF2-40B4-BE49-F238E27FC236}">
                <a16:creationId xmlns:a16="http://schemas.microsoft.com/office/drawing/2014/main" id="{717E6E68-87EB-C34E-85D5-C26372DFEC99}"/>
              </a:ext>
            </a:extLst>
          </p:cNvPr>
          <p:cNvPicPr>
            <a:picLocks noChangeAspect="1"/>
          </p:cNvPicPr>
          <p:nvPr userDrawn="1"/>
        </p:nvPicPr>
        <p:blipFill>
          <a:blip r:embed="rId7"/>
          <a:stretch>
            <a:fillRect/>
          </a:stretch>
        </p:blipFill>
        <p:spPr>
          <a:xfrm>
            <a:off x="130273" y="132334"/>
            <a:ext cx="653952" cy="283022"/>
          </a:xfrm>
          <a:prstGeom prst="rect">
            <a:avLst/>
          </a:prstGeom>
        </p:spPr>
      </p:pic>
    </p:spTree>
    <p:extLst>
      <p:ext uri="{BB962C8B-B14F-4D97-AF65-F5344CB8AC3E}">
        <p14:creationId xmlns:p14="http://schemas.microsoft.com/office/powerpoint/2010/main" val="3569486836"/>
      </p:ext>
    </p:extLst>
  </p:cSld>
  <p:clrMap bg1="lt1" tx1="dk1" bg2="lt2" tx2="dk2" accent1="accent1" accent2="accent2" accent3="accent3" accent4="accent4" accent5="accent5" accent6="accent6" hlink="hlink" folHlink="folHlink"/>
  <p:sldLayoutIdLst>
    <p:sldLayoutId id="2147483663" r:id="rId1"/>
    <p:sldLayoutId id="2147483681" r:id="rId2"/>
    <p:sldLayoutId id="2147483673" r:id="rId3"/>
    <p:sldLayoutId id="2147483674" r:id="rId4"/>
    <p:sldLayoutId id="2147483682" r:id="rId5"/>
  </p:sldLayoutIdLst>
  <p:hf hdr="0"/>
  <p:txStyles>
    <p:titleStyle>
      <a:lvl1pPr algn="l" defTabSz="685800" rtl="0" eaLnBrk="1" latinLnBrk="0" hangingPunct="1">
        <a:lnSpc>
          <a:spcPct val="90000"/>
        </a:lnSpc>
        <a:spcBef>
          <a:spcPct val="0"/>
        </a:spcBef>
        <a:buNone/>
        <a:defRPr sz="3200" b="1" i="0" kern="1000" spc="-70" baseline="0">
          <a:solidFill>
            <a:schemeClr val="tx1"/>
          </a:solidFill>
          <a:latin typeface="Franklin Gothic Demi Cond" panose="020B0706030402020204" pitchFamily="34" charset="0"/>
          <a:ea typeface="Roboto Black" panose="02000000000000000000" pitchFamily="2" charset="0"/>
          <a:cs typeface="Arial" panose="020B0604020202020204" pitchFamily="34" charset="0"/>
        </a:defRPr>
      </a:lvl1pPr>
    </p:titleStyle>
    <p:body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126" userDrawn="1">
          <p15:clr>
            <a:srgbClr val="F26B43"/>
          </p15:clr>
        </p15:guide>
        <p15:guide id="3" pos="5602" userDrawn="1">
          <p15:clr>
            <a:srgbClr val="F26B43"/>
          </p15:clr>
        </p15:guide>
        <p15:guide id="4" pos="2880" userDrawn="1">
          <p15:clr>
            <a:srgbClr val="F26B43"/>
          </p15:clr>
        </p15:guide>
        <p15:guide id="5" orient="horz" pos="123" userDrawn="1">
          <p15:clr>
            <a:srgbClr val="F26B43"/>
          </p15:clr>
        </p15:guide>
        <p15:guide id="6" orient="horz" pos="3117" userDrawn="1">
          <p15:clr>
            <a:srgbClr val="F26B43"/>
          </p15:clr>
        </p15:guide>
        <p15:guide id="7" pos="570" userDrawn="1">
          <p15:clr>
            <a:srgbClr val="F26B43"/>
          </p15:clr>
        </p15:guide>
        <p15:guide id="8" pos="1155" userDrawn="1">
          <p15:clr>
            <a:srgbClr val="F26B43"/>
          </p15:clr>
        </p15:guide>
        <p15:guide id="9" pos="1728" userDrawn="1">
          <p15:clr>
            <a:srgbClr val="F26B43"/>
          </p15:clr>
        </p15:guide>
        <p15:guide id="10" pos="2304" userDrawn="1">
          <p15:clr>
            <a:srgbClr val="F26B43"/>
          </p15:clr>
        </p15:guide>
        <p15:guide id="11" pos="3456" userDrawn="1">
          <p15:clr>
            <a:srgbClr val="F26B43"/>
          </p15:clr>
        </p15:guide>
        <p15:guide id="12" pos="4035" userDrawn="1">
          <p15:clr>
            <a:srgbClr val="F26B43"/>
          </p15:clr>
        </p15:guide>
        <p15:guide id="13" pos="4608" userDrawn="1">
          <p15:clr>
            <a:srgbClr val="F26B43"/>
          </p15:clr>
        </p15:guide>
        <p15:guide id="14" pos="5180" userDrawn="1">
          <p15:clr>
            <a:srgbClr val="F26B43"/>
          </p15:clr>
        </p15:guide>
        <p15:guide id="15" orient="horz" pos="490" userDrawn="1">
          <p15:clr>
            <a:srgbClr val="F26B43"/>
          </p15:clr>
        </p15:guide>
        <p15:guide id="16" orient="horz" pos="985" userDrawn="1">
          <p15:clr>
            <a:srgbClr val="F26B43"/>
          </p15:clr>
        </p15:guide>
        <p15:guide id="17" orient="horz" pos="1475" userDrawn="1">
          <p15:clr>
            <a:srgbClr val="F26B43"/>
          </p15:clr>
        </p15:guide>
        <p15:guide id="18" orient="horz" pos="1962" userDrawn="1">
          <p15:clr>
            <a:srgbClr val="F26B43"/>
          </p15:clr>
        </p15:guide>
        <p15:guide id="19" orient="horz" pos="2458" userDrawn="1">
          <p15:clr>
            <a:srgbClr val="F26B43"/>
          </p15:clr>
        </p15:guide>
        <p15:guide id="20" orient="horz" pos="2950" userDrawn="1">
          <p15:clr>
            <a:srgbClr val="F26B43"/>
          </p15:clr>
        </p15:guide>
        <p15:guide id="21" pos="5437" userDrawn="1">
          <p15:clr>
            <a:srgbClr val="F26B43"/>
          </p15:clr>
        </p15:guide>
        <p15:guide id="22" orient="horz" userDrawn="1">
          <p15:clr>
            <a:srgbClr val="F26B43"/>
          </p15:clr>
        </p15:guide>
        <p15:guide id="23" pos="5760" userDrawn="1">
          <p15:clr>
            <a:srgbClr val="F26B43"/>
          </p15:clr>
        </p15:guide>
        <p15:guide id="24" orient="horz" pos="3240" userDrawn="1">
          <p15:clr>
            <a:srgbClr val="F26B43"/>
          </p15:clr>
        </p15:guide>
        <p15:guide id="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4.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4.xml"/><Relationship Id="rId4" Type="http://schemas.openxmlformats.org/officeDocument/2006/relationships/image" Target="../media/image7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ous-titre 9">
            <a:extLst>
              <a:ext uri="{FF2B5EF4-FFF2-40B4-BE49-F238E27FC236}">
                <a16:creationId xmlns:a16="http://schemas.microsoft.com/office/drawing/2014/main" id="{2F4A7CFE-65FA-E249-9125-D938BCA44079}"/>
              </a:ext>
            </a:extLst>
          </p:cNvPr>
          <p:cNvSpPr>
            <a:spLocks noGrp="1"/>
          </p:cNvSpPr>
          <p:nvPr/>
        </p:nvSpPr>
        <p:spPr>
          <a:xfrm>
            <a:off x="4572001" y="2619800"/>
            <a:ext cx="4572000" cy="1777863"/>
          </a:xfrm>
          <a:prstGeom prst="rect">
            <a:avLst/>
          </a:prstGeom>
          <a:solidFill>
            <a:schemeClr val="tx1"/>
          </a:solidFill>
        </p:spPr>
        <p:txBody>
          <a:bodyPr vert="horz" lIns="90000" tIns="45720" rIns="91440" bIns="45720" rtlCol="0" anchor="ctr" anchorCtr="0">
            <a:normAutofit/>
          </a:bodyPr>
          <a:lstStyle>
            <a:lvl1pPr marL="0" indent="0" algn="ctr" defTabSz="685800" rtl="0" eaLnBrk="1" latinLnBrk="0" hangingPunct="1">
              <a:lnSpc>
                <a:spcPct val="90000"/>
              </a:lnSpc>
              <a:spcBef>
                <a:spcPts val="750"/>
              </a:spcBef>
              <a:buClr>
                <a:schemeClr val="accent1"/>
              </a:buClr>
              <a:buSzPct val="90000"/>
              <a:buFont typeface="Wingdings" pitchFamily="2" charset="2"/>
              <a:buNone/>
              <a:defRPr sz="1200" b="0" i="0" kern="1200">
                <a:solidFill>
                  <a:schemeClr val="bg1"/>
                </a:solidFill>
                <a:latin typeface="Arial" panose="020B0604020202020204" pitchFamily="34" charset="0"/>
                <a:ea typeface="+mn-ea"/>
                <a:cs typeface="Arial" panose="020B0604020202020204" pitchFamily="34" charset="0"/>
              </a:defRPr>
            </a:lvl1pPr>
            <a:lvl2pPr marL="342900" indent="0" algn="ctr" defTabSz="685800" rtl="0" eaLnBrk="1" latinLnBrk="0" hangingPunct="1">
              <a:lnSpc>
                <a:spcPct val="90000"/>
              </a:lnSpc>
              <a:spcBef>
                <a:spcPts val="375"/>
              </a:spcBef>
              <a:buClr>
                <a:schemeClr val="accent1"/>
              </a:buClr>
              <a:buSzPct val="100000"/>
              <a:buFont typeface="Arial" panose="020B0604020202020204" pitchFamily="34" charset="0"/>
              <a:buNone/>
              <a:defRPr sz="1500" b="0" i="0" kern="1200">
                <a:solidFill>
                  <a:schemeClr val="tx1"/>
                </a:solidFill>
                <a:latin typeface="Arial" panose="020B0604020202020204" pitchFamily="34" charset="0"/>
                <a:ea typeface="+mn-ea"/>
                <a:cs typeface="Arial" panose="020B0604020202020204" pitchFamily="34" charset="0"/>
              </a:defRPr>
            </a:lvl2pPr>
            <a:lvl3pPr marL="685800" indent="0" algn="ctr" defTabSz="685800" rtl="0" eaLnBrk="1" latinLnBrk="0" hangingPunct="1">
              <a:lnSpc>
                <a:spcPct val="90000"/>
              </a:lnSpc>
              <a:spcBef>
                <a:spcPts val="375"/>
              </a:spcBef>
              <a:buSzPct val="90000"/>
              <a:buFont typeface="Wingdings" pitchFamily="2" charset="2"/>
              <a:buNone/>
              <a:defRPr sz="1350" b="0" i="0" kern="1200">
                <a:solidFill>
                  <a:schemeClr val="tx1"/>
                </a:solidFill>
                <a:latin typeface="Arial" panose="020B0604020202020204" pitchFamily="34" charset="0"/>
                <a:ea typeface="+mn-ea"/>
                <a:cs typeface="Arial" panose="020B0604020202020204" pitchFamily="34" charset="0"/>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20000"/>
              </a:lnSpc>
              <a:spcBef>
                <a:spcPts val="600"/>
              </a:spcBef>
              <a:spcAft>
                <a:spcPts val="600"/>
              </a:spcAft>
            </a:pPr>
            <a:endParaRPr lang="en-US" sz="1400" b="1" dirty="0"/>
          </a:p>
        </p:txBody>
      </p:sp>
      <p:sp>
        <p:nvSpPr>
          <p:cNvPr id="2" name="Titre 1">
            <a:extLst>
              <a:ext uri="{FF2B5EF4-FFF2-40B4-BE49-F238E27FC236}">
                <a16:creationId xmlns:a16="http://schemas.microsoft.com/office/drawing/2014/main" id="{626F21C7-56BC-A74B-BA53-D2D4021D16E5}"/>
              </a:ext>
            </a:extLst>
          </p:cNvPr>
          <p:cNvSpPr>
            <a:spLocks noGrp="1"/>
          </p:cNvSpPr>
          <p:nvPr>
            <p:ph type="title"/>
          </p:nvPr>
        </p:nvSpPr>
        <p:spPr>
          <a:xfrm>
            <a:off x="4502332" y="790230"/>
            <a:ext cx="4572000" cy="1793875"/>
          </a:xfrm>
        </p:spPr>
        <p:txBody>
          <a:bodyPr>
            <a:normAutofit/>
          </a:bodyPr>
          <a:lstStyle/>
          <a:p>
            <a:r>
              <a:rPr lang="en-US" dirty="0"/>
              <a:t>Overview of energetic particle physics studies on TCV</a:t>
            </a:r>
          </a:p>
        </p:txBody>
      </p:sp>
      <p:sp>
        <p:nvSpPr>
          <p:cNvPr id="3" name="Espace réservé du texte 2">
            <a:extLst>
              <a:ext uri="{FF2B5EF4-FFF2-40B4-BE49-F238E27FC236}">
                <a16:creationId xmlns:a16="http://schemas.microsoft.com/office/drawing/2014/main" id="{50E3DCC4-356B-A340-9BF5-39AD9E375463}"/>
              </a:ext>
            </a:extLst>
          </p:cNvPr>
          <p:cNvSpPr>
            <a:spLocks noGrp="1"/>
          </p:cNvSpPr>
          <p:nvPr>
            <p:ph type="body" idx="1"/>
          </p:nvPr>
        </p:nvSpPr>
        <p:spPr>
          <a:xfrm>
            <a:off x="4502332" y="2661274"/>
            <a:ext cx="4572000" cy="1704351"/>
          </a:xfrm>
        </p:spPr>
        <p:txBody>
          <a:bodyPr>
            <a:normAutofit/>
          </a:bodyPr>
          <a:lstStyle/>
          <a:p>
            <a:r>
              <a:rPr lang="en-US" sz="1400" dirty="0"/>
              <a:t>Anton Jansen van Vuuren, M. </a:t>
            </a:r>
            <a:r>
              <a:rPr lang="en-US" sz="1400" dirty="0" err="1"/>
              <a:t>Podestà</a:t>
            </a:r>
            <a:r>
              <a:rPr lang="en-US" sz="1400" dirty="0"/>
              <a:t>, A. N. Karpushov, M. Rud, Q. Kernel, A. Fasoli, D. Mykytchuk J. Poley-Sanjuán, B. P. Duval, J. Decker, B. Rofman, M. Dreval, S. Sharapov, and the </a:t>
            </a:r>
            <a:r>
              <a:rPr lang="en-US" sz="1400" dirty="0" err="1"/>
              <a:t>EUROfusion</a:t>
            </a:r>
            <a:r>
              <a:rPr lang="en-US" sz="1400" dirty="0"/>
              <a:t> Tokamak Exploitation</a:t>
            </a:r>
            <a:r>
              <a:rPr lang="en-US" sz="1400" baseline="30000" dirty="0"/>
              <a:t>*</a:t>
            </a:r>
            <a:r>
              <a:rPr lang="en-US" sz="1400" dirty="0"/>
              <a:t> and the TCV</a:t>
            </a:r>
            <a:r>
              <a:rPr lang="en-US" sz="1400" baseline="30000" dirty="0"/>
              <a:t>**</a:t>
            </a:r>
            <a:r>
              <a:rPr lang="en-US" sz="1400" dirty="0"/>
              <a:t> teams</a:t>
            </a:r>
          </a:p>
          <a:p>
            <a:endParaRPr lang="en-US" sz="1400" dirty="0"/>
          </a:p>
          <a:p>
            <a:pPr>
              <a:spcBef>
                <a:spcPts val="0"/>
              </a:spcBef>
            </a:pPr>
            <a:r>
              <a:rPr lang="fr-FR" sz="1050" dirty="0"/>
              <a:t>*  </a:t>
            </a:r>
            <a:r>
              <a:rPr lang="en-US" sz="1050" dirty="0"/>
              <a:t>See author list of N. </a:t>
            </a:r>
            <a:r>
              <a:rPr lang="en-US" sz="1050" dirty="0" err="1"/>
              <a:t>Vianello</a:t>
            </a:r>
            <a:r>
              <a:rPr lang="en-US" sz="1050" dirty="0"/>
              <a:t> et al 2026 </a:t>
            </a:r>
            <a:r>
              <a:rPr lang="en-US" sz="1050" dirty="0" err="1"/>
              <a:t>Nucl</a:t>
            </a:r>
            <a:r>
              <a:rPr lang="en-US" sz="1050" dirty="0"/>
              <a:t>. Fusion 66 116010</a:t>
            </a:r>
          </a:p>
          <a:p>
            <a:pPr>
              <a:spcBef>
                <a:spcPts val="0"/>
              </a:spcBef>
            </a:pPr>
            <a:r>
              <a:rPr lang="fr-FR" sz="1050" dirty="0"/>
              <a:t>** </a:t>
            </a:r>
            <a:r>
              <a:rPr lang="fr-FR" sz="1050" dirty="0" err="1"/>
              <a:t>See</a:t>
            </a:r>
            <a:r>
              <a:rPr lang="fr-FR" sz="1050" dirty="0"/>
              <a:t> </a:t>
            </a:r>
            <a:r>
              <a:rPr lang="en-US" sz="1050" dirty="0"/>
              <a:t>author list of C. Theiler et al 2026 </a:t>
            </a:r>
            <a:r>
              <a:rPr lang="en-US" sz="1050" dirty="0" err="1"/>
              <a:t>Nucl</a:t>
            </a:r>
            <a:r>
              <a:rPr lang="en-US" sz="1050" dirty="0"/>
              <a:t>. Fusion 66 116007</a:t>
            </a:r>
            <a:endParaRPr lang="fr-FR" sz="1050" dirty="0"/>
          </a:p>
        </p:txBody>
      </p:sp>
      <p:sp>
        <p:nvSpPr>
          <p:cNvPr id="5" name="Espace réservé de la date 4">
            <a:extLst>
              <a:ext uri="{FF2B5EF4-FFF2-40B4-BE49-F238E27FC236}">
                <a16:creationId xmlns:a16="http://schemas.microsoft.com/office/drawing/2014/main" id="{D880124D-0355-C54B-9126-82BC6AB6B368}"/>
              </a:ext>
            </a:extLst>
          </p:cNvPr>
          <p:cNvSpPr>
            <a:spLocks noGrp="1"/>
          </p:cNvSpPr>
          <p:nvPr>
            <p:ph type="dt" sz="half" idx="14"/>
          </p:nvPr>
        </p:nvSpPr>
        <p:spPr>
          <a:xfrm>
            <a:off x="0" y="4761616"/>
            <a:ext cx="3341052" cy="379182"/>
          </a:xfrm>
        </p:spPr>
        <p:txBody>
          <a:bodyPr/>
          <a:lstStyle/>
          <a:p>
            <a:r>
              <a:rPr lang="en-US" sz="1050" dirty="0"/>
              <a:t>19</a:t>
            </a:r>
            <a:r>
              <a:rPr lang="en-US" sz="1050" baseline="30000" dirty="0"/>
              <a:t>th</a:t>
            </a:r>
            <a:r>
              <a:rPr lang="en-US" sz="1050" dirty="0"/>
              <a:t> Technical Meeting on Energetic Particles 2026, Lausanne, Switzerland</a:t>
            </a:r>
            <a:endParaRPr lang="fr-FR" sz="1050" dirty="0"/>
          </a:p>
        </p:txBody>
      </p:sp>
      <p:pic>
        <p:nvPicPr>
          <p:cNvPr id="4" name="Picture 3" descr="A computer generated image of a machine&#10;&#10;Description automatically generated">
            <a:extLst>
              <a:ext uri="{FF2B5EF4-FFF2-40B4-BE49-F238E27FC236}">
                <a16:creationId xmlns:a16="http://schemas.microsoft.com/office/drawing/2014/main" id="{F0AB496B-6FC5-6358-388A-878932AB20B2}"/>
              </a:ext>
            </a:extLst>
          </p:cNvPr>
          <p:cNvPicPr>
            <a:picLocks noChangeAspect="1"/>
          </p:cNvPicPr>
          <p:nvPr/>
        </p:nvPicPr>
        <p:blipFill rotWithShape="1">
          <a:blip r:embed="rId2"/>
          <a:srcRect l="26249" r="25939"/>
          <a:stretch/>
        </p:blipFill>
        <p:spPr>
          <a:xfrm>
            <a:off x="437283" y="818824"/>
            <a:ext cx="3717262" cy="3790392"/>
          </a:xfrm>
          <a:prstGeom prst="rect">
            <a:avLst/>
          </a:prstGeom>
        </p:spPr>
      </p:pic>
      <p:grpSp>
        <p:nvGrpSpPr>
          <p:cNvPr id="8" name="Gruppieren 3">
            <a:extLst>
              <a:ext uri="{FF2B5EF4-FFF2-40B4-BE49-F238E27FC236}">
                <a16:creationId xmlns:a16="http://schemas.microsoft.com/office/drawing/2014/main" id="{82A10EF7-0F77-5BFA-5602-47202413CB56}"/>
              </a:ext>
            </a:extLst>
          </p:cNvPr>
          <p:cNvGrpSpPr>
            <a:grpSpLocks noChangeAspect="1"/>
          </p:cNvGrpSpPr>
          <p:nvPr/>
        </p:nvGrpSpPr>
        <p:grpSpPr>
          <a:xfrm>
            <a:off x="4648201" y="4552001"/>
            <a:ext cx="4495800" cy="456866"/>
            <a:chOff x="5735960" y="5717361"/>
            <a:chExt cx="6120680" cy="713919"/>
          </a:xfrm>
        </p:grpSpPr>
        <p:pic>
          <p:nvPicPr>
            <p:cNvPr id="9" name="Grafik 24">
              <a:extLst>
                <a:ext uri="{FF2B5EF4-FFF2-40B4-BE49-F238E27FC236}">
                  <a16:creationId xmlns:a16="http://schemas.microsoft.com/office/drawing/2014/main" id="{8EFA7A72-1F60-594E-CE70-BF2EC4F48624}"/>
                </a:ext>
              </a:extLst>
            </p:cNvPr>
            <p:cNvPicPr preferRelativeResize="0">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10" name="Rechteck 2">
              <a:extLst>
                <a:ext uri="{FF2B5EF4-FFF2-40B4-BE49-F238E27FC236}">
                  <a16:creationId xmlns:a16="http://schemas.microsoft.com/office/drawing/2014/main" id="{F3EE1FA5-2F0E-0587-C1A8-E2491CC99185}"/>
                </a:ext>
              </a:extLst>
            </p:cNvPr>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11" name="Picture 12" descr="Contract between EC and EUROfusion is signed | FuseNet">
            <a:extLst>
              <a:ext uri="{FF2B5EF4-FFF2-40B4-BE49-F238E27FC236}">
                <a16:creationId xmlns:a16="http://schemas.microsoft.com/office/drawing/2014/main" id="{0BFA8E82-0702-0CEE-A42B-7E2F3280DA5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04875" y="117362"/>
            <a:ext cx="1391039" cy="36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lack background with a black square&#10;&#10;Description automatically generated with medium confidence">
            <a:extLst>
              <a:ext uri="{FF2B5EF4-FFF2-40B4-BE49-F238E27FC236}">
                <a16:creationId xmlns:a16="http://schemas.microsoft.com/office/drawing/2014/main" id="{A7CE9B78-D43D-8226-64B7-B91694D3D83C}"/>
              </a:ext>
            </a:extLst>
          </p:cNvPr>
          <p:cNvPicPr>
            <a:picLocks noChangeAspect="1"/>
          </p:cNvPicPr>
          <p:nvPr/>
        </p:nvPicPr>
        <p:blipFill>
          <a:blip r:embed="rId5"/>
          <a:stretch>
            <a:fillRect/>
          </a:stretch>
        </p:blipFill>
        <p:spPr>
          <a:xfrm>
            <a:off x="182942" y="438963"/>
            <a:ext cx="631915" cy="396000"/>
          </a:xfrm>
          <a:prstGeom prst="rect">
            <a:avLst/>
          </a:prstGeom>
        </p:spPr>
      </p:pic>
    </p:spTree>
    <p:extLst>
      <p:ext uri="{BB962C8B-B14F-4D97-AF65-F5344CB8AC3E}">
        <p14:creationId xmlns:p14="http://schemas.microsoft.com/office/powerpoint/2010/main" val="3269070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214278" y="1017638"/>
            <a:ext cx="8283330" cy="3651307"/>
          </a:xfrm>
        </p:spPr>
        <p:txBody>
          <a:bodyPr>
            <a:noAutofit/>
          </a:bodyPr>
          <a:lstStyle/>
          <a:p>
            <a:pPr marL="342900" lvl="2" indent="-342900">
              <a:lnSpc>
                <a:spcPct val="110000"/>
              </a:lnSpc>
              <a:spcBef>
                <a:spcPct val="0"/>
              </a:spcBef>
              <a:buFont typeface="+mj-lt"/>
              <a:buAutoNum type="arabicPeriod"/>
            </a:pPr>
            <a:r>
              <a:rPr lang="en-US" sz="1400" dirty="0"/>
              <a:t>TCV as a fast-ion testbed</a:t>
            </a:r>
          </a:p>
          <a:p>
            <a:pPr marL="514350" lvl="4">
              <a:spcBef>
                <a:spcPts val="750"/>
              </a:spcBef>
              <a:buClr>
                <a:schemeClr val="accent1"/>
              </a:buClr>
              <a:buSzPct val="90000"/>
              <a:buFont typeface="Wingdings" pitchFamily="2" charset="2"/>
              <a:buChar char="§"/>
            </a:pPr>
            <a:r>
              <a:rPr lang="en-US" sz="1400" dirty="0">
                <a:latin typeface="Arial" panose="020B0604020202020204" pitchFamily="34" charset="0"/>
                <a:cs typeface="Arial" panose="020B0604020202020204" pitchFamily="34" charset="0"/>
              </a:rPr>
              <a:t>Heating and fast-ion sources</a:t>
            </a:r>
          </a:p>
          <a:p>
            <a:pPr marL="514350" lvl="4">
              <a:spcBef>
                <a:spcPts val="750"/>
              </a:spcBef>
              <a:buClr>
                <a:schemeClr val="accent1"/>
              </a:buClr>
              <a:buSzPct val="90000"/>
              <a:buFont typeface="Wingdings" pitchFamily="2" charset="2"/>
              <a:buChar char="§"/>
            </a:pPr>
            <a:r>
              <a:rPr lang="en-US" sz="1400" dirty="0">
                <a:latin typeface="Arial" panose="020B0604020202020204" pitchFamily="34" charset="0"/>
                <a:cs typeface="Arial" panose="020B0604020202020204" pitchFamily="34" charset="0"/>
              </a:rPr>
              <a:t>Fast-ion diagnostics</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t>TCV Modelling and analysis workflow</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t>Recent energetic-particle studies on TCV</a:t>
            </a:r>
          </a:p>
          <a:p>
            <a:pPr marL="628650" lvl="3" indent="-285750">
              <a:lnSpc>
                <a:spcPct val="110000"/>
              </a:lnSpc>
              <a:spcBef>
                <a:spcPct val="0"/>
              </a:spcBef>
              <a:buClr>
                <a:schemeClr val="accent1"/>
              </a:buClr>
              <a:buFont typeface="Wingdings" panose="05000000000000000000" pitchFamily="2" charset="2"/>
              <a:buChar char="§"/>
            </a:pPr>
            <a:r>
              <a:rPr lang="en-US" sz="1400" dirty="0"/>
              <a:t>Negative vs positive triangularity confinement</a:t>
            </a:r>
          </a:p>
          <a:p>
            <a:pPr marL="628650" lvl="3" indent="-285750">
              <a:lnSpc>
                <a:spcPct val="110000"/>
              </a:lnSpc>
              <a:spcBef>
                <a:spcPct val="0"/>
              </a:spcBef>
              <a:buClr>
                <a:schemeClr val="accent1"/>
              </a:buClr>
              <a:buFont typeface="Wingdings" panose="05000000000000000000" pitchFamily="2" charset="2"/>
              <a:buChar char="§"/>
            </a:pPr>
            <a:r>
              <a:rPr lang="en-US" sz="1400" dirty="0"/>
              <a:t>Alfvén eigenmode control</a:t>
            </a:r>
          </a:p>
          <a:p>
            <a:pPr marL="628650" lvl="3" indent="-285750">
              <a:lnSpc>
                <a:spcPct val="110000"/>
              </a:lnSpc>
              <a:spcBef>
                <a:spcPct val="0"/>
              </a:spcBef>
              <a:buClr>
                <a:schemeClr val="accent1"/>
              </a:buClr>
              <a:buFont typeface="Wingdings" panose="05000000000000000000" pitchFamily="2" charset="2"/>
              <a:buChar char="§"/>
            </a:pPr>
            <a:r>
              <a:rPr lang="en-US" sz="1400" dirty="0"/>
              <a:t>Fishbone redistribution of fast-ions</a:t>
            </a:r>
          </a:p>
          <a:p>
            <a:pPr marL="628650" lvl="3" indent="-285750">
              <a:lnSpc>
                <a:spcPct val="110000"/>
              </a:lnSpc>
              <a:spcBef>
                <a:spcPct val="0"/>
              </a:spcBef>
              <a:buClr>
                <a:schemeClr val="accent1"/>
              </a:buClr>
              <a:buFont typeface="Wingdings" panose="05000000000000000000" pitchFamily="2" charset="2"/>
              <a:buChar char="§"/>
            </a:pPr>
            <a:r>
              <a:rPr lang="en-US" sz="1400" dirty="0"/>
              <a:t>Runaway-electron and high-frequency waves</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t>Conclusions and outlook</a:t>
            </a:r>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fontScale="90000"/>
          </a:bodyPr>
          <a:lstStyle/>
          <a:p>
            <a:r>
              <a:rPr lang="en-US" sz="3100" dirty="0"/>
              <a:t>Outline</a:t>
            </a:r>
            <a:endParaRPr lang="en-US" dirty="0"/>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2</a:t>
            </a:fld>
            <a:endParaRPr lang="fr-FR" dirty="0"/>
          </a:p>
        </p:txBody>
      </p:sp>
    </p:spTree>
    <p:extLst>
      <p:ext uri="{BB962C8B-B14F-4D97-AF65-F5344CB8AC3E}">
        <p14:creationId xmlns:p14="http://schemas.microsoft.com/office/powerpoint/2010/main" val="963032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rmAutofit/>
          </a:bodyPr>
          <a:lstStyle/>
          <a:p>
            <a:r>
              <a:rPr lang="en-US" sz="2800" dirty="0"/>
              <a:t>The Tokamak à Configuration Variable (TCV)</a:t>
            </a:r>
          </a:p>
        </p:txBody>
      </p:sp>
      <p:sp>
        <p:nvSpPr>
          <p:cNvPr id="6" name="Footer Placeholder 5">
            <a:extLst>
              <a:ext uri="{FF2B5EF4-FFF2-40B4-BE49-F238E27FC236}">
                <a16:creationId xmlns:a16="http://schemas.microsoft.com/office/drawing/2014/main" id="{7107B2B0-480D-4865-BDBC-1B1D9964E861}"/>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3</a:t>
            </a:fld>
            <a:endParaRPr lang="fr-FR" dirty="0"/>
          </a:p>
        </p:txBody>
      </p:sp>
      <p:sp>
        <p:nvSpPr>
          <p:cNvPr id="3" name="TextBox 2">
            <a:extLst>
              <a:ext uri="{FF2B5EF4-FFF2-40B4-BE49-F238E27FC236}">
                <a16:creationId xmlns:a16="http://schemas.microsoft.com/office/drawing/2014/main" id="{3F5068DC-B872-1D5A-4589-F581E7422569}"/>
              </a:ext>
            </a:extLst>
          </p:cNvPr>
          <p:cNvSpPr txBox="1"/>
          <p:nvPr/>
        </p:nvSpPr>
        <p:spPr>
          <a:xfrm>
            <a:off x="0" y="4914584"/>
            <a:ext cx="4495968" cy="246221"/>
          </a:xfrm>
          <a:prstGeom prst="rect">
            <a:avLst/>
          </a:prstGeom>
          <a:noFill/>
        </p:spPr>
        <p:txBody>
          <a:bodyPr wrap="square">
            <a:spAutoFit/>
          </a:bodyPr>
          <a:lstStyle/>
          <a:p>
            <a:r>
              <a:rPr lang="fr-FR" sz="1000" dirty="0" err="1"/>
              <a:t>See</a:t>
            </a:r>
            <a:r>
              <a:rPr lang="fr-FR" sz="1000" dirty="0"/>
              <a:t> C. Theiler </a:t>
            </a:r>
            <a:r>
              <a:rPr lang="fr-FR" sz="1000" i="1" dirty="0"/>
              <a:t>et al </a:t>
            </a:r>
            <a:r>
              <a:rPr lang="fr-FR" sz="1000" dirty="0"/>
              <a:t>2026 </a:t>
            </a:r>
            <a:r>
              <a:rPr lang="fr-FR" sz="1000" dirty="0" err="1"/>
              <a:t>Nucl</a:t>
            </a:r>
            <a:r>
              <a:rPr lang="fr-FR" sz="1000" dirty="0"/>
              <a:t>. Fusion </a:t>
            </a:r>
            <a:r>
              <a:rPr lang="fr-FR" sz="1000" b="1" dirty="0"/>
              <a:t>66</a:t>
            </a:r>
            <a:r>
              <a:rPr lang="fr-FR" sz="1000" dirty="0"/>
              <a:t> 116007</a:t>
            </a:r>
          </a:p>
        </p:txBody>
      </p:sp>
      <p:pic>
        <p:nvPicPr>
          <p:cNvPr id="2" name="Picture 1" descr="A multicolored machine with different colored parts&#10;&#10;AI-generated content may be incorrect.">
            <a:extLst>
              <a:ext uri="{FF2B5EF4-FFF2-40B4-BE49-F238E27FC236}">
                <a16:creationId xmlns:a16="http://schemas.microsoft.com/office/drawing/2014/main" id="{7F314B97-D159-3087-09C9-2A5AD94CCAAB}"/>
              </a:ext>
            </a:extLst>
          </p:cNvPr>
          <p:cNvPicPr>
            <a:picLocks noChangeAspect="1"/>
          </p:cNvPicPr>
          <p:nvPr/>
        </p:nvPicPr>
        <p:blipFill rotWithShape="1">
          <a:blip r:embed="rId2"/>
          <a:srcRect r="14429"/>
          <a:stretch/>
        </p:blipFill>
        <p:spPr>
          <a:xfrm>
            <a:off x="4957978" y="1248596"/>
            <a:ext cx="3591164" cy="2880000"/>
          </a:xfrm>
          <a:prstGeom prst="rect">
            <a:avLst/>
          </a:prstGeom>
        </p:spPr>
      </p:pic>
      <p:graphicFrame>
        <p:nvGraphicFramePr>
          <p:cNvPr id="5" name="Table 4">
            <a:extLst>
              <a:ext uri="{FF2B5EF4-FFF2-40B4-BE49-F238E27FC236}">
                <a16:creationId xmlns:a16="http://schemas.microsoft.com/office/drawing/2014/main" id="{E885672C-8E1A-3AC2-B1CD-3CB204B103ED}"/>
              </a:ext>
            </a:extLst>
          </p:cNvPr>
          <p:cNvGraphicFramePr>
            <a:graphicFrameLocks noGrp="1"/>
          </p:cNvGraphicFramePr>
          <p:nvPr>
            <p:extLst>
              <p:ext uri="{D42A27DB-BD31-4B8C-83A1-F6EECF244321}">
                <p14:modId xmlns:p14="http://schemas.microsoft.com/office/powerpoint/2010/main" val="3891623084"/>
              </p:ext>
            </p:extLst>
          </p:nvPr>
        </p:nvGraphicFramePr>
        <p:xfrm>
          <a:off x="594858" y="1213548"/>
          <a:ext cx="4111660" cy="3417195"/>
        </p:xfrm>
        <a:graphic>
          <a:graphicData uri="http://schemas.openxmlformats.org/drawingml/2006/table">
            <a:tbl>
              <a:tblPr bandRow="1">
                <a:tableStyleId>{5C22544A-7EE6-4342-B048-85BDC9FD1C3A}</a:tableStyleId>
              </a:tblPr>
              <a:tblGrid>
                <a:gridCol w="2082585">
                  <a:extLst>
                    <a:ext uri="{9D8B030D-6E8A-4147-A177-3AD203B41FA5}">
                      <a16:colId xmlns:a16="http://schemas.microsoft.com/office/drawing/2014/main" val="1486771055"/>
                    </a:ext>
                  </a:extLst>
                </a:gridCol>
                <a:gridCol w="2029075">
                  <a:extLst>
                    <a:ext uri="{9D8B030D-6E8A-4147-A177-3AD203B41FA5}">
                      <a16:colId xmlns:a16="http://schemas.microsoft.com/office/drawing/2014/main" val="3777670309"/>
                    </a:ext>
                  </a:extLst>
                </a:gridCol>
              </a:tblGrid>
              <a:tr h="322115">
                <a:tc>
                  <a:txBody>
                    <a:bodyPr/>
                    <a:lstStyle/>
                    <a:p>
                      <a:r>
                        <a:rPr lang="en-GB" sz="1400" dirty="0"/>
                        <a:t>Major and minor radii</a:t>
                      </a:r>
                    </a:p>
                  </a:txBody>
                  <a:tcPr marL="28575" marR="28575" marT="28575" marB="28575"/>
                </a:tc>
                <a:tc>
                  <a:txBody>
                    <a:bodyPr/>
                    <a:lstStyle/>
                    <a:p>
                      <a:pPr algn="ctr"/>
                      <a:r>
                        <a:rPr lang="en-GB" sz="1400" dirty="0"/>
                        <a:t>0.88 / 0.25 m</a:t>
                      </a:r>
                    </a:p>
                  </a:txBody>
                  <a:tcPr marL="28575" marR="28575" marT="28575" marB="28575"/>
                </a:tc>
                <a:extLst>
                  <a:ext uri="{0D108BD9-81ED-4DB2-BD59-A6C34878D82A}">
                    <a16:rowId xmlns:a16="http://schemas.microsoft.com/office/drawing/2014/main" val="1483913750"/>
                  </a:ext>
                </a:extLst>
              </a:tr>
              <a:tr h="322115">
                <a:tc>
                  <a:txBody>
                    <a:bodyPr/>
                    <a:lstStyle/>
                    <a:p>
                      <a:r>
                        <a:rPr lang="en-GB" sz="1400" dirty="0"/>
                        <a:t>First wall material</a:t>
                      </a:r>
                    </a:p>
                  </a:txBody>
                  <a:tcPr marL="28575" marR="28575" marT="28575" marB="28575"/>
                </a:tc>
                <a:tc>
                  <a:txBody>
                    <a:bodyPr/>
                    <a:lstStyle/>
                    <a:p>
                      <a:pPr algn="ctr"/>
                      <a:r>
                        <a:rPr lang="en-GB" sz="1400" u="none" strike="noStrike" dirty="0">
                          <a:solidFill>
                            <a:schemeClr val="tx1"/>
                          </a:solidFill>
                          <a:effectLst/>
                        </a:rPr>
                        <a:t>Carbon (graphite)</a:t>
                      </a:r>
                      <a:endParaRPr lang="en-GB" sz="1400" u="none" dirty="0">
                        <a:solidFill>
                          <a:schemeClr val="tx1"/>
                        </a:solidFill>
                      </a:endParaRPr>
                    </a:p>
                  </a:txBody>
                  <a:tcPr marL="28575" marR="28575" marT="28575" marB="28575"/>
                </a:tc>
                <a:extLst>
                  <a:ext uri="{0D108BD9-81ED-4DB2-BD59-A6C34878D82A}">
                    <a16:rowId xmlns:a16="http://schemas.microsoft.com/office/drawing/2014/main" val="3404046582"/>
                  </a:ext>
                </a:extLst>
              </a:tr>
              <a:tr h="322115">
                <a:tc>
                  <a:txBody>
                    <a:bodyPr/>
                    <a:lstStyle/>
                    <a:p>
                      <a:r>
                        <a:rPr lang="en-GB" sz="1400" dirty="0"/>
                        <a:t>Max magnetic field</a:t>
                      </a:r>
                    </a:p>
                  </a:txBody>
                  <a:tcPr marL="28575" marR="28575" marT="28575" marB="28575"/>
                </a:tc>
                <a:tc>
                  <a:txBody>
                    <a:bodyPr/>
                    <a:lstStyle/>
                    <a:p>
                      <a:pPr algn="ctr"/>
                      <a:r>
                        <a:rPr lang="en-GB" sz="1400" dirty="0"/>
                        <a:t>1.54 T</a:t>
                      </a:r>
                    </a:p>
                  </a:txBody>
                  <a:tcPr marL="28575" marR="28575" marT="28575" marB="28575"/>
                </a:tc>
                <a:extLst>
                  <a:ext uri="{0D108BD9-81ED-4DB2-BD59-A6C34878D82A}">
                    <a16:rowId xmlns:a16="http://schemas.microsoft.com/office/drawing/2014/main" val="2124443218"/>
                  </a:ext>
                </a:extLst>
              </a:tr>
              <a:tr h="322115">
                <a:tc>
                  <a:txBody>
                    <a:bodyPr/>
                    <a:lstStyle/>
                    <a:p>
                      <a:r>
                        <a:rPr lang="en-GB" sz="1400" dirty="0"/>
                        <a:t>Max plasma current</a:t>
                      </a:r>
                    </a:p>
                  </a:txBody>
                  <a:tcPr marL="28575" marR="28575" marT="28575" marB="28575"/>
                </a:tc>
                <a:tc>
                  <a:txBody>
                    <a:bodyPr/>
                    <a:lstStyle/>
                    <a:p>
                      <a:pPr algn="ctr"/>
                      <a:r>
                        <a:rPr lang="en-GB" sz="1400" dirty="0"/>
                        <a:t>1.0 MA</a:t>
                      </a:r>
                    </a:p>
                  </a:txBody>
                  <a:tcPr marL="28575" marR="28575" marT="28575" marB="28575"/>
                </a:tc>
                <a:extLst>
                  <a:ext uri="{0D108BD9-81ED-4DB2-BD59-A6C34878D82A}">
                    <a16:rowId xmlns:a16="http://schemas.microsoft.com/office/drawing/2014/main" val="1523042291"/>
                  </a:ext>
                </a:extLst>
              </a:tr>
              <a:tr h="322115">
                <a:tc>
                  <a:txBody>
                    <a:bodyPr/>
                    <a:lstStyle/>
                    <a:p>
                      <a:r>
                        <a:rPr lang="en-GB" sz="1400" dirty="0"/>
                        <a:t>Max elongation</a:t>
                      </a:r>
                    </a:p>
                  </a:txBody>
                  <a:tcPr marL="28575" marR="28575" marT="28575" marB="28575"/>
                </a:tc>
                <a:tc>
                  <a:txBody>
                    <a:bodyPr/>
                    <a:lstStyle/>
                    <a:p>
                      <a:pPr algn="ctr"/>
                      <a:r>
                        <a:rPr lang="en-CH" sz="1400" dirty="0"/>
                        <a:t>2.8</a:t>
                      </a:r>
                    </a:p>
                  </a:txBody>
                  <a:tcPr marL="28575" marR="28575" marT="28575" marB="28575"/>
                </a:tc>
                <a:extLst>
                  <a:ext uri="{0D108BD9-81ED-4DB2-BD59-A6C34878D82A}">
                    <a16:rowId xmlns:a16="http://schemas.microsoft.com/office/drawing/2014/main" val="1699967099"/>
                  </a:ext>
                </a:extLst>
              </a:tr>
              <a:tr h="322115">
                <a:tc>
                  <a:txBody>
                    <a:bodyPr/>
                    <a:lstStyle/>
                    <a:p>
                      <a:r>
                        <a:rPr lang="en-GB" sz="1400" dirty="0"/>
                        <a:t>Triangularity</a:t>
                      </a:r>
                    </a:p>
                  </a:txBody>
                  <a:tcPr marL="28575" marR="28575" marT="28575" marB="28575"/>
                </a:tc>
                <a:tc>
                  <a:txBody>
                    <a:bodyPr/>
                    <a:lstStyle/>
                    <a:p>
                      <a:pPr algn="ctr"/>
                      <a:r>
                        <a:rPr lang="en-CH" sz="1400" dirty="0"/>
                        <a:t>-0.6 / +0.9</a:t>
                      </a:r>
                    </a:p>
                  </a:txBody>
                  <a:tcPr marL="28575" marR="28575" marT="28575" marB="28575"/>
                </a:tc>
                <a:extLst>
                  <a:ext uri="{0D108BD9-81ED-4DB2-BD59-A6C34878D82A}">
                    <a16:rowId xmlns:a16="http://schemas.microsoft.com/office/drawing/2014/main" val="3594938562"/>
                  </a:ext>
                </a:extLst>
              </a:tr>
              <a:tr h="322115">
                <a:tc>
                  <a:txBody>
                    <a:bodyPr/>
                    <a:lstStyle/>
                    <a:p>
                      <a:r>
                        <a:rPr lang="en-CH" sz="1400" dirty="0"/>
                        <a:t>Pulse duration</a:t>
                      </a:r>
                    </a:p>
                  </a:txBody>
                  <a:tcPr/>
                </a:tc>
                <a:tc>
                  <a:txBody>
                    <a:bodyPr/>
                    <a:lstStyle/>
                    <a:p>
                      <a:pPr algn="ctr"/>
                      <a:r>
                        <a:rPr lang="en-CH" sz="1400" dirty="0"/>
                        <a:t>2 s (4 s)</a:t>
                      </a:r>
                    </a:p>
                  </a:txBody>
                  <a:tcPr/>
                </a:tc>
                <a:extLst>
                  <a:ext uri="{0D108BD9-81ED-4DB2-BD59-A6C34878D82A}">
                    <a16:rowId xmlns:a16="http://schemas.microsoft.com/office/drawing/2014/main" val="3958859637"/>
                  </a:ext>
                </a:extLst>
              </a:tr>
              <a:tr h="3221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sz="1400" dirty="0"/>
                        <a:t>ECH power</a:t>
                      </a:r>
                    </a:p>
                  </a:txBody>
                  <a:tcPr/>
                </a:tc>
                <a:tc>
                  <a:txBody>
                    <a:bodyPr/>
                    <a:lstStyle/>
                    <a:p>
                      <a:pPr algn="ctr"/>
                      <a:r>
                        <a:rPr lang="en-CH" sz="1400" dirty="0"/>
                        <a:t>2.4 MW </a:t>
                      </a:r>
                      <a:r>
                        <a:rPr lang="en-US" sz="1400" dirty="0"/>
                        <a:t>– X2</a:t>
                      </a:r>
                    </a:p>
                    <a:p>
                      <a:pPr algn="ctr"/>
                      <a:r>
                        <a:rPr lang="en-CH" sz="1400" dirty="0"/>
                        <a:t>+1.9 MW</a:t>
                      </a:r>
                      <a:r>
                        <a:rPr lang="en-US" sz="1400" dirty="0"/>
                        <a:t> – X3</a:t>
                      </a:r>
                      <a:endParaRPr lang="en-CH" sz="1400" dirty="0"/>
                    </a:p>
                  </a:txBody>
                  <a:tcPr/>
                </a:tc>
                <a:extLst>
                  <a:ext uri="{0D108BD9-81ED-4DB2-BD59-A6C34878D82A}">
                    <a16:rowId xmlns:a16="http://schemas.microsoft.com/office/drawing/2014/main" val="2705305005"/>
                  </a:ext>
                </a:extLst>
              </a:tr>
              <a:tr h="322115">
                <a:tc>
                  <a:txBody>
                    <a:bodyPr/>
                    <a:lstStyle/>
                    <a:p>
                      <a:r>
                        <a:rPr lang="en-CH" sz="1400" dirty="0"/>
                        <a:t>NBI power</a:t>
                      </a:r>
                    </a:p>
                  </a:txBody>
                  <a:tcPr/>
                </a:tc>
                <a:tc>
                  <a:txBody>
                    <a:bodyPr/>
                    <a:lstStyle/>
                    <a:p>
                      <a:pPr algn="ctr"/>
                      <a:r>
                        <a:rPr lang="en-CH" sz="1400" dirty="0"/>
                        <a:t>2.5 MW</a:t>
                      </a:r>
                    </a:p>
                  </a:txBody>
                  <a:tcPr/>
                </a:tc>
                <a:extLst>
                  <a:ext uri="{0D108BD9-81ED-4DB2-BD59-A6C34878D82A}">
                    <a16:rowId xmlns:a16="http://schemas.microsoft.com/office/drawing/2014/main" val="1468958944"/>
                  </a:ext>
                </a:extLst>
              </a:tr>
              <a:tr h="322115">
                <a:tc>
                  <a:txBody>
                    <a:bodyPr/>
                    <a:lstStyle/>
                    <a:p>
                      <a:r>
                        <a:rPr lang="en-CH" sz="1400" dirty="0"/>
                        <a:t>Main species</a:t>
                      </a:r>
                    </a:p>
                  </a:txBody>
                  <a:tcPr/>
                </a:tc>
                <a:tc>
                  <a:txBody>
                    <a:bodyPr/>
                    <a:lstStyle/>
                    <a:p>
                      <a:pPr algn="ctr"/>
                      <a:r>
                        <a:rPr lang="en-CH" sz="1400" dirty="0"/>
                        <a:t>D, H, He</a:t>
                      </a:r>
                    </a:p>
                  </a:txBody>
                  <a:tcPr/>
                </a:tc>
                <a:extLst>
                  <a:ext uri="{0D108BD9-81ED-4DB2-BD59-A6C34878D82A}">
                    <a16:rowId xmlns:a16="http://schemas.microsoft.com/office/drawing/2014/main" val="4043160971"/>
                  </a:ext>
                </a:extLst>
              </a:tr>
            </a:tbl>
          </a:graphicData>
        </a:graphic>
      </p:graphicFrame>
    </p:spTree>
    <p:extLst>
      <p:ext uri="{BB962C8B-B14F-4D97-AF65-F5344CB8AC3E}">
        <p14:creationId xmlns:p14="http://schemas.microsoft.com/office/powerpoint/2010/main" val="1053142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rmAutofit/>
          </a:bodyPr>
          <a:lstStyle/>
          <a:p>
            <a:r>
              <a:rPr lang="en-US" sz="2800" dirty="0"/>
              <a:t>TCV offers exceptional plasma-shaping flexibility</a:t>
            </a:r>
          </a:p>
        </p:txBody>
      </p:sp>
      <p:sp>
        <p:nvSpPr>
          <p:cNvPr id="6" name="Footer Placeholder 5">
            <a:extLst>
              <a:ext uri="{FF2B5EF4-FFF2-40B4-BE49-F238E27FC236}">
                <a16:creationId xmlns:a16="http://schemas.microsoft.com/office/drawing/2014/main" id="{7107B2B0-480D-4865-BDBC-1B1D9964E861}"/>
              </a:ext>
            </a:extLst>
          </p:cNvPr>
          <p:cNvSpPr>
            <a:spLocks noGrp="1"/>
          </p:cNvSpPr>
          <p:nvPr>
            <p:ph type="ftr" sz="quarter" idx="15"/>
          </p:nvPr>
        </p:nvSpPr>
        <p:spPr/>
        <p:txBody>
          <a:bodyPr/>
          <a:lstStyle/>
          <a:p>
            <a:r>
              <a:rPr lang="fr-FR"/>
              <a:t>Anton Jansen van Vuuren </a:t>
            </a:r>
            <a:endParaRPr lang="fr-FR" dirty="0"/>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4</a:t>
            </a:fld>
            <a:endParaRPr lang="fr-FR" dirty="0"/>
          </a:p>
        </p:txBody>
      </p:sp>
      <p:sp>
        <p:nvSpPr>
          <p:cNvPr id="23" name="Text Box 13">
            <a:extLst>
              <a:ext uri="{FF2B5EF4-FFF2-40B4-BE49-F238E27FC236}">
                <a16:creationId xmlns:a16="http://schemas.microsoft.com/office/drawing/2014/main" id="{0910654F-0CC2-09EF-8971-247C111CB0DF}"/>
              </a:ext>
            </a:extLst>
          </p:cNvPr>
          <p:cNvSpPr txBox="1">
            <a:spLocks noChangeArrowheads="1"/>
          </p:cNvSpPr>
          <p:nvPr/>
        </p:nvSpPr>
        <p:spPr bwMode="auto">
          <a:xfrm>
            <a:off x="214434" y="1628841"/>
            <a:ext cx="4640835" cy="1595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16 independently controlled poloidal-field coils enable a wide range of plasma shapes and magnetic configurations.</a:t>
            </a:r>
          </a:p>
          <a:p>
            <a:pPr marL="285750" indent="-285750">
              <a:spcBef>
                <a:spcPct val="0"/>
              </a:spcBef>
              <a:buFont typeface="Wingdings" panose="05000000000000000000" pitchFamily="2" charset="2"/>
              <a:buChar char="q"/>
            </a:pPr>
            <a:endParaRPr lang="en-US" sz="1400" dirty="0"/>
          </a:p>
          <a:p>
            <a:pPr marL="285750" indent="-285750">
              <a:spcBef>
                <a:spcPct val="0"/>
              </a:spcBef>
              <a:buFont typeface="Wingdings" panose="05000000000000000000" pitchFamily="2" charset="2"/>
              <a:buChar char="q"/>
            </a:pPr>
            <a:endParaRPr lang="en-US" sz="1400" dirty="0"/>
          </a:p>
          <a:p>
            <a:pPr marL="171450" lvl="2" indent="-171450">
              <a:lnSpc>
                <a:spcPct val="90000"/>
              </a:lnSpc>
              <a:spcBef>
                <a:spcPts val="750"/>
              </a:spcBef>
              <a:buClr>
                <a:schemeClr val="accent1"/>
              </a:buClr>
              <a:buSzPct val="90000"/>
              <a:buFont typeface="Wingdings" pitchFamily="2" charset="2"/>
              <a:buChar char="§"/>
            </a:pPr>
            <a:r>
              <a:rPr lang="en-US" sz="1400" dirty="0"/>
              <a:t>Enables systematic investigations of plasma-shaping effects on particle confinement.</a:t>
            </a:r>
          </a:p>
        </p:txBody>
      </p:sp>
      <p:pic>
        <p:nvPicPr>
          <p:cNvPr id="10" name="Picture 9" descr="A screenshot of a cell phone&#10;&#10;Description automatically generated">
            <a:extLst>
              <a:ext uri="{FF2B5EF4-FFF2-40B4-BE49-F238E27FC236}">
                <a16:creationId xmlns:a16="http://schemas.microsoft.com/office/drawing/2014/main" id="{C9E1B334-AEDE-C1FC-FF24-0F86C72B536D}"/>
              </a:ext>
            </a:extLst>
          </p:cNvPr>
          <p:cNvPicPr>
            <a:picLocks noChangeAspect="1"/>
          </p:cNvPicPr>
          <p:nvPr/>
        </p:nvPicPr>
        <p:blipFill>
          <a:blip r:embed="rId2"/>
          <a:stretch>
            <a:fillRect/>
          </a:stretch>
        </p:blipFill>
        <p:spPr>
          <a:xfrm>
            <a:off x="5005811" y="803003"/>
            <a:ext cx="3474884" cy="3960000"/>
          </a:xfrm>
          <a:prstGeom prst="rect">
            <a:avLst/>
          </a:prstGeom>
        </p:spPr>
      </p:pic>
    </p:spTree>
    <p:extLst>
      <p:ext uri="{BB962C8B-B14F-4D97-AF65-F5344CB8AC3E}">
        <p14:creationId xmlns:p14="http://schemas.microsoft.com/office/powerpoint/2010/main" val="3281633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Autofit/>
          </a:bodyPr>
          <a:lstStyle/>
          <a:p>
            <a:r>
              <a:rPr lang="en-US" sz="2800" dirty="0"/>
              <a:t>TCV combines flexible ECRH and NBI heating capabilities</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5</a:t>
            </a:fld>
            <a:endParaRPr lang="fr-FR" dirty="0"/>
          </a:p>
        </p:txBody>
      </p:sp>
      <p:sp>
        <p:nvSpPr>
          <p:cNvPr id="20" name="Text Box 13">
            <a:extLst>
              <a:ext uri="{FF2B5EF4-FFF2-40B4-BE49-F238E27FC236}">
                <a16:creationId xmlns:a16="http://schemas.microsoft.com/office/drawing/2014/main" id="{FC4AD223-C515-2D4B-FD04-3241EB61070D}"/>
              </a:ext>
            </a:extLst>
          </p:cNvPr>
          <p:cNvSpPr txBox="1">
            <a:spLocks noChangeArrowheads="1"/>
          </p:cNvSpPr>
          <p:nvPr/>
        </p:nvSpPr>
        <p:spPr bwMode="auto">
          <a:xfrm>
            <a:off x="0" y="2249623"/>
            <a:ext cx="4890304"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sz="1400" dirty="0"/>
              <a:t>Neutral Beam Injection (NBI)</a:t>
            </a:r>
          </a:p>
          <a:p>
            <a:pPr marL="571500" indent="-285750">
              <a:spcBef>
                <a:spcPct val="0"/>
              </a:spcBef>
              <a:buClr>
                <a:schemeClr val="accent1"/>
              </a:buClr>
              <a:buFont typeface="Wingdings" panose="05000000000000000000" pitchFamily="2" charset="2"/>
              <a:buChar char="§"/>
            </a:pPr>
            <a:endParaRPr lang="en-US" sz="600" dirty="0"/>
          </a:p>
          <a:p>
            <a:pPr marL="571500" indent="-285750">
              <a:spcBef>
                <a:spcPct val="0"/>
              </a:spcBef>
              <a:buClr>
                <a:schemeClr val="accent1"/>
              </a:buClr>
              <a:buFont typeface="Wingdings" panose="05000000000000000000" pitchFamily="2" charset="2"/>
              <a:buChar char="§"/>
            </a:pPr>
            <a:r>
              <a:rPr lang="pl-PL" sz="1400" dirty="0"/>
              <a:t>Diagnostic beam: 50 keV H, 70 kW</a:t>
            </a:r>
            <a:endParaRPr lang="en-US" sz="1400" dirty="0"/>
          </a:p>
          <a:p>
            <a:pPr marL="571500" indent="-285750">
              <a:spcBef>
                <a:spcPct val="0"/>
              </a:spcBef>
              <a:buClr>
                <a:schemeClr val="accent1"/>
              </a:buClr>
              <a:buFont typeface="Wingdings" panose="05000000000000000000" pitchFamily="2" charset="2"/>
              <a:buChar char="§"/>
            </a:pPr>
            <a:r>
              <a:rPr lang="en-US" sz="1400" dirty="0"/>
              <a:t>NBI1: 28 keV, up to 1.3 MW [1]</a:t>
            </a:r>
          </a:p>
          <a:p>
            <a:pPr marL="571500" indent="-285750">
              <a:spcBef>
                <a:spcPct val="0"/>
              </a:spcBef>
              <a:buClr>
                <a:schemeClr val="accent1"/>
              </a:buClr>
              <a:buFont typeface="Wingdings" panose="05000000000000000000" pitchFamily="2" charset="2"/>
              <a:buChar char="§"/>
            </a:pPr>
            <a:r>
              <a:rPr lang="en-US" sz="1400" dirty="0"/>
              <a:t>NBI2: 55 keV, up to 1.3 MW</a:t>
            </a:r>
          </a:p>
        </p:txBody>
      </p:sp>
      <p:sp>
        <p:nvSpPr>
          <p:cNvPr id="25" name="TextBox 24">
            <a:extLst>
              <a:ext uri="{FF2B5EF4-FFF2-40B4-BE49-F238E27FC236}">
                <a16:creationId xmlns:a16="http://schemas.microsoft.com/office/drawing/2014/main" id="{7F423AC6-161C-CCEE-3623-5658D61C9ED4}"/>
              </a:ext>
            </a:extLst>
          </p:cNvPr>
          <p:cNvSpPr txBox="1"/>
          <p:nvPr/>
        </p:nvSpPr>
        <p:spPr>
          <a:xfrm>
            <a:off x="5348837" y="753361"/>
            <a:ext cx="1362296" cy="307777"/>
          </a:xfrm>
          <a:prstGeom prst="rect">
            <a:avLst/>
          </a:prstGeom>
          <a:noFill/>
        </p:spPr>
        <p:txBody>
          <a:bodyPr wrap="none">
            <a:spAutoFit/>
          </a:bodyPr>
          <a:lstStyle/>
          <a:p>
            <a:r>
              <a:rPr lang="en-US" sz="1400" b="1" dirty="0">
                <a:cs typeface="Calibri" panose="020F0502020204030204" pitchFamily="34" charset="0"/>
              </a:rPr>
              <a:t>TCV Top View</a:t>
            </a:r>
            <a:endParaRPr lang="en-US" sz="1400" b="1" dirty="0"/>
          </a:p>
        </p:txBody>
      </p:sp>
      <p:sp>
        <p:nvSpPr>
          <p:cNvPr id="10" name="Text Box 13">
            <a:extLst>
              <a:ext uri="{FF2B5EF4-FFF2-40B4-BE49-F238E27FC236}">
                <a16:creationId xmlns:a16="http://schemas.microsoft.com/office/drawing/2014/main" id="{622392A7-3A0B-A88A-42FB-57C8F9886903}"/>
              </a:ext>
            </a:extLst>
          </p:cNvPr>
          <p:cNvSpPr txBox="1">
            <a:spLocks noChangeArrowheads="1"/>
          </p:cNvSpPr>
          <p:nvPr/>
        </p:nvSpPr>
        <p:spPr bwMode="auto">
          <a:xfrm>
            <a:off x="0" y="994204"/>
            <a:ext cx="502366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sz="1400" dirty="0"/>
              <a:t>Electron Cyclotron Resonance Heating (ECRH)</a:t>
            </a:r>
          </a:p>
          <a:p>
            <a:pPr marL="571500" indent="-285750">
              <a:spcBef>
                <a:spcPct val="0"/>
              </a:spcBef>
              <a:buClr>
                <a:schemeClr val="accent1"/>
              </a:buClr>
              <a:buFont typeface="Wingdings" panose="05000000000000000000" pitchFamily="2" charset="2"/>
              <a:buChar char="§"/>
            </a:pPr>
            <a:endParaRPr lang="en-US" sz="600" dirty="0"/>
          </a:p>
          <a:p>
            <a:pPr marL="571500" indent="-285750">
              <a:spcBef>
                <a:spcPct val="0"/>
              </a:spcBef>
              <a:buClr>
                <a:schemeClr val="accent1"/>
              </a:buClr>
              <a:buFont typeface="Wingdings" panose="05000000000000000000" pitchFamily="2" charset="2"/>
              <a:buChar char="§"/>
            </a:pPr>
            <a:r>
              <a:rPr lang="en-US" sz="1400" dirty="0"/>
              <a:t>X2: Three real-time steerable launchers,</a:t>
            </a:r>
            <a:br>
              <a:rPr lang="en-US" sz="1400" dirty="0"/>
            </a:br>
            <a:r>
              <a:rPr lang="en-US" sz="1400" dirty="0"/>
              <a:t>up to 2.5 MW </a:t>
            </a:r>
          </a:p>
          <a:p>
            <a:pPr marL="571500" indent="-285750">
              <a:spcBef>
                <a:spcPct val="0"/>
              </a:spcBef>
              <a:buClr>
                <a:schemeClr val="accent1"/>
              </a:buClr>
              <a:buFont typeface="Wingdings" panose="05000000000000000000" pitchFamily="2" charset="2"/>
              <a:buChar char="§"/>
            </a:pPr>
            <a:r>
              <a:rPr lang="en-US" sz="1400" dirty="0"/>
              <a:t>X3: Two launchers, up to 1.9 MW</a:t>
            </a:r>
          </a:p>
        </p:txBody>
      </p:sp>
      <p:pic>
        <p:nvPicPr>
          <p:cNvPr id="19" name="Picture 18" descr="A red circle with arrows&#10;&#10;Description automatically generated">
            <a:extLst>
              <a:ext uri="{FF2B5EF4-FFF2-40B4-BE49-F238E27FC236}">
                <a16:creationId xmlns:a16="http://schemas.microsoft.com/office/drawing/2014/main" id="{B23DE544-3C02-10B3-5002-E046B223EC35}"/>
              </a:ext>
            </a:extLst>
          </p:cNvPr>
          <p:cNvPicPr>
            <a:picLocks noChangeAspect="1"/>
          </p:cNvPicPr>
          <p:nvPr/>
        </p:nvPicPr>
        <p:blipFill>
          <a:blip r:embed="rId2"/>
          <a:stretch>
            <a:fillRect/>
          </a:stretch>
        </p:blipFill>
        <p:spPr>
          <a:xfrm>
            <a:off x="4158083" y="1112994"/>
            <a:ext cx="3357796" cy="3240000"/>
          </a:xfrm>
          <a:prstGeom prst="rect">
            <a:avLst/>
          </a:prstGeom>
        </p:spPr>
      </p:pic>
      <p:pic>
        <p:nvPicPr>
          <p:cNvPr id="22" name="Picture 21" descr="A diagram of a circle with arrows and a black background&#10;&#10;Description automatically generated">
            <a:extLst>
              <a:ext uri="{FF2B5EF4-FFF2-40B4-BE49-F238E27FC236}">
                <a16:creationId xmlns:a16="http://schemas.microsoft.com/office/drawing/2014/main" id="{E0CD35A9-84F1-79D1-5257-9B6300484967}"/>
              </a:ext>
            </a:extLst>
          </p:cNvPr>
          <p:cNvPicPr>
            <a:picLocks noChangeAspect="1"/>
          </p:cNvPicPr>
          <p:nvPr/>
        </p:nvPicPr>
        <p:blipFill>
          <a:blip r:embed="rId3"/>
          <a:stretch>
            <a:fillRect/>
          </a:stretch>
        </p:blipFill>
        <p:spPr>
          <a:xfrm>
            <a:off x="4158083" y="1112994"/>
            <a:ext cx="3357796" cy="3240000"/>
          </a:xfrm>
          <a:prstGeom prst="rect">
            <a:avLst/>
          </a:prstGeom>
        </p:spPr>
      </p:pic>
      <p:sp>
        <p:nvSpPr>
          <p:cNvPr id="2" name="TextBox 1">
            <a:extLst>
              <a:ext uri="{FF2B5EF4-FFF2-40B4-BE49-F238E27FC236}">
                <a16:creationId xmlns:a16="http://schemas.microsoft.com/office/drawing/2014/main" id="{CE8F1629-BB5D-20F0-1F7C-D39FF333C976}"/>
              </a:ext>
            </a:extLst>
          </p:cNvPr>
          <p:cNvSpPr txBox="1"/>
          <p:nvPr/>
        </p:nvSpPr>
        <p:spPr>
          <a:xfrm>
            <a:off x="72050" y="4841279"/>
            <a:ext cx="4499950" cy="246221"/>
          </a:xfrm>
          <a:prstGeom prst="rect">
            <a:avLst/>
          </a:prstGeom>
          <a:noFill/>
        </p:spPr>
        <p:txBody>
          <a:bodyPr wrap="none" rtlCol="0">
            <a:spAutoFit/>
          </a:bodyPr>
          <a:lstStyle/>
          <a:p>
            <a:r>
              <a:rPr lang="fr-FR" sz="1000" dirty="0">
                <a:latin typeface="Arial" panose="020B0604020202020204" pitchFamily="34" charset="0"/>
                <a:cs typeface="Arial" panose="020B0604020202020204" pitchFamily="34" charset="0"/>
              </a:rPr>
              <a:t>[1] A. </a:t>
            </a:r>
            <a:r>
              <a:rPr lang="en-US" sz="1000" dirty="0">
                <a:latin typeface="Arial" panose="020B0604020202020204" pitchFamily="34" charset="0"/>
                <a:cs typeface="Arial" panose="020B0604020202020204" pitchFamily="34" charset="0"/>
              </a:rPr>
              <a:t>Karpushov et al., 2023, Fusion Engineering and Design, </a:t>
            </a:r>
            <a:r>
              <a:rPr lang="en-US" sz="1000" b="1" dirty="0">
                <a:latin typeface="Arial" panose="020B0604020202020204" pitchFamily="34" charset="0"/>
                <a:cs typeface="Arial" panose="020B0604020202020204" pitchFamily="34" charset="0"/>
              </a:rPr>
              <a:t>187</a:t>
            </a:r>
            <a:r>
              <a:rPr lang="en-US" sz="1000" dirty="0">
                <a:latin typeface="Arial" panose="020B0604020202020204" pitchFamily="34" charset="0"/>
                <a:cs typeface="Arial" panose="020B0604020202020204" pitchFamily="34" charset="0"/>
              </a:rPr>
              <a:t>, 113384</a:t>
            </a:r>
          </a:p>
        </p:txBody>
      </p:sp>
      <p:sp>
        <p:nvSpPr>
          <p:cNvPr id="5" name="Text Box 13">
            <a:extLst>
              <a:ext uri="{FF2B5EF4-FFF2-40B4-BE49-F238E27FC236}">
                <a16:creationId xmlns:a16="http://schemas.microsoft.com/office/drawing/2014/main" id="{7B5D9F62-F22F-B87B-25C2-002C1E8C39BE}"/>
              </a:ext>
            </a:extLst>
          </p:cNvPr>
          <p:cNvSpPr txBox="1">
            <a:spLocks noChangeArrowheads="1"/>
          </p:cNvSpPr>
          <p:nvPr/>
        </p:nvSpPr>
        <p:spPr bwMode="auto">
          <a:xfrm>
            <a:off x="0" y="3512460"/>
            <a:ext cx="4499951"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NBIs generates ions with velocities approaching </a:t>
            </a:r>
            <a:r>
              <a:rPr lang="en-US" sz="1400" dirty="0" err="1"/>
              <a:t>v</a:t>
            </a:r>
            <a:r>
              <a:rPr lang="en-US" sz="1400" baseline="-25000" dirty="0" err="1"/>
              <a:t>A</a:t>
            </a:r>
            <a:r>
              <a:rPr lang="en-US" sz="1400" dirty="0"/>
              <a:t>/3, providing drive for Alfvén eigenmodes (AEs).</a:t>
            </a:r>
          </a:p>
        </p:txBody>
      </p:sp>
      <p:sp>
        <p:nvSpPr>
          <p:cNvPr id="11" name="Text Box 13">
            <a:extLst>
              <a:ext uri="{FF2B5EF4-FFF2-40B4-BE49-F238E27FC236}">
                <a16:creationId xmlns:a16="http://schemas.microsoft.com/office/drawing/2014/main" id="{79C43BCA-95A6-64E5-EE30-6B24DA61F6A9}"/>
              </a:ext>
            </a:extLst>
          </p:cNvPr>
          <p:cNvSpPr txBox="1">
            <a:spLocks noChangeArrowheads="1"/>
          </p:cNvSpPr>
          <p:nvPr/>
        </p:nvSpPr>
        <p:spPr bwMode="auto">
          <a:xfrm>
            <a:off x="-1" y="4175529"/>
            <a:ext cx="4499951"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Near-Alfvénic velocities (</a:t>
            </a:r>
            <a:r>
              <a:rPr lang="en-US" sz="1400" dirty="0" err="1"/>
              <a:t>v∼v</a:t>
            </a:r>
            <a:r>
              <a:rPr lang="en-US" sz="1400" baseline="-25000" dirty="0" err="1"/>
              <a:t>A</a:t>
            </a:r>
            <a:r>
              <a:rPr lang="en-US" sz="1400" dirty="0"/>
              <a:t>) are accessible at reduced magnetic field (</a:t>
            </a:r>
            <a:r>
              <a:rPr lang="en-US" sz="1400" dirty="0" err="1"/>
              <a:t>Bt</a:t>
            </a:r>
            <a:r>
              <a:rPr lang="en-US" sz="1400" dirty="0"/>
              <a:t> ≈ 0.9 T).</a:t>
            </a:r>
          </a:p>
        </p:txBody>
      </p:sp>
      <p:grpSp>
        <p:nvGrpSpPr>
          <p:cNvPr id="8" name="Group 7">
            <a:extLst>
              <a:ext uri="{FF2B5EF4-FFF2-40B4-BE49-F238E27FC236}">
                <a16:creationId xmlns:a16="http://schemas.microsoft.com/office/drawing/2014/main" id="{575C4274-9A18-9CF2-7B0A-57784CD7371E}"/>
              </a:ext>
            </a:extLst>
          </p:cNvPr>
          <p:cNvGrpSpPr/>
          <p:nvPr/>
        </p:nvGrpSpPr>
        <p:grpSpPr>
          <a:xfrm>
            <a:off x="7581792" y="1112994"/>
            <a:ext cx="1515855" cy="3296308"/>
            <a:chOff x="7581792" y="1112994"/>
            <a:chExt cx="1515855" cy="3296308"/>
          </a:xfrm>
        </p:grpSpPr>
        <p:pic>
          <p:nvPicPr>
            <p:cNvPr id="3" name="Picture 2" descr="A colorful chart with a black background&#10;&#10;Description automatically generated with medium confidence">
              <a:extLst>
                <a:ext uri="{FF2B5EF4-FFF2-40B4-BE49-F238E27FC236}">
                  <a16:creationId xmlns:a16="http://schemas.microsoft.com/office/drawing/2014/main" id="{AE5B1F36-565B-DA3B-D4F6-904E98B24262}"/>
                </a:ext>
              </a:extLst>
            </p:cNvPr>
            <p:cNvPicPr>
              <a:picLocks noChangeAspect="1"/>
            </p:cNvPicPr>
            <p:nvPr/>
          </p:nvPicPr>
          <p:blipFill rotWithShape="1">
            <a:blip r:embed="rId4"/>
            <a:srcRect t="3440" r="29894"/>
            <a:stretch/>
          </p:blipFill>
          <p:spPr>
            <a:xfrm>
              <a:off x="7581792" y="1112994"/>
              <a:ext cx="1515855" cy="3296308"/>
            </a:xfrm>
            <a:prstGeom prst="rect">
              <a:avLst/>
            </a:prstGeom>
          </p:spPr>
        </p:pic>
        <p:sp>
          <p:nvSpPr>
            <p:cNvPr id="6" name="TextBox 5">
              <a:extLst>
                <a:ext uri="{FF2B5EF4-FFF2-40B4-BE49-F238E27FC236}">
                  <a16:creationId xmlns:a16="http://schemas.microsoft.com/office/drawing/2014/main" id="{986C2486-A0CF-3B30-A570-EEF2FD55556E}"/>
                </a:ext>
              </a:extLst>
            </p:cNvPr>
            <p:cNvSpPr txBox="1"/>
            <p:nvPr/>
          </p:nvSpPr>
          <p:spPr>
            <a:xfrm>
              <a:off x="7998619" y="1332758"/>
              <a:ext cx="1051891" cy="400110"/>
            </a:xfrm>
            <a:prstGeom prst="rect">
              <a:avLst/>
            </a:prstGeom>
            <a:noFill/>
          </p:spPr>
          <p:txBody>
            <a:bodyPr wrap="none" rtlCol="0">
              <a:spAutoFit/>
            </a:bodyPr>
            <a:lstStyle/>
            <a:p>
              <a:r>
                <a:rPr lang="en-US" sz="1000" dirty="0"/>
                <a:t>TRANSP </a:t>
              </a:r>
            </a:p>
            <a:p>
              <a:r>
                <a:rPr lang="en-US" sz="1000" dirty="0"/>
                <a:t>Fast-ion Distro.</a:t>
              </a:r>
            </a:p>
          </p:txBody>
        </p:sp>
      </p:grpSp>
    </p:spTree>
    <p:extLst>
      <p:ext uri="{BB962C8B-B14F-4D97-AF65-F5344CB8AC3E}">
        <p14:creationId xmlns:p14="http://schemas.microsoft.com/office/powerpoint/2010/main" val="252196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5"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Autofit/>
          </a:bodyPr>
          <a:lstStyle/>
          <a:p>
            <a:r>
              <a:rPr lang="en-US" sz="2800" dirty="0"/>
              <a:t>TCV is equipped with a comprehensive suite of fast-ion diagnostics</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6</a:t>
            </a:fld>
            <a:endParaRPr lang="fr-FR" dirty="0"/>
          </a:p>
        </p:txBody>
      </p:sp>
      <p:sp>
        <p:nvSpPr>
          <p:cNvPr id="23" name="Text Box 13">
            <a:extLst>
              <a:ext uri="{FF2B5EF4-FFF2-40B4-BE49-F238E27FC236}">
                <a16:creationId xmlns:a16="http://schemas.microsoft.com/office/drawing/2014/main" id="{0910654F-0CC2-09EF-8971-247C111CB0DF}"/>
              </a:ext>
            </a:extLst>
          </p:cNvPr>
          <p:cNvSpPr txBox="1">
            <a:spLocks noChangeArrowheads="1"/>
          </p:cNvSpPr>
          <p:nvPr/>
        </p:nvSpPr>
        <p:spPr bwMode="auto">
          <a:xfrm>
            <a:off x="125157" y="1052429"/>
            <a:ext cx="464083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sz="1400" dirty="0"/>
              <a:t>Several diagnostics provide measurements of fast-ion confinement and losses : </a:t>
            </a:r>
          </a:p>
        </p:txBody>
      </p:sp>
      <p:sp>
        <p:nvSpPr>
          <p:cNvPr id="10" name="Text Box 13">
            <a:extLst>
              <a:ext uri="{FF2B5EF4-FFF2-40B4-BE49-F238E27FC236}">
                <a16:creationId xmlns:a16="http://schemas.microsoft.com/office/drawing/2014/main" id="{7D719E60-16A6-3D89-9633-86C032FDA5D8}"/>
              </a:ext>
            </a:extLst>
          </p:cNvPr>
          <p:cNvSpPr txBox="1">
            <a:spLocks noChangeArrowheads="1"/>
          </p:cNvSpPr>
          <p:nvPr/>
        </p:nvSpPr>
        <p:spPr bwMode="auto">
          <a:xfrm>
            <a:off x="215898" y="1748199"/>
            <a:ext cx="464083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spcBef>
                <a:spcPct val="0"/>
              </a:spcBef>
              <a:buClr>
                <a:schemeClr val="accent1"/>
              </a:buClr>
              <a:buFont typeface="Wingdings" panose="05000000000000000000" pitchFamily="2" charset="2"/>
              <a:buChar char="§"/>
            </a:pPr>
            <a:r>
              <a:rPr lang="sv-SE" sz="1400" dirty="0"/>
              <a:t>Fast-ion loss detector (FILD) </a:t>
            </a:r>
          </a:p>
        </p:txBody>
      </p:sp>
      <p:sp>
        <p:nvSpPr>
          <p:cNvPr id="11" name="Text Box 13">
            <a:extLst>
              <a:ext uri="{FF2B5EF4-FFF2-40B4-BE49-F238E27FC236}">
                <a16:creationId xmlns:a16="http://schemas.microsoft.com/office/drawing/2014/main" id="{25F3B363-BE2D-3BD2-B684-F7580D666F0D}"/>
              </a:ext>
            </a:extLst>
          </p:cNvPr>
          <p:cNvSpPr txBox="1">
            <a:spLocks noChangeArrowheads="1"/>
          </p:cNvSpPr>
          <p:nvPr/>
        </p:nvSpPr>
        <p:spPr bwMode="auto">
          <a:xfrm>
            <a:off x="125156" y="3672277"/>
            <a:ext cx="422304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Clr>
                <a:schemeClr val="accent1"/>
              </a:buClr>
              <a:buNone/>
            </a:pPr>
            <a:r>
              <a:rPr lang="en-US" sz="1400" dirty="0"/>
              <a:t>Supported by an extensive suite of plasma diagnostics, including charge-exchange spectroscopy (CXRS), Thomson scattering, as well as fluctuation diagnostics</a:t>
            </a:r>
          </a:p>
        </p:txBody>
      </p:sp>
      <p:sp>
        <p:nvSpPr>
          <p:cNvPr id="12" name="Text Box 13">
            <a:extLst>
              <a:ext uri="{FF2B5EF4-FFF2-40B4-BE49-F238E27FC236}">
                <a16:creationId xmlns:a16="http://schemas.microsoft.com/office/drawing/2014/main" id="{ECE6A68F-B0AF-69AF-A4DD-B1F2EEEFA690}"/>
              </a:ext>
            </a:extLst>
          </p:cNvPr>
          <p:cNvSpPr txBox="1">
            <a:spLocks noChangeArrowheads="1"/>
          </p:cNvSpPr>
          <p:nvPr/>
        </p:nvSpPr>
        <p:spPr bwMode="auto">
          <a:xfrm>
            <a:off x="215896" y="2200633"/>
            <a:ext cx="464083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spcBef>
                <a:spcPct val="0"/>
              </a:spcBef>
              <a:buClr>
                <a:schemeClr val="accent1"/>
              </a:buClr>
              <a:buFont typeface="Wingdings" panose="05000000000000000000" pitchFamily="2" charset="2"/>
              <a:buChar char="§"/>
            </a:pPr>
            <a:r>
              <a:rPr lang="en-US" sz="1400" dirty="0"/>
              <a:t>Fast-ion D-alpha spectroscopy (FIDA)</a:t>
            </a:r>
          </a:p>
        </p:txBody>
      </p:sp>
      <p:sp>
        <p:nvSpPr>
          <p:cNvPr id="13" name="Text Box 13">
            <a:extLst>
              <a:ext uri="{FF2B5EF4-FFF2-40B4-BE49-F238E27FC236}">
                <a16:creationId xmlns:a16="http://schemas.microsoft.com/office/drawing/2014/main" id="{9D61478B-1B0C-6D51-8B8A-D1DDF9361314}"/>
              </a:ext>
            </a:extLst>
          </p:cNvPr>
          <p:cNvSpPr txBox="1">
            <a:spLocks noChangeArrowheads="1"/>
          </p:cNvSpPr>
          <p:nvPr/>
        </p:nvSpPr>
        <p:spPr bwMode="auto">
          <a:xfrm>
            <a:off x="215898" y="2691181"/>
            <a:ext cx="464083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spcBef>
                <a:spcPct val="0"/>
              </a:spcBef>
              <a:buClr>
                <a:schemeClr val="accent1"/>
              </a:buClr>
              <a:buFont typeface="Wingdings" panose="05000000000000000000" pitchFamily="2" charset="2"/>
              <a:buChar char="§"/>
            </a:pPr>
            <a:r>
              <a:rPr lang="en-US" sz="1400" dirty="0"/>
              <a:t>Neutron detector (1MHz)</a:t>
            </a:r>
          </a:p>
        </p:txBody>
      </p:sp>
      <p:sp>
        <p:nvSpPr>
          <p:cNvPr id="15" name="Text Box 13">
            <a:extLst>
              <a:ext uri="{FF2B5EF4-FFF2-40B4-BE49-F238E27FC236}">
                <a16:creationId xmlns:a16="http://schemas.microsoft.com/office/drawing/2014/main" id="{ECAB738D-4111-0B62-A0B1-497B2F273CD1}"/>
              </a:ext>
            </a:extLst>
          </p:cNvPr>
          <p:cNvSpPr txBox="1">
            <a:spLocks noChangeArrowheads="1"/>
          </p:cNvSpPr>
          <p:nvPr/>
        </p:nvSpPr>
        <p:spPr bwMode="auto">
          <a:xfrm>
            <a:off x="215898" y="3181729"/>
            <a:ext cx="464083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spcBef>
                <a:spcPct val="0"/>
              </a:spcBef>
              <a:buClr>
                <a:schemeClr val="accent1"/>
              </a:buClr>
              <a:buFont typeface="Wingdings" panose="05000000000000000000" pitchFamily="2" charset="2"/>
              <a:buChar char="§"/>
            </a:pPr>
            <a:r>
              <a:rPr lang="en-US" sz="1400" dirty="0"/>
              <a:t>Ion cyclotron emission (ICE) probes</a:t>
            </a:r>
          </a:p>
        </p:txBody>
      </p:sp>
      <p:pic>
        <p:nvPicPr>
          <p:cNvPr id="19" name="Picture 18" descr="A diagram of a circle with arrows and a black background&#10;&#10;Description automatically generated">
            <a:extLst>
              <a:ext uri="{FF2B5EF4-FFF2-40B4-BE49-F238E27FC236}">
                <a16:creationId xmlns:a16="http://schemas.microsoft.com/office/drawing/2014/main" id="{8A5F40C7-755E-E667-0967-EFF38085CD08}"/>
              </a:ext>
            </a:extLst>
          </p:cNvPr>
          <p:cNvPicPr>
            <a:picLocks noChangeAspect="1"/>
          </p:cNvPicPr>
          <p:nvPr/>
        </p:nvPicPr>
        <p:blipFill>
          <a:blip r:embed="rId2"/>
          <a:stretch>
            <a:fillRect/>
          </a:stretch>
        </p:blipFill>
        <p:spPr>
          <a:xfrm>
            <a:off x="4158083" y="1112994"/>
            <a:ext cx="3357796" cy="3240000"/>
          </a:xfrm>
          <a:prstGeom prst="rect">
            <a:avLst/>
          </a:prstGeom>
        </p:spPr>
      </p:pic>
      <p:pic>
        <p:nvPicPr>
          <p:cNvPr id="22" name="Picture 21" descr="A diagram of a cross with arrows and numbers&#10;&#10;Description automatically generated with medium confidence">
            <a:extLst>
              <a:ext uri="{FF2B5EF4-FFF2-40B4-BE49-F238E27FC236}">
                <a16:creationId xmlns:a16="http://schemas.microsoft.com/office/drawing/2014/main" id="{D6DEDE8C-359E-A2A4-9C81-7DF3DD3E0C3D}"/>
              </a:ext>
            </a:extLst>
          </p:cNvPr>
          <p:cNvPicPr>
            <a:picLocks noChangeAspect="1"/>
          </p:cNvPicPr>
          <p:nvPr/>
        </p:nvPicPr>
        <p:blipFill>
          <a:blip r:embed="rId3"/>
          <a:stretch>
            <a:fillRect/>
          </a:stretch>
        </p:blipFill>
        <p:spPr>
          <a:xfrm>
            <a:off x="4158083" y="1112994"/>
            <a:ext cx="3357796" cy="3240000"/>
          </a:xfrm>
          <a:prstGeom prst="rect">
            <a:avLst/>
          </a:prstGeom>
        </p:spPr>
      </p:pic>
      <p:pic>
        <p:nvPicPr>
          <p:cNvPr id="27" name="Picture 26" descr="A diagram of a cross with arrows and a circle&#10;&#10;Description automatically generated with medium confidence">
            <a:extLst>
              <a:ext uri="{FF2B5EF4-FFF2-40B4-BE49-F238E27FC236}">
                <a16:creationId xmlns:a16="http://schemas.microsoft.com/office/drawing/2014/main" id="{33659ED9-A8B9-C82B-BBD8-34F328AB894F}"/>
              </a:ext>
            </a:extLst>
          </p:cNvPr>
          <p:cNvPicPr>
            <a:picLocks noChangeAspect="1"/>
          </p:cNvPicPr>
          <p:nvPr/>
        </p:nvPicPr>
        <p:blipFill>
          <a:blip r:embed="rId4"/>
          <a:stretch>
            <a:fillRect/>
          </a:stretch>
        </p:blipFill>
        <p:spPr>
          <a:xfrm>
            <a:off x="4158083" y="1112994"/>
            <a:ext cx="3357796" cy="3240000"/>
          </a:xfrm>
          <a:prstGeom prst="rect">
            <a:avLst/>
          </a:prstGeom>
        </p:spPr>
      </p:pic>
      <p:pic>
        <p:nvPicPr>
          <p:cNvPr id="30" name="Picture 29" descr="A diagram of a circular object with arrows and numbers&#10;&#10;Description automatically generated">
            <a:extLst>
              <a:ext uri="{FF2B5EF4-FFF2-40B4-BE49-F238E27FC236}">
                <a16:creationId xmlns:a16="http://schemas.microsoft.com/office/drawing/2014/main" id="{F78B30A2-6C25-8318-D29E-ED36E00CAC5E}"/>
              </a:ext>
            </a:extLst>
          </p:cNvPr>
          <p:cNvPicPr>
            <a:picLocks noChangeAspect="1"/>
          </p:cNvPicPr>
          <p:nvPr/>
        </p:nvPicPr>
        <p:blipFill>
          <a:blip r:embed="rId5"/>
          <a:stretch>
            <a:fillRect/>
          </a:stretch>
        </p:blipFill>
        <p:spPr>
          <a:xfrm>
            <a:off x="4158083" y="1112994"/>
            <a:ext cx="3357796" cy="3240000"/>
          </a:xfrm>
          <a:prstGeom prst="rect">
            <a:avLst/>
          </a:prstGeom>
        </p:spPr>
      </p:pic>
      <p:pic>
        <p:nvPicPr>
          <p:cNvPr id="3" name="Picture 2" descr="A colorful chart with a black background&#10;&#10;Description automatically generated with medium confidence">
            <a:extLst>
              <a:ext uri="{FF2B5EF4-FFF2-40B4-BE49-F238E27FC236}">
                <a16:creationId xmlns:a16="http://schemas.microsoft.com/office/drawing/2014/main" id="{E3DBB340-4B67-2123-7024-F5040DE22C0D}"/>
              </a:ext>
            </a:extLst>
          </p:cNvPr>
          <p:cNvPicPr>
            <a:picLocks noChangeAspect="1"/>
          </p:cNvPicPr>
          <p:nvPr/>
        </p:nvPicPr>
        <p:blipFill rotWithShape="1">
          <a:blip r:embed="rId6"/>
          <a:srcRect t="3440" r="29894"/>
          <a:stretch/>
        </p:blipFill>
        <p:spPr>
          <a:xfrm>
            <a:off x="7581792" y="1112994"/>
            <a:ext cx="1515855" cy="3296308"/>
          </a:xfrm>
          <a:prstGeom prst="rect">
            <a:avLst/>
          </a:prstGeom>
        </p:spPr>
      </p:pic>
      <p:sp>
        <p:nvSpPr>
          <p:cNvPr id="5" name="TextBox 4">
            <a:extLst>
              <a:ext uri="{FF2B5EF4-FFF2-40B4-BE49-F238E27FC236}">
                <a16:creationId xmlns:a16="http://schemas.microsoft.com/office/drawing/2014/main" id="{FA5B90A1-CEF2-D32B-CF42-C352C2CE8762}"/>
              </a:ext>
            </a:extLst>
          </p:cNvPr>
          <p:cNvSpPr txBox="1"/>
          <p:nvPr/>
        </p:nvSpPr>
        <p:spPr>
          <a:xfrm>
            <a:off x="5348837" y="753361"/>
            <a:ext cx="1362296" cy="307777"/>
          </a:xfrm>
          <a:prstGeom prst="rect">
            <a:avLst/>
          </a:prstGeom>
          <a:noFill/>
        </p:spPr>
        <p:txBody>
          <a:bodyPr wrap="none">
            <a:spAutoFit/>
          </a:bodyPr>
          <a:lstStyle/>
          <a:p>
            <a:r>
              <a:rPr lang="en-US" sz="1400" b="1" dirty="0">
                <a:cs typeface="Calibri" panose="020F0502020204030204" pitchFamily="34" charset="0"/>
              </a:rPr>
              <a:t>TCV Top View</a:t>
            </a:r>
            <a:endParaRPr lang="en-US" sz="1400" b="1" dirty="0"/>
          </a:p>
        </p:txBody>
      </p:sp>
      <p:pic>
        <p:nvPicPr>
          <p:cNvPr id="8" name="Picture 7" descr="A diagram of a circle with arrows and a black background&#10;&#10;Description automatically generated">
            <a:extLst>
              <a:ext uri="{FF2B5EF4-FFF2-40B4-BE49-F238E27FC236}">
                <a16:creationId xmlns:a16="http://schemas.microsoft.com/office/drawing/2014/main" id="{5558BC39-A0CF-B1D5-5602-C79AE640C8B5}"/>
              </a:ext>
            </a:extLst>
          </p:cNvPr>
          <p:cNvPicPr>
            <a:picLocks noChangeAspect="1"/>
          </p:cNvPicPr>
          <p:nvPr/>
        </p:nvPicPr>
        <p:blipFill>
          <a:blip r:embed="rId7"/>
          <a:stretch>
            <a:fillRect/>
          </a:stretch>
        </p:blipFill>
        <p:spPr>
          <a:xfrm>
            <a:off x="4158083" y="1112994"/>
            <a:ext cx="3357796" cy="3240000"/>
          </a:xfrm>
          <a:prstGeom prst="rect">
            <a:avLst/>
          </a:prstGeom>
        </p:spPr>
      </p:pic>
      <p:sp>
        <p:nvSpPr>
          <p:cNvPr id="9" name="TextBox 8">
            <a:extLst>
              <a:ext uri="{FF2B5EF4-FFF2-40B4-BE49-F238E27FC236}">
                <a16:creationId xmlns:a16="http://schemas.microsoft.com/office/drawing/2014/main" id="{DC7F8A9D-A643-C9EB-B4F0-42329C73F075}"/>
              </a:ext>
            </a:extLst>
          </p:cNvPr>
          <p:cNvSpPr txBox="1"/>
          <p:nvPr/>
        </p:nvSpPr>
        <p:spPr>
          <a:xfrm>
            <a:off x="7998619" y="1332758"/>
            <a:ext cx="1051891" cy="400110"/>
          </a:xfrm>
          <a:prstGeom prst="rect">
            <a:avLst/>
          </a:prstGeom>
          <a:noFill/>
        </p:spPr>
        <p:txBody>
          <a:bodyPr wrap="none" rtlCol="0">
            <a:spAutoFit/>
          </a:bodyPr>
          <a:lstStyle/>
          <a:p>
            <a:r>
              <a:rPr lang="en-US" sz="1000" dirty="0"/>
              <a:t>TRANSP </a:t>
            </a:r>
          </a:p>
          <a:p>
            <a:r>
              <a:rPr lang="en-US" sz="1000" dirty="0"/>
              <a:t>Fast-ion Distro.</a:t>
            </a:r>
          </a:p>
        </p:txBody>
      </p:sp>
    </p:spTree>
    <p:extLst>
      <p:ext uri="{BB962C8B-B14F-4D97-AF65-F5344CB8AC3E}">
        <p14:creationId xmlns:p14="http://schemas.microsoft.com/office/powerpoint/2010/main" val="278591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2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3" descr="Diagrama&#10;&#10;Descripción generada automáticamente">
            <a:extLst>
              <a:ext uri="{FF2B5EF4-FFF2-40B4-BE49-F238E27FC236}">
                <a16:creationId xmlns:a16="http://schemas.microsoft.com/office/drawing/2014/main" id="{BF09E057-AC4E-D934-4F38-D0279C8B07DB}"/>
              </a:ext>
            </a:extLst>
          </p:cNvPr>
          <p:cNvPicPr>
            <a:picLocks noChangeAspect="1"/>
          </p:cNvPicPr>
          <p:nvPr/>
        </p:nvPicPr>
        <p:blipFill>
          <a:blip r:embed="rId2"/>
          <a:stretch>
            <a:fillRect/>
          </a:stretch>
        </p:blipFill>
        <p:spPr>
          <a:xfrm>
            <a:off x="5520508" y="2977807"/>
            <a:ext cx="2190675" cy="1760790"/>
          </a:xfrm>
          <a:prstGeom prst="rect">
            <a:avLst/>
          </a:prstGeom>
        </p:spPr>
      </p:pic>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1" y="1182215"/>
            <a:ext cx="4572001" cy="640235"/>
          </a:xfrm>
        </p:spPr>
        <p:txBody>
          <a:bodyPr>
            <a:normAutofit/>
          </a:bodyPr>
          <a:lstStyle/>
          <a:p>
            <a:pPr marL="171450" lvl="2">
              <a:spcBef>
                <a:spcPts val="750"/>
              </a:spcBef>
              <a:buClr>
                <a:schemeClr val="accent1"/>
              </a:buClr>
            </a:pPr>
            <a:r>
              <a:rPr lang="en-US" sz="1400" dirty="0"/>
              <a:t>Four slits enable measurements for all I</a:t>
            </a:r>
            <a:r>
              <a:rPr lang="en-US" sz="1400" baseline="-25000" dirty="0"/>
              <a:t>p</a:t>
            </a:r>
            <a:r>
              <a:rPr lang="en-US" sz="1400" dirty="0"/>
              <a:t> and </a:t>
            </a:r>
            <a:r>
              <a:rPr lang="en-US" sz="1400" dirty="0" err="1"/>
              <a:t>B</a:t>
            </a:r>
            <a:r>
              <a:rPr lang="en-US" sz="1400" baseline="-25000" dirty="0" err="1"/>
              <a:t>t</a:t>
            </a:r>
            <a:r>
              <a:rPr lang="en-US" sz="1400" dirty="0"/>
              <a:t> combinations [1].</a:t>
            </a:r>
          </a:p>
          <a:p>
            <a:pPr marL="0" lvl="2" indent="0">
              <a:spcBef>
                <a:spcPct val="0"/>
              </a:spcBef>
              <a:buClr>
                <a:schemeClr val="accent1"/>
              </a:buClr>
              <a:buNone/>
            </a:pPr>
            <a:endParaRPr lang="en-US" sz="14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Autofit/>
          </a:bodyPr>
          <a:lstStyle/>
          <a:p>
            <a:r>
              <a:rPr lang="en-US" sz="2800" dirty="0"/>
              <a:t>TCV features a unique Fast-Ion Loss Detector (FILD)</a:t>
            </a:r>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7</a:t>
            </a:fld>
            <a:endParaRPr lang="fr-FR" dirty="0"/>
          </a:p>
        </p:txBody>
      </p:sp>
      <p:pic>
        <p:nvPicPr>
          <p:cNvPr id="3" name="Imagen 9">
            <a:extLst>
              <a:ext uri="{FF2B5EF4-FFF2-40B4-BE49-F238E27FC236}">
                <a16:creationId xmlns:a16="http://schemas.microsoft.com/office/drawing/2014/main" id="{5C13F7B6-3682-3965-690E-21F41EE1ECA3}"/>
              </a:ext>
            </a:extLst>
          </p:cNvPr>
          <p:cNvPicPr>
            <a:picLocks noChangeAspect="1"/>
          </p:cNvPicPr>
          <p:nvPr/>
        </p:nvPicPr>
        <p:blipFill>
          <a:blip r:embed="rId3"/>
          <a:stretch>
            <a:fillRect/>
          </a:stretch>
        </p:blipFill>
        <p:spPr>
          <a:xfrm>
            <a:off x="4726759" y="878423"/>
            <a:ext cx="3778175" cy="1693327"/>
          </a:xfrm>
          <a:prstGeom prst="rect">
            <a:avLst/>
          </a:prstGeom>
        </p:spPr>
      </p:pic>
      <p:sp>
        <p:nvSpPr>
          <p:cNvPr id="12" name="TextBox 11">
            <a:extLst>
              <a:ext uri="{FF2B5EF4-FFF2-40B4-BE49-F238E27FC236}">
                <a16:creationId xmlns:a16="http://schemas.microsoft.com/office/drawing/2014/main" id="{2A757735-CA7B-8E16-4C0A-5C252CFFFCDF}"/>
              </a:ext>
            </a:extLst>
          </p:cNvPr>
          <p:cNvSpPr txBox="1"/>
          <p:nvPr/>
        </p:nvSpPr>
        <p:spPr>
          <a:xfrm>
            <a:off x="272088" y="4670835"/>
            <a:ext cx="4495968" cy="246221"/>
          </a:xfrm>
          <a:prstGeom prst="rect">
            <a:avLst/>
          </a:prstGeom>
          <a:noFill/>
        </p:spPr>
        <p:txBody>
          <a:bodyPr wrap="square">
            <a:spAutoFit/>
          </a:bodyPr>
          <a:lstStyle/>
          <a:p>
            <a:r>
              <a:rPr lang="fr-FR" sz="1000" dirty="0"/>
              <a:t>[1] J. Poley-Sanjuán et al 2025 </a:t>
            </a:r>
            <a:r>
              <a:rPr lang="fr-FR" sz="1000" dirty="0" err="1"/>
              <a:t>Nucl</a:t>
            </a:r>
            <a:r>
              <a:rPr lang="fr-FR" sz="1000" dirty="0"/>
              <a:t>. Fusion </a:t>
            </a:r>
            <a:r>
              <a:rPr lang="fr-FR" sz="1000" b="1" dirty="0"/>
              <a:t>65</a:t>
            </a:r>
            <a:r>
              <a:rPr lang="fr-FR" sz="1000" dirty="0"/>
              <a:t> 076006</a:t>
            </a:r>
          </a:p>
        </p:txBody>
      </p:sp>
      <p:sp>
        <p:nvSpPr>
          <p:cNvPr id="13" name="Content Placeholder 1">
            <a:extLst>
              <a:ext uri="{FF2B5EF4-FFF2-40B4-BE49-F238E27FC236}">
                <a16:creationId xmlns:a16="http://schemas.microsoft.com/office/drawing/2014/main" id="{D1D5CC46-CBDF-F149-9C2D-65000B8B4EB9}"/>
              </a:ext>
            </a:extLst>
          </p:cNvPr>
          <p:cNvSpPr txBox="1">
            <a:spLocks/>
          </p:cNvSpPr>
          <p:nvPr/>
        </p:nvSpPr>
        <p:spPr>
          <a:xfrm>
            <a:off x="-1" y="1941778"/>
            <a:ext cx="4768057" cy="878250"/>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Rotatable head allows precise alignment with the edge magnetic field [2].</a:t>
            </a:r>
          </a:p>
        </p:txBody>
      </p:sp>
      <p:sp>
        <p:nvSpPr>
          <p:cNvPr id="14" name="TextBox 13">
            <a:extLst>
              <a:ext uri="{FF2B5EF4-FFF2-40B4-BE49-F238E27FC236}">
                <a16:creationId xmlns:a16="http://schemas.microsoft.com/office/drawing/2014/main" id="{87B4E57B-C1BC-70CC-C988-056207EBC320}"/>
              </a:ext>
            </a:extLst>
          </p:cNvPr>
          <p:cNvSpPr txBox="1"/>
          <p:nvPr/>
        </p:nvSpPr>
        <p:spPr>
          <a:xfrm>
            <a:off x="272088" y="4859385"/>
            <a:ext cx="4495968" cy="246221"/>
          </a:xfrm>
          <a:prstGeom prst="rect">
            <a:avLst/>
          </a:prstGeom>
          <a:noFill/>
        </p:spPr>
        <p:txBody>
          <a:bodyPr wrap="square">
            <a:spAutoFit/>
          </a:bodyPr>
          <a:lstStyle/>
          <a:p>
            <a:r>
              <a:rPr lang="fr-FR" sz="1000" dirty="0"/>
              <a:t>[2] J. Poley-Sanjuán et al 2025 </a:t>
            </a:r>
            <a:r>
              <a:rPr lang="fr-FR" sz="1000" dirty="0" err="1"/>
              <a:t>Rev</a:t>
            </a:r>
            <a:r>
              <a:rPr lang="fr-FR" sz="1000" dirty="0"/>
              <a:t>. </a:t>
            </a:r>
            <a:r>
              <a:rPr lang="fr-FR" sz="1000" dirty="0" err="1"/>
              <a:t>Sci</a:t>
            </a:r>
            <a:r>
              <a:rPr lang="fr-FR" sz="1000" dirty="0"/>
              <a:t>. </a:t>
            </a:r>
            <a:r>
              <a:rPr lang="fr-FR" sz="1000" dirty="0" err="1"/>
              <a:t>Instrum</a:t>
            </a:r>
            <a:r>
              <a:rPr lang="fr-FR" sz="1000" dirty="0"/>
              <a:t>. </a:t>
            </a:r>
            <a:r>
              <a:rPr lang="fr-FR" sz="1000" b="1" dirty="0"/>
              <a:t>96</a:t>
            </a:r>
            <a:r>
              <a:rPr lang="fr-FR" sz="1000" dirty="0"/>
              <a:t> 083504</a:t>
            </a:r>
          </a:p>
        </p:txBody>
      </p:sp>
      <p:sp>
        <p:nvSpPr>
          <p:cNvPr id="15" name="Content Placeholder 1">
            <a:extLst>
              <a:ext uri="{FF2B5EF4-FFF2-40B4-BE49-F238E27FC236}">
                <a16:creationId xmlns:a16="http://schemas.microsoft.com/office/drawing/2014/main" id="{0584EFC9-AAC7-1222-A9E9-25221AB1C51B}"/>
              </a:ext>
            </a:extLst>
          </p:cNvPr>
          <p:cNvSpPr txBox="1">
            <a:spLocks/>
          </p:cNvSpPr>
          <p:nvPr/>
        </p:nvSpPr>
        <p:spPr>
          <a:xfrm>
            <a:off x="0" y="3541236"/>
            <a:ext cx="4063426" cy="940538"/>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Reconfigurable APD array enables velocity-space mapping across four configurations.</a:t>
            </a:r>
          </a:p>
        </p:txBody>
      </p:sp>
      <p:sp>
        <p:nvSpPr>
          <p:cNvPr id="16" name="Content Placeholder 1">
            <a:extLst>
              <a:ext uri="{FF2B5EF4-FFF2-40B4-BE49-F238E27FC236}">
                <a16:creationId xmlns:a16="http://schemas.microsoft.com/office/drawing/2014/main" id="{7187FB80-7E9B-3E7B-A529-E23F0AE73F92}"/>
              </a:ext>
            </a:extLst>
          </p:cNvPr>
          <p:cNvSpPr txBox="1">
            <a:spLocks/>
          </p:cNvSpPr>
          <p:nvPr/>
        </p:nvSpPr>
        <p:spPr>
          <a:xfrm>
            <a:off x="-1" y="2724499"/>
            <a:ext cx="4063426" cy="878251"/>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Dual acquisition: 3 kHz camera and 128-channel APD array (up to 4 MHz).</a:t>
            </a:r>
          </a:p>
        </p:txBody>
      </p:sp>
    </p:spTree>
    <p:extLst>
      <p:ext uri="{BB962C8B-B14F-4D97-AF65-F5344CB8AC3E}">
        <p14:creationId xmlns:p14="http://schemas.microsoft.com/office/powerpoint/2010/main" val="138179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5728" y="1242563"/>
            <a:ext cx="3908322" cy="857176"/>
          </a:xfrm>
        </p:spPr>
        <p:txBody>
          <a:bodyPr>
            <a:normAutofit/>
          </a:bodyPr>
          <a:lstStyle/>
          <a:p>
            <a:pPr marL="171450" lvl="2">
              <a:spcBef>
                <a:spcPts val="750"/>
              </a:spcBef>
              <a:buClr>
                <a:schemeClr val="accent1"/>
              </a:buClr>
            </a:pPr>
            <a:r>
              <a:rPr lang="en-US" sz="1400" dirty="0"/>
              <a:t>Remapping of CMOS and APD signals enables high-resolution velocity-space measurements.</a:t>
            </a:r>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Autofit/>
          </a:bodyPr>
          <a:lstStyle/>
          <a:p>
            <a:r>
              <a:rPr lang="en-US" sz="2800" dirty="0"/>
              <a:t>High-resolution measurements of fast-ion losses in velocity space</a:t>
            </a:r>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8</a:t>
            </a:fld>
            <a:endParaRPr lang="fr-FR" dirty="0"/>
          </a:p>
        </p:txBody>
      </p:sp>
      <p:sp>
        <p:nvSpPr>
          <p:cNvPr id="10" name="CuadroTexto 8">
            <a:extLst>
              <a:ext uri="{FF2B5EF4-FFF2-40B4-BE49-F238E27FC236}">
                <a16:creationId xmlns:a16="http://schemas.microsoft.com/office/drawing/2014/main" id="{363A6D4A-DE39-1905-8925-188BA8CB2BFA}"/>
              </a:ext>
            </a:extLst>
          </p:cNvPr>
          <p:cNvSpPr txBox="1"/>
          <p:nvPr/>
        </p:nvSpPr>
        <p:spPr>
          <a:xfrm>
            <a:off x="4652049" y="757794"/>
            <a:ext cx="3050835" cy="300082"/>
          </a:xfrm>
          <a:prstGeom prst="rect">
            <a:avLst/>
          </a:prstGeom>
          <a:noFill/>
        </p:spPr>
        <p:txBody>
          <a:bodyPr wrap="none" rtlCol="0">
            <a:spAutoFit/>
          </a:bodyPr>
          <a:lstStyle/>
          <a:p>
            <a:r>
              <a:rPr lang="en-GB" dirty="0"/>
              <a:t>Conditional ELM averaging (5 cycles)</a:t>
            </a:r>
          </a:p>
        </p:txBody>
      </p:sp>
      <p:sp>
        <p:nvSpPr>
          <p:cNvPr id="21" name="TextBox 20">
            <a:extLst>
              <a:ext uri="{FF2B5EF4-FFF2-40B4-BE49-F238E27FC236}">
                <a16:creationId xmlns:a16="http://schemas.microsoft.com/office/drawing/2014/main" id="{D00671B4-7A91-9F59-1E98-1830486CBC2B}"/>
              </a:ext>
            </a:extLst>
          </p:cNvPr>
          <p:cNvSpPr txBox="1"/>
          <p:nvPr/>
        </p:nvSpPr>
        <p:spPr>
          <a:xfrm>
            <a:off x="272088" y="4670835"/>
            <a:ext cx="4495968" cy="400110"/>
          </a:xfrm>
          <a:prstGeom prst="rect">
            <a:avLst/>
          </a:prstGeom>
          <a:noFill/>
        </p:spPr>
        <p:txBody>
          <a:bodyPr wrap="square">
            <a:spAutoFit/>
          </a:bodyPr>
          <a:lstStyle/>
          <a:p>
            <a:r>
              <a:rPr lang="fr-FR" sz="1000" dirty="0"/>
              <a:t>[1] J. Poley-Sanjuán et al 2025 </a:t>
            </a:r>
            <a:r>
              <a:rPr lang="fr-FR" sz="1000" dirty="0" err="1"/>
              <a:t>Nucl</a:t>
            </a:r>
            <a:r>
              <a:rPr lang="fr-FR" sz="1000" dirty="0"/>
              <a:t>. Fusion </a:t>
            </a:r>
            <a:r>
              <a:rPr lang="fr-FR" sz="1000" b="1" dirty="0"/>
              <a:t>65</a:t>
            </a:r>
            <a:r>
              <a:rPr lang="fr-FR" sz="1000" dirty="0"/>
              <a:t> 092006</a:t>
            </a:r>
          </a:p>
          <a:p>
            <a:r>
              <a:rPr lang="fr-FR" sz="1000" dirty="0"/>
              <a:t>[2] J. Poley-Sanjuán et al 2026 </a:t>
            </a:r>
            <a:r>
              <a:rPr lang="fr-FR" sz="1000" dirty="0" err="1"/>
              <a:t>Nucl</a:t>
            </a:r>
            <a:r>
              <a:rPr lang="fr-FR" sz="1000" dirty="0"/>
              <a:t>. Fusion </a:t>
            </a:r>
            <a:r>
              <a:rPr lang="fr-FR" sz="1000" b="1" dirty="0"/>
              <a:t>66</a:t>
            </a:r>
            <a:r>
              <a:rPr lang="fr-FR" sz="1000" dirty="0"/>
              <a:t> 036009</a:t>
            </a:r>
          </a:p>
        </p:txBody>
      </p:sp>
      <p:sp>
        <p:nvSpPr>
          <p:cNvPr id="34" name="Content Placeholder 1">
            <a:extLst>
              <a:ext uri="{FF2B5EF4-FFF2-40B4-BE49-F238E27FC236}">
                <a16:creationId xmlns:a16="http://schemas.microsoft.com/office/drawing/2014/main" id="{7BD5DBF7-43AD-8504-3296-522322331CC4}"/>
              </a:ext>
            </a:extLst>
          </p:cNvPr>
          <p:cNvSpPr txBox="1">
            <a:spLocks/>
          </p:cNvSpPr>
          <p:nvPr/>
        </p:nvSpPr>
        <p:spPr>
          <a:xfrm>
            <a:off x="-16829" y="3155965"/>
            <a:ext cx="3908322" cy="1442698"/>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Tomographic reconstruction of the velocity distribution at the pinhole currently being implemented.</a:t>
            </a:r>
            <a:br>
              <a:rPr lang="en-US" sz="1400" dirty="0"/>
            </a:br>
            <a:br>
              <a:rPr lang="en-US" sz="1400" dirty="0"/>
            </a:br>
            <a:r>
              <a:rPr lang="en-US" sz="1400" dirty="0">
                <a:solidFill>
                  <a:srgbClr val="00B050"/>
                </a:solidFill>
              </a:rPr>
              <a:t>See presentation by Q. Kernel on Friday morning and poster by M. Larsen Thursday</a:t>
            </a:r>
          </a:p>
        </p:txBody>
      </p:sp>
      <p:sp>
        <p:nvSpPr>
          <p:cNvPr id="35" name="Content Placeholder 1">
            <a:extLst>
              <a:ext uri="{FF2B5EF4-FFF2-40B4-BE49-F238E27FC236}">
                <a16:creationId xmlns:a16="http://schemas.microsoft.com/office/drawing/2014/main" id="{79BFB233-2FA1-92E9-0334-9CFE69D360BC}"/>
              </a:ext>
            </a:extLst>
          </p:cNvPr>
          <p:cNvSpPr txBox="1">
            <a:spLocks/>
          </p:cNvSpPr>
          <p:nvPr/>
        </p:nvSpPr>
        <p:spPr>
          <a:xfrm>
            <a:off x="-150" y="2269468"/>
            <a:ext cx="3908322" cy="615548"/>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Energetic-ion loss dynamics resolved with unprecedented detail [1, 2].</a:t>
            </a:r>
          </a:p>
        </p:txBody>
      </p:sp>
      <p:pic>
        <p:nvPicPr>
          <p:cNvPr id="59" name="Picture 58">
            <a:extLst>
              <a:ext uri="{FF2B5EF4-FFF2-40B4-BE49-F238E27FC236}">
                <a16:creationId xmlns:a16="http://schemas.microsoft.com/office/drawing/2014/main" id="{43D26553-8A68-A532-1784-9878052A8714}"/>
              </a:ext>
            </a:extLst>
          </p:cNvPr>
          <p:cNvPicPr>
            <a:picLocks noChangeAspect="1"/>
          </p:cNvPicPr>
          <p:nvPr/>
        </p:nvPicPr>
        <p:blipFill rotWithShape="1">
          <a:blip r:embed="rId2"/>
          <a:srcRect b="50193"/>
          <a:stretch/>
        </p:blipFill>
        <p:spPr>
          <a:xfrm>
            <a:off x="3729318" y="1100871"/>
            <a:ext cx="5041829" cy="1846198"/>
          </a:xfrm>
          <a:prstGeom prst="rect">
            <a:avLst/>
          </a:prstGeom>
        </p:spPr>
      </p:pic>
      <p:pic>
        <p:nvPicPr>
          <p:cNvPr id="71" name="Picture 70">
            <a:extLst>
              <a:ext uri="{FF2B5EF4-FFF2-40B4-BE49-F238E27FC236}">
                <a16:creationId xmlns:a16="http://schemas.microsoft.com/office/drawing/2014/main" id="{BDF831AD-DF24-8E8A-4DC2-95EC0B928294}"/>
              </a:ext>
            </a:extLst>
          </p:cNvPr>
          <p:cNvPicPr>
            <a:picLocks noChangeAspect="1"/>
          </p:cNvPicPr>
          <p:nvPr/>
        </p:nvPicPr>
        <p:blipFill rotWithShape="1">
          <a:blip r:embed="rId2"/>
          <a:srcRect t="49807"/>
          <a:stretch/>
        </p:blipFill>
        <p:spPr>
          <a:xfrm>
            <a:off x="3729317" y="2947069"/>
            <a:ext cx="5041829" cy="1860491"/>
          </a:xfrm>
          <a:prstGeom prst="rect">
            <a:avLst/>
          </a:prstGeom>
        </p:spPr>
      </p:pic>
      <p:grpSp>
        <p:nvGrpSpPr>
          <p:cNvPr id="72" name="Group 71">
            <a:extLst>
              <a:ext uri="{FF2B5EF4-FFF2-40B4-BE49-F238E27FC236}">
                <a16:creationId xmlns:a16="http://schemas.microsoft.com/office/drawing/2014/main" id="{C308096C-E64D-B890-F281-B32AD9F206C6}"/>
              </a:ext>
            </a:extLst>
          </p:cNvPr>
          <p:cNvGrpSpPr/>
          <p:nvPr/>
        </p:nvGrpSpPr>
        <p:grpSpPr>
          <a:xfrm>
            <a:off x="4652049" y="967353"/>
            <a:ext cx="2892440" cy="1942642"/>
            <a:chOff x="5921678" y="2944730"/>
            <a:chExt cx="2892440" cy="1942642"/>
          </a:xfrm>
        </p:grpSpPr>
        <p:pic>
          <p:nvPicPr>
            <p:cNvPr id="73" name="Imagen 8" descr="Gráfico&#10;&#10;Descripción generada automáticamente">
              <a:extLst>
                <a:ext uri="{FF2B5EF4-FFF2-40B4-BE49-F238E27FC236}">
                  <a16:creationId xmlns:a16="http://schemas.microsoft.com/office/drawing/2014/main" id="{B7F7A777-CF02-3DFD-66D1-691502E2F7A1}"/>
                </a:ext>
              </a:extLst>
            </p:cNvPr>
            <p:cNvPicPr>
              <a:picLocks noChangeAspect="1"/>
            </p:cNvPicPr>
            <p:nvPr/>
          </p:nvPicPr>
          <p:blipFill>
            <a:blip r:embed="rId3"/>
            <a:stretch>
              <a:fillRect/>
            </a:stretch>
          </p:blipFill>
          <p:spPr>
            <a:xfrm>
              <a:off x="5921678" y="2944730"/>
              <a:ext cx="2892440" cy="1942642"/>
            </a:xfrm>
            <a:prstGeom prst="rect">
              <a:avLst/>
            </a:prstGeom>
          </p:spPr>
        </p:pic>
        <p:sp>
          <p:nvSpPr>
            <p:cNvPr id="74" name="TextBox 73">
              <a:extLst>
                <a:ext uri="{FF2B5EF4-FFF2-40B4-BE49-F238E27FC236}">
                  <a16:creationId xmlns:a16="http://schemas.microsoft.com/office/drawing/2014/main" id="{C8A8BE51-1212-4831-F1F8-513013EAEFA3}"/>
                </a:ext>
              </a:extLst>
            </p:cNvPr>
            <p:cNvSpPr txBox="1"/>
            <p:nvPr/>
          </p:nvSpPr>
          <p:spPr>
            <a:xfrm>
              <a:off x="7675336" y="4134272"/>
              <a:ext cx="869149" cy="261610"/>
            </a:xfrm>
            <a:prstGeom prst="rect">
              <a:avLst/>
            </a:prstGeom>
            <a:noFill/>
          </p:spPr>
          <p:txBody>
            <a:bodyPr wrap="none" rtlCol="0">
              <a:spAutoFit/>
            </a:bodyPr>
            <a:lstStyle/>
            <a:p>
              <a:r>
                <a:rPr lang="en-US" sz="1100" dirty="0">
                  <a:solidFill>
                    <a:srgbClr val="017F02"/>
                  </a:solidFill>
                </a:rPr>
                <a:t>APD views</a:t>
              </a:r>
            </a:p>
          </p:txBody>
        </p:sp>
        <p:sp>
          <p:nvSpPr>
            <p:cNvPr id="75" name="TextBox 74">
              <a:extLst>
                <a:ext uri="{FF2B5EF4-FFF2-40B4-BE49-F238E27FC236}">
                  <a16:creationId xmlns:a16="http://schemas.microsoft.com/office/drawing/2014/main" id="{6D69EEE1-1555-44D8-9E26-1A56B52FD940}"/>
                </a:ext>
              </a:extLst>
            </p:cNvPr>
            <p:cNvSpPr txBox="1"/>
            <p:nvPr/>
          </p:nvSpPr>
          <p:spPr>
            <a:xfrm>
              <a:off x="6209371" y="3417992"/>
              <a:ext cx="857927" cy="430887"/>
            </a:xfrm>
            <a:prstGeom prst="rect">
              <a:avLst/>
            </a:prstGeom>
            <a:noFill/>
          </p:spPr>
          <p:txBody>
            <a:bodyPr wrap="none" rtlCol="0">
              <a:spAutoFit/>
            </a:bodyPr>
            <a:lstStyle/>
            <a:p>
              <a:r>
                <a:rPr lang="en-US" sz="1100" dirty="0">
                  <a:solidFill>
                    <a:srgbClr val="C00000"/>
                  </a:solidFill>
                </a:rPr>
                <a:t>FILDSIM</a:t>
              </a:r>
            </a:p>
            <a:p>
              <a:r>
                <a:rPr lang="en-US" sz="1100" dirty="0">
                  <a:solidFill>
                    <a:srgbClr val="C00000"/>
                  </a:solidFill>
                </a:rPr>
                <a:t>Strike map</a:t>
              </a:r>
            </a:p>
          </p:txBody>
        </p:sp>
      </p:grpSp>
    </p:spTree>
    <p:extLst>
      <p:ext uri="{BB962C8B-B14F-4D97-AF65-F5344CB8AC3E}">
        <p14:creationId xmlns:p14="http://schemas.microsoft.com/office/powerpoint/2010/main" val="243306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72"/>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34" grpId="0"/>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1">
            <a:extLst>
              <a:ext uri="{FF2B5EF4-FFF2-40B4-BE49-F238E27FC236}">
                <a16:creationId xmlns:a16="http://schemas.microsoft.com/office/drawing/2014/main" id="{62F07235-C64B-42D0-8AAB-428397DF5E4E}"/>
              </a:ext>
            </a:extLst>
          </p:cNvPr>
          <p:cNvPicPr>
            <a:picLocks noChangeAspect="1"/>
          </p:cNvPicPr>
          <p:nvPr/>
        </p:nvPicPr>
        <p:blipFill>
          <a:blip r:embed="rId2"/>
          <a:stretch>
            <a:fillRect/>
          </a:stretch>
        </p:blipFill>
        <p:spPr>
          <a:xfrm>
            <a:off x="7545894" y="448273"/>
            <a:ext cx="1234752" cy="2520000"/>
          </a:xfrm>
          <a:prstGeom prst="rect">
            <a:avLst/>
          </a:prstGeom>
        </p:spPr>
      </p:pic>
      <p:grpSp>
        <p:nvGrpSpPr>
          <p:cNvPr id="15" name="Group 14">
            <a:extLst>
              <a:ext uri="{FF2B5EF4-FFF2-40B4-BE49-F238E27FC236}">
                <a16:creationId xmlns:a16="http://schemas.microsoft.com/office/drawing/2014/main" id="{F0C0740E-3B72-0A3D-B4F0-190C5AD25F26}"/>
              </a:ext>
            </a:extLst>
          </p:cNvPr>
          <p:cNvGrpSpPr/>
          <p:nvPr/>
        </p:nvGrpSpPr>
        <p:grpSpPr>
          <a:xfrm>
            <a:off x="4313073" y="586026"/>
            <a:ext cx="3468188" cy="2136163"/>
            <a:chOff x="4722802" y="570688"/>
            <a:chExt cx="3468188" cy="2136163"/>
          </a:xfrm>
        </p:grpSpPr>
        <p:pic>
          <p:nvPicPr>
            <p:cNvPr id="3" name="Content Placeholder 7">
              <a:extLst>
                <a:ext uri="{FF2B5EF4-FFF2-40B4-BE49-F238E27FC236}">
                  <a16:creationId xmlns:a16="http://schemas.microsoft.com/office/drawing/2014/main" id="{BF28C81A-7645-D6EC-7D9D-B0120D9E0C58}"/>
                </a:ext>
              </a:extLst>
            </p:cNvPr>
            <p:cNvPicPr>
              <a:picLocks noChangeAspect="1"/>
            </p:cNvPicPr>
            <p:nvPr/>
          </p:nvPicPr>
          <p:blipFill rotWithShape="1">
            <a:blip r:embed="rId3"/>
            <a:srcRect b="68118"/>
            <a:stretch/>
          </p:blipFill>
          <p:spPr>
            <a:xfrm>
              <a:off x="4722802" y="635433"/>
              <a:ext cx="3468188" cy="2071418"/>
            </a:xfrm>
            <a:prstGeom prst="rect">
              <a:avLst/>
            </a:prstGeom>
          </p:spPr>
        </p:pic>
        <p:sp>
          <p:nvSpPr>
            <p:cNvPr id="5" name="TextBox 4">
              <a:extLst>
                <a:ext uri="{FF2B5EF4-FFF2-40B4-BE49-F238E27FC236}">
                  <a16:creationId xmlns:a16="http://schemas.microsoft.com/office/drawing/2014/main" id="{D2A6FB34-9BAC-E28D-ABA8-E0309E6C2470}"/>
                </a:ext>
              </a:extLst>
            </p:cNvPr>
            <p:cNvSpPr txBox="1"/>
            <p:nvPr/>
          </p:nvSpPr>
          <p:spPr>
            <a:xfrm>
              <a:off x="5640796" y="570688"/>
              <a:ext cx="1016625" cy="261610"/>
            </a:xfrm>
            <a:prstGeom prst="rect">
              <a:avLst/>
            </a:prstGeom>
            <a:noFill/>
          </p:spPr>
          <p:txBody>
            <a:bodyPr wrap="none" rtlCol="0">
              <a:spAutoFit/>
            </a:bodyPr>
            <a:lstStyle/>
            <a:p>
              <a:r>
                <a:rPr lang="en-US" sz="1100" dirty="0">
                  <a:solidFill>
                    <a:srgbClr val="017F02"/>
                  </a:solidFill>
                </a:rPr>
                <a:t>Vertical FIDA</a:t>
              </a:r>
            </a:p>
          </p:txBody>
        </p:sp>
        <p:sp>
          <p:nvSpPr>
            <p:cNvPr id="8" name="TextBox 7">
              <a:extLst>
                <a:ext uri="{FF2B5EF4-FFF2-40B4-BE49-F238E27FC236}">
                  <a16:creationId xmlns:a16="http://schemas.microsoft.com/office/drawing/2014/main" id="{1A37AF6C-C163-3A1D-7775-F7F5E1059DBA}"/>
                </a:ext>
              </a:extLst>
            </p:cNvPr>
            <p:cNvSpPr txBox="1"/>
            <p:nvPr/>
          </p:nvSpPr>
          <p:spPr>
            <a:xfrm>
              <a:off x="6271328" y="1628924"/>
              <a:ext cx="1228221" cy="261610"/>
            </a:xfrm>
            <a:prstGeom prst="rect">
              <a:avLst/>
            </a:prstGeom>
            <a:noFill/>
          </p:spPr>
          <p:txBody>
            <a:bodyPr wrap="none" rtlCol="0">
              <a:spAutoFit/>
            </a:bodyPr>
            <a:lstStyle/>
            <a:p>
              <a:r>
                <a:rPr lang="en-US" sz="1100" dirty="0">
                  <a:solidFill>
                    <a:schemeClr val="bg1"/>
                  </a:solidFill>
                </a:rPr>
                <a:t>Horizontal FIDA</a:t>
              </a:r>
            </a:p>
          </p:txBody>
        </p:sp>
      </p:grpSp>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21844" y="1081377"/>
            <a:ext cx="4637556" cy="562885"/>
          </a:xfrm>
        </p:spPr>
        <p:txBody>
          <a:bodyPr>
            <a:noAutofit/>
          </a:bodyPr>
          <a:lstStyle/>
          <a:p>
            <a:pPr marL="171450" lvl="2">
              <a:spcBef>
                <a:spcPts val="750"/>
              </a:spcBef>
              <a:buClr>
                <a:schemeClr val="accent1"/>
              </a:buClr>
            </a:pPr>
            <a:r>
              <a:rPr lang="en-US" sz="1400" dirty="0"/>
              <a:t>FIDA spectroscopy probes the confined fast-ion distribution.</a:t>
            </a:r>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a:bodyPr>
          <a:lstStyle/>
          <a:p>
            <a:r>
              <a:rPr lang="en-US" sz="2800" dirty="0"/>
              <a:t>FIDA spectroscopy probes the confined fast-ion distribution </a:t>
            </a:r>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9</a:t>
            </a:fld>
            <a:endParaRPr lang="fr-FR" dirty="0"/>
          </a:p>
        </p:txBody>
      </p:sp>
      <p:sp>
        <p:nvSpPr>
          <p:cNvPr id="9" name="TextBox 8">
            <a:extLst>
              <a:ext uri="{FF2B5EF4-FFF2-40B4-BE49-F238E27FC236}">
                <a16:creationId xmlns:a16="http://schemas.microsoft.com/office/drawing/2014/main" id="{8C75DE49-E766-54E7-2FE6-F7F7E27592F9}"/>
              </a:ext>
            </a:extLst>
          </p:cNvPr>
          <p:cNvSpPr txBox="1"/>
          <p:nvPr/>
        </p:nvSpPr>
        <p:spPr>
          <a:xfrm>
            <a:off x="234072" y="4889434"/>
            <a:ext cx="4495968" cy="246221"/>
          </a:xfrm>
          <a:prstGeom prst="rect">
            <a:avLst/>
          </a:prstGeom>
          <a:noFill/>
        </p:spPr>
        <p:txBody>
          <a:bodyPr wrap="square">
            <a:spAutoFit/>
          </a:bodyPr>
          <a:lstStyle/>
          <a:p>
            <a:r>
              <a:rPr lang="fr-FR" sz="1000" dirty="0"/>
              <a:t>[1] M Rud et al 2026 Plasma Phys. Control. Fusion </a:t>
            </a:r>
            <a:r>
              <a:rPr lang="fr-FR" sz="1000" b="1" dirty="0"/>
              <a:t>68</a:t>
            </a:r>
            <a:r>
              <a:rPr lang="fr-FR" sz="1000" dirty="0"/>
              <a:t> 015035</a:t>
            </a:r>
          </a:p>
        </p:txBody>
      </p:sp>
      <p:pic>
        <p:nvPicPr>
          <p:cNvPr id="11" name="Picture 10" descr="A graph showing a line graph&#10;&#10;Description automatically generated">
            <a:extLst>
              <a:ext uri="{FF2B5EF4-FFF2-40B4-BE49-F238E27FC236}">
                <a16:creationId xmlns:a16="http://schemas.microsoft.com/office/drawing/2014/main" id="{1A4DA64E-30B4-5D76-DDA7-2326EA75255F}"/>
              </a:ext>
            </a:extLst>
          </p:cNvPr>
          <p:cNvPicPr>
            <a:picLocks noChangeAspect="1"/>
          </p:cNvPicPr>
          <p:nvPr/>
        </p:nvPicPr>
        <p:blipFill>
          <a:blip r:embed="rId4"/>
          <a:stretch>
            <a:fillRect/>
          </a:stretch>
        </p:blipFill>
        <p:spPr>
          <a:xfrm>
            <a:off x="5022753" y="2881764"/>
            <a:ext cx="2868616" cy="2160000"/>
          </a:xfrm>
          <a:prstGeom prst="rect">
            <a:avLst/>
          </a:prstGeom>
        </p:spPr>
      </p:pic>
      <p:sp>
        <p:nvSpPr>
          <p:cNvPr id="16" name="Content Placeholder 1">
            <a:extLst>
              <a:ext uri="{FF2B5EF4-FFF2-40B4-BE49-F238E27FC236}">
                <a16:creationId xmlns:a16="http://schemas.microsoft.com/office/drawing/2014/main" id="{75ABEF2D-0A36-A1D9-571A-AF0F60BF8D92}"/>
              </a:ext>
            </a:extLst>
          </p:cNvPr>
          <p:cNvSpPr txBox="1">
            <a:spLocks/>
          </p:cNvSpPr>
          <p:nvPr/>
        </p:nvSpPr>
        <p:spPr>
          <a:xfrm>
            <a:off x="-1" y="3969846"/>
            <a:ext cx="4930269" cy="833227"/>
          </a:xfrm>
          <a:prstGeom prst="rect">
            <a:avLst/>
          </a:prstGeom>
        </p:spPr>
        <p:txBody>
          <a:bodyPr vert="horz" lIns="180000" tIns="45720" rIns="91440" bIns="45720" rtlCol="0">
            <a:no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t>Bayesian velocity-space tomography enables reconstruction with uncertainty quantification [1] </a:t>
            </a:r>
            <a:br>
              <a:rPr lang="en-US" sz="1400" dirty="0"/>
            </a:br>
            <a:br>
              <a:rPr lang="en-US" sz="1400" dirty="0"/>
            </a:br>
            <a:r>
              <a:rPr lang="en-US" sz="1400" b="1" dirty="0">
                <a:solidFill>
                  <a:srgbClr val="00B050"/>
                </a:solidFill>
              </a:rPr>
              <a:t>see M. Rud’s poster on Thursday </a:t>
            </a:r>
            <a:r>
              <a:rPr lang="en-US" sz="1400" dirty="0">
                <a:solidFill>
                  <a:srgbClr val="00B050"/>
                </a:solidFill>
                <a:sym typeface="Wingdings" panose="05000000000000000000" pitchFamily="2" charset="2"/>
              </a:rPr>
              <a:t></a:t>
            </a:r>
            <a:endParaRPr lang="en-US" sz="1400" dirty="0">
              <a:solidFill>
                <a:srgbClr val="00B050"/>
              </a:solidFill>
            </a:endParaRPr>
          </a:p>
        </p:txBody>
      </p:sp>
      <p:sp>
        <p:nvSpPr>
          <p:cNvPr id="17" name="Content Placeholder 1">
            <a:extLst>
              <a:ext uri="{FF2B5EF4-FFF2-40B4-BE49-F238E27FC236}">
                <a16:creationId xmlns:a16="http://schemas.microsoft.com/office/drawing/2014/main" id="{587DE225-C218-856E-3C41-3B0655DDF100}"/>
              </a:ext>
            </a:extLst>
          </p:cNvPr>
          <p:cNvSpPr txBox="1">
            <a:spLocks/>
          </p:cNvSpPr>
          <p:nvPr/>
        </p:nvSpPr>
        <p:spPr>
          <a:xfrm>
            <a:off x="0" y="1762563"/>
            <a:ext cx="4637556" cy="562885"/>
          </a:xfrm>
          <a:prstGeom prst="rect">
            <a:avLst/>
          </a:prstGeom>
        </p:spPr>
        <p:txBody>
          <a:bodyPr vert="horz" lIns="180000" tIns="45720" rIns="91440" bIns="45720" rtlCol="0">
            <a:no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t>Top and midplane views, with a third bottom view planned.</a:t>
            </a:r>
          </a:p>
        </p:txBody>
      </p:sp>
      <p:sp>
        <p:nvSpPr>
          <p:cNvPr id="18" name="Content Placeholder 1">
            <a:extLst>
              <a:ext uri="{FF2B5EF4-FFF2-40B4-BE49-F238E27FC236}">
                <a16:creationId xmlns:a16="http://schemas.microsoft.com/office/drawing/2014/main" id="{679C4101-4AE7-B42C-F397-FF9247A8A4D0}"/>
              </a:ext>
            </a:extLst>
          </p:cNvPr>
          <p:cNvSpPr txBox="1">
            <a:spLocks/>
          </p:cNvSpPr>
          <p:nvPr/>
        </p:nvSpPr>
        <p:spPr>
          <a:xfrm>
            <a:off x="0" y="2459257"/>
            <a:ext cx="4637556" cy="578240"/>
          </a:xfrm>
          <a:prstGeom prst="rect">
            <a:avLst/>
          </a:prstGeom>
        </p:spPr>
        <p:txBody>
          <a:bodyPr vert="horz" lIns="180000" tIns="45720" rIns="91440" bIns="45720" rtlCol="0">
            <a:no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t>Doppler shifted emission contains information on confined fast-ion distribution.</a:t>
            </a:r>
          </a:p>
        </p:txBody>
      </p:sp>
      <p:sp>
        <p:nvSpPr>
          <p:cNvPr id="19" name="Content Placeholder 1">
            <a:extLst>
              <a:ext uri="{FF2B5EF4-FFF2-40B4-BE49-F238E27FC236}">
                <a16:creationId xmlns:a16="http://schemas.microsoft.com/office/drawing/2014/main" id="{A4233450-84C6-7D53-C11F-7917D5B1ED7E}"/>
              </a:ext>
            </a:extLst>
          </p:cNvPr>
          <p:cNvSpPr txBox="1">
            <a:spLocks/>
          </p:cNvSpPr>
          <p:nvPr/>
        </p:nvSpPr>
        <p:spPr>
          <a:xfrm>
            <a:off x="0" y="3166268"/>
            <a:ext cx="4930268" cy="889939"/>
          </a:xfrm>
          <a:prstGeom prst="rect">
            <a:avLst/>
          </a:prstGeom>
        </p:spPr>
        <p:txBody>
          <a:bodyPr vert="horz" lIns="180000" tIns="45720" rIns="91440" bIns="45720" rtlCol="0">
            <a:no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t>Evaluate theoretical the fast-ion distribution against measured spectra via forward modelling.</a:t>
            </a:r>
          </a:p>
        </p:txBody>
      </p:sp>
      <p:pic>
        <p:nvPicPr>
          <p:cNvPr id="21" name="Picture 20" descr="A graph showing a line graph&#10;&#10;Description automatically generated with medium confidence">
            <a:extLst>
              <a:ext uri="{FF2B5EF4-FFF2-40B4-BE49-F238E27FC236}">
                <a16:creationId xmlns:a16="http://schemas.microsoft.com/office/drawing/2014/main" id="{90D92B56-363C-7A8C-055F-ADEDA562C323}"/>
              </a:ext>
            </a:extLst>
          </p:cNvPr>
          <p:cNvPicPr>
            <a:picLocks noChangeAspect="1"/>
          </p:cNvPicPr>
          <p:nvPr/>
        </p:nvPicPr>
        <p:blipFill>
          <a:blip r:embed="rId5"/>
          <a:stretch>
            <a:fillRect/>
          </a:stretch>
        </p:blipFill>
        <p:spPr>
          <a:xfrm>
            <a:off x="5022753" y="2881764"/>
            <a:ext cx="2868616" cy="2160000"/>
          </a:xfrm>
          <a:prstGeom prst="rect">
            <a:avLst/>
          </a:prstGeom>
        </p:spPr>
      </p:pic>
    </p:spTree>
    <p:extLst>
      <p:ext uri="{BB962C8B-B14F-4D97-AF65-F5344CB8AC3E}">
        <p14:creationId xmlns:p14="http://schemas.microsoft.com/office/powerpoint/2010/main" val="22462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0" y="1128119"/>
            <a:ext cx="4571999" cy="662581"/>
          </a:xfrm>
        </p:spPr>
        <p:txBody>
          <a:bodyPr>
            <a:normAutofit lnSpcReduction="10000"/>
          </a:bodyPr>
          <a:lstStyle/>
          <a:p>
            <a:pPr marL="171450" lvl="2">
              <a:spcBef>
                <a:spcPts val="750"/>
              </a:spcBef>
              <a:buClr>
                <a:schemeClr val="accent1"/>
              </a:buClr>
            </a:pPr>
            <a:r>
              <a:rPr lang="en-US" sz="1400" dirty="0"/>
              <a:t>Two orthogonal magnetic probes installed in 2024, measuring two components of the fluctuating magnetic field [1, 2].</a:t>
            </a:r>
          </a:p>
          <a:p>
            <a:pPr marL="285750" lvl="2" indent="-285750">
              <a:lnSpc>
                <a:spcPct val="80000"/>
              </a:lnSpc>
              <a:spcBef>
                <a:spcPct val="0"/>
              </a:spcBef>
              <a:buClr>
                <a:schemeClr val="accent1"/>
              </a:buClr>
            </a:pPr>
            <a:endParaRPr lang="en-US" sz="14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a:xfrm>
            <a:off x="904875" y="105805"/>
            <a:ext cx="7908925" cy="449140"/>
          </a:xfrm>
        </p:spPr>
        <p:txBody>
          <a:bodyPr>
            <a:normAutofit/>
          </a:bodyPr>
          <a:lstStyle/>
          <a:p>
            <a:r>
              <a:rPr lang="en-US" sz="2800" dirty="0"/>
              <a:t>ICE probes routinely measure ion cyclotron emission on TCV</a:t>
            </a:r>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10</a:t>
            </a:fld>
            <a:endParaRPr lang="fr-FR" dirty="0"/>
          </a:p>
        </p:txBody>
      </p:sp>
      <p:sp>
        <p:nvSpPr>
          <p:cNvPr id="3" name="TextBox 2">
            <a:extLst>
              <a:ext uri="{FF2B5EF4-FFF2-40B4-BE49-F238E27FC236}">
                <a16:creationId xmlns:a16="http://schemas.microsoft.com/office/drawing/2014/main" id="{EDD29D1F-4AE4-9A89-EEDA-39C80CF80A0C}"/>
              </a:ext>
            </a:extLst>
          </p:cNvPr>
          <p:cNvSpPr txBox="1"/>
          <p:nvPr/>
        </p:nvSpPr>
        <p:spPr>
          <a:xfrm>
            <a:off x="0" y="4483942"/>
            <a:ext cx="4495968" cy="400110"/>
          </a:xfrm>
          <a:prstGeom prst="rect">
            <a:avLst/>
          </a:prstGeom>
          <a:noFill/>
        </p:spPr>
        <p:txBody>
          <a:bodyPr wrap="square">
            <a:spAutoFit/>
          </a:bodyPr>
          <a:lstStyle/>
          <a:p>
            <a:r>
              <a:rPr lang="fr-FR" sz="1000" dirty="0"/>
              <a:t>[1] </a:t>
            </a:r>
            <a:r>
              <a:rPr lang="nl-NL" sz="1000" dirty="0"/>
              <a:t>A. Jansen van Vuuren et al 2026 Nucl. Fusion </a:t>
            </a:r>
            <a:r>
              <a:rPr lang="nl-NL" sz="1000" b="1" dirty="0"/>
              <a:t>66</a:t>
            </a:r>
            <a:r>
              <a:rPr lang="nl-NL" sz="1000" dirty="0"/>
              <a:t> 086033</a:t>
            </a:r>
          </a:p>
          <a:p>
            <a:r>
              <a:rPr lang="nl-NL" sz="1000" dirty="0"/>
              <a:t>[2] R. Ochoukov et al 2026 EPJ Web of Conferences </a:t>
            </a:r>
            <a:r>
              <a:rPr lang="nl-NL" sz="1000" b="1" dirty="0"/>
              <a:t>346</a:t>
            </a:r>
            <a:r>
              <a:rPr lang="nl-NL" sz="1000" dirty="0"/>
              <a:t> 03009</a:t>
            </a:r>
          </a:p>
        </p:txBody>
      </p:sp>
      <p:pic>
        <p:nvPicPr>
          <p:cNvPr id="1026" name="Picture 2">
            <a:extLst>
              <a:ext uri="{FF2B5EF4-FFF2-40B4-BE49-F238E27FC236}">
                <a16:creationId xmlns:a16="http://schemas.microsoft.com/office/drawing/2014/main" id="{794B9427-24CB-66C5-FD49-06C34DCF11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1026" y="710700"/>
            <a:ext cx="2486000" cy="216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646D59E-8612-582A-BFE6-FE0C5CEA3E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7726" y="2899749"/>
            <a:ext cx="4000514" cy="216000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1">
            <a:extLst>
              <a:ext uri="{FF2B5EF4-FFF2-40B4-BE49-F238E27FC236}">
                <a16:creationId xmlns:a16="http://schemas.microsoft.com/office/drawing/2014/main" id="{059FF15C-FECB-0296-A7D9-E757A52BC591}"/>
              </a:ext>
            </a:extLst>
          </p:cNvPr>
          <p:cNvSpPr txBox="1">
            <a:spLocks/>
          </p:cNvSpPr>
          <p:nvPr/>
        </p:nvSpPr>
        <p:spPr>
          <a:xfrm>
            <a:off x="-1027" y="2077740"/>
            <a:ext cx="4571999" cy="572267"/>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High-speed acquisition with 1 GS/s sampling rate over full shot duration.</a:t>
            </a:r>
          </a:p>
        </p:txBody>
      </p:sp>
      <p:sp>
        <p:nvSpPr>
          <p:cNvPr id="11" name="Content Placeholder 1">
            <a:extLst>
              <a:ext uri="{FF2B5EF4-FFF2-40B4-BE49-F238E27FC236}">
                <a16:creationId xmlns:a16="http://schemas.microsoft.com/office/drawing/2014/main" id="{FEA42CAE-0C0F-EF3D-8B43-0F413C545081}"/>
              </a:ext>
            </a:extLst>
          </p:cNvPr>
          <p:cNvSpPr txBox="1">
            <a:spLocks/>
          </p:cNvSpPr>
          <p:nvPr/>
        </p:nvSpPr>
        <p:spPr>
          <a:xfrm>
            <a:off x="-1" y="2962053"/>
            <a:ext cx="4571999" cy="572267"/>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ICE routinely observed, predominantly at the second ion cyclotron harmonic.</a:t>
            </a:r>
          </a:p>
        </p:txBody>
      </p:sp>
      <p:sp>
        <p:nvSpPr>
          <p:cNvPr id="5" name="TextBox 4">
            <a:extLst>
              <a:ext uri="{FF2B5EF4-FFF2-40B4-BE49-F238E27FC236}">
                <a16:creationId xmlns:a16="http://schemas.microsoft.com/office/drawing/2014/main" id="{6EFECC86-4DD6-257B-EDE4-EA38BD22F667}"/>
              </a:ext>
            </a:extLst>
          </p:cNvPr>
          <p:cNvSpPr txBox="1"/>
          <p:nvPr/>
        </p:nvSpPr>
        <p:spPr>
          <a:xfrm>
            <a:off x="0" y="4801670"/>
            <a:ext cx="4495968" cy="246221"/>
          </a:xfrm>
          <a:prstGeom prst="rect">
            <a:avLst/>
          </a:prstGeom>
          <a:noFill/>
        </p:spPr>
        <p:txBody>
          <a:bodyPr wrap="square">
            <a:spAutoFit/>
          </a:bodyPr>
          <a:lstStyle/>
          <a:p>
            <a:r>
              <a:rPr lang="fr-FR" sz="1000" dirty="0"/>
              <a:t>[3] </a:t>
            </a:r>
            <a:r>
              <a:rPr lang="nl-NL" sz="1000" dirty="0"/>
              <a:t>B. N. Breizman et al 2025 </a:t>
            </a:r>
            <a:r>
              <a:rPr lang="nl-NL" sz="1000" dirty="0" err="1"/>
              <a:t>Phys</a:t>
            </a:r>
            <a:r>
              <a:rPr lang="nl-NL" sz="1000" dirty="0"/>
              <a:t>. </a:t>
            </a:r>
            <a:r>
              <a:rPr lang="nl-NL" sz="1000" dirty="0" err="1"/>
              <a:t>Plasmas</a:t>
            </a:r>
            <a:r>
              <a:rPr lang="nl-NL" sz="1000" dirty="0"/>
              <a:t> 32 100702</a:t>
            </a:r>
          </a:p>
        </p:txBody>
      </p:sp>
      <p:sp>
        <p:nvSpPr>
          <p:cNvPr id="8" name="Content Placeholder 1">
            <a:extLst>
              <a:ext uri="{FF2B5EF4-FFF2-40B4-BE49-F238E27FC236}">
                <a16:creationId xmlns:a16="http://schemas.microsoft.com/office/drawing/2014/main" id="{8858551E-3EC6-A62D-0751-B93DE981E9A2}"/>
              </a:ext>
            </a:extLst>
          </p:cNvPr>
          <p:cNvSpPr txBox="1">
            <a:spLocks/>
          </p:cNvSpPr>
          <p:nvPr/>
        </p:nvSpPr>
        <p:spPr>
          <a:xfrm>
            <a:off x="-38016" y="3757548"/>
            <a:ext cx="4571999" cy="572267"/>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A new interpretation of TCV ICE suggests an origin in Bernstein-type shear Alfvén waves [3].</a:t>
            </a:r>
          </a:p>
        </p:txBody>
      </p:sp>
    </p:spTree>
    <p:extLst>
      <p:ext uri="{BB962C8B-B14F-4D97-AF65-F5344CB8AC3E}">
        <p14:creationId xmlns:p14="http://schemas.microsoft.com/office/powerpoint/2010/main" val="114159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0" y="1051560"/>
            <a:ext cx="4163577" cy="726440"/>
          </a:xfrm>
        </p:spPr>
        <p:txBody>
          <a:bodyPr>
            <a:noAutofit/>
          </a:bodyPr>
          <a:lstStyle/>
          <a:p>
            <a:pPr marL="171450" lvl="2">
              <a:spcBef>
                <a:spcPts val="750"/>
              </a:spcBef>
              <a:buClr>
                <a:schemeClr val="accent1"/>
              </a:buClr>
            </a:pPr>
            <a:r>
              <a:rPr lang="en-US" sz="1400" dirty="0"/>
              <a:t>Five new B</a:t>
            </a:r>
            <a:r>
              <a:rPr lang="en-US" sz="1400" baseline="-25000" dirty="0"/>
              <a:t>Z</a:t>
            </a:r>
            <a:r>
              <a:rPr lang="en-US" sz="1400" dirty="0"/>
              <a:t> probes installed in 2026, forming a toroidal array.</a:t>
            </a:r>
          </a:p>
          <a:p>
            <a:pPr marL="0" lvl="2" indent="0">
              <a:spcBef>
                <a:spcPct val="0"/>
              </a:spcBef>
              <a:buClr>
                <a:schemeClr val="accent1"/>
              </a:buClr>
              <a:buNone/>
            </a:pPr>
            <a:endParaRPr lang="en-US" sz="14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Autofit/>
          </a:bodyPr>
          <a:lstStyle/>
          <a:p>
            <a:r>
              <a:rPr lang="en-US" sz="2800" dirty="0"/>
              <a:t>ICE diagnostic upgraded with five additional toroidal probes</a:t>
            </a:r>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11</a:t>
            </a:fld>
            <a:endParaRPr lang="fr-FR" dirty="0"/>
          </a:p>
        </p:txBody>
      </p:sp>
      <p:pic>
        <p:nvPicPr>
          <p:cNvPr id="3" name="Picture 2">
            <a:extLst>
              <a:ext uri="{FF2B5EF4-FFF2-40B4-BE49-F238E27FC236}">
                <a16:creationId xmlns:a16="http://schemas.microsoft.com/office/drawing/2014/main" id="{4D137E92-FA5C-A0F1-1436-DF7FE93D4CB5}"/>
              </a:ext>
            </a:extLst>
          </p:cNvPr>
          <p:cNvPicPr>
            <a:picLocks noChangeAspect="1"/>
          </p:cNvPicPr>
          <p:nvPr/>
        </p:nvPicPr>
        <p:blipFill>
          <a:blip r:embed="rId2"/>
          <a:stretch>
            <a:fillRect/>
          </a:stretch>
        </p:blipFill>
        <p:spPr>
          <a:xfrm>
            <a:off x="4163577" y="861767"/>
            <a:ext cx="4521107" cy="1691320"/>
          </a:xfrm>
          <a:prstGeom prst="rect">
            <a:avLst/>
          </a:prstGeom>
        </p:spPr>
      </p:pic>
      <p:pic>
        <p:nvPicPr>
          <p:cNvPr id="8" name="Picture 7">
            <a:extLst>
              <a:ext uri="{FF2B5EF4-FFF2-40B4-BE49-F238E27FC236}">
                <a16:creationId xmlns:a16="http://schemas.microsoft.com/office/drawing/2014/main" id="{895D3542-EA2B-F6B7-15F7-FF440CF1D300}"/>
              </a:ext>
            </a:extLst>
          </p:cNvPr>
          <p:cNvPicPr>
            <a:picLocks noChangeAspect="1"/>
          </p:cNvPicPr>
          <p:nvPr/>
        </p:nvPicPr>
        <p:blipFill>
          <a:blip r:embed="rId3"/>
          <a:stretch>
            <a:fillRect/>
          </a:stretch>
        </p:blipFill>
        <p:spPr>
          <a:xfrm>
            <a:off x="4163577" y="2663779"/>
            <a:ext cx="4548239" cy="2160000"/>
          </a:xfrm>
          <a:prstGeom prst="rect">
            <a:avLst/>
          </a:prstGeom>
        </p:spPr>
      </p:pic>
      <p:sp>
        <p:nvSpPr>
          <p:cNvPr id="10" name="Content Placeholder 1">
            <a:extLst>
              <a:ext uri="{FF2B5EF4-FFF2-40B4-BE49-F238E27FC236}">
                <a16:creationId xmlns:a16="http://schemas.microsoft.com/office/drawing/2014/main" id="{994A0BA9-333A-61DA-F3AF-C89FA3E63357}"/>
              </a:ext>
            </a:extLst>
          </p:cNvPr>
          <p:cNvSpPr txBox="1">
            <a:spLocks/>
          </p:cNvSpPr>
          <p:nvPr/>
        </p:nvSpPr>
        <p:spPr>
          <a:xfrm>
            <a:off x="-2" y="2742619"/>
            <a:ext cx="4163577" cy="543784"/>
          </a:xfrm>
          <a:prstGeom prst="rect">
            <a:avLst/>
          </a:prstGeom>
        </p:spPr>
        <p:txBody>
          <a:bodyPr vert="horz" lIns="180000" tIns="45720" rIns="91440" bIns="45720" rtlCol="0">
            <a:no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Simultaneous acquisition at 1 GS/s.</a:t>
            </a:r>
          </a:p>
        </p:txBody>
      </p:sp>
      <p:sp>
        <p:nvSpPr>
          <p:cNvPr id="11" name="Content Placeholder 1">
            <a:extLst>
              <a:ext uri="{FF2B5EF4-FFF2-40B4-BE49-F238E27FC236}">
                <a16:creationId xmlns:a16="http://schemas.microsoft.com/office/drawing/2014/main" id="{7B767EA0-330A-E9B4-F482-958702F55874}"/>
              </a:ext>
            </a:extLst>
          </p:cNvPr>
          <p:cNvSpPr txBox="1">
            <a:spLocks/>
          </p:cNvSpPr>
          <p:nvPr/>
        </p:nvSpPr>
        <p:spPr>
          <a:xfrm>
            <a:off x="-1" y="1762773"/>
            <a:ext cx="4163577" cy="845660"/>
          </a:xfrm>
          <a:prstGeom prst="rect">
            <a:avLst/>
          </a:prstGeom>
        </p:spPr>
        <p:txBody>
          <a:bodyPr vert="horz" lIns="180000" tIns="45720" rIns="91440" bIns="45720" rtlCol="0">
            <a:no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9 distinct angular separations (4.4°to 45°) were selected to enable toroidal mode-number determination.</a:t>
            </a:r>
          </a:p>
        </p:txBody>
      </p:sp>
      <p:sp>
        <p:nvSpPr>
          <p:cNvPr id="12" name="Content Placeholder 1">
            <a:extLst>
              <a:ext uri="{FF2B5EF4-FFF2-40B4-BE49-F238E27FC236}">
                <a16:creationId xmlns:a16="http://schemas.microsoft.com/office/drawing/2014/main" id="{993BA2ED-C28C-75ED-188D-E2170ADFBBED}"/>
              </a:ext>
            </a:extLst>
          </p:cNvPr>
          <p:cNvSpPr txBox="1">
            <a:spLocks/>
          </p:cNvSpPr>
          <p:nvPr/>
        </p:nvSpPr>
        <p:spPr>
          <a:xfrm>
            <a:off x="-3" y="3466400"/>
            <a:ext cx="4163577" cy="840145"/>
          </a:xfrm>
          <a:prstGeom prst="rect">
            <a:avLst/>
          </a:prstGeom>
        </p:spPr>
        <p:txBody>
          <a:bodyPr vert="horz" lIns="180000" tIns="45720" rIns="91440" bIns="45720" rtlCol="0">
            <a:no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In-vessel calibration performed in summer 2026 to characterize frequency response and relative channel phases.</a:t>
            </a:r>
          </a:p>
        </p:txBody>
      </p:sp>
      <p:pic>
        <p:nvPicPr>
          <p:cNvPr id="13" name="Picture 12">
            <a:extLst>
              <a:ext uri="{FF2B5EF4-FFF2-40B4-BE49-F238E27FC236}">
                <a16:creationId xmlns:a16="http://schemas.microsoft.com/office/drawing/2014/main" id="{B8160E1F-28AB-96C9-39BF-854DFB0DDA87}"/>
              </a:ext>
            </a:extLst>
          </p:cNvPr>
          <p:cNvPicPr>
            <a:picLocks noChangeAspect="1"/>
          </p:cNvPicPr>
          <p:nvPr/>
        </p:nvPicPr>
        <p:blipFill>
          <a:blip r:embed="rId4"/>
          <a:stretch>
            <a:fillRect/>
          </a:stretch>
        </p:blipFill>
        <p:spPr>
          <a:xfrm>
            <a:off x="6674712" y="964443"/>
            <a:ext cx="2025000" cy="3600000"/>
          </a:xfrm>
          <a:prstGeom prst="rect">
            <a:avLst/>
          </a:prstGeom>
        </p:spPr>
      </p:pic>
      <p:pic>
        <p:nvPicPr>
          <p:cNvPr id="14" name="Picture 13">
            <a:extLst>
              <a:ext uri="{FF2B5EF4-FFF2-40B4-BE49-F238E27FC236}">
                <a16:creationId xmlns:a16="http://schemas.microsoft.com/office/drawing/2014/main" id="{4009B973-A39A-2E9C-E1AB-1756EBDA9FA6}"/>
              </a:ext>
            </a:extLst>
          </p:cNvPr>
          <p:cNvPicPr>
            <a:picLocks noChangeAspect="1"/>
          </p:cNvPicPr>
          <p:nvPr/>
        </p:nvPicPr>
        <p:blipFill>
          <a:blip r:embed="rId5"/>
          <a:stretch>
            <a:fillRect/>
          </a:stretch>
        </p:blipFill>
        <p:spPr>
          <a:xfrm>
            <a:off x="4470787" y="964443"/>
            <a:ext cx="2025001" cy="3600000"/>
          </a:xfrm>
          <a:prstGeom prst="rect">
            <a:avLst/>
          </a:prstGeom>
        </p:spPr>
      </p:pic>
      <p:sp>
        <p:nvSpPr>
          <p:cNvPr id="15" name="CuadroTexto 8">
            <a:extLst>
              <a:ext uri="{FF2B5EF4-FFF2-40B4-BE49-F238E27FC236}">
                <a16:creationId xmlns:a16="http://schemas.microsoft.com/office/drawing/2014/main" id="{2875C124-F7D8-CA62-A79E-B6590AA9A631}"/>
              </a:ext>
            </a:extLst>
          </p:cNvPr>
          <p:cNvSpPr txBox="1"/>
          <p:nvPr/>
        </p:nvSpPr>
        <p:spPr>
          <a:xfrm>
            <a:off x="6594605" y="618272"/>
            <a:ext cx="2185214" cy="300082"/>
          </a:xfrm>
          <a:prstGeom prst="rect">
            <a:avLst/>
          </a:prstGeom>
          <a:noFill/>
        </p:spPr>
        <p:txBody>
          <a:bodyPr wrap="none" rtlCol="0">
            <a:spAutoFit/>
          </a:bodyPr>
          <a:lstStyle/>
          <a:p>
            <a:r>
              <a:rPr lang="en-GB" dirty="0"/>
              <a:t>In-vessel calibration setup</a:t>
            </a:r>
          </a:p>
        </p:txBody>
      </p:sp>
      <p:sp>
        <p:nvSpPr>
          <p:cNvPr id="16" name="CuadroTexto 8">
            <a:extLst>
              <a:ext uri="{FF2B5EF4-FFF2-40B4-BE49-F238E27FC236}">
                <a16:creationId xmlns:a16="http://schemas.microsoft.com/office/drawing/2014/main" id="{7714C350-6CDF-DA22-6C80-32DB8F5CD2B2}"/>
              </a:ext>
            </a:extLst>
          </p:cNvPr>
          <p:cNvSpPr txBox="1"/>
          <p:nvPr/>
        </p:nvSpPr>
        <p:spPr>
          <a:xfrm>
            <a:off x="4470787" y="618272"/>
            <a:ext cx="1954381" cy="300082"/>
          </a:xfrm>
          <a:prstGeom prst="rect">
            <a:avLst/>
          </a:prstGeom>
          <a:noFill/>
        </p:spPr>
        <p:txBody>
          <a:bodyPr wrap="none" rtlCol="0">
            <a:spAutoFit/>
          </a:bodyPr>
          <a:lstStyle/>
          <a:p>
            <a:r>
              <a:rPr lang="en-GB" dirty="0"/>
              <a:t>Ex-vessel wave source</a:t>
            </a:r>
          </a:p>
        </p:txBody>
      </p:sp>
      <p:sp>
        <p:nvSpPr>
          <p:cNvPr id="17" name="CuadroTexto 8">
            <a:extLst>
              <a:ext uri="{FF2B5EF4-FFF2-40B4-BE49-F238E27FC236}">
                <a16:creationId xmlns:a16="http://schemas.microsoft.com/office/drawing/2014/main" id="{A0470BEB-39DD-78A1-D016-E6495FB1814B}"/>
              </a:ext>
            </a:extLst>
          </p:cNvPr>
          <p:cNvSpPr txBox="1"/>
          <p:nvPr/>
        </p:nvSpPr>
        <p:spPr>
          <a:xfrm>
            <a:off x="6996332" y="1051560"/>
            <a:ext cx="1713931" cy="300082"/>
          </a:xfrm>
          <a:prstGeom prst="rect">
            <a:avLst/>
          </a:prstGeom>
          <a:noFill/>
        </p:spPr>
        <p:txBody>
          <a:bodyPr wrap="none" rtlCol="0">
            <a:spAutoFit/>
          </a:bodyPr>
          <a:lstStyle/>
          <a:p>
            <a:r>
              <a:rPr lang="en-GB" dirty="0">
                <a:solidFill>
                  <a:schemeClr val="bg1"/>
                </a:solidFill>
              </a:rPr>
              <a:t>Single loop antenna</a:t>
            </a:r>
          </a:p>
        </p:txBody>
      </p:sp>
      <p:sp>
        <p:nvSpPr>
          <p:cNvPr id="20" name="Content Placeholder 1">
            <a:extLst>
              <a:ext uri="{FF2B5EF4-FFF2-40B4-BE49-F238E27FC236}">
                <a16:creationId xmlns:a16="http://schemas.microsoft.com/office/drawing/2014/main" id="{4BAE6F69-409F-D8E0-B664-BACBB92BC546}"/>
              </a:ext>
            </a:extLst>
          </p:cNvPr>
          <p:cNvSpPr txBox="1">
            <a:spLocks/>
          </p:cNvSpPr>
          <p:nvPr/>
        </p:nvSpPr>
        <p:spPr>
          <a:xfrm>
            <a:off x="15065" y="4499496"/>
            <a:ext cx="4366260" cy="458469"/>
          </a:xfrm>
          <a:prstGeom prst="rect">
            <a:avLst/>
          </a:prstGeom>
        </p:spPr>
        <p:txBody>
          <a:bodyPr vert="horz" lIns="180000" tIns="45720" rIns="91440" bIns="45720" rtlCol="0">
            <a:no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Exploitation to start in current campaign</a:t>
            </a:r>
          </a:p>
        </p:txBody>
      </p:sp>
    </p:spTree>
    <p:extLst>
      <p:ext uri="{BB962C8B-B14F-4D97-AF65-F5344CB8AC3E}">
        <p14:creationId xmlns:p14="http://schemas.microsoft.com/office/powerpoint/2010/main" val="156095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5" grpId="0"/>
      <p:bldP spid="16" grpId="0"/>
      <p:bldP spid="17"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Autofit/>
          </a:bodyPr>
          <a:lstStyle/>
          <a:p>
            <a:r>
              <a:rPr lang="en-US" sz="2800" dirty="0"/>
              <a:t>Fluctuation diagnostics for mode characterization</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12</a:t>
            </a:fld>
            <a:endParaRPr lang="fr-FR" dirty="0"/>
          </a:p>
        </p:txBody>
      </p:sp>
      <p:sp>
        <p:nvSpPr>
          <p:cNvPr id="23" name="Text Box 13">
            <a:extLst>
              <a:ext uri="{FF2B5EF4-FFF2-40B4-BE49-F238E27FC236}">
                <a16:creationId xmlns:a16="http://schemas.microsoft.com/office/drawing/2014/main" id="{0910654F-0CC2-09EF-8971-247C111CB0DF}"/>
              </a:ext>
            </a:extLst>
          </p:cNvPr>
          <p:cNvSpPr txBox="1">
            <a:spLocks noChangeArrowheads="1"/>
          </p:cNvSpPr>
          <p:nvPr/>
        </p:nvSpPr>
        <p:spPr bwMode="auto">
          <a:xfrm>
            <a:off x="125157" y="1052429"/>
            <a:ext cx="5488507"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Magnetic pickup coils and ECE other fluctuation diagnostics provide complementary measurements of MHD activity and mode characteristics.</a:t>
            </a:r>
            <a:endParaRPr lang="sv-SE" sz="1400" dirty="0"/>
          </a:p>
        </p:txBody>
      </p:sp>
      <p:sp>
        <p:nvSpPr>
          <p:cNvPr id="12" name="Text Box 13">
            <a:extLst>
              <a:ext uri="{FF2B5EF4-FFF2-40B4-BE49-F238E27FC236}">
                <a16:creationId xmlns:a16="http://schemas.microsoft.com/office/drawing/2014/main" id="{ECE6A68F-B0AF-69AF-A4DD-B1F2EEEFA690}"/>
              </a:ext>
            </a:extLst>
          </p:cNvPr>
          <p:cNvSpPr txBox="1">
            <a:spLocks noChangeArrowheads="1"/>
          </p:cNvSpPr>
          <p:nvPr/>
        </p:nvSpPr>
        <p:spPr bwMode="auto">
          <a:xfrm>
            <a:off x="125158" y="2114206"/>
            <a:ext cx="5634085"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Multichannel SXR diagnostics provide spatial information, enabling reconstruction of mode structures and radial dynamics [1].</a:t>
            </a:r>
          </a:p>
        </p:txBody>
      </p:sp>
      <p:sp>
        <p:nvSpPr>
          <p:cNvPr id="13" name="Text Box 13">
            <a:extLst>
              <a:ext uri="{FF2B5EF4-FFF2-40B4-BE49-F238E27FC236}">
                <a16:creationId xmlns:a16="http://schemas.microsoft.com/office/drawing/2014/main" id="{9D61478B-1B0C-6D51-8B8A-D1DDF9361314}"/>
              </a:ext>
            </a:extLst>
          </p:cNvPr>
          <p:cNvSpPr txBox="1">
            <a:spLocks noChangeArrowheads="1"/>
          </p:cNvSpPr>
          <p:nvPr/>
        </p:nvSpPr>
        <p:spPr bwMode="auto">
          <a:xfrm>
            <a:off x="125157" y="2957541"/>
            <a:ext cx="5518364"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Combined measurements and modelling reveal complex EGAM and axisymmetric Alfvén eigenmode structures [2, 3].</a:t>
            </a:r>
          </a:p>
        </p:txBody>
      </p:sp>
      <p:sp>
        <p:nvSpPr>
          <p:cNvPr id="2" name="TextBox 1">
            <a:extLst>
              <a:ext uri="{FF2B5EF4-FFF2-40B4-BE49-F238E27FC236}">
                <a16:creationId xmlns:a16="http://schemas.microsoft.com/office/drawing/2014/main" id="{BEDFFD4A-F934-2B76-E376-908104404649}"/>
              </a:ext>
            </a:extLst>
          </p:cNvPr>
          <p:cNvSpPr txBox="1"/>
          <p:nvPr/>
        </p:nvSpPr>
        <p:spPr>
          <a:xfrm>
            <a:off x="125157" y="4624797"/>
            <a:ext cx="4495968" cy="246221"/>
          </a:xfrm>
          <a:prstGeom prst="rect">
            <a:avLst/>
          </a:prstGeom>
          <a:noFill/>
        </p:spPr>
        <p:txBody>
          <a:bodyPr wrap="square">
            <a:spAutoFit/>
          </a:bodyPr>
          <a:lstStyle/>
          <a:p>
            <a:r>
              <a:rPr lang="fr-FR" sz="1000" dirty="0"/>
              <a:t>[1] M.B. Dreval et al 2025 </a:t>
            </a:r>
            <a:r>
              <a:rPr lang="fr-FR" sz="1000" dirty="0" err="1"/>
              <a:t>Nucl</a:t>
            </a:r>
            <a:r>
              <a:rPr lang="fr-FR" sz="1000" dirty="0"/>
              <a:t>. Fusion </a:t>
            </a:r>
            <a:r>
              <a:rPr lang="fr-FR" sz="1000" b="1" dirty="0"/>
              <a:t>65</a:t>
            </a:r>
            <a:r>
              <a:rPr lang="fr-FR" sz="1000" dirty="0"/>
              <a:t> 016037</a:t>
            </a:r>
          </a:p>
        </p:txBody>
      </p:sp>
      <p:sp>
        <p:nvSpPr>
          <p:cNvPr id="9" name="Text Box 13">
            <a:extLst>
              <a:ext uri="{FF2B5EF4-FFF2-40B4-BE49-F238E27FC236}">
                <a16:creationId xmlns:a16="http://schemas.microsoft.com/office/drawing/2014/main" id="{3D2AEE9A-DDA8-62AB-3972-24A24C4D94C7}"/>
              </a:ext>
            </a:extLst>
          </p:cNvPr>
          <p:cNvSpPr txBox="1">
            <a:spLocks noChangeArrowheads="1"/>
          </p:cNvSpPr>
          <p:nvPr/>
        </p:nvSpPr>
        <p:spPr bwMode="auto">
          <a:xfrm>
            <a:off x="125157" y="3836597"/>
            <a:ext cx="5729953"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New MSE diagnostic (2026) to provide additional constraints on the q-profile for improving equilibrium reconstruction</a:t>
            </a:r>
          </a:p>
        </p:txBody>
      </p:sp>
      <p:grpSp>
        <p:nvGrpSpPr>
          <p:cNvPr id="10" name="Group 9">
            <a:extLst>
              <a:ext uri="{FF2B5EF4-FFF2-40B4-BE49-F238E27FC236}">
                <a16:creationId xmlns:a16="http://schemas.microsoft.com/office/drawing/2014/main" id="{34DD043D-41FE-FCEC-FF51-09E57C7E9F4E}"/>
              </a:ext>
            </a:extLst>
          </p:cNvPr>
          <p:cNvGrpSpPr/>
          <p:nvPr/>
        </p:nvGrpSpPr>
        <p:grpSpPr>
          <a:xfrm>
            <a:off x="6299200" y="2077435"/>
            <a:ext cx="1800000" cy="3041862"/>
            <a:chOff x="6299200" y="2077435"/>
            <a:chExt cx="1800000" cy="3041862"/>
          </a:xfrm>
        </p:grpSpPr>
        <p:pic>
          <p:nvPicPr>
            <p:cNvPr id="1030" name="Picture 6">
              <a:extLst>
                <a:ext uri="{FF2B5EF4-FFF2-40B4-BE49-F238E27FC236}">
                  <a16:creationId xmlns:a16="http://schemas.microsoft.com/office/drawing/2014/main" id="{7C2E18CC-8FBA-0B2B-72A9-B85BA9B960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0139"/>
            <a:stretch/>
          </p:blipFill>
          <p:spPr bwMode="auto">
            <a:xfrm>
              <a:off x="6299200" y="2917903"/>
              <a:ext cx="1800000" cy="220139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9840D023-5A46-E27B-98D7-6559156861FB}"/>
                </a:ext>
              </a:extLst>
            </p:cNvPr>
            <p:cNvCxnSpPr>
              <a:cxnSpLocks/>
            </p:cNvCxnSpPr>
            <p:nvPr/>
          </p:nvCxnSpPr>
          <p:spPr>
            <a:xfrm>
              <a:off x="7199200" y="2077435"/>
              <a:ext cx="0" cy="93797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38B91201-D181-9A24-B054-1C1C3D7F11EE}"/>
              </a:ext>
            </a:extLst>
          </p:cNvPr>
          <p:cNvGrpSpPr/>
          <p:nvPr/>
        </p:nvGrpSpPr>
        <p:grpSpPr>
          <a:xfrm>
            <a:off x="5613664" y="925355"/>
            <a:ext cx="3240000" cy="1620000"/>
            <a:chOff x="5613664" y="925355"/>
            <a:chExt cx="3240000" cy="1620000"/>
          </a:xfrm>
        </p:grpSpPr>
        <p:pic>
          <p:nvPicPr>
            <p:cNvPr id="1034" name="Picture 10">
              <a:extLst>
                <a:ext uri="{FF2B5EF4-FFF2-40B4-BE49-F238E27FC236}">
                  <a16:creationId xmlns:a16="http://schemas.microsoft.com/office/drawing/2014/main" id="{ABEBEF4B-C998-CD36-7FE7-18039F5FC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3664" y="925355"/>
              <a:ext cx="3240000"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395EB256-3352-00DD-72AE-307DB2D531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7361"/>
            <a:stretch/>
          </p:blipFill>
          <p:spPr bwMode="auto">
            <a:xfrm>
              <a:off x="7875869" y="1003905"/>
              <a:ext cx="763290" cy="1306490"/>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3C97E7C6-DFAC-A504-20F3-AA3C44129A98}"/>
              </a:ext>
            </a:extLst>
          </p:cNvPr>
          <p:cNvSpPr txBox="1"/>
          <p:nvPr/>
        </p:nvSpPr>
        <p:spPr>
          <a:xfrm>
            <a:off x="125157" y="4778977"/>
            <a:ext cx="4495968" cy="400110"/>
          </a:xfrm>
          <a:prstGeom prst="rect">
            <a:avLst/>
          </a:prstGeom>
          <a:noFill/>
        </p:spPr>
        <p:txBody>
          <a:bodyPr wrap="square">
            <a:spAutoFit/>
          </a:bodyPr>
          <a:lstStyle/>
          <a:p>
            <a:r>
              <a:rPr lang="fr-FR" sz="1000" dirty="0"/>
              <a:t>[2] M.B. Dreval et al 2026 Plasma Phys. Control. Fusion </a:t>
            </a:r>
            <a:r>
              <a:rPr lang="fr-FR" sz="1000" b="1" dirty="0"/>
              <a:t>68</a:t>
            </a:r>
            <a:r>
              <a:rPr lang="fr-FR" sz="1000" dirty="0"/>
              <a:t> 082501</a:t>
            </a:r>
          </a:p>
          <a:p>
            <a:r>
              <a:rPr lang="fr-FR" sz="1000" dirty="0"/>
              <a:t>[3] M.B. Dreval et al 2026 </a:t>
            </a:r>
            <a:r>
              <a:rPr lang="fr-FR" sz="1000" dirty="0" err="1"/>
              <a:t>Nucl</a:t>
            </a:r>
            <a:r>
              <a:rPr lang="fr-FR" sz="1000" dirty="0"/>
              <a:t>. Fusion </a:t>
            </a:r>
            <a:r>
              <a:rPr lang="fr-FR" sz="1000" b="1" dirty="0"/>
              <a:t>66</a:t>
            </a:r>
            <a:r>
              <a:rPr lang="fr-FR" sz="1000" dirty="0"/>
              <a:t> 086025</a:t>
            </a:r>
          </a:p>
        </p:txBody>
      </p:sp>
    </p:spTree>
    <p:extLst>
      <p:ext uri="{BB962C8B-B14F-4D97-AF65-F5344CB8AC3E}">
        <p14:creationId xmlns:p14="http://schemas.microsoft.com/office/powerpoint/2010/main" val="280001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214278" y="1017638"/>
            <a:ext cx="8283330" cy="3651307"/>
          </a:xfrm>
        </p:spPr>
        <p:txBody>
          <a:bodyPr>
            <a:noAutofit/>
          </a:bodyPr>
          <a:lstStyle/>
          <a:p>
            <a:pPr marL="342900" lvl="2" indent="-342900">
              <a:lnSpc>
                <a:spcPct val="110000"/>
              </a:lnSpc>
              <a:spcBef>
                <a:spcPct val="0"/>
              </a:spcBef>
              <a:buFont typeface="+mj-lt"/>
              <a:buAutoNum type="arabicPeriod"/>
            </a:pPr>
            <a:r>
              <a:rPr lang="en-US" sz="1400" dirty="0">
                <a:solidFill>
                  <a:schemeClr val="bg1">
                    <a:lumMod val="65000"/>
                  </a:schemeClr>
                </a:solidFill>
              </a:rPr>
              <a:t>TCV as a fast-ion testbed</a:t>
            </a:r>
          </a:p>
          <a:p>
            <a:pPr marL="514350" lvl="4">
              <a:spcBef>
                <a:spcPts val="750"/>
              </a:spcBef>
              <a:buClr>
                <a:schemeClr val="bg1">
                  <a:lumMod val="65000"/>
                </a:schemeClr>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Heating and fast-ion sources</a:t>
            </a:r>
          </a:p>
          <a:p>
            <a:pPr marL="514350" lvl="4">
              <a:spcBef>
                <a:spcPts val="750"/>
              </a:spcBef>
              <a:buClr>
                <a:schemeClr val="bg1">
                  <a:lumMod val="65000"/>
                </a:schemeClr>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Fast-ion diagnostics</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t>TCV Modelling and analysis workflow</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solidFill>
                  <a:schemeClr val="bg1">
                    <a:lumMod val="65000"/>
                  </a:schemeClr>
                </a:solidFill>
              </a:rPr>
              <a:t>Recent energetic-particle studies on TCV</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Negative vs positive triangularity confinement</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Alfvén eigenmode control</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Fishbone redistribution of fast-ions</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Runaway-electron and high-frequency waves</a:t>
            </a:r>
          </a:p>
          <a:p>
            <a:pPr marL="628650" lvl="3" indent="-285750">
              <a:lnSpc>
                <a:spcPct val="110000"/>
              </a:lnSpc>
              <a:spcBef>
                <a:spcPct val="0"/>
              </a:spcBef>
              <a:buFont typeface="Wingdings" panose="05000000000000000000" pitchFamily="2" charset="2"/>
              <a:buChar char="q"/>
            </a:pPr>
            <a:endParaRPr lang="en-US" sz="1400" dirty="0">
              <a:solidFill>
                <a:schemeClr val="bg1">
                  <a:lumMod val="65000"/>
                </a:schemeClr>
              </a:solidFill>
            </a:endParaRPr>
          </a:p>
          <a:p>
            <a:pPr marL="342900" lvl="2" indent="-342900">
              <a:lnSpc>
                <a:spcPct val="110000"/>
              </a:lnSpc>
              <a:spcBef>
                <a:spcPct val="0"/>
              </a:spcBef>
              <a:buFont typeface="+mj-lt"/>
              <a:buAutoNum type="arabicPeriod"/>
            </a:pPr>
            <a:r>
              <a:rPr lang="en-US" sz="1400" dirty="0">
                <a:solidFill>
                  <a:schemeClr val="bg1">
                    <a:lumMod val="65000"/>
                  </a:schemeClr>
                </a:solidFill>
              </a:rPr>
              <a:t>Conclusions and outlook</a:t>
            </a:r>
          </a:p>
          <a:p>
            <a:pPr>
              <a:lnSpc>
                <a:spcPct val="110000"/>
              </a:lnSpc>
            </a:pPr>
            <a:endParaRPr lang="en-US" sz="14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fontScale="90000"/>
          </a:bodyPr>
          <a:lstStyle/>
          <a:p>
            <a:r>
              <a:rPr lang="en-US" sz="3100" dirty="0"/>
              <a:t>Outline</a:t>
            </a:r>
            <a:endParaRPr lang="en-US" dirty="0"/>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13</a:t>
            </a:fld>
            <a:endParaRPr lang="fr-FR" dirty="0"/>
          </a:p>
        </p:txBody>
      </p:sp>
    </p:spTree>
    <p:extLst>
      <p:ext uri="{BB962C8B-B14F-4D97-AF65-F5344CB8AC3E}">
        <p14:creationId xmlns:p14="http://schemas.microsoft.com/office/powerpoint/2010/main" val="4039300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scientific experiment&#10;&#10;Description automatically generated">
            <a:extLst>
              <a:ext uri="{FF2B5EF4-FFF2-40B4-BE49-F238E27FC236}">
                <a16:creationId xmlns:a16="http://schemas.microsoft.com/office/drawing/2014/main" id="{50A07EE8-37CC-E4B1-589D-C1EABBD4BC7E}"/>
              </a:ext>
            </a:extLst>
          </p:cNvPr>
          <p:cNvPicPr>
            <a:picLocks noChangeAspect="1"/>
          </p:cNvPicPr>
          <p:nvPr/>
        </p:nvPicPr>
        <p:blipFill>
          <a:blip r:embed="rId2"/>
          <a:stretch>
            <a:fillRect/>
          </a:stretch>
        </p:blipFill>
        <p:spPr>
          <a:xfrm>
            <a:off x="5116475" y="686247"/>
            <a:ext cx="3168000" cy="1812718"/>
          </a:xfrm>
          <a:prstGeom prst="rect">
            <a:avLst/>
          </a:prstGeom>
        </p:spPr>
      </p:pic>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a:bodyPr>
          <a:lstStyle/>
          <a:p>
            <a:r>
              <a:rPr lang="en-US" sz="2800" dirty="0"/>
              <a:t>Integrated modelling workflow for fast-ion studies on TCV</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14</a:t>
            </a:fld>
            <a:endParaRPr lang="fr-FR" dirty="0"/>
          </a:p>
        </p:txBody>
      </p:sp>
      <p:sp>
        <p:nvSpPr>
          <p:cNvPr id="14" name="Text Box 13">
            <a:extLst>
              <a:ext uri="{FF2B5EF4-FFF2-40B4-BE49-F238E27FC236}">
                <a16:creationId xmlns:a16="http://schemas.microsoft.com/office/drawing/2014/main" id="{AFFA390A-83E2-0CF6-518C-C59D8F6956E4}"/>
              </a:ext>
            </a:extLst>
          </p:cNvPr>
          <p:cNvSpPr txBox="1">
            <a:spLocks noChangeArrowheads="1"/>
          </p:cNvSpPr>
          <p:nvPr/>
        </p:nvSpPr>
        <p:spPr bwMode="auto">
          <a:xfrm>
            <a:off x="214433" y="861060"/>
            <a:ext cx="4859011"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Experimental data combined with ASTRA, TRANSP and ASCOT simulations to assess fast-ion transport.</a:t>
            </a:r>
          </a:p>
        </p:txBody>
      </p:sp>
      <p:pic>
        <p:nvPicPr>
          <p:cNvPr id="25" name="Picture 24" descr="A diagram of a scientific experiment&#10;&#10;Description automatically generated">
            <a:extLst>
              <a:ext uri="{FF2B5EF4-FFF2-40B4-BE49-F238E27FC236}">
                <a16:creationId xmlns:a16="http://schemas.microsoft.com/office/drawing/2014/main" id="{7D91687D-8BA8-E34B-801D-28B8E063C8E3}"/>
              </a:ext>
            </a:extLst>
          </p:cNvPr>
          <p:cNvPicPr>
            <a:picLocks noChangeAspect="1"/>
          </p:cNvPicPr>
          <p:nvPr/>
        </p:nvPicPr>
        <p:blipFill>
          <a:blip r:embed="rId3"/>
          <a:stretch>
            <a:fillRect/>
          </a:stretch>
        </p:blipFill>
        <p:spPr>
          <a:xfrm>
            <a:off x="5116475" y="686247"/>
            <a:ext cx="3168000" cy="1812719"/>
          </a:xfrm>
          <a:prstGeom prst="rect">
            <a:avLst/>
          </a:prstGeom>
        </p:spPr>
      </p:pic>
      <p:sp>
        <p:nvSpPr>
          <p:cNvPr id="27" name="Text Box 13">
            <a:extLst>
              <a:ext uri="{FF2B5EF4-FFF2-40B4-BE49-F238E27FC236}">
                <a16:creationId xmlns:a16="http://schemas.microsoft.com/office/drawing/2014/main" id="{DF7B52FB-738A-180E-47F4-5E738CE08357}"/>
              </a:ext>
            </a:extLst>
          </p:cNvPr>
          <p:cNvSpPr txBox="1">
            <a:spLocks noChangeArrowheads="1"/>
          </p:cNvSpPr>
          <p:nvPr/>
        </p:nvSpPr>
        <p:spPr bwMode="auto">
          <a:xfrm>
            <a:off x="189510" y="2756831"/>
            <a:ext cx="4578546"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Synthetic diagnostics enable direct comparison with FIDA, neutron and FILD measurements.</a:t>
            </a:r>
          </a:p>
        </p:txBody>
      </p:sp>
      <p:pic>
        <p:nvPicPr>
          <p:cNvPr id="29" name="Picture 28" descr="A diagram of a scientific experiment&#10;&#10;Description automatically generated">
            <a:extLst>
              <a:ext uri="{FF2B5EF4-FFF2-40B4-BE49-F238E27FC236}">
                <a16:creationId xmlns:a16="http://schemas.microsoft.com/office/drawing/2014/main" id="{715FFF95-5B1F-1A5D-65FA-4D5EDDE838C8}"/>
              </a:ext>
            </a:extLst>
          </p:cNvPr>
          <p:cNvPicPr>
            <a:picLocks noChangeAspect="1"/>
          </p:cNvPicPr>
          <p:nvPr/>
        </p:nvPicPr>
        <p:blipFill>
          <a:blip r:embed="rId4"/>
          <a:stretch>
            <a:fillRect/>
          </a:stretch>
        </p:blipFill>
        <p:spPr>
          <a:xfrm>
            <a:off x="5116475" y="686247"/>
            <a:ext cx="3168000" cy="2958008"/>
          </a:xfrm>
          <a:prstGeom prst="rect">
            <a:avLst/>
          </a:prstGeom>
        </p:spPr>
      </p:pic>
      <p:pic>
        <p:nvPicPr>
          <p:cNvPr id="31" name="Picture 30" descr="A diagram of a scientific model&#10;&#10;Description automatically generated">
            <a:extLst>
              <a:ext uri="{FF2B5EF4-FFF2-40B4-BE49-F238E27FC236}">
                <a16:creationId xmlns:a16="http://schemas.microsoft.com/office/drawing/2014/main" id="{5823D72A-ECA1-52E2-9F75-59B7533125F0}"/>
              </a:ext>
            </a:extLst>
          </p:cNvPr>
          <p:cNvPicPr>
            <a:picLocks noChangeAspect="1"/>
          </p:cNvPicPr>
          <p:nvPr/>
        </p:nvPicPr>
        <p:blipFill>
          <a:blip r:embed="rId5"/>
          <a:stretch>
            <a:fillRect/>
          </a:stretch>
        </p:blipFill>
        <p:spPr>
          <a:xfrm>
            <a:off x="5116475" y="686247"/>
            <a:ext cx="3168000" cy="3699213"/>
          </a:xfrm>
          <a:prstGeom prst="rect">
            <a:avLst/>
          </a:prstGeom>
        </p:spPr>
      </p:pic>
      <p:pic>
        <p:nvPicPr>
          <p:cNvPr id="33" name="Picture 32" descr="A diagram of a scientific model&#10;&#10;Description automatically generated with medium confidence">
            <a:extLst>
              <a:ext uri="{FF2B5EF4-FFF2-40B4-BE49-F238E27FC236}">
                <a16:creationId xmlns:a16="http://schemas.microsoft.com/office/drawing/2014/main" id="{D62777E8-9D46-E1AE-C540-DBA9CAA7C72B}"/>
              </a:ext>
            </a:extLst>
          </p:cNvPr>
          <p:cNvPicPr>
            <a:picLocks noChangeAspect="1"/>
          </p:cNvPicPr>
          <p:nvPr/>
        </p:nvPicPr>
        <p:blipFill>
          <a:blip r:embed="rId6"/>
          <a:stretch>
            <a:fillRect/>
          </a:stretch>
        </p:blipFill>
        <p:spPr>
          <a:xfrm>
            <a:off x="5116475" y="686247"/>
            <a:ext cx="3168000" cy="4384804"/>
          </a:xfrm>
          <a:prstGeom prst="rect">
            <a:avLst/>
          </a:prstGeom>
        </p:spPr>
      </p:pic>
      <p:sp>
        <p:nvSpPr>
          <p:cNvPr id="34" name="Text Box 13">
            <a:extLst>
              <a:ext uri="{FF2B5EF4-FFF2-40B4-BE49-F238E27FC236}">
                <a16:creationId xmlns:a16="http://schemas.microsoft.com/office/drawing/2014/main" id="{3377853A-FCCB-9979-0280-F65A6CF0A3F8}"/>
              </a:ext>
            </a:extLst>
          </p:cNvPr>
          <p:cNvSpPr txBox="1">
            <a:spLocks noChangeArrowheads="1"/>
          </p:cNvSpPr>
          <p:nvPr/>
        </p:nvSpPr>
        <p:spPr bwMode="auto">
          <a:xfrm>
            <a:off x="189510" y="3590645"/>
            <a:ext cx="4578546"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MISHKA/FAR3D/ORB5 support interpretation of energetic-particle-driven instabilities.</a:t>
            </a:r>
          </a:p>
        </p:txBody>
      </p:sp>
      <p:sp>
        <p:nvSpPr>
          <p:cNvPr id="35" name="Text Box 13">
            <a:extLst>
              <a:ext uri="{FF2B5EF4-FFF2-40B4-BE49-F238E27FC236}">
                <a16:creationId xmlns:a16="http://schemas.microsoft.com/office/drawing/2014/main" id="{20CF0EB0-22AD-0EE2-86E1-8AD9A2CA7D21}"/>
              </a:ext>
            </a:extLst>
          </p:cNvPr>
          <p:cNvSpPr txBox="1">
            <a:spLocks noChangeArrowheads="1"/>
          </p:cNvSpPr>
          <p:nvPr/>
        </p:nvSpPr>
        <p:spPr bwMode="auto">
          <a:xfrm>
            <a:off x="189510" y="4200117"/>
            <a:ext cx="4578546"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RABBIT is being implemented for real-time/control applications, but is not yet routinely used for fast-ion studies.</a:t>
            </a:r>
          </a:p>
        </p:txBody>
      </p:sp>
      <p:sp>
        <p:nvSpPr>
          <p:cNvPr id="3" name="Text Box 13">
            <a:extLst>
              <a:ext uri="{FF2B5EF4-FFF2-40B4-BE49-F238E27FC236}">
                <a16:creationId xmlns:a16="http://schemas.microsoft.com/office/drawing/2014/main" id="{07147722-0399-6A41-E8F7-51E55C8DE22D}"/>
              </a:ext>
            </a:extLst>
          </p:cNvPr>
          <p:cNvSpPr txBox="1">
            <a:spLocks noChangeArrowheads="1"/>
          </p:cNvSpPr>
          <p:nvPr/>
        </p:nvSpPr>
        <p:spPr bwMode="auto">
          <a:xfrm>
            <a:off x="189510" y="1655179"/>
            <a:ext cx="4578546"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Reduced transport modelling ORBIT + TRANSP kick model to investigate instability-induced fast-ion transport. [1]</a:t>
            </a:r>
            <a:br>
              <a:rPr lang="en-US" sz="1400" dirty="0"/>
            </a:br>
            <a:r>
              <a:rPr lang="en-US" sz="1400" dirty="0">
                <a:solidFill>
                  <a:srgbClr val="00B050"/>
                </a:solidFill>
              </a:rPr>
              <a:t>See presentation by M. Podesta on Friday morning </a:t>
            </a:r>
            <a:r>
              <a:rPr lang="en-US" sz="1400" dirty="0">
                <a:solidFill>
                  <a:srgbClr val="00B050"/>
                </a:solidFill>
                <a:sym typeface="Wingdings" panose="05000000000000000000" pitchFamily="2" charset="2"/>
              </a:rPr>
              <a:t></a:t>
            </a:r>
            <a:endParaRPr lang="en-US" sz="1400" dirty="0"/>
          </a:p>
        </p:txBody>
      </p:sp>
      <p:sp>
        <p:nvSpPr>
          <p:cNvPr id="2" name="TextBox 1">
            <a:extLst>
              <a:ext uri="{FF2B5EF4-FFF2-40B4-BE49-F238E27FC236}">
                <a16:creationId xmlns:a16="http://schemas.microsoft.com/office/drawing/2014/main" id="{B05CF1EA-D617-6C19-D73C-CCDD4D1E7E0F}"/>
              </a:ext>
            </a:extLst>
          </p:cNvPr>
          <p:cNvSpPr txBox="1"/>
          <p:nvPr/>
        </p:nvSpPr>
        <p:spPr>
          <a:xfrm>
            <a:off x="0" y="4914584"/>
            <a:ext cx="4495968" cy="246221"/>
          </a:xfrm>
          <a:prstGeom prst="rect">
            <a:avLst/>
          </a:prstGeom>
          <a:noFill/>
        </p:spPr>
        <p:txBody>
          <a:bodyPr wrap="square">
            <a:spAutoFit/>
          </a:bodyPr>
          <a:lstStyle/>
          <a:p>
            <a:r>
              <a:rPr lang="fr-FR" sz="1000" dirty="0"/>
              <a:t>[1] M </a:t>
            </a:r>
            <a:r>
              <a:rPr lang="fr-FR" sz="1000" dirty="0" err="1"/>
              <a:t>Podestà</a:t>
            </a:r>
            <a:r>
              <a:rPr lang="fr-FR" sz="1000" dirty="0"/>
              <a:t> et al 2017 Plasma Phys. Control. Fusion </a:t>
            </a:r>
            <a:r>
              <a:rPr lang="fr-FR" sz="1000" b="1" dirty="0"/>
              <a:t>59</a:t>
            </a:r>
            <a:r>
              <a:rPr lang="fr-FR" sz="1000" dirty="0"/>
              <a:t> 095008</a:t>
            </a:r>
          </a:p>
        </p:txBody>
      </p:sp>
    </p:spTree>
    <p:extLst>
      <p:ext uri="{BB962C8B-B14F-4D97-AF65-F5344CB8AC3E}">
        <p14:creationId xmlns:p14="http://schemas.microsoft.com/office/powerpoint/2010/main" val="363516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4" grpId="0"/>
      <p:bldP spid="35"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Autofit/>
          </a:bodyPr>
          <a:lstStyle/>
          <a:p>
            <a:r>
              <a:rPr lang="en-US" sz="2800" dirty="0"/>
              <a:t>TRANSP modelling integrated into the TCV analysis environment</a:t>
            </a:r>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15</a:t>
            </a:fld>
            <a:endParaRPr lang="fr-FR" dirty="0"/>
          </a:p>
        </p:txBody>
      </p:sp>
      <p:sp>
        <p:nvSpPr>
          <p:cNvPr id="14" name="Text Box 13">
            <a:extLst>
              <a:ext uri="{FF2B5EF4-FFF2-40B4-BE49-F238E27FC236}">
                <a16:creationId xmlns:a16="http://schemas.microsoft.com/office/drawing/2014/main" id="{AFFA390A-83E2-0CF6-518C-C59D8F6956E4}"/>
              </a:ext>
            </a:extLst>
          </p:cNvPr>
          <p:cNvSpPr txBox="1">
            <a:spLocks noChangeArrowheads="1"/>
          </p:cNvSpPr>
          <p:nvPr/>
        </p:nvSpPr>
        <p:spPr bwMode="auto">
          <a:xfrm>
            <a:off x="0" y="1107212"/>
            <a:ext cx="4714875"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TRANSP runs on TCV analysis servers via docker with an easy interface for input preparation, simulation execution and analysis.</a:t>
            </a:r>
          </a:p>
        </p:txBody>
      </p:sp>
      <p:sp>
        <p:nvSpPr>
          <p:cNvPr id="5" name="Text Box 13">
            <a:extLst>
              <a:ext uri="{FF2B5EF4-FFF2-40B4-BE49-F238E27FC236}">
                <a16:creationId xmlns:a16="http://schemas.microsoft.com/office/drawing/2014/main" id="{5976636D-76A0-906E-672E-AC2DFB47FDDC}"/>
              </a:ext>
            </a:extLst>
          </p:cNvPr>
          <p:cNvSpPr txBox="1">
            <a:spLocks noChangeArrowheads="1"/>
          </p:cNvSpPr>
          <p:nvPr/>
        </p:nvSpPr>
        <p:spPr bwMode="auto">
          <a:xfrm>
            <a:off x="-1" y="1838619"/>
            <a:ext cx="4606885"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Simulations are compared with experimental measurements, including stored energy and neutron rate</a:t>
            </a:r>
          </a:p>
        </p:txBody>
      </p:sp>
      <p:grpSp>
        <p:nvGrpSpPr>
          <p:cNvPr id="8" name="Group 7">
            <a:extLst>
              <a:ext uri="{FF2B5EF4-FFF2-40B4-BE49-F238E27FC236}">
                <a16:creationId xmlns:a16="http://schemas.microsoft.com/office/drawing/2014/main" id="{2B1E19A0-CF73-7596-57B3-48CEBD6FFE92}"/>
              </a:ext>
            </a:extLst>
          </p:cNvPr>
          <p:cNvGrpSpPr>
            <a:grpSpLocks noChangeAspect="1"/>
          </p:cNvGrpSpPr>
          <p:nvPr/>
        </p:nvGrpSpPr>
        <p:grpSpPr>
          <a:xfrm>
            <a:off x="4606885" y="1181819"/>
            <a:ext cx="3600000" cy="3468630"/>
            <a:chOff x="4442893" y="855511"/>
            <a:chExt cx="3920930" cy="3777849"/>
          </a:xfrm>
        </p:grpSpPr>
        <p:pic>
          <p:nvPicPr>
            <p:cNvPr id="9" name="Picture 8" descr="A graph of a graph of energy&#10;&#10;Description automatically generated with medium confidence">
              <a:extLst>
                <a:ext uri="{FF2B5EF4-FFF2-40B4-BE49-F238E27FC236}">
                  <a16:creationId xmlns:a16="http://schemas.microsoft.com/office/drawing/2014/main" id="{5AD4963C-4D08-1DD1-C856-DAC04218F1DF}"/>
                </a:ext>
              </a:extLst>
            </p:cNvPr>
            <p:cNvPicPr>
              <a:picLocks noChangeAspect="1"/>
            </p:cNvPicPr>
            <p:nvPr/>
          </p:nvPicPr>
          <p:blipFill>
            <a:blip r:embed="rId2"/>
            <a:stretch>
              <a:fillRect/>
            </a:stretch>
          </p:blipFill>
          <p:spPr>
            <a:xfrm>
              <a:off x="4442893" y="1033360"/>
              <a:ext cx="3920930" cy="3600000"/>
            </a:xfrm>
            <a:prstGeom prst="rect">
              <a:avLst/>
            </a:prstGeom>
          </p:spPr>
        </p:pic>
        <p:sp>
          <p:nvSpPr>
            <p:cNvPr id="10" name="TextBox 9">
              <a:extLst>
                <a:ext uri="{FF2B5EF4-FFF2-40B4-BE49-F238E27FC236}">
                  <a16:creationId xmlns:a16="http://schemas.microsoft.com/office/drawing/2014/main" id="{5DB02C04-1EF1-0150-83D9-3B41AE33A948}"/>
                </a:ext>
              </a:extLst>
            </p:cNvPr>
            <p:cNvSpPr txBox="1"/>
            <p:nvPr/>
          </p:nvSpPr>
          <p:spPr>
            <a:xfrm>
              <a:off x="6065790" y="855511"/>
              <a:ext cx="714425" cy="284932"/>
            </a:xfrm>
            <a:prstGeom prst="rect">
              <a:avLst/>
            </a:prstGeom>
            <a:noFill/>
          </p:spPr>
          <p:txBody>
            <a:bodyPr wrap="none">
              <a:spAutoFit/>
            </a:bodyPr>
            <a:lstStyle/>
            <a:p>
              <a:r>
                <a:rPr lang="en-US" sz="1100" dirty="0">
                  <a:cs typeface="Calibri" panose="020F0502020204030204" pitchFamily="34" charset="0"/>
                </a:rPr>
                <a:t>#89865</a:t>
              </a:r>
              <a:endParaRPr lang="en-US" sz="1100" dirty="0"/>
            </a:p>
          </p:txBody>
        </p:sp>
      </p:grpSp>
      <p:sp>
        <p:nvSpPr>
          <p:cNvPr id="2" name="TextBox 1">
            <a:extLst>
              <a:ext uri="{FF2B5EF4-FFF2-40B4-BE49-F238E27FC236}">
                <a16:creationId xmlns:a16="http://schemas.microsoft.com/office/drawing/2014/main" id="{861DC4E7-05FE-90C1-A88C-0B9CC19AB829}"/>
              </a:ext>
            </a:extLst>
          </p:cNvPr>
          <p:cNvSpPr txBox="1"/>
          <p:nvPr/>
        </p:nvSpPr>
        <p:spPr>
          <a:xfrm>
            <a:off x="0" y="4914584"/>
            <a:ext cx="4495968" cy="246221"/>
          </a:xfrm>
          <a:prstGeom prst="rect">
            <a:avLst/>
          </a:prstGeom>
          <a:noFill/>
        </p:spPr>
        <p:txBody>
          <a:bodyPr wrap="square">
            <a:spAutoFit/>
          </a:bodyPr>
          <a:lstStyle/>
          <a:p>
            <a:r>
              <a:rPr lang="fr-FR" sz="1000" dirty="0"/>
              <a:t>A.Y. Pankin et al 2025 Computer </a:t>
            </a:r>
            <a:r>
              <a:rPr lang="fr-FR" sz="1000" dirty="0" err="1"/>
              <a:t>Physics</a:t>
            </a:r>
            <a:r>
              <a:rPr lang="fr-FR" sz="1000" dirty="0"/>
              <a:t> Communications </a:t>
            </a:r>
            <a:r>
              <a:rPr lang="fr-FR" sz="1000" b="1" dirty="0"/>
              <a:t>312</a:t>
            </a:r>
            <a:r>
              <a:rPr lang="fr-FR" sz="1000" dirty="0"/>
              <a:t> 109611</a:t>
            </a:r>
          </a:p>
        </p:txBody>
      </p:sp>
      <p:pic>
        <p:nvPicPr>
          <p:cNvPr id="12" name="Picture 11" descr="A screenshot of a graph&#10;&#10;Description automatically generated">
            <a:extLst>
              <a:ext uri="{FF2B5EF4-FFF2-40B4-BE49-F238E27FC236}">
                <a16:creationId xmlns:a16="http://schemas.microsoft.com/office/drawing/2014/main" id="{6E4E43B9-D735-36C1-981D-4F628DC2281A}"/>
              </a:ext>
            </a:extLst>
          </p:cNvPr>
          <p:cNvPicPr>
            <a:picLocks noChangeAspect="1"/>
          </p:cNvPicPr>
          <p:nvPr/>
        </p:nvPicPr>
        <p:blipFill>
          <a:blip r:embed="rId3"/>
          <a:stretch>
            <a:fillRect/>
          </a:stretch>
        </p:blipFill>
        <p:spPr>
          <a:xfrm>
            <a:off x="4515676" y="2942974"/>
            <a:ext cx="3691209" cy="1710961"/>
          </a:xfrm>
          <a:prstGeom prst="rect">
            <a:avLst/>
          </a:prstGeom>
        </p:spPr>
      </p:pic>
      <p:sp>
        <p:nvSpPr>
          <p:cNvPr id="13" name="Text Box 13">
            <a:extLst>
              <a:ext uri="{FF2B5EF4-FFF2-40B4-BE49-F238E27FC236}">
                <a16:creationId xmlns:a16="http://schemas.microsoft.com/office/drawing/2014/main" id="{C9E83456-69B8-D4BA-3E8B-34D2BA631909}"/>
              </a:ext>
            </a:extLst>
          </p:cNvPr>
          <p:cNvSpPr txBox="1">
            <a:spLocks noChangeArrowheads="1"/>
          </p:cNvSpPr>
          <p:nvPr/>
        </p:nvSpPr>
        <p:spPr bwMode="auto">
          <a:xfrm>
            <a:off x="-1" y="3102983"/>
            <a:ext cx="4572000" cy="1255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Two principal mechanisms are considered:</a:t>
            </a:r>
            <a:br>
              <a:rPr lang="en-US" sz="1400" dirty="0"/>
            </a:br>
            <a:br>
              <a:rPr lang="en-US" sz="1400" dirty="0"/>
            </a:br>
            <a:r>
              <a:rPr lang="en-US" sz="1400" dirty="0"/>
              <a:t> - Charge-exchange (CX) losses with background neutrals</a:t>
            </a:r>
            <a:br>
              <a:rPr lang="en-US" sz="1400" dirty="0"/>
            </a:br>
            <a:br>
              <a:rPr lang="en-US" sz="1400" dirty="0"/>
            </a:br>
            <a:r>
              <a:rPr lang="en-US" sz="1400" dirty="0"/>
              <a:t> - MHD induced fast-ion transport</a:t>
            </a:r>
          </a:p>
        </p:txBody>
      </p:sp>
      <p:sp>
        <p:nvSpPr>
          <p:cNvPr id="15" name="Text Box 13">
            <a:extLst>
              <a:ext uri="{FF2B5EF4-FFF2-40B4-BE49-F238E27FC236}">
                <a16:creationId xmlns:a16="http://schemas.microsoft.com/office/drawing/2014/main" id="{8FC2E0F2-58FC-7897-B56F-917FBAADD274}"/>
              </a:ext>
            </a:extLst>
          </p:cNvPr>
          <p:cNvSpPr txBox="1">
            <a:spLocks noChangeArrowheads="1"/>
          </p:cNvSpPr>
          <p:nvPr/>
        </p:nvSpPr>
        <p:spPr bwMode="auto">
          <a:xfrm>
            <a:off x="-2" y="4435690"/>
            <a:ext cx="4876801"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Separating these contributions requires an independent constraint on the background neutral density.</a:t>
            </a:r>
          </a:p>
        </p:txBody>
      </p:sp>
      <p:sp>
        <p:nvSpPr>
          <p:cNvPr id="16" name="Text Box 13">
            <a:extLst>
              <a:ext uri="{FF2B5EF4-FFF2-40B4-BE49-F238E27FC236}">
                <a16:creationId xmlns:a16="http://schemas.microsoft.com/office/drawing/2014/main" id="{8E49A1F0-E883-7FB1-6F3E-34BE71FB1B46}"/>
              </a:ext>
            </a:extLst>
          </p:cNvPr>
          <p:cNvSpPr txBox="1">
            <a:spLocks noChangeArrowheads="1"/>
          </p:cNvSpPr>
          <p:nvPr/>
        </p:nvSpPr>
        <p:spPr bwMode="auto">
          <a:xfrm>
            <a:off x="-15131" y="2521562"/>
            <a:ext cx="4714875"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Reproducing experimental measurements requires significant fast-ion losses and/or redistribution.</a:t>
            </a:r>
          </a:p>
        </p:txBody>
      </p:sp>
      <p:grpSp>
        <p:nvGrpSpPr>
          <p:cNvPr id="17" name="Group 16">
            <a:extLst>
              <a:ext uri="{FF2B5EF4-FFF2-40B4-BE49-F238E27FC236}">
                <a16:creationId xmlns:a16="http://schemas.microsoft.com/office/drawing/2014/main" id="{F5EF01D1-A56E-3AED-C243-962E77437B36}"/>
              </a:ext>
            </a:extLst>
          </p:cNvPr>
          <p:cNvGrpSpPr>
            <a:grpSpLocks noChangeAspect="1"/>
          </p:cNvGrpSpPr>
          <p:nvPr/>
        </p:nvGrpSpPr>
        <p:grpSpPr>
          <a:xfrm>
            <a:off x="4606884" y="1181819"/>
            <a:ext cx="3600000" cy="1734315"/>
            <a:chOff x="4442893" y="855511"/>
            <a:chExt cx="3920930" cy="1888924"/>
          </a:xfrm>
        </p:grpSpPr>
        <p:pic>
          <p:nvPicPr>
            <p:cNvPr id="18" name="Picture 17" descr="A graph of a graph of energy&#10;&#10;Description automatically generated with medium confidence">
              <a:extLst>
                <a:ext uri="{FF2B5EF4-FFF2-40B4-BE49-F238E27FC236}">
                  <a16:creationId xmlns:a16="http://schemas.microsoft.com/office/drawing/2014/main" id="{73219685-DB1B-D25C-3042-AE0689CB548F}"/>
                </a:ext>
              </a:extLst>
            </p:cNvPr>
            <p:cNvPicPr>
              <a:picLocks noChangeAspect="1"/>
            </p:cNvPicPr>
            <p:nvPr/>
          </p:nvPicPr>
          <p:blipFill rotWithShape="1">
            <a:blip r:embed="rId2"/>
            <a:srcRect b="52470"/>
            <a:stretch/>
          </p:blipFill>
          <p:spPr>
            <a:xfrm>
              <a:off x="4442893" y="1033360"/>
              <a:ext cx="3920930" cy="1711075"/>
            </a:xfrm>
            <a:prstGeom prst="rect">
              <a:avLst/>
            </a:prstGeom>
          </p:spPr>
        </p:pic>
        <p:sp>
          <p:nvSpPr>
            <p:cNvPr id="19" name="TextBox 18">
              <a:extLst>
                <a:ext uri="{FF2B5EF4-FFF2-40B4-BE49-F238E27FC236}">
                  <a16:creationId xmlns:a16="http://schemas.microsoft.com/office/drawing/2014/main" id="{4BE7058E-918E-2498-F9A7-C0FF75966043}"/>
                </a:ext>
              </a:extLst>
            </p:cNvPr>
            <p:cNvSpPr txBox="1"/>
            <p:nvPr/>
          </p:nvSpPr>
          <p:spPr>
            <a:xfrm>
              <a:off x="6065790" y="855511"/>
              <a:ext cx="714425" cy="284932"/>
            </a:xfrm>
            <a:prstGeom prst="rect">
              <a:avLst/>
            </a:prstGeom>
            <a:noFill/>
          </p:spPr>
          <p:txBody>
            <a:bodyPr wrap="none">
              <a:spAutoFit/>
            </a:bodyPr>
            <a:lstStyle/>
            <a:p>
              <a:r>
                <a:rPr lang="en-US" sz="1100" dirty="0">
                  <a:cs typeface="Calibri" panose="020F0502020204030204" pitchFamily="34" charset="0"/>
                </a:rPr>
                <a:t>#89865</a:t>
              </a:r>
              <a:endParaRPr lang="en-US" sz="1100" dirty="0"/>
            </a:p>
          </p:txBody>
        </p:sp>
      </p:grpSp>
    </p:spTree>
    <p:extLst>
      <p:ext uri="{BB962C8B-B14F-4D97-AF65-F5344CB8AC3E}">
        <p14:creationId xmlns:p14="http://schemas.microsoft.com/office/powerpoint/2010/main" val="185064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aph showing a normal temperature&#10;&#10;Description automatically generated with medium confidence">
            <a:extLst>
              <a:ext uri="{FF2B5EF4-FFF2-40B4-BE49-F238E27FC236}">
                <a16:creationId xmlns:a16="http://schemas.microsoft.com/office/drawing/2014/main" id="{8DC2FEB3-739C-2068-A654-C30098BEFBB3}"/>
              </a:ext>
            </a:extLst>
          </p:cNvPr>
          <p:cNvPicPr>
            <a:picLocks noChangeAspect="1"/>
          </p:cNvPicPr>
          <p:nvPr/>
        </p:nvPicPr>
        <p:blipFill>
          <a:blip r:embed="rId2"/>
          <a:stretch>
            <a:fillRect/>
          </a:stretch>
        </p:blipFill>
        <p:spPr>
          <a:xfrm>
            <a:off x="2883302" y="782789"/>
            <a:ext cx="2868616" cy="2160000"/>
          </a:xfrm>
          <a:prstGeom prst="rect">
            <a:avLst/>
          </a:prstGeom>
        </p:spPr>
      </p:pic>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rmAutofit/>
          </a:bodyPr>
          <a:lstStyle/>
          <a:p>
            <a:r>
              <a:rPr lang="en-US" sz="2800" dirty="0"/>
              <a:t>CX losses constrained using spectral measurements</a:t>
            </a:r>
          </a:p>
        </p:txBody>
      </p:sp>
      <p:sp>
        <p:nvSpPr>
          <p:cNvPr id="6" name="Footer Placeholder 5">
            <a:extLst>
              <a:ext uri="{FF2B5EF4-FFF2-40B4-BE49-F238E27FC236}">
                <a16:creationId xmlns:a16="http://schemas.microsoft.com/office/drawing/2014/main" id="{7107B2B0-480D-4865-BDBC-1B1D9964E861}"/>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16</a:t>
            </a:fld>
            <a:endParaRPr lang="fr-FR" dirty="0"/>
          </a:p>
        </p:txBody>
      </p:sp>
      <p:sp>
        <p:nvSpPr>
          <p:cNvPr id="23" name="Text Box 13">
            <a:extLst>
              <a:ext uri="{FF2B5EF4-FFF2-40B4-BE49-F238E27FC236}">
                <a16:creationId xmlns:a16="http://schemas.microsoft.com/office/drawing/2014/main" id="{0910654F-0CC2-09EF-8971-247C111CB0DF}"/>
              </a:ext>
            </a:extLst>
          </p:cNvPr>
          <p:cNvSpPr txBox="1">
            <a:spLocks noChangeArrowheads="1"/>
          </p:cNvSpPr>
          <p:nvPr/>
        </p:nvSpPr>
        <p:spPr bwMode="auto">
          <a:xfrm>
            <a:off x="65837" y="798022"/>
            <a:ext cx="2774587"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FIDASIM predicts thermal D</a:t>
            </a:r>
            <a:r>
              <a:rPr lang="en-US" sz="1400" baseline="-25000" dirty="0"/>
              <a:t>α</a:t>
            </a:r>
            <a:r>
              <a:rPr lang="en-US" sz="1400" dirty="0"/>
              <a:t> emission using TRANSP neutral-density profiles.</a:t>
            </a:r>
          </a:p>
        </p:txBody>
      </p:sp>
      <p:grpSp>
        <p:nvGrpSpPr>
          <p:cNvPr id="11" name="Group 10">
            <a:extLst>
              <a:ext uri="{FF2B5EF4-FFF2-40B4-BE49-F238E27FC236}">
                <a16:creationId xmlns:a16="http://schemas.microsoft.com/office/drawing/2014/main" id="{90D064DD-EA79-573E-892B-3F4A5292DF1E}"/>
              </a:ext>
            </a:extLst>
          </p:cNvPr>
          <p:cNvGrpSpPr>
            <a:grpSpLocks noChangeAspect="1"/>
          </p:cNvGrpSpPr>
          <p:nvPr/>
        </p:nvGrpSpPr>
        <p:grpSpPr>
          <a:xfrm>
            <a:off x="2883302" y="782016"/>
            <a:ext cx="2868615" cy="2160000"/>
            <a:chOff x="4374714" y="670714"/>
            <a:chExt cx="3240000" cy="2439644"/>
          </a:xfrm>
        </p:grpSpPr>
        <p:pic>
          <p:nvPicPr>
            <p:cNvPr id="5" name="Picture 4" descr="A graph showing a waveform&#10;&#10;Description automatically generated with medium confidence">
              <a:extLst>
                <a:ext uri="{FF2B5EF4-FFF2-40B4-BE49-F238E27FC236}">
                  <a16:creationId xmlns:a16="http://schemas.microsoft.com/office/drawing/2014/main" id="{668399CA-966C-9738-21D8-92BA7802CE98}"/>
                </a:ext>
              </a:extLst>
            </p:cNvPr>
            <p:cNvPicPr>
              <a:picLocks noChangeAspect="1"/>
            </p:cNvPicPr>
            <p:nvPr/>
          </p:nvPicPr>
          <p:blipFill>
            <a:blip r:embed="rId3"/>
            <a:stretch>
              <a:fillRect/>
            </a:stretch>
          </p:blipFill>
          <p:spPr>
            <a:xfrm>
              <a:off x="4374714" y="670714"/>
              <a:ext cx="3240000" cy="2439644"/>
            </a:xfrm>
            <a:prstGeom prst="rect">
              <a:avLst/>
            </a:prstGeom>
          </p:spPr>
        </p:pic>
        <p:cxnSp>
          <p:nvCxnSpPr>
            <p:cNvPr id="10" name="Straight Arrow Connector 9">
              <a:extLst>
                <a:ext uri="{FF2B5EF4-FFF2-40B4-BE49-F238E27FC236}">
                  <a16:creationId xmlns:a16="http://schemas.microsoft.com/office/drawing/2014/main" id="{DC50981F-0BB4-3618-85A7-2E1F95E92273}"/>
                </a:ext>
              </a:extLst>
            </p:cNvPr>
            <p:cNvCxnSpPr/>
            <p:nvPr/>
          </p:nvCxnSpPr>
          <p:spPr>
            <a:xfrm>
              <a:off x="6637020" y="1017478"/>
              <a:ext cx="0" cy="262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17" name="Picture 16" descr="A graph showing a normal spectrum&#10;&#10;Description automatically generated with medium confidence">
            <a:extLst>
              <a:ext uri="{FF2B5EF4-FFF2-40B4-BE49-F238E27FC236}">
                <a16:creationId xmlns:a16="http://schemas.microsoft.com/office/drawing/2014/main" id="{34728547-B4A6-5F2B-9B55-7A7E2C01505D}"/>
              </a:ext>
            </a:extLst>
          </p:cNvPr>
          <p:cNvPicPr>
            <a:picLocks noChangeAspect="1"/>
          </p:cNvPicPr>
          <p:nvPr/>
        </p:nvPicPr>
        <p:blipFill rotWithShape="1">
          <a:blip r:embed="rId4"/>
          <a:srcRect l="10750"/>
          <a:stretch/>
        </p:blipFill>
        <p:spPr>
          <a:xfrm>
            <a:off x="6288866" y="782016"/>
            <a:ext cx="2560243" cy="2160000"/>
          </a:xfrm>
          <a:prstGeom prst="rect">
            <a:avLst/>
          </a:prstGeom>
        </p:spPr>
      </p:pic>
      <p:pic>
        <p:nvPicPr>
          <p:cNvPr id="25" name="Picture 24" descr="A graph with blue lines and orange dots&#10;&#10;Description automatically generated">
            <a:extLst>
              <a:ext uri="{FF2B5EF4-FFF2-40B4-BE49-F238E27FC236}">
                <a16:creationId xmlns:a16="http://schemas.microsoft.com/office/drawing/2014/main" id="{34F48BC8-ECD6-ED1E-A078-B6CFFF93AA1E}"/>
              </a:ext>
            </a:extLst>
          </p:cNvPr>
          <p:cNvPicPr>
            <a:picLocks noChangeAspect="1"/>
          </p:cNvPicPr>
          <p:nvPr/>
        </p:nvPicPr>
        <p:blipFill>
          <a:blip r:embed="rId5"/>
          <a:stretch>
            <a:fillRect/>
          </a:stretch>
        </p:blipFill>
        <p:spPr>
          <a:xfrm>
            <a:off x="5968245" y="3369717"/>
            <a:ext cx="3060000" cy="1604681"/>
          </a:xfrm>
          <a:prstGeom prst="rect">
            <a:avLst/>
          </a:prstGeom>
        </p:spPr>
      </p:pic>
      <p:sp>
        <p:nvSpPr>
          <p:cNvPr id="27" name="Arrow: Right 26">
            <a:extLst>
              <a:ext uri="{FF2B5EF4-FFF2-40B4-BE49-F238E27FC236}">
                <a16:creationId xmlns:a16="http://schemas.microsoft.com/office/drawing/2014/main" id="{C39761E8-BF06-16E7-942B-68AA5140555A}"/>
              </a:ext>
            </a:extLst>
          </p:cNvPr>
          <p:cNvSpPr/>
          <p:nvPr/>
        </p:nvSpPr>
        <p:spPr>
          <a:xfrm rot="3143083">
            <a:off x="5462709" y="2958719"/>
            <a:ext cx="895198" cy="449140"/>
          </a:xfrm>
          <a:prstGeom prst="rightArrow">
            <a:avLst>
              <a:gd name="adj1" fmla="val 66024"/>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D</a:t>
            </a:r>
            <a:r>
              <a:rPr lang="en-US" sz="1200" baseline="-25000" dirty="0"/>
              <a:t>anom,FI</a:t>
            </a:r>
            <a:r>
              <a:rPr lang="en-US" sz="1200" dirty="0"/>
              <a:t>2.5 m</a:t>
            </a:r>
            <a:r>
              <a:rPr lang="en-US" sz="1200" baseline="30000" dirty="0"/>
              <a:t>2</a:t>
            </a:r>
            <a:r>
              <a:rPr lang="en-US" sz="1200" dirty="0"/>
              <a:t>/s</a:t>
            </a:r>
            <a:endParaRPr lang="en-US" dirty="0"/>
          </a:p>
        </p:txBody>
      </p:sp>
      <p:sp>
        <p:nvSpPr>
          <p:cNvPr id="2" name="Text Box 13">
            <a:extLst>
              <a:ext uri="{FF2B5EF4-FFF2-40B4-BE49-F238E27FC236}">
                <a16:creationId xmlns:a16="http://schemas.microsoft.com/office/drawing/2014/main" id="{D91B168E-733F-B0AA-C96D-5C02623A9D16}"/>
              </a:ext>
            </a:extLst>
          </p:cNvPr>
          <p:cNvSpPr txBox="1">
            <a:spLocks noChangeArrowheads="1"/>
          </p:cNvSpPr>
          <p:nvPr/>
        </p:nvSpPr>
        <p:spPr bwMode="auto">
          <a:xfrm>
            <a:off x="58071" y="1768469"/>
            <a:ext cx="2868615"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Background neutral density is adjusted to reproduce measured D</a:t>
            </a:r>
            <a:r>
              <a:rPr lang="en-US" sz="1400" baseline="-25000" dirty="0"/>
              <a:t>α</a:t>
            </a:r>
            <a:r>
              <a:rPr lang="en-US" sz="1400" dirty="0"/>
              <a:t> spectra, constraining the CX loss contribution.</a:t>
            </a:r>
          </a:p>
        </p:txBody>
      </p:sp>
      <p:sp>
        <p:nvSpPr>
          <p:cNvPr id="8" name="Text Box 13">
            <a:extLst>
              <a:ext uri="{FF2B5EF4-FFF2-40B4-BE49-F238E27FC236}">
                <a16:creationId xmlns:a16="http://schemas.microsoft.com/office/drawing/2014/main" id="{9EBC0C33-A401-71D0-1F8C-306E6E7CD87B}"/>
              </a:ext>
            </a:extLst>
          </p:cNvPr>
          <p:cNvSpPr txBox="1">
            <a:spLocks noChangeArrowheads="1"/>
          </p:cNvSpPr>
          <p:nvPr/>
        </p:nvSpPr>
        <p:spPr bwMode="auto">
          <a:xfrm>
            <a:off x="37826" y="3074750"/>
            <a:ext cx="2774587"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The remaining discrepancy is modelled using an ad-hoc fast-ion diffusion, </a:t>
            </a:r>
            <a:r>
              <a:rPr lang="en-US" sz="1400" dirty="0" err="1"/>
              <a:t>D</a:t>
            </a:r>
            <a:r>
              <a:rPr lang="en-US" sz="1400" baseline="-25000" dirty="0" err="1"/>
              <a:t>anom,FI</a:t>
            </a:r>
            <a:r>
              <a:rPr lang="en-US" sz="1400" dirty="0"/>
              <a:t>, adjusted to reproduce experimental measurements.</a:t>
            </a:r>
          </a:p>
        </p:txBody>
      </p:sp>
      <p:sp>
        <p:nvSpPr>
          <p:cNvPr id="13" name="TextBox 12">
            <a:extLst>
              <a:ext uri="{FF2B5EF4-FFF2-40B4-BE49-F238E27FC236}">
                <a16:creationId xmlns:a16="http://schemas.microsoft.com/office/drawing/2014/main" id="{A09B49E5-605A-C00B-3612-A5210B7DCA60}"/>
              </a:ext>
            </a:extLst>
          </p:cNvPr>
          <p:cNvSpPr txBox="1"/>
          <p:nvPr/>
        </p:nvSpPr>
        <p:spPr>
          <a:xfrm>
            <a:off x="6528122" y="3060652"/>
            <a:ext cx="1005403" cy="261610"/>
          </a:xfrm>
          <a:prstGeom prst="rect">
            <a:avLst/>
          </a:prstGeom>
          <a:noFill/>
        </p:spPr>
        <p:txBody>
          <a:bodyPr wrap="none" rtlCol="0">
            <a:spAutoFit/>
          </a:bodyPr>
          <a:lstStyle/>
          <a:p>
            <a:r>
              <a:rPr lang="en-US" sz="1100" dirty="0"/>
              <a:t>Neutron rate </a:t>
            </a:r>
          </a:p>
        </p:txBody>
      </p:sp>
      <p:sp>
        <p:nvSpPr>
          <p:cNvPr id="14" name="TextBox 13">
            <a:extLst>
              <a:ext uri="{FF2B5EF4-FFF2-40B4-BE49-F238E27FC236}">
                <a16:creationId xmlns:a16="http://schemas.microsoft.com/office/drawing/2014/main" id="{7C0A8222-EE41-B07D-8528-246C6F6A2F1A}"/>
              </a:ext>
            </a:extLst>
          </p:cNvPr>
          <p:cNvSpPr txBox="1"/>
          <p:nvPr/>
        </p:nvSpPr>
        <p:spPr>
          <a:xfrm>
            <a:off x="7370350" y="3069752"/>
            <a:ext cx="1840568" cy="261610"/>
          </a:xfrm>
          <a:prstGeom prst="rect">
            <a:avLst/>
          </a:prstGeom>
          <a:noFill/>
        </p:spPr>
        <p:txBody>
          <a:bodyPr wrap="none" rtlCol="0">
            <a:spAutoFit/>
          </a:bodyPr>
          <a:lstStyle/>
          <a:p>
            <a:r>
              <a:rPr lang="en-US" sz="1100" dirty="0"/>
              <a:t>+ FIDA emission matched </a:t>
            </a:r>
          </a:p>
        </p:txBody>
      </p:sp>
      <p:sp>
        <p:nvSpPr>
          <p:cNvPr id="16" name="Text Box 13">
            <a:extLst>
              <a:ext uri="{FF2B5EF4-FFF2-40B4-BE49-F238E27FC236}">
                <a16:creationId xmlns:a16="http://schemas.microsoft.com/office/drawing/2014/main" id="{C5D9E605-B43D-75E7-44F3-A0CB9DB52046}"/>
              </a:ext>
            </a:extLst>
          </p:cNvPr>
          <p:cNvSpPr txBox="1">
            <a:spLocks noChangeArrowheads="1"/>
          </p:cNvSpPr>
          <p:nvPr/>
        </p:nvSpPr>
        <p:spPr bwMode="auto">
          <a:xfrm>
            <a:off x="37825" y="4312314"/>
            <a:ext cx="2774587"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Both absolutely calibrated neutron rate and FIDA spectra matched</a:t>
            </a:r>
          </a:p>
        </p:txBody>
      </p:sp>
      <p:pic>
        <p:nvPicPr>
          <p:cNvPr id="19" name="Picture 18" descr="A screen shot of a graph&#10;&#10;Description automatically generated">
            <a:extLst>
              <a:ext uri="{FF2B5EF4-FFF2-40B4-BE49-F238E27FC236}">
                <a16:creationId xmlns:a16="http://schemas.microsoft.com/office/drawing/2014/main" id="{6FC25902-2E5C-0635-62ED-9356DB909173}"/>
              </a:ext>
            </a:extLst>
          </p:cNvPr>
          <p:cNvPicPr>
            <a:picLocks noChangeAspect="1"/>
          </p:cNvPicPr>
          <p:nvPr/>
        </p:nvPicPr>
        <p:blipFill>
          <a:blip r:embed="rId6"/>
          <a:stretch>
            <a:fillRect/>
          </a:stretch>
        </p:blipFill>
        <p:spPr>
          <a:xfrm>
            <a:off x="2769324" y="3387257"/>
            <a:ext cx="3096569" cy="1569600"/>
          </a:xfrm>
          <a:prstGeom prst="rect">
            <a:avLst/>
          </a:prstGeom>
        </p:spPr>
      </p:pic>
    </p:spTree>
    <p:extLst>
      <p:ext uri="{BB962C8B-B14F-4D97-AF65-F5344CB8AC3E}">
        <p14:creationId xmlns:p14="http://schemas.microsoft.com/office/powerpoint/2010/main" val="239220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p:bldP spid="8" grpId="0"/>
      <p:bldP spid="13" grpId="0"/>
      <p:bldP spid="14"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fontScale="90000"/>
          </a:bodyPr>
          <a:lstStyle/>
          <a:p>
            <a:r>
              <a:rPr lang="en-US" sz="2800" dirty="0"/>
              <a:t>ASCOT modelling of fast-ion losses and synthetic FILD signals</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17</a:t>
            </a:fld>
            <a:endParaRPr lang="fr-FR" dirty="0"/>
          </a:p>
        </p:txBody>
      </p:sp>
      <p:sp>
        <p:nvSpPr>
          <p:cNvPr id="14" name="Text Box 13">
            <a:extLst>
              <a:ext uri="{FF2B5EF4-FFF2-40B4-BE49-F238E27FC236}">
                <a16:creationId xmlns:a16="http://schemas.microsoft.com/office/drawing/2014/main" id="{AFFA390A-83E2-0CF6-518C-C59D8F6956E4}"/>
              </a:ext>
            </a:extLst>
          </p:cNvPr>
          <p:cNvSpPr txBox="1">
            <a:spLocks noChangeArrowheads="1"/>
          </p:cNvSpPr>
          <p:nvPr/>
        </p:nvSpPr>
        <p:spPr bwMode="auto">
          <a:xfrm>
            <a:off x="214433" y="1165860"/>
            <a:ext cx="5205291" cy="235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ASCOT5 orbit-following simulations model fast-ion confinement and wall losses using realistic TCV equilibria and wall geometry.</a:t>
            </a:r>
          </a:p>
          <a:p>
            <a:pPr marL="171450" lvl="2" indent="-171450">
              <a:lnSpc>
                <a:spcPct val="90000"/>
              </a:lnSpc>
              <a:spcBef>
                <a:spcPts val="750"/>
              </a:spcBef>
              <a:buClr>
                <a:schemeClr val="accent1"/>
              </a:buClr>
              <a:buSzPct val="90000"/>
              <a:buFont typeface="Wingdings" pitchFamily="2" charset="2"/>
              <a:buChar char="§"/>
            </a:pPr>
            <a:endParaRPr lang="en-US" sz="1400" dirty="0"/>
          </a:p>
          <a:p>
            <a:pPr marL="171450" lvl="2" indent="-171450">
              <a:lnSpc>
                <a:spcPct val="90000"/>
              </a:lnSpc>
              <a:spcBef>
                <a:spcPts val="750"/>
              </a:spcBef>
              <a:buClr>
                <a:schemeClr val="accent1"/>
              </a:buClr>
              <a:buSzPct val="90000"/>
              <a:buFont typeface="Wingdings" pitchFamily="2" charset="2"/>
              <a:buChar char="§"/>
            </a:pPr>
            <a:endParaRPr lang="en-US" sz="1400" dirty="0"/>
          </a:p>
          <a:p>
            <a:pPr marL="171450" lvl="2" indent="-171450">
              <a:lnSpc>
                <a:spcPct val="90000"/>
              </a:lnSpc>
              <a:spcBef>
                <a:spcPts val="750"/>
              </a:spcBef>
              <a:buClr>
                <a:schemeClr val="accent1"/>
              </a:buClr>
              <a:buSzPct val="90000"/>
              <a:buFont typeface="Wingdings" pitchFamily="2" charset="2"/>
              <a:buChar char="§"/>
            </a:pPr>
            <a:r>
              <a:rPr lang="en-US" sz="1400" dirty="0"/>
              <a:t>Fast-ion slowing-down distributions can be calculated, including the effects of charge-exchange (CX) losses.</a:t>
            </a:r>
          </a:p>
          <a:p>
            <a:pPr marL="171450" lvl="2" indent="-171450">
              <a:lnSpc>
                <a:spcPct val="90000"/>
              </a:lnSpc>
              <a:spcBef>
                <a:spcPts val="750"/>
              </a:spcBef>
              <a:buClr>
                <a:schemeClr val="accent1"/>
              </a:buClr>
              <a:buSzPct val="90000"/>
              <a:buFont typeface="Wingdings" pitchFamily="2" charset="2"/>
              <a:buChar char="§"/>
            </a:pPr>
            <a:endParaRPr lang="en-US" sz="1400" dirty="0"/>
          </a:p>
          <a:p>
            <a:pPr marL="171450" lvl="2" indent="-171450">
              <a:lnSpc>
                <a:spcPct val="90000"/>
              </a:lnSpc>
              <a:spcBef>
                <a:spcPts val="750"/>
              </a:spcBef>
              <a:buClr>
                <a:schemeClr val="accent1"/>
              </a:buClr>
              <a:buSzPct val="90000"/>
              <a:buFont typeface="Wingdings" pitchFamily="2" charset="2"/>
              <a:buChar char="§"/>
            </a:pPr>
            <a:endParaRPr lang="en-US" sz="1400" dirty="0"/>
          </a:p>
        </p:txBody>
      </p:sp>
      <p:sp>
        <p:nvSpPr>
          <p:cNvPr id="27" name="Text Box 13">
            <a:extLst>
              <a:ext uri="{FF2B5EF4-FFF2-40B4-BE49-F238E27FC236}">
                <a16:creationId xmlns:a16="http://schemas.microsoft.com/office/drawing/2014/main" id="{DF7B52FB-738A-180E-47F4-5E738CE08357}"/>
              </a:ext>
            </a:extLst>
          </p:cNvPr>
          <p:cNvSpPr txBox="1">
            <a:spLocks noChangeArrowheads="1"/>
          </p:cNvSpPr>
          <p:nvPr/>
        </p:nvSpPr>
        <p:spPr bwMode="auto">
          <a:xfrm>
            <a:off x="189510" y="3514441"/>
            <a:ext cx="4578546"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Synthetic FILD simulations predict fast-ion losses reaching the detector for comparison with measurements.</a:t>
            </a:r>
          </a:p>
        </p:txBody>
      </p:sp>
      <p:grpSp>
        <p:nvGrpSpPr>
          <p:cNvPr id="8" name="Group 7">
            <a:extLst>
              <a:ext uri="{FF2B5EF4-FFF2-40B4-BE49-F238E27FC236}">
                <a16:creationId xmlns:a16="http://schemas.microsoft.com/office/drawing/2014/main" id="{70F91A3E-C26A-1B4C-6419-9C3E125DF841}"/>
              </a:ext>
            </a:extLst>
          </p:cNvPr>
          <p:cNvGrpSpPr>
            <a:grpSpLocks noChangeAspect="1"/>
          </p:cNvGrpSpPr>
          <p:nvPr/>
        </p:nvGrpSpPr>
        <p:grpSpPr>
          <a:xfrm>
            <a:off x="4824000" y="3039656"/>
            <a:ext cx="4320000" cy="1875967"/>
            <a:chOff x="5376179" y="3895997"/>
            <a:chExt cx="6742989" cy="2928155"/>
          </a:xfrm>
        </p:grpSpPr>
        <p:pic>
          <p:nvPicPr>
            <p:cNvPr id="5" name="Imagen 2" descr="Imagen que contiene luz, tráfico, iluminado, parada&#10;&#10;Descripción generada automáticamente">
              <a:extLst>
                <a:ext uri="{FF2B5EF4-FFF2-40B4-BE49-F238E27FC236}">
                  <a16:creationId xmlns:a16="http://schemas.microsoft.com/office/drawing/2014/main" id="{92D61B07-732C-C54E-9935-27F967FF0738}"/>
                </a:ext>
              </a:extLst>
            </p:cNvPr>
            <p:cNvPicPr>
              <a:picLocks noChangeAspect="1"/>
            </p:cNvPicPr>
            <p:nvPr/>
          </p:nvPicPr>
          <p:blipFill rotWithShape="1">
            <a:blip r:embed="rId2"/>
            <a:srcRect r="18074" b="48250"/>
            <a:stretch/>
          </p:blipFill>
          <p:spPr>
            <a:xfrm>
              <a:off x="5376179" y="3895997"/>
              <a:ext cx="3188823" cy="2928155"/>
            </a:xfrm>
            <a:prstGeom prst="rect">
              <a:avLst/>
            </a:prstGeom>
          </p:spPr>
        </p:pic>
        <p:pic>
          <p:nvPicPr>
            <p:cNvPr id="6" name="Imagen 2" descr="Imagen que contiene luz, tráfico, iluminado, parada&#10;&#10;Descripción generada automáticamente">
              <a:extLst>
                <a:ext uri="{FF2B5EF4-FFF2-40B4-BE49-F238E27FC236}">
                  <a16:creationId xmlns:a16="http://schemas.microsoft.com/office/drawing/2014/main" id="{C5531AA6-8AA5-2DFA-A52A-90DFF6C72DBA}"/>
                </a:ext>
              </a:extLst>
            </p:cNvPr>
            <p:cNvPicPr>
              <a:picLocks noChangeAspect="1"/>
            </p:cNvPicPr>
            <p:nvPr/>
          </p:nvPicPr>
          <p:blipFill rotWithShape="1">
            <a:blip r:embed="rId2"/>
            <a:srcRect l="10279" t="51476" r="-906"/>
            <a:stretch/>
          </p:blipFill>
          <p:spPr>
            <a:xfrm>
              <a:off x="8591634" y="4078514"/>
              <a:ext cx="3527534" cy="2745638"/>
            </a:xfrm>
            <a:prstGeom prst="rect">
              <a:avLst/>
            </a:prstGeom>
          </p:spPr>
        </p:pic>
      </p:grpSp>
      <p:sp>
        <p:nvSpPr>
          <p:cNvPr id="9" name="TextBox 8">
            <a:extLst>
              <a:ext uri="{FF2B5EF4-FFF2-40B4-BE49-F238E27FC236}">
                <a16:creationId xmlns:a16="http://schemas.microsoft.com/office/drawing/2014/main" id="{BCE23238-AF61-6BF1-FCEB-D2B1A4DDCAAA}"/>
              </a:ext>
            </a:extLst>
          </p:cNvPr>
          <p:cNvSpPr txBox="1"/>
          <p:nvPr/>
        </p:nvSpPr>
        <p:spPr>
          <a:xfrm>
            <a:off x="230799" y="4874661"/>
            <a:ext cx="4495968" cy="246221"/>
          </a:xfrm>
          <a:prstGeom prst="rect">
            <a:avLst/>
          </a:prstGeom>
          <a:noFill/>
        </p:spPr>
        <p:txBody>
          <a:bodyPr wrap="square">
            <a:spAutoFit/>
          </a:bodyPr>
          <a:lstStyle/>
          <a:p>
            <a:r>
              <a:rPr lang="fr-FR" sz="1000" dirty="0"/>
              <a:t>[1] J. Poley-Sanjuán et al 2025 </a:t>
            </a:r>
            <a:r>
              <a:rPr lang="fr-FR" sz="1000" dirty="0" err="1"/>
              <a:t>Nucl</a:t>
            </a:r>
            <a:r>
              <a:rPr lang="fr-FR" sz="1000" dirty="0"/>
              <a:t>. Fusion </a:t>
            </a:r>
            <a:r>
              <a:rPr lang="fr-FR" sz="1000" b="1" dirty="0"/>
              <a:t>65</a:t>
            </a:r>
            <a:r>
              <a:rPr lang="fr-FR" sz="1000" dirty="0"/>
              <a:t> 092006</a:t>
            </a:r>
          </a:p>
        </p:txBody>
      </p:sp>
      <p:pic>
        <p:nvPicPr>
          <p:cNvPr id="15" name="Picture 14" descr="A screenshot of a computer&#10;&#10;Description automatically generated">
            <a:extLst>
              <a:ext uri="{FF2B5EF4-FFF2-40B4-BE49-F238E27FC236}">
                <a16:creationId xmlns:a16="http://schemas.microsoft.com/office/drawing/2014/main" id="{23E543D1-4223-5CDF-DFB2-7F207AE37CDD}"/>
              </a:ext>
            </a:extLst>
          </p:cNvPr>
          <p:cNvPicPr>
            <a:picLocks noChangeAspect="1"/>
          </p:cNvPicPr>
          <p:nvPr/>
        </p:nvPicPr>
        <p:blipFill>
          <a:blip r:embed="rId3"/>
          <a:stretch>
            <a:fillRect/>
          </a:stretch>
        </p:blipFill>
        <p:spPr>
          <a:xfrm>
            <a:off x="5657044" y="797150"/>
            <a:ext cx="2914369" cy="3600000"/>
          </a:xfrm>
          <a:prstGeom prst="rect">
            <a:avLst/>
          </a:prstGeom>
        </p:spPr>
      </p:pic>
      <p:pic>
        <p:nvPicPr>
          <p:cNvPr id="16" name="Picture 15" descr="A screenshot of a computer&#10;&#10;Description automatically generated">
            <a:extLst>
              <a:ext uri="{FF2B5EF4-FFF2-40B4-BE49-F238E27FC236}">
                <a16:creationId xmlns:a16="http://schemas.microsoft.com/office/drawing/2014/main" id="{FA8BA843-7ADE-D80F-AD0E-AE98065C3D5C}"/>
              </a:ext>
            </a:extLst>
          </p:cNvPr>
          <p:cNvPicPr>
            <a:picLocks noChangeAspect="1"/>
          </p:cNvPicPr>
          <p:nvPr/>
        </p:nvPicPr>
        <p:blipFill rotWithShape="1">
          <a:blip r:embed="rId3"/>
          <a:srcRect b="39261"/>
          <a:stretch/>
        </p:blipFill>
        <p:spPr>
          <a:xfrm>
            <a:off x="5657044" y="797150"/>
            <a:ext cx="2914369" cy="2186625"/>
          </a:xfrm>
          <a:prstGeom prst="rect">
            <a:avLst/>
          </a:prstGeom>
        </p:spPr>
      </p:pic>
    </p:spTree>
    <p:extLst>
      <p:ext uri="{BB962C8B-B14F-4D97-AF65-F5344CB8AC3E}">
        <p14:creationId xmlns:p14="http://schemas.microsoft.com/office/powerpoint/2010/main" val="4452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214278" y="1017638"/>
            <a:ext cx="8283330" cy="3651307"/>
          </a:xfrm>
        </p:spPr>
        <p:txBody>
          <a:bodyPr>
            <a:noAutofit/>
          </a:bodyPr>
          <a:lstStyle/>
          <a:p>
            <a:pPr marL="342900" lvl="2" indent="-342900">
              <a:lnSpc>
                <a:spcPct val="110000"/>
              </a:lnSpc>
              <a:spcBef>
                <a:spcPct val="0"/>
              </a:spcBef>
              <a:buFont typeface="+mj-lt"/>
              <a:buAutoNum type="arabicPeriod"/>
            </a:pPr>
            <a:r>
              <a:rPr lang="en-US" sz="1400" dirty="0">
                <a:solidFill>
                  <a:schemeClr val="bg1">
                    <a:lumMod val="65000"/>
                  </a:schemeClr>
                </a:solidFill>
              </a:rPr>
              <a:t>TCV as a fast-ion testbed</a:t>
            </a:r>
          </a:p>
          <a:p>
            <a:pPr marL="514350" lvl="4">
              <a:spcBef>
                <a:spcPts val="750"/>
              </a:spcBef>
              <a:buClr>
                <a:schemeClr val="bg1">
                  <a:lumMod val="65000"/>
                </a:schemeClr>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Heating and fast-ion sources</a:t>
            </a:r>
          </a:p>
          <a:p>
            <a:pPr marL="514350" lvl="4">
              <a:spcBef>
                <a:spcPts val="750"/>
              </a:spcBef>
              <a:buClr>
                <a:schemeClr val="bg1">
                  <a:lumMod val="65000"/>
                </a:schemeClr>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Fast-ion diagnostics</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solidFill>
                  <a:schemeClr val="bg1">
                    <a:lumMod val="65000"/>
                  </a:schemeClr>
                </a:solidFill>
              </a:rPr>
              <a:t>TCV Modelling and analysis workflow</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t>Recent energetic-particle studies on TCV</a:t>
            </a:r>
          </a:p>
          <a:p>
            <a:pPr marL="628650" lvl="3" indent="-285750">
              <a:lnSpc>
                <a:spcPct val="110000"/>
              </a:lnSpc>
              <a:spcBef>
                <a:spcPct val="0"/>
              </a:spcBef>
              <a:buClr>
                <a:schemeClr val="accent1"/>
              </a:buClr>
              <a:buFont typeface="Wingdings" panose="05000000000000000000" pitchFamily="2" charset="2"/>
              <a:buChar char="§"/>
            </a:pPr>
            <a:r>
              <a:rPr lang="en-US" sz="1400" dirty="0"/>
              <a:t>Negative vs positive triangularity confinement</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Alfvén eigenmode control</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Fishbones redistribution of fast ions</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Runaway-electron and high-frequency waves</a:t>
            </a:r>
          </a:p>
          <a:p>
            <a:pPr marL="628650" lvl="3" indent="-285750">
              <a:lnSpc>
                <a:spcPct val="110000"/>
              </a:lnSpc>
              <a:spcBef>
                <a:spcPct val="0"/>
              </a:spcBef>
              <a:buFont typeface="Wingdings" panose="05000000000000000000" pitchFamily="2" charset="2"/>
              <a:buChar char="q"/>
            </a:pPr>
            <a:endParaRPr lang="en-US" sz="1400" dirty="0">
              <a:solidFill>
                <a:schemeClr val="bg1">
                  <a:lumMod val="65000"/>
                </a:schemeClr>
              </a:solidFill>
            </a:endParaRPr>
          </a:p>
          <a:p>
            <a:pPr marL="342900" lvl="2" indent="-342900">
              <a:lnSpc>
                <a:spcPct val="110000"/>
              </a:lnSpc>
              <a:spcBef>
                <a:spcPct val="0"/>
              </a:spcBef>
              <a:buFont typeface="+mj-lt"/>
              <a:buAutoNum type="arabicPeriod"/>
            </a:pPr>
            <a:r>
              <a:rPr lang="en-US" sz="1400" dirty="0">
                <a:solidFill>
                  <a:schemeClr val="bg1">
                    <a:lumMod val="65000"/>
                  </a:schemeClr>
                </a:solidFill>
              </a:rPr>
              <a:t>Conclusions and outlook</a:t>
            </a:r>
          </a:p>
          <a:p>
            <a:pPr>
              <a:lnSpc>
                <a:spcPct val="110000"/>
              </a:lnSpc>
            </a:pPr>
            <a:endParaRPr lang="en-US" sz="14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fontScale="90000"/>
          </a:bodyPr>
          <a:lstStyle/>
          <a:p>
            <a:r>
              <a:rPr lang="en-US" sz="3100" dirty="0"/>
              <a:t>Outline</a:t>
            </a:r>
            <a:endParaRPr lang="en-US" dirty="0"/>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18</a:t>
            </a:fld>
            <a:endParaRPr lang="fr-FR" dirty="0"/>
          </a:p>
        </p:txBody>
      </p:sp>
    </p:spTree>
    <p:extLst>
      <p:ext uri="{BB962C8B-B14F-4D97-AF65-F5344CB8AC3E}">
        <p14:creationId xmlns:p14="http://schemas.microsoft.com/office/powerpoint/2010/main" val="2818984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Autofit/>
          </a:bodyPr>
          <a:lstStyle/>
          <a:p>
            <a:r>
              <a:rPr lang="fr-FR" sz="2800" dirty="0"/>
              <a:t>Comparable fast-ion confinement in quiescent NT and PT plasmas</a:t>
            </a:r>
            <a:endParaRPr lang="en-US" sz="2800" dirty="0"/>
          </a:p>
        </p:txBody>
      </p:sp>
      <p:sp>
        <p:nvSpPr>
          <p:cNvPr id="6" name="Footer Placeholder 5">
            <a:extLst>
              <a:ext uri="{FF2B5EF4-FFF2-40B4-BE49-F238E27FC236}">
                <a16:creationId xmlns:a16="http://schemas.microsoft.com/office/drawing/2014/main" id="{7107B2B0-480D-4865-BDBC-1B1D9964E861}"/>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19</a:t>
            </a:fld>
            <a:endParaRPr lang="fr-FR" dirty="0"/>
          </a:p>
        </p:txBody>
      </p:sp>
      <p:sp>
        <p:nvSpPr>
          <p:cNvPr id="23" name="Text Box 13">
            <a:extLst>
              <a:ext uri="{FF2B5EF4-FFF2-40B4-BE49-F238E27FC236}">
                <a16:creationId xmlns:a16="http://schemas.microsoft.com/office/drawing/2014/main" id="{0910654F-0CC2-09EF-8971-247C111CB0DF}"/>
              </a:ext>
            </a:extLst>
          </p:cNvPr>
          <p:cNvSpPr txBox="1">
            <a:spLocks noChangeArrowheads="1"/>
          </p:cNvSpPr>
          <p:nvPr/>
        </p:nvSpPr>
        <p:spPr bwMode="auto">
          <a:xfrm>
            <a:off x="0" y="911477"/>
            <a:ext cx="4591044"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Matched NT/PT scenarios with identical NBI parameters and minimal MHD activity have been investigated [1, 2].</a:t>
            </a:r>
          </a:p>
        </p:txBody>
      </p:sp>
      <p:grpSp>
        <p:nvGrpSpPr>
          <p:cNvPr id="3" name="Group 2">
            <a:extLst>
              <a:ext uri="{FF2B5EF4-FFF2-40B4-BE49-F238E27FC236}">
                <a16:creationId xmlns:a16="http://schemas.microsoft.com/office/drawing/2014/main" id="{1BBAD224-575C-6608-DDC2-6389A50EF4A2}"/>
              </a:ext>
            </a:extLst>
          </p:cNvPr>
          <p:cNvGrpSpPr>
            <a:grpSpLocks noChangeAspect="1"/>
          </p:cNvGrpSpPr>
          <p:nvPr/>
        </p:nvGrpSpPr>
        <p:grpSpPr>
          <a:xfrm>
            <a:off x="4445792" y="879088"/>
            <a:ext cx="4441827" cy="3567611"/>
            <a:chOff x="5468771" y="976199"/>
            <a:chExt cx="6723229" cy="5400000"/>
          </a:xfrm>
        </p:grpSpPr>
        <p:grpSp>
          <p:nvGrpSpPr>
            <p:cNvPr id="5" name="Group 4">
              <a:extLst>
                <a:ext uri="{FF2B5EF4-FFF2-40B4-BE49-F238E27FC236}">
                  <a16:creationId xmlns:a16="http://schemas.microsoft.com/office/drawing/2014/main" id="{246EB537-C869-A9FC-C92C-59ED46380B9D}"/>
                </a:ext>
              </a:extLst>
            </p:cNvPr>
            <p:cNvGrpSpPr>
              <a:grpSpLocks noChangeAspect="1"/>
            </p:cNvGrpSpPr>
            <p:nvPr/>
          </p:nvGrpSpPr>
          <p:grpSpPr>
            <a:xfrm>
              <a:off x="5468771" y="1025224"/>
              <a:ext cx="2042032" cy="5165786"/>
              <a:chOff x="3580856" y="702877"/>
              <a:chExt cx="1584075" cy="4007279"/>
            </a:xfrm>
          </p:grpSpPr>
          <p:pic>
            <p:nvPicPr>
              <p:cNvPr id="12" name="Picture 11" descr="A screenshot of a computer screen&#10;&#10;Description automatically generated">
                <a:extLst>
                  <a:ext uri="{FF2B5EF4-FFF2-40B4-BE49-F238E27FC236}">
                    <a16:creationId xmlns:a16="http://schemas.microsoft.com/office/drawing/2014/main" id="{59EEFA25-A3EA-B39F-FE34-253673C4F4CA}"/>
                  </a:ext>
                </a:extLst>
              </p:cNvPr>
              <p:cNvPicPr>
                <a:picLocks noChangeAspect="1"/>
              </p:cNvPicPr>
              <p:nvPr/>
            </p:nvPicPr>
            <p:blipFill rotWithShape="1">
              <a:blip r:embed="rId2"/>
              <a:srcRect l="5996" t="3033" r="57336" b="4206"/>
              <a:stretch/>
            </p:blipFill>
            <p:spPr>
              <a:xfrm>
                <a:off x="3580856" y="702877"/>
                <a:ext cx="1584075" cy="4007279"/>
              </a:xfrm>
              <a:prstGeom prst="rect">
                <a:avLst/>
              </a:prstGeom>
            </p:spPr>
          </p:pic>
          <p:sp>
            <p:nvSpPr>
              <p:cNvPr id="13" name="TextBox 12">
                <a:extLst>
                  <a:ext uri="{FF2B5EF4-FFF2-40B4-BE49-F238E27FC236}">
                    <a16:creationId xmlns:a16="http://schemas.microsoft.com/office/drawing/2014/main" id="{71F7B9BA-6826-3FD1-66E9-72E0EEE507CF}"/>
                  </a:ext>
                </a:extLst>
              </p:cNvPr>
              <p:cNvSpPr txBox="1"/>
              <p:nvPr/>
            </p:nvSpPr>
            <p:spPr>
              <a:xfrm>
                <a:off x="3751406" y="947637"/>
                <a:ext cx="827471" cy="507831"/>
              </a:xfrm>
              <a:prstGeom prst="rect">
                <a:avLst/>
              </a:prstGeom>
              <a:noFill/>
            </p:spPr>
            <p:txBody>
              <a:bodyPr wrap="none" rtlCol="0">
                <a:spAutoFit/>
              </a:bodyPr>
              <a:lstStyle/>
              <a:p>
                <a:r>
                  <a:rPr lang="el-GR" b="1" dirty="0"/>
                  <a:t>δ</a:t>
                </a:r>
                <a:r>
                  <a:rPr lang="en-US" b="1" dirty="0"/>
                  <a:t> ~ -0.3</a:t>
                </a:r>
              </a:p>
              <a:p>
                <a:r>
                  <a:rPr lang="el-GR" b="1" dirty="0">
                    <a:solidFill>
                      <a:srgbClr val="FF0000"/>
                    </a:solidFill>
                  </a:rPr>
                  <a:t>δ</a:t>
                </a:r>
                <a:r>
                  <a:rPr lang="en-US" b="1" dirty="0">
                    <a:solidFill>
                      <a:srgbClr val="FF0000"/>
                    </a:solidFill>
                  </a:rPr>
                  <a:t> ~ +0.3</a:t>
                </a:r>
              </a:p>
            </p:txBody>
          </p:sp>
        </p:grpSp>
        <p:pic>
          <p:nvPicPr>
            <p:cNvPr id="8" name="Picture 7" descr="A screenshot of a computer screen&#10;&#10;Description automatically generated">
              <a:extLst>
                <a:ext uri="{FF2B5EF4-FFF2-40B4-BE49-F238E27FC236}">
                  <a16:creationId xmlns:a16="http://schemas.microsoft.com/office/drawing/2014/main" id="{3FD85A7B-28DE-BA90-7693-19C0A76C68BA}"/>
                </a:ext>
              </a:extLst>
            </p:cNvPr>
            <p:cNvPicPr>
              <a:picLocks noChangeAspect="1"/>
            </p:cNvPicPr>
            <p:nvPr/>
          </p:nvPicPr>
          <p:blipFill>
            <a:blip r:embed="rId3"/>
            <a:stretch>
              <a:fillRect/>
            </a:stretch>
          </p:blipFill>
          <p:spPr>
            <a:xfrm>
              <a:off x="7392000" y="976199"/>
              <a:ext cx="4800000" cy="5400000"/>
            </a:xfrm>
            <a:prstGeom prst="rect">
              <a:avLst/>
            </a:prstGeom>
          </p:spPr>
        </p:pic>
        <p:sp>
          <p:nvSpPr>
            <p:cNvPr id="9" name="TextBox 8">
              <a:extLst>
                <a:ext uri="{FF2B5EF4-FFF2-40B4-BE49-F238E27FC236}">
                  <a16:creationId xmlns:a16="http://schemas.microsoft.com/office/drawing/2014/main" id="{B80B554C-FD7B-05D5-A836-9B0E113224A7}"/>
                </a:ext>
              </a:extLst>
            </p:cNvPr>
            <p:cNvSpPr txBox="1"/>
            <p:nvPr/>
          </p:nvSpPr>
          <p:spPr>
            <a:xfrm>
              <a:off x="10204113" y="1109235"/>
              <a:ext cx="1338270" cy="419271"/>
            </a:xfrm>
            <a:prstGeom prst="rect">
              <a:avLst/>
            </a:prstGeom>
            <a:noFill/>
          </p:spPr>
          <p:txBody>
            <a:bodyPr wrap="none" rtlCol="0">
              <a:spAutoFit/>
            </a:bodyPr>
            <a:lstStyle/>
            <a:p>
              <a:pPr algn="ctr"/>
              <a:r>
                <a:rPr lang="en-US" sz="1200" dirty="0"/>
                <a:t>NT: 80323</a:t>
              </a:r>
            </a:p>
          </p:txBody>
        </p:sp>
        <p:sp>
          <p:nvSpPr>
            <p:cNvPr id="11" name="TextBox 10">
              <a:extLst>
                <a:ext uri="{FF2B5EF4-FFF2-40B4-BE49-F238E27FC236}">
                  <a16:creationId xmlns:a16="http://schemas.microsoft.com/office/drawing/2014/main" id="{B5000239-E450-2C83-CE7F-9C13C7EC341F}"/>
                </a:ext>
              </a:extLst>
            </p:cNvPr>
            <p:cNvSpPr txBox="1"/>
            <p:nvPr/>
          </p:nvSpPr>
          <p:spPr>
            <a:xfrm>
              <a:off x="10194436" y="1397050"/>
              <a:ext cx="1326137" cy="419271"/>
            </a:xfrm>
            <a:prstGeom prst="rect">
              <a:avLst/>
            </a:prstGeom>
            <a:noFill/>
          </p:spPr>
          <p:txBody>
            <a:bodyPr wrap="none" rtlCol="0">
              <a:spAutoFit/>
            </a:bodyPr>
            <a:lstStyle/>
            <a:p>
              <a:pPr algn="ctr"/>
              <a:r>
                <a:rPr lang="en-US" sz="1200" dirty="0">
                  <a:solidFill>
                    <a:srgbClr val="FF0000"/>
                  </a:solidFill>
                </a:rPr>
                <a:t>PT: 80326</a:t>
              </a:r>
            </a:p>
          </p:txBody>
        </p:sp>
      </p:grpSp>
      <p:sp>
        <p:nvSpPr>
          <p:cNvPr id="14" name="Text Box 13">
            <a:extLst>
              <a:ext uri="{FF2B5EF4-FFF2-40B4-BE49-F238E27FC236}">
                <a16:creationId xmlns:a16="http://schemas.microsoft.com/office/drawing/2014/main" id="{19E845C2-0AEA-623B-C7D5-BDF01B1CF9CA}"/>
              </a:ext>
            </a:extLst>
          </p:cNvPr>
          <p:cNvSpPr txBox="1">
            <a:spLocks noChangeArrowheads="1"/>
          </p:cNvSpPr>
          <p:nvPr/>
        </p:nvSpPr>
        <p:spPr bwMode="auto">
          <a:xfrm>
            <a:off x="-1" y="1715374"/>
            <a:ext cx="4728993"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TRANSP (and ASCOT) modelling successfully reproduce experimental measurements using neoclassical fast-ion transport.</a:t>
            </a:r>
          </a:p>
        </p:txBody>
      </p:sp>
      <p:sp>
        <p:nvSpPr>
          <p:cNvPr id="15" name="Text Box 13">
            <a:extLst>
              <a:ext uri="{FF2B5EF4-FFF2-40B4-BE49-F238E27FC236}">
                <a16:creationId xmlns:a16="http://schemas.microsoft.com/office/drawing/2014/main" id="{0A953B0A-978A-0131-3163-C74FEF6A709E}"/>
              </a:ext>
            </a:extLst>
          </p:cNvPr>
          <p:cNvSpPr txBox="1">
            <a:spLocks noChangeArrowheads="1"/>
          </p:cNvSpPr>
          <p:nvPr/>
        </p:nvSpPr>
        <p:spPr bwMode="auto">
          <a:xfrm>
            <a:off x="0" y="2552344"/>
            <a:ext cx="4460443"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Charge-exchange (CX) losses are identified as the dominant fast-ion loss mechanism.</a:t>
            </a:r>
          </a:p>
        </p:txBody>
      </p:sp>
      <p:sp>
        <p:nvSpPr>
          <p:cNvPr id="16" name="Text Box 13">
            <a:extLst>
              <a:ext uri="{FF2B5EF4-FFF2-40B4-BE49-F238E27FC236}">
                <a16:creationId xmlns:a16="http://schemas.microsoft.com/office/drawing/2014/main" id="{24AFEC4F-1086-682E-3C54-63A20CFFC15E}"/>
              </a:ext>
            </a:extLst>
          </p:cNvPr>
          <p:cNvSpPr txBox="1">
            <a:spLocks noChangeArrowheads="1"/>
          </p:cNvSpPr>
          <p:nvPr/>
        </p:nvSpPr>
        <p:spPr bwMode="auto">
          <a:xfrm>
            <a:off x="0" y="3170917"/>
            <a:ext cx="4730751"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Similar fast-ion confinement in comparable quiescent NT vs PT plasmas</a:t>
            </a:r>
          </a:p>
        </p:txBody>
      </p:sp>
      <p:sp>
        <p:nvSpPr>
          <p:cNvPr id="17" name="TextBox 16">
            <a:extLst>
              <a:ext uri="{FF2B5EF4-FFF2-40B4-BE49-F238E27FC236}">
                <a16:creationId xmlns:a16="http://schemas.microsoft.com/office/drawing/2014/main" id="{47AF5C72-C2DE-713E-F37F-C9CE290165EF}"/>
              </a:ext>
            </a:extLst>
          </p:cNvPr>
          <p:cNvSpPr txBox="1"/>
          <p:nvPr/>
        </p:nvSpPr>
        <p:spPr>
          <a:xfrm>
            <a:off x="6162795" y="2611949"/>
            <a:ext cx="883575" cy="276999"/>
          </a:xfrm>
          <a:prstGeom prst="rect">
            <a:avLst/>
          </a:prstGeom>
          <a:noFill/>
        </p:spPr>
        <p:txBody>
          <a:bodyPr wrap="none" rtlCol="0">
            <a:spAutoFit/>
          </a:bodyPr>
          <a:lstStyle/>
          <a:p>
            <a:pPr algn="ctr"/>
            <a:r>
              <a:rPr lang="en-US" sz="1200" dirty="0">
                <a:solidFill>
                  <a:schemeClr val="bg1"/>
                </a:solidFill>
              </a:rPr>
              <a:t>Magnetics</a:t>
            </a:r>
          </a:p>
        </p:txBody>
      </p:sp>
      <p:sp>
        <p:nvSpPr>
          <p:cNvPr id="18" name="Text Box 13">
            <a:extLst>
              <a:ext uri="{FF2B5EF4-FFF2-40B4-BE49-F238E27FC236}">
                <a16:creationId xmlns:a16="http://schemas.microsoft.com/office/drawing/2014/main" id="{38176C4E-AEB3-895B-1E13-AEC8BB08D179}"/>
              </a:ext>
            </a:extLst>
          </p:cNvPr>
          <p:cNvSpPr txBox="1">
            <a:spLocks noChangeArrowheads="1"/>
          </p:cNvSpPr>
          <p:nvPr/>
        </p:nvSpPr>
        <p:spPr bwMode="auto">
          <a:xfrm>
            <a:off x="0" y="3835108"/>
            <a:ext cx="4445792"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Differences in neutron rates are primarily attributed to thermal plasma conditions.</a:t>
            </a:r>
          </a:p>
        </p:txBody>
      </p:sp>
      <p:sp>
        <p:nvSpPr>
          <p:cNvPr id="19" name="TextBox 18">
            <a:extLst>
              <a:ext uri="{FF2B5EF4-FFF2-40B4-BE49-F238E27FC236}">
                <a16:creationId xmlns:a16="http://schemas.microsoft.com/office/drawing/2014/main" id="{5E4F39E7-0D82-EDEE-E3E4-787A709F6B81}"/>
              </a:ext>
            </a:extLst>
          </p:cNvPr>
          <p:cNvSpPr txBox="1"/>
          <p:nvPr/>
        </p:nvSpPr>
        <p:spPr>
          <a:xfrm>
            <a:off x="0" y="4712542"/>
            <a:ext cx="3297698" cy="400110"/>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[1] A. Jansen van Vuuren et al 2024 APS-Atlanta</a:t>
            </a:r>
          </a:p>
          <a:p>
            <a:r>
              <a:rPr lang="en-US" sz="1000" dirty="0">
                <a:latin typeface="Arial" panose="020B0604020202020204" pitchFamily="34" charset="0"/>
                <a:cs typeface="Arial" panose="020B0604020202020204" pitchFamily="34" charset="0"/>
              </a:rPr>
              <a:t>[2] J. Poley-Sanjuán et al 2026 </a:t>
            </a:r>
            <a:r>
              <a:rPr lang="en-US" sz="1000" dirty="0" err="1">
                <a:latin typeface="Arial" panose="020B0604020202020204" pitchFamily="34" charset="0"/>
                <a:cs typeface="Arial" panose="020B0604020202020204" pitchFamily="34" charset="0"/>
              </a:rPr>
              <a:t>Nucl</a:t>
            </a:r>
            <a:r>
              <a:rPr lang="en-US" sz="1000" dirty="0">
                <a:latin typeface="Arial" panose="020B0604020202020204" pitchFamily="34" charset="0"/>
                <a:cs typeface="Arial" panose="020B0604020202020204" pitchFamily="34" charset="0"/>
              </a:rPr>
              <a:t>. Fusion </a:t>
            </a:r>
            <a:r>
              <a:rPr lang="en-US" sz="1000" b="1" dirty="0">
                <a:latin typeface="Arial" panose="020B0604020202020204" pitchFamily="34" charset="0"/>
                <a:cs typeface="Arial" panose="020B0604020202020204" pitchFamily="34" charset="0"/>
              </a:rPr>
              <a:t>66</a:t>
            </a:r>
            <a:r>
              <a:rPr lang="en-US" sz="1000" dirty="0">
                <a:latin typeface="Arial" panose="020B0604020202020204" pitchFamily="34" charset="0"/>
                <a:cs typeface="Arial" panose="020B0604020202020204" pitchFamily="34" charset="0"/>
              </a:rPr>
              <a:t> 046012</a:t>
            </a:r>
          </a:p>
        </p:txBody>
      </p:sp>
      <p:grpSp>
        <p:nvGrpSpPr>
          <p:cNvPr id="20" name="Group 19">
            <a:extLst>
              <a:ext uri="{FF2B5EF4-FFF2-40B4-BE49-F238E27FC236}">
                <a16:creationId xmlns:a16="http://schemas.microsoft.com/office/drawing/2014/main" id="{33F0EE22-5868-A574-F822-8553CEC453D7}"/>
              </a:ext>
            </a:extLst>
          </p:cNvPr>
          <p:cNvGrpSpPr>
            <a:grpSpLocks noChangeAspect="1"/>
          </p:cNvGrpSpPr>
          <p:nvPr/>
        </p:nvGrpSpPr>
        <p:grpSpPr>
          <a:xfrm>
            <a:off x="4839901" y="846355"/>
            <a:ext cx="3213243" cy="4050000"/>
            <a:chOff x="4415713" y="544541"/>
            <a:chExt cx="3427459" cy="4320000"/>
          </a:xfrm>
        </p:grpSpPr>
        <p:pic>
          <p:nvPicPr>
            <p:cNvPr id="21" name="Picture 20" descr="A red line on a black background&#10;&#10;Description automatically generated">
              <a:extLst>
                <a:ext uri="{FF2B5EF4-FFF2-40B4-BE49-F238E27FC236}">
                  <a16:creationId xmlns:a16="http://schemas.microsoft.com/office/drawing/2014/main" id="{B01C12E9-8738-3CD5-20C2-49594EE5B4B8}"/>
                </a:ext>
              </a:extLst>
            </p:cNvPr>
            <p:cNvPicPr>
              <a:picLocks noChangeAspect="1"/>
            </p:cNvPicPr>
            <p:nvPr/>
          </p:nvPicPr>
          <p:blipFill rotWithShape="1">
            <a:blip r:embed="rId4"/>
            <a:srcRect r="10743"/>
            <a:stretch/>
          </p:blipFill>
          <p:spPr>
            <a:xfrm>
              <a:off x="4415713" y="544541"/>
              <a:ext cx="3427459" cy="4320000"/>
            </a:xfrm>
            <a:prstGeom prst="rect">
              <a:avLst/>
            </a:prstGeom>
          </p:spPr>
        </p:pic>
        <p:sp>
          <p:nvSpPr>
            <p:cNvPr id="22" name="TextBox 21">
              <a:extLst>
                <a:ext uri="{FF2B5EF4-FFF2-40B4-BE49-F238E27FC236}">
                  <a16:creationId xmlns:a16="http://schemas.microsoft.com/office/drawing/2014/main" id="{515AE7FF-5C86-A18B-47B6-ACB9912FE3B9}"/>
                </a:ext>
              </a:extLst>
            </p:cNvPr>
            <p:cNvSpPr txBox="1"/>
            <p:nvPr/>
          </p:nvSpPr>
          <p:spPr>
            <a:xfrm>
              <a:off x="6852801" y="1786478"/>
              <a:ext cx="973408" cy="300082"/>
            </a:xfrm>
            <a:prstGeom prst="rect">
              <a:avLst/>
            </a:prstGeom>
            <a:noFill/>
          </p:spPr>
          <p:txBody>
            <a:bodyPr wrap="none" rtlCol="0">
              <a:spAutoFit/>
            </a:bodyPr>
            <a:lstStyle/>
            <a:p>
              <a:pPr algn="ctr"/>
              <a:r>
                <a:rPr lang="en-US" dirty="0"/>
                <a:t>NT: 80323</a:t>
              </a:r>
            </a:p>
          </p:txBody>
        </p:sp>
        <p:sp>
          <p:nvSpPr>
            <p:cNvPr id="24" name="TextBox 23">
              <a:extLst>
                <a:ext uri="{FF2B5EF4-FFF2-40B4-BE49-F238E27FC236}">
                  <a16:creationId xmlns:a16="http://schemas.microsoft.com/office/drawing/2014/main" id="{1BC1E164-3E80-A0A7-0377-F0AF54A0C5FB}"/>
                </a:ext>
              </a:extLst>
            </p:cNvPr>
            <p:cNvSpPr txBox="1"/>
            <p:nvPr/>
          </p:nvSpPr>
          <p:spPr>
            <a:xfrm>
              <a:off x="6841868" y="2031239"/>
              <a:ext cx="963790" cy="300082"/>
            </a:xfrm>
            <a:prstGeom prst="rect">
              <a:avLst/>
            </a:prstGeom>
            <a:noFill/>
          </p:spPr>
          <p:txBody>
            <a:bodyPr wrap="none" rtlCol="0">
              <a:spAutoFit/>
            </a:bodyPr>
            <a:lstStyle/>
            <a:p>
              <a:pPr algn="ctr"/>
              <a:r>
                <a:rPr lang="en-US" dirty="0">
                  <a:solidFill>
                    <a:srgbClr val="FF0000"/>
                  </a:solidFill>
                </a:rPr>
                <a:t>PT: 80326</a:t>
              </a:r>
            </a:p>
          </p:txBody>
        </p:sp>
        <p:sp>
          <p:nvSpPr>
            <p:cNvPr id="25" name="TextBox 24">
              <a:extLst>
                <a:ext uri="{FF2B5EF4-FFF2-40B4-BE49-F238E27FC236}">
                  <a16:creationId xmlns:a16="http://schemas.microsoft.com/office/drawing/2014/main" id="{0F04405A-12A3-C651-5263-ADDA8B7082E9}"/>
                </a:ext>
              </a:extLst>
            </p:cNvPr>
            <p:cNvSpPr txBox="1"/>
            <p:nvPr/>
          </p:nvSpPr>
          <p:spPr>
            <a:xfrm>
              <a:off x="6990054" y="2822170"/>
              <a:ext cx="853118" cy="300082"/>
            </a:xfrm>
            <a:prstGeom prst="rect">
              <a:avLst/>
            </a:prstGeom>
            <a:noFill/>
          </p:spPr>
          <p:txBody>
            <a:bodyPr wrap="none" rtlCol="0">
              <a:spAutoFit/>
            </a:bodyPr>
            <a:lstStyle/>
            <a:p>
              <a:pPr algn="ctr"/>
              <a:r>
                <a:rPr lang="en-US" dirty="0"/>
                <a:t>t = 0.54s</a:t>
              </a:r>
            </a:p>
          </p:txBody>
        </p:sp>
      </p:grpSp>
    </p:spTree>
    <p:extLst>
      <p:ext uri="{BB962C8B-B14F-4D97-AF65-F5344CB8AC3E}">
        <p14:creationId xmlns:p14="http://schemas.microsoft.com/office/powerpoint/2010/main" val="291044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rmAutofit fontScale="90000"/>
          </a:bodyPr>
          <a:lstStyle/>
          <a:p>
            <a:r>
              <a:rPr lang="en-US" sz="2800" dirty="0"/>
              <a:t>Energetic-particle-driven instabilities differ between NT and PT plasmas on TCV</a:t>
            </a:r>
          </a:p>
        </p:txBody>
      </p:sp>
      <p:sp>
        <p:nvSpPr>
          <p:cNvPr id="6" name="Footer Placeholder 5">
            <a:extLst>
              <a:ext uri="{FF2B5EF4-FFF2-40B4-BE49-F238E27FC236}">
                <a16:creationId xmlns:a16="http://schemas.microsoft.com/office/drawing/2014/main" id="{7107B2B0-480D-4865-BDBC-1B1D9964E861}"/>
              </a:ext>
            </a:extLst>
          </p:cNvPr>
          <p:cNvSpPr>
            <a:spLocks noGrp="1"/>
          </p:cNvSpPr>
          <p:nvPr>
            <p:ph type="ftr" sz="quarter" idx="15"/>
          </p:nvPr>
        </p:nvSpPr>
        <p:spPr/>
        <p:txBody>
          <a:bodyPr/>
          <a:lstStyle/>
          <a:p>
            <a:r>
              <a:rPr lang="fr-FR"/>
              <a:t>Anton Jansen van Vuuren </a:t>
            </a:r>
            <a:endParaRPr lang="fr-FR" dirty="0"/>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20</a:t>
            </a:fld>
            <a:endParaRPr lang="fr-FR" dirty="0"/>
          </a:p>
        </p:txBody>
      </p:sp>
      <p:sp>
        <p:nvSpPr>
          <p:cNvPr id="2" name="TextBox 1">
            <a:extLst>
              <a:ext uri="{FF2B5EF4-FFF2-40B4-BE49-F238E27FC236}">
                <a16:creationId xmlns:a16="http://schemas.microsoft.com/office/drawing/2014/main" id="{5E4F39E7-0D82-EDEE-E3E4-787A709F6B81}"/>
              </a:ext>
            </a:extLst>
          </p:cNvPr>
          <p:cNvSpPr txBox="1"/>
          <p:nvPr/>
        </p:nvSpPr>
        <p:spPr>
          <a:xfrm>
            <a:off x="0" y="4555992"/>
            <a:ext cx="3542958" cy="253916"/>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[1] M.A. Van Zeeland et al 2019 </a:t>
            </a:r>
            <a:r>
              <a:rPr lang="en-US" sz="1050" dirty="0" err="1">
                <a:latin typeface="Arial" panose="020B0604020202020204" pitchFamily="34" charset="0"/>
                <a:cs typeface="Arial" panose="020B0604020202020204" pitchFamily="34" charset="0"/>
              </a:rPr>
              <a:t>Nucl</a:t>
            </a:r>
            <a:r>
              <a:rPr lang="en-US" sz="1050" dirty="0">
                <a:latin typeface="Arial" panose="020B0604020202020204" pitchFamily="34" charset="0"/>
                <a:cs typeface="Arial" panose="020B0604020202020204" pitchFamily="34" charset="0"/>
              </a:rPr>
              <a:t>. Fusion </a:t>
            </a:r>
            <a:r>
              <a:rPr lang="en-US" sz="1050" b="1" dirty="0">
                <a:latin typeface="Arial" panose="020B0604020202020204" pitchFamily="34" charset="0"/>
                <a:cs typeface="Arial" panose="020B0604020202020204" pitchFamily="34" charset="0"/>
              </a:rPr>
              <a:t>59</a:t>
            </a:r>
            <a:r>
              <a:rPr lang="en-US" sz="1050" dirty="0">
                <a:latin typeface="Arial" panose="020B0604020202020204" pitchFamily="34" charset="0"/>
                <a:cs typeface="Arial" panose="020B0604020202020204" pitchFamily="34" charset="0"/>
              </a:rPr>
              <a:t> 086028</a:t>
            </a:r>
          </a:p>
        </p:txBody>
      </p:sp>
      <p:sp>
        <p:nvSpPr>
          <p:cNvPr id="3" name="Text Box 13">
            <a:extLst>
              <a:ext uri="{FF2B5EF4-FFF2-40B4-BE49-F238E27FC236}">
                <a16:creationId xmlns:a16="http://schemas.microsoft.com/office/drawing/2014/main" id="{B060D7A7-F65B-CF7B-50B8-A0055D796DCE}"/>
              </a:ext>
            </a:extLst>
          </p:cNvPr>
          <p:cNvSpPr txBox="1">
            <a:spLocks noChangeArrowheads="1"/>
          </p:cNvSpPr>
          <p:nvPr/>
        </p:nvSpPr>
        <p:spPr bwMode="auto">
          <a:xfrm>
            <a:off x="0" y="888396"/>
            <a:ext cx="5013960"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MHD-active NT and PT scenarios developed to investigate instability-driven fast-ion transport.</a:t>
            </a:r>
          </a:p>
        </p:txBody>
      </p:sp>
      <p:pic>
        <p:nvPicPr>
          <p:cNvPr id="5" name="Picture 4" descr="A collage of colorful lines&#10;&#10;Description automatically generated">
            <a:extLst>
              <a:ext uri="{FF2B5EF4-FFF2-40B4-BE49-F238E27FC236}">
                <a16:creationId xmlns:a16="http://schemas.microsoft.com/office/drawing/2014/main" id="{AB81A7F4-CBAA-9904-2F02-7284E67217B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572000" y="1436011"/>
            <a:ext cx="4320000" cy="2819940"/>
          </a:xfrm>
          <a:prstGeom prst="rect">
            <a:avLst/>
          </a:prstGeom>
        </p:spPr>
      </p:pic>
      <p:sp>
        <p:nvSpPr>
          <p:cNvPr id="8" name="TextBox 7">
            <a:extLst>
              <a:ext uri="{FF2B5EF4-FFF2-40B4-BE49-F238E27FC236}">
                <a16:creationId xmlns:a16="http://schemas.microsoft.com/office/drawing/2014/main" id="{62798EFD-0B6B-5523-AF26-A32B544A5375}"/>
              </a:ext>
            </a:extLst>
          </p:cNvPr>
          <p:cNvSpPr txBox="1"/>
          <p:nvPr/>
        </p:nvSpPr>
        <p:spPr>
          <a:xfrm>
            <a:off x="5490012" y="1509030"/>
            <a:ext cx="433131" cy="246221"/>
          </a:xfrm>
          <a:prstGeom prst="rect">
            <a:avLst/>
          </a:prstGeom>
          <a:noFill/>
        </p:spPr>
        <p:txBody>
          <a:bodyPr wrap="none" rtlCol="0">
            <a:spAutoFit/>
          </a:bodyPr>
          <a:lstStyle/>
          <a:p>
            <a:pPr algn="ctr"/>
            <a:r>
              <a:rPr lang="en-US" sz="1000" dirty="0">
                <a:solidFill>
                  <a:schemeClr val="bg1"/>
                </a:solidFill>
              </a:rPr>
              <a:t>TAE</a:t>
            </a:r>
          </a:p>
        </p:txBody>
      </p:sp>
      <p:sp>
        <p:nvSpPr>
          <p:cNvPr id="9" name="TextBox 8">
            <a:extLst>
              <a:ext uri="{FF2B5EF4-FFF2-40B4-BE49-F238E27FC236}">
                <a16:creationId xmlns:a16="http://schemas.microsoft.com/office/drawing/2014/main" id="{05D94F61-2CCE-4BD9-8B06-BBE9C0B62544}"/>
              </a:ext>
            </a:extLst>
          </p:cNvPr>
          <p:cNvSpPr txBox="1"/>
          <p:nvPr/>
        </p:nvSpPr>
        <p:spPr>
          <a:xfrm>
            <a:off x="5642412" y="3078750"/>
            <a:ext cx="433131" cy="246221"/>
          </a:xfrm>
          <a:prstGeom prst="rect">
            <a:avLst/>
          </a:prstGeom>
          <a:noFill/>
        </p:spPr>
        <p:txBody>
          <a:bodyPr wrap="none" rtlCol="0">
            <a:spAutoFit/>
          </a:bodyPr>
          <a:lstStyle/>
          <a:p>
            <a:pPr algn="ctr"/>
            <a:r>
              <a:rPr lang="en-US" sz="1000" dirty="0">
                <a:solidFill>
                  <a:schemeClr val="bg1"/>
                </a:solidFill>
              </a:rPr>
              <a:t>TAE</a:t>
            </a:r>
          </a:p>
        </p:txBody>
      </p:sp>
      <p:sp>
        <p:nvSpPr>
          <p:cNvPr id="11" name="Text Box 13">
            <a:extLst>
              <a:ext uri="{FF2B5EF4-FFF2-40B4-BE49-F238E27FC236}">
                <a16:creationId xmlns:a16="http://schemas.microsoft.com/office/drawing/2014/main" id="{1BFC3047-0B63-D023-602A-2C7744BE65B4}"/>
              </a:ext>
            </a:extLst>
          </p:cNvPr>
          <p:cNvSpPr txBox="1">
            <a:spLocks noChangeArrowheads="1"/>
          </p:cNvSpPr>
          <p:nvPr/>
        </p:nvSpPr>
        <p:spPr bwMode="auto">
          <a:xfrm>
            <a:off x="-2914" y="1432221"/>
            <a:ext cx="4846391"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err="1"/>
              <a:t>eGAMs</a:t>
            </a:r>
            <a:r>
              <a:rPr lang="en-US" sz="1400" dirty="0"/>
              <a:t> are more prominent in NT, but can be suppressed using </a:t>
            </a:r>
            <a:r>
              <a:rPr lang="en-US" sz="1400" dirty="0" err="1"/>
              <a:t>localised</a:t>
            </a:r>
            <a:r>
              <a:rPr lang="en-US" sz="1400" dirty="0"/>
              <a:t> ECH.</a:t>
            </a:r>
          </a:p>
        </p:txBody>
      </p:sp>
      <p:sp>
        <p:nvSpPr>
          <p:cNvPr id="12" name="Text Box 13">
            <a:extLst>
              <a:ext uri="{FF2B5EF4-FFF2-40B4-BE49-F238E27FC236}">
                <a16:creationId xmlns:a16="http://schemas.microsoft.com/office/drawing/2014/main" id="{92F83076-82E6-F1D6-D0A7-017129AF3769}"/>
              </a:ext>
            </a:extLst>
          </p:cNvPr>
          <p:cNvSpPr txBox="1">
            <a:spLocks noChangeArrowheads="1"/>
          </p:cNvSpPr>
          <p:nvPr/>
        </p:nvSpPr>
        <p:spPr bwMode="auto">
          <a:xfrm>
            <a:off x="5024" y="1976787"/>
            <a:ext cx="4468621"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Higher-amplitude TAEs and larger fast-ion losses observed in PT, unlike DIII-D experiments reporting comparable AE-induced transport [1].</a:t>
            </a:r>
          </a:p>
        </p:txBody>
      </p:sp>
      <p:sp>
        <p:nvSpPr>
          <p:cNvPr id="19" name="Text Box 13">
            <a:extLst>
              <a:ext uri="{FF2B5EF4-FFF2-40B4-BE49-F238E27FC236}">
                <a16:creationId xmlns:a16="http://schemas.microsoft.com/office/drawing/2014/main" id="{5C9C378F-197B-B4B9-CBC9-25869B25F166}"/>
              </a:ext>
            </a:extLst>
          </p:cNvPr>
          <p:cNvSpPr txBox="1">
            <a:spLocks noChangeArrowheads="1"/>
          </p:cNvSpPr>
          <p:nvPr/>
        </p:nvSpPr>
        <p:spPr bwMode="auto">
          <a:xfrm>
            <a:off x="-12452" y="3300838"/>
            <a:ext cx="4715013"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Modelling remains sensitive to plasma equilibrium inputs, particularly the poorly constrained experimental q-profiles.</a:t>
            </a:r>
          </a:p>
        </p:txBody>
      </p:sp>
      <p:pic>
        <p:nvPicPr>
          <p:cNvPr id="20" name="Picture 19" descr="A graph of a function&#10;&#10;Description automatically generated">
            <a:extLst>
              <a:ext uri="{FF2B5EF4-FFF2-40B4-BE49-F238E27FC236}">
                <a16:creationId xmlns:a16="http://schemas.microsoft.com/office/drawing/2014/main" id="{C53B2EFA-1707-74E4-F13E-AA3F8D46B2F9}"/>
              </a:ext>
            </a:extLst>
          </p:cNvPr>
          <p:cNvPicPr>
            <a:picLocks noChangeAspect="1"/>
          </p:cNvPicPr>
          <p:nvPr/>
        </p:nvPicPr>
        <p:blipFill>
          <a:blip r:embed="rId3"/>
          <a:stretch>
            <a:fillRect/>
          </a:stretch>
        </p:blipFill>
        <p:spPr>
          <a:xfrm>
            <a:off x="6568859" y="3346783"/>
            <a:ext cx="2181600" cy="1636200"/>
          </a:xfrm>
          <a:prstGeom prst="rect">
            <a:avLst/>
          </a:prstGeom>
        </p:spPr>
      </p:pic>
      <p:pic>
        <p:nvPicPr>
          <p:cNvPr id="21" name="Picture 20" descr="A diagram of a graph&#10;&#10;Description automatically generated with medium confidence">
            <a:extLst>
              <a:ext uri="{FF2B5EF4-FFF2-40B4-BE49-F238E27FC236}">
                <a16:creationId xmlns:a16="http://schemas.microsoft.com/office/drawing/2014/main" id="{54193D89-C586-9245-7589-74D863F52702}"/>
              </a:ext>
            </a:extLst>
          </p:cNvPr>
          <p:cNvPicPr>
            <a:picLocks noChangeAspect="1"/>
          </p:cNvPicPr>
          <p:nvPr/>
        </p:nvPicPr>
        <p:blipFill rotWithShape="1">
          <a:blip r:embed="rId4"/>
          <a:srcRect l="13201" r="18589"/>
          <a:stretch/>
        </p:blipFill>
        <p:spPr>
          <a:xfrm>
            <a:off x="4481583" y="982476"/>
            <a:ext cx="2088095" cy="2295937"/>
          </a:xfrm>
          <a:prstGeom prst="rect">
            <a:avLst/>
          </a:prstGeom>
        </p:spPr>
      </p:pic>
      <p:pic>
        <p:nvPicPr>
          <p:cNvPr id="22" name="Picture 21" descr="A graph of a function&#10;&#10;Description automatically generated">
            <a:extLst>
              <a:ext uri="{FF2B5EF4-FFF2-40B4-BE49-F238E27FC236}">
                <a16:creationId xmlns:a16="http://schemas.microsoft.com/office/drawing/2014/main" id="{F637AC00-217B-9A6D-B4F8-105CF09FCF6E}"/>
              </a:ext>
            </a:extLst>
          </p:cNvPr>
          <p:cNvPicPr>
            <a:picLocks noChangeAspect="1"/>
          </p:cNvPicPr>
          <p:nvPr/>
        </p:nvPicPr>
        <p:blipFill>
          <a:blip r:embed="rId5"/>
          <a:stretch>
            <a:fillRect/>
          </a:stretch>
        </p:blipFill>
        <p:spPr>
          <a:xfrm>
            <a:off x="4481583" y="3345897"/>
            <a:ext cx="2182780" cy="1637086"/>
          </a:xfrm>
          <a:prstGeom prst="rect">
            <a:avLst/>
          </a:prstGeom>
        </p:spPr>
      </p:pic>
      <p:pic>
        <p:nvPicPr>
          <p:cNvPr id="23" name="Picture 22" descr="A colorful circle with lines and numbers&#10;&#10;Description automatically generated with medium confidence">
            <a:extLst>
              <a:ext uri="{FF2B5EF4-FFF2-40B4-BE49-F238E27FC236}">
                <a16:creationId xmlns:a16="http://schemas.microsoft.com/office/drawing/2014/main" id="{949E6FBC-88EF-E6ED-508D-79CCEC02B4F6}"/>
              </a:ext>
            </a:extLst>
          </p:cNvPr>
          <p:cNvPicPr>
            <a:picLocks noChangeAspect="1"/>
          </p:cNvPicPr>
          <p:nvPr/>
        </p:nvPicPr>
        <p:blipFill rotWithShape="1">
          <a:blip r:embed="rId6"/>
          <a:srcRect l="14483" r="17612"/>
          <a:stretch/>
        </p:blipFill>
        <p:spPr>
          <a:xfrm>
            <a:off x="6664363" y="957920"/>
            <a:ext cx="2016000" cy="2226677"/>
          </a:xfrm>
          <a:prstGeom prst="rect">
            <a:avLst/>
          </a:prstGeom>
        </p:spPr>
      </p:pic>
      <p:sp>
        <p:nvSpPr>
          <p:cNvPr id="24" name="TextBox 23">
            <a:extLst>
              <a:ext uri="{FF2B5EF4-FFF2-40B4-BE49-F238E27FC236}">
                <a16:creationId xmlns:a16="http://schemas.microsoft.com/office/drawing/2014/main" id="{623498B0-E5F8-313E-178C-91063759BBF3}"/>
              </a:ext>
            </a:extLst>
          </p:cNvPr>
          <p:cNvSpPr txBox="1"/>
          <p:nvPr/>
        </p:nvSpPr>
        <p:spPr>
          <a:xfrm>
            <a:off x="6390400" y="639900"/>
            <a:ext cx="683200" cy="307777"/>
          </a:xfrm>
          <a:prstGeom prst="rect">
            <a:avLst/>
          </a:prstGeom>
          <a:noFill/>
        </p:spPr>
        <p:txBody>
          <a:bodyPr wrap="none">
            <a:spAutoFit/>
          </a:bodyPr>
          <a:lstStyle/>
          <a:p>
            <a:r>
              <a:rPr lang="en-US" sz="1400" b="1" dirty="0">
                <a:cs typeface="Calibri" panose="020F0502020204030204" pitchFamily="34" charset="0"/>
              </a:rPr>
              <a:t>ORB5</a:t>
            </a:r>
            <a:endParaRPr lang="en-US" sz="1400" b="1" dirty="0"/>
          </a:p>
        </p:txBody>
      </p:sp>
      <p:sp>
        <p:nvSpPr>
          <p:cNvPr id="18" name="Text Box 13">
            <a:extLst>
              <a:ext uri="{FF2B5EF4-FFF2-40B4-BE49-F238E27FC236}">
                <a16:creationId xmlns:a16="http://schemas.microsoft.com/office/drawing/2014/main" id="{F2A1D22B-0E43-ECB2-2142-9DD6212FA1C4}"/>
              </a:ext>
            </a:extLst>
          </p:cNvPr>
          <p:cNvSpPr txBox="1">
            <a:spLocks noChangeArrowheads="1"/>
          </p:cNvSpPr>
          <p:nvPr/>
        </p:nvSpPr>
        <p:spPr bwMode="auto">
          <a:xfrm>
            <a:off x="-24903" y="2758588"/>
            <a:ext cx="4715013"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Modelling predict higher TAE growth rates and amplitudes in PT, respectively [2, 3].</a:t>
            </a:r>
          </a:p>
        </p:txBody>
      </p:sp>
      <p:sp>
        <p:nvSpPr>
          <p:cNvPr id="26" name="TextBox 25">
            <a:extLst>
              <a:ext uri="{FF2B5EF4-FFF2-40B4-BE49-F238E27FC236}">
                <a16:creationId xmlns:a16="http://schemas.microsoft.com/office/drawing/2014/main" id="{F3D5EDCE-D28C-171D-94C8-BAD165A753C9}"/>
              </a:ext>
            </a:extLst>
          </p:cNvPr>
          <p:cNvSpPr txBox="1"/>
          <p:nvPr/>
        </p:nvSpPr>
        <p:spPr>
          <a:xfrm>
            <a:off x="0" y="4719641"/>
            <a:ext cx="4690110" cy="430887"/>
          </a:xfrm>
          <a:prstGeom prst="rect">
            <a:avLst/>
          </a:prstGeom>
          <a:noFill/>
        </p:spPr>
        <p:txBody>
          <a:bodyPr wrap="square">
            <a:spAutoFit/>
          </a:bodyPr>
          <a:lstStyle/>
          <a:p>
            <a:r>
              <a:rPr lang="en-US" sz="1050" dirty="0">
                <a:latin typeface="Arial" panose="020B0604020202020204" pitchFamily="34" charset="0"/>
                <a:cs typeface="Arial" panose="020B0604020202020204" pitchFamily="34" charset="0"/>
              </a:rPr>
              <a:t>[2] Y. Ghai et al 2021 </a:t>
            </a:r>
            <a:r>
              <a:rPr lang="en-US" sz="1050" dirty="0" err="1">
                <a:latin typeface="Arial" panose="020B0604020202020204" pitchFamily="34" charset="0"/>
                <a:cs typeface="Arial" panose="020B0604020202020204" pitchFamily="34" charset="0"/>
              </a:rPr>
              <a:t>Nucl</a:t>
            </a:r>
            <a:r>
              <a:rPr lang="en-US" sz="1050" dirty="0">
                <a:latin typeface="Arial" panose="020B0604020202020204" pitchFamily="34" charset="0"/>
                <a:cs typeface="Arial" panose="020B0604020202020204" pitchFamily="34" charset="0"/>
              </a:rPr>
              <a:t>. Fusion </a:t>
            </a:r>
            <a:r>
              <a:rPr lang="en-US" sz="1050" b="1" dirty="0">
                <a:latin typeface="Arial" panose="020B0604020202020204" pitchFamily="34" charset="0"/>
                <a:cs typeface="Arial" panose="020B0604020202020204" pitchFamily="34" charset="0"/>
              </a:rPr>
              <a:t>61 </a:t>
            </a:r>
            <a:r>
              <a:rPr lang="en-US" sz="1050" dirty="0">
                <a:latin typeface="Arial" panose="020B0604020202020204" pitchFamily="34" charset="0"/>
                <a:cs typeface="Arial" panose="020B0604020202020204" pitchFamily="34" charset="0"/>
              </a:rPr>
              <a:t>126020</a:t>
            </a:r>
          </a:p>
          <a:p>
            <a:r>
              <a:rPr lang="en-US" sz="1050" dirty="0">
                <a:latin typeface="Arial" panose="020B0604020202020204" pitchFamily="34" charset="0"/>
                <a:cs typeface="Arial" panose="020B0604020202020204" pitchFamily="34" charset="0"/>
              </a:rPr>
              <a:t>[3] P. Oyola et al 2024 APS-Atlanta</a:t>
            </a:r>
          </a:p>
        </p:txBody>
      </p:sp>
      <p:sp>
        <p:nvSpPr>
          <p:cNvPr id="27" name="Text Box 13">
            <a:extLst>
              <a:ext uri="{FF2B5EF4-FFF2-40B4-BE49-F238E27FC236}">
                <a16:creationId xmlns:a16="http://schemas.microsoft.com/office/drawing/2014/main" id="{13FE1C93-DA8C-4872-81BA-96460252DE1A}"/>
              </a:ext>
            </a:extLst>
          </p:cNvPr>
          <p:cNvSpPr txBox="1">
            <a:spLocks noChangeArrowheads="1"/>
          </p:cNvSpPr>
          <p:nvPr/>
        </p:nvSpPr>
        <p:spPr bwMode="auto">
          <a:xfrm>
            <a:off x="-2914" y="4053331"/>
            <a:ext cx="5013960"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Further experiments with co-NBI planned to investigate these differences.</a:t>
            </a:r>
          </a:p>
        </p:txBody>
      </p:sp>
      <p:sp>
        <p:nvSpPr>
          <p:cNvPr id="10" name="Oval 9">
            <a:extLst>
              <a:ext uri="{FF2B5EF4-FFF2-40B4-BE49-F238E27FC236}">
                <a16:creationId xmlns:a16="http://schemas.microsoft.com/office/drawing/2014/main" id="{8876CF4D-F265-5E2D-55D4-09F7ECD52D5E}"/>
              </a:ext>
            </a:extLst>
          </p:cNvPr>
          <p:cNvSpPr/>
          <p:nvPr/>
        </p:nvSpPr>
        <p:spPr>
          <a:xfrm>
            <a:off x="8318090" y="887549"/>
            <a:ext cx="405913" cy="386276"/>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A8F9437A-0939-D0E3-CC30-EF0BFF481852}"/>
              </a:ext>
            </a:extLst>
          </p:cNvPr>
          <p:cNvSpPr/>
          <p:nvPr/>
        </p:nvSpPr>
        <p:spPr>
          <a:xfrm>
            <a:off x="6176660" y="966732"/>
            <a:ext cx="405913" cy="386276"/>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135935FF-46F7-7FB7-A503-0710DF666D53}"/>
              </a:ext>
            </a:extLst>
          </p:cNvPr>
          <p:cNvSpPr txBox="1"/>
          <p:nvPr/>
        </p:nvSpPr>
        <p:spPr>
          <a:xfrm>
            <a:off x="7779320" y="654809"/>
            <a:ext cx="1077539" cy="261610"/>
          </a:xfrm>
          <a:prstGeom prst="rect">
            <a:avLst/>
          </a:prstGeom>
          <a:noFill/>
        </p:spPr>
        <p:txBody>
          <a:bodyPr wrap="none">
            <a:spAutoFit/>
          </a:bodyPr>
          <a:lstStyle/>
          <a:p>
            <a:r>
              <a:rPr lang="en-US" sz="1100" dirty="0">
                <a:cs typeface="Calibri" panose="020F0502020204030204" pitchFamily="34" charset="0"/>
              </a:rPr>
              <a:t>Note scale diff</a:t>
            </a:r>
            <a:endParaRPr lang="en-US" sz="1100" dirty="0"/>
          </a:p>
        </p:txBody>
      </p:sp>
    </p:spTree>
    <p:extLst>
      <p:ext uri="{BB962C8B-B14F-4D97-AF65-F5344CB8AC3E}">
        <p14:creationId xmlns:p14="http://schemas.microsoft.com/office/powerpoint/2010/main" val="61295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9" grpId="0"/>
      <p:bldP spid="24" grpId="0"/>
      <p:bldP spid="18" grpId="0"/>
      <p:bldP spid="26" grpId="0"/>
      <p:bldP spid="27" grpId="0"/>
      <p:bldP spid="10" grpId="0" animBg="1"/>
      <p:bldP spid="13"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214278" y="1017638"/>
            <a:ext cx="8283330" cy="3651307"/>
          </a:xfrm>
        </p:spPr>
        <p:txBody>
          <a:bodyPr>
            <a:noAutofit/>
          </a:bodyPr>
          <a:lstStyle/>
          <a:p>
            <a:pPr marL="342900" lvl="2" indent="-342900">
              <a:lnSpc>
                <a:spcPct val="110000"/>
              </a:lnSpc>
              <a:spcBef>
                <a:spcPct val="0"/>
              </a:spcBef>
              <a:buFont typeface="+mj-lt"/>
              <a:buAutoNum type="arabicPeriod"/>
            </a:pPr>
            <a:r>
              <a:rPr lang="en-US" sz="1400" dirty="0">
                <a:solidFill>
                  <a:schemeClr val="bg1">
                    <a:lumMod val="65000"/>
                  </a:schemeClr>
                </a:solidFill>
              </a:rPr>
              <a:t>TCV as a fast-ion testbed</a:t>
            </a:r>
          </a:p>
          <a:p>
            <a:pPr marL="514350" lvl="4">
              <a:spcBef>
                <a:spcPts val="750"/>
              </a:spcBef>
              <a:buClr>
                <a:schemeClr val="accent1"/>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Heating and fast-ion sources</a:t>
            </a:r>
          </a:p>
          <a:p>
            <a:pPr marL="514350" lvl="4">
              <a:spcBef>
                <a:spcPts val="750"/>
              </a:spcBef>
              <a:buClr>
                <a:schemeClr val="accent1"/>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Fast-ion diagnostics</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solidFill>
                  <a:schemeClr val="bg1">
                    <a:lumMod val="65000"/>
                  </a:schemeClr>
                </a:solidFill>
              </a:rPr>
              <a:t>TCV Modelling and analysis workflow</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t>Recent energetic-particle studies on TCV</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Negative vs positive triangularity confinement</a:t>
            </a:r>
          </a:p>
          <a:p>
            <a:pPr marL="628650" lvl="3" indent="-285750">
              <a:lnSpc>
                <a:spcPct val="110000"/>
              </a:lnSpc>
              <a:spcBef>
                <a:spcPct val="0"/>
              </a:spcBef>
              <a:buClr>
                <a:schemeClr val="accent1"/>
              </a:buClr>
              <a:buFont typeface="Wingdings" panose="05000000000000000000" pitchFamily="2" charset="2"/>
              <a:buChar char="§"/>
            </a:pPr>
            <a:r>
              <a:rPr lang="en-US" sz="1400" dirty="0"/>
              <a:t>Alfvén eigenmode control</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Fishbones redistribution of fast ions</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Runaway-electron and high-frequency waves</a:t>
            </a:r>
          </a:p>
          <a:p>
            <a:pPr marL="628650" lvl="3" indent="-285750">
              <a:lnSpc>
                <a:spcPct val="110000"/>
              </a:lnSpc>
              <a:spcBef>
                <a:spcPct val="0"/>
              </a:spcBef>
              <a:buFont typeface="Wingdings" panose="05000000000000000000" pitchFamily="2" charset="2"/>
              <a:buChar char="q"/>
            </a:pPr>
            <a:endParaRPr lang="en-US" sz="1400" dirty="0">
              <a:solidFill>
                <a:schemeClr val="bg1">
                  <a:lumMod val="65000"/>
                </a:schemeClr>
              </a:solidFill>
            </a:endParaRPr>
          </a:p>
          <a:p>
            <a:pPr marL="342900" lvl="2" indent="-342900">
              <a:lnSpc>
                <a:spcPct val="110000"/>
              </a:lnSpc>
              <a:spcBef>
                <a:spcPct val="0"/>
              </a:spcBef>
              <a:buFont typeface="+mj-lt"/>
              <a:buAutoNum type="arabicPeriod"/>
            </a:pPr>
            <a:r>
              <a:rPr lang="en-US" sz="1400" dirty="0">
                <a:solidFill>
                  <a:schemeClr val="bg1">
                    <a:lumMod val="65000"/>
                  </a:schemeClr>
                </a:solidFill>
              </a:rPr>
              <a:t>Conclusions and outlook</a:t>
            </a:r>
          </a:p>
          <a:p>
            <a:pPr>
              <a:lnSpc>
                <a:spcPct val="110000"/>
              </a:lnSpc>
            </a:pPr>
            <a:endParaRPr lang="en-US" sz="14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fontScale="90000"/>
          </a:bodyPr>
          <a:lstStyle/>
          <a:p>
            <a:r>
              <a:rPr lang="en-US" sz="3100" dirty="0"/>
              <a:t>Outline</a:t>
            </a:r>
            <a:endParaRPr lang="en-US" dirty="0"/>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21</a:t>
            </a:fld>
            <a:endParaRPr lang="fr-FR" dirty="0"/>
          </a:p>
        </p:txBody>
      </p:sp>
    </p:spTree>
    <p:extLst>
      <p:ext uri="{BB962C8B-B14F-4D97-AF65-F5344CB8AC3E}">
        <p14:creationId xmlns:p14="http://schemas.microsoft.com/office/powerpoint/2010/main" val="2369465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screenshot of a computer screen&#10;&#10;Description automatically generated">
            <a:extLst>
              <a:ext uri="{FF2B5EF4-FFF2-40B4-BE49-F238E27FC236}">
                <a16:creationId xmlns:a16="http://schemas.microsoft.com/office/drawing/2014/main" id="{8C95F22E-0AF1-78E4-1A6A-09AF84EA559A}"/>
              </a:ext>
            </a:extLst>
          </p:cNvPr>
          <p:cNvPicPr>
            <a:picLocks noChangeAspect="1"/>
          </p:cNvPicPr>
          <p:nvPr/>
        </p:nvPicPr>
        <p:blipFill>
          <a:blip r:embed="rId2"/>
          <a:stretch>
            <a:fillRect/>
          </a:stretch>
        </p:blipFill>
        <p:spPr>
          <a:xfrm>
            <a:off x="3970869" y="638489"/>
            <a:ext cx="3492000" cy="2994707"/>
          </a:xfrm>
          <a:prstGeom prst="rect">
            <a:avLst/>
          </a:prstGeom>
        </p:spPr>
      </p:pic>
      <p:pic>
        <p:nvPicPr>
          <p:cNvPr id="28" name="Picture 27" descr="A screenshot of a computer screen&#10;&#10;Description automatically generated">
            <a:extLst>
              <a:ext uri="{FF2B5EF4-FFF2-40B4-BE49-F238E27FC236}">
                <a16:creationId xmlns:a16="http://schemas.microsoft.com/office/drawing/2014/main" id="{4074DF8C-88B0-D664-244E-0B5A4C0D1593}"/>
              </a:ext>
            </a:extLst>
          </p:cNvPr>
          <p:cNvPicPr>
            <a:picLocks noChangeAspect="1"/>
          </p:cNvPicPr>
          <p:nvPr/>
        </p:nvPicPr>
        <p:blipFill>
          <a:blip r:embed="rId3"/>
          <a:stretch>
            <a:fillRect/>
          </a:stretch>
        </p:blipFill>
        <p:spPr>
          <a:xfrm>
            <a:off x="3970869" y="638489"/>
            <a:ext cx="3492000" cy="4442800"/>
          </a:xfrm>
          <a:prstGeom prst="rect">
            <a:avLst/>
          </a:prstGeom>
        </p:spPr>
      </p:pic>
      <p:sp>
        <p:nvSpPr>
          <p:cNvPr id="8" name="TextBox 7">
            <a:extLst>
              <a:ext uri="{FF2B5EF4-FFF2-40B4-BE49-F238E27FC236}">
                <a16:creationId xmlns:a16="http://schemas.microsoft.com/office/drawing/2014/main" id="{200B2434-7C5B-1E5C-232E-C6B127694D67}"/>
              </a:ext>
            </a:extLst>
          </p:cNvPr>
          <p:cNvSpPr txBox="1"/>
          <p:nvPr/>
        </p:nvSpPr>
        <p:spPr>
          <a:xfrm>
            <a:off x="5702404" y="1331680"/>
            <a:ext cx="719796" cy="400110"/>
          </a:xfrm>
          <a:prstGeom prst="rect">
            <a:avLst/>
          </a:prstGeom>
          <a:noFill/>
        </p:spPr>
        <p:txBody>
          <a:bodyPr wrap="square" rtlCol="0">
            <a:spAutoFit/>
          </a:bodyPr>
          <a:lstStyle/>
          <a:p>
            <a:r>
              <a:rPr lang="en-US" sz="1000" dirty="0">
                <a:solidFill>
                  <a:schemeClr val="bg1"/>
                </a:solidFill>
              </a:rPr>
              <a:t>Neutron rate</a:t>
            </a:r>
          </a:p>
        </p:txBody>
      </p:sp>
      <p:sp>
        <p:nvSpPr>
          <p:cNvPr id="15" name="TextBox 14">
            <a:extLst>
              <a:ext uri="{FF2B5EF4-FFF2-40B4-BE49-F238E27FC236}">
                <a16:creationId xmlns:a16="http://schemas.microsoft.com/office/drawing/2014/main" id="{8E96089D-ABF6-19DE-4F0D-24B7F0B10E88}"/>
              </a:ext>
            </a:extLst>
          </p:cNvPr>
          <p:cNvSpPr txBox="1"/>
          <p:nvPr/>
        </p:nvSpPr>
        <p:spPr>
          <a:xfrm>
            <a:off x="4246521" y="656038"/>
            <a:ext cx="827471" cy="261610"/>
          </a:xfrm>
          <a:prstGeom prst="rect">
            <a:avLst/>
          </a:prstGeom>
          <a:noFill/>
        </p:spPr>
        <p:txBody>
          <a:bodyPr wrap="none" rtlCol="0">
            <a:spAutoFit/>
          </a:bodyPr>
          <a:lstStyle/>
          <a:p>
            <a:r>
              <a:rPr lang="en-US" sz="1100" dirty="0">
                <a:solidFill>
                  <a:schemeClr val="bg1"/>
                </a:solidFill>
              </a:rPr>
              <a:t>Magnetics</a:t>
            </a:r>
          </a:p>
        </p:txBody>
      </p:sp>
      <p:sp>
        <p:nvSpPr>
          <p:cNvPr id="17" name="TextBox 16">
            <a:extLst>
              <a:ext uri="{FF2B5EF4-FFF2-40B4-BE49-F238E27FC236}">
                <a16:creationId xmlns:a16="http://schemas.microsoft.com/office/drawing/2014/main" id="{95C0961E-9CF6-9C3F-8326-4D39E0C33941}"/>
              </a:ext>
            </a:extLst>
          </p:cNvPr>
          <p:cNvSpPr txBox="1"/>
          <p:nvPr/>
        </p:nvSpPr>
        <p:spPr>
          <a:xfrm>
            <a:off x="4466485" y="3129816"/>
            <a:ext cx="821428" cy="261610"/>
          </a:xfrm>
          <a:prstGeom prst="rect">
            <a:avLst/>
          </a:prstGeom>
          <a:noFill/>
        </p:spPr>
        <p:txBody>
          <a:bodyPr wrap="square">
            <a:spAutoFit/>
          </a:bodyPr>
          <a:lstStyle/>
          <a:p>
            <a:r>
              <a:rPr lang="en-US" sz="1100" dirty="0">
                <a:solidFill>
                  <a:schemeClr val="bg1"/>
                </a:solidFill>
              </a:rPr>
              <a:t>Toray</a:t>
            </a:r>
          </a:p>
        </p:txBody>
      </p:sp>
      <p:sp>
        <p:nvSpPr>
          <p:cNvPr id="19" name="TextBox 18">
            <a:extLst>
              <a:ext uri="{FF2B5EF4-FFF2-40B4-BE49-F238E27FC236}">
                <a16:creationId xmlns:a16="http://schemas.microsoft.com/office/drawing/2014/main" id="{82D179DB-0FF1-3A09-B9A0-961E5BA3365B}"/>
              </a:ext>
            </a:extLst>
          </p:cNvPr>
          <p:cNvSpPr txBox="1"/>
          <p:nvPr/>
        </p:nvSpPr>
        <p:spPr>
          <a:xfrm>
            <a:off x="4291032" y="3617015"/>
            <a:ext cx="576314" cy="261610"/>
          </a:xfrm>
          <a:prstGeom prst="rect">
            <a:avLst/>
          </a:prstGeom>
          <a:noFill/>
        </p:spPr>
        <p:txBody>
          <a:bodyPr wrap="square">
            <a:spAutoFit/>
          </a:bodyPr>
          <a:lstStyle/>
          <a:p>
            <a:r>
              <a:rPr lang="en-US" sz="1100" dirty="0">
                <a:solidFill>
                  <a:schemeClr val="bg1"/>
                </a:solidFill>
              </a:rPr>
              <a:t>FILD</a:t>
            </a:r>
          </a:p>
        </p:txBody>
      </p:sp>
      <p:sp>
        <p:nvSpPr>
          <p:cNvPr id="24" name="TextBox 23">
            <a:extLst>
              <a:ext uri="{FF2B5EF4-FFF2-40B4-BE49-F238E27FC236}">
                <a16:creationId xmlns:a16="http://schemas.microsoft.com/office/drawing/2014/main" id="{F50D79E6-2345-FD26-F20E-45A66ED63894}"/>
              </a:ext>
            </a:extLst>
          </p:cNvPr>
          <p:cNvSpPr txBox="1"/>
          <p:nvPr/>
        </p:nvSpPr>
        <p:spPr>
          <a:xfrm>
            <a:off x="5881256" y="4375806"/>
            <a:ext cx="783740" cy="430887"/>
          </a:xfrm>
          <a:prstGeom prst="rect">
            <a:avLst/>
          </a:prstGeom>
          <a:noFill/>
        </p:spPr>
        <p:txBody>
          <a:bodyPr wrap="square">
            <a:spAutoFit/>
          </a:bodyPr>
          <a:lstStyle/>
          <a:p>
            <a:r>
              <a:rPr lang="en-US" sz="1100" dirty="0">
                <a:solidFill>
                  <a:schemeClr val="bg1"/>
                </a:solidFill>
              </a:rPr>
              <a:t>FILD retracted</a:t>
            </a:r>
          </a:p>
        </p:txBody>
      </p:sp>
      <p:sp>
        <p:nvSpPr>
          <p:cNvPr id="30" name="TextBox 29">
            <a:extLst>
              <a:ext uri="{FF2B5EF4-FFF2-40B4-BE49-F238E27FC236}">
                <a16:creationId xmlns:a16="http://schemas.microsoft.com/office/drawing/2014/main" id="{6C40C70C-30A7-BC20-5A10-9F60A71B93E6}"/>
              </a:ext>
            </a:extLst>
          </p:cNvPr>
          <p:cNvSpPr txBox="1"/>
          <p:nvPr/>
        </p:nvSpPr>
        <p:spPr>
          <a:xfrm>
            <a:off x="5904625" y="1148216"/>
            <a:ext cx="719796" cy="246221"/>
          </a:xfrm>
          <a:prstGeom prst="rect">
            <a:avLst/>
          </a:prstGeom>
          <a:noFill/>
        </p:spPr>
        <p:txBody>
          <a:bodyPr wrap="square" rtlCol="0">
            <a:spAutoFit/>
          </a:bodyPr>
          <a:lstStyle/>
          <a:p>
            <a:r>
              <a:rPr lang="en-US" sz="1000" dirty="0">
                <a:solidFill>
                  <a:srgbClr val="00B050"/>
                </a:solidFill>
              </a:rPr>
              <a:t>NBI1</a:t>
            </a:r>
          </a:p>
        </p:txBody>
      </p:sp>
      <p:sp>
        <p:nvSpPr>
          <p:cNvPr id="31" name="TextBox 30">
            <a:extLst>
              <a:ext uri="{FF2B5EF4-FFF2-40B4-BE49-F238E27FC236}">
                <a16:creationId xmlns:a16="http://schemas.microsoft.com/office/drawing/2014/main" id="{352F5BF9-7918-0CF6-7A95-FC788935E409}"/>
              </a:ext>
            </a:extLst>
          </p:cNvPr>
          <p:cNvSpPr txBox="1"/>
          <p:nvPr/>
        </p:nvSpPr>
        <p:spPr>
          <a:xfrm>
            <a:off x="5966460" y="822523"/>
            <a:ext cx="719796" cy="246221"/>
          </a:xfrm>
          <a:prstGeom prst="rect">
            <a:avLst/>
          </a:prstGeom>
          <a:noFill/>
        </p:spPr>
        <p:txBody>
          <a:bodyPr wrap="square" rtlCol="0">
            <a:spAutoFit/>
          </a:bodyPr>
          <a:lstStyle/>
          <a:p>
            <a:r>
              <a:rPr lang="en-US" sz="1000" dirty="0">
                <a:solidFill>
                  <a:srgbClr val="FF0000"/>
                </a:solidFill>
              </a:rPr>
              <a:t>ECRH</a:t>
            </a:r>
          </a:p>
        </p:txBody>
      </p:sp>
      <p:sp>
        <p:nvSpPr>
          <p:cNvPr id="33" name="TextBox 32">
            <a:extLst>
              <a:ext uri="{FF2B5EF4-FFF2-40B4-BE49-F238E27FC236}">
                <a16:creationId xmlns:a16="http://schemas.microsoft.com/office/drawing/2014/main" id="{3F2FD7AD-3E16-3DD6-7E56-3EEF791F3B7D}"/>
              </a:ext>
            </a:extLst>
          </p:cNvPr>
          <p:cNvSpPr txBox="1"/>
          <p:nvPr/>
        </p:nvSpPr>
        <p:spPr>
          <a:xfrm>
            <a:off x="5881256" y="2663707"/>
            <a:ext cx="719796" cy="246221"/>
          </a:xfrm>
          <a:prstGeom prst="rect">
            <a:avLst/>
          </a:prstGeom>
          <a:noFill/>
        </p:spPr>
        <p:txBody>
          <a:bodyPr wrap="square" rtlCol="0">
            <a:spAutoFit/>
          </a:bodyPr>
          <a:lstStyle/>
          <a:p>
            <a:r>
              <a:rPr lang="en-US" sz="1000" dirty="0">
                <a:solidFill>
                  <a:srgbClr val="FF0000"/>
                </a:solidFill>
              </a:rPr>
              <a:t>n</a:t>
            </a:r>
            <a:r>
              <a:rPr lang="en-US" sz="1000" baseline="-25000" dirty="0">
                <a:solidFill>
                  <a:srgbClr val="FF0000"/>
                </a:solidFill>
              </a:rPr>
              <a:t>e</a:t>
            </a:r>
          </a:p>
        </p:txBody>
      </p:sp>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Autofit/>
          </a:bodyPr>
          <a:lstStyle/>
          <a:p>
            <a:r>
              <a:rPr lang="en-US" sz="2800" dirty="0"/>
              <a:t>A reproducible co-NBI scenario enables systematic AE control studies</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22</a:t>
            </a:fld>
            <a:endParaRPr lang="fr-FR" dirty="0"/>
          </a:p>
        </p:txBody>
      </p:sp>
      <p:grpSp>
        <p:nvGrpSpPr>
          <p:cNvPr id="13" name="Group 12">
            <a:extLst>
              <a:ext uri="{FF2B5EF4-FFF2-40B4-BE49-F238E27FC236}">
                <a16:creationId xmlns:a16="http://schemas.microsoft.com/office/drawing/2014/main" id="{04873968-BD53-BF28-4DAD-D2E32FEAD86F}"/>
              </a:ext>
            </a:extLst>
          </p:cNvPr>
          <p:cNvGrpSpPr/>
          <p:nvPr/>
        </p:nvGrpSpPr>
        <p:grpSpPr>
          <a:xfrm>
            <a:off x="6975031" y="3425139"/>
            <a:ext cx="2134114" cy="1523098"/>
            <a:chOff x="6702667" y="1126583"/>
            <a:chExt cx="2103041" cy="1676637"/>
          </a:xfrm>
        </p:grpSpPr>
        <p:pic>
          <p:nvPicPr>
            <p:cNvPr id="3" name="Picture 2" descr="A graph of a number of colored lines&#10;&#10;Description automatically generated with medium confidence">
              <a:extLst>
                <a:ext uri="{FF2B5EF4-FFF2-40B4-BE49-F238E27FC236}">
                  <a16:creationId xmlns:a16="http://schemas.microsoft.com/office/drawing/2014/main" id="{D02D9FDB-7924-55CD-687D-B111505C769A}"/>
                </a:ext>
              </a:extLst>
            </p:cNvPr>
            <p:cNvPicPr>
              <a:picLocks noChangeAspect="1"/>
            </p:cNvPicPr>
            <p:nvPr/>
          </p:nvPicPr>
          <p:blipFill rotWithShape="1">
            <a:blip r:embed="rId4"/>
            <a:srcRect l="11557" t="10574" r="3704"/>
            <a:stretch/>
          </p:blipFill>
          <p:spPr>
            <a:xfrm>
              <a:off x="6702667" y="1323642"/>
              <a:ext cx="2103041" cy="1479578"/>
            </a:xfrm>
            <a:prstGeom prst="rect">
              <a:avLst/>
            </a:prstGeom>
          </p:spPr>
        </p:pic>
        <p:sp>
          <p:nvSpPr>
            <p:cNvPr id="9" name="TextBox 8">
              <a:extLst>
                <a:ext uri="{FF2B5EF4-FFF2-40B4-BE49-F238E27FC236}">
                  <a16:creationId xmlns:a16="http://schemas.microsoft.com/office/drawing/2014/main" id="{A61119E2-0AF7-6D3C-E544-88EAA43D473E}"/>
                </a:ext>
              </a:extLst>
            </p:cNvPr>
            <p:cNvSpPr txBox="1"/>
            <p:nvPr/>
          </p:nvSpPr>
          <p:spPr>
            <a:xfrm>
              <a:off x="7410953" y="1641736"/>
              <a:ext cx="530915" cy="261610"/>
            </a:xfrm>
            <a:prstGeom prst="rect">
              <a:avLst/>
            </a:prstGeom>
            <a:noFill/>
          </p:spPr>
          <p:txBody>
            <a:bodyPr wrap="none" rtlCol="0">
              <a:spAutoFit/>
            </a:bodyPr>
            <a:lstStyle/>
            <a:p>
              <a:r>
                <a:rPr lang="en-US" sz="1100" dirty="0"/>
                <a:t>TAEs</a:t>
              </a:r>
            </a:p>
          </p:txBody>
        </p:sp>
        <p:sp>
          <p:nvSpPr>
            <p:cNvPr id="11" name="TextBox 10">
              <a:extLst>
                <a:ext uri="{FF2B5EF4-FFF2-40B4-BE49-F238E27FC236}">
                  <a16:creationId xmlns:a16="http://schemas.microsoft.com/office/drawing/2014/main" id="{3120CC7A-9592-E1D6-1303-7C3A307CCBF2}"/>
                </a:ext>
              </a:extLst>
            </p:cNvPr>
            <p:cNvSpPr txBox="1"/>
            <p:nvPr/>
          </p:nvSpPr>
          <p:spPr>
            <a:xfrm>
              <a:off x="7285980" y="1126583"/>
              <a:ext cx="811441" cy="261610"/>
            </a:xfrm>
            <a:prstGeom prst="rect">
              <a:avLst/>
            </a:prstGeom>
            <a:noFill/>
          </p:spPr>
          <p:txBody>
            <a:bodyPr wrap="none" rtlCol="0">
              <a:spAutoFit/>
            </a:bodyPr>
            <a:lstStyle/>
            <a:p>
              <a:r>
                <a:rPr lang="en-US" sz="1100" dirty="0"/>
                <a:t>n-number</a:t>
              </a:r>
            </a:p>
          </p:txBody>
        </p:sp>
      </p:grpSp>
      <p:sp>
        <p:nvSpPr>
          <p:cNvPr id="2" name="Text Box 13">
            <a:extLst>
              <a:ext uri="{FF2B5EF4-FFF2-40B4-BE49-F238E27FC236}">
                <a16:creationId xmlns:a16="http://schemas.microsoft.com/office/drawing/2014/main" id="{120DB9D7-C3B0-7E79-9DF6-C8D0C4876958}"/>
              </a:ext>
            </a:extLst>
          </p:cNvPr>
          <p:cNvSpPr txBox="1">
            <a:spLocks noChangeArrowheads="1"/>
          </p:cNvSpPr>
          <p:nvPr/>
        </p:nvSpPr>
        <p:spPr bwMode="auto">
          <a:xfrm>
            <a:off x="0" y="1008712"/>
            <a:ext cx="3776944" cy="14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Previous TCV AE studies predominantly relied on counter-NBI scenarios [1].</a:t>
            </a:r>
          </a:p>
          <a:p>
            <a:pPr marL="171450" lvl="2" indent="-171450">
              <a:lnSpc>
                <a:spcPct val="90000"/>
              </a:lnSpc>
              <a:spcBef>
                <a:spcPts val="750"/>
              </a:spcBef>
              <a:buClr>
                <a:schemeClr val="accent1"/>
              </a:buClr>
              <a:buSzPct val="90000"/>
              <a:buFont typeface="Wingdings" pitchFamily="2" charset="2"/>
              <a:buChar char="§"/>
            </a:pPr>
            <a:endParaRPr lang="en-US" sz="1400" dirty="0"/>
          </a:p>
          <a:p>
            <a:pPr marL="171450" lvl="2" indent="-171450">
              <a:lnSpc>
                <a:spcPct val="90000"/>
              </a:lnSpc>
              <a:spcBef>
                <a:spcPts val="750"/>
              </a:spcBef>
              <a:buClr>
                <a:schemeClr val="accent1"/>
              </a:buClr>
              <a:buSzPct val="90000"/>
              <a:buFont typeface="Wingdings" pitchFamily="2" charset="2"/>
              <a:buChar char="§"/>
            </a:pPr>
            <a:r>
              <a:rPr lang="en-US" sz="1400" dirty="0"/>
              <a:t>A reproducible, steady-state high power co-NBI scenario was established using off-axis ECRH, outside ρ ≳ 0.6.</a:t>
            </a:r>
          </a:p>
        </p:txBody>
      </p:sp>
      <p:sp>
        <p:nvSpPr>
          <p:cNvPr id="6" name="Footer Placeholder 5">
            <a:extLst>
              <a:ext uri="{FF2B5EF4-FFF2-40B4-BE49-F238E27FC236}">
                <a16:creationId xmlns:a16="http://schemas.microsoft.com/office/drawing/2014/main" id="{EE2F6FF5-C924-26BE-5715-3801752458F0}"/>
              </a:ext>
            </a:extLst>
          </p:cNvPr>
          <p:cNvSpPr>
            <a:spLocks noGrp="1"/>
          </p:cNvSpPr>
          <p:nvPr>
            <p:ph type="ftr" sz="quarter" idx="15"/>
          </p:nvPr>
        </p:nvSpPr>
        <p:spPr>
          <a:xfrm rot="16200000">
            <a:off x="7115989" y="1874064"/>
            <a:ext cx="3543260" cy="512762"/>
          </a:xfrm>
        </p:spPr>
        <p:txBody>
          <a:bodyPr/>
          <a:lstStyle/>
          <a:p>
            <a:r>
              <a:rPr lang="fr-FR" dirty="0"/>
              <a:t>Anton Jansen van Vuuren </a:t>
            </a:r>
          </a:p>
        </p:txBody>
      </p:sp>
      <p:sp>
        <p:nvSpPr>
          <p:cNvPr id="10" name="Text Box 13">
            <a:extLst>
              <a:ext uri="{FF2B5EF4-FFF2-40B4-BE49-F238E27FC236}">
                <a16:creationId xmlns:a16="http://schemas.microsoft.com/office/drawing/2014/main" id="{3250E4FD-99A4-B3BF-7410-3619FDE69853}"/>
              </a:ext>
            </a:extLst>
          </p:cNvPr>
          <p:cNvSpPr txBox="1">
            <a:spLocks noChangeArrowheads="1"/>
          </p:cNvSpPr>
          <p:nvPr/>
        </p:nvSpPr>
        <p:spPr bwMode="auto">
          <a:xfrm>
            <a:off x="-1" y="2804114"/>
            <a:ext cx="3866775"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Strong TAEs are routinely excited that efficiently expel fast-ion. </a:t>
            </a:r>
          </a:p>
        </p:txBody>
      </p:sp>
      <p:sp>
        <p:nvSpPr>
          <p:cNvPr id="14" name="Text Box 13">
            <a:extLst>
              <a:ext uri="{FF2B5EF4-FFF2-40B4-BE49-F238E27FC236}">
                <a16:creationId xmlns:a16="http://schemas.microsoft.com/office/drawing/2014/main" id="{E83C1E28-E1A7-4C84-8CA3-A6F28EAA3F0A}"/>
              </a:ext>
            </a:extLst>
          </p:cNvPr>
          <p:cNvSpPr txBox="1">
            <a:spLocks noChangeArrowheads="1"/>
          </p:cNvSpPr>
          <p:nvPr/>
        </p:nvSpPr>
        <p:spPr bwMode="auto">
          <a:xfrm>
            <a:off x="-15942" y="3707897"/>
            <a:ext cx="3997199" cy="1083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CX-constrained TRANSP modelling indicates anomalous fast-ion diffusion of </a:t>
            </a:r>
            <a:r>
              <a:rPr lang="en-US" sz="1400" dirty="0" err="1"/>
              <a:t>D</a:t>
            </a:r>
            <a:r>
              <a:rPr lang="en-US" sz="1400" baseline="-25000" dirty="0" err="1"/>
              <a:t>anom,FI</a:t>
            </a:r>
            <a:r>
              <a:rPr lang="en-US" sz="1400" baseline="-25000" dirty="0"/>
              <a:t> </a:t>
            </a:r>
            <a:r>
              <a:rPr lang="en-US" sz="1400" dirty="0"/>
              <a:t>around 2.5 m²/s, with even higher values inferred at increased ECRH power.</a:t>
            </a:r>
          </a:p>
          <a:p>
            <a:pPr>
              <a:spcBef>
                <a:spcPct val="0"/>
              </a:spcBef>
              <a:buNone/>
            </a:pPr>
            <a:endParaRPr lang="en-US" sz="1400" dirty="0"/>
          </a:p>
        </p:txBody>
      </p:sp>
      <p:sp>
        <p:nvSpPr>
          <p:cNvPr id="41" name="TextBox 40">
            <a:extLst>
              <a:ext uri="{FF2B5EF4-FFF2-40B4-BE49-F238E27FC236}">
                <a16:creationId xmlns:a16="http://schemas.microsoft.com/office/drawing/2014/main" id="{B3A171EB-7323-B0F0-535C-254443EFB9F4}"/>
              </a:ext>
            </a:extLst>
          </p:cNvPr>
          <p:cNvSpPr txBox="1"/>
          <p:nvPr/>
        </p:nvSpPr>
        <p:spPr>
          <a:xfrm>
            <a:off x="0" y="4914584"/>
            <a:ext cx="4495968" cy="246221"/>
          </a:xfrm>
          <a:prstGeom prst="rect">
            <a:avLst/>
          </a:prstGeom>
          <a:noFill/>
        </p:spPr>
        <p:txBody>
          <a:bodyPr wrap="square">
            <a:spAutoFit/>
          </a:bodyPr>
          <a:lstStyle/>
          <a:p>
            <a:r>
              <a:rPr lang="fr-FR" sz="1000" dirty="0"/>
              <a:t>[1] A. Jansen van Vuuren et al 2026 EPS-Edinburgh</a:t>
            </a:r>
          </a:p>
        </p:txBody>
      </p:sp>
    </p:spTree>
    <p:extLst>
      <p:ext uri="{BB962C8B-B14F-4D97-AF65-F5344CB8AC3E}">
        <p14:creationId xmlns:p14="http://schemas.microsoft.com/office/powerpoint/2010/main" val="62208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rmAutofit fontScale="90000"/>
          </a:bodyPr>
          <a:lstStyle/>
          <a:p>
            <a:r>
              <a:rPr lang="en-US" dirty="0"/>
              <a:t>TAEs are suppressed by on-axis ECRH deposition on TCV</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23</a:t>
            </a:fld>
            <a:endParaRPr lang="fr-FR" dirty="0"/>
          </a:p>
        </p:txBody>
      </p:sp>
      <p:sp>
        <p:nvSpPr>
          <p:cNvPr id="5" name="Text Box 13">
            <a:extLst>
              <a:ext uri="{FF2B5EF4-FFF2-40B4-BE49-F238E27FC236}">
                <a16:creationId xmlns:a16="http://schemas.microsoft.com/office/drawing/2014/main" id="{44523A24-391E-0C9C-5F34-6151415BDBCC}"/>
              </a:ext>
            </a:extLst>
          </p:cNvPr>
          <p:cNvSpPr txBox="1">
            <a:spLocks noChangeArrowheads="1"/>
          </p:cNvSpPr>
          <p:nvPr/>
        </p:nvSpPr>
        <p:spPr bwMode="auto">
          <a:xfrm>
            <a:off x="-11590" y="1296945"/>
            <a:ext cx="4585613" cy="1654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As ECRH deposition moves inward towards ρ ≈ 0.6, TAE amplitudes decrease and a lower-frequency mode, possibly a BAE, becomes dominant.</a:t>
            </a:r>
          </a:p>
          <a:p>
            <a:pPr marL="171450" lvl="2" indent="-171450">
              <a:lnSpc>
                <a:spcPct val="90000"/>
              </a:lnSpc>
              <a:spcBef>
                <a:spcPts val="750"/>
              </a:spcBef>
              <a:buClr>
                <a:schemeClr val="accent1"/>
              </a:buClr>
              <a:buSzPct val="90000"/>
              <a:buFont typeface="Wingdings" pitchFamily="2" charset="2"/>
              <a:buChar char="§"/>
            </a:pPr>
            <a:endParaRPr lang="en-US" sz="1400" dirty="0"/>
          </a:p>
          <a:p>
            <a:pPr marL="171450" lvl="2" indent="-171450">
              <a:lnSpc>
                <a:spcPct val="90000"/>
              </a:lnSpc>
              <a:spcBef>
                <a:spcPts val="750"/>
              </a:spcBef>
              <a:buClr>
                <a:schemeClr val="accent1"/>
              </a:buClr>
              <a:buSzPct val="90000"/>
              <a:buFont typeface="Wingdings" pitchFamily="2" charset="2"/>
              <a:buChar char="§"/>
            </a:pPr>
            <a:r>
              <a:rPr lang="en-US" sz="1400" dirty="0"/>
              <a:t>With further inward deposition, coherent mode activity is suppressed and the neutron rate reaches its maximum.</a:t>
            </a:r>
          </a:p>
        </p:txBody>
      </p:sp>
      <p:sp>
        <p:nvSpPr>
          <p:cNvPr id="11" name="Footer Placeholder 5">
            <a:extLst>
              <a:ext uri="{FF2B5EF4-FFF2-40B4-BE49-F238E27FC236}">
                <a16:creationId xmlns:a16="http://schemas.microsoft.com/office/drawing/2014/main" id="{0B65265F-01A5-19D4-80BB-9A0AEE65CE09}"/>
              </a:ext>
            </a:extLst>
          </p:cNvPr>
          <p:cNvSpPr>
            <a:spLocks noGrp="1"/>
          </p:cNvSpPr>
          <p:nvPr>
            <p:ph type="ftr" sz="quarter" idx="15"/>
          </p:nvPr>
        </p:nvSpPr>
        <p:spPr>
          <a:xfrm rot="16200000">
            <a:off x="7115989" y="1874064"/>
            <a:ext cx="3543260" cy="512762"/>
          </a:xfrm>
        </p:spPr>
        <p:txBody>
          <a:bodyPr/>
          <a:lstStyle/>
          <a:p>
            <a:r>
              <a:rPr lang="fr-FR" dirty="0"/>
              <a:t>Anton Jansen van Vuuren </a:t>
            </a:r>
          </a:p>
        </p:txBody>
      </p:sp>
      <p:grpSp>
        <p:nvGrpSpPr>
          <p:cNvPr id="9" name="Group 8">
            <a:extLst>
              <a:ext uri="{FF2B5EF4-FFF2-40B4-BE49-F238E27FC236}">
                <a16:creationId xmlns:a16="http://schemas.microsoft.com/office/drawing/2014/main" id="{3B5782B5-F9B0-DDBC-8FDE-FDF6DD61CC20}"/>
              </a:ext>
            </a:extLst>
          </p:cNvPr>
          <p:cNvGrpSpPr>
            <a:grpSpLocks noChangeAspect="1"/>
          </p:cNvGrpSpPr>
          <p:nvPr/>
        </p:nvGrpSpPr>
        <p:grpSpPr>
          <a:xfrm>
            <a:off x="4717596" y="1060460"/>
            <a:ext cx="3968134" cy="3600000"/>
            <a:chOff x="3975146" y="1235614"/>
            <a:chExt cx="3600000" cy="3266019"/>
          </a:xfrm>
        </p:grpSpPr>
        <p:grpSp>
          <p:nvGrpSpPr>
            <p:cNvPr id="10" name="Group 9">
              <a:extLst>
                <a:ext uri="{FF2B5EF4-FFF2-40B4-BE49-F238E27FC236}">
                  <a16:creationId xmlns:a16="http://schemas.microsoft.com/office/drawing/2014/main" id="{E8A80CE0-756E-4386-ED82-50A52E4EED7B}"/>
                </a:ext>
              </a:extLst>
            </p:cNvPr>
            <p:cNvGrpSpPr/>
            <p:nvPr/>
          </p:nvGrpSpPr>
          <p:grpSpPr>
            <a:xfrm>
              <a:off x="3975146" y="1235614"/>
              <a:ext cx="3600000" cy="3266019"/>
              <a:chOff x="4144256" y="643500"/>
              <a:chExt cx="3600000" cy="3266019"/>
            </a:xfrm>
          </p:grpSpPr>
          <p:grpSp>
            <p:nvGrpSpPr>
              <p:cNvPr id="29" name="Group 28">
                <a:extLst>
                  <a:ext uri="{FF2B5EF4-FFF2-40B4-BE49-F238E27FC236}">
                    <a16:creationId xmlns:a16="http://schemas.microsoft.com/office/drawing/2014/main" id="{9671F900-ED6C-08A6-DE5C-D02AD7A9493F}"/>
                  </a:ext>
                </a:extLst>
              </p:cNvPr>
              <p:cNvGrpSpPr/>
              <p:nvPr/>
            </p:nvGrpSpPr>
            <p:grpSpPr>
              <a:xfrm>
                <a:off x="4144256" y="643500"/>
                <a:ext cx="3600000" cy="3266019"/>
                <a:chOff x="4249756" y="643500"/>
                <a:chExt cx="3600000" cy="3266019"/>
              </a:xfrm>
            </p:grpSpPr>
            <p:pic>
              <p:nvPicPr>
                <p:cNvPr id="34" name="Picture 33" descr="A screenshot of a computer screen&#10;&#10;Description automatically generated">
                  <a:extLst>
                    <a:ext uri="{FF2B5EF4-FFF2-40B4-BE49-F238E27FC236}">
                      <a16:creationId xmlns:a16="http://schemas.microsoft.com/office/drawing/2014/main" id="{5C7CF866-E954-0567-D236-7249439287B7}"/>
                    </a:ext>
                  </a:extLst>
                </p:cNvPr>
                <p:cNvPicPr>
                  <a:picLocks noChangeAspect="1"/>
                </p:cNvPicPr>
                <p:nvPr/>
              </p:nvPicPr>
              <p:blipFill rotWithShape="1">
                <a:blip r:embed="rId2"/>
                <a:srcRect b="36857"/>
                <a:stretch/>
              </p:blipFill>
              <p:spPr>
                <a:xfrm>
                  <a:off x="4249756" y="643500"/>
                  <a:ext cx="3600000" cy="2841451"/>
                </a:xfrm>
                <a:prstGeom prst="rect">
                  <a:avLst/>
                </a:prstGeom>
              </p:spPr>
            </p:pic>
            <p:sp>
              <p:nvSpPr>
                <p:cNvPr id="35" name="TextBox 34">
                  <a:extLst>
                    <a:ext uri="{FF2B5EF4-FFF2-40B4-BE49-F238E27FC236}">
                      <a16:creationId xmlns:a16="http://schemas.microsoft.com/office/drawing/2014/main" id="{15A4B369-04CB-AA2F-0B65-D614C29C342D}"/>
                    </a:ext>
                  </a:extLst>
                </p:cNvPr>
                <p:cNvSpPr txBox="1"/>
                <p:nvPr/>
              </p:nvSpPr>
              <p:spPr>
                <a:xfrm>
                  <a:off x="4619472" y="825609"/>
                  <a:ext cx="827471" cy="261610"/>
                </a:xfrm>
                <a:prstGeom prst="rect">
                  <a:avLst/>
                </a:prstGeom>
                <a:noFill/>
              </p:spPr>
              <p:txBody>
                <a:bodyPr wrap="none" rtlCol="0">
                  <a:spAutoFit/>
                </a:bodyPr>
                <a:lstStyle/>
                <a:p>
                  <a:r>
                    <a:rPr lang="en-US" sz="1100" dirty="0">
                      <a:solidFill>
                        <a:schemeClr val="bg1"/>
                      </a:solidFill>
                    </a:rPr>
                    <a:t>Magnetics</a:t>
                  </a:r>
                </a:p>
              </p:txBody>
            </p:sp>
            <p:sp>
              <p:nvSpPr>
                <p:cNvPr id="36" name="TextBox 35">
                  <a:extLst>
                    <a:ext uri="{FF2B5EF4-FFF2-40B4-BE49-F238E27FC236}">
                      <a16:creationId xmlns:a16="http://schemas.microsoft.com/office/drawing/2014/main" id="{25C7F77F-0F15-94F3-5A13-3FC5B7676CD0}"/>
                    </a:ext>
                  </a:extLst>
                </p:cNvPr>
                <p:cNvSpPr txBox="1"/>
                <p:nvPr/>
              </p:nvSpPr>
              <p:spPr>
                <a:xfrm>
                  <a:off x="4639776" y="3647909"/>
                  <a:ext cx="576314" cy="261610"/>
                </a:xfrm>
                <a:prstGeom prst="rect">
                  <a:avLst/>
                </a:prstGeom>
                <a:noFill/>
              </p:spPr>
              <p:txBody>
                <a:bodyPr wrap="square">
                  <a:spAutoFit/>
                </a:bodyPr>
                <a:lstStyle/>
                <a:p>
                  <a:r>
                    <a:rPr lang="en-US" sz="1100" dirty="0">
                      <a:solidFill>
                        <a:schemeClr val="bg1"/>
                      </a:solidFill>
                    </a:rPr>
                    <a:t>FILD</a:t>
                  </a:r>
                </a:p>
              </p:txBody>
            </p:sp>
            <p:sp>
              <p:nvSpPr>
                <p:cNvPr id="37" name="TextBox 36">
                  <a:extLst>
                    <a:ext uri="{FF2B5EF4-FFF2-40B4-BE49-F238E27FC236}">
                      <a16:creationId xmlns:a16="http://schemas.microsoft.com/office/drawing/2014/main" id="{91968374-56FF-2F45-70D9-BF339D4D2D55}"/>
                    </a:ext>
                  </a:extLst>
                </p:cNvPr>
                <p:cNvSpPr txBox="1"/>
                <p:nvPr/>
              </p:nvSpPr>
              <p:spPr>
                <a:xfrm>
                  <a:off x="6365012" y="1607051"/>
                  <a:ext cx="719796" cy="400110"/>
                </a:xfrm>
                <a:prstGeom prst="rect">
                  <a:avLst/>
                </a:prstGeom>
                <a:noFill/>
              </p:spPr>
              <p:txBody>
                <a:bodyPr wrap="square" rtlCol="0">
                  <a:spAutoFit/>
                </a:bodyPr>
                <a:lstStyle/>
                <a:p>
                  <a:r>
                    <a:rPr lang="en-US" sz="1000" dirty="0">
                      <a:solidFill>
                        <a:schemeClr val="bg1"/>
                      </a:solidFill>
                    </a:rPr>
                    <a:t>Neutron rate</a:t>
                  </a:r>
                </a:p>
              </p:txBody>
            </p:sp>
            <p:sp>
              <p:nvSpPr>
                <p:cNvPr id="38" name="TextBox 37">
                  <a:extLst>
                    <a:ext uri="{FF2B5EF4-FFF2-40B4-BE49-F238E27FC236}">
                      <a16:creationId xmlns:a16="http://schemas.microsoft.com/office/drawing/2014/main" id="{618F490C-32ED-8D85-C3B6-A05DCA5430BB}"/>
                    </a:ext>
                  </a:extLst>
                </p:cNvPr>
                <p:cNvSpPr txBox="1"/>
                <p:nvPr/>
              </p:nvSpPr>
              <p:spPr>
                <a:xfrm>
                  <a:off x="5053017" y="1418895"/>
                  <a:ext cx="719796" cy="246221"/>
                </a:xfrm>
                <a:prstGeom prst="rect">
                  <a:avLst/>
                </a:prstGeom>
                <a:noFill/>
              </p:spPr>
              <p:txBody>
                <a:bodyPr wrap="square" rtlCol="0">
                  <a:spAutoFit/>
                </a:bodyPr>
                <a:lstStyle/>
                <a:p>
                  <a:r>
                    <a:rPr lang="en-US" sz="1000" dirty="0">
                      <a:solidFill>
                        <a:srgbClr val="00B050"/>
                      </a:solidFill>
                    </a:rPr>
                    <a:t>NBI1</a:t>
                  </a:r>
                </a:p>
              </p:txBody>
            </p:sp>
            <p:sp>
              <p:nvSpPr>
                <p:cNvPr id="39" name="TextBox 38">
                  <a:extLst>
                    <a:ext uri="{FF2B5EF4-FFF2-40B4-BE49-F238E27FC236}">
                      <a16:creationId xmlns:a16="http://schemas.microsoft.com/office/drawing/2014/main" id="{03E2D52A-42F3-8E56-2C59-D373C48FBA24}"/>
                    </a:ext>
                  </a:extLst>
                </p:cNvPr>
                <p:cNvSpPr txBox="1"/>
                <p:nvPr/>
              </p:nvSpPr>
              <p:spPr>
                <a:xfrm>
                  <a:off x="4619472" y="1057153"/>
                  <a:ext cx="719796" cy="246221"/>
                </a:xfrm>
                <a:prstGeom prst="rect">
                  <a:avLst/>
                </a:prstGeom>
                <a:noFill/>
              </p:spPr>
              <p:txBody>
                <a:bodyPr wrap="square" rtlCol="0">
                  <a:spAutoFit/>
                </a:bodyPr>
                <a:lstStyle/>
                <a:p>
                  <a:r>
                    <a:rPr lang="en-US" sz="1000" dirty="0">
                      <a:solidFill>
                        <a:srgbClr val="FF0000"/>
                      </a:solidFill>
                    </a:rPr>
                    <a:t>ECRH</a:t>
                  </a:r>
                </a:p>
              </p:txBody>
            </p:sp>
            <p:sp>
              <p:nvSpPr>
                <p:cNvPr id="40" name="TextBox 39">
                  <a:extLst>
                    <a:ext uri="{FF2B5EF4-FFF2-40B4-BE49-F238E27FC236}">
                      <a16:creationId xmlns:a16="http://schemas.microsoft.com/office/drawing/2014/main" id="{780E281B-C10F-A32F-30D4-56825BC7F529}"/>
                    </a:ext>
                  </a:extLst>
                </p:cNvPr>
                <p:cNvSpPr txBox="1"/>
                <p:nvPr/>
              </p:nvSpPr>
              <p:spPr>
                <a:xfrm>
                  <a:off x="4653297" y="3115635"/>
                  <a:ext cx="821428" cy="261610"/>
                </a:xfrm>
                <a:prstGeom prst="rect">
                  <a:avLst/>
                </a:prstGeom>
                <a:noFill/>
              </p:spPr>
              <p:txBody>
                <a:bodyPr wrap="square">
                  <a:spAutoFit/>
                </a:bodyPr>
                <a:lstStyle/>
                <a:p>
                  <a:r>
                    <a:rPr lang="en-US" sz="1100" dirty="0">
                      <a:solidFill>
                        <a:schemeClr val="bg1"/>
                      </a:solidFill>
                    </a:rPr>
                    <a:t>Toray</a:t>
                  </a:r>
                </a:p>
              </p:txBody>
            </p:sp>
          </p:grpSp>
          <p:sp>
            <p:nvSpPr>
              <p:cNvPr id="30" name="TextBox 29">
                <a:extLst>
                  <a:ext uri="{FF2B5EF4-FFF2-40B4-BE49-F238E27FC236}">
                    <a16:creationId xmlns:a16="http://schemas.microsoft.com/office/drawing/2014/main" id="{1EF66E09-D898-D8C8-B157-F5F11EBF8CC2}"/>
                  </a:ext>
                </a:extLst>
              </p:cNvPr>
              <p:cNvSpPr txBox="1"/>
              <p:nvPr/>
            </p:nvSpPr>
            <p:spPr>
              <a:xfrm>
                <a:off x="6157880" y="2971558"/>
                <a:ext cx="821428" cy="390913"/>
              </a:xfrm>
              <a:prstGeom prst="rect">
                <a:avLst/>
              </a:prstGeom>
              <a:noFill/>
            </p:spPr>
            <p:txBody>
              <a:bodyPr wrap="square">
                <a:spAutoFit/>
              </a:bodyPr>
              <a:lstStyle/>
              <a:p>
                <a:r>
                  <a:rPr lang="en-US" sz="1100" dirty="0">
                    <a:solidFill>
                      <a:schemeClr val="bg1"/>
                    </a:solidFill>
                  </a:rPr>
                  <a:t>Launcher angle</a:t>
                </a:r>
              </a:p>
            </p:txBody>
          </p:sp>
          <p:sp>
            <p:nvSpPr>
              <p:cNvPr id="31" name="TextBox 30">
                <a:extLst>
                  <a:ext uri="{FF2B5EF4-FFF2-40B4-BE49-F238E27FC236}">
                    <a16:creationId xmlns:a16="http://schemas.microsoft.com/office/drawing/2014/main" id="{26CC0F31-169D-A575-AD28-53F5B5403771}"/>
                  </a:ext>
                </a:extLst>
              </p:cNvPr>
              <p:cNvSpPr txBox="1"/>
              <p:nvPr/>
            </p:nvSpPr>
            <p:spPr>
              <a:xfrm>
                <a:off x="4547797" y="2830833"/>
                <a:ext cx="719796" cy="246221"/>
              </a:xfrm>
              <a:prstGeom prst="rect">
                <a:avLst/>
              </a:prstGeom>
              <a:noFill/>
            </p:spPr>
            <p:txBody>
              <a:bodyPr wrap="square" rtlCol="0">
                <a:spAutoFit/>
              </a:bodyPr>
              <a:lstStyle/>
              <a:p>
                <a:r>
                  <a:rPr lang="en-US" sz="1000" dirty="0">
                    <a:solidFill>
                      <a:srgbClr val="FF0000"/>
                    </a:solidFill>
                  </a:rPr>
                  <a:t>n</a:t>
                </a:r>
                <a:r>
                  <a:rPr lang="en-US" sz="1000" baseline="-25000" dirty="0">
                    <a:solidFill>
                      <a:srgbClr val="FF0000"/>
                    </a:solidFill>
                  </a:rPr>
                  <a:t>e</a:t>
                </a:r>
              </a:p>
            </p:txBody>
          </p:sp>
        </p:grpSp>
        <p:sp>
          <p:nvSpPr>
            <p:cNvPr id="23" name="TextBox 22">
              <a:extLst>
                <a:ext uri="{FF2B5EF4-FFF2-40B4-BE49-F238E27FC236}">
                  <a16:creationId xmlns:a16="http://schemas.microsoft.com/office/drawing/2014/main" id="{B2B9A200-68F9-B31E-FDEB-46BA785E91BA}"/>
                </a:ext>
              </a:extLst>
            </p:cNvPr>
            <p:cNvSpPr txBox="1"/>
            <p:nvPr/>
          </p:nvSpPr>
          <p:spPr>
            <a:xfrm>
              <a:off x="5064658" y="1539870"/>
              <a:ext cx="530915" cy="261610"/>
            </a:xfrm>
            <a:prstGeom prst="rect">
              <a:avLst/>
            </a:prstGeom>
            <a:noFill/>
          </p:spPr>
          <p:txBody>
            <a:bodyPr wrap="none" rtlCol="0">
              <a:spAutoFit/>
            </a:bodyPr>
            <a:lstStyle/>
            <a:p>
              <a:r>
                <a:rPr lang="en-US" sz="1100" dirty="0">
                  <a:solidFill>
                    <a:schemeClr val="bg1"/>
                  </a:solidFill>
                </a:rPr>
                <a:t>TAEs</a:t>
              </a:r>
            </a:p>
          </p:txBody>
        </p:sp>
        <p:sp>
          <p:nvSpPr>
            <p:cNvPr id="25" name="TextBox 24">
              <a:extLst>
                <a:ext uri="{FF2B5EF4-FFF2-40B4-BE49-F238E27FC236}">
                  <a16:creationId xmlns:a16="http://schemas.microsoft.com/office/drawing/2014/main" id="{63905A31-ECBE-A1D3-3784-268CCB022F0D}"/>
                </a:ext>
              </a:extLst>
            </p:cNvPr>
            <p:cNvSpPr txBox="1"/>
            <p:nvPr/>
          </p:nvSpPr>
          <p:spPr>
            <a:xfrm>
              <a:off x="5595573" y="2337665"/>
              <a:ext cx="538930" cy="261610"/>
            </a:xfrm>
            <a:prstGeom prst="rect">
              <a:avLst/>
            </a:prstGeom>
            <a:noFill/>
          </p:spPr>
          <p:txBody>
            <a:bodyPr wrap="none" rtlCol="0">
              <a:spAutoFit/>
            </a:bodyPr>
            <a:lstStyle/>
            <a:p>
              <a:r>
                <a:rPr lang="en-US" sz="1100" dirty="0">
                  <a:solidFill>
                    <a:schemeClr val="bg1"/>
                  </a:solidFill>
                </a:rPr>
                <a:t>BAEs</a:t>
              </a:r>
            </a:p>
          </p:txBody>
        </p:sp>
        <p:cxnSp>
          <p:nvCxnSpPr>
            <p:cNvPr id="27" name="Straight Arrow Connector 26">
              <a:extLst>
                <a:ext uri="{FF2B5EF4-FFF2-40B4-BE49-F238E27FC236}">
                  <a16:creationId xmlns:a16="http://schemas.microsoft.com/office/drawing/2014/main" id="{EF0A4328-6042-ECE4-8572-6821D49C3E46}"/>
                </a:ext>
              </a:extLst>
            </p:cNvPr>
            <p:cNvCxnSpPr>
              <a:cxnSpLocks/>
            </p:cNvCxnSpPr>
            <p:nvPr/>
          </p:nvCxnSpPr>
          <p:spPr>
            <a:xfrm flipH="1">
              <a:off x="4939707" y="1682859"/>
              <a:ext cx="224231" cy="8414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3B6ADAC-7793-43A2-5A79-1B04785E811C}"/>
                </a:ext>
              </a:extLst>
            </p:cNvPr>
            <p:cNvCxnSpPr>
              <a:cxnSpLocks/>
            </p:cNvCxnSpPr>
            <p:nvPr/>
          </p:nvCxnSpPr>
          <p:spPr>
            <a:xfrm flipH="1" flipV="1">
              <a:off x="5498203" y="2372751"/>
              <a:ext cx="159606" cy="7608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DA0E2C77-A779-0F7F-A915-28A67F9C3F6E}"/>
              </a:ext>
            </a:extLst>
          </p:cNvPr>
          <p:cNvSpPr txBox="1"/>
          <p:nvPr/>
        </p:nvSpPr>
        <p:spPr>
          <a:xfrm>
            <a:off x="33232" y="4811841"/>
            <a:ext cx="4495968" cy="246221"/>
          </a:xfrm>
          <a:prstGeom prst="rect">
            <a:avLst/>
          </a:prstGeom>
          <a:noFill/>
        </p:spPr>
        <p:txBody>
          <a:bodyPr wrap="square">
            <a:spAutoFit/>
          </a:bodyPr>
          <a:lstStyle/>
          <a:p>
            <a:r>
              <a:rPr lang="fr-FR" sz="1000" dirty="0"/>
              <a:t>[1] </a:t>
            </a:r>
            <a:r>
              <a:rPr lang="da-DK" sz="1000" dirty="0"/>
              <a:t>S. E. Sharapov et al 2018 PPCF </a:t>
            </a:r>
            <a:r>
              <a:rPr lang="da-DK" sz="1000" b="1" dirty="0"/>
              <a:t>60</a:t>
            </a:r>
            <a:r>
              <a:rPr lang="da-DK" sz="1000" dirty="0"/>
              <a:t> 014026 </a:t>
            </a:r>
            <a:endParaRPr lang="fr-FR" sz="1000" dirty="0"/>
          </a:p>
        </p:txBody>
      </p:sp>
      <p:sp>
        <p:nvSpPr>
          <p:cNvPr id="33" name="Text Box 13">
            <a:extLst>
              <a:ext uri="{FF2B5EF4-FFF2-40B4-BE49-F238E27FC236}">
                <a16:creationId xmlns:a16="http://schemas.microsoft.com/office/drawing/2014/main" id="{BFC1C481-44DA-7595-E42E-4269D9E049AD}"/>
              </a:ext>
            </a:extLst>
          </p:cNvPr>
          <p:cNvSpPr txBox="1">
            <a:spLocks noChangeArrowheads="1"/>
          </p:cNvSpPr>
          <p:nvPr/>
        </p:nvSpPr>
        <p:spPr bwMode="auto">
          <a:xfrm>
            <a:off x="-8970" y="3228044"/>
            <a:ext cx="4726566"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Similar deposition-dependent behavior has been reported on ASDEX Upgrade, where off-axis ECRH destabilized TAEs driven by ICRH-accelerated ions [1].</a:t>
            </a:r>
          </a:p>
        </p:txBody>
      </p:sp>
    </p:spTree>
    <p:extLst>
      <p:ext uri="{BB962C8B-B14F-4D97-AF65-F5344CB8AC3E}">
        <p14:creationId xmlns:p14="http://schemas.microsoft.com/office/powerpoint/2010/main" val="3337282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screenshot of a graph&#10;&#10;Description automatically generated">
            <a:extLst>
              <a:ext uri="{FF2B5EF4-FFF2-40B4-BE49-F238E27FC236}">
                <a16:creationId xmlns:a16="http://schemas.microsoft.com/office/drawing/2014/main" id="{C488BC48-1D3C-82EF-F508-4074A6586C67}"/>
              </a:ext>
            </a:extLst>
          </p:cNvPr>
          <p:cNvPicPr>
            <a:picLocks noChangeAspect="1"/>
          </p:cNvPicPr>
          <p:nvPr/>
        </p:nvPicPr>
        <p:blipFill>
          <a:blip r:embed="rId2"/>
          <a:stretch>
            <a:fillRect/>
          </a:stretch>
        </p:blipFill>
        <p:spPr>
          <a:xfrm>
            <a:off x="5517251" y="730525"/>
            <a:ext cx="2926800" cy="4307170"/>
          </a:xfrm>
          <a:prstGeom prst="rect">
            <a:avLst/>
          </a:prstGeom>
        </p:spPr>
      </p:pic>
      <p:pic>
        <p:nvPicPr>
          <p:cNvPr id="11" name="Picture 10" descr="A screenshot of a computer screen&#10;&#10;Description automatically generated">
            <a:extLst>
              <a:ext uri="{FF2B5EF4-FFF2-40B4-BE49-F238E27FC236}">
                <a16:creationId xmlns:a16="http://schemas.microsoft.com/office/drawing/2014/main" id="{39D207B9-4575-AC55-BE72-11CBE60777EB}"/>
              </a:ext>
            </a:extLst>
          </p:cNvPr>
          <p:cNvPicPr>
            <a:picLocks noChangeAspect="1"/>
          </p:cNvPicPr>
          <p:nvPr/>
        </p:nvPicPr>
        <p:blipFill>
          <a:blip r:embed="rId3"/>
          <a:stretch>
            <a:fillRect/>
          </a:stretch>
        </p:blipFill>
        <p:spPr>
          <a:xfrm>
            <a:off x="5517251" y="729721"/>
            <a:ext cx="2927347" cy="4307974"/>
          </a:xfrm>
          <a:prstGeom prst="rect">
            <a:avLst/>
          </a:prstGeom>
        </p:spPr>
      </p:pic>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rmAutofit fontScale="90000"/>
          </a:bodyPr>
          <a:lstStyle/>
          <a:p>
            <a:r>
              <a:rPr lang="en-US" dirty="0"/>
              <a:t>ECCD-induced shear changes possible explanation to suppression</a:t>
            </a:r>
          </a:p>
        </p:txBody>
      </p:sp>
      <p:sp>
        <p:nvSpPr>
          <p:cNvPr id="6" name="Footer Placeholder 5">
            <a:extLst>
              <a:ext uri="{FF2B5EF4-FFF2-40B4-BE49-F238E27FC236}">
                <a16:creationId xmlns:a16="http://schemas.microsoft.com/office/drawing/2014/main" id="{7107B2B0-480D-4865-BDBC-1B1D9964E861}"/>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24</a:t>
            </a:fld>
            <a:endParaRPr lang="fr-FR" dirty="0"/>
          </a:p>
        </p:txBody>
      </p:sp>
      <p:sp>
        <p:nvSpPr>
          <p:cNvPr id="8" name="TextBox 7">
            <a:extLst>
              <a:ext uri="{FF2B5EF4-FFF2-40B4-BE49-F238E27FC236}">
                <a16:creationId xmlns:a16="http://schemas.microsoft.com/office/drawing/2014/main" id="{E2DDD105-92B4-F6D9-FB02-979427BB94CB}"/>
              </a:ext>
            </a:extLst>
          </p:cNvPr>
          <p:cNvSpPr txBox="1"/>
          <p:nvPr/>
        </p:nvSpPr>
        <p:spPr>
          <a:xfrm>
            <a:off x="5830567" y="1033971"/>
            <a:ext cx="1380506" cy="307777"/>
          </a:xfrm>
          <a:prstGeom prst="rect">
            <a:avLst/>
          </a:prstGeom>
          <a:noFill/>
        </p:spPr>
        <p:txBody>
          <a:bodyPr wrap="none">
            <a:spAutoFit/>
          </a:bodyPr>
          <a:lstStyle/>
          <a:p>
            <a:r>
              <a:rPr lang="en-US" sz="1400" dirty="0">
                <a:solidFill>
                  <a:srgbClr val="FF7F0E"/>
                </a:solidFill>
                <a:cs typeface="Calibri" panose="020F0502020204030204" pitchFamily="34" charset="0"/>
              </a:rPr>
              <a:t>Counter ECCD</a:t>
            </a:r>
            <a:endParaRPr lang="en-US" sz="1400" dirty="0">
              <a:solidFill>
                <a:srgbClr val="FF7F0E"/>
              </a:solidFill>
            </a:endParaRPr>
          </a:p>
        </p:txBody>
      </p:sp>
      <p:sp>
        <p:nvSpPr>
          <p:cNvPr id="9" name="TextBox 8">
            <a:extLst>
              <a:ext uri="{FF2B5EF4-FFF2-40B4-BE49-F238E27FC236}">
                <a16:creationId xmlns:a16="http://schemas.microsoft.com/office/drawing/2014/main" id="{9A574413-5AB5-6ED8-1FE7-419D7FFFCF1B}"/>
              </a:ext>
            </a:extLst>
          </p:cNvPr>
          <p:cNvSpPr txBox="1"/>
          <p:nvPr/>
        </p:nvSpPr>
        <p:spPr>
          <a:xfrm>
            <a:off x="5830567" y="1687713"/>
            <a:ext cx="1023037" cy="307777"/>
          </a:xfrm>
          <a:prstGeom prst="rect">
            <a:avLst/>
          </a:prstGeom>
          <a:noFill/>
        </p:spPr>
        <p:txBody>
          <a:bodyPr wrap="none">
            <a:spAutoFit/>
          </a:bodyPr>
          <a:lstStyle/>
          <a:p>
            <a:r>
              <a:rPr lang="en-US" sz="1400" dirty="0">
                <a:solidFill>
                  <a:srgbClr val="0070C0"/>
                </a:solidFill>
                <a:cs typeface="Calibri" panose="020F0502020204030204" pitchFamily="34" charset="0"/>
              </a:rPr>
              <a:t>CO-ECCD</a:t>
            </a:r>
          </a:p>
        </p:txBody>
      </p:sp>
      <p:sp>
        <p:nvSpPr>
          <p:cNvPr id="5" name="Text Box 13">
            <a:extLst>
              <a:ext uri="{FF2B5EF4-FFF2-40B4-BE49-F238E27FC236}">
                <a16:creationId xmlns:a16="http://schemas.microsoft.com/office/drawing/2014/main" id="{24934A3F-1454-6F1E-8DDF-BB4197BBEEA5}"/>
              </a:ext>
            </a:extLst>
          </p:cNvPr>
          <p:cNvSpPr txBox="1">
            <a:spLocks noChangeArrowheads="1"/>
          </p:cNvSpPr>
          <p:nvPr/>
        </p:nvSpPr>
        <p:spPr bwMode="auto">
          <a:xfrm>
            <a:off x="0" y="3237342"/>
            <a:ext cx="5677989"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MSE measurements, however, indicate differences in the experimental shear profiles, suggesting sensitivity to small changes not captured by current modelling.</a:t>
            </a:r>
          </a:p>
        </p:txBody>
      </p:sp>
      <p:sp>
        <p:nvSpPr>
          <p:cNvPr id="14" name="Text Box 13">
            <a:extLst>
              <a:ext uri="{FF2B5EF4-FFF2-40B4-BE49-F238E27FC236}">
                <a16:creationId xmlns:a16="http://schemas.microsoft.com/office/drawing/2014/main" id="{EE0E8CEA-8BE7-975C-7B70-DD6928834841}"/>
              </a:ext>
            </a:extLst>
          </p:cNvPr>
          <p:cNvSpPr txBox="1">
            <a:spLocks noChangeArrowheads="1"/>
          </p:cNvSpPr>
          <p:nvPr/>
        </p:nvSpPr>
        <p:spPr bwMode="auto">
          <a:xfrm>
            <a:off x="0" y="4069678"/>
            <a:ext cx="5585525"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Comparable observations on KSTAR and AUG highlight the influence of ECCD-induced equilibrium changes and the balance between energetic-particle drive and damping [1, 2]</a:t>
            </a:r>
          </a:p>
        </p:txBody>
      </p:sp>
      <p:sp>
        <p:nvSpPr>
          <p:cNvPr id="2" name="Text Box 13">
            <a:extLst>
              <a:ext uri="{FF2B5EF4-FFF2-40B4-BE49-F238E27FC236}">
                <a16:creationId xmlns:a16="http://schemas.microsoft.com/office/drawing/2014/main" id="{F9CAAE2B-B0BA-8B3E-0985-D776EAC7377D}"/>
              </a:ext>
            </a:extLst>
          </p:cNvPr>
          <p:cNvSpPr txBox="1">
            <a:spLocks noChangeArrowheads="1"/>
          </p:cNvSpPr>
          <p:nvPr/>
        </p:nvSpPr>
        <p:spPr bwMode="auto">
          <a:xfrm>
            <a:off x="0" y="955251"/>
            <a:ext cx="5543925" cy="235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Co-/counter-ECCD scans reveal a moderate effect, consistent with the small driven (I</a:t>
            </a:r>
            <a:r>
              <a:rPr lang="en-US" sz="1400" baseline="-25000" dirty="0"/>
              <a:t>ECCD</a:t>
            </a:r>
            <a:r>
              <a:rPr lang="en-US" sz="1400" dirty="0"/>
              <a:t>≈ ±5 kA vs I</a:t>
            </a:r>
            <a:r>
              <a:rPr lang="en-US" sz="1400" baseline="-25000" dirty="0"/>
              <a:t>P</a:t>
            </a:r>
            <a:r>
              <a:rPr lang="en-US" sz="1400" dirty="0"/>
              <a:t> ≈ 120 kA)</a:t>
            </a:r>
          </a:p>
          <a:p>
            <a:pPr marL="171450" lvl="2" indent="-171450">
              <a:lnSpc>
                <a:spcPct val="90000"/>
              </a:lnSpc>
              <a:spcBef>
                <a:spcPts val="750"/>
              </a:spcBef>
              <a:buClr>
                <a:schemeClr val="accent1"/>
              </a:buClr>
              <a:buSzPct val="90000"/>
              <a:buFont typeface="Wingdings" pitchFamily="2" charset="2"/>
              <a:buChar char="§"/>
            </a:pPr>
            <a:endParaRPr lang="en-US" sz="1400" dirty="0"/>
          </a:p>
          <a:p>
            <a:pPr marL="171450" lvl="2" indent="-171450">
              <a:lnSpc>
                <a:spcPct val="90000"/>
              </a:lnSpc>
              <a:spcBef>
                <a:spcPts val="750"/>
              </a:spcBef>
              <a:buClr>
                <a:schemeClr val="accent1"/>
              </a:buClr>
              <a:buSzPct val="90000"/>
              <a:buFont typeface="Wingdings" pitchFamily="2" charset="2"/>
              <a:buChar char="§"/>
            </a:pPr>
            <a:r>
              <a:rPr lang="en-US" sz="1400" dirty="0"/>
              <a:t>Co-ECCD reduces TAE activity, while counter-ECCD has little effect. </a:t>
            </a:r>
          </a:p>
          <a:p>
            <a:pPr marL="171450" lvl="2" indent="-171450">
              <a:lnSpc>
                <a:spcPct val="90000"/>
              </a:lnSpc>
              <a:spcBef>
                <a:spcPts val="750"/>
              </a:spcBef>
              <a:buClr>
                <a:schemeClr val="accent1"/>
              </a:buClr>
              <a:buSzPct val="90000"/>
              <a:buFont typeface="Wingdings" pitchFamily="2" charset="2"/>
              <a:buChar char="§"/>
            </a:pPr>
            <a:endParaRPr lang="en-US" sz="1400" dirty="0"/>
          </a:p>
          <a:p>
            <a:pPr marL="171450" lvl="2" indent="-171450">
              <a:lnSpc>
                <a:spcPct val="90000"/>
              </a:lnSpc>
              <a:spcBef>
                <a:spcPts val="750"/>
              </a:spcBef>
              <a:buClr>
                <a:schemeClr val="accent1"/>
              </a:buClr>
              <a:buSzPct val="90000"/>
              <a:buFont typeface="Wingdings" pitchFamily="2" charset="2"/>
              <a:buChar char="§"/>
            </a:pPr>
            <a:r>
              <a:rPr lang="en-US" sz="1400" dirty="0"/>
              <a:t>Modelling predicts similar fast-ion density and magnetic shear profiles for both configurations.</a:t>
            </a:r>
          </a:p>
          <a:p>
            <a:pPr marL="171450" lvl="2" indent="-171450">
              <a:lnSpc>
                <a:spcPct val="90000"/>
              </a:lnSpc>
              <a:spcBef>
                <a:spcPts val="750"/>
              </a:spcBef>
              <a:buClr>
                <a:schemeClr val="accent1"/>
              </a:buClr>
              <a:buSzPct val="90000"/>
              <a:buFont typeface="Wingdings" pitchFamily="2" charset="2"/>
              <a:buChar char="§"/>
            </a:pPr>
            <a:endParaRPr lang="en-US" sz="1400" dirty="0"/>
          </a:p>
        </p:txBody>
      </p:sp>
      <p:sp>
        <p:nvSpPr>
          <p:cNvPr id="3" name="TextBox 2">
            <a:extLst>
              <a:ext uri="{FF2B5EF4-FFF2-40B4-BE49-F238E27FC236}">
                <a16:creationId xmlns:a16="http://schemas.microsoft.com/office/drawing/2014/main" id="{6E0E8897-824D-952B-B8DC-8B915CC03193}"/>
              </a:ext>
            </a:extLst>
          </p:cNvPr>
          <p:cNvSpPr txBox="1"/>
          <p:nvPr/>
        </p:nvSpPr>
        <p:spPr>
          <a:xfrm>
            <a:off x="0" y="4743709"/>
            <a:ext cx="4495968" cy="400110"/>
          </a:xfrm>
          <a:prstGeom prst="rect">
            <a:avLst/>
          </a:prstGeom>
          <a:noFill/>
        </p:spPr>
        <p:txBody>
          <a:bodyPr wrap="square">
            <a:spAutoFit/>
          </a:bodyPr>
          <a:lstStyle/>
          <a:p>
            <a:r>
              <a:rPr lang="fr-FR" sz="1000" dirty="0"/>
              <a:t>[1] </a:t>
            </a:r>
            <a:r>
              <a:rPr lang="da-DK" sz="1000" dirty="0"/>
              <a:t>Kim et al., Nucl. Fusion 2022 </a:t>
            </a:r>
            <a:r>
              <a:rPr lang="da-DK" sz="1000" b="1" dirty="0"/>
              <a:t>62</a:t>
            </a:r>
            <a:r>
              <a:rPr lang="da-DK" sz="1000" dirty="0"/>
              <a:t> 026029</a:t>
            </a:r>
          </a:p>
          <a:p>
            <a:r>
              <a:rPr lang="da-DK" sz="1000" dirty="0"/>
              <a:t>[2] </a:t>
            </a:r>
            <a:r>
              <a:rPr lang="es-ES" sz="1000" dirty="0"/>
              <a:t>Calado et al., </a:t>
            </a:r>
            <a:r>
              <a:rPr lang="es-ES" sz="1000" dirty="0" err="1"/>
              <a:t>Nucl</a:t>
            </a:r>
            <a:r>
              <a:rPr lang="es-ES" sz="1000" dirty="0"/>
              <a:t>. Fusion 2024 </a:t>
            </a:r>
            <a:r>
              <a:rPr lang="es-ES" sz="1000" b="1" dirty="0"/>
              <a:t>64</a:t>
            </a:r>
            <a:r>
              <a:rPr lang="es-ES" sz="1000" dirty="0"/>
              <a:t> 016039</a:t>
            </a:r>
            <a:endParaRPr lang="fr-FR" sz="1000" dirty="0"/>
          </a:p>
        </p:txBody>
      </p:sp>
    </p:spTree>
    <p:extLst>
      <p:ext uri="{BB962C8B-B14F-4D97-AF65-F5344CB8AC3E}">
        <p14:creationId xmlns:p14="http://schemas.microsoft.com/office/powerpoint/2010/main" val="124914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214278" y="1017638"/>
            <a:ext cx="8283330" cy="3651307"/>
          </a:xfrm>
        </p:spPr>
        <p:txBody>
          <a:bodyPr>
            <a:noAutofit/>
          </a:bodyPr>
          <a:lstStyle/>
          <a:p>
            <a:pPr marL="342900" lvl="2" indent="-342900">
              <a:lnSpc>
                <a:spcPct val="110000"/>
              </a:lnSpc>
              <a:spcBef>
                <a:spcPct val="0"/>
              </a:spcBef>
              <a:buFont typeface="+mj-lt"/>
              <a:buAutoNum type="arabicPeriod"/>
            </a:pPr>
            <a:r>
              <a:rPr lang="en-US" sz="1400" dirty="0">
                <a:solidFill>
                  <a:schemeClr val="bg1">
                    <a:lumMod val="65000"/>
                  </a:schemeClr>
                </a:solidFill>
              </a:rPr>
              <a:t>TCV as a fast-ion testbed</a:t>
            </a:r>
          </a:p>
          <a:p>
            <a:pPr marL="514350" lvl="4">
              <a:spcBef>
                <a:spcPts val="750"/>
              </a:spcBef>
              <a:buClr>
                <a:schemeClr val="bg1">
                  <a:lumMod val="65000"/>
                </a:schemeClr>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Heating and fast-ion sources</a:t>
            </a:r>
          </a:p>
          <a:p>
            <a:pPr marL="514350" lvl="4">
              <a:spcBef>
                <a:spcPts val="750"/>
              </a:spcBef>
              <a:buClr>
                <a:schemeClr val="bg1">
                  <a:lumMod val="65000"/>
                </a:schemeClr>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Fast-ion diagnostics</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solidFill>
                  <a:schemeClr val="bg1">
                    <a:lumMod val="65000"/>
                  </a:schemeClr>
                </a:solidFill>
              </a:rPr>
              <a:t>TCV Modelling and analysis workflow</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t>Recent energetic-particle studies on TCV</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Negative vs positive triangularity confinement</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Alfvén eigenmode control</a:t>
            </a:r>
          </a:p>
          <a:p>
            <a:pPr marL="628650" lvl="3" indent="-285750">
              <a:lnSpc>
                <a:spcPct val="110000"/>
              </a:lnSpc>
              <a:spcBef>
                <a:spcPct val="0"/>
              </a:spcBef>
              <a:buClr>
                <a:schemeClr val="accent1"/>
              </a:buClr>
              <a:buFont typeface="Wingdings" panose="05000000000000000000" pitchFamily="2" charset="2"/>
              <a:buChar char="§"/>
            </a:pPr>
            <a:r>
              <a:rPr lang="en-US" sz="1400" dirty="0"/>
              <a:t>Fishbone redistribution of fast ions</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Runaway-electron and high-frequency waves</a:t>
            </a:r>
          </a:p>
          <a:p>
            <a:pPr marL="628650" lvl="3" indent="-285750">
              <a:lnSpc>
                <a:spcPct val="110000"/>
              </a:lnSpc>
              <a:spcBef>
                <a:spcPct val="0"/>
              </a:spcBef>
              <a:buFont typeface="Wingdings" panose="05000000000000000000" pitchFamily="2" charset="2"/>
              <a:buChar char="q"/>
            </a:pPr>
            <a:endParaRPr lang="en-US" sz="1400" dirty="0">
              <a:solidFill>
                <a:schemeClr val="bg1">
                  <a:lumMod val="65000"/>
                </a:schemeClr>
              </a:solidFill>
            </a:endParaRPr>
          </a:p>
          <a:p>
            <a:pPr marL="342900" lvl="2" indent="-342900">
              <a:lnSpc>
                <a:spcPct val="110000"/>
              </a:lnSpc>
              <a:spcBef>
                <a:spcPct val="0"/>
              </a:spcBef>
              <a:buFont typeface="+mj-lt"/>
              <a:buAutoNum type="arabicPeriod"/>
            </a:pPr>
            <a:r>
              <a:rPr lang="en-US" sz="1400" dirty="0">
                <a:solidFill>
                  <a:schemeClr val="bg1">
                    <a:lumMod val="65000"/>
                  </a:schemeClr>
                </a:solidFill>
              </a:rPr>
              <a:t>Conclusions and outlook</a:t>
            </a:r>
          </a:p>
          <a:p>
            <a:pPr>
              <a:lnSpc>
                <a:spcPct val="110000"/>
              </a:lnSpc>
            </a:pPr>
            <a:endParaRPr lang="en-US" sz="14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fontScale="90000"/>
          </a:bodyPr>
          <a:lstStyle/>
          <a:p>
            <a:r>
              <a:rPr lang="en-US" sz="3100" dirty="0"/>
              <a:t>Outline</a:t>
            </a:r>
            <a:endParaRPr lang="en-US" dirty="0"/>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25</a:t>
            </a:fld>
            <a:endParaRPr lang="fr-FR" dirty="0"/>
          </a:p>
        </p:txBody>
      </p:sp>
    </p:spTree>
    <p:extLst>
      <p:ext uri="{BB962C8B-B14F-4D97-AF65-F5344CB8AC3E}">
        <p14:creationId xmlns:p14="http://schemas.microsoft.com/office/powerpoint/2010/main" val="296548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rmAutofit fontScale="90000"/>
          </a:bodyPr>
          <a:lstStyle/>
          <a:p>
            <a:r>
              <a:rPr lang="en-US" dirty="0"/>
              <a:t>Fishbones trigger coherent bursts ​of fast-ion losses</a:t>
            </a:r>
          </a:p>
        </p:txBody>
      </p:sp>
      <p:sp>
        <p:nvSpPr>
          <p:cNvPr id="6" name="Footer Placeholder 5">
            <a:extLst>
              <a:ext uri="{FF2B5EF4-FFF2-40B4-BE49-F238E27FC236}">
                <a16:creationId xmlns:a16="http://schemas.microsoft.com/office/drawing/2014/main" id="{7107B2B0-480D-4865-BDBC-1B1D9964E861}"/>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26</a:t>
            </a:fld>
            <a:endParaRPr lang="fr-FR" dirty="0"/>
          </a:p>
        </p:txBody>
      </p:sp>
      <p:sp>
        <p:nvSpPr>
          <p:cNvPr id="2" name="Text Box 13">
            <a:extLst>
              <a:ext uri="{FF2B5EF4-FFF2-40B4-BE49-F238E27FC236}">
                <a16:creationId xmlns:a16="http://schemas.microsoft.com/office/drawing/2014/main" id="{F9CAAE2B-B0BA-8B3E-0985-D776EAC7377D}"/>
              </a:ext>
            </a:extLst>
          </p:cNvPr>
          <p:cNvSpPr txBox="1">
            <a:spLocks noChangeArrowheads="1"/>
          </p:cNvSpPr>
          <p:nvPr/>
        </p:nvSpPr>
        <p:spPr bwMode="auto">
          <a:xfrm>
            <a:off x="0" y="955251"/>
            <a:ext cx="4682613" cy="126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Scenario with fishbone instabilities well established on TCV.</a:t>
            </a:r>
          </a:p>
          <a:p>
            <a:pPr marL="171450" lvl="2" indent="-171450">
              <a:lnSpc>
                <a:spcPct val="90000"/>
              </a:lnSpc>
              <a:spcBef>
                <a:spcPts val="750"/>
              </a:spcBef>
              <a:buClr>
                <a:schemeClr val="accent1"/>
              </a:buClr>
              <a:buSzPct val="90000"/>
              <a:buFont typeface="Wingdings" pitchFamily="2" charset="2"/>
              <a:buChar char="§"/>
            </a:pPr>
            <a:endParaRPr lang="en-US" sz="1400" dirty="0"/>
          </a:p>
          <a:p>
            <a:pPr marL="171450" lvl="2" indent="-171450">
              <a:lnSpc>
                <a:spcPct val="90000"/>
              </a:lnSpc>
              <a:spcBef>
                <a:spcPts val="750"/>
              </a:spcBef>
              <a:buClr>
                <a:schemeClr val="accent1"/>
              </a:buClr>
              <a:buSzPct val="90000"/>
              <a:buFont typeface="Wingdings" pitchFamily="2" charset="2"/>
              <a:buChar char="§"/>
            </a:pPr>
            <a:r>
              <a:rPr lang="en-US" sz="1400" dirty="0"/>
              <a:t>Magnetic perturbations and enhanced losses are well correlated​.</a:t>
            </a:r>
          </a:p>
        </p:txBody>
      </p:sp>
      <p:sp>
        <p:nvSpPr>
          <p:cNvPr id="11" name="TextBox 10">
            <a:extLst>
              <a:ext uri="{FF2B5EF4-FFF2-40B4-BE49-F238E27FC236}">
                <a16:creationId xmlns:a16="http://schemas.microsoft.com/office/drawing/2014/main" id="{F35CC0FD-762D-6C62-A651-80BBE870C476}"/>
              </a:ext>
            </a:extLst>
          </p:cNvPr>
          <p:cNvSpPr txBox="1"/>
          <p:nvPr/>
        </p:nvSpPr>
        <p:spPr>
          <a:xfrm>
            <a:off x="5359233" y="801362"/>
            <a:ext cx="1000595" cy="307777"/>
          </a:xfrm>
          <a:prstGeom prst="rect">
            <a:avLst/>
          </a:prstGeom>
          <a:noFill/>
        </p:spPr>
        <p:txBody>
          <a:bodyPr wrap="none">
            <a:spAutoFit/>
          </a:bodyPr>
          <a:lstStyle/>
          <a:p>
            <a:r>
              <a:rPr lang="en-US" sz="1400" dirty="0">
                <a:solidFill>
                  <a:schemeClr val="bg1"/>
                </a:solidFill>
                <a:cs typeface="Calibri" panose="020F0502020204030204" pitchFamily="34" charset="0"/>
              </a:rPr>
              <a:t>Magnetics</a:t>
            </a:r>
          </a:p>
        </p:txBody>
      </p:sp>
      <p:sp>
        <p:nvSpPr>
          <p:cNvPr id="12" name="TextBox 11">
            <a:extLst>
              <a:ext uri="{FF2B5EF4-FFF2-40B4-BE49-F238E27FC236}">
                <a16:creationId xmlns:a16="http://schemas.microsoft.com/office/drawing/2014/main" id="{DF0FC959-D413-D52C-F068-2A17387809F9}"/>
              </a:ext>
            </a:extLst>
          </p:cNvPr>
          <p:cNvSpPr txBox="1"/>
          <p:nvPr/>
        </p:nvSpPr>
        <p:spPr>
          <a:xfrm>
            <a:off x="5359233" y="2211445"/>
            <a:ext cx="572593" cy="307777"/>
          </a:xfrm>
          <a:prstGeom prst="rect">
            <a:avLst/>
          </a:prstGeom>
          <a:noFill/>
        </p:spPr>
        <p:txBody>
          <a:bodyPr wrap="none">
            <a:spAutoFit/>
          </a:bodyPr>
          <a:lstStyle/>
          <a:p>
            <a:r>
              <a:rPr lang="en-US" sz="1400" dirty="0">
                <a:solidFill>
                  <a:schemeClr val="bg1"/>
                </a:solidFill>
                <a:cs typeface="Calibri" panose="020F0502020204030204" pitchFamily="34" charset="0"/>
              </a:rPr>
              <a:t>FILD</a:t>
            </a:r>
          </a:p>
        </p:txBody>
      </p:sp>
      <p:sp>
        <p:nvSpPr>
          <p:cNvPr id="13" name="TextBox 12">
            <a:extLst>
              <a:ext uri="{FF2B5EF4-FFF2-40B4-BE49-F238E27FC236}">
                <a16:creationId xmlns:a16="http://schemas.microsoft.com/office/drawing/2014/main" id="{0CA8C3A4-2A3D-8526-1DEB-333F2B56341D}"/>
              </a:ext>
            </a:extLst>
          </p:cNvPr>
          <p:cNvSpPr txBox="1"/>
          <p:nvPr/>
        </p:nvSpPr>
        <p:spPr>
          <a:xfrm>
            <a:off x="5359233" y="3772097"/>
            <a:ext cx="484428" cy="307777"/>
          </a:xfrm>
          <a:prstGeom prst="rect">
            <a:avLst/>
          </a:prstGeom>
          <a:noFill/>
        </p:spPr>
        <p:txBody>
          <a:bodyPr wrap="none">
            <a:spAutoFit/>
          </a:bodyPr>
          <a:lstStyle/>
          <a:p>
            <a:r>
              <a:rPr lang="en-US" sz="1400" dirty="0">
                <a:solidFill>
                  <a:schemeClr val="bg1"/>
                </a:solidFill>
                <a:cs typeface="Calibri" panose="020F0502020204030204" pitchFamily="34" charset="0"/>
              </a:rPr>
              <a:t>ICE</a:t>
            </a:r>
          </a:p>
        </p:txBody>
      </p:sp>
      <p:sp>
        <p:nvSpPr>
          <p:cNvPr id="8" name="Content Placeholder 1">
            <a:extLst>
              <a:ext uri="{FF2B5EF4-FFF2-40B4-BE49-F238E27FC236}">
                <a16:creationId xmlns:a16="http://schemas.microsoft.com/office/drawing/2014/main" id="{233C8674-0180-F6A2-D32E-86A73505D56E}"/>
              </a:ext>
            </a:extLst>
          </p:cNvPr>
          <p:cNvSpPr txBox="1">
            <a:spLocks/>
          </p:cNvSpPr>
          <p:nvPr/>
        </p:nvSpPr>
        <p:spPr>
          <a:xfrm>
            <a:off x="-59278" y="2457121"/>
            <a:ext cx="4892041" cy="520427"/>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lnSpc>
                <a:spcPct val="100000"/>
              </a:lnSpc>
              <a:spcBef>
                <a:spcPts val="750"/>
              </a:spcBef>
              <a:buClr>
                <a:schemeClr val="accent1"/>
              </a:buClr>
            </a:pPr>
            <a:r>
              <a:rPr lang="en-US" sz="1400" dirty="0"/>
              <a:t>Simultaneous burst of 3</a:t>
            </a:r>
            <a:r>
              <a:rPr lang="en-US" sz="1400" baseline="30000" dirty="0"/>
              <a:t>rd</a:t>
            </a:r>
            <a:r>
              <a:rPr lang="en-US" sz="1400" dirty="0"/>
              <a:t> harmonic ICE observed corelated with </a:t>
            </a:r>
          </a:p>
        </p:txBody>
      </p:sp>
      <p:sp>
        <p:nvSpPr>
          <p:cNvPr id="9" name="Content Placeholder 1">
            <a:extLst>
              <a:ext uri="{FF2B5EF4-FFF2-40B4-BE49-F238E27FC236}">
                <a16:creationId xmlns:a16="http://schemas.microsoft.com/office/drawing/2014/main" id="{583B7030-A586-19FA-EEB0-F5D015CAF714}"/>
              </a:ext>
            </a:extLst>
          </p:cNvPr>
          <p:cNvSpPr txBox="1">
            <a:spLocks/>
          </p:cNvSpPr>
          <p:nvPr/>
        </p:nvSpPr>
        <p:spPr>
          <a:xfrm>
            <a:off x="0" y="3212404"/>
            <a:ext cx="4892041" cy="520427"/>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lnSpc>
                <a:spcPct val="100000"/>
              </a:lnSpc>
              <a:spcBef>
                <a:spcPts val="750"/>
              </a:spcBef>
              <a:buClr>
                <a:schemeClr val="accent1"/>
              </a:buClr>
            </a:pPr>
            <a:r>
              <a:rPr lang="en-US" sz="1400" dirty="0"/>
              <a:t>Strong evidence radial expulsion of fast-ions to edge of plasma </a:t>
            </a:r>
          </a:p>
        </p:txBody>
      </p:sp>
      <p:sp>
        <p:nvSpPr>
          <p:cNvPr id="14" name="TextBox 13">
            <a:extLst>
              <a:ext uri="{FF2B5EF4-FFF2-40B4-BE49-F238E27FC236}">
                <a16:creationId xmlns:a16="http://schemas.microsoft.com/office/drawing/2014/main" id="{64895F9E-97EF-A681-DC5F-A232C7B18987}"/>
              </a:ext>
            </a:extLst>
          </p:cNvPr>
          <p:cNvSpPr txBox="1"/>
          <p:nvPr/>
        </p:nvSpPr>
        <p:spPr>
          <a:xfrm>
            <a:off x="138758" y="3997635"/>
            <a:ext cx="4495968" cy="307777"/>
          </a:xfrm>
          <a:prstGeom prst="rect">
            <a:avLst/>
          </a:prstGeom>
          <a:noFill/>
        </p:spPr>
        <p:txBody>
          <a:bodyPr wrap="square">
            <a:spAutoFit/>
          </a:bodyPr>
          <a:lstStyle/>
          <a:p>
            <a:r>
              <a:rPr lang="en-US" sz="1400" dirty="0">
                <a:solidFill>
                  <a:srgbClr val="00B050"/>
                </a:solidFill>
              </a:rPr>
              <a:t>See presentation by Q. Kernel on Friday morning </a:t>
            </a:r>
            <a:r>
              <a:rPr lang="en-US" sz="1400" dirty="0">
                <a:solidFill>
                  <a:srgbClr val="00B050"/>
                </a:solidFill>
                <a:sym typeface="Wingdings" panose="05000000000000000000" pitchFamily="2" charset="2"/>
              </a:rPr>
              <a:t></a:t>
            </a:r>
            <a:endParaRPr lang="fr-FR" sz="1400" dirty="0"/>
          </a:p>
        </p:txBody>
      </p:sp>
      <p:grpSp>
        <p:nvGrpSpPr>
          <p:cNvPr id="19" name="Group 18">
            <a:extLst>
              <a:ext uri="{FF2B5EF4-FFF2-40B4-BE49-F238E27FC236}">
                <a16:creationId xmlns:a16="http://schemas.microsoft.com/office/drawing/2014/main" id="{BE9753E9-3079-0D17-4967-C998BC165D6A}"/>
              </a:ext>
            </a:extLst>
          </p:cNvPr>
          <p:cNvGrpSpPr>
            <a:grpSpLocks noChangeAspect="1"/>
          </p:cNvGrpSpPr>
          <p:nvPr/>
        </p:nvGrpSpPr>
        <p:grpSpPr>
          <a:xfrm>
            <a:off x="4891442" y="2977548"/>
            <a:ext cx="3240000" cy="2157142"/>
            <a:chOff x="1642907" y="2239812"/>
            <a:chExt cx="4184851" cy="2786209"/>
          </a:xfrm>
        </p:grpSpPr>
        <p:pic>
          <p:nvPicPr>
            <p:cNvPr id="20" name="Image 15">
              <a:extLst>
                <a:ext uri="{FF2B5EF4-FFF2-40B4-BE49-F238E27FC236}">
                  <a16:creationId xmlns:a16="http://schemas.microsoft.com/office/drawing/2014/main" id="{AF8E8DCD-6ED6-EB7D-D015-E172A7E5228F}"/>
                </a:ext>
              </a:extLst>
            </p:cNvPr>
            <p:cNvPicPr>
              <a:picLocks noChangeAspect="1"/>
            </p:cNvPicPr>
            <p:nvPr/>
          </p:nvPicPr>
          <p:blipFill rotWithShape="1">
            <a:blip r:embed="rId2"/>
            <a:srcRect r="28564"/>
            <a:stretch/>
          </p:blipFill>
          <p:spPr>
            <a:xfrm>
              <a:off x="1642907" y="2239812"/>
              <a:ext cx="4184851" cy="2786209"/>
            </a:xfrm>
            <a:prstGeom prst="rect">
              <a:avLst/>
            </a:prstGeom>
          </p:spPr>
        </p:pic>
        <p:sp>
          <p:nvSpPr>
            <p:cNvPr id="21" name="Ellipse 22">
              <a:extLst>
                <a:ext uri="{FF2B5EF4-FFF2-40B4-BE49-F238E27FC236}">
                  <a16:creationId xmlns:a16="http://schemas.microsoft.com/office/drawing/2014/main" id="{D256A9F1-2661-CF7F-564A-84F7E8200542}"/>
                </a:ext>
              </a:extLst>
            </p:cNvPr>
            <p:cNvSpPr/>
            <p:nvPr/>
          </p:nvSpPr>
          <p:spPr>
            <a:xfrm>
              <a:off x="3533503" y="2892667"/>
              <a:ext cx="1214849" cy="843310"/>
            </a:xfrm>
            <a:prstGeom prst="ellipse">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en-US"/>
            </a:p>
          </p:txBody>
        </p:sp>
        <p:sp>
          <p:nvSpPr>
            <p:cNvPr id="22" name="Ellipse 23">
              <a:extLst>
                <a:ext uri="{FF2B5EF4-FFF2-40B4-BE49-F238E27FC236}">
                  <a16:creationId xmlns:a16="http://schemas.microsoft.com/office/drawing/2014/main" id="{532498A8-4A69-B106-40F3-E931C0FC9E7A}"/>
                </a:ext>
              </a:extLst>
            </p:cNvPr>
            <p:cNvSpPr/>
            <p:nvPr/>
          </p:nvSpPr>
          <p:spPr>
            <a:xfrm>
              <a:off x="3683825" y="3695216"/>
              <a:ext cx="1522013" cy="987717"/>
            </a:xfrm>
            <a:prstGeom prst="ellipse">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en-US"/>
            </a:p>
          </p:txBody>
        </p:sp>
        <p:grpSp>
          <p:nvGrpSpPr>
            <p:cNvPr id="23" name="Groupe 24">
              <a:extLst>
                <a:ext uri="{FF2B5EF4-FFF2-40B4-BE49-F238E27FC236}">
                  <a16:creationId xmlns:a16="http://schemas.microsoft.com/office/drawing/2014/main" id="{9B335155-7C7E-C905-634B-22C65926581E}"/>
                </a:ext>
              </a:extLst>
            </p:cNvPr>
            <p:cNvGrpSpPr/>
            <p:nvPr/>
          </p:nvGrpSpPr>
          <p:grpSpPr>
            <a:xfrm rot="16200000">
              <a:off x="4155247" y="3670687"/>
              <a:ext cx="292096" cy="205220"/>
              <a:chOff x="8124687" y="1802675"/>
              <a:chExt cx="512401" cy="360001"/>
            </a:xfrm>
          </p:grpSpPr>
          <p:sp>
            <p:nvSpPr>
              <p:cNvPr id="26" name="Demi-cadre 25">
                <a:extLst>
                  <a:ext uri="{FF2B5EF4-FFF2-40B4-BE49-F238E27FC236}">
                    <a16:creationId xmlns:a16="http://schemas.microsoft.com/office/drawing/2014/main" id="{D05A5B3C-3939-6012-348B-16B19D53C3AF}"/>
                  </a:ext>
                </a:extLst>
              </p:cNvPr>
              <p:cNvSpPr/>
              <p:nvPr/>
            </p:nvSpPr>
            <p:spPr>
              <a:xfrm rot="8040662">
                <a:off x="8124687" y="1802675"/>
                <a:ext cx="360000" cy="360000"/>
              </a:xfrm>
              <a:prstGeom prst="halfFrame">
                <a:avLst>
                  <a:gd name="adj1" fmla="val 18819"/>
                  <a:gd name="adj2" fmla="val 1881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fr-FR">
                  <a:solidFill>
                    <a:schemeClr val="tx1"/>
                  </a:solidFill>
                </a:endParaRPr>
              </a:p>
            </p:txBody>
          </p:sp>
          <p:sp>
            <p:nvSpPr>
              <p:cNvPr id="27" name="Demi-cadre 26">
                <a:extLst>
                  <a:ext uri="{FF2B5EF4-FFF2-40B4-BE49-F238E27FC236}">
                    <a16:creationId xmlns:a16="http://schemas.microsoft.com/office/drawing/2014/main" id="{D61B5EF6-6D33-FAC6-9F2C-CA3AB7AAB48F}"/>
                  </a:ext>
                </a:extLst>
              </p:cNvPr>
              <p:cNvSpPr/>
              <p:nvPr/>
            </p:nvSpPr>
            <p:spPr>
              <a:xfrm rot="8040662">
                <a:off x="8277088" y="1802676"/>
                <a:ext cx="360000" cy="360000"/>
              </a:xfrm>
              <a:prstGeom prst="halfFrame">
                <a:avLst>
                  <a:gd name="adj1" fmla="val 18819"/>
                  <a:gd name="adj2" fmla="val 1881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fr-FR">
                  <a:solidFill>
                    <a:schemeClr val="tx1"/>
                  </a:solidFill>
                </a:endParaRPr>
              </a:p>
            </p:txBody>
          </p:sp>
        </p:grpSp>
        <p:sp>
          <p:nvSpPr>
            <p:cNvPr id="24" name="ZoneTexte 27">
              <a:extLst>
                <a:ext uri="{FF2B5EF4-FFF2-40B4-BE49-F238E27FC236}">
                  <a16:creationId xmlns:a16="http://schemas.microsoft.com/office/drawing/2014/main" id="{7BFC81DB-5AD2-374C-B878-56477531E508}"/>
                </a:ext>
              </a:extLst>
            </p:cNvPr>
            <p:cNvSpPr txBox="1"/>
            <p:nvPr/>
          </p:nvSpPr>
          <p:spPr>
            <a:xfrm>
              <a:off x="2102076" y="3859261"/>
              <a:ext cx="1752165" cy="755307"/>
            </a:xfrm>
            <a:prstGeom prst="rect">
              <a:avLst/>
            </a:prstGeom>
            <a:noFill/>
          </p:spPr>
          <p:txBody>
            <a:bodyPr wrap="square" rtlCol="0">
              <a:spAutoFit/>
            </a:bodyPr>
            <a:lstStyle>
              <a:defPPr>
                <a:defRPr lang="fr-FR"/>
              </a:defPPr>
              <a:lvl1pPr marL="0" algn="l" defTabSz="685800" rtl="0" eaLnBrk="1" latinLnBrk="0" hangingPunct="1">
                <a:defRPr sz="2000" b="1" kern="1200">
                  <a:solidFill>
                    <a:schemeClr val="tx1"/>
                  </a:solidFill>
                  <a:latin typeface="+mj-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600" noProof="0" dirty="0">
                  <a:solidFill>
                    <a:srgbClr val="E30613"/>
                  </a:solidFill>
                </a:rPr>
                <a:t>Radial outward transport</a:t>
              </a:r>
            </a:p>
          </p:txBody>
        </p:sp>
        <p:cxnSp>
          <p:nvCxnSpPr>
            <p:cNvPr id="25" name="Connecteur droit 28">
              <a:extLst>
                <a:ext uri="{FF2B5EF4-FFF2-40B4-BE49-F238E27FC236}">
                  <a16:creationId xmlns:a16="http://schemas.microsoft.com/office/drawing/2014/main" id="{6F2CD4B6-01F4-F8A4-4F8C-630152A0DEEB}"/>
                </a:ext>
              </a:extLst>
            </p:cNvPr>
            <p:cNvCxnSpPr>
              <a:cxnSpLocks/>
            </p:cNvCxnSpPr>
            <p:nvPr/>
          </p:nvCxnSpPr>
          <p:spPr>
            <a:xfrm flipV="1">
              <a:off x="3033110" y="3755570"/>
              <a:ext cx="931467" cy="162951"/>
            </a:xfrm>
            <a:prstGeom prst="line">
              <a:avLst/>
            </a:prstGeom>
            <a:ln w="38100">
              <a:solidFill>
                <a:srgbClr val="E3061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D37A40C6-AF17-13B7-F559-34D0EF3699A7}"/>
              </a:ext>
            </a:extLst>
          </p:cNvPr>
          <p:cNvGrpSpPr/>
          <p:nvPr/>
        </p:nvGrpSpPr>
        <p:grpSpPr>
          <a:xfrm>
            <a:off x="4995569" y="718497"/>
            <a:ext cx="3240000" cy="2268819"/>
            <a:chOff x="4635126" y="718497"/>
            <a:chExt cx="3600000" cy="2268819"/>
          </a:xfrm>
        </p:grpSpPr>
        <p:grpSp>
          <p:nvGrpSpPr>
            <p:cNvPr id="29" name="Group 28">
              <a:extLst>
                <a:ext uri="{FF2B5EF4-FFF2-40B4-BE49-F238E27FC236}">
                  <a16:creationId xmlns:a16="http://schemas.microsoft.com/office/drawing/2014/main" id="{A929AC4D-4134-D6DF-364A-5CFFD61BA6F5}"/>
                </a:ext>
              </a:extLst>
            </p:cNvPr>
            <p:cNvGrpSpPr/>
            <p:nvPr/>
          </p:nvGrpSpPr>
          <p:grpSpPr>
            <a:xfrm>
              <a:off x="4635126" y="718497"/>
              <a:ext cx="3600000" cy="2268819"/>
              <a:chOff x="4635126" y="718497"/>
              <a:chExt cx="3600000" cy="2268819"/>
            </a:xfrm>
          </p:grpSpPr>
          <p:pic>
            <p:nvPicPr>
              <p:cNvPr id="3" name="Picture 2">
                <a:extLst>
                  <a:ext uri="{FF2B5EF4-FFF2-40B4-BE49-F238E27FC236}">
                    <a16:creationId xmlns:a16="http://schemas.microsoft.com/office/drawing/2014/main" id="{EB2E18D5-9CBC-2587-FE6F-320130C6F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126" y="718497"/>
                <a:ext cx="3600000" cy="226881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B7479A1B-DEAC-DF8C-AB6C-C400017AF70E}"/>
                  </a:ext>
                </a:extLst>
              </p:cNvPr>
              <p:cNvSpPr txBox="1"/>
              <p:nvPr/>
            </p:nvSpPr>
            <p:spPr>
              <a:xfrm>
                <a:off x="4909381" y="903642"/>
                <a:ext cx="912088" cy="288362"/>
              </a:xfrm>
              <a:prstGeom prst="rect">
                <a:avLst/>
              </a:prstGeom>
              <a:noFill/>
            </p:spPr>
            <p:txBody>
              <a:bodyPr wrap="none" rtlCol="0">
                <a:spAutoFit/>
              </a:bodyPr>
              <a:lstStyle/>
              <a:p>
                <a:r>
                  <a:rPr lang="en-US" sz="1100" dirty="0">
                    <a:solidFill>
                      <a:schemeClr val="bg1"/>
                    </a:solidFill>
                  </a:rPr>
                  <a:t>Magnetics</a:t>
                </a:r>
              </a:p>
            </p:txBody>
          </p:sp>
        </p:grpSp>
        <p:sp>
          <p:nvSpPr>
            <p:cNvPr id="30" name="TextBox 29">
              <a:extLst>
                <a:ext uri="{FF2B5EF4-FFF2-40B4-BE49-F238E27FC236}">
                  <a16:creationId xmlns:a16="http://schemas.microsoft.com/office/drawing/2014/main" id="{CF8A5FC1-2BCB-F59B-36FC-9BB089658778}"/>
                </a:ext>
              </a:extLst>
            </p:cNvPr>
            <p:cNvSpPr txBox="1"/>
            <p:nvPr/>
          </p:nvSpPr>
          <p:spPr>
            <a:xfrm>
              <a:off x="4920747" y="1810919"/>
              <a:ext cx="1221809" cy="261610"/>
            </a:xfrm>
            <a:prstGeom prst="rect">
              <a:avLst/>
            </a:prstGeom>
            <a:noFill/>
          </p:spPr>
          <p:txBody>
            <a:bodyPr wrap="none" rtlCol="0">
              <a:spAutoFit/>
            </a:bodyPr>
            <a:lstStyle/>
            <a:p>
              <a:r>
                <a:rPr lang="en-US" sz="1100" dirty="0">
                  <a:solidFill>
                    <a:schemeClr val="bg1"/>
                  </a:solidFill>
                </a:rPr>
                <a:t>FILD + Neutrons</a:t>
              </a:r>
            </a:p>
          </p:txBody>
        </p:sp>
      </p:grpSp>
      <p:grpSp>
        <p:nvGrpSpPr>
          <p:cNvPr id="41" name="Group 40">
            <a:extLst>
              <a:ext uri="{FF2B5EF4-FFF2-40B4-BE49-F238E27FC236}">
                <a16:creationId xmlns:a16="http://schemas.microsoft.com/office/drawing/2014/main" id="{8827EE94-7776-FAC1-8BCB-07D9B95E89F5}"/>
              </a:ext>
            </a:extLst>
          </p:cNvPr>
          <p:cNvGrpSpPr/>
          <p:nvPr/>
        </p:nvGrpSpPr>
        <p:grpSpPr>
          <a:xfrm>
            <a:off x="5097859" y="577517"/>
            <a:ext cx="3035421" cy="3988466"/>
            <a:chOff x="960245" y="1478384"/>
            <a:chExt cx="3035421" cy="3988466"/>
          </a:xfrm>
        </p:grpSpPr>
        <p:grpSp>
          <p:nvGrpSpPr>
            <p:cNvPr id="18" name="Group 17">
              <a:extLst>
                <a:ext uri="{FF2B5EF4-FFF2-40B4-BE49-F238E27FC236}">
                  <a16:creationId xmlns:a16="http://schemas.microsoft.com/office/drawing/2014/main" id="{0230FA1D-4DAF-97A6-1419-1B386BDB582D}"/>
                </a:ext>
              </a:extLst>
            </p:cNvPr>
            <p:cNvGrpSpPr/>
            <p:nvPr/>
          </p:nvGrpSpPr>
          <p:grpSpPr>
            <a:xfrm>
              <a:off x="960245" y="1478384"/>
              <a:ext cx="3035421" cy="3988466"/>
              <a:chOff x="4892041" y="718497"/>
              <a:chExt cx="3035421" cy="3988466"/>
            </a:xfrm>
          </p:grpSpPr>
          <p:pic>
            <p:nvPicPr>
              <p:cNvPr id="5" name="Picture 4" descr="A screenshot of a computer screen&#10;&#10;Description automatically generated">
                <a:extLst>
                  <a:ext uri="{FF2B5EF4-FFF2-40B4-BE49-F238E27FC236}">
                    <a16:creationId xmlns:a16="http://schemas.microsoft.com/office/drawing/2014/main" id="{EDF9803E-AC87-E52A-8D0E-E10B4934ECB9}"/>
                  </a:ext>
                </a:extLst>
              </p:cNvPr>
              <p:cNvPicPr>
                <a:picLocks noChangeAspect="1"/>
              </p:cNvPicPr>
              <p:nvPr/>
            </p:nvPicPr>
            <p:blipFill>
              <a:blip r:embed="rId4"/>
              <a:stretch>
                <a:fillRect/>
              </a:stretch>
            </p:blipFill>
            <p:spPr>
              <a:xfrm>
                <a:off x="4892041" y="718497"/>
                <a:ext cx="3035421" cy="3988466"/>
              </a:xfrm>
              <a:prstGeom prst="rect">
                <a:avLst/>
              </a:prstGeom>
            </p:spPr>
          </p:pic>
          <p:cxnSp>
            <p:nvCxnSpPr>
              <p:cNvPr id="16" name="Straight Arrow Connector 15">
                <a:extLst>
                  <a:ext uri="{FF2B5EF4-FFF2-40B4-BE49-F238E27FC236}">
                    <a16:creationId xmlns:a16="http://schemas.microsoft.com/office/drawing/2014/main" id="{9A74518F-B696-7DDF-2F10-D7E23E2DA163}"/>
                  </a:ext>
                </a:extLst>
              </p:cNvPr>
              <p:cNvCxnSpPr/>
              <p:nvPr/>
            </p:nvCxnSpPr>
            <p:spPr>
              <a:xfrm>
                <a:off x="5464276" y="3126657"/>
                <a:ext cx="0" cy="8931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CA6BA7D-C929-91E4-D456-4E50EFCC723F}"/>
                  </a:ext>
                </a:extLst>
              </p:cNvPr>
              <p:cNvCxnSpPr/>
              <p:nvPr/>
            </p:nvCxnSpPr>
            <p:spPr>
              <a:xfrm>
                <a:off x="5622110" y="3126657"/>
                <a:ext cx="0" cy="8931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CE3A0393-B4B0-D7E9-538A-C4AECFD44119}"/>
                </a:ext>
              </a:extLst>
            </p:cNvPr>
            <p:cNvSpPr txBox="1"/>
            <p:nvPr/>
          </p:nvSpPr>
          <p:spPr>
            <a:xfrm>
              <a:off x="1169344" y="2947600"/>
              <a:ext cx="490840" cy="261610"/>
            </a:xfrm>
            <a:prstGeom prst="rect">
              <a:avLst/>
            </a:prstGeom>
            <a:noFill/>
          </p:spPr>
          <p:txBody>
            <a:bodyPr wrap="none" rtlCol="0">
              <a:spAutoFit/>
            </a:bodyPr>
            <a:lstStyle/>
            <a:p>
              <a:r>
                <a:rPr lang="en-US" sz="1100" dirty="0">
                  <a:solidFill>
                    <a:schemeClr val="bg1"/>
                  </a:solidFill>
                </a:rPr>
                <a:t>FILD</a:t>
              </a:r>
            </a:p>
          </p:txBody>
        </p:sp>
        <p:sp>
          <p:nvSpPr>
            <p:cNvPr id="39" name="TextBox 38">
              <a:extLst>
                <a:ext uri="{FF2B5EF4-FFF2-40B4-BE49-F238E27FC236}">
                  <a16:creationId xmlns:a16="http://schemas.microsoft.com/office/drawing/2014/main" id="{C9B4B6F0-EBD7-9706-38F7-A272DE29F305}"/>
                </a:ext>
              </a:extLst>
            </p:cNvPr>
            <p:cNvSpPr txBox="1"/>
            <p:nvPr/>
          </p:nvSpPr>
          <p:spPr>
            <a:xfrm>
              <a:off x="1169344" y="1625734"/>
              <a:ext cx="912088" cy="288362"/>
            </a:xfrm>
            <a:prstGeom prst="rect">
              <a:avLst/>
            </a:prstGeom>
            <a:noFill/>
          </p:spPr>
          <p:txBody>
            <a:bodyPr wrap="none" rtlCol="0">
              <a:spAutoFit/>
            </a:bodyPr>
            <a:lstStyle/>
            <a:p>
              <a:r>
                <a:rPr lang="en-US" sz="1100" dirty="0">
                  <a:solidFill>
                    <a:schemeClr val="bg1"/>
                  </a:solidFill>
                </a:rPr>
                <a:t>Magnetics</a:t>
              </a:r>
            </a:p>
          </p:txBody>
        </p:sp>
        <p:sp>
          <p:nvSpPr>
            <p:cNvPr id="40" name="TextBox 39">
              <a:extLst>
                <a:ext uri="{FF2B5EF4-FFF2-40B4-BE49-F238E27FC236}">
                  <a16:creationId xmlns:a16="http://schemas.microsoft.com/office/drawing/2014/main" id="{04CF3BC6-4478-9008-2071-A4B56328C0CF}"/>
                </a:ext>
              </a:extLst>
            </p:cNvPr>
            <p:cNvSpPr txBox="1"/>
            <p:nvPr/>
          </p:nvSpPr>
          <p:spPr>
            <a:xfrm>
              <a:off x="1199474" y="4292870"/>
              <a:ext cx="420308" cy="261610"/>
            </a:xfrm>
            <a:prstGeom prst="rect">
              <a:avLst/>
            </a:prstGeom>
            <a:noFill/>
          </p:spPr>
          <p:txBody>
            <a:bodyPr wrap="none" rtlCol="0">
              <a:spAutoFit/>
            </a:bodyPr>
            <a:lstStyle/>
            <a:p>
              <a:r>
                <a:rPr lang="en-US" sz="1100" dirty="0">
                  <a:solidFill>
                    <a:schemeClr val="bg1"/>
                  </a:solidFill>
                </a:rPr>
                <a:t>ICE</a:t>
              </a:r>
            </a:p>
          </p:txBody>
        </p:sp>
      </p:grpSp>
    </p:spTree>
    <p:extLst>
      <p:ext uri="{BB962C8B-B14F-4D97-AF65-F5344CB8AC3E}">
        <p14:creationId xmlns:p14="http://schemas.microsoft.com/office/powerpoint/2010/main" val="516651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36"/>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4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214278" y="1017638"/>
            <a:ext cx="8283330" cy="3651307"/>
          </a:xfrm>
        </p:spPr>
        <p:txBody>
          <a:bodyPr>
            <a:noAutofit/>
          </a:bodyPr>
          <a:lstStyle/>
          <a:p>
            <a:pPr marL="342900" lvl="2" indent="-342900">
              <a:lnSpc>
                <a:spcPct val="110000"/>
              </a:lnSpc>
              <a:spcBef>
                <a:spcPct val="0"/>
              </a:spcBef>
              <a:buFont typeface="+mj-lt"/>
              <a:buAutoNum type="arabicPeriod"/>
            </a:pPr>
            <a:r>
              <a:rPr lang="en-US" sz="1400" dirty="0">
                <a:solidFill>
                  <a:schemeClr val="bg1">
                    <a:lumMod val="65000"/>
                  </a:schemeClr>
                </a:solidFill>
              </a:rPr>
              <a:t>TCV as a fast-ion testbed</a:t>
            </a:r>
          </a:p>
          <a:p>
            <a:pPr marL="514350" lvl="4">
              <a:spcBef>
                <a:spcPts val="750"/>
              </a:spcBef>
              <a:buClr>
                <a:schemeClr val="bg1">
                  <a:lumMod val="65000"/>
                </a:schemeClr>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Heating and fast-ion sources</a:t>
            </a:r>
          </a:p>
          <a:p>
            <a:pPr marL="514350" lvl="4">
              <a:spcBef>
                <a:spcPts val="750"/>
              </a:spcBef>
              <a:buClr>
                <a:schemeClr val="bg1">
                  <a:lumMod val="65000"/>
                </a:schemeClr>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Fast-ion diagnostics</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solidFill>
                  <a:schemeClr val="bg1">
                    <a:lumMod val="65000"/>
                  </a:schemeClr>
                </a:solidFill>
              </a:rPr>
              <a:t>TCV Modelling and analysis workflow</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t>Recent energetic-particle studies on TCV</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Negative vs positive triangularity confinement</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Alfvén eigenmode control</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Fishbone redistribution of fast ions</a:t>
            </a:r>
          </a:p>
          <a:p>
            <a:pPr marL="628650" lvl="3" indent="-285750">
              <a:lnSpc>
                <a:spcPct val="110000"/>
              </a:lnSpc>
              <a:spcBef>
                <a:spcPct val="0"/>
              </a:spcBef>
              <a:buClr>
                <a:schemeClr val="accent1"/>
              </a:buClr>
              <a:buFont typeface="Wingdings" panose="05000000000000000000" pitchFamily="2" charset="2"/>
              <a:buChar char="§"/>
            </a:pPr>
            <a:r>
              <a:rPr lang="en-US" sz="1400" dirty="0"/>
              <a:t>Runaway-electron and high-frequency waves</a:t>
            </a:r>
          </a:p>
          <a:p>
            <a:pPr marL="628650" lvl="3" indent="-285750">
              <a:lnSpc>
                <a:spcPct val="110000"/>
              </a:lnSpc>
              <a:spcBef>
                <a:spcPct val="0"/>
              </a:spcBef>
              <a:buFont typeface="Wingdings" panose="05000000000000000000" pitchFamily="2" charset="2"/>
              <a:buChar char="q"/>
            </a:pPr>
            <a:endParaRPr lang="en-US" sz="1400" dirty="0">
              <a:solidFill>
                <a:schemeClr val="bg1">
                  <a:lumMod val="65000"/>
                </a:schemeClr>
              </a:solidFill>
            </a:endParaRPr>
          </a:p>
          <a:p>
            <a:pPr marL="342900" lvl="2" indent="-342900">
              <a:lnSpc>
                <a:spcPct val="110000"/>
              </a:lnSpc>
              <a:spcBef>
                <a:spcPct val="0"/>
              </a:spcBef>
              <a:buFont typeface="+mj-lt"/>
              <a:buAutoNum type="arabicPeriod"/>
            </a:pPr>
            <a:r>
              <a:rPr lang="en-US" sz="1400" dirty="0">
                <a:solidFill>
                  <a:schemeClr val="bg1">
                    <a:lumMod val="65000"/>
                  </a:schemeClr>
                </a:solidFill>
              </a:rPr>
              <a:t>Conclusions and outlook</a:t>
            </a:r>
          </a:p>
          <a:p>
            <a:pPr>
              <a:lnSpc>
                <a:spcPct val="110000"/>
              </a:lnSpc>
            </a:pPr>
            <a:endParaRPr lang="en-US" sz="14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fontScale="90000"/>
          </a:bodyPr>
          <a:lstStyle/>
          <a:p>
            <a:r>
              <a:rPr lang="en-US" sz="3100" dirty="0"/>
              <a:t>Outline</a:t>
            </a:r>
            <a:endParaRPr lang="en-US" dirty="0"/>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27</a:t>
            </a:fld>
            <a:endParaRPr lang="fr-FR" dirty="0"/>
          </a:p>
        </p:txBody>
      </p:sp>
    </p:spTree>
    <p:extLst>
      <p:ext uri="{BB962C8B-B14F-4D97-AF65-F5344CB8AC3E}">
        <p14:creationId xmlns:p14="http://schemas.microsoft.com/office/powerpoint/2010/main" val="4249658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Autofit/>
          </a:bodyPr>
          <a:lstStyle/>
          <a:p>
            <a:r>
              <a:rPr lang="en-GB" sz="2800" b="0" dirty="0"/>
              <a:t>TCV research on runaway electrons</a:t>
            </a:r>
            <a:endParaRPr lang="en-US" sz="2800" dirty="0"/>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28</a:t>
            </a:fld>
            <a:endParaRPr lang="fr-FR" dirty="0"/>
          </a:p>
        </p:txBody>
      </p:sp>
      <p:sp>
        <p:nvSpPr>
          <p:cNvPr id="14" name="Text Box 13">
            <a:extLst>
              <a:ext uri="{FF2B5EF4-FFF2-40B4-BE49-F238E27FC236}">
                <a16:creationId xmlns:a16="http://schemas.microsoft.com/office/drawing/2014/main" id="{AFFA390A-83E2-0CF6-518C-C59D8F6956E4}"/>
              </a:ext>
            </a:extLst>
          </p:cNvPr>
          <p:cNvSpPr txBox="1">
            <a:spLocks noChangeArrowheads="1"/>
          </p:cNvSpPr>
          <p:nvPr/>
        </p:nvSpPr>
        <p:spPr bwMode="auto">
          <a:xfrm>
            <a:off x="131856" y="671907"/>
            <a:ext cx="4578546"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2" indent="0">
              <a:lnSpc>
                <a:spcPct val="90000"/>
              </a:lnSpc>
              <a:spcBef>
                <a:spcPts val="750"/>
              </a:spcBef>
              <a:buClr>
                <a:schemeClr val="accent1"/>
              </a:buClr>
              <a:buSzPct val="90000"/>
              <a:buNone/>
            </a:pPr>
            <a:r>
              <a:rPr lang="en-US" sz="1400" dirty="0"/>
              <a:t>TCV is very active in runaway electron (RE) research with a multi-tier mitigation approach</a:t>
            </a:r>
          </a:p>
        </p:txBody>
      </p:sp>
      <p:pic>
        <p:nvPicPr>
          <p:cNvPr id="2" name="Picture 1">
            <a:extLst>
              <a:ext uri="{FF2B5EF4-FFF2-40B4-BE49-F238E27FC236}">
                <a16:creationId xmlns:a16="http://schemas.microsoft.com/office/drawing/2014/main" id="{28A8B950-A316-3915-A249-EB4863EB9BE1}"/>
              </a:ext>
            </a:extLst>
          </p:cNvPr>
          <p:cNvPicPr>
            <a:picLocks noChangeAspect="1"/>
          </p:cNvPicPr>
          <p:nvPr/>
        </p:nvPicPr>
        <p:blipFill>
          <a:blip r:embed="rId2"/>
          <a:srcRect/>
          <a:stretch/>
        </p:blipFill>
        <p:spPr>
          <a:xfrm>
            <a:off x="4902506" y="1020284"/>
            <a:ext cx="3985113" cy="1495753"/>
          </a:xfrm>
          <a:prstGeom prst="rect">
            <a:avLst/>
          </a:prstGeom>
        </p:spPr>
      </p:pic>
      <p:sp>
        <p:nvSpPr>
          <p:cNvPr id="3" name="TextBox 2">
            <a:extLst>
              <a:ext uri="{FF2B5EF4-FFF2-40B4-BE49-F238E27FC236}">
                <a16:creationId xmlns:a16="http://schemas.microsoft.com/office/drawing/2014/main" id="{9C6CC79F-91B9-D114-9371-487D21590BE1}"/>
              </a:ext>
            </a:extLst>
          </p:cNvPr>
          <p:cNvSpPr txBox="1"/>
          <p:nvPr/>
        </p:nvSpPr>
        <p:spPr>
          <a:xfrm>
            <a:off x="5209923" y="4570353"/>
            <a:ext cx="4495968" cy="246221"/>
          </a:xfrm>
          <a:prstGeom prst="rect">
            <a:avLst/>
          </a:prstGeom>
          <a:noFill/>
        </p:spPr>
        <p:txBody>
          <a:bodyPr wrap="square">
            <a:spAutoFit/>
          </a:bodyPr>
          <a:lstStyle/>
          <a:p>
            <a:r>
              <a:rPr lang="fr-FR" sz="1000" dirty="0"/>
              <a:t>[2] U Sheikh et al 2024 Plasma Phys. Control. Fusion </a:t>
            </a:r>
            <a:r>
              <a:rPr lang="fr-FR" sz="1000" b="1" dirty="0"/>
              <a:t>66</a:t>
            </a:r>
            <a:r>
              <a:rPr lang="fr-FR" sz="1000" dirty="0"/>
              <a:t> 035003</a:t>
            </a:r>
          </a:p>
        </p:txBody>
      </p:sp>
      <p:sp>
        <p:nvSpPr>
          <p:cNvPr id="6" name="Text Box 13">
            <a:extLst>
              <a:ext uri="{FF2B5EF4-FFF2-40B4-BE49-F238E27FC236}">
                <a16:creationId xmlns:a16="http://schemas.microsoft.com/office/drawing/2014/main" id="{41CA7D54-41ED-5438-41E8-A731E14345ED}"/>
              </a:ext>
            </a:extLst>
          </p:cNvPr>
          <p:cNvSpPr txBox="1">
            <a:spLocks noChangeArrowheads="1"/>
          </p:cNvSpPr>
          <p:nvPr/>
        </p:nvSpPr>
        <p:spPr bwMode="auto">
          <a:xfrm>
            <a:off x="422335" y="1175203"/>
            <a:ext cx="4880080"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342900" lvl="2" indent="-342900">
              <a:lnSpc>
                <a:spcPct val="90000"/>
              </a:lnSpc>
              <a:spcBef>
                <a:spcPts val="750"/>
              </a:spcBef>
              <a:buClr>
                <a:schemeClr val="accent1"/>
              </a:buClr>
              <a:buSzPct val="90000"/>
              <a:buFont typeface="+mj-lt"/>
              <a:buAutoNum type="arabicPeriod"/>
            </a:pPr>
            <a:r>
              <a:rPr lang="en-US" sz="1400" dirty="0"/>
              <a:t>Expel RE seed using ECRH [1]</a:t>
            </a:r>
            <a:br>
              <a:rPr lang="en-US" sz="1400" dirty="0"/>
            </a:br>
            <a:r>
              <a:rPr lang="en-US" sz="1400" dirty="0"/>
              <a:t>⟹ combined effects of heating and turbulent transport</a:t>
            </a:r>
          </a:p>
        </p:txBody>
      </p:sp>
      <p:sp>
        <p:nvSpPr>
          <p:cNvPr id="8" name="Text Box 13">
            <a:extLst>
              <a:ext uri="{FF2B5EF4-FFF2-40B4-BE49-F238E27FC236}">
                <a16:creationId xmlns:a16="http://schemas.microsoft.com/office/drawing/2014/main" id="{5FA880E5-7118-197F-3C65-519BC4CDEDEF}"/>
              </a:ext>
            </a:extLst>
          </p:cNvPr>
          <p:cNvSpPr txBox="1">
            <a:spLocks noChangeArrowheads="1"/>
          </p:cNvSpPr>
          <p:nvPr/>
        </p:nvSpPr>
        <p:spPr bwMode="auto">
          <a:xfrm>
            <a:off x="422335" y="1624124"/>
            <a:ext cx="4880080"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342900" lvl="2" indent="-342900">
              <a:lnSpc>
                <a:spcPct val="90000"/>
              </a:lnSpc>
              <a:spcBef>
                <a:spcPts val="750"/>
              </a:spcBef>
              <a:buClr>
                <a:schemeClr val="accent1"/>
              </a:buClr>
              <a:buSzPct val="90000"/>
              <a:buFont typeface="+mj-lt"/>
              <a:buAutoNum type="arabicPeriod" startAt="2"/>
            </a:pPr>
            <a:r>
              <a:rPr lang="en-US" sz="1400" dirty="0"/>
              <a:t>Limit RE beam current by increasing RE transport</a:t>
            </a:r>
            <a:br>
              <a:rPr lang="en-US" sz="1400" dirty="0"/>
            </a:br>
            <a:r>
              <a:rPr lang="en-US" sz="1400" dirty="0"/>
              <a:t>using inductively loaded </a:t>
            </a:r>
            <a:r>
              <a:rPr lang="en-US" sz="1400" b="1" dirty="0"/>
              <a:t>mitigation coil (REMC)</a:t>
            </a:r>
            <a:br>
              <a:rPr lang="en-US" sz="1400" b="1" dirty="0"/>
            </a:br>
            <a:r>
              <a:rPr lang="en-US" sz="1400" dirty="0"/>
              <a:t>⟹ will be installed on TCV in a few months</a:t>
            </a:r>
            <a:br>
              <a:rPr lang="en-US" sz="1400" dirty="0"/>
            </a:br>
            <a:r>
              <a:rPr lang="en-US" sz="1400" b="1" dirty="0">
                <a:solidFill>
                  <a:srgbClr val="017F02"/>
                </a:solidFill>
              </a:rPr>
              <a:t>See talk by A. Battey Friday morning</a:t>
            </a:r>
            <a:endParaRPr lang="en-US" sz="1400" dirty="0"/>
          </a:p>
        </p:txBody>
      </p:sp>
      <p:sp>
        <p:nvSpPr>
          <p:cNvPr id="9" name="Text Box 13">
            <a:extLst>
              <a:ext uri="{FF2B5EF4-FFF2-40B4-BE49-F238E27FC236}">
                <a16:creationId xmlns:a16="http://schemas.microsoft.com/office/drawing/2014/main" id="{D910599E-CAAC-FC53-8A68-3046A13E7E13}"/>
              </a:ext>
            </a:extLst>
          </p:cNvPr>
          <p:cNvSpPr txBox="1">
            <a:spLocks noChangeArrowheads="1"/>
          </p:cNvSpPr>
          <p:nvPr/>
        </p:nvSpPr>
        <p:spPr bwMode="auto">
          <a:xfrm>
            <a:off x="444402" y="2414276"/>
            <a:ext cx="5143598"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342900" lvl="2" indent="-342900">
              <a:lnSpc>
                <a:spcPct val="90000"/>
              </a:lnSpc>
              <a:spcBef>
                <a:spcPts val="750"/>
              </a:spcBef>
              <a:buClr>
                <a:schemeClr val="accent1"/>
              </a:buClr>
              <a:buSzPct val="90000"/>
              <a:buFont typeface="+mj-lt"/>
              <a:buAutoNum type="arabicPeriod" startAt="3"/>
            </a:pPr>
            <a:r>
              <a:rPr lang="en-US" sz="1400" dirty="0"/>
              <a:t>inject low-Z gas to reduce the impact of the final collapse</a:t>
            </a:r>
            <a:br>
              <a:rPr lang="en-US" sz="1400" dirty="0"/>
            </a:br>
            <a:r>
              <a:rPr lang="en-US" sz="1400" dirty="0"/>
              <a:t>⟹ “benign termination” resulting from fast-growing MHD mode and reduced RE regeneration [2]</a:t>
            </a:r>
          </a:p>
        </p:txBody>
      </p:sp>
      <p:sp>
        <p:nvSpPr>
          <p:cNvPr id="10" name="Text Box 13">
            <a:extLst>
              <a:ext uri="{FF2B5EF4-FFF2-40B4-BE49-F238E27FC236}">
                <a16:creationId xmlns:a16="http://schemas.microsoft.com/office/drawing/2014/main" id="{AF68C3FA-0683-CD0F-5946-A3674CCC6B76}"/>
              </a:ext>
            </a:extLst>
          </p:cNvPr>
          <p:cNvSpPr txBox="1">
            <a:spLocks noChangeArrowheads="1"/>
          </p:cNvSpPr>
          <p:nvPr/>
        </p:nvSpPr>
        <p:spPr bwMode="auto">
          <a:xfrm>
            <a:off x="131856" y="3244082"/>
            <a:ext cx="8025173"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dirty="0"/>
              <a:t>TCV is equipped with dedicated RE diagnostics:</a:t>
            </a:r>
            <a:br>
              <a:rPr lang="en-US" sz="1400" dirty="0"/>
            </a:br>
            <a:r>
              <a:rPr lang="en-US" sz="1400" b="1" dirty="0"/>
              <a:t>Bremsstrahlung diagnostics: </a:t>
            </a:r>
            <a:br>
              <a:rPr lang="en-US" sz="1400" dirty="0"/>
            </a:br>
            <a:r>
              <a:rPr lang="en-US" sz="1400" dirty="0"/>
              <a:t>PMTX, HXRS, BGO and recently </a:t>
            </a:r>
            <a:r>
              <a:rPr lang="en-US" sz="1400" dirty="0" err="1"/>
              <a:t>LaBrDORE</a:t>
            </a:r>
            <a:r>
              <a:rPr lang="en-US" sz="1400" dirty="0"/>
              <a:t> [3]</a:t>
            </a:r>
          </a:p>
        </p:txBody>
      </p:sp>
      <p:pic>
        <p:nvPicPr>
          <p:cNvPr id="2050" name="Picture 2" descr="A graph of a waveform&#10;&#10;AI-generated content may be incorrect.">
            <a:extLst>
              <a:ext uri="{FF2B5EF4-FFF2-40B4-BE49-F238E27FC236}">
                <a16:creationId xmlns:a16="http://schemas.microsoft.com/office/drawing/2014/main" id="{3B886898-6A92-C836-C838-8027A5C0B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519" y="910459"/>
            <a:ext cx="2937192" cy="191363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urple screen with white text&#10;&#10;Description automatically generated">
            <a:extLst>
              <a:ext uri="{FF2B5EF4-FFF2-40B4-BE49-F238E27FC236}">
                <a16:creationId xmlns:a16="http://schemas.microsoft.com/office/drawing/2014/main" id="{21C6B141-9752-4A4F-E22D-B32B1838767E}"/>
              </a:ext>
            </a:extLst>
          </p:cNvPr>
          <p:cNvPicPr>
            <a:picLocks noChangeAspect="1"/>
          </p:cNvPicPr>
          <p:nvPr/>
        </p:nvPicPr>
        <p:blipFill>
          <a:blip r:embed="rId4"/>
          <a:stretch>
            <a:fillRect/>
          </a:stretch>
        </p:blipFill>
        <p:spPr>
          <a:xfrm>
            <a:off x="5196470" y="2838113"/>
            <a:ext cx="3397183" cy="2160000"/>
          </a:xfrm>
          <a:prstGeom prst="rect">
            <a:avLst/>
          </a:prstGeom>
        </p:spPr>
      </p:pic>
      <p:sp>
        <p:nvSpPr>
          <p:cNvPr id="15" name="Text Box 13">
            <a:extLst>
              <a:ext uri="{FF2B5EF4-FFF2-40B4-BE49-F238E27FC236}">
                <a16:creationId xmlns:a16="http://schemas.microsoft.com/office/drawing/2014/main" id="{103D52C6-6105-EE03-4911-C102629C1FBC}"/>
              </a:ext>
            </a:extLst>
          </p:cNvPr>
          <p:cNvSpPr txBox="1">
            <a:spLocks noChangeArrowheads="1"/>
          </p:cNvSpPr>
          <p:nvPr/>
        </p:nvSpPr>
        <p:spPr bwMode="auto">
          <a:xfrm>
            <a:off x="120746" y="4399638"/>
            <a:ext cx="5006191"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b="1" dirty="0"/>
              <a:t>Antennas </a:t>
            </a:r>
            <a:r>
              <a:rPr lang="en-US" sz="1400" dirty="0"/>
              <a:t>capturing RE-driven kinetic instabilities: </a:t>
            </a:r>
            <a:br>
              <a:rPr lang="en-US" sz="1400" dirty="0"/>
            </a:br>
            <a:r>
              <a:rPr lang="en-US" sz="1400" dirty="0"/>
              <a:t>REWS (EPS-2026), recently upgraded ICE, future LHPI</a:t>
            </a:r>
            <a:br>
              <a:rPr lang="en-US" sz="1400" dirty="0"/>
            </a:br>
            <a:r>
              <a:rPr lang="en-US" sz="1400" b="1" dirty="0">
                <a:solidFill>
                  <a:srgbClr val="017F02"/>
                </a:solidFill>
              </a:rPr>
              <a:t>See poster by O. Panico </a:t>
            </a:r>
            <a:r>
              <a:rPr lang="en-US" sz="1400" dirty="0">
                <a:solidFill>
                  <a:srgbClr val="017F02"/>
                </a:solidFill>
                <a:sym typeface="Wingdings" panose="05000000000000000000" pitchFamily="2" charset="2"/>
              </a:rPr>
              <a:t></a:t>
            </a:r>
            <a:r>
              <a:rPr lang="en-US" sz="1400" b="1" dirty="0">
                <a:solidFill>
                  <a:srgbClr val="017F02"/>
                </a:solidFill>
              </a:rPr>
              <a:t> </a:t>
            </a:r>
          </a:p>
        </p:txBody>
      </p:sp>
      <p:sp>
        <p:nvSpPr>
          <p:cNvPr id="16" name="TextBox 15">
            <a:extLst>
              <a:ext uri="{FF2B5EF4-FFF2-40B4-BE49-F238E27FC236}">
                <a16:creationId xmlns:a16="http://schemas.microsoft.com/office/drawing/2014/main" id="{E238E021-B9E5-5C88-50A0-2D054EEA89E9}"/>
              </a:ext>
            </a:extLst>
          </p:cNvPr>
          <p:cNvSpPr txBox="1"/>
          <p:nvPr/>
        </p:nvSpPr>
        <p:spPr>
          <a:xfrm>
            <a:off x="5209923" y="4381869"/>
            <a:ext cx="4495968" cy="246221"/>
          </a:xfrm>
          <a:prstGeom prst="rect">
            <a:avLst/>
          </a:prstGeom>
          <a:noFill/>
        </p:spPr>
        <p:txBody>
          <a:bodyPr wrap="square">
            <a:spAutoFit/>
          </a:bodyPr>
          <a:lstStyle/>
          <a:p>
            <a:r>
              <a:rPr lang="fr-FR" sz="1000" dirty="0"/>
              <a:t>[1] </a:t>
            </a:r>
            <a:r>
              <a:rPr lang="it-IT" sz="1000" dirty="0"/>
              <a:t>J. Decker et al 2024 Nucl. Fusion </a:t>
            </a:r>
            <a:r>
              <a:rPr lang="it-IT" sz="1000" b="1" dirty="0"/>
              <a:t>64</a:t>
            </a:r>
            <a:r>
              <a:rPr lang="it-IT" sz="1000" dirty="0"/>
              <a:t> 106027</a:t>
            </a:r>
          </a:p>
        </p:txBody>
      </p:sp>
      <p:sp>
        <p:nvSpPr>
          <p:cNvPr id="17" name="TextBox 16">
            <a:extLst>
              <a:ext uri="{FF2B5EF4-FFF2-40B4-BE49-F238E27FC236}">
                <a16:creationId xmlns:a16="http://schemas.microsoft.com/office/drawing/2014/main" id="{1BDDF4E4-06CA-4371-690D-D7451A3E6594}"/>
              </a:ext>
            </a:extLst>
          </p:cNvPr>
          <p:cNvSpPr txBox="1"/>
          <p:nvPr/>
        </p:nvSpPr>
        <p:spPr>
          <a:xfrm>
            <a:off x="5209923" y="4736654"/>
            <a:ext cx="4495968" cy="246221"/>
          </a:xfrm>
          <a:prstGeom prst="rect">
            <a:avLst/>
          </a:prstGeom>
          <a:noFill/>
        </p:spPr>
        <p:txBody>
          <a:bodyPr wrap="square">
            <a:spAutoFit/>
          </a:bodyPr>
          <a:lstStyle/>
          <a:p>
            <a:r>
              <a:rPr lang="fr-FR" sz="1000" dirty="0"/>
              <a:t>[3] Simons et al 2025 </a:t>
            </a:r>
            <a:r>
              <a:rPr lang="fr-FR" sz="1000" dirty="0" err="1"/>
              <a:t>Rev</a:t>
            </a:r>
            <a:r>
              <a:rPr lang="fr-FR" sz="1000" dirty="0"/>
              <a:t>. </a:t>
            </a:r>
            <a:r>
              <a:rPr lang="fr-FR" sz="1000" dirty="0" err="1"/>
              <a:t>Sci</a:t>
            </a:r>
            <a:r>
              <a:rPr lang="fr-FR" sz="1000" dirty="0"/>
              <a:t>. </a:t>
            </a:r>
            <a:r>
              <a:rPr lang="fr-FR" sz="1000" dirty="0" err="1"/>
              <a:t>Instrum</a:t>
            </a:r>
            <a:r>
              <a:rPr lang="fr-FR" sz="1000" dirty="0"/>
              <a:t>. </a:t>
            </a:r>
            <a:r>
              <a:rPr lang="fr-FR" sz="1000" b="1" dirty="0"/>
              <a:t>96</a:t>
            </a:r>
            <a:r>
              <a:rPr lang="fr-FR" sz="1000" dirty="0"/>
              <a:t>, 093501 (2025)</a:t>
            </a:r>
          </a:p>
        </p:txBody>
      </p:sp>
      <p:pic>
        <p:nvPicPr>
          <p:cNvPr id="5" name="Imagen 4" descr="Imagen que contiene tabla, luz, estrella&#10;&#10;Descripción generada automáticamente">
            <a:extLst>
              <a:ext uri="{FF2B5EF4-FFF2-40B4-BE49-F238E27FC236}">
                <a16:creationId xmlns:a16="http://schemas.microsoft.com/office/drawing/2014/main" id="{3393FBB4-D93B-85D9-D390-A73218FCBB10}"/>
              </a:ext>
            </a:extLst>
          </p:cNvPr>
          <p:cNvPicPr>
            <a:picLocks noChangeAspect="1"/>
          </p:cNvPicPr>
          <p:nvPr/>
        </p:nvPicPr>
        <p:blipFill rotWithShape="1">
          <a:blip r:embed="rId5"/>
          <a:srcRect r="29622"/>
          <a:stretch/>
        </p:blipFill>
        <p:spPr>
          <a:xfrm>
            <a:off x="5304019" y="2909325"/>
            <a:ext cx="3353257" cy="1431225"/>
          </a:xfrm>
          <a:prstGeom prst="rect">
            <a:avLst/>
          </a:prstGeom>
        </p:spPr>
      </p:pic>
      <p:sp>
        <p:nvSpPr>
          <p:cNvPr id="12" name="TextBox 11">
            <a:extLst>
              <a:ext uri="{FF2B5EF4-FFF2-40B4-BE49-F238E27FC236}">
                <a16:creationId xmlns:a16="http://schemas.microsoft.com/office/drawing/2014/main" id="{68D0D67B-3E61-2FAA-6A2F-DF966D31C7CA}"/>
              </a:ext>
            </a:extLst>
          </p:cNvPr>
          <p:cNvSpPr txBox="1"/>
          <p:nvPr/>
        </p:nvSpPr>
        <p:spPr>
          <a:xfrm>
            <a:off x="5209923" y="4899738"/>
            <a:ext cx="4495968" cy="246221"/>
          </a:xfrm>
          <a:prstGeom prst="rect">
            <a:avLst/>
          </a:prstGeom>
          <a:noFill/>
        </p:spPr>
        <p:txBody>
          <a:bodyPr wrap="square">
            <a:spAutoFit/>
          </a:bodyPr>
          <a:lstStyle/>
          <a:p>
            <a:r>
              <a:rPr lang="fr-FR" sz="1000" dirty="0"/>
              <a:t>[4] J. Poley-Sanjuán et al 2025 </a:t>
            </a:r>
            <a:r>
              <a:rPr lang="fr-FR" sz="1000" dirty="0" err="1"/>
              <a:t>Nucl</a:t>
            </a:r>
            <a:r>
              <a:rPr lang="fr-FR" sz="1000" dirty="0"/>
              <a:t>. Fusion </a:t>
            </a:r>
            <a:r>
              <a:rPr lang="fr-FR" sz="1000" b="1" dirty="0"/>
              <a:t>65</a:t>
            </a:r>
            <a:r>
              <a:rPr lang="fr-FR" sz="1000" dirty="0"/>
              <a:t> 114001</a:t>
            </a:r>
          </a:p>
        </p:txBody>
      </p:sp>
      <p:sp>
        <p:nvSpPr>
          <p:cNvPr id="13" name="Text Box 13">
            <a:extLst>
              <a:ext uri="{FF2B5EF4-FFF2-40B4-BE49-F238E27FC236}">
                <a16:creationId xmlns:a16="http://schemas.microsoft.com/office/drawing/2014/main" id="{606F24FB-4106-2851-3477-F425BC1DE40B}"/>
              </a:ext>
            </a:extLst>
          </p:cNvPr>
          <p:cNvSpPr txBox="1">
            <a:spLocks noChangeArrowheads="1"/>
          </p:cNvSpPr>
          <p:nvPr/>
        </p:nvSpPr>
        <p:spPr bwMode="auto">
          <a:xfrm>
            <a:off x="131855" y="3976832"/>
            <a:ext cx="4440145" cy="28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171450" lvl="2" indent="-171450">
              <a:lnSpc>
                <a:spcPct val="90000"/>
              </a:lnSpc>
              <a:spcBef>
                <a:spcPts val="750"/>
              </a:spcBef>
              <a:buClr>
                <a:schemeClr val="accent1"/>
              </a:buClr>
              <a:buSzPct val="90000"/>
              <a:buFont typeface="Wingdings" pitchFamily="2" charset="2"/>
              <a:buChar char="§"/>
            </a:pPr>
            <a:r>
              <a:rPr lang="en-US" sz="1400" b="1" dirty="0"/>
              <a:t>Fast-ion and electron detector</a:t>
            </a:r>
            <a:r>
              <a:rPr lang="en-US" sz="1400" dirty="0"/>
              <a:t> [4]</a:t>
            </a:r>
          </a:p>
        </p:txBody>
      </p:sp>
    </p:spTree>
    <p:extLst>
      <p:ext uri="{BB962C8B-B14F-4D97-AF65-F5344CB8AC3E}">
        <p14:creationId xmlns:p14="http://schemas.microsoft.com/office/powerpoint/2010/main" val="409281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50"/>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16"/>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3"/>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7"/>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8" grpId="0"/>
      <p:bldP spid="9" grpId="0"/>
      <p:bldP spid="10" grpId="0"/>
      <p:bldP spid="15" grpId="0"/>
      <p:bldP spid="16" grpId="0"/>
      <p:bldP spid="16" grpId="1"/>
      <p:bldP spid="17" grpId="0"/>
      <p:bldP spid="17" grpId="1"/>
      <p:bldP spid="12" grpId="0"/>
      <p:bldP spid="12" grpId="1"/>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Autofit/>
          </a:bodyPr>
          <a:lstStyle/>
          <a:p>
            <a:r>
              <a:rPr lang="en-US" sz="2800" b="0" dirty="0"/>
              <a:t>Investigating high-frequency instabilities associated with runaway electrons</a:t>
            </a:r>
            <a:endParaRPr lang="en-US" sz="2800" dirty="0"/>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29</a:t>
            </a:fld>
            <a:endParaRPr lang="fr-FR" dirty="0"/>
          </a:p>
        </p:txBody>
      </p:sp>
      <p:sp>
        <p:nvSpPr>
          <p:cNvPr id="5" name="Content Placeholder 1">
            <a:extLst>
              <a:ext uri="{FF2B5EF4-FFF2-40B4-BE49-F238E27FC236}">
                <a16:creationId xmlns:a16="http://schemas.microsoft.com/office/drawing/2014/main" id="{86E5F76C-DE9A-EFC8-C7DF-8F4CF2AAB6DE}"/>
              </a:ext>
            </a:extLst>
          </p:cNvPr>
          <p:cNvSpPr>
            <a:spLocks noGrp="1"/>
          </p:cNvSpPr>
          <p:nvPr>
            <p:ph idx="1"/>
          </p:nvPr>
        </p:nvSpPr>
        <p:spPr>
          <a:xfrm>
            <a:off x="-1" y="957425"/>
            <a:ext cx="4892041" cy="813133"/>
          </a:xfrm>
        </p:spPr>
        <p:txBody>
          <a:bodyPr>
            <a:normAutofit/>
          </a:bodyPr>
          <a:lstStyle/>
          <a:p>
            <a:pPr marL="171450" lvl="2">
              <a:spcBef>
                <a:spcPts val="750"/>
              </a:spcBef>
              <a:buClr>
                <a:schemeClr val="accent1"/>
              </a:buClr>
            </a:pPr>
            <a:r>
              <a:rPr lang="en-US" sz="1400" dirty="0"/>
              <a:t>Automated mode-tracking algorithm developed to identify high-frequency (HF) modes measured by ICE probes</a:t>
            </a:r>
          </a:p>
        </p:txBody>
      </p:sp>
      <p:pic>
        <p:nvPicPr>
          <p:cNvPr id="13" name="Picture 12" descr="A screen shot of a graph&#10;&#10;Description automatically generated">
            <a:extLst>
              <a:ext uri="{FF2B5EF4-FFF2-40B4-BE49-F238E27FC236}">
                <a16:creationId xmlns:a16="http://schemas.microsoft.com/office/drawing/2014/main" id="{A0250BD6-5EFB-D225-5CB0-E4F611FA12BA}"/>
              </a:ext>
            </a:extLst>
          </p:cNvPr>
          <p:cNvPicPr>
            <a:picLocks noChangeAspect="1"/>
          </p:cNvPicPr>
          <p:nvPr/>
        </p:nvPicPr>
        <p:blipFill rotWithShape="1">
          <a:blip r:embed="rId2"/>
          <a:srcRect t="5926"/>
          <a:stretch/>
        </p:blipFill>
        <p:spPr>
          <a:xfrm>
            <a:off x="4768056" y="803800"/>
            <a:ext cx="3960169" cy="2160000"/>
          </a:xfrm>
          <a:prstGeom prst="rect">
            <a:avLst/>
          </a:prstGeom>
        </p:spPr>
      </p:pic>
      <p:pic>
        <p:nvPicPr>
          <p:cNvPr id="21" name="Picture 20" descr="A graph of a graph&#10;&#10;Description automatically generated">
            <a:extLst>
              <a:ext uri="{FF2B5EF4-FFF2-40B4-BE49-F238E27FC236}">
                <a16:creationId xmlns:a16="http://schemas.microsoft.com/office/drawing/2014/main" id="{61E59211-2FDD-72D2-F842-AB4330C73803}"/>
              </a:ext>
            </a:extLst>
          </p:cNvPr>
          <p:cNvPicPr>
            <a:picLocks noChangeAspect="1"/>
          </p:cNvPicPr>
          <p:nvPr/>
        </p:nvPicPr>
        <p:blipFill>
          <a:blip r:embed="rId3"/>
          <a:stretch>
            <a:fillRect/>
          </a:stretch>
        </p:blipFill>
        <p:spPr>
          <a:xfrm>
            <a:off x="4461950" y="2953567"/>
            <a:ext cx="3883900" cy="2160000"/>
          </a:xfrm>
          <a:prstGeom prst="rect">
            <a:avLst/>
          </a:prstGeom>
        </p:spPr>
      </p:pic>
      <p:sp>
        <p:nvSpPr>
          <p:cNvPr id="22" name="CuadroTexto 8">
            <a:extLst>
              <a:ext uri="{FF2B5EF4-FFF2-40B4-BE49-F238E27FC236}">
                <a16:creationId xmlns:a16="http://schemas.microsoft.com/office/drawing/2014/main" id="{26A0D2A5-522E-48D6-5D66-11BFD40A1047}"/>
              </a:ext>
            </a:extLst>
          </p:cNvPr>
          <p:cNvSpPr txBox="1"/>
          <p:nvPr/>
        </p:nvSpPr>
        <p:spPr>
          <a:xfrm>
            <a:off x="5139035" y="3036015"/>
            <a:ext cx="2342308" cy="253916"/>
          </a:xfrm>
          <a:prstGeom prst="rect">
            <a:avLst/>
          </a:prstGeom>
          <a:noFill/>
        </p:spPr>
        <p:txBody>
          <a:bodyPr wrap="none" rtlCol="0">
            <a:spAutoFit/>
          </a:bodyPr>
          <a:lstStyle/>
          <a:p>
            <a:r>
              <a:rPr lang="en-GB" sz="1050" dirty="0"/>
              <a:t>Out of 69 shots, 20 exhibited modes</a:t>
            </a:r>
          </a:p>
        </p:txBody>
      </p:sp>
      <p:sp>
        <p:nvSpPr>
          <p:cNvPr id="24" name="Content Placeholder 1">
            <a:extLst>
              <a:ext uri="{FF2B5EF4-FFF2-40B4-BE49-F238E27FC236}">
                <a16:creationId xmlns:a16="http://schemas.microsoft.com/office/drawing/2014/main" id="{E3FA6E5C-32EC-2051-82E7-43C2B93BDB83}"/>
              </a:ext>
            </a:extLst>
          </p:cNvPr>
          <p:cNvSpPr txBox="1">
            <a:spLocks/>
          </p:cNvSpPr>
          <p:nvPr/>
        </p:nvSpPr>
        <p:spPr>
          <a:xfrm>
            <a:off x="-5" y="1778965"/>
            <a:ext cx="5023577" cy="587296"/>
          </a:xfrm>
          <a:prstGeom prst="rect">
            <a:avLst/>
          </a:prstGeom>
        </p:spPr>
        <p:txBody>
          <a:bodyPr vert="horz" lIns="180000" tIns="45720" rIns="91440" bIns="45720" rtlCol="0">
            <a:normAutofit fontScale="92500"/>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69 RE discharges analyzed, with HF modes identified in 20 discharges. Similar to RE modes seen on DIII-D [1, 2, 3]</a:t>
            </a:r>
          </a:p>
        </p:txBody>
      </p:sp>
      <p:sp>
        <p:nvSpPr>
          <p:cNvPr id="25" name="Content Placeholder 1">
            <a:extLst>
              <a:ext uri="{FF2B5EF4-FFF2-40B4-BE49-F238E27FC236}">
                <a16:creationId xmlns:a16="http://schemas.microsoft.com/office/drawing/2014/main" id="{F8AB2DB7-AF20-F7BD-9DF2-2AC6F27A2436}"/>
              </a:ext>
            </a:extLst>
          </p:cNvPr>
          <p:cNvSpPr txBox="1">
            <a:spLocks/>
          </p:cNvSpPr>
          <p:nvPr/>
        </p:nvSpPr>
        <p:spPr>
          <a:xfrm>
            <a:off x="-3" y="2423728"/>
            <a:ext cx="5151873" cy="554820"/>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spcBef>
                <a:spcPts val="750"/>
              </a:spcBef>
              <a:buClr>
                <a:schemeClr val="accent1"/>
              </a:buClr>
            </a:pPr>
            <a:r>
              <a:rPr lang="en-US" sz="1400" dirty="0"/>
              <a:t>Modes appear during high HXR emission, with some dependence on plasma triangularity and temperature</a:t>
            </a:r>
          </a:p>
        </p:txBody>
      </p:sp>
      <p:sp>
        <p:nvSpPr>
          <p:cNvPr id="26" name="Content Placeholder 1">
            <a:extLst>
              <a:ext uri="{FF2B5EF4-FFF2-40B4-BE49-F238E27FC236}">
                <a16:creationId xmlns:a16="http://schemas.microsoft.com/office/drawing/2014/main" id="{F7937871-10F9-E3D1-3FAF-0A5D88233214}"/>
              </a:ext>
            </a:extLst>
          </p:cNvPr>
          <p:cNvSpPr txBox="1">
            <a:spLocks/>
          </p:cNvSpPr>
          <p:nvPr/>
        </p:nvSpPr>
        <p:spPr>
          <a:xfrm>
            <a:off x="0" y="3058181"/>
            <a:ext cx="5023576" cy="520426"/>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lnSpc>
                <a:spcPct val="100000"/>
              </a:lnSpc>
              <a:spcBef>
                <a:spcPts val="750"/>
              </a:spcBef>
              <a:buClr>
                <a:schemeClr val="accent1"/>
              </a:buClr>
            </a:pPr>
            <a:r>
              <a:rPr lang="en-US" sz="1400" dirty="0"/>
              <a:t>Mode-pair frequency spacing exhibits a strong inverse correlation with plasma density.</a:t>
            </a:r>
          </a:p>
        </p:txBody>
      </p:sp>
      <p:pic>
        <p:nvPicPr>
          <p:cNvPr id="28" name="Picture 27" descr="A graph of a number of data&#10;&#10;Description automatically generated with medium confidence">
            <a:extLst>
              <a:ext uri="{FF2B5EF4-FFF2-40B4-BE49-F238E27FC236}">
                <a16:creationId xmlns:a16="http://schemas.microsoft.com/office/drawing/2014/main" id="{E3332216-586E-6031-CF3B-A39A2E5214D9}"/>
              </a:ext>
            </a:extLst>
          </p:cNvPr>
          <p:cNvPicPr>
            <a:picLocks noChangeAspect="1"/>
          </p:cNvPicPr>
          <p:nvPr/>
        </p:nvPicPr>
        <p:blipFill>
          <a:blip r:embed="rId4"/>
          <a:stretch>
            <a:fillRect/>
          </a:stretch>
        </p:blipFill>
        <p:spPr>
          <a:xfrm>
            <a:off x="4710808" y="2944468"/>
            <a:ext cx="3500690" cy="2160000"/>
          </a:xfrm>
          <a:prstGeom prst="rect">
            <a:avLst/>
          </a:prstGeom>
        </p:spPr>
      </p:pic>
      <p:pic>
        <p:nvPicPr>
          <p:cNvPr id="29" name="Picture 28" descr="A screen shot of a graph&#10;&#10;Description automatically generated">
            <a:extLst>
              <a:ext uri="{FF2B5EF4-FFF2-40B4-BE49-F238E27FC236}">
                <a16:creationId xmlns:a16="http://schemas.microsoft.com/office/drawing/2014/main" id="{3428A0E3-0A2D-728A-62CB-C69BA7A38C3F}"/>
              </a:ext>
            </a:extLst>
          </p:cNvPr>
          <p:cNvPicPr>
            <a:picLocks noChangeAspect="1"/>
          </p:cNvPicPr>
          <p:nvPr/>
        </p:nvPicPr>
        <p:blipFill rotWithShape="1">
          <a:blip r:embed="rId5"/>
          <a:srcRect t="5958"/>
          <a:stretch/>
        </p:blipFill>
        <p:spPr>
          <a:xfrm>
            <a:off x="4766672" y="803357"/>
            <a:ext cx="3961553" cy="2160000"/>
          </a:xfrm>
          <a:prstGeom prst="rect">
            <a:avLst/>
          </a:prstGeom>
        </p:spPr>
      </p:pic>
      <p:pic>
        <p:nvPicPr>
          <p:cNvPr id="31" name="Picture 30" descr="A graph of a graph&#10;&#10;Description automatically generated with medium confidence">
            <a:extLst>
              <a:ext uri="{FF2B5EF4-FFF2-40B4-BE49-F238E27FC236}">
                <a16:creationId xmlns:a16="http://schemas.microsoft.com/office/drawing/2014/main" id="{EA7AB243-BB38-83AA-80DE-6994ABF035AA}"/>
              </a:ext>
            </a:extLst>
          </p:cNvPr>
          <p:cNvPicPr>
            <a:picLocks noChangeAspect="1"/>
          </p:cNvPicPr>
          <p:nvPr/>
        </p:nvPicPr>
        <p:blipFill>
          <a:blip r:embed="rId6"/>
          <a:stretch>
            <a:fillRect/>
          </a:stretch>
        </p:blipFill>
        <p:spPr>
          <a:xfrm>
            <a:off x="4530313" y="2940388"/>
            <a:ext cx="3774884" cy="2160000"/>
          </a:xfrm>
          <a:prstGeom prst="rect">
            <a:avLst/>
          </a:prstGeom>
        </p:spPr>
      </p:pic>
      <p:pic>
        <p:nvPicPr>
          <p:cNvPr id="33" name="Picture 32" descr="A colorful pixelated image of a graph&#10;&#10;Description automatically generated with medium confidence">
            <a:extLst>
              <a:ext uri="{FF2B5EF4-FFF2-40B4-BE49-F238E27FC236}">
                <a16:creationId xmlns:a16="http://schemas.microsoft.com/office/drawing/2014/main" id="{03BBFC78-8000-5D7C-5F2F-0C1B6BBE1179}"/>
              </a:ext>
            </a:extLst>
          </p:cNvPr>
          <p:cNvPicPr>
            <a:picLocks noChangeAspect="1"/>
          </p:cNvPicPr>
          <p:nvPr/>
        </p:nvPicPr>
        <p:blipFill>
          <a:blip r:embed="rId7"/>
          <a:stretch>
            <a:fillRect/>
          </a:stretch>
        </p:blipFill>
        <p:spPr>
          <a:xfrm>
            <a:off x="5208606" y="2967437"/>
            <a:ext cx="3002892" cy="2160000"/>
          </a:xfrm>
          <a:prstGeom prst="rect">
            <a:avLst/>
          </a:prstGeom>
        </p:spPr>
      </p:pic>
      <p:sp>
        <p:nvSpPr>
          <p:cNvPr id="34" name="Content Placeholder 1">
            <a:extLst>
              <a:ext uri="{FF2B5EF4-FFF2-40B4-BE49-F238E27FC236}">
                <a16:creationId xmlns:a16="http://schemas.microsoft.com/office/drawing/2014/main" id="{70A59212-62B0-4DCA-8DB8-D3D326A91418}"/>
              </a:ext>
            </a:extLst>
          </p:cNvPr>
          <p:cNvSpPr txBox="1">
            <a:spLocks/>
          </p:cNvSpPr>
          <p:nvPr/>
        </p:nvSpPr>
        <p:spPr>
          <a:xfrm>
            <a:off x="-6" y="3695791"/>
            <a:ext cx="4892041" cy="520427"/>
          </a:xfrm>
          <a:prstGeom prst="rect">
            <a:avLst/>
          </a:prstGeom>
        </p:spPr>
        <p:txBody>
          <a:bodyPr vert="horz" lIns="180000" tIns="45720" rIns="91440" bIns="45720" rtlCol="0">
            <a:normAutofit/>
          </a:bodyPr>
          <a:lstStyle>
            <a:lvl1pPr marL="171450" indent="-171450" algn="l" defTabSz="685800" rtl="0" eaLnBrk="1" latinLnBrk="0" hangingPunct="1">
              <a:lnSpc>
                <a:spcPct val="90000"/>
              </a:lnSpc>
              <a:spcBef>
                <a:spcPts val="750"/>
              </a:spcBef>
              <a:buClr>
                <a:schemeClr val="accent1"/>
              </a:buClr>
              <a:buSzPct val="90000"/>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SzPct val="90000"/>
              <a:buFont typeface="Wingdings" pitchFamily="2" charset="2"/>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a:lnSpc>
                <a:spcPct val="100000"/>
              </a:lnSpc>
              <a:spcBef>
                <a:spcPts val="750"/>
              </a:spcBef>
              <a:buClr>
                <a:schemeClr val="accent1"/>
              </a:buClr>
            </a:pPr>
            <a:r>
              <a:rPr lang="en-US" sz="1400" dirty="0"/>
              <a:t>Ongoing investigation to identifying the underlying wave physics (i.e. Whistlers [1,2] vs Ion Bernstein Waves [3])</a:t>
            </a:r>
          </a:p>
        </p:txBody>
      </p:sp>
      <p:sp>
        <p:nvSpPr>
          <p:cNvPr id="35" name="TextBox 34">
            <a:extLst>
              <a:ext uri="{FF2B5EF4-FFF2-40B4-BE49-F238E27FC236}">
                <a16:creationId xmlns:a16="http://schemas.microsoft.com/office/drawing/2014/main" id="{B63F48B2-40F5-8A63-246A-952690AA61F5}"/>
              </a:ext>
            </a:extLst>
          </p:cNvPr>
          <p:cNvSpPr txBox="1"/>
          <p:nvPr/>
        </p:nvSpPr>
        <p:spPr>
          <a:xfrm>
            <a:off x="20490" y="4256809"/>
            <a:ext cx="4495968" cy="553998"/>
          </a:xfrm>
          <a:prstGeom prst="rect">
            <a:avLst/>
          </a:prstGeom>
          <a:noFill/>
        </p:spPr>
        <p:txBody>
          <a:bodyPr wrap="square">
            <a:spAutoFit/>
          </a:bodyPr>
          <a:lstStyle/>
          <a:p>
            <a:r>
              <a:rPr lang="fr-FR" sz="1000" dirty="0"/>
              <a:t>[1] D.A. Spong et al 2018 </a:t>
            </a:r>
            <a:r>
              <a:rPr lang="en-US" sz="1000" dirty="0"/>
              <a:t>Phys. Rev. Lett. </a:t>
            </a:r>
            <a:r>
              <a:rPr lang="en-US" sz="1000" b="1" dirty="0"/>
              <a:t>120</a:t>
            </a:r>
            <a:r>
              <a:rPr lang="en-US" sz="1000" dirty="0"/>
              <a:t>, 1550021</a:t>
            </a:r>
          </a:p>
          <a:p>
            <a:r>
              <a:rPr lang="en-US" sz="1000" dirty="0"/>
              <a:t>[2] W.W. </a:t>
            </a:r>
            <a:r>
              <a:rPr lang="en-US" sz="1000" dirty="0" err="1"/>
              <a:t>Heidbrink</a:t>
            </a:r>
            <a:r>
              <a:rPr lang="en-US" sz="1000" dirty="0"/>
              <a:t> et al 2019 Plasma Phys. Control. Fusion </a:t>
            </a:r>
            <a:r>
              <a:rPr lang="en-US" sz="1000" b="1" dirty="0"/>
              <a:t>61</a:t>
            </a:r>
            <a:r>
              <a:rPr lang="en-US" sz="1000" dirty="0"/>
              <a:t> 014007</a:t>
            </a:r>
          </a:p>
          <a:p>
            <a:r>
              <a:rPr lang="en-US" sz="1000" dirty="0"/>
              <a:t>[3] </a:t>
            </a:r>
            <a:r>
              <a:rPr lang="it-IT" sz="1000" dirty="0"/>
              <a:t>A. Lvovskiy et al 2019 Nucl. Fusion </a:t>
            </a:r>
            <a:r>
              <a:rPr lang="it-IT" sz="1000" b="1" dirty="0"/>
              <a:t>59</a:t>
            </a:r>
            <a:r>
              <a:rPr lang="it-IT" sz="1000" dirty="0"/>
              <a:t> 124004</a:t>
            </a:r>
            <a:endParaRPr lang="fr-FR" sz="1000" dirty="0"/>
          </a:p>
        </p:txBody>
      </p:sp>
      <p:sp>
        <p:nvSpPr>
          <p:cNvPr id="2" name="TextBox 1">
            <a:extLst>
              <a:ext uri="{FF2B5EF4-FFF2-40B4-BE49-F238E27FC236}">
                <a16:creationId xmlns:a16="http://schemas.microsoft.com/office/drawing/2014/main" id="{54DD4DEB-BDF9-388F-E6A3-F7EB34584A60}"/>
              </a:ext>
            </a:extLst>
          </p:cNvPr>
          <p:cNvSpPr txBox="1"/>
          <p:nvPr/>
        </p:nvSpPr>
        <p:spPr>
          <a:xfrm>
            <a:off x="22416" y="4722556"/>
            <a:ext cx="4495968" cy="400110"/>
          </a:xfrm>
          <a:prstGeom prst="rect">
            <a:avLst/>
          </a:prstGeom>
          <a:noFill/>
        </p:spPr>
        <p:txBody>
          <a:bodyPr wrap="square">
            <a:spAutoFit/>
          </a:bodyPr>
          <a:lstStyle/>
          <a:p>
            <a:r>
              <a:rPr lang="fr-FR" sz="1000" dirty="0"/>
              <a:t>[4]</a:t>
            </a:r>
            <a:r>
              <a:rPr lang="en-US" sz="1000" dirty="0"/>
              <a:t> W. Bin EPS Edinburg 2026</a:t>
            </a:r>
          </a:p>
          <a:p>
            <a:r>
              <a:rPr lang="en-US" sz="1000" dirty="0"/>
              <a:t>[5] </a:t>
            </a:r>
            <a:r>
              <a:rPr lang="it-IT" sz="1000" dirty="0"/>
              <a:t>C. Castaldo et al 2024 Nucl. Fusion </a:t>
            </a:r>
            <a:r>
              <a:rPr lang="it-IT" sz="1000" b="1" dirty="0"/>
              <a:t>64</a:t>
            </a:r>
            <a:r>
              <a:rPr lang="it-IT" sz="1000" dirty="0"/>
              <a:t> 086003</a:t>
            </a:r>
            <a:endParaRPr lang="fr-FR" sz="1000" dirty="0"/>
          </a:p>
        </p:txBody>
      </p:sp>
    </p:spTree>
    <p:extLst>
      <p:ext uri="{BB962C8B-B14F-4D97-AF65-F5344CB8AC3E}">
        <p14:creationId xmlns:p14="http://schemas.microsoft.com/office/powerpoint/2010/main" val="226806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28"/>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31"/>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4" grpId="0"/>
      <p:bldP spid="25" grpId="0"/>
      <p:bldP spid="26" grpId="0"/>
      <p:bldP spid="34" grpId="0"/>
      <p:bldP spid="35"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214278" y="1017638"/>
            <a:ext cx="8283330" cy="3651307"/>
          </a:xfrm>
        </p:spPr>
        <p:txBody>
          <a:bodyPr>
            <a:noAutofit/>
          </a:bodyPr>
          <a:lstStyle/>
          <a:p>
            <a:pPr marL="342900" lvl="2" indent="-342900">
              <a:lnSpc>
                <a:spcPct val="110000"/>
              </a:lnSpc>
              <a:spcBef>
                <a:spcPct val="0"/>
              </a:spcBef>
              <a:buFont typeface="+mj-lt"/>
              <a:buAutoNum type="arabicPeriod"/>
            </a:pPr>
            <a:r>
              <a:rPr lang="en-US" sz="1400" dirty="0">
                <a:solidFill>
                  <a:schemeClr val="bg1">
                    <a:lumMod val="65000"/>
                  </a:schemeClr>
                </a:solidFill>
              </a:rPr>
              <a:t>TCV as a fast-ion testbed</a:t>
            </a:r>
          </a:p>
          <a:p>
            <a:pPr marL="514350" lvl="4">
              <a:spcBef>
                <a:spcPts val="750"/>
              </a:spcBef>
              <a:buClr>
                <a:schemeClr val="accent1"/>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Heating and fast-ion sources</a:t>
            </a:r>
          </a:p>
          <a:p>
            <a:pPr marL="514350" lvl="4">
              <a:spcBef>
                <a:spcPts val="750"/>
              </a:spcBef>
              <a:buClr>
                <a:schemeClr val="accent1"/>
              </a:buClr>
              <a:buSzPct val="90000"/>
              <a:buFont typeface="Wingdings" pitchFamily="2" charset="2"/>
              <a:buChar char="§"/>
            </a:pPr>
            <a:r>
              <a:rPr lang="en-US" sz="1400" dirty="0">
                <a:solidFill>
                  <a:schemeClr val="bg1">
                    <a:lumMod val="65000"/>
                  </a:schemeClr>
                </a:solidFill>
                <a:latin typeface="Arial" panose="020B0604020202020204" pitchFamily="34" charset="0"/>
                <a:cs typeface="Arial" panose="020B0604020202020204" pitchFamily="34" charset="0"/>
              </a:rPr>
              <a:t>Fast-ion diagnostics</a:t>
            </a:r>
          </a:p>
          <a:p>
            <a:pPr marL="628650" lvl="3" indent="-285750">
              <a:lnSpc>
                <a:spcPct val="110000"/>
              </a:lnSpc>
              <a:spcBef>
                <a:spcPct val="0"/>
              </a:spcBef>
              <a:buFont typeface="Wingdings" panose="05000000000000000000" pitchFamily="2" charset="2"/>
              <a:buChar char="q"/>
            </a:pPr>
            <a:endParaRPr lang="en-US" sz="1400" dirty="0"/>
          </a:p>
          <a:p>
            <a:pPr marL="342900" lvl="2" indent="-342900">
              <a:lnSpc>
                <a:spcPct val="110000"/>
              </a:lnSpc>
              <a:spcBef>
                <a:spcPct val="0"/>
              </a:spcBef>
              <a:buFont typeface="+mj-lt"/>
              <a:buAutoNum type="arabicPeriod"/>
            </a:pPr>
            <a:r>
              <a:rPr lang="en-US" sz="1400" dirty="0">
                <a:solidFill>
                  <a:schemeClr val="bg1">
                    <a:lumMod val="65000"/>
                  </a:schemeClr>
                </a:solidFill>
              </a:rPr>
              <a:t>TCV Modelling and analysis workflow</a:t>
            </a:r>
          </a:p>
          <a:p>
            <a:pPr marL="628650" lvl="3" indent="-285750">
              <a:lnSpc>
                <a:spcPct val="110000"/>
              </a:lnSpc>
              <a:spcBef>
                <a:spcPct val="0"/>
              </a:spcBef>
              <a:buFont typeface="Wingdings" panose="05000000000000000000" pitchFamily="2" charset="2"/>
              <a:buChar char="q"/>
            </a:pPr>
            <a:endParaRPr lang="en-US" sz="1400" dirty="0">
              <a:solidFill>
                <a:schemeClr val="bg1">
                  <a:lumMod val="65000"/>
                </a:schemeClr>
              </a:solidFill>
            </a:endParaRPr>
          </a:p>
          <a:p>
            <a:pPr marL="342900" lvl="2" indent="-342900">
              <a:lnSpc>
                <a:spcPct val="110000"/>
              </a:lnSpc>
              <a:spcBef>
                <a:spcPct val="0"/>
              </a:spcBef>
              <a:buFont typeface="+mj-lt"/>
              <a:buAutoNum type="arabicPeriod"/>
            </a:pPr>
            <a:r>
              <a:rPr lang="en-US" sz="1400" dirty="0">
                <a:solidFill>
                  <a:schemeClr val="bg1">
                    <a:lumMod val="65000"/>
                  </a:schemeClr>
                </a:solidFill>
              </a:rPr>
              <a:t>Recent energetic-particle studies on TCV</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Negative vs positive triangularity confinement</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Alfvén eigenmode control</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Fishbone redistribution of fast ions</a:t>
            </a:r>
          </a:p>
          <a:p>
            <a:pPr marL="628650" lvl="3" indent="-285750">
              <a:lnSpc>
                <a:spcPct val="110000"/>
              </a:lnSpc>
              <a:spcBef>
                <a:spcPct val="0"/>
              </a:spcBef>
              <a:buClr>
                <a:schemeClr val="bg1">
                  <a:lumMod val="65000"/>
                </a:schemeClr>
              </a:buClr>
              <a:buFont typeface="Wingdings" panose="05000000000000000000" pitchFamily="2" charset="2"/>
              <a:buChar char="§"/>
            </a:pPr>
            <a:r>
              <a:rPr lang="en-US" sz="1400" dirty="0">
                <a:solidFill>
                  <a:schemeClr val="bg1">
                    <a:lumMod val="65000"/>
                  </a:schemeClr>
                </a:solidFill>
              </a:rPr>
              <a:t>Runaway-electron and high-frequency waves</a:t>
            </a:r>
          </a:p>
          <a:p>
            <a:pPr marL="628650" lvl="3" indent="-285750">
              <a:lnSpc>
                <a:spcPct val="110000"/>
              </a:lnSpc>
              <a:spcBef>
                <a:spcPct val="0"/>
              </a:spcBef>
              <a:buFont typeface="Wingdings" panose="05000000000000000000" pitchFamily="2" charset="2"/>
              <a:buChar char="q"/>
            </a:pPr>
            <a:endParaRPr lang="en-US" sz="1400" dirty="0">
              <a:solidFill>
                <a:schemeClr val="bg1">
                  <a:lumMod val="65000"/>
                </a:schemeClr>
              </a:solidFill>
            </a:endParaRPr>
          </a:p>
          <a:p>
            <a:pPr marL="342900" lvl="2" indent="-342900">
              <a:lnSpc>
                <a:spcPct val="110000"/>
              </a:lnSpc>
              <a:spcBef>
                <a:spcPct val="0"/>
              </a:spcBef>
              <a:buFont typeface="+mj-lt"/>
              <a:buAutoNum type="arabicPeriod"/>
            </a:pPr>
            <a:r>
              <a:rPr lang="en-US" sz="1400" dirty="0"/>
              <a:t>Conclusions and outlook</a:t>
            </a:r>
          </a:p>
          <a:p>
            <a:pPr>
              <a:lnSpc>
                <a:spcPct val="110000"/>
              </a:lnSpc>
            </a:pPr>
            <a:endParaRPr lang="en-US" sz="14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fontScale="90000"/>
          </a:bodyPr>
          <a:lstStyle/>
          <a:p>
            <a:r>
              <a:rPr lang="en-US" sz="3100" dirty="0"/>
              <a:t>Outline</a:t>
            </a:r>
            <a:endParaRPr lang="en-US" dirty="0"/>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30</a:t>
            </a:fld>
            <a:endParaRPr lang="fr-FR" dirty="0"/>
          </a:p>
        </p:txBody>
      </p:sp>
    </p:spTree>
    <p:extLst>
      <p:ext uri="{BB962C8B-B14F-4D97-AF65-F5344CB8AC3E}">
        <p14:creationId xmlns:p14="http://schemas.microsoft.com/office/powerpoint/2010/main" val="2775728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rmAutofit fontScale="90000"/>
          </a:bodyPr>
          <a:lstStyle/>
          <a:p>
            <a:r>
              <a:rPr lang="en-US" dirty="0"/>
              <a:t>Conclusions</a:t>
            </a:r>
          </a:p>
        </p:txBody>
      </p:sp>
      <p:sp>
        <p:nvSpPr>
          <p:cNvPr id="6" name="Footer Placeholder 5">
            <a:extLst>
              <a:ext uri="{FF2B5EF4-FFF2-40B4-BE49-F238E27FC236}">
                <a16:creationId xmlns:a16="http://schemas.microsoft.com/office/drawing/2014/main" id="{7107B2B0-480D-4865-BDBC-1B1D9964E861}"/>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31</a:t>
            </a:fld>
            <a:endParaRPr lang="fr-FR" dirty="0"/>
          </a:p>
        </p:txBody>
      </p:sp>
      <p:sp>
        <p:nvSpPr>
          <p:cNvPr id="23" name="Text Box 13">
            <a:extLst>
              <a:ext uri="{FF2B5EF4-FFF2-40B4-BE49-F238E27FC236}">
                <a16:creationId xmlns:a16="http://schemas.microsoft.com/office/drawing/2014/main" id="{0910654F-0CC2-09EF-8971-247C111CB0DF}"/>
              </a:ext>
            </a:extLst>
          </p:cNvPr>
          <p:cNvSpPr txBox="1">
            <a:spLocks noChangeArrowheads="1"/>
          </p:cNvSpPr>
          <p:nvPr/>
        </p:nvSpPr>
        <p:spPr bwMode="auto">
          <a:xfrm>
            <a:off x="225308" y="739478"/>
            <a:ext cx="8405929"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spcBef>
                <a:spcPct val="0"/>
              </a:spcBef>
              <a:buClr>
                <a:schemeClr val="accent1"/>
              </a:buClr>
              <a:buFont typeface="Wingdings" panose="05000000000000000000" pitchFamily="2" charset="2"/>
              <a:buChar char="§"/>
            </a:pPr>
            <a:r>
              <a:rPr lang="en-US" sz="1400" dirty="0"/>
              <a:t>TCV provides a versatile testbed for energetic-particle studies, combining flexible heating, advanced diagnostics and integrated modelling.</a:t>
            </a:r>
          </a:p>
          <a:p>
            <a:pPr marL="285750" indent="-285750">
              <a:spcBef>
                <a:spcPct val="0"/>
              </a:spcBef>
              <a:buClr>
                <a:schemeClr val="accent1"/>
              </a:buClr>
              <a:buFont typeface="Wingdings" panose="05000000000000000000" pitchFamily="2" charset="2"/>
              <a:buChar char="§"/>
            </a:pPr>
            <a:endParaRPr lang="en-US" sz="1400" dirty="0"/>
          </a:p>
          <a:p>
            <a:pPr marL="285750" indent="-285750">
              <a:spcBef>
                <a:spcPct val="0"/>
              </a:spcBef>
              <a:buClr>
                <a:schemeClr val="accent1"/>
              </a:buClr>
              <a:buFont typeface="Wingdings" panose="05000000000000000000" pitchFamily="2" charset="2"/>
              <a:buChar char="§"/>
            </a:pPr>
            <a:r>
              <a:rPr lang="en-US" sz="1400" dirty="0"/>
              <a:t>Large suite of diagnostics enable detailed phase-space characterization of fast-ion populations.</a:t>
            </a:r>
          </a:p>
          <a:p>
            <a:pPr marL="285750" indent="-285750">
              <a:spcBef>
                <a:spcPct val="0"/>
              </a:spcBef>
              <a:buClr>
                <a:schemeClr val="accent1"/>
              </a:buClr>
              <a:buFont typeface="Wingdings" panose="05000000000000000000" pitchFamily="2" charset="2"/>
              <a:buChar char="§"/>
            </a:pPr>
            <a:endParaRPr lang="en-US" sz="1400" dirty="0"/>
          </a:p>
          <a:p>
            <a:pPr marL="285750" indent="-285750">
              <a:spcBef>
                <a:spcPct val="0"/>
              </a:spcBef>
              <a:buClr>
                <a:schemeClr val="accent1"/>
              </a:buClr>
              <a:buFont typeface="Wingdings" panose="05000000000000000000" pitchFamily="2" charset="2"/>
              <a:buChar char="§"/>
            </a:pPr>
            <a:r>
              <a:rPr lang="en-US" sz="1400" dirty="0"/>
              <a:t>NT and PT plasmas exhibit comparable neoclassical fast-ion confinement, but differences in AE activity and associated losses.</a:t>
            </a:r>
          </a:p>
          <a:p>
            <a:pPr marL="285750" indent="-285750">
              <a:spcBef>
                <a:spcPct val="0"/>
              </a:spcBef>
              <a:buClr>
                <a:schemeClr val="accent1"/>
              </a:buClr>
              <a:buFont typeface="Wingdings" panose="05000000000000000000" pitchFamily="2" charset="2"/>
              <a:buChar char="§"/>
            </a:pPr>
            <a:endParaRPr lang="en-US" sz="1400" dirty="0"/>
          </a:p>
          <a:p>
            <a:pPr marL="285750" indent="-285750">
              <a:spcBef>
                <a:spcPct val="0"/>
              </a:spcBef>
              <a:buClr>
                <a:schemeClr val="accent1"/>
              </a:buClr>
              <a:buFont typeface="Wingdings" panose="05000000000000000000" pitchFamily="2" charset="2"/>
              <a:buChar char="§"/>
            </a:pPr>
            <a:r>
              <a:rPr lang="en-US" sz="1400" dirty="0"/>
              <a:t>AE control experiments demonstrate effective TAE suppression using localized ECRH, with additional sensitivity to ECCD-induced equilibrium changes.</a:t>
            </a:r>
          </a:p>
          <a:p>
            <a:pPr marL="285750" indent="-285750">
              <a:spcBef>
                <a:spcPct val="0"/>
              </a:spcBef>
              <a:buClr>
                <a:schemeClr val="accent1"/>
              </a:buClr>
              <a:buFont typeface="Wingdings" panose="05000000000000000000" pitchFamily="2" charset="2"/>
              <a:buChar char="§"/>
            </a:pPr>
            <a:endParaRPr lang="en-US" sz="1400" dirty="0"/>
          </a:p>
          <a:p>
            <a:pPr marL="285750" indent="-285750">
              <a:spcBef>
                <a:spcPct val="0"/>
              </a:spcBef>
              <a:buClr>
                <a:schemeClr val="accent1"/>
              </a:buClr>
              <a:buFont typeface="Wingdings" panose="05000000000000000000" pitchFamily="2" charset="2"/>
              <a:buChar char="§"/>
            </a:pPr>
            <a:r>
              <a:rPr lang="en-US" sz="1400" dirty="0"/>
              <a:t>Fishbone instabilities produce coherent bursts of fast-ion losses, accompanied by ICE activity.</a:t>
            </a:r>
          </a:p>
          <a:p>
            <a:pPr marL="285750" indent="-285750">
              <a:spcBef>
                <a:spcPct val="0"/>
              </a:spcBef>
              <a:buClr>
                <a:schemeClr val="accent1"/>
              </a:buClr>
              <a:buFont typeface="Wingdings" panose="05000000000000000000" pitchFamily="2" charset="2"/>
              <a:buChar char="§"/>
            </a:pPr>
            <a:endParaRPr lang="en-US" sz="1400" dirty="0"/>
          </a:p>
          <a:p>
            <a:pPr>
              <a:spcBef>
                <a:spcPct val="0"/>
              </a:spcBef>
              <a:buClr>
                <a:schemeClr val="accent1"/>
              </a:buClr>
              <a:buNone/>
            </a:pPr>
            <a:r>
              <a:rPr lang="en-US" sz="1400" dirty="0"/>
              <a:t>Other studies:</a:t>
            </a:r>
          </a:p>
          <a:p>
            <a:pPr>
              <a:spcBef>
                <a:spcPct val="0"/>
              </a:spcBef>
              <a:buClr>
                <a:schemeClr val="accent1"/>
              </a:buClr>
              <a:buNone/>
            </a:pPr>
            <a:endParaRPr lang="en-US" sz="1400" dirty="0"/>
          </a:p>
          <a:p>
            <a:pPr marL="285750" indent="-285750">
              <a:spcBef>
                <a:spcPct val="0"/>
              </a:spcBef>
              <a:buClr>
                <a:schemeClr val="accent1"/>
              </a:buClr>
              <a:buFont typeface="Wingdings" panose="05000000000000000000" pitchFamily="2" charset="2"/>
              <a:buChar char="§"/>
            </a:pPr>
            <a:r>
              <a:rPr lang="en-US" sz="1400" dirty="0"/>
              <a:t>Structure and dynamics of n=0 modes, including </a:t>
            </a:r>
            <a:r>
              <a:rPr lang="en-US" sz="1400" dirty="0" err="1"/>
              <a:t>eGAMs</a:t>
            </a:r>
            <a:br>
              <a:rPr lang="en-US" sz="1400" dirty="0"/>
            </a:br>
            <a:r>
              <a:rPr lang="en-US" sz="1400" dirty="0">
                <a:solidFill>
                  <a:srgbClr val="017F02"/>
                </a:solidFill>
              </a:rPr>
              <a:t>See posters by D. Banerjee, L-G Erickson, S. </a:t>
            </a:r>
            <a:r>
              <a:rPr lang="en-US" sz="1400" dirty="0" err="1">
                <a:solidFill>
                  <a:srgbClr val="017F02"/>
                </a:solidFill>
              </a:rPr>
              <a:t>Cavallero</a:t>
            </a:r>
            <a:r>
              <a:rPr lang="en-US" sz="1400" dirty="0">
                <a:solidFill>
                  <a:srgbClr val="017F02"/>
                </a:solidFill>
              </a:rPr>
              <a:t> and talk by F. </a:t>
            </a:r>
            <a:r>
              <a:rPr lang="en-US" sz="1400" dirty="0" err="1">
                <a:solidFill>
                  <a:srgbClr val="017F02"/>
                </a:solidFill>
              </a:rPr>
              <a:t>Porcelli</a:t>
            </a:r>
            <a:r>
              <a:rPr lang="en-US" sz="1400" dirty="0">
                <a:solidFill>
                  <a:srgbClr val="017F02"/>
                </a:solidFill>
              </a:rPr>
              <a:t>.</a:t>
            </a:r>
          </a:p>
          <a:p>
            <a:pPr marL="285750" indent="-285750">
              <a:spcBef>
                <a:spcPct val="0"/>
              </a:spcBef>
              <a:buClr>
                <a:schemeClr val="accent1"/>
              </a:buClr>
              <a:buFont typeface="Wingdings" panose="05000000000000000000" pitchFamily="2" charset="2"/>
              <a:buChar char="§"/>
            </a:pPr>
            <a:r>
              <a:rPr lang="en-US" sz="1400" dirty="0"/>
              <a:t>Interplay between supra Alfvénic fast ions and Alfvén eigenmodes </a:t>
            </a:r>
          </a:p>
          <a:p>
            <a:pPr marL="285750" indent="-285750">
              <a:spcBef>
                <a:spcPct val="0"/>
              </a:spcBef>
              <a:buClr>
                <a:schemeClr val="accent1"/>
              </a:buClr>
              <a:buFont typeface="Wingdings" panose="05000000000000000000" pitchFamily="2" charset="2"/>
              <a:buChar char="§"/>
            </a:pPr>
            <a:r>
              <a:rPr lang="en-US" sz="1400" dirty="0"/>
              <a:t>Interplay between AEs and turbulence during improved-confinement regimes.</a:t>
            </a:r>
          </a:p>
        </p:txBody>
      </p:sp>
    </p:spTree>
    <p:extLst>
      <p:ext uri="{BB962C8B-B14F-4D97-AF65-F5344CB8AC3E}">
        <p14:creationId xmlns:p14="http://schemas.microsoft.com/office/powerpoint/2010/main" val="4076038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1FC4E-2739-4DCB-BCBE-E0C671718161}"/>
              </a:ext>
            </a:extLst>
          </p:cNvPr>
          <p:cNvSpPr>
            <a:spLocks noGrp="1"/>
          </p:cNvSpPr>
          <p:nvPr>
            <p:ph type="title"/>
          </p:nvPr>
        </p:nvSpPr>
        <p:spPr/>
        <p:txBody>
          <a:bodyPr>
            <a:normAutofit fontScale="90000"/>
          </a:bodyPr>
          <a:lstStyle/>
          <a:p>
            <a:r>
              <a:rPr lang="en-US" dirty="0"/>
              <a:t>Outlook</a:t>
            </a:r>
          </a:p>
        </p:txBody>
      </p:sp>
      <p:sp>
        <p:nvSpPr>
          <p:cNvPr id="6" name="Footer Placeholder 5">
            <a:extLst>
              <a:ext uri="{FF2B5EF4-FFF2-40B4-BE49-F238E27FC236}">
                <a16:creationId xmlns:a16="http://schemas.microsoft.com/office/drawing/2014/main" id="{7107B2B0-480D-4865-BDBC-1B1D9964E861}"/>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148C5DE2-8059-4807-B884-0CD3A1B7069F}"/>
              </a:ext>
            </a:extLst>
          </p:cNvPr>
          <p:cNvSpPr>
            <a:spLocks noGrp="1"/>
          </p:cNvSpPr>
          <p:nvPr>
            <p:ph type="sldNum" sz="quarter" idx="16"/>
          </p:nvPr>
        </p:nvSpPr>
        <p:spPr/>
        <p:txBody>
          <a:bodyPr/>
          <a:lstStyle/>
          <a:p>
            <a:fld id="{E1E1CD7C-2161-7D43-862E-CE4C333CD873}" type="slidenum">
              <a:rPr lang="fr-FR" smtClean="0"/>
              <a:pPr/>
              <a:t>32</a:t>
            </a:fld>
            <a:endParaRPr lang="fr-FR" dirty="0"/>
          </a:p>
        </p:txBody>
      </p:sp>
      <p:sp>
        <p:nvSpPr>
          <p:cNvPr id="2" name="Text Box 13">
            <a:extLst>
              <a:ext uri="{FF2B5EF4-FFF2-40B4-BE49-F238E27FC236}">
                <a16:creationId xmlns:a16="http://schemas.microsoft.com/office/drawing/2014/main" id="{237A4A91-B731-4A34-2D4F-C926AE506A4B}"/>
              </a:ext>
            </a:extLst>
          </p:cNvPr>
          <p:cNvSpPr txBox="1">
            <a:spLocks noChangeArrowheads="1"/>
          </p:cNvSpPr>
          <p:nvPr/>
        </p:nvSpPr>
        <p:spPr bwMode="auto">
          <a:xfrm>
            <a:off x="225308" y="739478"/>
            <a:ext cx="8405929"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spcBef>
                <a:spcPct val="0"/>
              </a:spcBef>
              <a:buClr>
                <a:schemeClr val="accent1"/>
              </a:buClr>
              <a:buFont typeface="Wingdings" panose="05000000000000000000" pitchFamily="2" charset="2"/>
              <a:buChar char="§"/>
            </a:pPr>
            <a:r>
              <a:rPr lang="en-US" sz="1400" b="1" dirty="0"/>
              <a:t>Long-term goal</a:t>
            </a:r>
            <a:r>
              <a:rPr lang="en-US" sz="1400" dirty="0"/>
              <a:t>: High-resolution characterization of fast-ion phase space to understand and ultimately control fast-ion transport and losses.</a:t>
            </a:r>
          </a:p>
          <a:p>
            <a:pPr marL="285750" indent="-285750">
              <a:spcBef>
                <a:spcPct val="0"/>
              </a:spcBef>
              <a:buClr>
                <a:schemeClr val="accent1"/>
              </a:buClr>
              <a:buFont typeface="Wingdings" panose="05000000000000000000" pitchFamily="2" charset="2"/>
              <a:buChar char="§"/>
            </a:pPr>
            <a:endParaRPr lang="en-US" sz="1400" dirty="0"/>
          </a:p>
          <a:p>
            <a:pPr marL="285750" indent="-285750">
              <a:spcBef>
                <a:spcPct val="0"/>
              </a:spcBef>
              <a:buClr>
                <a:schemeClr val="accent1"/>
              </a:buClr>
              <a:buFont typeface="Wingdings" panose="05000000000000000000" pitchFamily="2" charset="2"/>
              <a:buChar char="§"/>
            </a:pPr>
            <a:r>
              <a:rPr lang="en-US" sz="1400" dirty="0"/>
              <a:t>Leverage diagnostic upgrades:</a:t>
            </a:r>
          </a:p>
          <a:p>
            <a:pPr marL="285750" indent="-285750">
              <a:spcBef>
                <a:spcPct val="0"/>
              </a:spcBef>
              <a:buClr>
                <a:schemeClr val="accent1"/>
              </a:buClr>
              <a:buFont typeface="Wingdings" panose="05000000000000000000" pitchFamily="2" charset="2"/>
              <a:buChar char="§"/>
            </a:pPr>
            <a:endParaRPr lang="en-US" sz="1400" dirty="0"/>
          </a:p>
          <a:p>
            <a:pPr marL="285750">
              <a:spcBef>
                <a:spcPct val="0"/>
              </a:spcBef>
              <a:buClr>
                <a:schemeClr val="accent1"/>
              </a:buClr>
              <a:buFont typeface="Wingdings" panose="05000000000000000000" pitchFamily="2" charset="2"/>
              <a:buChar char="§"/>
            </a:pPr>
            <a:r>
              <a:rPr lang="en-US" sz="1400" dirty="0"/>
              <a:t> ICE: Exploit the new toroidal array for  mode-structure analysis.</a:t>
            </a:r>
          </a:p>
          <a:p>
            <a:pPr marL="285750">
              <a:spcBef>
                <a:spcPct val="0"/>
              </a:spcBef>
              <a:buClr>
                <a:schemeClr val="accent1"/>
              </a:buClr>
              <a:buFont typeface="Wingdings" panose="05000000000000000000" pitchFamily="2" charset="2"/>
              <a:buChar char="§"/>
            </a:pPr>
            <a:endParaRPr lang="en-US" sz="1400" dirty="0"/>
          </a:p>
          <a:p>
            <a:pPr marL="285750">
              <a:spcBef>
                <a:spcPct val="0"/>
              </a:spcBef>
              <a:buClr>
                <a:schemeClr val="accent1"/>
              </a:buClr>
              <a:buFont typeface="Wingdings" panose="05000000000000000000" pitchFamily="2" charset="2"/>
              <a:buChar char="§"/>
            </a:pPr>
            <a:r>
              <a:rPr lang="en-US" sz="1400" dirty="0"/>
              <a:t> MSE: Better constrain the core q-profile for equilibrium reconstruction and stability modelling.</a:t>
            </a:r>
          </a:p>
          <a:p>
            <a:pPr marL="285750">
              <a:spcBef>
                <a:spcPct val="0"/>
              </a:spcBef>
              <a:buClr>
                <a:schemeClr val="accent1"/>
              </a:buClr>
              <a:buFont typeface="Wingdings" panose="05000000000000000000" pitchFamily="2" charset="2"/>
              <a:buChar char="§"/>
            </a:pPr>
            <a:endParaRPr lang="en-US" sz="1400" dirty="0"/>
          </a:p>
          <a:p>
            <a:pPr marL="285750">
              <a:spcBef>
                <a:spcPct val="0"/>
              </a:spcBef>
              <a:buClr>
                <a:schemeClr val="accent1"/>
              </a:buClr>
              <a:buFont typeface="Wingdings" panose="05000000000000000000" pitchFamily="2" charset="2"/>
              <a:buChar char="§"/>
            </a:pPr>
            <a:r>
              <a:rPr lang="en-US" sz="1400" dirty="0"/>
              <a:t> Developing a new </a:t>
            </a:r>
            <a:r>
              <a:rPr lang="en-US" sz="1400" dirty="0" err="1"/>
              <a:t>iNPA</a:t>
            </a:r>
            <a:r>
              <a:rPr lang="en-US" sz="1400" dirty="0"/>
              <a:t> system for additional measurements of confined fast ions.</a:t>
            </a:r>
          </a:p>
          <a:p>
            <a:pPr marL="285750">
              <a:spcBef>
                <a:spcPct val="0"/>
              </a:spcBef>
              <a:buClr>
                <a:schemeClr val="accent1"/>
              </a:buClr>
              <a:buFont typeface="Wingdings" panose="05000000000000000000" pitchFamily="2" charset="2"/>
              <a:buChar char="§"/>
            </a:pPr>
            <a:endParaRPr lang="en-US" sz="1400" dirty="0"/>
          </a:p>
          <a:p>
            <a:pPr marL="285750" indent="-285750">
              <a:spcBef>
                <a:spcPct val="0"/>
              </a:spcBef>
              <a:buClr>
                <a:schemeClr val="accent1"/>
              </a:buClr>
              <a:buFont typeface="Wingdings" panose="05000000000000000000" pitchFamily="2" charset="2"/>
              <a:buChar char="§"/>
            </a:pPr>
            <a:r>
              <a:rPr lang="en-US" sz="1400" dirty="0"/>
              <a:t>Extended stability modelling: Identify instability mechanisms and improve understanding of AE suppression and fast-ion redistribution.</a:t>
            </a:r>
          </a:p>
          <a:p>
            <a:pPr marL="285750" indent="-285750">
              <a:spcBef>
                <a:spcPct val="0"/>
              </a:spcBef>
              <a:buClr>
                <a:schemeClr val="accent1"/>
              </a:buClr>
              <a:buFont typeface="Wingdings" panose="05000000000000000000" pitchFamily="2" charset="2"/>
              <a:buChar char="§"/>
            </a:pPr>
            <a:endParaRPr lang="en-US" sz="1400" b="1" dirty="0"/>
          </a:p>
          <a:p>
            <a:pPr marL="285750" indent="-285750">
              <a:spcBef>
                <a:spcPct val="0"/>
              </a:spcBef>
              <a:buClr>
                <a:schemeClr val="accent1"/>
              </a:buClr>
              <a:buFont typeface="Wingdings" panose="05000000000000000000" pitchFamily="2" charset="2"/>
              <a:buChar char="§"/>
            </a:pPr>
            <a:r>
              <a:rPr lang="en-US" sz="1400" b="1" dirty="0"/>
              <a:t>Open to collaborations on both experimental and modelling activities! </a:t>
            </a:r>
          </a:p>
        </p:txBody>
      </p:sp>
    </p:spTree>
    <p:extLst>
      <p:ext uri="{BB962C8B-B14F-4D97-AF65-F5344CB8AC3E}">
        <p14:creationId xmlns:p14="http://schemas.microsoft.com/office/powerpoint/2010/main" val="14616162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104595" y="95313"/>
            <a:ext cx="7526643" cy="605568"/>
          </a:xfrm>
        </p:spPr>
        <p:txBody>
          <a:bodyPr>
            <a:noAutofit/>
          </a:bodyPr>
          <a:lstStyle/>
          <a:p>
            <a:r>
              <a:rPr lang="en-US" altLang="en-US" sz="2800" dirty="0"/>
              <a:t>THE END</a:t>
            </a:r>
            <a:endParaRPr lang="en-US" sz="2800" dirty="0"/>
          </a:p>
        </p:txBody>
      </p:sp>
      <p:sp>
        <p:nvSpPr>
          <p:cNvPr id="4" name="Espace réservé du pied de page 3"/>
          <p:cNvSpPr>
            <a:spLocks noGrp="1"/>
          </p:cNvSpPr>
          <p:nvPr>
            <p:ph type="ftr" sz="quarter" idx="11"/>
          </p:nvPr>
        </p:nvSpPr>
        <p:spPr/>
        <p:txBody>
          <a:bodyPr/>
          <a:lstStyle/>
          <a:p>
            <a:r>
              <a:rPr lang="en-US" dirty="0"/>
              <a:t>Anton Jansen van Vuuren </a:t>
            </a:r>
          </a:p>
        </p:txBody>
      </p:sp>
      <p:sp>
        <p:nvSpPr>
          <p:cNvPr id="5" name="Espace réservé du numéro de diapositive 4"/>
          <p:cNvSpPr>
            <a:spLocks noGrp="1"/>
          </p:cNvSpPr>
          <p:nvPr>
            <p:ph type="sldNum" sz="quarter" idx="12"/>
          </p:nvPr>
        </p:nvSpPr>
        <p:spPr/>
        <p:txBody>
          <a:bodyPr/>
          <a:lstStyle/>
          <a:p>
            <a:fld id="{E1E1CD7C-2161-7D43-862E-CE4C333CD873}" type="slidenum">
              <a:rPr lang="en-US" smtClean="0"/>
              <a:pPr/>
              <a:t>33</a:t>
            </a:fld>
            <a:endParaRPr lang="en-US" dirty="0"/>
          </a:p>
        </p:txBody>
      </p:sp>
      <p:sp>
        <p:nvSpPr>
          <p:cNvPr id="6" name="Date Placeholder 6">
            <a:extLst>
              <a:ext uri="{FF2B5EF4-FFF2-40B4-BE49-F238E27FC236}">
                <a16:creationId xmlns:a16="http://schemas.microsoft.com/office/drawing/2014/main" id="{8251B7B8-14CF-7C74-D9F8-57087C60199A}"/>
              </a:ext>
            </a:extLst>
          </p:cNvPr>
          <p:cNvSpPr>
            <a:spLocks noGrp="1"/>
          </p:cNvSpPr>
          <p:nvPr>
            <p:ph type="dt" sz="half" idx="2"/>
          </p:nvPr>
        </p:nvSpPr>
        <p:spPr>
          <a:xfrm>
            <a:off x="4255531" y="4951953"/>
            <a:ext cx="4848147" cy="154995"/>
          </a:xfrm>
        </p:spPr>
        <p:txBody>
          <a:bodyPr/>
          <a:lstStyle/>
          <a:p>
            <a:r>
              <a:rPr lang="en-US" dirty="0"/>
              <a:t>19</a:t>
            </a:r>
            <a:r>
              <a:rPr lang="en-US" baseline="30000" dirty="0"/>
              <a:t>th</a:t>
            </a:r>
            <a:r>
              <a:rPr lang="en-US" dirty="0"/>
              <a:t> Technical Meeting on Energetic Particles 2026, Lausanne, Switzerland</a:t>
            </a:r>
            <a:endParaRPr lang="fr-FR" dirty="0"/>
          </a:p>
        </p:txBody>
      </p:sp>
      <p:sp>
        <p:nvSpPr>
          <p:cNvPr id="7" name="Text Box 13">
            <a:extLst>
              <a:ext uri="{FF2B5EF4-FFF2-40B4-BE49-F238E27FC236}">
                <a16:creationId xmlns:a16="http://schemas.microsoft.com/office/drawing/2014/main" id="{74E8A174-B43D-DF81-9DD0-1FD7DEDEAD67}"/>
              </a:ext>
            </a:extLst>
          </p:cNvPr>
          <p:cNvSpPr txBox="1">
            <a:spLocks noChangeArrowheads="1"/>
          </p:cNvSpPr>
          <p:nvPr/>
        </p:nvSpPr>
        <p:spPr bwMode="auto">
          <a:xfrm>
            <a:off x="2981289" y="2233196"/>
            <a:ext cx="437485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en-US" sz="1600" b="1" dirty="0"/>
              <a:t>Thank you for your attention!</a:t>
            </a:r>
            <a:endParaRPr lang="en-US" altLang="en-US" sz="1400" dirty="0"/>
          </a:p>
        </p:txBody>
      </p:sp>
    </p:spTree>
    <p:extLst>
      <p:ext uri="{BB962C8B-B14F-4D97-AF65-F5344CB8AC3E}">
        <p14:creationId xmlns:p14="http://schemas.microsoft.com/office/powerpoint/2010/main" val="313681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24FE5-DE5D-3DED-2E38-34585F3181F2}"/>
              </a:ext>
            </a:extLst>
          </p:cNvPr>
          <p:cNvSpPr>
            <a:spLocks noGrp="1"/>
          </p:cNvSpPr>
          <p:nvPr>
            <p:ph idx="1"/>
          </p:nvPr>
        </p:nvSpPr>
        <p:spPr>
          <a:xfrm>
            <a:off x="213519" y="904330"/>
            <a:ext cx="4121952" cy="3787885"/>
          </a:xfrm>
        </p:spPr>
        <p:txBody>
          <a:bodyPr>
            <a:normAutofit/>
          </a:bodyPr>
          <a:lstStyle/>
          <a:p>
            <a:pPr marL="285750" lvl="2" indent="-285750">
              <a:lnSpc>
                <a:spcPct val="80000"/>
              </a:lnSpc>
              <a:spcBef>
                <a:spcPct val="0"/>
              </a:spcBef>
              <a:buClr>
                <a:schemeClr val="accent1"/>
              </a:buClr>
            </a:pPr>
            <a:r>
              <a:rPr lang="en-US" altLang="en-US" sz="1700" dirty="0"/>
              <a:t>TCV is equipped with a fast </a:t>
            </a:r>
            <a:r>
              <a:rPr lang="en-US" sz="1700" dirty="0"/>
              <a:t>scintillator (6Li in ZnS(Ag) ) based neutron detector</a:t>
            </a:r>
          </a:p>
          <a:p>
            <a:pPr marL="285750" lvl="2" indent="-285750">
              <a:lnSpc>
                <a:spcPct val="80000"/>
              </a:lnSpc>
              <a:spcBef>
                <a:spcPct val="0"/>
              </a:spcBef>
              <a:buClr>
                <a:schemeClr val="accent1"/>
              </a:buClr>
            </a:pPr>
            <a:endParaRPr lang="en-US" altLang="en-US" sz="1700" dirty="0"/>
          </a:p>
          <a:p>
            <a:pPr marL="285750" lvl="2" indent="-285750">
              <a:lnSpc>
                <a:spcPct val="80000"/>
              </a:lnSpc>
              <a:spcBef>
                <a:spcPct val="0"/>
              </a:spcBef>
              <a:buClr>
                <a:schemeClr val="accent1"/>
              </a:buClr>
            </a:pPr>
            <a:endParaRPr lang="en-US" altLang="en-US" sz="1700" dirty="0"/>
          </a:p>
          <a:p>
            <a:pPr marL="285750" lvl="2" indent="-285750">
              <a:lnSpc>
                <a:spcPct val="80000"/>
              </a:lnSpc>
              <a:spcBef>
                <a:spcPct val="0"/>
              </a:spcBef>
              <a:buClr>
                <a:schemeClr val="accent1"/>
              </a:buClr>
            </a:pPr>
            <a:endParaRPr lang="en-US" altLang="en-US" sz="1700" dirty="0"/>
          </a:p>
          <a:p>
            <a:pPr marL="285750" lvl="2" indent="-285750">
              <a:lnSpc>
                <a:spcPct val="80000"/>
              </a:lnSpc>
              <a:spcBef>
                <a:spcPct val="0"/>
              </a:spcBef>
              <a:buClr>
                <a:schemeClr val="accent1"/>
              </a:buClr>
            </a:pPr>
            <a:r>
              <a:rPr lang="en-US" altLang="en-US" sz="1700" dirty="0"/>
              <a:t>The detector operates at 1MHz and can resolve changes in neutron flux rates due to MHD mode activity.</a:t>
            </a:r>
          </a:p>
          <a:p>
            <a:pPr marL="285750" lvl="2" indent="-285750">
              <a:lnSpc>
                <a:spcPct val="80000"/>
              </a:lnSpc>
              <a:spcBef>
                <a:spcPct val="0"/>
              </a:spcBef>
              <a:buClr>
                <a:schemeClr val="accent1"/>
              </a:buClr>
            </a:pPr>
            <a:endParaRPr lang="en-US" altLang="en-US" sz="1700" dirty="0"/>
          </a:p>
          <a:p>
            <a:pPr marL="285750" lvl="2" indent="-285750">
              <a:lnSpc>
                <a:spcPct val="80000"/>
              </a:lnSpc>
              <a:spcBef>
                <a:spcPct val="0"/>
              </a:spcBef>
              <a:buClr>
                <a:schemeClr val="accent1"/>
              </a:buClr>
            </a:pPr>
            <a:endParaRPr lang="en-US" altLang="en-US" sz="1700" dirty="0"/>
          </a:p>
          <a:p>
            <a:pPr marL="285750" lvl="2" indent="-285750">
              <a:lnSpc>
                <a:spcPct val="80000"/>
              </a:lnSpc>
              <a:spcBef>
                <a:spcPct val="0"/>
              </a:spcBef>
              <a:buClr>
                <a:schemeClr val="accent1"/>
              </a:buClr>
            </a:pPr>
            <a:endParaRPr lang="en-US" altLang="en-US" sz="1700" dirty="0"/>
          </a:p>
          <a:p>
            <a:pPr marL="285750" lvl="2" indent="-285750">
              <a:lnSpc>
                <a:spcPct val="80000"/>
              </a:lnSpc>
              <a:spcBef>
                <a:spcPct val="0"/>
              </a:spcBef>
              <a:buClr>
                <a:schemeClr val="accent1"/>
              </a:buClr>
            </a:pPr>
            <a:r>
              <a:rPr lang="en-US" altLang="en-US" sz="1700" dirty="0"/>
              <a:t>The fast detector is cross-calibrated against a  slow (50ms) calibrated LUPIN neutron detector.</a:t>
            </a:r>
            <a:endParaRPr lang="en-GB" altLang="en-US" sz="1700" dirty="0"/>
          </a:p>
        </p:txBody>
      </p:sp>
      <p:sp>
        <p:nvSpPr>
          <p:cNvPr id="4" name="Title 3">
            <a:extLst>
              <a:ext uri="{FF2B5EF4-FFF2-40B4-BE49-F238E27FC236}">
                <a16:creationId xmlns:a16="http://schemas.microsoft.com/office/drawing/2014/main" id="{32732FC6-8CB6-DB20-2EB8-5C7B53FD9CD9}"/>
              </a:ext>
            </a:extLst>
          </p:cNvPr>
          <p:cNvSpPr>
            <a:spLocks noGrp="1"/>
          </p:cNvSpPr>
          <p:nvPr>
            <p:ph type="title"/>
          </p:nvPr>
        </p:nvSpPr>
        <p:spPr/>
        <p:txBody>
          <a:bodyPr>
            <a:normAutofit fontScale="90000"/>
          </a:bodyPr>
          <a:lstStyle/>
          <a:p>
            <a:r>
              <a:rPr lang="en-US" dirty="0"/>
              <a:t>Neutron detector </a:t>
            </a:r>
          </a:p>
        </p:txBody>
      </p:sp>
      <p:sp>
        <p:nvSpPr>
          <p:cNvPr id="6" name="Footer Placeholder 5">
            <a:extLst>
              <a:ext uri="{FF2B5EF4-FFF2-40B4-BE49-F238E27FC236}">
                <a16:creationId xmlns:a16="http://schemas.microsoft.com/office/drawing/2014/main" id="{EAB2600B-B11A-D371-8768-B1D36FAB7D7A}"/>
              </a:ext>
            </a:extLst>
          </p:cNvPr>
          <p:cNvSpPr>
            <a:spLocks noGrp="1"/>
          </p:cNvSpPr>
          <p:nvPr>
            <p:ph type="ftr" sz="quarter" idx="15"/>
          </p:nvPr>
        </p:nvSpPr>
        <p:spPr/>
        <p:txBody>
          <a:bodyPr/>
          <a:lstStyle/>
          <a:p>
            <a:r>
              <a:rPr lang="fr-FR" dirty="0"/>
              <a:t>Anton Jansen van Vuuren </a:t>
            </a:r>
          </a:p>
        </p:txBody>
      </p:sp>
      <p:sp>
        <p:nvSpPr>
          <p:cNvPr id="7" name="Slide Number Placeholder 6">
            <a:extLst>
              <a:ext uri="{FF2B5EF4-FFF2-40B4-BE49-F238E27FC236}">
                <a16:creationId xmlns:a16="http://schemas.microsoft.com/office/drawing/2014/main" id="{975BD4C8-56C8-9C72-AAC7-EB47BD16A868}"/>
              </a:ext>
            </a:extLst>
          </p:cNvPr>
          <p:cNvSpPr>
            <a:spLocks noGrp="1"/>
          </p:cNvSpPr>
          <p:nvPr>
            <p:ph type="sldNum" sz="quarter" idx="16"/>
          </p:nvPr>
        </p:nvSpPr>
        <p:spPr/>
        <p:txBody>
          <a:bodyPr/>
          <a:lstStyle/>
          <a:p>
            <a:fld id="{E1E1CD7C-2161-7D43-862E-CE4C333CD873}" type="slidenum">
              <a:rPr lang="fr-FR" smtClean="0"/>
              <a:pPr/>
              <a:t>34</a:t>
            </a:fld>
            <a:endParaRPr lang="fr-FR" dirty="0"/>
          </a:p>
        </p:txBody>
      </p:sp>
      <p:grpSp>
        <p:nvGrpSpPr>
          <p:cNvPr id="5" name="Group 4">
            <a:extLst>
              <a:ext uri="{FF2B5EF4-FFF2-40B4-BE49-F238E27FC236}">
                <a16:creationId xmlns:a16="http://schemas.microsoft.com/office/drawing/2014/main" id="{3DF1144B-AD67-CB9E-C181-B34AA0B573AF}"/>
              </a:ext>
            </a:extLst>
          </p:cNvPr>
          <p:cNvGrpSpPr>
            <a:grpSpLocks noChangeAspect="1"/>
          </p:cNvGrpSpPr>
          <p:nvPr/>
        </p:nvGrpSpPr>
        <p:grpSpPr>
          <a:xfrm>
            <a:off x="4735153" y="475224"/>
            <a:ext cx="4405081" cy="1841705"/>
            <a:chOff x="4148167" y="3090603"/>
            <a:chExt cx="9234304" cy="3860742"/>
          </a:xfrm>
        </p:grpSpPr>
        <p:pic>
          <p:nvPicPr>
            <p:cNvPr id="8" name="Picture 7" descr="Chart, diagram, line chart&#10;&#10;Description automatically generated">
              <a:extLst>
                <a:ext uri="{FF2B5EF4-FFF2-40B4-BE49-F238E27FC236}">
                  <a16:creationId xmlns:a16="http://schemas.microsoft.com/office/drawing/2014/main" id="{35751A6A-C18D-5122-B92A-939FBF804FA8}"/>
                </a:ext>
              </a:extLst>
            </p:cNvPr>
            <p:cNvPicPr>
              <a:picLocks noChangeAspect="1"/>
            </p:cNvPicPr>
            <p:nvPr/>
          </p:nvPicPr>
          <p:blipFill rotWithShape="1">
            <a:blip r:embed="rId2"/>
            <a:srcRect l="51578" r="-1"/>
            <a:stretch/>
          </p:blipFill>
          <p:spPr>
            <a:xfrm>
              <a:off x="7538574" y="3202864"/>
              <a:ext cx="2368893" cy="3002832"/>
            </a:xfrm>
            <a:prstGeom prst="rect">
              <a:avLst/>
            </a:prstGeom>
          </p:spPr>
        </p:pic>
        <p:pic>
          <p:nvPicPr>
            <p:cNvPr id="9" name="Picture 8" descr="Chart, diagram, line chart&#10;&#10;Description automatically generated">
              <a:extLst>
                <a:ext uri="{FF2B5EF4-FFF2-40B4-BE49-F238E27FC236}">
                  <a16:creationId xmlns:a16="http://schemas.microsoft.com/office/drawing/2014/main" id="{7A801376-3BA5-9A2C-7723-C5F02CD3C0B2}"/>
                </a:ext>
              </a:extLst>
            </p:cNvPr>
            <p:cNvPicPr>
              <a:picLocks noChangeAspect="1"/>
            </p:cNvPicPr>
            <p:nvPr/>
          </p:nvPicPr>
          <p:blipFill rotWithShape="1">
            <a:blip r:embed="rId2"/>
            <a:srcRect l="34478" r="51352"/>
            <a:stretch/>
          </p:blipFill>
          <p:spPr>
            <a:xfrm>
              <a:off x="6438412" y="3211111"/>
              <a:ext cx="693224" cy="3002832"/>
            </a:xfrm>
            <a:prstGeom prst="rect">
              <a:avLst/>
            </a:prstGeom>
          </p:spPr>
        </p:pic>
        <p:sp>
          <p:nvSpPr>
            <p:cNvPr id="10" name="Rectangle 9">
              <a:extLst>
                <a:ext uri="{FF2B5EF4-FFF2-40B4-BE49-F238E27FC236}">
                  <a16:creationId xmlns:a16="http://schemas.microsoft.com/office/drawing/2014/main" id="{C54B0882-E01F-84D3-30D6-F6B86F5CF31D}"/>
                </a:ext>
              </a:extLst>
            </p:cNvPr>
            <p:cNvSpPr/>
            <p:nvPr/>
          </p:nvSpPr>
          <p:spPr>
            <a:xfrm>
              <a:off x="6139893" y="3098006"/>
              <a:ext cx="222504" cy="324109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TextBox 10">
              <a:extLst>
                <a:ext uri="{FF2B5EF4-FFF2-40B4-BE49-F238E27FC236}">
                  <a16:creationId xmlns:a16="http://schemas.microsoft.com/office/drawing/2014/main" id="{A938167C-169C-6BBD-8EE0-BC3C03CB33B9}"/>
                </a:ext>
              </a:extLst>
            </p:cNvPr>
            <p:cNvSpPr txBox="1"/>
            <p:nvPr/>
          </p:nvSpPr>
          <p:spPr>
            <a:xfrm>
              <a:off x="4148167" y="6435195"/>
              <a:ext cx="2208423" cy="516150"/>
            </a:xfrm>
            <a:prstGeom prst="rect">
              <a:avLst/>
            </a:prstGeom>
            <a:noFill/>
          </p:spPr>
          <p:txBody>
            <a:bodyPr wrap="none" rtlCol="0">
              <a:spAutoFit/>
            </a:bodyPr>
            <a:lstStyle/>
            <a:p>
              <a:r>
                <a:rPr lang="en-US" sz="1000" dirty="0">
                  <a:solidFill>
                    <a:schemeClr val="tx1">
                      <a:lumMod val="50000"/>
                      <a:lumOff val="50000"/>
                    </a:schemeClr>
                  </a:solidFill>
                </a:rPr>
                <a:t>HDPE (50 mm)</a:t>
              </a:r>
            </a:p>
          </p:txBody>
        </p:sp>
        <p:sp>
          <p:nvSpPr>
            <p:cNvPr id="12" name="TextBox 11">
              <a:extLst>
                <a:ext uri="{FF2B5EF4-FFF2-40B4-BE49-F238E27FC236}">
                  <a16:creationId xmlns:a16="http://schemas.microsoft.com/office/drawing/2014/main" id="{E977E468-6468-B978-57AD-4E27ACB514E9}"/>
                </a:ext>
              </a:extLst>
            </p:cNvPr>
            <p:cNvSpPr txBox="1"/>
            <p:nvPr/>
          </p:nvSpPr>
          <p:spPr>
            <a:xfrm>
              <a:off x="6092542" y="6429397"/>
              <a:ext cx="1932873" cy="516150"/>
            </a:xfrm>
            <a:prstGeom prst="rect">
              <a:avLst/>
            </a:prstGeom>
            <a:noFill/>
          </p:spPr>
          <p:txBody>
            <a:bodyPr wrap="none" rtlCol="0">
              <a:spAutoFit/>
            </a:bodyPr>
            <a:lstStyle/>
            <a:p>
              <a:r>
                <a:rPr lang="en-US" sz="1000" dirty="0">
                  <a:solidFill>
                    <a:schemeClr val="accent4"/>
                  </a:solidFill>
                </a:rPr>
                <a:t>Fresnel Lens</a:t>
              </a:r>
            </a:p>
          </p:txBody>
        </p:sp>
        <p:pic>
          <p:nvPicPr>
            <p:cNvPr id="13" name="Picture 12" descr="A picture containing electronics, circuit&#10;&#10;Description automatically generated">
              <a:extLst>
                <a:ext uri="{FF2B5EF4-FFF2-40B4-BE49-F238E27FC236}">
                  <a16:creationId xmlns:a16="http://schemas.microsoft.com/office/drawing/2014/main" id="{6ACE6CAF-D29A-3224-6C75-FD826D9105B0}"/>
                </a:ext>
              </a:extLst>
            </p:cNvPr>
            <p:cNvPicPr>
              <a:picLocks noChangeAspect="1"/>
            </p:cNvPicPr>
            <p:nvPr/>
          </p:nvPicPr>
          <p:blipFill>
            <a:blip r:embed="rId3"/>
            <a:stretch>
              <a:fillRect/>
            </a:stretch>
          </p:blipFill>
          <p:spPr>
            <a:xfrm>
              <a:off x="9832101" y="4013702"/>
              <a:ext cx="1549740" cy="1799680"/>
            </a:xfrm>
            <a:prstGeom prst="rect">
              <a:avLst/>
            </a:prstGeom>
          </p:spPr>
        </p:pic>
        <p:sp>
          <p:nvSpPr>
            <p:cNvPr id="14" name="Rectangle 13">
              <a:extLst>
                <a:ext uri="{FF2B5EF4-FFF2-40B4-BE49-F238E27FC236}">
                  <a16:creationId xmlns:a16="http://schemas.microsoft.com/office/drawing/2014/main" id="{A23809D7-9D67-4FE2-6E7F-93943B87736A}"/>
                </a:ext>
              </a:extLst>
            </p:cNvPr>
            <p:cNvSpPr/>
            <p:nvPr/>
          </p:nvSpPr>
          <p:spPr>
            <a:xfrm rot="17571684" flipH="1">
              <a:off x="8707130" y="2646438"/>
              <a:ext cx="85730" cy="22938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5" name="Rectangle 14">
              <a:extLst>
                <a:ext uri="{FF2B5EF4-FFF2-40B4-BE49-F238E27FC236}">
                  <a16:creationId xmlns:a16="http://schemas.microsoft.com/office/drawing/2014/main" id="{E948174E-6523-4F3D-04E0-853C175627DC}"/>
                </a:ext>
              </a:extLst>
            </p:cNvPr>
            <p:cNvSpPr/>
            <p:nvPr/>
          </p:nvSpPr>
          <p:spPr>
            <a:xfrm rot="4028316" flipH="1" flipV="1">
              <a:off x="8640399" y="4616099"/>
              <a:ext cx="85730" cy="22938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TextBox 15">
              <a:extLst>
                <a:ext uri="{FF2B5EF4-FFF2-40B4-BE49-F238E27FC236}">
                  <a16:creationId xmlns:a16="http://schemas.microsoft.com/office/drawing/2014/main" id="{998764C0-99B1-54B9-9610-C4C05C9C527D}"/>
                </a:ext>
              </a:extLst>
            </p:cNvPr>
            <p:cNvSpPr txBox="1"/>
            <p:nvPr/>
          </p:nvSpPr>
          <p:spPr>
            <a:xfrm rot="20047339">
              <a:off x="7635435" y="5648335"/>
              <a:ext cx="2339477" cy="516150"/>
            </a:xfrm>
            <a:prstGeom prst="rect">
              <a:avLst/>
            </a:prstGeom>
            <a:noFill/>
          </p:spPr>
          <p:txBody>
            <a:bodyPr wrap="none" rtlCol="0">
              <a:spAutoFit/>
            </a:bodyPr>
            <a:lstStyle/>
            <a:p>
              <a:r>
                <a:rPr lang="en-US" sz="1000" dirty="0"/>
                <a:t>mirrored surface</a:t>
              </a:r>
            </a:p>
          </p:txBody>
        </p:sp>
        <p:sp>
          <p:nvSpPr>
            <p:cNvPr id="17" name="Rectangle 16">
              <a:extLst>
                <a:ext uri="{FF2B5EF4-FFF2-40B4-BE49-F238E27FC236}">
                  <a16:creationId xmlns:a16="http://schemas.microsoft.com/office/drawing/2014/main" id="{93C54C80-9F92-5AC4-A235-10B7F6FA8313}"/>
                </a:ext>
              </a:extLst>
            </p:cNvPr>
            <p:cNvSpPr/>
            <p:nvPr/>
          </p:nvSpPr>
          <p:spPr>
            <a:xfrm>
              <a:off x="7230444" y="3155403"/>
              <a:ext cx="222504" cy="3241093"/>
            </a:xfrm>
            <a:prstGeom prst="rect">
              <a:avLst/>
            </a:prstGeom>
            <a:gradFill flip="none" rotWithShape="1">
              <a:gsLst>
                <a:gs pos="0">
                  <a:schemeClr val="tx1">
                    <a:lumMod val="50000"/>
                  </a:schemeClr>
                </a:gs>
                <a:gs pos="50000">
                  <a:schemeClr val="tx1">
                    <a:lumMod val="20000"/>
                    <a:lumOff val="80000"/>
                  </a:schemeClr>
                </a:gs>
                <a:gs pos="99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8" name="TextBox 17">
              <a:extLst>
                <a:ext uri="{FF2B5EF4-FFF2-40B4-BE49-F238E27FC236}">
                  <a16:creationId xmlns:a16="http://schemas.microsoft.com/office/drawing/2014/main" id="{60B42872-9122-6E72-CB60-AA3EE26683C0}"/>
                </a:ext>
              </a:extLst>
            </p:cNvPr>
            <p:cNvSpPr txBox="1"/>
            <p:nvPr/>
          </p:nvSpPr>
          <p:spPr>
            <a:xfrm>
              <a:off x="7096565" y="3090603"/>
              <a:ext cx="908740" cy="518728"/>
            </a:xfrm>
            <a:prstGeom prst="rect">
              <a:avLst/>
            </a:prstGeom>
            <a:noFill/>
          </p:spPr>
          <p:txBody>
            <a:bodyPr wrap="none" rtlCol="0">
              <a:spAutoFit/>
            </a:bodyPr>
            <a:lstStyle/>
            <a:p>
              <a:r>
                <a:rPr lang="en-US" sz="1000" dirty="0">
                  <a:highlight>
                    <a:srgbClr val="FFFF00"/>
                  </a:highlight>
                </a:rPr>
                <a:t>filter</a:t>
              </a:r>
            </a:p>
          </p:txBody>
        </p:sp>
        <p:sp>
          <p:nvSpPr>
            <p:cNvPr id="19" name="TextBox 18">
              <a:extLst>
                <a:ext uri="{FF2B5EF4-FFF2-40B4-BE49-F238E27FC236}">
                  <a16:creationId xmlns:a16="http://schemas.microsoft.com/office/drawing/2014/main" id="{62E4B7C6-A55B-1E0C-FE0E-AEE0872DB694}"/>
                </a:ext>
              </a:extLst>
            </p:cNvPr>
            <p:cNvSpPr txBox="1"/>
            <p:nvPr/>
          </p:nvSpPr>
          <p:spPr>
            <a:xfrm>
              <a:off x="9448520" y="3265861"/>
              <a:ext cx="3933951" cy="838745"/>
            </a:xfrm>
            <a:prstGeom prst="rect">
              <a:avLst/>
            </a:prstGeom>
            <a:noFill/>
          </p:spPr>
          <p:txBody>
            <a:bodyPr wrap="square" rtlCol="0">
              <a:spAutoFit/>
            </a:bodyPr>
            <a:lstStyle/>
            <a:p>
              <a:r>
                <a:rPr lang="en-US" sz="1000" dirty="0" err="1">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SiPM</a:t>
              </a:r>
              <a:r>
                <a:rPr lang="en-US" sz="100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a:t>
              </a:r>
            </a:p>
            <a:p>
              <a:r>
                <a:rPr lang="en-US" sz="1000" dirty="0" err="1">
                  <a:latin typeface="Helvetica Neue" panose="02000503000000020004" pitchFamily="2" charset="0"/>
                  <a:ea typeface="Helvetica Neue" panose="02000503000000020004" pitchFamily="2" charset="0"/>
                  <a:cs typeface="Helvetica Neue" panose="02000503000000020004" pitchFamily="2" charset="0"/>
                </a:rPr>
                <a:t>Ketek</a:t>
              </a:r>
              <a:r>
                <a:rPr lang="en-US" sz="1000" dirty="0">
                  <a:latin typeface="Helvetica Neue" panose="02000503000000020004" pitchFamily="2" charset="0"/>
                  <a:ea typeface="Helvetica Neue" panose="02000503000000020004" pitchFamily="2" charset="0"/>
                  <a:cs typeface="Helvetica Neue" panose="02000503000000020004" pitchFamily="2" charset="0"/>
                </a:rPr>
                <a:t> PA3325-WB-0808</a:t>
              </a:r>
            </a:p>
          </p:txBody>
        </p:sp>
        <p:sp>
          <p:nvSpPr>
            <p:cNvPr id="20" name="Rectangle 19">
              <a:extLst>
                <a:ext uri="{FF2B5EF4-FFF2-40B4-BE49-F238E27FC236}">
                  <a16:creationId xmlns:a16="http://schemas.microsoft.com/office/drawing/2014/main" id="{D906BDB4-8AAB-25E8-9F3D-28ADCFFB90AD}"/>
                </a:ext>
              </a:extLst>
            </p:cNvPr>
            <p:cNvSpPr/>
            <p:nvPr/>
          </p:nvSpPr>
          <p:spPr>
            <a:xfrm>
              <a:off x="4707447" y="3120395"/>
              <a:ext cx="1138344" cy="3240253"/>
            </a:xfrm>
            <a:prstGeom prst="rect">
              <a:avLst/>
            </a:prstGeom>
            <a:pattFill prst="pct90">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Helvetica Neue" panose="02000503000000020004" pitchFamily="2" charset="0"/>
                <a:ea typeface="Helvetica Neue" panose="02000503000000020004" pitchFamily="2" charset="0"/>
                <a:cs typeface="Helvetica Neue" panose="02000503000000020004" pitchFamily="2" charset="0"/>
              </a:endParaRPr>
            </a:p>
          </p:txBody>
        </p:sp>
      </p:grpSp>
      <p:grpSp>
        <p:nvGrpSpPr>
          <p:cNvPr id="21" name="Group 20">
            <a:extLst>
              <a:ext uri="{FF2B5EF4-FFF2-40B4-BE49-F238E27FC236}">
                <a16:creationId xmlns:a16="http://schemas.microsoft.com/office/drawing/2014/main" id="{0CC881AB-4E9B-97D5-9A6D-367AD05C0962}"/>
              </a:ext>
            </a:extLst>
          </p:cNvPr>
          <p:cNvGrpSpPr>
            <a:grpSpLocks noChangeAspect="1"/>
          </p:cNvGrpSpPr>
          <p:nvPr/>
        </p:nvGrpSpPr>
        <p:grpSpPr>
          <a:xfrm>
            <a:off x="6381372" y="2194829"/>
            <a:ext cx="1881937" cy="2547732"/>
            <a:chOff x="7247859" y="824466"/>
            <a:chExt cx="4141509" cy="5606699"/>
          </a:xfrm>
        </p:grpSpPr>
        <p:pic>
          <p:nvPicPr>
            <p:cNvPr id="22" name="Picture 21" descr="A close-up of a machine&#10;&#10;Description automatically generated with low confidence">
              <a:extLst>
                <a:ext uri="{FF2B5EF4-FFF2-40B4-BE49-F238E27FC236}">
                  <a16:creationId xmlns:a16="http://schemas.microsoft.com/office/drawing/2014/main" id="{FE983DE5-56AE-FB0B-771C-020DA2F7B7B5}"/>
                </a:ext>
              </a:extLst>
            </p:cNvPr>
            <p:cNvPicPr>
              <a:picLocks noChangeAspect="1"/>
            </p:cNvPicPr>
            <p:nvPr/>
          </p:nvPicPr>
          <p:blipFill rotWithShape="1">
            <a:blip r:embed="rId4">
              <a:alphaModFix amt="92000"/>
            </a:blip>
            <a:srcRect l="10467" r="24583" b="11346"/>
            <a:stretch/>
          </p:blipFill>
          <p:spPr>
            <a:xfrm>
              <a:off x="8203096" y="2014331"/>
              <a:ext cx="3186272" cy="4416834"/>
            </a:xfrm>
            <a:prstGeom prst="rect">
              <a:avLst/>
            </a:prstGeom>
          </p:spPr>
        </p:pic>
        <p:cxnSp>
          <p:nvCxnSpPr>
            <p:cNvPr id="23" name="Straight Arrow Connector 22">
              <a:extLst>
                <a:ext uri="{FF2B5EF4-FFF2-40B4-BE49-F238E27FC236}">
                  <a16:creationId xmlns:a16="http://schemas.microsoft.com/office/drawing/2014/main" id="{7EADE087-85A7-D547-EA87-75136D17FC7E}"/>
                </a:ext>
              </a:extLst>
            </p:cNvPr>
            <p:cNvCxnSpPr>
              <a:cxnSpLocks/>
              <a:stCxn id="25" idx="2"/>
            </p:cNvCxnSpPr>
            <p:nvPr/>
          </p:nvCxnSpPr>
          <p:spPr>
            <a:xfrm flipH="1">
              <a:off x="9881494" y="1791908"/>
              <a:ext cx="822487" cy="745572"/>
            </a:xfrm>
            <a:prstGeom prst="straightConnector1">
              <a:avLst/>
            </a:prstGeom>
            <a:ln w="63500">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4388415-F253-9167-FA00-21C1CB8E131D}"/>
                </a:ext>
              </a:extLst>
            </p:cNvPr>
            <p:cNvCxnSpPr>
              <a:cxnSpLocks/>
            </p:cNvCxnSpPr>
            <p:nvPr/>
          </p:nvCxnSpPr>
          <p:spPr>
            <a:xfrm flipV="1">
              <a:off x="8593804" y="5578461"/>
              <a:ext cx="1202429" cy="517528"/>
            </a:xfrm>
            <a:prstGeom prst="straightConnector1">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BCCFBD62-BE5E-EB1F-CE2B-7C14F6B4211C}"/>
                </a:ext>
              </a:extLst>
            </p:cNvPr>
            <p:cNvSpPr/>
            <p:nvPr/>
          </p:nvSpPr>
          <p:spPr>
            <a:xfrm>
              <a:off x="10183821" y="1320525"/>
              <a:ext cx="1040318" cy="471384"/>
            </a:xfrm>
            <a:prstGeom prst="rect">
              <a:avLst/>
            </a:prstGeom>
          </p:spPr>
          <p:txBody>
            <a:bodyPr wrap="none">
              <a:spAutoFit/>
            </a:bodyPr>
            <a:lstStyle/>
            <a:p>
              <a:r>
                <a:rPr lang="en-GB" sz="1067" b="1" dirty="0">
                  <a:solidFill>
                    <a:schemeClr val="bg1">
                      <a:lumMod val="65000"/>
                    </a:schemeClr>
                  </a:solidFill>
                  <a:latin typeface="Helvetica Neue" panose="02000503000000020004" pitchFamily="2" charset="0"/>
                  <a:ea typeface="Helvetica Neue" panose="02000503000000020004" pitchFamily="2" charset="0"/>
                  <a:cs typeface="Helvetica Neue" panose="02000503000000020004" pitchFamily="2" charset="0"/>
                </a:rPr>
                <a:t>HDPE</a:t>
              </a:r>
              <a:endParaRPr lang="en-US" sz="800" dirty="0"/>
            </a:p>
          </p:txBody>
        </p:sp>
        <p:sp>
          <p:nvSpPr>
            <p:cNvPr id="26" name="Rectangle 25">
              <a:extLst>
                <a:ext uri="{FF2B5EF4-FFF2-40B4-BE49-F238E27FC236}">
                  <a16:creationId xmlns:a16="http://schemas.microsoft.com/office/drawing/2014/main" id="{0473D30C-8465-C113-F4DA-D7A38A61BE0F}"/>
                </a:ext>
              </a:extLst>
            </p:cNvPr>
            <p:cNvSpPr/>
            <p:nvPr/>
          </p:nvSpPr>
          <p:spPr>
            <a:xfrm>
              <a:off x="8186510" y="5186723"/>
              <a:ext cx="1235391" cy="609581"/>
            </a:xfrm>
            <a:prstGeom prst="rect">
              <a:avLst/>
            </a:prstGeom>
          </p:spPr>
          <p:txBody>
            <a:bodyPr wrap="none">
              <a:spAutoFit/>
            </a:bodyPr>
            <a:lstStyle/>
            <a:p>
              <a:r>
                <a:rPr lang="en-GB" sz="1200" b="1" dirty="0" err="1">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SiPM</a:t>
              </a:r>
              <a:endParaRPr lang="en-US" sz="1200" dirty="0"/>
            </a:p>
          </p:txBody>
        </p:sp>
        <p:cxnSp>
          <p:nvCxnSpPr>
            <p:cNvPr id="27" name="Straight Arrow Connector 26">
              <a:extLst>
                <a:ext uri="{FF2B5EF4-FFF2-40B4-BE49-F238E27FC236}">
                  <a16:creationId xmlns:a16="http://schemas.microsoft.com/office/drawing/2014/main" id="{856D3A43-CD27-D7B9-E738-8DA05DD2C26A}"/>
                </a:ext>
              </a:extLst>
            </p:cNvPr>
            <p:cNvCxnSpPr>
              <a:cxnSpLocks/>
            </p:cNvCxnSpPr>
            <p:nvPr/>
          </p:nvCxnSpPr>
          <p:spPr>
            <a:xfrm>
              <a:off x="8804205" y="1690893"/>
              <a:ext cx="282347" cy="674236"/>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ABED505-4B5C-3AE2-56E3-753834499325}"/>
                </a:ext>
              </a:extLst>
            </p:cNvPr>
            <p:cNvCxnSpPr>
              <a:cxnSpLocks/>
            </p:cNvCxnSpPr>
            <p:nvPr/>
          </p:nvCxnSpPr>
          <p:spPr>
            <a:xfrm>
              <a:off x="9056618" y="1528969"/>
              <a:ext cx="282347" cy="674236"/>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05C236F-5978-0408-4F4B-326EACA1C6D3}"/>
                </a:ext>
              </a:extLst>
            </p:cNvPr>
            <p:cNvCxnSpPr>
              <a:cxnSpLocks/>
            </p:cNvCxnSpPr>
            <p:nvPr/>
          </p:nvCxnSpPr>
          <p:spPr>
            <a:xfrm>
              <a:off x="9351893" y="1495631"/>
              <a:ext cx="282347" cy="674236"/>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F3E6454-25BD-E59D-57BB-2FF575A26F42}"/>
                </a:ext>
              </a:extLst>
            </p:cNvPr>
            <p:cNvSpPr txBox="1"/>
            <p:nvPr/>
          </p:nvSpPr>
          <p:spPr>
            <a:xfrm>
              <a:off x="7247859" y="824466"/>
              <a:ext cx="2030442" cy="1015969"/>
            </a:xfrm>
            <a:prstGeom prst="rect">
              <a:avLst/>
            </a:prstGeom>
            <a:noFill/>
          </p:spPr>
          <p:txBody>
            <a:bodyPr wrap="square" rtlCol="0">
              <a:spAutoFit/>
            </a:bodyPr>
            <a:lstStyle/>
            <a:p>
              <a:r>
                <a:rPr lang="en-US" sz="1200" dirty="0">
                  <a:solidFill>
                    <a:schemeClr val="accent5">
                      <a:lumMod val="75000"/>
                    </a:schemeClr>
                  </a:solidFill>
                </a:rPr>
                <a:t>neutrons from TCV</a:t>
              </a:r>
            </a:p>
          </p:txBody>
        </p:sp>
      </p:grpSp>
    </p:spTree>
    <p:extLst>
      <p:ext uri="{BB962C8B-B14F-4D97-AF65-F5344CB8AC3E}">
        <p14:creationId xmlns:p14="http://schemas.microsoft.com/office/powerpoint/2010/main" val="3605480170"/>
      </p:ext>
    </p:extLst>
  </p:cSld>
  <p:clrMapOvr>
    <a:masterClrMapping/>
  </p:clrMapOvr>
</p:sld>
</file>

<file path=ppt/theme/theme1.xml><?xml version="1.0" encoding="utf-8"?>
<a:theme xmlns:a="http://schemas.openxmlformats.org/drawingml/2006/main" name="Thème Office">
  <a:themeElements>
    <a:clrScheme name="EPFL - New Colors 2019">
      <a:dk1>
        <a:srgbClr val="413C3A"/>
      </a:dk1>
      <a:lt1>
        <a:srgbClr val="FFFFFF"/>
      </a:lt1>
      <a:dk2>
        <a:srgbClr val="413C3A"/>
      </a:dk2>
      <a:lt2>
        <a:srgbClr val="CAC7C7"/>
      </a:lt2>
      <a:accent1>
        <a:srgbClr val="E30613"/>
      </a:accent1>
      <a:accent2>
        <a:srgbClr val="00A79F"/>
      </a:accent2>
      <a:accent3>
        <a:srgbClr val="413C3A"/>
      </a:accent3>
      <a:accent4>
        <a:srgbClr val="007480"/>
      </a:accent4>
      <a:accent5>
        <a:srgbClr val="F39869"/>
      </a:accent5>
      <a:accent6>
        <a:srgbClr val="B51F1F"/>
      </a:accent6>
      <a:hlink>
        <a:srgbClr val="ED6E9C"/>
      </a:hlink>
      <a:folHlink>
        <a:srgbClr val="4F8FCC"/>
      </a:folHlink>
    </a:clrScheme>
    <a:fontScheme name="EPFL_Beta2">
      <a:majorFont>
        <a:latin typeface="Franklin Gothic Demi Cond"/>
        <a:ea typeface=""/>
        <a:cs typeface=""/>
      </a:majorFont>
      <a:minorFont>
        <a:latin typeface="Arial"/>
        <a:ea typeface=""/>
        <a:cs typeface=""/>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_EPFL_Beta2" id="{6A525B41-3E68-491F-A6C9-0B15EA1321FE}" vid="{993E2952-EB5D-4425-8012-1B04381EBC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BFC127AB4946248A5685C1F92D54FFE" ma:contentTypeVersion="0" ma:contentTypeDescription="Crée un document." ma:contentTypeScope="" ma:versionID="ef3ff242486930b75c69099c0dd02c57">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8A6C70-7FF5-480A-B09B-7D0A19B2F431}">
  <ds:schemaRefs>
    <ds:schemaRef ds:uri="http://schemas.microsoft.com/office/infopath/2007/PartnerControls"/>
    <ds:schemaRef ds:uri="http://schemas.openxmlformats.org/package/2006/metadata/core-properties"/>
    <ds:schemaRef ds:uri="http://purl.org/dc/dcmitype/"/>
    <ds:schemaRef ds:uri="http://schemas.microsoft.com/office/2006/documentManagement/types"/>
    <ds:schemaRef ds:uri="http://schemas.microsoft.com/office/2006/metadata/properties"/>
    <ds:schemaRef ds:uri="http://purl.org/dc/elements/1.1/"/>
    <ds:schemaRef ds:uri="http://www.w3.org/XML/1998/namespace"/>
    <ds:schemaRef ds:uri="http://purl.org/dc/terms/"/>
  </ds:schemaRefs>
</ds:datastoreItem>
</file>

<file path=customXml/itemProps2.xml><?xml version="1.0" encoding="utf-8"?>
<ds:datastoreItem xmlns:ds="http://schemas.openxmlformats.org/officeDocument/2006/customXml" ds:itemID="{8F8CE09B-89B1-4B5D-BED2-87C84F0777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266205E9-12FC-4D6C-B0C7-1E9025EEB1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Thème Office</Template>
  <TotalTime>17712</TotalTime>
  <Words>3337</Words>
  <Application>Microsoft Office PowerPoint</Application>
  <PresentationFormat>On-screen Show (16:9)</PresentationFormat>
  <Paragraphs>468</Paragraphs>
  <Slides>34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Franklin Gothic Demi Cond</vt:lpstr>
      <vt:lpstr>Helvetica Neue</vt:lpstr>
      <vt:lpstr>Wingdings</vt:lpstr>
      <vt:lpstr>Thème Office</vt:lpstr>
      <vt:lpstr>Overview of energetic particle physics studies on TCV</vt:lpstr>
      <vt:lpstr>Outline</vt:lpstr>
      <vt:lpstr>The Tokamak à Configuration Variable (TCV)</vt:lpstr>
      <vt:lpstr>TCV offers exceptional plasma-shaping flexibility</vt:lpstr>
      <vt:lpstr>TCV combines flexible ECRH and NBI heating capabilities</vt:lpstr>
      <vt:lpstr>TCV is equipped with a comprehensive suite of fast-ion diagnostics</vt:lpstr>
      <vt:lpstr>TCV features a unique Fast-Ion Loss Detector (FILD)</vt:lpstr>
      <vt:lpstr>High-resolution measurements of fast-ion losses in velocity space</vt:lpstr>
      <vt:lpstr>FIDA spectroscopy probes the confined fast-ion distribution </vt:lpstr>
      <vt:lpstr>ICE probes routinely measure ion cyclotron emission on TCV</vt:lpstr>
      <vt:lpstr>ICE diagnostic upgraded with five additional toroidal probes</vt:lpstr>
      <vt:lpstr>Fluctuation diagnostics for mode characterization</vt:lpstr>
      <vt:lpstr>Outline</vt:lpstr>
      <vt:lpstr>Integrated modelling workflow for fast-ion studies on TCV</vt:lpstr>
      <vt:lpstr>TRANSP modelling integrated into the TCV analysis environment</vt:lpstr>
      <vt:lpstr>CX losses constrained using spectral measurements</vt:lpstr>
      <vt:lpstr>ASCOT modelling of fast-ion losses and synthetic FILD signals</vt:lpstr>
      <vt:lpstr>Outline</vt:lpstr>
      <vt:lpstr>Comparable fast-ion confinement in quiescent NT and PT plasmas</vt:lpstr>
      <vt:lpstr>Energetic-particle-driven instabilities differ between NT and PT plasmas on TCV</vt:lpstr>
      <vt:lpstr>Outline</vt:lpstr>
      <vt:lpstr>A reproducible co-NBI scenario enables systematic AE control studies</vt:lpstr>
      <vt:lpstr>TAEs are suppressed by on-axis ECRH deposition on TCV</vt:lpstr>
      <vt:lpstr>ECCD-induced shear changes possible explanation to suppression</vt:lpstr>
      <vt:lpstr>Outline</vt:lpstr>
      <vt:lpstr>Fishbones trigger coherent bursts ​of fast-ion losses</vt:lpstr>
      <vt:lpstr>Outline</vt:lpstr>
      <vt:lpstr>TCV research on runaway electrons</vt:lpstr>
      <vt:lpstr>Investigating high-frequency instabilities associated with runaway electrons</vt:lpstr>
      <vt:lpstr>Outline</vt:lpstr>
      <vt:lpstr>Conclusions</vt:lpstr>
      <vt:lpstr>Outlook</vt:lpstr>
      <vt:lpstr>THE END</vt:lpstr>
      <vt:lpstr>Neutron detector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EPFL</dc:title>
  <dc:creator>Utilisateur Microsoft Office</dc:creator>
  <cp:lastModifiedBy>Anton Jansen Van Vuuren</cp:lastModifiedBy>
  <cp:revision>581</cp:revision>
  <dcterms:created xsi:type="dcterms:W3CDTF">2019-04-02T06:24:35Z</dcterms:created>
  <dcterms:modified xsi:type="dcterms:W3CDTF">2026-09-27T16:27:32Z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0x0101001BFC127AB4946248A5685C1F92D54FFE</vt:lpwstr>
  </property>
</Properties>
</file>