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p:sldMasterIdLst>
    <p:sldMasterId id="2147483648" r:id="rId1"/>
  </p:sldMasterIdLst>
  <p:notesMasterIdLst>
    <p:notesMasterId r:id="rId24"/>
  </p:notesMasterIdLst>
  <p:handoutMasterIdLst>
    <p:handoutMasterId r:id="rId25"/>
  </p:handoutMasterIdLst>
  <p:sldIdLst>
    <p:sldId id="1342" r:id="rId2"/>
    <p:sldId id="1617" r:id="rId3"/>
    <p:sldId id="1633" r:id="rId4"/>
    <p:sldId id="1634" r:id="rId5"/>
    <p:sldId id="1635" r:id="rId6"/>
    <p:sldId id="1637" r:id="rId7"/>
    <p:sldId id="1636" r:id="rId8"/>
    <p:sldId id="1638" r:id="rId9"/>
    <p:sldId id="1640" r:id="rId10"/>
    <p:sldId id="1639" r:id="rId11"/>
    <p:sldId id="1642" r:id="rId12"/>
    <p:sldId id="1649" r:id="rId13"/>
    <p:sldId id="1641" r:id="rId14"/>
    <p:sldId id="1643" r:id="rId15"/>
    <p:sldId id="1645" r:id="rId16"/>
    <p:sldId id="1646" r:id="rId17"/>
    <p:sldId id="1647" r:id="rId18"/>
    <p:sldId id="1652" r:id="rId19"/>
    <p:sldId id="1653" r:id="rId20"/>
    <p:sldId id="1654" r:id="rId21"/>
    <p:sldId id="1650" r:id="rId22"/>
    <p:sldId id="1353" r:id="rId23"/>
  </p:sldIdLst>
  <p:sldSz cx="12192000" cy="6858000"/>
  <p:notesSz cx="6797675" cy="9928225"/>
  <p:custDataLst>
    <p:tags r:id="rId26"/>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17" userDrawn="1">
          <p15:clr>
            <a:srgbClr val="A4A3A4"/>
          </p15:clr>
        </p15:guide>
        <p15:guide id="2" pos="3690" userDrawn="1">
          <p15:clr>
            <a:srgbClr val="A4A3A4"/>
          </p15:clr>
        </p15:guide>
        <p15:guide id="3" orient="horz" pos="2261" userDrawn="1">
          <p15:clr>
            <a:srgbClr val="A4A3A4"/>
          </p15:clr>
        </p15:guide>
      </p15:sldGuideLst>
    </p:ext>
    <p:ext uri="{2D200454-40CA-4A62-9FC3-DE9A4176ACB9}">
      <p15:notesGuideLst xmlns:p15="http://schemas.microsoft.com/office/powerpoint/2012/main">
        <p15:guide id="1" orient="horz" pos="3065">
          <p15:clr>
            <a:srgbClr val="A4A3A4"/>
          </p15:clr>
        </p15:guide>
        <p15:guide id="2" pos="205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enz" initials="p" lastIdx="1" clrIdx="0"/>
  <p:cmAuthor id="1" name="L Wang" initials="LW" lastIdx="1" clrIdx="0"/>
  <p:cmAuthor id="8" name="赵 芳" initials="赵" lastIdx="114" clrIdx="25"/>
  <p:cmAuthor id="2" name="作者" initials="A" lastIdx="0" clrIdx="1"/>
  <p:cmAuthor id="9" name="Yang leaf" initials="Yl" lastIdx="9" clrIdx="26"/>
  <p:cmAuthor id="3" name="Wan Baonian" initials="WB" lastIdx="14" clrIdx="0"/>
  <p:cmAuthor id="10" name="jade chen" initials="jc" lastIdx="2" clrIdx="27"/>
  <p:cmAuthor id="4" name="user" initials="u" lastIdx="1" clrIdx="2"/>
  <p:cmAuthor id="6" name="ZF" initials="Z" lastIdx="3" clrIdx="6"/>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0C0"/>
    <a:srgbClr val="0000FF"/>
    <a:srgbClr val="164E94"/>
    <a:srgbClr val="286097"/>
    <a:srgbClr val="B7DDE8"/>
    <a:srgbClr val="000000"/>
    <a:srgbClr val="00B0F0"/>
    <a:srgbClr val="6699FF"/>
    <a:srgbClr val="00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12" autoAdjust="0"/>
    <p:restoredTop sz="94566" autoAdjust="0"/>
  </p:normalViewPr>
  <p:slideViewPr>
    <p:cSldViewPr showGuides="1">
      <p:cViewPr varScale="1">
        <p:scale>
          <a:sx n="97" d="100"/>
          <a:sy n="97" d="100"/>
        </p:scale>
        <p:origin x="57" y="144"/>
      </p:cViewPr>
      <p:guideLst>
        <p:guide orient="horz" pos="2117"/>
        <p:guide pos="3690"/>
        <p:guide orient="horz" pos="2261"/>
      </p:guideLst>
    </p:cSldViewPr>
  </p:slideViewPr>
  <p:notesTextViewPr>
    <p:cViewPr>
      <p:scale>
        <a:sx n="3" d="2"/>
        <a:sy n="3" d="2"/>
      </p:scale>
      <p:origin x="0" y="0"/>
    </p:cViewPr>
  </p:notesTextViewPr>
  <p:sorterViewPr>
    <p:cViewPr>
      <p:scale>
        <a:sx n="200" d="100"/>
        <a:sy n="200" d="100"/>
      </p:scale>
      <p:origin x="0" y="0"/>
    </p:cViewPr>
  </p:sorterViewPr>
  <p:notesViewPr>
    <p:cSldViewPr>
      <p:cViewPr varScale="1">
        <p:scale>
          <a:sx n="70" d="100"/>
          <a:sy n="70" d="100"/>
        </p:scale>
        <p:origin x="2697" y="45"/>
      </p:cViewPr>
      <p:guideLst>
        <p:guide orient="horz" pos="3065"/>
        <p:guide pos="205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6411"/>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5551380C-6D57-4F8E-B9AC-4D01C1EE0514}" type="datetime1">
              <a:rPr lang="zh-CN" altLang="en-US" smtClean="0"/>
              <a:t>2026/9/30</a:t>
            </a:fld>
            <a:endParaRPr lang="zh-CN" altLang="en-US"/>
          </a:p>
        </p:txBody>
      </p:sp>
      <p:sp>
        <p:nvSpPr>
          <p:cNvPr id="4" name="页脚占位符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3105C6A1-A5C9-40B7-B702-221062F67914}" type="slidenum">
              <a:rPr lang="zh-CN" altLang="en-US"/>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6411"/>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50443" y="0"/>
            <a:ext cx="2945659" cy="496411"/>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A2D241A6-048C-45EB-9AAD-F01A7C9FE656}" type="datetime1">
              <a:rPr lang="zh-CN" altLang="en-US" smtClean="0"/>
              <a:t>2026/9/30</a:t>
            </a:fld>
            <a:endParaRPr lang="zh-CN" altLang="en-US"/>
          </a:p>
        </p:txBody>
      </p:sp>
      <p:sp>
        <p:nvSpPr>
          <p:cNvPr id="4" name="幻灯片图像占位符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0EBF9E7F-0D9E-4691-8944-E5702F139BCB}" type="slidenum">
              <a:rPr lang="zh-CN" altLang="en-US"/>
              <a:t>‹#›</a:t>
            </a:fld>
            <a:endParaRPr lang="zh-CN" altLang="en-US"/>
          </a:p>
        </p:txBody>
      </p:sp>
    </p:spTree>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xfrm>
            <a:off x="90488" y="744538"/>
            <a:ext cx="6616700" cy="3722687"/>
          </a:xfrm>
          <a:noFill/>
          <a:ln>
            <a:solidFill>
              <a:srgbClr val="000000"/>
            </a:solidFill>
            <a:miter lim="800000"/>
          </a:ln>
        </p:spPr>
      </p:sp>
      <p:sp>
        <p:nvSpPr>
          <p:cNvPr id="55299" name="备注占位符 2"/>
          <p:cNvSpPr>
            <a:spLocks noGrp="1"/>
          </p:cNvSpPr>
          <p:nvPr>
            <p:ph type="body" idx="1"/>
          </p:nvPr>
        </p:nvSpPr>
        <p:spPr bwMode="auto">
          <a:noFill/>
        </p:spPr>
        <p:txBody>
          <a:bodyPr wrap="square" numCol="1" anchor="t" anchorCtr="0" compatLnSpc="1"/>
          <a:lstStyle/>
          <a:p>
            <a:pPr>
              <a:spcBef>
                <a:spcPct val="0"/>
              </a:spcBef>
            </a:pPr>
            <a:endParaRPr lang="en-US" altLang="zh-CN" b="0" dirty="0">
              <a:latin typeface="+mn-ea"/>
              <a:ea typeface="+mn-ea"/>
            </a:endParaRPr>
          </a:p>
        </p:txBody>
      </p:sp>
      <p:sp>
        <p:nvSpPr>
          <p:cNvPr id="2" name="灯片编号占位符 1"/>
          <p:cNvSpPr>
            <a:spLocks noGrp="1"/>
          </p:cNvSpPr>
          <p:nvPr>
            <p:ph type="sldNum" sz="quarter" idx="10"/>
          </p:nvPr>
        </p:nvSpPr>
        <p:spPr/>
        <p:txBody>
          <a:bodyPr/>
          <a:lstStyle/>
          <a:p>
            <a:pPr>
              <a:defRPr/>
            </a:pPr>
            <a:fld id="{0EBF9E7F-0D9E-4691-8944-E5702F139BCB}" type="slidenum">
              <a:rPr lang="zh-CN" altLang="en-US" smtClean="0"/>
              <a:t>0</a:t>
            </a:fld>
            <a:endParaRPr lang="zh-CN" altLang="en-US"/>
          </a:p>
        </p:txBody>
      </p:sp>
      <p:sp>
        <p:nvSpPr>
          <p:cNvPr id="3" name="日期占位符 2"/>
          <p:cNvSpPr>
            <a:spLocks noGrp="1"/>
          </p:cNvSpPr>
          <p:nvPr>
            <p:ph type="dt" idx="11"/>
          </p:nvPr>
        </p:nvSpPr>
        <p:spPr/>
        <p:txBody>
          <a:bodyPr/>
          <a:lstStyle/>
          <a:p>
            <a:pPr>
              <a:defRPr/>
            </a:pPr>
            <a:fld id="{5CD1AE63-1894-437C-9748-03249284A06C}" type="datetime1">
              <a:rPr lang="zh-CN" altLang="en-US" smtClean="0"/>
              <a:t>2026/9/30</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F2672-947F-8E64-9366-0929AF52424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1B1CE23-2A53-0043-48E9-0522E301773A}"/>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D966878F-A105-C0EA-830D-5CA0027AC2B5}"/>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ECA0F1EE-992A-EF98-7ED7-48CE0B030EFE}"/>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C82BCEF9-4225-C53B-AB6D-1FDE7386F3DE}"/>
              </a:ext>
            </a:extLst>
          </p:cNvPr>
          <p:cNvSpPr>
            <a:spLocks noGrp="1"/>
          </p:cNvSpPr>
          <p:nvPr>
            <p:ph type="sldNum" sz="quarter" idx="11"/>
          </p:nvPr>
        </p:nvSpPr>
        <p:spPr/>
        <p:txBody>
          <a:bodyPr/>
          <a:lstStyle/>
          <a:p>
            <a:pPr>
              <a:defRPr/>
            </a:pPr>
            <a:fld id="{0EBF9E7F-0D9E-4691-8944-E5702F139BCB}" type="slidenum">
              <a:rPr lang="zh-CN" altLang="en-US" smtClean="0"/>
              <a:t>1</a:t>
            </a:fld>
            <a:endParaRPr lang="zh-CN" altLang="en-US"/>
          </a:p>
        </p:txBody>
      </p:sp>
    </p:spTree>
    <p:extLst>
      <p:ext uri="{BB962C8B-B14F-4D97-AF65-F5344CB8AC3E}">
        <p14:creationId xmlns:p14="http://schemas.microsoft.com/office/powerpoint/2010/main" val="2457042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901B5-8510-76F6-C1AC-3673A1C15F8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A8ADE49-684C-929B-2973-56B87B18A1E6}"/>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8EEEC5AA-2685-12D1-5E85-0C604C9BE2FE}"/>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5DAD3D13-633E-692D-307D-33948B8B3503}"/>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AEB617CE-7AA8-693A-984D-ED33E01E41AA}"/>
              </a:ext>
            </a:extLst>
          </p:cNvPr>
          <p:cNvSpPr>
            <a:spLocks noGrp="1"/>
          </p:cNvSpPr>
          <p:nvPr>
            <p:ph type="sldNum" sz="quarter" idx="11"/>
          </p:nvPr>
        </p:nvSpPr>
        <p:spPr/>
        <p:txBody>
          <a:bodyPr/>
          <a:lstStyle/>
          <a:p>
            <a:pPr>
              <a:defRPr/>
            </a:pPr>
            <a:fld id="{0EBF9E7F-0D9E-4691-8944-E5702F139BCB}" type="slidenum">
              <a:rPr lang="zh-CN" altLang="en-US" smtClean="0"/>
              <a:t>2</a:t>
            </a:fld>
            <a:endParaRPr lang="zh-CN" altLang="en-US"/>
          </a:p>
        </p:txBody>
      </p:sp>
    </p:spTree>
    <p:extLst>
      <p:ext uri="{BB962C8B-B14F-4D97-AF65-F5344CB8AC3E}">
        <p14:creationId xmlns:p14="http://schemas.microsoft.com/office/powerpoint/2010/main" val="3335904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2F47F-8F83-7B92-B0DD-26FABB142D6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D9DE678-F77A-0D2B-D73F-3BC64C20BD7F}"/>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DFE6146F-9D94-B302-AF90-49CC428C3940}"/>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7CE7A6BD-A8C9-1481-6063-4635FA4108AA}"/>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2CAC00F8-7F0D-A00B-7234-C175B1D0B35E}"/>
              </a:ext>
            </a:extLst>
          </p:cNvPr>
          <p:cNvSpPr>
            <a:spLocks noGrp="1"/>
          </p:cNvSpPr>
          <p:nvPr>
            <p:ph type="sldNum" sz="quarter" idx="11"/>
          </p:nvPr>
        </p:nvSpPr>
        <p:spPr/>
        <p:txBody>
          <a:bodyPr/>
          <a:lstStyle/>
          <a:p>
            <a:pPr>
              <a:defRPr/>
            </a:pPr>
            <a:fld id="{0EBF9E7F-0D9E-4691-8944-E5702F139BCB}" type="slidenum">
              <a:rPr lang="zh-CN" altLang="en-US" smtClean="0"/>
              <a:t>3</a:t>
            </a:fld>
            <a:endParaRPr lang="zh-CN" altLang="en-US"/>
          </a:p>
        </p:txBody>
      </p:sp>
    </p:spTree>
    <p:extLst>
      <p:ext uri="{BB962C8B-B14F-4D97-AF65-F5344CB8AC3E}">
        <p14:creationId xmlns:p14="http://schemas.microsoft.com/office/powerpoint/2010/main" val="1933845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EAFBE-D0DD-CB6D-FC9E-B30824B23B8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58EB006-D053-7326-7863-6FA01AA42867}"/>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B29543CF-FAD9-8EEF-1987-097773992F94}"/>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7D8325ED-AD5B-AC93-F2F1-40141712BB71}"/>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FAFB16CA-0907-35FA-8555-250791D05231}"/>
              </a:ext>
            </a:extLst>
          </p:cNvPr>
          <p:cNvSpPr>
            <a:spLocks noGrp="1"/>
          </p:cNvSpPr>
          <p:nvPr>
            <p:ph type="sldNum" sz="quarter" idx="11"/>
          </p:nvPr>
        </p:nvSpPr>
        <p:spPr/>
        <p:txBody>
          <a:bodyPr/>
          <a:lstStyle/>
          <a:p>
            <a:pPr>
              <a:defRPr/>
            </a:pPr>
            <a:fld id="{0EBF9E7F-0D9E-4691-8944-E5702F139BCB}" type="slidenum">
              <a:rPr lang="zh-CN" altLang="en-US" smtClean="0"/>
              <a:t>4</a:t>
            </a:fld>
            <a:endParaRPr lang="zh-CN" altLang="en-US"/>
          </a:p>
        </p:txBody>
      </p:sp>
    </p:spTree>
    <p:extLst>
      <p:ext uri="{BB962C8B-B14F-4D97-AF65-F5344CB8AC3E}">
        <p14:creationId xmlns:p14="http://schemas.microsoft.com/office/powerpoint/2010/main" val="2847671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907F0-2BCC-6067-BFA3-219F67317C4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9D847DE-83A1-A315-4610-D62A8F75C834}"/>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900774AE-A6E5-A55F-0FCC-3E484F31B831}"/>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FCF3B98D-6A22-F778-9CD2-9465C91FC038}"/>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A4C4DF43-9166-9F32-0BF9-B400311D7386}"/>
              </a:ext>
            </a:extLst>
          </p:cNvPr>
          <p:cNvSpPr>
            <a:spLocks noGrp="1"/>
          </p:cNvSpPr>
          <p:nvPr>
            <p:ph type="sldNum" sz="quarter" idx="11"/>
          </p:nvPr>
        </p:nvSpPr>
        <p:spPr/>
        <p:txBody>
          <a:bodyPr/>
          <a:lstStyle/>
          <a:p>
            <a:pPr>
              <a:defRPr/>
            </a:pPr>
            <a:fld id="{0EBF9E7F-0D9E-4691-8944-E5702F139BCB}" type="slidenum">
              <a:rPr lang="zh-CN" altLang="en-US" smtClean="0"/>
              <a:t>5</a:t>
            </a:fld>
            <a:endParaRPr lang="zh-CN" altLang="en-US"/>
          </a:p>
        </p:txBody>
      </p:sp>
    </p:spTree>
    <p:extLst>
      <p:ext uri="{BB962C8B-B14F-4D97-AF65-F5344CB8AC3E}">
        <p14:creationId xmlns:p14="http://schemas.microsoft.com/office/powerpoint/2010/main" val="376642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E8C0A-EC4B-F64E-0419-F5701D5FF4C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0317051-A82B-51F6-0B65-39CBAB05BFBF}"/>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17E0C94A-F21F-6942-5B84-3E2074E266BF}"/>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8B5B763A-4D78-9220-EDA4-22FDE09850DA}"/>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13E727C0-6B38-B402-418B-A559E5326AF2}"/>
              </a:ext>
            </a:extLst>
          </p:cNvPr>
          <p:cNvSpPr>
            <a:spLocks noGrp="1"/>
          </p:cNvSpPr>
          <p:nvPr>
            <p:ph type="sldNum" sz="quarter" idx="11"/>
          </p:nvPr>
        </p:nvSpPr>
        <p:spPr/>
        <p:txBody>
          <a:bodyPr/>
          <a:lstStyle/>
          <a:p>
            <a:pPr>
              <a:defRPr/>
            </a:pPr>
            <a:fld id="{0EBF9E7F-0D9E-4691-8944-E5702F139BCB}" type="slidenum">
              <a:rPr lang="zh-CN" altLang="en-US" smtClean="0"/>
              <a:t>6</a:t>
            </a:fld>
            <a:endParaRPr lang="zh-CN" altLang="en-US"/>
          </a:p>
        </p:txBody>
      </p:sp>
    </p:spTree>
    <p:extLst>
      <p:ext uri="{BB962C8B-B14F-4D97-AF65-F5344CB8AC3E}">
        <p14:creationId xmlns:p14="http://schemas.microsoft.com/office/powerpoint/2010/main" val="327904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84739-1433-4C87-023E-687BAE2AC07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0673888-D15C-2538-DA1E-E31C781E6EF4}"/>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AC00DADD-F016-4659-2EDD-C0B323848C2F}"/>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09954FFC-F153-253B-18F4-41133EEE535E}"/>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2D314703-BE42-B99F-8BB5-655750666884}"/>
              </a:ext>
            </a:extLst>
          </p:cNvPr>
          <p:cNvSpPr>
            <a:spLocks noGrp="1"/>
          </p:cNvSpPr>
          <p:nvPr>
            <p:ph type="sldNum" sz="quarter" idx="11"/>
          </p:nvPr>
        </p:nvSpPr>
        <p:spPr/>
        <p:txBody>
          <a:bodyPr/>
          <a:lstStyle/>
          <a:p>
            <a:pPr>
              <a:defRPr/>
            </a:pPr>
            <a:fld id="{0EBF9E7F-0D9E-4691-8944-E5702F139BCB}" type="slidenum">
              <a:rPr lang="zh-CN" altLang="en-US" smtClean="0"/>
              <a:t>7</a:t>
            </a:fld>
            <a:endParaRPr lang="zh-CN" altLang="en-US"/>
          </a:p>
        </p:txBody>
      </p:sp>
    </p:spTree>
    <p:extLst>
      <p:ext uri="{BB962C8B-B14F-4D97-AF65-F5344CB8AC3E}">
        <p14:creationId xmlns:p14="http://schemas.microsoft.com/office/powerpoint/2010/main" val="3319482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23EE8-862A-5CDD-2525-CE379408A48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CEBD328-6E6A-8EAB-4700-234CB84F40D0}"/>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79213512-59EC-0F0F-87EF-3DE00F09B028}"/>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CD7F4AFD-191F-79A4-AC26-348440288D06}"/>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C04DB2CB-F87D-EE93-1A48-1A37B5471DC0}"/>
              </a:ext>
            </a:extLst>
          </p:cNvPr>
          <p:cNvSpPr>
            <a:spLocks noGrp="1"/>
          </p:cNvSpPr>
          <p:nvPr>
            <p:ph type="sldNum" sz="quarter" idx="11"/>
          </p:nvPr>
        </p:nvSpPr>
        <p:spPr/>
        <p:txBody>
          <a:bodyPr/>
          <a:lstStyle/>
          <a:p>
            <a:pPr>
              <a:defRPr/>
            </a:pPr>
            <a:fld id="{0EBF9E7F-0D9E-4691-8944-E5702F139BCB}" type="slidenum">
              <a:rPr lang="zh-CN" altLang="en-US" smtClean="0"/>
              <a:t>8</a:t>
            </a:fld>
            <a:endParaRPr lang="zh-CN" altLang="en-US"/>
          </a:p>
        </p:txBody>
      </p:sp>
    </p:spTree>
    <p:extLst>
      <p:ext uri="{BB962C8B-B14F-4D97-AF65-F5344CB8AC3E}">
        <p14:creationId xmlns:p14="http://schemas.microsoft.com/office/powerpoint/2010/main" val="652991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D2BEB-46D0-A87B-AB93-1DF333C54DA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E443924-D845-B8F8-3562-0E5D7D191F5E}"/>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8F43FDFB-D0A9-C417-6B81-05521FE8BCBE}"/>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066407D3-205A-7C83-285A-720F84BECB68}"/>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88969F3A-E621-D270-6DB1-61A22C62C913}"/>
              </a:ext>
            </a:extLst>
          </p:cNvPr>
          <p:cNvSpPr>
            <a:spLocks noGrp="1"/>
          </p:cNvSpPr>
          <p:nvPr>
            <p:ph type="sldNum" sz="quarter" idx="11"/>
          </p:nvPr>
        </p:nvSpPr>
        <p:spPr/>
        <p:txBody>
          <a:bodyPr/>
          <a:lstStyle/>
          <a:p>
            <a:pPr>
              <a:defRPr/>
            </a:pPr>
            <a:fld id="{0EBF9E7F-0D9E-4691-8944-E5702F139BCB}" type="slidenum">
              <a:rPr lang="zh-CN" altLang="en-US" smtClean="0"/>
              <a:t>9</a:t>
            </a:fld>
            <a:endParaRPr lang="zh-CN" altLang="en-US"/>
          </a:p>
        </p:txBody>
      </p:sp>
    </p:spTree>
    <p:extLst>
      <p:ext uri="{BB962C8B-B14F-4D97-AF65-F5344CB8AC3E}">
        <p14:creationId xmlns:p14="http://schemas.microsoft.com/office/powerpoint/2010/main" val="1066353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28C0A-B8AE-44AF-8482-94954BDEB97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531BB1E-167B-52F1-4DE5-A59452F5CE66}"/>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2C7B80F8-F896-BCE4-1AD6-901ADBBF5739}"/>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922D31B1-F26E-79FB-BBB3-C15F589187B8}"/>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F32CD42E-913A-9BC9-DED8-2C725804196A}"/>
              </a:ext>
            </a:extLst>
          </p:cNvPr>
          <p:cNvSpPr>
            <a:spLocks noGrp="1"/>
          </p:cNvSpPr>
          <p:nvPr>
            <p:ph type="sldNum" sz="quarter" idx="11"/>
          </p:nvPr>
        </p:nvSpPr>
        <p:spPr/>
        <p:txBody>
          <a:bodyPr/>
          <a:lstStyle/>
          <a:p>
            <a:pPr>
              <a:defRPr/>
            </a:pPr>
            <a:fld id="{0EBF9E7F-0D9E-4691-8944-E5702F139BCB}" type="slidenum">
              <a:rPr lang="zh-CN" altLang="en-US" smtClean="0"/>
              <a:t>10</a:t>
            </a:fld>
            <a:endParaRPr lang="zh-CN" altLang="en-US"/>
          </a:p>
        </p:txBody>
      </p:sp>
    </p:spTree>
    <p:extLst>
      <p:ext uri="{BB962C8B-B14F-4D97-AF65-F5344CB8AC3E}">
        <p14:creationId xmlns:p14="http://schemas.microsoft.com/office/powerpoint/2010/main" val="2009380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53DC5-F7EC-21A5-03E1-31467BBFFFA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2E8DE9C-9BA0-74BD-17D7-E050204CB515}"/>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C2F73BCA-2E31-B98A-45CC-063A45E07404}"/>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E1626464-CFFC-2DE6-D1D4-E9C724CC01BA}"/>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5C423BA2-776C-E2CC-8496-F22E1B9F610E}"/>
              </a:ext>
            </a:extLst>
          </p:cNvPr>
          <p:cNvSpPr>
            <a:spLocks noGrp="1"/>
          </p:cNvSpPr>
          <p:nvPr>
            <p:ph type="sldNum" sz="quarter" idx="11"/>
          </p:nvPr>
        </p:nvSpPr>
        <p:spPr/>
        <p:txBody>
          <a:bodyPr/>
          <a:lstStyle/>
          <a:p>
            <a:pPr>
              <a:defRPr/>
            </a:pPr>
            <a:fld id="{0EBF9E7F-0D9E-4691-8944-E5702F139BCB}" type="slidenum">
              <a:rPr lang="zh-CN" altLang="en-US" smtClean="0"/>
              <a:t>11</a:t>
            </a:fld>
            <a:endParaRPr lang="zh-CN" altLang="en-US"/>
          </a:p>
        </p:txBody>
      </p:sp>
    </p:spTree>
    <p:extLst>
      <p:ext uri="{BB962C8B-B14F-4D97-AF65-F5344CB8AC3E}">
        <p14:creationId xmlns:p14="http://schemas.microsoft.com/office/powerpoint/2010/main" val="4140579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BEFBE-555A-2C34-360E-1BF3003BF3E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C4581C6-C633-C989-B5F8-1F2E1B090079}"/>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FED480CF-D24D-1531-6980-DB1C98CD4D34}"/>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5A40FB3C-80AE-6784-AC71-8CF7D28939BB}"/>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F4258BC5-9CB6-72EB-DE2E-AE7EE6EB8435}"/>
              </a:ext>
            </a:extLst>
          </p:cNvPr>
          <p:cNvSpPr>
            <a:spLocks noGrp="1"/>
          </p:cNvSpPr>
          <p:nvPr>
            <p:ph type="sldNum" sz="quarter" idx="11"/>
          </p:nvPr>
        </p:nvSpPr>
        <p:spPr/>
        <p:txBody>
          <a:bodyPr/>
          <a:lstStyle/>
          <a:p>
            <a:pPr>
              <a:defRPr/>
            </a:pPr>
            <a:fld id="{0EBF9E7F-0D9E-4691-8944-E5702F139BCB}" type="slidenum">
              <a:rPr lang="zh-CN" altLang="en-US" smtClean="0"/>
              <a:t>12</a:t>
            </a:fld>
            <a:endParaRPr lang="zh-CN" altLang="en-US"/>
          </a:p>
        </p:txBody>
      </p:sp>
    </p:spTree>
    <p:extLst>
      <p:ext uri="{BB962C8B-B14F-4D97-AF65-F5344CB8AC3E}">
        <p14:creationId xmlns:p14="http://schemas.microsoft.com/office/powerpoint/2010/main" val="3324794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1C441-6BF7-7AE2-AA19-6FF10136A1B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AFD9953-CDFA-9D05-FAF4-AA1111CC0997}"/>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CC32D7C6-984A-52E0-1A01-7CACBCD3AF3D}"/>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B821CB33-3FF3-5307-1693-8A69E8D5A5B8}"/>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38767C96-FE61-0DF1-D6BE-B9709AEE933B}"/>
              </a:ext>
            </a:extLst>
          </p:cNvPr>
          <p:cNvSpPr>
            <a:spLocks noGrp="1"/>
          </p:cNvSpPr>
          <p:nvPr>
            <p:ph type="sldNum" sz="quarter" idx="11"/>
          </p:nvPr>
        </p:nvSpPr>
        <p:spPr/>
        <p:txBody>
          <a:bodyPr/>
          <a:lstStyle/>
          <a:p>
            <a:pPr>
              <a:defRPr/>
            </a:pPr>
            <a:fld id="{0EBF9E7F-0D9E-4691-8944-E5702F139BCB}" type="slidenum">
              <a:rPr lang="zh-CN" altLang="en-US" smtClean="0"/>
              <a:t>13</a:t>
            </a:fld>
            <a:endParaRPr lang="zh-CN" altLang="en-US"/>
          </a:p>
        </p:txBody>
      </p:sp>
    </p:spTree>
    <p:extLst>
      <p:ext uri="{BB962C8B-B14F-4D97-AF65-F5344CB8AC3E}">
        <p14:creationId xmlns:p14="http://schemas.microsoft.com/office/powerpoint/2010/main" val="495191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8C42B-87D9-7E7E-B11A-1FAD5A7CAD3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2C1FA94-810B-274C-48B8-41211710CEEE}"/>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94962C57-041F-1E52-9C90-881746227445}"/>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43AC24D1-D1E1-475F-134A-79063CCE523A}"/>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99B69000-B86D-1AE8-643A-6BC0B5F30516}"/>
              </a:ext>
            </a:extLst>
          </p:cNvPr>
          <p:cNvSpPr>
            <a:spLocks noGrp="1"/>
          </p:cNvSpPr>
          <p:nvPr>
            <p:ph type="sldNum" sz="quarter" idx="11"/>
          </p:nvPr>
        </p:nvSpPr>
        <p:spPr/>
        <p:txBody>
          <a:bodyPr/>
          <a:lstStyle/>
          <a:p>
            <a:pPr>
              <a:defRPr/>
            </a:pPr>
            <a:fld id="{0EBF9E7F-0D9E-4691-8944-E5702F139BCB}" type="slidenum">
              <a:rPr lang="zh-CN" altLang="en-US" smtClean="0"/>
              <a:t>14</a:t>
            </a:fld>
            <a:endParaRPr lang="zh-CN" altLang="en-US"/>
          </a:p>
        </p:txBody>
      </p:sp>
    </p:spTree>
    <p:extLst>
      <p:ext uri="{BB962C8B-B14F-4D97-AF65-F5344CB8AC3E}">
        <p14:creationId xmlns:p14="http://schemas.microsoft.com/office/powerpoint/2010/main" val="7010802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02AEF-2BEF-9B8C-0C31-2EA57B6E36D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57187E1-7793-5369-C8C6-224F9E075418}"/>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ABE22870-C9C9-A3C1-AB5F-73DEF74B85F2}"/>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3953772C-DB5D-B8CE-1278-59369263AF07}"/>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2B773286-8CF8-F848-64A0-19D97FDA6BBE}"/>
              </a:ext>
            </a:extLst>
          </p:cNvPr>
          <p:cNvSpPr>
            <a:spLocks noGrp="1"/>
          </p:cNvSpPr>
          <p:nvPr>
            <p:ph type="sldNum" sz="quarter" idx="11"/>
          </p:nvPr>
        </p:nvSpPr>
        <p:spPr/>
        <p:txBody>
          <a:bodyPr/>
          <a:lstStyle/>
          <a:p>
            <a:pPr>
              <a:defRPr/>
            </a:pPr>
            <a:fld id="{0EBF9E7F-0D9E-4691-8944-E5702F139BCB}" type="slidenum">
              <a:rPr lang="zh-CN" altLang="en-US" smtClean="0"/>
              <a:t>15</a:t>
            </a:fld>
            <a:endParaRPr lang="zh-CN" altLang="en-US"/>
          </a:p>
        </p:txBody>
      </p:sp>
    </p:spTree>
    <p:extLst>
      <p:ext uri="{BB962C8B-B14F-4D97-AF65-F5344CB8AC3E}">
        <p14:creationId xmlns:p14="http://schemas.microsoft.com/office/powerpoint/2010/main" val="1118174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2AD33-0697-2922-070F-0845A2664ED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4D16897-3231-CC27-CC53-0E33C601968C}"/>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B6972C57-0E51-C3DD-2208-A721148EB6E3}"/>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A9924C90-99C5-8C69-A301-55754E7A4612}"/>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F4E9FC48-0462-466B-D029-17F52A166CA3}"/>
              </a:ext>
            </a:extLst>
          </p:cNvPr>
          <p:cNvSpPr>
            <a:spLocks noGrp="1"/>
          </p:cNvSpPr>
          <p:nvPr>
            <p:ph type="sldNum" sz="quarter" idx="11"/>
          </p:nvPr>
        </p:nvSpPr>
        <p:spPr/>
        <p:txBody>
          <a:bodyPr/>
          <a:lstStyle/>
          <a:p>
            <a:pPr>
              <a:defRPr/>
            </a:pPr>
            <a:fld id="{0EBF9E7F-0D9E-4691-8944-E5702F139BCB}" type="slidenum">
              <a:rPr lang="zh-CN" altLang="en-US" smtClean="0"/>
              <a:t>16</a:t>
            </a:fld>
            <a:endParaRPr lang="zh-CN" altLang="en-US"/>
          </a:p>
        </p:txBody>
      </p:sp>
    </p:spTree>
    <p:extLst>
      <p:ext uri="{BB962C8B-B14F-4D97-AF65-F5344CB8AC3E}">
        <p14:creationId xmlns:p14="http://schemas.microsoft.com/office/powerpoint/2010/main" val="2683389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77DAC-2C1C-AE60-1CFC-980C757EF50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D7A8409-597A-F47D-06BD-651EB80EEB82}"/>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3CE97F36-BFB0-8895-7E92-4A653A451E9F}"/>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4FB06D70-4B24-4360-6590-A32D559DAF1E}"/>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BF6E98FE-ED95-1F8B-B736-55102BED6812}"/>
              </a:ext>
            </a:extLst>
          </p:cNvPr>
          <p:cNvSpPr>
            <a:spLocks noGrp="1"/>
          </p:cNvSpPr>
          <p:nvPr>
            <p:ph type="sldNum" sz="quarter" idx="11"/>
          </p:nvPr>
        </p:nvSpPr>
        <p:spPr/>
        <p:txBody>
          <a:bodyPr/>
          <a:lstStyle/>
          <a:p>
            <a:pPr>
              <a:defRPr/>
            </a:pPr>
            <a:fld id="{0EBF9E7F-0D9E-4691-8944-E5702F139BCB}" type="slidenum">
              <a:rPr lang="zh-CN" altLang="en-US" smtClean="0"/>
              <a:t>17</a:t>
            </a:fld>
            <a:endParaRPr lang="zh-CN" altLang="en-US"/>
          </a:p>
        </p:txBody>
      </p:sp>
    </p:spTree>
    <p:extLst>
      <p:ext uri="{BB962C8B-B14F-4D97-AF65-F5344CB8AC3E}">
        <p14:creationId xmlns:p14="http://schemas.microsoft.com/office/powerpoint/2010/main" val="2280872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5D9D7-9F8B-0446-F1A7-1AD21A82CE1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92B869D-9C30-5F9F-D103-C243CD653A55}"/>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EB23897E-B455-050A-99A6-8FBDE29A5A56}"/>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FB4BD7BC-ABF6-80D0-12CA-6DCC970E4575}"/>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0EAA1871-EA7D-C781-40B7-1784BFBDD684}"/>
              </a:ext>
            </a:extLst>
          </p:cNvPr>
          <p:cNvSpPr>
            <a:spLocks noGrp="1"/>
          </p:cNvSpPr>
          <p:nvPr>
            <p:ph type="sldNum" sz="quarter" idx="11"/>
          </p:nvPr>
        </p:nvSpPr>
        <p:spPr/>
        <p:txBody>
          <a:bodyPr/>
          <a:lstStyle/>
          <a:p>
            <a:pPr>
              <a:defRPr/>
            </a:pPr>
            <a:fld id="{0EBF9E7F-0D9E-4691-8944-E5702F139BCB}" type="slidenum">
              <a:rPr lang="zh-CN" altLang="en-US" smtClean="0"/>
              <a:t>18</a:t>
            </a:fld>
            <a:endParaRPr lang="zh-CN" altLang="en-US"/>
          </a:p>
        </p:txBody>
      </p:sp>
    </p:spTree>
    <p:extLst>
      <p:ext uri="{BB962C8B-B14F-4D97-AF65-F5344CB8AC3E}">
        <p14:creationId xmlns:p14="http://schemas.microsoft.com/office/powerpoint/2010/main" val="76278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endParaRPr lang="zh-CN" altLang="en-US" dirty="0"/>
          </a:p>
        </p:txBody>
      </p:sp>
      <p:sp>
        <p:nvSpPr>
          <p:cNvPr id="4" name="日期占位符 3"/>
          <p:cNvSpPr>
            <a:spLocks noGrp="1"/>
          </p:cNvSpPr>
          <p:nvPr>
            <p:ph type="dt" idx="10"/>
          </p:nvPr>
        </p:nvSpPr>
        <p:spPr/>
        <p:txBody>
          <a:bodyPr/>
          <a:lstStyle/>
          <a:p>
            <a:pPr>
              <a:defRPr/>
            </a:pPr>
            <a:fld id="{9D9A741E-1927-43CF-888E-4DF61BCE032F}" type="datetime1">
              <a:rPr lang="zh-CN" altLang="en-US" smtClean="0"/>
              <a:t>2026/9/30</a:t>
            </a:fld>
            <a:endParaRPr lang="zh-CN" altLang="en-US"/>
          </a:p>
        </p:txBody>
      </p:sp>
      <p:sp>
        <p:nvSpPr>
          <p:cNvPr id="5" name="灯片编号占位符 4"/>
          <p:cNvSpPr>
            <a:spLocks noGrp="1"/>
          </p:cNvSpPr>
          <p:nvPr>
            <p:ph type="sldNum" sz="quarter" idx="11"/>
          </p:nvPr>
        </p:nvSpPr>
        <p:spPr/>
        <p:txBody>
          <a:bodyPr/>
          <a:lstStyle/>
          <a:p>
            <a:pPr>
              <a:defRPr/>
            </a:pPr>
            <a:fld id="{0EBF9E7F-0D9E-4691-8944-E5702F139BCB}" type="slidenum">
              <a:rPr lang="zh-CN" altLang="en-US" smtClean="0"/>
              <a:t>19</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7E06F-0145-CDD8-2C87-78085C7415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366BD10-0A56-5914-2FCB-2D2127DA590F}"/>
              </a:ext>
            </a:extLst>
          </p:cNvPr>
          <p:cNvSpPr>
            <a:spLocks noGrp="1" noRot="1" noChangeAspect="1"/>
          </p:cNvSpPr>
          <p:nvPr>
            <p:ph type="sldImg"/>
          </p:nvPr>
        </p:nvSpPr>
        <p:spPr>
          <a:xfrm>
            <a:off x="90488" y="744538"/>
            <a:ext cx="6616700" cy="3722687"/>
          </a:xfrm>
        </p:spPr>
      </p:sp>
      <p:sp>
        <p:nvSpPr>
          <p:cNvPr id="3" name="备注占位符 2">
            <a:extLst>
              <a:ext uri="{FF2B5EF4-FFF2-40B4-BE49-F238E27FC236}">
                <a16:creationId xmlns:a16="http://schemas.microsoft.com/office/drawing/2014/main" id="{950CDBE4-09C2-70E2-6100-67286A469DC1}"/>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1DE82AD7-C74D-31E8-8A87-86052EAEF8FE}"/>
              </a:ext>
            </a:extLst>
          </p:cNvPr>
          <p:cNvSpPr>
            <a:spLocks noGrp="1"/>
          </p:cNvSpPr>
          <p:nvPr>
            <p:ph type="dt" idx="10"/>
          </p:nvPr>
        </p:nvSpPr>
        <p:spPr/>
        <p:txBody>
          <a:bodyPr/>
          <a:lstStyle/>
          <a:p>
            <a:pPr>
              <a:defRPr/>
            </a:pPr>
            <a:fld id="{99316089-9B24-4848-AE6F-5A572EEB9676}" type="datetime1">
              <a:rPr lang="zh-CN" altLang="en-US" smtClean="0"/>
              <a:t>2026/9/30</a:t>
            </a:fld>
            <a:endParaRPr lang="zh-CN" altLang="en-US"/>
          </a:p>
        </p:txBody>
      </p:sp>
      <p:sp>
        <p:nvSpPr>
          <p:cNvPr id="5" name="灯片编号占位符 4">
            <a:extLst>
              <a:ext uri="{FF2B5EF4-FFF2-40B4-BE49-F238E27FC236}">
                <a16:creationId xmlns:a16="http://schemas.microsoft.com/office/drawing/2014/main" id="{BFC0AAE5-6DBA-BBAF-6EF2-A719F23E8AE9}"/>
              </a:ext>
            </a:extLst>
          </p:cNvPr>
          <p:cNvSpPr>
            <a:spLocks noGrp="1"/>
          </p:cNvSpPr>
          <p:nvPr>
            <p:ph type="sldNum" sz="quarter" idx="11"/>
          </p:nvPr>
        </p:nvSpPr>
        <p:spPr/>
        <p:txBody>
          <a:bodyPr/>
          <a:lstStyle/>
          <a:p>
            <a:pPr>
              <a:defRPr/>
            </a:pPr>
            <a:fld id="{0EBF9E7F-0D9E-4691-8944-E5702F139BCB}" type="slidenum">
              <a:rPr lang="zh-CN" altLang="en-US" smtClean="0"/>
              <a:t>20</a:t>
            </a:fld>
            <a:endParaRPr lang="zh-CN" altLang="en-US"/>
          </a:p>
        </p:txBody>
      </p:sp>
    </p:spTree>
    <p:extLst>
      <p:ext uri="{BB962C8B-B14F-4D97-AF65-F5344CB8AC3E}">
        <p14:creationId xmlns:p14="http://schemas.microsoft.com/office/powerpoint/2010/main" val="3168334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488" y="744538"/>
            <a:ext cx="6616700" cy="3722687"/>
          </a:xfrm>
        </p:spPr>
      </p:sp>
      <p:sp>
        <p:nvSpPr>
          <p:cNvPr id="3" name="备注占位符 2"/>
          <p:cNvSpPr>
            <a:spLocks noGrp="1"/>
          </p:cNvSpPr>
          <p:nvPr>
            <p:ph type="body" idx="1"/>
          </p:nvPr>
        </p:nvSpPr>
        <p:spPr/>
        <p:txBody>
          <a:bodyPr/>
          <a:lstStyle/>
          <a:p>
            <a:endParaRPr lang="zh-CN" altLang="en-US" dirty="0"/>
          </a:p>
        </p:txBody>
      </p:sp>
      <p:sp>
        <p:nvSpPr>
          <p:cNvPr id="4" name="日期占位符 3"/>
          <p:cNvSpPr>
            <a:spLocks noGrp="1"/>
          </p:cNvSpPr>
          <p:nvPr>
            <p:ph type="dt" idx="10"/>
          </p:nvPr>
        </p:nvSpPr>
        <p:spPr/>
        <p:txBody>
          <a:bodyPr/>
          <a:lstStyle/>
          <a:p>
            <a:pPr>
              <a:defRPr/>
            </a:pPr>
            <a:fld id="{9D9A741E-1927-43CF-888E-4DF61BCE032F}" type="datetime1">
              <a:rPr lang="zh-CN" altLang="en-US" smtClean="0"/>
              <a:t>2026/9/30</a:t>
            </a:fld>
            <a:endParaRPr lang="zh-CN" altLang="en-US"/>
          </a:p>
        </p:txBody>
      </p:sp>
      <p:sp>
        <p:nvSpPr>
          <p:cNvPr id="5" name="灯片编号占位符 4"/>
          <p:cNvSpPr>
            <a:spLocks noGrp="1"/>
          </p:cNvSpPr>
          <p:nvPr>
            <p:ph type="sldNum" sz="quarter" idx="11"/>
          </p:nvPr>
        </p:nvSpPr>
        <p:spPr/>
        <p:txBody>
          <a:bodyPr/>
          <a:lstStyle/>
          <a:p>
            <a:pPr>
              <a:defRPr/>
            </a:pPr>
            <a:fld id="{0EBF9E7F-0D9E-4691-8944-E5702F139BCB}" type="slidenum">
              <a:rPr lang="zh-CN" altLang="en-US" smtClean="0"/>
              <a:t>21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Line 8"/>
          <p:cNvSpPr>
            <a:spLocks noChangeShapeType="1"/>
          </p:cNvSpPr>
          <p:nvPr userDrawn="1"/>
        </p:nvSpPr>
        <p:spPr bwMode="auto">
          <a:xfrm>
            <a:off x="0" y="857250"/>
            <a:ext cx="12192000" cy="0"/>
          </a:xfrm>
          <a:prstGeom prst="line">
            <a:avLst/>
          </a:prstGeom>
          <a:noFill/>
          <a:ln w="38100">
            <a:solidFill>
              <a:srgbClr val="E20000"/>
            </a:solidFill>
            <a:round/>
          </a:ln>
          <a:effectLst/>
        </p:spPr>
        <p:txBody>
          <a:bodyPr anchor="ctr"/>
          <a:lstStyle/>
          <a:p>
            <a:pPr fontAlgn="auto">
              <a:spcBef>
                <a:spcPts val="0"/>
              </a:spcBef>
              <a:spcAft>
                <a:spcPts val="0"/>
              </a:spcAft>
              <a:defRPr/>
            </a:pPr>
            <a:endParaRPr lang="zh-CN" altLang="en-US">
              <a:latin typeface="+mn-lt"/>
              <a:ea typeface="+mn-ea"/>
            </a:endParaRPr>
          </a:p>
        </p:txBody>
      </p:sp>
      <p:sp>
        <p:nvSpPr>
          <p:cNvPr id="2" name="标题 1"/>
          <p:cNvSpPr>
            <a:spLocks noGrp="1"/>
          </p:cNvSpPr>
          <p:nvPr>
            <p:ph type="ctrTitle" hasCustomPrompt="1"/>
          </p:nvPr>
        </p:nvSpPr>
        <p:spPr>
          <a:xfrm>
            <a:off x="13700" y="1700808"/>
            <a:ext cx="11184104" cy="857232"/>
          </a:xfrm>
          <a:prstGeom prst="rect">
            <a:avLst/>
          </a:prstGeom>
        </p:spPr>
        <p:txBody>
          <a:bodyPr/>
          <a:lstStyle/>
          <a:p>
            <a:r>
              <a:rPr lang="zh-CN" altLang="en-US" dirty="0"/>
              <a:t>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5" name="日期占位符 3"/>
          <p:cNvSpPr>
            <a:spLocks noGrp="1"/>
          </p:cNvSpPr>
          <p:nvPr>
            <p:ph type="dt" sz="half" idx="10"/>
          </p:nvPr>
        </p:nvSpPr>
        <p:spPr/>
        <p:txBody>
          <a:bodyPr/>
          <a:lstStyle>
            <a:lvl1pPr>
              <a:defRPr/>
            </a:lvl1pPr>
          </a:lstStyle>
          <a:p>
            <a:pPr>
              <a:defRPr/>
            </a:pPr>
            <a:endParaRPr lang="zh-CN" altLang="en-US" dirty="0"/>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4"/>
          </p:nvPr>
        </p:nvSpPr>
        <p:spPr>
          <a:xfrm>
            <a:off x="11340000" y="6453336"/>
            <a:ext cx="720000" cy="360000"/>
          </a:xfrm>
          <a:prstGeom prst="rect">
            <a:avLst/>
          </a:prstGeom>
        </p:spPr>
        <p:txBody>
          <a:bodyPr vert="horz" lIns="91440" tIns="45720" rIns="91440" bIns="45720" rtlCol="0" anchor="ctr"/>
          <a:lstStyle>
            <a:lvl1pPr algn="r" fontAlgn="auto">
              <a:spcBef>
                <a:spcPts val="0"/>
              </a:spcBef>
              <a:spcAft>
                <a:spcPts val="0"/>
              </a:spcAft>
              <a:defRPr sz="1800" b="1" smtClean="0">
                <a:solidFill>
                  <a:schemeClr val="tx1">
                    <a:tint val="75000"/>
                  </a:schemeClr>
                </a:solidFill>
                <a:latin typeface="Times New Roman" panose="02020603050405020304" pitchFamily="18" charset="0"/>
                <a:ea typeface="+mn-ea"/>
                <a:cs typeface="Times New Roman" panose="02020603050405020304" pitchFamily="18" charset="0"/>
              </a:defRPr>
            </a:lvl1pPr>
          </a:lstStyle>
          <a:p>
            <a:pPr>
              <a:defRPr/>
            </a:pPr>
            <a:fld id="{DD3C5744-C3CE-4BDE-88A5-B11DDE512A7A}" type="slidenum">
              <a:rPr lang="zh-CN" altLang="en-US" smtClean="0"/>
              <a:pPr>
                <a:defRPr/>
              </a:pPr>
              <a:t>‹#›</a:t>
            </a:fld>
            <a:endParaRPr lang="zh-CN" altLang="en-US" dirty="0"/>
          </a:p>
        </p:txBody>
      </p:sp>
      <p:pic>
        <p:nvPicPr>
          <p:cNvPr id="11" name="图片 10"/>
          <p:cNvPicPr>
            <a:picLocks noChangeAspect="1"/>
          </p:cNvPicPr>
          <p:nvPr userDrawn="1"/>
        </p:nvPicPr>
        <p:blipFill>
          <a:blip r:embed="rId2"/>
          <a:stretch>
            <a:fillRect/>
          </a:stretch>
        </p:blipFill>
        <p:spPr>
          <a:xfrm>
            <a:off x="0" y="-9792"/>
            <a:ext cx="12216680" cy="90931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 y="0"/>
            <a:ext cx="12192001" cy="901874"/>
          </a:xfrm>
          <a:prstGeom prst="rect">
            <a:avLst/>
          </a:prstGeom>
          <a:noFill/>
        </p:spPr>
        <p:txBody>
          <a:bodyPr anchor="ctr"/>
          <a:lstStyle>
            <a:lvl1pPr>
              <a:defRPr>
                <a:solidFill>
                  <a:schemeClr val="bg1"/>
                </a:solidFill>
              </a:defRPr>
            </a:lvl1pPr>
          </a:lstStyle>
          <a:p>
            <a:r>
              <a:rPr lang="zh-CN" altLang="en-US" dirty="0"/>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Rectangle 4"/>
          <p:cNvSpPr>
            <a:spLocks noGrp="1" noChangeArrowheads="1"/>
          </p:cNvSpPr>
          <p:nvPr>
            <p:ph type="dt" sz="half" idx="10"/>
          </p:nvPr>
        </p:nvSpPr>
        <p:spPr/>
        <p:txBody>
          <a:bodyPr/>
          <a:lstStyle>
            <a:lvl1pPr>
              <a:defRPr dirty="0"/>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9" name="灯片编号占位符 5"/>
          <p:cNvSpPr>
            <a:spLocks noGrp="1"/>
          </p:cNvSpPr>
          <p:nvPr>
            <p:ph type="sldNum" sz="quarter" idx="4"/>
          </p:nvPr>
        </p:nvSpPr>
        <p:spPr>
          <a:xfrm>
            <a:off x="11340000" y="6448251"/>
            <a:ext cx="720000" cy="360000"/>
          </a:xfrm>
          <a:prstGeom prst="rect">
            <a:avLst/>
          </a:prstGeom>
        </p:spPr>
        <p:txBody>
          <a:bodyPr vert="horz" lIns="91440" tIns="45720" rIns="91440" bIns="45720" rtlCol="0" anchor="ctr"/>
          <a:lstStyle>
            <a:lvl1pPr algn="r" fontAlgn="auto">
              <a:spcBef>
                <a:spcPts val="0"/>
              </a:spcBef>
              <a:spcAft>
                <a:spcPts val="0"/>
              </a:spcAft>
              <a:defRPr sz="1800" b="1" smtClean="0">
                <a:solidFill>
                  <a:schemeClr val="tx1">
                    <a:tint val="75000"/>
                  </a:schemeClr>
                </a:solidFill>
                <a:latin typeface="Times New Roman" panose="02020603050405020304" pitchFamily="18" charset="0"/>
                <a:ea typeface="+mn-ea"/>
                <a:cs typeface="Times New Roman" panose="02020603050405020304" pitchFamily="18" charset="0"/>
              </a:defRPr>
            </a:lvl1pPr>
          </a:lstStyle>
          <a:p>
            <a:pPr>
              <a:defRPr/>
            </a:pPr>
            <a:fld id="{DD3C5744-C3CE-4BDE-88A5-B11DDE512A7A}" type="slidenum">
              <a:rPr lang="zh-CN" altLang="en-US" smtClean="0"/>
              <a:pPr>
                <a:defRPr/>
              </a:pPr>
              <a:t>‹#›</a:t>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4"/>
          </p:nvPr>
        </p:nvSpPr>
        <p:spPr>
          <a:xfrm>
            <a:off x="11340000" y="6453336"/>
            <a:ext cx="720000" cy="360000"/>
          </a:xfrm>
          <a:prstGeom prst="rect">
            <a:avLst/>
          </a:prstGeom>
        </p:spPr>
        <p:txBody>
          <a:bodyPr vert="horz" lIns="91440" tIns="45720" rIns="91440" bIns="45720" rtlCol="0" anchor="ctr"/>
          <a:lstStyle>
            <a:lvl1pPr algn="r" fontAlgn="auto">
              <a:spcBef>
                <a:spcPts val="0"/>
              </a:spcBef>
              <a:spcAft>
                <a:spcPts val="0"/>
              </a:spcAft>
              <a:defRPr sz="1800" b="1" smtClean="0">
                <a:solidFill>
                  <a:schemeClr val="tx1">
                    <a:tint val="75000"/>
                  </a:schemeClr>
                </a:solidFill>
                <a:latin typeface="Times New Roman" panose="02020603050405020304" pitchFamily="18" charset="0"/>
                <a:ea typeface="+mn-ea"/>
                <a:cs typeface="Times New Roman" panose="02020603050405020304" pitchFamily="18" charset="0"/>
              </a:defRPr>
            </a:lvl1pPr>
          </a:lstStyle>
          <a:p>
            <a:pPr>
              <a:defRPr/>
            </a:pPr>
            <a:fld id="{DD3C5744-C3CE-4BDE-88A5-B11DDE512A7A}" type="slidenum">
              <a:rPr lang="zh-CN" altLang="en-US" smtClean="0"/>
              <a:pPr>
                <a:defRPr/>
              </a:pPr>
              <a:t>‹#›</a:t>
            </a:fld>
            <a:endParaRPr lang="zh-CN" altLang="en-US" dirty="0"/>
          </a:p>
        </p:txBody>
      </p:sp>
      <p:sp>
        <p:nvSpPr>
          <p:cNvPr id="5" name="标题占位符 1"/>
          <p:cNvSpPr>
            <a:spLocks noGrp="1" noChangeAspect="1"/>
          </p:cNvSpPr>
          <p:nvPr>
            <p:ph type="title"/>
          </p:nvPr>
        </p:nvSpPr>
        <p:spPr bwMode="auto">
          <a:xfrm>
            <a:off x="24679" y="0"/>
            <a:ext cx="12167321" cy="908720"/>
          </a:xfrm>
          <a:prstGeom prst="rect">
            <a:avLst/>
          </a:prstGeom>
          <a:noFill/>
          <a:ln w="9525">
            <a:noFill/>
            <a:miter lim="800000"/>
          </a:ln>
        </p:spPr>
        <p:txBody>
          <a:bodyPr vert="horz" wrap="square" lIns="91440" tIns="45720" rIns="91440" bIns="45720" numCol="1" anchor="ctr" anchorCtr="0" compatLnSpc="1"/>
          <a:lstStyle>
            <a:lvl1pPr>
              <a:defRPr>
                <a:solidFill>
                  <a:schemeClr val="bg1"/>
                </a:solidFill>
              </a:defRPr>
            </a:lvl1pPr>
          </a:lstStyle>
          <a:p>
            <a:pPr lvl="0"/>
            <a:r>
              <a:rPr lang="zh-CN" altLang="en-US" dirty="0"/>
              <a:t>单击此处编辑母版标题样式</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文本占位符 2"/>
          <p:cNvSpPr>
            <a:spLocks noGrp="1"/>
          </p:cNvSpPr>
          <p:nvPr>
            <p:ph type="body" idx="1"/>
          </p:nvPr>
        </p:nvSpPr>
        <p:spPr bwMode="auto">
          <a:xfrm>
            <a:off x="609600" y="1600201"/>
            <a:ext cx="10972800" cy="4525963"/>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453336"/>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endParaRPr lang="zh-CN" altLang="en-US"/>
          </a:p>
        </p:txBody>
      </p:sp>
      <p:sp>
        <p:nvSpPr>
          <p:cNvPr id="5" name="页脚占位符 4"/>
          <p:cNvSpPr>
            <a:spLocks noGrp="1"/>
          </p:cNvSpPr>
          <p:nvPr>
            <p:ph type="ftr" sz="quarter" idx="3"/>
          </p:nvPr>
        </p:nvSpPr>
        <p:spPr>
          <a:xfrm>
            <a:off x="4165600" y="6453336"/>
            <a:ext cx="38608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11340000" y="6453336"/>
            <a:ext cx="720000" cy="360000"/>
          </a:xfrm>
          <a:prstGeom prst="rect">
            <a:avLst/>
          </a:prstGeom>
        </p:spPr>
        <p:txBody>
          <a:bodyPr vert="horz" lIns="91440" tIns="45720" rIns="91440" bIns="45720" rtlCol="0" anchor="ctr"/>
          <a:lstStyle>
            <a:lvl1pPr algn="r" fontAlgn="auto">
              <a:spcBef>
                <a:spcPts val="0"/>
              </a:spcBef>
              <a:spcAft>
                <a:spcPts val="0"/>
              </a:spcAft>
              <a:defRPr sz="1800" b="1" smtClean="0">
                <a:solidFill>
                  <a:schemeClr val="tx1">
                    <a:tint val="75000"/>
                  </a:schemeClr>
                </a:solidFill>
                <a:latin typeface="Times New Roman" panose="02020603050405020304" pitchFamily="18" charset="0"/>
                <a:ea typeface="+mn-ea"/>
                <a:cs typeface="Times New Roman" panose="02020603050405020304" pitchFamily="18" charset="0"/>
              </a:defRPr>
            </a:lvl1pPr>
          </a:lstStyle>
          <a:p>
            <a:pPr>
              <a:defRPr/>
            </a:pPr>
            <a:fld id="{DD3C5744-C3CE-4BDE-88A5-B11DDE512A7A}" type="slidenum">
              <a:rPr lang="zh-CN" altLang="en-US" smtClean="0"/>
              <a:pPr>
                <a:defRPr/>
              </a:pPr>
              <a:t>‹#›</a:t>
            </a:fld>
            <a:endParaRPr lang="zh-CN" altLang="en-US" dirty="0"/>
          </a:p>
        </p:txBody>
      </p:sp>
      <p:sp>
        <p:nvSpPr>
          <p:cNvPr id="10" name="Line 8"/>
          <p:cNvSpPr>
            <a:spLocks noChangeShapeType="1"/>
          </p:cNvSpPr>
          <p:nvPr userDrawn="1"/>
        </p:nvSpPr>
        <p:spPr bwMode="auto">
          <a:xfrm>
            <a:off x="0" y="857250"/>
            <a:ext cx="12192000" cy="0"/>
          </a:xfrm>
          <a:prstGeom prst="line">
            <a:avLst/>
          </a:prstGeom>
          <a:noFill/>
          <a:ln w="38100">
            <a:solidFill>
              <a:srgbClr val="E20000"/>
            </a:solidFill>
            <a:round/>
          </a:ln>
          <a:effectLst/>
        </p:spPr>
        <p:txBody>
          <a:bodyPr anchor="ctr"/>
          <a:lstStyle/>
          <a:p>
            <a:pPr fontAlgn="auto">
              <a:spcBef>
                <a:spcPts val="0"/>
              </a:spcBef>
              <a:spcAft>
                <a:spcPts val="0"/>
              </a:spcAft>
              <a:defRPr/>
            </a:pPr>
            <a:endParaRPr lang="zh-CN" altLang="en-US">
              <a:latin typeface="+mn-lt"/>
              <a:ea typeface="+mn-ea"/>
            </a:endParaRPr>
          </a:p>
        </p:txBody>
      </p:sp>
      <p:pic>
        <p:nvPicPr>
          <p:cNvPr id="13" name="Picture 2"/>
          <p:cNvPicPr>
            <a:picLocks noChangeAspect="1" noChangeArrowheads="1"/>
          </p:cNvPicPr>
          <p:nvPr userDrawn="1"/>
        </p:nvPicPr>
        <p:blipFill>
          <a:blip r:embed="rId5"/>
          <a:srcRect/>
          <a:stretch>
            <a:fillRect/>
          </a:stretch>
        </p:blipFill>
        <p:spPr bwMode="auto">
          <a:xfrm>
            <a:off x="11197808" y="44624"/>
            <a:ext cx="855371" cy="720080"/>
          </a:xfrm>
          <a:prstGeom prst="roundRect">
            <a:avLst>
              <a:gd name="adj" fmla="val 8594"/>
            </a:avLst>
          </a:prstGeom>
          <a:solidFill>
            <a:srgbClr val="FFFFFF">
              <a:shade val="85000"/>
            </a:srgbClr>
          </a:solidFill>
          <a:ln>
            <a:noFill/>
          </a:ln>
          <a:effectLst/>
        </p:spPr>
      </p:pic>
      <p:pic>
        <p:nvPicPr>
          <p:cNvPr id="2" name="图片 1"/>
          <p:cNvPicPr>
            <a:picLocks noChangeAspect="1"/>
          </p:cNvPicPr>
          <p:nvPr userDrawn="1"/>
        </p:nvPicPr>
        <p:blipFill>
          <a:blip r:embed="rId6"/>
          <a:stretch>
            <a:fillRect/>
          </a:stretch>
        </p:blipFill>
        <p:spPr>
          <a:xfrm>
            <a:off x="0" y="0"/>
            <a:ext cx="12192000" cy="90872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0" r:id="rId2"/>
    <p:sldLayoutId id="2147483655" r:id="rId3"/>
  </p:sldLayoutIdLst>
  <p:hf hdr="0" ftr="0" dt="0"/>
  <p:txStyles>
    <p:titleStyle>
      <a:lvl1pPr algn="ctr" rtl="0" fontAlgn="base">
        <a:spcBef>
          <a:spcPct val="0"/>
        </a:spcBef>
        <a:spcAft>
          <a:spcPct val="0"/>
        </a:spcAft>
        <a:defRPr sz="3600" b="1" kern="1200">
          <a:solidFill>
            <a:srgbClr val="3E24FC"/>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3600">
          <a:solidFill>
            <a:schemeClr val="tx1"/>
          </a:solidFill>
          <a:latin typeface="微软雅黑" panose="020B0503020204020204" pitchFamily="34" charset="-122"/>
          <a:ea typeface="微软雅黑" panose="020B0503020204020204" pitchFamily="34" charset="-122"/>
        </a:defRPr>
      </a:lvl2pPr>
      <a:lvl3pPr algn="ctr" rtl="0" fontAlgn="base">
        <a:spcBef>
          <a:spcPct val="0"/>
        </a:spcBef>
        <a:spcAft>
          <a:spcPct val="0"/>
        </a:spcAft>
        <a:defRPr sz="3600">
          <a:solidFill>
            <a:schemeClr val="tx1"/>
          </a:solidFill>
          <a:latin typeface="微软雅黑" panose="020B0503020204020204" pitchFamily="34" charset="-122"/>
          <a:ea typeface="微软雅黑" panose="020B0503020204020204" pitchFamily="34" charset="-122"/>
        </a:defRPr>
      </a:lvl3pPr>
      <a:lvl4pPr algn="ctr" rtl="0" fontAlgn="base">
        <a:spcBef>
          <a:spcPct val="0"/>
        </a:spcBef>
        <a:spcAft>
          <a:spcPct val="0"/>
        </a:spcAft>
        <a:defRPr sz="3600">
          <a:solidFill>
            <a:schemeClr val="tx1"/>
          </a:solidFill>
          <a:latin typeface="微软雅黑" panose="020B0503020204020204" pitchFamily="34" charset="-122"/>
          <a:ea typeface="微软雅黑" panose="020B0503020204020204" pitchFamily="34" charset="-122"/>
        </a:defRPr>
      </a:lvl4pPr>
      <a:lvl5pPr algn="ctr" rtl="0" fontAlgn="base">
        <a:spcBef>
          <a:spcPct val="0"/>
        </a:spcBef>
        <a:spcAft>
          <a:spcPct val="0"/>
        </a:spcAft>
        <a:defRPr sz="3600">
          <a:solidFill>
            <a:schemeClr val="tx1"/>
          </a:solidFill>
          <a:latin typeface="微软雅黑" panose="020B0503020204020204" pitchFamily="34" charset="-122"/>
          <a:ea typeface="微软雅黑" panose="020B0503020204020204" pitchFamily="34" charset="-122"/>
        </a:defRPr>
      </a:lvl5pPr>
      <a:lvl6pPr marL="457200" algn="ctr" rtl="0" fontAlgn="base">
        <a:spcBef>
          <a:spcPct val="0"/>
        </a:spcBef>
        <a:spcAft>
          <a:spcPct val="0"/>
        </a:spcAft>
        <a:defRPr sz="3600">
          <a:solidFill>
            <a:schemeClr val="tx1"/>
          </a:solidFill>
          <a:latin typeface="微软雅黑" panose="020B0503020204020204" pitchFamily="34" charset="-122"/>
          <a:ea typeface="微软雅黑" panose="020B0503020204020204" pitchFamily="34" charset="-122"/>
        </a:defRPr>
      </a:lvl6pPr>
      <a:lvl7pPr marL="914400" algn="ctr" rtl="0" fontAlgn="base">
        <a:spcBef>
          <a:spcPct val="0"/>
        </a:spcBef>
        <a:spcAft>
          <a:spcPct val="0"/>
        </a:spcAft>
        <a:defRPr sz="3600">
          <a:solidFill>
            <a:schemeClr val="tx1"/>
          </a:solidFill>
          <a:latin typeface="微软雅黑" panose="020B0503020204020204" pitchFamily="34" charset="-122"/>
          <a:ea typeface="微软雅黑" panose="020B0503020204020204" pitchFamily="34" charset="-122"/>
        </a:defRPr>
      </a:lvl7pPr>
      <a:lvl8pPr marL="1371600" algn="ctr" rtl="0" fontAlgn="base">
        <a:spcBef>
          <a:spcPct val="0"/>
        </a:spcBef>
        <a:spcAft>
          <a:spcPct val="0"/>
        </a:spcAft>
        <a:defRPr sz="3600">
          <a:solidFill>
            <a:schemeClr val="tx1"/>
          </a:solidFill>
          <a:latin typeface="微软雅黑" panose="020B0503020204020204" pitchFamily="34" charset="-122"/>
          <a:ea typeface="微软雅黑" panose="020B0503020204020204" pitchFamily="34" charset="-122"/>
        </a:defRPr>
      </a:lvl8pPr>
      <a:lvl9pPr marL="1828800" algn="ctr" rtl="0" fontAlgn="base">
        <a:spcBef>
          <a:spcPct val="0"/>
        </a:spcBef>
        <a:spcAft>
          <a:spcPct val="0"/>
        </a:spcAft>
        <a:defRPr sz="3600">
          <a:solidFill>
            <a:schemeClr val="tx1"/>
          </a:solidFill>
          <a:latin typeface="微软雅黑" panose="020B0503020204020204" pitchFamily="34" charset="-122"/>
          <a:ea typeface="微软雅黑" panose="020B0503020204020204" pitchFamily="34"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7.gif"/><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gif"/><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260.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2.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7.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45.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3.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48.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51.png"/><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8" Type="http://schemas.openxmlformats.org/officeDocument/2006/relationships/image" Target="../media/image460.png"/><Relationship Id="rId3" Type="http://schemas.openxmlformats.org/officeDocument/2006/relationships/image" Target="../media/image50.png"/><Relationship Id="rId7" Type="http://schemas.openxmlformats.org/officeDocument/2006/relationships/image" Target="../media/image45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59.png"/><Relationship Id="rId5" Type="http://schemas.openxmlformats.org/officeDocument/2006/relationships/image" Target="../media/image54.png"/><Relationship Id="rId10" Type="http://schemas.openxmlformats.org/officeDocument/2006/relationships/image" Target="../media/image58.png"/><Relationship Id="rId4" Type="http://schemas.openxmlformats.org/officeDocument/2006/relationships/image" Target="../media/image53.png"/><Relationship Id="rId9" Type="http://schemas.openxmlformats.org/officeDocument/2006/relationships/image" Target="../media/image57.png"/></Relationships>
</file>

<file path=ppt/slides/_rels/slide16.xml.rels><?xml version="1.0" encoding="UTF-8" standalone="yes"?>
<Relationships xmlns="http://schemas.openxmlformats.org/package/2006/relationships"><Relationship Id="rId8" Type="http://schemas.openxmlformats.org/officeDocument/2006/relationships/image" Target="../media/image56.gif"/><Relationship Id="rId3" Type="http://schemas.openxmlformats.org/officeDocument/2006/relationships/image" Target="../media/image440.png"/><Relationship Id="rId7" Type="http://schemas.openxmlformats.org/officeDocument/2006/relationships/image" Target="../media/image9.gi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5.gif"/><Relationship Id="rId11" Type="http://schemas.openxmlformats.org/officeDocument/2006/relationships/image" Target="../media/image59.png"/><Relationship Id="rId5" Type="http://schemas.openxmlformats.org/officeDocument/2006/relationships/image" Target="../media/image460.png"/><Relationship Id="rId10" Type="http://schemas.openxmlformats.org/officeDocument/2006/relationships/image" Target="../media/image58.png"/><Relationship Id="rId4" Type="http://schemas.openxmlformats.org/officeDocument/2006/relationships/image" Target="../media/image450.png"/><Relationship Id="rId9" Type="http://schemas.openxmlformats.org/officeDocument/2006/relationships/image" Target="../media/image57.png"/></Relationships>
</file>

<file path=ppt/slides/_rels/slide17.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440.png"/><Relationship Id="rId7" Type="http://schemas.openxmlformats.org/officeDocument/2006/relationships/image" Target="../media/image58.gi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7.gif"/><Relationship Id="rId11" Type="http://schemas.openxmlformats.org/officeDocument/2006/relationships/image" Target="../media/image59.png"/><Relationship Id="rId5" Type="http://schemas.openxmlformats.org/officeDocument/2006/relationships/image" Target="../media/image460.png"/><Relationship Id="rId10" Type="http://schemas.openxmlformats.org/officeDocument/2006/relationships/image" Target="../media/image58.png"/><Relationship Id="rId4" Type="http://schemas.openxmlformats.org/officeDocument/2006/relationships/image" Target="../media/image450.png"/><Relationship Id="rId9" Type="http://schemas.openxmlformats.org/officeDocument/2006/relationships/image" Target="../media/image57.png"/></Relationships>
</file>

<file path=ppt/slides/_rels/slide18.xml.rels><?xml version="1.0" encoding="UTF-8" standalone="yes"?>
<Relationships xmlns="http://schemas.openxmlformats.org/package/2006/relationships"><Relationship Id="rId8" Type="http://schemas.openxmlformats.org/officeDocument/2006/relationships/image" Target="../media/image62.gif"/><Relationship Id="rId3" Type="http://schemas.openxmlformats.org/officeDocument/2006/relationships/image" Target="../media/image530.png"/><Relationship Id="rId7" Type="http://schemas.openxmlformats.org/officeDocument/2006/relationships/image" Target="../media/image61.gi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0.gif"/><Relationship Id="rId5" Type="http://schemas.openxmlformats.org/officeDocument/2006/relationships/image" Target="../media/image59.gif"/><Relationship Id="rId4" Type="http://schemas.openxmlformats.org/officeDocument/2006/relationships/image" Target="../media/image54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07712E4-8668-2071-989C-C4BCCDFC43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36" t="75536" b="7668"/>
          <a:stretch>
            <a:fillRect/>
          </a:stretch>
        </p:blipFill>
        <p:spPr>
          <a:xfrm>
            <a:off x="1" y="5733256"/>
            <a:ext cx="12190413" cy="1152128"/>
          </a:xfrm>
          <a:prstGeom prst="rect">
            <a:avLst/>
          </a:prstGeom>
        </p:spPr>
      </p:pic>
      <p:sp>
        <p:nvSpPr>
          <p:cNvPr id="8" name="矩形 7"/>
          <p:cNvSpPr/>
          <p:nvPr/>
        </p:nvSpPr>
        <p:spPr>
          <a:xfrm>
            <a:off x="983432" y="30052"/>
            <a:ext cx="10153128" cy="8314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900"/>
              </a:spcAft>
              <a:defRPr/>
            </a:pPr>
            <a:r>
              <a:rPr lang="en-US" altLang="zh-CN" sz="2000" b="1" kern="1000" spc="-100" dirty="0">
                <a:solidFill>
                  <a:schemeClr val="bg1"/>
                </a:solidFill>
                <a:latin typeface="微软雅黑" panose="020B0503020204020204" pitchFamily="34" charset="-122"/>
                <a:ea typeface="微软雅黑" panose="020B0503020204020204" pitchFamily="34" charset="-122"/>
              </a:rPr>
              <a:t>19th Technical Meeting on Energetic Particles in Magnetic Confinement Systems</a:t>
            </a:r>
          </a:p>
        </p:txBody>
      </p:sp>
      <p:sp>
        <p:nvSpPr>
          <p:cNvPr id="7" name="Rectangle 1"/>
          <p:cNvSpPr>
            <a:spLocks noChangeArrowheads="1"/>
          </p:cNvSpPr>
          <p:nvPr/>
        </p:nvSpPr>
        <p:spPr bwMode="auto">
          <a:xfrm>
            <a:off x="1919536" y="2852936"/>
            <a:ext cx="8280920" cy="846386"/>
          </a:xfrm>
          <a:prstGeom prst="rect">
            <a:avLst/>
          </a:prstGeom>
          <a:noFill/>
          <a:ln w="9525">
            <a:noFill/>
            <a:miter lim="800000"/>
          </a:ln>
        </p:spPr>
        <p:txBody>
          <a:bodyPr wrap="square" anchor="ctr">
            <a:spAutoFit/>
          </a:bodyPr>
          <a:lstStyle/>
          <a:p>
            <a:pPr algn="ctr">
              <a:spcBef>
                <a:spcPts val="600"/>
              </a:spcBef>
            </a:pPr>
            <a:r>
              <a:rPr lang="en-US" altLang="zh-CN" sz="2400" b="1" dirty="0">
                <a:latin typeface="微软雅黑" panose="020B0503020204020204" pitchFamily="34" charset="-122"/>
                <a:ea typeface="微软雅黑" panose="020B0503020204020204" pitchFamily="34" charset="-122"/>
                <a:cs typeface="Times New Roman" panose="02020603050405020304" pitchFamily="18" charset="0"/>
              </a:rPr>
              <a:t>by Liu Tong</a:t>
            </a:r>
            <a:r>
              <a:rPr lang="en-US" altLang="zh-CN" sz="2400" b="1" baseline="30000" dirty="0">
                <a:latin typeface="微软雅黑" panose="020B0503020204020204" pitchFamily="34" charset="-122"/>
                <a:ea typeface="微软雅黑" panose="020B0503020204020204" pitchFamily="34" charset="-122"/>
                <a:cs typeface="Times New Roman" panose="02020603050405020304" pitchFamily="18" charset="0"/>
              </a:rPr>
              <a:t>1</a:t>
            </a:r>
          </a:p>
          <a:p>
            <a:pPr>
              <a:spcBef>
                <a:spcPts val="600"/>
              </a:spcBef>
            </a:pP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with Wang Zheng-Xiong</a:t>
            </a:r>
            <a:r>
              <a:rPr lang="en-US" altLang="zh-CN" sz="2000" b="1" baseline="30000" dirty="0">
                <a:latin typeface="微软雅黑" panose="020B0503020204020204" pitchFamily="34" charset="-122"/>
                <a:ea typeface="微软雅黑" panose="020B0503020204020204" pitchFamily="34" charset="-122"/>
                <a:cs typeface="Times New Roman" panose="02020603050405020304" pitchFamily="18" charset="0"/>
              </a:rPr>
              <a:t>1 </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 Liu Shijie</a:t>
            </a:r>
            <a:r>
              <a:rPr lang="en-US" altLang="zh-CN" sz="2000" b="1" baseline="30000" dirty="0">
                <a:latin typeface="微软雅黑" panose="020B0503020204020204" pitchFamily="34" charset="-122"/>
                <a:ea typeface="微软雅黑" panose="020B0503020204020204" pitchFamily="34" charset="-122"/>
                <a:cs typeface="Times New Roman" panose="02020603050405020304" pitchFamily="18" charset="0"/>
              </a:rPr>
              <a:t>2 </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 Wei Lai</a:t>
            </a:r>
            <a:r>
              <a:rPr lang="en-US" altLang="zh-CN" sz="2000" b="1" baseline="30000" dirty="0">
                <a:latin typeface="微软雅黑" panose="020B0503020204020204" pitchFamily="34" charset="-122"/>
                <a:ea typeface="微软雅黑" panose="020B0503020204020204" pitchFamily="34" charset="-122"/>
                <a:cs typeface="Times New Roman" panose="02020603050405020304" pitchFamily="18" charset="0"/>
              </a:rPr>
              <a:t>1 </a:t>
            </a:r>
            <a:r>
              <a:rPr lang="en-US" altLang="zh-CN" sz="2000" b="1" dirty="0">
                <a:latin typeface="微软雅黑" panose="020B0503020204020204" pitchFamily="34" charset="-122"/>
                <a:ea typeface="微软雅黑" panose="020B0503020204020204" pitchFamily="34" charset="-122"/>
                <a:cs typeface="Times New Roman" panose="02020603050405020304" pitchFamily="18" charset="0"/>
              </a:rPr>
              <a:t>, Wang Jialei</a:t>
            </a:r>
            <a:r>
              <a:rPr lang="en-US" altLang="zh-CN" sz="2000" b="1" baseline="30000" dirty="0">
                <a:latin typeface="微软雅黑" panose="020B0503020204020204" pitchFamily="34" charset="-122"/>
                <a:ea typeface="微软雅黑" panose="020B0503020204020204" pitchFamily="34" charset="-122"/>
                <a:cs typeface="Times New Roman" panose="02020603050405020304" pitchFamily="18" charset="0"/>
              </a:rPr>
              <a:t>3</a:t>
            </a:r>
            <a:endParaRPr lang="en-US"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171" name="Rectangle 1"/>
          <p:cNvSpPr>
            <a:spLocks noChangeArrowheads="1"/>
          </p:cNvSpPr>
          <p:nvPr/>
        </p:nvSpPr>
        <p:spPr bwMode="auto">
          <a:xfrm>
            <a:off x="1919536" y="3910481"/>
            <a:ext cx="8677757" cy="882293"/>
          </a:xfrm>
          <a:prstGeom prst="rect">
            <a:avLst/>
          </a:prstGeom>
          <a:noFill/>
          <a:ln w="9525">
            <a:noFill/>
            <a:miter lim="800000"/>
          </a:ln>
        </p:spPr>
        <p:txBody>
          <a:bodyPr wrap="square" anchor="ctr">
            <a:spAutoFit/>
          </a:bodyPr>
          <a:lstStyle/>
          <a:p>
            <a:pPr>
              <a:spcBef>
                <a:spcPts val="0"/>
              </a:spcBef>
              <a:spcAft>
                <a:spcPts val="200"/>
              </a:spcAft>
            </a:pP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1 Dalian University of Technology, Dalian 116024, PR China</a:t>
            </a:r>
          </a:p>
          <a:p>
            <a:pPr>
              <a:spcBef>
                <a:spcPts val="0"/>
              </a:spcBef>
              <a:spcAft>
                <a:spcPts val="200"/>
              </a:spcAft>
            </a:pPr>
            <a:r>
              <a:rPr lang="de-DE" altLang="zh-CN" sz="1600" b="1" dirty="0">
                <a:latin typeface="微软雅黑" panose="020B0503020204020204" pitchFamily="34" charset="-122"/>
                <a:ea typeface="微软雅黑" panose="020B0503020204020204" pitchFamily="34" charset="-122"/>
                <a:cs typeface="Times New Roman" panose="02020603050405020304" pitchFamily="18" charset="0"/>
              </a:rPr>
              <a:t>2 Max Planck Institute for Plasma Physics, Garching bei München 85748, Germany</a:t>
            </a:r>
          </a:p>
          <a:p>
            <a:pPr>
              <a:spcBef>
                <a:spcPts val="0"/>
              </a:spcBef>
              <a:spcAft>
                <a:spcPts val="200"/>
              </a:spcAft>
            </a:pP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3 National Institute for Fusion Science, Toki 509-5292, Japan</a:t>
            </a:r>
          </a:p>
        </p:txBody>
      </p:sp>
      <p:sp>
        <p:nvSpPr>
          <p:cNvPr id="4" name="文本框 3">
            <a:extLst>
              <a:ext uri="{FF2B5EF4-FFF2-40B4-BE49-F238E27FC236}">
                <a16:creationId xmlns:a16="http://schemas.microsoft.com/office/drawing/2014/main" id="{5FCC7C9D-D740-22CB-6A29-11E5BB520C75}"/>
              </a:ext>
            </a:extLst>
          </p:cNvPr>
          <p:cNvSpPr txBox="1"/>
          <p:nvPr/>
        </p:nvSpPr>
        <p:spPr>
          <a:xfrm>
            <a:off x="191344" y="1484784"/>
            <a:ext cx="11809312" cy="1077218"/>
          </a:xfrm>
          <a:prstGeom prst="rect">
            <a:avLst/>
          </a:prstGeom>
          <a:noFill/>
        </p:spPr>
        <p:txBody>
          <a:bodyPr wrap="square">
            <a:spAutoFit/>
          </a:bodyPr>
          <a:lstStyle/>
          <a:p>
            <a:pPr algn="ctr" defTabSz="457200">
              <a:spcBef>
                <a:spcPts val="0"/>
              </a:spcBef>
              <a:spcAft>
                <a:spcPts val="1800"/>
              </a:spcAft>
              <a:defRPr/>
            </a:pPr>
            <a:r>
              <a:rPr lang="en-US" altLang="zh-CN" sz="3200" b="1" kern="0" dirty="0">
                <a:latin typeface="微软雅黑" panose="020B0503020204020204" pitchFamily="34" charset="-122"/>
                <a:ea typeface="微软雅黑" panose="020B0503020204020204" pitchFamily="34" charset="-122"/>
              </a:rPr>
              <a:t>Nonlinear dynamics of resistive hose modes for runaway electron beams in post-disruption tokamak plasmas</a:t>
            </a:r>
            <a:endParaRPr lang="en-US" altLang="zh-CN" sz="2400" kern="0" dirty="0">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7AD93793-DC58-5FAC-3350-92E3F7B04290}"/>
              </a:ext>
            </a:extLst>
          </p:cNvPr>
          <p:cNvSpPr txBox="1"/>
          <p:nvPr/>
        </p:nvSpPr>
        <p:spPr>
          <a:xfrm>
            <a:off x="7248128" y="5107203"/>
            <a:ext cx="4901807" cy="396583"/>
          </a:xfrm>
          <a:prstGeom prst="rect">
            <a:avLst/>
          </a:prstGeom>
          <a:noFill/>
        </p:spPr>
        <p:txBody>
          <a:bodyPr wrap="square">
            <a:spAutoFit/>
          </a:bodyPr>
          <a:lstStyle/>
          <a:p>
            <a:pPr marL="0" indent="0" algn="ctr" eaLnBrk="1" latinLnBrk="0" hangingPunct="1">
              <a:lnSpc>
                <a:spcPct val="120000"/>
              </a:lnSpc>
              <a:spcBef>
                <a:spcPts val="0"/>
              </a:spcBef>
              <a:spcAft>
                <a:spcPts val="0"/>
              </a:spcAft>
            </a:pPr>
            <a:r>
              <a:rPr lang="en-US" altLang="zh-CN" b="1" kern="1000" dirty="0">
                <a:latin typeface="微软雅黑" panose="020B0503020204020204" pitchFamily="34" charset="-122"/>
                <a:ea typeface="微软雅黑" panose="020B0503020204020204" pitchFamily="34" charset="-122"/>
                <a:cs typeface="Times New Roman" panose="02020603050405020304" pitchFamily="18" charset="0"/>
              </a:rPr>
              <a:t>2026.9.28-10.2 Lausanne, Switzerland  </a:t>
            </a:r>
          </a:p>
        </p:txBody>
      </p:sp>
      <p:pic>
        <p:nvPicPr>
          <p:cNvPr id="2" name="Picture 2" descr="图片">
            <a:extLst>
              <a:ext uri="{FF2B5EF4-FFF2-40B4-BE49-F238E27FC236}">
                <a16:creationId xmlns:a16="http://schemas.microsoft.com/office/drawing/2014/main" id="{C13BDED5-A48C-2FFE-41B3-A5719DE4B6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44757" y="-20579"/>
            <a:ext cx="1069547" cy="1010154"/>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B13C87AF-D41F-96E7-071B-7F7143BB71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7383"/>
            <a:ext cx="983432" cy="1016958"/>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32153-F036-5404-EBDD-DF3F42BB18E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D74C616D-8BEA-2163-12EC-E70FD8FE86E5}"/>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A Beam Instability Originating from Accelerator Physics</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F039D21C-5EA8-6A61-0F31-1023CF3A895B}"/>
              </a:ext>
            </a:extLst>
          </p:cNvPr>
          <p:cNvSpPr>
            <a:spLocks noGrp="1"/>
          </p:cNvSpPr>
          <p:nvPr>
            <p:ph type="sldNum" sz="quarter" idx="4"/>
          </p:nvPr>
        </p:nvSpPr>
        <p:spPr/>
        <p:txBody>
          <a:bodyPr/>
          <a:lstStyle/>
          <a:p>
            <a:pPr>
              <a:defRPr/>
            </a:pPr>
            <a:fld id="{DD3C5744-C3CE-4BDE-88A5-B11DDE512A7A}" type="slidenum">
              <a:rPr lang="zh-CN" altLang="en-US" smtClean="0"/>
              <a:t>1</a:t>
            </a:fld>
            <a:endParaRPr lang="zh-CN" altLang="en-US" dirty="0"/>
          </a:p>
        </p:txBody>
      </p:sp>
      <p:pic>
        <p:nvPicPr>
          <p:cNvPr id="6" name="图片 5">
            <a:extLst>
              <a:ext uri="{FF2B5EF4-FFF2-40B4-BE49-F238E27FC236}">
                <a16:creationId xmlns:a16="http://schemas.microsoft.com/office/drawing/2014/main" id="{7CAA5179-AACE-5658-18C6-E74D4187215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94653" y="3852626"/>
            <a:ext cx="5806003" cy="2595625"/>
          </a:xfrm>
          <a:prstGeom prst="rect">
            <a:avLst/>
          </a:prstGeom>
        </p:spPr>
      </p:pic>
      <p:pic>
        <p:nvPicPr>
          <p:cNvPr id="11" name="消防水带扭动动画生成">
            <a:hlinkClick r:id="" action="ppaction://media"/>
            <a:extLst>
              <a:ext uri="{FF2B5EF4-FFF2-40B4-BE49-F238E27FC236}">
                <a16:creationId xmlns:a16="http://schemas.microsoft.com/office/drawing/2014/main" id="{92489D98-7D66-4897-0984-D54384FBC87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759007" y="1036737"/>
            <a:ext cx="4764969" cy="2680295"/>
          </a:xfrm>
          <a:prstGeom prst="rect">
            <a:avLst/>
          </a:prstGeom>
        </p:spPr>
      </p:pic>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60F3CFA2-F79B-9A70-851E-FEE2311A8EDE}"/>
                  </a:ext>
                </a:extLst>
              </p:cNvPr>
              <p:cNvSpPr txBox="1"/>
              <p:nvPr/>
            </p:nvSpPr>
            <p:spPr>
              <a:xfrm>
                <a:off x="217679" y="1169840"/>
                <a:ext cx="6120680" cy="5365571"/>
              </a:xfrm>
              <a:prstGeom prst="rect">
                <a:avLst/>
              </a:prstGeom>
              <a:noFill/>
            </p:spPr>
            <p:txBody>
              <a:bodyPr wrap="square">
                <a:spAutoFit/>
              </a:bodyPr>
              <a:lstStyle/>
              <a:p>
                <a:pPr>
                  <a:lnSpc>
                    <a:spcPct val="115000"/>
                  </a:lnSpc>
                  <a:spcAft>
                    <a:spcPts val="800"/>
                  </a:spcAft>
                  <a:buNone/>
                </a:pPr>
                <a:r>
                  <a:rPr lang="en-US" altLang="zh-CN" b="1" kern="100" dirty="0">
                    <a:effectLst/>
                    <a:latin typeface="等线" panose="02010600030101010101" pitchFamily="2" charset="-122"/>
                    <a:ea typeface="等线" panose="02010600030101010101" pitchFamily="2" charset="-122"/>
                    <a:cs typeface="Times New Roman" panose="02020603050405020304" pitchFamily="18" charset="0"/>
                  </a:rPr>
                  <a:t>Discovery | Resistivity as a Driver, Not a Damper</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15000"/>
                  </a:lnSpc>
                  <a:spcAft>
                    <a:spcPts val="800"/>
                  </a:spcAft>
                  <a:buNone/>
                </a:pPr>
                <a:r>
                  <a:rPr lang="en-US" altLang="zh-CN" i="1" kern="100" dirty="0">
                    <a:effectLst/>
                    <a:latin typeface="等线" panose="02010600030101010101" pitchFamily="2" charset="-122"/>
                    <a:ea typeface="等线" panose="02010600030101010101" pitchFamily="2" charset="-122"/>
                    <a:cs typeface="Times New Roman" panose="02020603050405020304" pitchFamily="18" charset="0"/>
                  </a:rPr>
                  <a:t>1960s: The fundamental mechanism—lateral beam displacement coupled with delayed magnetic diffusion—is first quantified for self-pinched accelerator beams. </a:t>
                </a:r>
                <a:r>
                  <a:rPr lang="zh-CN" altLang="en-US" i="1"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i="1" kern="100" dirty="0">
                    <a:effectLst/>
                    <a:latin typeface="等线" panose="02010600030101010101" pitchFamily="2" charset="-122"/>
                    <a:ea typeface="等线" panose="02010600030101010101" pitchFamily="2" charset="-122"/>
                    <a:cs typeface="Times New Roman" panose="02020603050405020304" pitchFamily="18" charset="0"/>
                  </a:rPr>
                  <a:t>Rosenbluth</a:t>
                </a:r>
                <a:r>
                  <a:rPr lang="zh-CN" altLang="en-US" i="1"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a:lnSpc>
                    <a:spcPct val="115000"/>
                  </a:lnSpc>
                  <a:spcAft>
                    <a:spcPts val="800"/>
                  </a:spcAft>
                  <a:buNone/>
                </a:pPr>
                <a:r>
                  <a:rPr lang="en-US" altLang="zh-CN" b="1" kern="100" dirty="0">
                    <a:effectLst/>
                    <a:latin typeface="等线" panose="02010600030101010101" pitchFamily="2" charset="-122"/>
                    <a:ea typeface="等线" panose="02010600030101010101" pitchFamily="2" charset="-122"/>
                    <a:cs typeface="Times New Roman" panose="02020603050405020304" pitchFamily="18" charset="0"/>
                  </a:rPr>
                  <a:t>Unification | Non-Rigid Theory &amp; Naming Hose Mode</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15000"/>
                  </a:lnSpc>
                  <a:spcAft>
                    <a:spcPts val="800"/>
                  </a:spcAft>
                  <a:buNone/>
                </a:pPr>
                <a:r>
                  <a:rPr lang="en-US" altLang="zh-CN" i="1" kern="100" dirty="0">
                    <a:effectLst/>
                    <a:latin typeface="等线" panose="02010600030101010101" pitchFamily="2" charset="-122"/>
                    <a:ea typeface="等线" panose="02010600030101010101" pitchFamily="2" charset="-122"/>
                    <a:cs typeface="Times New Roman" panose="02020603050405020304" pitchFamily="18" charset="0"/>
                  </a:rPr>
                  <a:t>1967: The "hose" is proven to be just one member (the </a:t>
                </a:r>
                <a14:m>
                  <m:oMath xmlns:m="http://schemas.openxmlformats.org/officeDocument/2006/math">
                    <m:sSub>
                      <m:sSubPr>
                        <m:ctrlPr>
                          <a:rPr lang="zh-CN" altLang="en-US" i="1" kern="100">
                            <a:effectLst/>
                            <a:latin typeface="Cambria Math" panose="02040503050406030204" pitchFamily="18" charset="0"/>
                            <a:ea typeface="等线" panose="02010600030101010101" pitchFamily="2" charset="-122"/>
                            <a:cs typeface="Times New Roman" panose="02020603050405020304" pitchFamily="18" charset="0"/>
                          </a:rPr>
                        </m:ctrlPr>
                      </m:sSubPr>
                      <m:e>
                        <m:r>
                          <a:rPr lang="zh-CN" altLang="en-US" i="1" kern="100">
                            <a:effectLst/>
                            <a:latin typeface="Cambria Math" panose="02040503050406030204" pitchFamily="18" charset="0"/>
                            <a:ea typeface="等线" panose="02010600030101010101" pitchFamily="2" charset="-122"/>
                            <a:cs typeface="Times New Roman" panose="02020603050405020304" pitchFamily="18" charset="0"/>
                          </a:rPr>
                          <m:t>𝐶</m:t>
                        </m:r>
                      </m:e>
                      <m:sub>
                        <m:r>
                          <a:rPr lang="en-US" altLang="zh-CN" i="1" kern="100">
                            <a:effectLst/>
                            <a:latin typeface="Cambria Math" panose="02040503050406030204" pitchFamily="18" charset="0"/>
                            <a:ea typeface="等线" panose="02010600030101010101" pitchFamily="2" charset="-122"/>
                            <a:cs typeface="Times New Roman" panose="02020603050405020304" pitchFamily="18" charset="0"/>
                          </a:rPr>
                          <m:t>1</m:t>
                        </m:r>
                      </m:sub>
                    </m:sSub>
                  </m:oMath>
                </a14:m>
                <a:r>
                  <a:rPr lang="en-US" altLang="zh-CN" i="1" kern="100" dirty="0">
                    <a:effectLst/>
                    <a:latin typeface="等线" panose="02010600030101010101" pitchFamily="2" charset="-122"/>
                    <a:ea typeface="等线" panose="02010600030101010101" pitchFamily="2" charset="-122"/>
                    <a:cs typeface="Times New Roman" panose="02020603050405020304" pitchFamily="18" charset="0"/>
                  </a:rPr>
                  <a:t> branch) of a vast family of resistive modes, allowing arbitrary elliptical deformation and particle orbit resonances.</a:t>
                </a:r>
                <a:r>
                  <a:rPr lang="en-US" altLang="zh-CN" i="1" kern="100" dirty="0">
                    <a:latin typeface="等线" panose="02010600030101010101" pitchFamily="2" charset="-122"/>
                    <a:ea typeface="等线" panose="02010600030101010101" pitchFamily="2" charset="-122"/>
                    <a:cs typeface="Times New Roman" panose="02020603050405020304" pitchFamily="18" charset="0"/>
                  </a:rPr>
                  <a:t> </a:t>
                </a:r>
                <a:r>
                  <a:rPr lang="zh-CN" altLang="en-US" i="1" kern="100" dirty="0">
                    <a:latin typeface="等线" panose="02010600030101010101" pitchFamily="2" charset="-122"/>
                    <a:ea typeface="等线" panose="02010600030101010101" pitchFamily="2" charset="-122"/>
                    <a:cs typeface="Times New Roman" panose="02020603050405020304" pitchFamily="18" charset="0"/>
                  </a:rPr>
                  <a:t>（</a:t>
                </a:r>
                <a:r>
                  <a:rPr lang="en-US" altLang="zh-CN" i="1" kern="100" dirty="0">
                    <a:latin typeface="等线" panose="02010600030101010101" pitchFamily="2" charset="-122"/>
                    <a:ea typeface="等线" panose="02010600030101010101" pitchFamily="2" charset="-122"/>
                    <a:cs typeface="Times New Roman" panose="02020603050405020304" pitchFamily="18" charset="0"/>
                  </a:rPr>
                  <a:t>Weinberg</a:t>
                </a:r>
                <a:r>
                  <a:rPr lang="zh-CN" altLang="en-US" i="1" kern="100" dirty="0">
                    <a:latin typeface="等线" panose="02010600030101010101" pitchFamily="2" charset="-122"/>
                    <a:ea typeface="等线" panose="02010600030101010101" pitchFamily="2" charset="-122"/>
                    <a:cs typeface="Times New Roman" panose="02020603050405020304" pitchFamily="18" charset="0"/>
                  </a:rPr>
                  <a:t>）</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a:lnSpc>
                    <a:spcPct val="115000"/>
                  </a:lnSpc>
                  <a:spcAft>
                    <a:spcPts val="800"/>
                  </a:spcAft>
                  <a:buNone/>
                </a:pPr>
                <a:r>
                  <a:rPr lang="en-US" altLang="zh-CN" b="1" kern="100" dirty="0">
                    <a:effectLst/>
                    <a:latin typeface="等线" panose="02010600030101010101" pitchFamily="2" charset="-122"/>
                    <a:ea typeface="等线" panose="02010600030101010101" pitchFamily="2" charset="-122"/>
                    <a:cs typeface="Times New Roman" panose="02020603050405020304" pitchFamily="18" charset="0"/>
                  </a:rPr>
                  <a:t>New Frontier | Destabilization in Cold Tokamak Plasmas</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15000"/>
                  </a:lnSpc>
                  <a:spcAft>
                    <a:spcPts val="800"/>
                  </a:spcAft>
                  <a:buNone/>
                </a:pPr>
                <a:r>
                  <a:rPr lang="en-US" altLang="zh-CN" i="1" kern="100" dirty="0">
                    <a:effectLst/>
                    <a:latin typeface="等线" panose="02010600030101010101" pitchFamily="2" charset="-122"/>
                    <a:ea typeface="等线" panose="02010600030101010101" pitchFamily="2" charset="-122"/>
                    <a:cs typeface="Times New Roman" panose="02020603050405020304" pitchFamily="18" charset="0"/>
                  </a:rPr>
                  <a:t>2024-2025: In the cold, high-resistivity post-thermal quench plasma, the massless RE beam drives nonlinear current-profile flattening and even magnetic topology changes in low-aspect-ratio devices. </a:t>
                </a:r>
                <a:r>
                  <a:rPr lang="zh-CN" altLang="en-US" i="1" kern="100" dirty="0">
                    <a:effectLst/>
                    <a:latin typeface="等线" panose="02010600030101010101" pitchFamily="2" charset="-122"/>
                    <a:ea typeface="等线" panose="02010600030101010101" pitchFamily="2" charset="-122"/>
                    <a:cs typeface="Times New Roman" panose="02020603050405020304" pitchFamily="18" charset="0"/>
                  </a:rPr>
                  <a:t>（</a:t>
                </a:r>
                <a:r>
                  <a:rPr lang="en-US" altLang="zh-CN" i="1" kern="100" dirty="0" err="1">
                    <a:effectLst/>
                    <a:latin typeface="等线" panose="02010600030101010101" pitchFamily="2" charset="-122"/>
                    <a:ea typeface="等线" panose="02010600030101010101" pitchFamily="2" charset="-122"/>
                    <a:cs typeface="Times New Roman" panose="02020603050405020304" pitchFamily="18" charset="0"/>
                  </a:rPr>
                  <a:t>Sainterme</a:t>
                </a:r>
                <a:r>
                  <a:rPr lang="en-US" altLang="zh-CN" i="1" kern="100" dirty="0">
                    <a:effectLst/>
                    <a:latin typeface="等线" panose="02010600030101010101" pitchFamily="2" charset="-122"/>
                    <a:ea typeface="等线" panose="02010600030101010101" pitchFamily="2" charset="-122"/>
                    <a:cs typeface="Times New Roman" panose="02020603050405020304" pitchFamily="18" charset="0"/>
                  </a:rPr>
                  <a:t> &amp; </a:t>
                </a:r>
                <a:r>
                  <a:rPr lang="en-US" altLang="zh-CN" i="1" kern="100" dirty="0" err="1">
                    <a:effectLst/>
                    <a:latin typeface="等线" panose="02010600030101010101" pitchFamily="2" charset="-122"/>
                    <a:ea typeface="等线" panose="02010600030101010101" pitchFamily="2" charset="-122"/>
                    <a:cs typeface="Times New Roman" panose="02020603050405020304" pitchFamily="18" charset="0"/>
                  </a:rPr>
                  <a:t>Sovinec</a:t>
                </a:r>
                <a:r>
                  <a:rPr lang="zh-CN" altLang="en-US" i="1"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p:txBody>
          </p:sp>
        </mc:Choice>
        <mc:Fallback xmlns="">
          <p:sp>
            <p:nvSpPr>
              <p:cNvPr id="15" name="文本框 14">
                <a:extLst>
                  <a:ext uri="{FF2B5EF4-FFF2-40B4-BE49-F238E27FC236}">
                    <a16:creationId xmlns:a16="http://schemas.microsoft.com/office/drawing/2014/main" id="{60F3CFA2-F79B-9A70-851E-FEE2311A8EDE}"/>
                  </a:ext>
                </a:extLst>
              </p:cNvPr>
              <p:cNvSpPr txBox="1">
                <a:spLocks noRot="1" noChangeAspect="1" noMove="1" noResize="1" noEditPoints="1" noAdjustHandles="1" noChangeArrowheads="1" noChangeShapeType="1" noTextEdit="1"/>
              </p:cNvSpPr>
              <p:nvPr/>
            </p:nvSpPr>
            <p:spPr>
              <a:xfrm>
                <a:off x="217679" y="1169840"/>
                <a:ext cx="6120680" cy="5365571"/>
              </a:xfrm>
              <a:prstGeom prst="rect">
                <a:avLst/>
              </a:prstGeom>
              <a:blipFill>
                <a:blip r:embed="rId7"/>
                <a:stretch>
                  <a:fillRect l="-896" t="-227" r="-797" b="-90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07070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8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796D0-E574-FA7C-3A78-CDF2ABB6B8D5}"/>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0E3E8F8-5321-1B7A-86E4-BA8687FC5B19}"/>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Nonlinear Hose Dynamics Ejecting REs for Better or Worse</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55665A54-D6BF-85E5-7131-31D7E47D4D40}"/>
              </a:ext>
            </a:extLst>
          </p:cNvPr>
          <p:cNvSpPr>
            <a:spLocks noGrp="1"/>
          </p:cNvSpPr>
          <p:nvPr>
            <p:ph type="sldNum" sz="quarter" idx="4"/>
          </p:nvPr>
        </p:nvSpPr>
        <p:spPr/>
        <p:txBody>
          <a:bodyPr/>
          <a:lstStyle/>
          <a:p>
            <a:pPr>
              <a:defRPr/>
            </a:pPr>
            <a:fld id="{DD3C5744-C3CE-4BDE-88A5-B11DDE512A7A}" type="slidenum">
              <a:rPr lang="zh-CN" altLang="en-US" smtClean="0"/>
              <a:t>2</a:t>
            </a:fld>
            <a:endParaRPr lang="zh-CN" altLang="en-US" dirty="0"/>
          </a:p>
        </p:txBody>
      </p:sp>
      <p:sp>
        <p:nvSpPr>
          <p:cNvPr id="16" name="文本框 15">
            <a:extLst>
              <a:ext uri="{FF2B5EF4-FFF2-40B4-BE49-F238E27FC236}">
                <a16:creationId xmlns:a16="http://schemas.microsoft.com/office/drawing/2014/main" id="{58DF0495-71B4-0F4A-396A-3182634C88CF}"/>
              </a:ext>
            </a:extLst>
          </p:cNvPr>
          <p:cNvSpPr txBox="1"/>
          <p:nvPr/>
        </p:nvSpPr>
        <p:spPr>
          <a:xfrm>
            <a:off x="405080" y="1196752"/>
            <a:ext cx="5849849" cy="2611997"/>
          </a:xfrm>
          <a:prstGeom prst="rect">
            <a:avLst/>
          </a:prstGeom>
          <a:noFill/>
        </p:spPr>
        <p:txBody>
          <a:bodyPr wrap="square">
            <a:spAutoFit/>
          </a:bodyPr>
          <a:lstStyle/>
          <a:p>
            <a:pPr>
              <a:lnSpc>
                <a:spcPct val="115000"/>
              </a:lnSpc>
              <a:spcAft>
                <a:spcPts val="800"/>
              </a:spcAft>
              <a:buNone/>
            </a:pPr>
            <a:r>
              <a:rPr lang="en-US" altLang="zh-CN" b="1" kern="100" dirty="0">
                <a:effectLst/>
                <a:latin typeface="等线" panose="02010600030101010101" pitchFamily="2" charset="-122"/>
                <a:ea typeface="等线" panose="02010600030101010101" pitchFamily="2" charset="-122"/>
                <a:cs typeface="Times New Roman" panose="02020603050405020304" pitchFamily="18" charset="0"/>
              </a:rPr>
              <a:t>Beneficial (Potential for benign mitigation)</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altLang="zh-CN" b="1" kern="100" dirty="0">
                <a:effectLst/>
                <a:latin typeface="等线" panose="02010600030101010101" pitchFamily="2" charset="-122"/>
                <a:ea typeface="等线" panose="02010600030101010101" pitchFamily="2" charset="-122"/>
                <a:cs typeface="Times New Roman" panose="02020603050405020304" pitchFamily="18" charset="0"/>
              </a:rPr>
              <a:t>Flattens current gradients</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 – Removes the instability’s own free-energy source, self-limiting its growth.</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altLang="zh-CN" b="1" kern="100" dirty="0">
                <a:effectLst/>
                <a:latin typeface="等线" panose="02010600030101010101" pitchFamily="2" charset="-122"/>
                <a:ea typeface="等线" panose="02010600030101010101" pitchFamily="2" charset="-122"/>
                <a:cs typeface="Times New Roman" panose="02020603050405020304" pitchFamily="18" charset="0"/>
              </a:rPr>
              <a:t>Dilutes heat flux</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 – Redistributes REs radially, spreading localized core energy over a larger volume.</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altLang="zh-CN" b="1" kern="100" dirty="0">
                <a:effectLst/>
                <a:latin typeface="等线" panose="02010600030101010101" pitchFamily="2" charset="-122"/>
                <a:ea typeface="等线" panose="02010600030101010101" pitchFamily="2" charset="-122"/>
                <a:cs typeface="Times New Roman" panose="02020603050405020304" pitchFamily="18" charset="0"/>
              </a:rPr>
              <a:t>May enable benign termination</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 – Offers a passive path for RE deconfinement.</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A0CFB5DB-E2E3-266D-7B6F-E99B6EB9C791}"/>
                  </a:ext>
                </a:extLst>
              </p:cNvPr>
              <p:cNvSpPr txBox="1"/>
              <p:nvPr/>
            </p:nvSpPr>
            <p:spPr>
              <a:xfrm>
                <a:off x="405080" y="3933056"/>
                <a:ext cx="5849848" cy="2611997"/>
              </a:xfrm>
              <a:prstGeom prst="rect">
                <a:avLst/>
              </a:prstGeom>
              <a:noFill/>
            </p:spPr>
            <p:txBody>
              <a:bodyPr wrap="square">
                <a:spAutoFit/>
              </a:bodyPr>
              <a:lstStyle/>
              <a:p>
                <a:pPr>
                  <a:lnSpc>
                    <a:spcPct val="115000"/>
                  </a:lnSpc>
                  <a:spcAft>
                    <a:spcPts val="800"/>
                  </a:spcAft>
                  <a:buNone/>
                </a:pPr>
                <a:r>
                  <a:rPr lang="en-US" altLang="zh-CN" b="1" kern="100" dirty="0">
                    <a:effectLst/>
                    <a:latin typeface="等线" panose="02010600030101010101" pitchFamily="2" charset="-122"/>
                    <a:ea typeface="等线" panose="02010600030101010101" pitchFamily="2" charset="-122"/>
                    <a:cs typeface="Times New Roman" panose="02020603050405020304" pitchFamily="18" charset="0"/>
                  </a:rPr>
                  <a:t>Detrimental (Risks to machine integrity)</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altLang="zh-CN" b="1" kern="100" dirty="0">
                    <a:effectLst/>
                    <a:latin typeface="等线" panose="02010600030101010101" pitchFamily="2" charset="-122"/>
                    <a:ea typeface="等线" panose="02010600030101010101" pitchFamily="2" charset="-122"/>
                    <a:cs typeface="Times New Roman" panose="02020603050405020304" pitchFamily="18" charset="0"/>
                  </a:rPr>
                  <a:t>Grows too fast</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 – Linear scaling (</a:t>
                </a:r>
                <a14:m>
                  <m:oMath xmlns:m="http://schemas.openxmlformats.org/officeDocument/2006/math">
                    <m:r>
                      <a:rPr lang="zh-CN" altLang="en-US" i="1" kern="100">
                        <a:effectLst/>
                        <a:latin typeface="Cambria Math" panose="02040503050406030204" pitchFamily="18" charset="0"/>
                        <a:ea typeface="等线" panose="02010600030101010101" pitchFamily="2" charset="-122"/>
                        <a:cs typeface="Times New Roman" panose="02020603050405020304" pitchFamily="18" charset="0"/>
                      </a:rPr>
                      <m:t>𝛾</m:t>
                    </m:r>
                    <m:r>
                      <a:rPr lang="zh-CN" altLang="en-US" i="1" kern="100">
                        <a:effectLst/>
                        <a:latin typeface="Cambria Math" panose="02040503050406030204" pitchFamily="18" charset="0"/>
                        <a:ea typeface="等线" panose="02010600030101010101" pitchFamily="2" charset="-122"/>
                        <a:cs typeface="Times New Roman" panose="02020603050405020304" pitchFamily="18" charset="0"/>
                      </a:rPr>
                      <m:t>∝</m:t>
                    </m:r>
                    <m:r>
                      <a:rPr lang="zh-CN" altLang="en-US" i="1" kern="100">
                        <a:effectLst/>
                        <a:latin typeface="Cambria Math" panose="02040503050406030204" pitchFamily="18" charset="0"/>
                        <a:ea typeface="等线" panose="02010600030101010101" pitchFamily="2" charset="-122"/>
                        <a:cs typeface="Times New Roman" panose="02020603050405020304" pitchFamily="18" charset="0"/>
                      </a:rPr>
                      <m:t>𝜂</m:t>
                    </m:r>
                  </m:oMath>
                </a14:m>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 leaves little time for active mitigation.</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altLang="zh-CN" b="1" kern="100" dirty="0">
                    <a:effectLst/>
                    <a:latin typeface="等线" panose="02010600030101010101" pitchFamily="2" charset="-122"/>
                    <a:ea typeface="等线" panose="02010600030101010101" pitchFamily="2" charset="-122"/>
                    <a:cs typeface="Times New Roman" panose="02020603050405020304" pitchFamily="18" charset="0"/>
                  </a:rPr>
                  <a:t>Triggers secondary MHD</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 – Can nonlinearly couple to tearing modes, causing </a:t>
                </a:r>
                <a:r>
                  <a:rPr lang="en-US" altLang="zh-CN" kern="100" dirty="0">
                    <a:latin typeface="等线" panose="02010600030101010101" pitchFamily="2" charset="-122"/>
                    <a:ea typeface="等线" panose="02010600030101010101" pitchFamily="2" charset="-122"/>
                    <a:cs typeface="Times New Roman" panose="02020603050405020304" pitchFamily="18" charset="0"/>
                  </a:rPr>
                  <a:t>c</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ollapse of flux surfaces.</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en-US" altLang="zh-CN" b="1" kern="100" dirty="0">
                    <a:effectLst/>
                    <a:latin typeface="等线" panose="02010600030101010101" pitchFamily="2" charset="-122"/>
                    <a:ea typeface="等线" panose="02010600030101010101" pitchFamily="2" charset="-122"/>
                    <a:cs typeface="Times New Roman" panose="02020603050405020304" pitchFamily="18" charset="0"/>
                  </a:rPr>
                  <a:t>Threatens first wall</a:t>
                </a:r>
                <a:r>
                  <a:rPr lang="en-US" altLang="zh-CN" kern="100" dirty="0">
                    <a:effectLst/>
                    <a:latin typeface="等线" panose="02010600030101010101" pitchFamily="2" charset="-122"/>
                    <a:ea typeface="等线" panose="02010600030101010101" pitchFamily="2" charset="-122"/>
                    <a:cs typeface="Times New Roman" panose="02020603050405020304" pitchFamily="18" charset="0"/>
                  </a:rPr>
                  <a:t> – High-energy (MeV) REs deposit concentrated megajoule heat upon impact.</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p:txBody>
          </p:sp>
        </mc:Choice>
        <mc:Fallback xmlns="">
          <p:sp>
            <p:nvSpPr>
              <p:cNvPr id="18" name="文本框 17">
                <a:extLst>
                  <a:ext uri="{FF2B5EF4-FFF2-40B4-BE49-F238E27FC236}">
                    <a16:creationId xmlns:a16="http://schemas.microsoft.com/office/drawing/2014/main" id="{A0CFB5DB-E2E3-266D-7B6F-E99B6EB9C791}"/>
                  </a:ext>
                </a:extLst>
              </p:cNvPr>
              <p:cNvSpPr txBox="1">
                <a:spLocks noRot="1" noChangeAspect="1" noMove="1" noResize="1" noEditPoints="1" noAdjustHandles="1" noChangeArrowheads="1" noChangeShapeType="1" noTextEdit="1"/>
              </p:cNvSpPr>
              <p:nvPr/>
            </p:nvSpPr>
            <p:spPr>
              <a:xfrm>
                <a:off x="405080" y="3933056"/>
                <a:ext cx="5849848" cy="2611997"/>
              </a:xfrm>
              <a:prstGeom prst="rect">
                <a:avLst/>
              </a:prstGeom>
              <a:blipFill>
                <a:blip r:embed="rId4"/>
                <a:stretch>
                  <a:fillRect l="-833" t="-233" r="-833" b="-2564"/>
                </a:stretch>
              </a:blipFill>
            </p:spPr>
            <p:txBody>
              <a:bodyPr/>
              <a:lstStyle/>
              <a:p>
                <a:r>
                  <a:rPr lang="zh-CN" altLang="en-US">
                    <a:noFill/>
                  </a:rPr>
                  <a:t> </a:t>
                </a:r>
              </a:p>
            </p:txBody>
          </p:sp>
        </mc:Fallback>
      </mc:AlternateContent>
      <p:pic>
        <p:nvPicPr>
          <p:cNvPr id="8" name="图片 7">
            <a:extLst>
              <a:ext uri="{FF2B5EF4-FFF2-40B4-BE49-F238E27FC236}">
                <a16:creationId xmlns:a16="http://schemas.microsoft.com/office/drawing/2014/main" id="{3121F6E9-F56E-CB8D-AB41-7B33298620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1756" y="1290770"/>
            <a:ext cx="3600171" cy="2700128"/>
          </a:xfrm>
          <a:prstGeom prst="rect">
            <a:avLst/>
          </a:prstGeom>
        </p:spPr>
      </p:pic>
      <p:pic>
        <p:nvPicPr>
          <p:cNvPr id="6" name="图片 5">
            <a:extLst>
              <a:ext uri="{FF2B5EF4-FFF2-40B4-BE49-F238E27FC236}">
                <a16:creationId xmlns:a16="http://schemas.microsoft.com/office/drawing/2014/main" id="{1D114AC0-2667-6F5A-CC50-EA44CD45B2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4150" y="3843808"/>
            <a:ext cx="3575381" cy="2681536"/>
          </a:xfrm>
          <a:prstGeom prst="rect">
            <a:avLst/>
          </a:prstGeom>
        </p:spPr>
      </p:pic>
    </p:spTree>
    <p:extLst>
      <p:ext uri="{BB962C8B-B14F-4D97-AF65-F5344CB8AC3E}">
        <p14:creationId xmlns:p14="http://schemas.microsoft.com/office/powerpoint/2010/main" val="298992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80C54-DEE9-19DD-2827-52795047DF7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31DF037-9675-8955-5261-CE0B7F7CD362}"/>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Resonance independent of the q=1 rational surface</a:t>
            </a:r>
          </a:p>
        </p:txBody>
      </p:sp>
      <p:sp>
        <p:nvSpPr>
          <p:cNvPr id="5" name="灯片编号占位符 4">
            <a:extLst>
              <a:ext uri="{FF2B5EF4-FFF2-40B4-BE49-F238E27FC236}">
                <a16:creationId xmlns:a16="http://schemas.microsoft.com/office/drawing/2014/main" id="{F8890A51-1435-844B-1C4C-5B9A710A2C02}"/>
              </a:ext>
            </a:extLst>
          </p:cNvPr>
          <p:cNvSpPr>
            <a:spLocks noGrp="1"/>
          </p:cNvSpPr>
          <p:nvPr>
            <p:ph type="sldNum" sz="quarter" idx="4"/>
          </p:nvPr>
        </p:nvSpPr>
        <p:spPr/>
        <p:txBody>
          <a:bodyPr/>
          <a:lstStyle/>
          <a:p>
            <a:pPr>
              <a:defRPr/>
            </a:pPr>
            <a:fld id="{DD3C5744-C3CE-4BDE-88A5-B11DDE512A7A}" type="slidenum">
              <a:rPr lang="zh-CN" altLang="en-US" smtClean="0"/>
              <a:t>3</a:t>
            </a:fld>
            <a:endParaRPr lang="zh-CN" altLang="en-US" dirty="0"/>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63DAE4C9-0A5F-F5C7-73F4-4EA8A81EAFC1}"/>
                  </a:ext>
                </a:extLst>
              </p:cNvPr>
              <p:cNvSpPr txBox="1"/>
              <p:nvPr/>
            </p:nvSpPr>
            <p:spPr>
              <a:xfrm>
                <a:off x="983432" y="968410"/>
                <a:ext cx="8712968" cy="584775"/>
              </a:xfrm>
              <a:prstGeom prst="rect">
                <a:avLst/>
              </a:prstGeom>
              <a:noFill/>
            </p:spPr>
            <p:txBody>
              <a:bodyPr wrap="square">
                <a:spAutoFit/>
              </a:bodyPr>
              <a:lstStyle/>
              <a:p>
                <a:r>
                  <a:rPr lang="en-US" altLang="zh-CN" i="1" dirty="0">
                    <a:effectLst/>
                    <a:latin typeface="等线" panose="02010600030101010101" pitchFamily="2" charset="-122"/>
                    <a:cs typeface="Times New Roman" panose="02020603050405020304" pitchFamily="18" charset="0"/>
                  </a:rPr>
                  <a:t>Neglect background plasma flow (</a:t>
                </a:r>
                <a14:m>
                  <m:oMath xmlns:m="http://schemas.openxmlformats.org/officeDocument/2006/math">
                    <m:r>
                      <a:rPr lang="zh-CN" altLang="en-US" i="1">
                        <a:effectLst/>
                        <a:latin typeface="Cambria Math" panose="02040503050406030204" pitchFamily="18" charset="0"/>
                        <a:ea typeface="等线" panose="02010600030101010101" pitchFamily="2" charset="-122"/>
                        <a:cs typeface="Times New Roman" panose="02020603050405020304" pitchFamily="18" charset="0"/>
                      </a:rPr>
                      <m:t>𝑣</m:t>
                    </m:r>
                    <m:r>
                      <a:rPr lang="en-US" altLang="zh-CN" i="1">
                        <a:effectLst/>
                        <a:latin typeface="Cambria Math" panose="02040503050406030204" pitchFamily="18" charset="0"/>
                        <a:ea typeface="等线" panose="02010600030101010101" pitchFamily="2" charset="-122"/>
                        <a:cs typeface="Times New Roman" panose="02020603050405020304" pitchFamily="18" charset="0"/>
                      </a:rPr>
                      <m:t>=0</m:t>
                    </m:r>
                  </m:oMath>
                </a14:m>
                <a:r>
                  <a:rPr lang="en-US" altLang="zh-CN" i="1" dirty="0">
                    <a:effectLst/>
                    <a:latin typeface="等线" panose="02010600030101010101" pitchFamily="2" charset="-122"/>
                    <a:cs typeface="Times New Roman" panose="02020603050405020304" pitchFamily="18" charset="0"/>
                  </a:rPr>
                  <a:t>); massless REs slide along perturbed field lines.</a:t>
                </a:r>
                <a:endParaRPr lang="zh-CN" altLang="en-US" sz="3200" dirty="0"/>
              </a:p>
            </p:txBody>
          </p:sp>
        </mc:Choice>
        <mc:Fallback xmlns="">
          <p:sp>
            <p:nvSpPr>
              <p:cNvPr id="9" name="文本框 8">
                <a:extLst>
                  <a:ext uri="{FF2B5EF4-FFF2-40B4-BE49-F238E27FC236}">
                    <a16:creationId xmlns:a16="http://schemas.microsoft.com/office/drawing/2014/main" id="{63DAE4C9-0A5F-F5C7-73F4-4EA8A81EAFC1}"/>
                  </a:ext>
                </a:extLst>
              </p:cNvPr>
              <p:cNvSpPr txBox="1">
                <a:spLocks noRot="1" noChangeAspect="1" noMove="1" noResize="1" noEditPoints="1" noAdjustHandles="1" noChangeArrowheads="1" noChangeShapeType="1" noTextEdit="1"/>
              </p:cNvSpPr>
              <p:nvPr/>
            </p:nvSpPr>
            <p:spPr>
              <a:xfrm>
                <a:off x="983432" y="968410"/>
                <a:ext cx="8712968" cy="584775"/>
              </a:xfrm>
              <a:prstGeom prst="rect">
                <a:avLst/>
              </a:prstGeom>
              <a:blipFill>
                <a:blip r:embed="rId3"/>
                <a:stretch>
                  <a:fillRect l="-559" r="-1119" b="-104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9A11234E-44C6-FDFD-D0DE-4D2DAAF12366}"/>
                  </a:ext>
                </a:extLst>
              </p:cNvPr>
              <p:cNvSpPr txBox="1"/>
              <p:nvPr/>
            </p:nvSpPr>
            <p:spPr>
              <a:xfrm>
                <a:off x="3863752" y="1752707"/>
                <a:ext cx="2755205" cy="984116"/>
              </a:xfrm>
              <a:prstGeom prst="rect">
                <a:avLst/>
              </a:prstGeom>
              <a:noFill/>
            </p:spPr>
            <p:txBody>
              <a:bodyPr wrap="square">
                <a:spAutoFit/>
              </a:bodyPr>
              <a:lstStyle/>
              <a:p>
                <a:pPr>
                  <a:spcAft>
                    <a:spcPts val="600"/>
                  </a:spcAft>
                </a:pPr>
                <a14:m>
                  <m:oMathPara xmlns:m="http://schemas.openxmlformats.org/officeDocument/2006/math">
                    <m:oMath>
                      <m:sSub>
                        <m:sSubPr>
                          <m:ctrlPr>
                            <a:rPr lang="zh-CN" altLang="en-US" i="1">
                              <a:latin typeface="Cambria Math" panose="02040503050406030204" pitchFamily="18" charset="0"/>
                            </a:rPr>
                          </m:ctrlPr>
                        </m:sSubPr>
                        <m:e>
                          <m:r>
                            <a:rPr lang="zh-CN" altLang="en-US" i="1">
                              <a:latin typeface="Cambria Math" panose="02040503050406030204" pitchFamily="18" charset="0"/>
                            </a:rPr>
                            <m:t>𝜕</m:t>
                          </m:r>
                        </m:e>
                        <m:sub>
                          <m:r>
                            <a:rPr lang="zh-CN" altLang="en-US" i="1">
                              <a:latin typeface="Cambria Math" panose="02040503050406030204" pitchFamily="18" charset="0"/>
                            </a:rPr>
                            <m:t>𝑡</m:t>
                          </m:r>
                        </m:sub>
                      </m:sSub>
                      <m:r>
                        <a:rPr lang="zh-CN" altLang="en-US" i="1">
                          <a:latin typeface="Cambria Math" panose="02040503050406030204" pitchFamily="18" charset="0"/>
                        </a:rPr>
                        <m:t>𝜓</m:t>
                      </m:r>
                      <m:r>
                        <a:rPr lang="zh-CN" altLang="en-US" i="0">
                          <a:latin typeface="Cambria Math" panose="02040503050406030204" pitchFamily="18" charset="0"/>
                        </a:rPr>
                        <m:t>−</m:t>
                      </m:r>
                      <m:r>
                        <a:rPr lang="zh-CN" altLang="en-US" i="1">
                          <a:latin typeface="Cambria Math" panose="02040503050406030204" pitchFamily="18" charset="0"/>
                        </a:rPr>
                        <m:t>𝜂</m:t>
                      </m:r>
                      <m:sSubSup>
                        <m:sSubSupPr>
                          <m:ctrlPr>
                            <a:rPr lang="zh-CN" altLang="en-US" i="0">
                              <a:latin typeface="Cambria Math" panose="02040503050406030204" pitchFamily="18" charset="0"/>
                            </a:rPr>
                          </m:ctrlPr>
                        </m:sSubSupPr>
                        <m:e>
                          <m:r>
                            <m:rPr>
                              <m:sty m:val="p"/>
                            </m:rPr>
                            <a:rPr lang="zh-CN" altLang="en-US" i="0">
                              <a:latin typeface="Cambria Math" panose="02040503050406030204" pitchFamily="18" charset="0"/>
                            </a:rPr>
                            <m:t>∇</m:t>
                          </m:r>
                        </m:e>
                        <m:sub>
                          <m:r>
                            <a:rPr lang="zh-CN" altLang="en-US" i="0">
                              <a:latin typeface="Cambria Math" panose="02040503050406030204" pitchFamily="18" charset="0"/>
                            </a:rPr>
                            <m:t>⊥</m:t>
                          </m:r>
                        </m:sub>
                        <m:sup>
                          <m:r>
                            <a:rPr lang="zh-CN" altLang="en-US" i="0">
                              <a:latin typeface="Cambria Math" panose="02040503050406030204" pitchFamily="18" charset="0"/>
                            </a:rPr>
                            <m:t>2</m:t>
                          </m:r>
                        </m:sup>
                      </m:sSubSup>
                      <m:r>
                        <a:rPr lang="zh-CN" altLang="en-US" i="1">
                          <a:latin typeface="Cambria Math" panose="02040503050406030204" pitchFamily="18" charset="0"/>
                        </a:rPr>
                        <m:t>𝜓</m:t>
                      </m:r>
                      <m:r>
                        <a:rPr lang="zh-CN" altLang="en-US" i="0">
                          <a:latin typeface="Cambria Math" panose="02040503050406030204" pitchFamily="18" charset="0"/>
                        </a:rPr>
                        <m:t>=</m:t>
                      </m:r>
                      <m:r>
                        <a:rPr lang="zh-CN" altLang="en-US" i="1">
                          <a:latin typeface="Cambria Math" panose="02040503050406030204" pitchFamily="18" charset="0"/>
                        </a:rPr>
                        <m:t>𝜂</m:t>
                      </m:r>
                      <m:sSub>
                        <m:sSubPr>
                          <m:ctrlPr>
                            <a:rPr lang="zh-CN" altLang="en-US" i="1">
                              <a:latin typeface="Cambria Math" panose="02040503050406030204" pitchFamily="18" charset="0"/>
                            </a:rPr>
                          </m:ctrlPr>
                        </m:sSubPr>
                        <m:e>
                          <m:r>
                            <a:rPr lang="zh-CN" altLang="en-US" i="1">
                              <a:latin typeface="Cambria Math" panose="02040503050406030204" pitchFamily="18" charset="0"/>
                            </a:rPr>
                            <m:t>𝑗</m:t>
                          </m:r>
                        </m:e>
                        <m:sub>
                          <m:r>
                            <a:rPr lang="zh-CN" altLang="en-US" i="1">
                              <a:latin typeface="Cambria Math" panose="02040503050406030204" pitchFamily="18" charset="0"/>
                            </a:rPr>
                            <m:t>𝑟</m:t>
                          </m:r>
                        </m:sub>
                      </m:sSub>
                    </m:oMath>
                  </m:oMathPara>
                </a14:m>
                <a:endParaRPr lang="en-US" altLang="zh-CN" dirty="0"/>
              </a:p>
              <a:p>
                <a:pPr/>
                <a14:m>
                  <m:oMathPara xmlns:m="http://schemas.openxmlformats.org/officeDocument/2006/math">
                    <m:oMath>
                      <m:sSub>
                        <m:sSubPr>
                          <m:ctrlPr>
                            <a:rPr lang="zh-CN" altLang="en-US" i="1">
                              <a:latin typeface="Cambria Math" panose="02040503050406030204" pitchFamily="18" charset="0"/>
                            </a:rPr>
                          </m:ctrlPr>
                        </m:sSubPr>
                        <m:e>
                          <m:r>
                            <a:rPr lang="zh-CN" altLang="en-US" i="1">
                              <a:latin typeface="Cambria Math" panose="02040503050406030204" pitchFamily="18" charset="0"/>
                            </a:rPr>
                            <m:t>𝜕</m:t>
                          </m:r>
                        </m:e>
                        <m:sub>
                          <m:r>
                            <a:rPr lang="zh-CN" altLang="en-US" i="1">
                              <a:latin typeface="Cambria Math" panose="02040503050406030204" pitchFamily="18" charset="0"/>
                            </a:rPr>
                            <m:t>𝑡</m:t>
                          </m:r>
                        </m:sub>
                      </m:sSub>
                      <m:sSub>
                        <m:sSubPr>
                          <m:ctrlPr>
                            <a:rPr lang="zh-CN" altLang="en-US" i="1">
                              <a:latin typeface="Cambria Math" panose="02040503050406030204" pitchFamily="18" charset="0"/>
                            </a:rPr>
                          </m:ctrlPr>
                        </m:sSubPr>
                        <m:e>
                          <m:r>
                            <a:rPr lang="zh-CN" altLang="en-US" i="1">
                              <a:latin typeface="Cambria Math" panose="02040503050406030204" pitchFamily="18" charset="0"/>
                            </a:rPr>
                            <m:t>𝑗</m:t>
                          </m:r>
                        </m:e>
                        <m:sub>
                          <m:r>
                            <a:rPr lang="zh-CN" altLang="en-US" i="1">
                              <a:latin typeface="Cambria Math" panose="02040503050406030204" pitchFamily="18" charset="0"/>
                            </a:rPr>
                            <m:t>𝑟</m:t>
                          </m:r>
                        </m:sub>
                      </m:sSub>
                      <m:r>
                        <a:rPr lang="zh-CN" altLang="en-US" i="1">
                          <a:latin typeface="Cambria Math" panose="02040503050406030204" pitchFamily="18" charset="0"/>
                        </a:rPr>
                        <m:t>−</m:t>
                      </m:r>
                      <m:r>
                        <a:rPr lang="zh-CN" altLang="en-US" i="1">
                          <a:latin typeface="Cambria Math" panose="02040503050406030204" pitchFamily="18" charset="0"/>
                        </a:rPr>
                        <m:t>𝑖</m:t>
                      </m:r>
                      <m:sSub>
                        <m:sSubPr>
                          <m:ctrlPr>
                            <a:rPr lang="zh-CN" altLang="en-US" i="1">
                              <a:latin typeface="Cambria Math" panose="02040503050406030204" pitchFamily="18" charset="0"/>
                            </a:rPr>
                          </m:ctrlPr>
                        </m:sSubPr>
                        <m:e>
                          <m:r>
                            <a:rPr lang="zh-CN" altLang="en-US" i="1">
                              <a:latin typeface="Cambria Math" panose="02040503050406030204" pitchFamily="18" charset="0"/>
                            </a:rPr>
                            <m:t>𝑐</m:t>
                          </m:r>
                        </m:e>
                        <m:sub>
                          <m:r>
                            <a:rPr lang="zh-CN" altLang="en-US" i="1">
                              <a:latin typeface="Cambria Math" panose="02040503050406030204" pitchFamily="18" charset="0"/>
                            </a:rPr>
                            <m:t>𝑟</m:t>
                          </m:r>
                        </m:sub>
                      </m:sSub>
                      <m:r>
                        <a:rPr lang="zh-CN" altLang="en-US" i="1">
                          <a:latin typeface="Cambria Math" panose="02040503050406030204" pitchFamily="18" charset="0"/>
                        </a:rPr>
                        <m:t>𝐹</m:t>
                      </m:r>
                      <m:sSub>
                        <m:sSubPr>
                          <m:ctrlPr>
                            <a:rPr lang="zh-CN" altLang="en-US" i="1">
                              <a:latin typeface="Cambria Math" panose="02040503050406030204" pitchFamily="18" charset="0"/>
                            </a:rPr>
                          </m:ctrlPr>
                        </m:sSubPr>
                        <m:e>
                          <m:r>
                            <a:rPr lang="zh-CN" altLang="en-US" i="1">
                              <a:latin typeface="Cambria Math" panose="02040503050406030204" pitchFamily="18" charset="0"/>
                            </a:rPr>
                            <m:t>𝑗</m:t>
                          </m:r>
                        </m:e>
                        <m:sub>
                          <m:r>
                            <a:rPr lang="zh-CN" altLang="en-US" i="1">
                              <a:latin typeface="Cambria Math" panose="02040503050406030204" pitchFamily="18" charset="0"/>
                            </a:rPr>
                            <m:t>𝑟</m:t>
                          </m:r>
                        </m:sub>
                      </m:sSub>
                      <m:r>
                        <a:rPr lang="en-US" altLang="zh-CN" i="1">
                          <a:latin typeface="Cambria Math" panose="02040503050406030204" pitchFamily="18" charset="0"/>
                        </a:rPr>
                        <m:t>=</m:t>
                      </m:r>
                      <m:f>
                        <m:fPr>
                          <m:ctrlPr>
                            <a:rPr lang="zh-CN" altLang="en-US" i="1">
                              <a:latin typeface="Cambria Math" panose="02040503050406030204" pitchFamily="18" charset="0"/>
                            </a:rPr>
                          </m:ctrlPr>
                        </m:fPr>
                        <m:num>
                          <m:sSub>
                            <m:sSubPr>
                              <m:ctrlPr>
                                <a:rPr lang="zh-CN" altLang="en-US" i="1">
                                  <a:latin typeface="Cambria Math" panose="02040503050406030204" pitchFamily="18" charset="0"/>
                                </a:rPr>
                              </m:ctrlPr>
                            </m:sSubPr>
                            <m:e>
                              <m:r>
                                <a:rPr lang="zh-CN" altLang="en-US" i="1">
                                  <a:latin typeface="Cambria Math" panose="02040503050406030204" pitchFamily="18" charset="0"/>
                                </a:rPr>
                                <m:t>𝑐</m:t>
                              </m:r>
                            </m:e>
                            <m:sub>
                              <m:r>
                                <a:rPr lang="zh-CN" altLang="en-US" i="1">
                                  <a:latin typeface="Cambria Math" panose="02040503050406030204" pitchFamily="18" charset="0"/>
                                </a:rPr>
                                <m:t>𝑟</m:t>
                              </m:r>
                            </m:sub>
                          </m:sSub>
                          <m:sSubSup>
                            <m:sSubSupPr>
                              <m:ctrlPr>
                                <a:rPr lang="zh-CN" altLang="en-US" i="1">
                                  <a:latin typeface="Cambria Math" panose="02040503050406030204" pitchFamily="18" charset="0"/>
                                </a:rPr>
                              </m:ctrlPr>
                            </m:sSubSupPr>
                            <m:e>
                              <m:r>
                                <a:rPr lang="zh-CN" altLang="en-US" i="1">
                                  <a:latin typeface="Cambria Math" panose="02040503050406030204" pitchFamily="18" charset="0"/>
                                </a:rPr>
                                <m:t>𝑗</m:t>
                              </m:r>
                            </m:e>
                            <m:sub>
                              <m:r>
                                <a:rPr lang="zh-CN" altLang="en-US" i="1">
                                  <a:latin typeface="Cambria Math" panose="02040503050406030204" pitchFamily="18" charset="0"/>
                                </a:rPr>
                                <m:t>𝑟</m:t>
                              </m:r>
                            </m:sub>
                            <m:sup>
                              <m:r>
                                <a:rPr lang="en-US" altLang="zh-CN" i="1">
                                  <a:latin typeface="Cambria Math" panose="02040503050406030204" pitchFamily="18" charset="0"/>
                                </a:rPr>
                                <m:t>′</m:t>
                              </m:r>
                            </m:sup>
                          </m:sSubSup>
                          <m:r>
                            <a:rPr lang="zh-CN" altLang="en-US" i="1">
                              <a:latin typeface="Cambria Math" panose="02040503050406030204" pitchFamily="18" charset="0"/>
                            </a:rPr>
                            <m:t>𝑚</m:t>
                          </m:r>
                        </m:num>
                        <m:den>
                          <m:r>
                            <a:rPr lang="zh-CN" altLang="en-US" i="1">
                              <a:latin typeface="Cambria Math" panose="02040503050406030204" pitchFamily="18" charset="0"/>
                            </a:rPr>
                            <m:t>𝑟</m:t>
                          </m:r>
                        </m:den>
                      </m:f>
                      <m:r>
                        <a:rPr lang="zh-CN" altLang="en-US" i="1">
                          <a:latin typeface="Cambria Math" panose="02040503050406030204" pitchFamily="18" charset="0"/>
                        </a:rPr>
                        <m:t>𝜓</m:t>
                      </m:r>
                    </m:oMath>
                  </m:oMathPara>
                </a14:m>
                <a:endParaRPr lang="zh-CN" altLang="en-US" dirty="0"/>
              </a:p>
            </p:txBody>
          </p:sp>
        </mc:Choice>
        <mc:Fallback xmlns="">
          <p:sp>
            <p:nvSpPr>
              <p:cNvPr id="13" name="文本框 12">
                <a:extLst>
                  <a:ext uri="{FF2B5EF4-FFF2-40B4-BE49-F238E27FC236}">
                    <a16:creationId xmlns:a16="http://schemas.microsoft.com/office/drawing/2014/main" id="{9A11234E-44C6-FDFD-D0DE-4D2DAAF12366}"/>
                  </a:ext>
                </a:extLst>
              </p:cNvPr>
              <p:cNvSpPr txBox="1">
                <a:spLocks noRot="1" noChangeAspect="1" noMove="1" noResize="1" noEditPoints="1" noAdjustHandles="1" noChangeArrowheads="1" noChangeShapeType="1" noTextEdit="1"/>
              </p:cNvSpPr>
              <p:nvPr/>
            </p:nvSpPr>
            <p:spPr>
              <a:xfrm>
                <a:off x="3863752" y="1752707"/>
                <a:ext cx="2755205" cy="984116"/>
              </a:xfrm>
              <a:prstGeom prst="rect">
                <a:avLst/>
              </a:prstGeom>
              <a:blipFill>
                <a:blip r:embed="rId4"/>
                <a:stretch>
                  <a:fillRect/>
                </a:stretch>
              </a:blipFill>
            </p:spPr>
            <p:txBody>
              <a:bodyPr/>
              <a:lstStyle/>
              <a:p>
                <a:r>
                  <a:rPr lang="zh-CN" altLang="en-US">
                    <a:noFill/>
                  </a:rPr>
                  <a:t> </a:t>
                </a:r>
              </a:p>
            </p:txBody>
          </p:sp>
        </mc:Fallback>
      </mc:AlternateContent>
      <p:sp>
        <p:nvSpPr>
          <p:cNvPr id="4" name="文本框 3">
            <a:extLst>
              <a:ext uri="{FF2B5EF4-FFF2-40B4-BE49-F238E27FC236}">
                <a16:creationId xmlns:a16="http://schemas.microsoft.com/office/drawing/2014/main" id="{2556D2E9-1CDC-FAE0-0953-D467AD1E4B36}"/>
              </a:ext>
            </a:extLst>
          </p:cNvPr>
          <p:cNvSpPr txBox="1"/>
          <p:nvPr/>
        </p:nvSpPr>
        <p:spPr>
          <a:xfrm>
            <a:off x="1127448" y="2780928"/>
            <a:ext cx="10212552" cy="723275"/>
          </a:xfrm>
          <a:prstGeom prst="rect">
            <a:avLst/>
          </a:prstGeom>
          <a:noFill/>
        </p:spPr>
        <p:txBody>
          <a:bodyPr wrap="square">
            <a:spAutoFit/>
          </a:bodyPr>
          <a:lstStyle/>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The top equation governs magnetic diffusion (Ohm's law + Faraday). </a:t>
            </a:r>
          </a:p>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The bottom equation governs RE density convection along bent field lines.</a:t>
            </a:r>
            <a:endParaRPr lang="zh-CN" altLang="en-US" i="1" dirty="0">
              <a:latin typeface="等线" panose="0201060003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0AA0A703-550D-98E0-C317-604515B26587}"/>
                  </a:ext>
                </a:extLst>
              </p:cNvPr>
              <p:cNvSpPr txBox="1"/>
              <p:nvPr/>
            </p:nvSpPr>
            <p:spPr>
              <a:xfrm>
                <a:off x="4070673" y="3789040"/>
                <a:ext cx="6105524" cy="720325"/>
              </a:xfrm>
              <a:prstGeom prst="rect">
                <a:avLst/>
              </a:prstGeom>
              <a:noFill/>
            </p:spPr>
            <p:txBody>
              <a:bodyPr wrap="square">
                <a:spAutoFit/>
              </a:bodyPr>
              <a:lstStyle/>
              <a:p>
                <a:pPr/>
                <a14:m>
                  <m:oMathPara xmlns:m="http://schemas.openxmlformats.org/officeDocument/2006/math">
                    <m:oMath>
                      <m:sSubSup>
                        <m:sSubSupPr>
                          <m:ctrlPr>
                            <a:rPr lang="zh-CN" altLang="en-US">
                              <a:latin typeface="Cambria Math" panose="02040503050406030204" pitchFamily="18" charset="0"/>
                            </a:rPr>
                          </m:ctrlPr>
                        </m:sSubSupPr>
                        <m:e>
                          <m:r>
                            <m:rPr>
                              <m:sty m:val="p"/>
                            </m:rPr>
                            <a:rPr lang="zh-CN" altLang="en-US">
                              <a:latin typeface="Cambria Math" panose="02040503050406030204" pitchFamily="18" charset="0"/>
                            </a:rPr>
                            <m:t>∇</m:t>
                          </m:r>
                        </m:e>
                        <m:sub>
                          <m:r>
                            <a:rPr lang="zh-CN" altLang="en-US" i="0">
                              <a:latin typeface="Cambria Math" panose="02040503050406030204" pitchFamily="18" charset="0"/>
                            </a:rPr>
                            <m:t>⊥</m:t>
                          </m:r>
                        </m:sub>
                        <m:sup>
                          <m:r>
                            <a:rPr lang="zh-CN" altLang="en-US" i="0">
                              <a:latin typeface="Cambria Math" panose="02040503050406030204" pitchFamily="18" charset="0"/>
                            </a:rPr>
                            <m:t>2</m:t>
                          </m:r>
                        </m:sup>
                      </m:sSubSup>
                      <m:r>
                        <a:rPr lang="zh-CN" altLang="en-US" i="1">
                          <a:latin typeface="Cambria Math" panose="02040503050406030204" pitchFamily="18" charset="0"/>
                        </a:rPr>
                        <m:t>𝜓</m:t>
                      </m:r>
                      <m:r>
                        <a:rPr lang="zh-CN" altLang="en-US" i="0">
                          <a:latin typeface="Cambria Math" panose="02040503050406030204" pitchFamily="18" charset="0"/>
                        </a:rPr>
                        <m:t>+</m:t>
                      </m:r>
                      <m:d>
                        <m:dPr>
                          <m:ctrlPr>
                            <a:rPr lang="zh-CN" altLang="en-US" i="1">
                              <a:latin typeface="Cambria Math" panose="02040503050406030204" pitchFamily="18" charset="0"/>
                            </a:rPr>
                          </m:ctrlPr>
                        </m:dPr>
                        <m:e>
                          <m:r>
                            <a:rPr lang="zh-CN" altLang="en-US" i="1">
                              <a:latin typeface="Cambria Math" panose="02040503050406030204" pitchFamily="18" charset="0"/>
                            </a:rPr>
                            <m:t>𝑖</m:t>
                          </m:r>
                          <m:r>
                            <a:rPr lang="zh-CN" altLang="en-US" i="1">
                              <a:latin typeface="Cambria Math" panose="02040503050406030204" pitchFamily="18" charset="0"/>
                            </a:rPr>
                            <m:t>𝜎𝜔</m:t>
                          </m:r>
                          <m:r>
                            <a:rPr lang="zh-CN" altLang="en-US" i="0">
                              <a:latin typeface="Cambria Math" panose="02040503050406030204" pitchFamily="18" charset="0"/>
                            </a:rPr>
                            <m:t>−</m:t>
                          </m:r>
                          <m:f>
                            <m:fPr>
                              <m:ctrlPr>
                                <a:rPr lang="zh-CN" altLang="en-US" i="1">
                                  <a:latin typeface="Cambria Math" panose="02040503050406030204" pitchFamily="18" charset="0"/>
                                </a:rPr>
                              </m:ctrlPr>
                            </m:fPr>
                            <m:num>
                              <m:sSup>
                                <m:sSupPr>
                                  <m:ctrlPr>
                                    <a:rPr lang="zh-CN" altLang="en-US" i="1">
                                      <a:latin typeface="Cambria Math" panose="02040503050406030204" pitchFamily="18" charset="0"/>
                                    </a:rPr>
                                  </m:ctrlPr>
                                </m:sSupPr>
                                <m:e>
                                  <m:r>
                                    <a:rPr lang="zh-CN" altLang="en-US" i="1">
                                      <a:latin typeface="Cambria Math" panose="02040503050406030204" pitchFamily="18" charset="0"/>
                                    </a:rPr>
                                    <m:t>𝑚</m:t>
                                  </m:r>
                                </m:e>
                                <m:sup>
                                  <m:r>
                                    <a:rPr lang="zh-CN" altLang="en-US" i="0">
                                      <a:latin typeface="Cambria Math" panose="02040503050406030204" pitchFamily="18" charset="0"/>
                                    </a:rPr>
                                    <m:t>2</m:t>
                                  </m:r>
                                </m:sup>
                              </m:sSup>
                            </m:num>
                            <m:den>
                              <m:sSup>
                                <m:sSupPr>
                                  <m:ctrlPr>
                                    <a:rPr lang="zh-CN" altLang="en-US" i="1">
                                      <a:latin typeface="Cambria Math" panose="02040503050406030204" pitchFamily="18" charset="0"/>
                                    </a:rPr>
                                  </m:ctrlPr>
                                </m:sSupPr>
                                <m:e>
                                  <m:r>
                                    <a:rPr lang="zh-CN" altLang="en-US" i="1">
                                      <a:latin typeface="Cambria Math" panose="02040503050406030204" pitchFamily="18" charset="0"/>
                                    </a:rPr>
                                    <m:t>𝑟</m:t>
                                  </m:r>
                                </m:e>
                                <m:sup>
                                  <m:r>
                                    <a:rPr lang="zh-CN" altLang="en-US" i="0">
                                      <a:latin typeface="Cambria Math" panose="02040503050406030204" pitchFamily="18" charset="0"/>
                                    </a:rPr>
                                    <m:t>2</m:t>
                                  </m:r>
                                </m:sup>
                              </m:sSup>
                            </m:den>
                          </m:f>
                          <m:r>
                            <a:rPr lang="zh-CN" altLang="en-US" i="0">
                              <a:latin typeface="Cambria Math" panose="02040503050406030204" pitchFamily="18" charset="0"/>
                            </a:rPr>
                            <m:t>−</m:t>
                          </m:r>
                          <m:sSup>
                            <m:sSupPr>
                              <m:ctrlPr>
                                <a:rPr lang="zh-CN" altLang="en-US" i="1">
                                  <a:latin typeface="Cambria Math" panose="02040503050406030204" pitchFamily="18" charset="0"/>
                                </a:rPr>
                              </m:ctrlPr>
                            </m:sSupPr>
                            <m:e>
                              <m:r>
                                <a:rPr lang="zh-CN" altLang="en-US" i="1">
                                  <a:latin typeface="Cambria Math" panose="02040503050406030204" pitchFamily="18" charset="0"/>
                                </a:rPr>
                                <m:t>𝑘</m:t>
                              </m:r>
                            </m:e>
                            <m:sup>
                              <m:r>
                                <a:rPr lang="zh-CN" altLang="en-US" i="0">
                                  <a:latin typeface="Cambria Math" panose="02040503050406030204" pitchFamily="18" charset="0"/>
                                </a:rPr>
                                <m:t>2</m:t>
                              </m:r>
                            </m:sup>
                          </m:sSup>
                        </m:e>
                      </m:d>
                      <m:r>
                        <a:rPr lang="zh-CN" altLang="en-US" i="1">
                          <a:latin typeface="Cambria Math" panose="02040503050406030204" pitchFamily="18" charset="0"/>
                        </a:rPr>
                        <m:t>𝜓</m:t>
                      </m:r>
                      <m:r>
                        <a:rPr lang="zh-CN" altLang="en-US" i="0">
                          <a:latin typeface="Cambria Math" panose="02040503050406030204" pitchFamily="18" charset="0"/>
                        </a:rPr>
                        <m:t>=−</m:t>
                      </m:r>
                      <m:f>
                        <m:fPr>
                          <m:ctrlPr>
                            <a:rPr lang="zh-CN" altLang="en-US" i="1">
                              <a:latin typeface="Cambria Math" panose="02040503050406030204" pitchFamily="18" charset="0"/>
                            </a:rPr>
                          </m:ctrlPr>
                        </m:fPr>
                        <m:num>
                          <m:sSub>
                            <m:sSubPr>
                              <m:ctrlPr>
                                <a:rPr lang="zh-CN" altLang="en-US" i="1">
                                  <a:latin typeface="Cambria Math" panose="02040503050406030204" pitchFamily="18" charset="0"/>
                                </a:rPr>
                              </m:ctrlPr>
                            </m:sSubPr>
                            <m:e>
                              <m:r>
                                <a:rPr lang="zh-CN" altLang="en-US" i="1">
                                  <a:latin typeface="Cambria Math" panose="02040503050406030204" pitchFamily="18" charset="0"/>
                                </a:rPr>
                                <m:t>𝑐</m:t>
                              </m:r>
                            </m:e>
                            <m:sub>
                              <m:r>
                                <a:rPr lang="zh-CN" altLang="en-US" i="1">
                                  <a:latin typeface="Cambria Math" panose="02040503050406030204" pitchFamily="18" charset="0"/>
                                </a:rPr>
                                <m:t>𝑟</m:t>
                              </m:r>
                            </m:sub>
                          </m:sSub>
                          <m:r>
                            <a:rPr lang="zh-CN" altLang="en-US" i="1">
                              <a:latin typeface="Cambria Math" panose="02040503050406030204" pitchFamily="18" charset="0"/>
                            </a:rPr>
                            <m:t>𝑚</m:t>
                          </m:r>
                          <m:sSubSup>
                            <m:sSubSupPr>
                              <m:ctrlPr>
                                <a:rPr lang="zh-CN" altLang="en-US" i="1">
                                  <a:latin typeface="Cambria Math" panose="02040503050406030204" pitchFamily="18" charset="0"/>
                                </a:rPr>
                              </m:ctrlPr>
                            </m:sSubSupPr>
                            <m:e>
                              <m:r>
                                <a:rPr lang="zh-CN" altLang="en-US" i="1">
                                  <a:latin typeface="Cambria Math" panose="02040503050406030204" pitchFamily="18" charset="0"/>
                                </a:rPr>
                                <m:t>𝑗</m:t>
                              </m:r>
                            </m:e>
                            <m:sub>
                              <m:r>
                                <a:rPr lang="zh-CN" altLang="en-US" i="1">
                                  <a:latin typeface="Cambria Math" panose="02040503050406030204" pitchFamily="18" charset="0"/>
                                </a:rPr>
                                <m:t>𝑟</m:t>
                              </m:r>
                            </m:sub>
                            <m:sup>
                              <m:r>
                                <a:rPr lang="zh-CN" altLang="en-US" i="0">
                                  <a:latin typeface="Cambria Math" panose="02040503050406030204" pitchFamily="18" charset="0"/>
                                </a:rPr>
                                <m:t>′</m:t>
                              </m:r>
                            </m:sup>
                          </m:sSubSup>
                        </m:num>
                        <m:den>
                          <m:r>
                            <a:rPr lang="zh-CN" altLang="en-US" i="1">
                              <a:latin typeface="Cambria Math" panose="02040503050406030204" pitchFamily="18" charset="0"/>
                            </a:rPr>
                            <m:t>𝑟</m:t>
                          </m:r>
                        </m:den>
                      </m:f>
                      <m:f>
                        <m:fPr>
                          <m:ctrlPr>
                            <a:rPr lang="zh-CN" altLang="en-US" i="1">
                              <a:latin typeface="Cambria Math" panose="02040503050406030204" pitchFamily="18" charset="0"/>
                            </a:rPr>
                          </m:ctrlPr>
                        </m:fPr>
                        <m:num>
                          <m:r>
                            <a:rPr lang="zh-CN" altLang="en-US" i="1">
                              <a:latin typeface="Cambria Math" panose="02040503050406030204" pitchFamily="18" charset="0"/>
                            </a:rPr>
                            <m:t>𝜓</m:t>
                          </m:r>
                        </m:num>
                        <m:den>
                          <m:r>
                            <a:rPr lang="zh-CN" altLang="en-US" i="1">
                              <a:latin typeface="Cambria Math" panose="02040503050406030204" pitchFamily="18" charset="0"/>
                            </a:rPr>
                            <m:t>𝜔</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𝑐</m:t>
                              </m:r>
                            </m:e>
                            <m:sub>
                              <m:r>
                                <a:rPr lang="zh-CN" altLang="en-US" i="1">
                                  <a:latin typeface="Cambria Math" panose="02040503050406030204" pitchFamily="18" charset="0"/>
                                </a:rPr>
                                <m:t>𝑟</m:t>
                              </m:r>
                            </m:sub>
                          </m:sSub>
                          <m:r>
                            <a:rPr lang="zh-CN" altLang="en-US" i="1">
                              <a:latin typeface="Cambria Math" panose="02040503050406030204" pitchFamily="18" charset="0"/>
                            </a:rPr>
                            <m:t>𝐹</m:t>
                          </m:r>
                          <m:d>
                            <m:dPr>
                              <m:ctrlPr>
                                <a:rPr lang="zh-CN" altLang="en-US" i="1">
                                  <a:latin typeface="Cambria Math" panose="02040503050406030204" pitchFamily="18" charset="0"/>
                                </a:rPr>
                              </m:ctrlPr>
                            </m:dPr>
                            <m:e>
                              <m:r>
                                <a:rPr lang="zh-CN" altLang="en-US" i="1">
                                  <a:latin typeface="Cambria Math" panose="02040503050406030204" pitchFamily="18" charset="0"/>
                                </a:rPr>
                                <m:t>𝑟</m:t>
                              </m:r>
                            </m:e>
                          </m:d>
                        </m:den>
                      </m:f>
                    </m:oMath>
                  </m:oMathPara>
                </a14:m>
                <a:endParaRPr lang="zh-CN" altLang="en-US" dirty="0"/>
              </a:p>
            </p:txBody>
          </p:sp>
        </mc:Choice>
        <mc:Fallback xmlns="">
          <p:sp>
            <p:nvSpPr>
              <p:cNvPr id="10" name="文本框 9">
                <a:extLst>
                  <a:ext uri="{FF2B5EF4-FFF2-40B4-BE49-F238E27FC236}">
                    <a16:creationId xmlns:a16="http://schemas.microsoft.com/office/drawing/2014/main" id="{0AA0A703-550D-98E0-C317-604515B26587}"/>
                  </a:ext>
                </a:extLst>
              </p:cNvPr>
              <p:cNvSpPr txBox="1">
                <a:spLocks noRot="1" noChangeAspect="1" noMove="1" noResize="1" noEditPoints="1" noAdjustHandles="1" noChangeArrowheads="1" noChangeShapeType="1" noTextEdit="1"/>
              </p:cNvSpPr>
              <p:nvPr/>
            </p:nvSpPr>
            <p:spPr>
              <a:xfrm>
                <a:off x="4070673" y="3789040"/>
                <a:ext cx="6105524" cy="720325"/>
              </a:xfrm>
              <a:prstGeom prst="rect">
                <a:avLst/>
              </a:prstGeom>
              <a:blipFill>
                <a:blip r:embed="rId5"/>
                <a:stretch>
                  <a:fillRect/>
                </a:stretch>
              </a:blipFill>
            </p:spPr>
            <p:txBody>
              <a:bodyPr/>
              <a:lstStyle/>
              <a:p>
                <a:r>
                  <a:rPr lang="zh-CN" altLang="en-US">
                    <a:noFill/>
                  </a:rPr>
                  <a:t> </a:t>
                </a:r>
              </a:p>
            </p:txBody>
          </p:sp>
        </mc:Fallback>
      </mc:AlternateContent>
      <p:sp>
        <p:nvSpPr>
          <p:cNvPr id="12" name="文本框 11">
            <a:extLst>
              <a:ext uri="{FF2B5EF4-FFF2-40B4-BE49-F238E27FC236}">
                <a16:creationId xmlns:a16="http://schemas.microsoft.com/office/drawing/2014/main" id="{B86C5898-A9B9-4D0F-D2A7-601B7B6923AC}"/>
              </a:ext>
            </a:extLst>
          </p:cNvPr>
          <p:cNvSpPr txBox="1"/>
          <p:nvPr/>
        </p:nvSpPr>
        <p:spPr>
          <a:xfrm>
            <a:off x="974329" y="3964537"/>
            <a:ext cx="3096344" cy="369332"/>
          </a:xfrm>
          <a:prstGeom prst="rect">
            <a:avLst/>
          </a:prstGeom>
          <a:noFill/>
        </p:spPr>
        <p:txBody>
          <a:bodyPr wrap="square">
            <a:spAutoFit/>
          </a:bodyPr>
          <a:lstStyle/>
          <a:p>
            <a:r>
              <a:rPr lang="en-US" altLang="zh-CN" b="1" dirty="0">
                <a:latin typeface="等线" panose="02010600030101010101" pitchFamily="2" charset="-122"/>
                <a:cs typeface="Times New Roman" panose="02020603050405020304" pitchFamily="18" charset="0"/>
              </a:rPr>
              <a:t>Implicit Dispersion </a:t>
            </a:r>
            <a:r>
              <a:rPr lang="en-US" altLang="zh-CN" b="1" dirty="0">
                <a:effectLst/>
                <a:latin typeface="等线" panose="02010600030101010101" pitchFamily="2" charset="-122"/>
                <a:cs typeface="Times New Roman" panose="02020603050405020304" pitchFamily="18" charset="0"/>
              </a:rPr>
              <a:t>Relation</a:t>
            </a:r>
            <a:endParaRPr lang="zh-CN" altLang="en-US" dirty="0"/>
          </a:p>
        </p:txBody>
      </p:sp>
      <p:sp>
        <p:nvSpPr>
          <p:cNvPr id="15" name="文本框 14">
            <a:extLst>
              <a:ext uri="{FF2B5EF4-FFF2-40B4-BE49-F238E27FC236}">
                <a16:creationId xmlns:a16="http://schemas.microsoft.com/office/drawing/2014/main" id="{A061A1AA-575E-CEC4-AC95-8AED8ACC1D9F}"/>
              </a:ext>
            </a:extLst>
          </p:cNvPr>
          <p:cNvSpPr txBox="1"/>
          <p:nvPr/>
        </p:nvSpPr>
        <p:spPr>
          <a:xfrm>
            <a:off x="1298365" y="4683709"/>
            <a:ext cx="2448272" cy="369332"/>
          </a:xfrm>
          <a:prstGeom prst="rect">
            <a:avLst/>
          </a:prstGeom>
          <a:noFill/>
        </p:spPr>
        <p:txBody>
          <a:bodyPr wrap="square">
            <a:spAutoFit/>
          </a:bodyPr>
          <a:lstStyle/>
          <a:p>
            <a:r>
              <a:rPr lang="en-US" altLang="zh-CN" b="1" dirty="0">
                <a:latin typeface="等线" panose="02010600030101010101" pitchFamily="2" charset="-122"/>
                <a:cs typeface="Times New Roman" panose="02020603050405020304" pitchFamily="18" charset="0"/>
              </a:rPr>
              <a:t>Resonance Condition</a:t>
            </a:r>
            <a:endParaRPr lang="zh-CN" altLang="en-US" b="1" dirty="0">
              <a:latin typeface="等线" panose="0201060003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43EAD003-1490-251E-F078-3E79882A8C0A}"/>
                  </a:ext>
                </a:extLst>
              </p:cNvPr>
              <p:cNvSpPr txBox="1"/>
              <p:nvPr/>
            </p:nvSpPr>
            <p:spPr>
              <a:xfrm>
                <a:off x="3575720" y="4676726"/>
                <a:ext cx="3851142" cy="369332"/>
              </a:xfrm>
              <a:prstGeom prst="rect">
                <a:avLst/>
              </a:prstGeom>
              <a:noFill/>
            </p:spPr>
            <p:txBody>
              <a:bodyPr wrap="square">
                <a:spAutoFit/>
              </a:bodyPr>
              <a:lstStyle/>
              <a:p>
                <a:pPr/>
                <a14:m>
                  <m:oMathPara xmlns:m="http://schemas.openxmlformats.org/officeDocument/2006/math">
                    <m:oMath>
                      <m:r>
                        <a:rPr lang="zh-CN" altLang="en-US" i="1">
                          <a:latin typeface="Cambria Math" panose="02040503050406030204" pitchFamily="18" charset="0"/>
                        </a:rPr>
                        <m:t>𝜔</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𝑐</m:t>
                          </m:r>
                        </m:e>
                        <m:sub>
                          <m:r>
                            <a:rPr lang="zh-CN" altLang="en-US" i="1">
                              <a:latin typeface="Cambria Math" panose="02040503050406030204" pitchFamily="18" charset="0"/>
                            </a:rPr>
                            <m:t>𝑟</m:t>
                          </m:r>
                        </m:sub>
                      </m:sSub>
                      <m:r>
                        <a:rPr lang="zh-CN" altLang="en-US" i="1">
                          <a:latin typeface="Cambria Math" panose="02040503050406030204" pitchFamily="18" charset="0"/>
                        </a:rPr>
                        <m:t>𝐹</m:t>
                      </m:r>
                      <m:d>
                        <m:dPr>
                          <m:ctrlPr>
                            <a:rPr lang="zh-CN" altLang="en-US" i="1">
                              <a:latin typeface="Cambria Math" panose="02040503050406030204" pitchFamily="18" charset="0"/>
                            </a:rPr>
                          </m:ctrlPr>
                        </m:dPr>
                        <m:e>
                          <m:r>
                            <a:rPr lang="zh-CN" altLang="en-US" i="1">
                              <a:latin typeface="Cambria Math" panose="02040503050406030204" pitchFamily="18" charset="0"/>
                            </a:rPr>
                            <m:t>𝑟</m:t>
                          </m:r>
                        </m:e>
                      </m:d>
                      <m:r>
                        <a:rPr lang="zh-CN" altLang="en-US" i="0">
                          <a:latin typeface="Cambria Math" panose="02040503050406030204" pitchFamily="18" charset="0"/>
                        </a:rPr>
                        <m:t>=0</m:t>
                      </m:r>
                    </m:oMath>
                  </m:oMathPara>
                </a14:m>
                <a:endParaRPr lang="zh-CN" altLang="en-US" dirty="0"/>
              </a:p>
            </p:txBody>
          </p:sp>
        </mc:Choice>
        <mc:Fallback xmlns="">
          <p:sp>
            <p:nvSpPr>
              <p:cNvPr id="17" name="文本框 16">
                <a:extLst>
                  <a:ext uri="{FF2B5EF4-FFF2-40B4-BE49-F238E27FC236}">
                    <a16:creationId xmlns:a16="http://schemas.microsoft.com/office/drawing/2014/main" id="{43EAD003-1490-251E-F078-3E79882A8C0A}"/>
                  </a:ext>
                </a:extLst>
              </p:cNvPr>
              <p:cNvSpPr txBox="1">
                <a:spLocks noRot="1" noChangeAspect="1" noMove="1" noResize="1" noEditPoints="1" noAdjustHandles="1" noChangeArrowheads="1" noChangeShapeType="1" noTextEdit="1"/>
              </p:cNvSpPr>
              <p:nvPr/>
            </p:nvSpPr>
            <p:spPr>
              <a:xfrm>
                <a:off x="3575720" y="4676726"/>
                <a:ext cx="3851142" cy="369332"/>
              </a:xfrm>
              <a:prstGeom prst="rect">
                <a:avLst/>
              </a:prstGeom>
              <a:blipFill>
                <a:blip r:embed="rId6"/>
                <a:stretch>
                  <a:fillRect/>
                </a:stretch>
              </a:blipFill>
            </p:spPr>
            <p:txBody>
              <a:bodyPr/>
              <a:lstStyle/>
              <a:p>
                <a:r>
                  <a:rPr lang="zh-CN" altLang="en-US">
                    <a:noFill/>
                  </a:rPr>
                  <a:t> </a:t>
                </a:r>
              </a:p>
            </p:txBody>
          </p:sp>
        </mc:Fallback>
      </mc:AlternateContent>
      <p:sp>
        <p:nvSpPr>
          <p:cNvPr id="19" name="文本框 18">
            <a:extLst>
              <a:ext uri="{FF2B5EF4-FFF2-40B4-BE49-F238E27FC236}">
                <a16:creationId xmlns:a16="http://schemas.microsoft.com/office/drawing/2014/main" id="{2E15C10B-2E98-1321-232C-D0D9E21B2179}"/>
              </a:ext>
            </a:extLst>
          </p:cNvPr>
          <p:cNvSpPr txBox="1"/>
          <p:nvPr/>
        </p:nvSpPr>
        <p:spPr>
          <a:xfrm>
            <a:off x="968202" y="5301208"/>
            <a:ext cx="9505056" cy="1277273"/>
          </a:xfrm>
          <a:prstGeom prst="rect">
            <a:avLst/>
          </a:prstGeom>
          <a:noFill/>
        </p:spPr>
        <p:txBody>
          <a:bodyPr wrap="square">
            <a:spAutoFit/>
          </a:bodyPr>
          <a:lstStyle/>
          <a:p>
            <a:pPr marL="285750" indent="-285750" algn="just">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The left-hand side is the resistive diffusion of the perturbed field. The right-hand side is the drive term, proportional to the RE current gradient . </a:t>
            </a:r>
          </a:p>
          <a:p>
            <a:pPr marL="285750" indent="-285750" algn="jus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When the denominator  approaches zero, the drive diverges. This is where the electron-wave resonance occurs.</a:t>
            </a:r>
            <a:endParaRPr lang="zh-CN" altLang="en-US" i="1" dirty="0">
              <a:latin typeface="等线" panose="0201060003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2223C921-FDAB-FC6C-DC1A-3247E360DE80}"/>
                  </a:ext>
                </a:extLst>
              </p:cNvPr>
              <p:cNvSpPr txBox="1"/>
              <p:nvPr/>
            </p:nvSpPr>
            <p:spPr>
              <a:xfrm>
                <a:off x="5986264" y="4533828"/>
                <a:ext cx="4104456" cy="669094"/>
              </a:xfrm>
              <a:prstGeom prst="rect">
                <a:avLst/>
              </a:prstGeom>
              <a:noFill/>
            </p:spPr>
            <p:txBody>
              <a:bodyPr wrap="square">
                <a:spAutoFit/>
              </a:bodyPr>
              <a:lstStyle/>
              <a:p>
                <a:pPr/>
                <a14:m>
                  <m:oMathPara xmlns:m="http://schemas.openxmlformats.org/officeDocument/2006/math">
                    <m:oMath>
                      <m:r>
                        <a:rPr lang="zh-CN" altLang="en-US" i="1" smtClean="0">
                          <a:latin typeface="Cambria Math" panose="02040503050406030204" pitchFamily="18" charset="0"/>
                        </a:rPr>
                        <m:t>𝐹</m:t>
                      </m:r>
                      <m:d>
                        <m:dPr>
                          <m:ctrlPr>
                            <a:rPr lang="zh-CN" altLang="en-US" i="1">
                              <a:latin typeface="Cambria Math" panose="02040503050406030204" pitchFamily="18" charset="0"/>
                            </a:rPr>
                          </m:ctrlPr>
                        </m:dPr>
                        <m:e>
                          <m:r>
                            <a:rPr lang="zh-CN" altLang="en-US" i="1">
                              <a:latin typeface="Cambria Math" panose="02040503050406030204" pitchFamily="18" charset="0"/>
                            </a:rPr>
                            <m:t>𝑟</m:t>
                          </m:r>
                        </m:e>
                      </m:d>
                      <m:r>
                        <a:rPr lang="zh-CN" altLang="en-US" i="0">
                          <a:latin typeface="Cambria Math" panose="02040503050406030204" pitchFamily="18" charset="0"/>
                        </a:rPr>
                        <m:t>≡</m:t>
                      </m:r>
                      <m:f>
                        <m:fPr>
                          <m:ctrlPr>
                            <a:rPr lang="zh-CN" altLang="en-US" i="1">
                              <a:latin typeface="Cambria Math" panose="02040503050406030204" pitchFamily="18" charset="0"/>
                            </a:rPr>
                          </m:ctrlPr>
                        </m:fPr>
                        <m:num>
                          <m:r>
                            <a:rPr lang="zh-CN" altLang="en-US" i="1">
                              <a:latin typeface="Cambria Math" panose="02040503050406030204" pitchFamily="18" charset="0"/>
                            </a:rPr>
                            <m:t>𝑚</m:t>
                          </m:r>
                          <m:sSub>
                            <m:sSubPr>
                              <m:ctrlPr>
                                <a:rPr lang="zh-CN" altLang="en-US" i="1">
                                  <a:latin typeface="Cambria Math" panose="02040503050406030204" pitchFamily="18" charset="0"/>
                                </a:rPr>
                              </m:ctrlPr>
                            </m:sSubPr>
                            <m:e>
                              <m:r>
                                <a:rPr lang="zh-CN" altLang="en-US" i="1">
                                  <a:latin typeface="Cambria Math" panose="02040503050406030204" pitchFamily="18" charset="0"/>
                                </a:rPr>
                                <m:t>𝐵</m:t>
                              </m:r>
                            </m:e>
                            <m:sub>
                              <m:r>
                                <a:rPr lang="zh-CN" altLang="en-US" i="1">
                                  <a:latin typeface="Cambria Math" panose="02040503050406030204" pitchFamily="18" charset="0"/>
                                </a:rPr>
                                <m:t>𝜃</m:t>
                              </m:r>
                            </m:sub>
                          </m:sSub>
                          <m:f>
                            <m:fPr>
                              <m:type m:val="lin"/>
                              <m:ctrlPr>
                                <a:rPr lang="zh-CN" altLang="en-US" i="1">
                                  <a:latin typeface="Cambria Math" panose="02040503050406030204" pitchFamily="18" charset="0"/>
                                </a:rPr>
                              </m:ctrlPr>
                            </m:fPr>
                            <m:num>
                              <m:d>
                                <m:dPr>
                                  <m:ctrlPr>
                                    <a:rPr lang="zh-CN" altLang="en-US" i="1">
                                      <a:latin typeface="Cambria Math" panose="02040503050406030204" pitchFamily="18" charset="0"/>
                                    </a:rPr>
                                  </m:ctrlPr>
                                </m:dPr>
                                <m:e>
                                  <m:r>
                                    <a:rPr lang="zh-CN" altLang="en-US" i="1">
                                      <a:latin typeface="Cambria Math" panose="02040503050406030204" pitchFamily="18" charset="0"/>
                                    </a:rPr>
                                    <m:t>𝑟</m:t>
                                  </m:r>
                                </m:e>
                              </m:d>
                            </m:num>
                            <m:den>
                              <m:r>
                                <a:rPr lang="zh-CN" altLang="en-US" i="1">
                                  <a:latin typeface="Cambria Math" panose="02040503050406030204" pitchFamily="18" charset="0"/>
                                </a:rPr>
                                <m:t>𝑟</m:t>
                              </m:r>
                            </m:den>
                          </m:f>
                          <m:r>
                            <a:rPr lang="zh-CN" altLang="en-US" i="0">
                              <a:latin typeface="Cambria Math" panose="02040503050406030204" pitchFamily="18" charset="0"/>
                            </a:rPr>
                            <m:t>+</m:t>
                          </m:r>
                          <m:r>
                            <a:rPr lang="zh-CN" altLang="en-US" i="1">
                              <a:latin typeface="Cambria Math" panose="02040503050406030204" pitchFamily="18" charset="0"/>
                            </a:rPr>
                            <m:t>𝑘</m:t>
                          </m:r>
                          <m:sSub>
                            <m:sSubPr>
                              <m:ctrlPr>
                                <a:rPr lang="zh-CN" altLang="en-US" i="1">
                                  <a:latin typeface="Cambria Math" panose="02040503050406030204" pitchFamily="18" charset="0"/>
                                </a:rPr>
                              </m:ctrlPr>
                            </m:sSubPr>
                            <m:e>
                              <m:r>
                                <a:rPr lang="zh-CN" altLang="en-US" i="1">
                                  <a:latin typeface="Cambria Math" panose="02040503050406030204" pitchFamily="18" charset="0"/>
                                </a:rPr>
                                <m:t>𝐵</m:t>
                              </m:r>
                            </m:e>
                            <m:sub>
                              <m:r>
                                <a:rPr lang="zh-CN" altLang="en-US" i="1">
                                  <a:latin typeface="Cambria Math" panose="02040503050406030204" pitchFamily="18" charset="0"/>
                                </a:rPr>
                                <m:t>𝑧</m:t>
                              </m:r>
                            </m:sub>
                          </m:sSub>
                          <m:d>
                            <m:dPr>
                              <m:ctrlPr>
                                <a:rPr lang="zh-CN" altLang="en-US" i="1">
                                  <a:latin typeface="Cambria Math" panose="02040503050406030204" pitchFamily="18" charset="0"/>
                                </a:rPr>
                              </m:ctrlPr>
                            </m:dPr>
                            <m:e>
                              <m:r>
                                <a:rPr lang="zh-CN" altLang="en-US" i="1">
                                  <a:latin typeface="Cambria Math" panose="02040503050406030204" pitchFamily="18" charset="0"/>
                                </a:rPr>
                                <m:t>𝑟</m:t>
                              </m:r>
                            </m:e>
                          </m:d>
                        </m:num>
                        <m:den>
                          <m:r>
                            <a:rPr lang="zh-CN" altLang="en-US" i="1">
                              <a:latin typeface="Cambria Math" panose="02040503050406030204" pitchFamily="18" charset="0"/>
                            </a:rPr>
                            <m:t>𝐵</m:t>
                          </m:r>
                          <m:d>
                            <m:dPr>
                              <m:ctrlPr>
                                <a:rPr lang="zh-CN" altLang="en-US" i="1">
                                  <a:latin typeface="Cambria Math" panose="02040503050406030204" pitchFamily="18" charset="0"/>
                                </a:rPr>
                              </m:ctrlPr>
                            </m:dPr>
                            <m:e>
                              <m:r>
                                <a:rPr lang="zh-CN" altLang="en-US" i="1">
                                  <a:latin typeface="Cambria Math" panose="02040503050406030204" pitchFamily="18" charset="0"/>
                                </a:rPr>
                                <m:t>𝑟</m:t>
                              </m:r>
                            </m:e>
                          </m:d>
                        </m:den>
                      </m:f>
                    </m:oMath>
                  </m:oMathPara>
                </a14:m>
                <a:endParaRPr lang="zh-CN" altLang="en-US" dirty="0"/>
              </a:p>
            </p:txBody>
          </p:sp>
        </mc:Choice>
        <mc:Fallback xmlns="">
          <p:sp>
            <p:nvSpPr>
              <p:cNvPr id="21" name="文本框 20">
                <a:extLst>
                  <a:ext uri="{FF2B5EF4-FFF2-40B4-BE49-F238E27FC236}">
                    <a16:creationId xmlns:a16="http://schemas.microsoft.com/office/drawing/2014/main" id="{2223C921-FDAB-FC6C-DC1A-3247E360DE80}"/>
                  </a:ext>
                </a:extLst>
              </p:cNvPr>
              <p:cNvSpPr txBox="1">
                <a:spLocks noRot="1" noChangeAspect="1" noMove="1" noResize="1" noEditPoints="1" noAdjustHandles="1" noChangeArrowheads="1" noChangeShapeType="1" noTextEdit="1"/>
              </p:cNvSpPr>
              <p:nvPr/>
            </p:nvSpPr>
            <p:spPr>
              <a:xfrm>
                <a:off x="5986264" y="4533828"/>
                <a:ext cx="4104456" cy="669094"/>
              </a:xfrm>
              <a:prstGeom prst="rect">
                <a:avLst/>
              </a:prstGeom>
              <a:blipFill>
                <a:blip r:embed="rId7"/>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565391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F9EBA-2CDB-E9FA-8E47-9809D50B4CE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A7F7063F-353A-41D6-0145-DC17D46F4B2F}"/>
              </a:ext>
            </a:extLst>
          </p:cNvPr>
          <p:cNvSpPr>
            <a:spLocks noGrp="1"/>
          </p:cNvSpPr>
          <p:nvPr>
            <p:ph type="title"/>
          </p:nvPr>
        </p:nvSpPr>
        <p:spPr>
          <a:xfrm>
            <a:off x="0" y="44624"/>
            <a:ext cx="12192000" cy="857250"/>
          </a:xfrm>
        </p:spPr>
        <p:txBody>
          <a:bodyPr/>
          <a:lstStyle/>
          <a:p>
            <a:r>
              <a:rPr lang="en-US" altLang="zh-CN" sz="2800" dirty="0">
                <a:solidFill>
                  <a:schemeClr val="bg1"/>
                </a:solidFill>
                <a:latin typeface="微软雅黑" panose="020B0503020204020204" pitchFamily="34" charset="-122"/>
                <a:ea typeface="微软雅黑" panose="020B0503020204020204" pitchFamily="34" charset="-122"/>
              </a:rPr>
              <a:t>Fluid RE Current: Velocity-Space Integration of Drift-Kinetics</a:t>
            </a:r>
            <a:endParaRPr lang="zh-CN" altLang="en-US" sz="28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6642D482-8395-4624-A002-9206ECC7043D}"/>
              </a:ext>
            </a:extLst>
          </p:cNvPr>
          <p:cNvSpPr>
            <a:spLocks noGrp="1"/>
          </p:cNvSpPr>
          <p:nvPr>
            <p:ph type="sldNum" sz="quarter" idx="4"/>
          </p:nvPr>
        </p:nvSpPr>
        <p:spPr/>
        <p:txBody>
          <a:bodyPr/>
          <a:lstStyle/>
          <a:p>
            <a:pPr>
              <a:defRPr/>
            </a:pPr>
            <a:fld id="{DD3C5744-C3CE-4BDE-88A5-B11DDE512A7A}" type="slidenum">
              <a:rPr lang="zh-CN" altLang="en-US" smtClean="0"/>
              <a:t>4</a:t>
            </a:fld>
            <a:endParaRPr lang="zh-CN" altLang="en-US" dirty="0"/>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6DED8EB2-38BD-FD1E-44B7-B1D4CB85EA25}"/>
                  </a:ext>
                </a:extLst>
              </p:cNvPr>
              <p:cNvSpPr txBox="1"/>
              <p:nvPr/>
            </p:nvSpPr>
            <p:spPr>
              <a:xfrm>
                <a:off x="191344" y="2132856"/>
                <a:ext cx="6105524" cy="1752018"/>
              </a:xfrm>
              <a:prstGeom prst="rect">
                <a:avLst/>
              </a:prstGeom>
              <a:noFill/>
            </p:spPr>
            <p:txBody>
              <a:bodyPr wrap="square">
                <a:spAutoFit/>
              </a:bodyPr>
              <a:lstStyle/>
              <a:p>
                <a:pPr/>
                <a14:m>
                  <m:oMathPara xmlns:m="http://schemas.openxmlformats.org/officeDocument/2006/math">
                    <m:oMath>
                      <m:eqArr>
                        <m:eqArrPr>
                          <m:ctrlPr>
                            <a:rPr lang="zh-CN" altLang="en-US" i="1" smtClean="0">
                              <a:latin typeface="Cambria Math" panose="02040503050406030204" pitchFamily="18" charset="0"/>
                            </a:rPr>
                          </m:ctrlPr>
                        </m:eqArrPr>
                        <m:e>
                          <m:f>
                            <m:fPr>
                              <m:ctrlPr>
                                <a:rPr lang="zh-CN" altLang="en-US" i="1">
                                  <a:latin typeface="Cambria Math" panose="02040503050406030204" pitchFamily="18" charset="0"/>
                                </a:rPr>
                              </m:ctrlPr>
                            </m:fPr>
                            <m:num>
                              <m:r>
                                <a:rPr lang="zh-CN" altLang="en-US" i="1">
                                  <a:latin typeface="Cambria Math" panose="02040503050406030204" pitchFamily="18" charset="0"/>
                                </a:rPr>
                                <m:t>𝜕𝜓</m:t>
                              </m:r>
                            </m:num>
                            <m:den>
                              <m:r>
                                <a:rPr lang="zh-CN" altLang="en-US" i="1">
                                  <a:latin typeface="Cambria Math" panose="02040503050406030204" pitchFamily="18" charset="0"/>
                                </a:rPr>
                                <m:t>𝜕</m:t>
                              </m:r>
                              <m:r>
                                <a:rPr lang="zh-CN" altLang="en-US" i="1">
                                  <a:latin typeface="Cambria Math" panose="02040503050406030204" pitchFamily="18" charset="0"/>
                                </a:rPr>
                                <m:t>𝑡</m:t>
                              </m:r>
                            </m:den>
                          </m:f>
                          <m:r>
                            <a:rPr lang="zh-CN" altLang="en-US" i="0">
                              <a:latin typeface="Cambria Math" panose="02040503050406030204" pitchFamily="18" charset="0"/>
                            </a:rPr>
                            <m:t>&amp;=</m:t>
                          </m:r>
                          <m:d>
                            <m:dPr>
                              <m:begChr m:val="["/>
                              <m:endChr m:val="]"/>
                              <m:sepChr m:val=","/>
                              <m:ctrlPr>
                                <a:rPr lang="zh-CN" altLang="en-US" i="1">
                                  <a:latin typeface="Cambria Math" panose="02040503050406030204" pitchFamily="18" charset="0"/>
                                </a:rPr>
                              </m:ctrlPr>
                            </m:dPr>
                            <m:e>
                              <m:r>
                                <a:rPr lang="zh-CN" altLang="en-US" i="1">
                                  <a:latin typeface="Cambria Math" panose="02040503050406030204" pitchFamily="18" charset="0"/>
                                </a:rPr>
                                <m:t>𝜓</m:t>
                              </m:r>
                            </m:e>
                            <m:e>
                              <m:r>
                                <a:rPr lang="zh-CN" altLang="en-US" i="1">
                                  <a:latin typeface="Cambria Math" panose="02040503050406030204" pitchFamily="18" charset="0"/>
                                </a:rPr>
                                <m:t>𝜙</m:t>
                              </m:r>
                            </m:e>
                          </m:d>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m:t>
                              </m:r>
                            </m:e>
                            <m:sub>
                              <m:r>
                                <a:rPr lang="zh-CN" altLang="en-US" i="1">
                                  <a:latin typeface="Cambria Math" panose="02040503050406030204" pitchFamily="18" charset="0"/>
                                </a:rPr>
                                <m:t>𝑧</m:t>
                              </m:r>
                            </m:sub>
                          </m:sSub>
                          <m:r>
                            <a:rPr lang="zh-CN" altLang="en-US" i="1">
                              <a:latin typeface="Cambria Math" panose="02040503050406030204" pitchFamily="18" charset="0"/>
                            </a:rPr>
                            <m:t>𝜙</m:t>
                          </m:r>
                          <m:r>
                            <a:rPr lang="zh-CN" altLang="en-US" i="0">
                              <a:latin typeface="Cambria Math" panose="02040503050406030204" pitchFamily="18" charset="0"/>
                            </a:rPr>
                            <m:t>−</m:t>
                          </m:r>
                          <m:sSubSup>
                            <m:sSubSupPr>
                              <m:ctrlPr>
                                <a:rPr lang="zh-CN" altLang="en-US" i="1">
                                  <a:latin typeface="Cambria Math" panose="02040503050406030204" pitchFamily="18" charset="0"/>
                                </a:rPr>
                              </m:ctrlPr>
                            </m:sSubSupPr>
                            <m:e>
                              <m:r>
                                <a:rPr lang="zh-CN" altLang="en-US" i="1">
                                  <a:latin typeface="Cambria Math" panose="02040503050406030204" pitchFamily="18" charset="0"/>
                                </a:rPr>
                                <m:t>𝑆</m:t>
                              </m:r>
                            </m:e>
                            <m:sub>
                              <m:r>
                                <a:rPr lang="zh-CN" altLang="en-US" i="1">
                                  <a:latin typeface="Cambria Math" panose="02040503050406030204" pitchFamily="18" charset="0"/>
                                </a:rPr>
                                <m:t>𝐴</m:t>
                              </m:r>
                            </m:sub>
                            <m:sup>
                              <m:r>
                                <a:rPr lang="zh-CN" altLang="en-US" i="0">
                                  <a:latin typeface="Cambria Math" panose="02040503050406030204" pitchFamily="18" charset="0"/>
                                </a:rPr>
                                <m:t>−1</m:t>
                              </m:r>
                            </m:sup>
                          </m:sSubSup>
                          <m:d>
                            <m:dPr>
                              <m:ctrlPr>
                                <a:rPr lang="zh-CN" altLang="en-US" i="1">
                                  <a:latin typeface="Cambria Math" panose="02040503050406030204" pitchFamily="18" charset="0"/>
                                </a:rPr>
                              </m:ctrlPr>
                            </m:dPr>
                            <m:e>
                              <m:r>
                                <a:rPr lang="zh-CN" altLang="en-US" i="1">
                                  <a:latin typeface="Cambria Math" panose="02040503050406030204" pitchFamily="18" charset="0"/>
                                </a:rPr>
                                <m:t>𝑗</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𝑗</m:t>
                                  </m:r>
                                </m:e>
                                <m:sub>
                                  <m:r>
                                    <a:rPr lang="zh-CN" altLang="en-US" i="1">
                                      <a:latin typeface="Cambria Math" panose="02040503050406030204" pitchFamily="18" charset="0"/>
                                    </a:rPr>
                                    <m:t>𝑟</m:t>
                                  </m:r>
                                </m:sub>
                              </m:sSub>
                            </m:e>
                          </m:d>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𝐸</m:t>
                              </m:r>
                            </m:e>
                            <m:sub>
                              <m:r>
                                <a:rPr lang="zh-CN" altLang="en-US" i="1">
                                  <a:latin typeface="Cambria Math" panose="02040503050406030204" pitchFamily="18" charset="0"/>
                                </a:rPr>
                                <m:t>𝑧</m:t>
                              </m:r>
                              <m:r>
                                <a:rPr lang="zh-CN" altLang="en-US" i="0">
                                  <a:latin typeface="Cambria Math" panose="02040503050406030204" pitchFamily="18" charset="0"/>
                                </a:rPr>
                                <m:t>0</m:t>
                              </m:r>
                            </m:sub>
                          </m:sSub>
                          <m:r>
                            <a:rPr lang="zh-CN" altLang="en-US" i="0">
                              <a:latin typeface="Cambria Math" panose="02040503050406030204" pitchFamily="18" charset="0"/>
                            </a:rPr>
                            <m:t>,</m:t>
                          </m:r>
                        </m:e>
                        <m:e>
                          <m:f>
                            <m:fPr>
                              <m:ctrlPr>
                                <a:rPr lang="zh-CN" altLang="en-US" i="1">
                                  <a:latin typeface="Cambria Math" panose="02040503050406030204" pitchFamily="18" charset="0"/>
                                </a:rPr>
                              </m:ctrlPr>
                            </m:fPr>
                            <m:num>
                              <m:r>
                                <a:rPr lang="zh-CN" altLang="en-US" i="1">
                                  <a:latin typeface="Cambria Math" panose="02040503050406030204" pitchFamily="18" charset="0"/>
                                </a:rPr>
                                <m:t>𝜕</m:t>
                              </m:r>
                              <m:r>
                                <a:rPr lang="zh-CN" altLang="en-US" i="1">
                                  <a:latin typeface="Cambria Math" panose="02040503050406030204" pitchFamily="18" charset="0"/>
                                </a:rPr>
                                <m:t>𝑢</m:t>
                              </m:r>
                            </m:num>
                            <m:den>
                              <m:r>
                                <a:rPr lang="zh-CN" altLang="en-US" i="1">
                                  <a:latin typeface="Cambria Math" panose="02040503050406030204" pitchFamily="18" charset="0"/>
                                </a:rPr>
                                <m:t>𝜕</m:t>
                              </m:r>
                              <m:r>
                                <a:rPr lang="zh-CN" altLang="en-US" i="1">
                                  <a:latin typeface="Cambria Math" panose="02040503050406030204" pitchFamily="18" charset="0"/>
                                </a:rPr>
                                <m:t>𝑡</m:t>
                              </m:r>
                            </m:den>
                          </m:f>
                          <m:r>
                            <a:rPr lang="zh-CN" altLang="en-US" i="0">
                              <a:latin typeface="Cambria Math" panose="02040503050406030204" pitchFamily="18" charset="0"/>
                            </a:rPr>
                            <m:t>&amp;=</m:t>
                          </m:r>
                          <m:d>
                            <m:dPr>
                              <m:begChr m:val="["/>
                              <m:endChr m:val="]"/>
                              <m:sepChr m:val=","/>
                              <m:ctrlPr>
                                <a:rPr lang="zh-CN" altLang="en-US" i="1">
                                  <a:latin typeface="Cambria Math" panose="02040503050406030204" pitchFamily="18" charset="0"/>
                                </a:rPr>
                              </m:ctrlPr>
                            </m:dPr>
                            <m:e>
                              <m:r>
                                <a:rPr lang="zh-CN" altLang="en-US" i="1">
                                  <a:latin typeface="Cambria Math" panose="02040503050406030204" pitchFamily="18" charset="0"/>
                                </a:rPr>
                                <m:t>𝑢</m:t>
                              </m:r>
                            </m:e>
                            <m:e>
                              <m:r>
                                <a:rPr lang="zh-CN" altLang="en-US" i="1">
                                  <a:latin typeface="Cambria Math" panose="02040503050406030204" pitchFamily="18" charset="0"/>
                                </a:rPr>
                                <m:t>𝜙</m:t>
                              </m:r>
                            </m:e>
                          </m:d>
                          <m:r>
                            <a:rPr lang="zh-CN" altLang="en-US" i="0">
                              <a:latin typeface="Cambria Math" panose="02040503050406030204" pitchFamily="18" charset="0"/>
                            </a:rPr>
                            <m:t>+</m:t>
                          </m:r>
                          <m:d>
                            <m:dPr>
                              <m:begChr m:val="["/>
                              <m:endChr m:val="]"/>
                              <m:sepChr m:val=","/>
                              <m:ctrlPr>
                                <a:rPr lang="zh-CN" altLang="en-US" i="1">
                                  <a:latin typeface="Cambria Math" panose="02040503050406030204" pitchFamily="18" charset="0"/>
                                </a:rPr>
                              </m:ctrlPr>
                            </m:dPr>
                            <m:e>
                              <m:r>
                                <a:rPr lang="zh-CN" altLang="en-US" i="1">
                                  <a:latin typeface="Cambria Math" panose="02040503050406030204" pitchFamily="18" charset="0"/>
                                </a:rPr>
                                <m:t>𝑗</m:t>
                              </m:r>
                            </m:e>
                            <m:e>
                              <m:r>
                                <a:rPr lang="zh-CN" altLang="en-US" i="1">
                                  <a:latin typeface="Cambria Math" panose="02040503050406030204" pitchFamily="18" charset="0"/>
                                </a:rPr>
                                <m:t>𝜓</m:t>
                              </m:r>
                            </m:e>
                          </m:d>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m:t>
                              </m:r>
                            </m:e>
                            <m:sub>
                              <m:r>
                                <a:rPr lang="zh-CN" altLang="en-US" i="1">
                                  <a:latin typeface="Cambria Math" panose="02040503050406030204" pitchFamily="18" charset="0"/>
                                </a:rPr>
                                <m:t>𝑧</m:t>
                              </m:r>
                            </m:sub>
                          </m:sSub>
                          <m:r>
                            <a:rPr lang="zh-CN" altLang="en-US" i="1">
                              <a:latin typeface="Cambria Math" panose="02040503050406030204" pitchFamily="18" charset="0"/>
                            </a:rPr>
                            <m:t>𝑗</m:t>
                          </m:r>
                          <m:r>
                            <a:rPr lang="zh-CN" altLang="en-US" i="0">
                              <a:latin typeface="Cambria Math" panose="02040503050406030204" pitchFamily="18" charset="0"/>
                            </a:rPr>
                            <m:t>+</m:t>
                          </m:r>
                          <m:sSubSup>
                            <m:sSubSupPr>
                              <m:ctrlPr>
                                <a:rPr lang="zh-CN" altLang="en-US" i="1">
                                  <a:latin typeface="Cambria Math" panose="02040503050406030204" pitchFamily="18" charset="0"/>
                                </a:rPr>
                              </m:ctrlPr>
                            </m:sSubSupPr>
                            <m:e>
                              <m:r>
                                <a:rPr lang="zh-CN" altLang="en-US" i="1">
                                  <a:latin typeface="Cambria Math" panose="02040503050406030204" pitchFamily="18" charset="0"/>
                                </a:rPr>
                                <m:t>𝑅</m:t>
                              </m:r>
                            </m:e>
                            <m:sub>
                              <m:r>
                                <a:rPr lang="zh-CN" altLang="en-US" i="1">
                                  <a:latin typeface="Cambria Math" panose="02040503050406030204" pitchFamily="18" charset="0"/>
                                </a:rPr>
                                <m:t>𝑒</m:t>
                              </m:r>
                            </m:sub>
                            <m:sup>
                              <m:r>
                                <a:rPr lang="zh-CN" altLang="en-US" i="0">
                                  <a:latin typeface="Cambria Math" panose="02040503050406030204" pitchFamily="18" charset="0"/>
                                </a:rPr>
                                <m:t>−1</m:t>
                              </m:r>
                            </m:sup>
                          </m:sSubSup>
                          <m:sSubSup>
                            <m:sSubSupPr>
                              <m:ctrlPr>
                                <a:rPr lang="zh-CN" altLang="en-US" i="0">
                                  <a:latin typeface="Cambria Math" panose="02040503050406030204" pitchFamily="18" charset="0"/>
                                </a:rPr>
                              </m:ctrlPr>
                            </m:sSubSupPr>
                            <m:e>
                              <m:r>
                                <m:rPr>
                                  <m:sty m:val="p"/>
                                </m:rPr>
                                <a:rPr lang="zh-CN" altLang="en-US" i="0">
                                  <a:latin typeface="Cambria Math" panose="02040503050406030204" pitchFamily="18" charset="0"/>
                                </a:rPr>
                                <m:t>∇</m:t>
                              </m:r>
                            </m:e>
                            <m:sub>
                              <m:r>
                                <a:rPr lang="zh-CN" altLang="en-US" i="0">
                                  <a:latin typeface="Cambria Math" panose="02040503050406030204" pitchFamily="18" charset="0"/>
                                </a:rPr>
                                <m:t>⊥</m:t>
                              </m:r>
                            </m:sub>
                            <m:sup>
                              <m:r>
                                <a:rPr lang="zh-CN" altLang="en-US" i="0">
                                  <a:latin typeface="Cambria Math" panose="02040503050406030204" pitchFamily="18" charset="0"/>
                                </a:rPr>
                                <m:t>2</m:t>
                              </m:r>
                            </m:sup>
                          </m:sSubSup>
                          <m:r>
                            <a:rPr lang="zh-CN" altLang="en-US" i="1">
                              <a:latin typeface="Cambria Math" panose="02040503050406030204" pitchFamily="18" charset="0"/>
                            </a:rPr>
                            <m:t>𝑢</m:t>
                          </m:r>
                          <m:r>
                            <a:rPr lang="zh-CN" altLang="en-US" i="0">
                              <a:latin typeface="Cambria Math" panose="02040503050406030204" pitchFamily="18" charset="0"/>
                            </a:rPr>
                            <m:t>,</m:t>
                          </m:r>
                        </m:e>
                        <m:e>
                          <m:f>
                            <m:fPr>
                              <m:ctrlPr>
                                <a:rPr lang="zh-CN" altLang="en-US" i="1">
                                  <a:latin typeface="Cambria Math" panose="02040503050406030204" pitchFamily="18" charset="0"/>
                                </a:rPr>
                              </m:ctrlPr>
                            </m:fPr>
                            <m:num>
                              <m:r>
                                <a:rPr lang="zh-CN" altLang="en-US" i="1">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𝑗</m:t>
                                  </m:r>
                                </m:e>
                                <m:sub>
                                  <m:r>
                                    <a:rPr lang="zh-CN" altLang="en-US" i="1">
                                      <a:latin typeface="Cambria Math" panose="02040503050406030204" pitchFamily="18" charset="0"/>
                                    </a:rPr>
                                    <m:t>𝑟</m:t>
                                  </m:r>
                                </m:sub>
                              </m:sSub>
                            </m:num>
                            <m:den>
                              <m:r>
                                <a:rPr lang="zh-CN" altLang="en-US" i="1">
                                  <a:latin typeface="Cambria Math" panose="02040503050406030204" pitchFamily="18" charset="0"/>
                                </a:rPr>
                                <m:t>𝜕</m:t>
                              </m:r>
                              <m:r>
                                <a:rPr lang="zh-CN" altLang="en-US" i="1">
                                  <a:latin typeface="Cambria Math" panose="02040503050406030204" pitchFamily="18" charset="0"/>
                                </a:rPr>
                                <m:t>𝑡</m:t>
                              </m:r>
                            </m:den>
                          </m:f>
                          <m:r>
                            <a:rPr lang="zh-CN" altLang="en-US" i="0">
                              <a:latin typeface="Cambria Math" panose="02040503050406030204" pitchFamily="18" charset="0"/>
                            </a:rPr>
                            <m:t>&amp;=</m:t>
                          </m:r>
                          <m:d>
                            <m:dPr>
                              <m:begChr m:val="["/>
                              <m:endChr m:val="]"/>
                              <m:sepChr m:val=","/>
                              <m:ctrlPr>
                                <a:rPr lang="zh-CN" altLang="en-US" i="1">
                                  <a:latin typeface="Cambria Math" panose="02040503050406030204" pitchFamily="18" charset="0"/>
                                </a:rPr>
                              </m:ctrlPr>
                            </m:dPr>
                            <m:e>
                              <m:sSub>
                                <m:sSubPr>
                                  <m:ctrlPr>
                                    <a:rPr lang="zh-CN" altLang="en-US" i="1">
                                      <a:latin typeface="Cambria Math" panose="02040503050406030204" pitchFamily="18" charset="0"/>
                                    </a:rPr>
                                  </m:ctrlPr>
                                </m:sSubPr>
                                <m:e>
                                  <m:r>
                                    <a:rPr lang="zh-CN" altLang="en-US" i="1">
                                      <a:latin typeface="Cambria Math" panose="02040503050406030204" pitchFamily="18" charset="0"/>
                                    </a:rPr>
                                    <m:t>𝑗</m:t>
                                  </m:r>
                                </m:e>
                                <m:sub>
                                  <m:r>
                                    <a:rPr lang="zh-CN" altLang="en-US" i="1">
                                      <a:latin typeface="Cambria Math" panose="02040503050406030204" pitchFamily="18" charset="0"/>
                                    </a:rPr>
                                    <m:t>𝑟</m:t>
                                  </m:r>
                                </m:sub>
                              </m:sSub>
                            </m:e>
                            <m:e>
                              <m:r>
                                <a:rPr lang="zh-CN" altLang="en-US" i="1">
                                  <a:latin typeface="Cambria Math" panose="02040503050406030204" pitchFamily="18" charset="0"/>
                                </a:rPr>
                                <m:t>𝜙</m:t>
                              </m:r>
                            </m:e>
                          </m:d>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𝑐</m:t>
                              </m:r>
                            </m:e>
                            <m:sub>
                              <m:r>
                                <a:rPr lang="zh-CN" altLang="en-US" i="1">
                                  <a:latin typeface="Cambria Math" panose="02040503050406030204" pitchFamily="18" charset="0"/>
                                </a:rPr>
                                <m:t>𝑟</m:t>
                              </m:r>
                            </m:sub>
                          </m:sSub>
                          <m:sSub>
                            <m:sSubPr>
                              <m:ctrlPr>
                                <a:rPr lang="zh-CN" altLang="en-US" i="0">
                                  <a:latin typeface="Cambria Math" panose="02040503050406030204" pitchFamily="18" charset="0"/>
                                </a:rPr>
                              </m:ctrlPr>
                            </m:sSubPr>
                            <m:e>
                              <m:r>
                                <m:rPr>
                                  <m:sty m:val="p"/>
                                </m:rPr>
                                <a:rPr lang="zh-CN" altLang="en-US" i="0">
                                  <a:latin typeface="Cambria Math" panose="02040503050406030204" pitchFamily="18" charset="0"/>
                                </a:rPr>
                                <m:t>∇</m:t>
                              </m:r>
                            </m:e>
                            <m:sub>
                              <m:r>
                                <a:rPr lang="zh-CN" altLang="en-US" i="0">
                                  <a:latin typeface="Cambria Math" panose="02040503050406030204" pitchFamily="18" charset="0"/>
                                </a:rPr>
                                <m:t>∥</m:t>
                              </m:r>
                            </m:sub>
                          </m:sSub>
                          <m:sSub>
                            <m:sSubPr>
                              <m:ctrlPr>
                                <a:rPr lang="zh-CN" altLang="en-US" i="1">
                                  <a:latin typeface="Cambria Math" panose="02040503050406030204" pitchFamily="18" charset="0"/>
                                </a:rPr>
                              </m:ctrlPr>
                            </m:sSubPr>
                            <m:e>
                              <m:r>
                                <a:rPr lang="zh-CN" altLang="en-US" i="1">
                                  <a:latin typeface="Cambria Math" panose="02040503050406030204" pitchFamily="18" charset="0"/>
                                </a:rPr>
                                <m:t>𝑗</m:t>
                              </m:r>
                            </m:e>
                            <m:sub>
                              <m:r>
                                <a:rPr lang="zh-CN" altLang="en-US" i="1">
                                  <a:latin typeface="Cambria Math" panose="02040503050406030204" pitchFamily="18" charset="0"/>
                                </a:rPr>
                                <m:t>𝑟</m:t>
                              </m:r>
                            </m:sub>
                          </m:sSub>
                          <m:r>
                            <a:rPr lang="zh-CN" altLang="en-US" i="0">
                              <a:latin typeface="Cambria Math" panose="02040503050406030204" pitchFamily="18" charset="0"/>
                            </a:rPr>
                            <m:t>.</m:t>
                          </m:r>
                        </m:e>
                      </m:eqArr>
                    </m:oMath>
                  </m:oMathPara>
                </a14:m>
                <a:endParaRPr lang="zh-CN" altLang="en-US" dirty="0"/>
              </a:p>
            </p:txBody>
          </p:sp>
        </mc:Choice>
        <mc:Fallback xmlns="">
          <p:sp>
            <p:nvSpPr>
              <p:cNvPr id="4" name="文本框 3">
                <a:extLst>
                  <a:ext uri="{FF2B5EF4-FFF2-40B4-BE49-F238E27FC236}">
                    <a16:creationId xmlns:a16="http://schemas.microsoft.com/office/drawing/2014/main" id="{6DED8EB2-38BD-FD1E-44B7-B1D4CB85EA25}"/>
                  </a:ext>
                </a:extLst>
              </p:cNvPr>
              <p:cNvSpPr txBox="1">
                <a:spLocks noRot="1" noChangeAspect="1" noMove="1" noResize="1" noEditPoints="1" noAdjustHandles="1" noChangeArrowheads="1" noChangeShapeType="1" noTextEdit="1"/>
              </p:cNvSpPr>
              <p:nvPr/>
            </p:nvSpPr>
            <p:spPr>
              <a:xfrm>
                <a:off x="191344" y="2132856"/>
                <a:ext cx="6105524" cy="1752018"/>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A6E3BB3A-899E-5990-CADB-1EF95AAC019A}"/>
                  </a:ext>
                </a:extLst>
              </p:cNvPr>
              <p:cNvSpPr txBox="1"/>
              <p:nvPr/>
            </p:nvSpPr>
            <p:spPr>
              <a:xfrm>
                <a:off x="1271464" y="3998852"/>
                <a:ext cx="1208980" cy="372538"/>
              </a:xfrm>
              <a:prstGeom prst="rect">
                <a:avLst/>
              </a:prstGeom>
              <a:noFill/>
            </p:spPr>
            <p:txBody>
              <a:bodyPr wrap="square">
                <a:spAutoFit/>
              </a:bodyPr>
              <a:lstStyle/>
              <a:p>
                <a:pPr/>
                <a14:m>
                  <m:oMathPara xmlns:m="http://schemas.openxmlformats.org/officeDocument/2006/math">
                    <m:oMath>
                      <m:r>
                        <a:rPr lang="zh-CN" altLang="en-US" i="1" smtClean="0">
                          <a:latin typeface="Cambria Math" panose="02040503050406030204" pitchFamily="18" charset="0"/>
                        </a:rPr>
                        <m:t>𝑗</m:t>
                      </m:r>
                      <m:r>
                        <a:rPr lang="zh-CN" altLang="en-US" i="0">
                          <a:latin typeface="Cambria Math" panose="02040503050406030204" pitchFamily="18" charset="0"/>
                        </a:rPr>
                        <m:t>=−</m:t>
                      </m:r>
                      <m:sSubSup>
                        <m:sSubSupPr>
                          <m:ctrlPr>
                            <a:rPr lang="zh-CN" altLang="en-US" i="0">
                              <a:latin typeface="Cambria Math" panose="02040503050406030204" pitchFamily="18" charset="0"/>
                            </a:rPr>
                          </m:ctrlPr>
                        </m:sSubSupPr>
                        <m:e>
                          <m:r>
                            <m:rPr>
                              <m:sty m:val="p"/>
                            </m:rPr>
                            <a:rPr lang="zh-CN" altLang="en-US" i="0">
                              <a:latin typeface="Cambria Math" panose="02040503050406030204" pitchFamily="18" charset="0"/>
                            </a:rPr>
                            <m:t>∇</m:t>
                          </m:r>
                        </m:e>
                        <m:sub>
                          <m:r>
                            <a:rPr lang="zh-CN" altLang="en-US" i="0">
                              <a:latin typeface="Cambria Math" panose="02040503050406030204" pitchFamily="18" charset="0"/>
                            </a:rPr>
                            <m:t>⊥</m:t>
                          </m:r>
                        </m:sub>
                        <m:sup>
                          <m:r>
                            <a:rPr lang="zh-CN" altLang="en-US" i="0">
                              <a:latin typeface="Cambria Math" panose="02040503050406030204" pitchFamily="18" charset="0"/>
                            </a:rPr>
                            <m:t>2</m:t>
                          </m:r>
                        </m:sup>
                      </m:sSubSup>
                      <m:r>
                        <a:rPr lang="zh-CN" altLang="en-US" i="1">
                          <a:latin typeface="Cambria Math" panose="02040503050406030204" pitchFamily="18" charset="0"/>
                        </a:rPr>
                        <m:t>𝜓</m:t>
                      </m:r>
                    </m:oMath>
                  </m:oMathPara>
                </a14:m>
                <a:endParaRPr lang="zh-CN" altLang="en-US" dirty="0"/>
              </a:p>
            </p:txBody>
          </p:sp>
        </mc:Choice>
        <mc:Fallback xmlns="">
          <p:sp>
            <p:nvSpPr>
              <p:cNvPr id="11" name="文本框 10">
                <a:extLst>
                  <a:ext uri="{FF2B5EF4-FFF2-40B4-BE49-F238E27FC236}">
                    <a16:creationId xmlns:a16="http://schemas.microsoft.com/office/drawing/2014/main" id="{A6E3BB3A-899E-5990-CADB-1EF95AAC019A}"/>
                  </a:ext>
                </a:extLst>
              </p:cNvPr>
              <p:cNvSpPr txBox="1">
                <a:spLocks noRot="1" noChangeAspect="1" noMove="1" noResize="1" noEditPoints="1" noAdjustHandles="1" noChangeArrowheads="1" noChangeShapeType="1" noTextEdit="1"/>
              </p:cNvSpPr>
              <p:nvPr/>
            </p:nvSpPr>
            <p:spPr>
              <a:xfrm>
                <a:off x="1271464" y="3998852"/>
                <a:ext cx="1208980" cy="372538"/>
              </a:xfrm>
              <a:prstGeom prst="rect">
                <a:avLst/>
              </a:prstGeom>
              <a:blipFill>
                <a:blip r:embed="rId4"/>
                <a:stretch>
                  <a:fillRect b="-147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A5CF0144-44F6-B708-5D3A-D4B048E7BB77}"/>
                  </a:ext>
                </a:extLst>
              </p:cNvPr>
              <p:cNvSpPr txBox="1"/>
              <p:nvPr/>
            </p:nvSpPr>
            <p:spPr>
              <a:xfrm>
                <a:off x="2588592" y="3993455"/>
                <a:ext cx="1208980" cy="372538"/>
              </a:xfrm>
              <a:prstGeom prst="rect">
                <a:avLst/>
              </a:prstGeom>
              <a:noFill/>
            </p:spPr>
            <p:txBody>
              <a:bodyPr wrap="square">
                <a:spAutoFit/>
              </a:bodyPr>
              <a:lstStyle/>
              <a:p>
                <a:pPr/>
                <a14:m>
                  <m:oMathPara xmlns:m="http://schemas.openxmlformats.org/officeDocument/2006/math">
                    <m:oMath>
                      <m:r>
                        <a:rPr lang="zh-CN" altLang="en-US" smtClean="0">
                          <a:latin typeface="Cambria Math" panose="02040503050406030204" pitchFamily="18" charset="0"/>
                        </a:rPr>
                        <m:t> </m:t>
                      </m:r>
                      <m:r>
                        <a:rPr lang="zh-CN" altLang="en-US" i="1">
                          <a:latin typeface="Cambria Math" panose="02040503050406030204" pitchFamily="18" charset="0"/>
                        </a:rPr>
                        <m:t>𝑢</m:t>
                      </m:r>
                      <m:r>
                        <a:rPr lang="zh-CN" altLang="en-US" i="0">
                          <a:latin typeface="Cambria Math" panose="02040503050406030204" pitchFamily="18" charset="0"/>
                        </a:rPr>
                        <m:t>=</m:t>
                      </m:r>
                      <m:sSubSup>
                        <m:sSubSupPr>
                          <m:ctrlPr>
                            <a:rPr lang="zh-CN" altLang="en-US" i="0">
                              <a:latin typeface="Cambria Math" panose="02040503050406030204" pitchFamily="18" charset="0"/>
                            </a:rPr>
                          </m:ctrlPr>
                        </m:sSubSupPr>
                        <m:e>
                          <m:r>
                            <m:rPr>
                              <m:sty m:val="p"/>
                            </m:rPr>
                            <a:rPr lang="zh-CN" altLang="en-US" i="0">
                              <a:latin typeface="Cambria Math" panose="02040503050406030204" pitchFamily="18" charset="0"/>
                            </a:rPr>
                            <m:t>∇</m:t>
                          </m:r>
                        </m:e>
                        <m:sub>
                          <m:r>
                            <a:rPr lang="zh-CN" altLang="en-US" i="0">
                              <a:latin typeface="Cambria Math" panose="02040503050406030204" pitchFamily="18" charset="0"/>
                            </a:rPr>
                            <m:t>⊥</m:t>
                          </m:r>
                        </m:sub>
                        <m:sup>
                          <m:r>
                            <a:rPr lang="zh-CN" altLang="en-US" i="0">
                              <a:latin typeface="Cambria Math" panose="02040503050406030204" pitchFamily="18" charset="0"/>
                            </a:rPr>
                            <m:t>2</m:t>
                          </m:r>
                        </m:sup>
                      </m:sSubSup>
                      <m:r>
                        <a:rPr lang="zh-CN" altLang="en-US" i="1">
                          <a:latin typeface="Cambria Math" panose="02040503050406030204" pitchFamily="18" charset="0"/>
                        </a:rPr>
                        <m:t>𝜙</m:t>
                      </m:r>
                    </m:oMath>
                  </m:oMathPara>
                </a14:m>
                <a:endParaRPr lang="zh-CN" altLang="en-US" dirty="0"/>
              </a:p>
            </p:txBody>
          </p:sp>
        </mc:Choice>
        <mc:Fallback xmlns="">
          <p:sp>
            <p:nvSpPr>
              <p:cNvPr id="13" name="文本框 12">
                <a:extLst>
                  <a:ext uri="{FF2B5EF4-FFF2-40B4-BE49-F238E27FC236}">
                    <a16:creationId xmlns:a16="http://schemas.microsoft.com/office/drawing/2014/main" id="{A5CF0144-44F6-B708-5D3A-D4B048E7BB77}"/>
                  </a:ext>
                </a:extLst>
              </p:cNvPr>
              <p:cNvSpPr txBox="1">
                <a:spLocks noRot="1" noChangeAspect="1" noMove="1" noResize="1" noEditPoints="1" noAdjustHandles="1" noChangeArrowheads="1" noChangeShapeType="1" noTextEdit="1"/>
              </p:cNvSpPr>
              <p:nvPr/>
            </p:nvSpPr>
            <p:spPr>
              <a:xfrm>
                <a:off x="2588592" y="3993455"/>
                <a:ext cx="1208980" cy="372538"/>
              </a:xfrm>
              <a:prstGeom prst="rect">
                <a:avLst/>
              </a:prstGeom>
              <a:blipFill>
                <a:blip r:embed="rId5"/>
                <a:stretch>
                  <a:fillRect b="-147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CF617B57-001F-F647-DDB7-7B5DF191FF67}"/>
                  </a:ext>
                </a:extLst>
              </p:cNvPr>
              <p:cNvSpPr txBox="1"/>
              <p:nvPr/>
            </p:nvSpPr>
            <p:spPr>
              <a:xfrm>
                <a:off x="6888088" y="3429000"/>
                <a:ext cx="3441228" cy="714683"/>
              </a:xfrm>
              <a:prstGeom prst="rect">
                <a:avLst/>
              </a:prstGeom>
              <a:noFill/>
            </p:spPr>
            <p:txBody>
              <a:bodyPr wrap="square">
                <a:spAutoFit/>
              </a:bodyPr>
              <a:lstStyle/>
              <a:p>
                <a:pPr/>
                <a14:m>
                  <m:oMathPara xmlns:m="http://schemas.openxmlformats.org/officeDocument/2006/math">
                    <m:oMath>
                      <m:f>
                        <m:fPr>
                          <m:ctrlPr>
                            <a:rPr lang="zh-CN" altLang="en-US" i="1">
                              <a:latin typeface="Cambria Math" panose="02040503050406030204" pitchFamily="18" charset="0"/>
                            </a:rPr>
                          </m:ctrlPr>
                        </m:fPr>
                        <m:num>
                          <m:r>
                            <a:rPr lang="zh-CN" altLang="en-US" i="1">
                              <a:latin typeface="Cambria Math" panose="02040503050406030204" pitchFamily="18" charset="0"/>
                            </a:rPr>
                            <m:t>𝜕</m:t>
                          </m:r>
                          <m:r>
                            <a:rPr lang="zh-CN" altLang="en-US" i="1">
                              <a:latin typeface="Cambria Math" panose="02040503050406030204" pitchFamily="18" charset="0"/>
                            </a:rPr>
                            <m:t>𝑓</m:t>
                          </m:r>
                        </m:num>
                        <m:den>
                          <m:r>
                            <a:rPr lang="zh-CN" altLang="en-US" i="1">
                              <a:latin typeface="Cambria Math" panose="02040503050406030204" pitchFamily="18" charset="0"/>
                            </a:rPr>
                            <m:t>𝜕</m:t>
                          </m:r>
                          <m:r>
                            <a:rPr lang="zh-CN" altLang="en-US" i="1">
                              <a:latin typeface="Cambria Math" panose="02040503050406030204" pitchFamily="18" charset="0"/>
                            </a:rPr>
                            <m:t>𝑡</m:t>
                          </m:r>
                        </m:den>
                      </m:f>
                      <m:r>
                        <a:rPr lang="zh-CN" altLang="en-US" i="0">
                          <a:latin typeface="Cambria Math" panose="02040503050406030204" pitchFamily="18" charset="0"/>
                        </a:rPr>
                        <m:t>+</m:t>
                      </m:r>
                      <m:d>
                        <m:dPr>
                          <m:ctrlPr>
                            <a:rPr lang="zh-CN" altLang="en-US" i="1">
                              <a:latin typeface="Cambria Math" panose="02040503050406030204" pitchFamily="18" charset="0"/>
                            </a:rPr>
                          </m:ctrlPr>
                        </m:dPr>
                        <m:e>
                          <m:f>
                            <m:fPr>
                              <m:ctrlPr>
                                <a:rPr lang="zh-CN" altLang="en-US" i="1">
                                  <a:latin typeface="Cambria Math" panose="02040503050406030204" pitchFamily="18" charset="0"/>
                                </a:rPr>
                              </m:ctrlPr>
                            </m:fPr>
                            <m:num>
                              <m:sSub>
                                <m:sSubPr>
                                  <m:ctrlPr>
                                    <a:rPr lang="zh-CN" altLang="en-US" i="1">
                                      <a:latin typeface="Cambria Math" panose="02040503050406030204" pitchFamily="18" charset="0"/>
                                    </a:rPr>
                                  </m:ctrlPr>
                                </m:sSubPr>
                                <m:e>
                                  <m:r>
                                    <a:rPr lang="zh-CN" altLang="en-US" i="1">
                                      <a:latin typeface="Cambria Math" panose="02040503050406030204" pitchFamily="18" charset="0"/>
                                    </a:rPr>
                                    <m:t>𝑣</m:t>
                                  </m:r>
                                </m:e>
                                <m:sub>
                                  <m:r>
                                    <a:rPr lang="zh-CN" altLang="en-US" i="0">
                                      <a:latin typeface="Cambria Math" panose="02040503050406030204" pitchFamily="18" charset="0"/>
                                    </a:rPr>
                                    <m:t>∥</m:t>
                                  </m:r>
                                </m:sub>
                              </m:sSub>
                              <m:r>
                                <a:rPr lang="zh-CN" altLang="en-US" b="1" i="0">
                                  <a:latin typeface="Cambria Math" panose="02040503050406030204" pitchFamily="18" charset="0"/>
                                </a:rPr>
                                <m:t>𝐁</m:t>
                              </m:r>
                            </m:num>
                            <m:den>
                              <m:r>
                                <a:rPr lang="zh-CN" altLang="en-US" b="0" i="1">
                                  <a:latin typeface="Cambria Math" panose="02040503050406030204" pitchFamily="18" charset="0"/>
                                </a:rPr>
                                <m:t>𝐵</m:t>
                              </m:r>
                            </m:den>
                          </m:f>
                          <m:r>
                            <a:rPr lang="zh-CN" altLang="en-US" b="0" i="0">
                              <a:latin typeface="Cambria Math" panose="02040503050406030204" pitchFamily="18" charset="0"/>
                            </a:rPr>
                            <m:t>+</m:t>
                          </m:r>
                          <m:f>
                            <m:fPr>
                              <m:ctrlPr>
                                <a:rPr lang="zh-CN" altLang="en-US" b="1" i="0">
                                  <a:latin typeface="Cambria Math" panose="02040503050406030204" pitchFamily="18" charset="0"/>
                                </a:rPr>
                              </m:ctrlPr>
                            </m:fPr>
                            <m:num>
                              <m:r>
                                <a:rPr lang="zh-CN" altLang="en-US" b="1" i="0">
                                  <a:latin typeface="Cambria Math" panose="02040503050406030204" pitchFamily="18" charset="0"/>
                                </a:rPr>
                                <m:t>𝐄</m:t>
                              </m:r>
                              <m:r>
                                <a:rPr lang="zh-CN" altLang="en-US" b="0" i="0">
                                  <a:latin typeface="Cambria Math" panose="02040503050406030204" pitchFamily="18" charset="0"/>
                                </a:rPr>
                                <m:t>×</m:t>
                              </m:r>
                              <m:r>
                                <a:rPr lang="zh-CN" altLang="en-US" b="1" i="0">
                                  <a:latin typeface="Cambria Math" panose="02040503050406030204" pitchFamily="18" charset="0"/>
                                </a:rPr>
                                <m:t>𝐁</m:t>
                              </m:r>
                            </m:num>
                            <m:den>
                              <m:sSup>
                                <m:sSupPr>
                                  <m:ctrlPr>
                                    <a:rPr lang="zh-CN" altLang="en-US" b="0" i="1">
                                      <a:latin typeface="Cambria Math" panose="02040503050406030204" pitchFamily="18" charset="0"/>
                                    </a:rPr>
                                  </m:ctrlPr>
                                </m:sSupPr>
                                <m:e>
                                  <m:r>
                                    <a:rPr lang="zh-CN" altLang="en-US" b="0" i="1">
                                      <a:latin typeface="Cambria Math" panose="02040503050406030204" pitchFamily="18" charset="0"/>
                                    </a:rPr>
                                    <m:t>𝐵</m:t>
                                  </m:r>
                                </m:e>
                                <m:sup>
                                  <m:r>
                                    <a:rPr lang="zh-CN" altLang="en-US" b="0" i="0">
                                      <a:latin typeface="Cambria Math" panose="02040503050406030204" pitchFamily="18" charset="0"/>
                                    </a:rPr>
                                    <m:t>2</m:t>
                                  </m:r>
                                </m:sup>
                              </m:sSup>
                            </m:den>
                          </m:f>
                        </m:e>
                      </m:d>
                      <m:r>
                        <a:rPr lang="zh-CN" altLang="en-US" b="0" i="0">
                          <a:latin typeface="Cambria Math" panose="02040503050406030204" pitchFamily="18" charset="0"/>
                        </a:rPr>
                        <m:t>⋅</m:t>
                      </m:r>
                      <m:r>
                        <m:rPr>
                          <m:sty m:val="p"/>
                        </m:rPr>
                        <a:rPr lang="zh-CN" altLang="en-US" b="0" i="0">
                          <a:latin typeface="Cambria Math" panose="02040503050406030204" pitchFamily="18" charset="0"/>
                        </a:rPr>
                        <m:t>∇</m:t>
                      </m:r>
                      <m:r>
                        <a:rPr lang="zh-CN" altLang="en-US" b="0" i="1">
                          <a:latin typeface="Cambria Math" panose="02040503050406030204" pitchFamily="18" charset="0"/>
                        </a:rPr>
                        <m:t>𝑓</m:t>
                      </m:r>
                      <m:r>
                        <a:rPr lang="zh-CN" altLang="en-US" b="0" i="0">
                          <a:latin typeface="Cambria Math" panose="02040503050406030204" pitchFamily="18" charset="0"/>
                        </a:rPr>
                        <m:t>=0.</m:t>
                      </m:r>
                    </m:oMath>
                  </m:oMathPara>
                </a14:m>
                <a:endParaRPr lang="zh-CN" altLang="en-US" dirty="0"/>
              </a:p>
            </p:txBody>
          </p:sp>
        </mc:Choice>
        <mc:Fallback xmlns="">
          <p:sp>
            <p:nvSpPr>
              <p:cNvPr id="15" name="文本框 14">
                <a:extLst>
                  <a:ext uri="{FF2B5EF4-FFF2-40B4-BE49-F238E27FC236}">
                    <a16:creationId xmlns:a16="http://schemas.microsoft.com/office/drawing/2014/main" id="{CF617B57-001F-F647-DDB7-7B5DF191FF67}"/>
                  </a:ext>
                </a:extLst>
              </p:cNvPr>
              <p:cNvSpPr txBox="1">
                <a:spLocks noRot="1" noChangeAspect="1" noMove="1" noResize="1" noEditPoints="1" noAdjustHandles="1" noChangeArrowheads="1" noChangeShapeType="1" noTextEdit="1"/>
              </p:cNvSpPr>
              <p:nvPr/>
            </p:nvSpPr>
            <p:spPr>
              <a:xfrm>
                <a:off x="6888088" y="3429000"/>
                <a:ext cx="3441228" cy="714683"/>
              </a:xfrm>
              <a:prstGeom prst="rect">
                <a:avLst/>
              </a:prstGeom>
              <a:blipFill>
                <a:blip r:embed="rId6"/>
                <a:stretch>
                  <a:fillRect/>
                </a:stretch>
              </a:blipFill>
            </p:spPr>
            <p:txBody>
              <a:bodyPr/>
              <a:lstStyle/>
              <a:p>
                <a:r>
                  <a:rPr lang="zh-CN" altLang="en-US">
                    <a:noFill/>
                  </a:rPr>
                  <a:t> </a:t>
                </a:r>
              </a:p>
            </p:txBody>
          </p:sp>
        </mc:Fallback>
      </mc:AlternateContent>
      <p:sp>
        <p:nvSpPr>
          <p:cNvPr id="16" name="文本框 15">
            <a:extLst>
              <a:ext uri="{FF2B5EF4-FFF2-40B4-BE49-F238E27FC236}">
                <a16:creationId xmlns:a16="http://schemas.microsoft.com/office/drawing/2014/main" id="{9C13E020-C8A7-AB6F-D4E8-B04E02EDAB19}"/>
              </a:ext>
            </a:extLst>
          </p:cNvPr>
          <p:cNvSpPr txBox="1"/>
          <p:nvPr/>
        </p:nvSpPr>
        <p:spPr>
          <a:xfrm>
            <a:off x="1199456" y="1541901"/>
            <a:ext cx="3038011" cy="369332"/>
          </a:xfrm>
          <a:prstGeom prst="rect">
            <a:avLst/>
          </a:prstGeom>
          <a:noFill/>
        </p:spPr>
        <p:txBody>
          <a:bodyPr wrap="none" rtlCol="0">
            <a:spAutoFit/>
          </a:bodyPr>
          <a:lstStyle/>
          <a:p>
            <a:r>
              <a:rPr lang="en-US" altLang="zh-CN" i="1" dirty="0">
                <a:latin typeface="等线" panose="02010600030101010101" pitchFamily="2" charset="-122"/>
                <a:cs typeface="Times New Roman" panose="02020603050405020304" pitchFamily="18" charset="0"/>
              </a:rPr>
              <a:t>Helander P. et al. POP (2007)</a:t>
            </a:r>
            <a:endParaRPr lang="zh-CN" altLang="en-US" i="1" dirty="0">
              <a:latin typeface="等线" panose="02010600030101010101" pitchFamily="2" charset="-122"/>
              <a:cs typeface="Times New Roman" panose="02020603050405020304" pitchFamily="18" charset="0"/>
            </a:endParaRPr>
          </a:p>
        </p:txBody>
      </p:sp>
      <p:sp>
        <p:nvSpPr>
          <p:cNvPr id="18" name="文本框 17">
            <a:extLst>
              <a:ext uri="{FF2B5EF4-FFF2-40B4-BE49-F238E27FC236}">
                <a16:creationId xmlns:a16="http://schemas.microsoft.com/office/drawing/2014/main" id="{7A872FC4-86A2-D2DD-C7E6-BAC45A54AC33}"/>
              </a:ext>
            </a:extLst>
          </p:cNvPr>
          <p:cNvSpPr txBox="1"/>
          <p:nvPr/>
        </p:nvSpPr>
        <p:spPr>
          <a:xfrm>
            <a:off x="1271464" y="4682519"/>
            <a:ext cx="9721080" cy="1754326"/>
          </a:xfrm>
          <a:prstGeom prst="rect">
            <a:avLst/>
          </a:prstGeom>
          <a:noFill/>
        </p:spPr>
        <p:txBody>
          <a:bodyPr wrap="square">
            <a:spAutoFit/>
          </a:bodyPr>
          <a:lstStyle/>
          <a:p>
            <a:pPr marL="285750" indent="-285750">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The runaways move practically at the speed of light along the magnetic field.</a:t>
            </a:r>
          </a:p>
          <a:p>
            <a:pPr marL="285750" indent="-285750" algn="jus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It is straightforward to integrate over velocity space and obtain an equation for the normalized runaway current density.</a:t>
            </a:r>
          </a:p>
          <a:p>
            <a:pPr marL="285750" indent="-285750" algn="jus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Following the thermal quench, the plasma is well approximated by the large‑aspect‑ratio, low‑beta, circular‑cross‑section limit, and the reduced MHD equations are adequate for capturing the relevant physical processes.</a:t>
            </a:r>
            <a:endParaRPr lang="zh-CN" altLang="en-US" i="1" dirty="0">
              <a:latin typeface="等线" panose="02010600030101010101" pitchFamily="2" charset="-122"/>
              <a:cs typeface="Times New Roman" panose="02020603050405020304" pitchFamily="18" charset="0"/>
            </a:endParaRPr>
          </a:p>
        </p:txBody>
      </p:sp>
      <p:sp>
        <p:nvSpPr>
          <p:cNvPr id="20" name="文本框 19">
            <a:extLst>
              <a:ext uri="{FF2B5EF4-FFF2-40B4-BE49-F238E27FC236}">
                <a16:creationId xmlns:a16="http://schemas.microsoft.com/office/drawing/2014/main" id="{9854C434-EF2E-ACA6-66A1-006B3C07891E}"/>
              </a:ext>
            </a:extLst>
          </p:cNvPr>
          <p:cNvSpPr txBox="1"/>
          <p:nvPr/>
        </p:nvSpPr>
        <p:spPr>
          <a:xfrm>
            <a:off x="6296868" y="1895003"/>
            <a:ext cx="4975050" cy="923330"/>
          </a:xfrm>
          <a:prstGeom prst="rect">
            <a:avLst/>
          </a:prstGeom>
          <a:noFill/>
        </p:spPr>
        <p:txBody>
          <a:bodyPr wrap="square">
            <a:spAutoFit/>
          </a:bodyPr>
          <a:lstStyle/>
          <a:p>
            <a:pPr algn="just"/>
            <a:r>
              <a:rPr lang="en-US" altLang="zh-CN" i="1" dirty="0">
                <a:latin typeface="等线" panose="02010600030101010101" pitchFamily="2" charset="-122"/>
                <a:cs typeface="Times New Roman" panose="02020603050405020304" pitchFamily="18" charset="0"/>
              </a:rPr>
              <a:t>In the zero-</a:t>
            </a:r>
            <a:r>
              <a:rPr lang="en-US" altLang="zh-CN" i="1" dirty="0" err="1">
                <a:latin typeface="等线" panose="02010600030101010101" pitchFamily="2" charset="-122"/>
                <a:cs typeface="Times New Roman" panose="02020603050405020304" pitchFamily="18" charset="0"/>
              </a:rPr>
              <a:t>gyroradius</a:t>
            </a:r>
            <a:r>
              <a:rPr lang="en-US" altLang="zh-CN" i="1" dirty="0">
                <a:latin typeface="等线" panose="02010600030101010101" pitchFamily="2" charset="-122"/>
                <a:cs typeface="Times New Roman" panose="02020603050405020304" pitchFamily="18" charset="0"/>
              </a:rPr>
              <a:t> limit, the runaway electron distribution function f is governed by the drift kinetic equation.</a:t>
            </a:r>
          </a:p>
        </p:txBody>
      </p:sp>
    </p:spTree>
    <p:extLst>
      <p:ext uri="{BB962C8B-B14F-4D97-AF65-F5344CB8AC3E}">
        <p14:creationId xmlns:p14="http://schemas.microsoft.com/office/powerpoint/2010/main" val="3095093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4DBE3-7E72-0DF6-EB06-FD99E89DD4E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0BEB175-FEA8-F570-566D-C380C6C192C6}"/>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Initial equilibrium with a monotonic q-profile</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D322EEC0-AFA7-465C-C5EA-60604C3EBA28}"/>
              </a:ext>
            </a:extLst>
          </p:cNvPr>
          <p:cNvSpPr>
            <a:spLocks noGrp="1"/>
          </p:cNvSpPr>
          <p:nvPr>
            <p:ph type="sldNum" sz="quarter" idx="4"/>
          </p:nvPr>
        </p:nvSpPr>
        <p:spPr/>
        <p:txBody>
          <a:bodyPr/>
          <a:lstStyle/>
          <a:p>
            <a:pPr>
              <a:defRPr/>
            </a:pPr>
            <a:fld id="{DD3C5744-C3CE-4BDE-88A5-B11DDE512A7A}" type="slidenum">
              <a:rPr lang="zh-CN" altLang="en-US" smtClean="0"/>
              <a:t>5</a:t>
            </a:fld>
            <a:endParaRPr lang="zh-CN" altLang="en-US" dirty="0"/>
          </a:p>
        </p:txBody>
      </p:sp>
      <p:pic>
        <p:nvPicPr>
          <p:cNvPr id="6" name="图片 5">
            <a:extLst>
              <a:ext uri="{FF2B5EF4-FFF2-40B4-BE49-F238E27FC236}">
                <a16:creationId xmlns:a16="http://schemas.microsoft.com/office/drawing/2014/main" id="{E653C8EC-E41E-6C35-5035-F2A9A8BD04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8227" y="1224916"/>
            <a:ext cx="5379119" cy="3363025"/>
          </a:xfrm>
          <a:prstGeom prst="rect">
            <a:avLst/>
          </a:prstGeom>
        </p:spPr>
      </p:pic>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225D0029-58FF-B820-7E07-38D217BEFA89}"/>
                  </a:ext>
                </a:extLst>
              </p:cNvPr>
              <p:cNvSpPr txBox="1"/>
              <p:nvPr/>
            </p:nvSpPr>
            <p:spPr>
              <a:xfrm>
                <a:off x="6853370" y="1680483"/>
                <a:ext cx="3851142" cy="2267224"/>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𝜖</m:t>
                      </m:r>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𝑎</m:t>
                          </m:r>
                        </m:num>
                        <m:den>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𝑅</m:t>
                              </m:r>
                            </m:e>
                            <m:sub>
                              <m:r>
                                <a:rPr lang="en-US" altLang="zh-CN" b="0" i="1" smtClean="0">
                                  <a:latin typeface="Cambria Math" panose="02040503050406030204" pitchFamily="18" charset="0"/>
                                </a:rPr>
                                <m:t>0</m:t>
                              </m:r>
                            </m:sub>
                          </m:sSub>
                        </m:den>
                      </m:f>
                      <m:r>
                        <a:rPr lang="en-US" altLang="zh-CN" b="0" i="1" smtClean="0">
                          <a:latin typeface="Cambria Math" panose="02040503050406030204" pitchFamily="18" charset="0"/>
                        </a:rPr>
                        <m:t>=0.1</m:t>
                      </m:r>
                    </m:oMath>
                  </m:oMathPara>
                </a14:m>
                <a:endParaRPr lang="en-US" altLang="zh-CN" dirty="0"/>
              </a:p>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=1</m:t>
                      </m:r>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−5</m:t>
                          </m:r>
                        </m:sup>
                      </m:sSup>
                      <m:r>
                        <a:rPr lang="en-US" altLang="zh-CN" b="0" i="1" smtClean="0">
                          <a:latin typeface="Cambria Math" panose="02040503050406030204" pitchFamily="18" charset="0"/>
                        </a:rPr>
                        <m:t>~</m:t>
                      </m:r>
                      <m:r>
                        <a:rPr lang="en-US" altLang="zh-CN" i="1">
                          <a:latin typeface="Cambria Math" panose="02040503050406030204" pitchFamily="18" charset="0"/>
                        </a:rPr>
                        <m:t>1×</m:t>
                      </m:r>
                      <m:sSup>
                        <m:sSupPr>
                          <m:ctrlPr>
                            <a:rPr lang="en-US" altLang="zh-CN" i="1">
                              <a:latin typeface="Cambria Math" panose="02040503050406030204" pitchFamily="18" charset="0"/>
                            </a:rPr>
                          </m:ctrlPr>
                        </m:sSupPr>
                        <m:e>
                          <m:r>
                            <a:rPr lang="en-US" altLang="zh-CN" i="1">
                              <a:latin typeface="Cambria Math" panose="02040503050406030204" pitchFamily="18" charset="0"/>
                            </a:rPr>
                            <m:t>10</m:t>
                          </m:r>
                        </m:e>
                        <m:sup>
                          <m:r>
                            <a:rPr lang="en-US" altLang="zh-CN" i="1">
                              <a:latin typeface="Cambria Math" panose="02040503050406030204" pitchFamily="18" charset="0"/>
                            </a:rPr>
                            <m:t>−</m:t>
                          </m:r>
                          <m:r>
                            <a:rPr lang="en-US" altLang="zh-CN" b="0" i="1" smtClean="0">
                              <a:latin typeface="Cambria Math" panose="02040503050406030204" pitchFamily="18" charset="0"/>
                            </a:rPr>
                            <m:t>2</m:t>
                          </m:r>
                        </m:sup>
                      </m:sSup>
                    </m:oMath>
                  </m:oMathPara>
                </a14:m>
                <a:endParaRPr lang="en-US" altLang="zh-CN" dirty="0"/>
              </a:p>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𝑐</m:t>
                          </m:r>
                        </m:num>
                        <m:den>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𝑣</m:t>
                              </m:r>
                            </m:e>
                            <m:sub>
                              <m:r>
                                <a:rPr lang="en-US" altLang="zh-CN" b="0" i="1" smtClean="0">
                                  <a:latin typeface="Cambria Math" panose="02040503050406030204" pitchFamily="18" charset="0"/>
                                </a:rPr>
                                <m:t>𝐴</m:t>
                              </m:r>
                            </m:sub>
                          </m:sSub>
                        </m:den>
                      </m:f>
                      <m:r>
                        <a:rPr lang="en-US" altLang="zh-CN" i="1">
                          <a:latin typeface="Cambria Math" panose="02040503050406030204" pitchFamily="18" charset="0"/>
                        </a:rPr>
                        <m:t>=</m:t>
                      </m:r>
                      <m:r>
                        <a:rPr lang="en-US" altLang="zh-CN" b="0" i="1" smtClean="0">
                          <a:latin typeface="Cambria Math" panose="02040503050406030204" pitchFamily="18" charset="0"/>
                        </a:rPr>
                        <m:t>1~400</m:t>
                      </m:r>
                    </m:oMath>
                  </m:oMathPara>
                </a14:m>
                <a:endParaRPr lang="en-US" altLang="zh-CN" dirty="0"/>
              </a:p>
              <a:p>
                <a:pPr/>
                <a14:m>
                  <m:oMathPara xmlns:m="http://schemas.openxmlformats.org/officeDocument/2006/math">
                    <m:oMath>
                      <m:r>
                        <a:rPr lang="en-US" altLang="zh-CN" b="0" i="1" smtClean="0">
                          <a:latin typeface="Cambria Math" panose="02040503050406030204" pitchFamily="18" charset="0"/>
                        </a:rPr>
                        <m:t>𝑓𝑟</m:t>
                      </m:r>
                      <m:r>
                        <a:rPr lang="en-US" altLang="zh-CN" i="1">
                          <a:latin typeface="Cambria Math" panose="02040503050406030204" pitchFamily="18" charset="0"/>
                        </a:rPr>
                        <m:t>=</m:t>
                      </m:r>
                      <m:f>
                        <m:fPr>
                          <m:ctrlPr>
                            <a:rPr lang="en-US" altLang="zh-CN" b="0" i="1" smtClean="0">
                              <a:latin typeface="Cambria Math" panose="02040503050406030204" pitchFamily="18" charset="0"/>
                            </a:rPr>
                          </m:ctrlPr>
                        </m:fPr>
                        <m:num>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𝑗</m:t>
                              </m:r>
                            </m:e>
                            <m:sub>
                              <m:r>
                                <a:rPr lang="en-US" altLang="zh-CN" b="0" i="1" smtClean="0">
                                  <a:latin typeface="Cambria Math" panose="02040503050406030204" pitchFamily="18" charset="0"/>
                                </a:rPr>
                                <m:t>𝑟</m:t>
                              </m:r>
                            </m:sub>
                          </m:sSub>
                          <m:r>
                            <a:rPr lang="en-US" altLang="zh-CN" b="0" i="1" smtClean="0">
                              <a:latin typeface="Cambria Math" panose="02040503050406030204" pitchFamily="18" charset="0"/>
                            </a:rPr>
                            <m:t>(</m:t>
                          </m:r>
                          <m:r>
                            <a:rPr lang="en-US" altLang="zh-CN" b="0" i="1" smtClean="0">
                              <a:latin typeface="Cambria Math" panose="02040503050406030204" pitchFamily="18" charset="0"/>
                            </a:rPr>
                            <m:t>𝑟</m:t>
                          </m:r>
                          <m:r>
                            <a:rPr lang="en-US" altLang="zh-CN" b="0" i="1" smtClean="0">
                              <a:latin typeface="Cambria Math" panose="02040503050406030204" pitchFamily="18" charset="0"/>
                            </a:rPr>
                            <m:t>)</m:t>
                          </m:r>
                        </m:num>
                        <m:den>
                          <m:r>
                            <a:rPr lang="en-US" altLang="zh-CN" b="0" i="1" smtClean="0">
                              <a:latin typeface="Cambria Math" panose="02040503050406030204" pitchFamily="18" charset="0"/>
                            </a:rPr>
                            <m:t>𝑗</m:t>
                          </m:r>
                          <m:r>
                            <a:rPr lang="en-US" altLang="zh-CN" b="0" i="1" smtClean="0">
                              <a:latin typeface="Cambria Math" panose="02040503050406030204" pitchFamily="18" charset="0"/>
                            </a:rPr>
                            <m:t>(</m:t>
                          </m:r>
                          <m:r>
                            <a:rPr lang="en-US" altLang="zh-CN" b="0" i="1" smtClean="0">
                              <a:latin typeface="Cambria Math" panose="02040503050406030204" pitchFamily="18" charset="0"/>
                            </a:rPr>
                            <m:t>𝑟</m:t>
                          </m:r>
                          <m:r>
                            <a:rPr lang="en-US" altLang="zh-CN" b="0" i="1" smtClean="0">
                              <a:latin typeface="Cambria Math" panose="02040503050406030204" pitchFamily="18" charset="0"/>
                            </a:rPr>
                            <m:t>)</m:t>
                          </m:r>
                        </m:den>
                      </m:f>
                      <m:r>
                        <a:rPr lang="en-US" altLang="zh-CN" i="1">
                          <a:latin typeface="Cambria Math" panose="02040503050406030204" pitchFamily="18" charset="0"/>
                        </a:rPr>
                        <m:t>=</m:t>
                      </m:r>
                      <m:r>
                        <a:rPr lang="en-US" altLang="zh-CN" b="0" i="1" smtClean="0">
                          <a:latin typeface="Cambria Math" panose="02040503050406030204" pitchFamily="18" charset="0"/>
                        </a:rPr>
                        <m:t>1.0</m:t>
                      </m:r>
                    </m:oMath>
                  </m:oMathPara>
                </a14:m>
                <a:endParaRPr lang="en-US" altLang="zh-CN" dirty="0"/>
              </a:p>
              <a:p>
                <a:pPr/>
                <a14:m>
                  <m:oMathPara xmlns:m="http://schemas.openxmlformats.org/officeDocument/2006/math">
                    <m:oMath>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𝑅</m:t>
                          </m:r>
                        </m:e>
                        <m:sup>
                          <m:r>
                            <a:rPr lang="en-US" altLang="zh-CN" b="0" i="1" smtClean="0">
                              <a:latin typeface="Cambria Math" panose="02040503050406030204" pitchFamily="18" charset="0"/>
                            </a:rPr>
                            <m:t>−1</m:t>
                          </m:r>
                        </m:sup>
                      </m:sSup>
                      <m:r>
                        <a:rPr lang="en-US" altLang="zh-CN" i="1">
                          <a:latin typeface="Cambria Math" panose="02040503050406030204" pitchFamily="18" charset="0"/>
                        </a:rPr>
                        <m:t>=</m:t>
                      </m:r>
                      <m:r>
                        <a:rPr lang="en-US" altLang="zh-CN" b="0" i="1" smtClean="0">
                          <a:latin typeface="Cambria Math" panose="02040503050406030204" pitchFamily="18" charset="0"/>
                        </a:rPr>
                        <m:t>1×</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−7</m:t>
                          </m:r>
                        </m:sup>
                      </m:sSup>
                    </m:oMath>
                  </m:oMathPara>
                </a14:m>
                <a:endParaRPr lang="en-US" altLang="zh-CN" dirty="0"/>
              </a:p>
            </p:txBody>
          </p:sp>
        </mc:Choice>
        <mc:Fallback xmlns="">
          <p:sp>
            <p:nvSpPr>
              <p:cNvPr id="4" name="文本框 3">
                <a:extLst>
                  <a:ext uri="{FF2B5EF4-FFF2-40B4-BE49-F238E27FC236}">
                    <a16:creationId xmlns:a16="http://schemas.microsoft.com/office/drawing/2014/main" id="{225D0029-58FF-B820-7E07-38D217BEFA89}"/>
                  </a:ext>
                </a:extLst>
              </p:cNvPr>
              <p:cNvSpPr txBox="1">
                <a:spLocks noRot="1" noChangeAspect="1" noMove="1" noResize="1" noEditPoints="1" noAdjustHandles="1" noChangeArrowheads="1" noChangeShapeType="1" noTextEdit="1"/>
              </p:cNvSpPr>
              <p:nvPr/>
            </p:nvSpPr>
            <p:spPr>
              <a:xfrm>
                <a:off x="6853370" y="1680483"/>
                <a:ext cx="3851142" cy="2267224"/>
              </a:xfrm>
              <a:prstGeom prst="rect">
                <a:avLst/>
              </a:prstGeom>
              <a:blipFill>
                <a:blip r:embed="rId4"/>
                <a:stretch>
                  <a:fillRect/>
                </a:stretch>
              </a:blipFill>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9B7FE969-611D-1B03-82A2-394C2081E74D}"/>
              </a:ext>
            </a:extLst>
          </p:cNvPr>
          <p:cNvSpPr txBox="1"/>
          <p:nvPr/>
        </p:nvSpPr>
        <p:spPr>
          <a:xfrm>
            <a:off x="1343472" y="4726316"/>
            <a:ext cx="8064896" cy="369332"/>
          </a:xfrm>
          <a:prstGeom prst="rect">
            <a:avLst/>
          </a:prstGeom>
          <a:noFill/>
        </p:spPr>
        <p:txBody>
          <a:bodyPr wrap="square" rtlCol="0">
            <a:spAutoFit/>
          </a:bodyPr>
          <a:lstStyle/>
          <a:p>
            <a:r>
              <a:rPr lang="en-US" altLang="zh-CN" i="1" dirty="0">
                <a:latin typeface="等线" panose="02010600030101010101" pitchFamily="2" charset="-122"/>
                <a:cs typeface="Times New Roman" panose="02020603050405020304" pitchFamily="18" charset="0"/>
              </a:rPr>
              <a:t>Liu C. et al. POP (2020)  </a:t>
            </a:r>
            <a:r>
              <a:rPr lang="en-US" altLang="zh-CN" i="1" kern="100" dirty="0" err="1">
                <a:latin typeface="等线" panose="02010600030101010101" pitchFamily="2" charset="-122"/>
                <a:ea typeface="等线" panose="02010600030101010101" pitchFamily="2" charset="-122"/>
                <a:cs typeface="Times New Roman" panose="02020603050405020304" pitchFamily="18" charset="0"/>
              </a:rPr>
              <a:t>Sainterme</a:t>
            </a:r>
            <a:r>
              <a:rPr lang="en-US" altLang="zh-CN" i="1" kern="100" dirty="0">
                <a:latin typeface="等线" panose="02010600030101010101" pitchFamily="2" charset="-122"/>
                <a:ea typeface="等线" panose="02010600030101010101" pitchFamily="2" charset="-122"/>
                <a:cs typeface="Times New Roman" panose="02020603050405020304" pitchFamily="18" charset="0"/>
              </a:rPr>
              <a:t> &amp; </a:t>
            </a:r>
            <a:r>
              <a:rPr lang="en-US" altLang="zh-CN" i="1" kern="100" dirty="0" err="1">
                <a:latin typeface="等线" panose="02010600030101010101" pitchFamily="2" charset="-122"/>
                <a:ea typeface="等线" panose="02010600030101010101" pitchFamily="2" charset="-122"/>
                <a:cs typeface="Times New Roman" panose="02020603050405020304" pitchFamily="18" charset="0"/>
              </a:rPr>
              <a:t>Sovinec</a:t>
            </a:r>
            <a:r>
              <a:rPr lang="en-US" altLang="zh-CN" i="1" kern="100" dirty="0">
                <a:latin typeface="等线" panose="02010600030101010101" pitchFamily="2" charset="-122"/>
                <a:ea typeface="等线" panose="02010600030101010101" pitchFamily="2" charset="-122"/>
                <a:cs typeface="Times New Roman" panose="02020603050405020304" pitchFamily="18" charset="0"/>
              </a:rPr>
              <a:t> POP (2024)</a:t>
            </a:r>
            <a:r>
              <a:rPr lang="zh-CN" altLang="en-US" kern="100" dirty="0">
                <a:ea typeface="等线" panose="02010600030101010101" pitchFamily="2" charset="-122"/>
              </a:rPr>
              <a:t>  </a:t>
            </a:r>
            <a:r>
              <a:rPr lang="en-US" altLang="zh-CN" i="1" dirty="0">
                <a:latin typeface="等线" panose="02010600030101010101" pitchFamily="2" charset="-122"/>
                <a:cs typeface="Times New Roman" panose="02020603050405020304" pitchFamily="18" charset="0"/>
              </a:rPr>
              <a:t>Liu S.J. et al. JPP (2026)</a:t>
            </a:r>
            <a:endParaRPr lang="zh-CN" altLang="en-US" i="1" dirty="0">
              <a:latin typeface="等线"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A69B6A8B-C2F6-4EB6-B958-21B6A8FD6B08}"/>
              </a:ext>
            </a:extLst>
          </p:cNvPr>
          <p:cNvSpPr txBox="1"/>
          <p:nvPr/>
        </p:nvSpPr>
        <p:spPr>
          <a:xfrm>
            <a:off x="1369740" y="5366550"/>
            <a:ext cx="9262764" cy="923330"/>
          </a:xfrm>
          <a:prstGeom prst="rect">
            <a:avLst/>
          </a:prstGeom>
          <a:noFill/>
        </p:spPr>
        <p:txBody>
          <a:bodyPr wrap="square">
            <a:spAutoFit/>
          </a:bodyPr>
          <a:lstStyle/>
          <a:p>
            <a:pPr marL="285750" indent="-285750">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The monotonic q-profile is selected for the purpose of benchmarking with other codes.</a:t>
            </a:r>
          </a:p>
          <a:p>
            <a:pPr marL="285750" indent="-285750">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An extensive parameter scan has been performed, covering conventional and advanced tokamak regimes.</a:t>
            </a:r>
            <a:endParaRPr lang="zh-CN" altLang="en-US" i="1" dirty="0">
              <a:latin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053727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36782-436C-A816-E4AB-CBAA0D1295E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D46A137-7C40-0917-820C-70D40732B951}"/>
              </a:ext>
            </a:extLst>
          </p:cNvPr>
          <p:cNvSpPr>
            <a:spLocks noGrp="1"/>
          </p:cNvSpPr>
          <p:nvPr>
            <p:ph type="title"/>
          </p:nvPr>
        </p:nvSpPr>
        <p:spPr>
          <a:xfrm>
            <a:off x="0" y="44624"/>
            <a:ext cx="12192000" cy="857250"/>
          </a:xfrm>
        </p:spPr>
        <p:txBody>
          <a:bodyPr/>
          <a:lstStyle/>
          <a:p>
            <a:r>
              <a:rPr lang="en-US" altLang="zh-CN" sz="2800" dirty="0">
                <a:solidFill>
                  <a:schemeClr val="bg1"/>
                </a:solidFill>
                <a:latin typeface="微软雅黑" panose="020B0503020204020204" pitchFamily="34" charset="-122"/>
                <a:ea typeface="微软雅黑" panose="020B0503020204020204" pitchFamily="34" charset="-122"/>
              </a:rPr>
              <a:t>Benchmarked against multiple internationally established codes</a:t>
            </a:r>
            <a:endParaRPr lang="zh-CN" altLang="en-US" sz="28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634E1072-F557-B807-9F78-7510D550D946}"/>
              </a:ext>
            </a:extLst>
          </p:cNvPr>
          <p:cNvSpPr>
            <a:spLocks noGrp="1"/>
          </p:cNvSpPr>
          <p:nvPr>
            <p:ph type="sldNum" sz="quarter" idx="4"/>
          </p:nvPr>
        </p:nvSpPr>
        <p:spPr/>
        <p:txBody>
          <a:bodyPr/>
          <a:lstStyle/>
          <a:p>
            <a:pPr>
              <a:defRPr/>
            </a:pPr>
            <a:fld id="{DD3C5744-C3CE-4BDE-88A5-B11DDE512A7A}" type="slidenum">
              <a:rPr lang="zh-CN" altLang="en-US" smtClean="0"/>
              <a:t>6</a:t>
            </a:fld>
            <a:endParaRPr lang="zh-CN" altLang="en-US" dirty="0"/>
          </a:p>
        </p:txBody>
      </p:sp>
      <p:pic>
        <p:nvPicPr>
          <p:cNvPr id="6" name="图片 5">
            <a:extLst>
              <a:ext uri="{FF2B5EF4-FFF2-40B4-BE49-F238E27FC236}">
                <a16:creationId xmlns:a16="http://schemas.microsoft.com/office/drawing/2014/main" id="{58D859FB-7516-DDE0-63C9-215985D9A8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9496" y="1196752"/>
            <a:ext cx="8955371" cy="3732599"/>
          </a:xfrm>
          <a:prstGeom prst="rect">
            <a:avLst/>
          </a:prstGeom>
        </p:spPr>
      </p:pic>
      <p:sp>
        <p:nvSpPr>
          <p:cNvPr id="4" name="文本框 3">
            <a:extLst>
              <a:ext uri="{FF2B5EF4-FFF2-40B4-BE49-F238E27FC236}">
                <a16:creationId xmlns:a16="http://schemas.microsoft.com/office/drawing/2014/main" id="{2E6233E2-6A3D-40FC-4E67-BB690C13C3CB}"/>
              </a:ext>
            </a:extLst>
          </p:cNvPr>
          <p:cNvSpPr txBox="1"/>
          <p:nvPr/>
        </p:nvSpPr>
        <p:spPr>
          <a:xfrm>
            <a:off x="1561557" y="5224229"/>
            <a:ext cx="9262764" cy="923330"/>
          </a:xfrm>
          <a:prstGeom prst="rect">
            <a:avLst/>
          </a:prstGeom>
          <a:noFill/>
        </p:spPr>
        <p:txBody>
          <a:bodyPr wrap="square">
            <a:spAutoFit/>
          </a:bodyPr>
          <a:lstStyle/>
          <a:p>
            <a:pPr marL="285750" indent="-285750">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The monotonic q-profile is selected for the purpose of benchmarking with other codes.</a:t>
            </a:r>
          </a:p>
          <a:p>
            <a:pPr marL="285750" indent="-285750">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An extensive parameter scan has been performed, covering conventional and advanced tokamak regimes. </a:t>
            </a:r>
          </a:p>
        </p:txBody>
      </p:sp>
    </p:spTree>
    <p:extLst>
      <p:ext uri="{BB962C8B-B14F-4D97-AF65-F5344CB8AC3E}">
        <p14:creationId xmlns:p14="http://schemas.microsoft.com/office/powerpoint/2010/main" val="3588240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45D41-BD60-91BA-D508-53C51791DFF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71E0E30-A6FA-F147-98D7-81998BC252F9}"/>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RHM Eigenmode structure matches NIMROD</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6F329775-B5C8-398D-DF67-A8C467CCF945}"/>
              </a:ext>
            </a:extLst>
          </p:cNvPr>
          <p:cNvSpPr>
            <a:spLocks noGrp="1"/>
          </p:cNvSpPr>
          <p:nvPr>
            <p:ph type="sldNum" sz="quarter" idx="4"/>
          </p:nvPr>
        </p:nvSpPr>
        <p:spPr/>
        <p:txBody>
          <a:bodyPr/>
          <a:lstStyle/>
          <a:p>
            <a:pPr>
              <a:defRPr/>
            </a:pPr>
            <a:fld id="{DD3C5744-C3CE-4BDE-88A5-B11DDE512A7A}" type="slidenum">
              <a:rPr lang="zh-CN" altLang="en-US" smtClean="0"/>
              <a:t>7</a:t>
            </a:fld>
            <a:endParaRPr lang="zh-CN" altLang="en-US" dirty="0"/>
          </a:p>
        </p:txBody>
      </p:sp>
      <p:pic>
        <p:nvPicPr>
          <p:cNvPr id="7" name="图片 6">
            <a:extLst>
              <a:ext uri="{FF2B5EF4-FFF2-40B4-BE49-F238E27FC236}">
                <a16:creationId xmlns:a16="http://schemas.microsoft.com/office/drawing/2014/main" id="{378826DA-80A2-6465-26C7-9BEBC38C4833}"/>
              </a:ext>
            </a:extLst>
          </p:cNvPr>
          <p:cNvPicPr>
            <a:picLocks noChangeAspect="1"/>
          </p:cNvPicPr>
          <p:nvPr/>
        </p:nvPicPr>
        <p:blipFill>
          <a:blip r:embed="rId3"/>
          <a:stretch>
            <a:fillRect/>
          </a:stretch>
        </p:blipFill>
        <p:spPr>
          <a:xfrm>
            <a:off x="7104112" y="1124744"/>
            <a:ext cx="4291044" cy="2552719"/>
          </a:xfrm>
          <a:prstGeom prst="rect">
            <a:avLst/>
          </a:prstGeom>
        </p:spPr>
      </p:pic>
      <p:grpSp>
        <p:nvGrpSpPr>
          <p:cNvPr id="14" name="组合 13">
            <a:extLst>
              <a:ext uri="{FF2B5EF4-FFF2-40B4-BE49-F238E27FC236}">
                <a16:creationId xmlns:a16="http://schemas.microsoft.com/office/drawing/2014/main" id="{FC18F85E-8511-6581-D5AE-1347D48B5B3A}"/>
              </a:ext>
            </a:extLst>
          </p:cNvPr>
          <p:cNvGrpSpPr/>
          <p:nvPr/>
        </p:nvGrpSpPr>
        <p:grpSpPr>
          <a:xfrm>
            <a:off x="551384" y="1379252"/>
            <a:ext cx="6179036" cy="4494443"/>
            <a:chOff x="610345" y="1382471"/>
            <a:chExt cx="6179036" cy="4494443"/>
          </a:xfrm>
        </p:grpSpPr>
        <p:pic>
          <p:nvPicPr>
            <p:cNvPr id="13" name="图片 12">
              <a:extLst>
                <a:ext uri="{FF2B5EF4-FFF2-40B4-BE49-F238E27FC236}">
                  <a16:creationId xmlns:a16="http://schemas.microsoft.com/office/drawing/2014/main" id="{5C14B508-013D-EC7A-42FD-16247A6BCC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125" y="4026372"/>
              <a:ext cx="2959920" cy="1850542"/>
            </a:xfrm>
            <a:prstGeom prst="rect">
              <a:avLst/>
            </a:prstGeom>
          </p:spPr>
        </p:pic>
        <p:pic>
          <p:nvPicPr>
            <p:cNvPr id="4" name="图片 3">
              <a:extLst>
                <a:ext uri="{FF2B5EF4-FFF2-40B4-BE49-F238E27FC236}">
                  <a16:creationId xmlns:a16="http://schemas.microsoft.com/office/drawing/2014/main" id="{D73B0466-771B-EEBD-C379-73370BE5DD3E}"/>
                </a:ext>
              </a:extLst>
            </p:cNvPr>
            <p:cNvPicPr>
              <a:picLocks noChangeAspect="1"/>
            </p:cNvPicPr>
            <p:nvPr/>
          </p:nvPicPr>
          <p:blipFill>
            <a:blip r:embed="rId5"/>
            <a:stretch>
              <a:fillRect/>
            </a:stretch>
          </p:blipFill>
          <p:spPr>
            <a:xfrm>
              <a:off x="610345" y="1382471"/>
              <a:ext cx="5786733" cy="2163304"/>
            </a:xfrm>
            <a:prstGeom prst="rect">
              <a:avLst/>
            </a:prstGeom>
          </p:spPr>
        </p:pic>
        <p:pic>
          <p:nvPicPr>
            <p:cNvPr id="11" name="图片 10">
              <a:extLst>
                <a:ext uri="{FF2B5EF4-FFF2-40B4-BE49-F238E27FC236}">
                  <a16:creationId xmlns:a16="http://schemas.microsoft.com/office/drawing/2014/main" id="{C9983043-19C4-C399-CDF8-AD040845DE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29461" y="4026372"/>
              <a:ext cx="2959920" cy="1850542"/>
            </a:xfrm>
            <a:prstGeom prst="rect">
              <a:avLst/>
            </a:prstGeom>
          </p:spPr>
        </p:pic>
      </p:grpSp>
      <p:sp>
        <p:nvSpPr>
          <p:cNvPr id="17" name="文本框 16">
            <a:extLst>
              <a:ext uri="{FF2B5EF4-FFF2-40B4-BE49-F238E27FC236}">
                <a16:creationId xmlns:a16="http://schemas.microsoft.com/office/drawing/2014/main" id="{08D6E22A-842F-F4DC-94CA-2375AACD528D}"/>
              </a:ext>
            </a:extLst>
          </p:cNvPr>
          <p:cNvSpPr txBox="1"/>
          <p:nvPr/>
        </p:nvSpPr>
        <p:spPr>
          <a:xfrm>
            <a:off x="716189" y="3429000"/>
            <a:ext cx="3331269" cy="369332"/>
          </a:xfrm>
          <a:prstGeom prst="rect">
            <a:avLst/>
          </a:prstGeom>
          <a:noFill/>
        </p:spPr>
        <p:txBody>
          <a:bodyPr wrap="square">
            <a:spAutoFit/>
          </a:bodyPr>
          <a:lstStyle/>
          <a:p>
            <a:r>
              <a:rPr lang="en-US" altLang="zh-CN" i="1" kern="100" dirty="0" err="1">
                <a:effectLst/>
                <a:latin typeface="等线" panose="02010600030101010101" pitchFamily="2" charset="-122"/>
                <a:ea typeface="等线" panose="02010600030101010101" pitchFamily="2" charset="-122"/>
                <a:cs typeface="Times New Roman" panose="02020603050405020304" pitchFamily="18" charset="0"/>
              </a:rPr>
              <a:t>Sainterme</a:t>
            </a:r>
            <a:r>
              <a:rPr lang="en-US" altLang="zh-CN" i="1" kern="100" dirty="0">
                <a:effectLst/>
                <a:latin typeface="等线" panose="02010600030101010101" pitchFamily="2" charset="-122"/>
                <a:ea typeface="等线" panose="02010600030101010101" pitchFamily="2" charset="-122"/>
                <a:cs typeface="Times New Roman" panose="02020603050405020304" pitchFamily="18" charset="0"/>
              </a:rPr>
              <a:t> &amp; </a:t>
            </a:r>
            <a:r>
              <a:rPr lang="en-US" altLang="zh-CN" i="1" kern="100" dirty="0" err="1">
                <a:effectLst/>
                <a:latin typeface="等线" panose="02010600030101010101" pitchFamily="2" charset="-122"/>
                <a:ea typeface="等线" panose="02010600030101010101" pitchFamily="2" charset="-122"/>
                <a:cs typeface="Times New Roman" panose="02020603050405020304" pitchFamily="18" charset="0"/>
              </a:rPr>
              <a:t>Sovinec</a:t>
            </a:r>
            <a:r>
              <a:rPr lang="en-US" altLang="zh-CN" i="1" kern="100" dirty="0">
                <a:effectLst/>
                <a:latin typeface="等线" panose="02010600030101010101" pitchFamily="2" charset="-122"/>
                <a:ea typeface="等线" panose="02010600030101010101" pitchFamily="2" charset="-122"/>
                <a:cs typeface="Times New Roman" panose="02020603050405020304" pitchFamily="18" charset="0"/>
              </a:rPr>
              <a:t> POP (2024)</a:t>
            </a:r>
            <a:endParaRPr lang="zh-CN" altLang="en-US" dirty="0"/>
          </a:p>
        </p:txBody>
      </p:sp>
      <p:sp>
        <p:nvSpPr>
          <p:cNvPr id="19" name="文本框 18">
            <a:extLst>
              <a:ext uri="{FF2B5EF4-FFF2-40B4-BE49-F238E27FC236}">
                <a16:creationId xmlns:a16="http://schemas.microsoft.com/office/drawing/2014/main" id="{5EC88512-3CEB-B292-3851-6A9AE164FDC7}"/>
              </a:ext>
            </a:extLst>
          </p:cNvPr>
          <p:cNvSpPr txBox="1"/>
          <p:nvPr/>
        </p:nvSpPr>
        <p:spPr>
          <a:xfrm>
            <a:off x="839416" y="5952390"/>
            <a:ext cx="2160240" cy="369332"/>
          </a:xfrm>
          <a:prstGeom prst="rect">
            <a:avLst/>
          </a:prstGeom>
          <a:noFill/>
        </p:spPr>
        <p:txBody>
          <a:bodyPr wrap="square">
            <a:spAutoFit/>
          </a:bodyPr>
          <a:lstStyle/>
          <a:p>
            <a:r>
              <a:rPr lang="en-US" altLang="zh-CN" i="1" kern="100" dirty="0" err="1">
                <a:effectLst/>
                <a:latin typeface="等线" panose="02010600030101010101" pitchFamily="2" charset="-122"/>
                <a:ea typeface="等线" panose="02010600030101010101" pitchFamily="2" charset="-122"/>
                <a:cs typeface="Times New Roman" panose="02020603050405020304" pitchFamily="18" charset="0"/>
              </a:rPr>
              <a:t>MHD@Dalian</a:t>
            </a:r>
            <a:r>
              <a:rPr lang="en-US" altLang="zh-CN" i="1"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i="1" kern="100" dirty="0">
                <a:latin typeface="等线" panose="02010600030101010101" pitchFamily="2" charset="-122"/>
                <a:ea typeface="等线" panose="02010600030101010101" pitchFamily="2" charset="-122"/>
                <a:cs typeface="Times New Roman" panose="02020603050405020304" pitchFamily="18" charset="0"/>
              </a:rPr>
              <a:t>Code</a:t>
            </a:r>
            <a:endParaRPr lang="zh-CN" altLang="en-US" dirty="0"/>
          </a:p>
        </p:txBody>
      </p:sp>
      <p:grpSp>
        <p:nvGrpSpPr>
          <p:cNvPr id="20" name="组合 19">
            <a:extLst>
              <a:ext uri="{FF2B5EF4-FFF2-40B4-BE49-F238E27FC236}">
                <a16:creationId xmlns:a16="http://schemas.microsoft.com/office/drawing/2014/main" id="{DEC0F1A9-C50D-A382-1FDE-347812E3A0A4}"/>
              </a:ext>
            </a:extLst>
          </p:cNvPr>
          <p:cNvGrpSpPr/>
          <p:nvPr/>
        </p:nvGrpSpPr>
        <p:grpSpPr>
          <a:xfrm>
            <a:off x="7105794" y="1301955"/>
            <a:ext cx="4333737" cy="4776108"/>
            <a:chOff x="7095326" y="1097587"/>
            <a:chExt cx="4333737" cy="4776108"/>
          </a:xfrm>
        </p:grpSpPr>
        <p:pic>
          <p:nvPicPr>
            <p:cNvPr id="12" name="图片 11">
              <a:extLst>
                <a:ext uri="{FF2B5EF4-FFF2-40B4-BE49-F238E27FC236}">
                  <a16:creationId xmlns:a16="http://schemas.microsoft.com/office/drawing/2014/main" id="{BD885C90-DC22-D805-35A8-934E0DA1C55D}"/>
                </a:ext>
              </a:extLst>
            </p:cNvPr>
            <p:cNvPicPr>
              <a:picLocks noChangeAspect="1"/>
            </p:cNvPicPr>
            <p:nvPr/>
          </p:nvPicPr>
          <p:blipFill>
            <a:blip r:embed="rId3"/>
            <a:stretch>
              <a:fillRect/>
            </a:stretch>
          </p:blipFill>
          <p:spPr>
            <a:xfrm>
              <a:off x="7095326" y="1097587"/>
              <a:ext cx="4291044" cy="2552719"/>
            </a:xfrm>
            <a:prstGeom prst="rect">
              <a:avLst/>
            </a:prstGeom>
          </p:spPr>
        </p:pic>
        <p:pic>
          <p:nvPicPr>
            <p:cNvPr id="16" name="图片 15">
              <a:extLst>
                <a:ext uri="{FF2B5EF4-FFF2-40B4-BE49-F238E27FC236}">
                  <a16:creationId xmlns:a16="http://schemas.microsoft.com/office/drawing/2014/main" id="{205A37A7-D296-BA6C-F0A9-C2DEF1DF9B66}"/>
                </a:ext>
              </a:extLst>
            </p:cNvPr>
            <p:cNvPicPr>
              <a:picLocks noChangeAspect="1"/>
            </p:cNvPicPr>
            <p:nvPr/>
          </p:nvPicPr>
          <p:blipFill>
            <a:blip r:embed="rId7" cstate="print">
              <a:extLst>
                <a:ext uri="{28A0092B-C50C-407E-A947-70E740481C1C}">
                  <a14:useLocalDpi xmlns:a14="http://schemas.microsoft.com/office/drawing/2010/main" val="0"/>
                </a:ext>
              </a:extLst>
            </a:blip>
            <a:srcRect l="52450" t="45792" b="-1"/>
            <a:stretch>
              <a:fillRect/>
            </a:stretch>
          </p:blipFill>
          <p:spPr>
            <a:xfrm>
              <a:off x="9149652" y="3794755"/>
              <a:ext cx="2279411" cy="2078940"/>
            </a:xfrm>
            <a:prstGeom prst="rect">
              <a:avLst/>
            </a:prstGeom>
          </p:spPr>
        </p:pic>
        <p:pic>
          <p:nvPicPr>
            <p:cNvPr id="18" name="图片 17">
              <a:extLst>
                <a:ext uri="{FF2B5EF4-FFF2-40B4-BE49-F238E27FC236}">
                  <a16:creationId xmlns:a16="http://schemas.microsoft.com/office/drawing/2014/main" id="{FF1B333C-9E6C-A847-E291-C95075231E20}"/>
                </a:ext>
              </a:extLst>
            </p:cNvPr>
            <p:cNvPicPr>
              <a:picLocks noChangeAspect="1"/>
            </p:cNvPicPr>
            <p:nvPr/>
          </p:nvPicPr>
          <p:blipFill>
            <a:blip r:embed="rId7" cstate="print">
              <a:extLst>
                <a:ext uri="{28A0092B-C50C-407E-A947-70E740481C1C}">
                  <a14:useLocalDpi xmlns:a14="http://schemas.microsoft.com/office/drawing/2010/main" val="0"/>
                </a:ext>
              </a:extLst>
            </a:blip>
            <a:srcRect t="45487" r="56438"/>
            <a:stretch>
              <a:fillRect/>
            </a:stretch>
          </p:blipFill>
          <p:spPr>
            <a:xfrm>
              <a:off x="7100428" y="3769850"/>
              <a:ext cx="2088232" cy="2090592"/>
            </a:xfrm>
            <a:prstGeom prst="rect">
              <a:avLst/>
            </a:prstGeom>
          </p:spPr>
        </p:pic>
      </p:grpSp>
    </p:spTree>
    <p:extLst>
      <p:ext uri="{BB962C8B-B14F-4D97-AF65-F5344CB8AC3E}">
        <p14:creationId xmlns:p14="http://schemas.microsoft.com/office/powerpoint/2010/main" val="3831515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CD07C-931F-3E3A-4B7E-2A73DE99B90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2C3EB83-0212-282B-EA85-4A9F3189A1FE}"/>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Higher harmonics remain stable except m/n=1/1 mode</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8B86142B-1023-D808-2B25-CC6660191EF6}"/>
              </a:ext>
            </a:extLst>
          </p:cNvPr>
          <p:cNvSpPr>
            <a:spLocks noGrp="1"/>
          </p:cNvSpPr>
          <p:nvPr>
            <p:ph type="sldNum" sz="quarter" idx="4"/>
          </p:nvPr>
        </p:nvSpPr>
        <p:spPr/>
        <p:txBody>
          <a:bodyPr/>
          <a:lstStyle/>
          <a:p>
            <a:pPr>
              <a:defRPr/>
            </a:pPr>
            <a:fld id="{DD3C5744-C3CE-4BDE-88A5-B11DDE512A7A}" type="slidenum">
              <a:rPr lang="zh-CN" altLang="en-US" smtClean="0"/>
              <a:t>8</a:t>
            </a:fld>
            <a:endParaRPr lang="zh-CN" altLang="en-US" dirty="0"/>
          </a:p>
        </p:txBody>
      </p:sp>
      <p:pic>
        <p:nvPicPr>
          <p:cNvPr id="4" name="图片 3">
            <a:extLst>
              <a:ext uri="{FF2B5EF4-FFF2-40B4-BE49-F238E27FC236}">
                <a16:creationId xmlns:a16="http://schemas.microsoft.com/office/drawing/2014/main" id="{C17F7639-179F-4C49-21CF-5C0A5FE6D1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4738" y="1412776"/>
            <a:ext cx="5438841" cy="3625250"/>
          </a:xfrm>
          <a:prstGeom prst="rect">
            <a:avLst/>
          </a:prstGeom>
        </p:spPr>
      </p:pic>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7388F3E7-203D-624A-37A6-849E8BE82A14}"/>
                  </a:ext>
                </a:extLst>
              </p:cNvPr>
              <p:cNvSpPr txBox="1"/>
              <p:nvPr/>
            </p:nvSpPr>
            <p:spPr>
              <a:xfrm>
                <a:off x="6925378" y="2001265"/>
                <a:ext cx="3851142" cy="2267224"/>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𝜖</m:t>
                      </m:r>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𝑎</m:t>
                          </m:r>
                        </m:num>
                        <m:den>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𝑅</m:t>
                              </m:r>
                            </m:e>
                            <m:sub>
                              <m:r>
                                <a:rPr lang="en-US" altLang="zh-CN" b="0" i="1" smtClean="0">
                                  <a:latin typeface="Cambria Math" panose="02040503050406030204" pitchFamily="18" charset="0"/>
                                </a:rPr>
                                <m:t>0</m:t>
                              </m:r>
                            </m:sub>
                          </m:sSub>
                        </m:den>
                      </m:f>
                      <m:r>
                        <a:rPr lang="en-US" altLang="zh-CN" b="0" i="1" smtClean="0">
                          <a:latin typeface="Cambria Math" panose="02040503050406030204" pitchFamily="18" charset="0"/>
                        </a:rPr>
                        <m:t>=0.1</m:t>
                      </m:r>
                    </m:oMath>
                  </m:oMathPara>
                </a14:m>
                <a:endParaRPr lang="en-US" altLang="zh-CN" dirty="0"/>
              </a:p>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=1</m:t>
                      </m:r>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−5</m:t>
                          </m:r>
                        </m:sup>
                      </m:sSup>
                      <m:r>
                        <a:rPr lang="en-US" altLang="zh-CN" b="0" i="1" smtClean="0">
                          <a:latin typeface="Cambria Math" panose="02040503050406030204" pitchFamily="18" charset="0"/>
                        </a:rPr>
                        <m:t>~</m:t>
                      </m:r>
                      <m:r>
                        <a:rPr lang="en-US" altLang="zh-CN" i="1">
                          <a:latin typeface="Cambria Math" panose="02040503050406030204" pitchFamily="18" charset="0"/>
                        </a:rPr>
                        <m:t>1×</m:t>
                      </m:r>
                      <m:sSup>
                        <m:sSupPr>
                          <m:ctrlPr>
                            <a:rPr lang="en-US" altLang="zh-CN" i="1">
                              <a:latin typeface="Cambria Math" panose="02040503050406030204" pitchFamily="18" charset="0"/>
                            </a:rPr>
                          </m:ctrlPr>
                        </m:sSupPr>
                        <m:e>
                          <m:r>
                            <a:rPr lang="en-US" altLang="zh-CN" i="1">
                              <a:latin typeface="Cambria Math" panose="02040503050406030204" pitchFamily="18" charset="0"/>
                            </a:rPr>
                            <m:t>10</m:t>
                          </m:r>
                        </m:e>
                        <m:sup>
                          <m:r>
                            <a:rPr lang="en-US" altLang="zh-CN" i="1">
                              <a:latin typeface="Cambria Math" panose="02040503050406030204" pitchFamily="18" charset="0"/>
                            </a:rPr>
                            <m:t>−</m:t>
                          </m:r>
                          <m:r>
                            <a:rPr lang="en-US" altLang="zh-CN" b="0" i="1" smtClean="0">
                              <a:latin typeface="Cambria Math" panose="02040503050406030204" pitchFamily="18" charset="0"/>
                            </a:rPr>
                            <m:t>2</m:t>
                          </m:r>
                        </m:sup>
                      </m:sSup>
                    </m:oMath>
                  </m:oMathPara>
                </a14:m>
                <a:endParaRPr lang="en-US" altLang="zh-CN" dirty="0"/>
              </a:p>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𝑐</m:t>
                          </m:r>
                        </m:num>
                        <m:den>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𝑣</m:t>
                              </m:r>
                            </m:e>
                            <m:sub>
                              <m:r>
                                <a:rPr lang="en-US" altLang="zh-CN" b="0" i="1" smtClean="0">
                                  <a:latin typeface="Cambria Math" panose="02040503050406030204" pitchFamily="18" charset="0"/>
                                </a:rPr>
                                <m:t>𝐴</m:t>
                              </m:r>
                            </m:sub>
                          </m:sSub>
                        </m:den>
                      </m:f>
                      <m:r>
                        <a:rPr lang="en-US" altLang="zh-CN" i="1">
                          <a:latin typeface="Cambria Math" panose="02040503050406030204" pitchFamily="18" charset="0"/>
                        </a:rPr>
                        <m:t>=</m:t>
                      </m:r>
                      <m:r>
                        <a:rPr lang="en-US" altLang="zh-CN" b="0" i="1" smtClean="0">
                          <a:latin typeface="Cambria Math" panose="02040503050406030204" pitchFamily="18" charset="0"/>
                        </a:rPr>
                        <m:t>1~400</m:t>
                      </m:r>
                    </m:oMath>
                  </m:oMathPara>
                </a14:m>
                <a:endParaRPr lang="en-US" altLang="zh-CN" dirty="0"/>
              </a:p>
              <a:p>
                <a:pPr/>
                <a14:m>
                  <m:oMathPara xmlns:m="http://schemas.openxmlformats.org/officeDocument/2006/math">
                    <m:oMath>
                      <m:r>
                        <a:rPr lang="en-US" altLang="zh-CN" b="0" i="1" smtClean="0">
                          <a:latin typeface="Cambria Math" panose="02040503050406030204" pitchFamily="18" charset="0"/>
                        </a:rPr>
                        <m:t>𝑓𝑟</m:t>
                      </m:r>
                      <m:r>
                        <a:rPr lang="en-US" altLang="zh-CN" i="1">
                          <a:latin typeface="Cambria Math" panose="02040503050406030204" pitchFamily="18" charset="0"/>
                        </a:rPr>
                        <m:t>=</m:t>
                      </m:r>
                      <m:f>
                        <m:fPr>
                          <m:ctrlPr>
                            <a:rPr lang="en-US" altLang="zh-CN" b="0" i="1" smtClean="0">
                              <a:latin typeface="Cambria Math" panose="02040503050406030204" pitchFamily="18" charset="0"/>
                            </a:rPr>
                          </m:ctrlPr>
                        </m:fPr>
                        <m:num>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𝑗</m:t>
                              </m:r>
                            </m:e>
                            <m:sub>
                              <m:r>
                                <a:rPr lang="en-US" altLang="zh-CN" b="0" i="1" smtClean="0">
                                  <a:latin typeface="Cambria Math" panose="02040503050406030204" pitchFamily="18" charset="0"/>
                                </a:rPr>
                                <m:t>𝑟</m:t>
                              </m:r>
                            </m:sub>
                          </m:sSub>
                          <m:r>
                            <a:rPr lang="en-US" altLang="zh-CN" b="0" i="1" smtClean="0">
                              <a:latin typeface="Cambria Math" panose="02040503050406030204" pitchFamily="18" charset="0"/>
                            </a:rPr>
                            <m:t>(</m:t>
                          </m:r>
                          <m:r>
                            <a:rPr lang="en-US" altLang="zh-CN" b="0" i="1" smtClean="0">
                              <a:latin typeface="Cambria Math" panose="02040503050406030204" pitchFamily="18" charset="0"/>
                            </a:rPr>
                            <m:t>𝑟</m:t>
                          </m:r>
                          <m:r>
                            <a:rPr lang="en-US" altLang="zh-CN" b="0" i="1" smtClean="0">
                              <a:latin typeface="Cambria Math" panose="02040503050406030204" pitchFamily="18" charset="0"/>
                            </a:rPr>
                            <m:t>)</m:t>
                          </m:r>
                        </m:num>
                        <m:den>
                          <m:r>
                            <a:rPr lang="en-US" altLang="zh-CN" b="0" i="1" smtClean="0">
                              <a:latin typeface="Cambria Math" panose="02040503050406030204" pitchFamily="18" charset="0"/>
                            </a:rPr>
                            <m:t>𝑗</m:t>
                          </m:r>
                          <m:r>
                            <a:rPr lang="en-US" altLang="zh-CN" b="0" i="1" smtClean="0">
                              <a:latin typeface="Cambria Math" panose="02040503050406030204" pitchFamily="18" charset="0"/>
                            </a:rPr>
                            <m:t>(</m:t>
                          </m:r>
                          <m:r>
                            <a:rPr lang="en-US" altLang="zh-CN" b="0" i="1" smtClean="0">
                              <a:latin typeface="Cambria Math" panose="02040503050406030204" pitchFamily="18" charset="0"/>
                            </a:rPr>
                            <m:t>𝑟</m:t>
                          </m:r>
                          <m:r>
                            <a:rPr lang="en-US" altLang="zh-CN" b="0" i="1" smtClean="0">
                              <a:latin typeface="Cambria Math" panose="02040503050406030204" pitchFamily="18" charset="0"/>
                            </a:rPr>
                            <m:t>)</m:t>
                          </m:r>
                        </m:den>
                      </m:f>
                      <m:r>
                        <a:rPr lang="en-US" altLang="zh-CN" i="1">
                          <a:latin typeface="Cambria Math" panose="02040503050406030204" pitchFamily="18" charset="0"/>
                        </a:rPr>
                        <m:t>=</m:t>
                      </m:r>
                      <m:r>
                        <a:rPr lang="en-US" altLang="zh-CN" b="0" i="1" smtClean="0">
                          <a:latin typeface="Cambria Math" panose="02040503050406030204" pitchFamily="18" charset="0"/>
                        </a:rPr>
                        <m:t>1.0</m:t>
                      </m:r>
                    </m:oMath>
                  </m:oMathPara>
                </a14:m>
                <a:endParaRPr lang="en-US" altLang="zh-CN" dirty="0"/>
              </a:p>
              <a:p>
                <a:pPr/>
                <a14:m>
                  <m:oMathPara xmlns:m="http://schemas.openxmlformats.org/officeDocument/2006/math">
                    <m:oMath>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𝑅</m:t>
                          </m:r>
                        </m:e>
                        <m:sup>
                          <m:r>
                            <a:rPr lang="en-US" altLang="zh-CN" b="0" i="1" smtClean="0">
                              <a:latin typeface="Cambria Math" panose="02040503050406030204" pitchFamily="18" charset="0"/>
                            </a:rPr>
                            <m:t>−1</m:t>
                          </m:r>
                        </m:sup>
                      </m:sSup>
                      <m:r>
                        <a:rPr lang="en-US" altLang="zh-CN" i="1">
                          <a:latin typeface="Cambria Math" panose="02040503050406030204" pitchFamily="18" charset="0"/>
                        </a:rPr>
                        <m:t>=</m:t>
                      </m:r>
                      <m:r>
                        <a:rPr lang="en-US" altLang="zh-CN" b="0" i="1" smtClean="0">
                          <a:latin typeface="Cambria Math" panose="02040503050406030204" pitchFamily="18" charset="0"/>
                        </a:rPr>
                        <m:t>1×</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−7</m:t>
                          </m:r>
                        </m:sup>
                      </m:sSup>
                    </m:oMath>
                  </m:oMathPara>
                </a14:m>
                <a:endParaRPr lang="en-US" altLang="zh-CN" dirty="0"/>
              </a:p>
            </p:txBody>
          </p:sp>
        </mc:Choice>
        <mc:Fallback xmlns="">
          <p:sp>
            <p:nvSpPr>
              <p:cNvPr id="6" name="文本框 5">
                <a:extLst>
                  <a:ext uri="{FF2B5EF4-FFF2-40B4-BE49-F238E27FC236}">
                    <a16:creationId xmlns:a16="http://schemas.microsoft.com/office/drawing/2014/main" id="{7388F3E7-203D-624A-37A6-849E8BE82A14}"/>
                  </a:ext>
                </a:extLst>
              </p:cNvPr>
              <p:cNvSpPr txBox="1">
                <a:spLocks noRot="1" noChangeAspect="1" noMove="1" noResize="1" noEditPoints="1" noAdjustHandles="1" noChangeArrowheads="1" noChangeShapeType="1" noTextEdit="1"/>
              </p:cNvSpPr>
              <p:nvPr/>
            </p:nvSpPr>
            <p:spPr>
              <a:xfrm>
                <a:off x="6925378" y="2001265"/>
                <a:ext cx="3851142" cy="2267224"/>
              </a:xfrm>
              <a:prstGeom prst="rect">
                <a:avLst/>
              </a:prstGeom>
              <a:blipFill>
                <a:blip r:embed="rId4"/>
                <a:stretch>
                  <a:fillRect/>
                </a:stretch>
              </a:blipFill>
            </p:spPr>
            <p:txBody>
              <a:bodyPr/>
              <a:lstStyle/>
              <a:p>
                <a:r>
                  <a:rPr lang="zh-CN" altLang="en-US">
                    <a:noFill/>
                  </a:rPr>
                  <a:t> </a:t>
                </a:r>
              </a:p>
            </p:txBody>
          </p:sp>
        </mc:Fallback>
      </mc:AlternateContent>
      <p:sp>
        <p:nvSpPr>
          <p:cNvPr id="7" name="文本框 6">
            <a:extLst>
              <a:ext uri="{FF2B5EF4-FFF2-40B4-BE49-F238E27FC236}">
                <a16:creationId xmlns:a16="http://schemas.microsoft.com/office/drawing/2014/main" id="{7FE83AFD-EE54-7406-365A-9486C78FB5A2}"/>
              </a:ext>
            </a:extLst>
          </p:cNvPr>
          <p:cNvSpPr txBox="1"/>
          <p:nvPr/>
        </p:nvSpPr>
        <p:spPr>
          <a:xfrm>
            <a:off x="1369740" y="5366550"/>
            <a:ext cx="9262764" cy="923330"/>
          </a:xfrm>
          <a:prstGeom prst="rect">
            <a:avLst/>
          </a:prstGeom>
          <a:noFill/>
        </p:spPr>
        <p:txBody>
          <a:bodyPr wrap="square">
            <a:spAutoFit/>
          </a:bodyPr>
          <a:lstStyle/>
          <a:p>
            <a:pPr marL="285750" indent="-285750">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Within the parameter range studied, only the n=1 mode is unstable.</a:t>
            </a:r>
          </a:p>
          <a:p>
            <a:pPr marL="285750" indent="-285750" algn="jus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According to the resonance relation, the higher harmonics have very high frequencies and thus require higher resistivity to be excited.</a:t>
            </a:r>
            <a:endParaRPr lang="zh-CN" altLang="en-US" i="1" dirty="0">
              <a:latin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861141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BFEF-615C-0226-1C8A-D39D2575EA4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B1C80F11-5E68-655F-CCAE-5F46B2D76317}"/>
                  </a:ext>
                </a:extLst>
              </p:cNvPr>
              <p:cNvSpPr>
                <a:spLocks noGrp="1"/>
              </p:cNvSpPr>
              <p:nvPr>
                <p:ph type="title"/>
              </p:nvPr>
            </p:nvSpPr>
            <p:spPr>
              <a:xfrm>
                <a:off x="0" y="44624"/>
                <a:ext cx="12192000" cy="857250"/>
              </a:xfrm>
            </p:spPr>
            <p:txBody>
              <a:bodyPr/>
              <a:lstStyle/>
              <a:p>
                <a:r>
                  <a:rPr lang="en-US" altLang="zh-CN" sz="3200" dirty="0"/>
                  <a:t>Beam decouples from background flow when </a:t>
                </a:r>
                <a14:m>
                  <m:oMath xmlns:m="http://schemas.openxmlformats.org/officeDocument/2006/math">
                    <m:sSub>
                      <m:sSubPr>
                        <m:ctrlPr>
                          <a:rPr lang="zh-CN" altLang="en-US" sz="3200" i="1">
                            <a:latin typeface="Cambria Math" panose="02040503050406030204" pitchFamily="18" charset="0"/>
                          </a:rPr>
                        </m:ctrlPr>
                      </m:sSubPr>
                      <m:e>
                        <m:r>
                          <a:rPr lang="zh-CN" altLang="en-US" sz="3200" i="1">
                            <a:latin typeface="Cambria Math" panose="02040503050406030204" pitchFamily="18" charset="0"/>
                          </a:rPr>
                          <m:t>𝑐</m:t>
                        </m:r>
                      </m:e>
                      <m:sub>
                        <m:r>
                          <a:rPr lang="zh-CN" altLang="en-US" sz="3200" i="1">
                            <a:latin typeface="Cambria Math" panose="02040503050406030204" pitchFamily="18" charset="0"/>
                          </a:rPr>
                          <m:t>𝑟</m:t>
                        </m:r>
                      </m:sub>
                    </m:sSub>
                    <m:r>
                      <a:rPr lang="zh-CN" altLang="en-US" sz="3200" i="1">
                        <a:latin typeface="Cambria Math" panose="02040503050406030204" pitchFamily="18" charset="0"/>
                      </a:rPr>
                      <m:t>≫</m:t>
                    </m:r>
                    <m:sSub>
                      <m:sSubPr>
                        <m:ctrlPr>
                          <a:rPr lang="zh-CN" altLang="en-US" sz="3200" i="1">
                            <a:latin typeface="Cambria Math" panose="02040503050406030204" pitchFamily="18" charset="0"/>
                          </a:rPr>
                        </m:ctrlPr>
                      </m:sSubPr>
                      <m:e>
                        <m:r>
                          <a:rPr lang="zh-CN" altLang="en-US" sz="3200" i="1">
                            <a:latin typeface="Cambria Math" panose="02040503050406030204" pitchFamily="18" charset="0"/>
                          </a:rPr>
                          <m:t>𝑉</m:t>
                        </m:r>
                      </m:e>
                      <m:sub>
                        <m:r>
                          <a:rPr lang="zh-CN" altLang="en-US" sz="3200" i="1">
                            <a:latin typeface="Cambria Math" panose="02040503050406030204" pitchFamily="18" charset="0"/>
                          </a:rPr>
                          <m:t>𝐴</m:t>
                        </m:r>
                      </m:sub>
                    </m:sSub>
                  </m:oMath>
                </a14:m>
                <a:endParaRPr lang="zh-CN" altLang="en-US" sz="2800" dirty="0">
                  <a:solidFill>
                    <a:schemeClr val="bg1"/>
                  </a:solidFill>
                  <a:latin typeface="微软雅黑" panose="020B0503020204020204" pitchFamily="34" charset="-122"/>
                  <a:ea typeface="微软雅黑" panose="020B0503020204020204" pitchFamily="34" charset="-122"/>
                  <a:sym typeface="+mn-ea"/>
                </a:endParaRPr>
              </a:p>
            </p:txBody>
          </p:sp>
        </mc:Choice>
        <mc:Fallback xmlns="">
          <p:sp>
            <p:nvSpPr>
              <p:cNvPr id="2" name="标题 1">
                <a:extLst>
                  <a:ext uri="{FF2B5EF4-FFF2-40B4-BE49-F238E27FC236}">
                    <a16:creationId xmlns:a16="http://schemas.microsoft.com/office/drawing/2014/main" id="{B1C80F11-5E68-655F-CCAE-5F46B2D76317}"/>
                  </a:ext>
                </a:extLst>
              </p:cNvPr>
              <p:cNvSpPr>
                <a:spLocks noGrp="1" noRot="1" noChangeAspect="1" noMove="1" noResize="1" noEditPoints="1" noAdjustHandles="1" noChangeArrowheads="1" noChangeShapeType="1" noTextEdit="1"/>
              </p:cNvSpPr>
              <p:nvPr>
                <p:ph type="title"/>
              </p:nvPr>
            </p:nvSpPr>
            <p:spPr>
              <a:xfrm>
                <a:off x="0" y="44624"/>
                <a:ext cx="12192000" cy="857250"/>
              </a:xfrm>
              <a:blipFill>
                <a:blip r:embed="rId3"/>
                <a:stretch>
                  <a:fillRect b="-7092"/>
                </a:stretch>
              </a:blipFill>
            </p:spPr>
            <p:txBody>
              <a:bodyPr/>
              <a:lstStyle/>
              <a:p>
                <a:r>
                  <a:rPr lang="zh-CN" altLang="en-US">
                    <a:noFill/>
                  </a:rPr>
                  <a:t> </a:t>
                </a:r>
              </a:p>
            </p:txBody>
          </p:sp>
        </mc:Fallback>
      </mc:AlternateContent>
      <p:sp>
        <p:nvSpPr>
          <p:cNvPr id="5" name="灯片编号占位符 4">
            <a:extLst>
              <a:ext uri="{FF2B5EF4-FFF2-40B4-BE49-F238E27FC236}">
                <a16:creationId xmlns:a16="http://schemas.microsoft.com/office/drawing/2014/main" id="{099C9573-8AD6-79B1-4AED-6FE579CEF99F}"/>
              </a:ext>
            </a:extLst>
          </p:cNvPr>
          <p:cNvSpPr>
            <a:spLocks noGrp="1"/>
          </p:cNvSpPr>
          <p:nvPr>
            <p:ph type="sldNum" sz="quarter" idx="4"/>
          </p:nvPr>
        </p:nvSpPr>
        <p:spPr/>
        <p:txBody>
          <a:bodyPr/>
          <a:lstStyle/>
          <a:p>
            <a:pPr>
              <a:defRPr/>
            </a:pPr>
            <a:fld id="{DD3C5744-C3CE-4BDE-88A5-B11DDE512A7A}" type="slidenum">
              <a:rPr lang="zh-CN" altLang="en-US" smtClean="0"/>
              <a:t>9</a:t>
            </a:fld>
            <a:endParaRPr lang="zh-CN" altLang="en-US" dirty="0"/>
          </a:p>
        </p:txBody>
      </p:sp>
      <p:pic>
        <p:nvPicPr>
          <p:cNvPr id="4" name="图片 3">
            <a:extLst>
              <a:ext uri="{FF2B5EF4-FFF2-40B4-BE49-F238E27FC236}">
                <a16:creationId xmlns:a16="http://schemas.microsoft.com/office/drawing/2014/main" id="{98332A15-11BA-5D58-3603-879A0DB01D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408" y="1268760"/>
            <a:ext cx="5160248" cy="3439554"/>
          </a:xfrm>
          <a:prstGeom prst="rect">
            <a:avLst/>
          </a:prstGeom>
        </p:spPr>
      </p:pic>
      <p:pic>
        <p:nvPicPr>
          <p:cNvPr id="8" name="图片 7">
            <a:extLst>
              <a:ext uri="{FF2B5EF4-FFF2-40B4-BE49-F238E27FC236}">
                <a16:creationId xmlns:a16="http://schemas.microsoft.com/office/drawing/2014/main" id="{F121285B-1490-0407-E487-537E07282D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08360" y="1271042"/>
            <a:ext cx="5160248" cy="3439554"/>
          </a:xfrm>
          <a:prstGeom prst="rect">
            <a:avLst/>
          </a:prstGeom>
        </p:spPr>
      </p:pic>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E1E14A0A-E55D-10E1-E879-BC170C0A8D43}"/>
                  </a:ext>
                </a:extLst>
              </p:cNvPr>
              <p:cNvSpPr txBox="1"/>
              <p:nvPr/>
            </p:nvSpPr>
            <p:spPr>
              <a:xfrm>
                <a:off x="2423592" y="1052736"/>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m:t>
                      </m:r>
                    </m:oMath>
                  </m:oMathPara>
                </a14:m>
                <a:endParaRPr lang="zh-CN" altLang="en-US" dirty="0"/>
              </a:p>
            </p:txBody>
          </p:sp>
        </mc:Choice>
        <mc:Fallback xmlns="">
          <p:sp>
            <p:nvSpPr>
              <p:cNvPr id="6" name="文本框 5">
                <a:extLst>
                  <a:ext uri="{FF2B5EF4-FFF2-40B4-BE49-F238E27FC236}">
                    <a16:creationId xmlns:a16="http://schemas.microsoft.com/office/drawing/2014/main" id="{E1E14A0A-E55D-10E1-E879-BC170C0A8D43}"/>
                  </a:ext>
                </a:extLst>
              </p:cNvPr>
              <p:cNvSpPr txBox="1">
                <a:spLocks noRot="1" noChangeAspect="1" noMove="1" noResize="1" noEditPoints="1" noAdjustHandles="1" noChangeArrowheads="1" noChangeShapeType="1" noTextEdit="1"/>
              </p:cNvSpPr>
              <p:nvPr/>
            </p:nvSpPr>
            <p:spPr>
              <a:xfrm>
                <a:off x="2423592" y="1052736"/>
                <a:ext cx="1656184" cy="36933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299F9EAE-5733-A79E-28D6-C443AD211A6A}"/>
                  </a:ext>
                </a:extLst>
              </p:cNvPr>
              <p:cNvSpPr txBox="1"/>
              <p:nvPr/>
            </p:nvSpPr>
            <p:spPr>
              <a:xfrm>
                <a:off x="8328248" y="1052736"/>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50</m:t>
                      </m:r>
                    </m:oMath>
                  </m:oMathPara>
                </a14:m>
                <a:endParaRPr lang="zh-CN" altLang="en-US" dirty="0"/>
              </a:p>
            </p:txBody>
          </p:sp>
        </mc:Choice>
        <mc:Fallback xmlns="">
          <p:sp>
            <p:nvSpPr>
              <p:cNvPr id="9" name="文本框 8">
                <a:extLst>
                  <a:ext uri="{FF2B5EF4-FFF2-40B4-BE49-F238E27FC236}">
                    <a16:creationId xmlns:a16="http://schemas.microsoft.com/office/drawing/2014/main" id="{299F9EAE-5733-A79E-28D6-C443AD211A6A}"/>
                  </a:ext>
                </a:extLst>
              </p:cNvPr>
              <p:cNvSpPr txBox="1">
                <a:spLocks noRot="1" noChangeAspect="1" noMove="1" noResize="1" noEditPoints="1" noAdjustHandles="1" noChangeArrowheads="1" noChangeShapeType="1" noTextEdit="1"/>
              </p:cNvSpPr>
              <p:nvPr/>
            </p:nvSpPr>
            <p:spPr>
              <a:xfrm>
                <a:off x="8328248" y="1052736"/>
                <a:ext cx="1656184" cy="369332"/>
              </a:xfrm>
              <a:prstGeom prst="rect">
                <a:avLst/>
              </a:prstGeom>
              <a:blipFill>
                <a:blip r:embed="rId7"/>
                <a:stretch>
                  <a:fillRect/>
                </a:stretch>
              </a:blipFill>
            </p:spPr>
            <p:txBody>
              <a:bodyPr/>
              <a:lstStyle/>
              <a:p>
                <a:r>
                  <a:rPr lang="zh-CN" altLang="en-US">
                    <a:noFill/>
                  </a:rPr>
                  <a:t> </a:t>
                </a:r>
              </a:p>
            </p:txBody>
          </p:sp>
        </mc:Fallback>
      </mc:AlternateContent>
      <p:sp>
        <p:nvSpPr>
          <p:cNvPr id="13" name="文本框 12">
            <a:extLst>
              <a:ext uri="{FF2B5EF4-FFF2-40B4-BE49-F238E27FC236}">
                <a16:creationId xmlns:a16="http://schemas.microsoft.com/office/drawing/2014/main" id="{8BE31C5E-42DF-D6AD-1398-8995B042D6B4}"/>
              </a:ext>
            </a:extLst>
          </p:cNvPr>
          <p:cNvSpPr txBox="1"/>
          <p:nvPr/>
        </p:nvSpPr>
        <p:spPr>
          <a:xfrm>
            <a:off x="1055440" y="4948321"/>
            <a:ext cx="10369152" cy="1277273"/>
          </a:xfrm>
          <a:prstGeom prst="rect">
            <a:avLst/>
          </a:prstGeom>
          <a:noFill/>
        </p:spPr>
        <p:txBody>
          <a:bodyPr wrap="square">
            <a:spAutoFit/>
          </a:bodyPr>
          <a:lstStyle/>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When the runaway electron velocity becomes comparable to the Alfvén velocity, the background fluid response significantly reduces the mode growth rate.</a:t>
            </a:r>
          </a:p>
          <a:p>
            <a:pPr marL="285750" indent="-285750">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When the runaway electron velocity is much greater than the Alfvén velocity, the background fluid and the beam perturbation are almost completely decoupled.</a:t>
            </a:r>
            <a:endParaRPr lang="zh-CN" altLang="en-US" i="1" dirty="0">
              <a:latin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833320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86FB5-BECD-088F-6081-4C9BEA61E32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22DDD54E-0366-2E7D-5C45-A50F407BE243}"/>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Growth rate exhibits a maximum as a function of </a:t>
                </a:r>
                <a14:m>
                  <m:oMath xmlns:m="http://schemas.openxmlformats.org/officeDocument/2006/math">
                    <m:sSub>
                      <m:sSubPr>
                        <m:ctrlPr>
                          <a:rPr lang="zh-CN" altLang="en-US" sz="3200" i="1">
                            <a:latin typeface="Cambria Math" panose="02040503050406030204" pitchFamily="18" charset="0"/>
                          </a:rPr>
                        </m:ctrlPr>
                      </m:sSubPr>
                      <m:e>
                        <m:r>
                          <a:rPr lang="zh-CN" altLang="en-US" sz="3200" i="1">
                            <a:latin typeface="Cambria Math" panose="02040503050406030204" pitchFamily="18" charset="0"/>
                          </a:rPr>
                          <m:t>𝑐</m:t>
                        </m:r>
                      </m:e>
                      <m:sub>
                        <m:r>
                          <a:rPr lang="zh-CN" altLang="en-US" sz="3200" i="1">
                            <a:latin typeface="Cambria Math" panose="02040503050406030204" pitchFamily="18" charset="0"/>
                          </a:rPr>
                          <m:t>𝑟</m:t>
                        </m:r>
                      </m:sub>
                    </m:sSub>
                  </m:oMath>
                </a14:m>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mc:Choice>
        <mc:Fallback xmlns="">
          <p:sp>
            <p:nvSpPr>
              <p:cNvPr id="2" name="标题 1">
                <a:extLst>
                  <a:ext uri="{FF2B5EF4-FFF2-40B4-BE49-F238E27FC236}">
                    <a16:creationId xmlns:a16="http://schemas.microsoft.com/office/drawing/2014/main" id="{22DDD54E-0366-2E7D-5C45-A50F407BE243}"/>
                  </a:ext>
                </a:extLst>
              </p:cNvPr>
              <p:cNvSpPr>
                <a:spLocks noGrp="1" noRot="1" noChangeAspect="1" noMove="1" noResize="1" noEditPoints="1" noAdjustHandles="1" noChangeArrowheads="1" noChangeShapeType="1" noTextEdit="1"/>
              </p:cNvSpPr>
              <p:nvPr>
                <p:ph type="title"/>
              </p:nvPr>
            </p:nvSpPr>
            <p:spPr>
              <a:xfrm>
                <a:off x="0" y="44624"/>
                <a:ext cx="12192000" cy="857250"/>
              </a:xfrm>
              <a:blipFill>
                <a:blip r:embed="rId3"/>
                <a:stretch>
                  <a:fillRect b="-7092"/>
                </a:stretch>
              </a:blipFill>
            </p:spPr>
            <p:txBody>
              <a:bodyPr/>
              <a:lstStyle/>
              <a:p>
                <a:r>
                  <a:rPr lang="zh-CN" altLang="en-US">
                    <a:noFill/>
                  </a:rPr>
                  <a:t> </a:t>
                </a:r>
              </a:p>
            </p:txBody>
          </p:sp>
        </mc:Fallback>
      </mc:AlternateContent>
      <p:sp>
        <p:nvSpPr>
          <p:cNvPr id="5" name="灯片编号占位符 4">
            <a:extLst>
              <a:ext uri="{FF2B5EF4-FFF2-40B4-BE49-F238E27FC236}">
                <a16:creationId xmlns:a16="http://schemas.microsoft.com/office/drawing/2014/main" id="{52A3908E-898F-3AB6-8C70-EF184F92244A}"/>
              </a:ext>
            </a:extLst>
          </p:cNvPr>
          <p:cNvSpPr>
            <a:spLocks noGrp="1"/>
          </p:cNvSpPr>
          <p:nvPr>
            <p:ph type="sldNum" sz="quarter" idx="4"/>
          </p:nvPr>
        </p:nvSpPr>
        <p:spPr/>
        <p:txBody>
          <a:bodyPr/>
          <a:lstStyle/>
          <a:p>
            <a:pPr>
              <a:defRPr/>
            </a:pPr>
            <a:fld id="{DD3C5744-C3CE-4BDE-88A5-B11DDE512A7A}" type="slidenum">
              <a:rPr lang="zh-CN" altLang="en-US" smtClean="0"/>
              <a:t>10</a:t>
            </a:fld>
            <a:endParaRPr lang="zh-CN" altLang="en-US" dirty="0"/>
          </a:p>
        </p:txBody>
      </p:sp>
      <p:pic>
        <p:nvPicPr>
          <p:cNvPr id="6" name="图片 5">
            <a:extLst>
              <a:ext uri="{FF2B5EF4-FFF2-40B4-BE49-F238E27FC236}">
                <a16:creationId xmlns:a16="http://schemas.microsoft.com/office/drawing/2014/main" id="{DA14C913-357F-ADD7-8F37-62DD0AC62D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9456" y="1501614"/>
            <a:ext cx="4836154" cy="3223530"/>
          </a:xfrm>
          <a:prstGeom prst="rect">
            <a:avLst/>
          </a:prstGeom>
        </p:spPr>
      </p:pic>
      <p:pic>
        <p:nvPicPr>
          <p:cNvPr id="8" name="图片 7">
            <a:extLst>
              <a:ext uri="{FF2B5EF4-FFF2-40B4-BE49-F238E27FC236}">
                <a16:creationId xmlns:a16="http://schemas.microsoft.com/office/drawing/2014/main" id="{F2C51092-C3E0-C3E0-AA87-3E48A8667E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7822" y="1501614"/>
            <a:ext cx="4836154" cy="3223530"/>
          </a:xfrm>
          <a:prstGeom prst="rect">
            <a:avLst/>
          </a:prstGeom>
        </p:spPr>
      </p:pic>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5B642826-AEF3-1659-63FD-DAC54E98D59D}"/>
                  </a:ext>
                </a:extLst>
              </p:cNvPr>
              <p:cNvSpPr txBox="1"/>
              <p:nvPr/>
            </p:nvSpPr>
            <p:spPr>
              <a:xfrm>
                <a:off x="2711624" y="1124744"/>
                <a:ext cx="1656184" cy="369332"/>
              </a:xfrm>
              <a:prstGeom prst="rect">
                <a:avLst/>
              </a:prstGeom>
              <a:noFill/>
            </p:spPr>
            <p:txBody>
              <a:bodyPr wrap="square">
                <a:spAutoFit/>
              </a:bodyPr>
              <a:lstStyle/>
              <a:p>
                <a:pPr/>
                <a14:m>
                  <m:oMathPara xmlns:m="http://schemas.openxmlformats.org/officeDocument/2006/math">
                    <m:oMath>
                      <m:r>
                        <a:rPr lang="en-US" altLang="zh-CN" i="1" smtClean="0">
                          <a:latin typeface="Cambria Math" panose="02040503050406030204" pitchFamily="18" charset="0"/>
                        </a:rPr>
                        <m:t>𝐺𝑟𝑜𝑤𝑡ℎ</m:t>
                      </m:r>
                      <m:r>
                        <a:rPr lang="en-US" altLang="zh-CN" b="0" i="1" smtClean="0">
                          <a:latin typeface="Cambria Math" panose="02040503050406030204" pitchFamily="18" charset="0"/>
                        </a:rPr>
                        <m:t> </m:t>
                      </m:r>
                      <m:r>
                        <a:rPr lang="en-US" altLang="zh-CN" b="0" i="1" smtClean="0">
                          <a:latin typeface="Cambria Math" panose="02040503050406030204" pitchFamily="18" charset="0"/>
                        </a:rPr>
                        <m:t>𝑅𝑎𝑡𝑒</m:t>
                      </m:r>
                    </m:oMath>
                  </m:oMathPara>
                </a14:m>
                <a:endParaRPr lang="zh-CN" altLang="en-US" i="1" dirty="0"/>
              </a:p>
            </p:txBody>
          </p:sp>
        </mc:Choice>
        <mc:Fallback xmlns="">
          <p:sp>
            <p:nvSpPr>
              <p:cNvPr id="4" name="文本框 3">
                <a:extLst>
                  <a:ext uri="{FF2B5EF4-FFF2-40B4-BE49-F238E27FC236}">
                    <a16:creationId xmlns:a16="http://schemas.microsoft.com/office/drawing/2014/main" id="{5B642826-AEF3-1659-63FD-DAC54E98D59D}"/>
                  </a:ext>
                </a:extLst>
              </p:cNvPr>
              <p:cNvSpPr txBox="1">
                <a:spLocks noRot="1" noChangeAspect="1" noMove="1" noResize="1" noEditPoints="1" noAdjustHandles="1" noChangeArrowheads="1" noChangeShapeType="1" noTextEdit="1"/>
              </p:cNvSpPr>
              <p:nvPr/>
            </p:nvSpPr>
            <p:spPr>
              <a:xfrm>
                <a:off x="2711624" y="1124744"/>
                <a:ext cx="1656184" cy="36933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B4545B60-38B8-6166-3D77-1BA363E8AF33}"/>
                  </a:ext>
                </a:extLst>
              </p:cNvPr>
              <p:cNvSpPr txBox="1"/>
              <p:nvPr/>
            </p:nvSpPr>
            <p:spPr>
              <a:xfrm>
                <a:off x="7877807" y="1124744"/>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𝑀𝑜𝑑𝑒</m:t>
                      </m:r>
                      <m:r>
                        <a:rPr lang="en-US" altLang="zh-CN" b="0" i="1" smtClean="0">
                          <a:latin typeface="Cambria Math" panose="02040503050406030204" pitchFamily="18" charset="0"/>
                        </a:rPr>
                        <m:t> </m:t>
                      </m:r>
                      <m:r>
                        <a:rPr lang="en-US" altLang="zh-CN" i="1" smtClean="0">
                          <a:latin typeface="Cambria Math" panose="02040503050406030204" pitchFamily="18" charset="0"/>
                        </a:rPr>
                        <m:t>𝐹</m:t>
                      </m:r>
                      <m:r>
                        <a:rPr lang="en-US" altLang="zh-CN" b="0" i="1" smtClean="0">
                          <a:latin typeface="Cambria Math" panose="02040503050406030204" pitchFamily="18" charset="0"/>
                        </a:rPr>
                        <m:t>𝑟𝑒𝑞𝑒𝑛𝑐𝑦</m:t>
                      </m:r>
                    </m:oMath>
                  </m:oMathPara>
                </a14:m>
                <a:endParaRPr lang="zh-CN" altLang="en-US" dirty="0"/>
              </a:p>
            </p:txBody>
          </p:sp>
        </mc:Choice>
        <mc:Fallback xmlns="">
          <p:sp>
            <p:nvSpPr>
              <p:cNvPr id="9" name="文本框 8">
                <a:extLst>
                  <a:ext uri="{FF2B5EF4-FFF2-40B4-BE49-F238E27FC236}">
                    <a16:creationId xmlns:a16="http://schemas.microsoft.com/office/drawing/2014/main" id="{B4545B60-38B8-6166-3D77-1BA363E8AF33}"/>
                  </a:ext>
                </a:extLst>
              </p:cNvPr>
              <p:cNvSpPr txBox="1">
                <a:spLocks noRot="1" noChangeAspect="1" noMove="1" noResize="1" noEditPoints="1" noAdjustHandles="1" noChangeArrowheads="1" noChangeShapeType="1" noTextEdit="1"/>
              </p:cNvSpPr>
              <p:nvPr/>
            </p:nvSpPr>
            <p:spPr>
              <a:xfrm>
                <a:off x="7877807" y="1124744"/>
                <a:ext cx="1656184" cy="369332"/>
              </a:xfrm>
              <a:prstGeom prst="rect">
                <a:avLst/>
              </a:prstGeom>
              <a:blipFill>
                <a:blip r:embed="rId7"/>
                <a:stretch>
                  <a:fillRect r="-6250" b="-8333"/>
                </a:stretch>
              </a:blipFill>
            </p:spPr>
            <p:txBody>
              <a:bodyPr/>
              <a:lstStyle/>
              <a:p>
                <a:r>
                  <a:rPr lang="zh-CN" altLang="en-US">
                    <a:noFill/>
                  </a:rPr>
                  <a:t> </a:t>
                </a:r>
              </a:p>
            </p:txBody>
          </p:sp>
        </mc:Fallback>
      </mc:AlternateContent>
      <p:sp>
        <p:nvSpPr>
          <p:cNvPr id="11" name="文本框 10">
            <a:extLst>
              <a:ext uri="{FF2B5EF4-FFF2-40B4-BE49-F238E27FC236}">
                <a16:creationId xmlns:a16="http://schemas.microsoft.com/office/drawing/2014/main" id="{3ACE9443-CF51-796C-7309-695E32D07908}"/>
              </a:ext>
            </a:extLst>
          </p:cNvPr>
          <p:cNvSpPr txBox="1"/>
          <p:nvPr/>
        </p:nvSpPr>
        <p:spPr>
          <a:xfrm>
            <a:off x="1103246" y="4869160"/>
            <a:ext cx="10369152" cy="1354217"/>
          </a:xfrm>
          <a:prstGeom prst="rect">
            <a:avLst/>
          </a:prstGeom>
          <a:noFill/>
        </p:spPr>
        <p:txBody>
          <a:bodyPr wrap="square">
            <a:spAutoFit/>
          </a:bodyPr>
          <a:lstStyle/>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The mode growth rate varies non‑monotonically with the normalized runaway electron velocity.</a:t>
            </a:r>
          </a:p>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When the runaway electron velocity is much greater than the Alfvén velocity, the mode growth rate first increases and then decreases.</a:t>
            </a:r>
          </a:p>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The mode frequency increases monotonically with the runaway electron velocity.</a:t>
            </a:r>
            <a:endParaRPr lang="zh-CN" altLang="en-US" i="1" dirty="0">
              <a:latin typeface="等线" panose="0201060003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C1DA9B7A-10CB-DCCE-F3B6-5A398EF387D9}"/>
                  </a:ext>
                </a:extLst>
              </p:cNvPr>
              <p:cNvSpPr txBox="1"/>
              <p:nvPr/>
            </p:nvSpPr>
            <p:spPr>
              <a:xfrm>
                <a:off x="3287688" y="3645024"/>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3×</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−4</m:t>
                          </m:r>
                        </m:sup>
                      </m:sSup>
                    </m:oMath>
                  </m:oMathPara>
                </a14:m>
                <a:endParaRPr lang="zh-CN" altLang="en-US" dirty="0"/>
              </a:p>
            </p:txBody>
          </p:sp>
        </mc:Choice>
        <mc:Fallback xmlns="">
          <p:sp>
            <p:nvSpPr>
              <p:cNvPr id="13" name="文本框 12">
                <a:extLst>
                  <a:ext uri="{FF2B5EF4-FFF2-40B4-BE49-F238E27FC236}">
                    <a16:creationId xmlns:a16="http://schemas.microsoft.com/office/drawing/2014/main" id="{C1DA9B7A-10CB-DCCE-F3B6-5A398EF387D9}"/>
                  </a:ext>
                </a:extLst>
              </p:cNvPr>
              <p:cNvSpPr txBox="1">
                <a:spLocks noRot="1" noChangeAspect="1" noMove="1" noResize="1" noEditPoints="1" noAdjustHandles="1" noChangeArrowheads="1" noChangeShapeType="1" noTextEdit="1"/>
              </p:cNvSpPr>
              <p:nvPr/>
            </p:nvSpPr>
            <p:spPr>
              <a:xfrm>
                <a:off x="3287688" y="3645024"/>
                <a:ext cx="1656184" cy="369332"/>
              </a:xfrm>
              <a:prstGeom prst="rect">
                <a:avLst/>
              </a:prstGeom>
              <a:blipFill>
                <a:blip r:embed="rId8"/>
                <a:stretch>
                  <a:fillRect b="-655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412086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50191-EBD6-7D00-3760-61AA8036A47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208A086D-109F-F39B-3474-A2A4C1441FCB}"/>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Low growth rate at high </a:t>
                </a:r>
                <a14:m>
                  <m:oMath xmlns:m="http://schemas.openxmlformats.org/officeDocument/2006/math">
                    <m:sSub>
                      <m:sSubPr>
                        <m:ctrlPr>
                          <a:rPr lang="zh-CN" altLang="en-US" sz="3200" i="1">
                            <a:latin typeface="Cambria Math" panose="02040503050406030204" pitchFamily="18" charset="0"/>
                          </a:rPr>
                        </m:ctrlPr>
                      </m:sSubPr>
                      <m:e>
                        <m:r>
                          <a:rPr lang="zh-CN" altLang="en-US" sz="3200" i="1">
                            <a:latin typeface="Cambria Math" panose="02040503050406030204" pitchFamily="18" charset="0"/>
                          </a:rPr>
                          <m:t>𝑐</m:t>
                        </m:r>
                      </m:e>
                      <m:sub>
                        <m:r>
                          <a:rPr lang="zh-CN" altLang="en-US" sz="3200" i="1">
                            <a:latin typeface="Cambria Math" panose="02040503050406030204" pitchFamily="18" charset="0"/>
                          </a:rPr>
                          <m:t>𝑟</m:t>
                        </m:r>
                      </m:sub>
                    </m:sSub>
                  </m:oMath>
                </a14:m>
                <a:r>
                  <a:rPr lang="en-US" altLang="zh-CN" sz="3200" dirty="0">
                    <a:solidFill>
                      <a:schemeClr val="bg1"/>
                    </a:solidFill>
                    <a:latin typeface="微软雅黑" panose="020B0503020204020204" pitchFamily="34" charset="-122"/>
                    <a:ea typeface="微软雅黑" panose="020B0503020204020204" pitchFamily="34" charset="-122"/>
                  </a:rPr>
                  <a:t> due to</a:t>
                </a:r>
                <a:r>
                  <a:rPr lang="en-US" altLang="zh-CN" sz="3200" dirty="0"/>
                  <a:t> mode width narrowing</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mc:Choice>
        <mc:Fallback xmlns="">
          <p:sp>
            <p:nvSpPr>
              <p:cNvPr id="2" name="标题 1">
                <a:extLst>
                  <a:ext uri="{FF2B5EF4-FFF2-40B4-BE49-F238E27FC236}">
                    <a16:creationId xmlns:a16="http://schemas.microsoft.com/office/drawing/2014/main" id="{208A086D-109F-F39B-3474-A2A4C1441FCB}"/>
                  </a:ext>
                </a:extLst>
              </p:cNvPr>
              <p:cNvSpPr>
                <a:spLocks noGrp="1" noRot="1" noChangeAspect="1" noMove="1" noResize="1" noEditPoints="1" noAdjustHandles="1" noChangeArrowheads="1" noChangeShapeType="1" noTextEdit="1"/>
              </p:cNvSpPr>
              <p:nvPr>
                <p:ph type="title"/>
              </p:nvPr>
            </p:nvSpPr>
            <p:spPr>
              <a:xfrm>
                <a:off x="0" y="44624"/>
                <a:ext cx="12192000" cy="857250"/>
              </a:xfrm>
              <a:blipFill>
                <a:blip r:embed="rId3"/>
                <a:stretch>
                  <a:fillRect b="-7092"/>
                </a:stretch>
              </a:blipFill>
            </p:spPr>
            <p:txBody>
              <a:bodyPr/>
              <a:lstStyle/>
              <a:p>
                <a:r>
                  <a:rPr lang="zh-CN" altLang="en-US">
                    <a:noFill/>
                  </a:rPr>
                  <a:t> </a:t>
                </a:r>
              </a:p>
            </p:txBody>
          </p:sp>
        </mc:Fallback>
      </mc:AlternateContent>
      <p:sp>
        <p:nvSpPr>
          <p:cNvPr id="5" name="灯片编号占位符 4">
            <a:extLst>
              <a:ext uri="{FF2B5EF4-FFF2-40B4-BE49-F238E27FC236}">
                <a16:creationId xmlns:a16="http://schemas.microsoft.com/office/drawing/2014/main" id="{5D111C53-3B21-93F3-97EE-15A2E53E7541}"/>
              </a:ext>
            </a:extLst>
          </p:cNvPr>
          <p:cNvSpPr>
            <a:spLocks noGrp="1"/>
          </p:cNvSpPr>
          <p:nvPr>
            <p:ph type="sldNum" sz="quarter" idx="4"/>
          </p:nvPr>
        </p:nvSpPr>
        <p:spPr/>
        <p:txBody>
          <a:bodyPr/>
          <a:lstStyle/>
          <a:p>
            <a:pPr>
              <a:defRPr/>
            </a:pPr>
            <a:fld id="{DD3C5744-C3CE-4BDE-88A5-B11DDE512A7A}" type="slidenum">
              <a:rPr lang="zh-CN" altLang="en-US" smtClean="0"/>
              <a:t>11</a:t>
            </a:fld>
            <a:endParaRPr lang="zh-CN" altLang="en-US" dirty="0"/>
          </a:p>
        </p:txBody>
      </p:sp>
      <p:pic>
        <p:nvPicPr>
          <p:cNvPr id="11" name="图片 10">
            <a:extLst>
              <a:ext uri="{FF2B5EF4-FFF2-40B4-BE49-F238E27FC236}">
                <a16:creationId xmlns:a16="http://schemas.microsoft.com/office/drawing/2014/main" id="{3B4CE9CE-F1C3-75BB-CAF2-CDBAE11287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9456" y="1484784"/>
            <a:ext cx="4836154" cy="3223530"/>
          </a:xfrm>
          <a:prstGeom prst="rect">
            <a:avLst/>
          </a:prstGeom>
        </p:spPr>
      </p:pic>
      <p:pic>
        <p:nvPicPr>
          <p:cNvPr id="13" name="图片 12">
            <a:extLst>
              <a:ext uri="{FF2B5EF4-FFF2-40B4-BE49-F238E27FC236}">
                <a16:creationId xmlns:a16="http://schemas.microsoft.com/office/drawing/2014/main" id="{E6022EEF-C3F3-7426-4278-5A0EF4E614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8009" y="1484784"/>
            <a:ext cx="4753372" cy="3168352"/>
          </a:xfrm>
          <a:prstGeom prst="rect">
            <a:avLst/>
          </a:prstGeom>
        </p:spPr>
      </p:pic>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C090A121-86C4-8141-C2BA-BC0661FE5D3A}"/>
                  </a:ext>
                </a:extLst>
              </p:cNvPr>
              <p:cNvSpPr txBox="1"/>
              <p:nvPr/>
            </p:nvSpPr>
            <p:spPr>
              <a:xfrm>
                <a:off x="2711624" y="1124744"/>
                <a:ext cx="1656184" cy="369332"/>
              </a:xfrm>
              <a:prstGeom prst="rect">
                <a:avLst/>
              </a:prstGeom>
              <a:noFill/>
            </p:spPr>
            <p:txBody>
              <a:bodyPr wrap="square">
                <a:spAutoFit/>
              </a:bodyPr>
              <a:lstStyle/>
              <a:p>
                <a:pPr/>
                <a14:m>
                  <m:oMathPara xmlns:m="http://schemas.openxmlformats.org/officeDocument/2006/math">
                    <m:oMath>
                      <m:r>
                        <a:rPr lang="en-US" altLang="zh-CN" i="1" smtClean="0">
                          <a:latin typeface="Cambria Math" panose="02040503050406030204" pitchFamily="18" charset="0"/>
                        </a:rPr>
                        <m:t>𝐺𝑟𝑜𝑤𝑡ℎ</m:t>
                      </m:r>
                      <m:r>
                        <a:rPr lang="en-US" altLang="zh-CN" b="0" i="1" smtClean="0">
                          <a:latin typeface="Cambria Math" panose="02040503050406030204" pitchFamily="18" charset="0"/>
                        </a:rPr>
                        <m:t> </m:t>
                      </m:r>
                      <m:r>
                        <a:rPr lang="en-US" altLang="zh-CN" b="0" i="1" smtClean="0">
                          <a:latin typeface="Cambria Math" panose="02040503050406030204" pitchFamily="18" charset="0"/>
                        </a:rPr>
                        <m:t>𝑅𝑎𝑡𝑒</m:t>
                      </m:r>
                    </m:oMath>
                  </m:oMathPara>
                </a14:m>
                <a:endParaRPr lang="zh-CN" altLang="en-US" i="1" dirty="0"/>
              </a:p>
            </p:txBody>
          </p:sp>
        </mc:Choice>
        <mc:Fallback xmlns="">
          <p:sp>
            <p:nvSpPr>
              <p:cNvPr id="4" name="文本框 3">
                <a:extLst>
                  <a:ext uri="{FF2B5EF4-FFF2-40B4-BE49-F238E27FC236}">
                    <a16:creationId xmlns:a16="http://schemas.microsoft.com/office/drawing/2014/main" id="{C090A121-86C4-8141-C2BA-BC0661FE5D3A}"/>
                  </a:ext>
                </a:extLst>
              </p:cNvPr>
              <p:cNvSpPr txBox="1">
                <a:spLocks noRot="1" noChangeAspect="1" noMove="1" noResize="1" noEditPoints="1" noAdjustHandles="1" noChangeArrowheads="1" noChangeShapeType="1" noTextEdit="1"/>
              </p:cNvSpPr>
              <p:nvPr/>
            </p:nvSpPr>
            <p:spPr>
              <a:xfrm>
                <a:off x="2711624" y="1124744"/>
                <a:ext cx="1656184" cy="36933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21A26EF1-5D7C-C7E9-661A-53D9A14A4B06}"/>
                  </a:ext>
                </a:extLst>
              </p:cNvPr>
              <p:cNvSpPr txBox="1"/>
              <p:nvPr/>
            </p:nvSpPr>
            <p:spPr>
              <a:xfrm>
                <a:off x="7877807" y="1124744"/>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𝑀𝑜𝑑𝑒</m:t>
                      </m:r>
                      <m:r>
                        <a:rPr lang="en-US" altLang="zh-CN" b="0" i="1" smtClean="0">
                          <a:latin typeface="Cambria Math" panose="02040503050406030204" pitchFamily="18" charset="0"/>
                        </a:rPr>
                        <m:t> </m:t>
                      </m:r>
                      <m:r>
                        <a:rPr lang="en-US" altLang="zh-CN" b="0" i="1" smtClean="0">
                          <a:latin typeface="Cambria Math" panose="02040503050406030204" pitchFamily="18" charset="0"/>
                        </a:rPr>
                        <m:t>𝑆𝑡𝑟𝑢𝑐𝑡𝑢𝑟𝑒</m:t>
                      </m:r>
                    </m:oMath>
                  </m:oMathPara>
                </a14:m>
                <a:endParaRPr lang="zh-CN" altLang="en-US" dirty="0"/>
              </a:p>
            </p:txBody>
          </p:sp>
        </mc:Choice>
        <mc:Fallback xmlns="">
          <p:sp>
            <p:nvSpPr>
              <p:cNvPr id="7" name="文本框 6">
                <a:extLst>
                  <a:ext uri="{FF2B5EF4-FFF2-40B4-BE49-F238E27FC236}">
                    <a16:creationId xmlns:a16="http://schemas.microsoft.com/office/drawing/2014/main" id="{21A26EF1-5D7C-C7E9-661A-53D9A14A4B06}"/>
                  </a:ext>
                </a:extLst>
              </p:cNvPr>
              <p:cNvSpPr txBox="1">
                <a:spLocks noRot="1" noChangeAspect="1" noMove="1" noResize="1" noEditPoints="1" noAdjustHandles="1" noChangeArrowheads="1" noChangeShapeType="1" noTextEdit="1"/>
              </p:cNvSpPr>
              <p:nvPr/>
            </p:nvSpPr>
            <p:spPr>
              <a:xfrm>
                <a:off x="7877807" y="1124744"/>
                <a:ext cx="1656184" cy="369332"/>
              </a:xfrm>
              <a:prstGeom prst="rect">
                <a:avLst/>
              </a:prstGeom>
              <a:blipFill>
                <a:blip r:embed="rId7"/>
                <a:stretch>
                  <a:fillRect r="-8456"/>
                </a:stretch>
              </a:blipFill>
            </p:spPr>
            <p:txBody>
              <a:bodyPr/>
              <a:lstStyle/>
              <a:p>
                <a:r>
                  <a:rPr lang="zh-CN" altLang="en-US">
                    <a:noFill/>
                  </a:rPr>
                  <a:t> </a:t>
                </a:r>
              </a:p>
            </p:txBody>
          </p:sp>
        </mc:Fallback>
      </mc:AlternateContent>
      <p:sp>
        <p:nvSpPr>
          <p:cNvPr id="9" name="文本框 8">
            <a:extLst>
              <a:ext uri="{FF2B5EF4-FFF2-40B4-BE49-F238E27FC236}">
                <a16:creationId xmlns:a16="http://schemas.microsoft.com/office/drawing/2014/main" id="{B71FF3A3-CEE4-4A0C-2F77-3AA6FCEE2EFA}"/>
              </a:ext>
            </a:extLst>
          </p:cNvPr>
          <p:cNvSpPr txBox="1"/>
          <p:nvPr/>
        </p:nvSpPr>
        <p:spPr>
          <a:xfrm>
            <a:off x="1055440" y="4948321"/>
            <a:ext cx="10369152" cy="1277273"/>
          </a:xfrm>
          <a:prstGeom prst="rect">
            <a:avLst/>
          </a:prstGeom>
          <a:noFill/>
        </p:spPr>
        <p:txBody>
          <a:bodyPr wrap="square">
            <a:spAutoFit/>
          </a:bodyPr>
          <a:lstStyle/>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When the runaway electron velocity becomes comparable to the Alfvén velocity, the growth rate and mode structure are influenced by the background fluid.</a:t>
            </a:r>
          </a:p>
          <a:p>
            <a:pPr marL="285750" indent="-285750">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When the runaway electron velocity is much greater than the Alfvén velocity, the reduction in the growth rate at high runaway electron velocities is attributed to the narrowing of the mode width.</a:t>
            </a:r>
            <a:endParaRPr lang="zh-CN" altLang="en-US" i="1" dirty="0">
              <a:latin typeface="等线" panose="0201060003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73462B33-7BCF-F736-A63D-DEA2B9452847}"/>
                  </a:ext>
                </a:extLst>
              </p:cNvPr>
              <p:cNvSpPr txBox="1"/>
              <p:nvPr/>
            </p:nvSpPr>
            <p:spPr>
              <a:xfrm>
                <a:off x="3287688" y="3645024"/>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3×</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−4</m:t>
                          </m:r>
                        </m:sup>
                      </m:sSup>
                    </m:oMath>
                  </m:oMathPara>
                </a14:m>
                <a:endParaRPr lang="zh-CN" altLang="en-US" dirty="0"/>
              </a:p>
            </p:txBody>
          </p:sp>
        </mc:Choice>
        <mc:Fallback xmlns="">
          <p:sp>
            <p:nvSpPr>
              <p:cNvPr id="14" name="文本框 13">
                <a:extLst>
                  <a:ext uri="{FF2B5EF4-FFF2-40B4-BE49-F238E27FC236}">
                    <a16:creationId xmlns:a16="http://schemas.microsoft.com/office/drawing/2014/main" id="{73462B33-7BCF-F736-A63D-DEA2B9452847}"/>
                  </a:ext>
                </a:extLst>
              </p:cNvPr>
              <p:cNvSpPr txBox="1">
                <a:spLocks noRot="1" noChangeAspect="1" noMove="1" noResize="1" noEditPoints="1" noAdjustHandles="1" noChangeArrowheads="1" noChangeShapeType="1" noTextEdit="1"/>
              </p:cNvSpPr>
              <p:nvPr/>
            </p:nvSpPr>
            <p:spPr>
              <a:xfrm>
                <a:off x="3287688" y="3645024"/>
                <a:ext cx="1656184" cy="369332"/>
              </a:xfrm>
              <a:prstGeom prst="rect">
                <a:avLst/>
              </a:prstGeom>
              <a:blipFill>
                <a:blip r:embed="rId8"/>
                <a:stretch>
                  <a:fillRect b="-65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C67ED8D0-C48F-75B4-0C78-3161332F73C6}"/>
                  </a:ext>
                </a:extLst>
              </p:cNvPr>
              <p:cNvSpPr txBox="1"/>
              <p:nvPr/>
            </p:nvSpPr>
            <p:spPr>
              <a:xfrm>
                <a:off x="8400256" y="3121064"/>
                <a:ext cx="2088232" cy="369332"/>
              </a:xfrm>
              <a:prstGeom prst="rect">
                <a:avLst/>
              </a:prstGeom>
              <a:noFill/>
            </p:spPr>
            <p:txBody>
              <a:bodyPr wrap="square">
                <a:spAutoFit/>
              </a:bodyPr>
              <a:lstStyle/>
              <a:p>
                <a:pPr/>
                <a14:m>
                  <m:oMathPara xmlns:m="http://schemas.openxmlformats.org/officeDocument/2006/math">
                    <m:oMath>
                      <m:r>
                        <a:rPr lang="zh-CN" altLang="en-US" i="1">
                          <a:latin typeface="Cambria Math" panose="02040503050406030204" pitchFamily="18" charset="0"/>
                        </a:rPr>
                        <m:t>𝜔</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𝑐</m:t>
                          </m:r>
                        </m:e>
                        <m:sub>
                          <m:r>
                            <a:rPr lang="zh-CN" altLang="en-US" i="1">
                              <a:latin typeface="Cambria Math" panose="02040503050406030204" pitchFamily="18" charset="0"/>
                            </a:rPr>
                            <m:t>𝑟</m:t>
                          </m:r>
                        </m:sub>
                      </m:sSub>
                      <m:r>
                        <a:rPr lang="zh-CN" altLang="en-US" i="1">
                          <a:latin typeface="Cambria Math" panose="02040503050406030204" pitchFamily="18" charset="0"/>
                        </a:rPr>
                        <m:t>𝐹</m:t>
                      </m:r>
                      <m:d>
                        <m:dPr>
                          <m:ctrlPr>
                            <a:rPr lang="zh-CN" altLang="en-US" i="1">
                              <a:latin typeface="Cambria Math" panose="02040503050406030204" pitchFamily="18" charset="0"/>
                            </a:rPr>
                          </m:ctrlPr>
                        </m:dPr>
                        <m:e>
                          <m:r>
                            <a:rPr lang="zh-CN" altLang="en-US" i="1">
                              <a:latin typeface="Cambria Math" panose="02040503050406030204" pitchFamily="18" charset="0"/>
                            </a:rPr>
                            <m:t>𝑟</m:t>
                          </m:r>
                        </m:e>
                      </m:d>
                      <m:r>
                        <a:rPr lang="zh-CN" altLang="en-US" i="0">
                          <a:latin typeface="Cambria Math" panose="02040503050406030204" pitchFamily="18" charset="0"/>
                        </a:rPr>
                        <m:t>=0</m:t>
                      </m:r>
                    </m:oMath>
                  </m:oMathPara>
                </a14:m>
                <a:endParaRPr lang="zh-CN" altLang="en-US" dirty="0"/>
              </a:p>
            </p:txBody>
          </p:sp>
        </mc:Choice>
        <mc:Fallback xmlns="">
          <p:sp>
            <p:nvSpPr>
              <p:cNvPr id="16" name="文本框 15">
                <a:extLst>
                  <a:ext uri="{FF2B5EF4-FFF2-40B4-BE49-F238E27FC236}">
                    <a16:creationId xmlns:a16="http://schemas.microsoft.com/office/drawing/2014/main" id="{C67ED8D0-C48F-75B4-0C78-3161332F73C6}"/>
                  </a:ext>
                </a:extLst>
              </p:cNvPr>
              <p:cNvSpPr txBox="1">
                <a:spLocks noRot="1" noChangeAspect="1" noMove="1" noResize="1" noEditPoints="1" noAdjustHandles="1" noChangeArrowheads="1" noChangeShapeType="1" noTextEdit="1"/>
              </p:cNvSpPr>
              <p:nvPr/>
            </p:nvSpPr>
            <p:spPr>
              <a:xfrm>
                <a:off x="8400256" y="3121064"/>
                <a:ext cx="2088232" cy="369332"/>
              </a:xfrm>
              <a:prstGeom prst="rect">
                <a:avLst/>
              </a:prstGeom>
              <a:blipFill>
                <a:blip r:embed="rId9"/>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23473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02648-5A8D-8E8F-D60A-6995E49C921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78DFE9E-8FB2-DB55-D04D-D76DB63D4926}"/>
              </a:ext>
            </a:extLst>
          </p:cNvPr>
          <p:cNvSpPr>
            <a:spLocks noGrp="1"/>
          </p:cNvSpPr>
          <p:nvPr>
            <p:ph type="title"/>
          </p:nvPr>
        </p:nvSpPr>
        <p:spPr>
          <a:xfrm>
            <a:off x="0" y="44624"/>
            <a:ext cx="12192000" cy="857250"/>
          </a:xfrm>
        </p:spPr>
        <p:txBody>
          <a:bodyPr/>
          <a:lstStyle/>
          <a:p>
            <a:r>
              <a:rPr lang="en-US" altLang="zh-CN" sz="2800" dirty="0">
                <a:solidFill>
                  <a:schemeClr val="bg1"/>
                </a:solidFill>
                <a:latin typeface="微软雅黑" panose="020B0503020204020204" pitchFamily="34" charset="-122"/>
                <a:ea typeface="微软雅黑" panose="020B0503020204020204" pitchFamily="34" charset="-122"/>
              </a:rPr>
              <a:t>Larger resistivity favors excitation of stronger unstable modes</a:t>
            </a:r>
            <a:endParaRPr lang="zh-CN" altLang="en-US" sz="28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3DB534DC-A527-A87F-95F6-A3CFD174BD93}"/>
              </a:ext>
            </a:extLst>
          </p:cNvPr>
          <p:cNvSpPr>
            <a:spLocks noGrp="1"/>
          </p:cNvSpPr>
          <p:nvPr>
            <p:ph type="sldNum" sz="quarter" idx="4"/>
          </p:nvPr>
        </p:nvSpPr>
        <p:spPr/>
        <p:txBody>
          <a:bodyPr/>
          <a:lstStyle/>
          <a:p>
            <a:pPr>
              <a:defRPr/>
            </a:pPr>
            <a:fld id="{DD3C5744-C3CE-4BDE-88A5-B11DDE512A7A}" type="slidenum">
              <a:rPr lang="zh-CN" altLang="en-US" smtClean="0"/>
              <a:t>12</a:t>
            </a:fld>
            <a:endParaRPr lang="zh-CN" altLang="en-US" dirty="0"/>
          </a:p>
        </p:txBody>
      </p:sp>
      <p:pic>
        <p:nvPicPr>
          <p:cNvPr id="8" name="图片 7">
            <a:extLst>
              <a:ext uri="{FF2B5EF4-FFF2-40B4-BE49-F238E27FC236}">
                <a16:creationId xmlns:a16="http://schemas.microsoft.com/office/drawing/2014/main" id="{679E35F9-7549-779A-5BDE-FF438B7DD56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172549" y="1495554"/>
            <a:ext cx="4819995" cy="3212759"/>
          </a:xfrm>
          <a:prstGeom prst="rect">
            <a:avLst/>
          </a:prstGeom>
        </p:spPr>
      </p:pic>
      <p:pic>
        <p:nvPicPr>
          <p:cNvPr id="10" name="图片 9">
            <a:extLst>
              <a:ext uri="{FF2B5EF4-FFF2-40B4-BE49-F238E27FC236}">
                <a16:creationId xmlns:a16="http://schemas.microsoft.com/office/drawing/2014/main" id="{C29B7BBD-66FC-E138-DF79-57015939A4E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039245" y="1502797"/>
            <a:ext cx="4819995" cy="3212759"/>
          </a:xfrm>
          <a:prstGeom prst="rect">
            <a:avLst/>
          </a:prstGeom>
        </p:spPr>
      </p:pic>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B741650E-7F71-7A88-19F7-7CD2EEC255D6}"/>
                  </a:ext>
                </a:extLst>
              </p:cNvPr>
              <p:cNvSpPr txBox="1"/>
              <p:nvPr/>
            </p:nvSpPr>
            <p:spPr>
              <a:xfrm>
                <a:off x="3215680" y="3305730"/>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20</m:t>
                      </m:r>
                    </m:oMath>
                  </m:oMathPara>
                </a14:m>
                <a:endParaRPr lang="zh-CN" altLang="en-US" dirty="0"/>
              </a:p>
            </p:txBody>
          </p:sp>
        </mc:Choice>
        <mc:Fallback xmlns="">
          <p:sp>
            <p:nvSpPr>
              <p:cNvPr id="4" name="文本框 3">
                <a:extLst>
                  <a:ext uri="{FF2B5EF4-FFF2-40B4-BE49-F238E27FC236}">
                    <a16:creationId xmlns:a16="http://schemas.microsoft.com/office/drawing/2014/main" id="{B741650E-7F71-7A88-19F7-7CD2EEC255D6}"/>
                  </a:ext>
                </a:extLst>
              </p:cNvPr>
              <p:cNvSpPr txBox="1">
                <a:spLocks noRot="1" noChangeAspect="1" noMove="1" noResize="1" noEditPoints="1" noAdjustHandles="1" noChangeArrowheads="1" noChangeShapeType="1" noTextEdit="1"/>
              </p:cNvSpPr>
              <p:nvPr/>
            </p:nvSpPr>
            <p:spPr>
              <a:xfrm>
                <a:off x="3215680" y="3305730"/>
                <a:ext cx="1656184" cy="369332"/>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AAC06085-4D36-9E09-CF0B-FE5F441BF2C5}"/>
                  </a:ext>
                </a:extLst>
              </p:cNvPr>
              <p:cNvSpPr txBox="1"/>
              <p:nvPr/>
            </p:nvSpPr>
            <p:spPr>
              <a:xfrm>
                <a:off x="2711624" y="1124744"/>
                <a:ext cx="1656184" cy="369332"/>
              </a:xfrm>
              <a:prstGeom prst="rect">
                <a:avLst/>
              </a:prstGeom>
              <a:noFill/>
            </p:spPr>
            <p:txBody>
              <a:bodyPr wrap="square">
                <a:spAutoFit/>
              </a:bodyPr>
              <a:lstStyle/>
              <a:p>
                <a:pPr/>
                <a14:m>
                  <m:oMathPara xmlns:m="http://schemas.openxmlformats.org/officeDocument/2006/math">
                    <m:oMath>
                      <m:r>
                        <a:rPr lang="en-US" altLang="zh-CN" i="1" smtClean="0">
                          <a:latin typeface="Cambria Math" panose="02040503050406030204" pitchFamily="18" charset="0"/>
                        </a:rPr>
                        <m:t>𝐺𝑟𝑜𝑤𝑡ℎ</m:t>
                      </m:r>
                      <m:r>
                        <a:rPr lang="en-US" altLang="zh-CN" b="0" i="1" smtClean="0">
                          <a:latin typeface="Cambria Math" panose="02040503050406030204" pitchFamily="18" charset="0"/>
                        </a:rPr>
                        <m:t> </m:t>
                      </m:r>
                      <m:r>
                        <a:rPr lang="en-US" altLang="zh-CN" b="0" i="1" smtClean="0">
                          <a:latin typeface="Cambria Math" panose="02040503050406030204" pitchFamily="18" charset="0"/>
                        </a:rPr>
                        <m:t>𝑅𝑎𝑡𝑒</m:t>
                      </m:r>
                    </m:oMath>
                  </m:oMathPara>
                </a14:m>
                <a:endParaRPr lang="zh-CN" altLang="en-US" i="1" dirty="0"/>
              </a:p>
            </p:txBody>
          </p:sp>
        </mc:Choice>
        <mc:Fallback xmlns="">
          <p:sp>
            <p:nvSpPr>
              <p:cNvPr id="11" name="文本框 10">
                <a:extLst>
                  <a:ext uri="{FF2B5EF4-FFF2-40B4-BE49-F238E27FC236}">
                    <a16:creationId xmlns:a16="http://schemas.microsoft.com/office/drawing/2014/main" id="{AAC06085-4D36-9E09-CF0B-FE5F441BF2C5}"/>
                  </a:ext>
                </a:extLst>
              </p:cNvPr>
              <p:cNvSpPr txBox="1">
                <a:spLocks noRot="1" noChangeAspect="1" noMove="1" noResize="1" noEditPoints="1" noAdjustHandles="1" noChangeArrowheads="1" noChangeShapeType="1" noTextEdit="1"/>
              </p:cNvSpPr>
              <p:nvPr/>
            </p:nvSpPr>
            <p:spPr>
              <a:xfrm>
                <a:off x="2711624" y="1124744"/>
                <a:ext cx="1656184" cy="36933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A2CCCBC9-28DC-81A9-BF37-10956DDB32FF}"/>
                  </a:ext>
                </a:extLst>
              </p:cNvPr>
              <p:cNvSpPr txBox="1"/>
              <p:nvPr/>
            </p:nvSpPr>
            <p:spPr>
              <a:xfrm>
                <a:off x="7877807" y="1124744"/>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𝑀𝑜𝑑𝑒</m:t>
                      </m:r>
                      <m:r>
                        <a:rPr lang="en-US" altLang="zh-CN" b="0" i="1" smtClean="0">
                          <a:latin typeface="Cambria Math" panose="02040503050406030204" pitchFamily="18" charset="0"/>
                        </a:rPr>
                        <m:t> </m:t>
                      </m:r>
                      <m:r>
                        <a:rPr lang="en-US" altLang="zh-CN" b="0" i="1" smtClean="0">
                          <a:latin typeface="Cambria Math" panose="02040503050406030204" pitchFamily="18" charset="0"/>
                        </a:rPr>
                        <m:t>𝑆𝑡𝑟𝑢𝑐𝑡𝑢𝑟𝑒</m:t>
                      </m:r>
                    </m:oMath>
                  </m:oMathPara>
                </a14:m>
                <a:endParaRPr lang="zh-CN" altLang="en-US" dirty="0"/>
              </a:p>
            </p:txBody>
          </p:sp>
        </mc:Choice>
        <mc:Fallback xmlns="">
          <p:sp>
            <p:nvSpPr>
              <p:cNvPr id="13" name="文本框 12">
                <a:extLst>
                  <a:ext uri="{FF2B5EF4-FFF2-40B4-BE49-F238E27FC236}">
                    <a16:creationId xmlns:a16="http://schemas.microsoft.com/office/drawing/2014/main" id="{A2CCCBC9-28DC-81A9-BF37-10956DDB32FF}"/>
                  </a:ext>
                </a:extLst>
              </p:cNvPr>
              <p:cNvSpPr txBox="1">
                <a:spLocks noRot="1" noChangeAspect="1" noMove="1" noResize="1" noEditPoints="1" noAdjustHandles="1" noChangeArrowheads="1" noChangeShapeType="1" noTextEdit="1"/>
              </p:cNvSpPr>
              <p:nvPr/>
            </p:nvSpPr>
            <p:spPr>
              <a:xfrm>
                <a:off x="7877807" y="1124744"/>
                <a:ext cx="1656184" cy="369332"/>
              </a:xfrm>
              <a:prstGeom prst="rect">
                <a:avLst/>
              </a:prstGeom>
              <a:blipFill>
                <a:blip r:embed="rId7"/>
                <a:stretch>
                  <a:fillRect r="-8456"/>
                </a:stretch>
              </a:blipFill>
            </p:spPr>
            <p:txBody>
              <a:bodyPr/>
              <a:lstStyle/>
              <a:p>
                <a:r>
                  <a:rPr lang="zh-CN" altLang="en-US">
                    <a:noFill/>
                  </a:rPr>
                  <a:t> </a:t>
                </a:r>
              </a:p>
            </p:txBody>
          </p:sp>
        </mc:Fallback>
      </mc:AlternateContent>
      <p:sp>
        <p:nvSpPr>
          <p:cNvPr id="15" name="文本框 14">
            <a:extLst>
              <a:ext uri="{FF2B5EF4-FFF2-40B4-BE49-F238E27FC236}">
                <a16:creationId xmlns:a16="http://schemas.microsoft.com/office/drawing/2014/main" id="{EA8674F1-C6D9-2065-E62C-9CBCE8D1FF06}"/>
              </a:ext>
            </a:extLst>
          </p:cNvPr>
          <p:cNvSpPr txBox="1"/>
          <p:nvPr/>
        </p:nvSpPr>
        <p:spPr>
          <a:xfrm>
            <a:off x="1055440" y="4948321"/>
            <a:ext cx="10513168" cy="1277273"/>
          </a:xfrm>
          <a:prstGeom prst="rect">
            <a:avLst/>
          </a:prstGeom>
          <a:noFill/>
        </p:spPr>
        <p:txBody>
          <a:bodyPr wrap="square">
            <a:spAutoFit/>
          </a:bodyPr>
          <a:lstStyle/>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As the resistivity increases, the growth rate increases, the resonant surface shifts outward, the mode structure broadens, and the mode frequency increases.</a:t>
            </a:r>
          </a:p>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The reason is that the increased resistivity leads to a larger phase lag, which in turn excites resonances at higher frequencies.</a:t>
            </a:r>
            <a:endParaRPr lang="zh-CN" altLang="en-US" i="1" dirty="0">
              <a:latin typeface="等线" panose="0201060003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BECFF8D1-9FDE-E20A-0488-A380E7AD4771}"/>
                  </a:ext>
                </a:extLst>
              </p:cNvPr>
              <p:cNvSpPr txBox="1"/>
              <p:nvPr/>
            </p:nvSpPr>
            <p:spPr>
              <a:xfrm>
                <a:off x="8400256" y="3121064"/>
                <a:ext cx="2088232" cy="369332"/>
              </a:xfrm>
              <a:prstGeom prst="rect">
                <a:avLst/>
              </a:prstGeom>
              <a:noFill/>
            </p:spPr>
            <p:txBody>
              <a:bodyPr wrap="square">
                <a:spAutoFit/>
              </a:bodyPr>
              <a:lstStyle/>
              <a:p>
                <a:pPr/>
                <a14:m>
                  <m:oMathPara xmlns:m="http://schemas.openxmlformats.org/officeDocument/2006/math">
                    <m:oMath>
                      <m:r>
                        <a:rPr lang="zh-CN" altLang="en-US" i="1">
                          <a:latin typeface="Cambria Math" panose="02040503050406030204" pitchFamily="18" charset="0"/>
                        </a:rPr>
                        <m:t>𝜔</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𝑐</m:t>
                          </m:r>
                        </m:e>
                        <m:sub>
                          <m:r>
                            <a:rPr lang="zh-CN" altLang="en-US" i="1">
                              <a:latin typeface="Cambria Math" panose="02040503050406030204" pitchFamily="18" charset="0"/>
                            </a:rPr>
                            <m:t>𝑟</m:t>
                          </m:r>
                        </m:sub>
                      </m:sSub>
                      <m:r>
                        <a:rPr lang="zh-CN" altLang="en-US" i="1">
                          <a:latin typeface="Cambria Math" panose="02040503050406030204" pitchFamily="18" charset="0"/>
                        </a:rPr>
                        <m:t>𝐹</m:t>
                      </m:r>
                      <m:d>
                        <m:dPr>
                          <m:ctrlPr>
                            <a:rPr lang="zh-CN" altLang="en-US" i="1">
                              <a:latin typeface="Cambria Math" panose="02040503050406030204" pitchFamily="18" charset="0"/>
                            </a:rPr>
                          </m:ctrlPr>
                        </m:dPr>
                        <m:e>
                          <m:r>
                            <a:rPr lang="zh-CN" altLang="en-US" i="1">
                              <a:latin typeface="Cambria Math" panose="02040503050406030204" pitchFamily="18" charset="0"/>
                            </a:rPr>
                            <m:t>𝑟</m:t>
                          </m:r>
                        </m:e>
                      </m:d>
                      <m:r>
                        <a:rPr lang="zh-CN" altLang="en-US" i="0">
                          <a:latin typeface="Cambria Math" panose="02040503050406030204" pitchFamily="18" charset="0"/>
                        </a:rPr>
                        <m:t>=0</m:t>
                      </m:r>
                    </m:oMath>
                  </m:oMathPara>
                </a14:m>
                <a:endParaRPr lang="zh-CN" altLang="en-US" dirty="0"/>
              </a:p>
            </p:txBody>
          </p:sp>
        </mc:Choice>
        <mc:Fallback xmlns="">
          <p:sp>
            <p:nvSpPr>
              <p:cNvPr id="17" name="文本框 16">
                <a:extLst>
                  <a:ext uri="{FF2B5EF4-FFF2-40B4-BE49-F238E27FC236}">
                    <a16:creationId xmlns:a16="http://schemas.microsoft.com/office/drawing/2014/main" id="{BECFF8D1-9FDE-E20A-0488-A380E7AD4771}"/>
                  </a:ext>
                </a:extLst>
              </p:cNvPr>
              <p:cNvSpPr txBox="1">
                <a:spLocks noRot="1" noChangeAspect="1" noMove="1" noResize="1" noEditPoints="1" noAdjustHandles="1" noChangeArrowheads="1" noChangeShapeType="1" noTextEdit="1"/>
              </p:cNvSpPr>
              <p:nvPr/>
            </p:nvSpPr>
            <p:spPr>
              <a:xfrm>
                <a:off x="8400256" y="3121064"/>
                <a:ext cx="2088232" cy="369332"/>
              </a:xfrm>
              <a:prstGeom prst="rect">
                <a:avLst/>
              </a:prstGeom>
              <a:blipFill>
                <a:blip r:embed="rId8"/>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51897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1E4AA-9A51-F6B7-E2C9-120E6A067C6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E6438A2-F980-66C7-2153-A6D28B69A141}"/>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RHM can be excited before the RE current saturates</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41924629-8EC0-57BB-81F2-0F20433072E2}"/>
              </a:ext>
            </a:extLst>
          </p:cNvPr>
          <p:cNvSpPr>
            <a:spLocks noGrp="1"/>
          </p:cNvSpPr>
          <p:nvPr>
            <p:ph type="sldNum" sz="quarter" idx="4"/>
          </p:nvPr>
        </p:nvSpPr>
        <p:spPr/>
        <p:txBody>
          <a:bodyPr/>
          <a:lstStyle/>
          <a:p>
            <a:pPr>
              <a:defRPr/>
            </a:pPr>
            <a:fld id="{DD3C5744-C3CE-4BDE-88A5-B11DDE512A7A}" type="slidenum">
              <a:rPr lang="zh-CN" altLang="en-US" smtClean="0"/>
              <a:t>13</a:t>
            </a:fld>
            <a:endParaRPr lang="zh-CN" altLang="en-US" dirty="0"/>
          </a:p>
        </p:txBody>
      </p:sp>
      <p:pic>
        <p:nvPicPr>
          <p:cNvPr id="4" name="图片 3">
            <a:extLst>
              <a:ext uri="{FF2B5EF4-FFF2-40B4-BE49-F238E27FC236}">
                <a16:creationId xmlns:a16="http://schemas.microsoft.com/office/drawing/2014/main" id="{DBC8AD92-D70B-39A0-816F-6876B1E86B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5815" y="1501614"/>
            <a:ext cx="4944185" cy="3295538"/>
          </a:xfrm>
          <a:prstGeom prst="rect">
            <a:avLst/>
          </a:prstGeom>
        </p:spPr>
      </p:pic>
      <p:pic>
        <p:nvPicPr>
          <p:cNvPr id="7" name="图片 6">
            <a:extLst>
              <a:ext uri="{FF2B5EF4-FFF2-40B4-BE49-F238E27FC236}">
                <a16:creationId xmlns:a16="http://schemas.microsoft.com/office/drawing/2014/main" id="{5CF843E9-28BE-E464-476A-1FCB632F73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5440" y="1501614"/>
            <a:ext cx="4944185" cy="3295538"/>
          </a:xfrm>
          <a:prstGeom prst="rect">
            <a:avLst/>
          </a:prstGeom>
        </p:spPr>
      </p:pic>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3ECA377C-004D-7DA3-3455-1591ECDC75EE}"/>
                  </a:ext>
                </a:extLst>
              </p:cNvPr>
              <p:cNvSpPr txBox="1"/>
              <p:nvPr/>
            </p:nvSpPr>
            <p:spPr>
              <a:xfrm>
                <a:off x="9192344" y="3305730"/>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1×</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−2</m:t>
                          </m:r>
                        </m:sup>
                      </m:sSup>
                    </m:oMath>
                  </m:oMathPara>
                </a14:m>
                <a:endParaRPr lang="zh-CN" altLang="en-US" dirty="0"/>
              </a:p>
            </p:txBody>
          </p:sp>
        </mc:Choice>
        <mc:Fallback xmlns="">
          <p:sp>
            <p:nvSpPr>
              <p:cNvPr id="6" name="文本框 5">
                <a:extLst>
                  <a:ext uri="{FF2B5EF4-FFF2-40B4-BE49-F238E27FC236}">
                    <a16:creationId xmlns:a16="http://schemas.microsoft.com/office/drawing/2014/main" id="{3ECA377C-004D-7DA3-3455-1591ECDC75EE}"/>
                  </a:ext>
                </a:extLst>
              </p:cNvPr>
              <p:cNvSpPr txBox="1">
                <a:spLocks noRot="1" noChangeAspect="1" noMove="1" noResize="1" noEditPoints="1" noAdjustHandles="1" noChangeArrowheads="1" noChangeShapeType="1" noTextEdit="1"/>
              </p:cNvSpPr>
              <p:nvPr/>
            </p:nvSpPr>
            <p:spPr>
              <a:xfrm>
                <a:off x="9192344" y="3305730"/>
                <a:ext cx="1656184" cy="369332"/>
              </a:xfrm>
              <a:prstGeom prst="rect">
                <a:avLst/>
              </a:prstGeom>
              <a:blipFill>
                <a:blip r:embed="rId5"/>
                <a:stretch>
                  <a:fillRect b="-81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5FE4FC26-373B-6A70-25AA-322D01AD3D38}"/>
                  </a:ext>
                </a:extLst>
              </p:cNvPr>
              <p:cNvSpPr txBox="1"/>
              <p:nvPr/>
            </p:nvSpPr>
            <p:spPr>
              <a:xfrm>
                <a:off x="2711624" y="1124744"/>
                <a:ext cx="1656184" cy="369332"/>
              </a:xfrm>
              <a:prstGeom prst="rect">
                <a:avLst/>
              </a:prstGeom>
              <a:noFill/>
            </p:spPr>
            <p:txBody>
              <a:bodyPr wrap="square">
                <a:spAutoFit/>
              </a:bodyPr>
              <a:lstStyle/>
              <a:p>
                <a:pPr/>
                <a14:m>
                  <m:oMathPara xmlns:m="http://schemas.openxmlformats.org/officeDocument/2006/math">
                    <m:oMath>
                      <m:r>
                        <a:rPr lang="en-US" altLang="zh-CN" i="1" smtClean="0">
                          <a:latin typeface="Cambria Math" panose="02040503050406030204" pitchFamily="18" charset="0"/>
                        </a:rPr>
                        <m:t>𝐺𝑟𝑜𝑤𝑡ℎ</m:t>
                      </m:r>
                      <m:r>
                        <a:rPr lang="en-US" altLang="zh-CN" b="0" i="1" smtClean="0">
                          <a:latin typeface="Cambria Math" panose="02040503050406030204" pitchFamily="18" charset="0"/>
                        </a:rPr>
                        <m:t> </m:t>
                      </m:r>
                      <m:r>
                        <a:rPr lang="en-US" altLang="zh-CN" b="0" i="1" smtClean="0">
                          <a:latin typeface="Cambria Math" panose="02040503050406030204" pitchFamily="18" charset="0"/>
                        </a:rPr>
                        <m:t>𝑅𝑎𝑡𝑒</m:t>
                      </m:r>
                    </m:oMath>
                  </m:oMathPara>
                </a14:m>
                <a:endParaRPr lang="zh-CN" altLang="en-US" i="1" dirty="0"/>
              </a:p>
            </p:txBody>
          </p:sp>
        </mc:Choice>
        <mc:Fallback xmlns="">
          <p:sp>
            <p:nvSpPr>
              <p:cNvPr id="9" name="文本框 8">
                <a:extLst>
                  <a:ext uri="{FF2B5EF4-FFF2-40B4-BE49-F238E27FC236}">
                    <a16:creationId xmlns:a16="http://schemas.microsoft.com/office/drawing/2014/main" id="{5FE4FC26-373B-6A70-25AA-322D01AD3D38}"/>
                  </a:ext>
                </a:extLst>
              </p:cNvPr>
              <p:cNvSpPr txBox="1">
                <a:spLocks noRot="1" noChangeAspect="1" noMove="1" noResize="1" noEditPoints="1" noAdjustHandles="1" noChangeArrowheads="1" noChangeShapeType="1" noTextEdit="1"/>
              </p:cNvSpPr>
              <p:nvPr/>
            </p:nvSpPr>
            <p:spPr>
              <a:xfrm>
                <a:off x="2711624" y="1124744"/>
                <a:ext cx="1656184" cy="36933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601944CE-384A-1A30-12B3-A7C3E7A9071F}"/>
                  </a:ext>
                </a:extLst>
              </p:cNvPr>
              <p:cNvSpPr txBox="1"/>
              <p:nvPr/>
            </p:nvSpPr>
            <p:spPr>
              <a:xfrm>
                <a:off x="7877807" y="1124744"/>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𝑀𝑜𝑑𝑒</m:t>
                      </m:r>
                      <m:r>
                        <a:rPr lang="en-US" altLang="zh-CN" b="0" i="1" smtClean="0">
                          <a:latin typeface="Cambria Math" panose="02040503050406030204" pitchFamily="18" charset="0"/>
                        </a:rPr>
                        <m:t> </m:t>
                      </m:r>
                      <m:r>
                        <a:rPr lang="en-US" altLang="zh-CN" b="0" i="1" smtClean="0">
                          <a:latin typeface="Cambria Math" panose="02040503050406030204" pitchFamily="18" charset="0"/>
                        </a:rPr>
                        <m:t>𝑆𝑡𝑟𝑢𝑐𝑡𝑢𝑟𝑒</m:t>
                      </m:r>
                    </m:oMath>
                  </m:oMathPara>
                </a14:m>
                <a:endParaRPr lang="zh-CN" altLang="en-US" dirty="0"/>
              </a:p>
            </p:txBody>
          </p:sp>
        </mc:Choice>
        <mc:Fallback xmlns="">
          <p:sp>
            <p:nvSpPr>
              <p:cNvPr id="11" name="文本框 10">
                <a:extLst>
                  <a:ext uri="{FF2B5EF4-FFF2-40B4-BE49-F238E27FC236}">
                    <a16:creationId xmlns:a16="http://schemas.microsoft.com/office/drawing/2014/main" id="{601944CE-384A-1A30-12B3-A7C3E7A9071F}"/>
                  </a:ext>
                </a:extLst>
              </p:cNvPr>
              <p:cNvSpPr txBox="1">
                <a:spLocks noRot="1" noChangeAspect="1" noMove="1" noResize="1" noEditPoints="1" noAdjustHandles="1" noChangeArrowheads="1" noChangeShapeType="1" noTextEdit="1"/>
              </p:cNvSpPr>
              <p:nvPr/>
            </p:nvSpPr>
            <p:spPr>
              <a:xfrm>
                <a:off x="7877807" y="1124744"/>
                <a:ext cx="1656184" cy="369332"/>
              </a:xfrm>
              <a:prstGeom prst="rect">
                <a:avLst/>
              </a:prstGeom>
              <a:blipFill>
                <a:blip r:embed="rId7"/>
                <a:stretch>
                  <a:fillRect r="-84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9C7C8233-75D2-8F8E-A5CB-994903BDD837}"/>
                  </a:ext>
                </a:extLst>
              </p:cNvPr>
              <p:cNvSpPr txBox="1"/>
              <p:nvPr/>
            </p:nvSpPr>
            <p:spPr>
              <a:xfrm>
                <a:off x="8867907" y="2952549"/>
                <a:ext cx="2088232" cy="369332"/>
              </a:xfrm>
              <a:prstGeom prst="rect">
                <a:avLst/>
              </a:prstGeom>
              <a:noFill/>
            </p:spPr>
            <p:txBody>
              <a:bodyPr wrap="square">
                <a:spAutoFit/>
              </a:bodyPr>
              <a:lstStyle/>
              <a:p>
                <a:pPr/>
                <a14:m>
                  <m:oMathPara xmlns:m="http://schemas.openxmlformats.org/officeDocument/2006/math">
                    <m:oMath>
                      <m:r>
                        <a:rPr lang="zh-CN" altLang="en-US" i="1">
                          <a:latin typeface="Cambria Math" panose="02040503050406030204" pitchFamily="18" charset="0"/>
                        </a:rPr>
                        <m:t>𝜔</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a:rPr lang="zh-CN" altLang="en-US" i="1">
                              <a:latin typeface="Cambria Math" panose="02040503050406030204" pitchFamily="18" charset="0"/>
                            </a:rPr>
                            <m:t>𝑐</m:t>
                          </m:r>
                        </m:e>
                        <m:sub>
                          <m:r>
                            <a:rPr lang="zh-CN" altLang="en-US" i="1">
                              <a:latin typeface="Cambria Math" panose="02040503050406030204" pitchFamily="18" charset="0"/>
                            </a:rPr>
                            <m:t>𝑟</m:t>
                          </m:r>
                        </m:sub>
                      </m:sSub>
                      <m:r>
                        <a:rPr lang="zh-CN" altLang="en-US" i="1">
                          <a:latin typeface="Cambria Math" panose="02040503050406030204" pitchFamily="18" charset="0"/>
                        </a:rPr>
                        <m:t>𝐹</m:t>
                      </m:r>
                      <m:d>
                        <m:dPr>
                          <m:ctrlPr>
                            <a:rPr lang="zh-CN" altLang="en-US" i="1">
                              <a:latin typeface="Cambria Math" panose="02040503050406030204" pitchFamily="18" charset="0"/>
                            </a:rPr>
                          </m:ctrlPr>
                        </m:dPr>
                        <m:e>
                          <m:r>
                            <a:rPr lang="zh-CN" altLang="en-US" i="1">
                              <a:latin typeface="Cambria Math" panose="02040503050406030204" pitchFamily="18" charset="0"/>
                            </a:rPr>
                            <m:t>𝑟</m:t>
                          </m:r>
                        </m:e>
                      </m:d>
                      <m:r>
                        <a:rPr lang="zh-CN" altLang="en-US" i="0">
                          <a:latin typeface="Cambria Math" panose="02040503050406030204" pitchFamily="18" charset="0"/>
                        </a:rPr>
                        <m:t>=0</m:t>
                      </m:r>
                    </m:oMath>
                  </m:oMathPara>
                </a14:m>
                <a:endParaRPr lang="zh-CN" altLang="en-US" dirty="0"/>
              </a:p>
            </p:txBody>
          </p:sp>
        </mc:Choice>
        <mc:Fallback xmlns="">
          <p:sp>
            <p:nvSpPr>
              <p:cNvPr id="13" name="文本框 12">
                <a:extLst>
                  <a:ext uri="{FF2B5EF4-FFF2-40B4-BE49-F238E27FC236}">
                    <a16:creationId xmlns:a16="http://schemas.microsoft.com/office/drawing/2014/main" id="{9C7C8233-75D2-8F8E-A5CB-994903BDD837}"/>
                  </a:ext>
                </a:extLst>
              </p:cNvPr>
              <p:cNvSpPr txBox="1">
                <a:spLocks noRot="1" noChangeAspect="1" noMove="1" noResize="1" noEditPoints="1" noAdjustHandles="1" noChangeArrowheads="1" noChangeShapeType="1" noTextEdit="1"/>
              </p:cNvSpPr>
              <p:nvPr/>
            </p:nvSpPr>
            <p:spPr>
              <a:xfrm>
                <a:off x="8867907" y="2952549"/>
                <a:ext cx="2088232" cy="369332"/>
              </a:xfrm>
              <a:prstGeom prst="rect">
                <a:avLst/>
              </a:prstGeom>
              <a:blipFill>
                <a:blip r:embed="rId8"/>
                <a:stretch>
                  <a:fillRect/>
                </a:stretch>
              </a:blipFill>
            </p:spPr>
            <p:txBody>
              <a:bodyPr/>
              <a:lstStyle/>
              <a:p>
                <a:r>
                  <a:rPr lang="zh-CN" altLang="en-US">
                    <a:noFill/>
                  </a:rPr>
                  <a:t> </a:t>
                </a:r>
              </a:p>
            </p:txBody>
          </p:sp>
        </mc:Fallback>
      </mc:AlternateContent>
      <p:sp>
        <p:nvSpPr>
          <p:cNvPr id="15" name="文本框 14">
            <a:extLst>
              <a:ext uri="{FF2B5EF4-FFF2-40B4-BE49-F238E27FC236}">
                <a16:creationId xmlns:a16="http://schemas.microsoft.com/office/drawing/2014/main" id="{A776F719-39F5-2914-CB53-941DEE5D5EFC}"/>
              </a:ext>
            </a:extLst>
          </p:cNvPr>
          <p:cNvSpPr txBox="1"/>
          <p:nvPr/>
        </p:nvSpPr>
        <p:spPr>
          <a:xfrm>
            <a:off x="1055440" y="4948321"/>
            <a:ext cx="10513168" cy="1631216"/>
          </a:xfrm>
          <a:prstGeom prst="rect">
            <a:avLst/>
          </a:prstGeom>
          <a:noFill/>
        </p:spPr>
        <p:txBody>
          <a:bodyPr wrap="square">
            <a:spAutoFit/>
          </a:bodyPr>
          <a:lstStyle/>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Resistive hose modes have very high growth rates and may be excited before the runaway electrons saturate. Therefore, it is necessary to consider the effect of the runaway electron current fraction.</a:t>
            </a:r>
          </a:p>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As the RE current fraction decreases, the mode growth rate drops, while the resonant surface position and the mode frequency remain nearly unchanged.</a:t>
            </a:r>
          </a:p>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Resistivity has little effect on the threshold RE current fraction for exciting the RHM.</a:t>
            </a:r>
          </a:p>
        </p:txBody>
      </p:sp>
    </p:spTree>
    <p:extLst>
      <p:ext uri="{BB962C8B-B14F-4D97-AF65-F5344CB8AC3E}">
        <p14:creationId xmlns:p14="http://schemas.microsoft.com/office/powerpoint/2010/main" val="2035758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683A9-3BD0-4CBF-3805-6A777FE146F8}"/>
            </a:ext>
          </a:extLst>
        </p:cNvPr>
        <p:cNvGrpSpPr/>
        <p:nvPr/>
      </p:nvGrpSpPr>
      <p:grpSpPr>
        <a:xfrm>
          <a:off x="0" y="0"/>
          <a:ext cx="0" cy="0"/>
          <a:chOff x="0" y="0"/>
          <a:chExt cx="0" cy="0"/>
        </a:xfrm>
      </p:grpSpPr>
      <p:pic>
        <p:nvPicPr>
          <p:cNvPr id="10" name="图片 9">
            <a:extLst>
              <a:ext uri="{FF2B5EF4-FFF2-40B4-BE49-F238E27FC236}">
                <a16:creationId xmlns:a16="http://schemas.microsoft.com/office/drawing/2014/main" id="{E1F69CC1-3179-9DBF-36FF-3427C1047E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336" y="1628800"/>
            <a:ext cx="4109545" cy="2739210"/>
          </a:xfrm>
          <a:prstGeom prst="rect">
            <a:avLst/>
          </a:prstGeom>
        </p:spPr>
      </p:pic>
      <p:sp>
        <p:nvSpPr>
          <p:cNvPr id="2" name="标题 1">
            <a:extLst>
              <a:ext uri="{FF2B5EF4-FFF2-40B4-BE49-F238E27FC236}">
                <a16:creationId xmlns:a16="http://schemas.microsoft.com/office/drawing/2014/main" id="{6AA1B36B-8C11-B428-E066-CE2F457196A2}"/>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High resistivity increases the mode saturation amplitude</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0C4B2657-63E0-B46D-C951-CC5D9C42D499}"/>
              </a:ext>
            </a:extLst>
          </p:cNvPr>
          <p:cNvSpPr>
            <a:spLocks noGrp="1"/>
          </p:cNvSpPr>
          <p:nvPr>
            <p:ph type="sldNum" sz="quarter" idx="4"/>
          </p:nvPr>
        </p:nvSpPr>
        <p:spPr/>
        <p:txBody>
          <a:bodyPr/>
          <a:lstStyle/>
          <a:p>
            <a:pPr>
              <a:defRPr/>
            </a:pPr>
            <a:fld id="{DD3C5744-C3CE-4BDE-88A5-B11DDE512A7A}" type="slidenum">
              <a:rPr lang="zh-CN" altLang="en-US" smtClean="0"/>
              <a:t>14</a:t>
            </a:fld>
            <a:endParaRPr lang="zh-CN" altLang="en-US" dirty="0"/>
          </a:p>
        </p:txBody>
      </p:sp>
      <p:pic>
        <p:nvPicPr>
          <p:cNvPr id="6" name="图片 5">
            <a:extLst>
              <a:ext uri="{FF2B5EF4-FFF2-40B4-BE49-F238E27FC236}">
                <a16:creationId xmlns:a16="http://schemas.microsoft.com/office/drawing/2014/main" id="{2C09474A-C68F-CA03-C632-3C4A22CB32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4831" y="1700808"/>
            <a:ext cx="4109545" cy="2739210"/>
          </a:xfrm>
          <a:prstGeom prst="rect">
            <a:avLst/>
          </a:prstGeom>
        </p:spPr>
      </p:pic>
      <p:pic>
        <p:nvPicPr>
          <p:cNvPr id="8" name="图片 7">
            <a:extLst>
              <a:ext uri="{FF2B5EF4-FFF2-40B4-BE49-F238E27FC236}">
                <a16:creationId xmlns:a16="http://schemas.microsoft.com/office/drawing/2014/main" id="{D0319162-D5F3-7023-FFC2-072EF3FE15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82455" y="1700808"/>
            <a:ext cx="4109545" cy="2739210"/>
          </a:xfrm>
          <a:prstGeom prst="rect">
            <a:avLst/>
          </a:prstGeom>
        </p:spPr>
      </p:pic>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399651BB-3A58-0907-5A94-2694B98A7976}"/>
                  </a:ext>
                </a:extLst>
              </p:cNvPr>
              <p:cNvSpPr txBox="1"/>
              <p:nvPr/>
            </p:nvSpPr>
            <p:spPr>
              <a:xfrm>
                <a:off x="1415480" y="1360566"/>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2×</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−4</m:t>
                          </m:r>
                        </m:sup>
                      </m:sSup>
                    </m:oMath>
                  </m:oMathPara>
                </a14:m>
                <a:endParaRPr lang="zh-CN" altLang="en-US" dirty="0"/>
              </a:p>
            </p:txBody>
          </p:sp>
        </mc:Choice>
        <mc:Fallback xmlns="">
          <p:sp>
            <p:nvSpPr>
              <p:cNvPr id="13" name="文本框 12">
                <a:extLst>
                  <a:ext uri="{FF2B5EF4-FFF2-40B4-BE49-F238E27FC236}">
                    <a16:creationId xmlns:a16="http://schemas.microsoft.com/office/drawing/2014/main" id="{399651BB-3A58-0907-5A94-2694B98A7976}"/>
                  </a:ext>
                </a:extLst>
              </p:cNvPr>
              <p:cNvSpPr txBox="1">
                <a:spLocks noRot="1" noChangeAspect="1" noMove="1" noResize="1" noEditPoints="1" noAdjustHandles="1" noChangeArrowheads="1" noChangeShapeType="1" noTextEdit="1"/>
              </p:cNvSpPr>
              <p:nvPr/>
            </p:nvSpPr>
            <p:spPr>
              <a:xfrm>
                <a:off x="1415480" y="1360566"/>
                <a:ext cx="1656184" cy="369332"/>
              </a:xfrm>
              <a:prstGeom prst="rect">
                <a:avLst/>
              </a:prstGeom>
              <a:blipFill>
                <a:blip r:embed="rId6"/>
                <a:stretch>
                  <a:fillRect b="-81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033A2D54-683C-559B-A398-D0661E5DE958}"/>
                  </a:ext>
                </a:extLst>
              </p:cNvPr>
              <p:cNvSpPr txBox="1"/>
              <p:nvPr/>
            </p:nvSpPr>
            <p:spPr>
              <a:xfrm>
                <a:off x="5408536" y="1360566"/>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1×</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−3</m:t>
                          </m:r>
                        </m:sup>
                      </m:sSup>
                    </m:oMath>
                  </m:oMathPara>
                </a14:m>
                <a:endParaRPr lang="zh-CN" altLang="en-US" dirty="0"/>
              </a:p>
            </p:txBody>
          </p:sp>
        </mc:Choice>
        <mc:Fallback xmlns="">
          <p:sp>
            <p:nvSpPr>
              <p:cNvPr id="15" name="文本框 14">
                <a:extLst>
                  <a:ext uri="{FF2B5EF4-FFF2-40B4-BE49-F238E27FC236}">
                    <a16:creationId xmlns:a16="http://schemas.microsoft.com/office/drawing/2014/main" id="{033A2D54-683C-559B-A398-D0661E5DE958}"/>
                  </a:ext>
                </a:extLst>
              </p:cNvPr>
              <p:cNvSpPr txBox="1">
                <a:spLocks noRot="1" noChangeAspect="1" noMove="1" noResize="1" noEditPoints="1" noAdjustHandles="1" noChangeArrowheads="1" noChangeShapeType="1" noTextEdit="1"/>
              </p:cNvSpPr>
              <p:nvPr/>
            </p:nvSpPr>
            <p:spPr>
              <a:xfrm>
                <a:off x="5408536" y="1360566"/>
                <a:ext cx="1656184" cy="369332"/>
              </a:xfrm>
              <a:prstGeom prst="rect">
                <a:avLst/>
              </a:prstGeom>
              <a:blipFill>
                <a:blip r:embed="rId7"/>
                <a:stretch>
                  <a:fillRect b="-81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789A038B-49E2-3549-2A2F-A2D3FCF2384E}"/>
                  </a:ext>
                </a:extLst>
              </p:cNvPr>
              <p:cNvSpPr txBox="1"/>
              <p:nvPr/>
            </p:nvSpPr>
            <p:spPr>
              <a:xfrm>
                <a:off x="9309135" y="1358661"/>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5×</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−3</m:t>
                          </m:r>
                        </m:sup>
                      </m:sSup>
                    </m:oMath>
                  </m:oMathPara>
                </a14:m>
                <a:endParaRPr lang="zh-CN" altLang="en-US" dirty="0"/>
              </a:p>
            </p:txBody>
          </p:sp>
        </mc:Choice>
        <mc:Fallback xmlns="">
          <p:sp>
            <p:nvSpPr>
              <p:cNvPr id="17" name="文本框 16">
                <a:extLst>
                  <a:ext uri="{FF2B5EF4-FFF2-40B4-BE49-F238E27FC236}">
                    <a16:creationId xmlns:a16="http://schemas.microsoft.com/office/drawing/2014/main" id="{789A038B-49E2-3549-2A2F-A2D3FCF2384E}"/>
                  </a:ext>
                </a:extLst>
              </p:cNvPr>
              <p:cNvSpPr txBox="1">
                <a:spLocks noRot="1" noChangeAspect="1" noMove="1" noResize="1" noEditPoints="1" noAdjustHandles="1" noChangeArrowheads="1" noChangeShapeType="1" noTextEdit="1"/>
              </p:cNvSpPr>
              <p:nvPr/>
            </p:nvSpPr>
            <p:spPr>
              <a:xfrm>
                <a:off x="9309135" y="1358661"/>
                <a:ext cx="1656184" cy="369332"/>
              </a:xfrm>
              <a:prstGeom prst="rect">
                <a:avLst/>
              </a:prstGeom>
              <a:blipFill>
                <a:blip r:embed="rId8"/>
                <a:stretch>
                  <a:fillRect b="-8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4B090008-7670-6D2D-BC71-0243FB4C7C61}"/>
                  </a:ext>
                </a:extLst>
              </p:cNvPr>
              <p:cNvSpPr txBox="1"/>
              <p:nvPr/>
            </p:nvSpPr>
            <p:spPr>
              <a:xfrm>
                <a:off x="1415480" y="1030122"/>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20</m:t>
                      </m:r>
                    </m:oMath>
                  </m:oMathPara>
                </a14:m>
                <a:endParaRPr lang="zh-CN" altLang="en-US" dirty="0"/>
              </a:p>
            </p:txBody>
          </p:sp>
        </mc:Choice>
        <mc:Fallback xmlns="">
          <p:sp>
            <p:nvSpPr>
              <p:cNvPr id="4" name="文本框 3">
                <a:extLst>
                  <a:ext uri="{FF2B5EF4-FFF2-40B4-BE49-F238E27FC236}">
                    <a16:creationId xmlns:a16="http://schemas.microsoft.com/office/drawing/2014/main" id="{4B090008-7670-6D2D-BC71-0243FB4C7C61}"/>
                  </a:ext>
                </a:extLst>
              </p:cNvPr>
              <p:cNvSpPr txBox="1">
                <a:spLocks noRot="1" noChangeAspect="1" noMove="1" noResize="1" noEditPoints="1" noAdjustHandles="1" noChangeArrowheads="1" noChangeShapeType="1" noTextEdit="1"/>
              </p:cNvSpPr>
              <p:nvPr/>
            </p:nvSpPr>
            <p:spPr>
              <a:xfrm>
                <a:off x="1415480" y="1030122"/>
                <a:ext cx="1656184" cy="369332"/>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2AD0E6B1-6CFC-38D5-DC91-7F383934FB96}"/>
                  </a:ext>
                </a:extLst>
              </p:cNvPr>
              <p:cNvSpPr txBox="1"/>
              <p:nvPr/>
            </p:nvSpPr>
            <p:spPr>
              <a:xfrm>
                <a:off x="5267908" y="1030122"/>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20</m:t>
                      </m:r>
                    </m:oMath>
                  </m:oMathPara>
                </a14:m>
                <a:endParaRPr lang="zh-CN" altLang="en-US" dirty="0"/>
              </a:p>
            </p:txBody>
          </p:sp>
        </mc:Choice>
        <mc:Fallback xmlns="">
          <p:sp>
            <p:nvSpPr>
              <p:cNvPr id="9" name="文本框 8">
                <a:extLst>
                  <a:ext uri="{FF2B5EF4-FFF2-40B4-BE49-F238E27FC236}">
                    <a16:creationId xmlns:a16="http://schemas.microsoft.com/office/drawing/2014/main" id="{2AD0E6B1-6CFC-38D5-DC91-7F383934FB96}"/>
                  </a:ext>
                </a:extLst>
              </p:cNvPr>
              <p:cNvSpPr txBox="1">
                <a:spLocks noRot="1" noChangeAspect="1" noMove="1" noResize="1" noEditPoints="1" noAdjustHandles="1" noChangeArrowheads="1" noChangeShapeType="1" noTextEdit="1"/>
              </p:cNvSpPr>
              <p:nvPr/>
            </p:nvSpPr>
            <p:spPr>
              <a:xfrm>
                <a:off x="5267908" y="1030122"/>
                <a:ext cx="1656184" cy="369332"/>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1D715E29-D8F3-6D07-E148-D265D4AFF001}"/>
                  </a:ext>
                </a:extLst>
              </p:cNvPr>
              <p:cNvSpPr txBox="1"/>
              <p:nvPr/>
            </p:nvSpPr>
            <p:spPr>
              <a:xfrm>
                <a:off x="9260964" y="989329"/>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20</m:t>
                      </m:r>
                    </m:oMath>
                  </m:oMathPara>
                </a14:m>
                <a:endParaRPr lang="zh-CN" altLang="en-US" dirty="0"/>
              </a:p>
            </p:txBody>
          </p:sp>
        </mc:Choice>
        <mc:Fallback xmlns="">
          <p:sp>
            <p:nvSpPr>
              <p:cNvPr id="12" name="文本框 11">
                <a:extLst>
                  <a:ext uri="{FF2B5EF4-FFF2-40B4-BE49-F238E27FC236}">
                    <a16:creationId xmlns:a16="http://schemas.microsoft.com/office/drawing/2014/main" id="{1D715E29-D8F3-6D07-E148-D265D4AFF001}"/>
                  </a:ext>
                </a:extLst>
              </p:cNvPr>
              <p:cNvSpPr txBox="1">
                <a:spLocks noRot="1" noChangeAspect="1" noMove="1" noResize="1" noEditPoints="1" noAdjustHandles="1" noChangeArrowheads="1" noChangeShapeType="1" noTextEdit="1"/>
              </p:cNvSpPr>
              <p:nvPr/>
            </p:nvSpPr>
            <p:spPr>
              <a:xfrm>
                <a:off x="9260964" y="989329"/>
                <a:ext cx="1656184" cy="369332"/>
              </a:xfrm>
              <a:prstGeom prst="rect">
                <a:avLst/>
              </a:prstGeom>
              <a:blipFill>
                <a:blip r:embed="rId11"/>
                <a:stretch>
                  <a:fillRect/>
                </a:stretch>
              </a:blipFill>
            </p:spPr>
            <p:txBody>
              <a:bodyPr/>
              <a:lstStyle/>
              <a:p>
                <a:r>
                  <a:rPr lang="zh-CN" altLang="en-US">
                    <a:noFill/>
                  </a:rPr>
                  <a:t> </a:t>
                </a:r>
              </a:p>
            </p:txBody>
          </p:sp>
        </mc:Fallback>
      </mc:AlternateContent>
      <p:sp>
        <p:nvSpPr>
          <p:cNvPr id="16" name="文本框 15">
            <a:extLst>
              <a:ext uri="{FF2B5EF4-FFF2-40B4-BE49-F238E27FC236}">
                <a16:creationId xmlns:a16="http://schemas.microsoft.com/office/drawing/2014/main" id="{37277DDE-F6E0-DD35-15EB-A9D06D7B0868}"/>
              </a:ext>
            </a:extLst>
          </p:cNvPr>
          <p:cNvSpPr txBox="1"/>
          <p:nvPr/>
        </p:nvSpPr>
        <p:spPr>
          <a:xfrm>
            <a:off x="1055440" y="4725144"/>
            <a:ext cx="10513168" cy="1631216"/>
          </a:xfrm>
          <a:prstGeom prst="rect">
            <a:avLst/>
          </a:prstGeom>
          <a:noFill/>
        </p:spPr>
        <p:txBody>
          <a:bodyPr wrap="square">
            <a:spAutoFit/>
          </a:bodyPr>
          <a:lstStyle/>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For low resistivity, the mode perturbation evolves gently and the saturation amplitude is very low.</a:t>
            </a:r>
          </a:p>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For intermediate resistivity, the mode perturbation evolves violently, the nonlinear interactions are strong, and the saturation amplitude is moderate.</a:t>
            </a:r>
          </a:p>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For high resistivity, the mode perturbation evolves very violently, the mode saturates rapidly, and the saturation amplitude is very large.</a:t>
            </a:r>
          </a:p>
        </p:txBody>
      </p:sp>
    </p:spTree>
    <p:extLst>
      <p:ext uri="{BB962C8B-B14F-4D97-AF65-F5344CB8AC3E}">
        <p14:creationId xmlns:p14="http://schemas.microsoft.com/office/powerpoint/2010/main" val="2426747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7B5F8-BED6-DAD4-85A6-E388B44116CE}"/>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2FC233B-50EC-E687-6185-3440C2C63DE9}"/>
              </a:ext>
            </a:extLst>
          </p:cNvPr>
          <p:cNvSpPr>
            <a:spLocks noGrp="1"/>
          </p:cNvSpPr>
          <p:nvPr>
            <p:ph type="title"/>
          </p:nvPr>
        </p:nvSpPr>
        <p:spPr>
          <a:xfrm>
            <a:off x="0" y="44624"/>
            <a:ext cx="12192000" cy="857250"/>
          </a:xfrm>
        </p:spPr>
        <p:txBody>
          <a:bodyPr/>
          <a:lstStyle/>
          <a:p>
            <a:r>
              <a:rPr lang="en-US" altLang="zh-CN" sz="3200" dirty="0"/>
              <a:t>RHM nonlinear evolution </a:t>
            </a:r>
            <a:r>
              <a:rPr lang="en-US" altLang="zh-CN" sz="3200" dirty="0">
                <a:solidFill>
                  <a:schemeClr val="bg1"/>
                </a:solidFill>
                <a:latin typeface="微软雅黑" panose="020B0503020204020204" pitchFamily="34" charset="-122"/>
                <a:ea typeface="微软雅黑" panose="020B0503020204020204" pitchFamily="34" charset="-122"/>
              </a:rPr>
              <a:t>lead to </a:t>
            </a:r>
            <a:r>
              <a:rPr lang="en-US" altLang="zh-CN" sz="3200" dirty="0"/>
              <a:t>rapid q‑profile collapse</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F82591FC-04F8-A9C8-7B57-BFAA18E98D46}"/>
              </a:ext>
            </a:extLst>
          </p:cNvPr>
          <p:cNvSpPr>
            <a:spLocks noGrp="1"/>
          </p:cNvSpPr>
          <p:nvPr>
            <p:ph type="sldNum" sz="quarter" idx="4"/>
          </p:nvPr>
        </p:nvSpPr>
        <p:spPr/>
        <p:txBody>
          <a:bodyPr/>
          <a:lstStyle/>
          <a:p>
            <a:pPr>
              <a:defRPr/>
            </a:pPr>
            <a:fld id="{DD3C5744-C3CE-4BDE-88A5-B11DDE512A7A}" type="slidenum">
              <a:rPr lang="zh-CN" altLang="en-US" smtClean="0"/>
              <a:t>15</a:t>
            </a:fld>
            <a:endParaRPr lang="zh-CN" altLang="en-US" dirty="0"/>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F556C502-10AC-8F6A-E36F-CD4E540E7DFC}"/>
                  </a:ext>
                </a:extLst>
              </p:cNvPr>
              <p:cNvSpPr txBox="1"/>
              <p:nvPr/>
            </p:nvSpPr>
            <p:spPr>
              <a:xfrm>
                <a:off x="1415480" y="1360566"/>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2×</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−4</m:t>
                          </m:r>
                        </m:sup>
                      </m:sSup>
                    </m:oMath>
                  </m:oMathPara>
                </a14:m>
                <a:endParaRPr lang="zh-CN" altLang="en-US" dirty="0"/>
              </a:p>
            </p:txBody>
          </p:sp>
        </mc:Choice>
        <mc:Fallback xmlns="">
          <p:sp>
            <p:nvSpPr>
              <p:cNvPr id="4" name="文本框 3">
                <a:extLst>
                  <a:ext uri="{FF2B5EF4-FFF2-40B4-BE49-F238E27FC236}">
                    <a16:creationId xmlns:a16="http://schemas.microsoft.com/office/drawing/2014/main" id="{F556C502-10AC-8F6A-E36F-CD4E540E7DFC}"/>
                  </a:ext>
                </a:extLst>
              </p:cNvPr>
              <p:cNvSpPr txBox="1">
                <a:spLocks noRot="1" noChangeAspect="1" noMove="1" noResize="1" noEditPoints="1" noAdjustHandles="1" noChangeArrowheads="1" noChangeShapeType="1" noTextEdit="1"/>
              </p:cNvSpPr>
              <p:nvPr/>
            </p:nvSpPr>
            <p:spPr>
              <a:xfrm>
                <a:off x="1415480" y="1360566"/>
                <a:ext cx="1656184" cy="369332"/>
              </a:xfrm>
              <a:prstGeom prst="rect">
                <a:avLst/>
              </a:prstGeom>
              <a:blipFill>
                <a:blip r:embed="rId3"/>
                <a:stretch>
                  <a:fillRect b="-81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017ED785-1B3A-DA8B-804B-D803D7276628}"/>
                  </a:ext>
                </a:extLst>
              </p:cNvPr>
              <p:cNvSpPr txBox="1"/>
              <p:nvPr/>
            </p:nvSpPr>
            <p:spPr>
              <a:xfrm>
                <a:off x="5408536" y="1360566"/>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1×</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−3</m:t>
                          </m:r>
                        </m:sup>
                      </m:sSup>
                    </m:oMath>
                  </m:oMathPara>
                </a14:m>
                <a:endParaRPr lang="zh-CN" altLang="en-US" dirty="0"/>
              </a:p>
            </p:txBody>
          </p:sp>
        </mc:Choice>
        <mc:Fallback xmlns="">
          <p:sp>
            <p:nvSpPr>
              <p:cNvPr id="7" name="文本框 6">
                <a:extLst>
                  <a:ext uri="{FF2B5EF4-FFF2-40B4-BE49-F238E27FC236}">
                    <a16:creationId xmlns:a16="http://schemas.microsoft.com/office/drawing/2014/main" id="{017ED785-1B3A-DA8B-804B-D803D7276628}"/>
                  </a:ext>
                </a:extLst>
              </p:cNvPr>
              <p:cNvSpPr txBox="1">
                <a:spLocks noRot="1" noChangeAspect="1" noMove="1" noResize="1" noEditPoints="1" noAdjustHandles="1" noChangeArrowheads="1" noChangeShapeType="1" noTextEdit="1"/>
              </p:cNvSpPr>
              <p:nvPr/>
            </p:nvSpPr>
            <p:spPr>
              <a:xfrm>
                <a:off x="5408536" y="1360566"/>
                <a:ext cx="1656184" cy="369332"/>
              </a:xfrm>
              <a:prstGeom prst="rect">
                <a:avLst/>
              </a:prstGeom>
              <a:blipFill>
                <a:blip r:embed="rId4"/>
                <a:stretch>
                  <a:fillRect b="-81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36D7D372-5F8D-EDC2-D2D6-92AAE8280DC6}"/>
                  </a:ext>
                </a:extLst>
              </p:cNvPr>
              <p:cNvSpPr txBox="1"/>
              <p:nvPr/>
            </p:nvSpPr>
            <p:spPr>
              <a:xfrm>
                <a:off x="9309135" y="1358661"/>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5×</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−3</m:t>
                          </m:r>
                        </m:sup>
                      </m:sSup>
                    </m:oMath>
                  </m:oMathPara>
                </a14:m>
                <a:endParaRPr lang="zh-CN" altLang="en-US" dirty="0"/>
              </a:p>
            </p:txBody>
          </p:sp>
        </mc:Choice>
        <mc:Fallback xmlns="">
          <p:sp>
            <p:nvSpPr>
              <p:cNvPr id="9" name="文本框 8">
                <a:extLst>
                  <a:ext uri="{FF2B5EF4-FFF2-40B4-BE49-F238E27FC236}">
                    <a16:creationId xmlns:a16="http://schemas.microsoft.com/office/drawing/2014/main" id="{36D7D372-5F8D-EDC2-D2D6-92AAE8280DC6}"/>
                  </a:ext>
                </a:extLst>
              </p:cNvPr>
              <p:cNvSpPr txBox="1">
                <a:spLocks noRot="1" noChangeAspect="1" noMove="1" noResize="1" noEditPoints="1" noAdjustHandles="1" noChangeArrowheads="1" noChangeShapeType="1" noTextEdit="1"/>
              </p:cNvSpPr>
              <p:nvPr/>
            </p:nvSpPr>
            <p:spPr>
              <a:xfrm>
                <a:off x="9309135" y="1358661"/>
                <a:ext cx="1656184" cy="369332"/>
              </a:xfrm>
              <a:prstGeom prst="rect">
                <a:avLst/>
              </a:prstGeom>
              <a:blipFill>
                <a:blip r:embed="rId5"/>
                <a:stretch>
                  <a:fillRect b="-8333"/>
                </a:stretch>
              </a:blipFill>
            </p:spPr>
            <p:txBody>
              <a:bodyPr/>
              <a:lstStyle/>
              <a:p>
                <a:r>
                  <a:rPr lang="zh-CN" altLang="en-US">
                    <a:noFill/>
                  </a:rPr>
                  <a:t> </a:t>
                </a:r>
              </a:p>
            </p:txBody>
          </p:sp>
        </mc:Fallback>
      </mc:AlternateContent>
      <p:pic>
        <p:nvPicPr>
          <p:cNvPr id="11" name="图片 10">
            <a:extLst>
              <a:ext uri="{FF2B5EF4-FFF2-40B4-BE49-F238E27FC236}">
                <a16:creationId xmlns:a16="http://schemas.microsoft.com/office/drawing/2014/main" id="{381EE703-ABA9-7350-12C4-6095A2C991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 y="1916832"/>
            <a:ext cx="4276906" cy="3207679"/>
          </a:xfrm>
          <a:prstGeom prst="rect">
            <a:avLst/>
          </a:prstGeom>
        </p:spPr>
      </p:pic>
      <p:pic>
        <p:nvPicPr>
          <p:cNvPr id="13" name="图片 12">
            <a:extLst>
              <a:ext uri="{FF2B5EF4-FFF2-40B4-BE49-F238E27FC236}">
                <a16:creationId xmlns:a16="http://schemas.microsoft.com/office/drawing/2014/main" id="{0FD9BA1F-80FD-6990-9EA3-458AAFDFE97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79334" y="1916832"/>
            <a:ext cx="4276906" cy="3207679"/>
          </a:xfrm>
          <a:prstGeom prst="rect">
            <a:avLst/>
          </a:prstGeom>
        </p:spPr>
      </p:pic>
      <p:pic>
        <p:nvPicPr>
          <p:cNvPr id="15" name="图片 14">
            <a:extLst>
              <a:ext uri="{FF2B5EF4-FFF2-40B4-BE49-F238E27FC236}">
                <a16:creationId xmlns:a16="http://schemas.microsoft.com/office/drawing/2014/main" id="{0BC7D360-E392-FE0C-70E6-152D3DF2C29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39774" y="1916832"/>
            <a:ext cx="4276906" cy="3207679"/>
          </a:xfrm>
          <a:prstGeom prst="rect">
            <a:avLst/>
          </a:prstGeom>
        </p:spPr>
      </p:pic>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412F3C52-CBE8-0891-6955-74B2CF7A1D33}"/>
                  </a:ext>
                </a:extLst>
              </p:cNvPr>
              <p:cNvSpPr txBox="1"/>
              <p:nvPr/>
            </p:nvSpPr>
            <p:spPr>
              <a:xfrm>
                <a:off x="1415480" y="1030122"/>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20</m:t>
                      </m:r>
                    </m:oMath>
                  </m:oMathPara>
                </a14:m>
                <a:endParaRPr lang="zh-CN" altLang="en-US" dirty="0"/>
              </a:p>
            </p:txBody>
          </p:sp>
        </mc:Choice>
        <mc:Fallback xmlns="">
          <p:sp>
            <p:nvSpPr>
              <p:cNvPr id="6" name="文本框 5">
                <a:extLst>
                  <a:ext uri="{FF2B5EF4-FFF2-40B4-BE49-F238E27FC236}">
                    <a16:creationId xmlns:a16="http://schemas.microsoft.com/office/drawing/2014/main" id="{412F3C52-CBE8-0891-6955-74B2CF7A1D33}"/>
                  </a:ext>
                </a:extLst>
              </p:cNvPr>
              <p:cNvSpPr txBox="1">
                <a:spLocks noRot="1" noChangeAspect="1" noMove="1" noResize="1" noEditPoints="1" noAdjustHandles="1" noChangeArrowheads="1" noChangeShapeType="1" noTextEdit="1"/>
              </p:cNvSpPr>
              <p:nvPr/>
            </p:nvSpPr>
            <p:spPr>
              <a:xfrm>
                <a:off x="1415480" y="1030122"/>
                <a:ext cx="1656184" cy="369332"/>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820ECA47-F739-D04B-D5CD-ECC711C3DE89}"/>
                  </a:ext>
                </a:extLst>
              </p:cNvPr>
              <p:cNvSpPr txBox="1"/>
              <p:nvPr/>
            </p:nvSpPr>
            <p:spPr>
              <a:xfrm>
                <a:off x="5267908" y="1030122"/>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20</m:t>
                      </m:r>
                    </m:oMath>
                  </m:oMathPara>
                </a14:m>
                <a:endParaRPr lang="zh-CN" altLang="en-US" dirty="0"/>
              </a:p>
            </p:txBody>
          </p:sp>
        </mc:Choice>
        <mc:Fallback xmlns="">
          <p:sp>
            <p:nvSpPr>
              <p:cNvPr id="10" name="文本框 9">
                <a:extLst>
                  <a:ext uri="{FF2B5EF4-FFF2-40B4-BE49-F238E27FC236}">
                    <a16:creationId xmlns:a16="http://schemas.microsoft.com/office/drawing/2014/main" id="{820ECA47-F739-D04B-D5CD-ECC711C3DE89}"/>
                  </a:ext>
                </a:extLst>
              </p:cNvPr>
              <p:cNvSpPr txBox="1">
                <a:spLocks noRot="1" noChangeAspect="1" noMove="1" noResize="1" noEditPoints="1" noAdjustHandles="1" noChangeArrowheads="1" noChangeShapeType="1" noTextEdit="1"/>
              </p:cNvSpPr>
              <p:nvPr/>
            </p:nvSpPr>
            <p:spPr>
              <a:xfrm>
                <a:off x="5267908" y="1030122"/>
                <a:ext cx="1656184" cy="369332"/>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81598610-1FA0-92EE-F416-926F51313C9B}"/>
                  </a:ext>
                </a:extLst>
              </p:cNvPr>
              <p:cNvSpPr txBox="1"/>
              <p:nvPr/>
            </p:nvSpPr>
            <p:spPr>
              <a:xfrm>
                <a:off x="9260964" y="989329"/>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20</m:t>
                      </m:r>
                    </m:oMath>
                  </m:oMathPara>
                </a14:m>
                <a:endParaRPr lang="zh-CN" altLang="en-US" dirty="0"/>
              </a:p>
            </p:txBody>
          </p:sp>
        </mc:Choice>
        <mc:Fallback xmlns="">
          <p:sp>
            <p:nvSpPr>
              <p:cNvPr id="14" name="文本框 13">
                <a:extLst>
                  <a:ext uri="{FF2B5EF4-FFF2-40B4-BE49-F238E27FC236}">
                    <a16:creationId xmlns:a16="http://schemas.microsoft.com/office/drawing/2014/main" id="{81598610-1FA0-92EE-F416-926F51313C9B}"/>
                  </a:ext>
                </a:extLst>
              </p:cNvPr>
              <p:cNvSpPr txBox="1">
                <a:spLocks noRot="1" noChangeAspect="1" noMove="1" noResize="1" noEditPoints="1" noAdjustHandles="1" noChangeArrowheads="1" noChangeShapeType="1" noTextEdit="1"/>
              </p:cNvSpPr>
              <p:nvPr/>
            </p:nvSpPr>
            <p:spPr>
              <a:xfrm>
                <a:off x="9260964" y="989329"/>
                <a:ext cx="1656184" cy="369332"/>
              </a:xfrm>
              <a:prstGeom prst="rect">
                <a:avLst/>
              </a:prstGeom>
              <a:blipFill>
                <a:blip r:embed="rId11"/>
                <a:stretch>
                  <a:fillRect/>
                </a:stretch>
              </a:blipFill>
            </p:spPr>
            <p:txBody>
              <a:bodyPr/>
              <a:lstStyle/>
              <a:p>
                <a:r>
                  <a:rPr lang="zh-CN" altLang="en-US">
                    <a:noFill/>
                  </a:rPr>
                  <a:t> </a:t>
                </a:r>
              </a:p>
            </p:txBody>
          </p:sp>
        </mc:Fallback>
      </mc:AlternateContent>
      <p:sp>
        <p:nvSpPr>
          <p:cNvPr id="17" name="文本框 16">
            <a:extLst>
              <a:ext uri="{FF2B5EF4-FFF2-40B4-BE49-F238E27FC236}">
                <a16:creationId xmlns:a16="http://schemas.microsoft.com/office/drawing/2014/main" id="{19AAEC82-62DA-1403-7B2F-91B6AC9FB213}"/>
              </a:ext>
            </a:extLst>
          </p:cNvPr>
          <p:cNvSpPr txBox="1"/>
          <p:nvPr/>
        </p:nvSpPr>
        <p:spPr>
          <a:xfrm>
            <a:off x="980044" y="5447977"/>
            <a:ext cx="10513168" cy="1000274"/>
          </a:xfrm>
          <a:prstGeom prst="rect">
            <a:avLst/>
          </a:prstGeom>
          <a:noFill/>
        </p:spPr>
        <p:txBody>
          <a:bodyPr wrap="square">
            <a:spAutoFit/>
          </a:bodyPr>
          <a:lstStyle/>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For low resistivity, the q‑profile changes very little; for intermediate resistivity, it partially flattens and then saturates; for high resistivity, it collapses rapidly and completely.</a:t>
            </a:r>
          </a:p>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For high‑field tokamaks, high‑resistivity conditions are very dangerous.</a:t>
            </a:r>
          </a:p>
        </p:txBody>
      </p:sp>
    </p:spTree>
    <p:extLst>
      <p:ext uri="{BB962C8B-B14F-4D97-AF65-F5344CB8AC3E}">
        <p14:creationId xmlns:p14="http://schemas.microsoft.com/office/powerpoint/2010/main" val="2075192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BF3BA-35DA-8C80-0AB1-CC4E3DA6A6E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2A97738-471E-7EAD-86BD-2FF4571D2C78}"/>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Nonlinear evolution of RHM can assist in RE dissipation</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C0FCD032-0A14-194F-3201-5DADC6C65D7D}"/>
              </a:ext>
            </a:extLst>
          </p:cNvPr>
          <p:cNvSpPr>
            <a:spLocks noGrp="1"/>
          </p:cNvSpPr>
          <p:nvPr>
            <p:ph type="sldNum" sz="quarter" idx="4"/>
          </p:nvPr>
        </p:nvSpPr>
        <p:spPr/>
        <p:txBody>
          <a:bodyPr/>
          <a:lstStyle/>
          <a:p>
            <a:pPr>
              <a:defRPr/>
            </a:pPr>
            <a:fld id="{DD3C5744-C3CE-4BDE-88A5-B11DDE512A7A}" type="slidenum">
              <a:rPr lang="zh-CN" altLang="en-US" smtClean="0"/>
              <a:t>16</a:t>
            </a:fld>
            <a:endParaRPr lang="zh-CN" altLang="en-US" dirty="0"/>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0A459923-C8F3-14F5-2A8A-1A4897EA306E}"/>
                  </a:ext>
                </a:extLst>
              </p:cNvPr>
              <p:cNvSpPr txBox="1"/>
              <p:nvPr/>
            </p:nvSpPr>
            <p:spPr>
              <a:xfrm>
                <a:off x="1415480" y="1360566"/>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2×</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−4</m:t>
                          </m:r>
                        </m:sup>
                      </m:sSup>
                    </m:oMath>
                  </m:oMathPara>
                </a14:m>
                <a:endParaRPr lang="zh-CN" altLang="en-US" dirty="0"/>
              </a:p>
            </p:txBody>
          </p:sp>
        </mc:Choice>
        <mc:Fallback xmlns="">
          <p:sp>
            <p:nvSpPr>
              <p:cNvPr id="4" name="文本框 3">
                <a:extLst>
                  <a:ext uri="{FF2B5EF4-FFF2-40B4-BE49-F238E27FC236}">
                    <a16:creationId xmlns:a16="http://schemas.microsoft.com/office/drawing/2014/main" id="{0A459923-C8F3-14F5-2A8A-1A4897EA306E}"/>
                  </a:ext>
                </a:extLst>
              </p:cNvPr>
              <p:cNvSpPr txBox="1">
                <a:spLocks noRot="1" noChangeAspect="1" noMove="1" noResize="1" noEditPoints="1" noAdjustHandles="1" noChangeArrowheads="1" noChangeShapeType="1" noTextEdit="1"/>
              </p:cNvSpPr>
              <p:nvPr/>
            </p:nvSpPr>
            <p:spPr>
              <a:xfrm>
                <a:off x="1415480" y="1360566"/>
                <a:ext cx="1656184" cy="369332"/>
              </a:xfrm>
              <a:prstGeom prst="rect">
                <a:avLst/>
              </a:prstGeom>
              <a:blipFill>
                <a:blip r:embed="rId3"/>
                <a:stretch>
                  <a:fillRect b="-81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F44DF140-5021-EAFF-DC67-BBC9297B8BC1}"/>
                  </a:ext>
                </a:extLst>
              </p:cNvPr>
              <p:cNvSpPr txBox="1"/>
              <p:nvPr/>
            </p:nvSpPr>
            <p:spPr>
              <a:xfrm>
                <a:off x="5408536" y="1360566"/>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1×</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−3</m:t>
                          </m:r>
                        </m:sup>
                      </m:sSup>
                    </m:oMath>
                  </m:oMathPara>
                </a14:m>
                <a:endParaRPr lang="zh-CN" altLang="en-US" dirty="0"/>
              </a:p>
            </p:txBody>
          </p:sp>
        </mc:Choice>
        <mc:Fallback xmlns="">
          <p:sp>
            <p:nvSpPr>
              <p:cNvPr id="7" name="文本框 6">
                <a:extLst>
                  <a:ext uri="{FF2B5EF4-FFF2-40B4-BE49-F238E27FC236}">
                    <a16:creationId xmlns:a16="http://schemas.microsoft.com/office/drawing/2014/main" id="{F44DF140-5021-EAFF-DC67-BBC9297B8BC1}"/>
                  </a:ext>
                </a:extLst>
              </p:cNvPr>
              <p:cNvSpPr txBox="1">
                <a:spLocks noRot="1" noChangeAspect="1" noMove="1" noResize="1" noEditPoints="1" noAdjustHandles="1" noChangeArrowheads="1" noChangeShapeType="1" noTextEdit="1"/>
              </p:cNvSpPr>
              <p:nvPr/>
            </p:nvSpPr>
            <p:spPr>
              <a:xfrm>
                <a:off x="5408536" y="1360566"/>
                <a:ext cx="1656184" cy="369332"/>
              </a:xfrm>
              <a:prstGeom prst="rect">
                <a:avLst/>
              </a:prstGeom>
              <a:blipFill>
                <a:blip r:embed="rId4"/>
                <a:stretch>
                  <a:fillRect b="-81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F60F2F32-0AA1-151B-3F50-FAFBBEB2F15E}"/>
                  </a:ext>
                </a:extLst>
              </p:cNvPr>
              <p:cNvSpPr txBox="1"/>
              <p:nvPr/>
            </p:nvSpPr>
            <p:spPr>
              <a:xfrm>
                <a:off x="9309135" y="1358661"/>
                <a:ext cx="1656184" cy="369332"/>
              </a:xfrm>
              <a:prstGeom prst="rect">
                <a:avLst/>
              </a:prstGeom>
              <a:noFill/>
            </p:spPr>
            <p:txBody>
              <a:bodyPr wrap="square">
                <a:spAutoFit/>
              </a:bodyPr>
              <a:lstStyle/>
              <a:p>
                <a:pPr/>
                <a14:m>
                  <m:oMathPara xmlns:m="http://schemas.openxmlformats.org/officeDocument/2006/math">
                    <m:oMath>
                      <m:r>
                        <a:rPr lang="en-US" altLang="zh-CN" b="0" i="1" smtClean="0">
                          <a:latin typeface="Cambria Math" panose="02040503050406030204" pitchFamily="18" charset="0"/>
                        </a:rPr>
                        <m:t>𝜂</m:t>
                      </m:r>
                      <m:r>
                        <a:rPr lang="en-US" altLang="zh-CN" i="1">
                          <a:latin typeface="Cambria Math" panose="02040503050406030204" pitchFamily="18" charset="0"/>
                        </a:rPr>
                        <m:t>=</m:t>
                      </m:r>
                      <m:r>
                        <a:rPr lang="en-US" altLang="zh-CN" b="0" i="1" smtClean="0">
                          <a:latin typeface="Cambria Math" panose="02040503050406030204" pitchFamily="18" charset="0"/>
                        </a:rPr>
                        <m:t>5×</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−3</m:t>
                          </m:r>
                        </m:sup>
                      </m:sSup>
                    </m:oMath>
                  </m:oMathPara>
                </a14:m>
                <a:endParaRPr lang="zh-CN" altLang="en-US" dirty="0"/>
              </a:p>
            </p:txBody>
          </p:sp>
        </mc:Choice>
        <mc:Fallback xmlns="">
          <p:sp>
            <p:nvSpPr>
              <p:cNvPr id="9" name="文本框 8">
                <a:extLst>
                  <a:ext uri="{FF2B5EF4-FFF2-40B4-BE49-F238E27FC236}">
                    <a16:creationId xmlns:a16="http://schemas.microsoft.com/office/drawing/2014/main" id="{F60F2F32-0AA1-151B-3F50-FAFBBEB2F15E}"/>
                  </a:ext>
                </a:extLst>
              </p:cNvPr>
              <p:cNvSpPr txBox="1">
                <a:spLocks noRot="1" noChangeAspect="1" noMove="1" noResize="1" noEditPoints="1" noAdjustHandles="1" noChangeArrowheads="1" noChangeShapeType="1" noTextEdit="1"/>
              </p:cNvSpPr>
              <p:nvPr/>
            </p:nvSpPr>
            <p:spPr>
              <a:xfrm>
                <a:off x="9309135" y="1358661"/>
                <a:ext cx="1656184" cy="369332"/>
              </a:xfrm>
              <a:prstGeom prst="rect">
                <a:avLst/>
              </a:prstGeom>
              <a:blipFill>
                <a:blip r:embed="rId5"/>
                <a:stretch>
                  <a:fillRect b="-8333"/>
                </a:stretch>
              </a:blipFill>
            </p:spPr>
            <p:txBody>
              <a:bodyPr/>
              <a:lstStyle/>
              <a:p>
                <a:r>
                  <a:rPr lang="zh-CN" altLang="en-US">
                    <a:noFill/>
                  </a:rPr>
                  <a:t> </a:t>
                </a:r>
              </a:p>
            </p:txBody>
          </p:sp>
        </mc:Fallback>
      </mc:AlternateContent>
      <p:pic>
        <p:nvPicPr>
          <p:cNvPr id="11" name="图片 10">
            <a:extLst>
              <a:ext uri="{FF2B5EF4-FFF2-40B4-BE49-F238E27FC236}">
                <a16:creationId xmlns:a16="http://schemas.microsoft.com/office/drawing/2014/main" id="{26598839-ACC2-A085-DF5F-DE92B5BD6E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69224" y="1916832"/>
            <a:ext cx="4247456" cy="3185592"/>
          </a:xfrm>
          <a:prstGeom prst="rect">
            <a:avLst/>
          </a:prstGeom>
        </p:spPr>
      </p:pic>
      <p:pic>
        <p:nvPicPr>
          <p:cNvPr id="13" name="图片 12">
            <a:extLst>
              <a:ext uri="{FF2B5EF4-FFF2-40B4-BE49-F238E27FC236}">
                <a16:creationId xmlns:a16="http://schemas.microsoft.com/office/drawing/2014/main" id="{FB3DBBB3-4D9A-F069-2D3E-C62FD7CBC15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664" y="1916832"/>
            <a:ext cx="4247456" cy="3185592"/>
          </a:xfrm>
          <a:prstGeom prst="rect">
            <a:avLst/>
          </a:prstGeom>
        </p:spPr>
      </p:pic>
      <p:pic>
        <p:nvPicPr>
          <p:cNvPr id="15" name="图片 14">
            <a:extLst>
              <a:ext uri="{FF2B5EF4-FFF2-40B4-BE49-F238E27FC236}">
                <a16:creationId xmlns:a16="http://schemas.microsoft.com/office/drawing/2014/main" id="{62340746-8B7C-8565-8F7A-D7597BDC5C4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36776" y="1916832"/>
            <a:ext cx="4247456" cy="3185592"/>
          </a:xfrm>
          <a:prstGeom prst="rect">
            <a:avLst/>
          </a:prstGeom>
        </p:spPr>
      </p:pic>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28831D43-2F72-4A3B-3E80-14AE58A67A0B}"/>
                  </a:ext>
                </a:extLst>
              </p:cNvPr>
              <p:cNvSpPr txBox="1"/>
              <p:nvPr/>
            </p:nvSpPr>
            <p:spPr>
              <a:xfrm>
                <a:off x="1415480" y="1030122"/>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20</m:t>
                      </m:r>
                    </m:oMath>
                  </m:oMathPara>
                </a14:m>
                <a:endParaRPr lang="zh-CN" altLang="en-US" dirty="0"/>
              </a:p>
            </p:txBody>
          </p:sp>
        </mc:Choice>
        <mc:Fallback xmlns="">
          <p:sp>
            <p:nvSpPr>
              <p:cNvPr id="6" name="文本框 5">
                <a:extLst>
                  <a:ext uri="{FF2B5EF4-FFF2-40B4-BE49-F238E27FC236}">
                    <a16:creationId xmlns:a16="http://schemas.microsoft.com/office/drawing/2014/main" id="{28831D43-2F72-4A3B-3E80-14AE58A67A0B}"/>
                  </a:ext>
                </a:extLst>
              </p:cNvPr>
              <p:cNvSpPr txBox="1">
                <a:spLocks noRot="1" noChangeAspect="1" noMove="1" noResize="1" noEditPoints="1" noAdjustHandles="1" noChangeArrowheads="1" noChangeShapeType="1" noTextEdit="1"/>
              </p:cNvSpPr>
              <p:nvPr/>
            </p:nvSpPr>
            <p:spPr>
              <a:xfrm>
                <a:off x="1415480" y="1030122"/>
                <a:ext cx="1656184" cy="369332"/>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BD0B46A1-7413-75A2-A5EF-4CD9F216E813}"/>
                  </a:ext>
                </a:extLst>
              </p:cNvPr>
              <p:cNvSpPr txBox="1"/>
              <p:nvPr/>
            </p:nvSpPr>
            <p:spPr>
              <a:xfrm>
                <a:off x="5267908" y="1030122"/>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20</m:t>
                      </m:r>
                    </m:oMath>
                  </m:oMathPara>
                </a14:m>
                <a:endParaRPr lang="zh-CN" altLang="en-US" dirty="0"/>
              </a:p>
            </p:txBody>
          </p:sp>
        </mc:Choice>
        <mc:Fallback xmlns="">
          <p:sp>
            <p:nvSpPr>
              <p:cNvPr id="10" name="文本框 9">
                <a:extLst>
                  <a:ext uri="{FF2B5EF4-FFF2-40B4-BE49-F238E27FC236}">
                    <a16:creationId xmlns:a16="http://schemas.microsoft.com/office/drawing/2014/main" id="{BD0B46A1-7413-75A2-A5EF-4CD9F216E813}"/>
                  </a:ext>
                </a:extLst>
              </p:cNvPr>
              <p:cNvSpPr txBox="1">
                <a:spLocks noRot="1" noChangeAspect="1" noMove="1" noResize="1" noEditPoints="1" noAdjustHandles="1" noChangeArrowheads="1" noChangeShapeType="1" noTextEdit="1"/>
              </p:cNvSpPr>
              <p:nvPr/>
            </p:nvSpPr>
            <p:spPr>
              <a:xfrm>
                <a:off x="5267908" y="1030122"/>
                <a:ext cx="1656184" cy="369332"/>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D7B48211-2EFF-58C7-6A09-F56410EEBC6D}"/>
                  </a:ext>
                </a:extLst>
              </p:cNvPr>
              <p:cNvSpPr txBox="1"/>
              <p:nvPr/>
            </p:nvSpPr>
            <p:spPr>
              <a:xfrm>
                <a:off x="9260964" y="989329"/>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20</m:t>
                      </m:r>
                    </m:oMath>
                  </m:oMathPara>
                </a14:m>
                <a:endParaRPr lang="zh-CN" altLang="en-US" dirty="0"/>
              </a:p>
            </p:txBody>
          </p:sp>
        </mc:Choice>
        <mc:Fallback xmlns="">
          <p:sp>
            <p:nvSpPr>
              <p:cNvPr id="14" name="文本框 13">
                <a:extLst>
                  <a:ext uri="{FF2B5EF4-FFF2-40B4-BE49-F238E27FC236}">
                    <a16:creationId xmlns:a16="http://schemas.microsoft.com/office/drawing/2014/main" id="{D7B48211-2EFF-58C7-6A09-F56410EEBC6D}"/>
                  </a:ext>
                </a:extLst>
              </p:cNvPr>
              <p:cNvSpPr txBox="1">
                <a:spLocks noRot="1" noChangeAspect="1" noMove="1" noResize="1" noEditPoints="1" noAdjustHandles="1" noChangeArrowheads="1" noChangeShapeType="1" noTextEdit="1"/>
              </p:cNvSpPr>
              <p:nvPr/>
            </p:nvSpPr>
            <p:spPr>
              <a:xfrm>
                <a:off x="9260964" y="989329"/>
                <a:ext cx="1656184" cy="369332"/>
              </a:xfrm>
              <a:prstGeom prst="rect">
                <a:avLst/>
              </a:prstGeom>
              <a:blipFill>
                <a:blip r:embed="rId11"/>
                <a:stretch>
                  <a:fillRect/>
                </a:stretch>
              </a:blipFill>
            </p:spPr>
            <p:txBody>
              <a:bodyPr/>
              <a:lstStyle/>
              <a:p>
                <a:r>
                  <a:rPr lang="zh-CN" altLang="en-US">
                    <a:noFill/>
                  </a:rPr>
                  <a:t> </a:t>
                </a:r>
              </a:p>
            </p:txBody>
          </p:sp>
        </mc:Fallback>
      </mc:AlternateContent>
      <p:sp>
        <p:nvSpPr>
          <p:cNvPr id="17" name="文本框 16">
            <a:extLst>
              <a:ext uri="{FF2B5EF4-FFF2-40B4-BE49-F238E27FC236}">
                <a16:creationId xmlns:a16="http://schemas.microsoft.com/office/drawing/2014/main" id="{B8319C00-3186-D7E9-51BB-5A29897F769D}"/>
              </a:ext>
            </a:extLst>
          </p:cNvPr>
          <p:cNvSpPr txBox="1"/>
          <p:nvPr/>
        </p:nvSpPr>
        <p:spPr>
          <a:xfrm>
            <a:off x="980044" y="5447977"/>
            <a:ext cx="10513168" cy="1000274"/>
          </a:xfrm>
          <a:prstGeom prst="rect">
            <a:avLst/>
          </a:prstGeom>
          <a:noFill/>
        </p:spPr>
        <p:txBody>
          <a:bodyPr wrap="square">
            <a:spAutoFit/>
          </a:bodyPr>
          <a:lstStyle/>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For low resistivity, the current‑profile changes very little; for intermediate resistivity, it partially flattens and then saturates; for high resistivity, it collapses rapidly and completely.</a:t>
            </a:r>
          </a:p>
          <a:p>
            <a:pPr marL="285750" indent="-285750">
              <a:spcAft>
                <a:spcPts val="600"/>
              </a:spcAft>
              <a:buFont typeface="Wingdings" panose="05000000000000000000" pitchFamily="2" charset="2"/>
              <a:buChar char="Ø"/>
            </a:pPr>
            <a:r>
              <a:rPr lang="en-US" altLang="zh-CN" i="1" dirty="0">
                <a:latin typeface="等线" panose="02010600030101010101" pitchFamily="2" charset="-122"/>
                <a:cs typeface="Times New Roman" panose="02020603050405020304" pitchFamily="18" charset="0"/>
              </a:rPr>
              <a:t>For high‑field tokamaks, high‑resistivity conditions are very dangerous.</a:t>
            </a:r>
          </a:p>
        </p:txBody>
      </p:sp>
    </p:spTree>
    <p:extLst>
      <p:ext uri="{BB962C8B-B14F-4D97-AF65-F5344CB8AC3E}">
        <p14:creationId xmlns:p14="http://schemas.microsoft.com/office/powerpoint/2010/main" val="2040449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00F7A-AD20-69DC-DF62-4BC11EE2AE8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A1E82BD-D65F-6B5B-32FE-8917F14AEFD3}"/>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RHM is beneficial within range of existing tokamaks</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87ABAB33-0502-758B-00CD-89099E95A2AC}"/>
              </a:ext>
            </a:extLst>
          </p:cNvPr>
          <p:cNvSpPr>
            <a:spLocks noGrp="1"/>
          </p:cNvSpPr>
          <p:nvPr>
            <p:ph type="sldNum" sz="quarter" idx="4"/>
          </p:nvPr>
        </p:nvSpPr>
        <p:spPr/>
        <p:txBody>
          <a:bodyPr/>
          <a:lstStyle/>
          <a:p>
            <a:pPr>
              <a:defRPr/>
            </a:pPr>
            <a:fld id="{DD3C5744-C3CE-4BDE-88A5-B11DDE512A7A}" type="slidenum">
              <a:rPr lang="zh-CN" altLang="en-US" smtClean="0"/>
              <a:t>17</a:t>
            </a:fld>
            <a:endParaRPr lang="zh-CN" altLang="en-US" dirty="0"/>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ABA98269-B4C6-3BD5-7825-2B519AB5590D}"/>
                  </a:ext>
                </a:extLst>
              </p:cNvPr>
              <p:cNvSpPr txBox="1"/>
              <p:nvPr/>
            </p:nvSpPr>
            <p:spPr>
              <a:xfrm>
                <a:off x="2099556" y="1039416"/>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200</m:t>
                      </m:r>
                    </m:oMath>
                  </m:oMathPara>
                </a14:m>
                <a:endParaRPr lang="zh-CN" altLang="en-US" dirty="0"/>
              </a:p>
            </p:txBody>
          </p:sp>
        </mc:Choice>
        <mc:Fallback xmlns="">
          <p:sp>
            <p:nvSpPr>
              <p:cNvPr id="4" name="文本框 3">
                <a:extLst>
                  <a:ext uri="{FF2B5EF4-FFF2-40B4-BE49-F238E27FC236}">
                    <a16:creationId xmlns:a16="http://schemas.microsoft.com/office/drawing/2014/main" id="{ABA98269-B4C6-3BD5-7825-2B519AB5590D}"/>
                  </a:ext>
                </a:extLst>
              </p:cNvPr>
              <p:cNvSpPr txBox="1">
                <a:spLocks noRot="1" noChangeAspect="1" noMove="1" noResize="1" noEditPoints="1" noAdjustHandles="1" noChangeArrowheads="1" noChangeShapeType="1" noTextEdit="1"/>
              </p:cNvSpPr>
              <p:nvPr/>
            </p:nvSpPr>
            <p:spPr>
              <a:xfrm>
                <a:off x="2099556" y="1039416"/>
                <a:ext cx="1656184" cy="369332"/>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DD8D3C32-F49A-2E75-535C-8DCF787F628B}"/>
                  </a:ext>
                </a:extLst>
              </p:cNvPr>
              <p:cNvSpPr txBox="1"/>
              <p:nvPr/>
            </p:nvSpPr>
            <p:spPr>
              <a:xfrm>
                <a:off x="7608170" y="1035478"/>
                <a:ext cx="1656184" cy="369332"/>
              </a:xfrm>
              <a:prstGeom prst="rect">
                <a:avLst/>
              </a:prstGeom>
              <a:noFill/>
            </p:spPr>
            <p:txBody>
              <a:bodyPr wrap="square">
                <a:spAutoFit/>
              </a:bodyPr>
              <a:lstStyle/>
              <a:p>
                <a:pPr/>
                <a14:m>
                  <m:oMathPara xmlns:m="http://schemas.openxmlformats.org/officeDocument/2006/math">
                    <m:o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𝑐</m:t>
                          </m:r>
                        </m:e>
                        <m:sub>
                          <m:r>
                            <a:rPr lang="en-US" altLang="zh-CN" b="0" i="1" smtClean="0">
                              <a:latin typeface="Cambria Math" panose="02040503050406030204" pitchFamily="18" charset="0"/>
                            </a:rPr>
                            <m:t>𝑟</m:t>
                          </m:r>
                        </m:sub>
                      </m:sSub>
                      <m:r>
                        <a:rPr lang="en-US" altLang="zh-CN" i="1">
                          <a:latin typeface="Cambria Math" panose="02040503050406030204" pitchFamily="18" charset="0"/>
                        </a:rPr>
                        <m:t>=</m:t>
                      </m:r>
                      <m:r>
                        <a:rPr lang="en-US" altLang="zh-CN" b="0" i="1" smtClean="0">
                          <a:latin typeface="Cambria Math" panose="02040503050406030204" pitchFamily="18" charset="0"/>
                        </a:rPr>
                        <m:t>400</m:t>
                      </m:r>
                    </m:oMath>
                  </m:oMathPara>
                </a14:m>
                <a:endParaRPr lang="zh-CN" altLang="en-US" dirty="0"/>
              </a:p>
            </p:txBody>
          </p:sp>
        </mc:Choice>
        <mc:Fallback xmlns="">
          <p:sp>
            <p:nvSpPr>
              <p:cNvPr id="6" name="文本框 5">
                <a:extLst>
                  <a:ext uri="{FF2B5EF4-FFF2-40B4-BE49-F238E27FC236}">
                    <a16:creationId xmlns:a16="http://schemas.microsoft.com/office/drawing/2014/main" id="{DD8D3C32-F49A-2E75-535C-8DCF787F628B}"/>
                  </a:ext>
                </a:extLst>
              </p:cNvPr>
              <p:cNvSpPr txBox="1">
                <a:spLocks noRot="1" noChangeAspect="1" noMove="1" noResize="1" noEditPoints="1" noAdjustHandles="1" noChangeArrowheads="1" noChangeShapeType="1" noTextEdit="1"/>
              </p:cNvSpPr>
              <p:nvPr/>
            </p:nvSpPr>
            <p:spPr>
              <a:xfrm>
                <a:off x="7608170" y="1035478"/>
                <a:ext cx="1656184" cy="369332"/>
              </a:xfrm>
              <a:prstGeom prst="rect">
                <a:avLst/>
              </a:prstGeom>
              <a:blipFill>
                <a:blip r:embed="rId4"/>
                <a:stretch>
                  <a:fillRect/>
                </a:stretch>
              </a:blipFill>
            </p:spPr>
            <p:txBody>
              <a:bodyPr/>
              <a:lstStyle/>
              <a:p>
                <a:r>
                  <a:rPr lang="zh-CN" altLang="en-US">
                    <a:noFill/>
                  </a:rPr>
                  <a:t> </a:t>
                </a:r>
              </a:p>
            </p:txBody>
          </p:sp>
        </mc:Fallback>
      </mc:AlternateContent>
      <p:pic>
        <p:nvPicPr>
          <p:cNvPr id="10" name="图片 9">
            <a:extLst>
              <a:ext uri="{FF2B5EF4-FFF2-40B4-BE49-F238E27FC236}">
                <a16:creationId xmlns:a16="http://schemas.microsoft.com/office/drawing/2014/main" id="{9D6AD1E4-EA19-EADA-7395-24A476192C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99456" y="1508096"/>
            <a:ext cx="3671237" cy="2753428"/>
          </a:xfrm>
          <a:prstGeom prst="rect">
            <a:avLst/>
          </a:prstGeom>
        </p:spPr>
      </p:pic>
      <p:pic>
        <p:nvPicPr>
          <p:cNvPr id="14" name="图片 13">
            <a:extLst>
              <a:ext uri="{FF2B5EF4-FFF2-40B4-BE49-F238E27FC236}">
                <a16:creationId xmlns:a16="http://schemas.microsoft.com/office/drawing/2014/main" id="{0A212620-2340-F223-EDDA-2EB4F42B654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9455" y="4104572"/>
            <a:ext cx="3671237" cy="2753428"/>
          </a:xfrm>
          <a:prstGeom prst="rect">
            <a:avLst/>
          </a:prstGeom>
        </p:spPr>
      </p:pic>
      <p:pic>
        <p:nvPicPr>
          <p:cNvPr id="17" name="图片 16">
            <a:extLst>
              <a:ext uri="{FF2B5EF4-FFF2-40B4-BE49-F238E27FC236}">
                <a16:creationId xmlns:a16="http://schemas.microsoft.com/office/drawing/2014/main" id="{4DF35F38-CE94-D986-F347-3437C6C08CB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44073" y="1573359"/>
            <a:ext cx="3618359" cy="2713770"/>
          </a:xfrm>
          <a:prstGeom prst="rect">
            <a:avLst/>
          </a:prstGeom>
        </p:spPr>
      </p:pic>
      <p:pic>
        <p:nvPicPr>
          <p:cNvPr id="19" name="图片 18">
            <a:extLst>
              <a:ext uri="{FF2B5EF4-FFF2-40B4-BE49-F238E27FC236}">
                <a16:creationId xmlns:a16="http://schemas.microsoft.com/office/drawing/2014/main" id="{B20EFFF8-B913-1EFF-A40C-5C5DE5D5496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44072" y="4149080"/>
            <a:ext cx="3618359" cy="2713770"/>
          </a:xfrm>
          <a:prstGeom prst="rect">
            <a:avLst/>
          </a:prstGeom>
        </p:spPr>
      </p:pic>
    </p:spTree>
    <p:extLst>
      <p:ext uri="{BB962C8B-B14F-4D97-AF65-F5344CB8AC3E}">
        <p14:creationId xmlns:p14="http://schemas.microsoft.com/office/powerpoint/2010/main" val="2400874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4592F-B92B-E794-67AE-7A8CB080E78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80EE446-108F-55F9-868F-C28EF2361BE6}"/>
              </a:ext>
            </a:extLst>
          </p:cNvPr>
          <p:cNvSpPr>
            <a:spLocks noGrp="1"/>
          </p:cNvSpPr>
          <p:nvPr>
            <p:ph type="title"/>
          </p:nvPr>
        </p:nvSpPr>
        <p:spPr>
          <a:xfrm>
            <a:off x="0" y="44624"/>
            <a:ext cx="12192000" cy="857250"/>
          </a:xfrm>
        </p:spPr>
        <p:txBody>
          <a:bodyPr/>
          <a:lstStyle/>
          <a:p>
            <a:r>
              <a:rPr lang="en-US" altLang="zh-CN" sz="3200" dirty="0">
                <a:sym typeface="+mn-ea"/>
              </a:rPr>
              <a:t>Summary</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3AE9805E-4E73-404A-1683-ECE07805230F}"/>
              </a:ext>
            </a:extLst>
          </p:cNvPr>
          <p:cNvSpPr>
            <a:spLocks noGrp="1"/>
          </p:cNvSpPr>
          <p:nvPr>
            <p:ph type="sldNum" sz="quarter" idx="4"/>
          </p:nvPr>
        </p:nvSpPr>
        <p:spPr/>
        <p:txBody>
          <a:bodyPr/>
          <a:lstStyle/>
          <a:p>
            <a:pPr>
              <a:defRPr/>
            </a:pPr>
            <a:fld id="{DD3C5744-C3CE-4BDE-88A5-B11DDE512A7A}" type="slidenum">
              <a:rPr lang="zh-CN" altLang="en-US" smtClean="0"/>
              <a:t>18</a:t>
            </a:fld>
            <a:endParaRPr lang="zh-CN" altLang="en-US" dirty="0"/>
          </a:p>
        </p:txBody>
      </p:sp>
      <p:sp>
        <p:nvSpPr>
          <p:cNvPr id="4" name="文本框 3">
            <a:extLst>
              <a:ext uri="{FF2B5EF4-FFF2-40B4-BE49-F238E27FC236}">
                <a16:creationId xmlns:a16="http://schemas.microsoft.com/office/drawing/2014/main" id="{28C76792-5A40-7F0D-7EF8-CC19466B5F96}"/>
              </a:ext>
            </a:extLst>
          </p:cNvPr>
          <p:cNvSpPr txBox="1"/>
          <p:nvPr/>
        </p:nvSpPr>
        <p:spPr>
          <a:xfrm>
            <a:off x="1199456" y="1124744"/>
            <a:ext cx="9793088" cy="5463034"/>
          </a:xfrm>
          <a:prstGeom prst="rect">
            <a:avLst/>
          </a:prstGeom>
          <a:noFill/>
        </p:spPr>
        <p:txBody>
          <a:bodyPr wrap="square">
            <a:spAutoFit/>
          </a:bodyPr>
          <a:lstStyle/>
          <a:p>
            <a:pPr marL="285750" indent="-285750" algn="just">
              <a:spcAft>
                <a:spcPts val="600"/>
              </a:spcAft>
              <a:buFont typeface="Wingdings" panose="05000000000000000000" pitchFamily="2" charset="2"/>
              <a:buChar char="Ø"/>
            </a:pPr>
            <a:r>
              <a:rPr lang="en-US" altLang="zh-CN" b="1" i="1" dirty="0">
                <a:latin typeface="等线" panose="02010600030101010101" pitchFamily="2" charset="-122"/>
                <a:cs typeface="Times New Roman" panose="02020603050405020304" pitchFamily="18" charset="0"/>
              </a:rPr>
              <a:t>RHM as a self‑limiting beam instability – </a:t>
            </a:r>
            <a:r>
              <a:rPr lang="en-US" altLang="zh-CN" i="1" dirty="0">
                <a:latin typeface="等线" panose="02010600030101010101" pitchFamily="2" charset="-122"/>
                <a:cs typeface="Times New Roman" panose="02020603050405020304" pitchFamily="18" charset="0"/>
              </a:rPr>
              <a:t>The resistive hose mode (RHM) flattens current gradients </a:t>
            </a:r>
            <a:r>
              <a:rPr lang="zh-CN" altLang="en-US" i="1" dirty="0">
                <a:latin typeface="等线" panose="02010600030101010101" pitchFamily="2" charset="-122"/>
                <a:cs typeface="Times New Roman" panose="02020603050405020304" pitchFamily="18" charset="0"/>
              </a:rPr>
              <a:t>，</a:t>
            </a:r>
            <a:r>
              <a:rPr lang="en-US" altLang="zh-CN" i="1" dirty="0">
                <a:latin typeface="等线" panose="02010600030101010101" pitchFamily="2" charset="-122"/>
                <a:cs typeface="Times New Roman" panose="02020603050405020304" pitchFamily="18" charset="0"/>
              </a:rPr>
              <a:t>redistributes runaway electrons radially, and may offer a benign termination path, independent of the q = 1 rational surface.</a:t>
            </a:r>
          </a:p>
          <a:p>
            <a:pPr marL="285750" indent="-285750" algn="just">
              <a:spcAft>
                <a:spcPts val="600"/>
              </a:spcAft>
              <a:buFont typeface="Wingdings" panose="05000000000000000000" pitchFamily="2" charset="2"/>
              <a:buChar char="Ø"/>
            </a:pPr>
            <a:r>
              <a:rPr lang="en-US" altLang="zh-CN" b="1" i="1" dirty="0">
                <a:latin typeface="等线" panose="02010600030101010101" pitchFamily="2" charset="-122"/>
                <a:cs typeface="Times New Roman" panose="02020603050405020304" pitchFamily="18" charset="0"/>
              </a:rPr>
              <a:t>Resonance and driving condition – </a:t>
            </a:r>
            <a:r>
              <a:rPr lang="en-US" altLang="zh-CN" i="1" dirty="0">
                <a:latin typeface="等线" panose="02010600030101010101" pitchFamily="2" charset="-122"/>
                <a:cs typeface="Times New Roman" panose="02020603050405020304" pitchFamily="18" charset="0"/>
              </a:rPr>
              <a:t>The instability is driven by the gradient of the runaway electron current; resonance occurs when the denominator in the dispersion relation approaches zero, and it does not rely on the q = 1 surface.</a:t>
            </a:r>
          </a:p>
          <a:p>
            <a:pPr marL="285750" indent="-285750" algn="just">
              <a:spcAft>
                <a:spcPts val="600"/>
              </a:spcAft>
              <a:buFont typeface="Wingdings" panose="05000000000000000000" pitchFamily="2" charset="2"/>
              <a:buChar char="Ø"/>
            </a:pPr>
            <a:r>
              <a:rPr lang="en-US" altLang="zh-CN" b="1" i="1" dirty="0">
                <a:latin typeface="等线" panose="02010600030101010101" pitchFamily="2" charset="-122"/>
                <a:cs typeface="Times New Roman" panose="02020603050405020304" pitchFamily="18" charset="0"/>
              </a:rPr>
              <a:t>Non‑monotonic growth with runaway velocity – </a:t>
            </a:r>
            <a:r>
              <a:rPr lang="en-US" altLang="zh-CN" i="1" dirty="0">
                <a:latin typeface="等线" panose="02010600030101010101" pitchFamily="2" charset="-122"/>
                <a:cs typeface="Times New Roman" panose="02020603050405020304" pitchFamily="18" charset="0"/>
              </a:rPr>
              <a:t>The growth rate varies non‑monotonically with normalized RE velocity: it increases at intermediate velocities and then decreases at very high velocities, while the mode frequency monotonically rises.</a:t>
            </a:r>
          </a:p>
          <a:p>
            <a:pPr marL="285750" indent="-285750" algn="just">
              <a:spcAft>
                <a:spcPts val="600"/>
              </a:spcAft>
              <a:buFont typeface="Wingdings" panose="05000000000000000000" pitchFamily="2" charset="2"/>
              <a:buChar char="Ø"/>
            </a:pPr>
            <a:r>
              <a:rPr lang="en-US" altLang="zh-CN" b="1" i="1" dirty="0">
                <a:latin typeface="等线" panose="02010600030101010101" pitchFamily="2" charset="-122"/>
                <a:cs typeface="Times New Roman" panose="02020603050405020304" pitchFamily="18" charset="0"/>
              </a:rPr>
              <a:t>Strong resistivity dependence – </a:t>
            </a:r>
            <a:r>
              <a:rPr lang="en-US" altLang="zh-CN" i="1" dirty="0">
                <a:latin typeface="等线" panose="02010600030101010101" pitchFamily="2" charset="-122"/>
                <a:cs typeface="Times New Roman" panose="02020603050405020304" pitchFamily="18" charset="0"/>
              </a:rPr>
              <a:t>Increasing resistivity raises the growth rate, shifts the resonant surface outward, broadens the mode structure, and increases the mode frequency. Larger resistivity also </a:t>
            </a:r>
            <a:r>
              <a:rPr lang="en-US" altLang="zh-CN" i="1" dirty="0" err="1">
                <a:latin typeface="等线" panose="02010600030101010101" pitchFamily="2" charset="-122"/>
                <a:cs typeface="Times New Roman" panose="02020603050405020304" pitchFamily="18" charset="0"/>
              </a:rPr>
              <a:t>favours</a:t>
            </a:r>
            <a:r>
              <a:rPr lang="en-US" altLang="zh-CN" i="1" dirty="0">
                <a:latin typeface="等线" panose="02010600030101010101" pitchFamily="2" charset="-122"/>
                <a:cs typeface="Times New Roman" panose="02020603050405020304" pitchFamily="18" charset="0"/>
              </a:rPr>
              <a:t> stronger unstable modes and raises the saturation amplitude.</a:t>
            </a:r>
          </a:p>
          <a:p>
            <a:pPr marL="285750" indent="-285750" algn="just">
              <a:spcAft>
                <a:spcPts val="600"/>
              </a:spcAft>
              <a:buFont typeface="Wingdings" panose="05000000000000000000" pitchFamily="2" charset="2"/>
              <a:buChar char="Ø"/>
            </a:pPr>
            <a:r>
              <a:rPr lang="en-US" altLang="zh-CN" b="1" i="1" dirty="0">
                <a:latin typeface="等线" panose="02010600030101010101" pitchFamily="2" charset="-122"/>
                <a:cs typeface="Times New Roman" panose="02020603050405020304" pitchFamily="18" charset="0"/>
              </a:rPr>
              <a:t>Resistivity effects on q‑profile evolution – </a:t>
            </a:r>
            <a:r>
              <a:rPr lang="en-US" altLang="zh-CN" i="1" dirty="0">
                <a:latin typeface="等线" panose="02010600030101010101" pitchFamily="2" charset="-122"/>
                <a:cs typeface="Times New Roman" panose="02020603050405020304" pitchFamily="18" charset="0"/>
              </a:rPr>
              <a:t>At low resistivity the q‑profile changes little; at intermediate resistivity it partially flattens and saturates; at high resistivity it collapses rapidly and completely, which is especially dangerous for high‑field tokamaks.</a:t>
            </a:r>
          </a:p>
          <a:p>
            <a:pPr marL="285750" indent="-285750" algn="just">
              <a:spcAft>
                <a:spcPts val="600"/>
              </a:spcAft>
              <a:buFont typeface="Wingdings" panose="05000000000000000000" pitchFamily="2" charset="2"/>
              <a:buChar char="Ø"/>
            </a:pPr>
            <a:r>
              <a:rPr lang="en-US" altLang="zh-CN" b="1" i="1" dirty="0">
                <a:latin typeface="等线" panose="02010600030101010101" pitchFamily="2" charset="-122"/>
                <a:cs typeface="Times New Roman" panose="02020603050405020304" pitchFamily="18" charset="0"/>
              </a:rPr>
              <a:t>Potential benefit in present‑day devices – </a:t>
            </a:r>
            <a:r>
              <a:rPr lang="en-US" altLang="zh-CN" i="1" dirty="0">
                <a:latin typeface="等线" panose="02010600030101010101" pitchFamily="2" charset="-122"/>
                <a:cs typeface="Times New Roman" panose="02020603050405020304" pitchFamily="18" charset="0"/>
              </a:rPr>
              <a:t>Within the parameter range of existing tokamaks, the RHM can assist in runaway electron dissipation and may be beneficial for mitigation, though its nonlinear evolution must be carefully controlled to avoid rapid profile collapse.</a:t>
            </a:r>
          </a:p>
        </p:txBody>
      </p:sp>
    </p:spTree>
    <p:extLst>
      <p:ext uri="{BB962C8B-B14F-4D97-AF65-F5344CB8AC3E}">
        <p14:creationId xmlns:p14="http://schemas.microsoft.com/office/powerpoint/2010/main" val="2326110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9937DFF-F333-5482-B845-860BD849A5B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 y="1"/>
            <a:ext cx="12190412" cy="1532643"/>
          </a:xfrm>
          <a:prstGeom prst="rect">
            <a:avLst/>
          </a:prstGeom>
        </p:spPr>
      </p:pic>
      <p:pic>
        <p:nvPicPr>
          <p:cNvPr id="4" name="图片 3">
            <a:extLst>
              <a:ext uri="{FF2B5EF4-FFF2-40B4-BE49-F238E27FC236}">
                <a16:creationId xmlns:a16="http://schemas.microsoft.com/office/drawing/2014/main" id="{6F956172-32D3-F47B-4D0C-060D71BD833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36" t="17639"/>
          <a:stretch>
            <a:fillRect/>
          </a:stretch>
        </p:blipFill>
        <p:spPr>
          <a:xfrm>
            <a:off x="1" y="1235778"/>
            <a:ext cx="12190413" cy="5649606"/>
          </a:xfrm>
          <a:prstGeom prst="rect">
            <a:avLst/>
          </a:prstGeom>
        </p:spPr>
      </p:pic>
      <p:sp>
        <p:nvSpPr>
          <p:cNvPr id="6" name="文本占位符 33"/>
          <p:cNvSpPr txBox="1"/>
          <p:nvPr/>
        </p:nvSpPr>
        <p:spPr>
          <a:xfrm>
            <a:off x="3359696" y="2475777"/>
            <a:ext cx="6172822" cy="2105351"/>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6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spcBef>
                <a:spcPts val="0"/>
              </a:spcBef>
              <a:buNone/>
              <a:defRPr/>
            </a:pPr>
            <a:r>
              <a:rPr lang="en-US" altLang="zh-CN" sz="6600" b="1" dirty="0">
                <a:solidFill>
                  <a:srgbClr val="28609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Thank</a:t>
            </a:r>
            <a:r>
              <a:rPr lang="zh-CN" altLang="en-US" sz="6600" b="1" dirty="0">
                <a:solidFill>
                  <a:srgbClr val="28609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sz="6600" b="1" dirty="0">
                <a:solidFill>
                  <a:srgbClr val="28609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you</a:t>
            </a:r>
            <a:r>
              <a:rPr lang="zh-CN" altLang="en-US" sz="6600" b="1" dirty="0">
                <a:solidFill>
                  <a:srgbClr val="28609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sz="6600" b="1" dirty="0">
              <a:solidFill>
                <a:srgbClr val="28609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7DA8900-D347-A5A9-EB00-DA106AC3A4F8}"/>
              </a:ext>
            </a:extLst>
          </p:cNvPr>
          <p:cNvSpPr>
            <a:spLocks noGrp="1"/>
          </p:cNvSpPr>
          <p:nvPr>
            <p:ph type="sldNum" sz="quarter" idx="4"/>
          </p:nvPr>
        </p:nvSpPr>
        <p:spPr/>
        <p:txBody>
          <a:bodyPr/>
          <a:lstStyle/>
          <a:p>
            <a:pPr>
              <a:defRPr/>
            </a:pPr>
            <a:fld id="{DD3C5744-C3CE-4BDE-88A5-B11DDE512A7A}" type="slidenum">
              <a:rPr lang="zh-CN" altLang="en-US" smtClean="0"/>
              <a:t>19</a:t>
            </a:fld>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B2C99-E340-D919-FDBA-A9A417D4E6F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442F54A-54A2-68A1-D0F7-06CAE59A66CE}"/>
              </a:ext>
            </a:extLst>
          </p:cNvPr>
          <p:cNvSpPr>
            <a:spLocks noGrp="1"/>
          </p:cNvSpPr>
          <p:nvPr>
            <p:ph type="title"/>
          </p:nvPr>
        </p:nvSpPr>
        <p:spPr>
          <a:xfrm>
            <a:off x="0" y="44624"/>
            <a:ext cx="12192000" cy="857250"/>
          </a:xfrm>
        </p:spPr>
        <p:txBody>
          <a:bodyPr/>
          <a:lstStyle/>
          <a:p>
            <a:r>
              <a:rPr lang="en-US" altLang="zh-CN" sz="3200" dirty="0">
                <a:solidFill>
                  <a:schemeClr val="bg1"/>
                </a:solidFill>
                <a:latin typeface="微软雅黑" panose="020B0503020204020204" pitchFamily="34" charset="-122"/>
                <a:ea typeface="微软雅黑" panose="020B0503020204020204" pitchFamily="34" charset="-122"/>
              </a:rPr>
              <a:t>Backup</a:t>
            </a:r>
            <a:endParaRPr lang="zh-CN" altLang="en-US" sz="3200" dirty="0">
              <a:solidFill>
                <a:schemeClr val="bg1"/>
              </a:solidFill>
              <a:latin typeface="微软雅黑" panose="020B0503020204020204" pitchFamily="34" charset="-122"/>
              <a:ea typeface="微软雅黑" panose="020B0503020204020204" pitchFamily="34" charset="-122"/>
              <a:sym typeface="+mn-ea"/>
            </a:endParaRPr>
          </a:p>
        </p:txBody>
      </p:sp>
      <p:sp>
        <p:nvSpPr>
          <p:cNvPr id="5" name="灯片编号占位符 4">
            <a:extLst>
              <a:ext uri="{FF2B5EF4-FFF2-40B4-BE49-F238E27FC236}">
                <a16:creationId xmlns:a16="http://schemas.microsoft.com/office/drawing/2014/main" id="{538DE232-FE32-265F-B293-B209422E41DF}"/>
              </a:ext>
            </a:extLst>
          </p:cNvPr>
          <p:cNvSpPr>
            <a:spLocks noGrp="1"/>
          </p:cNvSpPr>
          <p:nvPr>
            <p:ph type="sldNum" sz="quarter" idx="4"/>
          </p:nvPr>
        </p:nvSpPr>
        <p:spPr/>
        <p:txBody>
          <a:bodyPr/>
          <a:lstStyle/>
          <a:p>
            <a:pPr>
              <a:defRPr/>
            </a:pPr>
            <a:fld id="{DD3C5744-C3CE-4BDE-88A5-B11DDE512A7A}" type="slidenum">
              <a:rPr lang="zh-CN" altLang="en-US" smtClean="0"/>
              <a:t>20</a:t>
            </a:fld>
            <a:endParaRPr lang="zh-CN" altLang="en-US" dirty="0"/>
          </a:p>
        </p:txBody>
      </p:sp>
    </p:spTree>
    <p:extLst>
      <p:ext uri="{BB962C8B-B14F-4D97-AF65-F5344CB8AC3E}">
        <p14:creationId xmlns:p14="http://schemas.microsoft.com/office/powerpoint/2010/main" val="829318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9937DFF-F333-5482-B845-860BD849A5B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 y="1"/>
            <a:ext cx="12190412" cy="1532643"/>
          </a:xfrm>
          <a:prstGeom prst="rect">
            <a:avLst/>
          </a:prstGeom>
        </p:spPr>
      </p:pic>
      <p:pic>
        <p:nvPicPr>
          <p:cNvPr id="4" name="图片 3">
            <a:extLst>
              <a:ext uri="{FF2B5EF4-FFF2-40B4-BE49-F238E27FC236}">
                <a16:creationId xmlns:a16="http://schemas.microsoft.com/office/drawing/2014/main" id="{6F956172-32D3-F47B-4D0C-060D71BD833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36" t="17639"/>
          <a:stretch>
            <a:fillRect/>
          </a:stretch>
        </p:blipFill>
        <p:spPr>
          <a:xfrm>
            <a:off x="1" y="1235778"/>
            <a:ext cx="12190413" cy="5649606"/>
          </a:xfrm>
          <a:prstGeom prst="rect">
            <a:avLst/>
          </a:prstGeom>
        </p:spPr>
      </p:pic>
      <p:sp>
        <p:nvSpPr>
          <p:cNvPr id="6" name="文本占位符 33"/>
          <p:cNvSpPr txBox="1"/>
          <p:nvPr/>
        </p:nvSpPr>
        <p:spPr>
          <a:xfrm>
            <a:off x="3359696" y="2276872"/>
            <a:ext cx="6172822" cy="2105351"/>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36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spcBef>
                <a:spcPts val="0"/>
              </a:spcBef>
              <a:buNone/>
              <a:defRPr/>
            </a:pPr>
            <a:r>
              <a:rPr lang="zh-CN" altLang="en-US" sz="4500" b="1" dirty="0">
                <a:solidFill>
                  <a:srgbClr val="28609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感谢各位老师同学！</a:t>
            </a:r>
            <a:endParaRPr lang="en-US" altLang="zh-CN" sz="4500" b="1" dirty="0">
              <a:solidFill>
                <a:srgbClr val="28609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0" indent="0" algn="ctr">
              <a:lnSpc>
                <a:spcPct val="150000"/>
              </a:lnSpc>
              <a:spcBef>
                <a:spcPts val="0"/>
              </a:spcBef>
              <a:buNone/>
              <a:defRPr/>
            </a:pPr>
            <a:r>
              <a:rPr lang="zh-CN" altLang="en-US" sz="4500" b="1" dirty="0">
                <a:solidFill>
                  <a:srgbClr val="28609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敬请指导！</a:t>
            </a:r>
          </a:p>
        </p:txBody>
      </p:sp>
      <p:sp>
        <p:nvSpPr>
          <p:cNvPr id="2" name="灯片编号占位符 1">
            <a:extLst>
              <a:ext uri="{FF2B5EF4-FFF2-40B4-BE49-F238E27FC236}">
                <a16:creationId xmlns:a16="http://schemas.microsoft.com/office/drawing/2014/main" id="{27DA8900-D347-A5A9-EB00-DA106AC3A4F8}"/>
              </a:ext>
            </a:extLst>
          </p:cNvPr>
          <p:cNvSpPr>
            <a:spLocks noGrp="1"/>
          </p:cNvSpPr>
          <p:nvPr>
            <p:ph type="sldNum" sz="quarter" idx="4"/>
          </p:nvPr>
        </p:nvSpPr>
        <p:spPr/>
        <p:txBody>
          <a:bodyPr/>
          <a:lstStyle/>
          <a:p>
            <a:pPr>
              <a:defRPr/>
            </a:pPr>
            <a:fld id="{DD3C5744-C3CE-4BDE-88A5-B11DDE512A7A}" type="slidenum">
              <a:rPr lang="zh-CN" altLang="en-US" smtClean="0"/>
              <a:t>21</a:t>
            </a:fld>
            <a:endParaRPr lang="zh-CN" alt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zYjg4ZDUyZGJlZjU4ZWEyZDBmZTI4ZjA3YzJlN2Y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13292</TotalTime>
  <Words>1824</Words>
  <Application>Microsoft Office PowerPoint</Application>
  <PresentationFormat>宽屏</PresentationFormat>
  <Paragraphs>211</Paragraphs>
  <Slides>22</Slides>
  <Notes>22</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等线</vt:lpstr>
      <vt:lpstr>宋体</vt:lpstr>
      <vt:lpstr>微软雅黑</vt:lpstr>
      <vt:lpstr>Arial</vt:lpstr>
      <vt:lpstr>Calibri</vt:lpstr>
      <vt:lpstr>Cambria Math</vt:lpstr>
      <vt:lpstr>Symbol</vt:lpstr>
      <vt:lpstr>Times New Roman</vt:lpstr>
      <vt:lpstr>Wingdings</vt:lpstr>
      <vt:lpstr>Office 主题</vt:lpstr>
      <vt:lpstr>PowerPoint 演示文稿</vt:lpstr>
      <vt:lpstr>A Beam Instability Originating from Accelerator Physics</vt:lpstr>
      <vt:lpstr>Nonlinear Hose Dynamics Ejecting REs for Better or Worse</vt:lpstr>
      <vt:lpstr>Resonance independent of the q=1 rational surface</vt:lpstr>
      <vt:lpstr>Fluid RE Current: Velocity-Space Integration of Drift-Kinetics</vt:lpstr>
      <vt:lpstr>Initial equilibrium with a monotonic q-profile</vt:lpstr>
      <vt:lpstr>Benchmarked against multiple internationally established codes</vt:lpstr>
      <vt:lpstr>RHM Eigenmode structure matches NIMROD</vt:lpstr>
      <vt:lpstr>Higher harmonics remain stable except m/n=1/1 mode</vt:lpstr>
      <vt:lpstr>Beam decouples from background flow when c_r≫V_A</vt:lpstr>
      <vt:lpstr>Growth rate exhibits a maximum as a function of c_r</vt:lpstr>
      <vt:lpstr>Low growth rate at high c_r due to mode width narrowing</vt:lpstr>
      <vt:lpstr>Larger resistivity favors excitation of stronger unstable modes</vt:lpstr>
      <vt:lpstr>RHM can be excited before the RE current saturates</vt:lpstr>
      <vt:lpstr>High resistivity increases the mode saturation amplitude</vt:lpstr>
      <vt:lpstr>RHM nonlinear evolution lead to rapid q‑profile collapse</vt:lpstr>
      <vt:lpstr>Nonlinear evolution of RHM can assist in RE dissipation</vt:lpstr>
      <vt:lpstr>RHM is beneficial within range of existing tokamaks</vt:lpstr>
      <vt:lpstr>Summary</vt:lpstr>
      <vt:lpstr>PowerPoint 演示文稿</vt:lpstr>
      <vt:lpstr>Backup</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胡建生</dc:creator>
  <cp:lastModifiedBy>Tong Liu</cp:lastModifiedBy>
  <cp:revision>6095</cp:revision>
  <cp:lastPrinted>2018-05-22T06:17:00Z</cp:lastPrinted>
  <dcterms:created xsi:type="dcterms:W3CDTF">2010-07-06T23:13:00Z</dcterms:created>
  <dcterms:modified xsi:type="dcterms:W3CDTF">2026-09-30T07:27:42Z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C325AE375E944494A0030F43E9B4A5FB_13</vt:lpwstr>
  </property>
  <property fmtid="{D5CDD505-2E9C-101B-9397-08002B2CF9AE}" pid="3" name="KSOProductBuildVer">
    <vt:lpwstr>2052-12.1.0.18912</vt:lpwstr>
  </property>
</Properties>
</file>