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image2.jpeg" ContentType="image/jpeg"/>
  <Override PartName="/ppt/media/image3.jpeg" ContentType="image/jpeg"/>
  <Override PartName="/ppt/media/media2.mp4" ContentType="video/unknown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60949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1pPr>
    <a:lvl2pPr indent="2286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2pPr>
    <a:lvl3pPr indent="4572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3pPr>
    <a:lvl4pPr indent="6858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4pPr>
    <a:lvl5pPr indent="9144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5pPr>
    <a:lvl6pPr indent="11430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6pPr>
    <a:lvl7pPr indent="13716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7pPr>
    <a:lvl8pPr indent="16002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8pPr>
    <a:lvl9pPr indent="1828800" defTabSz="609492" latinLnBrk="0">
      <a:spcBef>
        <a:spcPts val="500"/>
      </a:spcBef>
      <a:defRPr sz="16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" name="Shape 21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609492"/>
          </a:lstStyle>
          <a:p>
            <a:pPr/>
            <a:r>
              <a:t>The power of in the whistler modes is then measured using the Ion Cyclotron Emission or ICE system on DIII-D.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3" name="Shape 22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285750" indent="-285750" defTabSz="609492">
              <a:buSzPct val="100000"/>
              <a:buFont typeface="Arial"/>
              <a:buChar char="•"/>
            </a:lvl1pPr>
          </a:lstStyle>
          <a:p>
            <a:pPr/>
            <a:r>
              <a:t>Ultimately this model is able to accurately recreate the experimentally measured values including the period of oscillations in the synchrotron as well as the bursts in the ICE data.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/>
          <p:nvPr>
            <p:ph type="title"/>
          </p:nvPr>
        </p:nvSpPr>
        <p:spPr>
          <a:xfrm>
            <a:off x="1523603" y="1122362"/>
            <a:ext cx="9141619" cy="2387601"/>
          </a:xfrm>
          <a:prstGeom prst="rect">
            <a:avLst/>
          </a:prstGeom>
        </p:spPr>
        <p:txBody>
          <a:bodyPr anchor="b"/>
          <a:lstStyle>
            <a:lvl1pPr algn="ctr">
              <a:defRPr sz="4400"/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sz="quarter" idx="1"/>
          </p:nvPr>
        </p:nvSpPr>
        <p:spPr>
          <a:xfrm>
            <a:off x="1523603" y="3602037"/>
            <a:ext cx="9141619" cy="165576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400"/>
              </a:spcBef>
              <a:buClrTx/>
              <a:buSzTx/>
              <a:buFontTx/>
              <a:buNone/>
              <a:defRPr sz="1700"/>
            </a:lvl1pPr>
            <a:lvl2pPr marL="0" indent="0" algn="ctr">
              <a:spcBef>
                <a:spcPts val="400"/>
              </a:spcBef>
              <a:buClrTx/>
              <a:buSzTx/>
              <a:buFontTx/>
              <a:buNone/>
              <a:defRPr sz="1700"/>
            </a:lvl2pPr>
            <a:lvl3pPr indent="0" algn="ctr">
              <a:spcBef>
                <a:spcPts val="400"/>
              </a:spcBef>
              <a:buClrTx/>
              <a:buFontTx/>
              <a:defRPr sz="1700"/>
            </a:lvl3pPr>
            <a:lvl4pPr indent="0" algn="ctr">
              <a:spcBef>
                <a:spcPts val="400"/>
              </a:spcBef>
              <a:buClrTx/>
              <a:buFontTx/>
              <a:defRPr sz="1700"/>
            </a:lvl4pPr>
            <a:lvl5pPr indent="0" algn="ctr">
              <a:spcBef>
                <a:spcPts val="400"/>
              </a:spcBef>
              <a:buClrTx/>
              <a:buFontTx/>
              <a:defRPr sz="1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Body Level One…"/>
          <p:cNvSpPr txBox="1"/>
          <p:nvPr>
            <p:ph type="body" sz="half" idx="1"/>
          </p:nvPr>
        </p:nvSpPr>
        <p:spPr>
          <a:xfrm>
            <a:off x="837981" y="1063487"/>
            <a:ext cx="5180253" cy="5113476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500"/>
              </a:spcBef>
              <a:buSzPts val="2400"/>
              <a:defRPr sz="2400"/>
            </a:lvl1pPr>
            <a:lvl2pPr marL="943841" indent="-334241">
              <a:spcBef>
                <a:spcPts val="500"/>
              </a:spcBef>
              <a:buSzPts val="2400"/>
              <a:buChar char="•"/>
              <a:defRPr sz="2400"/>
            </a:lvl2pPr>
            <a:lvl3pPr indent="1218894">
              <a:spcBef>
                <a:spcPts val="500"/>
              </a:spcBef>
              <a:defRPr sz="2400"/>
            </a:lvl3pPr>
            <a:lvl4pPr indent="1828343">
              <a:spcBef>
                <a:spcPts val="500"/>
              </a:spcBef>
              <a:defRPr sz="2400"/>
            </a:lvl4pPr>
            <a:lvl5pPr indent="2437789">
              <a:spcBef>
                <a:spcPts val="500"/>
              </a:spcBef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1693730" y="6383656"/>
            <a:ext cx="273059" cy="28193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3" name="Body Level One…"/>
          <p:cNvSpPr txBox="1"/>
          <p:nvPr>
            <p:ph type="body" sz="half" idx="1"/>
          </p:nvPr>
        </p:nvSpPr>
        <p:spPr>
          <a:xfrm>
            <a:off x="837326" y="1063487"/>
            <a:ext cx="5176205" cy="5113476"/>
          </a:xfrm>
          <a:prstGeom prst="rect">
            <a:avLst/>
          </a:prstGeom>
        </p:spPr>
        <p:txBody>
          <a:bodyPr/>
          <a:lstStyle>
            <a:lvl1pPr marL="207818" indent="-207818">
              <a:lnSpc>
                <a:spcPct val="90000"/>
              </a:lnSpc>
              <a:buSzPts val="2000"/>
              <a:defRPr sz="2000"/>
            </a:lvl1pPr>
            <a:lvl2pPr marL="571500" indent="-247650">
              <a:lnSpc>
                <a:spcPct val="90000"/>
              </a:lnSpc>
              <a:buSzPts val="2000"/>
              <a:defRPr sz="2000"/>
            </a:lvl2pPr>
            <a:lvl3pPr>
              <a:lnSpc>
                <a:spcPct val="90000"/>
              </a:lnSpc>
              <a:defRPr sz="2000"/>
            </a:lvl3pPr>
            <a:lvl4pPr>
              <a:lnSpc>
                <a:spcPct val="90000"/>
              </a:lnSpc>
              <a:defRPr sz="2000"/>
            </a:lvl4pPr>
            <a:lvl5pPr>
              <a:lnSpc>
                <a:spcPct val="90000"/>
              </a:lnSpc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/>
          <p:nvPr>
            <p:ph type="title"/>
          </p:nvPr>
        </p:nvSpPr>
        <p:spPr>
          <a:xfrm>
            <a:off x="837326" y="208732"/>
            <a:ext cx="11207337" cy="514202"/>
          </a:xfrm>
          <a:prstGeom prst="rect">
            <a:avLst/>
          </a:prstGeom>
        </p:spPr>
        <p:txBody>
          <a:bodyPr lIns="57800" tIns="57800" rIns="57800" bIns="57800"/>
          <a:lstStyle>
            <a:lvl1pPr>
              <a:lnSpc>
                <a:spcPct val="90000"/>
              </a:lnSpc>
            </a:lvl1pPr>
          </a:lstStyle>
          <a:p>
            <a:pPr/>
            <a:r>
              <a:t>Title Text</a:t>
            </a:r>
          </a:p>
        </p:txBody>
      </p:sp>
      <p:sp>
        <p:nvSpPr>
          <p:cNvPr id="52" name="Body Level One…"/>
          <p:cNvSpPr txBox="1"/>
          <p:nvPr>
            <p:ph type="body" idx="1"/>
          </p:nvPr>
        </p:nvSpPr>
        <p:spPr>
          <a:xfrm>
            <a:off x="431350" y="1083732"/>
            <a:ext cx="10610503" cy="5093101"/>
          </a:xfrm>
          <a:prstGeom prst="rect">
            <a:avLst/>
          </a:prstGeom>
        </p:spPr>
        <p:txBody>
          <a:bodyPr lIns="57800" tIns="57800" rIns="57800" bIns="57800"/>
          <a:lstStyle>
            <a:lvl1pPr marL="456833" indent="-368005">
              <a:lnSpc>
                <a:spcPct val="115000"/>
              </a:lnSpc>
              <a:spcBef>
                <a:spcPts val="800"/>
              </a:spcBef>
              <a:buClr>
                <a:srgbClr val="000000"/>
              </a:buClr>
            </a:lvl1pPr>
            <a:lvl2pPr marL="913667" indent="-368005">
              <a:lnSpc>
                <a:spcPct val="115000"/>
              </a:lnSpc>
              <a:spcBef>
                <a:spcPts val="800"/>
              </a:spcBef>
              <a:buClr>
                <a:srgbClr val="000000"/>
              </a:buClr>
              <a:buChar char="•"/>
            </a:lvl2pPr>
            <a:lvl3pPr indent="1002497">
              <a:lnSpc>
                <a:spcPct val="115000"/>
              </a:lnSpc>
              <a:spcBef>
                <a:spcPts val="800"/>
              </a:spcBef>
              <a:buClr>
                <a:srgbClr val="000000"/>
              </a:buClr>
            </a:lvl3pPr>
            <a:lvl4pPr indent="1459331">
              <a:lnSpc>
                <a:spcPct val="115000"/>
              </a:lnSpc>
              <a:spcBef>
                <a:spcPts val="800"/>
              </a:spcBef>
              <a:buClr>
                <a:srgbClr val="000000"/>
              </a:buClr>
            </a:lvl4pPr>
            <a:lvl5pPr indent="1916165">
              <a:lnSpc>
                <a:spcPct val="115000"/>
              </a:lnSpc>
              <a:spcBef>
                <a:spcPts val="800"/>
              </a:spcBef>
              <a:buClr>
                <a:srgbClr val="000000"/>
              </a:buCl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1763519" y="6333133"/>
            <a:ext cx="364471" cy="373351"/>
          </a:xfrm>
          <a:prstGeom prst="rect">
            <a:avLst/>
          </a:prstGeom>
        </p:spPr>
        <p:txBody>
          <a:bodyPr lIns="91424" tIns="91424" rIns="91424" bIns="91424"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/>
          <p:nvPr>
            <p:ph type="body" sz="half" idx="1"/>
          </p:nvPr>
        </p:nvSpPr>
        <p:spPr>
          <a:xfrm>
            <a:off x="339311" y="1320800"/>
            <a:ext cx="5134387" cy="4755001"/>
          </a:xfrm>
          <a:prstGeom prst="rect">
            <a:avLst/>
          </a:prstGeom>
        </p:spPr>
        <p:txBody>
          <a:bodyPr lIns="53099" tIns="53099" rIns="53099" bIns="53099"/>
          <a:lstStyle>
            <a:lvl1pPr marL="456833" indent="-368005">
              <a:spcBef>
                <a:spcPts val="400"/>
              </a:spcBef>
            </a:lvl1pPr>
            <a:lvl2pPr marL="913667" indent="-361659">
              <a:spcBef>
                <a:spcPts val="400"/>
              </a:spcBef>
              <a:buChar char="•"/>
            </a:lvl2pPr>
            <a:lvl3pPr indent="1008842">
              <a:spcBef>
                <a:spcPts val="400"/>
              </a:spcBef>
            </a:lvl3pPr>
            <a:lvl4pPr indent="1459331">
              <a:spcBef>
                <a:spcPts val="400"/>
              </a:spcBef>
            </a:lvl4pPr>
            <a:lvl5pPr indent="1916165">
              <a:spcBef>
                <a:spcPts val="40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" name="Title Text"/>
          <p:cNvSpPr txBox="1"/>
          <p:nvPr>
            <p:ph type="title"/>
          </p:nvPr>
        </p:nvSpPr>
        <p:spPr>
          <a:xfrm>
            <a:off x="608963" y="217255"/>
            <a:ext cx="10961229" cy="492901"/>
          </a:xfrm>
          <a:prstGeom prst="rect">
            <a:avLst/>
          </a:prstGeom>
        </p:spPr>
        <p:txBody>
          <a:bodyPr lIns="53099" tIns="53099" rIns="53099" bIns="53099"/>
          <a:lstStyle/>
          <a:p>
            <a:pPr/>
            <a:r>
              <a:t>Title Text</a:t>
            </a:r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xfrm>
            <a:off x="11763519" y="6333133"/>
            <a:ext cx="364471" cy="373351"/>
          </a:xfrm>
          <a:prstGeom prst="rect">
            <a:avLst/>
          </a:prstGeom>
        </p:spPr>
        <p:txBody>
          <a:bodyPr lIns="91424" tIns="91424" rIns="91424" bIns="91424"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/>
          <p:nvPr>
            <p:ph type="title"/>
          </p:nvPr>
        </p:nvSpPr>
        <p:spPr>
          <a:xfrm>
            <a:off x="608965" y="2971800"/>
            <a:ext cx="10961228" cy="914400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3700">
                <a:solidFill>
                  <a:srgbClr val="434343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0" name="Slide Number"/>
          <p:cNvSpPr txBox="1"/>
          <p:nvPr>
            <p:ph type="sldNum" sz="quarter" idx="2"/>
          </p:nvPr>
        </p:nvSpPr>
        <p:spPr>
          <a:xfrm>
            <a:off x="11763519" y="6333133"/>
            <a:ext cx="364471" cy="373351"/>
          </a:xfrm>
          <a:prstGeom prst="rect">
            <a:avLst/>
          </a:prstGeom>
        </p:spPr>
        <p:txBody>
          <a:bodyPr lIns="91424" tIns="91424" rIns="91424" bIns="91424"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Body Level One…"/>
          <p:cNvSpPr txBox="1"/>
          <p:nvPr>
            <p:ph type="body" idx="1"/>
          </p:nvPr>
        </p:nvSpPr>
        <p:spPr>
          <a:xfrm>
            <a:off x="435846" y="1272675"/>
            <a:ext cx="10961370" cy="4754034"/>
          </a:xfrm>
          <a:prstGeom prst="rect">
            <a:avLst/>
          </a:prstGeom>
        </p:spPr>
        <p:txBody>
          <a:bodyPr lIns="45699" tIns="45699" rIns="45699" bIns="45699"/>
          <a:lstStyle>
            <a:lvl1pPr marL="456833" indent="-368005">
              <a:spcBef>
                <a:spcPts val="1400"/>
              </a:spcBef>
              <a:buSzPts val="2100"/>
              <a:defRPr sz="2100"/>
            </a:lvl1pPr>
            <a:lvl2pPr marL="951069" indent="-392717">
              <a:spcBef>
                <a:spcPts val="1400"/>
              </a:spcBef>
              <a:buSzPts val="2100"/>
              <a:defRPr sz="2100"/>
            </a:lvl2pPr>
            <a:lvl3pPr indent="1027876">
              <a:spcBef>
                <a:spcPts val="1400"/>
              </a:spcBef>
              <a:defRPr sz="2100"/>
            </a:lvl3pPr>
            <a:lvl4pPr indent="1497400">
              <a:spcBef>
                <a:spcPts val="1400"/>
              </a:spcBef>
              <a:defRPr sz="2100"/>
            </a:lvl4pPr>
            <a:lvl5pPr indent="1954234">
              <a:spcBef>
                <a:spcPts val="1400"/>
              </a:spcBef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Title Text"/>
          <p:cNvSpPr txBox="1"/>
          <p:nvPr>
            <p:ph type="title"/>
          </p:nvPr>
        </p:nvSpPr>
        <p:spPr>
          <a:xfrm>
            <a:off x="608965" y="217259"/>
            <a:ext cx="10961373" cy="492991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defRPr sz="2700"/>
            </a:lvl1pPr>
          </a:lstStyle>
          <a:p>
            <a:pPr/>
            <a:r>
              <a:t>Title Text</a:t>
            </a:r>
          </a:p>
        </p:txBody>
      </p:sp>
      <p:sp>
        <p:nvSpPr>
          <p:cNvPr id="79" name="Slide Number"/>
          <p:cNvSpPr txBox="1"/>
          <p:nvPr>
            <p:ph type="sldNum" sz="quarter" idx="2"/>
          </p:nvPr>
        </p:nvSpPr>
        <p:spPr>
          <a:xfrm>
            <a:off x="11763519" y="6333133"/>
            <a:ext cx="364471" cy="373351"/>
          </a:xfrm>
          <a:prstGeom prst="rect">
            <a:avLst/>
          </a:prstGeom>
        </p:spPr>
        <p:txBody>
          <a:bodyPr lIns="91424" tIns="91424" rIns="91424" bIns="91424"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12" descr="Imag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516" y="179833"/>
            <a:ext cx="871029" cy="37697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Rectangle 13"/>
          <p:cNvSpPr/>
          <p:nvPr/>
        </p:nvSpPr>
        <p:spPr>
          <a:xfrm rot="16200000">
            <a:off x="572739" y="6527048"/>
            <a:ext cx="60896" cy="79626"/>
          </a:xfrm>
          <a:prstGeom prst="rect">
            <a:avLst/>
          </a:prstGeom>
          <a:solidFill>
            <a:srgbClr val="E30613"/>
          </a:solidFill>
          <a:ln w="12700">
            <a:miter lim="400000"/>
          </a:ln>
        </p:spPr>
        <p:txBody>
          <a:bodyPr lIns="60896" tIns="60896" rIns="60896" bIns="60896" anchor="ctr"/>
          <a:lstStyle/>
          <a:p>
            <a:pPr algn="ctr" defTabSz="914400"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8" name="Body Level One…"/>
          <p:cNvSpPr txBox="1"/>
          <p:nvPr>
            <p:ph type="body" sz="half" idx="1"/>
          </p:nvPr>
        </p:nvSpPr>
        <p:spPr>
          <a:xfrm>
            <a:off x="1205243" y="2086317"/>
            <a:ext cx="6102338" cy="4510993"/>
          </a:xfrm>
          <a:prstGeom prst="rect">
            <a:avLst/>
          </a:prstGeom>
        </p:spPr>
        <p:txBody>
          <a:bodyPr lIns="60896" tIns="60896" rIns="60896" bIns="60896"/>
          <a:lstStyle>
            <a:lvl1pPr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b="0" sz="2400">
                <a:solidFill>
                  <a:srgbClr val="413C3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0075" indent="-257175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100000"/>
              <a:buFontTx/>
              <a:buChar char="•"/>
              <a:defRPr b="0" sz="2400">
                <a:solidFill>
                  <a:srgbClr val="413C3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0119" indent="-274319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b="0" sz="2400">
                <a:solidFill>
                  <a:srgbClr val="413C3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45223" indent="-316523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100000"/>
              <a:buFontTx/>
              <a:buChar char="•"/>
              <a:defRPr b="0" sz="2400">
                <a:solidFill>
                  <a:srgbClr val="413C3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88123" indent="-316523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100000"/>
              <a:buFontTx/>
              <a:buChar char="•"/>
              <a:defRPr b="0" sz="2400">
                <a:solidFill>
                  <a:srgbClr val="413C3A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Espace réservé pour une image  7"/>
          <p:cNvSpPr/>
          <p:nvPr>
            <p:ph type="pic" sz="half" idx="21"/>
          </p:nvPr>
        </p:nvSpPr>
        <p:spPr>
          <a:xfrm>
            <a:off x="7307580" y="3571"/>
            <a:ext cx="4188751" cy="68508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0" name="Title Text"/>
          <p:cNvSpPr txBox="1"/>
          <p:nvPr>
            <p:ph type="title"/>
          </p:nvPr>
        </p:nvSpPr>
        <p:spPr>
          <a:xfrm>
            <a:off x="1205243" y="242725"/>
            <a:ext cx="4884408" cy="1428848"/>
          </a:xfrm>
          <a:prstGeom prst="rect">
            <a:avLst/>
          </a:prstGeom>
        </p:spPr>
        <p:txBody>
          <a:bodyPr lIns="0" tIns="0" rIns="0" bIns="0" anchor="t"/>
          <a:lstStyle>
            <a:lvl1pPr defTabSz="914400">
              <a:lnSpc>
                <a:spcPct val="80000"/>
              </a:lnSpc>
              <a:defRPr spc="-91" sz="4200">
                <a:solidFill>
                  <a:srgbClr val="413C3A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1767897" y="263651"/>
            <a:ext cx="139837" cy="139701"/>
          </a:xfrm>
          <a:prstGeom prst="rect">
            <a:avLst/>
          </a:prstGeom>
        </p:spPr>
        <p:txBody>
          <a:bodyPr lIns="0" tIns="0" rIns="0" bIns="0" anchor="t"/>
          <a:lstStyle>
            <a:lvl1pPr algn="ctr" defTabSz="914400">
              <a:defRPr b="1" sz="900">
                <a:solidFill>
                  <a:srgbClr val="413C3A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92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2164" y="6138333"/>
            <a:ext cx="1583385" cy="685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Text Box 14"/>
          <p:cNvSpPr txBox="1"/>
          <p:nvPr/>
        </p:nvSpPr>
        <p:spPr>
          <a:xfrm>
            <a:off x="3899167" y="6557433"/>
            <a:ext cx="4386260" cy="21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609492">
              <a:defRPr b="1" sz="800">
                <a:solidFill>
                  <a:srgbClr val="00009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A. Battey/APS-DPP 2024/Oct 7</a:t>
            </a:r>
            <a:r>
              <a:rPr baseline="30000"/>
              <a:t>th </a:t>
            </a:r>
            <a:r>
              <a:t>2024</a:t>
            </a:r>
          </a:p>
        </p:txBody>
      </p:sp>
      <p:pic>
        <p:nvPicPr>
          <p:cNvPr id="101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2037" y="6138333"/>
            <a:ext cx="1210418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Title Text"/>
          <p:cNvSpPr txBox="1"/>
          <p:nvPr>
            <p:ph type="title"/>
          </p:nvPr>
        </p:nvSpPr>
        <p:spPr>
          <a:xfrm>
            <a:off x="609440" y="0"/>
            <a:ext cx="10969944" cy="914400"/>
          </a:xfrm>
          <a:prstGeom prst="rect">
            <a:avLst/>
          </a:prstGeom>
        </p:spPr>
        <p:txBody>
          <a:bodyPr lIns="45719" tIns="45719" rIns="45719" bIns="45719"/>
          <a:lstStyle/>
          <a:p>
            <a:pPr/>
            <a:r>
              <a:t>Title Text</a:t>
            </a:r>
          </a:p>
        </p:txBody>
      </p:sp>
      <p:sp>
        <p:nvSpPr>
          <p:cNvPr id="103" name="Body Level One…"/>
          <p:cNvSpPr txBox="1"/>
          <p:nvPr>
            <p:ph type="body" sz="half" idx="1"/>
          </p:nvPr>
        </p:nvSpPr>
        <p:spPr>
          <a:xfrm>
            <a:off x="837981" y="1063487"/>
            <a:ext cx="5180252" cy="5113476"/>
          </a:xfrm>
          <a:prstGeom prst="rect">
            <a:avLst/>
          </a:prstGeom>
        </p:spPr>
        <p:txBody>
          <a:bodyPr lIns="45719" tIns="45719" rIns="45719" bIns="45719"/>
          <a:lstStyle>
            <a:lvl1pPr marL="285750" indent="-285750">
              <a:spcBef>
                <a:spcPts val="500"/>
              </a:spcBef>
              <a:buSzPct val="100000"/>
              <a:defRPr sz="2400"/>
            </a:lvl1pPr>
            <a:lvl2pPr marL="943841" indent="-334241">
              <a:spcBef>
                <a:spcPts val="500"/>
              </a:spcBef>
              <a:buSzPct val="100000"/>
              <a:defRPr sz="2400"/>
            </a:lvl2pPr>
            <a:lvl3pPr marL="1767398" indent="-548503">
              <a:spcBef>
                <a:spcPts val="500"/>
              </a:spcBef>
              <a:buSzPct val="100000"/>
              <a:buChar char="•"/>
              <a:defRPr sz="2400"/>
            </a:lvl3pPr>
            <a:lvl4pPr marL="2109626" indent="-281283">
              <a:spcBef>
                <a:spcPts val="500"/>
              </a:spcBef>
              <a:buSzPct val="100000"/>
              <a:buChar char="–"/>
              <a:defRPr sz="2400"/>
            </a:lvl4pPr>
            <a:lvl5pPr marL="2719073" indent="-281283">
              <a:spcBef>
                <a:spcPts val="500"/>
              </a:spcBef>
              <a:buSzPct val="100000"/>
              <a:buChar char="»"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xfrm>
            <a:off x="11693727" y="6383654"/>
            <a:ext cx="273061" cy="281941"/>
          </a:xfrm>
          <a:prstGeom prst="rect">
            <a:avLst/>
          </a:prstGeom>
        </p:spPr>
        <p:txBody>
          <a:bodyPr lIns="45719" tIns="45719" rIns="45719" bIns="45719"/>
          <a:lstStyle>
            <a:lvl1pPr defTabSz="609492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Box 14"/>
          <p:cNvSpPr txBox="1"/>
          <p:nvPr/>
        </p:nvSpPr>
        <p:spPr>
          <a:xfrm>
            <a:off x="3899167" y="6557433"/>
            <a:ext cx="4386261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b="1" sz="800">
                <a:solidFill>
                  <a:srgbClr val="00009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A. Battey/19th EP-TM 2026/Oct 2nd </a:t>
            </a:r>
            <a:r>
              <a:rPr baseline="30000"/>
              <a:t> </a:t>
            </a:r>
            <a:r>
              <a:t>2026</a:t>
            </a:r>
          </a:p>
        </p:txBody>
      </p:sp>
      <p:pic>
        <p:nvPicPr>
          <p:cNvPr id="4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2037" y="6138333"/>
            <a:ext cx="1210418" cy="68580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436186" y="1272675"/>
            <a:ext cx="10969943" cy="4754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Title Text"/>
          <p:cNvSpPr txBox="1"/>
          <p:nvPr>
            <p:ph type="title"/>
          </p:nvPr>
        </p:nvSpPr>
        <p:spPr>
          <a:xfrm>
            <a:off x="609439" y="0"/>
            <a:ext cx="10969946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7" name="image1.png" descr="image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02164" y="6138333"/>
            <a:ext cx="1583385" cy="6858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11708944" y="6397943"/>
            <a:ext cx="273058" cy="2819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transition xmlns:p14="http://schemas.microsoft.com/office/powerpoint/2010/main" spd="med" advClick="1"/>
  <p:txStyles>
    <p:titleStyle>
      <a:lvl1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60944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100" u="none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28600" marR="0" indent="-228600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Pts val="2200"/>
        <a:buFont typeface="Arial"/>
        <a:buChar char="•"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596265" marR="0" indent="-272415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Pts val="2200"/>
        <a:buFont typeface="Arial"/>
        <a:buChar char="–"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763588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1125536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1641475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3047237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3656684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4266133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4875580" algn="l" defTabSz="609448" rtl="0" latinLnBrk="0">
        <a:lnSpc>
          <a:spcPct val="100000"/>
        </a:lnSpc>
        <a:spcBef>
          <a:spcPts val="1500"/>
        </a:spcBef>
        <a:spcAft>
          <a:spcPts val="0"/>
        </a:spcAft>
        <a:buClr>
          <a:srgbClr val="1F497D"/>
        </a:buClr>
        <a:buSzTx/>
        <a:buFont typeface="Arial"/>
        <a:buNone/>
        <a:tabLst/>
        <a:defRPr b="1" baseline="0" cap="none" i="0" spc="0" strike="noStrike" sz="2200" u="none"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r" defTabSz="60949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9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2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3" Type="http://schemas.openxmlformats.org/officeDocument/2006/relationships/image" Target="../media/image2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40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5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9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6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7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jpe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0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1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/>
          <p:nvPr>
            <p:ph type="title"/>
          </p:nvPr>
        </p:nvSpPr>
        <p:spPr>
          <a:xfrm>
            <a:off x="1523603" y="-51527"/>
            <a:ext cx="9141619" cy="98487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The Effect of Externally Applied and Self-Excited Waves on Relativistic Electrons</a:t>
            </a:r>
          </a:p>
        </p:txBody>
      </p:sp>
      <p:sp>
        <p:nvSpPr>
          <p:cNvPr id="114" name="Content Placeholder 2"/>
          <p:cNvSpPr txBox="1"/>
          <p:nvPr/>
        </p:nvSpPr>
        <p:spPr>
          <a:xfrm>
            <a:off x="366126" y="908208"/>
            <a:ext cx="6112977" cy="5069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/>
          <a:p>
            <a:pPr defTabSz="457200">
              <a:spcBef>
                <a:spcPts val="300"/>
              </a:spcBef>
              <a:defRPr b="1" sz="16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By:</a:t>
            </a:r>
            <a:endParaRPr sz="3200"/>
          </a:p>
          <a:p>
            <a:pPr defTabSz="457200">
              <a:spcBef>
                <a:spcPts val="300"/>
              </a:spcBef>
              <a:defRPr b="1" sz="16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Alexander Battey,</a:t>
            </a:r>
            <a:r>
              <a:rPr u="none"/>
              <a:t> H. Choudhury, P. Aleynikov, C. Paz-Soldan, X. Tang, Q. Zhang, Y. Zhang, J. Decker, E. Hollmann, J. Lestz, C. Marini,  D. Spong, Y. Ghai, W. Heidbrink, U. Sheikh, A. Clément, T. Wijkamp, B. Duval, A. Lvovskiy, S. Tang, C. Lasnier, B. Van Compernolle, M. Pandya</a:t>
            </a:r>
            <a:endParaRPr u="none"/>
          </a:p>
          <a:p>
            <a:pPr defTabSz="457200">
              <a:spcBef>
                <a:spcPts val="700"/>
              </a:spcBef>
              <a:defRPr b="1" sz="7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 sz="1000"/>
          </a:p>
          <a:p>
            <a:pPr defTabSz="457200">
              <a:spcBef>
                <a:spcPts val="300"/>
              </a:spcBef>
              <a:defRPr b="1" sz="16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Affiliations: </a:t>
            </a:r>
            <a:endParaRPr sz="3200"/>
          </a:p>
          <a:p>
            <a:pPr defTabSz="457200">
              <a:spcBef>
                <a:spcPts val="300"/>
              </a:spcBef>
              <a:defRPr b="1"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u="sng"/>
              <a:t>École Polytechnique Fédérale de Lausanne (EPFL-SPC)</a:t>
            </a:r>
            <a:r>
              <a:t>; Columbia University; Max Planck Institute for Plasma Physics; Los Alamos National Laboratory; University of California, Los Angeles; Oak Ridge National Laboratory; University of California, Irvine; University of California, San Diego; General Atomics; Lawrence Livermore National Laboratory; University of Wisconsin–Madison.</a:t>
            </a:r>
            <a:endParaRPr sz="3200"/>
          </a:p>
          <a:p>
            <a:pPr defTabSz="457200">
              <a:spcBef>
                <a:spcPts val="300"/>
              </a:spcBef>
              <a:defRPr b="1" sz="1600">
                <a:latin typeface="Century Gothic"/>
                <a:ea typeface="Century Gothic"/>
                <a:cs typeface="Century Gothic"/>
                <a:sym typeface="Century Gothic"/>
              </a:defRPr>
            </a:pPr>
            <a:endParaRPr sz="1000" u="sng"/>
          </a:p>
          <a:p>
            <a:pPr defTabSz="457200">
              <a:spcBef>
                <a:spcPts val="300"/>
              </a:spcBef>
              <a:defRPr b="1" sz="16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Presented to:</a:t>
            </a:r>
            <a:endParaRPr sz="3200"/>
          </a:p>
          <a:p>
            <a:pPr defTabSz="457200">
              <a:spcBef>
                <a:spcPts val="300"/>
              </a:spcBef>
              <a:defRPr b="1"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19</a:t>
            </a:r>
            <a:r>
              <a:rPr baseline="30000"/>
              <a:t>th</a:t>
            </a:r>
            <a:r>
              <a:t> Energetic Particle - TM 2026</a:t>
            </a:r>
            <a:endParaRPr sz="3200"/>
          </a:p>
          <a:p>
            <a:pPr defTabSz="457200">
              <a:spcBef>
                <a:spcPts val="300"/>
              </a:spcBef>
              <a:defRPr b="1"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October 2</a:t>
            </a:r>
            <a:r>
              <a:rPr baseline="30000"/>
              <a:t>nd</a:t>
            </a:r>
            <a:r>
              <a:t>, 2026 </a:t>
            </a:r>
          </a:p>
        </p:txBody>
      </p:sp>
      <p:pic>
        <p:nvPicPr>
          <p:cNvPr id="115" name="pcolor194984_noContours.mp4" descr="pcolor194984_noContour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143708" y="1009809"/>
            <a:ext cx="2002675" cy="27732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Google Shape;119;p3" descr="Google Shape;119;p3"/>
          <p:cNvPicPr>
            <a:picLocks noChangeAspect="1"/>
          </p:cNvPicPr>
          <p:nvPr/>
        </p:nvPicPr>
        <p:blipFill>
          <a:blip r:embed="rId5">
            <a:extLst/>
          </a:blip>
          <a:srcRect l="0" t="2759" r="1354" b="0"/>
          <a:stretch>
            <a:fillRect/>
          </a:stretch>
        </p:blipFill>
        <p:spPr>
          <a:xfrm>
            <a:off x="9232055" y="1585732"/>
            <a:ext cx="2866334" cy="1843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3" descr="Picture 3"/>
          <p:cNvPicPr>
            <a:picLocks noChangeAspect="1"/>
          </p:cNvPicPr>
          <p:nvPr/>
        </p:nvPicPr>
        <p:blipFill>
          <a:blip r:embed="rId6">
            <a:extLst/>
          </a:blip>
          <a:srcRect l="33710" t="0" r="0" b="0"/>
          <a:stretch>
            <a:fillRect/>
          </a:stretch>
        </p:blipFill>
        <p:spPr>
          <a:xfrm>
            <a:off x="7760995" y="3865774"/>
            <a:ext cx="3811930" cy="28070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6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11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1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1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/>
          <p:cNvSpPr txBox="1"/>
          <p:nvPr>
            <p:ph type="title"/>
          </p:nvPr>
        </p:nvSpPr>
        <p:spPr>
          <a:xfrm>
            <a:off x="1298780" y="194945"/>
            <a:ext cx="9591263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Motivations</a:t>
            </a:r>
          </a:p>
        </p:txBody>
      </p:sp>
      <p:sp>
        <p:nvSpPr>
          <p:cNvPr id="120" name="Content Placeholder 4"/>
          <p:cNvSpPr txBox="1"/>
          <p:nvPr>
            <p:ph type="body" idx="1"/>
          </p:nvPr>
        </p:nvSpPr>
        <p:spPr>
          <a:xfrm>
            <a:off x="352757" y="1057056"/>
            <a:ext cx="11483310" cy="509190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SzPts val="2100"/>
              <a:defRPr sz="2100"/>
            </a:pPr>
            <a:r>
              <a:t>Runaway electrons (REs) can be created during plasma </a:t>
            </a:r>
            <a:r>
              <a:rPr u="sng"/>
              <a:t>start-up and tokamak disruptions</a:t>
            </a:r>
            <a:endParaRPr sz="2000"/>
          </a:p>
          <a:p>
            <a:pPr lvl="1" marL="571500" indent="-247650">
              <a:lnSpc>
                <a:spcPct val="80000"/>
              </a:lnSpc>
              <a:spcBef>
                <a:spcPts val="400"/>
              </a:spcBef>
              <a:buSzPts val="1800"/>
              <a:defRPr b="0" sz="1800"/>
            </a:pPr>
            <a:r>
              <a:t>Pose a severe risk to plasma-facing and water-cooled components </a:t>
            </a:r>
          </a:p>
          <a:p>
            <a:pPr lvl="1" marL="571500" indent="-247650">
              <a:lnSpc>
                <a:spcPct val="80000"/>
              </a:lnSpc>
              <a:spcBef>
                <a:spcPts val="400"/>
              </a:spcBef>
              <a:buSzPts val="1000"/>
              <a:defRPr b="0" sz="1000"/>
            </a:pPr>
          </a:p>
          <a:p>
            <a:pPr>
              <a:lnSpc>
                <a:spcPct val="80000"/>
              </a:lnSpc>
              <a:buSzPts val="2100"/>
              <a:defRPr sz="2100">
                <a:latin typeface="+mj-lt"/>
                <a:ea typeface="+mj-ea"/>
                <a:cs typeface="+mj-cs"/>
                <a:sym typeface="Helvetica"/>
              </a:defRPr>
            </a:pPr>
            <a:r>
              <a:t>Future high-current tokamaks are expected to be capable of producing RE beams with </a:t>
            </a:r>
            <a:r>
              <a:rPr u="sng"/>
              <a:t>MA’s of current and MeV’s of energy</a:t>
            </a:r>
            <a:endParaRPr sz="2000"/>
          </a:p>
          <a:p>
            <a:pPr lvl="1" marL="571500" indent="-247650">
              <a:lnSpc>
                <a:spcPct val="80000"/>
              </a:lnSpc>
              <a:spcBef>
                <a:spcPts val="400"/>
              </a:spcBef>
              <a:buSzPts val="1800"/>
              <a:defRPr b="0" sz="1800"/>
            </a:pPr>
            <a:r>
              <a:t>Due to much greater avalanche gain than experienced in current devices</a:t>
            </a:r>
          </a:p>
          <a:p>
            <a:pPr lvl="1" marL="571500" indent="-247650">
              <a:lnSpc>
                <a:spcPct val="80000"/>
              </a:lnSpc>
              <a:spcBef>
                <a:spcPts val="400"/>
              </a:spcBef>
              <a:buSzPts val="1800"/>
              <a:defRPr b="0" sz="1800"/>
            </a:pPr>
            <a:r>
              <a:t>Two additional primary sources also appear in nuclear operation </a:t>
            </a:r>
          </a:p>
          <a:p>
            <a:pPr>
              <a:lnSpc>
                <a:spcPct val="80000"/>
              </a:lnSpc>
              <a:buSzPts val="1000"/>
              <a:defRPr sz="1000"/>
            </a:pPr>
          </a:p>
          <a:p>
            <a:pPr>
              <a:lnSpc>
                <a:spcPct val="80000"/>
              </a:lnSpc>
              <a:buSzPts val="2100"/>
              <a:defRPr sz="2100"/>
            </a:pPr>
            <a:r>
              <a:t>Runaway electron avoidance is still an active area of research, with no definitive strategy established for high-current devices</a:t>
            </a:r>
            <a:endParaRPr b="0" sz="1800"/>
          </a:p>
          <a:p>
            <a:pPr marL="0" indent="0">
              <a:lnSpc>
                <a:spcPct val="80000"/>
              </a:lnSpc>
              <a:buSzPts val="1000"/>
              <a:defRPr sz="1000"/>
            </a:pPr>
          </a:p>
          <a:p>
            <a:pPr>
              <a:lnSpc>
                <a:spcPct val="80000"/>
              </a:lnSpc>
              <a:buSzPts val="2100"/>
              <a:defRPr sz="2100"/>
            </a:pPr>
            <a:r>
              <a:t>The interaction with plasma waves has been </a:t>
            </a:r>
            <a:r>
              <a:rPr u="sng"/>
              <a:t>shown to significantly alter the distribution function</a:t>
            </a:r>
            <a:r>
              <a:t> of relativistic electrons in both simulations and experiments</a:t>
            </a:r>
            <a:endParaRPr sz="2000"/>
          </a:p>
          <a:p>
            <a:pPr lvl="1" marL="571500" indent="-247650">
              <a:lnSpc>
                <a:spcPct val="80000"/>
              </a:lnSpc>
              <a:spcBef>
                <a:spcPts val="400"/>
              </a:spcBef>
              <a:buSzPts val="1800"/>
              <a:defRPr b="0" sz="1800"/>
            </a:pPr>
            <a:r>
              <a:t>Can this be leveraged as a mitigation tool? </a:t>
            </a:r>
          </a:p>
          <a:p>
            <a:pPr lvl="1" marL="571500" indent="-247650">
              <a:lnSpc>
                <a:spcPct val="80000"/>
              </a:lnSpc>
              <a:spcBef>
                <a:spcPts val="400"/>
              </a:spcBef>
              <a:buSzPts val="1800"/>
              <a:defRPr sz="1800">
                <a:solidFill>
                  <a:srgbClr val="C00000"/>
                </a:solidFill>
              </a:defRPr>
            </a:pPr>
            <a:r>
              <a:t>Can any of these waves be externally launched?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123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OXB Mode Conversion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Low-Density Expulsion</a:t>
            </a:r>
            <a:endParaRPr sz="2726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Toroidal Ripple Experiment</a:t>
            </a:r>
            <a:endParaRPr sz="2726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1"/>
          <p:cNvSpPr txBox="1"/>
          <p:nvPr>
            <p:ph type="title"/>
          </p:nvPr>
        </p:nvSpPr>
        <p:spPr>
          <a:xfrm>
            <a:off x="1589210" y="151423"/>
            <a:ext cx="9355992" cy="620654"/>
          </a:xfrm>
          <a:prstGeom prst="rect">
            <a:avLst/>
          </a:prstGeom>
        </p:spPr>
        <p:txBody>
          <a:bodyPr/>
          <a:lstStyle>
            <a:lvl1pPr algn="ctr" defTabSz="505841">
              <a:defRPr sz="2573"/>
            </a:lvl1pPr>
          </a:lstStyle>
          <a:p>
            <a:pPr/>
            <a:r>
              <a:t>Disruption Dynamics Determine Runaway Electron Sources</a:t>
            </a:r>
          </a:p>
        </p:txBody>
      </p:sp>
      <p:pic>
        <p:nvPicPr>
          <p:cNvPr id="126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9499" y="2315356"/>
            <a:ext cx="5603386" cy="2227287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extBox 1"/>
          <p:cNvSpPr txBox="1"/>
          <p:nvPr/>
        </p:nvSpPr>
        <p:spPr>
          <a:xfrm>
            <a:off x="45673" y="995144"/>
            <a:ext cx="5998306" cy="4491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72" tIns="45672" rIns="45672" bIns="45672">
            <a:spAutoFit/>
          </a:bodyPr>
          <a:lstStyle/>
          <a:p>
            <a:pPr marL="282575" indent="-282575">
              <a:buSzPct val="100000"/>
              <a:buFont typeface="Arial"/>
              <a:buChar char="•"/>
              <a:defRPr b="1" sz="21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Tokamak disruptions have two primary phases: </a:t>
            </a:r>
          </a:p>
          <a:p>
            <a:pPr marL="922019" indent="-346709">
              <a:buSzPct val="100000"/>
              <a:buAutoNum type="arabicPeriod" startAt="1"/>
              <a:defRPr b="1" sz="1700" u="sng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Thermal Quench</a:t>
            </a:r>
            <a:r>
              <a:rPr u="none">
                <a:solidFill>
                  <a:srgbClr val="000000"/>
                </a:solidFill>
              </a:rPr>
              <a:t>: Sudden loss of plasma thermal energy</a:t>
            </a:r>
          </a:p>
          <a:p>
            <a:pPr marL="1379219" indent="-346709">
              <a:buSzPct val="100000"/>
              <a:buFont typeface="Arial"/>
              <a:buChar char="•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Induced by impurity influx or large MHD activity</a:t>
            </a:r>
          </a:p>
          <a:p>
            <a:pPr marL="1379219" indent="-346709">
              <a:buSzPct val="100000"/>
              <a:buFont typeface="Arial"/>
              <a:buChar char="•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Results in an drastic </a:t>
            </a:r>
            <a:r>
              <a:rPr u="sng"/>
              <a:t>increase in the plasma resistivity </a:t>
            </a:r>
          </a:p>
          <a:p>
            <a:pPr marL="940435" indent="-346709">
              <a:buSzPct val="100000"/>
              <a:buAutoNum type="arabicPeriod" startAt="2"/>
              <a:defRPr b="1" sz="1700" u="sng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Current quench</a:t>
            </a:r>
            <a:r>
              <a:rPr u="none">
                <a:solidFill>
                  <a:schemeClr val="accent6"/>
                </a:solidFill>
              </a:rPr>
              <a:t>: </a:t>
            </a:r>
            <a:r>
              <a:rPr u="none">
                <a:solidFill>
                  <a:srgbClr val="000000"/>
                </a:solidFill>
              </a:rPr>
              <a:t>Increase in plasma resistivity results in fast decay of plasma current </a:t>
            </a:r>
          </a:p>
          <a:p>
            <a:pPr marL="1397000" indent="-346710">
              <a:buSzPct val="100000"/>
              <a:buFont typeface="Arial"/>
              <a:buChar char="•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Quickly changing plasma current (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dI/dt</a:t>
            </a:r>
            <a:r>
              <a:t>) results in large electric fields</a:t>
            </a:r>
          </a:p>
          <a:p>
            <a:pPr marL="1397000" indent="-346710">
              <a:buSzPct val="100000"/>
              <a:buFont typeface="Arial"/>
              <a:buChar char="•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Induced</a:t>
            </a:r>
            <a:r>
              <a:t> currents can result in potentially dangerous electromagnetic forces on the vessel</a:t>
            </a:r>
          </a:p>
        </p:txBody>
      </p:sp>
      <p:sp>
        <p:nvSpPr>
          <p:cNvPr id="128" name="Boris N. Breizman et al 2019 Nucl. Fusion 59 083001"/>
          <p:cNvSpPr txBox="1"/>
          <p:nvPr/>
        </p:nvSpPr>
        <p:spPr>
          <a:xfrm>
            <a:off x="9658040" y="4720803"/>
            <a:ext cx="2498685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Boris N. Breizman </a:t>
            </a:r>
            <a:r>
              <a:rPr i="1"/>
              <a:t>et al</a:t>
            </a:r>
            <a:r>
              <a:t> 2019 </a:t>
            </a:r>
            <a:r>
              <a:rPr i="1"/>
              <a:t>Nucl. Fusion</a:t>
            </a:r>
            <a:r>
              <a:t> </a:t>
            </a:r>
            <a:r>
              <a:rPr b="1"/>
              <a:t>59</a:t>
            </a:r>
            <a:r>
              <a:t> 083001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1"/>
          <p:cNvSpPr txBox="1"/>
          <p:nvPr>
            <p:ph type="title"/>
          </p:nvPr>
        </p:nvSpPr>
        <p:spPr>
          <a:xfrm>
            <a:off x="486092" y="42548"/>
            <a:ext cx="11207116" cy="827537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Understanding Four Primary Runaway Mechanisms</a:t>
            </a:r>
          </a:p>
        </p:txBody>
      </p:sp>
      <p:grpSp>
        <p:nvGrpSpPr>
          <p:cNvPr id="133" name="Content Placeholder 5"/>
          <p:cNvGrpSpPr/>
          <p:nvPr/>
        </p:nvGrpSpPr>
        <p:grpSpPr>
          <a:xfrm>
            <a:off x="6089651" y="1894210"/>
            <a:ext cx="5959102" cy="3069582"/>
            <a:chOff x="0" y="0"/>
            <a:chExt cx="5959100" cy="3069580"/>
          </a:xfrm>
        </p:grpSpPr>
        <p:sp>
          <p:nvSpPr>
            <p:cNvPr id="131" name="Rectangle"/>
            <p:cNvSpPr/>
            <p:nvPr/>
          </p:nvSpPr>
          <p:spPr>
            <a:xfrm>
              <a:off x="0" y="0"/>
              <a:ext cx="5959101" cy="306958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/>
            </a:p>
          </p:txBody>
        </p:sp>
        <p:pic>
          <p:nvPicPr>
            <p:cNvPr id="132" name="image7.png" descr="image7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959101" cy="3069581"/>
            </a:xfrm>
            <a:prstGeom prst="rect">
              <a:avLst/>
            </a:prstGeom>
            <a:ln w="88900" cap="sq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34" name="TextBox 14"/>
          <p:cNvSpPr txBox="1"/>
          <p:nvPr/>
        </p:nvSpPr>
        <p:spPr>
          <a:xfrm>
            <a:off x="45672" y="956864"/>
            <a:ext cx="5084859" cy="3625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72" tIns="45672" rIns="45672" bIns="45672">
            <a:spAutoFit/>
          </a:bodyPr>
          <a:lstStyle/>
          <a:p>
            <a:pPr marL="629919" indent="-456565">
              <a:buSzPct val="100000"/>
              <a:buAutoNum type="arabicPeriod" startAt="1"/>
              <a:defRPr b="1" sz="20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Dreicer mechanism</a:t>
            </a:r>
            <a:r>
              <a:rPr u="none"/>
              <a:t>: In the presence of a sufficiently large electric field, some electrons will diffuse into the high-energy runaway populations</a:t>
            </a:r>
          </a:p>
          <a:p>
            <a:pPr marL="1242060" indent="-456565">
              <a:buSzPct val="100000"/>
              <a:buFont typeface="Arial"/>
              <a:buChar char="•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If  </a:t>
            </a:r>
            <a14:m>
              <m:oMath>
                <m:limUpp>
                  <m:e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lim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⃗</m:t>
                    </m:r>
                  </m:lim>
                </m:limUpp>
                <m:r>
                  <a:rPr xmlns:a="http://schemas.openxmlformats.org/drawingml/2006/main" sz="21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&gt;</m:t>
                </m:r>
                <m:sSub>
                  <m:e>
                    <m:limUpp>
                      <m:e>
                        <m:r>
                          <a:rPr xmlns:a="http://schemas.openxmlformats.org/drawingml/2006/main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lim>
                        <m:r>
                          <a:rPr xmlns:a="http://schemas.openxmlformats.org/drawingml/2006/main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⃗</m:t>
                        </m:r>
                      </m:lim>
                    </m:limUpp>
                  </m:e>
                  <m:sub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sub>
                </m:sSub>
              </m:oMath>
            </a14:m>
            <a:r>
              <a:t> then </a:t>
            </a:r>
            <a:r>
              <a:rPr u="sng"/>
              <a:t>some</a:t>
            </a:r>
            <a:r>
              <a:t> electrons will be pulled into the relativistic population </a:t>
            </a:r>
          </a:p>
          <a:p>
            <a:pPr marL="1242060" indent="-456565">
              <a:buSzPct val="100000"/>
              <a:buFont typeface="Arial"/>
              <a:buChar char="•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If </a:t>
            </a:r>
            <a14:m>
              <m:oMath>
                <m:limUpp>
                  <m:e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lim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⃗</m:t>
                    </m:r>
                  </m:lim>
                </m:limUpp>
                <m:r>
                  <a:rPr xmlns:a="http://schemas.openxmlformats.org/drawingml/2006/main" sz="21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&gt;</m:t>
                </m:r>
                <m:sSub>
                  <m:e>
                    <m:limUpp>
                      <m:e>
                        <m:r>
                          <a:rPr xmlns:a="http://schemas.openxmlformats.org/drawingml/2006/main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lim>
                        <m:r>
                          <a:rPr xmlns:a="http://schemas.openxmlformats.org/drawingml/2006/main" sz="2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⃗</m:t>
                        </m:r>
                      </m:lim>
                    </m:limUpp>
                  </m:e>
                  <m:sub>
                    <m:r>
                      <a:rPr xmlns:a="http://schemas.openxmlformats.org/drawingml/2006/main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sub>
                </m:sSub>
              </m:oMath>
            </a14:m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r>
              <a:t>then all electrons have the ability to diffuse to high energies</a:t>
            </a:r>
          </a:p>
        </p:txBody>
      </p:sp>
      <p:sp>
        <p:nvSpPr>
          <p:cNvPr id="135" name="Boris N. Breizman et al 2019 Nucl. Fusion 59 083001"/>
          <p:cNvSpPr txBox="1"/>
          <p:nvPr/>
        </p:nvSpPr>
        <p:spPr>
          <a:xfrm>
            <a:off x="9602869" y="5173204"/>
            <a:ext cx="2498684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Boris N. Breizman et al 2019 Nucl. Fusion 59 083001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 Placeholder 2"/>
          <p:cNvSpPr txBox="1"/>
          <p:nvPr>
            <p:ph type="body" sz="half" idx="1"/>
          </p:nvPr>
        </p:nvSpPr>
        <p:spPr>
          <a:xfrm>
            <a:off x="47752" y="957246"/>
            <a:ext cx="5472746" cy="5093927"/>
          </a:xfrm>
          <a:prstGeom prst="rect">
            <a:avLst/>
          </a:prstGeom>
        </p:spPr>
        <p:txBody>
          <a:bodyPr/>
          <a:lstStyle/>
          <a:p>
            <a:pPr marL="630936" indent="-457200" defTabSz="609492">
              <a:spcBef>
                <a:spcPts val="0"/>
              </a:spcBef>
              <a:buClrTx/>
              <a:buSzPts val="2000"/>
              <a:buFontTx/>
              <a:buAutoNum type="arabicPeriod" startAt="1"/>
              <a:defRPr sz="2000" u="sng"/>
            </a:pPr>
            <a:r>
              <a:t>Dreicer mechanism</a:t>
            </a:r>
          </a:p>
          <a:p>
            <a:pPr marL="630555" indent="-457200" defTabSz="609492">
              <a:spcBef>
                <a:spcPts val="0"/>
              </a:spcBef>
              <a:buClrTx/>
              <a:buSzPts val="2000"/>
              <a:buFontTx/>
              <a:buAutoNum type="arabicPeriod" startAt="1"/>
              <a:defRPr sz="2000" u="sng"/>
            </a:pPr>
            <a:r>
              <a:t>Hot tail:</a:t>
            </a:r>
            <a:r>
              <a:rPr u="none"/>
              <a:t> Influx of impurities preferentially cools lower-energy electrons, creating a bump on tail that is likely to runaway</a:t>
            </a:r>
            <a:endParaRPr sz="2200" u="none"/>
          </a:p>
          <a:p>
            <a:pPr lvl="2" marL="992188" indent="-228600" defTabSz="609492">
              <a:spcBef>
                <a:spcPts val="0"/>
              </a:spcBef>
              <a:buClrTx/>
              <a:buSzPts val="1800"/>
              <a:buFontTx/>
              <a:buChar char="•"/>
              <a:defRPr b="0" sz="1800"/>
            </a:pPr>
            <a:r>
              <a:t>Hotter particles have fewer collisions and are therefore cooled lower</a:t>
            </a:r>
          </a:p>
          <a:p>
            <a:pPr lvl="2" marL="992188" indent="-228600" defTabSz="609492">
              <a:spcBef>
                <a:spcPts val="0"/>
              </a:spcBef>
              <a:buClrTx/>
              <a:buSzPts val="1800"/>
              <a:buFontTx/>
              <a:buChar char="•"/>
              <a:defRPr b="0" sz="1800"/>
            </a:pPr>
            <a:r>
              <a:t>Bump is all of a sudden above the new critical velocity/momentum</a:t>
            </a:r>
          </a:p>
        </p:txBody>
      </p:sp>
      <p:pic>
        <p:nvPicPr>
          <p:cNvPr id="138" name="unknown.png" descr="unknow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66366" y="2074333"/>
            <a:ext cx="5686762" cy="1994975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"/>
          <p:cNvSpPr txBox="1"/>
          <p:nvPr/>
        </p:nvSpPr>
        <p:spPr>
          <a:xfrm>
            <a:off x="6066366" y="2074333"/>
            <a:ext cx="142239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140" name="Title 1"/>
          <p:cNvSpPr txBox="1"/>
          <p:nvPr>
            <p:ph type="title"/>
          </p:nvPr>
        </p:nvSpPr>
        <p:spPr>
          <a:xfrm>
            <a:off x="486092" y="42548"/>
            <a:ext cx="11207116" cy="827537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Understanding Four Primary Runaway Mechanisms</a:t>
            </a:r>
          </a:p>
        </p:txBody>
      </p:sp>
      <p:sp>
        <p:nvSpPr>
          <p:cNvPr id="141" name="1.ITER School 2023 - Tünde Fülöp (Modeling of Runaway Electrons)"/>
          <p:cNvSpPr txBox="1"/>
          <p:nvPr/>
        </p:nvSpPr>
        <p:spPr>
          <a:xfrm>
            <a:off x="8913157" y="3951484"/>
            <a:ext cx="3197085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1.ITER School 2023 - Tünde Fülöp (Modeling of Runaway Electrons)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80404" y="2058279"/>
            <a:ext cx="5541775" cy="2401437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Box 6"/>
          <p:cNvSpPr txBox="1"/>
          <p:nvPr/>
        </p:nvSpPr>
        <p:spPr>
          <a:xfrm>
            <a:off x="50752" y="951948"/>
            <a:ext cx="6089651" cy="395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630936" indent="-457200">
              <a:buSzPct val="100000"/>
              <a:buAutoNum type="arabicPeriod" startAt="1"/>
              <a:defRPr b="1" sz="20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Dreicer mechanism</a:t>
            </a:r>
          </a:p>
          <a:p>
            <a:pPr marL="630936" indent="-457200">
              <a:buSzPct val="100000"/>
              <a:buAutoNum type="arabicPeriod" startAt="1"/>
              <a:defRPr b="1" sz="20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Hot tail</a:t>
            </a:r>
          </a:p>
          <a:p>
            <a:pPr marL="630936" indent="-457200">
              <a:buSzPct val="100000"/>
              <a:buAutoNum type="arabicPeriod" startAt="1"/>
              <a:defRPr b="1" sz="20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Tritium Decay:</a:t>
            </a:r>
            <a:r>
              <a:rPr u="none"/>
              <a:t> When tritium decays, one of its neutrons turns into a proton, and to conserve charge, a fast electron (</a:t>
            </a:r>
            <a:r>
              <a:rPr b="0" u="none">
                <a:latin typeface="Cambria Math"/>
                <a:ea typeface="Cambria Math"/>
                <a:cs typeface="Cambria Math"/>
                <a:sym typeface="Cambria Math"/>
              </a:rPr>
              <a:t>β</a:t>
            </a:r>
            <a:r>
              <a:rPr u="none"/>
              <a:t>-particle) is released</a:t>
            </a:r>
          </a:p>
          <a:p>
            <a:pPr marL="1243583" indent="-457200">
              <a:buSzPct val="100000"/>
              <a:buFont typeface="Arial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Can become a significant seed when</a:t>
            </a:r>
            <a14:m>
              <m:oMath>
                <m:sSub>
                  <m:e>
                    <m:limUpp>
                      <m:e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lim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⃗</m:t>
                        </m:r>
                      </m:lim>
                    </m:limUpp>
                  </m:e>
                  <m:sub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∥</m:t>
                    </m:r>
                  </m:sub>
                </m:sSub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limUpp>
                      <m:e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lim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⃗</m:t>
                        </m:r>
                      </m:lim>
                    </m:limUpp>
                  </m:e>
                  <m:sub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sub>
                </m:sSub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≳</m:t>
                </m:r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15</m:t>
                </m:r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-</m:t>
                </m:r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20</m:t>
                </m:r>
              </m:oMath>
            </a14:m>
            <a:r>
              <a:t>, allowing part of the 18.6 keV beta spectrum to exceed the critical momentum</a:t>
            </a:r>
          </a:p>
          <a:p>
            <a:pPr marL="1243583" indent="-457200">
              <a:buSzPct val="100000"/>
              <a:buFont typeface="Arial"/>
              <a:buChar char="•"/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concern for fully nuclear operation (power plant/ITER)</a:t>
            </a:r>
          </a:p>
        </p:txBody>
      </p:sp>
      <p:sp>
        <p:nvSpPr>
          <p:cNvPr id="145" name="Title 1"/>
          <p:cNvSpPr txBox="1"/>
          <p:nvPr>
            <p:ph type="title"/>
          </p:nvPr>
        </p:nvSpPr>
        <p:spPr>
          <a:xfrm>
            <a:off x="486092" y="42548"/>
            <a:ext cx="11207116" cy="827537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Understanding Four Primary Runaway Mechanisms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 Placeholder 2"/>
          <p:cNvSpPr txBox="1"/>
          <p:nvPr>
            <p:ph type="body" sz="half" idx="1"/>
          </p:nvPr>
        </p:nvSpPr>
        <p:spPr>
          <a:xfrm>
            <a:off x="50798" y="948552"/>
            <a:ext cx="5498086" cy="5087897"/>
          </a:xfrm>
          <a:prstGeom prst="rect">
            <a:avLst/>
          </a:prstGeom>
        </p:spPr>
        <p:txBody>
          <a:bodyPr/>
          <a:lstStyle/>
          <a:p>
            <a:pPr marL="630936" indent="-457200" defTabSz="609492">
              <a:spcBef>
                <a:spcPts val="0"/>
              </a:spcBef>
              <a:buClrTx/>
              <a:buSzPts val="2000"/>
              <a:buFontTx/>
              <a:buAutoNum type="arabicPeriod" startAt="1"/>
              <a:defRPr sz="2000" u="sng"/>
            </a:pPr>
            <a:r>
              <a:t>Dreicer mechanism</a:t>
            </a:r>
          </a:p>
          <a:p>
            <a:pPr marL="630936" indent="-457200" defTabSz="609492">
              <a:spcBef>
                <a:spcPts val="0"/>
              </a:spcBef>
              <a:buClrTx/>
              <a:buSzPts val="2000"/>
              <a:buFontTx/>
              <a:buAutoNum type="arabicPeriod" startAt="1"/>
              <a:defRPr sz="2000" u="sng"/>
            </a:pPr>
            <a:r>
              <a:t>Hot tail</a:t>
            </a:r>
          </a:p>
          <a:p>
            <a:pPr marL="630936" indent="-457200" defTabSz="609492">
              <a:spcBef>
                <a:spcPts val="0"/>
              </a:spcBef>
              <a:buClrTx/>
              <a:buSzPts val="2000"/>
              <a:buFontTx/>
              <a:buAutoNum type="arabicPeriod" startAt="1"/>
              <a:defRPr sz="2000" u="sng"/>
            </a:pPr>
            <a:r>
              <a:t>Tritium Decay</a:t>
            </a:r>
          </a:p>
          <a:p>
            <a:pPr marL="630555" indent="-457200" defTabSz="609492">
              <a:spcBef>
                <a:spcPts val="0"/>
              </a:spcBef>
              <a:buClrTx/>
              <a:buSzPts val="2000"/>
              <a:buFontTx/>
              <a:buAutoNum type="arabicPeriod" startAt="1"/>
              <a:defRPr sz="2000" u="sng"/>
            </a:pPr>
            <a:r>
              <a:t>Compton Source:</a:t>
            </a:r>
            <a:r>
              <a:rPr u="none"/>
              <a:t> As neutrons activate materials in the tokamak, gamma rays will be released, which are capable of scattering bound electrons</a:t>
            </a:r>
            <a:endParaRPr sz="2200" u="none"/>
          </a:p>
          <a:p>
            <a:pPr lvl="1" marL="1242694" indent="-456565">
              <a:spcBef>
                <a:spcPts val="0"/>
              </a:spcBef>
              <a:buSzPts val="1800"/>
              <a:defRPr b="0" sz="1800"/>
            </a:pPr>
            <a:r>
              <a:t>Some of these electrons will be above the critical velocity and runaway</a:t>
            </a:r>
          </a:p>
        </p:txBody>
      </p:sp>
      <p:grpSp>
        <p:nvGrpSpPr>
          <p:cNvPr id="150" name="Picture 3"/>
          <p:cNvGrpSpPr/>
          <p:nvPr/>
        </p:nvGrpSpPr>
        <p:grpSpPr>
          <a:xfrm>
            <a:off x="6267693" y="1702840"/>
            <a:ext cx="5770741" cy="3452322"/>
            <a:chOff x="0" y="0"/>
            <a:chExt cx="5770740" cy="3452320"/>
          </a:xfrm>
        </p:grpSpPr>
        <p:sp>
          <p:nvSpPr>
            <p:cNvPr id="148" name="Rectangle"/>
            <p:cNvSpPr/>
            <p:nvPr/>
          </p:nvSpPr>
          <p:spPr>
            <a:xfrm rot="5400000">
              <a:off x="1159210" y="-1159211"/>
              <a:ext cx="3452320" cy="577074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/>
            </a:p>
          </p:txBody>
        </p:sp>
        <p:pic>
          <p:nvPicPr>
            <p:cNvPr id="149" name="image10.png" descr="image10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2311" t="0" r="10268" b="0"/>
            <a:stretch>
              <a:fillRect/>
            </a:stretch>
          </p:blipFill>
          <p:spPr>
            <a:xfrm rot="5400000">
              <a:off x="1159210" y="-1159211"/>
              <a:ext cx="3452320" cy="5770741"/>
            </a:xfrm>
            <a:prstGeom prst="rect">
              <a:avLst/>
            </a:prstGeom>
            <a:ln w="88900" cap="sq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51" name="Title 1"/>
          <p:cNvSpPr txBox="1"/>
          <p:nvPr>
            <p:ph type="title"/>
          </p:nvPr>
        </p:nvSpPr>
        <p:spPr>
          <a:xfrm>
            <a:off x="486092" y="19130"/>
            <a:ext cx="11207116" cy="82753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Understanding Four Primary Runaway Mechanisms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6917" y="1036076"/>
            <a:ext cx="3685200" cy="239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itle 1"/>
          <p:cNvSpPr txBox="1"/>
          <p:nvPr>
            <p:ph type="title"/>
          </p:nvPr>
        </p:nvSpPr>
        <p:spPr>
          <a:xfrm>
            <a:off x="486092" y="11344"/>
            <a:ext cx="11207116" cy="82753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Secondary Runaway Sources and Machine Risks</a:t>
            </a:r>
          </a:p>
        </p:txBody>
      </p:sp>
      <p:pic>
        <p:nvPicPr>
          <p:cNvPr id="15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13917" y="3538425"/>
            <a:ext cx="1769544" cy="261177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TextBox 6"/>
          <p:cNvSpPr txBox="1"/>
          <p:nvPr/>
        </p:nvSpPr>
        <p:spPr>
          <a:xfrm>
            <a:off x="10566653" y="2870299"/>
            <a:ext cx="660698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JET</a:t>
            </a:r>
          </a:p>
        </p:txBody>
      </p:sp>
      <p:sp>
        <p:nvSpPr>
          <p:cNvPr id="157" name="TextBox 9"/>
          <p:cNvSpPr txBox="1"/>
          <p:nvPr/>
        </p:nvSpPr>
        <p:spPr>
          <a:xfrm>
            <a:off x="9495972" y="5689460"/>
            <a:ext cx="2361693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3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C-Mod</a:t>
            </a:r>
          </a:p>
        </p:txBody>
      </p:sp>
      <p:sp>
        <p:nvSpPr>
          <p:cNvPr id="158" name="TextBox 10"/>
          <p:cNvSpPr txBox="1"/>
          <p:nvPr/>
        </p:nvSpPr>
        <p:spPr>
          <a:xfrm>
            <a:off x="190500" y="952500"/>
            <a:ext cx="6744290" cy="5087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73736" indent="-173736">
              <a:buSzPct val="100000"/>
              <a:buFont typeface="Arial"/>
              <a:buChar char="•"/>
              <a:defRPr b="1" sz="2100" u="sng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Secondary Production:</a:t>
            </a:r>
            <a:r>
              <a:rPr u="none"/>
              <a:t> Electrons in the relativistic population can knock thermal electrons up to high energies</a:t>
            </a:r>
          </a:p>
          <a:p>
            <a:pPr marL="512063" indent="-173736">
              <a:buSzPct val="100000"/>
              <a:buFont typeface="Arial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Known as a runaway avalanche </a:t>
            </a:r>
          </a:p>
          <a:p>
            <a:pPr marL="512063" indent="-173736">
              <a:buSzPct val="100000"/>
              <a:buFont typeface="Arial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Results in an exponential growth of runaway current</a:t>
            </a:r>
          </a:p>
          <a:p>
            <a:pPr marL="512063" indent="-173736">
              <a:buSzPct val="100000"/>
              <a:buFont typeface="Arial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Extremely dangerous in high-current devices with the avalanche gain</a:t>
            </a:r>
            <a14:m>
              <m:oMath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∝</m:t>
                </m:r>
                <m:sSup>
                  <m:e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sup>
                    <m:sSub>
                      <m:e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xmlns:a="http://schemas.openxmlformats.org/drawingml/2006/mai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</m:sup>
                </m:sSup>
              </m:oMath>
            </a14:m>
          </a:p>
          <a:p>
            <a:pPr marL="512063" indent="-173736">
              <a:buSzPct val="100000"/>
              <a:buFont typeface="Arial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173736" indent="-173736">
              <a:buSzPct val="100000"/>
              <a:buFont typeface="Arial"/>
              <a:buChar char="•"/>
              <a:defRPr b="1" sz="21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Future machines like ITER and SPARC will be capable of creating runaway beams with MA’s of current and MeV of energy</a:t>
            </a:r>
          </a:p>
          <a:p>
            <a:pPr marL="173736" indent="-173736">
              <a:buSzPct val="100000"/>
              <a:buFont typeface="Arial"/>
              <a:buChar char="•"/>
              <a:defRPr b="1" sz="21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173736" indent="-173736">
              <a:buSzPct val="100000"/>
              <a:buFont typeface="Arial"/>
              <a:buChar char="•"/>
              <a:defRPr b="1" sz="21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u="sng"/>
              <a:t>Note</a:t>
            </a:r>
            <a:r>
              <a:t>: Direct RE danger due to energy, not current, due to increased ability to penetrate PFC</a:t>
            </a:r>
          </a:p>
          <a:p>
            <a:pPr marL="512063" indent="-173736">
              <a:buSzPct val="100000"/>
              <a:buFont typeface="Arial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Ideally want to keep current constant and remove energetic tail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1"/>
          <p:cNvSpPr txBox="1"/>
          <p:nvPr>
            <p:ph type="title"/>
          </p:nvPr>
        </p:nvSpPr>
        <p:spPr>
          <a:xfrm>
            <a:off x="1115482" y="180668"/>
            <a:ext cx="9588763" cy="513962"/>
          </a:xfrm>
          <a:prstGeom prst="rect">
            <a:avLst/>
          </a:prstGeom>
        </p:spPr>
        <p:txBody>
          <a:bodyPr/>
          <a:lstStyle>
            <a:lvl1pPr algn="ctr" defTabSz="463180">
              <a:defRPr sz="2356"/>
            </a:lvl1pPr>
          </a:lstStyle>
          <a:p>
            <a:pPr/>
            <a:r>
              <a:t>Dynamics of Runaway Electrons Depend on Perpendicular Energy</a:t>
            </a:r>
          </a:p>
        </p:txBody>
      </p:sp>
      <p:sp>
        <p:nvSpPr>
          <p:cNvPr id="161" name="Content Placeholder 2"/>
          <p:cNvSpPr txBox="1"/>
          <p:nvPr>
            <p:ph type="body" sz="half" idx="1"/>
          </p:nvPr>
        </p:nvSpPr>
        <p:spPr>
          <a:xfrm>
            <a:off x="195479" y="949625"/>
            <a:ext cx="5650885" cy="5112148"/>
          </a:xfrm>
          <a:prstGeom prst="rect">
            <a:avLst/>
          </a:prstGeom>
        </p:spPr>
        <p:txBody>
          <a:bodyPr/>
          <a:lstStyle/>
          <a:p>
            <a:pPr marL="217311" indent="-217311">
              <a:buSzPts val="2200"/>
              <a:defRPr sz="2200"/>
            </a:pPr>
            <a:r>
              <a:t>With a sufficiently </a:t>
            </a:r>
            <a:r>
              <a:rPr u="sng"/>
              <a:t>large and sustained</a:t>
            </a:r>
            <a:r>
              <a:t> electric field, runaways execute vortex-like orbits in momentum space </a:t>
            </a:r>
          </a:p>
          <a:p>
            <a:pPr marL="98777" indent="-98777">
              <a:buSzPts val="1000"/>
              <a:defRPr sz="1000"/>
            </a:pPr>
          </a:p>
          <a:p>
            <a:pPr marL="217311" indent="-217311">
              <a:buSzPts val="2200"/>
              <a:defRPr sz="2200"/>
            </a:pPr>
            <a:r>
              <a:t>The </a:t>
            </a:r>
            <a:r>
              <a:rPr u="sng"/>
              <a:t>upper limit of the RE energy</a:t>
            </a:r>
            <a:r>
              <a:t> is set by synchrotron radiation damping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Particles with larger </a:t>
            </a:r>
            <a:r>
              <a:rPr u="sng"/>
              <a:t>perpendicular momentum</a:t>
            </a:r>
            <a:r>
              <a:t> radiate more intensely</a:t>
            </a:r>
            <a:endParaRPr sz="2200"/>
          </a:p>
          <a:p>
            <a:pPr lvl="1" marL="915987" indent="-306387">
              <a:spcBef>
                <a:spcPts val="400"/>
              </a:spcBef>
              <a:buSzPts val="1800"/>
              <a:defRPr b="0" sz="1800" u="sng"/>
            </a:pPr>
            <a:r>
              <a:t>Increases the critical electric field (</a:t>
            </a:r>
            <a:r>
              <a:rPr b="1" u="none"/>
              <a:t>E</a:t>
            </a:r>
            <a:r>
              <a:rPr b="1" baseline="-25000" u="none"/>
              <a:t>crit</a:t>
            </a:r>
            <a:r>
              <a:rPr u="none"/>
              <a:t>) required for runaway production</a:t>
            </a:r>
            <a:endParaRPr u="none"/>
          </a:p>
          <a:p>
            <a:pPr lvl="1" marL="915987" indent="-306387">
              <a:spcBef>
                <a:spcPts val="400"/>
              </a:spcBef>
              <a:buSzPts val="1800"/>
              <a:defRPr b="0" sz="1800" u="sng"/>
            </a:pPr>
            <a:endParaRPr u="none"/>
          </a:p>
          <a:p>
            <a:pPr marL="217311" indent="-217311">
              <a:buSzPts val="2200"/>
              <a:defRPr sz="2200"/>
            </a:pPr>
            <a:r>
              <a:rPr u="sng"/>
              <a:t>Idea</a:t>
            </a:r>
            <a:r>
              <a:t>: Can we decide where </a:t>
            </a:r>
            <a:r>
              <a:rPr>
                <a:solidFill>
                  <a:srgbClr val="364BA3"/>
                </a:solidFill>
              </a:rPr>
              <a:t>the pitch-angle scattering</a:t>
            </a:r>
            <a:r>
              <a:t> occurs in momentum space?</a:t>
            </a:r>
          </a:p>
        </p:txBody>
      </p:sp>
      <p:pic>
        <p:nvPicPr>
          <p:cNvPr id="162" name="Content Placeholder 9" descr="Content Placeholder 9"/>
          <p:cNvPicPr>
            <a:picLocks noChangeAspect="1"/>
          </p:cNvPicPr>
          <p:nvPr/>
        </p:nvPicPr>
        <p:blipFill>
          <a:blip r:embed="rId2">
            <a:extLst/>
          </a:blip>
          <a:srcRect l="0" t="0" r="52050" b="0"/>
          <a:stretch>
            <a:fillRect/>
          </a:stretch>
        </p:blipFill>
        <p:spPr>
          <a:xfrm>
            <a:off x="8235732" y="1081527"/>
            <a:ext cx="3448569" cy="5486402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Phys. Plasmas 26, 082503 (2019)"/>
          <p:cNvSpPr txBox="1"/>
          <p:nvPr/>
        </p:nvSpPr>
        <p:spPr>
          <a:xfrm>
            <a:off x="10362605" y="6472214"/>
            <a:ext cx="1634687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Phys. Plasmas 26, 082503 (2019)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70;p9"/>
          <p:cNvSpPr txBox="1"/>
          <p:nvPr>
            <p:ph type="title"/>
          </p:nvPr>
        </p:nvSpPr>
        <p:spPr>
          <a:xfrm>
            <a:off x="230457" y="211259"/>
            <a:ext cx="11814362" cy="513799"/>
          </a:xfrm>
          <a:prstGeom prst="rect">
            <a:avLst/>
          </a:prstGeom>
        </p:spPr>
        <p:txBody>
          <a:bodyPr lIns="57755" tIns="57755" rIns="57755" bIns="57755"/>
          <a:lstStyle>
            <a:lvl1pPr algn="ctr" defTabSz="493652">
              <a:lnSpc>
                <a:spcPct val="100000"/>
              </a:lnSpc>
              <a:defRPr sz="2511"/>
            </a:lvl1pPr>
          </a:lstStyle>
          <a:p>
            <a:pPr/>
            <a:r>
              <a:t>Runaway Radiation Radiation to Probe Different Areas of Momentum Space</a:t>
            </a:r>
          </a:p>
        </p:txBody>
      </p:sp>
      <p:sp>
        <p:nvSpPr>
          <p:cNvPr id="166" name="Google Shape;71;p9"/>
          <p:cNvSpPr txBox="1"/>
          <p:nvPr>
            <p:ph type="body" idx="1"/>
          </p:nvPr>
        </p:nvSpPr>
        <p:spPr>
          <a:xfrm>
            <a:off x="190500" y="955644"/>
            <a:ext cx="6115667" cy="5463101"/>
          </a:xfrm>
          <a:prstGeom prst="rect">
            <a:avLst/>
          </a:prstGeom>
        </p:spPr>
        <p:txBody>
          <a:bodyPr lIns="57755" tIns="57755" rIns="57755" bIns="57755"/>
          <a:lstStyle/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Runaway electron radiation from three different mechanisms</a:t>
            </a:r>
          </a:p>
          <a:p>
            <a:pPr lvl="1" marL="779814" indent="-170214">
              <a:lnSpc>
                <a:spcPct val="104999"/>
              </a:lnSpc>
              <a:buClr>
                <a:srgbClr val="1F497D"/>
              </a:buClr>
              <a:buSzPts val="1000"/>
              <a:defRPr sz="1000"/>
            </a:pPr>
          </a:p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Electron cyclotron: </a:t>
            </a:r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Primarily sensitive to mildly relativistic REs and pitch-angle distribution</a:t>
            </a:r>
          </a:p>
          <a:p>
            <a:pPr marL="50800" indent="-50800">
              <a:lnSpc>
                <a:spcPct val="104999"/>
              </a:lnSpc>
              <a:buClr>
                <a:srgbClr val="1F497D"/>
              </a:buClr>
              <a:buSzPts val="500"/>
              <a:defRPr sz="500"/>
            </a:pPr>
          </a:p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Bremsstrahlung (HXR):</a:t>
            </a:r>
          </a:p>
          <a:p>
            <a:pPr lvl="1" marL="9032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Created through collisions with plasma ions and plasma-facing components </a:t>
            </a:r>
          </a:p>
          <a:p>
            <a:pPr marL="101600" indent="-101600">
              <a:lnSpc>
                <a:spcPct val="104999"/>
              </a:lnSpc>
              <a:buClr>
                <a:srgbClr val="1F497D"/>
              </a:buClr>
              <a:buSzPts val="1000"/>
              <a:defRPr sz="1000"/>
            </a:pPr>
          </a:p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Synchrotron:</a:t>
            </a:r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Strongly increases with both energy and </a:t>
            </a:r>
            <a14:m>
              <m:oMath>
                <m:sSub>
                  <m:e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e>
                  <m:sub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⊥</m:t>
                    </m:r>
                  </m:sub>
                </m:sSub>
              </m:oMath>
            </a14:m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Highly directional; probes high-energy, finite-pitch REs</a:t>
            </a:r>
          </a:p>
        </p:txBody>
      </p:sp>
      <p:sp>
        <p:nvSpPr>
          <p:cNvPr id="167" name="Google Shape;72;p9"/>
          <p:cNvSpPr/>
          <p:nvPr/>
        </p:nvSpPr>
        <p:spPr>
          <a:xfrm>
            <a:off x="7305443" y="1326585"/>
            <a:ext cx="4426040" cy="63430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168" name="Google Shape;74;p9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sp>
        <p:nvSpPr>
          <p:cNvPr id="169" name="Google Shape;75;p9"/>
          <p:cNvSpPr/>
          <p:nvPr/>
        </p:nvSpPr>
        <p:spPr>
          <a:xfrm>
            <a:off x="7308760" y="1286649"/>
            <a:ext cx="3941618" cy="7991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pic>
        <p:nvPicPr>
          <p:cNvPr id="170" name="Google Shape;79;p9" descr="Google Shape;79;p9"/>
          <p:cNvPicPr>
            <a:picLocks noChangeAspect="1"/>
          </p:cNvPicPr>
          <p:nvPr/>
        </p:nvPicPr>
        <p:blipFill>
          <a:blip r:embed="rId2">
            <a:extLst/>
          </a:blip>
          <a:srcRect l="0" t="0" r="0" b="57077"/>
          <a:stretch>
            <a:fillRect/>
          </a:stretch>
        </p:blipFill>
        <p:spPr>
          <a:xfrm>
            <a:off x="6281201" y="1515651"/>
            <a:ext cx="5885269" cy="4060775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Google Shape;80;p9"/>
          <p:cNvSpPr txBox="1"/>
          <p:nvPr/>
        </p:nvSpPr>
        <p:spPr>
          <a:xfrm>
            <a:off x="7081649" y="981044"/>
            <a:ext cx="6523799" cy="53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>
            <a:spAutoFit/>
          </a:bodyPr>
          <a:lstStyle>
            <a:lvl1pPr>
              <a:defRPr sz="23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suite of DIII-D RE diagnostics:</a:t>
            </a:r>
          </a:p>
        </p:txBody>
      </p:sp>
      <p:sp>
        <p:nvSpPr>
          <p:cNvPr id="172" name="Phys. Plasmas 25, 056105 (2018)"/>
          <p:cNvSpPr txBox="1"/>
          <p:nvPr/>
        </p:nvSpPr>
        <p:spPr>
          <a:xfrm>
            <a:off x="10241229" y="5743961"/>
            <a:ext cx="1634688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Phys. Plasmas 25, 056105 (2018)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70;p9"/>
          <p:cNvSpPr txBox="1"/>
          <p:nvPr>
            <p:ph type="title"/>
          </p:nvPr>
        </p:nvSpPr>
        <p:spPr>
          <a:xfrm>
            <a:off x="230457" y="211259"/>
            <a:ext cx="11814362" cy="513799"/>
          </a:xfrm>
          <a:prstGeom prst="rect">
            <a:avLst/>
          </a:prstGeom>
        </p:spPr>
        <p:txBody>
          <a:bodyPr lIns="57755" tIns="57755" rIns="57755" bIns="57755"/>
          <a:lstStyle>
            <a:lvl1pPr algn="ctr" defTabSz="493652">
              <a:lnSpc>
                <a:spcPct val="100000"/>
              </a:lnSpc>
              <a:defRPr sz="2511"/>
            </a:lvl1pPr>
          </a:lstStyle>
          <a:p>
            <a:pPr/>
            <a:r>
              <a:t>Runaway Radiation Radiation to Probe Different Areas of Momentum Space</a:t>
            </a:r>
          </a:p>
        </p:txBody>
      </p:sp>
      <p:sp>
        <p:nvSpPr>
          <p:cNvPr id="175" name="Google Shape;71;p9"/>
          <p:cNvSpPr txBox="1"/>
          <p:nvPr>
            <p:ph type="body" idx="1"/>
          </p:nvPr>
        </p:nvSpPr>
        <p:spPr>
          <a:xfrm>
            <a:off x="190500" y="955644"/>
            <a:ext cx="6115667" cy="5463101"/>
          </a:xfrm>
          <a:prstGeom prst="rect">
            <a:avLst/>
          </a:prstGeom>
        </p:spPr>
        <p:txBody>
          <a:bodyPr lIns="57755" tIns="57755" rIns="57755" bIns="57755"/>
          <a:lstStyle/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Runaway electron radiation from three different mechanisms</a:t>
            </a:r>
          </a:p>
          <a:p>
            <a:pPr lvl="1" marL="779814" indent="-170214">
              <a:lnSpc>
                <a:spcPct val="104999"/>
              </a:lnSpc>
              <a:buClr>
                <a:srgbClr val="1F497D"/>
              </a:buClr>
              <a:buSzPts val="1000"/>
              <a:defRPr sz="1000"/>
            </a:pPr>
          </a:p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Electron cyclotron: </a:t>
            </a:r>
            <a:r>
              <a:rPr sz="2400" u="sng">
                <a:solidFill>
                  <a:srgbClr val="FF40FF"/>
                </a:solidFill>
              </a:rPr>
              <a:t>(Low Energy + Pitch)</a:t>
            </a:r>
            <a:endParaRPr u="sng"/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Primarily sensitive to mildly relativistic REs and pitch-angle distribution</a:t>
            </a:r>
          </a:p>
          <a:p>
            <a:pPr marL="50800" indent="-50800">
              <a:lnSpc>
                <a:spcPct val="104999"/>
              </a:lnSpc>
              <a:buClr>
                <a:srgbClr val="1F497D"/>
              </a:buClr>
              <a:buSzPts val="500"/>
              <a:defRPr sz="500"/>
            </a:pPr>
          </a:p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Bremsstrahlung </a:t>
            </a:r>
            <a:r>
              <a:rPr sz="2400" u="sng">
                <a:solidFill>
                  <a:srgbClr val="FF40FF"/>
                </a:solidFill>
              </a:rPr>
              <a:t>(Runaway Population)</a:t>
            </a:r>
            <a:r>
              <a:t>:</a:t>
            </a:r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Created through collisions with plasma ions and plasma-facing components </a:t>
            </a:r>
          </a:p>
          <a:p>
            <a:pPr marL="101600" indent="-101600">
              <a:lnSpc>
                <a:spcPct val="104999"/>
              </a:lnSpc>
              <a:buClr>
                <a:srgbClr val="1F497D"/>
              </a:buClr>
              <a:buSzPts val="1000"/>
              <a:defRPr sz="1000"/>
            </a:pPr>
          </a:p>
          <a:p>
            <a:pPr marL="223520" indent="-223520">
              <a:lnSpc>
                <a:spcPct val="100000"/>
              </a:lnSpc>
              <a:spcBef>
                <a:spcPts val="500"/>
              </a:spcBef>
              <a:buClr>
                <a:srgbClr val="1F497D"/>
              </a:buClr>
            </a:pPr>
            <a:r>
              <a:t>Synchrotron </a:t>
            </a:r>
            <a:r>
              <a:rPr sz="2400" u="sng">
                <a:solidFill>
                  <a:srgbClr val="FF40FF"/>
                </a:solidFill>
              </a:rPr>
              <a:t>(Increased Pitch)</a:t>
            </a:r>
            <a:r>
              <a:t>:</a:t>
            </a:r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Strongly increases with both energy and </a:t>
            </a:r>
            <a14:m>
              <m:oMath>
                <m:sSub>
                  <m:e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e>
                  <m:sub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⊥</m:t>
                    </m:r>
                  </m:sub>
                </m:sSub>
              </m:oMath>
            </a14:m>
          </a:p>
          <a:p>
            <a:pPr lvl="1" marL="915987" indent="-306387">
              <a:lnSpc>
                <a:spcPct val="104999"/>
              </a:lnSpc>
              <a:buClr>
                <a:srgbClr val="1F497D"/>
              </a:buClr>
              <a:buSzPts val="1800"/>
              <a:defRPr b="0" sz="1800"/>
            </a:pPr>
            <a:r>
              <a:t>Highly directional; probes high-energy, finite-pitch REs</a:t>
            </a:r>
          </a:p>
        </p:txBody>
      </p:sp>
      <p:sp>
        <p:nvSpPr>
          <p:cNvPr id="176" name="Google Shape;72;p9"/>
          <p:cNvSpPr/>
          <p:nvPr/>
        </p:nvSpPr>
        <p:spPr>
          <a:xfrm>
            <a:off x="7305443" y="1326585"/>
            <a:ext cx="4426040" cy="63430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177" name="Google Shape;74;p9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sp>
        <p:nvSpPr>
          <p:cNvPr id="178" name="Google Shape;75;p9"/>
          <p:cNvSpPr/>
          <p:nvPr/>
        </p:nvSpPr>
        <p:spPr>
          <a:xfrm>
            <a:off x="7308760" y="1286649"/>
            <a:ext cx="3941618" cy="7991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pic>
        <p:nvPicPr>
          <p:cNvPr id="179" name="Google Shape;79;p9" descr="Google Shape;79;p9"/>
          <p:cNvPicPr>
            <a:picLocks noChangeAspect="1"/>
          </p:cNvPicPr>
          <p:nvPr/>
        </p:nvPicPr>
        <p:blipFill>
          <a:blip r:embed="rId2">
            <a:extLst/>
          </a:blip>
          <a:srcRect l="0" t="0" r="0" b="57077"/>
          <a:stretch>
            <a:fillRect/>
          </a:stretch>
        </p:blipFill>
        <p:spPr>
          <a:xfrm>
            <a:off x="6281201" y="1515651"/>
            <a:ext cx="5885269" cy="4060775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Google Shape;80;p9"/>
          <p:cNvSpPr txBox="1"/>
          <p:nvPr/>
        </p:nvSpPr>
        <p:spPr>
          <a:xfrm>
            <a:off x="7081649" y="981044"/>
            <a:ext cx="6523799" cy="538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>
            <a:spAutoFit/>
          </a:bodyPr>
          <a:lstStyle>
            <a:lvl1pPr>
              <a:defRPr sz="23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suite of DIII-D RE diagnostics:</a:t>
            </a:r>
          </a:p>
        </p:txBody>
      </p:sp>
      <p:sp>
        <p:nvSpPr>
          <p:cNvPr id="181" name="Phys. Plasmas 25, 056105 (2018)"/>
          <p:cNvSpPr txBox="1"/>
          <p:nvPr/>
        </p:nvSpPr>
        <p:spPr>
          <a:xfrm>
            <a:off x="10241229" y="5743961"/>
            <a:ext cx="1634688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Phys. Plasmas 25, 056105 (2018)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>
            <p:ph type="title"/>
          </p:nvPr>
        </p:nvSpPr>
        <p:spPr>
          <a:xfrm>
            <a:off x="837326" y="62885"/>
            <a:ext cx="9581272" cy="722066"/>
          </a:xfrm>
          <a:prstGeom prst="rect">
            <a:avLst/>
          </a:prstGeom>
        </p:spPr>
        <p:txBody>
          <a:bodyPr/>
          <a:lstStyle>
            <a:lvl1pPr algn="ctr" defTabSz="463180">
              <a:defRPr sz="2356"/>
            </a:lvl1pPr>
          </a:lstStyle>
          <a:p>
            <a:pPr/>
            <a:r>
              <a:t>Relativistic Electrons Created in Multiple Regimes in DIII-D Device</a:t>
            </a:r>
          </a:p>
        </p:txBody>
      </p:sp>
      <p:sp>
        <p:nvSpPr>
          <p:cNvPr id="184" name="Content Placeholder 2"/>
          <p:cNvSpPr txBox="1"/>
          <p:nvPr>
            <p:ph type="body" sz="half" idx="1"/>
          </p:nvPr>
        </p:nvSpPr>
        <p:spPr>
          <a:xfrm>
            <a:off x="190500" y="952500"/>
            <a:ext cx="6482321" cy="5108150"/>
          </a:xfrm>
          <a:prstGeom prst="rect">
            <a:avLst/>
          </a:prstGeom>
        </p:spPr>
        <p:txBody>
          <a:bodyPr/>
          <a:lstStyle/>
          <a:p>
            <a:pPr marL="228600" indent="-228600">
              <a:defRPr u="sng"/>
            </a:pPr>
            <a:r>
              <a:t>First Regime:</a:t>
            </a:r>
            <a:r>
              <a:rPr u="none"/>
              <a:t> Created by inducing a current quench through either </a:t>
            </a:r>
            <a:r>
              <a:t>massive gas or pellet injection 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Plasma current ramped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>
                <a:solidFill>
                  <a:schemeClr val="accent6"/>
                </a:solidFill>
              </a:defRPr>
            </a:pPr>
            <a:r>
              <a:t>Impurities injected (massive gas/pellet)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Ramp the relativistic current to the desired value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Experiment conducted</a:t>
            </a:r>
          </a:p>
          <a:p>
            <a:pPr marL="228600" indent="-228600"/>
            <a:r>
              <a:t>Allows for </a:t>
            </a:r>
            <a:r>
              <a:rPr>
                <a:solidFill>
                  <a:schemeClr val="accent2">
                    <a:satOff val="-4966"/>
                    <a:lumOff val="-10549"/>
                  </a:schemeClr>
                </a:solidFill>
              </a:rPr>
              <a:t>high-current RE beams</a:t>
            </a:r>
            <a:r>
              <a:t> to be formed for various studies</a:t>
            </a:r>
          </a:p>
          <a:p>
            <a:pPr lvl="1" marL="915987" indent="-306387">
              <a:lnSpc>
                <a:spcPct val="100000"/>
              </a:lnSpc>
              <a:spcBef>
                <a:spcPts val="500"/>
              </a:spcBef>
              <a:buSzPts val="1800"/>
              <a:buChar char="•"/>
              <a:defRPr b="0" sz="1800"/>
            </a:pPr>
            <a:r>
              <a:t>Length of beam ultimately limited by center solenoid </a:t>
            </a:r>
            <a:endParaRPr sz="900"/>
          </a:p>
          <a:p>
            <a:pPr marL="228600" indent="-228600"/>
            <a:r>
              <a:t>Will be referred to as the ”</a:t>
            </a:r>
            <a:r>
              <a:rPr u="sng"/>
              <a:t>disruption</a:t>
            </a:r>
            <a:r>
              <a:t>” regime for this discussion</a:t>
            </a:r>
          </a:p>
        </p:txBody>
      </p:sp>
      <p:pic>
        <p:nvPicPr>
          <p:cNvPr id="185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47466" y="1117117"/>
            <a:ext cx="4255177" cy="510815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"/>
          <p:cNvSpPr txBox="1"/>
          <p:nvPr/>
        </p:nvSpPr>
        <p:spPr>
          <a:xfrm>
            <a:off x="3302000" y="82550"/>
            <a:ext cx="142238" cy="269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187" name="Down Arrow 14"/>
          <p:cNvSpPr/>
          <p:nvPr/>
        </p:nvSpPr>
        <p:spPr>
          <a:xfrm rot="10800000">
            <a:off x="9200740" y="2273240"/>
            <a:ext cx="260985" cy="521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6"/>
          </a:solidFill>
          <a:ln w="25400">
            <a:solidFill>
              <a:srgbClr val="213650"/>
            </a:solidFill>
          </a:ln>
        </p:spPr>
        <p:txBody>
          <a:bodyPr lIns="45718" tIns="45718" rIns="45718" bIns="45718" anchor="ctr"/>
          <a:lstStyle/>
          <a:p>
            <a:pPr algn="ctr">
              <a:defRPr sz="17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1"/>
          <p:cNvSpPr txBox="1"/>
          <p:nvPr>
            <p:ph type="title"/>
          </p:nvPr>
        </p:nvSpPr>
        <p:spPr>
          <a:xfrm>
            <a:off x="837326" y="62885"/>
            <a:ext cx="9581272" cy="722066"/>
          </a:xfrm>
          <a:prstGeom prst="rect">
            <a:avLst/>
          </a:prstGeom>
        </p:spPr>
        <p:txBody>
          <a:bodyPr/>
          <a:lstStyle>
            <a:lvl1pPr algn="ctr" defTabSz="463180">
              <a:defRPr sz="2356"/>
            </a:lvl1pPr>
          </a:lstStyle>
          <a:p>
            <a:pPr/>
            <a:r>
              <a:t>Relativistic Electrons Created in Multiple Regimes in DIII-D Device</a:t>
            </a:r>
          </a:p>
        </p:txBody>
      </p:sp>
      <p:sp>
        <p:nvSpPr>
          <p:cNvPr id="190" name="Content Placeholder 2"/>
          <p:cNvSpPr txBox="1"/>
          <p:nvPr>
            <p:ph type="body" sz="half" idx="1"/>
          </p:nvPr>
        </p:nvSpPr>
        <p:spPr>
          <a:xfrm>
            <a:off x="190500" y="952500"/>
            <a:ext cx="6265845" cy="5108150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228600" indent="-228600">
              <a:lnSpc>
                <a:spcPct val="80000"/>
              </a:lnSpc>
              <a:buSzPts val="1900"/>
              <a:defRPr sz="1900" u="sng"/>
            </a:pPr>
            <a:r>
              <a:t>Second Regime</a:t>
            </a:r>
            <a:r>
              <a:rPr u="none"/>
              <a:t>: Created by lowering density and therefore the Connor-Hastie field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 Density lowered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Loop voltage from solenoid begins to pull electrons into relativistic population 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Radiation from REs detected by dud detection system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>
                <a:solidFill>
                  <a:schemeClr val="accent6"/>
                </a:solidFill>
              </a:defRPr>
            </a:pPr>
            <a:r>
              <a:t>Secondary gas puffed to raise density and cease RE production </a:t>
            </a:r>
          </a:p>
          <a:p>
            <a:pPr lvl="1" marL="748631" indent="-240631">
              <a:lnSpc>
                <a:spcPct val="100000"/>
              </a:lnSpc>
              <a:spcBef>
                <a:spcPts val="500"/>
              </a:spcBef>
              <a:buClrTx/>
              <a:buSzPct val="100000"/>
              <a:buFontTx/>
              <a:buAutoNum type="arabicPeriod" startAt="1"/>
              <a:defRPr b="0" sz="1800"/>
            </a:pPr>
            <a:r>
              <a:t>Experiment Conducted</a:t>
            </a:r>
          </a:p>
          <a:p>
            <a:pPr marL="228600" indent="-228600">
              <a:lnSpc>
                <a:spcPct val="80000"/>
              </a:lnSpc>
              <a:buSzPts val="1900"/>
              <a:defRPr sz="1900"/>
            </a:pPr>
            <a:r>
              <a:t>In this regime, </a:t>
            </a:r>
            <a:r>
              <a:rPr>
                <a:solidFill>
                  <a:schemeClr val="accent2">
                    <a:satOff val="-4966"/>
                    <a:lumOff val="-10549"/>
                  </a:schemeClr>
                </a:solidFill>
              </a:rPr>
              <a:t>REs carry a small percentage</a:t>
            </a:r>
            <a:r>
              <a:t> of the total plasma current</a:t>
            </a:r>
          </a:p>
          <a:p>
            <a:pPr marL="228600" indent="-228600">
              <a:lnSpc>
                <a:spcPct val="80000"/>
              </a:lnSpc>
              <a:buSzPts val="1900"/>
              <a:defRPr sz="1900"/>
            </a:pPr>
            <a:r>
              <a:t>Referred to as the “</a:t>
            </a:r>
            <a:r>
              <a:rPr u="sng"/>
              <a:t>Quiescent Runaway Electron</a:t>
            </a:r>
            <a:r>
              <a:t>” (QRE) Regime</a:t>
            </a:r>
          </a:p>
        </p:txBody>
      </p:sp>
      <p:pic>
        <p:nvPicPr>
          <p:cNvPr id="191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4500" y="1066752"/>
            <a:ext cx="4504643" cy="5393315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ext"/>
          <p:cNvSpPr txBox="1"/>
          <p:nvPr/>
        </p:nvSpPr>
        <p:spPr>
          <a:xfrm>
            <a:off x="6794500" y="-245534"/>
            <a:ext cx="142238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193" name="Down Arrow 8"/>
          <p:cNvSpPr/>
          <p:nvPr/>
        </p:nvSpPr>
        <p:spPr>
          <a:xfrm>
            <a:off x="9924702" y="2732744"/>
            <a:ext cx="213534" cy="403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5882"/>
                </a:moveTo>
                <a:lnTo>
                  <a:pt x="5400" y="15882"/>
                </a:lnTo>
                <a:lnTo>
                  <a:pt x="5400" y="0"/>
                </a:lnTo>
                <a:lnTo>
                  <a:pt x="16200" y="0"/>
                </a:lnTo>
                <a:lnTo>
                  <a:pt x="16200" y="15882"/>
                </a:lnTo>
                <a:lnTo>
                  <a:pt x="21600" y="15882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6"/>
          </a:solidFill>
          <a:ln w="25400">
            <a:solidFill>
              <a:srgbClr val="213650"/>
            </a:solidFill>
          </a:ln>
        </p:spPr>
        <p:txBody>
          <a:bodyPr lIns="45718" tIns="45718" rIns="45718" bIns="45718" anchor="ctr"/>
          <a:lstStyle/>
          <a:p>
            <a:pPr algn="ctr">
              <a:defRPr sz="17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/>
          <p:nvPr>
            <p:ph type="title"/>
          </p:nvPr>
        </p:nvSpPr>
        <p:spPr>
          <a:xfrm>
            <a:off x="1300030" y="167791"/>
            <a:ext cx="9588763" cy="513962"/>
          </a:xfrm>
          <a:prstGeom prst="rect">
            <a:avLst/>
          </a:prstGeom>
        </p:spPr>
        <p:txBody>
          <a:bodyPr/>
          <a:lstStyle>
            <a:lvl1pPr algn="ctr" defTabSz="390046">
              <a:defRPr sz="2048"/>
            </a:lvl1pPr>
          </a:lstStyle>
          <a:p>
            <a:pPr/>
            <a:r>
              <a:t>RE-Driven Plasma Waves Observed in Multiple Regimes on the DIII-D Device</a:t>
            </a:r>
          </a:p>
        </p:txBody>
      </p:sp>
      <p:sp>
        <p:nvSpPr>
          <p:cNvPr id="196" name="Content Placeholder 4"/>
          <p:cNvSpPr txBox="1"/>
          <p:nvPr>
            <p:ph type="body" idx="1"/>
          </p:nvPr>
        </p:nvSpPr>
        <p:spPr>
          <a:xfrm>
            <a:off x="190500" y="952500"/>
            <a:ext cx="6506241" cy="5222568"/>
          </a:xfrm>
          <a:prstGeom prst="rect">
            <a:avLst/>
          </a:prstGeom>
        </p:spPr>
        <p:txBody>
          <a:bodyPr/>
          <a:lstStyle/>
          <a:p>
            <a:pPr marL="190500" indent="-190500">
              <a:buSzPts val="2200"/>
              <a:defRPr sz="2200"/>
            </a:pPr>
            <a:r>
              <a:t>A </a:t>
            </a:r>
            <a:r>
              <a:rPr u="sng"/>
              <a:t>variety of RE-driven plasma waves</a:t>
            </a:r>
            <a:r>
              <a:t> have been observed on the DIII-D device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In both the disruption and quiescent runaway electron regime</a:t>
            </a:r>
            <a:endParaRPr sz="2200"/>
          </a:p>
          <a:p>
            <a:pPr lvl="1" marL="1593673" indent="-374473">
              <a:buSzPts val="2200"/>
              <a:defRPr b="0" sz="2200"/>
            </a:pPr>
          </a:p>
          <a:p>
            <a:pPr marL="190500" indent="-190500">
              <a:buSzPts val="2200"/>
              <a:defRPr sz="2200"/>
            </a:pPr>
            <a:r>
              <a:t>Whistler and Alfvén waves have been observed in stationary RE beams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Result in pitch-angle scattering </a:t>
            </a:r>
            <a:endParaRPr sz="2200"/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Self-excited waves result in a predator-prey relationship</a:t>
            </a:r>
          </a:p>
        </p:txBody>
      </p:sp>
      <p:pic>
        <p:nvPicPr>
          <p:cNvPr id="197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05246" y="1080175"/>
            <a:ext cx="5092329" cy="5222568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1.PHYSICAL REVIEW LETTERS 120, 155002 (2018)"/>
          <p:cNvSpPr txBox="1"/>
          <p:nvPr/>
        </p:nvSpPr>
        <p:spPr>
          <a:xfrm>
            <a:off x="9531464" y="6308514"/>
            <a:ext cx="2517387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1.PHYSICAL REVIEW LETTERS 120, 155002 (2018)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9" descr="Picture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40293" y="1460276"/>
            <a:ext cx="5302268" cy="3937448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Content Placeholder 4"/>
          <p:cNvSpPr txBox="1"/>
          <p:nvPr>
            <p:ph type="body" sz="half" idx="1"/>
          </p:nvPr>
        </p:nvSpPr>
        <p:spPr>
          <a:xfrm>
            <a:off x="190500" y="952500"/>
            <a:ext cx="5595576" cy="5230429"/>
          </a:xfrm>
          <a:prstGeom prst="rect">
            <a:avLst/>
          </a:prstGeom>
        </p:spPr>
        <p:txBody>
          <a:bodyPr/>
          <a:lstStyle/>
          <a:p>
            <a:pPr marL="217311" indent="-217311">
              <a:buSzPts val="2200"/>
              <a:defRPr sz="2200" u="sng"/>
            </a:pPr>
            <a:r>
              <a:t>Kinetic instabilities</a:t>
            </a:r>
            <a:r>
              <a:rPr u="none"/>
              <a:t> have also been observed during the current quench</a:t>
            </a:r>
          </a:p>
          <a:p>
            <a:pPr lvl="1" marL="915669" indent="-306069">
              <a:spcBef>
                <a:spcPts val="400"/>
              </a:spcBef>
              <a:buSzPts val="1800"/>
              <a:defRPr b="0" sz="1800"/>
            </a:pPr>
            <a:endParaRPr sz="2200" u="sng"/>
          </a:p>
          <a:p>
            <a:pPr marL="217311" indent="-217311">
              <a:buSzPts val="2200"/>
              <a:defRPr sz="2200"/>
            </a:pPr>
            <a:r>
              <a:t>Observed to depend on sufficiently energetic REs</a:t>
            </a:r>
            <a:endParaRPr b="0"/>
          </a:p>
          <a:p>
            <a:pPr lvl="1" marL="915669" indent="-306069">
              <a:spcBef>
                <a:spcPts val="400"/>
              </a:spcBef>
              <a:buSzPts val="1800"/>
              <a:defRPr b="0" sz="1800"/>
            </a:pPr>
            <a:endParaRPr sz="2200"/>
          </a:p>
          <a:p>
            <a:pPr marL="217311" indent="-217311">
              <a:buSzPts val="2200"/>
              <a:defRPr sz="2200"/>
            </a:pPr>
            <a:r>
              <a:t>Result in a deconfinement of runaway electrons </a:t>
            </a:r>
            <a:endParaRPr b="0"/>
          </a:p>
          <a:p>
            <a:pPr lvl="1" marL="915669" indent="-306069">
              <a:spcBef>
                <a:spcPts val="400"/>
              </a:spcBef>
              <a:buSzPts val="1800"/>
              <a:defRPr b="0" sz="1800"/>
            </a:pPr>
            <a:r>
              <a:t>Prevent the formation of a RE plateau </a:t>
            </a:r>
          </a:p>
        </p:txBody>
      </p:sp>
      <p:sp>
        <p:nvSpPr>
          <p:cNvPr id="202" name="Title 1"/>
          <p:cNvSpPr txBox="1"/>
          <p:nvPr>
            <p:ph type="title"/>
          </p:nvPr>
        </p:nvSpPr>
        <p:spPr>
          <a:xfrm>
            <a:off x="1300030" y="167791"/>
            <a:ext cx="9588763" cy="513962"/>
          </a:xfrm>
          <a:prstGeom prst="rect">
            <a:avLst/>
          </a:prstGeom>
        </p:spPr>
        <p:txBody>
          <a:bodyPr/>
          <a:lstStyle>
            <a:lvl1pPr algn="ctr" defTabSz="402235">
              <a:defRPr sz="2046"/>
            </a:lvl1pPr>
          </a:lstStyle>
          <a:p>
            <a:pPr/>
            <a:r>
              <a:t>RE-Driven Plasma Waves Observed in Multiple Regimes on the DIII-D Device</a:t>
            </a:r>
          </a:p>
        </p:txBody>
      </p:sp>
      <p:sp>
        <p:nvSpPr>
          <p:cNvPr id="203" name="1.A Lvovskiy et al 2018 Plasma Phys. Control. Fusion 60 124003"/>
          <p:cNvSpPr txBox="1"/>
          <p:nvPr/>
        </p:nvSpPr>
        <p:spPr>
          <a:xfrm>
            <a:off x="9194113" y="5790291"/>
            <a:ext cx="3018393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1.A Lvovskiy et al 2018 Plasma Phys. Control. Fusion 60 124003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/>
          <p:nvPr>
            <p:ph type="title"/>
          </p:nvPr>
        </p:nvSpPr>
        <p:spPr>
          <a:xfrm>
            <a:off x="1300030" y="167791"/>
            <a:ext cx="9588763" cy="513962"/>
          </a:xfrm>
          <a:prstGeom prst="rect">
            <a:avLst/>
          </a:prstGeom>
        </p:spPr>
        <p:txBody>
          <a:bodyPr/>
          <a:lstStyle>
            <a:lvl1pPr algn="ctr" defTabSz="402235">
              <a:defRPr sz="2046"/>
            </a:lvl1pPr>
          </a:lstStyle>
          <a:p>
            <a:pPr/>
            <a:r>
              <a:t>RE-Driven Plasma Waves Observed in Multiple Regimes on the DIII-D Device</a:t>
            </a:r>
          </a:p>
        </p:txBody>
      </p:sp>
      <p:pic>
        <p:nvPicPr>
          <p:cNvPr id="206" name="fastcam_oscillations_video" descr="fastcam_oscillations_video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322380" y="995374"/>
            <a:ext cx="4180885" cy="5789609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Content Placeholder 4"/>
          <p:cNvSpPr txBox="1"/>
          <p:nvPr>
            <p:ph type="body" sz="half" idx="1"/>
          </p:nvPr>
        </p:nvSpPr>
        <p:spPr>
          <a:xfrm>
            <a:off x="129379" y="965695"/>
            <a:ext cx="6184670" cy="5112145"/>
          </a:xfrm>
          <a:prstGeom prst="rect">
            <a:avLst/>
          </a:prstGeom>
        </p:spPr>
        <p:txBody>
          <a:bodyPr lIns="45719" tIns="45719" rIns="45719" bIns="45719"/>
          <a:lstStyle/>
          <a:p>
            <a:pPr>
              <a:spcBef>
                <a:spcPts val="400"/>
              </a:spcBef>
              <a:buSzPct val="100000"/>
              <a:defRPr sz="2000" u="sng"/>
            </a:pPr>
            <a:r>
              <a:t>Interesting behavior</a:t>
            </a:r>
            <a:r>
              <a:rPr u="none"/>
              <a:t> can be observed in measured </a:t>
            </a:r>
            <a:r>
              <a:t>RE synchrotron</a:t>
            </a:r>
            <a:r>
              <a:rPr u="none"/>
              <a:t> emissions </a:t>
            </a:r>
            <a:endParaRPr u="none"/>
          </a:p>
          <a:p>
            <a:pPr lvl="1" marL="915987" indent="-306387">
              <a:spcBef>
                <a:spcPts val="400"/>
              </a:spcBef>
              <a:buSzPct val="100000"/>
              <a:defRPr b="0" sz="1800"/>
            </a:pPr>
            <a:r>
              <a:t>Emissions flicker in the presence of sufficiently large whistler waves</a:t>
            </a:r>
            <a:endParaRPr sz="2200"/>
          </a:p>
          <a:p>
            <a:pPr lvl="1" marL="915987" indent="-306387">
              <a:buSzPct val="100000"/>
              <a:buChar char="–"/>
              <a:defRPr b="0" sz="1000"/>
            </a:pPr>
          </a:p>
          <a:p>
            <a:pPr>
              <a:spcBef>
                <a:spcPts val="400"/>
              </a:spcBef>
              <a:buSzPct val="100000"/>
              <a:defRPr sz="2000"/>
            </a:pPr>
            <a:r>
              <a:t>These oscillations are a consequence of </a:t>
            </a:r>
            <a:r>
              <a:rPr u="sng"/>
              <a:t>resonant interactions</a:t>
            </a:r>
            <a:r>
              <a:t> with self-excited whistlers</a:t>
            </a:r>
          </a:p>
          <a:p>
            <a:pPr lvl="1" marL="685594" indent="-342797">
              <a:spcBef>
                <a:spcPts val="400"/>
              </a:spcBef>
              <a:buSzPct val="100000"/>
              <a:buFontTx/>
              <a:buAutoNum type="arabicPeriod" startAt="1"/>
              <a:defRPr b="0" sz="1800"/>
            </a:pPr>
            <a:r>
              <a:t>REs are accelerated to significant energies </a:t>
            </a:r>
            <a:endParaRPr sz="2200"/>
          </a:p>
          <a:p>
            <a:pPr lvl="1" marL="685594" indent="-342797">
              <a:spcBef>
                <a:spcPts val="400"/>
              </a:spcBef>
              <a:buSzPct val="100000"/>
              <a:buFontTx/>
              <a:buAutoNum type="arabicPeriod" startAt="1"/>
              <a:defRPr b="0" sz="1800"/>
            </a:pPr>
            <a:r>
              <a:t>Free energy in RE population is sufficient to overcome whistler-mode damping mechanisms </a:t>
            </a:r>
            <a:endParaRPr sz="2200"/>
          </a:p>
          <a:p>
            <a:pPr lvl="1" marL="685594" indent="-342797">
              <a:spcBef>
                <a:spcPts val="400"/>
              </a:spcBef>
              <a:buSzPct val="100000"/>
              <a:buFontTx/>
              <a:buAutoNum type="arabicPeriod" startAt="1"/>
              <a:defRPr b="0" sz="1800"/>
            </a:pPr>
            <a:r>
              <a:t>Wave-particle interactions lead to significant pitch-angle scattering of REs</a:t>
            </a:r>
            <a:endParaRPr sz="2200"/>
          </a:p>
          <a:p>
            <a:pPr lvl="1" marL="685594" indent="-342797">
              <a:spcBef>
                <a:spcPts val="400"/>
              </a:spcBef>
              <a:buSzPct val="100000"/>
              <a:buFontTx/>
              <a:buAutoNum type="arabicPeriod" startAt="1"/>
              <a:defRPr b="0" sz="1800"/>
            </a:pPr>
            <a:r>
              <a:t>Increased synchrotron damps REs until they can no longer drive whistlers </a:t>
            </a:r>
            <a:endParaRPr sz="2200"/>
          </a:p>
          <a:p>
            <a:pPr lvl="1" marL="685594" indent="-342797">
              <a:spcBef>
                <a:spcPts val="400"/>
              </a:spcBef>
              <a:buSzPct val="100000"/>
              <a:buFontTx/>
              <a:buAutoNum type="arabicPeriod" startAt="1"/>
              <a:defRPr b="0" sz="1800"/>
            </a:pPr>
            <a:r>
              <a:t>REs are re-accelerated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9" fill="hold"/>
                                        <p:tgtEl>
                                          <p:spTgt spid="2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80000">
                <p:cTn id="45" fill="hold" display="0">
                  <p:stCondLst>
                    <p:cond delay="indefinite"/>
                  </p:stCondLst>
                </p:cTn>
                <p:tgtEl>
                  <p:spTgt spid="206"/>
                </p:tgtEl>
              </p:cMediaNode>
            </p:video>
            <p:seq concurrent="1" prevAc="none" nextAc="seek">
              <p:cTn id="46" evtFilter="cancelBubble" nodeType="interactiveSeq" restart="whenNotActive" fill="hold">
                <p:stCondLst>
                  <p:cond delay="0" evt="onClick">
                    <p:tgtEl>
                      <p:spTgt spid="20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2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6"/>
                  </p:tgtEl>
                </p:cond>
              </p:nextCondLst>
            </p:seq>
          </p:childTnLst>
        </p:cTn>
      </p:par>
    </p:tnLst>
    <p:bldLst>
      <p:bldP build="p" bldLvl="5" animBg="1" rev="0" advAuto="0" spid="207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1"/>
          <p:cNvSpPr txBox="1"/>
          <p:nvPr>
            <p:ph type="title"/>
          </p:nvPr>
        </p:nvSpPr>
        <p:spPr>
          <a:xfrm>
            <a:off x="1300030" y="179552"/>
            <a:ext cx="9588763" cy="513961"/>
          </a:xfrm>
          <a:prstGeom prst="rect">
            <a:avLst/>
          </a:prstGeom>
        </p:spPr>
        <p:txBody>
          <a:bodyPr/>
          <a:lstStyle>
            <a:lvl1pPr algn="ctr" defTabSz="481463">
              <a:defRPr sz="2133"/>
            </a:lvl1pPr>
          </a:lstStyle>
          <a:p>
            <a:pPr/>
            <a:r>
              <a:t>Simple Predator-Prey Model Allows for Useful Parameters to be Extracted  </a:t>
            </a:r>
          </a:p>
        </p:txBody>
      </p:sp>
      <p:sp>
        <p:nvSpPr>
          <p:cNvPr id="210" name="Content Placeholder 2"/>
          <p:cNvSpPr txBox="1"/>
          <p:nvPr>
            <p:ph type="body" idx="1"/>
          </p:nvPr>
        </p:nvSpPr>
        <p:spPr>
          <a:xfrm>
            <a:off x="99164" y="1069400"/>
            <a:ext cx="7377598" cy="5112145"/>
          </a:xfrm>
          <a:prstGeom prst="rect">
            <a:avLst/>
          </a:prstGeom>
        </p:spPr>
        <p:txBody>
          <a:bodyPr/>
          <a:lstStyle/>
          <a:p>
            <a:pPr marL="238125" indent="-238125"/>
            <a:r>
              <a:rPr sz="2000"/>
              <a:t>Predator-prey model developed by Heidbrink to describe the interplay between modes and energetic ions</a:t>
            </a:r>
            <a:r>
              <a:t> </a:t>
            </a:r>
            <a:r>
              <a:rPr sz="1600" u="sng"/>
              <a:t>(Phys. Fluids B 5, 2176–2186 (1993))</a:t>
            </a:r>
            <a:endParaRPr sz="1600" u="sng"/>
          </a:p>
          <a:p>
            <a:pPr lvl="1" marL="915987" indent="-306387">
              <a:spcBef>
                <a:spcPts val="400"/>
              </a:spcBef>
              <a:defRPr b="0" sz="1800"/>
            </a:pPr>
            <a:r>
              <a:t>The model consists of two coupled differential equations </a:t>
            </a:r>
          </a:p>
          <a:p>
            <a:pPr lvl="1" marL="915987" indent="-306387">
              <a:spcBef>
                <a:spcPts val="400"/>
              </a:spcBef>
              <a:defRPr b="0" sz="1800"/>
            </a:pPr>
            <a:r>
              <a:t>The initial value of the amplitude, a, is determined from analysis of synchrotron intensity </a:t>
            </a:r>
            <a:endParaRPr sz="2200"/>
          </a:p>
          <a:p>
            <a:pPr lvl="1" marL="915987" indent="-306387">
              <a:defRPr b="0" sz="800"/>
            </a:pPr>
          </a:p>
          <a:p>
            <a:pPr marL="238125" indent="-238125">
              <a:defRPr sz="2000"/>
            </a:pPr>
            <a:r>
              <a:t>Synchrotron intensity is used as a proxy for the resonant particles </a:t>
            </a:r>
          </a:p>
          <a:p>
            <a:pPr marL="571500" indent="-571500">
              <a:defRPr sz="2000"/>
            </a:pPr>
          </a:p>
          <a:p>
            <a:pPr marL="238125" indent="-238125"/>
            <a:r>
              <a:rPr sz="2000"/>
              <a:t>Whistler-mode amplitude is measured using the fast magnetic (ICE) system on DIII-D </a:t>
            </a:r>
          </a:p>
        </p:txBody>
      </p:sp>
      <p:pic>
        <p:nvPicPr>
          <p:cNvPr id="21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0" r="13912" b="22125"/>
          <a:stretch>
            <a:fillRect/>
          </a:stretch>
        </p:blipFill>
        <p:spPr>
          <a:xfrm>
            <a:off x="7515869" y="2573714"/>
            <a:ext cx="4620264" cy="3220183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TextBox 6"/>
          <p:cNvSpPr txBox="1"/>
          <p:nvPr/>
        </p:nvSpPr>
        <p:spPr>
          <a:xfrm>
            <a:off x="8168398" y="1521499"/>
            <a:ext cx="1025421" cy="67358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num>
                    <m:den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den>
                  </m:f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𝑛</m:t>
                  </m:r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𝑎</m:t>
                  </m:r>
                </m:oMath>
              </m:oMathPara>
            </a14:m>
            <a:endParaRPr sz="2300"/>
          </a:p>
        </p:txBody>
      </p:sp>
      <p:sp>
        <p:nvSpPr>
          <p:cNvPr id="213" name="TextBox 7"/>
          <p:cNvSpPr txBox="1"/>
          <p:nvPr/>
        </p:nvSpPr>
        <p:spPr>
          <a:xfrm>
            <a:off x="10242219" y="1521499"/>
            <a:ext cx="1349795" cy="67358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num>
                    <m:den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den>
                  </m:f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1</m:t>
                  </m:r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−</m:t>
                  </m:r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𝑎</m:t>
                  </m:r>
                </m:oMath>
              </m:oMathPara>
            </a14:m>
            <a:endParaRPr sz="2300"/>
          </a:p>
        </p:txBody>
      </p:sp>
      <p:sp>
        <p:nvSpPr>
          <p:cNvPr id="214" name="Phys. Plasmas 32, 092508 (2025)"/>
          <p:cNvSpPr txBox="1"/>
          <p:nvPr/>
        </p:nvSpPr>
        <p:spPr>
          <a:xfrm>
            <a:off x="10326859" y="5974646"/>
            <a:ext cx="1634688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Phys. Plasmas 32, 092508 (2025)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1"/>
          <p:cNvSpPr txBox="1"/>
          <p:nvPr>
            <p:ph type="title"/>
          </p:nvPr>
        </p:nvSpPr>
        <p:spPr>
          <a:xfrm>
            <a:off x="1300030" y="179552"/>
            <a:ext cx="9588763" cy="513961"/>
          </a:xfrm>
          <a:prstGeom prst="rect">
            <a:avLst/>
          </a:prstGeom>
        </p:spPr>
        <p:txBody>
          <a:bodyPr/>
          <a:lstStyle>
            <a:lvl1pPr algn="ctr" defTabSz="481463">
              <a:defRPr sz="2133"/>
            </a:lvl1pPr>
          </a:lstStyle>
          <a:p>
            <a:pPr/>
            <a:r>
              <a:t>Simple Predator-Prey Model Allows for Useful Parameters to be Extracted  </a:t>
            </a:r>
          </a:p>
        </p:txBody>
      </p:sp>
      <p:sp>
        <p:nvSpPr>
          <p:cNvPr id="219" name="Content Placeholder 2"/>
          <p:cNvSpPr txBox="1"/>
          <p:nvPr>
            <p:ph type="body" idx="1"/>
          </p:nvPr>
        </p:nvSpPr>
        <p:spPr>
          <a:xfrm>
            <a:off x="104656" y="1066800"/>
            <a:ext cx="7377597" cy="5112145"/>
          </a:xfrm>
          <a:prstGeom prst="rect">
            <a:avLst/>
          </a:prstGeom>
        </p:spPr>
        <p:txBody>
          <a:bodyPr/>
          <a:lstStyle/>
          <a:p>
            <a:pPr marL="238125" indent="-238125"/>
            <a:r>
              <a:rPr sz="2000"/>
              <a:t>Predator-prey model developed by Heidbrink to describe the interplay between modes and energetic ions</a:t>
            </a:r>
            <a:r>
              <a:t> </a:t>
            </a:r>
            <a:r>
              <a:rPr sz="1600" u="sng"/>
              <a:t>(Phys. Fluids B 5, 2176–2186 (1993))</a:t>
            </a:r>
            <a:endParaRPr sz="1600" u="sng"/>
          </a:p>
          <a:p>
            <a:pPr lvl="1" marL="915987" indent="-306387">
              <a:spcBef>
                <a:spcPts val="400"/>
              </a:spcBef>
              <a:defRPr b="0" sz="1800"/>
            </a:pPr>
            <a:r>
              <a:t>The model consists of two coupled differential equations </a:t>
            </a:r>
          </a:p>
          <a:p>
            <a:pPr lvl="1" marL="915987" indent="-306387">
              <a:spcBef>
                <a:spcPts val="400"/>
              </a:spcBef>
              <a:defRPr b="0" sz="1800"/>
            </a:pPr>
            <a:r>
              <a:t>The initial value of the amplitude, a, is determined from analysis of synchrotron intensity </a:t>
            </a:r>
            <a:endParaRPr sz="2200"/>
          </a:p>
          <a:p>
            <a:pPr lvl="1" marL="915987" indent="-306387">
              <a:defRPr b="0" sz="800"/>
            </a:pPr>
          </a:p>
          <a:p>
            <a:pPr>
              <a:defRPr sz="2000"/>
            </a:pPr>
            <a:r>
              <a:t>Synchrotron intensity is used as a proxy for the resonant particles </a:t>
            </a:r>
          </a:p>
          <a:p>
            <a:pPr>
              <a:defRPr sz="2000"/>
            </a:pPr>
          </a:p>
          <a:p>
            <a:pPr>
              <a:defRPr sz="2000"/>
            </a:pPr>
            <a:r>
              <a:t>Whistler-mode amplitude is measured using the fast magnetic (ICE) system on DIII-D  </a:t>
            </a:r>
          </a:p>
          <a:p>
            <a:pPr>
              <a:lnSpc>
                <a:spcPct val="90000"/>
              </a:lnSpc>
              <a:defRPr sz="2000"/>
            </a:pPr>
          </a:p>
          <a:p>
            <a:pPr>
              <a:lnSpc>
                <a:spcPct val="90000"/>
              </a:lnSpc>
              <a:defRPr sz="2000"/>
            </a:pPr>
            <a:r>
              <a:t>The model accurately reproduces the period of the observed synchrotron oscillations</a:t>
            </a:r>
          </a:p>
        </p:txBody>
      </p:sp>
      <p:pic>
        <p:nvPicPr>
          <p:cNvPr id="22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37939" y="1890667"/>
            <a:ext cx="4408485" cy="330407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Phys. Plasmas 32, 092508 (2025)"/>
          <p:cNvSpPr txBox="1"/>
          <p:nvPr/>
        </p:nvSpPr>
        <p:spPr>
          <a:xfrm>
            <a:off x="10298112" y="5505105"/>
            <a:ext cx="1634687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Phys. Plasmas 32, 092508 (2025)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226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OXB Mode Conversion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Low-Density Expulsion</a:t>
            </a:r>
            <a:endParaRPr sz="2726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Toroidal Ripple Experiment</a:t>
            </a:r>
            <a:endParaRPr sz="2726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229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OXB Mode Conversion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Low-Density Expulsion</a:t>
            </a:r>
            <a:endParaRPr sz="2726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Toroidal Ripple Experiment</a:t>
            </a:r>
            <a:endParaRPr sz="2726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  <p:grpSp>
        <p:nvGrpSpPr>
          <p:cNvPr id="232" name="unknown.jpeg"/>
          <p:cNvGrpSpPr/>
          <p:nvPr/>
        </p:nvGrpSpPr>
        <p:grpSpPr>
          <a:xfrm>
            <a:off x="7241588" y="1459309"/>
            <a:ext cx="3841392" cy="4641032"/>
            <a:chOff x="0" y="0"/>
            <a:chExt cx="3841390" cy="4641030"/>
          </a:xfrm>
        </p:grpSpPr>
        <p:pic>
          <p:nvPicPr>
            <p:cNvPr id="231" name="unknown.jpeg" descr="unknown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3409591" cy="408223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0" name="unknown.jpeg" descr="unknown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841391" cy="4641031"/>
            </a:xfrm>
            <a:prstGeom prst="rect">
              <a:avLst/>
            </a:prstGeom>
            <a:effectLst/>
          </p:spPr>
        </p:pic>
      </p:grpSp>
      <p:sp>
        <p:nvSpPr>
          <p:cNvPr id="233" name="Line"/>
          <p:cNvSpPr/>
          <p:nvPr/>
        </p:nvSpPr>
        <p:spPr>
          <a:xfrm flipV="1">
            <a:off x="4247846" y="2909853"/>
            <a:ext cx="2700097" cy="336195"/>
          </a:xfrm>
          <a:prstGeom prst="line">
            <a:avLst/>
          </a:prstGeom>
          <a:ln w="63500">
            <a:solidFill>
              <a:schemeClr val="accent2">
                <a:satOff val="-4966"/>
                <a:lumOff val="-10549"/>
              </a:schemeClr>
            </a:solidFill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85;p10"/>
          <p:cNvSpPr txBox="1"/>
          <p:nvPr>
            <p:ph type="title"/>
          </p:nvPr>
        </p:nvSpPr>
        <p:spPr>
          <a:xfrm>
            <a:off x="230457" y="211259"/>
            <a:ext cx="11814362" cy="513799"/>
          </a:xfrm>
          <a:prstGeom prst="rect">
            <a:avLst/>
          </a:prstGeom>
        </p:spPr>
        <p:txBody>
          <a:bodyPr lIns="57755" tIns="57755" rIns="57755" bIns="57755"/>
          <a:lstStyle>
            <a:lvl1pPr algn="ctr" defTabSz="493652">
              <a:lnSpc>
                <a:spcPct val="100000"/>
              </a:lnSpc>
              <a:defRPr sz="2511"/>
            </a:lvl1pPr>
          </a:lstStyle>
          <a:p>
            <a:pPr/>
            <a:r>
              <a:t>High Power Helicon Antenna Leveraged for RE Studies</a:t>
            </a:r>
          </a:p>
        </p:txBody>
      </p:sp>
      <p:sp>
        <p:nvSpPr>
          <p:cNvPr id="236" name="Google Shape;86;p10"/>
          <p:cNvSpPr txBox="1"/>
          <p:nvPr>
            <p:ph type="body" sz="half" idx="1"/>
          </p:nvPr>
        </p:nvSpPr>
        <p:spPr>
          <a:xfrm>
            <a:off x="190500" y="948379"/>
            <a:ext cx="6222021" cy="5089121"/>
          </a:xfrm>
          <a:prstGeom prst="rect">
            <a:avLst/>
          </a:prstGeom>
        </p:spPr>
        <p:txBody>
          <a:bodyPr lIns="57755" tIns="57755" rIns="57755" bIns="57755"/>
          <a:lstStyle/>
          <a:p>
            <a:pPr marL="140462" indent="-140462" defTabSz="481463">
              <a:lnSpc>
                <a:spcPct val="104999"/>
              </a:lnSpc>
              <a:spcBef>
                <a:spcPts val="600"/>
              </a:spcBef>
              <a:buSzPts val="1700"/>
              <a:defRPr sz="1738"/>
            </a:pPr>
            <a:r>
              <a:t>Helicon waves (a.k.a. whistler waves) are right-handed electromagnetic waves</a:t>
            </a:r>
          </a:p>
          <a:p>
            <a:pPr lvl="1" marL="721372" indent="-275405" defTabSz="481463">
              <a:lnSpc>
                <a:spcPct val="104999"/>
              </a:lnSpc>
              <a:spcBef>
                <a:spcPts val="600"/>
              </a:spcBef>
              <a:buSzPts val="1400"/>
              <a:defRPr b="0" sz="1422"/>
            </a:pPr>
            <a:r>
              <a:t>Capable of resonating with relativistic electrons</a:t>
            </a:r>
          </a:p>
          <a:p>
            <a:pPr marL="63846" indent="-63846" defTabSz="481463">
              <a:lnSpc>
                <a:spcPct val="104999"/>
              </a:lnSpc>
              <a:spcBef>
                <a:spcPts val="600"/>
              </a:spcBef>
              <a:buSzPts val="700"/>
              <a:defRPr sz="790"/>
            </a:pPr>
            <a:endParaRPr b="0" sz="1501"/>
          </a:p>
          <a:p>
            <a:pPr marL="140462" indent="-140462" defTabSz="481463">
              <a:lnSpc>
                <a:spcPct val="104999"/>
              </a:lnSpc>
              <a:spcBef>
                <a:spcPts val="600"/>
              </a:spcBef>
              <a:buSzPts val="1700"/>
              <a:defRPr sz="1738"/>
            </a:pPr>
            <a:r>
              <a:t>The DIII-D tokamak recently acquired a 1 MW-class helicon antenna</a:t>
            </a:r>
          </a:p>
          <a:p>
            <a:pPr lvl="1" marL="721372" indent="-275405" defTabSz="481463">
              <a:lnSpc>
                <a:spcPct val="104999"/>
              </a:lnSpc>
              <a:spcBef>
                <a:spcPts val="600"/>
              </a:spcBef>
              <a:buSzPts val="1400"/>
              <a:defRPr b="0" sz="1422"/>
            </a:pPr>
            <a:r>
              <a:t>Designed for off-axis heating and current drive</a:t>
            </a:r>
          </a:p>
          <a:p>
            <a:pPr lvl="1" marL="721372" indent="-275405" defTabSz="481463">
              <a:lnSpc>
                <a:spcPct val="104999"/>
              </a:lnSpc>
              <a:spcBef>
                <a:spcPts val="600"/>
              </a:spcBef>
              <a:buSzPts val="1400"/>
              <a:defRPr sz="1422"/>
            </a:pPr>
            <a:r>
              <a:rPr b="0"/>
              <a:t>Was leveraged along with the DIII-D established RE scenario</a:t>
            </a:r>
            <a:endParaRPr b="0"/>
          </a:p>
          <a:p>
            <a:pPr lvl="1" marL="721372" indent="-275405" defTabSz="481463">
              <a:lnSpc>
                <a:spcPct val="104999"/>
              </a:lnSpc>
              <a:spcBef>
                <a:spcPts val="600"/>
              </a:spcBef>
              <a:buSzPts val="1400"/>
              <a:defRPr sz="1422"/>
            </a:pPr>
            <a:r>
              <a:rPr b="0" u="sng"/>
              <a:t>Parameters</a:t>
            </a:r>
            <a:r>
              <a:rPr b="0"/>
              <a:t>:  </a:t>
            </a:r>
            <a:endParaRPr b="0"/>
          </a:p>
          <a:p>
            <a:pPr lvl="2" marL="1485838" indent="-180594" defTabSz="481463">
              <a:lnSpc>
                <a:spcPct val="104999"/>
              </a:lnSpc>
              <a:spcBef>
                <a:spcPts val="100"/>
              </a:spcBef>
              <a:buSzPts val="1200"/>
              <a:buChar char="•"/>
              <a:defRPr sz="1264"/>
            </a:pPr>
            <a14:m>
              <m:oMath>
                <m:r>
                  <a:rPr xmlns:a="http://schemas.openxmlformats.org/drawingml/2006/main" sz="15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f</m:t>
                </m:r>
                <m:r>
                  <a:rPr xmlns:a="http://schemas.openxmlformats.org/drawingml/2006/main" sz="15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15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476</m:t>
                </m:r>
              </m:oMath>
            </a14:m>
            <a:r>
              <a:rPr b="0"/>
              <a:t> MHz</a:t>
            </a:r>
            <a:endParaRPr b="0"/>
          </a:p>
          <a:p>
            <a:pPr lvl="2" marL="1485838" indent="-180594" defTabSz="481463">
              <a:lnSpc>
                <a:spcPct val="104999"/>
              </a:lnSpc>
              <a:spcBef>
                <a:spcPts val="100"/>
              </a:spcBef>
              <a:buSzPts val="1200"/>
              <a:buChar char="•"/>
              <a:defRPr sz="1264"/>
            </a:pPr>
            <a14:m>
              <m:oMathPara>
                <m:oMathParaPr>
                  <m:jc m:val="left"/>
                </m:oMathParaPr>
                <m:oMath>
                  <m:sSub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e>
                    <m:sub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≈</m:t>
                  </m:r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3</m:t>
                  </m:r>
                </m:oMath>
              </m:oMathPara>
            </a14:m>
            <a:endParaRPr b="0"/>
          </a:p>
          <a:p>
            <a:pPr lvl="2" marL="1485838" indent="-180594" defTabSz="481463">
              <a:lnSpc>
                <a:spcPct val="104999"/>
              </a:lnSpc>
              <a:spcBef>
                <a:spcPts val="100"/>
              </a:spcBef>
              <a:buSzPts val="1200"/>
              <a:buChar char="•"/>
              <a:defRPr sz="1264"/>
            </a:pPr>
            <a14:m>
              <m:oMathPara>
                <m:oMathParaPr>
                  <m:jc m:val="left"/>
                </m:oMathParaPr>
                <m:oMath>
                  <m:sSub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e>
                    <m:sub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30</m:t>
                  </m:r>
                  <m:sSup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e>
                    <m:sup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p>
                  </m:sSup>
                </m:oMath>
              </m:oMathPara>
            </a14:m>
            <a:endParaRPr b="0"/>
          </a:p>
          <a:p>
            <a:pPr lvl="2" marL="1465772" indent="-160528" defTabSz="481463">
              <a:lnSpc>
                <a:spcPct val="104999"/>
              </a:lnSpc>
              <a:spcBef>
                <a:spcPts val="100"/>
              </a:spcBef>
              <a:buSzPts val="1200"/>
              <a:buChar char="•"/>
              <a:defRPr sz="1422"/>
            </a:pPr>
            <a:r>
              <a:rPr b="0" sz="1264"/>
              <a:t>Toroidal coverage: 40 degrees</a:t>
            </a:r>
            <a:br/>
          </a:p>
          <a:p>
            <a:pPr marL="140462" indent="-140462" defTabSz="481463">
              <a:lnSpc>
                <a:spcPct val="104999"/>
              </a:lnSpc>
              <a:spcBef>
                <a:spcPts val="600"/>
              </a:spcBef>
              <a:buSzPts val="1700"/>
              <a:defRPr sz="1738"/>
            </a:pPr>
            <a:r>
              <a:t>Experiments were conducted in 2024 </a:t>
            </a:r>
          </a:p>
          <a:p>
            <a:pPr lvl="1" marL="721372" indent="-275405" defTabSz="481463">
              <a:lnSpc>
                <a:spcPct val="104999"/>
              </a:lnSpc>
              <a:spcBef>
                <a:spcPts val="600"/>
              </a:spcBef>
              <a:buSzPts val="1400"/>
              <a:defRPr b="0" sz="1422"/>
            </a:pPr>
            <a:r>
              <a:t>Using low-density quiescent plasmas</a:t>
            </a:r>
          </a:p>
        </p:txBody>
      </p:sp>
      <p:sp>
        <p:nvSpPr>
          <p:cNvPr id="237" name="Google Shape;87;p10"/>
          <p:cNvSpPr/>
          <p:nvPr/>
        </p:nvSpPr>
        <p:spPr>
          <a:xfrm>
            <a:off x="7305443" y="1326585"/>
            <a:ext cx="4426040" cy="63430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pic>
        <p:nvPicPr>
          <p:cNvPr id="238" name="Google Shape;89;p10" descr="Google Shape;89;p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04008" y="3923267"/>
            <a:ext cx="5228909" cy="2703820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Google Shape;91;p10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4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59844" y="1007473"/>
            <a:ext cx="3717238" cy="2633379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Google Shape;88;p10"/>
          <p:cNvSpPr txBox="1"/>
          <p:nvPr/>
        </p:nvSpPr>
        <p:spPr>
          <a:xfrm>
            <a:off x="9924453" y="6579576"/>
            <a:ext cx="2719371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R.I. Pinsker et al 2024 Nucl. Fusion 64 126058</a:t>
            </a:r>
          </a:p>
        </p:txBody>
      </p:sp>
      <p:sp>
        <p:nvSpPr>
          <p:cNvPr id="242" name="8.Phys. Plasmas 22, 090901 (2015);"/>
          <p:cNvSpPr txBox="1"/>
          <p:nvPr/>
        </p:nvSpPr>
        <p:spPr>
          <a:xfrm>
            <a:off x="10320193" y="3559996"/>
            <a:ext cx="1747648" cy="34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8.Phys. Plasmas 22, 090901 (2015);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91;p32"/>
          <p:cNvSpPr txBox="1"/>
          <p:nvPr>
            <p:ph type="body" sz="quarter" idx="1"/>
          </p:nvPr>
        </p:nvSpPr>
        <p:spPr>
          <a:xfrm>
            <a:off x="1175131" y="4197405"/>
            <a:ext cx="3511069" cy="1942852"/>
          </a:xfrm>
          <a:prstGeom prst="rect">
            <a:avLst/>
          </a:prstGeom>
        </p:spPr>
        <p:txBody>
          <a:bodyPr lIns="71694" tIns="71694" rIns="71694" bIns="71694"/>
          <a:lstStyle/>
          <a:p>
            <a:pPr marL="470422" indent="-340406" defTabSz="554597">
              <a:spcBef>
                <a:spcPts val="200"/>
              </a:spcBef>
              <a:buSzPts val="1600"/>
              <a:defRPr sz="1638"/>
            </a:pPr>
            <a:r>
              <a:t>wave particle resonance:</a:t>
            </a:r>
          </a:p>
          <a:p>
            <a:pPr marL="470422" indent="-340406" defTabSz="554597">
              <a:spcBef>
                <a:spcPts val="200"/>
              </a:spcBef>
              <a:buSzPts val="1600"/>
              <a:defRPr sz="1638"/>
            </a:pPr>
          </a:p>
          <a:p>
            <a:pPr marL="470422" indent="-340406" defTabSz="554597">
              <a:spcBef>
                <a:spcPts val="200"/>
              </a:spcBef>
              <a:buSzPts val="1600"/>
              <a:defRPr sz="1638"/>
            </a:pPr>
          </a:p>
          <a:p>
            <a:pPr marL="470422" indent="-340406" defTabSz="554597">
              <a:spcBef>
                <a:spcPts val="200"/>
              </a:spcBef>
              <a:buSzPts val="1600"/>
              <a:defRPr sz="1638"/>
            </a:pPr>
            <a:r>
              <a:t>Helicon waves launched anticlockwise to favor normal cyclotron resonance</a:t>
            </a:r>
          </a:p>
        </p:txBody>
      </p:sp>
      <p:sp>
        <p:nvSpPr>
          <p:cNvPr id="245" name="Google Shape;292;p32"/>
          <p:cNvSpPr txBox="1"/>
          <p:nvPr>
            <p:ph type="title"/>
          </p:nvPr>
        </p:nvSpPr>
        <p:spPr>
          <a:xfrm>
            <a:off x="608974" y="219760"/>
            <a:ext cx="11413574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“Normal” Resonance Utilized to Resonate with Relativistic Electrons</a:t>
            </a:r>
          </a:p>
        </p:txBody>
      </p:sp>
      <p:sp>
        <p:nvSpPr>
          <p:cNvPr id="246" name="Google Shape;293;p32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47" name="Google Shape;294;p32" descr="Google Shape;294;p3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6623" y="1031469"/>
            <a:ext cx="3784190" cy="31566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Google Shape;295;p32" descr="Google Shape;295;p3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3148" y="4546436"/>
            <a:ext cx="1885044" cy="44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Google Shape;296;p32" descr="Google Shape;296;p3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56050" y="1032725"/>
            <a:ext cx="6427448" cy="5396954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PHYSICAL REVIEW LETTERS 136, 025101 (2026)"/>
          <p:cNvSpPr txBox="1"/>
          <p:nvPr/>
        </p:nvSpPr>
        <p:spPr>
          <a:xfrm>
            <a:off x="9135569" y="632637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125;p13"/>
          <p:cNvSpPr txBox="1"/>
          <p:nvPr>
            <p:ph type="body" sz="half" idx="1"/>
          </p:nvPr>
        </p:nvSpPr>
        <p:spPr>
          <a:xfrm>
            <a:off x="186912" y="952500"/>
            <a:ext cx="5709445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217311" indent="-217311">
              <a:buSzPts val="2000"/>
              <a:defRPr sz="2000"/>
            </a:pPr>
            <a:r>
              <a:t>The resonance condition depends on both the momentum and pitch angle of the electron </a:t>
            </a:r>
          </a:p>
          <a:p>
            <a:pPr marL="217311" indent="-217311">
              <a:buSzPts val="2000"/>
              <a:defRPr sz="2000"/>
            </a:pPr>
          </a:p>
          <a:p>
            <a:pPr marL="217311" indent="-217311">
              <a:buSzPts val="2000"/>
              <a:defRPr sz="2000"/>
            </a:pPr>
            <a:r>
              <a:t>Low-pitch (</a:t>
            </a:r>
            <a14:m>
              <m:oMath>
                <m:r>
                  <a:rPr xmlns:a="http://schemas.openxmlformats.org/drawingml/2006/main" sz="24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ξ</m:t>
                </m:r>
                <m:r>
                  <a:rPr xmlns:a="http://schemas.openxmlformats.org/drawingml/2006/main" sz="24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4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-</m:t>
                </m:r>
                <m:r>
                  <a:rPr xmlns:a="http://schemas.openxmlformats.org/drawingml/2006/main" sz="24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</m:t>
                </m:r>
              </m:oMath>
            </a14:m>
            <a:r>
              <a:t>) REs are expected to resonate around 7-8 MeV </a:t>
            </a:r>
          </a:p>
          <a:p>
            <a:pPr marL="217311" indent="-217311">
              <a:buSzPts val="2000"/>
              <a:defRPr sz="2000"/>
            </a:pPr>
          </a:p>
          <a:p>
            <a:pPr marL="217311" indent="-217311">
              <a:spcBef>
                <a:spcPts val="0"/>
              </a:spcBef>
              <a:buSzPts val="2000"/>
              <a:defRPr sz="2000"/>
            </a:pPr>
            <a:r>
              <a:t>Fokker-Planck simulations predict that this resonance will create a ‘barrier’ in momentum space</a:t>
            </a:r>
          </a:p>
          <a:p>
            <a:pPr lvl="1" marL="847911" indent="-295903">
              <a:spcBef>
                <a:spcPts val="0"/>
              </a:spcBef>
              <a:buSzPts val="1800"/>
              <a:defRPr b="0" sz="1800"/>
            </a:pPr>
            <a:r>
              <a:t>Due to enhanced synchrotron damping and larger pitch</a:t>
            </a:r>
          </a:p>
        </p:txBody>
      </p:sp>
      <p:sp>
        <p:nvSpPr>
          <p:cNvPr id="253" name="Google Shape;126;p13"/>
          <p:cNvSpPr txBox="1"/>
          <p:nvPr>
            <p:ph type="title"/>
          </p:nvPr>
        </p:nvSpPr>
        <p:spPr>
          <a:xfrm>
            <a:off x="195509" y="208921"/>
            <a:ext cx="11788282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Fokker-Planck Solver Predicts Barrier in Momentum-Space</a:t>
            </a:r>
          </a:p>
        </p:txBody>
      </p:sp>
      <p:sp>
        <p:nvSpPr>
          <p:cNvPr id="254" name="Google Shape;127;p13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55" name="Google Shape;285;p31" descr="Google Shape;285;p31"/>
          <p:cNvPicPr>
            <a:picLocks noChangeAspect="1"/>
          </p:cNvPicPr>
          <p:nvPr/>
        </p:nvPicPr>
        <p:blipFill>
          <a:blip r:embed="rId2">
            <a:extLst/>
          </a:blip>
          <a:srcRect l="0" t="0" r="32175" b="0"/>
          <a:stretch>
            <a:fillRect/>
          </a:stretch>
        </p:blipFill>
        <p:spPr>
          <a:xfrm>
            <a:off x="6306971" y="1561914"/>
            <a:ext cx="5709429" cy="4134963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PHYSICAL REVIEW LETTERS 136, 025101 (2026)"/>
          <p:cNvSpPr txBox="1"/>
          <p:nvPr/>
        </p:nvSpPr>
        <p:spPr>
          <a:xfrm>
            <a:off x="9275306" y="6362613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  <p:sp>
        <p:nvSpPr>
          <p:cNvPr id="257" name="Nomal Resonance"/>
          <p:cNvSpPr txBox="1"/>
          <p:nvPr/>
        </p:nvSpPr>
        <p:spPr>
          <a:xfrm>
            <a:off x="8388763" y="5781469"/>
            <a:ext cx="1797828" cy="358486"/>
          </a:xfrm>
          <a:prstGeom prst="rect">
            <a:avLst/>
          </a:prstGeom>
          <a:solidFill>
            <a:srgbClr val="FFFFFF"/>
          </a:solidFill>
          <a:ln w="25400">
            <a:solidFill>
              <a:srgbClr val="E0666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Nomal Resonance</a:t>
            </a:r>
          </a:p>
        </p:txBody>
      </p:sp>
      <p:sp>
        <p:nvSpPr>
          <p:cNvPr id="258" name="Line"/>
          <p:cNvSpPr/>
          <p:nvPr/>
        </p:nvSpPr>
        <p:spPr>
          <a:xfrm flipH="1" flipV="1">
            <a:off x="8612284" y="4832449"/>
            <a:ext cx="706482" cy="951653"/>
          </a:xfrm>
          <a:prstGeom prst="line">
            <a:avLst/>
          </a:prstGeom>
          <a:ln w="25400">
            <a:solidFill>
              <a:srgbClr val="E06660"/>
            </a:solidFill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59" name="Line"/>
          <p:cNvSpPr/>
          <p:nvPr/>
        </p:nvSpPr>
        <p:spPr>
          <a:xfrm flipV="1">
            <a:off x="9318765" y="5452449"/>
            <a:ext cx="1207308" cy="331653"/>
          </a:xfrm>
          <a:prstGeom prst="line">
            <a:avLst/>
          </a:prstGeom>
          <a:ln w="25400">
            <a:solidFill>
              <a:srgbClr val="E06660"/>
            </a:solidFill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302;p33"/>
          <p:cNvSpPr txBox="1"/>
          <p:nvPr>
            <p:ph type="title"/>
          </p:nvPr>
        </p:nvSpPr>
        <p:spPr>
          <a:xfrm>
            <a:off x="153955" y="219760"/>
            <a:ext cx="11974136" cy="524591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511936">
              <a:defRPr sz="2604"/>
            </a:lvl1pPr>
          </a:lstStyle>
          <a:p>
            <a:pPr/>
            <a:r>
              <a:t>GENRAY Predicts Minimal Absorption in Background Plasma</a:t>
            </a:r>
          </a:p>
        </p:txBody>
      </p:sp>
      <p:sp>
        <p:nvSpPr>
          <p:cNvPr id="262" name="Google Shape;303;p33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63" name="Google Shape;304;p33" descr="Google Shape;304;p3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9153" y="4028947"/>
            <a:ext cx="2893373" cy="2616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Google Shape;307;p33" descr="Google Shape;307;p3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69705" y="933238"/>
            <a:ext cx="2893048" cy="3063698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Google Shape;137;p14"/>
          <p:cNvSpPr txBox="1"/>
          <p:nvPr>
            <p:ph type="body" idx="1"/>
          </p:nvPr>
        </p:nvSpPr>
        <p:spPr>
          <a:xfrm>
            <a:off x="188683" y="949489"/>
            <a:ext cx="7696202" cy="4791216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177800" indent="-177800">
              <a:buClr>
                <a:srgbClr val="000000"/>
              </a:buClr>
            </a:pPr>
            <a:r>
              <a:t>GENRAY was used to simulate wave propagation in background plasma</a:t>
            </a:r>
          </a:p>
          <a:p>
            <a:pPr lvl="1" marL="905503" indent="-295903">
              <a:buClr>
                <a:srgbClr val="000000"/>
              </a:buClr>
              <a:buSzPts val="1800"/>
              <a:defRPr b="0" sz="1800"/>
            </a:pPr>
            <a:r>
              <a:t>Only simulates companion plasma (no REs)</a:t>
            </a:r>
          </a:p>
          <a:p>
            <a:pPr marL="177800" indent="-177800">
              <a:buClr>
                <a:srgbClr val="000000"/>
              </a:buClr>
              <a:buSzPts val="1000"/>
              <a:defRPr sz="1000"/>
            </a:pPr>
            <a:endParaRPr b="0"/>
          </a:p>
          <a:p>
            <a:pPr marL="177800" indent="-177800">
              <a:buClr>
                <a:srgbClr val="000000"/>
              </a:buClr>
            </a:pPr>
            <a:r>
              <a:t>Low electron beta results in negligible absorption by background plasma </a:t>
            </a:r>
            <a:endParaRPr b="0"/>
          </a:p>
          <a:p>
            <a:pPr lvl="1" marL="889064" indent="-279464">
              <a:buClr>
                <a:srgbClr val="000000"/>
              </a:buClr>
              <a:buSzPts val="1700"/>
              <a:defRPr sz="1700"/>
            </a:pPr>
            <a:r>
              <a:rPr b="0"/>
              <a:t>This is good because it allows the wave to propagate and resonate with REs</a:t>
            </a:r>
            <a:endParaRPr b="0"/>
          </a:p>
          <a:p>
            <a:pPr marL="177800" indent="-177800">
              <a:buClr>
                <a:srgbClr val="000000"/>
              </a:buClr>
              <a:buSzPts val="1000"/>
              <a:defRPr sz="1000"/>
            </a:pPr>
          </a:p>
          <a:p>
            <a:pPr marL="177800" indent="-177800">
              <a:buClr>
                <a:srgbClr val="000000"/>
              </a:buClr>
            </a:pPr>
            <a:r>
              <a:t>Absorption predicted to be 5% for single pass</a:t>
            </a:r>
          </a:p>
          <a:p>
            <a:pPr lvl="1" marL="905503" indent="-295903">
              <a:buClr>
                <a:srgbClr val="000000"/>
              </a:buClr>
              <a:buSzPts val="1800"/>
              <a:defRPr b="0" sz="1800"/>
            </a:pPr>
            <a:r>
              <a:t>Waves expected to make many passes before absorption/resonance </a:t>
            </a:r>
          </a:p>
        </p:txBody>
      </p:sp>
      <p:sp>
        <p:nvSpPr>
          <p:cNvPr id="266" name="PHYSICAL REVIEW LETTERS 136, 025101 (2026)"/>
          <p:cNvSpPr txBox="1"/>
          <p:nvPr/>
        </p:nvSpPr>
        <p:spPr>
          <a:xfrm>
            <a:off x="9698311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159;p17"/>
          <p:cNvSpPr txBox="1"/>
          <p:nvPr>
            <p:ph type="body" sz="half" idx="1"/>
          </p:nvPr>
        </p:nvSpPr>
        <p:spPr>
          <a:xfrm>
            <a:off x="187758" y="952718"/>
            <a:ext cx="6681750" cy="4756080"/>
          </a:xfrm>
          <a:prstGeom prst="rect">
            <a:avLst/>
          </a:prstGeom>
        </p:spPr>
        <p:txBody>
          <a:bodyPr lIns="53059" tIns="53059" rIns="53059" bIns="53059"/>
          <a:lstStyle>
            <a:lvl1pPr marL="457200" indent="-457200">
              <a:spcBef>
                <a:spcPts val="0"/>
              </a:spcBef>
            </a:lvl1pPr>
            <a:lvl2pPr marL="915987" indent="-306387">
              <a:spcBef>
                <a:spcPts val="0"/>
              </a:spcBef>
              <a:buSzPts val="1800"/>
              <a:defRPr b="0" sz="1800"/>
            </a:lvl2pPr>
          </a:lstStyle>
          <a:p>
            <a:pPr/>
            <a:r>
              <a:t>Helicon power applied to quiescent runaway plasmas</a:t>
            </a:r>
          </a:p>
          <a:p>
            <a:pPr lvl="1"/>
            <a:r>
              <a:t>Approximately 200 kW pulses</a:t>
            </a:r>
          </a:p>
        </p:txBody>
      </p:sp>
      <p:sp>
        <p:nvSpPr>
          <p:cNvPr id="269" name="Google Shape;160;p17"/>
          <p:cNvSpPr txBox="1"/>
          <p:nvPr>
            <p:ph type="title"/>
          </p:nvPr>
        </p:nvSpPr>
        <p:spPr>
          <a:xfrm>
            <a:off x="374650" y="226460"/>
            <a:ext cx="11430000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Application of Helicon Power Halts Growths of RE Population</a:t>
            </a:r>
          </a:p>
        </p:txBody>
      </p:sp>
      <p:sp>
        <p:nvSpPr>
          <p:cNvPr id="270" name="Google Shape;161;p17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71" name="timetraces_tece_with_fplastic_new_aspect.jpgGoogle Shape;163;p17" descr="timetraces_tece_with_fplastic_new_aspect.jpgGoogle Shape;163;p17"/>
          <p:cNvPicPr>
            <a:picLocks noChangeAspect="1"/>
          </p:cNvPicPr>
          <p:nvPr/>
        </p:nvPicPr>
        <p:blipFill>
          <a:blip r:embed="rId2">
            <a:extLst/>
          </a:blip>
          <a:srcRect l="0" t="4753" r="0" b="0"/>
          <a:stretch>
            <a:fillRect/>
          </a:stretch>
        </p:blipFill>
        <p:spPr>
          <a:xfrm>
            <a:off x="6933135" y="961550"/>
            <a:ext cx="4919889" cy="5628379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Google Shape;165;p17"/>
          <p:cNvSpPr/>
          <p:nvPr/>
        </p:nvSpPr>
        <p:spPr>
          <a:xfrm>
            <a:off x="5971704" y="2188369"/>
            <a:ext cx="235916" cy="275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73" name="Google Shape;167;p17"/>
          <p:cNvSpPr/>
          <p:nvPr/>
        </p:nvSpPr>
        <p:spPr>
          <a:xfrm>
            <a:off x="5971704" y="5061024"/>
            <a:ext cx="235916" cy="275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74" name="PHYSICAL REVIEW LETTERS 136, 025101 (2026)"/>
          <p:cNvSpPr txBox="1"/>
          <p:nvPr/>
        </p:nvSpPr>
        <p:spPr>
          <a:xfrm>
            <a:off x="9223842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159;p17"/>
          <p:cNvSpPr txBox="1"/>
          <p:nvPr>
            <p:ph type="body" sz="half" idx="1"/>
          </p:nvPr>
        </p:nvSpPr>
        <p:spPr>
          <a:xfrm>
            <a:off x="187758" y="952718"/>
            <a:ext cx="6681750" cy="4756080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457200" indent="-457200">
              <a:spcBef>
                <a:spcPts val="0"/>
              </a:spcBef>
            </a:pPr>
            <a:r>
              <a:t>Helicon power applied to quiescent runaway plasmas</a:t>
            </a:r>
          </a:p>
          <a:p>
            <a:pPr lvl="1" marL="915987" indent="-306387">
              <a:spcBef>
                <a:spcPts val="0"/>
              </a:spcBef>
              <a:buSzPts val="1800"/>
              <a:defRPr b="0" sz="1800"/>
            </a:pPr>
            <a:r>
              <a:t>Approximately 200 kW pulses</a:t>
            </a:r>
          </a:p>
          <a:p>
            <a:pPr marL="457200" indent="-457200">
              <a:spcBef>
                <a:spcPts val="0"/>
              </a:spcBef>
            </a:pPr>
          </a:p>
          <a:p>
            <a:pPr marL="457200" indent="-457200">
              <a:spcBef>
                <a:spcPts val="0"/>
              </a:spcBef>
            </a:pPr>
            <a:r>
              <a:t>Runaway growth halts following wave application </a:t>
            </a:r>
          </a:p>
          <a:p>
            <a:pPr lvl="1" marL="915987" indent="-306387">
              <a:spcBef>
                <a:spcPts val="0"/>
              </a:spcBef>
              <a:buSzPts val="1800"/>
              <a:defRPr b="0" sz="1800"/>
            </a:pPr>
            <a:r>
              <a:t>Normalized electric field remains significantly above the critical value</a:t>
            </a:r>
          </a:p>
        </p:txBody>
      </p:sp>
      <p:sp>
        <p:nvSpPr>
          <p:cNvPr id="277" name="Google Shape;160;p17"/>
          <p:cNvSpPr txBox="1"/>
          <p:nvPr>
            <p:ph type="title"/>
          </p:nvPr>
        </p:nvSpPr>
        <p:spPr>
          <a:xfrm>
            <a:off x="374650" y="226460"/>
            <a:ext cx="11430000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Application of Helicon Power Halts Growths of RE Population</a:t>
            </a:r>
          </a:p>
        </p:txBody>
      </p:sp>
      <p:sp>
        <p:nvSpPr>
          <p:cNvPr id="278" name="Google Shape;161;p17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79" name="timetraces_tece_with_fplastic_new_aspect.jpgGoogle Shape;163;p17" descr="timetraces_tece_with_fplastic_new_aspect.jpgGoogle Shape;163;p17"/>
          <p:cNvPicPr>
            <a:picLocks noChangeAspect="1"/>
          </p:cNvPicPr>
          <p:nvPr/>
        </p:nvPicPr>
        <p:blipFill>
          <a:blip r:embed="rId2">
            <a:extLst/>
          </a:blip>
          <a:srcRect l="0" t="4753" r="0" b="0"/>
          <a:stretch>
            <a:fillRect/>
          </a:stretch>
        </p:blipFill>
        <p:spPr>
          <a:xfrm>
            <a:off x="6933135" y="961550"/>
            <a:ext cx="4919889" cy="5628379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Google Shape;165;p17"/>
          <p:cNvSpPr/>
          <p:nvPr/>
        </p:nvSpPr>
        <p:spPr>
          <a:xfrm>
            <a:off x="5971704" y="2188369"/>
            <a:ext cx="235916" cy="275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81" name="Google Shape;167;p17"/>
          <p:cNvSpPr/>
          <p:nvPr/>
        </p:nvSpPr>
        <p:spPr>
          <a:xfrm>
            <a:off x="5971704" y="5061024"/>
            <a:ext cx="235916" cy="275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82" name="PHYSICAL REVIEW LETTERS 136, 025101 (2026)"/>
          <p:cNvSpPr txBox="1"/>
          <p:nvPr/>
        </p:nvSpPr>
        <p:spPr>
          <a:xfrm>
            <a:off x="9223842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  <p:pic>
        <p:nvPicPr>
          <p:cNvPr id="283" name="Google Shape;79;p9" descr="Google Shape;79;p9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48340" y="3932949"/>
            <a:ext cx="2794001" cy="2188694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284" name="Line"/>
          <p:cNvSpPr/>
          <p:nvPr/>
        </p:nvSpPr>
        <p:spPr>
          <a:xfrm flipV="1">
            <a:off x="5725734" y="4299273"/>
            <a:ext cx="2123322" cy="959631"/>
          </a:xfrm>
          <a:prstGeom prst="line">
            <a:avLst/>
          </a:prstGeom>
          <a:ln w="50800">
            <a:solidFill>
              <a:srgbClr val="DA3931"/>
            </a:solidFill>
            <a:custDash>
              <a:ds d="200000" sp="200000"/>
            </a:custDash>
            <a:miter lim="400000"/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159;p17"/>
          <p:cNvSpPr txBox="1"/>
          <p:nvPr>
            <p:ph type="body" sz="half" idx="1"/>
          </p:nvPr>
        </p:nvSpPr>
        <p:spPr>
          <a:xfrm>
            <a:off x="187758" y="952718"/>
            <a:ext cx="6681750" cy="4756080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457200" indent="-457200">
              <a:spcBef>
                <a:spcPts val="0"/>
              </a:spcBef>
            </a:pPr>
            <a:r>
              <a:t>Helicon power applied to quiescent runaway plasmas</a:t>
            </a:r>
          </a:p>
          <a:p>
            <a:pPr lvl="1" marL="915987" indent="-306387">
              <a:spcBef>
                <a:spcPts val="0"/>
              </a:spcBef>
              <a:buSzPts val="1800"/>
              <a:defRPr b="0" sz="1800"/>
            </a:pPr>
            <a:r>
              <a:t>Approximately 200 kW pulses</a:t>
            </a:r>
          </a:p>
          <a:p>
            <a:pPr marL="457200" indent="-457200">
              <a:spcBef>
                <a:spcPts val="0"/>
              </a:spcBef>
            </a:pPr>
          </a:p>
          <a:p>
            <a:pPr marL="457200" indent="-457200">
              <a:spcBef>
                <a:spcPts val="0"/>
              </a:spcBef>
            </a:pPr>
            <a:r>
              <a:t>Runaway growth halts following wave application </a:t>
            </a:r>
          </a:p>
          <a:p>
            <a:pPr lvl="1" marL="915987" indent="-306387">
              <a:spcBef>
                <a:spcPts val="0"/>
              </a:spcBef>
              <a:buSzPts val="1800"/>
              <a:defRPr b="0" sz="1800"/>
            </a:pPr>
            <a:r>
              <a:t>Normalized electric field remains significantly above the critical value</a:t>
            </a:r>
          </a:p>
          <a:p>
            <a:pPr lvl="1" marL="984073" indent="-374473">
              <a:spcBef>
                <a:spcPts val="0"/>
              </a:spcBef>
            </a:pPr>
          </a:p>
          <a:p>
            <a:pPr marL="457200" indent="-457200">
              <a:spcBef>
                <a:spcPts val="0"/>
              </a:spcBef>
            </a:pPr>
            <a:r>
              <a:t>Non-thermal ECE indicates an increase in lower-energy/high pitch electrons during application</a:t>
            </a:r>
          </a:p>
        </p:txBody>
      </p:sp>
      <p:sp>
        <p:nvSpPr>
          <p:cNvPr id="287" name="Google Shape;160;p17"/>
          <p:cNvSpPr txBox="1"/>
          <p:nvPr>
            <p:ph type="title"/>
          </p:nvPr>
        </p:nvSpPr>
        <p:spPr>
          <a:xfrm>
            <a:off x="374650" y="226460"/>
            <a:ext cx="11430000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Application of Helicon Power Halts Growths of RE Population</a:t>
            </a:r>
          </a:p>
        </p:txBody>
      </p:sp>
      <p:sp>
        <p:nvSpPr>
          <p:cNvPr id="288" name="Google Shape;161;p17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89" name="timetraces_tece_with_fplastic_new_aspect.jpgGoogle Shape;163;p17" descr="timetraces_tece_with_fplastic_new_aspect.jpgGoogle Shape;163;p17"/>
          <p:cNvPicPr>
            <a:picLocks noChangeAspect="1"/>
          </p:cNvPicPr>
          <p:nvPr/>
        </p:nvPicPr>
        <p:blipFill>
          <a:blip r:embed="rId2">
            <a:extLst/>
          </a:blip>
          <a:srcRect l="0" t="4753" r="0" b="0"/>
          <a:stretch>
            <a:fillRect/>
          </a:stretch>
        </p:blipFill>
        <p:spPr>
          <a:xfrm>
            <a:off x="6933135" y="961550"/>
            <a:ext cx="4919889" cy="5628379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Google Shape;165;p17"/>
          <p:cNvSpPr/>
          <p:nvPr/>
        </p:nvSpPr>
        <p:spPr>
          <a:xfrm>
            <a:off x="5971704" y="2188369"/>
            <a:ext cx="235916" cy="275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91" name="Google Shape;167;p17"/>
          <p:cNvSpPr/>
          <p:nvPr/>
        </p:nvSpPr>
        <p:spPr>
          <a:xfrm>
            <a:off x="5971704" y="5061024"/>
            <a:ext cx="235916" cy="275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8" tIns="45718" rIns="45718" bIns="45718" anchor="ctr"/>
          <a:lstStyle/>
          <a:p>
            <a:pPr algn="ctr">
              <a:defRPr sz="13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292" name="PHYSICAL REVIEW LETTERS 136, 025101 (2026)"/>
          <p:cNvSpPr txBox="1"/>
          <p:nvPr/>
        </p:nvSpPr>
        <p:spPr>
          <a:xfrm>
            <a:off x="9223842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  <p:pic>
        <p:nvPicPr>
          <p:cNvPr id="293" name="Google Shape;79;p9" descr="Google Shape;79;p9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12538" y="4671843"/>
            <a:ext cx="2793608" cy="2188423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294" name="Line"/>
          <p:cNvSpPr/>
          <p:nvPr/>
        </p:nvSpPr>
        <p:spPr>
          <a:xfrm>
            <a:off x="4460072" y="5063582"/>
            <a:ext cx="2999441" cy="488871"/>
          </a:xfrm>
          <a:prstGeom prst="line">
            <a:avLst/>
          </a:prstGeom>
          <a:ln w="50800">
            <a:solidFill>
              <a:srgbClr val="201B1C"/>
            </a:solidFill>
            <a:custDash>
              <a:ds d="200000" sp="200000"/>
            </a:custDash>
            <a:miter lim="400000"/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25;p24"/>
          <p:cNvSpPr txBox="1"/>
          <p:nvPr>
            <p:ph type="body" sz="half" idx="1"/>
          </p:nvPr>
        </p:nvSpPr>
        <p:spPr>
          <a:xfrm>
            <a:off x="339309" y="1322447"/>
            <a:ext cx="5288166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/>
            <a:r>
              <a:t>Previous quiescent RE discharges show a clear relationship between the growth rate and normalized electric field</a:t>
            </a:r>
          </a:p>
          <a:p>
            <a:pPr lvl="1" marL="920013" indent="-368005">
              <a:buSzPts val="1800"/>
              <a:defRPr b="0" sz="1800"/>
            </a:pPr>
            <a:r>
              <a:t>Growth rate becomes positive for </a:t>
            </a:r>
            <a14:m>
              <m:oMath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E</m:t>
                </m:r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sub>
                    <m:r>
                      <a:rPr xmlns:a="http://schemas.openxmlformats.org/drawingml/2006/mai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</m:t>
                    </m:r>
                  </m:sub>
                </m:sSub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⪆</m:t>
                </m:r>
                <m:r>
                  <a:rPr xmlns:a="http://schemas.openxmlformats.org/drawingml/2006/main" sz="22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5</m:t>
                </m:r>
              </m:oMath>
            </a14:m>
          </a:p>
        </p:txBody>
      </p:sp>
      <p:sp>
        <p:nvSpPr>
          <p:cNvPr id="297" name="Google Shape;226;p24"/>
          <p:cNvSpPr txBox="1"/>
          <p:nvPr>
            <p:ph type="title"/>
          </p:nvPr>
        </p:nvSpPr>
        <p:spPr>
          <a:xfrm>
            <a:off x="88606" y="219760"/>
            <a:ext cx="11481621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Database Analysis Indicates Similar Early RE Growth </a:t>
            </a:r>
          </a:p>
        </p:txBody>
      </p:sp>
      <p:sp>
        <p:nvSpPr>
          <p:cNvPr id="298" name="Google Shape;227;p24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299" name="Google Shape;228;p24" descr="Google Shape;228;p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1098" y="4007825"/>
            <a:ext cx="4017983" cy="1679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Google Shape;229;p24" descr="Google Shape;229;p2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9756" y="1048887"/>
            <a:ext cx="5465126" cy="5465125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Google Shape;230;p24"/>
          <p:cNvSpPr txBox="1"/>
          <p:nvPr/>
        </p:nvSpPr>
        <p:spPr>
          <a:xfrm>
            <a:off x="9927971" y="6511799"/>
            <a:ext cx="1830841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Phys. Plasmas 21, 022514 (2014)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236;p25"/>
          <p:cNvSpPr txBox="1"/>
          <p:nvPr>
            <p:ph type="body" sz="half" idx="1"/>
          </p:nvPr>
        </p:nvSpPr>
        <p:spPr>
          <a:xfrm>
            <a:off x="339309" y="1322447"/>
            <a:ext cx="5288166" cy="4751285"/>
          </a:xfrm>
          <a:prstGeom prst="rect">
            <a:avLst/>
          </a:prstGeom>
        </p:spPr>
        <p:txBody>
          <a:bodyPr lIns="53059" tIns="53059" rIns="53059" bIns="53059"/>
          <a:lstStyle>
            <a:lvl2pPr marL="920013" indent="-368005">
              <a:buSzPts val="1800"/>
              <a:defRPr b="0" sz="1800"/>
            </a:lvl2pPr>
          </a:lstStyle>
          <a:p>
            <a:pPr/>
            <a:r>
              <a:t>Application of helicon results in stabilzation of RE population</a:t>
            </a:r>
          </a:p>
          <a:p>
            <a:pPr lvl="1"/>
            <a:r>
              <a:t>Despite electric field well above critical value</a:t>
            </a:r>
          </a:p>
        </p:txBody>
      </p:sp>
      <p:sp>
        <p:nvSpPr>
          <p:cNvPr id="304" name="Google Shape;237;p25"/>
          <p:cNvSpPr txBox="1"/>
          <p:nvPr>
            <p:ph type="title"/>
          </p:nvPr>
        </p:nvSpPr>
        <p:spPr>
          <a:xfrm>
            <a:off x="339310" y="219760"/>
            <a:ext cx="11231017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Application Helicon Waves Shown to Completely Supress Growth</a:t>
            </a:r>
          </a:p>
        </p:txBody>
      </p:sp>
      <p:sp>
        <p:nvSpPr>
          <p:cNvPr id="305" name="Google Shape;238;p25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306" name="Google Shape;240;p25" descr="Google Shape;240;p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9756" y="1016343"/>
            <a:ext cx="5465126" cy="5465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Google Shape;239;p25" descr="Google Shape;239;p2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8762" y="3937305"/>
            <a:ext cx="4502656" cy="1820752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PHYSICAL REVIEW LETTERS 136, 025101 (2026)"/>
          <p:cNvSpPr txBox="1"/>
          <p:nvPr/>
        </p:nvSpPr>
        <p:spPr>
          <a:xfrm>
            <a:off x="9223842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183;p19"/>
          <p:cNvSpPr txBox="1"/>
          <p:nvPr>
            <p:ph type="body" sz="half" idx="1"/>
          </p:nvPr>
        </p:nvSpPr>
        <p:spPr>
          <a:xfrm>
            <a:off x="190500" y="953975"/>
            <a:ext cx="5134386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600075" indent="-457200"/>
            <a:r>
              <a:t>Application of helicon results in a significant increase in synchrotron emissions </a:t>
            </a:r>
          </a:p>
          <a:p>
            <a:pPr lvl="1" marL="984073" indent="-374473"/>
            <a:r>
              <a:t>Strongest during the primary application</a:t>
            </a:r>
          </a:p>
          <a:p>
            <a:pPr marL="600075" indent="-457200"/>
          </a:p>
          <a:p>
            <a:pPr marL="600075" indent="-457200"/>
            <a:r>
              <a:t>This increase is consistent with an increase in pitch angle</a:t>
            </a:r>
          </a:p>
        </p:txBody>
      </p:sp>
      <p:sp>
        <p:nvSpPr>
          <p:cNvPr id="311" name="Google Shape;184;p19"/>
          <p:cNvSpPr txBox="1"/>
          <p:nvPr>
            <p:ph type="title"/>
          </p:nvPr>
        </p:nvSpPr>
        <p:spPr>
          <a:xfrm>
            <a:off x="608964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Synchrotron Emssion Hints at Changes in Momentum Space</a:t>
            </a:r>
          </a:p>
        </p:txBody>
      </p:sp>
      <p:sp>
        <p:nvSpPr>
          <p:cNvPr id="312" name="Google Shape;185;p19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313" name="Google Shape;186;p19" descr="Google Shape;186;p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49510" y="1199020"/>
            <a:ext cx="5393683" cy="5491756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PHYSICAL REVIEW LETTERS 136, 025101 (2026)"/>
          <p:cNvSpPr txBox="1"/>
          <p:nvPr/>
        </p:nvSpPr>
        <p:spPr>
          <a:xfrm>
            <a:off x="9223842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  <p:pic>
        <p:nvPicPr>
          <p:cNvPr id="315" name="Google Shape;79;p9" descr="Google Shape;79;p9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5418" y="4174374"/>
            <a:ext cx="3250889" cy="2503943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316" name="Line"/>
          <p:cNvSpPr/>
          <p:nvPr/>
        </p:nvSpPr>
        <p:spPr>
          <a:xfrm flipV="1">
            <a:off x="3936363" y="4395038"/>
            <a:ext cx="2254124" cy="1094821"/>
          </a:xfrm>
          <a:prstGeom prst="line">
            <a:avLst/>
          </a:prstGeom>
          <a:ln w="50800">
            <a:solidFill>
              <a:srgbClr val="AB569A"/>
            </a:solidFill>
            <a:custDash>
              <a:ds d="200000" sp="200000"/>
            </a:custDash>
            <a:miter lim="400000"/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183;p19"/>
          <p:cNvSpPr txBox="1"/>
          <p:nvPr>
            <p:ph type="body" sz="half" idx="1"/>
          </p:nvPr>
        </p:nvSpPr>
        <p:spPr>
          <a:xfrm>
            <a:off x="190500" y="953975"/>
            <a:ext cx="5134386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600075" indent="-457200"/>
            <a:r>
              <a:t>Application of helicon results in a significant increase in synchrotron emissions </a:t>
            </a:r>
          </a:p>
          <a:p>
            <a:pPr lvl="1" marL="984073" indent="-374473"/>
            <a:r>
              <a:t>Strongest during the primary application</a:t>
            </a:r>
          </a:p>
          <a:p>
            <a:pPr marL="600075" indent="-457200"/>
          </a:p>
          <a:p>
            <a:pPr marL="600075" indent="-457200"/>
            <a:r>
              <a:t>This increase is consistent with an increase in pitch angle</a:t>
            </a:r>
          </a:p>
          <a:p>
            <a:pPr marL="600075" indent="-457200"/>
          </a:p>
          <a:p>
            <a:pPr marL="600075" indent="-457200"/>
            <a:r>
              <a:t>A decrease in emissions hints at a change in the RE population following multiple injections</a:t>
            </a:r>
          </a:p>
        </p:txBody>
      </p:sp>
      <p:sp>
        <p:nvSpPr>
          <p:cNvPr id="319" name="Google Shape;184;p19"/>
          <p:cNvSpPr txBox="1"/>
          <p:nvPr>
            <p:ph type="title"/>
          </p:nvPr>
        </p:nvSpPr>
        <p:spPr>
          <a:xfrm>
            <a:off x="608964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Synchrotron Emssion Hints at Changes in Momentum Space</a:t>
            </a:r>
          </a:p>
        </p:txBody>
      </p:sp>
      <p:sp>
        <p:nvSpPr>
          <p:cNvPr id="320" name="Google Shape;185;p19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321" name="Google Shape;186;p19" descr="Google Shape;186;p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49510" y="1199020"/>
            <a:ext cx="5393683" cy="5491756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PHYSICAL REVIEW LETTERS 136, 025101 (2026)"/>
          <p:cNvSpPr txBox="1"/>
          <p:nvPr/>
        </p:nvSpPr>
        <p:spPr>
          <a:xfrm>
            <a:off x="9223842" y="6511799"/>
            <a:ext cx="2523924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PHYSICAL REVIEW LETTERS 136, 025101 (2026)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173;p18"/>
          <p:cNvSpPr txBox="1"/>
          <p:nvPr>
            <p:ph type="body" sz="half" idx="1"/>
          </p:nvPr>
        </p:nvSpPr>
        <p:spPr>
          <a:xfrm>
            <a:off x="190500" y="952500"/>
            <a:ext cx="6416104" cy="4953000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177800" indent="-177800"/>
            <a:r>
              <a:t>Gamma-ray imager (GRI) measures the energy distribution of HXR photons created by RE Bremsstrahlung </a:t>
            </a:r>
          </a:p>
          <a:p>
            <a:pPr lvl="1" marL="915987" indent="-306387">
              <a:buSzPts val="1800"/>
              <a:defRPr b="0" sz="1800"/>
            </a:pPr>
            <a:r>
              <a:t>Used to reconstruct the RE energy distribution assuming zero pitch</a:t>
            </a:r>
          </a:p>
          <a:p>
            <a:pPr marL="177800" indent="-177800"/>
          </a:p>
          <a:p>
            <a:pPr marL="177800" indent="-177800"/>
            <a:r>
              <a:t>Helicon application results in a decrease in high-energy and an increase in low-energy REs</a:t>
            </a:r>
          </a:p>
          <a:p>
            <a:pPr lvl="1" marL="915987" indent="-306387">
              <a:buSzPts val="1800"/>
              <a:defRPr b="0" sz="1800"/>
            </a:pPr>
            <a:r>
              <a:t>As predicted by Fokker-Planck modeling</a:t>
            </a:r>
          </a:p>
          <a:p>
            <a:pPr marL="177800" indent="-177800"/>
          </a:p>
          <a:p>
            <a:pPr marL="177800" indent="-177800"/>
            <a:r>
              <a:t>First demonstration of RE momentum-space tailoring with an externally launched wave.</a:t>
            </a:r>
          </a:p>
        </p:txBody>
      </p:sp>
      <p:sp>
        <p:nvSpPr>
          <p:cNvPr id="325" name="Google Shape;174;p18"/>
          <p:cNvSpPr txBox="1"/>
          <p:nvPr>
            <p:ph type="title"/>
          </p:nvPr>
        </p:nvSpPr>
        <p:spPr>
          <a:xfrm>
            <a:off x="374650" y="219760"/>
            <a:ext cx="11430000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GRI Confirms Predicted Redistribution Around Resonant Energy</a:t>
            </a:r>
          </a:p>
        </p:txBody>
      </p:sp>
      <p:sp>
        <p:nvSpPr>
          <p:cNvPr id="326" name="Google Shape;175;p18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327" name="Google Shape;177;p18" descr="Google Shape;177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27603" y="1286049"/>
            <a:ext cx="4267248" cy="5232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173;p18"/>
          <p:cNvSpPr txBox="1"/>
          <p:nvPr>
            <p:ph type="body" sz="half" idx="1"/>
          </p:nvPr>
        </p:nvSpPr>
        <p:spPr>
          <a:xfrm>
            <a:off x="190500" y="952500"/>
            <a:ext cx="6416104" cy="4953000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177800" indent="-177800"/>
            <a:r>
              <a:t>Gamma-ray imager (GRI) measures the energy distribution of HXR photons created by RE Bremsstrahlung </a:t>
            </a:r>
          </a:p>
          <a:p>
            <a:pPr lvl="1" marL="915987" indent="-306387">
              <a:buSzPts val="1800"/>
              <a:defRPr b="0" sz="1800"/>
            </a:pPr>
            <a:r>
              <a:t>Used to reconstruct the RE energy distribution assuming zero pitch</a:t>
            </a:r>
          </a:p>
          <a:p>
            <a:pPr marL="177800" indent="-177800"/>
          </a:p>
          <a:p>
            <a:pPr marL="177800" indent="-177800"/>
            <a:r>
              <a:t>Helicon application results in a decrease in high-energy and an increase in low-energy REs</a:t>
            </a:r>
          </a:p>
          <a:p>
            <a:pPr lvl="1" marL="915987" indent="-306387">
              <a:buSzPts val="1800"/>
              <a:defRPr b="0" sz="1800"/>
            </a:pPr>
            <a:r>
              <a:t>As predicted by Fokker-Planck modeling</a:t>
            </a:r>
          </a:p>
          <a:p>
            <a:pPr marL="177800" indent="-177800"/>
          </a:p>
          <a:p>
            <a:pPr marL="177800" indent="-177800"/>
            <a:r>
              <a:t>First demonstration of RE momentum-space tailoring with an externally launched wave.</a:t>
            </a:r>
          </a:p>
        </p:txBody>
      </p:sp>
      <p:sp>
        <p:nvSpPr>
          <p:cNvPr id="330" name="Google Shape;174;p18"/>
          <p:cNvSpPr txBox="1"/>
          <p:nvPr>
            <p:ph type="title"/>
          </p:nvPr>
        </p:nvSpPr>
        <p:spPr>
          <a:xfrm>
            <a:off x="374650" y="219760"/>
            <a:ext cx="11430000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GRI Confirms Predicted Redistribution Around Resonant Energy</a:t>
            </a:r>
          </a:p>
        </p:txBody>
      </p:sp>
      <p:sp>
        <p:nvSpPr>
          <p:cNvPr id="331" name="Google Shape;175;p18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332" name="Google Shape;177;p18" descr="Google Shape;177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27603" y="1286049"/>
            <a:ext cx="4267248" cy="5232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Google Shape;285;p31" descr="Google Shape;285;p31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3788" y="1081990"/>
            <a:ext cx="3997515" cy="5640133"/>
          </a:xfrm>
          <a:prstGeom prst="rect">
            <a:avLst/>
          </a:prstGeom>
          <a:effectLst>
            <a:outerShdw sx="100000" sy="100000" kx="0" ky="0" algn="b" rotWithShape="0" blurRad="190500" dist="12700" dir="5400000">
              <a:srgbClr val="000000"/>
            </a:outerShdw>
          </a:effectLst>
        </p:spPr>
      </p:pic>
      <p:sp>
        <p:nvSpPr>
          <p:cNvPr id="334" name="Line"/>
          <p:cNvSpPr/>
          <p:nvPr/>
        </p:nvSpPr>
        <p:spPr>
          <a:xfrm>
            <a:off x="5673387" y="4856632"/>
            <a:ext cx="2933738" cy="562747"/>
          </a:xfrm>
          <a:prstGeom prst="line">
            <a:avLst/>
          </a:prstGeom>
          <a:ln w="101600">
            <a:solidFill>
              <a:schemeClr val="accent2"/>
            </a:solidFill>
            <a:tailEnd type="stealth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5" name="Simulation"/>
          <p:cNvSpPr txBox="1"/>
          <p:nvPr/>
        </p:nvSpPr>
        <p:spPr>
          <a:xfrm>
            <a:off x="2978938" y="625942"/>
            <a:ext cx="1944052" cy="52244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3200" u="sng">
                <a:solidFill>
                  <a:schemeClr val="accent2"/>
                </a:solidFill>
              </a:defRPr>
            </a:lvl1pPr>
          </a:lstStyle>
          <a:p>
            <a:pPr/>
            <a:r>
              <a:t>Simulation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54;p39"/>
          <p:cNvSpPr txBox="1"/>
          <p:nvPr>
            <p:ph type="title"/>
          </p:nvPr>
        </p:nvSpPr>
        <p:spPr>
          <a:xfrm>
            <a:off x="608964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Challenges Remain for Application in Post-Disruption Plasmas</a:t>
            </a:r>
          </a:p>
        </p:txBody>
      </p:sp>
      <p:sp>
        <p:nvSpPr>
          <p:cNvPr id="338" name="Google Shape;355;p39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grpSp>
        <p:nvGrpSpPr>
          <p:cNvPr id="341" name="Google Shape;359;p39"/>
          <p:cNvGrpSpPr/>
          <p:nvPr/>
        </p:nvGrpSpPr>
        <p:grpSpPr>
          <a:xfrm>
            <a:off x="9207566" y="1561528"/>
            <a:ext cx="2932264" cy="4146658"/>
            <a:chOff x="0" y="0"/>
            <a:chExt cx="2932263" cy="4146656"/>
          </a:xfrm>
        </p:grpSpPr>
        <p:pic>
          <p:nvPicPr>
            <p:cNvPr id="339" name="Google Shape;360;p39" descr="Google Shape;360;p39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932264" cy="41466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0" name="Google Shape;361;p39"/>
            <p:cNvSpPr txBox="1"/>
            <p:nvPr/>
          </p:nvSpPr>
          <p:spPr>
            <a:xfrm>
              <a:off x="1421787" y="373308"/>
              <a:ext cx="916084" cy="5256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353" tIns="91353" rIns="91353" bIns="91353" numCol="1" anchor="t">
              <a:spAutoFit/>
            </a:bodyPr>
            <a:lstStyle>
              <a:lvl1pPr>
                <a:defRPr b="1" sz="2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6 eV</a:t>
              </a:r>
            </a:p>
          </p:txBody>
        </p:sp>
      </p:grpSp>
      <p:grpSp>
        <p:nvGrpSpPr>
          <p:cNvPr id="344" name="Google Shape;362;p39"/>
          <p:cNvGrpSpPr/>
          <p:nvPr/>
        </p:nvGrpSpPr>
        <p:grpSpPr>
          <a:xfrm>
            <a:off x="6460708" y="1561528"/>
            <a:ext cx="2762165" cy="4146659"/>
            <a:chOff x="0" y="0"/>
            <a:chExt cx="2762163" cy="4146658"/>
          </a:xfrm>
        </p:grpSpPr>
        <p:pic>
          <p:nvPicPr>
            <p:cNvPr id="342" name="Google Shape;363;p39" descr="Google Shape;363;p3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762164" cy="41466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3" name="Google Shape;364;p39"/>
            <p:cNvSpPr/>
            <p:nvPr/>
          </p:nvSpPr>
          <p:spPr>
            <a:xfrm>
              <a:off x="1215574" y="416149"/>
              <a:ext cx="91608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353" tIns="91353" rIns="91353" bIns="91353" numCol="1" anchor="t">
              <a:spAutoFit/>
            </a:bodyPr>
            <a:lstStyle>
              <a:lvl1pPr>
                <a:defRPr b="1" sz="22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pPr/>
              <a:r>
                <a:t>2 eV</a:t>
              </a:r>
            </a:p>
          </p:txBody>
        </p:sp>
      </p:grpSp>
      <p:sp>
        <p:nvSpPr>
          <p:cNvPr id="345" name="Google Shape;353;p39"/>
          <p:cNvSpPr txBox="1"/>
          <p:nvPr>
            <p:ph type="body" sz="half" idx="1"/>
          </p:nvPr>
        </p:nvSpPr>
        <p:spPr>
          <a:xfrm>
            <a:off x="190500" y="952500"/>
            <a:ext cx="6161758" cy="5139719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177800" indent="-177800"/>
            <a:r>
              <a:t>Challenges remain in utilizing externally launched helicon waves for post-disruption REs </a:t>
            </a:r>
          </a:p>
          <a:p>
            <a:pPr marL="177800" indent="-177800"/>
          </a:p>
          <a:p>
            <a:pPr marL="177800" indent="-177800"/>
            <a:r>
              <a:t>The cold and dense post-disruption plasma is strongly refractive and highly collisional</a:t>
            </a:r>
          </a:p>
          <a:p>
            <a:pPr lvl="1" marL="915987" indent="-306387">
              <a:buSzPts val="1800"/>
              <a:defRPr b="0" sz="1800"/>
            </a:pPr>
            <a:r>
              <a:t>Waves cannot propagate to the core</a:t>
            </a:r>
          </a:p>
          <a:p>
            <a:pPr lvl="1" marL="984073" indent="-374473"/>
          </a:p>
          <a:p>
            <a:pPr marL="177800" indent="-177800"/>
            <a:r>
              <a:t>Helicon waves are also evanescent in vacuum</a:t>
            </a:r>
          </a:p>
          <a:p>
            <a:pPr lvl="1" marL="915987" indent="-306387">
              <a:buSzPts val="1800"/>
              <a:defRPr b="0" sz="1800"/>
            </a:pPr>
            <a:r>
              <a:t>Coupling sensitive to scrape-off layer width</a:t>
            </a:r>
          </a:p>
          <a:p>
            <a:pPr lvl="1" marL="915987" indent="-306387">
              <a:buSzPts val="1800"/>
              <a:defRPr b="0" sz="1800"/>
            </a:pPr>
            <a:r>
              <a:t>Could be difficult to couple in dynamic disruption conditions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71;p40"/>
          <p:cNvSpPr txBox="1"/>
          <p:nvPr>
            <p:ph type="body" sz="half" idx="1"/>
          </p:nvPr>
        </p:nvSpPr>
        <p:spPr>
          <a:xfrm>
            <a:off x="190500" y="952500"/>
            <a:ext cx="5488851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163576" indent="-163576" defTabSz="560692">
              <a:spcBef>
                <a:spcPts val="0"/>
              </a:spcBef>
              <a:buSzPts val="2000"/>
              <a:defRPr sz="2024"/>
            </a:pPr>
            <a:r>
              <a:t>Reaching the core is possible for lower-density, hotter plasmas</a:t>
            </a:r>
          </a:p>
          <a:p>
            <a:pPr marL="163576" indent="-163576" defTabSz="560692">
              <a:spcBef>
                <a:spcPts val="300"/>
              </a:spcBef>
              <a:buSzPts val="2000"/>
              <a:defRPr sz="2024"/>
            </a:pPr>
          </a:p>
          <a:p>
            <a:pPr marL="163576" indent="-163576" defTabSz="560692">
              <a:spcBef>
                <a:spcPts val="300"/>
              </a:spcBef>
              <a:buSzPts val="2000"/>
              <a:defRPr sz="2024"/>
            </a:pPr>
            <a:r>
              <a:t>Mitigation would have to be designed to ensure the beam limits on the antenna </a:t>
            </a:r>
          </a:p>
          <a:p>
            <a:pPr marL="163576" indent="-163576" defTabSz="560692">
              <a:spcBef>
                <a:spcPts val="300"/>
              </a:spcBef>
              <a:buSzPts val="2000"/>
              <a:defRPr sz="2024"/>
            </a:pPr>
          </a:p>
          <a:p>
            <a:pPr marL="163576" indent="-163576" defTabSz="560692">
              <a:spcBef>
                <a:spcPts val="300"/>
              </a:spcBef>
              <a:buSzPts val="2000"/>
              <a:defRPr sz="2024"/>
            </a:pPr>
            <a:r>
              <a:rPr u="sng"/>
              <a:t>Idea</a:t>
            </a:r>
            <a:r>
              <a:t>: Dedicated RE Mitigation Antenna </a:t>
            </a:r>
          </a:p>
          <a:p>
            <a:pPr lvl="1" marL="842708" indent="-281876" defTabSz="560692">
              <a:spcBef>
                <a:spcPts val="300"/>
              </a:spcBef>
              <a:buSzPts val="1600"/>
              <a:defRPr b="0" sz="1656"/>
            </a:pPr>
            <a:r>
              <a:t>Design to create a barrier at lower relativistic momentum </a:t>
            </a:r>
          </a:p>
          <a:p>
            <a:pPr lvl="1" marL="842708" indent="-281876" defTabSz="560692">
              <a:spcBef>
                <a:spcPts val="300"/>
              </a:spcBef>
              <a:buSzPts val="1600"/>
              <a:defRPr b="0" sz="1656"/>
            </a:pPr>
            <a:r>
              <a:t>Design to propagate in post-disruption conditions</a:t>
            </a:r>
          </a:p>
          <a:p>
            <a:pPr marL="163576" indent="-163576" defTabSz="560692">
              <a:spcBef>
                <a:spcPts val="300"/>
              </a:spcBef>
              <a:buSzPts val="2000"/>
              <a:defRPr sz="2024"/>
            </a:pPr>
          </a:p>
          <a:p>
            <a:pPr marL="163576" indent="-163576" defTabSz="560692">
              <a:spcBef>
                <a:spcPts val="300"/>
              </a:spcBef>
              <a:buSzPts val="2000"/>
              <a:defRPr sz="2024"/>
            </a:pPr>
            <a:r>
              <a:t>A higher-frequency antenna could enable this, but further study is needed </a:t>
            </a:r>
          </a:p>
        </p:txBody>
      </p:sp>
      <p:sp>
        <p:nvSpPr>
          <p:cNvPr id="348" name="Google Shape;372;p40"/>
          <p:cNvSpPr txBox="1"/>
          <p:nvPr>
            <p:ph type="title"/>
          </p:nvPr>
        </p:nvSpPr>
        <p:spPr>
          <a:xfrm>
            <a:off x="597067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algn="ctr" defTabSz="487558">
              <a:defRPr sz="2480"/>
            </a:lvl1pPr>
          </a:lstStyle>
          <a:p>
            <a:pPr/>
            <a:r>
              <a:t>Narrow Operational Window Exists for Current Antenna</a:t>
            </a:r>
          </a:p>
        </p:txBody>
      </p:sp>
      <p:sp>
        <p:nvSpPr>
          <p:cNvPr id="349" name="Google Shape;373;p40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350" name="Tevsdensityscan no square with text.001.jpegGoogle Shape;374;p40" descr="Tevsdensityscan no square with text.001.jpegGoogle Shape;374;p40"/>
          <p:cNvPicPr>
            <a:picLocks noChangeAspect="1"/>
          </p:cNvPicPr>
          <p:nvPr/>
        </p:nvPicPr>
        <p:blipFill>
          <a:blip r:embed="rId2">
            <a:extLst/>
          </a:blip>
          <a:srcRect l="7500" t="0" r="18133" b="0"/>
          <a:stretch>
            <a:fillRect/>
          </a:stretch>
        </p:blipFill>
        <p:spPr>
          <a:xfrm>
            <a:off x="5856067" y="1249384"/>
            <a:ext cx="6281210" cy="47511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353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>
                <a:solidFill>
                  <a:srgbClr val="FF2600"/>
                </a:solidFill>
              </a:defRPr>
            </a:pPr>
            <a:r>
              <a:t>OXB Mode Conversion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Low-Density Expulsion</a:t>
            </a:r>
            <a:endParaRPr sz="2726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Toroidal Ripple Experiment</a:t>
            </a:r>
            <a:endParaRPr sz="2726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356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>
                <a:solidFill>
                  <a:srgbClr val="FF2600"/>
                </a:solidFill>
              </a:defRPr>
            </a:pPr>
            <a:r>
              <a:t>OXB Mode Conversion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Low-Density Expulsion</a:t>
            </a:r>
            <a:endParaRPr sz="2726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Toroidal Ripple Experiment</a:t>
            </a:r>
            <a:endParaRPr sz="2726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  <p:grpSp>
        <p:nvGrpSpPr>
          <p:cNvPr id="359" name="unknown.jpeg"/>
          <p:cNvGrpSpPr/>
          <p:nvPr/>
        </p:nvGrpSpPr>
        <p:grpSpPr>
          <a:xfrm>
            <a:off x="7239000" y="1460500"/>
            <a:ext cx="3835400" cy="4644671"/>
            <a:chOff x="0" y="0"/>
            <a:chExt cx="3835400" cy="4644670"/>
          </a:xfrm>
        </p:grpSpPr>
        <p:pic>
          <p:nvPicPr>
            <p:cNvPr id="358" name="unknown.jpeg" descr="unknown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3403600" cy="408587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7" name="unknown.jpeg" descr="unknown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835400" cy="4644671"/>
            </a:xfrm>
            <a:prstGeom prst="rect">
              <a:avLst/>
            </a:prstGeom>
            <a:effectLst/>
          </p:spPr>
        </p:pic>
      </p:grpSp>
      <p:sp>
        <p:nvSpPr>
          <p:cNvPr id="360" name="Line"/>
          <p:cNvSpPr/>
          <p:nvPr/>
        </p:nvSpPr>
        <p:spPr>
          <a:xfrm>
            <a:off x="4525019" y="4550390"/>
            <a:ext cx="2457812" cy="1"/>
          </a:xfrm>
          <a:prstGeom prst="line">
            <a:avLst/>
          </a:prstGeom>
          <a:ln w="63500">
            <a:solidFill>
              <a:schemeClr val="accent2">
                <a:satOff val="-4966"/>
                <a:lumOff val="-10549"/>
              </a:schemeClr>
            </a:solidFill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itle 1"/>
          <p:cNvSpPr txBox="1"/>
          <p:nvPr>
            <p:ph type="title"/>
          </p:nvPr>
        </p:nvSpPr>
        <p:spPr>
          <a:xfrm>
            <a:off x="1300030" y="173792"/>
            <a:ext cx="9588763" cy="513963"/>
          </a:xfrm>
          <a:prstGeom prst="rect">
            <a:avLst/>
          </a:prstGeom>
        </p:spPr>
        <p:txBody>
          <a:bodyPr/>
          <a:lstStyle>
            <a:lvl1pPr algn="ctr" defTabSz="493652">
              <a:defRPr sz="2511"/>
            </a:lvl1pPr>
          </a:lstStyle>
          <a:p>
            <a:pPr/>
            <a:r>
              <a:t>Conversion to Slow-X Wave Required for EC Wave Resonance</a:t>
            </a:r>
          </a:p>
        </p:txBody>
      </p:sp>
      <p:sp>
        <p:nvSpPr>
          <p:cNvPr id="363" name="Content Placeholder 2"/>
          <p:cNvSpPr txBox="1"/>
          <p:nvPr>
            <p:ph type="body" idx="1"/>
          </p:nvPr>
        </p:nvSpPr>
        <p:spPr>
          <a:xfrm>
            <a:off x="190500" y="952500"/>
            <a:ext cx="6846455" cy="511214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defRPr u="sng"/>
            </a:pPr>
            <a:r>
              <a:t>Appeal:</a:t>
            </a:r>
            <a:r>
              <a:rPr u="none"/>
              <a:t> O and X-mode ECH polarization </a:t>
            </a:r>
            <a:r>
              <a:t>routinely used on DIII-D</a:t>
            </a:r>
            <a:r>
              <a:rPr u="none"/>
              <a:t> for heating and current-drive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SzPts val="1900"/>
              <a:defRPr sz="1900"/>
            </a:pPr>
          </a:p>
          <a:p>
            <a:pPr>
              <a:lnSpc>
                <a:spcPct val="90000"/>
              </a:lnSpc>
              <a:spcBef>
                <a:spcPts val="0"/>
              </a:spcBef>
              <a:defRPr u="sng"/>
            </a:pPr>
            <a:r>
              <a:t>Problem:</a:t>
            </a:r>
            <a:r>
              <a:rPr u="none"/>
              <a:t> These waves are </a:t>
            </a:r>
            <a:r>
              <a:t>incapable of interacting directly with runaway electrons</a:t>
            </a:r>
          </a:p>
          <a:p>
            <a:pPr lvl="1" marL="915987" indent="-306387">
              <a:lnSpc>
                <a:spcPct val="90000"/>
              </a:lnSpc>
              <a:spcBef>
                <a:spcPts val="0"/>
              </a:spcBef>
              <a:buSzPts val="2200"/>
              <a:defRPr b="0" sz="2200"/>
            </a:pPr>
            <a:r>
              <a:t>Their </a:t>
            </a:r>
            <a:r>
              <a:rPr u="sng"/>
              <a:t>parallel phase velocity</a:t>
            </a:r>
            <a:r>
              <a:t> is much greater than the speed of light</a:t>
            </a:r>
          </a:p>
          <a:p>
            <a:pPr lvl="1" marL="915987" indent="-306387">
              <a:lnSpc>
                <a:spcPct val="90000"/>
              </a:lnSpc>
              <a:spcBef>
                <a:spcPts val="0"/>
              </a:spcBef>
              <a:buSzPts val="1900"/>
              <a:defRPr b="0" sz="1900"/>
            </a:pPr>
          </a:p>
          <a:p>
            <a:pPr>
              <a:lnSpc>
                <a:spcPct val="90000"/>
              </a:lnSpc>
              <a:spcBef>
                <a:spcPts val="0"/>
              </a:spcBef>
              <a:defRPr u="sng"/>
            </a:pPr>
            <a:r>
              <a:t>Solution:</a:t>
            </a:r>
            <a:r>
              <a:rPr u="none"/>
              <a:t> Mode conversion to slow-X (Z-mode) </a:t>
            </a:r>
          </a:p>
          <a:p>
            <a:pPr lvl="1" marL="915987" indent="-306387">
              <a:lnSpc>
                <a:spcPct val="90000"/>
              </a:lnSpc>
              <a:spcBef>
                <a:spcPts val="0"/>
              </a:spcBef>
              <a:buSzPts val="2200"/>
              <a:defRPr b="0" sz="2200"/>
            </a:pPr>
            <a:r>
              <a:t>Launch O-mode wave</a:t>
            </a:r>
          </a:p>
          <a:p>
            <a:pPr lvl="1" marL="915987" indent="-306387">
              <a:lnSpc>
                <a:spcPct val="90000"/>
              </a:lnSpc>
              <a:spcBef>
                <a:spcPts val="0"/>
              </a:spcBef>
              <a:buSzPts val="1900"/>
              <a:defRPr b="0" sz="1900" u="sng"/>
            </a:pPr>
          </a:p>
          <a:p>
            <a:pPr>
              <a:lnSpc>
                <a:spcPct val="90000"/>
              </a:lnSpc>
              <a:spcBef>
                <a:spcPts val="0"/>
              </a:spcBef>
              <a:defRPr u="sng"/>
            </a:pPr>
            <a:r>
              <a:t>Requirement:</a:t>
            </a:r>
            <a:r>
              <a:rPr u="none"/>
              <a:t> Optimal parallel index of refraction, </a:t>
            </a:r>
            <a14:m>
              <m:oMath>
                <m:sSub>
                  <m:e>
                    <m:r>
                      <a:rPr xmlns:a="http://schemas.openxmlformats.org/drawingml/2006/ma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𝑵</m:t>
                    </m:r>
                  </m:e>
                  <m:sub>
                    <m:r>
                      <a:rPr xmlns:a="http://schemas.openxmlformats.org/drawingml/2006/ma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xmlns:a="http://schemas.openxmlformats.org/drawingml/2006/ma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</m:sub>
                </m:sSub>
              </m:oMath>
            </a14:m>
            <a:r>
              <a:rPr u="none"/>
              <a:t>, or </a:t>
            </a:r>
            <a:r>
              <a:t>angle to magnetic field</a:t>
            </a:r>
            <a:endParaRPr sz="2264"/>
          </a:p>
        </p:txBody>
      </p:sp>
      <p:pic>
        <p:nvPicPr>
          <p:cNvPr id="364" name="fig1.pdf" descr="fig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76188" y="1184421"/>
            <a:ext cx="3809011" cy="2176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fig3.pdf" descr="fig3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76188" y="3772036"/>
            <a:ext cx="3809011" cy="2176579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"/>
          <p:cNvSpPr txBox="1"/>
          <p:nvPr/>
        </p:nvSpPr>
        <p:spPr>
          <a:xfrm>
            <a:off x="9779368" y="3287367"/>
            <a:ext cx="187238" cy="13203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𝜔</m:t>
                  </m:r>
                </m:oMath>
              </m:oMathPara>
            </a14:m>
            <a:endParaRPr sz="2300"/>
          </a:p>
        </p:txBody>
      </p:sp>
      <p:sp>
        <p:nvSpPr>
          <p:cNvPr id="367" name="Text"/>
          <p:cNvSpPr txBox="1"/>
          <p:nvPr/>
        </p:nvSpPr>
        <p:spPr>
          <a:xfrm>
            <a:off x="9779368" y="5945785"/>
            <a:ext cx="187238" cy="13203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𝜔</m:t>
                  </m:r>
                </m:oMath>
              </m:oMathPara>
            </a14:m>
            <a:endParaRPr sz="2300"/>
          </a:p>
        </p:txBody>
      </p:sp>
      <p:sp>
        <p:nvSpPr>
          <p:cNvPr id="368" name="Text"/>
          <p:cNvSpPr txBox="1"/>
          <p:nvPr/>
        </p:nvSpPr>
        <p:spPr>
          <a:xfrm>
            <a:off x="8047484" y="3934495"/>
            <a:ext cx="324362" cy="22668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sSup>
                    <m:e>
                      <m:r>
                        <a:rPr xmlns:a="http://schemas.openxmlformats.org/drawingml/2006/main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e>
                    <m:sup>
                      <m:r>
                        <a:rPr xmlns:a="http://schemas.openxmlformats.org/drawingml/2006/main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</m:oMath>
              </m:oMathPara>
            </a14:m>
            <a:endParaRPr sz="2100"/>
          </a:p>
        </p:txBody>
      </p:sp>
      <p:sp>
        <p:nvSpPr>
          <p:cNvPr id="369" name="Text"/>
          <p:cNvSpPr txBox="1"/>
          <p:nvPr/>
        </p:nvSpPr>
        <p:spPr>
          <a:xfrm>
            <a:off x="8047484" y="1364953"/>
            <a:ext cx="324362" cy="2266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sSup>
                    <m:e>
                      <m:r>
                        <a:rPr xmlns:a="http://schemas.openxmlformats.org/drawingml/2006/main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e>
                    <m:sup>
                      <m:r>
                        <a:rPr xmlns:a="http://schemas.openxmlformats.org/drawingml/2006/main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</m:oMath>
              </m:oMathPara>
            </a14:m>
            <a:endParaRPr sz="2100"/>
          </a:p>
        </p:txBody>
      </p:sp>
      <p:sp>
        <p:nvSpPr>
          <p:cNvPr id="370" name="Text"/>
          <p:cNvSpPr txBox="1"/>
          <p:nvPr/>
        </p:nvSpPr>
        <p:spPr>
          <a:xfrm>
            <a:off x="9872115" y="1908119"/>
            <a:ext cx="1327706" cy="32686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1900" i="1">
                      <a:solidFill>
                        <a:srgbClr val="EF7C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900" i="1">
                      <a:solidFill>
                        <a:srgbClr val="EF7C00"/>
                      </a:solidFill>
                      <a:latin typeface="Cambria Math" panose="02040503050406030204" pitchFamily="18" charset="0"/>
                    </a:rPr>
                    <m:t>0.5</m:t>
                  </m:r>
                  <m:sSubSup>
                    <m:e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  <m:sup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sup>
                  </m:sSubSup>
                </m:oMath>
              </m:oMathPara>
            </a14:m>
            <a:endParaRPr sz="1900">
              <a:solidFill>
                <a:srgbClr val="EF7C00"/>
              </a:solidFill>
            </a:endParaRPr>
          </a:p>
        </p:txBody>
      </p:sp>
      <p:sp>
        <p:nvSpPr>
          <p:cNvPr id="371" name="Text"/>
          <p:cNvSpPr txBox="1"/>
          <p:nvPr/>
        </p:nvSpPr>
        <p:spPr>
          <a:xfrm>
            <a:off x="9880692" y="4490361"/>
            <a:ext cx="1026081" cy="32686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defTabSz="914400" latinLnBrk="1"/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1900" i="1">
                      <a:solidFill>
                        <a:srgbClr val="EF7C00"/>
                      </a:solidFill>
                      <a:latin typeface="Cambria Math" panose="02040503050406030204" pitchFamily="18" charset="0"/>
                    </a:rPr>
                    <m:t>=</m:t>
                  </m:r>
                  <m:sSubSup>
                    <m:e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  <m:sup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xmlns:a="http://schemas.openxmlformats.org/drawingml/2006/main" sz="1900" i="1">
                          <a:solidFill>
                            <a:srgbClr val="EF7C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sup>
                  </m:sSubSup>
                </m:oMath>
              </m:oMathPara>
            </a14:m>
            <a:endParaRPr sz="1900">
              <a:solidFill>
                <a:srgbClr val="EF7C00"/>
              </a:solidFill>
            </a:endParaRPr>
          </a:p>
        </p:txBody>
      </p:sp>
      <p:sp>
        <p:nvSpPr>
          <p:cNvPr id="372" name="TextBox 19"/>
          <p:cNvSpPr txBox="1"/>
          <p:nvPr/>
        </p:nvSpPr>
        <p:spPr>
          <a:xfrm>
            <a:off x="10372504" y="2837365"/>
            <a:ext cx="375110" cy="34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>
            <a:lvl1pPr defTabSz="914400">
              <a:defRPr b="1" sz="16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373" name="TextBox 19"/>
          <p:cNvSpPr txBox="1"/>
          <p:nvPr/>
        </p:nvSpPr>
        <p:spPr>
          <a:xfrm>
            <a:off x="9667744" y="2600855"/>
            <a:ext cx="375111" cy="34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>
            <a:lvl1pPr defTabSz="914400">
              <a:defRPr b="1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374" name="TextBox 19"/>
          <p:cNvSpPr txBox="1"/>
          <p:nvPr/>
        </p:nvSpPr>
        <p:spPr>
          <a:xfrm>
            <a:off x="8962982" y="2524673"/>
            <a:ext cx="375111" cy="34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>
            <a:lvl1pPr defTabSz="914400">
              <a:defRPr b="1" sz="16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sX</a:t>
            </a:r>
          </a:p>
        </p:txBody>
      </p:sp>
      <p:sp>
        <p:nvSpPr>
          <p:cNvPr id="375" name="TextBox 19"/>
          <p:cNvSpPr txBox="1"/>
          <p:nvPr/>
        </p:nvSpPr>
        <p:spPr>
          <a:xfrm>
            <a:off x="10956552" y="5458004"/>
            <a:ext cx="375110" cy="34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>
            <a:lvl1pPr defTabSz="914400">
              <a:defRPr b="1" sz="16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376" name="TextBox 19"/>
          <p:cNvSpPr txBox="1"/>
          <p:nvPr/>
        </p:nvSpPr>
        <p:spPr>
          <a:xfrm>
            <a:off x="9705833" y="5284977"/>
            <a:ext cx="375111" cy="34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>
            <a:lvl1pPr defTabSz="914400">
              <a:defRPr b="1" sz="1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377" name="TextBox 19"/>
          <p:cNvSpPr txBox="1"/>
          <p:nvPr/>
        </p:nvSpPr>
        <p:spPr>
          <a:xfrm>
            <a:off x="8912193" y="5158009"/>
            <a:ext cx="375111" cy="345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>
            <a:spAutoFit/>
          </a:bodyPr>
          <a:lstStyle>
            <a:lvl1pPr defTabSz="914400">
              <a:defRPr b="1" sz="16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sX</a:t>
            </a:r>
          </a:p>
        </p:txBody>
      </p:sp>
      <p:sp>
        <p:nvSpPr>
          <p:cNvPr id="378" name="Rectangle 30"/>
          <p:cNvSpPr txBox="1"/>
          <p:nvPr/>
        </p:nvSpPr>
        <p:spPr>
          <a:xfrm rot="16200000">
            <a:off x="6584315" y="1969384"/>
            <a:ext cx="1692093" cy="662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06" tIns="45706" rIns="45706" bIns="45706">
            <a:spAutoFit/>
          </a:bodyPr>
          <a:lstStyle>
            <a:lvl1pPr algn="ctr">
              <a:defRPr sz="3700" u="sng"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Typical</a:t>
            </a:r>
          </a:p>
        </p:txBody>
      </p:sp>
      <p:sp>
        <p:nvSpPr>
          <p:cNvPr id="379" name="Rectangle 31"/>
          <p:cNvSpPr txBox="1"/>
          <p:nvPr/>
        </p:nvSpPr>
        <p:spPr>
          <a:xfrm rot="16200000">
            <a:off x="6461007" y="4497672"/>
            <a:ext cx="1942185" cy="662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06" tIns="45706" rIns="45706" bIns="45706">
            <a:spAutoFit/>
          </a:bodyPr>
          <a:lstStyle>
            <a:lvl1pPr algn="ctr">
              <a:defRPr sz="3700" u="sng">
                <a:solidFill>
                  <a:srgbClr val="00B050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Optimal</a:t>
            </a:r>
          </a:p>
        </p:txBody>
      </p:sp>
      <p:sp>
        <p:nvSpPr>
          <p:cNvPr id="380" name="Right Arrow 3"/>
          <p:cNvSpPr/>
          <p:nvPr/>
        </p:nvSpPr>
        <p:spPr>
          <a:xfrm rot="10800000">
            <a:off x="11464542" y="5273240"/>
            <a:ext cx="500633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solidFill>
              <a:srgbClr val="FF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381" name="Aleynikov et al 2026 Nucl. Fusion 66 106049"/>
          <p:cNvSpPr txBox="1"/>
          <p:nvPr/>
        </p:nvSpPr>
        <p:spPr>
          <a:xfrm>
            <a:off x="9668409" y="6393207"/>
            <a:ext cx="2206127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Aleynikov et al 2026 Nucl. Fusion 66 106049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itle 1"/>
          <p:cNvSpPr txBox="1"/>
          <p:nvPr>
            <p:ph type="title"/>
          </p:nvPr>
        </p:nvSpPr>
        <p:spPr>
          <a:xfrm>
            <a:off x="1300030" y="190163"/>
            <a:ext cx="9588763" cy="513962"/>
          </a:xfrm>
          <a:prstGeom prst="rect">
            <a:avLst/>
          </a:prstGeom>
        </p:spPr>
        <p:txBody>
          <a:bodyPr/>
          <a:lstStyle>
            <a:lvl1pPr algn="ctr" defTabSz="481463">
              <a:defRPr sz="2449"/>
            </a:lvl1pPr>
          </a:lstStyle>
          <a:p>
            <a:pPr/>
            <a:r>
              <a:t>Presence of Density Cutoff Enables Conversion to Slow-X Mode</a:t>
            </a:r>
          </a:p>
        </p:txBody>
      </p:sp>
      <p:sp>
        <p:nvSpPr>
          <p:cNvPr id="384" name="Content Placeholder 2"/>
          <p:cNvSpPr txBox="1"/>
          <p:nvPr>
            <p:ph type="body" sz="half" idx="1"/>
          </p:nvPr>
        </p:nvSpPr>
        <p:spPr>
          <a:xfrm>
            <a:off x="186317" y="947958"/>
            <a:ext cx="5946196" cy="508824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t>An experiment was conducted to search</a:t>
            </a:r>
            <a:r>
              <a:rPr u="sng"/>
              <a:t> for the OXB optimal angle</a:t>
            </a:r>
            <a:endParaRPr u="sng"/>
          </a:p>
          <a:p>
            <a:pPr>
              <a:spcBef>
                <a:spcPts val="0"/>
              </a:spcBef>
              <a:buSzPts val="1100"/>
              <a:defRPr sz="1100" u="sng"/>
            </a:pPr>
          </a:p>
          <a:p>
            <a:pPr marL="0" indent="0">
              <a:lnSpc>
                <a:spcPct val="90000"/>
              </a:lnSpc>
              <a:spcBef>
                <a:spcPts val="0"/>
              </a:spcBef>
              <a:buSzPts val="1100"/>
              <a:defRPr sz="1100" u="sng"/>
            </a:pPr>
          </a:p>
          <a:p>
            <a:pPr marL="228531" indent="-228531">
              <a:lnSpc>
                <a:spcPct val="90000"/>
              </a:lnSpc>
              <a:spcBef>
                <a:spcPts val="0"/>
              </a:spcBef>
              <a:buFont typeface="Helvetica Neue"/>
            </a:pPr>
            <a:r>
              <a:t>Once mode conversion occurs, the </a:t>
            </a:r>
            <a:r>
              <a:rPr u="sng"/>
              <a:t>wave will penetrate the cutoff and be efficiently absorbed</a:t>
            </a:r>
            <a:endParaRPr u="sng"/>
          </a:p>
          <a:p>
            <a:pPr marL="228531" indent="-228531">
              <a:lnSpc>
                <a:spcPct val="90000"/>
              </a:lnSpc>
              <a:spcBef>
                <a:spcPts val="0"/>
              </a:spcBef>
              <a:buFont typeface="Helvetica Neue"/>
              <a:defRPr b="0" u="sng"/>
            </a:pPr>
          </a:p>
          <a:p>
            <a:pPr marL="228531" indent="-228531">
              <a:lnSpc>
                <a:spcPct val="90000"/>
              </a:lnSpc>
              <a:spcBef>
                <a:spcPts val="0"/>
              </a:spcBef>
              <a:buFont typeface="Helvetica Neue"/>
              <a:defRPr u="sng"/>
            </a:pPr>
            <a:r>
              <a:t>Density should increase</a:t>
            </a:r>
            <a:r>
              <a:rPr u="none"/>
              <a:t> behind the cutoff surface following absorption </a:t>
            </a:r>
          </a:p>
          <a:p>
            <a:pPr marL="228531" indent="-228531">
              <a:lnSpc>
                <a:spcPct val="90000"/>
              </a:lnSpc>
              <a:spcBef>
                <a:spcPts val="0"/>
              </a:spcBef>
              <a:buFont typeface="Helvetica Neue"/>
            </a:pPr>
            <a:endParaRPr u="sng"/>
          </a:p>
          <a:p>
            <a:pPr marL="228531" indent="-228531">
              <a:lnSpc>
                <a:spcPct val="90000"/>
              </a:lnSpc>
              <a:spcBef>
                <a:spcPts val="0"/>
              </a:spcBef>
              <a:buFont typeface="Helvetica Neue"/>
            </a:pPr>
            <a:r>
              <a:t>Interaction with REs should lead to an </a:t>
            </a:r>
            <a:r>
              <a:rPr u="sng"/>
              <a:t>increase in the parallel and perpendicular momentum</a:t>
            </a:r>
          </a:p>
        </p:txBody>
      </p:sp>
      <p:pic>
        <p:nvPicPr>
          <p:cNvPr id="385" name="Google Shape;119;p3" descr="Google Shape;119;p3"/>
          <p:cNvPicPr>
            <a:picLocks noChangeAspect="1"/>
          </p:cNvPicPr>
          <p:nvPr/>
        </p:nvPicPr>
        <p:blipFill>
          <a:blip r:embed="rId2">
            <a:extLst/>
          </a:blip>
          <a:srcRect l="0" t="2759" r="1355" b="0"/>
          <a:stretch>
            <a:fillRect/>
          </a:stretch>
        </p:blipFill>
        <p:spPr>
          <a:xfrm>
            <a:off x="6418719" y="1641517"/>
            <a:ext cx="5559173" cy="3574968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Aleynikov et al 2026 Nucl. Fusion 66 106049"/>
          <p:cNvSpPr txBox="1"/>
          <p:nvPr/>
        </p:nvSpPr>
        <p:spPr>
          <a:xfrm>
            <a:off x="9668409" y="6393207"/>
            <a:ext cx="2206127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Aleynikov et al 2026 Nucl. Fusion 66 106049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itle 1"/>
          <p:cNvSpPr txBox="1"/>
          <p:nvPr>
            <p:ph type="title"/>
          </p:nvPr>
        </p:nvSpPr>
        <p:spPr>
          <a:xfrm>
            <a:off x="374650" y="188518"/>
            <a:ext cx="11430000" cy="513963"/>
          </a:xfrm>
          <a:prstGeom prst="rect">
            <a:avLst/>
          </a:prstGeom>
        </p:spPr>
        <p:txBody>
          <a:bodyPr/>
          <a:lstStyle>
            <a:lvl1pPr algn="ctr" defTabSz="536314">
              <a:defRPr sz="2728"/>
            </a:lvl1pPr>
          </a:lstStyle>
          <a:p>
            <a:pPr/>
            <a:r>
              <a:t>Conversion to Slow-X Mode Observed in DIII-D</a:t>
            </a:r>
          </a:p>
        </p:txBody>
      </p:sp>
      <p:sp>
        <p:nvSpPr>
          <p:cNvPr id="389" name="Content Placeholder 2"/>
          <p:cNvSpPr txBox="1"/>
          <p:nvPr>
            <p:ph type="body" sz="half" idx="1"/>
          </p:nvPr>
        </p:nvSpPr>
        <p:spPr>
          <a:xfrm>
            <a:off x="141455" y="1028484"/>
            <a:ext cx="5942096" cy="5112147"/>
          </a:xfrm>
          <a:prstGeom prst="rect">
            <a:avLst/>
          </a:prstGeom>
        </p:spPr>
        <p:txBody>
          <a:bodyPr/>
          <a:lstStyle/>
          <a:p>
            <a:pPr marL="177800" indent="-177800" defTabSz="591164">
              <a:lnSpc>
                <a:spcPct val="90000"/>
              </a:lnSpc>
              <a:buSzPts val="2100"/>
              <a:defRPr sz="2100" u="sng"/>
            </a:pPr>
            <a:r>
              <a:t>Vertical plasma position was scanned</a:t>
            </a:r>
            <a:r>
              <a:rPr u="none"/>
              <a:t> to compare OXB and standard O-mode effects</a:t>
            </a:r>
          </a:p>
          <a:p>
            <a:pPr lvl="1" marL="938040" indent="-346728" defTabSz="591164">
              <a:lnSpc>
                <a:spcPct val="90000"/>
              </a:lnSpc>
              <a:buSzPts val="2100"/>
              <a:defRPr sz="2100"/>
            </a:pPr>
          </a:p>
          <a:p>
            <a:pPr marL="177800" indent="-177800" defTabSz="591164">
              <a:lnSpc>
                <a:spcPct val="90000"/>
              </a:lnSpc>
              <a:buSzPts val="2100"/>
              <a:defRPr sz="2100"/>
            </a:pPr>
            <a:r>
              <a:t>Away from the optimal mode conversion angle, a broad density profile was observed well below the cutoff value</a:t>
            </a:r>
          </a:p>
          <a:p>
            <a:pPr lvl="1" marL="938040" indent="-346728" defTabSz="591164">
              <a:lnSpc>
                <a:spcPct val="90000"/>
              </a:lnSpc>
              <a:buSzPts val="2100"/>
              <a:defRPr sz="2100"/>
            </a:pPr>
          </a:p>
          <a:p>
            <a:pPr marL="177800" indent="-177800" defTabSz="591164">
              <a:lnSpc>
                <a:spcPct val="90000"/>
              </a:lnSpc>
              <a:buSzPts val="2100"/>
              <a:defRPr sz="2100"/>
            </a:pPr>
            <a:r>
              <a:t>Off-axis peaking in electron density was observed at vertical positions corresponding to nonzero mode conversion efficiency </a:t>
            </a:r>
            <a:endParaRPr>
              <a:solidFill>
                <a:schemeClr val="accent1"/>
              </a:solidFill>
            </a:endParaRPr>
          </a:p>
          <a:p>
            <a:pPr lvl="1" marL="905018" indent="-313706" defTabSz="591164">
              <a:lnSpc>
                <a:spcPct val="90000"/>
              </a:lnSpc>
              <a:spcBef>
                <a:spcPts val="400"/>
              </a:spcBef>
              <a:buSzPts val="1900"/>
              <a:defRPr b="0" sz="1900"/>
            </a:pPr>
            <a:r>
              <a:t>Density values above O2 cutoff value observed</a:t>
            </a:r>
          </a:p>
        </p:txBody>
      </p:sp>
      <p:sp>
        <p:nvSpPr>
          <p:cNvPr id="390" name="Aleynikov et al 2026 Nucl. Fusion 66 106049"/>
          <p:cNvSpPr txBox="1"/>
          <p:nvPr/>
        </p:nvSpPr>
        <p:spPr>
          <a:xfrm>
            <a:off x="9843765" y="6430254"/>
            <a:ext cx="2206126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Aleynikov et al 2026 Nucl. Fusion 66 106049</a:t>
            </a:r>
          </a:p>
        </p:txBody>
      </p:sp>
      <p:pic>
        <p:nvPicPr>
          <p:cNvPr id="391" name="conversion_v1.png" descr="conversion_v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38076" y="2357709"/>
            <a:ext cx="4386261" cy="403857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TopDown_v7.png" descr="TopDown_v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98675" y="1033561"/>
            <a:ext cx="2519597" cy="1322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Title 1"/>
          <p:cNvSpPr txBox="1"/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</p:spPr>
        <p:txBody>
          <a:bodyPr/>
          <a:lstStyle>
            <a:lvl1pPr algn="ctr" defTabSz="591164">
              <a:defRPr sz="2600"/>
            </a:lvl1pPr>
          </a:lstStyle>
          <a:p>
            <a:pPr/>
            <a:r>
              <a:t>Enhanced Synchrotron Radiation Only Observed for Mode Converted OXB Wave</a:t>
            </a:r>
          </a:p>
        </p:txBody>
      </p:sp>
      <p:sp>
        <p:nvSpPr>
          <p:cNvPr id="395" name="Content Placeholder 2"/>
          <p:cNvSpPr txBox="1"/>
          <p:nvPr>
            <p:ph type="body" sz="half" idx="1"/>
          </p:nvPr>
        </p:nvSpPr>
        <p:spPr>
          <a:xfrm>
            <a:off x="153808" y="1040952"/>
            <a:ext cx="5940606" cy="5112148"/>
          </a:xfrm>
          <a:prstGeom prst="rect">
            <a:avLst/>
          </a:prstGeom>
        </p:spPr>
        <p:txBody>
          <a:bodyPr/>
          <a:lstStyle/>
          <a:p>
            <a:pPr marL="177800" indent="-177800" defTabSz="578974">
              <a:buSzPts val="2000"/>
              <a:defRPr sz="2000" u="sng"/>
            </a:pPr>
            <a:r>
              <a:t>Synchrotron radiation intensity decays</a:t>
            </a:r>
            <a:r>
              <a:rPr u="none"/>
              <a:t> when plasma shifted out of optimal vertical positions</a:t>
            </a:r>
          </a:p>
          <a:p>
            <a:pPr lvl="1" marL="870187" indent="-291067" defTabSz="578974">
              <a:spcBef>
                <a:spcPts val="400"/>
              </a:spcBef>
              <a:buSzPts val="1700"/>
              <a:defRPr b="0" sz="1700"/>
            </a:pPr>
            <a:r>
              <a:t>Calculated conversion efficiency drops to zero</a:t>
            </a:r>
            <a:endParaRPr sz="2000"/>
          </a:p>
          <a:p>
            <a:pPr lvl="1" marL="921552" indent="-342432" defTabSz="578974">
              <a:buSzPts val="2000"/>
              <a:defRPr b="0" sz="2000"/>
            </a:pPr>
          </a:p>
          <a:p>
            <a:pPr marL="177800" indent="-177800" defTabSz="578974">
              <a:buSzPts val="2000"/>
              <a:defRPr sz="2000" u="sng"/>
            </a:pPr>
            <a:r>
              <a:t>Increase in synchrotron</a:t>
            </a:r>
            <a:r>
              <a:rPr u="none"/>
              <a:t> could be caused by: </a:t>
            </a:r>
          </a:p>
          <a:p>
            <a:pPr lvl="1" marL="870187" indent="-291067" defTabSz="578974">
              <a:spcBef>
                <a:spcPts val="400"/>
              </a:spcBef>
              <a:buSzPts val="1700"/>
              <a:defRPr b="0" sz="1700"/>
            </a:pPr>
            <a:r>
              <a:t>Large increase in background plasma density</a:t>
            </a:r>
            <a:endParaRPr sz="2000"/>
          </a:p>
          <a:p>
            <a:pPr lvl="1" marL="870187" indent="-291067" defTabSz="578974">
              <a:spcBef>
                <a:spcPts val="400"/>
              </a:spcBef>
              <a:buSzPts val="1700"/>
              <a:defRPr b="0" sz="1700"/>
            </a:pPr>
            <a:r>
              <a:t>Direct wave-particle interactions</a:t>
            </a:r>
            <a:endParaRPr sz="2000"/>
          </a:p>
          <a:p>
            <a:pPr lvl="1" marL="921552" indent="-342432" defTabSz="578974">
              <a:buSzPts val="2000"/>
              <a:defRPr b="0" sz="2000"/>
            </a:pPr>
          </a:p>
          <a:p>
            <a:pPr marL="177800" indent="-177800" defTabSz="578974">
              <a:buSzPts val="2000"/>
              <a:defRPr sz="2000"/>
            </a:pPr>
            <a:r>
              <a:t>Application of ECH results in influx of Ar into the beam which can result in measured synchrotron increase </a:t>
            </a:r>
          </a:p>
          <a:p>
            <a:pPr lvl="1" marL="870187" indent="-291067" defTabSz="578974">
              <a:spcBef>
                <a:spcPts val="400"/>
              </a:spcBef>
              <a:buSzPts val="1700"/>
              <a:defRPr b="0" sz="1700"/>
            </a:pPr>
            <a:r>
              <a:t>As predicted by kinetic modeling </a:t>
            </a:r>
            <a:endParaRPr sz="2000"/>
          </a:p>
          <a:p>
            <a:pPr lvl="1" marL="870187" indent="-291067" defTabSz="578974">
              <a:spcBef>
                <a:spcPts val="400"/>
              </a:spcBef>
              <a:buSzPts val="1700"/>
              <a:defRPr b="0" sz="1700"/>
            </a:pPr>
            <a:r>
              <a:t>Modeling matches measure loop voltage </a:t>
            </a:r>
          </a:p>
        </p:txBody>
      </p:sp>
      <p:pic>
        <p:nvPicPr>
          <p:cNvPr id="396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rcRect l="2120" t="8400" r="5517" b="6152"/>
          <a:stretch>
            <a:fillRect/>
          </a:stretch>
        </p:blipFill>
        <p:spPr>
          <a:xfrm>
            <a:off x="6094410" y="1742907"/>
            <a:ext cx="6062685" cy="4167154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Rectangle 3"/>
          <p:cNvSpPr txBox="1"/>
          <p:nvPr/>
        </p:nvSpPr>
        <p:spPr>
          <a:xfrm>
            <a:off x="6597687" y="947940"/>
            <a:ext cx="5311760" cy="777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06" tIns="45706" rIns="45706" bIns="45706">
            <a:spAutoFit/>
          </a:bodyPr>
          <a:lstStyle>
            <a:lvl1pPr algn="ctr">
              <a:defRPr b="1" sz="4400">
                <a:ln w="22225" cap="flat">
                  <a:solidFill>
                    <a:schemeClr val="accent2"/>
                  </a:solidFill>
                  <a:prstDash val="solid"/>
                  <a:round/>
                </a:ln>
                <a:solidFill>
                  <a:srgbClr val="E6B9B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EC Begins at 600ms</a:t>
            </a:r>
          </a:p>
        </p:txBody>
      </p:sp>
      <p:sp>
        <p:nvSpPr>
          <p:cNvPr id="398" name="Aleynikov et al 2026 Nucl. Fusion 66 106049"/>
          <p:cNvSpPr txBox="1"/>
          <p:nvPr/>
        </p:nvSpPr>
        <p:spPr>
          <a:xfrm>
            <a:off x="9918479" y="6087567"/>
            <a:ext cx="2206126" cy="309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91353" tIns="91353" rIns="91353" bIns="91353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Aleynikov et al 2026 Nucl. Fusion 66 106049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401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OXB Mode Conversion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>
                <a:solidFill>
                  <a:srgbClr val="FF2600"/>
                </a:solidFill>
              </a:defRPr>
            </a:pPr>
            <a:r>
              <a:t>Low-Density Expulsion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Toroidal Ripple Experiment</a:t>
            </a:r>
            <a:endParaRPr sz="2726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  <p:grpSp>
        <p:nvGrpSpPr>
          <p:cNvPr id="404" name="unknown.jpeg"/>
          <p:cNvGrpSpPr/>
          <p:nvPr/>
        </p:nvGrpSpPr>
        <p:grpSpPr>
          <a:xfrm>
            <a:off x="7241588" y="1459309"/>
            <a:ext cx="3841392" cy="4641032"/>
            <a:chOff x="0" y="0"/>
            <a:chExt cx="3841390" cy="4641030"/>
          </a:xfrm>
        </p:grpSpPr>
        <p:pic>
          <p:nvPicPr>
            <p:cNvPr id="403" name="unknown.jpeg" descr="unknown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3409591" cy="408223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02" name="unknown.jpeg" descr="unknown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841391" cy="4641031"/>
            </a:xfrm>
            <a:prstGeom prst="rect">
              <a:avLst/>
            </a:prstGeom>
            <a:effectLst/>
          </p:spPr>
        </p:pic>
      </p:grpSp>
      <p:sp>
        <p:nvSpPr>
          <p:cNvPr id="405" name="Line"/>
          <p:cNvSpPr/>
          <p:nvPr/>
        </p:nvSpPr>
        <p:spPr>
          <a:xfrm flipV="1">
            <a:off x="4280454" y="4572889"/>
            <a:ext cx="2700097" cy="336196"/>
          </a:xfrm>
          <a:prstGeom prst="line">
            <a:avLst/>
          </a:prstGeom>
          <a:ln w="63500">
            <a:solidFill>
              <a:schemeClr val="accent2">
                <a:satOff val="-4966"/>
                <a:lumOff val="-10549"/>
              </a:schemeClr>
            </a:solidFill>
            <a:tailEnd type="triangle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itle 1"/>
          <p:cNvSpPr txBox="1"/>
          <p:nvPr>
            <p:ph type="title"/>
          </p:nvPr>
        </p:nvSpPr>
        <p:spPr>
          <a:xfrm>
            <a:off x="1300030" y="184111"/>
            <a:ext cx="9588763" cy="565359"/>
          </a:xfrm>
          <a:prstGeom prst="rect">
            <a:avLst/>
          </a:prstGeom>
        </p:spPr>
        <p:txBody>
          <a:bodyPr/>
          <a:lstStyle>
            <a:lvl1pPr algn="ctr" defTabSz="530219">
              <a:defRPr sz="2697"/>
            </a:lvl1pPr>
          </a:lstStyle>
          <a:p>
            <a:pPr/>
            <a:r>
              <a:t>X-Mode EC Observed to Expel RE in Low-Density Plasmas</a:t>
            </a:r>
          </a:p>
        </p:txBody>
      </p:sp>
      <p:sp>
        <p:nvSpPr>
          <p:cNvPr id="408" name="Content Placeholder 2"/>
          <p:cNvSpPr txBox="1"/>
          <p:nvPr>
            <p:ph type="body" idx="1"/>
          </p:nvPr>
        </p:nvSpPr>
        <p:spPr>
          <a:xfrm>
            <a:off x="195020" y="1064101"/>
            <a:ext cx="6716043" cy="5112148"/>
          </a:xfrm>
          <a:prstGeom prst="rect">
            <a:avLst/>
          </a:prstGeom>
        </p:spPr>
        <p:txBody>
          <a:bodyPr/>
          <a:lstStyle/>
          <a:p>
            <a:pPr marL="177800" indent="-177800">
              <a:lnSpc>
                <a:spcPct val="90000"/>
              </a:lnSpc>
              <a:buSzPts val="2200"/>
              <a:defRPr sz="2200"/>
            </a:pPr>
            <a:r>
              <a:t>Low frequency whistler/Alfven modes disappear when expulsion is observed</a:t>
            </a:r>
          </a:p>
          <a:p>
            <a:pPr lvl="1" marL="915987" indent="-306387">
              <a:lnSpc>
                <a:spcPct val="90000"/>
              </a:lnSpc>
              <a:spcBef>
                <a:spcPts val="400"/>
              </a:spcBef>
              <a:buSzPts val="1800"/>
              <a:defRPr b="0" sz="1800"/>
            </a:pPr>
            <a:r>
              <a:t>Reappear when the EC is switched off </a:t>
            </a:r>
          </a:p>
          <a:p>
            <a:pPr lvl="1" marL="915987" indent="-306387">
              <a:lnSpc>
                <a:spcPct val="90000"/>
              </a:lnSpc>
              <a:spcBef>
                <a:spcPts val="400"/>
              </a:spcBef>
              <a:buSzPts val="1800"/>
              <a:defRPr b="0" sz="1800"/>
            </a:pPr>
            <a:r>
              <a:t>Consistent with the hypothesis that the RE population is being modified/removed </a:t>
            </a:r>
            <a:endParaRPr sz="2000"/>
          </a:p>
          <a:p>
            <a:pPr lvl="1" marL="762793" indent="-153193">
              <a:lnSpc>
                <a:spcPct val="90000"/>
              </a:lnSpc>
              <a:spcBef>
                <a:spcPts val="400"/>
              </a:spcBef>
              <a:buSzPts val="1000"/>
              <a:defRPr b="0" sz="1000"/>
            </a:pPr>
          </a:p>
          <a:p>
            <a:pPr marL="177800" indent="-177800">
              <a:lnSpc>
                <a:spcPct val="90000"/>
              </a:lnSpc>
              <a:buSzPts val="2200"/>
              <a:defRPr sz="2200"/>
            </a:pPr>
            <a:r>
              <a:t>X-mode EC should be incapable of direct interaction with the highly relativistic electrons</a:t>
            </a:r>
          </a:p>
          <a:p>
            <a:pPr lvl="1" marL="915987" indent="-306387">
              <a:lnSpc>
                <a:spcPct val="90000"/>
              </a:lnSpc>
              <a:spcBef>
                <a:spcPts val="400"/>
              </a:spcBef>
              <a:buSzPts val="1800"/>
              <a:defRPr b="0" sz="1800"/>
            </a:pPr>
            <a:r>
              <a:t>Due to their phase velocity always being much greater than the speed of light</a:t>
            </a:r>
            <a:endParaRPr sz="2000"/>
          </a:p>
          <a:p>
            <a:pPr marL="80818" indent="-80818">
              <a:lnSpc>
                <a:spcPct val="90000"/>
              </a:lnSpc>
              <a:buSzPts val="1000"/>
              <a:defRPr sz="1000"/>
            </a:pPr>
          </a:p>
        </p:txBody>
      </p:sp>
      <p:sp>
        <p:nvSpPr>
          <p:cNvPr id="409" name="Text"/>
          <p:cNvSpPr txBox="1"/>
          <p:nvPr/>
        </p:nvSpPr>
        <p:spPr>
          <a:xfrm>
            <a:off x="330200" y="-175022"/>
            <a:ext cx="142238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pic>
        <p:nvPicPr>
          <p:cNvPr id="410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rcRect l="36420" t="15257" r="9864" b="9051"/>
          <a:stretch>
            <a:fillRect/>
          </a:stretch>
        </p:blipFill>
        <p:spPr>
          <a:xfrm>
            <a:off x="7060686" y="1473279"/>
            <a:ext cx="4874139" cy="4293612"/>
          </a:xfrm>
          <a:prstGeom prst="rect">
            <a:avLst/>
          </a:prstGeom>
          <a:ln w="12700">
            <a:miter lim="400000"/>
          </a:ln>
        </p:spPr>
      </p:pic>
      <p:sp>
        <p:nvSpPr>
          <p:cNvPr id="411" name="Text"/>
          <p:cNvSpPr txBox="1"/>
          <p:nvPr/>
        </p:nvSpPr>
        <p:spPr>
          <a:xfrm>
            <a:off x="457200" y="-48022"/>
            <a:ext cx="142238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itle 1"/>
          <p:cNvSpPr txBox="1"/>
          <p:nvPr>
            <p:ph type="title"/>
          </p:nvPr>
        </p:nvSpPr>
        <p:spPr>
          <a:xfrm>
            <a:off x="1300030" y="178318"/>
            <a:ext cx="9588763" cy="513962"/>
          </a:xfrm>
          <a:prstGeom prst="rect">
            <a:avLst/>
          </a:prstGeom>
        </p:spPr>
        <p:txBody>
          <a:bodyPr/>
          <a:lstStyle>
            <a:lvl1pPr algn="ctr" defTabSz="536314">
              <a:defRPr sz="2728"/>
            </a:lvl1pPr>
          </a:lstStyle>
          <a:p>
            <a:pPr/>
            <a:r>
              <a:t>Expulsion Rate Observed to Depend on EC Power</a:t>
            </a:r>
          </a:p>
        </p:txBody>
      </p:sp>
      <p:sp>
        <p:nvSpPr>
          <p:cNvPr id="414" name="Content Placeholder 2"/>
          <p:cNvSpPr txBox="1"/>
          <p:nvPr>
            <p:ph type="body" idx="1"/>
          </p:nvPr>
        </p:nvSpPr>
        <p:spPr>
          <a:xfrm>
            <a:off x="205405" y="993613"/>
            <a:ext cx="6789016" cy="5112147"/>
          </a:xfrm>
          <a:prstGeom prst="rect">
            <a:avLst/>
          </a:prstGeom>
        </p:spPr>
        <p:txBody>
          <a:bodyPr/>
          <a:lstStyle/>
          <a:p>
            <a:pPr marL="177800" indent="-177800">
              <a:buSzPts val="2200"/>
              <a:defRPr sz="2200"/>
            </a:pPr>
            <a:r>
              <a:t>Decay of HXR is </a:t>
            </a:r>
            <a:r>
              <a:rPr u="sng"/>
              <a:t>faster with increased EC power </a:t>
            </a:r>
          </a:p>
          <a:p>
            <a:pPr lvl="1" marL="915987" indent="-306387">
              <a:lnSpc>
                <a:spcPct val="90000"/>
              </a:lnSpc>
              <a:spcBef>
                <a:spcPts val="400"/>
              </a:spcBef>
              <a:buSzPts val="1800"/>
              <a:defRPr b="0" sz="1800"/>
            </a:pPr>
            <a:r>
              <a:t>Agrees with a similar power scan completed on TCV</a:t>
            </a:r>
            <a:endParaRPr sz="2000"/>
          </a:p>
          <a:p>
            <a:pPr marL="177800" indent="-177800">
              <a:buSzPts val="1000"/>
              <a:defRPr sz="1000"/>
            </a:pPr>
          </a:p>
          <a:p>
            <a:pPr marL="177800" indent="-177800">
              <a:buSzPts val="2200"/>
              <a:defRPr sz="2200" u="sng"/>
            </a:pPr>
            <a:r>
              <a:t>Similar to loop voltages</a:t>
            </a:r>
            <a:r>
              <a:rPr u="none"/>
              <a:t> measured for both 1MW and 3MW cases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Hinting that a change in the </a:t>
            </a:r>
            <a:r>
              <a:rPr u="sng"/>
              <a:t>RE source is not responsible for differences in expulsion rate</a:t>
            </a:r>
            <a:endParaRPr sz="2000"/>
          </a:p>
          <a:p>
            <a:pPr lvl="1" marL="762793" indent="-153193">
              <a:spcBef>
                <a:spcPts val="400"/>
              </a:spcBef>
              <a:buSzPts val="1000"/>
              <a:defRPr b="0" sz="1000" u="sng"/>
            </a:pPr>
          </a:p>
          <a:p>
            <a:pPr marL="177800" indent="-177800">
              <a:buSzPts val="2200"/>
              <a:defRPr sz="2200" u="sng"/>
            </a:pPr>
            <a:r>
              <a:t>Density is comparable</a:t>
            </a:r>
            <a:r>
              <a:rPr u="none"/>
              <a:t> between different power cases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Indicating that the </a:t>
            </a:r>
            <a:r>
              <a:rPr u="sng"/>
              <a:t>primary difference between cases is RE transport </a:t>
            </a:r>
          </a:p>
        </p:txBody>
      </p:sp>
      <p:pic>
        <p:nvPicPr>
          <p:cNvPr id="415" name="Google Shape;164;p25" descr="Google Shape;164;p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46842" y="942269"/>
            <a:ext cx="4043189" cy="56629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itle 1"/>
          <p:cNvSpPr txBox="1"/>
          <p:nvPr>
            <p:ph type="title"/>
          </p:nvPr>
        </p:nvSpPr>
        <p:spPr>
          <a:xfrm>
            <a:off x="1300030" y="170163"/>
            <a:ext cx="9588763" cy="513962"/>
          </a:xfrm>
          <a:prstGeom prst="rect">
            <a:avLst/>
          </a:prstGeom>
        </p:spPr>
        <p:txBody>
          <a:bodyPr/>
          <a:lstStyle>
            <a:lvl1pPr algn="ctr" defTabSz="548503">
              <a:defRPr sz="2400"/>
            </a:lvl1pPr>
          </a:lstStyle>
          <a:p>
            <a:pPr/>
            <a:r>
              <a:t>Magnetic Fluctuations Observed to Intensify with EC Power</a:t>
            </a:r>
          </a:p>
        </p:txBody>
      </p:sp>
      <p:sp>
        <p:nvSpPr>
          <p:cNvPr id="418" name="Content Placeholder 2"/>
          <p:cNvSpPr txBox="1"/>
          <p:nvPr>
            <p:ph type="body" sz="half" idx="1"/>
          </p:nvPr>
        </p:nvSpPr>
        <p:spPr>
          <a:xfrm>
            <a:off x="198054" y="1014185"/>
            <a:ext cx="6213108" cy="5112147"/>
          </a:xfrm>
          <a:prstGeom prst="rect">
            <a:avLst/>
          </a:prstGeom>
        </p:spPr>
        <p:txBody>
          <a:bodyPr/>
          <a:lstStyle/>
          <a:p>
            <a:pPr marL="194733" indent="-194733">
              <a:buSzPts val="2300"/>
              <a:defRPr sz="2300"/>
            </a:pPr>
            <a:r>
              <a:t>Density fluctuations correspond to fluctuations in the magnetic field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Measured using the </a:t>
            </a:r>
            <a:r>
              <a:rPr u="sng"/>
              <a:t>Radial Interferometer-Polarimeter (RIP) </a:t>
            </a:r>
            <a:endParaRPr sz="2300" u="sng"/>
          </a:p>
          <a:p>
            <a:pPr marL="84666" indent="-84666">
              <a:buSzPts val="1000"/>
              <a:defRPr sz="1000"/>
            </a:pPr>
          </a:p>
          <a:p>
            <a:pPr marL="194733" indent="-194733">
              <a:buSzPts val="2300"/>
              <a:defRPr sz="2300"/>
            </a:pPr>
            <a:r>
              <a:t>The intensity of broadband magnetic fluctuations increases with </a:t>
            </a:r>
            <a:r>
              <a:rPr sz="2400"/>
              <a:t>P</a:t>
            </a:r>
            <a:r>
              <a:rPr baseline="-25000" sz="2400"/>
              <a:t>ECH</a:t>
            </a:r>
            <a:r>
              <a:t> 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Low density without EC leads to a high signal-to-noise ratio for the 0MW case</a:t>
            </a:r>
            <a:endParaRPr sz="2200"/>
          </a:p>
          <a:p>
            <a:pPr lvl="1" marL="964363" indent="-354763">
              <a:buSzPts val="2200"/>
              <a:defRPr b="0" sz="2200"/>
            </a:pPr>
          </a:p>
          <a:p>
            <a:pPr marL="177800" indent="-177800">
              <a:buSzPts val="2100"/>
              <a:defRPr sz="2100"/>
            </a:pPr>
            <a:r>
              <a:t>The frequency range of fluctuations and total power increase with P</a:t>
            </a:r>
            <a:r>
              <a:rPr baseline="-25000"/>
              <a:t>ECH</a:t>
            </a:r>
          </a:p>
          <a:p>
            <a:pPr lvl="1" marL="915987" indent="-306387">
              <a:spcBef>
                <a:spcPts val="400"/>
              </a:spcBef>
              <a:buSzPts val="1800"/>
              <a:defRPr b="0" sz="1800"/>
            </a:pPr>
            <a:r>
              <a:t>Power at a given frequency remains relatively constant</a:t>
            </a:r>
          </a:p>
        </p:txBody>
      </p:sp>
      <p:pic>
        <p:nvPicPr>
          <p:cNvPr id="419" name="Content Placeholder 13" descr="Content Placeholder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0414" y="907728"/>
            <a:ext cx="5050358" cy="5325063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Straight Arrow Connector 15"/>
          <p:cNvSpPr/>
          <p:nvPr/>
        </p:nvSpPr>
        <p:spPr>
          <a:xfrm flipV="1">
            <a:off x="7854574" y="2081813"/>
            <a:ext cx="1275017" cy="793879"/>
          </a:xfrm>
          <a:prstGeom prst="line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21" name="Rectangle 16"/>
          <p:cNvSpPr txBox="1"/>
          <p:nvPr/>
        </p:nvSpPr>
        <p:spPr>
          <a:xfrm>
            <a:off x="8586619" y="1474528"/>
            <a:ext cx="771610" cy="57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06" tIns="45706" rIns="45706" bIns="45706">
            <a:spAutoFit/>
          </a:bodyPr>
          <a:lstStyle/>
          <a:p>
            <a:pPr algn="ctr">
              <a:defRPr sz="2700">
                <a:solidFill>
                  <a:srgbClr val="FF0000"/>
                </a:solidFill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</a:t>
            </a:r>
            <a:r>
              <a:rPr baseline="-25000"/>
              <a:t>ECH</a:t>
            </a:r>
          </a:p>
        </p:txBody>
      </p:sp>
      <p:sp>
        <p:nvSpPr>
          <p:cNvPr id="422" name="Straight Arrow Connector 4"/>
          <p:cNvSpPr/>
          <p:nvPr/>
        </p:nvSpPr>
        <p:spPr>
          <a:xfrm flipV="1">
            <a:off x="8591459" y="4583730"/>
            <a:ext cx="3064107" cy="986334"/>
          </a:xfrm>
          <a:prstGeom prst="line">
            <a:avLst/>
          </a:prstGeom>
          <a:ln w="57150">
            <a:solidFill>
              <a:srgbClr val="00B050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425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Background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Runaway Electrons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Wave-particle interactions</a:t>
            </a:r>
            <a:endParaRPr sz="1879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/>
            </a:pPr>
            <a:r>
              <a:t>Externally Launched: Helicon Waves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Modeling</a:t>
            </a:r>
            <a:endParaRPr sz="1879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Experimental Results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Mitigation Applicability</a:t>
            </a:r>
            <a:endParaRPr sz="2538"/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38" u="sng">
                <a:solidFill>
                  <a:srgbClr val="FF0000"/>
                </a:solidFill>
              </a:defRPr>
            </a:pPr>
            <a:r>
              <a:t>Additional Wave-Particle Experiments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OXB Mode Conversion</a:t>
            </a:r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/>
            </a:pPr>
            <a:r>
              <a:t>Low-Density Expulsion</a:t>
            </a:r>
            <a:endParaRPr sz="2726"/>
          </a:p>
          <a:p>
            <a:pPr lvl="1" marL="805218" indent="-482892" defTabSz="572881">
              <a:lnSpc>
                <a:spcPct val="90000"/>
              </a:lnSpc>
              <a:spcBef>
                <a:spcPts val="300"/>
              </a:spcBef>
              <a:buFontTx/>
              <a:buAutoNum type="alphaLcParenR" startAt="1"/>
              <a:defRPr b="0" sz="2256" u="sng">
                <a:solidFill>
                  <a:srgbClr val="FF2600"/>
                </a:solidFill>
              </a:defRPr>
            </a:pPr>
            <a:r>
              <a:t>Toroidal Ripple Experiment</a:t>
            </a:r>
          </a:p>
          <a:p>
            <a:pPr marL="482892" indent="-482892" defTabSz="572881">
              <a:lnSpc>
                <a:spcPct val="90000"/>
              </a:lnSpc>
              <a:spcBef>
                <a:spcPts val="1400"/>
              </a:spcBef>
              <a:buSzPts val="2700"/>
              <a:buFontTx/>
              <a:buAutoNum type="arabicPeriod" startAt="1"/>
              <a:defRPr sz="2726" u="sng"/>
            </a:pPr>
            <a:r>
              <a:t>Conclusions</a:t>
            </a:r>
            <a:r>
              <a:t> and Future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ontent Placeholder 2"/>
          <p:cNvSpPr txBox="1"/>
          <p:nvPr>
            <p:ph type="body" idx="1"/>
          </p:nvPr>
        </p:nvSpPr>
        <p:spPr>
          <a:xfrm>
            <a:off x="190500" y="952500"/>
            <a:ext cx="7592016" cy="5389798"/>
          </a:xfrm>
          <a:prstGeom prst="rect">
            <a:avLst/>
          </a:prstGeom>
        </p:spPr>
        <p:txBody>
          <a:bodyPr lIns="60896" tIns="60896" rIns="60896" bIns="60896"/>
          <a:lstStyle/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REs traveling near the plasma edge experience an oscillating toroidal field </a:t>
            </a: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</a:defRPr>
            </a:pPr>
            <a:r>
              <a:t>16 toroidal field coils  </a:t>
            </a:r>
            <a14:m>
              <m:oMath>
                <m:r>
                  <a:rPr xmlns:a="http://schemas.openxmlformats.org/drawingml/2006/main" sz="210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→</m:t>
                </m:r>
                <m:r>
                  <a:rPr xmlns:a="http://schemas.openxmlformats.org/drawingml/2006/main" sz="210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/>
                </m:r>
                <m:sSub>
                  <m:e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𝑛</m:t>
                    </m:r>
                  </m:e>
                  <m:sub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𝑟</m:t>
                    </m:r>
                  </m:sub>
                </m:sSub>
                <m:r>
                  <a:rPr xmlns:a="http://schemas.openxmlformats.org/drawingml/2006/main" sz="210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10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16</m:t>
                </m:r>
              </m:oMath>
            </a14:m>
          </a:p>
          <a:p>
            <a:pPr lvl="1" marL="548640" indent="-205740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200">
                <a:solidFill>
                  <a:srgbClr val="413C3A"/>
                </a:solidFill>
              </a:defRPr>
            </a:pPr>
          </a:p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Particles traveling with the correct momentum experience a resonance with their gyromotion</a:t>
            </a:r>
          </a:p>
          <a:p>
            <a:pPr marL="214312" indent="-214312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sz="1000">
                <a:solidFill>
                  <a:srgbClr val="413C3A"/>
                </a:solidFill>
              </a:defRPr>
            </a:pPr>
          </a:p>
          <a:p>
            <a:pPr marL="0" indent="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Tx/>
              <a:buFont typeface="Wingdings"/>
              <a:buNone/>
              <a:defRPr b="0">
                <a:solidFill>
                  <a:srgbClr val="413C3A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left"/>
                </m:oMathParaPr>
                <m:oMath>
                  <m:sSub>
                    <m:e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23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sSub>
                        <m:e>
                          <m:r>
                            <a:rPr xmlns:a="http://schemas.openxmlformats.org/drawingml/2006/main" sz="2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xmlns:a="http://schemas.openxmlformats.org/drawingml/2006/main" sz="2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2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xmlns:a="http://schemas.openxmlformats.org/drawingml/2006/main" sz="2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den>
                  </m:f>
                </m:oMath>
              </m:oMathPara>
            </a14:m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indent="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Tx/>
              <a:buFont typeface="Wingdings"/>
              <a:buNone/>
              <a:defRPr sz="1000">
                <a:solidFill>
                  <a:srgbClr val="413C3A"/>
                </a:solidFill>
              </a:defRPr>
            </a:pPr>
          </a:p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For a typical TCV discharge near the plasma edge:</a:t>
            </a: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left"/>
                </m:oMathParaPr>
                <m:oMath>
                  <m:sSub>
                    <m:e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e>
                    <m: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≈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42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/>
                  </m:r>
                  <m:sSub>
                    <m:e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e>
                    <m: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sub>
                  </m:sSub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𝑐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/>
                  </m:r>
                </m:oMath>
              </m:oMathPara>
            </a14:m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left"/>
                </m:oMathParaPr>
                <m:oMath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𝐸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21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/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𝑀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𝑒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𝑉</m:t>
                  </m:r>
                </m:oMath>
              </m:oMathPara>
            </a14:m>
          </a:p>
        </p:txBody>
      </p:sp>
      <p:sp>
        <p:nvSpPr>
          <p:cNvPr id="428" name="Title 1"/>
          <p:cNvSpPr txBox="1"/>
          <p:nvPr>
            <p:ph type="title"/>
          </p:nvPr>
        </p:nvSpPr>
        <p:spPr>
          <a:xfrm>
            <a:off x="1344797" y="178692"/>
            <a:ext cx="9489706" cy="760832"/>
          </a:xfrm>
          <a:prstGeom prst="rect">
            <a:avLst/>
          </a:prstGeom>
        </p:spPr>
        <p:txBody>
          <a:bodyPr lIns="0" tIns="0" rIns="0" bIns="0" anchor="t"/>
          <a:lstStyle>
            <a:lvl1pPr algn="ctr"/>
          </a:lstStyle>
          <a:p>
            <a:pPr/>
            <a:r>
              <a:t>Discrete TF Coils Induce 3D Field Near Edge</a:t>
            </a:r>
          </a:p>
        </p:txBody>
      </p:sp>
      <p:pic>
        <p:nvPicPr>
          <p:cNvPr id="42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0" r="51220" b="0"/>
          <a:stretch>
            <a:fillRect/>
          </a:stretch>
        </p:blipFill>
        <p:spPr>
          <a:xfrm>
            <a:off x="8304809" y="1657081"/>
            <a:ext cx="3608198" cy="35426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Content Placeholder 2"/>
          <p:cNvSpPr txBox="1"/>
          <p:nvPr>
            <p:ph type="body" idx="1"/>
          </p:nvPr>
        </p:nvSpPr>
        <p:spPr>
          <a:xfrm>
            <a:off x="190500" y="952500"/>
            <a:ext cx="7592016" cy="5071863"/>
          </a:xfrm>
          <a:prstGeom prst="rect">
            <a:avLst/>
          </a:prstGeom>
        </p:spPr>
        <p:txBody>
          <a:bodyPr lIns="60896" tIns="60896" rIns="60896" bIns="60896"/>
          <a:lstStyle/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A recent study hypothesizes the mechanism behind the observed maximum energy and pitch angle of TCV REs [4]</a:t>
            </a: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</a:defRPr>
            </a:pPr>
            <a:r>
              <a:t>MANTIS system</a:t>
            </a:r>
          </a:p>
          <a:p>
            <a:pPr lvl="1" marL="561109" indent="-218209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400">
                <a:solidFill>
                  <a:srgbClr val="413C3A"/>
                </a:solidFill>
              </a:defRPr>
            </a:pPr>
          </a:p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Hypothesizes this </a:t>
            </a:r>
            <a:r>
              <a:rPr u="sng"/>
              <a:t>resonance between RE gyromotion and the TFR</a:t>
            </a:r>
            <a:endParaRPr u="sng"/>
          </a:p>
          <a:p>
            <a:pPr marL="218209" indent="-218209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b="0" sz="1400">
                <a:solidFill>
                  <a:srgbClr val="413C3A"/>
                </a:solidFill>
              </a:defRPr>
            </a:pPr>
          </a:p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Modeling in DREAM code illustrated the ability of this resonance to pitch-angle scatter REs and therefore </a:t>
            </a:r>
            <a:r>
              <a:rPr u="sng"/>
              <a:t>set their maximum momentum</a:t>
            </a:r>
            <a:r>
              <a:t>. </a:t>
            </a: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</a:defRPr>
            </a:pPr>
            <a:r>
              <a:t>Resonance is modeled by creating a diffusion operator to simulate resonance </a:t>
            </a:r>
          </a:p>
        </p:txBody>
      </p:sp>
      <p:sp>
        <p:nvSpPr>
          <p:cNvPr id="432" name="Title 1"/>
          <p:cNvSpPr txBox="1"/>
          <p:nvPr>
            <p:ph type="title"/>
          </p:nvPr>
        </p:nvSpPr>
        <p:spPr>
          <a:xfrm>
            <a:off x="374649" y="183425"/>
            <a:ext cx="11430001" cy="982752"/>
          </a:xfrm>
          <a:prstGeom prst="rect">
            <a:avLst/>
          </a:prstGeom>
        </p:spPr>
        <p:txBody>
          <a:bodyPr lIns="0" tIns="0" rIns="0" bIns="0" anchor="t"/>
          <a:lstStyle>
            <a:lvl1pPr algn="ctr"/>
          </a:lstStyle>
          <a:p>
            <a:pPr/>
            <a:r>
              <a:t>Resonance with Ripple Create Momentum-Space Vortex</a:t>
            </a:r>
          </a:p>
        </p:txBody>
      </p:sp>
      <p:pic>
        <p:nvPicPr>
          <p:cNvPr id="433" name="nfad0dd7f1_lr.jpg" descr="nfad0dd7f1_lr.jpg"/>
          <p:cNvPicPr>
            <a:picLocks noChangeAspect="1"/>
          </p:cNvPicPr>
          <p:nvPr/>
        </p:nvPicPr>
        <p:blipFill>
          <a:blip r:embed="rId2">
            <a:extLst/>
          </a:blip>
          <a:srcRect l="6137" t="51337" r="6137" b="0"/>
          <a:stretch>
            <a:fillRect/>
          </a:stretch>
        </p:blipFill>
        <p:spPr>
          <a:xfrm>
            <a:off x="8046122" y="1095551"/>
            <a:ext cx="3846825" cy="5343250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T.A. Wijkamp etal 2024 Nucl.Fusion 64 016021"/>
          <p:cNvSpPr txBox="1"/>
          <p:nvPr/>
        </p:nvSpPr>
        <p:spPr>
          <a:xfrm>
            <a:off x="9823497" y="6511799"/>
            <a:ext cx="2216308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8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T.A. Wijkamp etal 2024 Nucl.Fusion 64 016021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Title 1"/>
          <p:cNvSpPr txBox="1"/>
          <p:nvPr>
            <p:ph type="title"/>
          </p:nvPr>
        </p:nvSpPr>
        <p:spPr>
          <a:xfrm>
            <a:off x="374650" y="150381"/>
            <a:ext cx="11430001" cy="815397"/>
          </a:xfrm>
          <a:prstGeom prst="rect">
            <a:avLst/>
          </a:prstGeom>
        </p:spPr>
        <p:txBody>
          <a:bodyPr lIns="0" tIns="0" rIns="0" bIns="0" anchor="t"/>
          <a:lstStyle>
            <a:lvl1pPr algn="ctr" defTabSz="591164">
              <a:defRPr sz="3007"/>
            </a:lvl1pPr>
          </a:lstStyle>
          <a:p>
            <a:pPr/>
            <a:r>
              <a:t>Novel Toroidal Ripple Augmentation System Designed for TCV</a:t>
            </a:r>
          </a:p>
        </p:txBody>
      </p:sp>
      <p:sp>
        <p:nvSpPr>
          <p:cNvPr id="437" name="Content Placeholder 2"/>
          <p:cNvSpPr txBox="1"/>
          <p:nvPr>
            <p:ph type="body" idx="1"/>
          </p:nvPr>
        </p:nvSpPr>
        <p:spPr>
          <a:xfrm>
            <a:off x="190500" y="952500"/>
            <a:ext cx="7373261" cy="5389798"/>
          </a:xfrm>
          <a:prstGeom prst="rect">
            <a:avLst/>
          </a:prstGeom>
        </p:spPr>
        <p:txBody>
          <a:bodyPr lIns="60896" tIns="60896" rIns="60896" bIns="60896"/>
          <a:lstStyle/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Current will be reduced in every other toroidal field coil to allow variable ripple amplitude</a:t>
            </a: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</a:defRPr>
            </a:pPr>
            <a:r>
              <a:t>Creating a new </a:t>
            </a:r>
            <a14:m>
              <m:oMath>
                <m:sSub>
                  <m:e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𝑛</m:t>
                    </m:r>
                  </m:e>
                  <m:sub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r>
                      <a:rPr xmlns:a="http://schemas.openxmlformats.org/drawingml/2006/main" sz="21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𝑟</m:t>
                    </m:r>
                  </m:sub>
                </m:sSub>
                <m:r>
                  <a:rPr xmlns:a="http://schemas.openxmlformats.org/drawingml/2006/main" sz="210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10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8</m:t>
                </m:r>
              </m:oMath>
            </a14:m>
            <a:r>
              <a:t> ripple</a:t>
            </a:r>
          </a:p>
          <a:p>
            <a:pPr lvl="1" marL="557212" indent="-214312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2000">
                <a:solidFill>
                  <a:srgbClr val="413C3A"/>
                </a:solidFill>
              </a:defRPr>
            </a:pPr>
          </a:p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Current will be reduced by adding multiple identical resistors, </a:t>
            </a:r>
            <a14:m>
              <m:oMath>
                <m:sSub>
                  <m:e>
                    <m:r>
                      <a:rPr xmlns:a="http://schemas.openxmlformats.org/drawingml/2006/main" sz="23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𝑅</m:t>
                    </m:r>
                  </m:e>
                  <m:sub>
                    <m:r>
                      <a:rPr xmlns:a="http://schemas.openxmlformats.org/drawingml/2006/main" sz="23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xmlns:a="http://schemas.openxmlformats.org/drawingml/2006/main" sz="23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xmlns:a="http://schemas.openxmlformats.org/drawingml/2006/main" sz="230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𝑑</m:t>
                    </m:r>
                  </m:sub>
                </m:sSub>
              </m:oMath>
            </a14:m>
            <a:r>
              <a:t>, in parallel</a:t>
            </a:r>
          </a:p>
          <a:p>
            <a:pPr marL="205740" indent="-20574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b="0" sz="600">
                <a:solidFill>
                  <a:srgbClr val="413C3A"/>
                </a:solidFill>
              </a:defRPr>
            </a:pPr>
          </a:p>
          <a:p>
            <a:pPr marL="0" indent="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Tx/>
              <a:buFont typeface="Wingdings"/>
              <a:buNone/>
              <a:defRPr b="0">
                <a:solidFill>
                  <a:srgbClr val="413C3A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left"/>
                </m:oMathParaPr>
                <m:oMath>
                  <m:sSub>
                    <m:e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sub>
                  </m:sSub>
                  <m:r>
                    <a:rPr xmlns:a="http://schemas.openxmlformats.org/drawingml/2006/main" sz="23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23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/>
                  </m:r>
                  <m:f>
                    <m:fPr>
                      <m:ctrlP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b>
                        <m:e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num>
                    <m:den>
                      <m:sSub>
                        <m:e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xmlns:a="http://schemas.openxmlformats.org/drawingml/2006/main" sz="23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e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xmlns:a="http://schemas.openxmlformats.org/drawingml/2006/main" sz="23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den>
                  </m:f>
                </m:oMath>
              </m:oMathPara>
            </a14:m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indent="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Tx/>
              <a:buFont typeface="Wingdings"/>
              <a:buNone/>
              <a:defRPr b="0" sz="600">
                <a:solidFill>
                  <a:srgbClr val="413C3A"/>
                </a:solidFill>
              </a:defRPr>
            </a:pPr>
          </a:p>
          <a:p>
            <a:pPr marL="228600" indent="-2286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>
                <a:solidFill>
                  <a:srgbClr val="413C3A"/>
                </a:solidFill>
              </a:defRPr>
            </a:pPr>
            <a:r>
              <a:t>Switches will be used to add/remove parallel resistance to vary the bypassed current from 6-20%</a:t>
            </a:r>
          </a:p>
        </p:txBody>
      </p:sp>
      <p:pic>
        <p:nvPicPr>
          <p:cNvPr id="438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84871" y="1072235"/>
            <a:ext cx="3812752" cy="1826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75333" y="2912431"/>
            <a:ext cx="2831828" cy="40073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Content Placeholder 2"/>
          <p:cNvSpPr txBox="1"/>
          <p:nvPr>
            <p:ph type="body" idx="1"/>
          </p:nvPr>
        </p:nvSpPr>
        <p:spPr>
          <a:xfrm>
            <a:off x="186546" y="952500"/>
            <a:ext cx="7122181" cy="5389798"/>
          </a:xfrm>
          <a:prstGeom prst="rect">
            <a:avLst/>
          </a:prstGeom>
        </p:spPr>
        <p:txBody>
          <a:bodyPr lIns="60896" tIns="60896" rIns="60896" bIns="60896"/>
          <a:lstStyle/>
          <a:p>
            <a:pPr marL="214312" indent="-214312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sz="2000" u="sng">
                <a:solidFill>
                  <a:srgbClr val="E30613"/>
                </a:solidFill>
              </a:defRPr>
            </a:pPr>
            <a:r>
              <a:t>Problem:</a:t>
            </a:r>
            <a:r>
              <a:rPr u="none">
                <a:solidFill>
                  <a:srgbClr val="413C3A"/>
                </a:solidFill>
              </a:rPr>
              <a:t> Lower toroidal mode number requires larger momentum for resonance</a:t>
            </a:r>
          </a:p>
          <a:p>
            <a:pPr marL="205740" indent="-20574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sz="600">
                <a:solidFill>
                  <a:srgbClr val="413C3A"/>
                </a:solidFill>
              </a:defRPr>
            </a:pPr>
          </a:p>
          <a:p>
            <a:pPr lvl="2" indent="91440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Font typeface="Wingdings"/>
              <a:defRPr b="0" sz="2000">
                <a:solidFill>
                  <a:srgbClr val="413C3A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left"/>
                </m:oMathParaPr>
                <m:oMath>
                  <m:sSub>
                    <m:e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e>
                    <m: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sSub>
                        <m:e>
                          <m:r>
                            <a:rPr xmlns:a="http://schemas.openxmlformats.org/drawingml/2006/main" sz="21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xmlns:a="http://schemas.openxmlformats.org/drawingml/2006/main" sz="21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2100" i="1">
                              <a:solidFill>
                                <a:srgbClr val="E30613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xmlns:a="http://schemas.openxmlformats.org/drawingml/2006/main" sz="2100" i="1">
                              <a:solidFill>
                                <a:srgbClr val="E30613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xmlns:a="http://schemas.openxmlformats.org/drawingml/2006/main" sz="2100" i="1">
                              <a:solidFill>
                                <a:srgbClr val="E30613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xmlns:a="http://schemas.openxmlformats.org/drawingml/2006/main" sz="2100" i="1">
                              <a:solidFill>
                                <a:srgbClr val="E30613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21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xmlns:a="http://schemas.openxmlformats.org/drawingml/2006/main" sz="2100" i="1">
                              <a:solidFill>
                                <a:srgbClr val="413C3A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den>
                  </m:f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/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→</m:t>
                  </m:r>
                  <m:sSub>
                    <m:e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e>
                    <m: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</m:sub>
                  </m:sSub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>1.8</m:t>
                  </m:r>
                  <m:r>
                    <a:rPr xmlns:a="http://schemas.openxmlformats.org/drawingml/2006/main" sz="2100" i="1">
                      <a:solidFill>
                        <a:srgbClr val="413C3A"/>
                      </a:solidFill>
                      <a:latin typeface="Cambria Math" panose="02040503050406030204" pitchFamily="18" charset="0"/>
                    </a:rPr>
                    <m:t/>
                  </m:r>
                  <m:sSub>
                    <m:e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e>
                    <m:sub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xmlns:a="http://schemas.openxmlformats.org/drawingml/2006/main" sz="2100" i="1">
                          <a:solidFill>
                            <a:srgbClr val="413C3A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sub>
                  </m:sSub>
                </m:oMath>
              </m:oMathPara>
            </a14:m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indent="0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Tx/>
              <a:buFont typeface="Wingdings"/>
              <a:buNone/>
              <a:defRPr sz="600">
                <a:solidFill>
                  <a:srgbClr val="413C3A"/>
                </a:solidFill>
              </a:defRPr>
            </a:pPr>
          </a:p>
          <a:p>
            <a:pPr marL="214312" indent="-214312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sz="2000">
                <a:solidFill>
                  <a:srgbClr val="413C3A"/>
                </a:solidFill>
              </a:defRPr>
            </a:pPr>
            <a:r>
              <a:t>Resonant energy nearly doubles to 38.6 MeV</a:t>
            </a:r>
          </a:p>
          <a:p>
            <a:pPr lvl="1" marL="563335" indent="-220435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800">
                <a:solidFill>
                  <a:srgbClr val="413C3A"/>
                </a:solidFill>
              </a:defRPr>
            </a:pPr>
            <a:r>
              <a:t>Particles may be blocked by standard resonance before reaching this energy</a:t>
            </a:r>
          </a:p>
          <a:p>
            <a:pPr lvl="1" marL="563335" indent="-220435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800" u="sng">
                <a:solidFill>
                  <a:srgbClr val="413C3A"/>
                </a:solidFill>
              </a:defRPr>
            </a:pPr>
            <a:r>
              <a:t>Lower-energy resonances would require higher effective harmonics!</a:t>
            </a:r>
          </a:p>
          <a:p>
            <a:pPr lvl="1" marL="561109" indent="-218209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400" u="sng">
                <a:solidFill>
                  <a:srgbClr val="413C3A"/>
                </a:solidFill>
              </a:defRPr>
            </a:pPr>
          </a:p>
          <a:p>
            <a:pPr marL="214312" indent="-214312" defTabSz="914400">
              <a:lnSpc>
                <a:spcPct val="90000"/>
              </a:lnSpc>
              <a:spcBef>
                <a:spcPts val="900"/>
              </a:spcBef>
              <a:buClr>
                <a:srgbClr val="E30613"/>
              </a:buClr>
              <a:buSzPct val="90000"/>
              <a:buFontTx/>
              <a:buChar char="▪"/>
              <a:defRPr sz="2000">
                <a:solidFill>
                  <a:srgbClr val="413C3A"/>
                </a:solidFill>
              </a:defRPr>
            </a:pPr>
            <a:r>
              <a:t>Third harmonic required to obtain resonant momentum below the existing level</a:t>
            </a:r>
          </a:p>
          <a:p>
            <a:pPr lvl="1" marL="563335" indent="-220435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800">
                <a:solidFill>
                  <a:srgbClr val="413C3A"/>
                </a:solidFill>
              </a:defRPr>
            </a:pPr>
            <a:r>
              <a:t>Effective amplitude, </a:t>
            </a:r>
            <a14:m>
              <m:oMath>
                <m:sSub>
                  <m:e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𝛿</m:t>
                    </m:r>
                  </m:e>
                  <m:sub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3</m:t>
                    </m:r>
                  </m:sub>
                </m:sSub>
                <m:r>
                  <a:rPr xmlns:a="http://schemas.openxmlformats.org/drawingml/2006/main" sz="165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=</m:t>
                </m:r>
                <m:f>
                  <m:fPr>
                    <m:ctrlP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</m:ctrlPr>
                    <m:type m:val="bar"/>
                  </m:fPr>
                  <m:num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1</m:t>
                    </m:r>
                  </m:num>
                  <m:den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2</m:t>
                    </m:r>
                  </m:den>
                </m:f>
                <m:sSup>
                  <m:e>
                    <m:d>
                      <m:dPr>
                        <m:ctrlPr>
                          <a:rPr xmlns:a="http://schemas.openxmlformats.org/drawingml/2006/main" sz="1650" i="1">
                            <a:solidFill>
                              <a:srgbClr val="413C3A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e>
                            <m:r>
                              <a:rPr xmlns:a="http://schemas.openxmlformats.org/drawingml/2006/main" sz="1650" i="1">
                                <a:solidFill>
                                  <a:srgbClr val="413C3A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xmlns:a="http://schemas.openxmlformats.org/drawingml/2006/main" sz="1650" i="1">
                                <a:solidFill>
                                  <a:srgbClr val="413C3A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e>
                  <m:sup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3</m:t>
                    </m:r>
                  </m:sup>
                </m:sSup>
                <m:r>
                  <a:rPr xmlns:a="http://schemas.openxmlformats.org/drawingml/2006/main" sz="165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165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9.3</m:t>
                </m:r>
                <m:r>
                  <a:rPr xmlns:a="http://schemas.openxmlformats.org/drawingml/2006/main" sz="165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/>
                </m:r>
                <m:r>
                  <a:rPr xmlns:a="http://schemas.openxmlformats.org/drawingml/2006/main" sz="1650" i="1">
                    <a:solidFill>
                      <a:srgbClr val="413C3A"/>
                    </a:solidFill>
                    <a:latin typeface="Cambria Math" panose="02040503050406030204" pitchFamily="18" charset="0"/>
                  </a:rPr>
                  <m:t>×</m:t>
                </m:r>
                <m:sSup>
                  <m:e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xmlns:a="http://schemas.openxmlformats.org/drawingml/2006/main" sz="1650" i="1">
                        <a:solidFill>
                          <a:srgbClr val="413C3A"/>
                        </a:solidFill>
                        <a:latin typeface="Cambria Math" panose="02040503050406030204" pitchFamily="18" charset="0"/>
                      </a:rPr>
                      <m:t>7</m:t>
                    </m:r>
                  </m:sup>
                </m:sSup>
              </m:oMath>
            </a14:m>
            <a:r>
              <a:t> [5]</a:t>
            </a:r>
          </a:p>
          <a:p>
            <a:pPr lvl="1" marL="563335" indent="-220435" defTabSz="914400">
              <a:lnSpc>
                <a:spcPct val="90000"/>
              </a:lnSpc>
              <a:spcBef>
                <a:spcPts val="400"/>
              </a:spcBef>
              <a:buClr>
                <a:srgbClr val="E30613"/>
              </a:buClr>
              <a:buSzPct val="100000"/>
              <a:defRPr b="0" sz="1800">
                <a:solidFill>
                  <a:srgbClr val="B51F1F"/>
                </a:solidFill>
              </a:defRPr>
            </a:pPr>
            <a:r>
              <a:t>Much lower than expected threshold, </a:t>
            </a:r>
            <a14:m>
              <m:oMath>
                <m:sSub>
                  <m:e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𝛿</m:t>
                    </m:r>
                  </m:e>
                  <m:sub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sub>
                </m:sSub>
                <m:r>
                  <a:rPr xmlns:a="http://schemas.openxmlformats.org/drawingml/2006/main" sz="1650" i="1">
                    <a:solidFill>
                      <a:srgbClr val="B51F1F"/>
                    </a:solidFill>
                    <a:latin typeface="Cambria Math" panose="02040503050406030204" pitchFamily="18" charset="0"/>
                  </a:rPr>
                  <m:t>=</m:t>
                </m:r>
                <m:sSup>
                  <m:e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xmlns:a="http://schemas.openxmlformats.org/drawingml/2006/main" sz="1650" i="1">
                        <a:solidFill>
                          <a:srgbClr val="B51F1F"/>
                        </a:solidFill>
                        <a:latin typeface="Cambria Math" panose="02040503050406030204" pitchFamily="18" charset="0"/>
                      </a:rPr>
                      <m:t>3</m:t>
                    </m:r>
                  </m:sup>
                </m:sSup>
              </m:oMath>
            </a14:m>
            <a:endParaRPr sz="1600"/>
          </a:p>
        </p:txBody>
      </p:sp>
      <p:sp>
        <p:nvSpPr>
          <p:cNvPr id="442" name="Title 1"/>
          <p:cNvSpPr txBox="1"/>
          <p:nvPr>
            <p:ph type="title"/>
          </p:nvPr>
        </p:nvSpPr>
        <p:spPr>
          <a:xfrm>
            <a:off x="374650" y="127296"/>
            <a:ext cx="11430001" cy="874815"/>
          </a:xfrm>
          <a:prstGeom prst="rect">
            <a:avLst/>
          </a:prstGeom>
        </p:spPr>
        <p:txBody>
          <a:bodyPr lIns="0" tIns="0" rIns="0" bIns="0" anchor="t"/>
          <a:lstStyle>
            <a:lvl1pPr algn="ctr"/>
          </a:lstStyle>
          <a:p>
            <a:pPr/>
            <a:r>
              <a:t>Applied Ripple Larger Inside the Plasma Volume</a:t>
            </a:r>
          </a:p>
        </p:txBody>
      </p:sp>
      <p:pic>
        <p:nvPicPr>
          <p:cNvPr id="44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72630" y="1557391"/>
            <a:ext cx="4729678" cy="4183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itle 1"/>
          <p:cNvSpPr txBox="1"/>
          <p:nvPr>
            <p:ph type="title"/>
          </p:nvPr>
        </p:nvSpPr>
        <p:spPr>
          <a:xfrm>
            <a:off x="958294" y="208721"/>
            <a:ext cx="9591262" cy="514096"/>
          </a:xfrm>
          <a:prstGeom prst="rect">
            <a:avLst/>
          </a:prstGeom>
        </p:spPr>
        <p:txBody>
          <a:bodyPr/>
          <a:lstStyle>
            <a:lvl1pPr algn="ctr" defTabSz="582930">
              <a:lnSpc>
                <a:spcPct val="90000"/>
              </a:lnSpc>
              <a:defRPr sz="2700"/>
            </a:lvl1pPr>
          </a:lstStyle>
          <a:p>
            <a:pPr/>
            <a:r>
              <a:t>Outline</a:t>
            </a:r>
          </a:p>
        </p:txBody>
      </p:sp>
      <p:sp>
        <p:nvSpPr>
          <p:cNvPr id="446" name="Content Placeholder 2"/>
          <p:cNvSpPr txBox="1"/>
          <p:nvPr>
            <p:ph type="body" idx="1"/>
          </p:nvPr>
        </p:nvSpPr>
        <p:spPr>
          <a:xfrm>
            <a:off x="271796" y="946140"/>
            <a:ext cx="10964258" cy="5091907"/>
          </a:xfrm>
          <a:prstGeom prst="rect">
            <a:avLst/>
          </a:prstGeom>
        </p:spPr>
        <p:txBody>
          <a:bodyPr/>
          <a:lstStyle/>
          <a:p>
            <a:pPr marL="493166" indent="-493166" defTabSz="585070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92" u="sng"/>
            </a:pPr>
            <a:r>
              <a:t>Background</a:t>
            </a:r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Runaway Electrons</a:t>
            </a:r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Wave-particle interactions</a:t>
            </a:r>
            <a:endParaRPr sz="1919"/>
          </a:p>
          <a:p>
            <a:pPr marL="493166" indent="-493166" defTabSz="585070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92" u="sng"/>
            </a:pPr>
            <a:r>
              <a:t>Externally Launched: Helicon Waves</a:t>
            </a:r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Modeling</a:t>
            </a:r>
            <a:endParaRPr sz="1919"/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Experimental Results</a:t>
            </a:r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Mitigation Applicability</a:t>
            </a:r>
            <a:endParaRPr sz="2592"/>
          </a:p>
          <a:p>
            <a:pPr marL="493166" indent="-493166" defTabSz="585070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92" u="sng"/>
            </a:pPr>
            <a:r>
              <a:t>Additional Wave-Particle Experiments</a:t>
            </a:r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OXB Mode Conversion</a:t>
            </a:r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Low-Density Expulsion</a:t>
            </a:r>
            <a:endParaRPr sz="2784"/>
          </a:p>
          <a:p>
            <a:pPr lvl="1" marL="822350" indent="-493166" defTabSz="585070">
              <a:lnSpc>
                <a:spcPct val="90000"/>
              </a:lnSpc>
              <a:spcBef>
                <a:spcPts val="300"/>
              </a:spcBef>
              <a:buSzPts val="2300"/>
              <a:buFontTx/>
              <a:buAutoNum type="alphaLcParenR" startAt="1"/>
              <a:defRPr b="0" sz="2304" u="sng"/>
            </a:pPr>
            <a:r>
              <a:t>Toroidal Ripple Experiment</a:t>
            </a:r>
          </a:p>
          <a:p>
            <a:pPr marL="493166" indent="-493166" defTabSz="585070">
              <a:lnSpc>
                <a:spcPct val="90000"/>
              </a:lnSpc>
              <a:spcBef>
                <a:spcPts val="1400"/>
              </a:spcBef>
              <a:buSzPts val="2500"/>
              <a:buFontTx/>
              <a:buAutoNum type="arabicPeriod" startAt="1"/>
              <a:defRPr sz="2592" u="sng">
                <a:solidFill>
                  <a:srgbClr val="FF0000"/>
                </a:solidFill>
              </a:defRPr>
            </a:pPr>
            <a:r>
              <a:t>Conclusions and Future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le 1"/>
          <p:cNvSpPr txBox="1"/>
          <p:nvPr>
            <p:ph type="title"/>
          </p:nvPr>
        </p:nvSpPr>
        <p:spPr>
          <a:xfrm>
            <a:off x="4254029" y="224306"/>
            <a:ext cx="3507800" cy="514095"/>
          </a:xfrm>
          <a:prstGeom prst="rect">
            <a:avLst/>
          </a:prstGeom>
        </p:spPr>
        <p:txBody>
          <a:bodyPr/>
          <a:lstStyle>
            <a:lvl1pPr algn="ctr" defTabSz="466344">
              <a:lnSpc>
                <a:spcPct val="90000"/>
              </a:lnSpc>
              <a:defRPr sz="2700"/>
            </a:lvl1pPr>
          </a:lstStyle>
          <a:p>
            <a:pPr/>
            <a:r>
              <a:t>Conclusions</a:t>
            </a:r>
          </a:p>
        </p:txBody>
      </p:sp>
      <p:sp>
        <p:nvSpPr>
          <p:cNvPr id="449" name="Content Placeholder 4"/>
          <p:cNvSpPr txBox="1"/>
          <p:nvPr>
            <p:ph type="body" idx="1"/>
          </p:nvPr>
        </p:nvSpPr>
        <p:spPr>
          <a:xfrm>
            <a:off x="444492" y="1011281"/>
            <a:ext cx="11290316" cy="5189345"/>
          </a:xfrm>
          <a:prstGeom prst="rect">
            <a:avLst/>
          </a:prstGeom>
        </p:spPr>
        <p:txBody>
          <a:bodyPr/>
          <a:lstStyle/>
          <a:p>
            <a:pPr marL="221742" indent="-221742" defTabSz="591164">
              <a:spcBef>
                <a:spcPts val="400"/>
              </a:spcBef>
              <a:buSzPts val="2000"/>
              <a:defRPr sz="2037"/>
            </a:pPr>
            <a:r>
              <a:t>Additional tools are needed to mitigate the risk posed by runaway electrons to future high-current tokamaks</a:t>
            </a:r>
          </a:p>
          <a:p>
            <a:pPr marL="221742" indent="-221742" defTabSz="591164">
              <a:spcBef>
                <a:spcPts val="400"/>
              </a:spcBef>
              <a:buSzPts val="900"/>
              <a:defRPr sz="970"/>
            </a:pPr>
          </a:p>
          <a:p>
            <a:pPr marL="221742" indent="-221742" defTabSz="591164">
              <a:spcBef>
                <a:spcPts val="400"/>
              </a:spcBef>
              <a:buSzPts val="2000"/>
              <a:defRPr sz="2037"/>
            </a:pPr>
            <a:r>
              <a:t>Wave-particle interactions are a promising tool for runaway mitigation </a:t>
            </a:r>
          </a:p>
          <a:p>
            <a:pPr lvl="1" marL="535876" indent="-221742" defTabSz="591164">
              <a:spcBef>
                <a:spcPts val="400"/>
              </a:spcBef>
              <a:buSzPts val="1700"/>
              <a:buChar char="•"/>
              <a:defRPr b="0" sz="1746"/>
            </a:pPr>
            <a:r>
              <a:t>Due to their ability to modify the momentum-space dynamics</a:t>
            </a:r>
          </a:p>
          <a:p>
            <a:pPr marL="221742" indent="-221742" defTabSz="591164">
              <a:spcBef>
                <a:spcPts val="400"/>
              </a:spcBef>
              <a:buSzPts val="2000"/>
              <a:defRPr sz="2037"/>
            </a:pPr>
            <a:r>
              <a:t>Externally launched helicon waves were observed to alter the runaway electron distribution function significantly </a:t>
            </a:r>
          </a:p>
          <a:p>
            <a:pPr lvl="1" marL="535876" indent="-221742" defTabSz="591164">
              <a:spcBef>
                <a:spcPts val="400"/>
              </a:spcBef>
              <a:buSzPts val="1700"/>
              <a:buChar char="•"/>
              <a:defRPr b="0" sz="1746"/>
            </a:pPr>
            <a:r>
              <a:t>In agreement with established Fokker-Planck modeling</a:t>
            </a:r>
          </a:p>
          <a:p>
            <a:pPr lvl="1" marL="535876" indent="-221742" defTabSz="591164">
              <a:spcBef>
                <a:spcPts val="400"/>
              </a:spcBef>
              <a:buSzPts val="900"/>
              <a:buChar char="•"/>
              <a:defRPr b="0" sz="970"/>
            </a:pPr>
          </a:p>
          <a:p>
            <a:pPr marL="221742" indent="-221742" defTabSz="591164">
              <a:spcBef>
                <a:spcPts val="400"/>
              </a:spcBef>
              <a:buSzPts val="2000"/>
              <a:defRPr sz="2037"/>
            </a:pPr>
            <a:r>
              <a:t>Successful conversion from externally launched O-mode to internal sX-mode observed in post-disruption runaway beam </a:t>
            </a:r>
          </a:p>
          <a:p>
            <a:pPr marL="221742" indent="-221742" defTabSz="591164">
              <a:spcBef>
                <a:spcPts val="400"/>
              </a:spcBef>
              <a:buSzPts val="2000"/>
              <a:defRPr sz="2037"/>
            </a:pPr>
            <a:r>
              <a:t>Significant X-mode power observed to result in runaway electron expulsion in low-density, start-up-relevant plasmas</a:t>
            </a:r>
          </a:p>
          <a:p>
            <a:pPr marL="221742" indent="-221742" defTabSz="591164">
              <a:lnSpc>
                <a:spcPct val="90000"/>
              </a:lnSpc>
              <a:spcBef>
                <a:spcPts val="1400"/>
              </a:spcBef>
              <a:buSzPts val="2000"/>
              <a:defRPr sz="2037"/>
            </a:pPr>
            <a:r>
              <a:t>Resonance with toroidal field ripples will be explored using a hardware upgrade on TCV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itle 1"/>
          <p:cNvSpPr txBox="1"/>
          <p:nvPr>
            <p:ph type="title"/>
          </p:nvPr>
        </p:nvSpPr>
        <p:spPr>
          <a:xfrm>
            <a:off x="157041" y="2971800"/>
            <a:ext cx="10969943" cy="914400"/>
          </a:xfrm>
          <a:prstGeom prst="rect">
            <a:avLst/>
          </a:prstGeom>
        </p:spPr>
        <p:txBody>
          <a:bodyPr/>
          <a:lstStyle>
            <a:lvl1pPr algn="ctr">
              <a:defRPr sz="4600">
                <a:solidFill>
                  <a:srgbClr val="000000"/>
                </a:solidFill>
              </a:defRPr>
            </a:lvl1pPr>
          </a:lstStyle>
          <a:p>
            <a:pPr/>
            <a:r>
              <a:t>Extra Slides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137;p14"/>
          <p:cNvSpPr txBox="1"/>
          <p:nvPr>
            <p:ph type="body" sz="half" idx="1"/>
          </p:nvPr>
        </p:nvSpPr>
        <p:spPr>
          <a:xfrm>
            <a:off x="339312" y="1322447"/>
            <a:ext cx="5134387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600075" indent="-457200"/>
            <a:r>
              <a:t>GENRAY used to simulate wave propagation in background plasma</a:t>
            </a:r>
          </a:p>
          <a:p>
            <a:pPr marL="600075" indent="-457200"/>
            <a:r>
              <a:t>Does not include REs in simulation</a:t>
            </a:r>
          </a:p>
          <a:p>
            <a:pPr marL="600075" indent="-457200"/>
          </a:p>
          <a:p>
            <a:pPr marL="600075" indent="-457200"/>
            <a:r>
              <a:t>Single pass absorption around 5%</a:t>
            </a:r>
          </a:p>
          <a:p>
            <a:pPr marL="600075" indent="-457200"/>
          </a:p>
          <a:p>
            <a:pPr marL="600075" indent="-457200"/>
            <a:r>
              <a:t>Suggests significant fraction of power left to interact with REs</a:t>
            </a:r>
          </a:p>
        </p:txBody>
      </p:sp>
      <p:sp>
        <p:nvSpPr>
          <p:cNvPr id="454" name="Google Shape;138;p14"/>
          <p:cNvSpPr txBox="1"/>
          <p:nvPr>
            <p:ph type="title"/>
          </p:nvPr>
        </p:nvSpPr>
        <p:spPr>
          <a:xfrm>
            <a:off x="203941" y="437303"/>
            <a:ext cx="11366211" cy="492516"/>
          </a:xfrm>
          <a:prstGeom prst="rect">
            <a:avLst/>
          </a:prstGeom>
        </p:spPr>
        <p:txBody>
          <a:bodyPr lIns="53059" tIns="53059" rIns="53059" bIns="53059"/>
          <a:lstStyle>
            <a:lvl1pPr defTabSz="243779">
              <a:defRPr sz="1240"/>
            </a:lvl1pPr>
          </a:lstStyle>
          <a:p>
            <a:pPr/>
            <a:r>
              <a:t>GENRAY Raytracing has Confirmed Low Absorption of Waves on Background Plasma</a:t>
            </a:r>
          </a:p>
        </p:txBody>
      </p:sp>
      <p:sp>
        <p:nvSpPr>
          <p:cNvPr id="455" name="Google Shape;139;p14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456" name="Google Shape;140;p14" descr="Google Shape;140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89082" y="849742"/>
            <a:ext cx="4896121" cy="60057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323;p35"/>
          <p:cNvSpPr txBox="1"/>
          <p:nvPr>
            <p:ph type="title"/>
          </p:nvPr>
        </p:nvSpPr>
        <p:spPr>
          <a:xfrm>
            <a:off x="608964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defTabSz="487558">
              <a:defRPr sz="2480"/>
            </a:lvl1pPr>
          </a:lstStyle>
          <a:p>
            <a:pPr/>
            <a:r>
              <a:t>Cold plasma dispersion for DIII-D plasma parameters</a:t>
            </a:r>
          </a:p>
        </p:txBody>
      </p:sp>
      <p:sp>
        <p:nvSpPr>
          <p:cNvPr id="459" name="Google Shape;324;p35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sp>
        <p:nvSpPr>
          <p:cNvPr id="460" name="Google Shape;325;p35"/>
          <p:cNvSpPr txBox="1"/>
          <p:nvPr>
            <p:ph type="body" sz="quarter" idx="1"/>
          </p:nvPr>
        </p:nvSpPr>
        <p:spPr>
          <a:xfrm>
            <a:off x="153131" y="1306359"/>
            <a:ext cx="2935304" cy="4751286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600075" indent="-457200"/>
            <a:r>
              <a:t>Two solutions to cold plasma dispersion for 476 MHz wave:</a:t>
            </a:r>
          </a:p>
          <a:p>
            <a:pPr marL="600075" indent="-457200"/>
            <a:r>
              <a:t>slow wave (lower hybrid wave)</a:t>
            </a:r>
          </a:p>
          <a:p>
            <a:pPr marL="600075" indent="-457200"/>
            <a:r>
              <a:t>fast wave (a.k.a whistler wave, helicon wave, etc)</a:t>
            </a:r>
          </a:p>
        </p:txBody>
      </p:sp>
      <p:pic>
        <p:nvPicPr>
          <p:cNvPr id="461" name="Google Shape;326;p35" descr="Google Shape;326;p3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95178" y="1306360"/>
            <a:ext cx="7863152" cy="46898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314;p34"/>
          <p:cNvSpPr txBox="1"/>
          <p:nvPr>
            <p:ph type="body" sz="half" idx="1"/>
          </p:nvPr>
        </p:nvSpPr>
        <p:spPr>
          <a:xfrm>
            <a:off x="339310" y="1322447"/>
            <a:ext cx="3856186" cy="4751285"/>
          </a:xfrm>
          <a:prstGeom prst="rect">
            <a:avLst/>
          </a:prstGeom>
        </p:spPr>
        <p:txBody>
          <a:bodyPr lIns="53059" tIns="53059" rIns="53059" bIns="53059"/>
          <a:lstStyle/>
          <a:p>
            <a:pPr marL="600075" indent="-457200"/>
            <a:r>
              <a:t>k = k0 * (R0 / R) </a:t>
            </a:r>
          </a:p>
          <a:p>
            <a:pPr marL="600075" indent="-457200"/>
          </a:p>
          <a:p>
            <a:pPr marL="600075" indent="-457200"/>
            <a:r>
              <a:t>n = k c / omega </a:t>
            </a:r>
          </a:p>
          <a:p>
            <a:pPr marL="600075" indent="-457200"/>
          </a:p>
          <a:p>
            <a:pPr marL="600075" indent="-457200"/>
            <a:r>
              <a:t>we choose wave parameters from the plasma core</a:t>
            </a:r>
          </a:p>
          <a:p>
            <a:pPr marL="600075" indent="-457200"/>
          </a:p>
          <a:p>
            <a:pPr marL="600075" indent="-457200"/>
            <a:r>
              <a:t>Note n_perp is not negligible</a:t>
            </a:r>
          </a:p>
        </p:txBody>
      </p:sp>
      <p:sp>
        <p:nvSpPr>
          <p:cNvPr id="464" name="Google Shape;315;p34"/>
          <p:cNvSpPr txBox="1"/>
          <p:nvPr>
            <p:ph type="title"/>
          </p:nvPr>
        </p:nvSpPr>
        <p:spPr>
          <a:xfrm>
            <a:off x="608964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defTabSz="444897">
              <a:defRPr sz="2263"/>
            </a:lvl1pPr>
          </a:lstStyle>
          <a:p>
            <a:pPr/>
            <a:r>
              <a:t>Parallel refractive index change dominated by major radius location of wave</a:t>
            </a:r>
          </a:p>
        </p:txBody>
      </p:sp>
      <p:sp>
        <p:nvSpPr>
          <p:cNvPr id="465" name="Google Shape;316;p34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pic>
        <p:nvPicPr>
          <p:cNvPr id="466" name="Google Shape;317;p34" descr="Google Shape;317;p3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5495" y="1166975"/>
            <a:ext cx="6943357" cy="53140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332;p36"/>
          <p:cNvSpPr txBox="1"/>
          <p:nvPr>
            <p:ph type="title"/>
          </p:nvPr>
        </p:nvSpPr>
        <p:spPr>
          <a:xfrm>
            <a:off x="608964" y="219765"/>
            <a:ext cx="10961228" cy="492516"/>
          </a:xfrm>
          <a:prstGeom prst="rect">
            <a:avLst/>
          </a:prstGeom>
        </p:spPr>
        <p:txBody>
          <a:bodyPr lIns="53059" tIns="53059" rIns="53059" bIns="53059"/>
          <a:lstStyle>
            <a:lvl1pPr defTabSz="432708">
              <a:defRPr sz="2201"/>
            </a:lvl1pPr>
          </a:lstStyle>
          <a:p>
            <a:pPr/>
            <a:r>
              <a:t>Slow wave has a much lower cutoff density than fast wave (a.k.a helicon wave)</a:t>
            </a:r>
          </a:p>
        </p:txBody>
      </p:sp>
      <p:sp>
        <p:nvSpPr>
          <p:cNvPr id="469" name="Google Shape;333;p36"/>
          <p:cNvSpPr txBox="1"/>
          <p:nvPr>
            <p:ph type="sldNum" sz="quarter" idx="4294967295"/>
          </p:nvPr>
        </p:nvSpPr>
        <p:spPr>
          <a:xfrm>
            <a:off x="11763661" y="6330863"/>
            <a:ext cx="364329" cy="37320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53" tIns="91353" rIns="91353" bIns="91353" anchor="t"/>
          <a:lstStyle/>
          <a:p>
            <a:pPr/>
            <a:fld id="{86CB4B4D-7CA3-9044-876B-883B54F8677D}" type="slidenum"/>
          </a:p>
        </p:txBody>
      </p:sp>
      <p:sp>
        <p:nvSpPr>
          <p:cNvPr id="470" name="Google Shape;334;p36"/>
          <p:cNvSpPr txBox="1"/>
          <p:nvPr>
            <p:ph type="body" sz="quarter" idx="1"/>
          </p:nvPr>
        </p:nvSpPr>
        <p:spPr>
          <a:xfrm>
            <a:off x="339311" y="1322447"/>
            <a:ext cx="2444889" cy="4751285"/>
          </a:xfrm>
          <a:prstGeom prst="rect">
            <a:avLst/>
          </a:prstGeom>
        </p:spPr>
        <p:txBody>
          <a:bodyPr lIns="53059" tIns="53059" rIns="53059" bIns="53059"/>
          <a:lstStyle>
            <a:lvl1pPr marL="600075" indent="-457200"/>
          </a:lstStyle>
          <a:p>
            <a:pPr/>
            <a:r>
              <a:t>Both waves evanescent in vacuum but slow wave can propagate at much lower densities</a:t>
            </a:r>
          </a:p>
        </p:txBody>
      </p:sp>
      <p:pic>
        <p:nvPicPr>
          <p:cNvPr id="471" name="Google Shape;335;p36" descr="Google Shape;335;p3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99976" y="1322447"/>
            <a:ext cx="8160443" cy="50108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1"/>
          <p:cNvSpPr txBox="1"/>
          <p:nvPr>
            <p:ph type="title"/>
          </p:nvPr>
        </p:nvSpPr>
        <p:spPr>
          <a:xfrm>
            <a:off x="1300030" y="183236"/>
            <a:ext cx="9588763" cy="513962"/>
          </a:xfrm>
          <a:prstGeom prst="rect">
            <a:avLst/>
          </a:prstGeom>
        </p:spPr>
        <p:txBody>
          <a:bodyPr/>
          <a:lstStyle>
            <a:lvl1pPr algn="ctr" defTabSz="475368">
              <a:defRPr sz="2100"/>
            </a:lvl1pPr>
          </a:lstStyle>
          <a:p>
            <a:pPr/>
            <a:r>
              <a:t>Special Condition Appears for Waves Near Electron Cyclotron Frequency</a:t>
            </a:r>
          </a:p>
        </p:txBody>
      </p:sp>
      <p:sp>
        <p:nvSpPr>
          <p:cNvPr id="474" name="Content Placeholder 2"/>
          <p:cNvSpPr txBox="1"/>
          <p:nvPr>
            <p:ph type="body" idx="1"/>
          </p:nvPr>
        </p:nvSpPr>
        <p:spPr>
          <a:xfrm>
            <a:off x="170642" y="1035882"/>
            <a:ext cx="7422995" cy="5112147"/>
          </a:xfrm>
          <a:prstGeom prst="rect">
            <a:avLst/>
          </a:prstGeom>
        </p:spPr>
        <p:txBody>
          <a:bodyPr/>
          <a:lstStyle/>
          <a:p>
            <a:pPr marL="282892" indent="-282892" defTabSz="603352">
              <a:lnSpc>
                <a:spcPct val="90000"/>
              </a:lnSpc>
              <a:spcBef>
                <a:spcPts val="400"/>
              </a:spcBef>
              <a:buSzPts val="1900"/>
              <a:defRPr sz="1900"/>
            </a:pPr>
            <a:r>
              <a:t>Consider </a:t>
            </a:r>
            <a:r>
              <a:rPr u="sng"/>
              <a:t>either the normal or anomalous</a:t>
            </a:r>
            <a:r>
              <a:t> cyclotron resonance (</a:t>
            </a:r>
            <a14:m>
              <m:oMath>
                <m:r>
                  <a:rPr xmlns:a="http://schemas.openxmlformats.org/drawingml/2006/main" sz="19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𝒍</m:t>
                </m:r>
                <m:r>
                  <a:rPr xmlns:a="http://schemas.openxmlformats.org/drawingml/2006/main" sz="19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19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±</m:t>
                </m:r>
                <m:r>
                  <a:rPr xmlns:a="http://schemas.openxmlformats.org/drawingml/2006/main" sz="19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𝟏</m:t>
                </m:r>
              </m:oMath>
            </a14:m>
            <a:r>
              <a:t>)</a:t>
            </a:r>
          </a:p>
          <a:p>
            <a:pPr marL="0" indent="0" algn="ctr" defTabSz="603352">
              <a:lnSpc>
                <a:spcPct val="90000"/>
              </a:lnSpc>
              <a:spcBef>
                <a:spcPts val="400"/>
              </a:spcBef>
              <a:buSzPts val="1700"/>
              <a:defRPr b="0" sz="1900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𝜔</m:t>
                  </m:r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−</m:t>
                  </m:r>
                  <m:sSub>
                    <m:e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∥</m:t>
                      </m:r>
                    </m:sub>
                  </m:sSub>
                  <m:sSub>
                    <m:e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∥</m:t>
                      </m:r>
                    </m:sub>
                  </m:sSub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/>
                  </m:r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∓</m:t>
                  </m:r>
                  <m:f>
                    <m:fPr>
                      <m:ctrlP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b>
                        <m:e>
                          <m:r>
                            <m:rPr>
                              <m:sty m:val="p"/>
                            </m:rP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num>
                    <m:den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den>
                  </m:f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</a:p>
          <a:p>
            <a:pPr marL="0" indent="0" algn="ctr" defTabSz="603352">
              <a:lnSpc>
                <a:spcPct val="90000"/>
              </a:lnSpc>
              <a:spcBef>
                <a:spcPts val="400"/>
              </a:spcBef>
              <a:buSzPts val="400"/>
              <a:defRPr sz="400"/>
            </a:pPr>
          </a:p>
          <a:p>
            <a:pPr marL="282892" indent="-282892" defTabSz="603352">
              <a:lnSpc>
                <a:spcPct val="90000"/>
              </a:lnSpc>
              <a:spcBef>
                <a:spcPts val="400"/>
              </a:spcBef>
              <a:buSzPts val="1900"/>
              <a:defRPr sz="1900"/>
            </a:pPr>
            <a:r>
              <a:t>Dealing with </a:t>
            </a:r>
            <a:r>
              <a:rPr u="sng"/>
              <a:t>relativistic electrons</a:t>
            </a:r>
            <a:r>
              <a:t> (</a:t>
            </a:r>
            <a14:m>
              <m:oMath>
                <m:sSub>
                  <m:e>
                    <m:r>
                      <a:rPr xmlns:a="http://schemas.openxmlformats.org/drawingml/2006/main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𝒗</m:t>
                    </m:r>
                  </m:e>
                  <m:sub>
                    <m:r>
                      <a:rPr xmlns:a="http://schemas.openxmlformats.org/drawingml/2006/main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xmlns:a="http://schemas.openxmlformats.org/drawingml/2006/main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</m:sub>
                </m:sSub>
                <m:r>
                  <a:rPr xmlns:a="http://schemas.openxmlformats.org/drawingml/2006/main" sz="19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→</m:t>
                </m:r>
                <m:r>
                  <a:rPr xmlns:a="http://schemas.openxmlformats.org/drawingml/2006/main" sz="19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𝒄</m:t>
                </m:r>
              </m:oMath>
            </a14:m>
            <a:r>
              <a:t>)</a:t>
            </a:r>
          </a:p>
          <a:p>
            <a:pPr marL="0" indent="0" algn="ctr" defTabSz="603352">
              <a:lnSpc>
                <a:spcPct val="90000"/>
              </a:lnSpc>
              <a:spcBef>
                <a:spcPts val="400"/>
              </a:spcBef>
              <a:buSzPts val="1700"/>
              <a:defRPr b="0" sz="1900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1</m:t>
                  </m:r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/>
                  </m:r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−</m:t>
                  </m:r>
                  <m:f>
                    <m:fPr>
                      <m:ctrlP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/>
                          </m:r>
                        </m:sub>
                      </m:sSub>
                    </m:den>
                  </m:f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±</m:t>
                  </m:r>
                  <m:f>
                    <m:fPr>
                      <m:ctrlP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den>
                  </m:f>
                  <m:f>
                    <m:fPr>
                      <m:ctrlP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b>
                        <m:e>
                          <m:r>
                            <m:rPr>
                              <m:sty m:val="p"/>
                            </m:rP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num>
                    <m:den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</m:den>
                  </m:f>
                </m:oMath>
              </m:oMathPara>
            </a14:m>
          </a:p>
          <a:p>
            <a:pPr marL="0" indent="0" algn="ctr" defTabSz="603352">
              <a:lnSpc>
                <a:spcPct val="90000"/>
              </a:lnSpc>
              <a:spcBef>
                <a:spcPts val="400"/>
              </a:spcBef>
              <a:buSzPts val="400"/>
              <a:defRPr sz="400"/>
            </a:pPr>
          </a:p>
          <a:p>
            <a:pPr marL="282892" indent="-282892" defTabSz="603352">
              <a:lnSpc>
                <a:spcPct val="90000"/>
              </a:lnSpc>
              <a:spcBef>
                <a:spcPts val="400"/>
              </a:spcBef>
              <a:buSzPts val="1900"/>
              <a:defRPr sz="1900"/>
            </a:pPr>
            <a:r>
              <a:t>Assume mode frequencies very </a:t>
            </a:r>
            <a:r>
              <a:rPr u="sng"/>
              <a:t>near the electron cyclotron frequency</a:t>
            </a:r>
          </a:p>
          <a:p>
            <a:pPr marL="0" indent="0" algn="ctr" defTabSz="603352">
              <a:lnSpc>
                <a:spcPct val="90000"/>
              </a:lnSpc>
              <a:spcBef>
                <a:spcPts val="400"/>
              </a:spcBef>
              <a:buSzPts val="1700"/>
              <a:defRPr b="0" sz="1900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</m:e>
                    <m:sub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∥</m:t>
                      </m:r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/>
                      </m:r>
                    </m:sub>
                  </m:sSub>
                  <m:r>
                    <a:rPr xmlns:a="http://schemas.openxmlformats.org/drawingml/2006/main" sz="19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num>
                    <m:den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∓</m:t>
                      </m:r>
                      <m:f>
                        <m:fPr>
                          <m:ctrlP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den>
                  </m:f>
                </m:oMath>
              </m:oMathPara>
            </a14:m>
            <a:endParaRPr u="sng"/>
          </a:p>
          <a:p>
            <a:pPr marL="282892" indent="-282892" defTabSz="603352">
              <a:lnSpc>
                <a:spcPct val="90000"/>
              </a:lnSpc>
              <a:spcBef>
                <a:spcPts val="400"/>
              </a:spcBef>
              <a:buSzPts val="400"/>
              <a:defRPr sz="400" u="sng"/>
            </a:pPr>
          </a:p>
          <a:p>
            <a:pPr marL="282892" indent="-282892" defTabSz="603352">
              <a:lnSpc>
                <a:spcPct val="90000"/>
              </a:lnSpc>
              <a:spcBef>
                <a:spcPts val="400"/>
              </a:spcBef>
              <a:buSzPts val="1900"/>
              <a:defRPr sz="1900"/>
            </a:pPr>
            <a:r>
              <a:t>For </a:t>
            </a:r>
            <a:r>
              <a:rPr u="sng"/>
              <a:t>significantly relativistic particles</a:t>
            </a:r>
            <a:r>
              <a:t> (e</a:t>
            </a:r>
            <a:r>
              <a:rPr baseline="29978"/>
              <a:t>-</a:t>
            </a:r>
            <a:r>
              <a:t> rest mass: 0.5MeV)</a:t>
            </a:r>
          </a:p>
          <a:p>
            <a:pPr marL="0" indent="0" algn="ctr" defTabSz="603352">
              <a:lnSpc>
                <a:spcPct val="90000"/>
              </a:lnSpc>
              <a:spcBef>
                <a:spcPts val="600"/>
              </a:spcBef>
              <a:buSzPts val="2600"/>
              <a:defRPr b="0" sz="2800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sSub>
                  <m:e>
                    <m:r>
                      <a:rPr xmlns:a="http://schemas.openxmlformats.org/drawingml/2006/ma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𝒗</m:t>
                    </m:r>
                  </m:e>
                  <m:sub>
                    <m:r>
                      <a:rPr xmlns:a="http://schemas.openxmlformats.org/drawingml/2006/ma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xmlns:a="http://schemas.openxmlformats.org/drawingml/2006/ma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r>
                      <a:rPr xmlns:a="http://schemas.openxmlformats.org/drawingml/2006/ma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xmlns:a="http://schemas.openxmlformats.org/drawingml/2006/ma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∥</m:t>
                    </m:r>
                    <m:r>
                      <a:rPr xmlns:a="http://schemas.openxmlformats.org/drawingml/2006/ma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/>
                    </m:r>
                  </m:sub>
                </m:sSub>
              </m:oMath>
            </a14:m>
            <a:r>
              <a:rPr b="1">
                <a:latin typeface="Century Gothic"/>
                <a:ea typeface="Century Gothic"/>
                <a:cs typeface="Century Gothic"/>
                <a:sym typeface="Century Gothic"/>
              </a:rPr>
              <a:t> = c</a:t>
            </a:r>
            <a:endParaRPr sz="2641"/>
          </a:p>
        </p:txBody>
      </p:sp>
      <p:pic>
        <p:nvPicPr>
          <p:cNvPr id="475" name="Content Placeholder 13" descr="Content Placeholder 13"/>
          <p:cNvPicPr>
            <a:picLocks noChangeAspect="1"/>
          </p:cNvPicPr>
          <p:nvPr/>
        </p:nvPicPr>
        <p:blipFill>
          <a:blip r:embed="rId2">
            <a:extLst/>
          </a:blip>
          <a:srcRect l="3454" t="8768" r="7744" b="4279"/>
          <a:stretch>
            <a:fillRect/>
          </a:stretch>
        </p:blipFill>
        <p:spPr>
          <a:xfrm>
            <a:off x="7846696" y="3401574"/>
            <a:ext cx="4171487" cy="2856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476" name="Picture 15" descr="Picture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59174" y="913277"/>
            <a:ext cx="3546529" cy="2457001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Rectangle 3"/>
          <p:cNvSpPr/>
          <p:nvPr/>
        </p:nvSpPr>
        <p:spPr>
          <a:xfrm>
            <a:off x="2943021" y="5110746"/>
            <a:ext cx="1890948" cy="671523"/>
          </a:xfrm>
          <a:prstGeom prst="rect">
            <a:avLst/>
          </a:prstGeom>
          <a:ln w="57150">
            <a:solidFill>
              <a:srgbClr val="00B05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78" name="Rectangle 6"/>
          <p:cNvSpPr txBox="1"/>
          <p:nvPr/>
        </p:nvSpPr>
        <p:spPr>
          <a:xfrm>
            <a:off x="11276489" y="3182844"/>
            <a:ext cx="858426" cy="243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06" tIns="45706" rIns="45706" bIns="45706">
            <a:spAutoFit/>
          </a:bodyPr>
          <a:lstStyle>
            <a:lvl1pPr algn="ctr">
              <a:defRPr b="1" sz="1000"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P. Aleynikov</a:t>
            </a:r>
          </a:p>
        </p:txBody>
      </p:sp>
      <p:sp>
        <p:nvSpPr>
          <p:cNvPr id="479" name="Down Arrow 7"/>
          <p:cNvSpPr/>
          <p:nvPr/>
        </p:nvSpPr>
        <p:spPr>
          <a:xfrm rot="16200000">
            <a:off x="7948679" y="2165350"/>
            <a:ext cx="228542" cy="384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5188"/>
                </a:moveTo>
                <a:lnTo>
                  <a:pt x="5400" y="15188"/>
                </a:lnTo>
                <a:lnTo>
                  <a:pt x="5400" y="0"/>
                </a:lnTo>
                <a:lnTo>
                  <a:pt x="16200" y="0"/>
                </a:lnTo>
                <a:lnTo>
                  <a:pt x="16200" y="15188"/>
                </a:lnTo>
                <a:lnTo>
                  <a:pt x="21600" y="15188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50"/>
          </a:solidFill>
          <a:ln w="25400">
            <a:solidFill>
              <a:srgbClr val="000000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  <p:sp>
        <p:nvSpPr>
          <p:cNvPr id="480" name="Oval 8"/>
          <p:cNvSpPr/>
          <p:nvPr/>
        </p:nvSpPr>
        <p:spPr>
          <a:xfrm>
            <a:off x="9442329" y="2277193"/>
            <a:ext cx="240569" cy="240437"/>
          </a:xfrm>
          <a:prstGeom prst="ellipse">
            <a:avLst/>
          </a:prstGeom>
          <a:ln w="38100">
            <a:solidFill>
              <a:srgbClr val="92D050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Title 1"/>
          <p:cNvSpPr txBox="1"/>
          <p:nvPr>
            <p:ph type="title"/>
          </p:nvPr>
        </p:nvSpPr>
        <p:spPr>
          <a:xfrm>
            <a:off x="1300030" y="168068"/>
            <a:ext cx="9588763" cy="513963"/>
          </a:xfrm>
          <a:prstGeom prst="rect">
            <a:avLst/>
          </a:prstGeom>
        </p:spPr>
        <p:txBody>
          <a:bodyPr/>
          <a:lstStyle>
            <a:lvl1pPr algn="ctr" defTabSz="475368">
              <a:defRPr sz="2100"/>
            </a:lvl1pPr>
          </a:lstStyle>
          <a:p>
            <a:pPr/>
            <a:r>
              <a:t>Wave-Particle Interaction Can Be Divided into Parallel and Perpendicular </a:t>
            </a:r>
          </a:p>
        </p:txBody>
      </p:sp>
      <p:pic>
        <p:nvPicPr>
          <p:cNvPr id="483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19880" y="1063964"/>
            <a:ext cx="4003262" cy="5112009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Content Placeholder 3"/>
          <p:cNvSpPr txBox="1"/>
          <p:nvPr>
            <p:ph type="body" idx="1"/>
          </p:nvPr>
        </p:nvSpPr>
        <p:spPr>
          <a:xfrm>
            <a:off x="186909" y="953192"/>
            <a:ext cx="7864265" cy="5112147"/>
          </a:xfrm>
          <a:prstGeom prst="rect">
            <a:avLst/>
          </a:prstGeom>
        </p:spPr>
        <p:txBody>
          <a:bodyPr/>
          <a:lstStyle/>
          <a:p>
            <a:pPr marL="561342" indent="-407323" defTabSz="597259">
              <a:lnSpc>
                <a:spcPct val="80000"/>
              </a:lnSpc>
              <a:spcBef>
                <a:spcPts val="300"/>
              </a:spcBef>
              <a:buSzPts val="1900"/>
              <a:defRPr sz="1960"/>
            </a:pPr>
            <a:r>
              <a:t>The processes that are available for collisionless wave-particle interactions in a magnetized plasma </a:t>
            </a:r>
            <a:r>
              <a:rPr u="sng"/>
              <a:t>can be divided as either parallel and perpendicular</a:t>
            </a:r>
            <a:endParaRPr sz="2842"/>
          </a:p>
          <a:p>
            <a:pPr marL="744638" indent="-590619" defTabSz="597259">
              <a:lnSpc>
                <a:spcPct val="80000"/>
              </a:lnSpc>
              <a:spcBef>
                <a:spcPts val="200"/>
              </a:spcBef>
              <a:buSzPts val="2800"/>
              <a:defRPr sz="2842" u="sng"/>
            </a:pPr>
          </a:p>
          <a:p>
            <a:pPr marL="561342" indent="-407323" defTabSz="597259">
              <a:lnSpc>
                <a:spcPct val="80000"/>
              </a:lnSpc>
              <a:spcBef>
                <a:spcPts val="300"/>
              </a:spcBef>
              <a:buSzPts val="1900"/>
              <a:defRPr sz="1960"/>
            </a:pPr>
            <a:r>
              <a:t>General wave-particle resonance condition: </a:t>
            </a:r>
            <a:endParaRPr sz="1568"/>
          </a:p>
          <a:p>
            <a:pPr marL="0" indent="154019" algn="ctr" defTabSz="597259">
              <a:lnSpc>
                <a:spcPct val="80000"/>
              </a:lnSpc>
              <a:spcBef>
                <a:spcPts val="200"/>
              </a:spcBef>
              <a:buSzTx/>
              <a:buNone/>
              <a:defRPr b="0" sz="1568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𝝎</m:t>
                  </m:r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−</m:t>
                  </m:r>
                  <m:sSub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e>
                    <m:sub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sSub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</m:e>
                    <m:sub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sub>
                  </m:sSub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−</m:t>
                  </m:r>
                  <m:sSub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e>
                    <m:sub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⊥</m:t>
                      </m:r>
                    </m:sub>
                  </m:sSub>
                  <m:sSub>
                    <m:e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</m:e>
                    <m:sub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</m:sub>
                  </m:sSub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−</m:t>
                  </m:r>
                  <m:f>
                    <m:fPr>
                      <m:ctrlP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sSub>
                        <m:e>
                          <m:r>
                            <a:rPr xmlns:a="http://schemas.openxmlformats.org/drawingml/2006/main" sz="1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𝛀</m:t>
                          </m:r>
                        </m:e>
                        <m:sub>
                          <m:r>
                            <a:rPr xmlns:a="http://schemas.openxmlformats.org/drawingml/2006/main" sz="1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xmlns:a="http://schemas.openxmlformats.org/drawingml/2006/main" sz="1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num>
                    <m:den>
                      <m:r>
                        <a:rPr xmlns:a="http://schemas.openxmlformats.org/drawingml/2006/main" sz="1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𝜸</m:t>
                      </m:r>
                    </m:den>
                  </m:f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5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𝟎</m:t>
                  </m:r>
                </m:oMath>
              </m:oMathPara>
            </a14:m>
          </a:p>
          <a:p>
            <a:pPr lvl="1" marL="0" indent="597408" defTabSz="597259">
              <a:lnSpc>
                <a:spcPct val="80000"/>
              </a:lnSpc>
              <a:spcBef>
                <a:spcPts val="200"/>
              </a:spcBef>
              <a:buSzTx/>
              <a:buNone/>
              <a:defRPr b="0" sz="1470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r>
                  <a:rPr xmlns:a="http://schemas.openxmlformats.org/drawingml/2006/main" sz="14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𝒍</m:t>
                </m:r>
              </m:oMath>
            </a14:m>
            <a:r>
              <a:rPr b="1">
                <a:latin typeface="Century Gothic"/>
                <a:ea typeface="Century Gothic"/>
                <a:cs typeface="Century Gothic"/>
                <a:sym typeface="Century Gothic"/>
              </a:rPr>
              <a:t> is an integer: -1 (anomalous), 0 (Landau/Cherenkov), or +1 (Normal)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1" marL="880713" indent="-283305" defTabSz="597259">
              <a:lnSpc>
                <a:spcPct val="80000"/>
              </a:lnSpc>
              <a:spcBef>
                <a:spcPts val="200"/>
              </a:spcBef>
              <a:buSzPts val="1400"/>
              <a:defRPr sz="1470"/>
            </a:pPr>
          </a:p>
          <a:p>
            <a:pPr marL="357681" indent="-203661" defTabSz="597259">
              <a:lnSpc>
                <a:spcPct val="80000"/>
              </a:lnSpc>
              <a:spcBef>
                <a:spcPts val="200"/>
              </a:spcBef>
              <a:buSzPts val="900"/>
              <a:defRPr sz="980"/>
            </a:pPr>
          </a:p>
          <a:p>
            <a:pPr marL="538343" indent="-384324" defTabSz="597259">
              <a:lnSpc>
                <a:spcPct val="80000"/>
              </a:lnSpc>
              <a:spcBef>
                <a:spcPts val="300"/>
              </a:spcBef>
              <a:buSzPts val="1800"/>
              <a:defRPr b="0" sz="1960" u="sng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𝒍</m:t>
                </m:r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𝟎</m:t>
                </m:r>
              </m:oMath>
            </a14:m>
            <a:r>
              <a:rPr b="1">
                <a:latin typeface="Century Gothic"/>
                <a:ea typeface="Century Gothic"/>
                <a:cs typeface="Century Gothic"/>
                <a:sym typeface="Century Gothic"/>
              </a:rPr>
              <a:t> case: </a:t>
            </a:r>
            <a:r>
              <a:rPr b="1" u="none">
                <a:latin typeface="Century Gothic"/>
                <a:ea typeface="Century Gothic"/>
                <a:cs typeface="Century Gothic"/>
                <a:sym typeface="Century Gothic"/>
              </a:rPr>
              <a:t>Particles moving at speeds away from the phase velocity experience a AC field which averages to zero</a:t>
            </a:r>
            <a:endParaRPr sz="1568"/>
          </a:p>
          <a:p>
            <a:pPr lvl="1" marL="880713" indent="-283305" defTabSz="597259">
              <a:lnSpc>
                <a:spcPct val="80000"/>
              </a:lnSpc>
              <a:spcBef>
                <a:spcPts val="200"/>
              </a:spcBef>
              <a:buSzPts val="1400"/>
              <a:defRPr b="0" sz="1470"/>
            </a:pPr>
            <a:r>
              <a:t>Particles moving very near the phase velocity experience a DC field and therefore acceleration/deceleration (Landau damping/drive)</a:t>
            </a:r>
          </a:p>
          <a:p>
            <a:pPr lvl="1" marL="880713" indent="-283305" defTabSz="597259">
              <a:lnSpc>
                <a:spcPct val="80000"/>
              </a:lnSpc>
              <a:spcBef>
                <a:spcPts val="200"/>
              </a:spcBef>
              <a:buSzPts val="1400"/>
              <a:defRPr b="0" sz="1470"/>
            </a:pPr>
          </a:p>
          <a:p>
            <a:pPr lvl="1" marL="805165" indent="-207757" defTabSz="597259">
              <a:lnSpc>
                <a:spcPct val="80000"/>
              </a:lnSpc>
              <a:spcBef>
                <a:spcPts val="200"/>
              </a:spcBef>
              <a:buSzPts val="1000"/>
              <a:defRPr b="0" sz="1078"/>
            </a:pPr>
          </a:p>
          <a:p>
            <a:pPr marL="538343" indent="-384324" defTabSz="597259">
              <a:lnSpc>
                <a:spcPct val="80000"/>
              </a:lnSpc>
              <a:spcBef>
                <a:spcPts val="300"/>
              </a:spcBef>
              <a:buSzPts val="1800"/>
              <a:defRPr b="0" sz="1960" u="sng"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𝒍</m:t>
                </m:r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±</m:t>
                </m:r>
                <m:r>
                  <a:rPr xmlns:a="http://schemas.openxmlformats.org/drawingml/2006/main" sz="1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𝟏</m:t>
                </m:r>
              </m:oMath>
            </a14:m>
            <a:r>
              <a:rPr b="1">
                <a:latin typeface="Century Gothic"/>
                <a:ea typeface="Century Gothic"/>
                <a:cs typeface="Century Gothic"/>
                <a:sym typeface="Century Gothic"/>
              </a:rPr>
              <a:t> case: </a:t>
            </a:r>
            <a:r>
              <a:rPr b="1" u="none">
                <a:latin typeface="Century Gothic"/>
                <a:ea typeface="Century Gothic"/>
                <a:cs typeface="Century Gothic"/>
                <a:sym typeface="Century Gothic"/>
              </a:rPr>
              <a:t>Gyro motion see elliptically polarized light adjusted by the gyrofrequency</a:t>
            </a:r>
            <a:endParaRPr sz="1568"/>
          </a:p>
          <a:p>
            <a:pPr lvl="1" marL="880713" indent="-283305" defTabSz="597259">
              <a:lnSpc>
                <a:spcPct val="80000"/>
              </a:lnSpc>
              <a:spcBef>
                <a:spcPts val="200"/>
              </a:spcBef>
              <a:buSzPts val="1400"/>
              <a:defRPr b="0" sz="1470"/>
            </a:pPr>
            <a:r>
              <a:t>Plus or minus depends on relative direction of the wave and the particle and handedness of the wave</a:t>
            </a:r>
          </a:p>
          <a:p>
            <a:pPr lvl="1" marL="880713" indent="-283305" defTabSz="597259">
              <a:lnSpc>
                <a:spcPct val="80000"/>
              </a:lnSpc>
              <a:spcBef>
                <a:spcPts val="200"/>
              </a:spcBef>
              <a:buSzPts val="1400"/>
              <a:defRPr b="0" sz="1470"/>
            </a:pPr>
            <a:r>
              <a:t>Handedness become less important in plasmas with minority species </a:t>
            </a:r>
          </a:p>
        </p:txBody>
      </p:sp>
      <p:sp>
        <p:nvSpPr>
          <p:cNvPr id="485" name="Rectangle 6"/>
          <p:cNvSpPr txBox="1"/>
          <p:nvPr/>
        </p:nvSpPr>
        <p:spPr>
          <a:xfrm>
            <a:off x="11626284" y="5672530"/>
            <a:ext cx="407272" cy="383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06" tIns="45706" rIns="45706" bIns="45706">
            <a:spAutoFit/>
          </a:bodyPr>
          <a:lstStyle>
            <a:lvl1pPr algn="ctr">
              <a:defRPr sz="1900">
                <a:effectLst>
                  <a:outerShdw sx="100000" sy="100000" kx="0" ky="0" algn="b" rotWithShape="0" blurRad="38100" dist="19050" dir="2700000">
                    <a:srgbClr val="000000">
                      <a:alpha val="40000"/>
                    </a:srgbClr>
                  </a:outerShdw>
                </a:effectLst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[1]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60949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