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256" r:id="rId2"/>
    <p:sldId id="282" r:id="rId3"/>
    <p:sldId id="284" r:id="rId4"/>
    <p:sldId id="292" r:id="rId5"/>
    <p:sldId id="264" r:id="rId6"/>
    <p:sldId id="285" r:id="rId7"/>
    <p:sldId id="263" r:id="rId8"/>
    <p:sldId id="265" r:id="rId9"/>
    <p:sldId id="266" r:id="rId10"/>
    <p:sldId id="268" r:id="rId11"/>
    <p:sldId id="270" r:id="rId12"/>
    <p:sldId id="271" r:id="rId13"/>
    <p:sldId id="286" r:id="rId14"/>
    <p:sldId id="272" r:id="rId15"/>
    <p:sldId id="293" r:id="rId16"/>
    <p:sldId id="273" r:id="rId17"/>
    <p:sldId id="274" r:id="rId18"/>
    <p:sldId id="294" r:id="rId19"/>
    <p:sldId id="295" r:id="rId20"/>
    <p:sldId id="275" r:id="rId21"/>
    <p:sldId id="276" r:id="rId22"/>
    <p:sldId id="277" r:id="rId23"/>
    <p:sldId id="288" r:id="rId24"/>
    <p:sldId id="278" r:id="rId25"/>
    <p:sldId id="280" r:id="rId26"/>
    <p:sldId id="287" r:id="rId27"/>
  </p:sldIdLst>
  <p:sldSz cx="12188825" cy="6858000"/>
  <p:notesSz cx="6858000" cy="9144000"/>
  <p:defaultTextStyle>
    <a:defPPr>
      <a:defRPr lang="en-US"/>
    </a:defPPr>
    <a:lvl1pPr marL="0" algn="l" defTabSz="22855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228554" algn="l" defTabSz="22855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457109" algn="l" defTabSz="22855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685663" algn="l" defTabSz="22855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914217" algn="l" defTabSz="22855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142771" algn="l" defTabSz="22855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1371326" algn="l" defTabSz="22855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1599880" algn="l" defTabSz="22855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1828434" algn="l" defTabSz="228554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EA60A"/>
    <a:srgbClr val="284699"/>
    <a:srgbClr val="FFFFFF"/>
    <a:srgbClr val="12D90D"/>
    <a:srgbClr val="010E4D"/>
    <a:srgbClr val="F3F3F3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7" d="100"/>
          <a:sy n="97" d="100"/>
        </p:scale>
        <p:origin x="353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D6323E-EDF7-4B76-BCEC-D0BD6304F906}" type="datetimeFigureOut">
              <a:rPr lang="cs-CZ" smtClean="0"/>
              <a:t>29.09.2026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E5C95B-CBA9-45CA-8CE7-771C52033D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42911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70B12A-15A5-48B9-9470-CC7C538A0F9E}" type="datetimeFigureOut">
              <a:rPr lang="cs-CZ" smtClean="0"/>
              <a:t>28.09.2026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E4ECB-6403-4BF5-BE71-1C6F69E506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1914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554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109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663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217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2771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326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599880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434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54B31766-E062-40FC-9E11-E060AECACC50}"/>
              </a:ext>
            </a:extLst>
          </p:cNvPr>
          <p:cNvSpPr/>
          <p:nvPr userDrawn="1"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750"/>
          </a:p>
        </p:txBody>
      </p:sp>
      <p:pic>
        <p:nvPicPr>
          <p:cNvPr id="23" name="Obrázek úvodní JPG 150 dpi kvalita 8">
            <a:extLst>
              <a:ext uri="{FF2B5EF4-FFF2-40B4-BE49-F238E27FC236}">
                <a16:creationId xmlns:a16="http://schemas.microsoft.com/office/drawing/2014/main" id="{25E2700B-1C4F-4F43-BA5A-5C322BB028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E6033416-CC00-478A-A604-2F807125BB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7161" y="4526757"/>
            <a:ext cx="10114503" cy="1260475"/>
          </a:xfrm>
        </p:spPr>
        <p:txBody>
          <a:bodyPr anchor="b" anchorCtr="0">
            <a:normAutofit/>
          </a:bodyPr>
          <a:lstStyle>
            <a:lvl1pPr algn="ctr">
              <a:lnSpc>
                <a:spcPct val="110000"/>
              </a:lnSpc>
              <a:defRPr sz="1200">
                <a:solidFill>
                  <a:schemeClr val="bg1"/>
                </a:solidFill>
              </a:defRPr>
            </a:lvl1pPr>
            <a:lvl2pPr algn="ctr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 algn="ctr"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 algn="ctr"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 algn="ctr"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Affiliation list</a:t>
            </a:r>
            <a:endParaRPr lang="cs-C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37161" y="3951288"/>
            <a:ext cx="10114503" cy="37782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</a:defRPr>
            </a:lvl1pPr>
            <a:lvl2pPr marL="457109" indent="0" algn="ctr">
              <a:buNone/>
              <a:defRPr sz="2000"/>
            </a:lvl2pPr>
            <a:lvl3pPr marL="914217" indent="0" algn="ctr">
              <a:buNone/>
              <a:defRPr sz="1800"/>
            </a:lvl3pPr>
            <a:lvl4pPr marL="1371326" indent="0" algn="ctr">
              <a:buNone/>
              <a:defRPr sz="1600"/>
            </a:lvl4pPr>
            <a:lvl5pPr marL="1828434" indent="0" algn="ctr">
              <a:buNone/>
              <a:defRPr sz="1600"/>
            </a:lvl5pPr>
            <a:lvl6pPr marL="2285543" indent="0" algn="ctr">
              <a:buNone/>
              <a:defRPr sz="1600"/>
            </a:lvl6pPr>
            <a:lvl7pPr marL="2742651" indent="0" algn="ctr">
              <a:buNone/>
              <a:defRPr sz="1600"/>
            </a:lvl7pPr>
            <a:lvl8pPr marL="3199760" indent="0" algn="ctr">
              <a:buNone/>
              <a:defRPr sz="1600"/>
            </a:lvl8pPr>
            <a:lvl9pPr marL="3656868" indent="0" algn="ctr">
              <a:buNone/>
              <a:defRPr sz="1600"/>
            </a:lvl9pPr>
          </a:lstStyle>
          <a:p>
            <a:r>
              <a:rPr lang="en-US" dirty="0"/>
              <a:t>AUTHOR LIST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37161" y="1647032"/>
            <a:ext cx="10114503" cy="2105819"/>
          </a:xfrm>
        </p:spPr>
        <p:txBody>
          <a:bodyPr anchor="b" anchorCtr="0">
            <a:normAutofit/>
          </a:bodyPr>
          <a:lstStyle>
            <a:lvl1pPr algn="ctr">
              <a:lnSpc>
                <a:spcPct val="85000"/>
              </a:lnSpc>
              <a:defRPr sz="4999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cxnSp>
        <p:nvCxnSpPr>
          <p:cNvPr id="15" name="List of aff. posl. ř. úč. Y 31,98 cm" hidden="1">
            <a:extLst>
              <a:ext uri="{FF2B5EF4-FFF2-40B4-BE49-F238E27FC236}">
                <a16:creationId xmlns:a16="http://schemas.microsoft.com/office/drawing/2014/main" id="{DFF9CCFE-9D3C-4E5C-BEFA-EBC706D43353}"/>
              </a:ext>
            </a:extLst>
          </p:cNvPr>
          <p:cNvCxnSpPr/>
          <p:nvPr userDrawn="1"/>
        </p:nvCxnSpPr>
        <p:spPr>
          <a:xfrm>
            <a:off x="0" y="5756400"/>
            <a:ext cx="12188825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List of aff. 1. ř. úč. Y 26,34 cm" hidden="1">
            <a:extLst>
              <a:ext uri="{FF2B5EF4-FFF2-40B4-BE49-F238E27FC236}">
                <a16:creationId xmlns:a16="http://schemas.microsoft.com/office/drawing/2014/main" id="{0B176A28-79B0-4653-89FB-FA47ABD8E380}"/>
              </a:ext>
            </a:extLst>
          </p:cNvPr>
          <p:cNvCxnSpPr/>
          <p:nvPr userDrawn="1"/>
        </p:nvCxnSpPr>
        <p:spPr>
          <a:xfrm>
            <a:off x="0" y="4741200"/>
            <a:ext cx="12188825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odnadpis úč. Y 23,57 cm" hidden="1">
            <a:extLst>
              <a:ext uri="{FF2B5EF4-FFF2-40B4-BE49-F238E27FC236}">
                <a16:creationId xmlns:a16="http://schemas.microsoft.com/office/drawing/2014/main" id="{36E67CB0-8281-40F2-A7A7-2D57E13028FD}"/>
              </a:ext>
            </a:extLst>
          </p:cNvPr>
          <p:cNvCxnSpPr/>
          <p:nvPr userDrawn="1"/>
        </p:nvCxnSpPr>
        <p:spPr>
          <a:xfrm>
            <a:off x="0" y="4242600"/>
            <a:ext cx="12188825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Název 2. ř. Y 20,11 cm" hidden="1">
            <a:extLst>
              <a:ext uri="{FF2B5EF4-FFF2-40B4-BE49-F238E27FC236}">
                <a16:creationId xmlns:a16="http://schemas.microsoft.com/office/drawing/2014/main" id="{17E1C60D-E769-4951-A092-0096E6D24313}"/>
              </a:ext>
            </a:extLst>
          </p:cNvPr>
          <p:cNvCxnSpPr/>
          <p:nvPr userDrawn="1"/>
        </p:nvCxnSpPr>
        <p:spPr>
          <a:xfrm>
            <a:off x="0" y="3619800"/>
            <a:ext cx="12188825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Název 1. ř. Y 16,37 cm" hidden="1">
            <a:extLst>
              <a:ext uri="{FF2B5EF4-FFF2-40B4-BE49-F238E27FC236}">
                <a16:creationId xmlns:a16="http://schemas.microsoft.com/office/drawing/2014/main" id="{4DC4D73C-80A2-49CA-A68C-1635DED614C0}"/>
              </a:ext>
            </a:extLst>
          </p:cNvPr>
          <p:cNvCxnSpPr/>
          <p:nvPr userDrawn="1"/>
        </p:nvCxnSpPr>
        <p:spPr>
          <a:xfrm>
            <a:off x="0" y="2946600"/>
            <a:ext cx="12188825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ázek 3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9" t="14843" r="4454" b="18554"/>
          <a:stretch/>
        </p:blipFill>
        <p:spPr>
          <a:xfrm>
            <a:off x="3410182" y="836076"/>
            <a:ext cx="5368461" cy="68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6057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53" userDrawn="1">
          <p15:clr>
            <a:srgbClr val="FBAE40"/>
          </p15:clr>
        </p15:guide>
        <p15:guide id="2" pos="7025" userDrawn="1">
          <p15:clr>
            <a:srgbClr val="FBAE40"/>
          </p15:clr>
        </p15:guide>
        <p15:guide id="3" orient="horz" pos="1038" userDrawn="1">
          <p15:clr>
            <a:srgbClr val="FBAE40"/>
          </p15:clr>
        </p15:guide>
        <p15:guide id="4" orient="horz" pos="2364" userDrawn="1">
          <p15:clr>
            <a:srgbClr val="FBAE40"/>
          </p15:clr>
        </p15:guide>
        <p15:guide id="5" orient="horz" pos="2489" userDrawn="1">
          <p15:clr>
            <a:srgbClr val="FBAE40"/>
          </p15:clr>
        </p15:guide>
        <p15:guide id="6" orient="horz" pos="2852" userDrawn="1">
          <p15:clr>
            <a:srgbClr val="FBAE40"/>
          </p15:clr>
        </p15:guide>
        <p15:guide id="7" orient="horz" pos="3646" userDrawn="1">
          <p15:clr>
            <a:srgbClr val="FBAE40"/>
          </p15:clr>
        </p15:guide>
        <p15:guide id="8" orient="horz" pos="272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/>
              <a:t>This is a template text.</a:t>
            </a:r>
            <a:endParaRPr lang="cs-CZ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03E30-97B1-4BF8-83D3-AE8DA52CB97C}" type="datetime1">
              <a:rPr lang="en-GB" smtClean="0"/>
              <a:t>28/09/2026</a:t>
            </a:fld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‹#›</a:t>
            </a:fld>
            <a:endParaRPr lang="cs-CZ" dirty="0"/>
          </a:p>
        </p:txBody>
      </p:sp>
      <p:pic>
        <p:nvPicPr>
          <p:cNvPr id="7" name="Picture 2" descr="https://ml.globenewswire.com/Resource/Download/f06eaa24-ec1e-4638-8ead-c195f1f9802a">
            <a:extLst>
              <a:ext uri="{FF2B5EF4-FFF2-40B4-BE49-F238E27FC236}">
                <a16:creationId xmlns:a16="http://schemas.microsoft.com/office/drawing/2014/main" id="{806878D1-766B-4926-A0F4-C16FB9B8D95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727" y="199811"/>
            <a:ext cx="1185088" cy="67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4925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15009" y="2348706"/>
            <a:ext cx="5219135" cy="3636963"/>
          </a:xfrm>
        </p:spPr>
        <p:txBody>
          <a:bodyPr/>
          <a:lstStyle/>
          <a:p>
            <a:pPr lvl="0"/>
            <a:r>
              <a:rPr lang="en-US" dirty="0"/>
              <a:t>This is a template text.</a:t>
            </a:r>
            <a:endParaRPr lang="cs-CZ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454681" y="2348706"/>
            <a:ext cx="5219134" cy="3636963"/>
          </a:xfrm>
        </p:spPr>
        <p:txBody>
          <a:bodyPr/>
          <a:lstStyle/>
          <a:p>
            <a:pPr lvl="0"/>
            <a:r>
              <a:rPr lang="en-US" dirty="0"/>
              <a:t>This is a template text.</a:t>
            </a:r>
            <a:endParaRPr lang="cs-CZ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5E9AE-ADD0-4055-97E8-C45820F470FF}" type="datetime1">
              <a:rPr lang="en-GB" smtClean="0"/>
              <a:t>28/09/2026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HEADER TEXT (Change via Insert)</a:t>
            </a:r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A7E214BC-FFEC-401D-AFD2-481FBE8BD8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Section title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06083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15010" y="2348707"/>
            <a:ext cx="5219133" cy="792163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109" indent="0">
              <a:buNone/>
              <a:defRPr sz="2000" b="1"/>
            </a:lvl2pPr>
            <a:lvl3pPr marL="914217" indent="0">
              <a:buNone/>
              <a:defRPr sz="1800" b="1"/>
            </a:lvl3pPr>
            <a:lvl4pPr marL="1371326" indent="0">
              <a:buNone/>
              <a:defRPr sz="1600" b="1"/>
            </a:lvl4pPr>
            <a:lvl5pPr marL="1828434" indent="0">
              <a:buNone/>
              <a:defRPr sz="1600" b="1"/>
            </a:lvl5pPr>
            <a:lvl6pPr marL="2285543" indent="0">
              <a:buNone/>
              <a:defRPr sz="1600" b="1"/>
            </a:lvl6pPr>
            <a:lvl7pPr marL="2742651" indent="0">
              <a:buNone/>
              <a:defRPr sz="1600" b="1"/>
            </a:lvl7pPr>
            <a:lvl8pPr marL="3199760" indent="0">
              <a:buNone/>
              <a:defRPr sz="1600" b="1"/>
            </a:lvl8pPr>
            <a:lvl9pPr marL="3656868" indent="0">
              <a:buNone/>
              <a:defRPr sz="1600" b="1"/>
            </a:lvl9pPr>
          </a:lstStyle>
          <a:p>
            <a:pPr lvl="0"/>
            <a:r>
              <a:rPr lang="en-US" dirty="0"/>
              <a:t>Subsection title</a:t>
            </a:r>
            <a:endParaRPr lang="cs-CZ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15011" y="3231357"/>
            <a:ext cx="5219133" cy="2754312"/>
          </a:xfrm>
        </p:spPr>
        <p:txBody>
          <a:bodyPr/>
          <a:lstStyle/>
          <a:p>
            <a:pPr lvl="0"/>
            <a:r>
              <a:rPr lang="en-US" dirty="0"/>
              <a:t>This is a template text.</a:t>
            </a:r>
            <a:endParaRPr lang="cs-CZ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454681" y="2348707"/>
            <a:ext cx="5219133" cy="792162"/>
          </a:xfrm>
        </p:spPr>
        <p:txBody>
          <a:bodyPr anchor="t" anchorCtr="0">
            <a:normAutofit/>
          </a:bodyPr>
          <a:lstStyle>
            <a:lvl1pPr marL="0" indent="0">
              <a:buNone/>
              <a:defRPr lang="cs-CZ" sz="2400" b="1" kern="1200" cap="all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109" indent="0">
              <a:buNone/>
              <a:defRPr sz="2000" b="1"/>
            </a:lvl2pPr>
            <a:lvl3pPr marL="914217" indent="0">
              <a:buNone/>
              <a:defRPr sz="1800" b="1"/>
            </a:lvl3pPr>
            <a:lvl4pPr marL="1371326" indent="0">
              <a:buNone/>
              <a:defRPr sz="1600" b="1"/>
            </a:lvl4pPr>
            <a:lvl5pPr marL="1828434" indent="0">
              <a:buNone/>
              <a:defRPr sz="1600" b="1"/>
            </a:lvl5pPr>
            <a:lvl6pPr marL="2285543" indent="0">
              <a:buNone/>
              <a:defRPr sz="1600" b="1"/>
            </a:lvl6pPr>
            <a:lvl7pPr marL="2742651" indent="0">
              <a:buNone/>
              <a:defRPr sz="1600" b="1"/>
            </a:lvl7pPr>
            <a:lvl8pPr marL="3199760" indent="0">
              <a:buNone/>
              <a:defRPr sz="1600" b="1"/>
            </a:lvl8pPr>
            <a:lvl9pPr marL="3656868" indent="0">
              <a:buNone/>
              <a:defRPr sz="1600" b="1"/>
            </a:lvl9pPr>
          </a:lstStyle>
          <a:p>
            <a:pPr lvl="0"/>
            <a:r>
              <a:rPr lang="en-US" dirty="0"/>
              <a:t>Subsection title</a:t>
            </a:r>
            <a:endParaRPr lang="cs-CZ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454681" y="3231357"/>
            <a:ext cx="5219134" cy="2754312"/>
          </a:xfrm>
        </p:spPr>
        <p:txBody>
          <a:bodyPr/>
          <a:lstStyle/>
          <a:p>
            <a:pPr lvl="0"/>
            <a:r>
              <a:rPr lang="en-US" dirty="0"/>
              <a:t>This is a template text.</a:t>
            </a:r>
            <a:endParaRPr lang="cs-CZ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CE2C0-0B7B-44FD-93D4-8B2452932FE5}" type="datetime1">
              <a:rPr lang="en-GB" smtClean="0"/>
              <a:t>28/09/2026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HEADER TEXT (Change via Insert)</a:t>
            </a:r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Nadpis 9">
            <a:extLst>
              <a:ext uri="{FF2B5EF4-FFF2-40B4-BE49-F238E27FC236}">
                <a16:creationId xmlns:a16="http://schemas.microsoft.com/office/drawing/2014/main" id="{8F0B449E-78F2-41FB-917A-EAF2BD8C57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Section title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6393375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80" userDrawn="1">
          <p15:clr>
            <a:srgbClr val="FBAE40"/>
          </p15:clr>
        </p15:guide>
        <p15:guide id="2" orient="horz" pos="1979" userDrawn="1">
          <p15:clr>
            <a:srgbClr val="FBAE40"/>
          </p15:clr>
        </p15:guide>
        <p15:guide id="3" orient="horz" pos="203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54B31766-E062-40FC-9E11-E060AECACC50}"/>
              </a:ext>
            </a:extLst>
          </p:cNvPr>
          <p:cNvSpPr/>
          <p:nvPr userDrawn="1"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750"/>
          </a:p>
        </p:txBody>
      </p:sp>
      <p:pic>
        <p:nvPicPr>
          <p:cNvPr id="23" name="Obrázek úvodní JPG 150 dpi kvalita 8">
            <a:extLst>
              <a:ext uri="{FF2B5EF4-FFF2-40B4-BE49-F238E27FC236}">
                <a16:creationId xmlns:a16="http://schemas.microsoft.com/office/drawing/2014/main" id="{25E2700B-1C4F-4F43-BA5A-5C322BB028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37161" y="1647031"/>
            <a:ext cx="10114503" cy="4140200"/>
          </a:xfrm>
        </p:spPr>
        <p:txBody>
          <a:bodyPr anchor="ctr" anchorCtr="0">
            <a:normAutofit/>
          </a:bodyPr>
          <a:lstStyle>
            <a:lvl1pPr algn="ctr">
              <a:lnSpc>
                <a:spcPct val="85000"/>
              </a:lnSpc>
              <a:defRPr sz="4999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Chapter title</a:t>
            </a:r>
          </a:p>
        </p:txBody>
      </p:sp>
      <p:cxnSp>
        <p:nvCxnSpPr>
          <p:cNvPr id="15" name="List of aff. posl. ř. úč. Y 31,98 cm" hidden="1">
            <a:extLst>
              <a:ext uri="{FF2B5EF4-FFF2-40B4-BE49-F238E27FC236}">
                <a16:creationId xmlns:a16="http://schemas.microsoft.com/office/drawing/2014/main" id="{DFF9CCFE-9D3C-4E5C-BEFA-EBC706D43353}"/>
              </a:ext>
            </a:extLst>
          </p:cNvPr>
          <p:cNvCxnSpPr/>
          <p:nvPr userDrawn="1"/>
        </p:nvCxnSpPr>
        <p:spPr>
          <a:xfrm>
            <a:off x="0" y="5756400"/>
            <a:ext cx="12188825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List of aff. 1. ř. úč. Y 26,34 cm" hidden="1">
            <a:extLst>
              <a:ext uri="{FF2B5EF4-FFF2-40B4-BE49-F238E27FC236}">
                <a16:creationId xmlns:a16="http://schemas.microsoft.com/office/drawing/2014/main" id="{0B176A28-79B0-4653-89FB-FA47ABD8E380}"/>
              </a:ext>
            </a:extLst>
          </p:cNvPr>
          <p:cNvCxnSpPr/>
          <p:nvPr userDrawn="1"/>
        </p:nvCxnSpPr>
        <p:spPr>
          <a:xfrm>
            <a:off x="0" y="4741200"/>
            <a:ext cx="12188825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odnadpis úč. Y 23,57 cm" hidden="1">
            <a:extLst>
              <a:ext uri="{FF2B5EF4-FFF2-40B4-BE49-F238E27FC236}">
                <a16:creationId xmlns:a16="http://schemas.microsoft.com/office/drawing/2014/main" id="{36E67CB0-8281-40F2-A7A7-2D57E13028FD}"/>
              </a:ext>
            </a:extLst>
          </p:cNvPr>
          <p:cNvCxnSpPr/>
          <p:nvPr userDrawn="1"/>
        </p:nvCxnSpPr>
        <p:spPr>
          <a:xfrm>
            <a:off x="0" y="4242600"/>
            <a:ext cx="12188825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Název 2. ř. Y 20,11 cm" hidden="1">
            <a:extLst>
              <a:ext uri="{FF2B5EF4-FFF2-40B4-BE49-F238E27FC236}">
                <a16:creationId xmlns:a16="http://schemas.microsoft.com/office/drawing/2014/main" id="{17E1C60D-E769-4951-A092-0096E6D24313}"/>
              </a:ext>
            </a:extLst>
          </p:cNvPr>
          <p:cNvCxnSpPr/>
          <p:nvPr userDrawn="1"/>
        </p:nvCxnSpPr>
        <p:spPr>
          <a:xfrm>
            <a:off x="0" y="3619800"/>
            <a:ext cx="12188825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Název 1. ř. Y 16,37 cm" hidden="1">
            <a:extLst>
              <a:ext uri="{FF2B5EF4-FFF2-40B4-BE49-F238E27FC236}">
                <a16:creationId xmlns:a16="http://schemas.microsoft.com/office/drawing/2014/main" id="{4DC4D73C-80A2-49CA-A68C-1635DED614C0}"/>
              </a:ext>
            </a:extLst>
          </p:cNvPr>
          <p:cNvCxnSpPr/>
          <p:nvPr userDrawn="1"/>
        </p:nvCxnSpPr>
        <p:spPr>
          <a:xfrm>
            <a:off x="0" y="2946600"/>
            <a:ext cx="12188825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Obrázek 11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9" t="14843" r="4454" b="18554"/>
          <a:stretch/>
        </p:blipFill>
        <p:spPr>
          <a:xfrm>
            <a:off x="3437068" y="845203"/>
            <a:ext cx="5368461" cy="68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5480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53" userDrawn="1">
          <p15:clr>
            <a:srgbClr val="FBAE40"/>
          </p15:clr>
        </p15:guide>
        <p15:guide id="2" pos="7025" userDrawn="1">
          <p15:clr>
            <a:srgbClr val="FBAE40"/>
          </p15:clr>
        </p15:guide>
        <p15:guide id="3" orient="horz" pos="1038" userDrawn="1">
          <p15:clr>
            <a:srgbClr val="FBAE40"/>
          </p15:clr>
        </p15:guide>
        <p15:guide id="4" orient="horz" pos="2364" userDrawn="1">
          <p15:clr>
            <a:srgbClr val="FBAE40"/>
          </p15:clr>
        </p15:guide>
        <p15:guide id="5" orient="horz" pos="2489" userDrawn="1">
          <p15:clr>
            <a:srgbClr val="FBAE40"/>
          </p15:clr>
        </p15:guide>
        <p15:guide id="6" orient="horz" pos="2852" userDrawn="1">
          <p15:clr>
            <a:srgbClr val="FBAE40"/>
          </p15:clr>
        </p15:guide>
        <p15:guide id="7" orient="horz" pos="3646" userDrawn="1">
          <p15:clr>
            <a:srgbClr val="FBAE40"/>
          </p15:clr>
        </p15:guide>
        <p15:guide id="8" orient="horz" pos="272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11250-0931-4A04-BFDD-F5CDF0177B1D}" type="datetime1">
              <a:rPr lang="en-GB" smtClean="0"/>
              <a:t>28/09/2026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HEADER TEXT (Change via Insert)</a:t>
            </a:r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D7234242-D28D-4391-BE51-AD398C910E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009" y="1449000"/>
            <a:ext cx="5219134" cy="1025913"/>
          </a:xfrm>
        </p:spPr>
        <p:txBody>
          <a:bodyPr/>
          <a:lstStyle/>
          <a:p>
            <a:r>
              <a:rPr lang="en-US" dirty="0"/>
              <a:t>Section title</a:t>
            </a:r>
            <a:endParaRPr lang="cs-CZ" dirty="0"/>
          </a:p>
        </p:txBody>
      </p:sp>
      <p:sp>
        <p:nvSpPr>
          <p:cNvPr id="10" name="Zástupný obsah 9">
            <a:extLst>
              <a:ext uri="{FF2B5EF4-FFF2-40B4-BE49-F238E27FC236}">
                <a16:creationId xmlns:a16="http://schemas.microsoft.com/office/drawing/2014/main" id="{E7091A8D-0837-4294-B8C8-C4CE1E0B705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15010" y="2601119"/>
            <a:ext cx="5219134" cy="3384550"/>
          </a:xfrm>
        </p:spPr>
        <p:txBody>
          <a:bodyPr/>
          <a:lstStyle/>
          <a:p>
            <a:pPr lvl="0"/>
            <a:r>
              <a:rPr lang="en-US" dirty="0"/>
              <a:t>This is a template text.</a:t>
            </a:r>
            <a:endParaRPr lang="cs-CZ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Zástupný obsah 11">
            <a:extLst>
              <a:ext uri="{FF2B5EF4-FFF2-40B4-BE49-F238E27FC236}">
                <a16:creationId xmlns:a16="http://schemas.microsoft.com/office/drawing/2014/main" id="{61EA231F-69F8-4644-B601-A78B05405AE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54681" y="1449000"/>
            <a:ext cx="5219134" cy="4536669"/>
          </a:xfrm>
        </p:spPr>
        <p:txBody>
          <a:bodyPr/>
          <a:lstStyle/>
          <a:p>
            <a:pPr lvl="0"/>
            <a:r>
              <a:rPr lang="en-US" dirty="0"/>
              <a:t>This is a template text.</a:t>
            </a:r>
            <a:endParaRPr lang="cs-CZ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191465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13" userDrawn="1">
          <p15:clr>
            <a:srgbClr val="FBAE40"/>
          </p15:clr>
        </p15:guide>
        <p15:guide id="2" orient="horz" pos="1559" userDrawn="1">
          <p15:clr>
            <a:srgbClr val="FBAE40"/>
          </p15:clr>
        </p15:guide>
        <p15:guide id="3" orient="horz" pos="1639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7B6E-9351-4F95-9BA0-54BBFAA27BE2}" type="datetime1">
              <a:rPr lang="en-GB" smtClean="0"/>
              <a:t>28/09/2026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HEADER TEXT (Change via Insert)</a:t>
            </a:r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6679D3D9-2DA5-47DD-BB37-449CA1B6D0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54682" y="1448594"/>
            <a:ext cx="5219133" cy="1026319"/>
          </a:xfrm>
        </p:spPr>
        <p:txBody>
          <a:bodyPr>
            <a:normAutofit/>
          </a:bodyPr>
          <a:lstStyle/>
          <a:p>
            <a:r>
              <a:rPr lang="en-US" dirty="0"/>
              <a:t>Section title</a:t>
            </a:r>
            <a:endParaRPr lang="cs-CZ" dirty="0"/>
          </a:p>
        </p:txBody>
      </p:sp>
      <p:sp>
        <p:nvSpPr>
          <p:cNvPr id="10" name="Zástupný symbol obrázku 9">
            <a:extLst>
              <a:ext uri="{FF2B5EF4-FFF2-40B4-BE49-F238E27FC236}">
                <a16:creationId xmlns:a16="http://schemas.microsoft.com/office/drawing/2014/main" id="{B4AE4ABA-516B-42E8-9ACC-D29E46492DD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5010" y="1520825"/>
            <a:ext cx="5219134" cy="4392613"/>
          </a:xfrm>
        </p:spPr>
        <p:txBody>
          <a:bodyPr/>
          <a:lstStyle/>
          <a:p>
            <a:r>
              <a:rPr lang="en-US" dirty="0"/>
              <a:t>Add a figure by clicking the icon.</a:t>
            </a:r>
            <a:endParaRPr lang="cs-CZ" dirty="0"/>
          </a:p>
        </p:txBody>
      </p:sp>
      <p:sp>
        <p:nvSpPr>
          <p:cNvPr id="12" name="Zástupný obsah 11">
            <a:extLst>
              <a:ext uri="{FF2B5EF4-FFF2-40B4-BE49-F238E27FC236}">
                <a16:creationId xmlns:a16="http://schemas.microsoft.com/office/drawing/2014/main" id="{C53F8CB2-743A-4098-ACAB-CA9F45ACAD8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54682" y="2601120"/>
            <a:ext cx="5219134" cy="3384550"/>
          </a:xfrm>
        </p:spPr>
        <p:txBody>
          <a:bodyPr/>
          <a:lstStyle/>
          <a:p>
            <a:pPr lvl="0"/>
            <a:r>
              <a:rPr lang="en-US" dirty="0"/>
              <a:t>This is a template text.</a:t>
            </a:r>
            <a:endParaRPr lang="cs-CZ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835441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58" userDrawn="1">
          <p15:clr>
            <a:srgbClr val="FBAE40"/>
          </p15:clr>
        </p15:guide>
        <p15:guide id="2" orient="horz" pos="1559" userDrawn="1">
          <p15:clr>
            <a:srgbClr val="FBAE40"/>
          </p15:clr>
        </p15:guide>
        <p15:guide id="4" pos="3839" userDrawn="1">
          <p15:clr>
            <a:srgbClr val="FBAE40"/>
          </p15:clr>
        </p15:guide>
        <p15:guide id="5" pos="3612" userDrawn="1">
          <p15:clr>
            <a:srgbClr val="FBAE40"/>
          </p15:clr>
        </p15:guide>
        <p15:guide id="6" pos="4066" userDrawn="1">
          <p15:clr>
            <a:srgbClr val="FBAE40"/>
          </p15:clr>
        </p15:guide>
        <p15:guide id="7" orient="horz" pos="1639" userDrawn="1">
          <p15:clr>
            <a:srgbClr val="FBAE40"/>
          </p15:clr>
        </p15:guide>
        <p15:guide id="8" orient="horz" pos="913" userDrawn="1">
          <p15:clr>
            <a:srgbClr val="FBAE40"/>
          </p15:clr>
        </p15:guide>
        <p15:guide id="9" orient="horz" pos="3725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2358F-A125-46FF-BE3D-6B788D4FA01E}" type="datetime1">
              <a:rPr lang="en-GB" smtClean="0"/>
              <a:t>28/09/2026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HEADER TEXT (Change via Insert)</a:t>
            </a:r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6679D3D9-2DA5-47DD-BB37-449CA1B6D0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011" y="1448594"/>
            <a:ext cx="5219133" cy="1026319"/>
          </a:xfrm>
        </p:spPr>
        <p:txBody>
          <a:bodyPr>
            <a:normAutofit/>
          </a:bodyPr>
          <a:lstStyle/>
          <a:p>
            <a:r>
              <a:rPr lang="en-US" dirty="0"/>
              <a:t>Section title</a:t>
            </a:r>
            <a:endParaRPr lang="cs-CZ" dirty="0"/>
          </a:p>
        </p:txBody>
      </p:sp>
      <p:sp>
        <p:nvSpPr>
          <p:cNvPr id="10" name="Zástupný symbol obrázku 9">
            <a:extLst>
              <a:ext uri="{FF2B5EF4-FFF2-40B4-BE49-F238E27FC236}">
                <a16:creationId xmlns:a16="http://schemas.microsoft.com/office/drawing/2014/main" id="{B4AE4ABA-516B-42E8-9ACC-D29E46492DD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54682" y="1520825"/>
            <a:ext cx="5219135" cy="4392613"/>
          </a:xfrm>
        </p:spPr>
        <p:txBody>
          <a:bodyPr/>
          <a:lstStyle/>
          <a:p>
            <a:r>
              <a:rPr lang="en-US" dirty="0"/>
              <a:t>Add a figure by clicking the icon.</a:t>
            </a:r>
            <a:endParaRPr lang="cs-CZ" dirty="0"/>
          </a:p>
        </p:txBody>
      </p:sp>
      <p:sp>
        <p:nvSpPr>
          <p:cNvPr id="12" name="Zástupný obsah 11">
            <a:extLst>
              <a:ext uri="{FF2B5EF4-FFF2-40B4-BE49-F238E27FC236}">
                <a16:creationId xmlns:a16="http://schemas.microsoft.com/office/drawing/2014/main" id="{C53F8CB2-743A-4098-ACAB-CA9F45ACAD8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5011" y="2600325"/>
            <a:ext cx="5219133" cy="3385345"/>
          </a:xfrm>
        </p:spPr>
        <p:txBody>
          <a:bodyPr/>
          <a:lstStyle/>
          <a:p>
            <a:pPr lvl="0"/>
            <a:r>
              <a:rPr lang="en-US" dirty="0"/>
              <a:t>This is a template text.</a:t>
            </a:r>
            <a:endParaRPr lang="cs-CZ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6969323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958" userDrawn="1">
          <p15:clr>
            <a:srgbClr val="FBAE40"/>
          </p15:clr>
        </p15:guide>
        <p15:guide id="2" orient="horz" pos="1559" userDrawn="1">
          <p15:clr>
            <a:srgbClr val="FBAE40"/>
          </p15:clr>
        </p15:guide>
        <p15:guide id="4" pos="3839" userDrawn="1">
          <p15:clr>
            <a:srgbClr val="FBAE40"/>
          </p15:clr>
        </p15:guide>
        <p15:guide id="5" pos="3612" userDrawn="1">
          <p15:clr>
            <a:srgbClr val="FBAE40"/>
          </p15:clr>
        </p15:guide>
        <p15:guide id="6" pos="4066" userDrawn="1">
          <p15:clr>
            <a:srgbClr val="FBAE40"/>
          </p15:clr>
        </p15:guide>
        <p15:guide id="7" orient="horz" pos="1639" userDrawn="1">
          <p15:clr>
            <a:srgbClr val="FBAE40"/>
          </p15:clr>
        </p15:guide>
        <p15:guide id="8" orient="horz" pos="3725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BE48C-3397-4FDF-B31B-7CC72D0C39A7}" type="datetime1">
              <a:rPr lang="en-GB" smtClean="0"/>
              <a:t>28/09/2026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HEADER TEXT (Change via Insert)</a:t>
            </a:r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obrázku 9">
            <a:extLst>
              <a:ext uri="{FF2B5EF4-FFF2-40B4-BE49-F238E27FC236}">
                <a16:creationId xmlns:a16="http://schemas.microsoft.com/office/drawing/2014/main" id="{B4AE4ABA-516B-42E8-9ACC-D29E46492DD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54681" y="2348707"/>
            <a:ext cx="5219135" cy="3564731"/>
          </a:xfrm>
        </p:spPr>
        <p:txBody>
          <a:bodyPr/>
          <a:lstStyle/>
          <a:p>
            <a:r>
              <a:rPr lang="en-US" dirty="0"/>
              <a:t>Add a figure by clicking the icon.</a:t>
            </a:r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6062C2D-BA66-4189-A22F-69D1F958F2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Section title</a:t>
            </a:r>
            <a:endParaRPr lang="cs-CZ" dirty="0"/>
          </a:p>
        </p:txBody>
      </p:sp>
      <p:sp>
        <p:nvSpPr>
          <p:cNvPr id="9" name="Zástupný symbol obrázku 9">
            <a:extLst>
              <a:ext uri="{FF2B5EF4-FFF2-40B4-BE49-F238E27FC236}">
                <a16:creationId xmlns:a16="http://schemas.microsoft.com/office/drawing/2014/main" id="{0D4E3FB3-B060-470B-A494-A58CDD4E5C4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15009" y="2348707"/>
            <a:ext cx="5219135" cy="356473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Add a figure by clicking the icon.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2163583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" pos="3839" userDrawn="1">
          <p15:clr>
            <a:srgbClr val="FBAE40"/>
          </p15:clr>
        </p15:guide>
        <p15:guide id="5" pos="3612" userDrawn="1">
          <p15:clr>
            <a:srgbClr val="FBAE40"/>
          </p15:clr>
        </p15:guide>
        <p15:guide id="6" pos="4066" userDrawn="1">
          <p15:clr>
            <a:srgbClr val="FBAE40"/>
          </p15:clr>
        </p15:guide>
        <p15:guide id="7" orient="horz" pos="3725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BA38A-4C95-4CE5-ABCF-26CBFB41618F}" type="datetime1">
              <a:rPr lang="en-GB" smtClean="0"/>
              <a:t>28/09/2026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HEADER TEXT (Change via Insert)</a:t>
            </a:r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7694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D968B-00D4-4789-A842-22C0610C51A1}" type="datetime1">
              <a:rPr lang="en-GB" smtClean="0"/>
              <a:t>28/09/2026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HEADER TEXT (Change via Insert)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3550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54B31766-E062-40FC-9E11-E060AECACC50}"/>
              </a:ext>
            </a:extLst>
          </p:cNvPr>
          <p:cNvSpPr/>
          <p:nvPr userDrawn="1"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750"/>
          </a:p>
        </p:txBody>
      </p:sp>
      <p:pic>
        <p:nvPicPr>
          <p:cNvPr id="6" name="Obrázek závěrečný JPG 150 dpi kvalita 8">
            <a:extLst>
              <a:ext uri="{FF2B5EF4-FFF2-40B4-BE49-F238E27FC236}">
                <a16:creationId xmlns:a16="http://schemas.microsoft.com/office/drawing/2014/main" id="{5CF0466A-A23A-42EC-B4E3-49F2C3B922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37161" y="4526757"/>
            <a:ext cx="10114503" cy="136842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</a:defRPr>
            </a:lvl1pPr>
            <a:lvl2pPr marL="457109" indent="0" algn="ctr">
              <a:buNone/>
              <a:defRPr sz="2000"/>
            </a:lvl2pPr>
            <a:lvl3pPr marL="914217" indent="0" algn="ctr">
              <a:buNone/>
              <a:defRPr sz="1800"/>
            </a:lvl3pPr>
            <a:lvl4pPr marL="1371326" indent="0" algn="ctr">
              <a:buNone/>
              <a:defRPr sz="1600"/>
            </a:lvl4pPr>
            <a:lvl5pPr marL="1828434" indent="0" algn="ctr">
              <a:buNone/>
              <a:defRPr sz="1600"/>
            </a:lvl5pPr>
            <a:lvl6pPr marL="2285543" indent="0" algn="ctr">
              <a:buNone/>
              <a:defRPr sz="1600"/>
            </a:lvl6pPr>
            <a:lvl7pPr marL="2742651" indent="0" algn="ctr">
              <a:buNone/>
              <a:defRPr sz="1600"/>
            </a:lvl7pPr>
            <a:lvl8pPr marL="3199760" indent="0" algn="ctr">
              <a:buNone/>
              <a:defRPr sz="1600"/>
            </a:lvl8pPr>
            <a:lvl9pPr marL="3656868" indent="0" algn="ctr">
              <a:buNone/>
              <a:defRPr sz="1600"/>
            </a:lvl9pPr>
          </a:lstStyle>
          <a:p>
            <a:r>
              <a:rPr lang="en-US" dirty="0"/>
              <a:t>Author name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37161" y="2348707"/>
            <a:ext cx="10114503" cy="1980405"/>
          </a:xfrm>
        </p:spPr>
        <p:txBody>
          <a:bodyPr anchor="b" anchorCtr="0">
            <a:normAutofit/>
          </a:bodyPr>
          <a:lstStyle>
            <a:lvl1pPr algn="ctr">
              <a:lnSpc>
                <a:spcPct val="100000"/>
              </a:lnSpc>
              <a:defRPr sz="4999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cxnSp>
        <p:nvCxnSpPr>
          <p:cNvPr id="21" name="Podnadpis úč. Y 29,48 cm" hidden="1">
            <a:extLst>
              <a:ext uri="{FF2B5EF4-FFF2-40B4-BE49-F238E27FC236}">
                <a16:creationId xmlns:a16="http://schemas.microsoft.com/office/drawing/2014/main" id="{36E67CB0-8281-40F2-A7A7-2D57E13028FD}"/>
              </a:ext>
            </a:extLst>
          </p:cNvPr>
          <p:cNvCxnSpPr/>
          <p:nvPr userDrawn="1"/>
        </p:nvCxnSpPr>
        <p:spPr>
          <a:xfrm>
            <a:off x="0" y="5306400"/>
            <a:ext cx="12188825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Název 2. ř. Y 23,41 cm" hidden="1">
            <a:extLst>
              <a:ext uri="{FF2B5EF4-FFF2-40B4-BE49-F238E27FC236}">
                <a16:creationId xmlns:a16="http://schemas.microsoft.com/office/drawing/2014/main" id="{17E1C60D-E769-4951-A092-0096E6D24313}"/>
              </a:ext>
            </a:extLst>
          </p:cNvPr>
          <p:cNvCxnSpPr/>
          <p:nvPr userDrawn="1"/>
        </p:nvCxnSpPr>
        <p:spPr>
          <a:xfrm>
            <a:off x="0" y="4213800"/>
            <a:ext cx="12188825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Název 1. ř. Y 19,18 cm" hidden="1">
            <a:extLst>
              <a:ext uri="{FF2B5EF4-FFF2-40B4-BE49-F238E27FC236}">
                <a16:creationId xmlns:a16="http://schemas.microsoft.com/office/drawing/2014/main" id="{4DC4D73C-80A2-49CA-A68C-1635DED614C0}"/>
              </a:ext>
            </a:extLst>
          </p:cNvPr>
          <p:cNvCxnSpPr/>
          <p:nvPr userDrawn="1"/>
        </p:nvCxnSpPr>
        <p:spPr>
          <a:xfrm>
            <a:off x="0" y="3452400"/>
            <a:ext cx="12188825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Obrázek 11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9" t="14843" r="4454" b="18554"/>
          <a:stretch/>
        </p:blipFill>
        <p:spPr>
          <a:xfrm>
            <a:off x="3428106" y="1338100"/>
            <a:ext cx="5368461" cy="68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5679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53" userDrawn="1">
          <p15:clr>
            <a:srgbClr val="FBAE40"/>
          </p15:clr>
        </p15:guide>
        <p15:guide id="2" pos="7025" userDrawn="1">
          <p15:clr>
            <a:srgbClr val="FBAE40"/>
          </p15:clr>
        </p15:guide>
        <p15:guide id="3" orient="horz" pos="1480" userDrawn="1">
          <p15:clr>
            <a:srgbClr val="FBAE40"/>
          </p15:clr>
        </p15:guide>
        <p15:guide id="6" orient="horz" pos="2852" userDrawn="1">
          <p15:clr>
            <a:srgbClr val="FBAE40"/>
          </p15:clr>
        </p15:guide>
        <p15:guide id="7" orient="horz" pos="3714" userDrawn="1">
          <p15:clr>
            <a:srgbClr val="FBAE40"/>
          </p15:clr>
        </p15:guide>
        <p15:guide id="8" orient="horz" pos="2727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knowledg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54B31766-E062-40FC-9E11-E060AECACC50}"/>
              </a:ext>
            </a:extLst>
          </p:cNvPr>
          <p:cNvSpPr/>
          <p:nvPr userDrawn="1"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750"/>
          </a:p>
        </p:txBody>
      </p:sp>
      <p:pic>
        <p:nvPicPr>
          <p:cNvPr id="6" name="Obrázek závěrečný JPG 150 dpi kvalita 8">
            <a:extLst>
              <a:ext uri="{FF2B5EF4-FFF2-40B4-BE49-F238E27FC236}">
                <a16:creationId xmlns:a16="http://schemas.microsoft.com/office/drawing/2014/main" id="{5CF0466A-A23A-42EC-B4E3-49F2C3B922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297263" y="3429000"/>
            <a:ext cx="5594297" cy="2693773"/>
          </a:xfrm>
        </p:spPr>
        <p:txBody>
          <a:bodyPr anchor="ctr" anchorCtr="0">
            <a:normAutofit/>
          </a:bodyPr>
          <a:lstStyle>
            <a:lvl1pPr marL="0" marR="0" indent="0" algn="ctr" defTabSz="91421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cap="all" baseline="0">
                <a:solidFill>
                  <a:schemeClr val="bg1"/>
                </a:solidFill>
              </a:defRPr>
            </a:lvl1pPr>
            <a:lvl2pPr marL="457109" indent="0" algn="ctr">
              <a:buNone/>
              <a:defRPr sz="2000"/>
            </a:lvl2pPr>
            <a:lvl3pPr marL="914217" indent="0" algn="ctr">
              <a:buNone/>
              <a:defRPr sz="1800"/>
            </a:lvl3pPr>
            <a:lvl4pPr marL="1371326" indent="0" algn="ctr">
              <a:buNone/>
              <a:defRPr sz="1600"/>
            </a:lvl4pPr>
            <a:lvl5pPr marL="1828434" indent="0" algn="ctr">
              <a:buNone/>
              <a:defRPr sz="1600"/>
            </a:lvl5pPr>
            <a:lvl6pPr marL="2285543" indent="0" algn="ctr">
              <a:buNone/>
              <a:defRPr sz="1600"/>
            </a:lvl6pPr>
            <a:lvl7pPr marL="2742651" indent="0" algn="ctr">
              <a:buNone/>
              <a:defRPr sz="1600"/>
            </a:lvl7pPr>
            <a:lvl8pPr marL="3199760" indent="0" algn="ctr">
              <a:buNone/>
              <a:defRPr sz="1600"/>
            </a:lvl8pPr>
            <a:lvl9pPr marL="3656868" indent="0" algn="ctr">
              <a:buNone/>
              <a:defRPr sz="1600"/>
            </a:lvl9pPr>
          </a:lstStyle>
          <a:p>
            <a:pPr marL="0" marR="0" lvl="0" indent="0" algn="ctr" defTabSz="91421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work has been carried out within the framework of the project COMPASS-U: Tokamak for cutting-edge fusion research No. CZ.02.1.01/0.0/0.0/16_019/0000768 and co-funded from European structural and investment funds.</a:t>
            </a:r>
          </a:p>
          <a:p>
            <a:pPr marL="0" marR="0" lvl="0" indent="0" algn="ctr" defTabSz="91421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cxnSp>
        <p:nvCxnSpPr>
          <p:cNvPr id="21" name="Podnadpis úč. Y 29,48 cm" hidden="1">
            <a:extLst>
              <a:ext uri="{FF2B5EF4-FFF2-40B4-BE49-F238E27FC236}">
                <a16:creationId xmlns:a16="http://schemas.microsoft.com/office/drawing/2014/main" id="{36E67CB0-8281-40F2-A7A7-2D57E13028FD}"/>
              </a:ext>
            </a:extLst>
          </p:cNvPr>
          <p:cNvCxnSpPr/>
          <p:nvPr userDrawn="1"/>
        </p:nvCxnSpPr>
        <p:spPr>
          <a:xfrm>
            <a:off x="0" y="5306400"/>
            <a:ext cx="12188825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Název 2. ř. Y 23,41 cm" hidden="1">
            <a:extLst>
              <a:ext uri="{FF2B5EF4-FFF2-40B4-BE49-F238E27FC236}">
                <a16:creationId xmlns:a16="http://schemas.microsoft.com/office/drawing/2014/main" id="{17E1C60D-E769-4951-A092-0096E6D24313}"/>
              </a:ext>
            </a:extLst>
          </p:cNvPr>
          <p:cNvCxnSpPr/>
          <p:nvPr userDrawn="1"/>
        </p:nvCxnSpPr>
        <p:spPr>
          <a:xfrm>
            <a:off x="0" y="4213800"/>
            <a:ext cx="12188825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Název 1. ř. Y 19,18 cm" hidden="1">
            <a:extLst>
              <a:ext uri="{FF2B5EF4-FFF2-40B4-BE49-F238E27FC236}">
                <a16:creationId xmlns:a16="http://schemas.microsoft.com/office/drawing/2014/main" id="{4DC4D73C-80A2-49CA-A68C-1635DED614C0}"/>
              </a:ext>
            </a:extLst>
          </p:cNvPr>
          <p:cNvCxnSpPr/>
          <p:nvPr userDrawn="1"/>
        </p:nvCxnSpPr>
        <p:spPr>
          <a:xfrm>
            <a:off x="0" y="3452400"/>
            <a:ext cx="12188825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389" y="1449388"/>
            <a:ext cx="6480048" cy="144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45521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53">
          <p15:clr>
            <a:srgbClr val="FBAE40"/>
          </p15:clr>
        </p15:guide>
        <p15:guide id="2" pos="7025">
          <p15:clr>
            <a:srgbClr val="FBAE40"/>
          </p15:clr>
        </p15:guide>
        <p15:guide id="3" orient="horz" pos="1480">
          <p15:clr>
            <a:srgbClr val="FBAE40"/>
          </p15:clr>
        </p15:guide>
        <p15:guide id="6" orient="horz" pos="2852">
          <p15:clr>
            <a:srgbClr val="FBAE40"/>
          </p15:clr>
        </p15:guide>
        <p15:guide id="7" orient="horz" pos="3714">
          <p15:clr>
            <a:srgbClr val="FBAE40"/>
          </p15:clr>
        </p15:guide>
        <p15:guide id="8" orient="horz" pos="272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Obrázek v zápatí JPG 150 dpi kvalita 8">
            <a:extLst>
              <a:ext uri="{FF2B5EF4-FFF2-40B4-BE49-F238E27FC236}">
                <a16:creationId xmlns:a16="http://schemas.microsoft.com/office/drawing/2014/main" id="{24492993-AE72-41EC-A0B7-37A33080B142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48984"/>
            <a:ext cx="12188825" cy="509016"/>
          </a:xfrm>
          <a:prstGeom prst="rect">
            <a:avLst/>
          </a:prstGeom>
        </p:spPr>
      </p:pic>
      <p:pic>
        <p:nvPicPr>
          <p:cNvPr id="13" name="Obrázek v záhlaví JPG 150 dpi kvalita 8">
            <a:extLst>
              <a:ext uri="{FF2B5EF4-FFF2-40B4-BE49-F238E27FC236}">
                <a16:creationId xmlns:a16="http://schemas.microsoft.com/office/drawing/2014/main" id="{CC6C76F4-C794-4C19-BE03-AF2B800634A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1069848"/>
          </a:xfrm>
          <a:prstGeom prst="rect">
            <a:avLst/>
          </a:prstGeom>
        </p:spPr>
      </p:pic>
      <p:pic>
        <p:nvPicPr>
          <p:cNvPr id="14" name="Logo IPP v záhlaví bílé.svg">
            <a:extLst>
              <a:ext uri="{FF2B5EF4-FFF2-40B4-BE49-F238E27FC236}">
                <a16:creationId xmlns:a16="http://schemas.microsoft.com/office/drawing/2014/main" id="{AC0B1B32-C8CF-4472-9B8D-BD78D924F6A0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15009" y="311400"/>
            <a:ext cx="1464160" cy="4482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31329" y="6420600"/>
            <a:ext cx="274248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0">
                <a:solidFill>
                  <a:schemeClr val="bg1"/>
                </a:solidFill>
              </a:defRPr>
            </a:lvl1pPr>
          </a:lstStyle>
          <a:p>
            <a:fld id="{2AB7EA9C-C4C1-4FDE-BFAE-C07DE2732B8E}" type="slidenum">
              <a:rPr lang="cs-CZ" smtClean="0"/>
              <a:pPr/>
              <a:t>‹#›</a:t>
            </a:fld>
            <a:r>
              <a:rPr lang="en-US" dirty="0"/>
              <a:t>/26</a:t>
            </a:r>
            <a:endParaRPr lang="cs-C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5010" y="6420930"/>
            <a:ext cx="274248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D53B9D17-AF4E-46F2-9F49-957BDE468AD7}" type="datetime1">
              <a:rPr lang="en-GB" smtClean="0"/>
              <a:t>28/09/2026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18422" y="11304"/>
            <a:ext cx="7055394" cy="93752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8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HEADER TEXT</a:t>
            </a:r>
            <a:r>
              <a:rPr lang="cs-CZ"/>
              <a:t> </a:t>
            </a:r>
            <a:r>
              <a:rPr lang="en-US"/>
              <a:t>(Change via Insert)</a:t>
            </a:r>
            <a:endParaRPr lang="cs-C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010" y="2348706"/>
            <a:ext cx="11158806" cy="3636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This is a template text.</a:t>
            </a:r>
            <a:endParaRPr lang="cs-CZ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5010" y="1448593"/>
            <a:ext cx="11158806" cy="54054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Header template text</a:t>
            </a:r>
          </a:p>
        </p:txBody>
      </p:sp>
      <p:cxnSp>
        <p:nvCxnSpPr>
          <p:cNvPr id="9" name="Nadpis úč. Y 10,42 cm" hidden="1">
            <a:extLst>
              <a:ext uri="{FF2B5EF4-FFF2-40B4-BE49-F238E27FC236}">
                <a16:creationId xmlns:a16="http://schemas.microsoft.com/office/drawing/2014/main" id="{3063DFD2-5383-4B72-8A2A-3F28F0D748ED}"/>
              </a:ext>
            </a:extLst>
          </p:cNvPr>
          <p:cNvCxnSpPr/>
          <p:nvPr userDrawn="1"/>
        </p:nvCxnSpPr>
        <p:spPr>
          <a:xfrm>
            <a:off x="0" y="1875600"/>
            <a:ext cx="12188825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2. sl. X 35,88 cm (+2,0)" hidden="1">
            <a:extLst>
              <a:ext uri="{FF2B5EF4-FFF2-40B4-BE49-F238E27FC236}">
                <a16:creationId xmlns:a16="http://schemas.microsoft.com/office/drawing/2014/main" id="{6A31BBA1-323E-4C0B-870B-D30B33C8F249}"/>
              </a:ext>
            </a:extLst>
          </p:cNvPr>
          <p:cNvCxnSpPr/>
          <p:nvPr userDrawn="1"/>
        </p:nvCxnSpPr>
        <p:spPr>
          <a:xfrm>
            <a:off x="6456718" y="0"/>
            <a:ext cx="0" cy="6858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. sl. zprava X 31,9 cm (-2,0)" hidden="1">
            <a:extLst>
              <a:ext uri="{FF2B5EF4-FFF2-40B4-BE49-F238E27FC236}">
                <a16:creationId xmlns:a16="http://schemas.microsoft.com/office/drawing/2014/main" id="{2DD3E439-F643-4C40-B5BF-3CEE5905DB3C}"/>
              </a:ext>
            </a:extLst>
          </p:cNvPr>
          <p:cNvCxnSpPr/>
          <p:nvPr userDrawn="1"/>
        </p:nvCxnSpPr>
        <p:spPr>
          <a:xfrm>
            <a:off x="5740505" y="0"/>
            <a:ext cx="0" cy="6858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D okraj (+14,2)" hidden="1">
            <a:extLst>
              <a:ext uri="{FF2B5EF4-FFF2-40B4-BE49-F238E27FC236}">
                <a16:creationId xmlns:a16="http://schemas.microsoft.com/office/drawing/2014/main" id="{59A25D9D-D778-4663-AFE6-4E1E13AFAED0}"/>
              </a:ext>
            </a:extLst>
          </p:cNvPr>
          <p:cNvCxnSpPr/>
          <p:nvPr userDrawn="1"/>
        </p:nvCxnSpPr>
        <p:spPr>
          <a:xfrm>
            <a:off x="0" y="5985669"/>
            <a:ext cx="12188825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L okraj 2,82 cm (-31,0)" hidden="1">
            <a:extLst>
              <a:ext uri="{FF2B5EF4-FFF2-40B4-BE49-F238E27FC236}">
                <a16:creationId xmlns:a16="http://schemas.microsoft.com/office/drawing/2014/main" id="{90A73D60-A127-48F2-82E6-564284BF861F}"/>
              </a:ext>
            </a:extLst>
          </p:cNvPr>
          <p:cNvCxnSpPr/>
          <p:nvPr userDrawn="1"/>
        </p:nvCxnSpPr>
        <p:spPr>
          <a:xfrm>
            <a:off x="507468" y="0"/>
            <a:ext cx="0" cy="6858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H okraj Y 8,00 cm (-11,0)" hidden="1">
            <a:extLst>
              <a:ext uri="{FF2B5EF4-FFF2-40B4-BE49-F238E27FC236}">
                <a16:creationId xmlns:a16="http://schemas.microsoft.com/office/drawing/2014/main" id="{4DF8F453-9C19-4BB1-8640-E1F2C892A4D5}"/>
              </a:ext>
            </a:extLst>
          </p:cNvPr>
          <p:cNvCxnSpPr/>
          <p:nvPr userDrawn="1"/>
        </p:nvCxnSpPr>
        <p:spPr>
          <a:xfrm>
            <a:off x="0" y="1440000"/>
            <a:ext cx="12188825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9972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78" r:id="rId5"/>
    <p:sldLayoutId id="2147483668" r:id="rId6"/>
    <p:sldLayoutId id="2147483669" r:id="rId7"/>
    <p:sldLayoutId id="2147483672" r:id="rId8"/>
    <p:sldLayoutId id="2147483675" r:id="rId9"/>
    <p:sldLayoutId id="2147483666" r:id="rId10"/>
    <p:sldLayoutId id="2147483667" r:id="rId11"/>
    <p:sldLayoutId id="2147483677" r:id="rId12"/>
    <p:sldLayoutId id="2147483680" r:id="rId13"/>
  </p:sldLayoutIdLst>
  <p:hf hdr="0"/>
  <p:txStyles>
    <p:titleStyle>
      <a:lvl1pPr algn="l" defTabSz="914217" rtl="0" eaLnBrk="1" latinLnBrk="0" hangingPunct="1">
        <a:lnSpc>
          <a:spcPct val="90000"/>
        </a:lnSpc>
        <a:spcBef>
          <a:spcPct val="0"/>
        </a:spcBef>
        <a:buNone/>
        <a:defRPr sz="3599" b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217" rtl="0" eaLnBrk="1" latinLnBrk="0" hangingPunct="1">
        <a:lnSpc>
          <a:spcPct val="125000"/>
        </a:lnSpc>
        <a:spcBef>
          <a:spcPts val="0"/>
        </a:spcBef>
        <a:buFontTx/>
        <a:buNone/>
        <a:defRPr sz="1500" kern="1200">
          <a:solidFill>
            <a:schemeClr val="tx2"/>
          </a:solidFill>
          <a:latin typeface="+mn-lt"/>
          <a:ea typeface="+mn-ea"/>
          <a:cs typeface="+mn-cs"/>
        </a:defRPr>
      </a:lvl1pPr>
      <a:lvl2pPr marL="215957" indent="-215957" algn="l" defTabSz="914217" rtl="0" eaLnBrk="1" latinLnBrk="0" hangingPunct="1">
        <a:lnSpc>
          <a:spcPct val="125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2pPr>
      <a:lvl3pPr marL="431914" indent="-215957" algn="l" defTabSz="914217" rtl="0" eaLnBrk="1" latinLnBrk="0" hangingPunct="1">
        <a:lnSpc>
          <a:spcPct val="125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3pPr>
      <a:lvl4pPr marL="647870" indent="-215957" algn="l" defTabSz="914217" rtl="0" eaLnBrk="1" latinLnBrk="0" hangingPunct="1">
        <a:lnSpc>
          <a:spcPct val="125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4pPr>
      <a:lvl5pPr marL="863827" indent="-215957" algn="l" defTabSz="914217" rtl="0" eaLnBrk="1" latinLnBrk="0" hangingPunct="1">
        <a:lnSpc>
          <a:spcPct val="125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097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1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8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253" userDrawn="1">
          <p15:clr>
            <a:srgbClr val="F26B43"/>
          </p15:clr>
        </p15:guide>
        <p15:guide id="2" pos="3839" userDrawn="1">
          <p15:clr>
            <a:srgbClr val="F26B43"/>
          </p15:clr>
        </p15:guide>
        <p15:guide id="3" pos="324" userDrawn="1">
          <p15:clr>
            <a:srgbClr val="F26B43"/>
          </p15:clr>
        </p15:guide>
        <p15:guide id="4" pos="7354" userDrawn="1">
          <p15:clr>
            <a:srgbClr val="F26B43"/>
          </p15:clr>
        </p15:guide>
        <p15:guide id="5" orient="horz" pos="3771" userDrawn="1">
          <p15:clr>
            <a:srgbClr val="F26B43"/>
          </p15:clr>
        </p15:guide>
        <p15:guide id="6" orient="horz" pos="913" userDrawn="1">
          <p15:clr>
            <a:srgbClr val="F26B43"/>
          </p15:clr>
        </p15:guide>
        <p15:guide id="7" orient="horz" pos="1480" userDrawn="1">
          <p15:clr>
            <a:srgbClr val="F26B43"/>
          </p15:clr>
        </p15:guide>
        <p15:guide id="8" pos="3612" userDrawn="1">
          <p15:clr>
            <a:srgbClr val="F26B43"/>
          </p15:clr>
        </p15:guide>
        <p15:guide id="9" pos="40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9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text 8">
            <a:extLst>
              <a:ext uri="{FF2B5EF4-FFF2-40B4-BE49-F238E27FC236}">
                <a16:creationId xmlns:a16="http://schemas.microsoft.com/office/drawing/2014/main" id="{2C69F9BE-8254-46A4-9405-CD89F98BCA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37161" y="4526471"/>
            <a:ext cx="10114503" cy="1167319"/>
          </a:xfrm>
        </p:spPr>
        <p:txBody>
          <a:bodyPr>
            <a:normAutofit fontScale="92500" lnSpcReduction="20000"/>
          </a:bodyPr>
          <a:lstStyle/>
          <a:p>
            <a:r>
              <a:rPr lang="en-US" sz="1800" dirty="0"/>
              <a:t>Klara.bogar@ipp.cas.cz</a:t>
            </a:r>
          </a:p>
          <a:p>
            <a:endParaRPr lang="en-US" dirty="0"/>
          </a:p>
          <a:p>
            <a:r>
              <a:rPr lang="cs-CZ" dirty="0"/>
              <a:t>List of affiliations:</a:t>
            </a:r>
          </a:p>
          <a:p>
            <a:r>
              <a:rPr lang="en-US" baseline="30000" dirty="0"/>
              <a:t>1</a:t>
            </a:r>
            <a:r>
              <a:rPr lang="en-US" dirty="0"/>
              <a:t> Institute of Plasma Physics of the CAS, Prague, Czech Republic</a:t>
            </a:r>
          </a:p>
          <a:p>
            <a:r>
              <a:rPr lang="en-US" baseline="30000" dirty="0"/>
              <a:t>2</a:t>
            </a:r>
            <a:r>
              <a:rPr lang="en-US" dirty="0"/>
              <a:t> Department of Physics and Astronomy, University of California-Irvine, Irvine, USA </a:t>
            </a:r>
          </a:p>
          <a:p>
            <a:r>
              <a:rPr lang="en-US" baseline="30000" dirty="0"/>
              <a:t>3</a:t>
            </a:r>
            <a:r>
              <a:rPr lang="en-US" dirty="0"/>
              <a:t> General Atomics, San Diego, USA</a:t>
            </a:r>
          </a:p>
          <a:p>
            <a:r>
              <a:rPr lang="en-US" baseline="30000" dirty="0"/>
              <a:t>4</a:t>
            </a:r>
            <a:r>
              <a:rPr lang="en-US" dirty="0"/>
              <a:t> Princeton Plasma Physics Laboratory: Princeton, New Jersey, USA</a:t>
            </a:r>
            <a:endParaRPr lang="cs-CZ" dirty="0"/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8CD50407-2D46-4DE1-9060-14993F6008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7161" y="3951151"/>
            <a:ext cx="10114503" cy="377727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K. Bogar</a:t>
            </a:r>
            <a:r>
              <a:rPr lang="en-US" baseline="30000" dirty="0"/>
              <a:t>1</a:t>
            </a:r>
            <a:r>
              <a:rPr lang="en-US" dirty="0"/>
              <a:t>, F. Jaulmes</a:t>
            </a:r>
            <a:r>
              <a:rPr lang="en-US" baseline="30000" dirty="0"/>
              <a:t>1</a:t>
            </a:r>
            <a:r>
              <a:rPr lang="en-US" dirty="0"/>
              <a:t>, W.W. Heidbrink</a:t>
            </a:r>
            <a:r>
              <a:rPr lang="en-US" baseline="30000" dirty="0"/>
              <a:t>2</a:t>
            </a:r>
            <a:r>
              <a:rPr lang="en-US" dirty="0"/>
              <a:t>, X.D. Du</a:t>
            </a:r>
            <a:r>
              <a:rPr lang="en-US" baseline="30000" dirty="0"/>
              <a:t>3</a:t>
            </a:r>
            <a:r>
              <a:rPr lang="en-US" dirty="0"/>
              <a:t>, J. Rueda-Rueda</a:t>
            </a:r>
            <a:r>
              <a:rPr lang="en-US" baseline="30000" dirty="0"/>
              <a:t>2</a:t>
            </a:r>
            <a:r>
              <a:rPr lang="en-US" dirty="0"/>
              <a:t>, D. Liu</a:t>
            </a:r>
            <a:r>
              <a:rPr lang="en-US" baseline="30000" dirty="0"/>
              <a:t>3</a:t>
            </a:r>
            <a:r>
              <a:rPr lang="en-US" dirty="0"/>
              <a:t>, M.A. van Zeeland</a:t>
            </a:r>
            <a:r>
              <a:rPr lang="en-US" baseline="30000" dirty="0"/>
              <a:t>3</a:t>
            </a:r>
            <a:r>
              <a:rPr lang="en-US" dirty="0"/>
              <a:t>, Q. Pratt</a:t>
            </a:r>
            <a:r>
              <a:rPr lang="en-US" baseline="30000" dirty="0"/>
              <a:t>4</a:t>
            </a:r>
            <a:endParaRPr lang="cs-CZ" baseline="30000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A723A1A8-0B28-4C37-80E1-BC4CC3CB9E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7161" y="1647496"/>
            <a:ext cx="10114503" cy="2105270"/>
          </a:xfrm>
        </p:spPr>
        <p:txBody>
          <a:bodyPr/>
          <a:lstStyle/>
          <a:p>
            <a:r>
              <a:rPr lang="en-US" dirty="0"/>
              <a:t>Radial electric field induced by NBI fast ions</a:t>
            </a:r>
            <a:endParaRPr lang="cs-CZ" dirty="0"/>
          </a:p>
        </p:txBody>
      </p:sp>
      <p:pic>
        <p:nvPicPr>
          <p:cNvPr id="6" name="Picture 2" descr="https://ml.globenewswire.com/Resource/Download/f06eaa24-ec1e-4638-8ead-c195f1f9802a">
            <a:extLst>
              <a:ext uri="{FF2B5EF4-FFF2-40B4-BE49-F238E27FC236}">
                <a16:creationId xmlns:a16="http://schemas.microsoft.com/office/drawing/2014/main" id="{37A8D275-D01C-4BAF-A313-234DC501B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68" y="637619"/>
            <a:ext cx="1975897" cy="1121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3CEFF8-AF3F-4F65-9689-FFC3191FAA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648" b="67593" l="18125" r="81979">
                        <a14:foregroundMark x1="25000" y1="42870" x2="25000" y2="42870"/>
                        <a14:foregroundMark x1="21302" y1="49259" x2="21302" y2="49259"/>
                        <a14:foregroundMark x1="21302" y1="49259" x2="21302" y2="49259"/>
                        <a14:foregroundMark x1="18177" y1="51667" x2="18177" y2="51667"/>
                        <a14:foregroundMark x1="30312" y1="46296" x2="30312" y2="46296"/>
                        <a14:foregroundMark x1="30260" y1="46296" x2="30260" y2="46296"/>
                        <a14:foregroundMark x1="31250" y1="49537" x2="31250" y2="49537"/>
                        <a14:foregroundMark x1="31250" y1="49537" x2="31250" y2="49537"/>
                        <a14:foregroundMark x1="31354" y1="52963" x2="31354" y2="52963"/>
                        <a14:foregroundMark x1="31354" y1="52963" x2="31354" y2="52963"/>
                        <a14:foregroundMark x1="31875" y1="56204" x2="31875" y2="56204"/>
                        <a14:foregroundMark x1="31875" y1="56204" x2="31875" y2="56204"/>
                        <a14:foregroundMark x1="31406" y1="59167" x2="31406" y2="59167"/>
                        <a14:foregroundMark x1="31406" y1="59167" x2="31406" y2="59167"/>
                        <a14:foregroundMark x1="30104" y1="61574" x2="30104" y2="61574"/>
                        <a14:foregroundMark x1="30104" y1="61574" x2="30104" y2="61574"/>
                        <a14:foregroundMark x1="37813" y1="55093" x2="37813" y2="55093"/>
                        <a14:foregroundMark x1="37813" y1="55093" x2="37813" y2="55093"/>
                        <a14:foregroundMark x1="43177" y1="54074" x2="43177" y2="54074"/>
                        <a14:foregroundMark x1="43177" y1="54074" x2="43177" y2="54074"/>
                        <a14:foregroundMark x1="48490" y1="54815" x2="48490" y2="54815"/>
                        <a14:foregroundMark x1="48490" y1="54815" x2="48490" y2="54815"/>
                        <a14:foregroundMark x1="55781" y1="52778" x2="55781" y2="52778"/>
                        <a14:foregroundMark x1="55781" y1="52778" x2="55781" y2="52778"/>
                        <a14:foregroundMark x1="60729" y1="56204" x2="60729" y2="56204"/>
                        <a14:foregroundMark x1="66302" y1="54630" x2="66302" y2="54630"/>
                        <a14:foregroundMark x1="66302" y1="54630" x2="66302" y2="54630"/>
                        <a14:foregroundMark x1="72917" y1="56019" x2="72917" y2="56019"/>
                        <a14:foregroundMark x1="72865" y1="55926" x2="72865" y2="55926"/>
                        <a14:foregroundMark x1="76250" y1="54815" x2="76250" y2="54815"/>
                        <a14:foregroundMark x1="76250" y1="54815" x2="76250" y2="54815"/>
                        <a14:foregroundMark x1="78906" y1="53796" x2="78906" y2="53796"/>
                        <a14:foregroundMark x1="78906" y1="53796" x2="78906" y2="53796"/>
                        <a14:foregroundMark x1="82083" y1="52870" x2="82083" y2="52870"/>
                        <a14:foregroundMark x1="82083" y1="52870" x2="82083" y2="52870"/>
                        <a14:foregroundMark x1="24063" y1="67593" x2="24063" y2="67593"/>
                        <a14:foregroundMark x1="24063" y1="67593" x2="24063" y2="67593"/>
                        <a14:foregroundMark x1="24896" y1="40648" x2="24896" y2="40648"/>
                        <a14:foregroundMark x1="24896" y1="40648" x2="24896" y2="40648"/>
                        <a14:backgroundMark x1="48958" y1="51759" x2="48958" y2="51759"/>
                        <a14:backgroundMark x1="52240" y1="52315" x2="52240" y2="52315"/>
                      </a14:backgroundRemoval>
                    </a14:imgEffect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5670" t="39005" r="16563" b="30028"/>
          <a:stretch/>
        </p:blipFill>
        <p:spPr>
          <a:xfrm>
            <a:off x="9183053" y="865441"/>
            <a:ext cx="2589648" cy="6656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3AEFC5-9F86-41E2-ABA9-4E588CE7D3E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60" y="5891383"/>
            <a:ext cx="2249805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866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B2797-1DC6-4E33-BB8B-FF4D6D9D8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38717-606C-4AE4-A1C0-C4F3B8DB0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Motivation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fast ions induce radial electric 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DIII-D QH-mode case with counter-NBIs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 &amp; counter-current NBIs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E0CD47-1AB5-45BE-9D50-E9942B24B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03E30-97B1-4BF8-83D3-AE8DA52CB97C}" type="datetime1">
              <a:rPr lang="en-GB" smtClean="0"/>
              <a:t>28/09/2026</a:t>
            </a:fld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975E7-2384-404A-A02D-83BCEC5B0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2</a:t>
            </a:fld>
            <a:r>
              <a:rPr lang="en-US" dirty="0"/>
              <a:t>/26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80416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B2797-1DC6-4E33-BB8B-FF4D6D9D8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38717-606C-4AE4-A1C0-C4F3B8DB0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Motivation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fast ions induce radial electric 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DIII-D QH-mode case with counter-NBIs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 &amp; counter-current NBIs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E0CD47-1AB5-45BE-9D50-E9942B24B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03E30-97B1-4BF8-83D3-AE8DA52CB97C}" type="datetime1">
              <a:rPr lang="en-GB" smtClean="0"/>
              <a:t>28/09/2026</a:t>
            </a:fld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975E7-2384-404A-A02D-83BCEC5B0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3</a:t>
            </a:fld>
            <a:r>
              <a:rPr lang="en-US" dirty="0"/>
              <a:t>/26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97011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E2C67-CCD4-4F20-A2B2-4F489D961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NBI induce </a:t>
            </a:r>
            <a:r>
              <a:rPr lang="en-US" dirty="0" err="1"/>
              <a:t>E</a:t>
            </a:r>
            <a:r>
              <a:rPr lang="en-US" baseline="-25000" dirty="0" err="1"/>
              <a:t>r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47182-4779-488F-9822-7DDB98DDD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09" y="2271215"/>
            <a:ext cx="11062225" cy="3636963"/>
          </a:xfrm>
        </p:spPr>
        <p:txBody>
          <a:bodyPr/>
          <a:lstStyle/>
          <a:p>
            <a:r>
              <a:rPr lang="en-US" b="1" dirty="0"/>
              <a:t>Observation: </a:t>
            </a:r>
            <a:r>
              <a:rPr lang="en-US" dirty="0"/>
              <a:t>Experimental radial electric field is derived from the radial force balance equation: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b="1" dirty="0">
                <a:solidFill>
                  <a:schemeClr val="accent2"/>
                </a:solidFill>
                <a:sym typeface="Wingdings" panose="05000000000000000000" pitchFamily="2" charset="2"/>
              </a:rPr>
              <a:t>Chicken &amp; egg problem of the source:</a:t>
            </a:r>
          </a:p>
          <a:p>
            <a:r>
              <a:rPr lang="en-US" dirty="0">
                <a:sym typeface="Wingdings" panose="05000000000000000000" pitchFamily="2" charset="2"/>
              </a:rPr>
              <a:t>Common attitude: </a:t>
            </a:r>
            <a:r>
              <a:rPr lang="en-US" b="1" dirty="0">
                <a:sym typeface="Wingdings" panose="05000000000000000000" pitchFamily="2" charset="2"/>
              </a:rPr>
              <a:t>injected neutrals</a:t>
            </a:r>
            <a:r>
              <a:rPr lang="en-US" dirty="0">
                <a:sym typeface="Wingdings" panose="05000000000000000000" pitchFamily="2" charset="2"/>
              </a:rPr>
              <a:t> in one direction </a:t>
            </a:r>
            <a:r>
              <a:rPr lang="en-US" b="1" dirty="0">
                <a:sym typeface="Wingdings" panose="05000000000000000000" pitchFamily="2" charset="2"/>
              </a:rPr>
              <a:t>transfer their momentum </a:t>
            </a:r>
            <a:r>
              <a:rPr lang="en-US" dirty="0">
                <a:sym typeface="Wingdings" panose="05000000000000000000" pitchFamily="2" charset="2"/>
              </a:rPr>
              <a:t>to the plasma  high plasma rotation    </a:t>
            </a:r>
            <a:r>
              <a:rPr lang="en-US" b="1" dirty="0" err="1">
                <a:sym typeface="Wingdings" panose="05000000000000000000" pitchFamily="2" charset="2"/>
              </a:rPr>
              <a:t>v×B</a:t>
            </a:r>
            <a:r>
              <a:rPr lang="en-US" b="1" dirty="0"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induced radial electric field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Tested hypothesis: </a:t>
            </a:r>
            <a:r>
              <a:rPr lang="en-US" b="1" dirty="0">
                <a:sym typeface="Wingdings" panose="05000000000000000000" pitchFamily="2" charset="2"/>
              </a:rPr>
              <a:t>Fast ions induce radial electric field directly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b="1" dirty="0">
                <a:sym typeface="Wingdings" panose="05000000000000000000" pitchFamily="2" charset="2"/>
              </a:rPr>
              <a:t>by charge separation?</a:t>
            </a:r>
            <a:endParaRPr lang="en-US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391DBF-DEDF-40D6-B64F-A8DBC69DE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03E30-97B1-4BF8-83D3-AE8DA52CB97C}" type="datetime1">
              <a:rPr lang="en-GB" smtClean="0"/>
              <a:t>28/09/2026</a:t>
            </a:fld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E76EB5-07C1-45F5-B0D8-DABC3EF07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4</a:t>
            </a:fld>
            <a:endParaRPr lang="cs-CZ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2BD45A7-1168-43D3-B3F5-F3F59C982AB4}"/>
                  </a:ext>
                </a:extLst>
              </p:cNvPr>
              <p:cNvSpPr txBox="1"/>
              <p:nvPr/>
            </p:nvSpPr>
            <p:spPr>
              <a:xfrm>
                <a:off x="4172918" y="2928984"/>
                <a:ext cx="2762103" cy="4711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cs-CZ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𝑒𝑥𝑝</m:t>
                          </m:r>
                        </m:sub>
                      </m:sSub>
                      <m:r>
                        <a:rPr lang="cs-CZ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cs-CZ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  <m:sSub>
                            <m:sSubPr>
                              <m:ctrlPr>
                                <a:rPr lang="cs-CZ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cs-CZ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2BD45A7-1168-43D3-B3F5-F3F59C982A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2918" y="2928984"/>
                <a:ext cx="2762103" cy="471155"/>
              </a:xfrm>
              <a:prstGeom prst="rect">
                <a:avLst/>
              </a:prstGeom>
              <a:blipFill>
                <a:blip r:embed="rId2"/>
                <a:stretch>
                  <a:fillRect l="-1104" r="-221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2824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717D4-E73A-4C8B-9B0E-5FB3601B3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Fast ions Charge separation</a:t>
            </a:r>
            <a:br>
              <a:rPr lang="cs-CZ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57021-5B60-4402-B7AA-533359107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11" y="2348706"/>
            <a:ext cx="8715750" cy="36369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NBI fast ions are shifted by drifts </a:t>
            </a:r>
            <a:r>
              <a:rPr lang="en-US" dirty="0"/>
              <a:t>from the initial ionization position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Positive </a:t>
            </a:r>
            <a:r>
              <a:rPr lang="en-US" b="1" dirty="0"/>
              <a:t>charge is separated </a:t>
            </a:r>
            <a:r>
              <a:rPr lang="en-US" dirty="0"/>
              <a:t>from the negative charge </a:t>
            </a:r>
            <a:r>
              <a:rPr lang="en-US" dirty="0">
                <a:sym typeface="Wingdings" panose="05000000000000000000" pitchFamily="2" charset="2"/>
              </a:rPr>
              <a:t> induce </a:t>
            </a:r>
            <a:r>
              <a:rPr lang="en-US" b="1" dirty="0">
                <a:sym typeface="Wingdings" panose="05000000000000000000" pitchFamily="2" charset="2"/>
              </a:rPr>
              <a:t>radial electric field </a:t>
            </a:r>
            <a:r>
              <a:rPr lang="en-US" b="1" dirty="0" err="1">
                <a:sym typeface="Wingdings" panose="05000000000000000000" pitchFamily="2" charset="2"/>
              </a:rPr>
              <a:t>E</a:t>
            </a:r>
            <a:r>
              <a:rPr lang="en-US" b="1" baseline="-25000" dirty="0" err="1">
                <a:sym typeface="Wingdings" panose="05000000000000000000" pitchFamily="2" charset="2"/>
              </a:rPr>
              <a:t>r</a:t>
            </a:r>
            <a:r>
              <a:rPr lang="en-US" b="1" baseline="-25000" dirty="0">
                <a:sym typeface="Wingdings" panose="05000000000000000000" pitchFamily="2" charset="2"/>
              </a:rPr>
              <a:t>, FI</a:t>
            </a:r>
            <a:r>
              <a:rPr lang="en-US" b="1" dirty="0"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(</a:t>
            </a:r>
            <a:r>
              <a:rPr lang="en-US" sz="1600" i="1" dirty="0" err="1"/>
              <a:t>Xingyuan</a:t>
            </a:r>
            <a:r>
              <a:rPr lang="en-US" sz="1600" i="1" dirty="0"/>
              <a:t> Xu, NF 2021</a:t>
            </a:r>
            <a:r>
              <a:rPr lang="en-US" sz="1600" i="1" dirty="0">
                <a:sym typeface="Wingdings" panose="05000000000000000000" pitchFamily="2" charset="2"/>
              </a:rPr>
              <a:t>)</a:t>
            </a:r>
            <a:endParaRPr lang="en-U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Fast ions modelling: </a:t>
            </a:r>
            <a:r>
              <a:rPr lang="en-US" b="1" dirty="0">
                <a:sym typeface="Wingdings" panose="05000000000000000000" pitchFamily="2" charset="2"/>
              </a:rPr>
              <a:t>FIDASIM</a:t>
            </a:r>
            <a:r>
              <a:rPr lang="en-US" dirty="0">
                <a:sym typeface="Wingdings" panose="05000000000000000000" pitchFamily="2" charset="2"/>
              </a:rPr>
              <a:t> (</a:t>
            </a:r>
            <a:r>
              <a:rPr lang="en-US" i="1" dirty="0">
                <a:sym typeface="Wingdings" panose="05000000000000000000" pitchFamily="2" charset="2"/>
              </a:rPr>
              <a:t>B. Geiger, PPCF 2020</a:t>
            </a:r>
            <a:r>
              <a:rPr lang="en-US" dirty="0">
                <a:sym typeface="Wingdings" panose="05000000000000000000" pitchFamily="2" charset="2"/>
              </a:rPr>
              <a:t>) + </a:t>
            </a:r>
            <a:r>
              <a:rPr lang="en-US" b="1" dirty="0" err="1">
                <a:sym typeface="Wingdings" panose="05000000000000000000" pitchFamily="2" charset="2"/>
              </a:rPr>
              <a:t>EBdyna</a:t>
            </a:r>
            <a:r>
              <a:rPr lang="en-US" dirty="0">
                <a:sym typeface="Wingdings" panose="05000000000000000000" pitchFamily="2" charset="2"/>
              </a:rPr>
              <a:t> (</a:t>
            </a:r>
            <a:r>
              <a:rPr lang="en-US" i="1" dirty="0">
                <a:sym typeface="Wingdings" panose="05000000000000000000" pitchFamily="2" charset="2"/>
              </a:rPr>
              <a:t>F. </a:t>
            </a:r>
            <a:r>
              <a:rPr lang="en-US" i="1" dirty="0" err="1">
                <a:sym typeface="Wingdings" panose="05000000000000000000" pitchFamily="2" charset="2"/>
              </a:rPr>
              <a:t>Jaulmes</a:t>
            </a:r>
            <a:r>
              <a:rPr lang="en-US" i="1" dirty="0">
                <a:sym typeface="Wingdings" panose="05000000000000000000" pitchFamily="2" charset="2"/>
              </a:rPr>
              <a:t>, NF 2021</a:t>
            </a:r>
            <a:r>
              <a:rPr lang="en-US" dirty="0">
                <a:sym typeface="Wingdings" panose="05000000000000000000" pitchFamily="2" charset="2"/>
              </a:rPr>
              <a:t>), experimentally constrained </a:t>
            </a:r>
            <a:r>
              <a:rPr lang="en-US" b="1" dirty="0">
                <a:sym typeface="Wingdings" panose="05000000000000000000" pitchFamily="2" charset="2"/>
              </a:rPr>
              <a:t>2D map of background neutrals, </a:t>
            </a:r>
            <a:r>
              <a:rPr lang="en-US" dirty="0">
                <a:sym typeface="Wingdings" panose="05000000000000000000" pitchFamily="2" charset="2"/>
              </a:rPr>
              <a:t>steady-state phase without any MHD or wave-induced transport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Induced radial electric field modelled for </a:t>
            </a:r>
            <a:r>
              <a:rPr lang="en-US" b="1" dirty="0">
                <a:sym typeface="Wingdings" panose="05000000000000000000" pitchFamily="2" charset="2"/>
              </a:rPr>
              <a:t>DIII-D QH-mode </a:t>
            </a:r>
            <a:r>
              <a:rPr lang="en-US" dirty="0">
                <a:sym typeface="Wingdings" panose="05000000000000000000" pitchFamily="2" charset="2"/>
              </a:rPr>
              <a:t>(QH-mode: E × B shear threshold), </a:t>
            </a:r>
            <a:r>
              <a:rPr lang="en-US" dirty="0"/>
              <a:t>(</a:t>
            </a:r>
            <a:r>
              <a:rPr lang="en-US" i="1" dirty="0"/>
              <a:t>Xi Chen, NF 2007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21F4A2-C759-4E71-9F15-724F8ABFF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03E30-97B1-4BF8-83D3-AE8DA52CB97C}" type="datetime1">
              <a:rPr lang="en-GB" smtClean="0"/>
              <a:t>28/09/2026</a:t>
            </a:fld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7F7B81-6782-4399-8A9C-6A200985F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5</a:t>
            </a:fld>
            <a:endParaRPr lang="cs-CZ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67D24D-96C8-49BF-AEAB-17292FE160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188" y="1448593"/>
            <a:ext cx="2209594" cy="45952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9406B60-E441-42C2-B5A8-83C0B588E2B6}"/>
              </a:ext>
            </a:extLst>
          </p:cNvPr>
          <p:cNvSpPr txBox="1"/>
          <p:nvPr/>
        </p:nvSpPr>
        <p:spPr>
          <a:xfrm>
            <a:off x="10481437" y="3584647"/>
            <a:ext cx="95891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trapped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B3C94E-AD1E-4731-AA29-F788D4C3FE6E}"/>
              </a:ext>
            </a:extLst>
          </p:cNvPr>
          <p:cNvSpPr/>
          <p:nvPr/>
        </p:nvSpPr>
        <p:spPr>
          <a:xfrm>
            <a:off x="10481437" y="1183625"/>
            <a:ext cx="883575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passing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94677A-D46F-4EDF-906F-21A55B52CC5F}"/>
              </a:ext>
            </a:extLst>
          </p:cNvPr>
          <p:cNvSpPr txBox="1"/>
          <p:nvPr/>
        </p:nvSpPr>
        <p:spPr>
          <a:xfrm>
            <a:off x="9980497" y="6041552"/>
            <a:ext cx="19431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EA60A"/>
                </a:solidFill>
              </a:rPr>
              <a:t>Co-I</a:t>
            </a:r>
            <a:r>
              <a:rPr lang="en-US" baseline="-25000" dirty="0">
                <a:solidFill>
                  <a:srgbClr val="0EA60A"/>
                </a:solidFill>
              </a:rPr>
              <a:t>P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counter-I</a:t>
            </a:r>
            <a:r>
              <a:rPr lang="en-US" baseline="-25000" dirty="0">
                <a:solidFill>
                  <a:srgbClr val="FF0000"/>
                </a:solidFill>
              </a:rPr>
              <a:t>P</a:t>
            </a:r>
            <a:r>
              <a:rPr lang="en-US" dirty="0"/>
              <a:t>, 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761303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B2797-1DC6-4E33-BB8B-FF4D6D9D8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38717-606C-4AE4-A1C0-C4F3B8DB0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Motivation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How fast ions induce radial electric 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DIII-D QH-mode case with counter-NBIs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 &amp; counter-current NBIs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E0CD47-1AB5-45BE-9D50-E9942B24B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03E30-97B1-4BF8-83D3-AE8DA52CB97C}" type="datetime1">
              <a:rPr lang="en-GB" smtClean="0"/>
              <a:t>28/09/2026</a:t>
            </a:fld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975E7-2384-404A-A02D-83BCEC5B0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62583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2FBFB-2015-43FD-B549-F533C0F61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 ion-electron couple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C35EC7-586C-4F9F-A341-BB4538412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03E30-97B1-4BF8-83D3-AE8DA52CB97C}" type="datetime1">
              <a:rPr lang="en-GB" smtClean="0"/>
              <a:t>28/09/2026</a:t>
            </a:fld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47681-B29D-4D7C-8620-120BDAADE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7</a:t>
            </a:fld>
            <a:endParaRPr lang="cs-CZ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F1AC08D-5262-4320-90A6-A42000405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10" y="2348706"/>
            <a:ext cx="6590963" cy="36369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Injected fast neutrals ionize </a:t>
            </a:r>
            <a:r>
              <a:rPr lang="en-US" dirty="0">
                <a:sym typeface="Wingdings" panose="05000000000000000000" pitchFamily="2" charset="2"/>
              </a:rPr>
              <a:t> formation of </a:t>
            </a:r>
            <a:r>
              <a:rPr lang="en-US" b="1" dirty="0">
                <a:sym typeface="Wingdings" panose="05000000000000000000" pitchFamily="2" charset="2"/>
              </a:rPr>
              <a:t>fast ion-electron couple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ym typeface="Wingdings" panose="05000000000000000000" pitchFamily="2" charset="2"/>
              </a:rPr>
              <a:t>Fast ions: large excursion across magnetic flux surfaces </a:t>
            </a:r>
            <a:r>
              <a:rPr lang="en-US" dirty="0">
                <a:sym typeface="Wingdings" panose="05000000000000000000" pitchFamily="2" charset="2"/>
              </a:rPr>
              <a:t>due to drifts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Electrons: remain on ionization flux surface</a:t>
            </a:r>
          </a:p>
          <a:p>
            <a:endParaRPr lang="en-US" dirty="0">
              <a:sym typeface="Wingdings" panose="05000000000000000000" pitchFamily="2" charset="2"/>
            </a:endParaRPr>
          </a:p>
        </p:txBody>
      </p:sp>
      <p:pic>
        <p:nvPicPr>
          <p:cNvPr id="11" name="Content Placeholder 7">
            <a:extLst>
              <a:ext uri="{FF2B5EF4-FFF2-40B4-BE49-F238E27FC236}">
                <a16:creationId xmlns:a16="http://schemas.microsoft.com/office/drawing/2014/main" id="{E880D28C-587D-4B5E-B32B-55B590C6D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165" y="1790054"/>
            <a:ext cx="2971562" cy="370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654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2FBFB-2015-43FD-B549-F533C0F61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Asymmetric FI distribution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C35EC7-586C-4F9F-A341-BB4538412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03E30-97B1-4BF8-83D3-AE8DA52CB97C}" type="datetime1">
              <a:rPr lang="en-GB" smtClean="0"/>
              <a:t>28/09/2026</a:t>
            </a:fld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47681-B29D-4D7C-8620-120BDAADE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8</a:t>
            </a:fld>
            <a:endParaRPr lang="cs-CZ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9418EAD3-B139-4A36-8143-11D7E63CC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10" y="2348706"/>
            <a:ext cx="6590963" cy="36369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Injected fast neutrals ionize </a:t>
            </a:r>
            <a:r>
              <a:rPr lang="en-US" dirty="0">
                <a:sym typeface="Wingdings" panose="05000000000000000000" pitchFamily="2" charset="2"/>
              </a:rPr>
              <a:t> formation of </a:t>
            </a:r>
            <a:r>
              <a:rPr lang="en-US" b="1" dirty="0">
                <a:sym typeface="Wingdings" panose="05000000000000000000" pitchFamily="2" charset="2"/>
              </a:rPr>
              <a:t>electron-fast ion couple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ym typeface="Wingdings" panose="05000000000000000000" pitchFamily="2" charset="2"/>
              </a:rPr>
              <a:t>Fast ions: large excursion across magnetic flux surfaces </a:t>
            </a:r>
            <a:r>
              <a:rPr lang="en-US" dirty="0">
                <a:sym typeface="Wingdings" panose="05000000000000000000" pitchFamily="2" charset="2"/>
              </a:rPr>
              <a:t>due to drifts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Electrons: remain on ionization flux surface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ym typeface="Wingdings" panose="05000000000000000000" pitchFamily="2" charset="2"/>
              </a:rPr>
              <a:t>Fast ions distribution is asymmetric </a:t>
            </a:r>
            <a:r>
              <a:rPr lang="en-US" dirty="0">
                <a:sym typeface="Wingdings" panose="05000000000000000000" pitchFamily="2" charset="2"/>
              </a:rPr>
              <a:t>in space, energy and pitch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Resulting distribution is given by NBI injection direction and plasma parameters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066197-0BDD-40D5-8A09-E9D911AF49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41"/>
          <a:stretch/>
        </p:blipFill>
        <p:spPr>
          <a:xfrm>
            <a:off x="7366588" y="1076689"/>
            <a:ext cx="2742486" cy="5257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699E78F-44A0-477E-BF01-4C81233F8CE7}"/>
              </a:ext>
            </a:extLst>
          </p:cNvPr>
          <p:cNvSpPr txBox="1"/>
          <p:nvPr/>
        </p:nvSpPr>
        <p:spPr>
          <a:xfrm>
            <a:off x="7756901" y="1395201"/>
            <a:ext cx="2034583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Counter-current NBI</a:t>
            </a:r>
          </a:p>
        </p:txBody>
      </p:sp>
    </p:spTree>
    <p:extLst>
      <p:ext uri="{BB962C8B-B14F-4D97-AF65-F5344CB8AC3E}">
        <p14:creationId xmlns:p14="http://schemas.microsoft.com/office/powerpoint/2010/main" val="593138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98410-D13D-4C2C-800A-BDCD4C28C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10" y="2348706"/>
            <a:ext cx="6590963" cy="36369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Injected fast neutrals ionize </a:t>
            </a:r>
            <a:r>
              <a:rPr lang="en-US" dirty="0">
                <a:sym typeface="Wingdings" panose="05000000000000000000" pitchFamily="2" charset="2"/>
              </a:rPr>
              <a:t> formation of </a:t>
            </a:r>
            <a:r>
              <a:rPr lang="en-US" b="1" dirty="0">
                <a:sym typeface="Wingdings" panose="05000000000000000000" pitchFamily="2" charset="2"/>
              </a:rPr>
              <a:t>electron-fast ion couple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ym typeface="Wingdings" panose="05000000000000000000" pitchFamily="2" charset="2"/>
              </a:rPr>
              <a:t>Fast ions: large excursion across magnetic flux surfaces </a:t>
            </a:r>
            <a:r>
              <a:rPr lang="en-US" dirty="0">
                <a:sym typeface="Wingdings" panose="05000000000000000000" pitchFamily="2" charset="2"/>
              </a:rPr>
              <a:t>due to drifts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Electrons: remain on ionization flux surface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ym typeface="Wingdings" panose="05000000000000000000" pitchFamily="2" charset="2"/>
              </a:rPr>
              <a:t>Fast ions distribution is asymmetric </a:t>
            </a:r>
            <a:r>
              <a:rPr lang="en-US" dirty="0">
                <a:sym typeface="Wingdings" panose="05000000000000000000" pitchFamily="2" charset="2"/>
              </a:rPr>
              <a:t>in space, energy and pitch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Resulting distribution is given by NBI energy and </a:t>
            </a:r>
            <a:r>
              <a:rPr lang="en-US" b="1" dirty="0">
                <a:sym typeface="Wingdings" panose="05000000000000000000" pitchFamily="2" charset="2"/>
              </a:rPr>
              <a:t>injection direction </a:t>
            </a:r>
            <a:r>
              <a:rPr lang="en-US" dirty="0">
                <a:sym typeface="Wingdings" panose="05000000000000000000" pitchFamily="2" charset="2"/>
              </a:rPr>
              <a:t>and plasma parameters</a:t>
            </a:r>
          </a:p>
          <a:p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C35EC7-586C-4F9F-A341-BB4538412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03E30-97B1-4BF8-83D3-AE8DA52CB97C}" type="datetime1">
              <a:rPr lang="en-GB" smtClean="0"/>
              <a:t>29/09/2026</a:t>
            </a:fld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47681-B29D-4D7C-8620-120BDAADE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9</a:t>
            </a:fld>
            <a:endParaRPr lang="cs-CZ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0631F90-4450-44C2-A0D2-A4DCE1A88B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588" y="1076689"/>
            <a:ext cx="4651464" cy="5257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B2FBFB-2015-43FD-B549-F533C0F61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010" y="1448593"/>
            <a:ext cx="11158806" cy="540544"/>
          </a:xfrm>
        </p:spPr>
        <p:txBody>
          <a:bodyPr/>
          <a:lstStyle/>
          <a:p>
            <a:r>
              <a:rPr lang="en-US" dirty="0"/>
              <a:t>Asymmetric FI distribution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287208-6174-43A9-85DB-315492372AE7}"/>
              </a:ext>
            </a:extLst>
          </p:cNvPr>
          <p:cNvSpPr txBox="1"/>
          <p:nvPr/>
        </p:nvSpPr>
        <p:spPr>
          <a:xfrm>
            <a:off x="7756901" y="1395201"/>
            <a:ext cx="2034583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Counter-current NBI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947EF6D-108A-4F2E-8FE4-0958E56D3502}"/>
              </a:ext>
            </a:extLst>
          </p:cNvPr>
          <p:cNvCxnSpPr>
            <a:cxnSpLocks/>
          </p:cNvCxnSpPr>
          <p:nvPr/>
        </p:nvCxnSpPr>
        <p:spPr>
          <a:xfrm flipV="1">
            <a:off x="8342722" y="1847654"/>
            <a:ext cx="1696824" cy="1581346"/>
          </a:xfrm>
          <a:prstGeom prst="straightConnector1">
            <a:avLst/>
          </a:prstGeom>
          <a:ln w="38100">
            <a:solidFill>
              <a:srgbClr val="0EA60A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EE95EB5-5764-4295-9C25-70511067C26E}"/>
              </a:ext>
            </a:extLst>
          </p:cNvPr>
          <p:cNvCxnSpPr>
            <a:cxnSpLocks/>
          </p:cNvCxnSpPr>
          <p:nvPr/>
        </p:nvCxnSpPr>
        <p:spPr>
          <a:xfrm flipV="1">
            <a:off x="8729221" y="2903456"/>
            <a:ext cx="1376313" cy="52554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9972CCE-1DAE-4D89-8B91-0F4D5A4B8026}"/>
              </a:ext>
            </a:extLst>
          </p:cNvPr>
          <p:cNvCxnSpPr>
            <a:cxnSpLocks/>
          </p:cNvCxnSpPr>
          <p:nvPr/>
        </p:nvCxnSpPr>
        <p:spPr>
          <a:xfrm>
            <a:off x="9012025" y="3657600"/>
            <a:ext cx="1093509" cy="612742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5DED8B3-CC08-4107-A51A-B1A87FDB138D}"/>
              </a:ext>
            </a:extLst>
          </p:cNvPr>
          <p:cNvCxnSpPr>
            <a:cxnSpLocks/>
          </p:cNvCxnSpPr>
          <p:nvPr/>
        </p:nvCxnSpPr>
        <p:spPr>
          <a:xfrm>
            <a:off x="9162854" y="3657600"/>
            <a:ext cx="876692" cy="1329179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2854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090C7-1458-48BA-B6B0-F722BD4E3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</a:t>
            </a:r>
            <a:r>
              <a:rPr lang="en-US" baseline="-25000" dirty="0" err="1"/>
              <a:t>r</a:t>
            </a:r>
            <a:r>
              <a:rPr lang="en-US" dirty="0"/>
              <a:t> from confined FI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62766-24CE-43C2-B66F-BEAC5B770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10" y="2348706"/>
            <a:ext cx="8821495" cy="3636963"/>
          </a:xfrm>
        </p:spPr>
        <p:txBody>
          <a:bodyPr/>
          <a:lstStyle/>
          <a:p>
            <a:r>
              <a:rPr lang="en-US" dirty="0"/>
              <a:t>Fast ions drifts are large (due to high energy) </a:t>
            </a:r>
            <a:r>
              <a:rPr lang="en-US" dirty="0">
                <a:sym typeface="Wingdings" panose="05000000000000000000" pitchFamily="2" charset="2"/>
              </a:rPr>
              <a:t> shifted distribution from the ionization profile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Negative charge ~remain on mag. surface of the ionization position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b="1" dirty="0">
                <a:sym typeface="Wingdings" panose="05000000000000000000" pitchFamily="2" charset="2"/>
              </a:rPr>
              <a:t>Positive and negative charges are shifted </a:t>
            </a:r>
            <a:r>
              <a:rPr lang="en-US" dirty="0">
                <a:sym typeface="Wingdings" panose="05000000000000000000" pitchFamily="2" charset="2"/>
              </a:rPr>
              <a:t>in respect to the magnetic flux surfaces  </a:t>
            </a:r>
            <a:r>
              <a:rPr lang="en-US" b="1" dirty="0">
                <a:sym typeface="Wingdings" panose="05000000000000000000" pitchFamily="2" charset="2"/>
              </a:rPr>
              <a:t>induce radial electric field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b="1" dirty="0">
                <a:sym typeface="Wingdings" panose="05000000000000000000" pitchFamily="2" charset="2"/>
              </a:rPr>
              <a:t>Co-current: </a:t>
            </a:r>
            <a:r>
              <a:rPr lang="en-US" dirty="0">
                <a:sym typeface="Wingdings" panose="05000000000000000000" pitchFamily="2" charset="2"/>
              </a:rPr>
              <a:t>positive charge is shifted deeper into plasma  </a:t>
            </a:r>
            <a:r>
              <a:rPr lang="en-US" b="1" dirty="0">
                <a:sym typeface="Wingdings" panose="05000000000000000000" pitchFamily="2" charset="2"/>
              </a:rPr>
              <a:t>positive radial electric field</a:t>
            </a:r>
          </a:p>
          <a:p>
            <a:r>
              <a:rPr lang="en-US" b="1" dirty="0">
                <a:sym typeface="Wingdings" panose="05000000000000000000" pitchFamily="2" charset="2"/>
              </a:rPr>
              <a:t>Counter-current: </a:t>
            </a:r>
            <a:r>
              <a:rPr lang="en-US" dirty="0">
                <a:sym typeface="Wingdings" panose="05000000000000000000" pitchFamily="2" charset="2"/>
              </a:rPr>
              <a:t>positive charge is shifted outward  </a:t>
            </a:r>
            <a:r>
              <a:rPr lang="en-US" b="1" dirty="0">
                <a:sym typeface="Wingdings" panose="05000000000000000000" pitchFamily="2" charset="2"/>
              </a:rPr>
              <a:t>negative radial electric field</a:t>
            </a:r>
            <a:endParaRPr lang="en-US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2DB330-86A0-492F-88CB-F96FE240B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03E30-97B1-4BF8-83D3-AE8DA52CB97C}" type="datetime1">
              <a:rPr lang="en-GB" smtClean="0"/>
              <a:t>28/09/2026</a:t>
            </a:fld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D07B9-FE71-46A5-B21F-565C96DCF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10</a:t>
            </a:fld>
            <a:endParaRPr lang="cs-CZ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C791306-2C7C-4F08-85E4-51EA5BC2A4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188" y="1448593"/>
            <a:ext cx="2209594" cy="459527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A818EA8-A05C-4D38-B5DC-43635B12E699}"/>
              </a:ext>
            </a:extLst>
          </p:cNvPr>
          <p:cNvSpPr txBox="1"/>
          <p:nvPr/>
        </p:nvSpPr>
        <p:spPr>
          <a:xfrm>
            <a:off x="10481437" y="3584647"/>
            <a:ext cx="95891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trapped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274FA9-0B88-403F-893C-D014754BA952}"/>
              </a:ext>
            </a:extLst>
          </p:cNvPr>
          <p:cNvSpPr/>
          <p:nvPr/>
        </p:nvSpPr>
        <p:spPr>
          <a:xfrm>
            <a:off x="10481437" y="1183625"/>
            <a:ext cx="883575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passing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077486-CE4C-4A04-8202-702F425774B5}"/>
              </a:ext>
            </a:extLst>
          </p:cNvPr>
          <p:cNvSpPr txBox="1"/>
          <p:nvPr/>
        </p:nvSpPr>
        <p:spPr>
          <a:xfrm>
            <a:off x="9980497" y="6041552"/>
            <a:ext cx="19431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EA60A"/>
                </a:solidFill>
              </a:rPr>
              <a:t>Co-I</a:t>
            </a:r>
            <a:r>
              <a:rPr lang="en-US" baseline="-25000" dirty="0">
                <a:solidFill>
                  <a:srgbClr val="0EA60A"/>
                </a:solidFill>
              </a:rPr>
              <a:t>P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counter-I</a:t>
            </a:r>
            <a:r>
              <a:rPr lang="en-US" baseline="-25000" dirty="0">
                <a:solidFill>
                  <a:srgbClr val="FF0000"/>
                </a:solidFill>
              </a:rPr>
              <a:t>P</a:t>
            </a:r>
            <a:r>
              <a:rPr lang="en-US" dirty="0"/>
              <a:t>, 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313491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F2B74-AE16-4EB1-AB42-D338F13ED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</a:t>
            </a:r>
            <a:r>
              <a:rPr lang="en-US" baseline="-25000" dirty="0" err="1"/>
              <a:t>r</a:t>
            </a:r>
            <a:r>
              <a:rPr lang="en-US" dirty="0"/>
              <a:t> from Fast ion losses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0AD47-B5F4-4537-ABF1-B9EE1347A7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10" y="2348706"/>
            <a:ext cx="8040054" cy="3636963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Ejected fast ions</a:t>
            </a:r>
            <a:r>
              <a:rPr lang="en-US" dirty="0"/>
              <a:t>: positive charge ends up on the wall </a:t>
            </a:r>
            <a:r>
              <a:rPr lang="en-US" dirty="0">
                <a:sym typeface="Wingdings" panose="05000000000000000000" pitchFamily="2" charset="2"/>
              </a:rPr>
              <a:t> each time </a:t>
            </a:r>
            <a:r>
              <a:rPr lang="en-US" b="1" dirty="0">
                <a:sym typeface="Wingdings" panose="05000000000000000000" pitchFamily="2" charset="2"/>
              </a:rPr>
              <a:t>negative radial electric field in the edge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ym typeface="Wingdings" panose="05000000000000000000" pitchFamily="2" charset="2"/>
              </a:rPr>
              <a:t>Charge-exchange losses: </a:t>
            </a:r>
          </a:p>
          <a:p>
            <a:pPr marL="501707" lvl="1" indent="-285750">
              <a:buFont typeface="Courier New" panose="02070309020205020404" pitchFamily="49" charset="0"/>
              <a:buChar char="o"/>
            </a:pPr>
            <a:r>
              <a:rPr lang="en-US" dirty="0">
                <a:sym typeface="Wingdings" panose="05000000000000000000" pitchFamily="2" charset="2"/>
              </a:rPr>
              <a:t>fast ion capture an electron from the background neutral  fast neutral and cold ion (small drifts)</a:t>
            </a:r>
          </a:p>
          <a:p>
            <a:pPr marL="501707" lvl="1" indent="-285750">
              <a:buFont typeface="Courier New" panose="02070309020205020404" pitchFamily="49" charset="0"/>
              <a:buChar char="o"/>
            </a:pPr>
            <a:r>
              <a:rPr lang="en-US" b="1" dirty="0">
                <a:sym typeface="Wingdings" panose="05000000000000000000" pitchFamily="2" charset="2"/>
              </a:rPr>
              <a:t>positive charge </a:t>
            </a:r>
            <a:r>
              <a:rPr lang="en-US" dirty="0">
                <a:sym typeface="Wingdings" panose="05000000000000000000" pitchFamily="2" charset="2"/>
              </a:rPr>
              <a:t>is located in </a:t>
            </a:r>
            <a:r>
              <a:rPr lang="en-US" b="1" dirty="0">
                <a:sym typeface="Wingdings" panose="05000000000000000000" pitchFamily="2" charset="2"/>
              </a:rPr>
              <a:t>charge-exchange position</a:t>
            </a:r>
          </a:p>
          <a:p>
            <a:pPr marL="501707" lvl="1" indent="-285750">
              <a:buFont typeface="Courier New" panose="02070309020205020404" pitchFamily="49" charset="0"/>
              <a:buChar char="o"/>
            </a:pPr>
            <a:r>
              <a:rPr lang="en-US" dirty="0">
                <a:sym typeface="Wingdings" panose="05000000000000000000" pitchFamily="2" charset="2"/>
              </a:rPr>
              <a:t>CX collisions occur more likely in outward region (higher background neutral density)</a:t>
            </a:r>
          </a:p>
          <a:p>
            <a:pPr marL="501707" lvl="1" indent="-285750">
              <a:buFont typeface="Courier New" panose="02070309020205020404" pitchFamily="49" charset="0"/>
              <a:buChar char="o"/>
            </a:pPr>
            <a:r>
              <a:rPr lang="en-US" b="1" dirty="0">
                <a:sym typeface="Wingdings" panose="05000000000000000000" pitchFamily="2" charset="2"/>
              </a:rPr>
              <a:t>mostly negative radial electric field in the edge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ym typeface="Wingdings" panose="05000000000000000000" pitchFamily="2" charset="2"/>
              </a:rPr>
              <a:t>Counter-current NBIs: </a:t>
            </a:r>
            <a:r>
              <a:rPr lang="en-US" dirty="0">
                <a:sym typeface="Wingdings" panose="05000000000000000000" pitchFamily="2" charset="2"/>
              </a:rPr>
              <a:t>significantly higher direct fast ion losses and also higher CX losses  </a:t>
            </a:r>
            <a:r>
              <a:rPr lang="en-US" b="1" dirty="0">
                <a:sym typeface="Wingdings" panose="05000000000000000000" pitchFamily="2" charset="2"/>
              </a:rPr>
              <a:t>large negative radial electric field in the edge</a:t>
            </a:r>
            <a:endParaRPr lang="en-US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027C8-D81D-4DAE-AD69-E1FB79E85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03E30-97B1-4BF8-83D3-AE8DA52CB97C}" type="datetime1">
              <a:rPr lang="en-GB" smtClean="0"/>
              <a:t>28/09/2026</a:t>
            </a:fld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0E3870-3602-471D-8988-D3DB94838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11</a:t>
            </a:fld>
            <a:endParaRPr lang="cs-CZ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6D2733-AE9C-4101-B69F-D36E4BF14E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0" t="64520" r="33280" b="7477"/>
          <a:stretch/>
        </p:blipFill>
        <p:spPr>
          <a:xfrm>
            <a:off x="9593451" y="1518076"/>
            <a:ext cx="1177870" cy="22533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EFBEE38-1022-45AE-9714-10F2FC9086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4541" r="7823" b="5066"/>
          <a:stretch/>
        </p:blipFill>
        <p:spPr>
          <a:xfrm>
            <a:off x="9622741" y="3952954"/>
            <a:ext cx="1131469" cy="225335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31DBDF7-C884-4BFC-B2A8-028FB10E2EED}"/>
              </a:ext>
            </a:extLst>
          </p:cNvPr>
          <p:cNvCxnSpPr>
            <a:cxnSpLocks/>
          </p:cNvCxnSpPr>
          <p:nvPr/>
        </p:nvCxnSpPr>
        <p:spPr>
          <a:xfrm>
            <a:off x="10752329" y="1986202"/>
            <a:ext cx="0" cy="120644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E2E0CBF-E53A-4B7B-9C3E-0D68CB736FBD}"/>
              </a:ext>
            </a:extLst>
          </p:cNvPr>
          <p:cNvCxnSpPr>
            <a:stCxn id="8" idx="3"/>
          </p:cNvCxnSpPr>
          <p:nvPr/>
        </p:nvCxnSpPr>
        <p:spPr>
          <a:xfrm flipH="1">
            <a:off x="10469104" y="2644753"/>
            <a:ext cx="302217" cy="5457"/>
          </a:xfrm>
          <a:prstGeom prst="straightConnector1">
            <a:avLst/>
          </a:prstGeom>
          <a:ln w="28575"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3881AEC-BE05-4254-8D8B-8EF23E26BFA4}"/>
              </a:ext>
            </a:extLst>
          </p:cNvPr>
          <p:cNvCxnSpPr>
            <a:cxnSpLocks/>
          </p:cNvCxnSpPr>
          <p:nvPr/>
        </p:nvCxnSpPr>
        <p:spPr>
          <a:xfrm flipH="1">
            <a:off x="10496227" y="5064954"/>
            <a:ext cx="170481" cy="0"/>
          </a:xfrm>
          <a:prstGeom prst="straightConnector1">
            <a:avLst/>
          </a:prstGeom>
          <a:ln w="28575"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Explosion: 8 Points 16">
            <a:extLst>
              <a:ext uri="{FF2B5EF4-FFF2-40B4-BE49-F238E27FC236}">
                <a16:creationId xmlns:a16="http://schemas.microsoft.com/office/drawing/2014/main" id="{4DF26D7D-516C-48CA-8D9B-DE1AA6D21089}"/>
              </a:ext>
            </a:extLst>
          </p:cNvPr>
          <p:cNvSpPr/>
          <p:nvPr/>
        </p:nvSpPr>
        <p:spPr>
          <a:xfrm>
            <a:off x="10079763" y="4118081"/>
            <a:ext cx="131735" cy="173574"/>
          </a:xfrm>
          <a:prstGeom prst="irregularSeal1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A3E1FC-6E1E-4383-8346-3281FC8A47A2}"/>
              </a:ext>
            </a:extLst>
          </p:cNvPr>
          <p:cNvSpPr txBox="1"/>
          <p:nvPr/>
        </p:nvSpPr>
        <p:spPr>
          <a:xfrm>
            <a:off x="9834497" y="3822726"/>
            <a:ext cx="46679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CX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F35AE3-BB91-4995-8B45-725D3299F358}"/>
              </a:ext>
            </a:extLst>
          </p:cNvPr>
          <p:cNvSpPr txBox="1"/>
          <p:nvPr/>
        </p:nvSpPr>
        <p:spPr>
          <a:xfrm>
            <a:off x="10771321" y="2488900"/>
            <a:ext cx="97654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accent2"/>
                </a:solidFill>
              </a:rPr>
              <a:t>E</a:t>
            </a:r>
            <a:r>
              <a:rPr lang="en-US" b="1" baseline="-25000" dirty="0" err="1">
                <a:solidFill>
                  <a:schemeClr val="accent2"/>
                </a:solidFill>
              </a:rPr>
              <a:t>r</a:t>
            </a:r>
            <a:r>
              <a:rPr lang="en-US" b="1" baseline="-25000" dirty="0">
                <a:solidFill>
                  <a:schemeClr val="accent2"/>
                </a:solidFill>
              </a:rPr>
              <a:t> ejected FI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B1693FB-A8E8-443D-827D-02FA53852E49}"/>
              </a:ext>
            </a:extLst>
          </p:cNvPr>
          <p:cNvSpPr txBox="1"/>
          <p:nvPr/>
        </p:nvSpPr>
        <p:spPr>
          <a:xfrm>
            <a:off x="10756060" y="4880035"/>
            <a:ext cx="54694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accent2"/>
                </a:solidFill>
              </a:rPr>
              <a:t>E</a:t>
            </a:r>
            <a:r>
              <a:rPr lang="en-US" b="1" baseline="-25000" dirty="0" err="1">
                <a:solidFill>
                  <a:schemeClr val="accent2"/>
                </a:solidFill>
              </a:rPr>
              <a:t>r</a:t>
            </a:r>
            <a:r>
              <a:rPr lang="en-US" b="1" baseline="-25000" dirty="0">
                <a:solidFill>
                  <a:schemeClr val="accent2"/>
                </a:solidFill>
              </a:rPr>
              <a:t> CX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9183714-DB33-4A33-9963-B2B0666CBE33}"/>
              </a:ext>
            </a:extLst>
          </p:cNvPr>
          <p:cNvCxnSpPr>
            <a:cxnSpLocks/>
          </p:cNvCxnSpPr>
          <p:nvPr/>
        </p:nvCxnSpPr>
        <p:spPr>
          <a:xfrm>
            <a:off x="10310890" y="1578199"/>
            <a:ext cx="441439" cy="40800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2479DAF-DDBC-4E00-A7CA-33F9F57807B5}"/>
              </a:ext>
            </a:extLst>
          </p:cNvPr>
          <p:cNvCxnSpPr>
            <a:cxnSpLocks/>
          </p:cNvCxnSpPr>
          <p:nvPr/>
        </p:nvCxnSpPr>
        <p:spPr>
          <a:xfrm flipV="1">
            <a:off x="10302572" y="3192651"/>
            <a:ext cx="449757" cy="4649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47EEE3E-F5E5-4E00-A2AD-139A2281713C}"/>
              </a:ext>
            </a:extLst>
          </p:cNvPr>
          <p:cNvCxnSpPr>
            <a:cxnSpLocks/>
          </p:cNvCxnSpPr>
          <p:nvPr/>
        </p:nvCxnSpPr>
        <p:spPr>
          <a:xfrm>
            <a:off x="10752329" y="4453809"/>
            <a:ext cx="0" cy="11953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3BB1A03-5708-4461-AB87-03D3996D5802}"/>
              </a:ext>
            </a:extLst>
          </p:cNvPr>
          <p:cNvCxnSpPr>
            <a:cxnSpLocks/>
          </p:cNvCxnSpPr>
          <p:nvPr/>
        </p:nvCxnSpPr>
        <p:spPr>
          <a:xfrm>
            <a:off x="10321067" y="4007597"/>
            <a:ext cx="431262" cy="4462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E74F517-22A4-4B86-BF41-9FC698E01B05}"/>
              </a:ext>
            </a:extLst>
          </p:cNvPr>
          <p:cNvCxnSpPr>
            <a:cxnSpLocks/>
          </p:cNvCxnSpPr>
          <p:nvPr/>
        </p:nvCxnSpPr>
        <p:spPr>
          <a:xfrm flipV="1">
            <a:off x="10312749" y="5649132"/>
            <a:ext cx="439580" cy="43786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3697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F2B74-AE16-4EB1-AB42-D338F13ED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</a:t>
            </a:r>
            <a:r>
              <a:rPr lang="en-US" baseline="-25000" dirty="0" err="1"/>
              <a:t>r</a:t>
            </a:r>
            <a:r>
              <a:rPr lang="en-US" dirty="0"/>
              <a:t> calculation</a:t>
            </a:r>
            <a:endParaRPr lang="en-US" baseline="-25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0AD47-B5F4-4537-ABF1-B9EE1347A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Components: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confined fast ions: </a:t>
            </a:r>
            <a:r>
              <a:rPr lang="en-US" dirty="0"/>
              <a:t>deep inside plasma, </a:t>
            </a:r>
            <a:r>
              <a:rPr lang="en-US" b="1" dirty="0"/>
              <a:t>co-current: positive </a:t>
            </a:r>
            <a:r>
              <a:rPr lang="en-US" b="1" dirty="0" err="1"/>
              <a:t>E</a:t>
            </a:r>
            <a:r>
              <a:rPr lang="en-US" b="1" baseline="-25000" dirty="0" err="1"/>
              <a:t>r</a:t>
            </a:r>
            <a:r>
              <a:rPr lang="en-US" b="1" dirty="0"/>
              <a:t>, counter-current: negative </a:t>
            </a:r>
            <a:r>
              <a:rPr lang="en-US" b="1" dirty="0" err="1"/>
              <a:t>E</a:t>
            </a:r>
            <a:r>
              <a:rPr lang="en-US" b="1" baseline="-25000" dirty="0" err="1"/>
              <a:t>r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Ejected fast ions: </a:t>
            </a:r>
            <a:r>
              <a:rPr lang="en-US" dirty="0"/>
              <a:t>each time </a:t>
            </a:r>
            <a:r>
              <a:rPr lang="en-US" b="1" dirty="0"/>
              <a:t>negative </a:t>
            </a:r>
            <a:r>
              <a:rPr lang="en-US" b="1" dirty="0" err="1"/>
              <a:t>E</a:t>
            </a:r>
            <a:r>
              <a:rPr lang="en-US" b="1" baseline="-25000" dirty="0" err="1"/>
              <a:t>r</a:t>
            </a:r>
            <a:r>
              <a:rPr lang="en-US" b="1" dirty="0"/>
              <a:t> in the edge</a:t>
            </a:r>
            <a:r>
              <a:rPr lang="en-US" dirty="0"/>
              <a:t>, higher for counter-current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Charge-exchange losses: </a:t>
            </a:r>
            <a:r>
              <a:rPr lang="en-US" dirty="0"/>
              <a:t>mostly negative </a:t>
            </a:r>
            <a:r>
              <a:rPr lang="en-US" dirty="0" err="1"/>
              <a:t>E</a:t>
            </a:r>
            <a:r>
              <a:rPr lang="en-US" baseline="-25000" dirty="0" err="1"/>
              <a:t>r</a:t>
            </a:r>
            <a:r>
              <a:rPr lang="en-US" dirty="0"/>
              <a:t> in the edge, higher for counter-current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Calculation based on </a:t>
            </a:r>
            <a:r>
              <a:rPr lang="en-US" sz="1400" i="1" dirty="0" err="1"/>
              <a:t>Xingyuan</a:t>
            </a:r>
            <a:r>
              <a:rPr lang="en-US" sz="1400" i="1" dirty="0"/>
              <a:t> Xu, NF 2021</a:t>
            </a:r>
            <a:r>
              <a:rPr lang="en-US" dirty="0"/>
              <a:t>: </a:t>
            </a:r>
            <a:r>
              <a:rPr lang="en-US" b="1" dirty="0"/>
              <a:t>response of the plasma considered</a:t>
            </a:r>
            <a:r>
              <a:rPr lang="en-US" dirty="0"/>
              <a:t>, plasma polarization (in constant </a:t>
            </a:r>
            <a:r>
              <a:rPr lang="en-US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chemeClr val="accent2"/>
                </a:solidFill>
              </a:rPr>
              <a:t>E</a:t>
            </a:r>
            <a:r>
              <a:rPr lang="en-US" b="1" baseline="-25000" dirty="0" err="1">
                <a:solidFill>
                  <a:schemeClr val="accent2"/>
                </a:solidFill>
              </a:rPr>
              <a:t>r</a:t>
            </a:r>
            <a:r>
              <a:rPr lang="en-US" b="1" baseline="-25000" dirty="0">
                <a:solidFill>
                  <a:schemeClr val="accent2"/>
                </a:solidFill>
              </a:rPr>
              <a:t>, FI</a:t>
            </a:r>
            <a:r>
              <a:rPr lang="en-US" dirty="0"/>
              <a:t> ~ Integral from the plasma core to the edge of the </a:t>
            </a:r>
            <a:r>
              <a:rPr lang="en-US" b="1" dirty="0">
                <a:solidFill>
                  <a:schemeClr val="accent2"/>
                </a:solidFill>
              </a:rPr>
              <a:t>resulting charge inside the magnetic flux surface tube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027C8-D81D-4DAE-AD69-E1FB79E85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03E30-97B1-4BF8-83D3-AE8DA52CB97C}" type="datetime1">
              <a:rPr lang="en-GB" smtClean="0"/>
              <a:t>28/09/2026</a:t>
            </a:fld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0E3870-3602-471D-8988-D3DB94838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12</a:t>
            </a:fld>
            <a:endParaRPr lang="cs-CZ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E05FDBE-A117-4772-9716-155E394AE0B0}"/>
                  </a:ext>
                </a:extLst>
              </p:cNvPr>
              <p:cNvSpPr txBox="1"/>
              <p:nvPr/>
            </p:nvSpPr>
            <p:spPr>
              <a:xfrm>
                <a:off x="2542762" y="5176368"/>
                <a:ext cx="3065711" cy="6054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𝐹𝐼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𝑁𝐵𝐼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𝐹𝐼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𝑁𝐵𝐼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𝑑𝑉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E05FDBE-A117-4772-9716-155E394AE0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2762" y="5176368"/>
                <a:ext cx="3065711" cy="60542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5159276-D091-402E-B146-031C845E5495}"/>
                  </a:ext>
                </a:extLst>
              </p:cNvPr>
              <p:cNvSpPr/>
              <p:nvPr/>
            </p:nvSpPr>
            <p:spPr>
              <a:xfrm>
                <a:off x="4039807" y="3719775"/>
                <a:ext cx="3561167" cy="3449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b="1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𝑬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  <m:r>
                                <a:rPr lang="en-US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𝑭𝑰</m:t>
                              </m:r>
                            </m:sub>
                          </m:sSub>
                          <m: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en-US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𝒄𝒐𝒏𝒇𝒊𝒏𝒆𝒅</m:t>
                          </m:r>
                        </m:sub>
                      </m:sSub>
                      <m:r>
                        <a:rPr lang="en-US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en-US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𝒆𝒋𝒆𝒄𝒕𝒆𝒅</m:t>
                          </m:r>
                          <m:r>
                            <a:rPr lang="en-US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𝑭𝑰</m:t>
                          </m:r>
                        </m:sub>
                      </m:sSub>
                      <m:r>
                        <a:rPr lang="en-US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en-US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𝑪𝑿</m:t>
                          </m:r>
                        </m:sub>
                      </m:sSub>
                    </m:oMath>
                  </m:oMathPara>
                </a14:m>
                <a:endParaRPr lang="en-US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5159276-D091-402E-B146-031C845E54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9807" y="3719775"/>
                <a:ext cx="3561167" cy="344966"/>
              </a:xfrm>
              <a:prstGeom prst="rect">
                <a:avLst/>
              </a:prstGeom>
              <a:blipFill>
                <a:blip r:embed="rId3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F8CB447-411F-4A4A-91B2-DEC2A241CCEE}"/>
                  </a:ext>
                </a:extLst>
              </p:cNvPr>
              <p:cNvSpPr txBox="1"/>
              <p:nvPr/>
            </p:nvSpPr>
            <p:spPr>
              <a:xfrm>
                <a:off x="6005327" y="5156567"/>
                <a:ext cx="2250616" cy="5775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3.27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𝜅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𝑝𝑖</m:t>
                              </m:r>
                              <m:r>
                                <a:rPr lang="en-US" b="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_</m:t>
                              </m:r>
                              <m:r>
                                <a:rPr lang="en-US" b="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𝑏𝑢𝑙𝑘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l-GR" b="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𝛺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_</m:t>
                              </m:r>
                              <m:r>
                                <a:rPr lang="en-US" b="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𝑏𝑢𝑙𝑘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f>
                        <m:fPr>
                          <m:ctrlPr>
                            <a:rPr lang="en-US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F8CB447-411F-4A4A-91B2-DEC2A241CC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5327" y="5156567"/>
                <a:ext cx="2250616" cy="57759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13568028-2C66-489A-83F4-5E27D8FC6594}"/>
              </a:ext>
            </a:extLst>
          </p:cNvPr>
          <p:cNvSpPr/>
          <p:nvPr/>
        </p:nvSpPr>
        <p:spPr>
          <a:xfrm>
            <a:off x="9299718" y="5864580"/>
            <a:ext cx="22958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 err="1"/>
              <a:t>Xingyuan</a:t>
            </a:r>
            <a:r>
              <a:rPr lang="en-US" sz="1600" i="1" dirty="0"/>
              <a:t> Xu, NF 2021</a:t>
            </a:r>
            <a:endParaRPr lang="en-US" i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340B156-18A2-41B3-AAA4-D9354F363F88}"/>
              </a:ext>
            </a:extLst>
          </p:cNvPr>
          <p:cNvSpPr/>
          <p:nvPr/>
        </p:nvSpPr>
        <p:spPr>
          <a:xfrm>
            <a:off x="3649850" y="5141069"/>
            <a:ext cx="2080389" cy="66052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9486951-B140-478D-93F6-25E3A63A60B3}"/>
              </a:ext>
            </a:extLst>
          </p:cNvPr>
          <p:cNvCxnSpPr>
            <a:cxnSpLocks/>
            <a:endCxn id="11" idx="0"/>
          </p:cNvCxnSpPr>
          <p:nvPr/>
        </p:nvCxnSpPr>
        <p:spPr>
          <a:xfrm flipH="1">
            <a:off x="4690045" y="4958903"/>
            <a:ext cx="129930" cy="18216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10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B2797-1DC6-4E33-BB8B-FF4D6D9D8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38717-606C-4AE4-A1C0-C4F3B8DB0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Motivation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fast ions induce radial electric 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DIII-D QH-mode case with counter-NBIs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 &amp; counter-current NBIs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E0CD47-1AB5-45BE-9D50-E9942B24B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03E30-97B1-4BF8-83D3-AE8DA52CB97C}" type="datetime1">
              <a:rPr lang="en-GB" smtClean="0"/>
              <a:t>28/09/2026</a:t>
            </a:fld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975E7-2384-404A-A02D-83BCEC5B0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13374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E7760-B01F-4BC3-A0D2-6B0BC7F58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DIII-D, QH-mode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638EB-D240-48B4-BF27-3ECDD5247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10" y="2348706"/>
            <a:ext cx="4528220" cy="36369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QH-mode: E×B shear threshold</a:t>
            </a:r>
            <a:r>
              <a:rPr lang="en-US" dirty="0"/>
              <a:t> to maintain edge harmonic oscillations (</a:t>
            </a:r>
            <a:r>
              <a:rPr lang="en-US" i="1" dirty="0"/>
              <a:t>Xi Chen, NF 2007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Counter-current beam injection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Experimentally constrained 2D map of neutrals (more precise CX losses)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634B5-F4C7-4E02-A38E-D57362E81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03E30-97B1-4BF8-83D3-AE8DA52CB97C}" type="datetime1">
              <a:rPr lang="en-GB" smtClean="0"/>
              <a:t>28/09/2026</a:t>
            </a:fld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81093-F785-4532-9019-987566B45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14</a:t>
            </a:fld>
            <a:endParaRPr lang="cs-CZ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8DE7FC-EFC1-42E4-B6C7-16D17AA909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189" y="3680712"/>
            <a:ext cx="1685801" cy="19292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AB2254-A9FD-4DAF-BE13-37DC3FDB18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190" y="1608449"/>
            <a:ext cx="1685801" cy="19652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EFECDD-2C5D-4A0F-A12B-ACACE96CDF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326" y="2116544"/>
            <a:ext cx="2350303" cy="3128335"/>
          </a:xfrm>
          <a:prstGeom prst="rect">
            <a:avLst/>
          </a:prstGeom>
        </p:spPr>
      </p:pic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C8C274F3-B804-4442-90C0-D9E19A8318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99264"/>
              </p:ext>
            </p:extLst>
          </p:nvPr>
        </p:nvGraphicFramePr>
        <p:xfrm>
          <a:off x="5222432" y="3693902"/>
          <a:ext cx="1964231" cy="2489200"/>
        </p:xfrm>
        <a:graphic>
          <a:graphicData uri="http://schemas.openxmlformats.org/drawingml/2006/table">
            <a:tbl>
              <a:tblPr/>
              <a:tblGrid>
                <a:gridCol w="506464">
                  <a:extLst>
                    <a:ext uri="{9D8B030D-6E8A-4147-A177-3AD203B41FA5}">
                      <a16:colId xmlns:a16="http://schemas.microsoft.com/office/drawing/2014/main" val="4004667676"/>
                    </a:ext>
                  </a:extLst>
                </a:gridCol>
                <a:gridCol w="803023">
                  <a:extLst>
                    <a:ext uri="{9D8B030D-6E8A-4147-A177-3AD203B41FA5}">
                      <a16:colId xmlns:a16="http://schemas.microsoft.com/office/drawing/2014/main" val="3819243092"/>
                    </a:ext>
                  </a:extLst>
                </a:gridCol>
                <a:gridCol w="654744">
                  <a:extLst>
                    <a:ext uri="{9D8B030D-6E8A-4147-A177-3AD203B41FA5}">
                      <a16:colId xmlns:a16="http://schemas.microsoft.com/office/drawing/2014/main" val="1626259415"/>
                    </a:ext>
                  </a:extLst>
                </a:gridCol>
              </a:tblGrid>
              <a:tr h="321553">
                <a:tc>
                  <a:txBody>
                    <a:bodyPr/>
                    <a:lstStyle/>
                    <a:p>
                      <a:pPr fontAlgn="t"/>
                      <a:endParaRPr lang="en-US" sz="15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 [keV]</a:t>
                      </a:r>
                      <a:endParaRPr lang="en-US" sz="15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 [W]</a:t>
                      </a:r>
                      <a:endParaRPr lang="en-US" sz="1500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421426"/>
                  </a:ext>
                </a:extLst>
              </a:tr>
              <a:tr h="321553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15L</a:t>
                      </a:r>
                      <a:endParaRPr lang="en-US" sz="1500" dirty="0">
                        <a:solidFill>
                          <a:srgbClr val="006600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74.9</a:t>
                      </a:r>
                      <a:endParaRPr lang="en-US" sz="1500" dirty="0">
                        <a:solidFill>
                          <a:srgbClr val="006600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006600"/>
                          </a:solidFill>
                          <a:effectLst/>
                          <a:latin typeface="Arial" panose="020B0604020202020204" pitchFamily="34" charset="0"/>
                        </a:rPr>
                        <a:t>1.41</a:t>
                      </a:r>
                      <a:endParaRPr lang="en-US" sz="1500" dirty="0">
                        <a:solidFill>
                          <a:srgbClr val="006600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119857"/>
                  </a:ext>
                </a:extLst>
              </a:tr>
              <a:tr h="321553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15R</a:t>
                      </a:r>
                      <a:endParaRPr lang="en-US" sz="1500" dirty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73</a:t>
                      </a:r>
                      <a:endParaRPr lang="en-US" sz="1500" dirty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1.47</a:t>
                      </a:r>
                      <a:endParaRPr lang="en-US" sz="1500" dirty="0">
                        <a:solidFill>
                          <a:srgbClr val="00B050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3918052"/>
                  </a:ext>
                </a:extLst>
              </a:tr>
              <a:tr h="321553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F2950C"/>
                          </a:solidFill>
                          <a:effectLst/>
                          <a:latin typeface="Arial" panose="020B0604020202020204" pitchFamily="34" charset="0"/>
                        </a:rPr>
                        <a:t>30L</a:t>
                      </a:r>
                      <a:endParaRPr lang="en-US" sz="1500" dirty="0">
                        <a:solidFill>
                          <a:srgbClr val="F2950C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F2950C"/>
                          </a:solidFill>
                          <a:effectLst/>
                          <a:latin typeface="Arial" panose="020B0604020202020204" pitchFamily="34" charset="0"/>
                        </a:rPr>
                        <a:t>80</a:t>
                      </a:r>
                      <a:endParaRPr lang="en-US" sz="1500" dirty="0">
                        <a:solidFill>
                          <a:srgbClr val="F2950C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F2950C"/>
                          </a:solidFill>
                          <a:effectLst/>
                          <a:latin typeface="Arial" panose="020B0604020202020204" pitchFamily="34" charset="0"/>
                        </a:rPr>
                        <a:t>2.57</a:t>
                      </a:r>
                      <a:endParaRPr lang="en-US" sz="1500" dirty="0">
                        <a:solidFill>
                          <a:srgbClr val="F2950C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561752"/>
                  </a:ext>
                </a:extLst>
              </a:tr>
              <a:tr h="321553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CC9900"/>
                          </a:solidFill>
                          <a:effectLst/>
                          <a:latin typeface="Arial" panose="020B0604020202020204" pitchFamily="34" charset="0"/>
                        </a:rPr>
                        <a:t>30R</a:t>
                      </a:r>
                      <a:endParaRPr lang="en-US" sz="1500" dirty="0">
                        <a:solidFill>
                          <a:srgbClr val="CC9900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CC9900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  <a:endParaRPr lang="en-US" sz="1500" dirty="0">
                        <a:solidFill>
                          <a:srgbClr val="CC9900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CC9900"/>
                          </a:solidFill>
                          <a:effectLst/>
                          <a:latin typeface="Arial" panose="020B0604020202020204" pitchFamily="34" charset="0"/>
                        </a:rPr>
                        <a:t>1.76</a:t>
                      </a:r>
                      <a:endParaRPr lang="en-US" sz="1500" dirty="0">
                        <a:solidFill>
                          <a:srgbClr val="CC9900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654989"/>
                  </a:ext>
                </a:extLst>
              </a:tr>
              <a:tr h="321553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33L</a:t>
                      </a:r>
                      <a:endParaRPr lang="en-US" sz="1500" dirty="0">
                        <a:solidFill>
                          <a:srgbClr val="0070C0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62</a:t>
                      </a:r>
                      <a:endParaRPr lang="en-US" sz="1500" dirty="0">
                        <a:solidFill>
                          <a:srgbClr val="0070C0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1.18</a:t>
                      </a:r>
                      <a:endParaRPr lang="en-US" sz="1500" dirty="0">
                        <a:solidFill>
                          <a:srgbClr val="0070C0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6727197"/>
                  </a:ext>
                </a:extLst>
              </a:tr>
              <a:tr h="321553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33R</a:t>
                      </a:r>
                      <a:endParaRPr lang="en-US" sz="1500" dirty="0">
                        <a:solidFill>
                          <a:srgbClr val="7030A0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70.3</a:t>
                      </a:r>
                      <a:endParaRPr lang="en-US" sz="1500" dirty="0">
                        <a:solidFill>
                          <a:srgbClr val="7030A0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1.64</a:t>
                      </a:r>
                      <a:endParaRPr lang="en-US" sz="1500" dirty="0">
                        <a:solidFill>
                          <a:srgbClr val="7030A0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4076839"/>
                  </a:ext>
                </a:extLst>
              </a:tr>
            </a:tbl>
          </a:graphicData>
        </a:graphic>
      </p:graphicFrame>
      <p:grpSp>
        <p:nvGrpSpPr>
          <p:cNvPr id="43" name="Group 42">
            <a:extLst>
              <a:ext uri="{FF2B5EF4-FFF2-40B4-BE49-F238E27FC236}">
                <a16:creationId xmlns:a16="http://schemas.microsoft.com/office/drawing/2014/main" id="{5F04F97E-C8E4-4F42-A3C7-A36A09B5161E}"/>
              </a:ext>
            </a:extLst>
          </p:cNvPr>
          <p:cNvGrpSpPr/>
          <p:nvPr/>
        </p:nvGrpSpPr>
        <p:grpSpPr>
          <a:xfrm>
            <a:off x="5095216" y="1178162"/>
            <a:ext cx="2310123" cy="1985936"/>
            <a:chOff x="5201841" y="1195542"/>
            <a:chExt cx="2310123" cy="1985936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1C5B2492-D840-4CB0-BDB1-2DAE2A4E9D2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201841" y="1195542"/>
              <a:ext cx="2001531" cy="1985936"/>
              <a:chOff x="1696189" y="22602358"/>
              <a:chExt cx="4174196" cy="4141673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4212D591-394F-4E84-B6C9-F5C63466E6DE}"/>
                  </a:ext>
                </a:extLst>
              </p:cNvPr>
              <p:cNvSpPr/>
              <p:nvPr/>
            </p:nvSpPr>
            <p:spPr bwMode="auto">
              <a:xfrm>
                <a:off x="2851764" y="23890252"/>
                <a:ext cx="1719072" cy="1721171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17195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79572F12-963D-4D80-957D-DCAA1060AED1}"/>
                  </a:ext>
                </a:extLst>
              </p:cNvPr>
              <p:cNvSpPr/>
              <p:nvPr/>
            </p:nvSpPr>
            <p:spPr bwMode="auto">
              <a:xfrm>
                <a:off x="1718654" y="22720671"/>
                <a:ext cx="4023360" cy="4023360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17195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4B2133AD-B490-4C15-B4DB-250F5548ADC9}"/>
                  </a:ext>
                </a:extLst>
              </p:cNvPr>
              <p:cNvSpPr/>
              <p:nvPr/>
            </p:nvSpPr>
            <p:spPr bwMode="auto">
              <a:xfrm>
                <a:off x="2258920" y="23284883"/>
                <a:ext cx="2926080" cy="2926080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accent4"/>
                </a:solidFill>
                <a:prstDash val="dash"/>
                <a:round/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17195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D2C091C4-7F3B-4795-8908-07B6CC2D5C06}"/>
                  </a:ext>
                </a:extLst>
              </p:cNvPr>
              <p:cNvGrpSpPr/>
              <p:nvPr/>
            </p:nvGrpSpPr>
            <p:grpSpPr>
              <a:xfrm>
                <a:off x="3619221" y="22720671"/>
                <a:ext cx="1349755" cy="1042020"/>
                <a:chOff x="3619221" y="22720671"/>
                <a:chExt cx="1349755" cy="1042020"/>
              </a:xfrm>
            </p:grpSpPr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84CF9EDB-D72C-4ACD-9878-AB85426F96B9}"/>
                    </a:ext>
                  </a:extLst>
                </p:cNvPr>
                <p:cNvCxnSpPr/>
                <p:nvPr/>
              </p:nvCxnSpPr>
              <p:spPr bwMode="auto">
                <a:xfrm flipH="1">
                  <a:off x="3840728" y="22720671"/>
                  <a:ext cx="1128248" cy="1042020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0" name="Straight Connector 69">
                  <a:extLst>
                    <a:ext uri="{FF2B5EF4-FFF2-40B4-BE49-F238E27FC236}">
                      <a16:creationId xmlns:a16="http://schemas.microsoft.com/office/drawing/2014/main" id="{D8972337-ADAC-4D87-8F99-A7612680C5D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619221" y="22759098"/>
                  <a:ext cx="1301073" cy="889448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DD2CD9C2-AE31-4A3F-9232-C537ED48637A}"/>
                  </a:ext>
                </a:extLst>
              </p:cNvPr>
              <p:cNvGrpSpPr/>
              <p:nvPr/>
            </p:nvGrpSpPr>
            <p:grpSpPr>
              <a:xfrm rot="17856399">
                <a:off x="1981343" y="23066399"/>
                <a:ext cx="1349755" cy="1042020"/>
                <a:chOff x="3619221" y="22720671"/>
                <a:chExt cx="1349755" cy="1042020"/>
              </a:xfrm>
            </p:grpSpPr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8D8C7F1B-6724-47E8-9FE9-F724EA007DEA}"/>
                    </a:ext>
                  </a:extLst>
                </p:cNvPr>
                <p:cNvCxnSpPr/>
                <p:nvPr/>
              </p:nvCxnSpPr>
              <p:spPr bwMode="auto">
                <a:xfrm flipH="1">
                  <a:off x="3840728" y="22720671"/>
                  <a:ext cx="1128248" cy="1042020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0C9ACE38-90A3-4600-9AC7-E172D1B5236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619221" y="22759098"/>
                  <a:ext cx="1301073" cy="889448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EB6CF2AC-4510-4EA0-92B2-ECC92DC92211}"/>
                  </a:ext>
                </a:extLst>
              </p:cNvPr>
              <p:cNvGrpSpPr/>
              <p:nvPr/>
            </p:nvGrpSpPr>
            <p:grpSpPr>
              <a:xfrm rot="8429845">
                <a:off x="2005458" y="25426762"/>
                <a:ext cx="1349755" cy="1042019"/>
                <a:chOff x="3619221" y="22720670"/>
                <a:chExt cx="1349755" cy="1042019"/>
              </a:xfrm>
            </p:grpSpPr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8D508237-781B-4315-908B-D2306C21E831}"/>
                    </a:ext>
                  </a:extLst>
                </p:cNvPr>
                <p:cNvCxnSpPr/>
                <p:nvPr/>
              </p:nvCxnSpPr>
              <p:spPr bwMode="auto">
                <a:xfrm flipH="1">
                  <a:off x="3840728" y="22720670"/>
                  <a:ext cx="1128248" cy="1042019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223F0DCC-5AC0-408B-A995-2508A385E4F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619221" y="22759098"/>
                  <a:ext cx="1301073" cy="889448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bg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F53C72F9-F5BB-42F9-873A-C4ACB3CD39F0}"/>
                  </a:ext>
                </a:extLst>
              </p:cNvPr>
              <p:cNvGrpSpPr/>
              <p:nvPr/>
            </p:nvGrpSpPr>
            <p:grpSpPr>
              <a:xfrm rot="6932402">
                <a:off x="4151180" y="25406984"/>
                <a:ext cx="1349755" cy="1042020"/>
                <a:chOff x="3619221" y="22720671"/>
                <a:chExt cx="1349755" cy="1042020"/>
              </a:xfrm>
            </p:grpSpPr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DF641AFB-8044-4C5C-83A9-333260B04D49}"/>
                    </a:ext>
                  </a:extLst>
                </p:cNvPr>
                <p:cNvCxnSpPr/>
                <p:nvPr/>
              </p:nvCxnSpPr>
              <p:spPr bwMode="auto">
                <a:xfrm flipH="1">
                  <a:off x="3840728" y="22720671"/>
                  <a:ext cx="1128248" cy="1042020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rgbClr val="12D90D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2AD5CE60-828A-4EF1-8A8B-74D2CDA3816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619221" y="22759098"/>
                  <a:ext cx="1301073" cy="889448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rgbClr val="0066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04F1A2B-558A-47B2-B3FD-16E4AE52D3CD}"/>
                  </a:ext>
                </a:extLst>
              </p:cNvPr>
              <p:cNvSpPr/>
              <p:nvPr/>
            </p:nvSpPr>
            <p:spPr>
              <a:xfrm>
                <a:off x="4813307" y="25522288"/>
                <a:ext cx="1057078" cy="6739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rgbClr val="006600"/>
                    </a:solidFill>
                    <a:latin typeface="Arial" panose="020B0604020202020204" pitchFamily="34" charset="0"/>
                  </a:rPr>
                  <a:t>15L</a:t>
                </a:r>
                <a:endParaRPr lang="en-US" dirty="0">
                  <a:solidFill>
                    <a:srgbClr val="006600"/>
                  </a:solidFill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544E8BB8-52AE-4CB5-822B-4D6ED5892C70}"/>
                  </a:ext>
                </a:extLst>
              </p:cNvPr>
              <p:cNvSpPr/>
              <p:nvPr/>
            </p:nvSpPr>
            <p:spPr>
              <a:xfrm>
                <a:off x="3746773" y="25955616"/>
                <a:ext cx="1123939" cy="6739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rgbClr val="12D90D"/>
                    </a:solidFill>
                    <a:latin typeface="Arial" panose="020B0604020202020204" pitchFamily="34" charset="0"/>
                  </a:rPr>
                  <a:t>15R</a:t>
                </a:r>
                <a:endParaRPr lang="en-US" dirty="0">
                  <a:solidFill>
                    <a:srgbClr val="12D90D"/>
                  </a:solidFill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6C8006B8-B7FE-4417-84AB-A2B64839036E}"/>
                  </a:ext>
                </a:extLst>
              </p:cNvPr>
              <p:cNvSpPr/>
              <p:nvPr/>
            </p:nvSpPr>
            <p:spPr>
              <a:xfrm>
                <a:off x="2864139" y="25522288"/>
                <a:ext cx="1016961" cy="6739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bg2">
                        <a:lumMod val="50000"/>
                      </a:schemeClr>
                    </a:solidFill>
                  </a:rPr>
                  <a:t>21L</a:t>
                </a: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A909D5C2-C717-4347-A9F2-8E8088C6C755}"/>
                  </a:ext>
                </a:extLst>
              </p:cNvPr>
              <p:cNvSpPr/>
              <p:nvPr/>
            </p:nvSpPr>
            <p:spPr>
              <a:xfrm>
                <a:off x="1772383" y="24783416"/>
                <a:ext cx="1077137" cy="6739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21R</a:t>
                </a: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8652E204-7BDC-4631-9BE2-37EDA9C0125B}"/>
                  </a:ext>
                </a:extLst>
              </p:cNvPr>
              <p:cNvSpPr/>
              <p:nvPr/>
            </p:nvSpPr>
            <p:spPr>
              <a:xfrm>
                <a:off x="1696189" y="23718300"/>
                <a:ext cx="1057078" cy="6739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 panose="020B0604020202020204" pitchFamily="34" charset="0"/>
                  </a:rPr>
                  <a:t>33L</a:t>
                </a:r>
                <a:endPara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DB476CD6-5463-436E-A567-6D97F8BA56D0}"/>
                  </a:ext>
                </a:extLst>
              </p:cNvPr>
              <p:cNvSpPr/>
              <p:nvPr/>
            </p:nvSpPr>
            <p:spPr>
              <a:xfrm>
                <a:off x="2697157" y="23026447"/>
                <a:ext cx="1123939" cy="6739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tx2">
                        <a:lumMod val="40000"/>
                        <a:lumOff val="60000"/>
                      </a:schemeClr>
                    </a:solidFill>
                    <a:latin typeface="Arial" panose="020B0604020202020204" pitchFamily="34" charset="0"/>
                  </a:rPr>
                  <a:t>33R</a:t>
                </a:r>
                <a:endParaRPr lang="en-US" dirty="0">
                  <a:solidFill>
                    <a:schemeClr val="tx2">
                      <a:lumMod val="40000"/>
                      <a:lumOff val="60000"/>
                    </a:schemeClr>
                  </a:solidFill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1E9C762E-5167-4799-9DAB-043B5CA036B0}"/>
                  </a:ext>
                </a:extLst>
              </p:cNvPr>
              <p:cNvSpPr/>
              <p:nvPr/>
            </p:nvSpPr>
            <p:spPr>
              <a:xfrm>
                <a:off x="3347775" y="22602358"/>
                <a:ext cx="1057078" cy="6739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30L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633C538C-228A-4FBC-BC48-C29CEFB1FC16}"/>
                  </a:ext>
                </a:extLst>
              </p:cNvPr>
              <p:cNvSpPr/>
              <p:nvPr/>
            </p:nvSpPr>
            <p:spPr>
              <a:xfrm>
                <a:off x="4408974" y="23236799"/>
                <a:ext cx="1123939" cy="6739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  <a:latin typeface="Arial" panose="020B0604020202020204" pitchFamily="34" charset="0"/>
                  </a:rPr>
                  <a:t>30R</a:t>
                </a:r>
                <a:endParaRPr lang="en-US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DBB25C34-77C0-42F1-B55B-5013592B070A}"/>
                </a:ext>
              </a:extLst>
            </p:cNvPr>
            <p:cNvCxnSpPr/>
            <p:nvPr/>
          </p:nvCxnSpPr>
          <p:spPr>
            <a:xfrm>
              <a:off x="6802139" y="1878483"/>
              <a:ext cx="0" cy="492335"/>
            </a:xfrm>
            <a:prstGeom prst="straightConnector1">
              <a:avLst/>
            </a:prstGeom>
            <a:ln w="28575">
              <a:solidFill>
                <a:schemeClr val="accent2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04BE2998-86C2-4612-A2B0-9517A1323541}"/>
                </a:ext>
              </a:extLst>
            </p:cNvPr>
            <p:cNvCxnSpPr/>
            <p:nvPr/>
          </p:nvCxnSpPr>
          <p:spPr>
            <a:xfrm>
              <a:off x="6927571" y="1868929"/>
              <a:ext cx="0" cy="492335"/>
            </a:xfrm>
            <a:prstGeom prst="straightConnector1">
              <a:avLst/>
            </a:prstGeom>
            <a:ln w="28575">
              <a:solidFill>
                <a:schemeClr val="accent2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4E311BF-1C18-41BB-9F1F-165FE642254C}"/>
                </a:ext>
              </a:extLst>
            </p:cNvPr>
            <p:cNvSpPr txBox="1"/>
            <p:nvPr/>
          </p:nvSpPr>
          <p:spPr>
            <a:xfrm>
              <a:off x="6894780" y="1902530"/>
              <a:ext cx="61718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</a:rPr>
                <a:t>I</a:t>
              </a:r>
              <a:r>
                <a:rPr lang="en-US" b="1" baseline="-25000" dirty="0">
                  <a:solidFill>
                    <a:schemeClr val="accent2"/>
                  </a:solidFill>
                </a:rPr>
                <a:t>P</a:t>
              </a:r>
              <a:r>
                <a:rPr lang="en-US" b="1" dirty="0">
                  <a:solidFill>
                    <a:schemeClr val="accent2"/>
                  </a:solidFill>
                </a:rPr>
                <a:t>, B</a:t>
              </a:r>
              <a:r>
                <a:rPr lang="en-US" b="1" baseline="-25000" dirty="0">
                  <a:solidFill>
                    <a:schemeClr val="accent2"/>
                  </a:solidFill>
                </a:rPr>
                <a:t>T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EF9F100F-ED36-488C-A112-C4AB8791646E}"/>
              </a:ext>
            </a:extLst>
          </p:cNvPr>
          <p:cNvSpPr txBox="1"/>
          <p:nvPr/>
        </p:nvSpPr>
        <p:spPr>
          <a:xfrm>
            <a:off x="9965410" y="5751235"/>
            <a:ext cx="160332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Q. Pratt, Degas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D2B161-BDCD-42D3-B6BE-304597E54BC2}"/>
              </a:ext>
            </a:extLst>
          </p:cNvPr>
          <p:cNvSpPr/>
          <p:nvPr/>
        </p:nvSpPr>
        <p:spPr>
          <a:xfrm>
            <a:off x="7580737" y="5247824"/>
            <a:ext cx="222689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D. Ernst, APS-DPP 2026</a:t>
            </a:r>
          </a:p>
        </p:txBody>
      </p:sp>
    </p:spTree>
    <p:extLst>
      <p:ext uri="{BB962C8B-B14F-4D97-AF65-F5344CB8AC3E}">
        <p14:creationId xmlns:p14="http://schemas.microsoft.com/office/powerpoint/2010/main" val="3098819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7E70E-CC67-4136-9392-4D4B12CE4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Measured rotations and derived </a:t>
            </a:r>
            <a:r>
              <a:rPr lang="en-US" dirty="0" err="1"/>
              <a:t>E</a:t>
            </a:r>
            <a:r>
              <a:rPr lang="en-US" baseline="-25000" dirty="0" err="1"/>
              <a:t>r</a:t>
            </a:r>
            <a:endParaRPr lang="en-US" baseline="-25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56EC1E-6FFB-48CF-8652-558899217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03E30-97B1-4BF8-83D3-AE8DA52CB97C}" type="datetime1">
              <a:rPr lang="en-GB" smtClean="0"/>
              <a:t>28/09/2026</a:t>
            </a:fld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F0596-973F-4F1B-BC15-89CE776E7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15</a:t>
            </a:fld>
            <a:endParaRPr lang="cs-CZ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ACCBBE1-8C6C-42A9-9CBA-6633E1E58184}"/>
                  </a:ext>
                </a:extLst>
              </p:cNvPr>
              <p:cNvSpPr txBox="1"/>
              <p:nvPr/>
            </p:nvSpPr>
            <p:spPr>
              <a:xfrm>
                <a:off x="7178660" y="2170601"/>
                <a:ext cx="2527487" cy="4711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cs-CZ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cs-CZ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cs-CZ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  <m:sSub>
                            <m:sSubPr>
                              <m:ctrlPr>
                                <a:rPr lang="cs-CZ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cs-CZ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ACCBBE1-8C6C-42A9-9CBA-6633E1E581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8660" y="2170601"/>
                <a:ext cx="2527487" cy="471155"/>
              </a:xfrm>
              <a:prstGeom prst="rect">
                <a:avLst/>
              </a:prstGeom>
              <a:blipFill>
                <a:blip r:embed="rId2"/>
                <a:stretch>
                  <a:fillRect l="-242" t="-1299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31C3948-EF89-40AD-829A-490DC658D570}"/>
              </a:ext>
            </a:extLst>
          </p:cNvPr>
          <p:cNvCxnSpPr/>
          <p:nvPr/>
        </p:nvCxnSpPr>
        <p:spPr>
          <a:xfrm>
            <a:off x="8343439" y="2239341"/>
            <a:ext cx="518475" cy="48076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A7D401A-F8C0-4DE4-AEB7-8D264432BCFB}"/>
              </a:ext>
            </a:extLst>
          </p:cNvPr>
          <p:cNvCxnSpPr>
            <a:cxnSpLocks/>
          </p:cNvCxnSpPr>
          <p:nvPr/>
        </p:nvCxnSpPr>
        <p:spPr>
          <a:xfrm flipH="1">
            <a:off x="8343438" y="2252239"/>
            <a:ext cx="518475" cy="48076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785B2FB-0FBE-4D60-9C7D-CE2B022EB397}"/>
              </a:ext>
            </a:extLst>
          </p:cNvPr>
          <p:cNvSpPr txBox="1"/>
          <p:nvPr/>
        </p:nvSpPr>
        <p:spPr>
          <a:xfrm>
            <a:off x="504401" y="3266316"/>
            <a:ext cx="34244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Assumption: all plasma particles have same plasma rotations </a:t>
            </a:r>
            <a:r>
              <a:rPr lang="en-US" dirty="0">
                <a:solidFill>
                  <a:schemeClr val="tx2"/>
                </a:solidFill>
                <a:sym typeface="Wingdings" panose="05000000000000000000" pitchFamily="2" charset="2"/>
              </a:rPr>
              <a:t> </a:t>
            </a:r>
            <a:r>
              <a:rPr lang="en-US" dirty="0" err="1">
                <a:solidFill>
                  <a:schemeClr val="tx2"/>
                </a:solidFill>
                <a:sym typeface="Wingdings" panose="05000000000000000000" pitchFamily="2" charset="2"/>
              </a:rPr>
              <a:t>grad</a:t>
            </a:r>
            <a:r>
              <a:rPr lang="en-US" i="1" dirty="0" err="1">
                <a:solidFill>
                  <a:schemeClr val="tx2"/>
                </a:solidFill>
                <a:sym typeface="Wingdings" panose="05000000000000000000" pitchFamily="2" charset="2"/>
              </a:rPr>
              <a:t>p</a:t>
            </a:r>
            <a:r>
              <a:rPr lang="en-US" i="1" baseline="-25000" dirty="0" err="1">
                <a:solidFill>
                  <a:schemeClr val="tx2"/>
                </a:solidFill>
                <a:sym typeface="Wingdings" panose="05000000000000000000" pitchFamily="2" charset="2"/>
              </a:rPr>
              <a:t>e</a:t>
            </a:r>
            <a:endParaRPr lang="en-US" i="1" baseline="-25000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sym typeface="Wingdings" panose="05000000000000000000" pitchFamily="2" charset="2"/>
              </a:rPr>
              <a:t>Neglecting poloidal rotation (low quality)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57CE109-8972-4AF4-B240-EAC94FDAC1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265" y="2961961"/>
            <a:ext cx="6687489" cy="309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5888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CD3E5-4449-45ED-96EF-FF776EA18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Charge separation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C29B9B-E59B-4E21-B8D4-6DC5A1E53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03E30-97B1-4BF8-83D3-AE8DA52CB97C}" type="datetime1">
              <a:rPr lang="en-GB" smtClean="0"/>
              <a:t>28/09/2026</a:t>
            </a:fld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5C3CB-A304-4427-9A59-7D2DA9D66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16</a:t>
            </a:fld>
            <a:endParaRPr lang="cs-CZ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6F9F0E9-94E2-480B-8341-FDC2FA256838}"/>
              </a:ext>
            </a:extLst>
          </p:cNvPr>
          <p:cNvSpPr txBox="1"/>
          <p:nvPr/>
        </p:nvSpPr>
        <p:spPr>
          <a:xfrm rot="18736866">
            <a:off x="1952388" y="2724036"/>
            <a:ext cx="20136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Ionization position ~</a:t>
            </a:r>
          </a:p>
          <a:p>
            <a:pPr algn="ctr"/>
            <a:r>
              <a:rPr lang="en-US" dirty="0">
                <a:solidFill>
                  <a:schemeClr val="tx2"/>
                </a:solidFill>
              </a:rPr>
              <a:t>Negative charge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F054BA-5048-4319-9A37-91DD121E11D6}"/>
              </a:ext>
            </a:extLst>
          </p:cNvPr>
          <p:cNvSpPr txBox="1"/>
          <p:nvPr/>
        </p:nvSpPr>
        <p:spPr>
          <a:xfrm rot="18736866">
            <a:off x="2151963" y="4789870"/>
            <a:ext cx="161454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final position ~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Positive charge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B932112-0A74-422D-9CD9-62C244005B79}"/>
              </a:ext>
            </a:extLst>
          </p:cNvPr>
          <p:cNvGrpSpPr/>
          <p:nvPr/>
        </p:nvGrpSpPr>
        <p:grpSpPr>
          <a:xfrm>
            <a:off x="9685805" y="2882928"/>
            <a:ext cx="2310123" cy="1985936"/>
            <a:chOff x="5201841" y="1195542"/>
            <a:chExt cx="2310123" cy="1985936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E6EB3EB-DF1C-499C-BC1F-32BD3E7A26D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201841" y="1195542"/>
              <a:ext cx="2001531" cy="1985936"/>
              <a:chOff x="1696189" y="22602358"/>
              <a:chExt cx="4174196" cy="4141673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DF748589-9573-412E-B58E-D7849D3A6263}"/>
                  </a:ext>
                </a:extLst>
              </p:cNvPr>
              <p:cNvSpPr/>
              <p:nvPr/>
            </p:nvSpPr>
            <p:spPr bwMode="auto">
              <a:xfrm>
                <a:off x="2851764" y="23890252"/>
                <a:ext cx="1719072" cy="1721171"/>
              </a:xfrm>
              <a:prstGeom prst="ellipse">
                <a:avLst/>
              </a:prstGeom>
              <a:ln>
                <a:solidFill>
                  <a:schemeClr val="bg1">
                    <a:lumMod val="50000"/>
                  </a:schemeClr>
                </a:solidFill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17195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0" i="0" u="none" strike="noStrike" cap="none" normalizeH="0" baseline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60EE136F-43D5-428F-BDCA-3F0F8DCAF2CF}"/>
                  </a:ext>
                </a:extLst>
              </p:cNvPr>
              <p:cNvSpPr/>
              <p:nvPr/>
            </p:nvSpPr>
            <p:spPr bwMode="auto">
              <a:xfrm>
                <a:off x="1718654" y="22720671"/>
                <a:ext cx="4023360" cy="4023360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17195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0" i="0" u="none" strike="noStrike" cap="none" normalizeH="0" baseline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A19D679A-C816-4D76-96CE-31F17F51E873}"/>
                  </a:ext>
                </a:extLst>
              </p:cNvPr>
              <p:cNvSpPr/>
              <p:nvPr/>
            </p:nvSpPr>
            <p:spPr bwMode="auto">
              <a:xfrm>
                <a:off x="2258920" y="23284883"/>
                <a:ext cx="2926080" cy="2926080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bg1">
                    <a:lumMod val="50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17195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0" i="0" u="none" strike="noStrike" cap="none" normalizeH="0" baseline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latin typeface="Arial" charset="0"/>
                </a:endParaRPr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923BF324-E52D-4908-97D8-0C57FB958B75}"/>
                  </a:ext>
                </a:extLst>
              </p:cNvPr>
              <p:cNvGrpSpPr/>
              <p:nvPr/>
            </p:nvGrpSpPr>
            <p:grpSpPr>
              <a:xfrm>
                <a:off x="3619221" y="22720671"/>
                <a:ext cx="1349755" cy="1042020"/>
                <a:chOff x="3619221" y="22720671"/>
                <a:chExt cx="1349755" cy="1042020"/>
              </a:xfrm>
            </p:grpSpPr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7637364B-5465-435F-8FB7-F2F27C9F9049}"/>
                    </a:ext>
                  </a:extLst>
                </p:cNvPr>
                <p:cNvCxnSpPr/>
                <p:nvPr/>
              </p:nvCxnSpPr>
              <p:spPr bwMode="auto">
                <a:xfrm flipH="1">
                  <a:off x="3840728" y="22720671"/>
                  <a:ext cx="1128248" cy="1042020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CFDEB1F8-096F-4E35-9F1F-A22C1D030C3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619221" y="22759098"/>
                  <a:ext cx="1301073" cy="889448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4A1B360-F9AC-4D84-BCA0-EA89A34B24AA}"/>
                  </a:ext>
                </a:extLst>
              </p:cNvPr>
              <p:cNvGrpSpPr/>
              <p:nvPr/>
            </p:nvGrpSpPr>
            <p:grpSpPr>
              <a:xfrm rot="17856399">
                <a:off x="1981343" y="23066399"/>
                <a:ext cx="1349755" cy="1042020"/>
                <a:chOff x="3619221" y="22720671"/>
                <a:chExt cx="1349755" cy="1042020"/>
              </a:xfrm>
            </p:grpSpPr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3B4FD538-648A-47EA-A0A2-6F30ED3285C7}"/>
                    </a:ext>
                  </a:extLst>
                </p:cNvPr>
                <p:cNvCxnSpPr/>
                <p:nvPr/>
              </p:nvCxnSpPr>
              <p:spPr bwMode="auto">
                <a:xfrm flipH="1">
                  <a:off x="3840728" y="22720671"/>
                  <a:ext cx="1128248" cy="1042020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AF9E077E-9912-42A7-BBBA-532756FED5D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619221" y="22759098"/>
                  <a:ext cx="1301073" cy="889448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633E26B2-EA67-41C8-96B5-ED931C5EA5EF}"/>
                  </a:ext>
                </a:extLst>
              </p:cNvPr>
              <p:cNvGrpSpPr/>
              <p:nvPr/>
            </p:nvGrpSpPr>
            <p:grpSpPr>
              <a:xfrm rot="8429845">
                <a:off x="2005458" y="25426762"/>
                <a:ext cx="1349755" cy="1042019"/>
                <a:chOff x="3619221" y="22720670"/>
                <a:chExt cx="1349755" cy="1042019"/>
              </a:xfrm>
            </p:grpSpPr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F0CB1DFE-99AD-4BE3-B4C3-19F0E8D5764C}"/>
                    </a:ext>
                  </a:extLst>
                </p:cNvPr>
                <p:cNvCxnSpPr/>
                <p:nvPr/>
              </p:nvCxnSpPr>
              <p:spPr bwMode="auto">
                <a:xfrm flipH="1">
                  <a:off x="3840728" y="22720670"/>
                  <a:ext cx="1128248" cy="1042019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BEEDE7C7-3CCE-4150-9AD4-945495E8D40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619221" y="22759098"/>
                  <a:ext cx="1301073" cy="889448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C7AB4FD3-6257-4994-8AE5-78088774E431}"/>
                  </a:ext>
                </a:extLst>
              </p:cNvPr>
              <p:cNvGrpSpPr/>
              <p:nvPr/>
            </p:nvGrpSpPr>
            <p:grpSpPr>
              <a:xfrm rot="6932402">
                <a:off x="4151180" y="25406984"/>
                <a:ext cx="1349755" cy="1042020"/>
                <a:chOff x="3619221" y="22720671"/>
                <a:chExt cx="1349755" cy="1042020"/>
              </a:xfrm>
            </p:grpSpPr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4BDA57B1-EDD3-49E7-8608-FCD7BACEB76E}"/>
                    </a:ext>
                  </a:extLst>
                </p:cNvPr>
                <p:cNvCxnSpPr/>
                <p:nvPr/>
              </p:nvCxnSpPr>
              <p:spPr bwMode="auto">
                <a:xfrm flipH="1">
                  <a:off x="3840728" y="22720671"/>
                  <a:ext cx="1128248" cy="1042020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D72F5E12-0983-45F4-88FB-C55DE141B41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619221" y="22759098"/>
                  <a:ext cx="1301073" cy="889448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CBF1AF59-A8B5-478F-B310-4A061131339B}"/>
                  </a:ext>
                </a:extLst>
              </p:cNvPr>
              <p:cNvSpPr/>
              <p:nvPr/>
            </p:nvSpPr>
            <p:spPr>
              <a:xfrm>
                <a:off x="4813307" y="25522288"/>
                <a:ext cx="1057078" cy="673961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fontAlgn="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</a:rPr>
                  <a:t>15L</a:t>
                </a:r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CD23048-D5CC-4481-AA92-56C3E05DF89C}"/>
                  </a:ext>
                </a:extLst>
              </p:cNvPr>
              <p:cNvSpPr/>
              <p:nvPr/>
            </p:nvSpPr>
            <p:spPr>
              <a:xfrm>
                <a:off x="3746773" y="25955616"/>
                <a:ext cx="1123939" cy="673961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</a:rPr>
                  <a:t>15R</a:t>
                </a:r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8553E17-D4B0-4679-A391-9521C1FF5446}"/>
                  </a:ext>
                </a:extLst>
              </p:cNvPr>
              <p:cNvSpPr/>
              <p:nvPr/>
            </p:nvSpPr>
            <p:spPr>
              <a:xfrm>
                <a:off x="2864139" y="25522288"/>
                <a:ext cx="1016961" cy="673961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21L</a:t>
                </a: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09AC5660-CA2E-41BB-96DB-E7F0F782F6D6}"/>
                  </a:ext>
                </a:extLst>
              </p:cNvPr>
              <p:cNvSpPr/>
              <p:nvPr/>
            </p:nvSpPr>
            <p:spPr>
              <a:xfrm>
                <a:off x="1772383" y="24783416"/>
                <a:ext cx="1077137" cy="673961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fontAlgn="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21R</a:t>
                </a: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E3EE8FBA-F344-4050-9EF4-8A1A8CAB7B79}"/>
                  </a:ext>
                </a:extLst>
              </p:cNvPr>
              <p:cNvSpPr/>
              <p:nvPr/>
            </p:nvSpPr>
            <p:spPr>
              <a:xfrm>
                <a:off x="1696189" y="23718300"/>
                <a:ext cx="1057078" cy="673961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</a:rPr>
                  <a:t>33L</a:t>
                </a:r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51D21D9-BD28-4EDA-BE87-62D2B1A2482B}"/>
                  </a:ext>
                </a:extLst>
              </p:cNvPr>
              <p:cNvSpPr/>
              <p:nvPr/>
            </p:nvSpPr>
            <p:spPr>
              <a:xfrm>
                <a:off x="2697157" y="23026447"/>
                <a:ext cx="1123939" cy="673961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</a:rPr>
                  <a:t>33R</a:t>
                </a:r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D6C96425-90DE-46B5-BD4F-76545DEF91A0}"/>
                  </a:ext>
                </a:extLst>
              </p:cNvPr>
              <p:cNvSpPr/>
              <p:nvPr/>
            </p:nvSpPr>
            <p:spPr>
              <a:xfrm>
                <a:off x="3347775" y="22602358"/>
                <a:ext cx="1057078" cy="673961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30L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49DE213-A0A3-4000-8A74-6F18BB9AAD66}"/>
                  </a:ext>
                </a:extLst>
              </p:cNvPr>
              <p:cNvSpPr/>
              <p:nvPr/>
            </p:nvSpPr>
            <p:spPr>
              <a:xfrm>
                <a:off x="4408974" y="23236799"/>
                <a:ext cx="1123939" cy="673961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fontAlgn="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</a:rPr>
                  <a:t>30R</a:t>
                </a:r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C5D5A7E0-5682-4E1D-8738-9D71F87CFAC5}"/>
                </a:ext>
              </a:extLst>
            </p:cNvPr>
            <p:cNvCxnSpPr/>
            <p:nvPr/>
          </p:nvCxnSpPr>
          <p:spPr>
            <a:xfrm>
              <a:off x="6802139" y="1878483"/>
              <a:ext cx="0" cy="492335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03C09341-AB5E-43E8-AD48-582E99B6E9DE}"/>
                </a:ext>
              </a:extLst>
            </p:cNvPr>
            <p:cNvCxnSpPr/>
            <p:nvPr/>
          </p:nvCxnSpPr>
          <p:spPr>
            <a:xfrm>
              <a:off x="6927571" y="1868929"/>
              <a:ext cx="0" cy="492335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FF396DF-2318-43F3-8ED8-45D926E1BF36}"/>
                </a:ext>
              </a:extLst>
            </p:cNvPr>
            <p:cNvSpPr txBox="1"/>
            <p:nvPr/>
          </p:nvSpPr>
          <p:spPr>
            <a:xfrm>
              <a:off x="6894780" y="1902530"/>
              <a:ext cx="617184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b="1" baseline="-25000" dirty="0">
                  <a:solidFill>
                    <a:schemeClr val="bg1">
                      <a:lumMod val="50000"/>
                    </a:schemeClr>
                  </a:solidFill>
                </a:rPr>
                <a:t>P</a:t>
              </a:r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, B</a:t>
              </a:r>
              <a:r>
                <a:rPr lang="en-US" b="1" baseline="-25000" dirty="0">
                  <a:solidFill>
                    <a:schemeClr val="bg1">
                      <a:lumMod val="50000"/>
                    </a:schemeClr>
                  </a:solidFill>
                </a:rPr>
                <a:t>T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D0F43F17-EC6F-400F-8CA9-6743F307F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664" y="1985646"/>
            <a:ext cx="4768614" cy="435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4211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1AE3C-0A08-48E6-B746-464C4E689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Induced E</a:t>
            </a:r>
            <a:r>
              <a:rPr lang="en-US" baseline="-25000" dirty="0"/>
              <a:t>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F294D8-0F03-4AFC-9A93-8C229819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03E30-97B1-4BF8-83D3-AE8DA52CB97C}" type="datetime1">
              <a:rPr lang="en-GB" smtClean="0"/>
              <a:t>28/09/2026</a:t>
            </a:fld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FE06E-7489-4A59-8968-7C317A829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17</a:t>
            </a:fld>
            <a:endParaRPr lang="cs-CZ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9DB05A9-4717-42DC-A5EE-7A8DF359C5CD}"/>
                  </a:ext>
                </a:extLst>
              </p:cNvPr>
              <p:cNvSpPr txBox="1"/>
              <p:nvPr/>
            </p:nvSpPr>
            <p:spPr>
              <a:xfrm>
                <a:off x="4395015" y="1383715"/>
                <a:ext cx="2994089" cy="6054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en-US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𝑁𝐵𝐼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𝐹𝐼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chemeClr val="accent1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chemeClr val="accent1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chemeClr val="accent1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  <m:r>
                                <a:rPr lang="en-US" b="1" i="1" smtClean="0">
                                  <a:solidFill>
                                    <a:schemeClr val="accent1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b="1" i="1" smtClean="0">
                                  <a:solidFill>
                                    <a:schemeClr val="accent1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𝑵𝑩𝑰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𝑑𝑉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9DB05A9-4717-42DC-A5EE-7A8DF359C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015" y="1383715"/>
                <a:ext cx="2994089" cy="60542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2" name="Group 41">
            <a:extLst>
              <a:ext uri="{FF2B5EF4-FFF2-40B4-BE49-F238E27FC236}">
                <a16:creationId xmlns:a16="http://schemas.microsoft.com/office/drawing/2014/main" id="{7B6F789C-FAC1-4A58-B8B2-BF851EEEB053}"/>
              </a:ext>
            </a:extLst>
          </p:cNvPr>
          <p:cNvGrpSpPr/>
          <p:nvPr/>
        </p:nvGrpSpPr>
        <p:grpSpPr>
          <a:xfrm>
            <a:off x="9685805" y="2882928"/>
            <a:ext cx="2310123" cy="1985936"/>
            <a:chOff x="5201841" y="1195542"/>
            <a:chExt cx="2310123" cy="1985936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8126EAB9-0C8E-4FA2-8747-9FF1E636F69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201841" y="1195542"/>
              <a:ext cx="2001531" cy="1985936"/>
              <a:chOff x="1696189" y="22602358"/>
              <a:chExt cx="4174196" cy="4141673"/>
            </a:xfrm>
          </p:grpSpPr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3B86EEF7-8441-4CEB-8640-BBB689FF0462}"/>
                  </a:ext>
                </a:extLst>
              </p:cNvPr>
              <p:cNvSpPr/>
              <p:nvPr/>
            </p:nvSpPr>
            <p:spPr bwMode="auto">
              <a:xfrm>
                <a:off x="2851764" y="23890252"/>
                <a:ext cx="1719072" cy="1721171"/>
              </a:xfrm>
              <a:prstGeom prst="ellipse">
                <a:avLst/>
              </a:prstGeom>
              <a:ln>
                <a:solidFill>
                  <a:schemeClr val="bg1">
                    <a:lumMod val="50000"/>
                  </a:schemeClr>
                </a:solidFill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17195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0" i="0" u="none" strike="noStrike" cap="none" normalizeH="0" baseline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FB1F9E24-77A4-4219-80D4-83CB814C67B6}"/>
                  </a:ext>
                </a:extLst>
              </p:cNvPr>
              <p:cNvSpPr/>
              <p:nvPr/>
            </p:nvSpPr>
            <p:spPr bwMode="auto">
              <a:xfrm>
                <a:off x="1718654" y="22720671"/>
                <a:ext cx="4023360" cy="4023360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17195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0" i="0" u="none" strike="noStrike" cap="none" normalizeH="0" baseline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A6506A6D-0B83-4012-928D-BE34F4CE8797}"/>
                  </a:ext>
                </a:extLst>
              </p:cNvPr>
              <p:cNvSpPr/>
              <p:nvPr/>
            </p:nvSpPr>
            <p:spPr bwMode="auto">
              <a:xfrm>
                <a:off x="2258920" y="23284883"/>
                <a:ext cx="2926080" cy="2926080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bg1">
                    <a:lumMod val="50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17195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0" i="0" u="none" strike="noStrike" cap="none" normalizeH="0" baseline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latin typeface="Arial" charset="0"/>
                </a:endParaRPr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E86B0ECE-23CC-4157-99B9-709FAFBBEDDF}"/>
                  </a:ext>
                </a:extLst>
              </p:cNvPr>
              <p:cNvGrpSpPr/>
              <p:nvPr/>
            </p:nvGrpSpPr>
            <p:grpSpPr>
              <a:xfrm>
                <a:off x="3619221" y="22720671"/>
                <a:ext cx="1349755" cy="1042020"/>
                <a:chOff x="3619221" y="22720671"/>
                <a:chExt cx="1349755" cy="1042020"/>
              </a:xfrm>
            </p:grpSpPr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315970CB-5552-4755-9A2C-32E564CA679F}"/>
                    </a:ext>
                  </a:extLst>
                </p:cNvPr>
                <p:cNvCxnSpPr/>
                <p:nvPr/>
              </p:nvCxnSpPr>
              <p:spPr bwMode="auto">
                <a:xfrm flipH="1">
                  <a:off x="3840728" y="22720671"/>
                  <a:ext cx="1128248" cy="1042020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B09F53ED-456B-4AF4-B2D0-3F0473B95AB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619221" y="22759098"/>
                  <a:ext cx="1301073" cy="889448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02D152B1-CA57-4752-99E6-5C9EFF0CE3E4}"/>
                  </a:ext>
                </a:extLst>
              </p:cNvPr>
              <p:cNvGrpSpPr/>
              <p:nvPr/>
            </p:nvGrpSpPr>
            <p:grpSpPr>
              <a:xfrm rot="17856399">
                <a:off x="1981343" y="23066399"/>
                <a:ext cx="1349755" cy="1042020"/>
                <a:chOff x="3619221" y="22720671"/>
                <a:chExt cx="1349755" cy="1042020"/>
              </a:xfrm>
            </p:grpSpPr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1D455133-FF40-444A-A465-D4C0ECF46A28}"/>
                    </a:ext>
                  </a:extLst>
                </p:cNvPr>
                <p:cNvCxnSpPr/>
                <p:nvPr/>
              </p:nvCxnSpPr>
              <p:spPr bwMode="auto">
                <a:xfrm flipH="1">
                  <a:off x="3840728" y="22720671"/>
                  <a:ext cx="1128248" cy="1042020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F8DD6599-0A3F-4F07-A88B-DAC76CC6340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619221" y="22759098"/>
                  <a:ext cx="1301073" cy="889448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10EA45A0-96DD-4432-8CE4-14C58DE90FF5}"/>
                  </a:ext>
                </a:extLst>
              </p:cNvPr>
              <p:cNvGrpSpPr/>
              <p:nvPr/>
            </p:nvGrpSpPr>
            <p:grpSpPr>
              <a:xfrm rot="8429845">
                <a:off x="2005458" y="25426762"/>
                <a:ext cx="1349755" cy="1042019"/>
                <a:chOff x="3619221" y="22720670"/>
                <a:chExt cx="1349755" cy="1042019"/>
              </a:xfrm>
            </p:grpSpPr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6355869B-9E9C-4A40-AFAC-BE7A78FD5F22}"/>
                    </a:ext>
                  </a:extLst>
                </p:cNvPr>
                <p:cNvCxnSpPr/>
                <p:nvPr/>
              </p:nvCxnSpPr>
              <p:spPr bwMode="auto">
                <a:xfrm flipH="1">
                  <a:off x="3840728" y="22720670"/>
                  <a:ext cx="1128248" cy="1042019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11723BE1-DB8E-4CF1-8DB8-B93363554F8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619221" y="22759098"/>
                  <a:ext cx="1301073" cy="889448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917074A3-C869-4521-B224-4FBE3E6A661A}"/>
                  </a:ext>
                </a:extLst>
              </p:cNvPr>
              <p:cNvGrpSpPr/>
              <p:nvPr/>
            </p:nvGrpSpPr>
            <p:grpSpPr>
              <a:xfrm rot="6932402">
                <a:off x="4151180" y="25406984"/>
                <a:ext cx="1349755" cy="1042020"/>
                <a:chOff x="3619221" y="22720671"/>
                <a:chExt cx="1349755" cy="1042020"/>
              </a:xfrm>
            </p:grpSpPr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5DB75BFB-0FA2-4CF0-A269-C3AE822FD0CC}"/>
                    </a:ext>
                  </a:extLst>
                </p:cNvPr>
                <p:cNvCxnSpPr/>
                <p:nvPr/>
              </p:nvCxnSpPr>
              <p:spPr bwMode="auto">
                <a:xfrm flipH="1">
                  <a:off x="3840728" y="22720671"/>
                  <a:ext cx="1128248" cy="1042020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6F5A3969-3570-41BA-A649-4D229034371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619221" y="22759098"/>
                  <a:ext cx="1301073" cy="889448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87532027-37AB-44A7-81A3-189C649E6EAF}"/>
                  </a:ext>
                </a:extLst>
              </p:cNvPr>
              <p:cNvSpPr/>
              <p:nvPr/>
            </p:nvSpPr>
            <p:spPr>
              <a:xfrm>
                <a:off x="4813307" y="25522288"/>
                <a:ext cx="1057078" cy="673961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fontAlgn="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</a:rPr>
                  <a:t>15L</a:t>
                </a:r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296B8B4A-BC8C-43D7-9B65-E15CE69C3224}"/>
                  </a:ext>
                </a:extLst>
              </p:cNvPr>
              <p:cNvSpPr/>
              <p:nvPr/>
            </p:nvSpPr>
            <p:spPr>
              <a:xfrm>
                <a:off x="3746773" y="25955616"/>
                <a:ext cx="1123939" cy="673961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</a:rPr>
                  <a:t>15R</a:t>
                </a:r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0DD4930D-1CB1-4C48-88A9-C872F238647A}"/>
                  </a:ext>
                </a:extLst>
              </p:cNvPr>
              <p:cNvSpPr/>
              <p:nvPr/>
            </p:nvSpPr>
            <p:spPr>
              <a:xfrm>
                <a:off x="2864139" y="25522288"/>
                <a:ext cx="1016961" cy="673961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21L</a:t>
                </a: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2B55A9F7-36EF-4B88-92D3-0935191BDBF1}"/>
                  </a:ext>
                </a:extLst>
              </p:cNvPr>
              <p:cNvSpPr/>
              <p:nvPr/>
            </p:nvSpPr>
            <p:spPr>
              <a:xfrm>
                <a:off x="1772383" y="24783416"/>
                <a:ext cx="1077137" cy="673961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fontAlgn="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21R</a:t>
                </a: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1655499B-3E93-4482-95D8-70EC54999F77}"/>
                  </a:ext>
                </a:extLst>
              </p:cNvPr>
              <p:cNvSpPr/>
              <p:nvPr/>
            </p:nvSpPr>
            <p:spPr>
              <a:xfrm>
                <a:off x="1696189" y="23718300"/>
                <a:ext cx="1057078" cy="673961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</a:rPr>
                  <a:t>33L</a:t>
                </a:r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C89DEF82-19DC-44B8-8DA8-004D0B3B0C51}"/>
                  </a:ext>
                </a:extLst>
              </p:cNvPr>
              <p:cNvSpPr/>
              <p:nvPr/>
            </p:nvSpPr>
            <p:spPr>
              <a:xfrm>
                <a:off x="2697157" y="23026447"/>
                <a:ext cx="1123939" cy="673961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</a:rPr>
                  <a:t>33R</a:t>
                </a:r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8E156EE8-CB7E-43BF-B0DE-A85898A44FC5}"/>
                  </a:ext>
                </a:extLst>
              </p:cNvPr>
              <p:cNvSpPr/>
              <p:nvPr/>
            </p:nvSpPr>
            <p:spPr>
              <a:xfrm>
                <a:off x="3347775" y="22602358"/>
                <a:ext cx="1057078" cy="673961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30L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BD4BA1A2-C673-435D-87AC-BA8796A1F6E1}"/>
                  </a:ext>
                </a:extLst>
              </p:cNvPr>
              <p:cNvSpPr/>
              <p:nvPr/>
            </p:nvSpPr>
            <p:spPr>
              <a:xfrm>
                <a:off x="4408974" y="23236799"/>
                <a:ext cx="1123939" cy="673961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fontAlgn="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</a:rPr>
                  <a:t>30R</a:t>
                </a:r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B019BE81-F248-4DAE-8689-157998D3C238}"/>
                </a:ext>
              </a:extLst>
            </p:cNvPr>
            <p:cNvCxnSpPr/>
            <p:nvPr/>
          </p:nvCxnSpPr>
          <p:spPr>
            <a:xfrm>
              <a:off x="6802139" y="1878483"/>
              <a:ext cx="0" cy="492335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5C45ED08-C6E3-466E-BD15-454183A1E61F}"/>
                </a:ext>
              </a:extLst>
            </p:cNvPr>
            <p:cNvCxnSpPr/>
            <p:nvPr/>
          </p:nvCxnSpPr>
          <p:spPr>
            <a:xfrm>
              <a:off x="6927571" y="1868929"/>
              <a:ext cx="0" cy="492335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2988CBC-1BE0-4BA1-AA22-8EBED9FC5686}"/>
                </a:ext>
              </a:extLst>
            </p:cNvPr>
            <p:cNvSpPr txBox="1"/>
            <p:nvPr/>
          </p:nvSpPr>
          <p:spPr>
            <a:xfrm>
              <a:off x="6894780" y="1902530"/>
              <a:ext cx="617184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b="1" baseline="-25000" dirty="0">
                  <a:solidFill>
                    <a:schemeClr val="bg1">
                      <a:lumMod val="50000"/>
                    </a:schemeClr>
                  </a:solidFill>
                </a:rPr>
                <a:t>P</a:t>
              </a:r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, B</a:t>
              </a:r>
              <a:r>
                <a:rPr lang="en-US" b="1" baseline="-25000" dirty="0">
                  <a:solidFill>
                    <a:schemeClr val="bg1">
                      <a:lumMod val="50000"/>
                    </a:schemeClr>
                  </a:solidFill>
                </a:rPr>
                <a:t>T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EB3FA6E-0E09-4B62-B753-3086FE593361}"/>
              </a:ext>
            </a:extLst>
          </p:cNvPr>
          <p:cNvSpPr txBox="1"/>
          <p:nvPr/>
        </p:nvSpPr>
        <p:spPr>
          <a:xfrm>
            <a:off x="345732" y="3152001"/>
            <a:ext cx="21998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FF0000"/>
                </a:solidFill>
              </a:rPr>
              <a:t>Positive charge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Negative charge</a:t>
            </a:r>
          </a:p>
          <a:p>
            <a:pPr marL="285750" indent="-285750">
              <a:buFontTx/>
              <a:buChar char="-"/>
            </a:pP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err="1">
                <a:solidFill>
                  <a:schemeClr val="tx2"/>
                </a:solidFill>
              </a:rPr>
              <a:t>E</a:t>
            </a:r>
            <a:r>
              <a:rPr lang="en-US" baseline="-25000" dirty="0" err="1">
                <a:solidFill>
                  <a:schemeClr val="tx2"/>
                </a:solidFill>
              </a:rPr>
              <a:t>r</a:t>
            </a:r>
            <a:r>
              <a:rPr lang="en-US" dirty="0">
                <a:solidFill>
                  <a:schemeClr val="tx2"/>
                </a:solidFill>
              </a:rPr>
              <a:t> derived inside closed flux surfaces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18A70CA-3874-4D93-8492-3AEAFB58E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623" y="2071620"/>
            <a:ext cx="6344875" cy="4195914"/>
          </a:xfrm>
          <a:prstGeom prst="rect">
            <a:avLst/>
          </a:prstGeom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AD9DBDF8-D522-4B9B-BEE8-5E9969A4CAEA}"/>
              </a:ext>
            </a:extLst>
          </p:cNvPr>
          <p:cNvSpPr/>
          <p:nvPr/>
        </p:nvSpPr>
        <p:spPr>
          <a:xfrm>
            <a:off x="4025044" y="2255003"/>
            <a:ext cx="407471" cy="1646533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rgbClr val="FFFFFF">
                <a:alpha val="4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1410092-DC83-40DA-BE64-5ECB3D0C6EE9}"/>
              </a:ext>
            </a:extLst>
          </p:cNvPr>
          <p:cNvSpPr/>
          <p:nvPr/>
        </p:nvSpPr>
        <p:spPr>
          <a:xfrm>
            <a:off x="5534200" y="2255002"/>
            <a:ext cx="407471" cy="1646533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rgbClr val="FFFFFF">
                <a:alpha val="4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8D0ECA4-EF21-4C22-8D96-9A6CCB72812A}"/>
              </a:ext>
            </a:extLst>
          </p:cNvPr>
          <p:cNvSpPr/>
          <p:nvPr/>
        </p:nvSpPr>
        <p:spPr>
          <a:xfrm>
            <a:off x="7048534" y="2263012"/>
            <a:ext cx="407471" cy="1646533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rgbClr val="FFFFFF">
                <a:alpha val="4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38C7904-ABE8-4AF0-B58C-7F9CA1BE540F}"/>
              </a:ext>
            </a:extLst>
          </p:cNvPr>
          <p:cNvSpPr/>
          <p:nvPr/>
        </p:nvSpPr>
        <p:spPr>
          <a:xfrm>
            <a:off x="8561026" y="2253532"/>
            <a:ext cx="407471" cy="1646533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rgbClr val="FFFFFF">
                <a:alpha val="4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2290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A703F-4B63-4B2A-BCC4-7F718A662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2D map of neutrals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BB466-7AE2-4ABE-A125-AEBBFF3E2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826" y="2282124"/>
            <a:ext cx="8644089" cy="36369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DEGAS2 workflow: </a:t>
            </a:r>
            <a:r>
              <a:rPr lang="en-US" b="1" dirty="0"/>
              <a:t>simultaneous comparison </a:t>
            </a:r>
            <a:r>
              <a:rPr lang="en-US" dirty="0"/>
              <a:t>of synthetic diagnostics with measured data from different positions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b="1" dirty="0">
                <a:sym typeface="Wingdings" panose="05000000000000000000" pitchFamily="2" charset="2"/>
              </a:rPr>
              <a:t>2D map of background neutrals</a:t>
            </a:r>
            <a:r>
              <a:rPr lang="en-US" dirty="0">
                <a:sym typeface="Wingdings" panose="05000000000000000000" pitchFamily="2" charset="2"/>
              </a:rPr>
              <a:t> of atoms (D) and molecules (D</a:t>
            </a:r>
            <a:r>
              <a:rPr lang="en-US" baseline="-25000" dirty="0">
                <a:sym typeface="Wingdings" panose="05000000000000000000" pitchFamily="2" charset="2"/>
              </a:rPr>
              <a:t>2</a:t>
            </a:r>
            <a:r>
              <a:rPr lang="en-US" dirty="0">
                <a:sym typeface="Wingdings" panose="05000000000000000000" pitchFamily="2" charset="2"/>
              </a:rPr>
              <a:t>)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D98621-493A-48F7-8A32-59DA43DF4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03E30-97B1-4BF8-83D3-AE8DA52CB97C}" type="datetime1">
              <a:rPr lang="en-GB" smtClean="0"/>
              <a:t>28/09/2026</a:t>
            </a:fld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B63FA3-5940-4D2E-952D-E6E4EE1EE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18</a:t>
            </a:fld>
            <a:endParaRPr lang="cs-CZ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3A326C2-D737-4E7B-90D6-929AC4DA4964}"/>
              </a:ext>
            </a:extLst>
          </p:cNvPr>
          <p:cNvGrpSpPr/>
          <p:nvPr/>
        </p:nvGrpSpPr>
        <p:grpSpPr>
          <a:xfrm>
            <a:off x="8845228" y="1242385"/>
            <a:ext cx="3238253" cy="4988852"/>
            <a:chOff x="36631194" y="8133430"/>
            <a:chExt cx="3626712" cy="558731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8DB4881-D3D2-45B8-AE7D-6E30C8C725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1419" t="20136" r="25660" b="12831"/>
            <a:stretch/>
          </p:blipFill>
          <p:spPr>
            <a:xfrm>
              <a:off x="36631194" y="8291765"/>
              <a:ext cx="3290824" cy="5335174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4A4E12A-9475-4218-AEC3-C6063E839407}"/>
                </a:ext>
              </a:extLst>
            </p:cNvPr>
            <p:cNvSpPr txBox="1"/>
            <p:nvPr/>
          </p:nvSpPr>
          <p:spPr>
            <a:xfrm>
              <a:off x="37965855" y="8133430"/>
              <a:ext cx="2048796" cy="361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8000"/>
                  </a:solidFill>
                </a:rPr>
                <a:t>Down </a:t>
              </a:r>
              <a:r>
                <a:rPr lang="en-US" dirty="0" err="1">
                  <a:solidFill>
                    <a:srgbClr val="008000"/>
                  </a:solidFill>
                </a:rPr>
                <a:t>filterscopes</a:t>
              </a:r>
              <a:endParaRPr lang="en-US" dirty="0">
                <a:solidFill>
                  <a:srgbClr val="008000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99C534D-1E7E-4F34-91E4-450ED98AEDC1}"/>
                </a:ext>
              </a:extLst>
            </p:cNvPr>
            <p:cNvSpPr txBox="1"/>
            <p:nvPr/>
          </p:nvSpPr>
          <p:spPr>
            <a:xfrm>
              <a:off x="38552013" y="13358811"/>
              <a:ext cx="1705893" cy="361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8000"/>
                  </a:solidFill>
                </a:rPr>
                <a:t>UP </a:t>
              </a:r>
              <a:r>
                <a:rPr lang="en-US" dirty="0" err="1">
                  <a:solidFill>
                    <a:srgbClr val="008000"/>
                  </a:solidFill>
                </a:rPr>
                <a:t>filterscopes</a:t>
              </a:r>
              <a:endParaRPr lang="en-US" dirty="0">
                <a:solidFill>
                  <a:srgbClr val="008000"/>
                </a:solidFill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32BAF57-3E83-4241-B96B-465AA9BAFC2C}"/>
                </a:ext>
              </a:extLst>
            </p:cNvPr>
            <p:cNvSpPr/>
            <p:nvPr/>
          </p:nvSpPr>
          <p:spPr bwMode="auto">
            <a:xfrm>
              <a:off x="39158610" y="11106991"/>
              <a:ext cx="492700" cy="250823"/>
            </a:xfrm>
            <a:prstGeom prst="ellipse">
              <a:avLst/>
            </a:prstGeom>
            <a:noFill/>
            <a:ln w="571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171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0988F32-2336-4EB4-820D-90D603518797}"/>
                </a:ext>
              </a:extLst>
            </p:cNvPr>
            <p:cNvSpPr txBox="1"/>
            <p:nvPr/>
          </p:nvSpPr>
          <p:spPr>
            <a:xfrm>
              <a:off x="38486608" y="11379958"/>
              <a:ext cx="1377353" cy="6204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8000"/>
                  </a:solidFill>
                </a:rPr>
                <a:t>Midplane </a:t>
              </a:r>
            </a:p>
            <a:p>
              <a:r>
                <a:rPr lang="en-US" dirty="0" err="1">
                  <a:solidFill>
                    <a:srgbClr val="008000"/>
                  </a:solidFill>
                </a:rPr>
                <a:t>filterscopes</a:t>
              </a:r>
              <a:endParaRPr lang="en-US" dirty="0">
                <a:solidFill>
                  <a:srgbClr val="008000"/>
                </a:solidFill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62E3C34-A771-455A-9877-48A2F7CBAD7D}"/>
                </a:ext>
              </a:extLst>
            </p:cNvPr>
            <p:cNvSpPr/>
            <p:nvPr/>
          </p:nvSpPr>
          <p:spPr bwMode="auto">
            <a:xfrm>
              <a:off x="38687919" y="9519493"/>
              <a:ext cx="651939" cy="357765"/>
            </a:xfrm>
            <a:prstGeom prst="ellipse">
              <a:avLst/>
            </a:prstGeom>
            <a:noFill/>
            <a:ln w="57150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171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6F9A666-194C-464B-886F-72DA33F3155B}"/>
                </a:ext>
              </a:extLst>
            </p:cNvPr>
            <p:cNvSpPr txBox="1"/>
            <p:nvPr/>
          </p:nvSpPr>
          <p:spPr>
            <a:xfrm>
              <a:off x="38536593" y="9116930"/>
              <a:ext cx="1361196" cy="361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7030A0"/>
                  </a:solidFill>
                </a:rPr>
                <a:t>LFS Alpaca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09C68C1-93B2-472D-A8F6-CC79000D4BB8}"/>
                </a:ext>
              </a:extLst>
            </p:cNvPr>
            <p:cNvSpPr/>
            <p:nvPr/>
          </p:nvSpPr>
          <p:spPr bwMode="auto">
            <a:xfrm>
              <a:off x="38486608" y="12087844"/>
              <a:ext cx="672002" cy="244147"/>
            </a:xfrm>
            <a:prstGeom prst="ellipse">
              <a:avLst/>
            </a:prstGeom>
            <a:noFill/>
            <a:ln w="57150" cap="flat" cmpd="sng" algn="ctr">
              <a:solidFill>
                <a:srgbClr val="CC99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171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ECAF83D-6A37-4254-BC0A-83858BE4AFFB}"/>
                </a:ext>
              </a:extLst>
            </p:cNvPr>
            <p:cNvSpPr txBox="1"/>
            <p:nvPr/>
          </p:nvSpPr>
          <p:spPr>
            <a:xfrm>
              <a:off x="38432659" y="12315944"/>
              <a:ext cx="1215777" cy="361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C9900"/>
                  </a:solidFill>
                </a:rPr>
                <a:t>LFS Llama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A78D294-1377-41AB-8AC0-B06A07BE7F0C}"/>
                </a:ext>
              </a:extLst>
            </p:cNvPr>
            <p:cNvSpPr/>
            <p:nvPr/>
          </p:nvSpPr>
          <p:spPr bwMode="auto">
            <a:xfrm rot="2190356">
              <a:off x="37783224" y="11851255"/>
              <a:ext cx="425927" cy="1228251"/>
            </a:xfrm>
            <a:prstGeom prst="ellipse">
              <a:avLst/>
            </a:prstGeom>
            <a:noFill/>
            <a:ln w="5715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171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352123E-1AB7-453E-8F8A-01F52BAE1E6F}"/>
                </a:ext>
              </a:extLst>
            </p:cNvPr>
            <p:cNvSpPr txBox="1"/>
            <p:nvPr/>
          </p:nvSpPr>
          <p:spPr>
            <a:xfrm rot="18388268">
              <a:off x="36845553" y="11985513"/>
              <a:ext cx="1853108" cy="361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1">
                      <a:lumMod val="50000"/>
                    </a:schemeClr>
                  </a:solidFill>
                </a:rPr>
                <a:t>X-point D-alpha</a:t>
              </a: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AE68E6D4-64E0-48D2-8BA8-699596190D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084" y="3291911"/>
            <a:ext cx="2541362" cy="296265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FEB4933-0096-4662-9509-32F32CC3AD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34" y="3282157"/>
            <a:ext cx="2592367" cy="296666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84261CF-52A8-46A6-A33B-62F3B4B5779B}"/>
              </a:ext>
            </a:extLst>
          </p:cNvPr>
          <p:cNvSpPr txBox="1"/>
          <p:nvPr/>
        </p:nvSpPr>
        <p:spPr>
          <a:xfrm>
            <a:off x="2483562" y="3130328"/>
            <a:ext cx="113685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molecules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BFC7C7-4770-4CDD-B513-27AC81CA29D5}"/>
              </a:ext>
            </a:extLst>
          </p:cNvPr>
          <p:cNvSpPr txBox="1"/>
          <p:nvPr/>
        </p:nvSpPr>
        <p:spPr>
          <a:xfrm>
            <a:off x="5743373" y="3019043"/>
            <a:ext cx="76495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atoms</a:t>
            </a:r>
          </a:p>
        </p:txBody>
      </p:sp>
    </p:spTree>
    <p:extLst>
      <p:ext uri="{BB962C8B-B14F-4D97-AF65-F5344CB8AC3E}">
        <p14:creationId xmlns:p14="http://schemas.microsoft.com/office/powerpoint/2010/main" val="19568945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A703F-4B63-4B2A-BCC4-7F718A662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CX losses 1D vs 2D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BB466-7AE2-4ABE-A125-AEBBFF3E2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231" y="2322694"/>
            <a:ext cx="6510859" cy="36369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1D and 2D background neutral density cause  significant difference,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3 × higher CX losses, up to 4 × higher </a:t>
            </a:r>
            <a:r>
              <a:rPr lang="en-US" dirty="0" err="1"/>
              <a:t>E</a:t>
            </a:r>
            <a:r>
              <a:rPr lang="en-US" baseline="-25000" dirty="0" err="1"/>
              <a:t>r</a:t>
            </a:r>
            <a:r>
              <a:rPr lang="en-US" baseline="-25000" dirty="0"/>
              <a:t> CX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D98621-493A-48F7-8A32-59DA43DF4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03E30-97B1-4BF8-83D3-AE8DA52CB97C}" type="datetime1">
              <a:rPr lang="en-GB" smtClean="0"/>
              <a:t>28/09/2026</a:t>
            </a:fld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B63FA3-5940-4D2E-952D-E6E4EE1EE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19</a:t>
            </a:fld>
            <a:endParaRPr lang="cs-CZ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898DA06-93E1-4405-8006-7A2103ECEE74}"/>
              </a:ext>
            </a:extLst>
          </p:cNvPr>
          <p:cNvGrpSpPr/>
          <p:nvPr/>
        </p:nvGrpSpPr>
        <p:grpSpPr>
          <a:xfrm>
            <a:off x="9381287" y="1989137"/>
            <a:ext cx="2592367" cy="3154436"/>
            <a:chOff x="9544019" y="3182408"/>
            <a:chExt cx="2592367" cy="3154436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6FEB4933-0096-4662-9509-32F32CC3A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4019" y="3370179"/>
              <a:ext cx="2592367" cy="2966665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8BFC7C7-4770-4CDD-B513-27AC81CA29D5}"/>
                </a:ext>
              </a:extLst>
            </p:cNvPr>
            <p:cNvSpPr txBox="1"/>
            <p:nvPr/>
          </p:nvSpPr>
          <p:spPr>
            <a:xfrm>
              <a:off x="9850802" y="3182408"/>
              <a:ext cx="764953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atoms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FC2BB3E-7CA5-47EB-B52D-B56943CDE091}"/>
                </a:ext>
              </a:extLst>
            </p:cNvPr>
            <p:cNvSpPr/>
            <p:nvPr/>
          </p:nvSpPr>
          <p:spPr>
            <a:xfrm>
              <a:off x="10686083" y="4765490"/>
              <a:ext cx="702825" cy="62232"/>
            </a:xfrm>
            <a:prstGeom prst="rect">
              <a:avLst/>
            </a:prstGeom>
            <a:noFill/>
            <a:ln w="381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F8A0760-DBF1-4583-A1E0-8EE745FB19F4}"/>
                </a:ext>
              </a:extLst>
            </p:cNvPr>
            <p:cNvSpPr txBox="1"/>
            <p:nvPr/>
          </p:nvSpPr>
          <p:spPr>
            <a:xfrm>
              <a:off x="10600469" y="4791984"/>
              <a:ext cx="434734" cy="323165"/>
            </a:xfrm>
            <a:prstGeom prst="rect">
              <a:avLst/>
            </a:prstGeom>
            <a:noFill/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</a:rPr>
                <a:t>1D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F96845A7-5B16-4627-815D-CBCD76D380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171" y="1077779"/>
            <a:ext cx="1723869" cy="52578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F79E188-DADA-4EDF-B9F4-C6F2790FF2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211" y="3604925"/>
            <a:ext cx="3623030" cy="2688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7448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FB4C4-3951-43A0-873C-B930A48DA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Differences in NBI injection angle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38E952-8BF8-47ED-89AD-F657004EC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03E30-97B1-4BF8-83D3-AE8DA52CB97C}" type="datetime1">
              <a:rPr lang="en-GB" smtClean="0"/>
              <a:t>28/09/2026</a:t>
            </a:fld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EB0AC5-3FF4-4339-8B5B-10396828A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20</a:t>
            </a:fld>
            <a:endParaRPr lang="cs-CZ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58ABAFB-F4CE-4AE3-8281-659F5A7BFE56}"/>
              </a:ext>
            </a:extLst>
          </p:cNvPr>
          <p:cNvGrpSpPr/>
          <p:nvPr/>
        </p:nvGrpSpPr>
        <p:grpSpPr>
          <a:xfrm>
            <a:off x="9725715" y="3341921"/>
            <a:ext cx="2310123" cy="1985936"/>
            <a:chOff x="5201841" y="1195542"/>
            <a:chExt cx="2310123" cy="198593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CCB1426-506E-494F-B415-B1BF55F7D82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201841" y="1195542"/>
              <a:ext cx="2001531" cy="1985936"/>
              <a:chOff x="1696189" y="22602358"/>
              <a:chExt cx="4174196" cy="4141673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7AC958E6-4FC9-49F5-999C-57808CFAC08F}"/>
                  </a:ext>
                </a:extLst>
              </p:cNvPr>
              <p:cNvSpPr/>
              <p:nvPr/>
            </p:nvSpPr>
            <p:spPr bwMode="auto">
              <a:xfrm>
                <a:off x="2851764" y="23890252"/>
                <a:ext cx="1719072" cy="1721171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17195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A8E40500-7DD0-4969-8CEA-7301A5472871}"/>
                  </a:ext>
                </a:extLst>
              </p:cNvPr>
              <p:cNvSpPr/>
              <p:nvPr/>
            </p:nvSpPr>
            <p:spPr bwMode="auto">
              <a:xfrm>
                <a:off x="1718654" y="22720671"/>
                <a:ext cx="4023360" cy="4023360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17195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78385E8E-E069-4F1D-9471-5A6DFC3CD29C}"/>
                  </a:ext>
                </a:extLst>
              </p:cNvPr>
              <p:cNvSpPr/>
              <p:nvPr/>
            </p:nvSpPr>
            <p:spPr bwMode="auto">
              <a:xfrm>
                <a:off x="2258920" y="23284883"/>
                <a:ext cx="2926080" cy="2926080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accent4"/>
                </a:solidFill>
                <a:prstDash val="dash"/>
                <a:round/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17195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D174CE74-4941-4F4C-94AF-66FC2ED7E10C}"/>
                  </a:ext>
                </a:extLst>
              </p:cNvPr>
              <p:cNvGrpSpPr/>
              <p:nvPr/>
            </p:nvGrpSpPr>
            <p:grpSpPr>
              <a:xfrm>
                <a:off x="3619221" y="22720671"/>
                <a:ext cx="1349755" cy="1042020"/>
                <a:chOff x="3619221" y="22720671"/>
                <a:chExt cx="1349755" cy="1042020"/>
              </a:xfrm>
            </p:grpSpPr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FC0C3949-E73B-4711-AB5A-98A9CA63D51A}"/>
                    </a:ext>
                  </a:extLst>
                </p:cNvPr>
                <p:cNvCxnSpPr/>
                <p:nvPr/>
              </p:nvCxnSpPr>
              <p:spPr bwMode="auto">
                <a:xfrm flipH="1">
                  <a:off x="3840728" y="22720671"/>
                  <a:ext cx="1128248" cy="1042020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8535E626-ED36-4BA6-82F5-E05D831E4A8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619221" y="22759098"/>
                  <a:ext cx="1301073" cy="889448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F9FD4D5-D730-4131-B070-FE6ACEBB6D87}"/>
                  </a:ext>
                </a:extLst>
              </p:cNvPr>
              <p:cNvGrpSpPr/>
              <p:nvPr/>
            </p:nvGrpSpPr>
            <p:grpSpPr>
              <a:xfrm rot="17856399">
                <a:off x="1981343" y="23066399"/>
                <a:ext cx="1349755" cy="1042020"/>
                <a:chOff x="3619221" y="22720671"/>
                <a:chExt cx="1349755" cy="1042020"/>
              </a:xfrm>
            </p:grpSpPr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71305BDE-C052-4E7E-A58C-F899F588BFCB}"/>
                    </a:ext>
                  </a:extLst>
                </p:cNvPr>
                <p:cNvCxnSpPr/>
                <p:nvPr/>
              </p:nvCxnSpPr>
              <p:spPr bwMode="auto">
                <a:xfrm flipH="1">
                  <a:off x="3840728" y="22720671"/>
                  <a:ext cx="1128248" cy="1042020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6FCED9CD-BE37-4524-90A3-46C907BF49A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619221" y="22759098"/>
                  <a:ext cx="1301073" cy="889448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46D520A7-CBB7-45EF-8817-B02601472C68}"/>
                  </a:ext>
                </a:extLst>
              </p:cNvPr>
              <p:cNvGrpSpPr/>
              <p:nvPr/>
            </p:nvGrpSpPr>
            <p:grpSpPr>
              <a:xfrm rot="8429845">
                <a:off x="2005458" y="25426762"/>
                <a:ext cx="1349755" cy="1042019"/>
                <a:chOff x="3619221" y="22720670"/>
                <a:chExt cx="1349755" cy="1042019"/>
              </a:xfrm>
            </p:grpSpPr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E31E5C27-97D2-423C-89B3-9A7B8A508326}"/>
                    </a:ext>
                  </a:extLst>
                </p:cNvPr>
                <p:cNvCxnSpPr/>
                <p:nvPr/>
              </p:nvCxnSpPr>
              <p:spPr bwMode="auto">
                <a:xfrm flipH="1">
                  <a:off x="3840728" y="22720670"/>
                  <a:ext cx="1128248" cy="1042019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38194283-AB9C-4959-940B-AB25DEA4647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619221" y="22759098"/>
                  <a:ext cx="1301073" cy="889448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bg2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FED52E95-0C61-4934-888F-53926D1D6F9B}"/>
                  </a:ext>
                </a:extLst>
              </p:cNvPr>
              <p:cNvGrpSpPr/>
              <p:nvPr/>
            </p:nvGrpSpPr>
            <p:grpSpPr>
              <a:xfrm rot="6932402">
                <a:off x="4151180" y="25406984"/>
                <a:ext cx="1349755" cy="1042020"/>
                <a:chOff x="3619221" y="22720671"/>
                <a:chExt cx="1349755" cy="1042020"/>
              </a:xfrm>
            </p:grpSpPr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E508BD9A-B23B-4A25-B984-82A781524D9A}"/>
                    </a:ext>
                  </a:extLst>
                </p:cNvPr>
                <p:cNvCxnSpPr/>
                <p:nvPr/>
              </p:nvCxnSpPr>
              <p:spPr bwMode="auto">
                <a:xfrm flipH="1">
                  <a:off x="3840728" y="22720671"/>
                  <a:ext cx="1128248" cy="1042020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rgbClr val="12D90D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C2ADA7A3-DEC6-42F4-9F25-549470698B5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619221" y="22759098"/>
                  <a:ext cx="1301073" cy="889448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rgbClr val="0066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1FE7B30-1DFA-4B47-94F7-15F8D0E7A70A}"/>
                  </a:ext>
                </a:extLst>
              </p:cNvPr>
              <p:cNvSpPr/>
              <p:nvPr/>
            </p:nvSpPr>
            <p:spPr>
              <a:xfrm>
                <a:off x="4813307" y="25522288"/>
                <a:ext cx="1057078" cy="6739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rgbClr val="006600"/>
                    </a:solidFill>
                    <a:latin typeface="Arial" panose="020B0604020202020204" pitchFamily="34" charset="0"/>
                  </a:rPr>
                  <a:t>15L</a:t>
                </a:r>
                <a:endParaRPr lang="en-US" dirty="0">
                  <a:solidFill>
                    <a:srgbClr val="006600"/>
                  </a:solidFill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F8325B2-2A9A-4D57-AE01-2BBBEF33F1B0}"/>
                  </a:ext>
                </a:extLst>
              </p:cNvPr>
              <p:cNvSpPr/>
              <p:nvPr/>
            </p:nvSpPr>
            <p:spPr>
              <a:xfrm>
                <a:off x="3746773" y="25955616"/>
                <a:ext cx="1123939" cy="6739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rgbClr val="12D90D"/>
                    </a:solidFill>
                    <a:latin typeface="Arial" panose="020B0604020202020204" pitchFamily="34" charset="0"/>
                  </a:rPr>
                  <a:t>15R</a:t>
                </a:r>
                <a:endParaRPr lang="en-US" dirty="0">
                  <a:solidFill>
                    <a:srgbClr val="12D90D"/>
                  </a:solidFill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C84219A-1943-43B7-97F5-17E5F9361C04}"/>
                  </a:ext>
                </a:extLst>
              </p:cNvPr>
              <p:cNvSpPr/>
              <p:nvPr/>
            </p:nvSpPr>
            <p:spPr>
              <a:xfrm>
                <a:off x="2864139" y="25522288"/>
                <a:ext cx="1016961" cy="6739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bg2">
                        <a:lumMod val="50000"/>
                      </a:schemeClr>
                    </a:solidFill>
                  </a:rPr>
                  <a:t>21L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8517C1F-084C-43D2-8C29-4AFA822F805D}"/>
                  </a:ext>
                </a:extLst>
              </p:cNvPr>
              <p:cNvSpPr/>
              <p:nvPr/>
            </p:nvSpPr>
            <p:spPr>
              <a:xfrm>
                <a:off x="1772383" y="24783416"/>
                <a:ext cx="1077137" cy="6739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21R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B1D6A0C-6FC0-49EB-BC56-DB16B45BAAF8}"/>
                  </a:ext>
                </a:extLst>
              </p:cNvPr>
              <p:cNvSpPr/>
              <p:nvPr/>
            </p:nvSpPr>
            <p:spPr>
              <a:xfrm>
                <a:off x="1696189" y="23718300"/>
                <a:ext cx="1057078" cy="6739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 panose="020B0604020202020204" pitchFamily="34" charset="0"/>
                  </a:rPr>
                  <a:t>33L</a:t>
                </a:r>
                <a:endPara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4A1F9B6-6995-4B0E-9AB6-26BD200BFBFF}"/>
                  </a:ext>
                </a:extLst>
              </p:cNvPr>
              <p:cNvSpPr/>
              <p:nvPr/>
            </p:nvSpPr>
            <p:spPr>
              <a:xfrm>
                <a:off x="2697157" y="23026447"/>
                <a:ext cx="1123939" cy="6739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tx2">
                        <a:lumMod val="40000"/>
                        <a:lumOff val="60000"/>
                      </a:schemeClr>
                    </a:solidFill>
                    <a:latin typeface="Arial" panose="020B0604020202020204" pitchFamily="34" charset="0"/>
                  </a:rPr>
                  <a:t>33R</a:t>
                </a:r>
                <a:endParaRPr lang="en-US" dirty="0">
                  <a:solidFill>
                    <a:schemeClr val="tx2">
                      <a:lumMod val="40000"/>
                      <a:lumOff val="60000"/>
                    </a:schemeClr>
                  </a:solidFill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C1A9A3C-C8E1-40A2-B22E-2EFD60A56C7B}"/>
                  </a:ext>
                </a:extLst>
              </p:cNvPr>
              <p:cNvSpPr/>
              <p:nvPr/>
            </p:nvSpPr>
            <p:spPr>
              <a:xfrm>
                <a:off x="3347775" y="22602358"/>
                <a:ext cx="1057078" cy="6739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30L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0D1C8962-0CF5-4F75-A7F4-C9296A2EDAA9}"/>
                  </a:ext>
                </a:extLst>
              </p:cNvPr>
              <p:cNvSpPr/>
              <p:nvPr/>
            </p:nvSpPr>
            <p:spPr>
              <a:xfrm>
                <a:off x="4408974" y="23236799"/>
                <a:ext cx="1123939" cy="6739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  <a:latin typeface="Arial" panose="020B0604020202020204" pitchFamily="34" charset="0"/>
                  </a:rPr>
                  <a:t>30R</a:t>
                </a:r>
                <a:endParaRPr lang="en-US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063183AA-A0F0-4F86-9898-69D23942FA11}"/>
                </a:ext>
              </a:extLst>
            </p:cNvPr>
            <p:cNvCxnSpPr/>
            <p:nvPr/>
          </p:nvCxnSpPr>
          <p:spPr>
            <a:xfrm>
              <a:off x="6802139" y="1878483"/>
              <a:ext cx="0" cy="492335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835EC063-A640-4DE8-9CD5-C34E4D436049}"/>
                </a:ext>
              </a:extLst>
            </p:cNvPr>
            <p:cNvCxnSpPr/>
            <p:nvPr/>
          </p:nvCxnSpPr>
          <p:spPr>
            <a:xfrm>
              <a:off x="6927571" y="1868929"/>
              <a:ext cx="0" cy="492335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5EBF16E-34F0-41E3-9C7C-3869BF47E56D}"/>
                </a:ext>
              </a:extLst>
            </p:cNvPr>
            <p:cNvSpPr txBox="1"/>
            <p:nvPr/>
          </p:nvSpPr>
          <p:spPr>
            <a:xfrm>
              <a:off x="6894780" y="1902530"/>
              <a:ext cx="61718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b="1" baseline="-25000" dirty="0">
                  <a:solidFill>
                    <a:schemeClr val="bg1">
                      <a:lumMod val="50000"/>
                    </a:schemeClr>
                  </a:solidFill>
                </a:rPr>
                <a:t>P</a:t>
              </a:r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, B</a:t>
              </a:r>
              <a:r>
                <a:rPr lang="en-US" b="1" baseline="-25000" dirty="0">
                  <a:solidFill>
                    <a:schemeClr val="bg1">
                      <a:lumMod val="50000"/>
                    </a:schemeClr>
                  </a:solidFill>
                </a:rPr>
                <a:t>T</a:t>
              </a:r>
            </a:p>
          </p:txBody>
        </p:sp>
      </p:grpSp>
      <p:pic>
        <p:nvPicPr>
          <p:cNvPr id="40" name="Content Placeholder 39">
            <a:extLst>
              <a:ext uri="{FF2B5EF4-FFF2-40B4-BE49-F238E27FC236}">
                <a16:creationId xmlns:a16="http://schemas.microsoft.com/office/drawing/2014/main" id="{2912C10A-A2DA-43A7-ACCA-694FF043F1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22" y="2936491"/>
            <a:ext cx="8577089" cy="3392431"/>
          </a:xfr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64ADC9B7-FCDC-4DDD-82F9-C892E5FC154E}"/>
              </a:ext>
            </a:extLst>
          </p:cNvPr>
          <p:cNvSpPr txBox="1"/>
          <p:nvPr/>
        </p:nvSpPr>
        <p:spPr>
          <a:xfrm>
            <a:off x="1635266" y="4178674"/>
            <a:ext cx="12474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Confined FI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7DE40CD-D5AD-419A-B0AA-8EEFD12D480E}"/>
              </a:ext>
            </a:extLst>
          </p:cNvPr>
          <p:cNvSpPr txBox="1"/>
          <p:nvPr/>
        </p:nvSpPr>
        <p:spPr>
          <a:xfrm>
            <a:off x="3782544" y="5460500"/>
            <a:ext cx="102784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CX losses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2AA2333-33A3-48E5-A4E1-FF9466E14A4F}"/>
              </a:ext>
            </a:extLst>
          </p:cNvPr>
          <p:cNvSpPr txBox="1"/>
          <p:nvPr/>
        </p:nvSpPr>
        <p:spPr>
          <a:xfrm>
            <a:off x="5733456" y="5460500"/>
            <a:ext cx="10871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Ejected FI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7ED7131-1929-4DED-8E2E-6250C4E91DE3}"/>
              </a:ext>
            </a:extLst>
          </p:cNvPr>
          <p:cNvSpPr txBox="1"/>
          <p:nvPr/>
        </p:nvSpPr>
        <p:spPr>
          <a:xfrm>
            <a:off x="7831770" y="5460500"/>
            <a:ext cx="62869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Total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189A7AB1-5FF0-4BF4-8675-C8E7F59A827B}"/>
              </a:ext>
            </a:extLst>
          </p:cNvPr>
          <p:cNvSpPr txBox="1">
            <a:spLocks/>
          </p:cNvSpPr>
          <p:nvPr/>
        </p:nvSpPr>
        <p:spPr>
          <a:xfrm>
            <a:off x="681092" y="2442993"/>
            <a:ext cx="7861824" cy="3636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217" rtl="0" eaLnBrk="1" latinLnBrk="0" hangingPunct="1">
              <a:lnSpc>
                <a:spcPct val="125000"/>
              </a:lnSpc>
              <a:spcBef>
                <a:spcPts val="0"/>
              </a:spcBef>
              <a:buFontTx/>
              <a:buNone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15957" indent="-215957" algn="l" defTabSz="914217" rtl="0" eaLnBrk="1" latinLnBrk="0" hangingPunct="1">
              <a:lnSpc>
                <a:spcPct val="12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31914" indent="-215957" algn="l" defTabSz="914217" rtl="0" eaLnBrk="1" latinLnBrk="0" hangingPunct="1">
              <a:lnSpc>
                <a:spcPct val="12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647870" indent="-215957" algn="l" defTabSz="914217" rtl="0" eaLnBrk="1" latinLnBrk="0" hangingPunct="1">
              <a:lnSpc>
                <a:spcPct val="12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63827" indent="-215957" algn="l" defTabSz="914217" rtl="0" eaLnBrk="1" latinLnBrk="0" hangingPunct="1">
              <a:lnSpc>
                <a:spcPct val="12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097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206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314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423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Same pattern for all L NBIs (more tangential) and all R NBIs (more radial)</a:t>
            </a:r>
          </a:p>
        </p:txBody>
      </p:sp>
    </p:spTree>
    <p:extLst>
      <p:ext uri="{BB962C8B-B14F-4D97-AF65-F5344CB8AC3E}">
        <p14:creationId xmlns:p14="http://schemas.microsoft.com/office/powerpoint/2010/main" val="18377171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FF563-D203-42A4-88FB-A7D11EB1A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Agreement with measured E</a:t>
            </a:r>
            <a:r>
              <a:rPr lang="en-US" baseline="-25000" dirty="0"/>
              <a:t>R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2F4BF13-D606-4055-BE93-CA972E783A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716" y="1989137"/>
            <a:ext cx="5471225" cy="4103419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85D941-0660-4BD3-99A9-AB0EFED83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03E30-97B1-4BF8-83D3-AE8DA52CB97C}" type="datetime1">
              <a:rPr lang="en-GB" smtClean="0"/>
              <a:t>28/09/2026</a:t>
            </a:fld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9E36C-C051-4AE5-BBA6-3CB369F35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21</a:t>
            </a:fld>
            <a:endParaRPr lang="cs-CZ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520FDD8-B86A-4991-86EB-1BDFD3CCD761}"/>
              </a:ext>
            </a:extLst>
          </p:cNvPr>
          <p:cNvSpPr txBox="1">
            <a:spLocks/>
          </p:cNvSpPr>
          <p:nvPr/>
        </p:nvSpPr>
        <p:spPr>
          <a:xfrm>
            <a:off x="515010" y="2348706"/>
            <a:ext cx="4707919" cy="3636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217" rtl="0" eaLnBrk="1" latinLnBrk="0" hangingPunct="1">
              <a:lnSpc>
                <a:spcPct val="125000"/>
              </a:lnSpc>
              <a:spcBef>
                <a:spcPts val="0"/>
              </a:spcBef>
              <a:buFontTx/>
              <a:buNone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15957" indent="-215957" algn="l" defTabSz="914217" rtl="0" eaLnBrk="1" latinLnBrk="0" hangingPunct="1">
              <a:lnSpc>
                <a:spcPct val="12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31914" indent="-215957" algn="l" defTabSz="914217" rtl="0" eaLnBrk="1" latinLnBrk="0" hangingPunct="1">
              <a:lnSpc>
                <a:spcPct val="12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647870" indent="-215957" algn="l" defTabSz="914217" rtl="0" eaLnBrk="1" latinLnBrk="0" hangingPunct="1">
              <a:lnSpc>
                <a:spcPct val="12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63827" indent="-215957" algn="l" defTabSz="914217" rtl="0" eaLnBrk="1" latinLnBrk="0" hangingPunct="1">
              <a:lnSpc>
                <a:spcPct val="12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097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206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314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423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Core area</a:t>
            </a:r>
            <a:r>
              <a:rPr lang="en-US" dirty="0"/>
              <a:t>: dominated by </a:t>
            </a:r>
            <a:r>
              <a:rPr lang="en-US" b="1" dirty="0"/>
              <a:t>confined fast 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Edge area</a:t>
            </a:r>
            <a:r>
              <a:rPr lang="en-US" dirty="0"/>
              <a:t>: defined by </a:t>
            </a:r>
            <a:r>
              <a:rPr lang="en-US" b="1" dirty="0"/>
              <a:t>fast ion losses</a:t>
            </a:r>
            <a:r>
              <a:rPr lang="en-US" dirty="0"/>
              <a:t>, ejected particles dominates in selected discharge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Good agreement with experimental measurement of </a:t>
            </a:r>
            <a:r>
              <a:rPr lang="en-US" dirty="0" err="1"/>
              <a:t>E</a:t>
            </a:r>
            <a:r>
              <a:rPr lang="en-US" baseline="-25000" dirty="0" err="1"/>
              <a:t>r</a:t>
            </a:r>
            <a:r>
              <a:rPr lang="en-US" baseline="-25000" dirty="0"/>
              <a:t> exp </a:t>
            </a:r>
            <a:r>
              <a:rPr lang="en-US" dirty="0"/>
              <a:t>= </a:t>
            </a:r>
            <a:r>
              <a:rPr lang="en-US" dirty="0" err="1"/>
              <a:t>v</a:t>
            </a:r>
            <a:r>
              <a:rPr lang="en-US" baseline="-25000" dirty="0" err="1"/>
              <a:t>tor</a:t>
            </a:r>
            <a:r>
              <a:rPr lang="en-US" dirty="0" err="1"/>
              <a:t>×B</a:t>
            </a:r>
            <a:r>
              <a:rPr lang="en-US" dirty="0"/>
              <a:t> + </a:t>
            </a:r>
            <a:r>
              <a:rPr lang="en-US" dirty="0" err="1"/>
              <a:t>E</a:t>
            </a:r>
            <a:r>
              <a:rPr lang="en-US" baseline="-25000" dirty="0" err="1"/>
              <a:t>r</a:t>
            </a:r>
            <a:r>
              <a:rPr lang="en-US" dirty="0"/>
              <a:t>(</a:t>
            </a:r>
            <a:r>
              <a:rPr lang="en-US" i="1" dirty="0" err="1"/>
              <a:t>grad</a:t>
            </a:r>
            <a:r>
              <a:rPr lang="en-US" dirty="0" err="1"/>
              <a:t>p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aseline="-25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Vicinity of separatrix: shielding from the SOL, not considered in </a:t>
            </a:r>
            <a:r>
              <a:rPr lang="en-US" dirty="0" err="1"/>
              <a:t>E</a:t>
            </a:r>
            <a:r>
              <a:rPr lang="en-US" baseline="-25000" dirty="0" err="1"/>
              <a:t>r</a:t>
            </a:r>
            <a:r>
              <a:rPr lang="en-US" dirty="0"/>
              <a:t> from fast 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aseline="-25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Total </a:t>
            </a:r>
            <a:r>
              <a:rPr lang="en-US" dirty="0" err="1"/>
              <a:t>E</a:t>
            </a:r>
            <a:r>
              <a:rPr lang="en-US" baseline="-25000" dirty="0" err="1"/>
              <a:t>r</a:t>
            </a:r>
            <a:r>
              <a:rPr lang="en-US" dirty="0"/>
              <a:t>: there are other contributors (thermal ions)</a:t>
            </a:r>
          </a:p>
        </p:txBody>
      </p:sp>
    </p:spTree>
    <p:extLst>
      <p:ext uri="{BB962C8B-B14F-4D97-AF65-F5344CB8AC3E}">
        <p14:creationId xmlns:p14="http://schemas.microsoft.com/office/powerpoint/2010/main" val="30384963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A45D1-A949-4576-9D4C-567A5837B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baseline="-25000" dirty="0"/>
              <a:t>R</a:t>
            </a:r>
            <a:r>
              <a:rPr lang="en-US" dirty="0"/>
              <a:t> correction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3ED1EDA-0675-4E3A-BBD6-E78BD7EF89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208" y="1989137"/>
            <a:ext cx="6658122" cy="4016222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D18641-FA1B-468B-B386-E64E80236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03E30-97B1-4BF8-83D3-AE8DA52CB97C}" type="datetime1">
              <a:rPr lang="en-GB" smtClean="0"/>
              <a:t>28/09/2026</a:t>
            </a:fld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24EC34-9906-4F5F-B202-94C74A8E0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22</a:t>
            </a:fld>
            <a:endParaRPr lang="cs-CZ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90CC363-C8BC-4B1A-8530-48C8247BFEA4}"/>
              </a:ext>
            </a:extLst>
          </p:cNvPr>
          <p:cNvSpPr txBox="1">
            <a:spLocks/>
          </p:cNvSpPr>
          <p:nvPr/>
        </p:nvSpPr>
        <p:spPr>
          <a:xfrm>
            <a:off x="515011" y="2348706"/>
            <a:ext cx="3739274" cy="3636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217" rtl="0" eaLnBrk="1" latinLnBrk="0" hangingPunct="1">
              <a:lnSpc>
                <a:spcPct val="125000"/>
              </a:lnSpc>
              <a:spcBef>
                <a:spcPts val="0"/>
              </a:spcBef>
              <a:buFontTx/>
              <a:buNone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15957" indent="-215957" algn="l" defTabSz="914217" rtl="0" eaLnBrk="1" latinLnBrk="0" hangingPunct="1">
              <a:lnSpc>
                <a:spcPct val="12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31914" indent="-215957" algn="l" defTabSz="914217" rtl="0" eaLnBrk="1" latinLnBrk="0" hangingPunct="1">
              <a:lnSpc>
                <a:spcPct val="12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647870" indent="-215957" algn="l" defTabSz="914217" rtl="0" eaLnBrk="1" latinLnBrk="0" hangingPunct="1">
              <a:lnSpc>
                <a:spcPct val="12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63827" indent="-215957" algn="l" defTabSz="914217" rtl="0" eaLnBrk="1" latinLnBrk="0" hangingPunct="1">
              <a:lnSpc>
                <a:spcPct val="12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097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206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314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423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First round of fast ion simulations had </a:t>
            </a:r>
            <a:r>
              <a:rPr lang="en-US" dirty="0" err="1"/>
              <a:t>E</a:t>
            </a:r>
            <a:r>
              <a:rPr lang="en-US" baseline="-25000" dirty="0" err="1"/>
              <a:t>r</a:t>
            </a:r>
            <a:r>
              <a:rPr lang="en-US" dirty="0"/>
              <a:t> = 0 kV/m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Simulations with </a:t>
            </a:r>
            <a:r>
              <a:rPr lang="en-US" dirty="0" err="1"/>
              <a:t>E</a:t>
            </a:r>
            <a:r>
              <a:rPr lang="en-US" baseline="-25000" dirty="0" err="1"/>
              <a:t>r</a:t>
            </a:r>
            <a:r>
              <a:rPr lang="en-US" dirty="0"/>
              <a:t> = </a:t>
            </a:r>
            <a:r>
              <a:rPr lang="en-US" dirty="0" err="1"/>
              <a:t>E</a:t>
            </a:r>
            <a:r>
              <a:rPr lang="en-US" baseline="-25000" dirty="0" err="1"/>
              <a:t>r</a:t>
            </a:r>
            <a:r>
              <a:rPr lang="en-US" baseline="-25000" dirty="0"/>
              <a:t> exp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aseline="-25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Correction for L and R beams, up to ~ 15 % in the edge area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8880C4-2928-4095-B4A8-123FB1B80759}"/>
              </a:ext>
            </a:extLst>
          </p:cNvPr>
          <p:cNvSpPr txBox="1"/>
          <p:nvPr/>
        </p:nvSpPr>
        <p:spPr>
          <a:xfrm>
            <a:off x="5393410" y="1541453"/>
            <a:ext cx="14103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30</a:t>
            </a:r>
            <a:r>
              <a:rPr lang="en-US" b="1" dirty="0">
                <a:solidFill>
                  <a:schemeClr val="tx2"/>
                </a:solidFill>
              </a:rPr>
              <a:t>L</a:t>
            </a:r>
            <a:r>
              <a:rPr lang="en-US" dirty="0">
                <a:solidFill>
                  <a:schemeClr val="tx2"/>
                </a:solidFill>
              </a:rPr>
              <a:t> NBI</a:t>
            </a:r>
          </a:p>
          <a:p>
            <a:pPr algn="ctr"/>
            <a:r>
              <a:rPr lang="en-US" dirty="0">
                <a:solidFill>
                  <a:schemeClr val="tx2"/>
                </a:solidFill>
              </a:rPr>
              <a:t>(tangential)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AA3438-B64E-431F-8AFD-FB69B35A7E4E}"/>
              </a:ext>
            </a:extLst>
          </p:cNvPr>
          <p:cNvSpPr txBox="1"/>
          <p:nvPr/>
        </p:nvSpPr>
        <p:spPr>
          <a:xfrm>
            <a:off x="7320958" y="1541453"/>
            <a:ext cx="9686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30</a:t>
            </a:r>
            <a:r>
              <a:rPr lang="en-US" b="1" dirty="0">
                <a:solidFill>
                  <a:schemeClr val="tx2"/>
                </a:solidFill>
              </a:rPr>
              <a:t>R</a:t>
            </a:r>
            <a:r>
              <a:rPr lang="en-US" dirty="0">
                <a:solidFill>
                  <a:schemeClr val="tx2"/>
                </a:solidFill>
              </a:rPr>
              <a:t> NBI</a:t>
            </a:r>
          </a:p>
          <a:p>
            <a:pPr algn="ctr"/>
            <a:r>
              <a:rPr lang="en-US" dirty="0">
                <a:solidFill>
                  <a:schemeClr val="tx2"/>
                </a:solidFill>
              </a:rPr>
              <a:t>(radial)</a:t>
            </a:r>
          </a:p>
        </p:txBody>
      </p:sp>
    </p:spTree>
    <p:extLst>
      <p:ext uri="{BB962C8B-B14F-4D97-AF65-F5344CB8AC3E}">
        <p14:creationId xmlns:p14="http://schemas.microsoft.com/office/powerpoint/2010/main" val="3672063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B2797-1DC6-4E33-BB8B-FF4D6D9D8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38717-606C-4AE4-A1C0-C4F3B8DB0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Motivation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fast ions induce radial electric 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DIII-D QH-mode case with counter-NBIs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Co &amp; counter-current NBIs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E0CD47-1AB5-45BE-9D50-E9942B24B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03E30-97B1-4BF8-83D3-AE8DA52CB97C}" type="datetime1">
              <a:rPr lang="en-GB" smtClean="0"/>
              <a:t>28/09/2026</a:t>
            </a:fld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975E7-2384-404A-A02D-83BCEC5B0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23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24850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E4A63-A856-45E8-A5E6-835E9751A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21R, co-current NBI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2800F0-71BE-4A9F-BA28-687BE2E1B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03E30-97B1-4BF8-83D3-AE8DA52CB97C}" type="datetime1">
              <a:rPr lang="en-GB" smtClean="0"/>
              <a:t>28/09/2026</a:t>
            </a:fld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BC573F-67D9-405A-9BFB-1A25B9267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24</a:t>
            </a:fld>
            <a:endParaRPr lang="cs-CZ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67425D0-704F-4DDD-B8B0-924B268F6535}"/>
              </a:ext>
            </a:extLst>
          </p:cNvPr>
          <p:cNvSpPr txBox="1">
            <a:spLocks/>
          </p:cNvSpPr>
          <p:nvPr/>
        </p:nvSpPr>
        <p:spPr>
          <a:xfrm>
            <a:off x="515010" y="2348706"/>
            <a:ext cx="4459946" cy="3636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217" rtl="0" eaLnBrk="1" latinLnBrk="0" hangingPunct="1">
              <a:lnSpc>
                <a:spcPct val="125000"/>
              </a:lnSpc>
              <a:spcBef>
                <a:spcPts val="0"/>
              </a:spcBef>
              <a:buFontTx/>
              <a:buNone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15957" indent="-215957" algn="l" defTabSz="914217" rtl="0" eaLnBrk="1" latinLnBrk="0" hangingPunct="1">
              <a:lnSpc>
                <a:spcPct val="12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31914" indent="-215957" algn="l" defTabSz="914217" rtl="0" eaLnBrk="1" latinLnBrk="0" hangingPunct="1">
              <a:lnSpc>
                <a:spcPct val="12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647870" indent="-215957" algn="l" defTabSz="914217" rtl="0" eaLnBrk="1" latinLnBrk="0" hangingPunct="1">
              <a:lnSpc>
                <a:spcPct val="12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63827" indent="-215957" algn="l" defTabSz="914217" rtl="0" eaLnBrk="1" latinLnBrk="0" hangingPunct="1">
              <a:lnSpc>
                <a:spcPct val="12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097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206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314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423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Co-current beam: </a:t>
            </a:r>
            <a:r>
              <a:rPr lang="en-US" b="1" dirty="0"/>
              <a:t>positive </a:t>
            </a:r>
            <a:r>
              <a:rPr lang="en-US" b="1" dirty="0" err="1"/>
              <a:t>E</a:t>
            </a:r>
            <a:r>
              <a:rPr lang="en-US" b="1" baseline="-25000" dirty="0" err="1"/>
              <a:t>r</a:t>
            </a:r>
            <a:r>
              <a:rPr lang="en-US" b="1" dirty="0"/>
              <a:t> in the core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Contributing mainly confined fast 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Almost </a:t>
            </a:r>
            <a:r>
              <a:rPr lang="en-US" b="1" dirty="0"/>
              <a:t>no impact on the plasma edge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5EC5E65-1AF6-428F-8844-F5C9E5B92CB1}"/>
              </a:ext>
            </a:extLst>
          </p:cNvPr>
          <p:cNvGrpSpPr/>
          <p:nvPr/>
        </p:nvGrpSpPr>
        <p:grpSpPr>
          <a:xfrm>
            <a:off x="1839645" y="3999733"/>
            <a:ext cx="2310123" cy="1985936"/>
            <a:chOff x="5201841" y="1195542"/>
            <a:chExt cx="2310123" cy="1985936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C84DA41-6754-4B79-AE79-A29FB7EC205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201841" y="1195542"/>
              <a:ext cx="2001531" cy="1985936"/>
              <a:chOff x="1696189" y="22602358"/>
              <a:chExt cx="4174196" cy="4141673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06942CAD-B06E-4AA4-9877-A3F9323651C0}"/>
                  </a:ext>
                </a:extLst>
              </p:cNvPr>
              <p:cNvSpPr/>
              <p:nvPr/>
            </p:nvSpPr>
            <p:spPr bwMode="auto">
              <a:xfrm>
                <a:off x="2851764" y="23890252"/>
                <a:ext cx="1719072" cy="1721171"/>
              </a:xfrm>
              <a:prstGeom prst="ellipse">
                <a:avLst/>
              </a:prstGeom>
              <a:ln>
                <a:solidFill>
                  <a:schemeClr val="bg1">
                    <a:lumMod val="50000"/>
                  </a:schemeClr>
                </a:solidFill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17195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0" i="0" u="none" strike="noStrike" cap="none" normalizeH="0" baseline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01B09EED-78A7-4B47-BA17-81F89B919CD2}"/>
                  </a:ext>
                </a:extLst>
              </p:cNvPr>
              <p:cNvSpPr/>
              <p:nvPr/>
            </p:nvSpPr>
            <p:spPr bwMode="auto">
              <a:xfrm>
                <a:off x="1718654" y="22720671"/>
                <a:ext cx="4023360" cy="4023360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17195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0" i="0" u="none" strike="noStrike" cap="none" normalizeH="0" baseline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84156E87-60B6-4822-B536-89D718C2D362}"/>
                  </a:ext>
                </a:extLst>
              </p:cNvPr>
              <p:cNvSpPr/>
              <p:nvPr/>
            </p:nvSpPr>
            <p:spPr bwMode="auto">
              <a:xfrm>
                <a:off x="2258920" y="23284883"/>
                <a:ext cx="2926080" cy="2926080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bg1">
                    <a:lumMod val="50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17195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0" i="0" u="none" strike="noStrike" cap="none" normalizeH="0" baseline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latin typeface="Arial" charset="0"/>
                </a:endParaRPr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527FA073-98B4-4660-BD7E-72B4E591E524}"/>
                  </a:ext>
                </a:extLst>
              </p:cNvPr>
              <p:cNvGrpSpPr/>
              <p:nvPr/>
            </p:nvGrpSpPr>
            <p:grpSpPr>
              <a:xfrm>
                <a:off x="3619221" y="22720671"/>
                <a:ext cx="1349755" cy="1042020"/>
                <a:chOff x="3619221" y="22720671"/>
                <a:chExt cx="1349755" cy="1042020"/>
              </a:xfrm>
            </p:grpSpPr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0E9AA89B-AEBD-4929-BF3E-8A09A3BC8A15}"/>
                    </a:ext>
                  </a:extLst>
                </p:cNvPr>
                <p:cNvCxnSpPr/>
                <p:nvPr/>
              </p:nvCxnSpPr>
              <p:spPr bwMode="auto">
                <a:xfrm flipH="1">
                  <a:off x="3840728" y="22720671"/>
                  <a:ext cx="1128248" cy="1042020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F4F18D78-7205-4D0B-9AFE-9D5DDF8B48B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619221" y="22759098"/>
                  <a:ext cx="1301073" cy="889448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FF4031EE-C2C9-4DBD-ACB9-E855AB773F07}"/>
                  </a:ext>
                </a:extLst>
              </p:cNvPr>
              <p:cNvGrpSpPr/>
              <p:nvPr/>
            </p:nvGrpSpPr>
            <p:grpSpPr>
              <a:xfrm rot="17856399">
                <a:off x="1981343" y="23066399"/>
                <a:ext cx="1349755" cy="1042020"/>
                <a:chOff x="3619221" y="22720671"/>
                <a:chExt cx="1349755" cy="1042020"/>
              </a:xfrm>
            </p:grpSpPr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7E63A611-D4E7-4CCE-BF7A-10845EDF743A}"/>
                    </a:ext>
                  </a:extLst>
                </p:cNvPr>
                <p:cNvCxnSpPr/>
                <p:nvPr/>
              </p:nvCxnSpPr>
              <p:spPr bwMode="auto">
                <a:xfrm flipH="1">
                  <a:off x="3840728" y="22720671"/>
                  <a:ext cx="1128248" cy="1042020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0BCC55E7-E142-4EE4-8A53-CCAE00DD661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619221" y="22759098"/>
                  <a:ext cx="1301073" cy="889448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5D5D2650-52A0-4BFA-90A1-E6E63650AB41}"/>
                  </a:ext>
                </a:extLst>
              </p:cNvPr>
              <p:cNvGrpSpPr/>
              <p:nvPr/>
            </p:nvGrpSpPr>
            <p:grpSpPr>
              <a:xfrm rot="8429845">
                <a:off x="2005458" y="25426762"/>
                <a:ext cx="1349755" cy="1042019"/>
                <a:chOff x="3619221" y="22720670"/>
                <a:chExt cx="1349755" cy="1042019"/>
              </a:xfrm>
            </p:grpSpPr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CAA76F61-D611-4536-9395-1DB7D9D3645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619221" y="22759098"/>
                  <a:ext cx="1301073" cy="889448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36174318-F98A-4301-AD17-D9F63ECE6998}"/>
                    </a:ext>
                  </a:extLst>
                </p:cNvPr>
                <p:cNvCxnSpPr/>
                <p:nvPr/>
              </p:nvCxnSpPr>
              <p:spPr bwMode="auto">
                <a:xfrm flipH="1">
                  <a:off x="3840728" y="22720670"/>
                  <a:ext cx="1128248" cy="1042019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accent6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E4F93086-0EC5-4AB1-8732-83A52D43DB36}"/>
                  </a:ext>
                </a:extLst>
              </p:cNvPr>
              <p:cNvGrpSpPr/>
              <p:nvPr/>
            </p:nvGrpSpPr>
            <p:grpSpPr>
              <a:xfrm rot="6932402">
                <a:off x="4151180" y="25406984"/>
                <a:ext cx="1349755" cy="1042020"/>
                <a:chOff x="3619221" y="22720671"/>
                <a:chExt cx="1349755" cy="1042020"/>
              </a:xfrm>
            </p:grpSpPr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7CEAA471-655F-492D-8E47-3B274CA9D2EA}"/>
                    </a:ext>
                  </a:extLst>
                </p:cNvPr>
                <p:cNvCxnSpPr/>
                <p:nvPr/>
              </p:nvCxnSpPr>
              <p:spPr bwMode="auto">
                <a:xfrm flipH="1">
                  <a:off x="3840728" y="22720671"/>
                  <a:ext cx="1128248" cy="1042020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683A7B25-170C-4B58-8643-AA1AA220D66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619221" y="22759098"/>
                  <a:ext cx="1301073" cy="889448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FB5FBBC-B2D6-4E8A-935C-B524679998EB}"/>
                  </a:ext>
                </a:extLst>
              </p:cNvPr>
              <p:cNvSpPr/>
              <p:nvPr/>
            </p:nvSpPr>
            <p:spPr>
              <a:xfrm>
                <a:off x="4813307" y="25522288"/>
                <a:ext cx="1057078" cy="673961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fontAlgn="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</a:rPr>
                  <a:t>15L</a:t>
                </a:r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311A44E-594F-47B1-BF48-4968502631A7}"/>
                  </a:ext>
                </a:extLst>
              </p:cNvPr>
              <p:cNvSpPr/>
              <p:nvPr/>
            </p:nvSpPr>
            <p:spPr>
              <a:xfrm>
                <a:off x="3746773" y="25955616"/>
                <a:ext cx="1123939" cy="673961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</a:rPr>
                  <a:t>15R</a:t>
                </a:r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15FA9F6-4169-490E-BA61-48ABE31600B5}"/>
                  </a:ext>
                </a:extLst>
              </p:cNvPr>
              <p:cNvSpPr/>
              <p:nvPr/>
            </p:nvSpPr>
            <p:spPr>
              <a:xfrm>
                <a:off x="2864139" y="25522288"/>
                <a:ext cx="1016961" cy="673961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21L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B417D92-7A26-41A3-8D8C-0962D476C07C}"/>
                  </a:ext>
                </a:extLst>
              </p:cNvPr>
              <p:cNvSpPr/>
              <p:nvPr/>
            </p:nvSpPr>
            <p:spPr>
              <a:xfrm>
                <a:off x="1772383" y="24783416"/>
                <a:ext cx="1077137" cy="673961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fontAlgn="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1" dirty="0">
                    <a:solidFill>
                      <a:srgbClr val="C00000"/>
                    </a:solidFill>
                  </a:rPr>
                  <a:t>21R</a:t>
                </a: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22C4999-183F-4BF7-91F7-CFDBFE350141}"/>
                  </a:ext>
                </a:extLst>
              </p:cNvPr>
              <p:cNvSpPr/>
              <p:nvPr/>
            </p:nvSpPr>
            <p:spPr>
              <a:xfrm>
                <a:off x="1696189" y="23718300"/>
                <a:ext cx="1057078" cy="673961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</a:rPr>
                  <a:t>33L</a:t>
                </a:r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FBFEB67D-E87A-4BC1-8131-F46CEEC41ABD}"/>
                  </a:ext>
                </a:extLst>
              </p:cNvPr>
              <p:cNvSpPr/>
              <p:nvPr/>
            </p:nvSpPr>
            <p:spPr>
              <a:xfrm>
                <a:off x="2697157" y="23026447"/>
                <a:ext cx="1123939" cy="673961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</a:rPr>
                  <a:t>33R</a:t>
                </a:r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02B0349-32BB-48A5-B4CE-EBF26B11B779}"/>
                  </a:ext>
                </a:extLst>
              </p:cNvPr>
              <p:cNvSpPr/>
              <p:nvPr/>
            </p:nvSpPr>
            <p:spPr>
              <a:xfrm>
                <a:off x="3347775" y="22602358"/>
                <a:ext cx="1057078" cy="673961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</a:rPr>
                  <a:t>30L</a:t>
                </a:r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6167A5B-2A05-4CAC-9D18-85D8E8D94A15}"/>
                  </a:ext>
                </a:extLst>
              </p:cNvPr>
              <p:cNvSpPr/>
              <p:nvPr/>
            </p:nvSpPr>
            <p:spPr>
              <a:xfrm>
                <a:off x="4408974" y="23236799"/>
                <a:ext cx="1123939" cy="673961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fontAlgn="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</a:rPr>
                  <a:t>30R</a:t>
                </a:r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D4BDCE1E-BE01-4603-9C5F-E5719772DB02}"/>
                </a:ext>
              </a:extLst>
            </p:cNvPr>
            <p:cNvCxnSpPr/>
            <p:nvPr/>
          </p:nvCxnSpPr>
          <p:spPr>
            <a:xfrm>
              <a:off x="6802139" y="1878483"/>
              <a:ext cx="0" cy="492335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D5BED5B-C64D-44F8-9DEF-06041067DBC1}"/>
                </a:ext>
              </a:extLst>
            </p:cNvPr>
            <p:cNvCxnSpPr/>
            <p:nvPr/>
          </p:nvCxnSpPr>
          <p:spPr>
            <a:xfrm>
              <a:off x="6927571" y="1868929"/>
              <a:ext cx="0" cy="492335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657649E-FBF7-4FB6-A4DB-6513BDE90DE5}"/>
                </a:ext>
              </a:extLst>
            </p:cNvPr>
            <p:cNvSpPr txBox="1"/>
            <p:nvPr/>
          </p:nvSpPr>
          <p:spPr>
            <a:xfrm>
              <a:off x="6894780" y="1902530"/>
              <a:ext cx="617184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b="1" baseline="-25000" dirty="0">
                  <a:solidFill>
                    <a:schemeClr val="bg1">
                      <a:lumMod val="50000"/>
                    </a:schemeClr>
                  </a:solidFill>
                </a:rPr>
                <a:t>P</a:t>
              </a:r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, B</a:t>
              </a:r>
              <a:r>
                <a:rPr lang="en-US" b="1" baseline="-25000" dirty="0">
                  <a:solidFill>
                    <a:schemeClr val="bg1">
                      <a:lumMod val="50000"/>
                    </a:schemeClr>
                  </a:solidFill>
                </a:rPr>
                <a:t>T</a:t>
              </a: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EBD07B98-BF9C-4969-B913-065A7B400DF3}"/>
              </a:ext>
            </a:extLst>
          </p:cNvPr>
          <p:cNvSpPr/>
          <p:nvPr/>
        </p:nvSpPr>
        <p:spPr>
          <a:xfrm>
            <a:off x="9382023" y="1459647"/>
            <a:ext cx="229179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FF0000"/>
                </a:solidFill>
              </a:rPr>
              <a:t>Positive charge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Negative charge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A522ADF-0871-431B-8B37-9505E3943AF8}"/>
              </a:ext>
            </a:extLst>
          </p:cNvPr>
          <p:cNvSpPr/>
          <p:nvPr/>
        </p:nvSpPr>
        <p:spPr>
          <a:xfrm>
            <a:off x="6859716" y="2236911"/>
            <a:ext cx="350577" cy="1480521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rgbClr val="FFFFFF">
                <a:alpha val="4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3AA0745-8598-4A3A-B68D-098FEF3BDCC2}"/>
              </a:ext>
            </a:extLst>
          </p:cNvPr>
          <p:cNvSpPr/>
          <p:nvPr/>
        </p:nvSpPr>
        <p:spPr>
          <a:xfrm>
            <a:off x="8186406" y="2152438"/>
            <a:ext cx="350577" cy="1480521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rgbClr val="FFFFFF">
                <a:alpha val="4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FDB5791-F509-4AAD-A212-5CD8C514D871}"/>
              </a:ext>
            </a:extLst>
          </p:cNvPr>
          <p:cNvSpPr/>
          <p:nvPr/>
        </p:nvSpPr>
        <p:spPr>
          <a:xfrm>
            <a:off x="9534538" y="2152438"/>
            <a:ext cx="350577" cy="1480521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rgbClr val="FFFFFF">
                <a:alpha val="4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59FD3EF-1533-43B5-8CF1-FD398DF284F0}"/>
              </a:ext>
            </a:extLst>
          </p:cNvPr>
          <p:cNvSpPr/>
          <p:nvPr/>
        </p:nvSpPr>
        <p:spPr>
          <a:xfrm>
            <a:off x="10894024" y="2199032"/>
            <a:ext cx="350577" cy="1480521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rgbClr val="FFFFFF">
                <a:alpha val="4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Content Placeholder 46">
            <a:extLst>
              <a:ext uri="{FF2B5EF4-FFF2-40B4-BE49-F238E27FC236}">
                <a16:creationId xmlns:a16="http://schemas.microsoft.com/office/drawing/2014/main" id="{F21E2AC8-B807-4ACC-9CF5-6ADB90523F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318" y="2261419"/>
            <a:ext cx="5705329" cy="3801499"/>
          </a:xfr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C693D9EE-1A6D-493D-B12E-8BBDCBB7F3A3}"/>
              </a:ext>
            </a:extLst>
          </p:cNvPr>
          <p:cNvSpPr/>
          <p:nvPr/>
        </p:nvSpPr>
        <p:spPr>
          <a:xfrm>
            <a:off x="6822184" y="2436079"/>
            <a:ext cx="366668" cy="1480521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rgbClr val="FFFFFF">
                <a:alpha val="4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08F9956-705F-4BE5-9746-CCD7F98896B4}"/>
              </a:ext>
            </a:extLst>
          </p:cNvPr>
          <p:cNvSpPr/>
          <p:nvPr/>
        </p:nvSpPr>
        <p:spPr>
          <a:xfrm>
            <a:off x="8186406" y="2424301"/>
            <a:ext cx="366668" cy="1480521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rgbClr val="FFFFFF">
                <a:alpha val="4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A3F69E1-4949-4FC9-B7B2-E91761106360}"/>
              </a:ext>
            </a:extLst>
          </p:cNvPr>
          <p:cNvSpPr/>
          <p:nvPr/>
        </p:nvSpPr>
        <p:spPr>
          <a:xfrm>
            <a:off x="9565354" y="2434356"/>
            <a:ext cx="366668" cy="1480521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rgbClr val="FFFFFF">
                <a:alpha val="4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4F3EBC8-8CA0-4657-9BE6-6AC53E9048AE}"/>
              </a:ext>
            </a:extLst>
          </p:cNvPr>
          <p:cNvSpPr/>
          <p:nvPr/>
        </p:nvSpPr>
        <p:spPr>
          <a:xfrm>
            <a:off x="10926495" y="2435294"/>
            <a:ext cx="366668" cy="1480521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rgbClr val="FFFFFF">
                <a:alpha val="4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2834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E4A63-A856-45E8-A5E6-835E9751A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co- &amp; counter- NBI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2800F0-71BE-4A9F-BA28-687BE2E1B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03E30-97B1-4BF8-83D3-AE8DA52CB97C}" type="datetime1">
              <a:rPr lang="en-GB" smtClean="0"/>
              <a:t>28/09/2026</a:t>
            </a:fld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BC573F-67D9-405A-9BFB-1A25B9267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25</a:t>
            </a:fld>
            <a:endParaRPr lang="cs-CZ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67425D0-704F-4DDD-B8B0-924B268F6535}"/>
              </a:ext>
            </a:extLst>
          </p:cNvPr>
          <p:cNvSpPr txBox="1">
            <a:spLocks/>
          </p:cNvSpPr>
          <p:nvPr/>
        </p:nvSpPr>
        <p:spPr>
          <a:xfrm>
            <a:off x="515009" y="2348706"/>
            <a:ext cx="5019825" cy="3636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217" rtl="0" eaLnBrk="1" latinLnBrk="0" hangingPunct="1">
              <a:lnSpc>
                <a:spcPct val="125000"/>
              </a:lnSpc>
              <a:spcBef>
                <a:spcPts val="0"/>
              </a:spcBef>
              <a:buFontTx/>
              <a:buNone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15957" indent="-215957" algn="l" defTabSz="914217" rtl="0" eaLnBrk="1" latinLnBrk="0" hangingPunct="1">
              <a:lnSpc>
                <a:spcPct val="12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31914" indent="-215957" algn="l" defTabSz="914217" rtl="0" eaLnBrk="1" latinLnBrk="0" hangingPunct="1">
              <a:lnSpc>
                <a:spcPct val="12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647870" indent="-215957" algn="l" defTabSz="914217" rtl="0" eaLnBrk="1" latinLnBrk="0" hangingPunct="1">
              <a:lnSpc>
                <a:spcPct val="12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63827" indent="-215957" algn="l" defTabSz="914217" rtl="0" eaLnBrk="1" latinLnBrk="0" hangingPunct="1">
              <a:lnSpc>
                <a:spcPct val="12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097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206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314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423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 beams (15L, 15R, 30L, 30R, 33L, 33R </a:t>
            </a:r>
            <a:r>
              <a:rPr lang="en-US" b="1" dirty="0"/>
              <a:t>+21R, 21L</a:t>
            </a:r>
            <a:r>
              <a:rPr lang="en-US" dirty="0"/>
              <a:t>)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 beams together: steep </a:t>
            </a:r>
            <a:r>
              <a:rPr lang="en-US" dirty="0" err="1"/>
              <a:t>E</a:t>
            </a:r>
            <a:r>
              <a:rPr lang="en-US" baseline="-25000" dirty="0" err="1"/>
              <a:t>r</a:t>
            </a:r>
            <a:r>
              <a:rPr lang="en-US" dirty="0"/>
              <a:t> in the edge (from counter-beams) and ~ 0 V/m in the core region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/>
              <a:t>E</a:t>
            </a:r>
            <a:r>
              <a:rPr lang="en-US" b="1" baseline="-25000" dirty="0" err="1"/>
              <a:t>r</a:t>
            </a:r>
            <a:r>
              <a:rPr lang="en-US" b="1" dirty="0"/>
              <a:t> steep edge area is wider </a:t>
            </a:r>
            <a:r>
              <a:rPr lang="en-US" dirty="0"/>
              <a:t>(wide pedestal QH?)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EF7A72A-2B1F-456C-8862-4249B4583250}"/>
              </a:ext>
            </a:extLst>
          </p:cNvPr>
          <p:cNvGrpSpPr>
            <a:grpSpLocks noChangeAspect="1"/>
          </p:cNvGrpSpPr>
          <p:nvPr/>
        </p:nvGrpSpPr>
        <p:grpSpPr>
          <a:xfrm>
            <a:off x="10192267" y="1189454"/>
            <a:ext cx="2056065" cy="1701955"/>
            <a:chOff x="5112834" y="1195542"/>
            <a:chExt cx="2399130" cy="1985936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C212ED3-9F81-4B3D-BF17-FB941F76E15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12834" y="1195542"/>
              <a:ext cx="2090539" cy="1985936"/>
              <a:chOff x="1510563" y="22602358"/>
              <a:chExt cx="4359822" cy="4141673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05635BF9-65EE-402D-B171-395306DF214A}"/>
                  </a:ext>
                </a:extLst>
              </p:cNvPr>
              <p:cNvSpPr/>
              <p:nvPr/>
            </p:nvSpPr>
            <p:spPr bwMode="auto">
              <a:xfrm>
                <a:off x="2851764" y="23890252"/>
                <a:ext cx="1719072" cy="1721171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17195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181F19C3-3475-4910-8676-CE794DA57A8C}"/>
                  </a:ext>
                </a:extLst>
              </p:cNvPr>
              <p:cNvSpPr/>
              <p:nvPr/>
            </p:nvSpPr>
            <p:spPr bwMode="auto">
              <a:xfrm>
                <a:off x="1718654" y="22720671"/>
                <a:ext cx="4023360" cy="4023360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17195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55068541-4D8E-4EC8-9EA4-7FF4E3338506}"/>
                  </a:ext>
                </a:extLst>
              </p:cNvPr>
              <p:cNvSpPr/>
              <p:nvPr/>
            </p:nvSpPr>
            <p:spPr bwMode="auto">
              <a:xfrm>
                <a:off x="2258920" y="23284883"/>
                <a:ext cx="2926080" cy="2926080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accent4"/>
                </a:solidFill>
                <a:prstDash val="dash"/>
                <a:round/>
                <a:headEnd type="none" w="med" len="med"/>
                <a:tailEnd type="none" w="med" len="med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17195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0C30464A-3395-4766-9284-BB2DC7FA0327}"/>
                  </a:ext>
                </a:extLst>
              </p:cNvPr>
              <p:cNvGrpSpPr/>
              <p:nvPr/>
            </p:nvGrpSpPr>
            <p:grpSpPr>
              <a:xfrm>
                <a:off x="3619221" y="22720671"/>
                <a:ext cx="1349755" cy="1042020"/>
                <a:chOff x="3619221" y="22720671"/>
                <a:chExt cx="1349755" cy="1042020"/>
              </a:xfrm>
            </p:grpSpPr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815574ED-11CE-4984-9F9C-A9724FAFC2C6}"/>
                    </a:ext>
                  </a:extLst>
                </p:cNvPr>
                <p:cNvCxnSpPr/>
                <p:nvPr/>
              </p:nvCxnSpPr>
              <p:spPr bwMode="auto">
                <a:xfrm flipH="1">
                  <a:off x="3840728" y="22720671"/>
                  <a:ext cx="1128248" cy="1042020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A9ED4621-34D1-4203-B4C4-45AD100252C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619221" y="22759098"/>
                  <a:ext cx="1301073" cy="889448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38307817-29B6-4783-BF2D-3655A7EA4372}"/>
                  </a:ext>
                </a:extLst>
              </p:cNvPr>
              <p:cNvGrpSpPr/>
              <p:nvPr/>
            </p:nvGrpSpPr>
            <p:grpSpPr>
              <a:xfrm rot="17856399">
                <a:off x="1981343" y="23066399"/>
                <a:ext cx="1349755" cy="1042020"/>
                <a:chOff x="3619221" y="22720671"/>
                <a:chExt cx="1349755" cy="1042020"/>
              </a:xfrm>
            </p:grpSpPr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1DD338A4-DE94-443D-8066-117328C3E6AC}"/>
                    </a:ext>
                  </a:extLst>
                </p:cNvPr>
                <p:cNvCxnSpPr/>
                <p:nvPr/>
              </p:nvCxnSpPr>
              <p:spPr bwMode="auto">
                <a:xfrm flipH="1">
                  <a:off x="3840728" y="22720671"/>
                  <a:ext cx="1128248" cy="1042020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>
                      <a:lumMod val="40000"/>
                      <a:lumOff val="6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A0DAD3C7-AE28-4254-8129-4D458E76D2D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619221" y="22759098"/>
                  <a:ext cx="1301073" cy="889448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8CBFCA49-DEEA-48E9-8991-933D5AB4421D}"/>
                  </a:ext>
                </a:extLst>
              </p:cNvPr>
              <p:cNvGrpSpPr/>
              <p:nvPr/>
            </p:nvGrpSpPr>
            <p:grpSpPr>
              <a:xfrm rot="8429845">
                <a:off x="2005458" y="25426762"/>
                <a:ext cx="1349755" cy="1042019"/>
                <a:chOff x="3619221" y="22720670"/>
                <a:chExt cx="1349755" cy="1042019"/>
              </a:xfrm>
            </p:grpSpPr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735D21EB-B46C-4845-8D02-EF51F96DE5D8}"/>
                    </a:ext>
                  </a:extLst>
                </p:cNvPr>
                <p:cNvCxnSpPr/>
                <p:nvPr/>
              </p:nvCxnSpPr>
              <p:spPr bwMode="auto">
                <a:xfrm flipH="1">
                  <a:off x="3840728" y="22720670"/>
                  <a:ext cx="1128248" cy="1042019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8A06A352-6B2A-4FD6-BDEE-6C104849889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619221" y="22759098"/>
                  <a:ext cx="1301073" cy="889448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rgbClr val="FFC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B274BE4-64FC-4F96-A8D9-2E8247716540}"/>
                  </a:ext>
                </a:extLst>
              </p:cNvPr>
              <p:cNvGrpSpPr/>
              <p:nvPr/>
            </p:nvGrpSpPr>
            <p:grpSpPr>
              <a:xfrm rot="6932402">
                <a:off x="4151180" y="25406984"/>
                <a:ext cx="1349755" cy="1042020"/>
                <a:chOff x="3619221" y="22720671"/>
                <a:chExt cx="1349755" cy="1042020"/>
              </a:xfrm>
            </p:grpSpPr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F1FC91BB-BC5F-4616-82F4-CE2BFADA0169}"/>
                    </a:ext>
                  </a:extLst>
                </p:cNvPr>
                <p:cNvCxnSpPr/>
                <p:nvPr/>
              </p:nvCxnSpPr>
              <p:spPr bwMode="auto">
                <a:xfrm flipH="1">
                  <a:off x="3840728" y="22720671"/>
                  <a:ext cx="1128248" cy="1042020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rgbClr val="12D90D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496D3F60-4A19-4627-9296-922D6E1D605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619221" y="22759098"/>
                  <a:ext cx="1301073" cy="889448"/>
                </a:xfrm>
                <a:prstGeom prst="line">
                  <a:avLst/>
                </a:prstGeom>
                <a:solidFill>
                  <a:schemeClr val="accent1"/>
                </a:solidFill>
                <a:ln w="76200" cap="flat" cmpd="sng" algn="ctr">
                  <a:solidFill>
                    <a:srgbClr val="0066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DBA45B53-BD30-4F5B-AD0C-62DB48690E08}"/>
                  </a:ext>
                </a:extLst>
              </p:cNvPr>
              <p:cNvSpPr/>
              <p:nvPr/>
            </p:nvSpPr>
            <p:spPr>
              <a:xfrm>
                <a:off x="4813307" y="25522288"/>
                <a:ext cx="1057078" cy="6739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rgbClr val="006600"/>
                    </a:solidFill>
                    <a:latin typeface="Arial" panose="020B0604020202020204" pitchFamily="34" charset="0"/>
                  </a:rPr>
                  <a:t>15L</a:t>
                </a:r>
                <a:endParaRPr lang="en-US" dirty="0">
                  <a:solidFill>
                    <a:srgbClr val="006600"/>
                  </a:solidFill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7C71022D-3275-46C3-8FBF-F9DDACB67C78}"/>
                  </a:ext>
                </a:extLst>
              </p:cNvPr>
              <p:cNvSpPr/>
              <p:nvPr/>
            </p:nvSpPr>
            <p:spPr>
              <a:xfrm>
                <a:off x="3585322" y="25953926"/>
                <a:ext cx="1123938" cy="6739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rgbClr val="12D90D"/>
                    </a:solidFill>
                    <a:latin typeface="Arial" panose="020B0604020202020204" pitchFamily="34" charset="0"/>
                  </a:rPr>
                  <a:t>15R</a:t>
                </a:r>
                <a:endParaRPr lang="en-US" dirty="0">
                  <a:solidFill>
                    <a:srgbClr val="12D90D"/>
                  </a:solidFill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F2D6438E-A24C-4E3F-B1B1-545157BF0486}"/>
                  </a:ext>
                </a:extLst>
              </p:cNvPr>
              <p:cNvSpPr/>
              <p:nvPr/>
            </p:nvSpPr>
            <p:spPr>
              <a:xfrm>
                <a:off x="2864140" y="25522288"/>
                <a:ext cx="1186647" cy="7864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rgbClr val="FFC000"/>
                    </a:solidFill>
                  </a:rPr>
                  <a:t>21L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2F874D9C-FB51-44C3-92C8-C725578B278A}"/>
                  </a:ext>
                </a:extLst>
              </p:cNvPr>
              <p:cNvSpPr/>
              <p:nvPr/>
            </p:nvSpPr>
            <p:spPr>
              <a:xfrm>
                <a:off x="1609579" y="24556218"/>
                <a:ext cx="1256863" cy="7864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rgbClr val="C00000"/>
                    </a:solidFill>
                  </a:rPr>
                  <a:t>21R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04DA0F8-232D-46D5-8D2B-FDBF91F09AFA}"/>
                  </a:ext>
                </a:extLst>
              </p:cNvPr>
              <p:cNvSpPr/>
              <p:nvPr/>
            </p:nvSpPr>
            <p:spPr>
              <a:xfrm>
                <a:off x="1510563" y="23452024"/>
                <a:ext cx="1057079" cy="6739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Arial" panose="020B0604020202020204" pitchFamily="34" charset="0"/>
                  </a:rPr>
                  <a:t>33L</a:t>
                </a:r>
                <a:endPara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78C64060-D038-4BE4-A975-66EDA74F295F}"/>
                  </a:ext>
                </a:extLst>
              </p:cNvPr>
              <p:cNvSpPr/>
              <p:nvPr/>
            </p:nvSpPr>
            <p:spPr>
              <a:xfrm>
                <a:off x="2542353" y="22910568"/>
                <a:ext cx="1123938" cy="6739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tx2">
                        <a:lumMod val="40000"/>
                        <a:lumOff val="60000"/>
                      </a:schemeClr>
                    </a:solidFill>
                    <a:latin typeface="Arial" panose="020B0604020202020204" pitchFamily="34" charset="0"/>
                  </a:rPr>
                  <a:t>33R</a:t>
                </a:r>
                <a:endParaRPr lang="en-US" dirty="0">
                  <a:solidFill>
                    <a:schemeClr val="tx2">
                      <a:lumMod val="40000"/>
                      <a:lumOff val="60000"/>
                    </a:schemeClr>
                  </a:solidFill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A8D97A4B-32C1-40AC-8FF2-921F5EBF1F2C}"/>
                  </a:ext>
                </a:extLst>
              </p:cNvPr>
              <p:cNvSpPr/>
              <p:nvPr/>
            </p:nvSpPr>
            <p:spPr>
              <a:xfrm>
                <a:off x="3347775" y="22602358"/>
                <a:ext cx="1057078" cy="6739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30L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F7CF0C9-ED37-4177-88EE-AF0A5F94A36E}"/>
                  </a:ext>
                </a:extLst>
              </p:cNvPr>
              <p:cNvSpPr/>
              <p:nvPr/>
            </p:nvSpPr>
            <p:spPr>
              <a:xfrm>
                <a:off x="4251336" y="23235165"/>
                <a:ext cx="1123938" cy="6739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  <a:latin typeface="Arial" panose="020B0604020202020204" pitchFamily="34" charset="0"/>
                  </a:rPr>
                  <a:t>30R</a:t>
                </a:r>
                <a:endParaRPr lang="en-US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5827AB11-7AE7-430F-8F69-787F957DB49F}"/>
                </a:ext>
              </a:extLst>
            </p:cNvPr>
            <p:cNvCxnSpPr/>
            <p:nvPr/>
          </p:nvCxnSpPr>
          <p:spPr>
            <a:xfrm>
              <a:off x="6802139" y="1878483"/>
              <a:ext cx="0" cy="492335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1873119B-C241-4335-8040-536E4891E8D7}"/>
                </a:ext>
              </a:extLst>
            </p:cNvPr>
            <p:cNvCxnSpPr/>
            <p:nvPr/>
          </p:nvCxnSpPr>
          <p:spPr>
            <a:xfrm>
              <a:off x="6927571" y="1868929"/>
              <a:ext cx="0" cy="492335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EF46427-FD12-4B32-A801-5C5ABBB84B54}"/>
                </a:ext>
              </a:extLst>
            </p:cNvPr>
            <p:cNvSpPr txBox="1"/>
            <p:nvPr/>
          </p:nvSpPr>
          <p:spPr>
            <a:xfrm>
              <a:off x="6894780" y="1902530"/>
              <a:ext cx="61718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b="1" baseline="-25000" dirty="0">
                  <a:solidFill>
                    <a:schemeClr val="bg1">
                      <a:lumMod val="50000"/>
                    </a:schemeClr>
                  </a:solidFill>
                </a:rPr>
                <a:t>P</a:t>
              </a:r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, B</a:t>
              </a:r>
              <a:r>
                <a:rPr lang="en-US" b="1" baseline="-25000" dirty="0">
                  <a:solidFill>
                    <a:schemeClr val="bg1">
                      <a:lumMod val="50000"/>
                    </a:schemeClr>
                  </a:solidFill>
                </a:rPr>
                <a:t>T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8C7FE41-5E02-422F-A649-714B4BABD218}"/>
              </a:ext>
            </a:extLst>
          </p:cNvPr>
          <p:cNvGrpSpPr>
            <a:grpSpLocks noChangeAspect="1"/>
          </p:cNvGrpSpPr>
          <p:nvPr/>
        </p:nvGrpSpPr>
        <p:grpSpPr>
          <a:xfrm>
            <a:off x="672633" y="4167187"/>
            <a:ext cx="3102665" cy="2157487"/>
            <a:chOff x="1155206" y="7140452"/>
            <a:chExt cx="3458583" cy="2455837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1559F955-834D-4F5B-9560-1D5EA818BA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3653" t="36677" r="15492" b="43651"/>
            <a:stretch/>
          </p:blipFill>
          <p:spPr>
            <a:xfrm>
              <a:off x="1155206" y="7140452"/>
              <a:ext cx="3458583" cy="1958571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3583F562-1E54-4C77-8E26-509D9548A8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4819" t="75869" r="15492" b="19137"/>
            <a:stretch/>
          </p:blipFill>
          <p:spPr>
            <a:xfrm>
              <a:off x="1518567" y="9099023"/>
              <a:ext cx="3087335" cy="497266"/>
            </a:xfrm>
            <a:prstGeom prst="rect">
              <a:avLst/>
            </a:prstGeom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4B80FFC-B27E-41DA-A5BD-7F2360FF6C63}"/>
              </a:ext>
            </a:extLst>
          </p:cNvPr>
          <p:cNvSpPr/>
          <p:nvPr/>
        </p:nvSpPr>
        <p:spPr>
          <a:xfrm>
            <a:off x="3768223" y="5864520"/>
            <a:ext cx="19447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600" i="1" dirty="0"/>
              <a:t>Xi Chen, NF 2017 </a:t>
            </a:r>
            <a:endParaRPr lang="en-US" i="1" dirty="0"/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55E29C73-6360-498B-BABE-F2E30B259133}"/>
              </a:ext>
            </a:extLst>
          </p:cNvPr>
          <p:cNvCxnSpPr>
            <a:cxnSpLocks/>
          </p:cNvCxnSpPr>
          <p:nvPr/>
        </p:nvCxnSpPr>
        <p:spPr>
          <a:xfrm>
            <a:off x="2578194" y="4549447"/>
            <a:ext cx="893453" cy="0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9CD5C6FA-D002-4A54-8AAE-ADE6E37DF33F}"/>
              </a:ext>
            </a:extLst>
          </p:cNvPr>
          <p:cNvCxnSpPr>
            <a:cxnSpLocks/>
          </p:cNvCxnSpPr>
          <p:nvPr/>
        </p:nvCxnSpPr>
        <p:spPr>
          <a:xfrm flipV="1">
            <a:off x="1174334" y="4353280"/>
            <a:ext cx="0" cy="40725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AB9885D-6424-4DC9-B50D-EEDC4460AA5C}"/>
              </a:ext>
            </a:extLst>
          </p:cNvPr>
          <p:cNvSpPr txBox="1"/>
          <p:nvPr/>
        </p:nvSpPr>
        <p:spPr>
          <a:xfrm>
            <a:off x="2474909" y="5452897"/>
            <a:ext cx="78258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WPQH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FEBF3CF-217A-421C-B139-3868B0A01019}"/>
              </a:ext>
            </a:extLst>
          </p:cNvPr>
          <p:cNvSpPr txBox="1"/>
          <p:nvPr/>
        </p:nvSpPr>
        <p:spPr>
          <a:xfrm>
            <a:off x="1483667" y="4332523"/>
            <a:ext cx="47801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QH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FA8E06-AF37-4113-8714-3364FB0FDB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762" y="2831377"/>
            <a:ext cx="4677552" cy="3466042"/>
          </a:xfrm>
          <a:prstGeom prst="rect">
            <a:avLst/>
          </a:prstGeom>
        </p:spPr>
      </p:pic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2AAE180-8715-429D-AF5D-FD732A2E2750}"/>
              </a:ext>
            </a:extLst>
          </p:cNvPr>
          <p:cNvCxnSpPr>
            <a:cxnSpLocks/>
          </p:cNvCxnSpPr>
          <p:nvPr/>
        </p:nvCxnSpPr>
        <p:spPr>
          <a:xfrm flipV="1">
            <a:off x="7200591" y="3398004"/>
            <a:ext cx="0" cy="7381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F01554C8-8981-4A55-B364-558D3FA57F62}"/>
              </a:ext>
            </a:extLst>
          </p:cNvPr>
          <p:cNvCxnSpPr>
            <a:cxnSpLocks/>
          </p:cNvCxnSpPr>
          <p:nvPr/>
        </p:nvCxnSpPr>
        <p:spPr>
          <a:xfrm>
            <a:off x="9146892" y="3678959"/>
            <a:ext cx="893453" cy="0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8130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7B921-313C-4BE6-81B1-A8BB10E91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FBB6E-714C-4D58-854D-B9E5F22B9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057" y="1989137"/>
            <a:ext cx="7994929" cy="4091709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Charge separation of NBI fast ions </a:t>
            </a:r>
            <a:r>
              <a:rPr lang="en-US" dirty="0"/>
              <a:t>and electrons can induce </a:t>
            </a:r>
            <a:r>
              <a:rPr lang="en-US" b="1" dirty="0"/>
              <a:t>radial electric 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Co-current NBI</a:t>
            </a:r>
            <a:r>
              <a:rPr lang="en-US" dirty="0"/>
              <a:t>: </a:t>
            </a:r>
            <a:r>
              <a:rPr lang="en-US" b="1" dirty="0"/>
              <a:t>positive </a:t>
            </a:r>
            <a:r>
              <a:rPr lang="en-US" b="1" dirty="0" err="1"/>
              <a:t>E</a:t>
            </a:r>
            <a:r>
              <a:rPr lang="en-US" b="1" baseline="-25000" dirty="0" err="1"/>
              <a:t>r</a:t>
            </a:r>
            <a:r>
              <a:rPr lang="en-US" b="1" dirty="0"/>
              <a:t> in the core</a:t>
            </a:r>
            <a:r>
              <a:rPr lang="en-US" dirty="0"/>
              <a:t>, lower impact on the edge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Counter-current NBI</a:t>
            </a:r>
            <a:r>
              <a:rPr lang="en-US" dirty="0"/>
              <a:t>: negative </a:t>
            </a:r>
            <a:r>
              <a:rPr lang="en-US" dirty="0" err="1"/>
              <a:t>E</a:t>
            </a:r>
            <a:r>
              <a:rPr lang="en-US" baseline="-25000" dirty="0" err="1"/>
              <a:t>r</a:t>
            </a:r>
            <a:r>
              <a:rPr lang="en-US" dirty="0"/>
              <a:t> in the core, </a:t>
            </a:r>
            <a:r>
              <a:rPr lang="en-US" b="1" dirty="0"/>
              <a:t>steep negative </a:t>
            </a:r>
            <a:r>
              <a:rPr lang="en-US" b="1" dirty="0" err="1"/>
              <a:t>E</a:t>
            </a:r>
            <a:r>
              <a:rPr lang="en-US" b="1" baseline="-25000" dirty="0" err="1"/>
              <a:t>r</a:t>
            </a:r>
            <a:r>
              <a:rPr lang="en-US" b="1" dirty="0"/>
              <a:t> in the edge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Combination of co- &amp; counter-NBIs: tuning of </a:t>
            </a:r>
            <a:r>
              <a:rPr lang="en-US" b="1" dirty="0" err="1"/>
              <a:t>E</a:t>
            </a:r>
            <a:r>
              <a:rPr lang="en-US" b="1" baseline="-25000" dirty="0" err="1"/>
              <a:t>r</a:t>
            </a:r>
            <a:r>
              <a:rPr lang="en-US" b="1" dirty="0"/>
              <a:t> shape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FI induced </a:t>
            </a:r>
            <a:r>
              <a:rPr lang="en-US" b="1" dirty="0" err="1"/>
              <a:t>E</a:t>
            </a:r>
            <a:r>
              <a:rPr lang="en-US" b="1" baseline="-25000" dirty="0" err="1"/>
              <a:t>r</a:t>
            </a:r>
            <a:r>
              <a:rPr lang="en-US" b="1" dirty="0"/>
              <a:t> is close to measured </a:t>
            </a:r>
            <a:r>
              <a:rPr lang="en-US" b="1" dirty="0" err="1"/>
              <a:t>E</a:t>
            </a:r>
            <a:r>
              <a:rPr lang="en-US" b="1" baseline="-25000" dirty="0" err="1"/>
              <a:t>r</a:t>
            </a:r>
            <a:r>
              <a:rPr lang="en-US" b="1" baseline="-25000" dirty="0"/>
              <a:t> exp</a:t>
            </a:r>
            <a:r>
              <a:rPr lang="en-US" baseline="-25000" dirty="0"/>
              <a:t>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Fast ions can explain a big part of induced radial electric 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2D map of neutrals cause significant difference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Simplified fast ion models such as Rabbit can be used for a systematic benchmark of presented hypothesis (v </a:t>
            </a:r>
            <a:r>
              <a:rPr lang="en-US" dirty="0">
                <a:sym typeface="Wingdings" panose="05000000000000000000" pitchFamily="2" charset="2"/>
              </a:rPr>
              <a:t> E or E  v ?)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261A81-44E5-471D-A301-E986B0B87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03E30-97B1-4BF8-83D3-AE8DA52CB97C}" type="datetime1">
              <a:rPr lang="en-GB" smtClean="0"/>
              <a:t>28/09/2026</a:t>
            </a:fld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8ECE34-C744-4912-85FB-3CD143C46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7EA9C-C4C1-4FDE-BFAE-C07DE2732B8E}" type="slidenum">
              <a:rPr lang="cs-CZ" smtClean="0"/>
              <a:t>26</a:t>
            </a:fld>
            <a:endParaRPr lang="cs-CZ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1C65D8-5646-4DAA-8462-5A2E7BC30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5432" y="2421193"/>
            <a:ext cx="3886297" cy="2879726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46CBB20-6407-49E9-A6ED-D1E7E12947E5}"/>
              </a:ext>
            </a:extLst>
          </p:cNvPr>
          <p:cNvCxnSpPr>
            <a:cxnSpLocks/>
          </p:cNvCxnSpPr>
          <p:nvPr/>
        </p:nvCxnSpPr>
        <p:spPr>
          <a:xfrm flipV="1">
            <a:off x="9361004" y="2890433"/>
            <a:ext cx="0" cy="62393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1D78D2C-71E1-4DF3-9FBB-7254DC35968B}"/>
              </a:ext>
            </a:extLst>
          </p:cNvPr>
          <p:cNvCxnSpPr>
            <a:cxnSpLocks/>
          </p:cNvCxnSpPr>
          <p:nvPr/>
        </p:nvCxnSpPr>
        <p:spPr>
          <a:xfrm>
            <a:off x="10780362" y="3090023"/>
            <a:ext cx="742628" cy="0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3426039"/>
      </p:ext>
    </p:extLst>
  </p:cSld>
  <p:clrMapOvr>
    <a:masterClrMapping/>
  </p:clrMapOvr>
</p:sld>
</file>

<file path=ppt/theme/theme1.xml><?xml version="1.0" encoding="utf-8"?>
<a:theme xmlns:a="http://schemas.openxmlformats.org/drawingml/2006/main" name="IPP PPT 16:9">
  <a:themeElements>
    <a:clrScheme name="IPP">
      <a:dk1>
        <a:srgbClr val="000000"/>
      </a:dk1>
      <a:lt1>
        <a:sysClr val="window" lastClr="FFFFFF"/>
      </a:lt1>
      <a:dk2>
        <a:srgbClr val="02267E"/>
      </a:dk2>
      <a:lt2>
        <a:srgbClr val="DDDDDD"/>
      </a:lt2>
      <a:accent1>
        <a:srgbClr val="02267E"/>
      </a:accent1>
      <a:accent2>
        <a:srgbClr val="FF0098"/>
      </a:accent2>
      <a:accent3>
        <a:srgbClr val="418AB3"/>
      </a:accent3>
      <a:accent4>
        <a:srgbClr val="A6B727"/>
      </a:accent4>
      <a:accent5>
        <a:srgbClr val="F69200"/>
      </a:accent5>
      <a:accent6>
        <a:srgbClr val="DF5327"/>
      </a:accent6>
      <a:hlink>
        <a:srgbClr val="02267E"/>
      </a:hlink>
      <a:folHlink>
        <a:srgbClr val="02267E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pp_ppt_presentation_16x9_en-banner.potx" id="{CEA3CD56-44FA-4645-B47D-6140960C1F22}" vid="{F1F53B11-1E2A-4E0B-964A-D19B5BB783EB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ipp_ppt_presentation_16x9_en (1)</Template>
  <TotalTime>25564</TotalTime>
  <Words>1520</Words>
  <Application>Microsoft Office PowerPoint</Application>
  <PresentationFormat>Custom</PresentationFormat>
  <Paragraphs>373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Cambria Math</vt:lpstr>
      <vt:lpstr>Century Gothic</vt:lpstr>
      <vt:lpstr>Courier New</vt:lpstr>
      <vt:lpstr>Wingdings</vt:lpstr>
      <vt:lpstr>IPP PPT 16:9</vt:lpstr>
      <vt:lpstr>Radial electric field induced by NBI fast ions</vt:lpstr>
      <vt:lpstr>outline</vt:lpstr>
      <vt:lpstr>outline</vt:lpstr>
      <vt:lpstr>How does NBI induce Er?</vt:lpstr>
      <vt:lpstr>Fast ions Charge separation </vt:lpstr>
      <vt:lpstr>outline</vt:lpstr>
      <vt:lpstr>fast ion-electron couple</vt:lpstr>
      <vt:lpstr>Asymmetric FI distribution</vt:lpstr>
      <vt:lpstr>Asymmetric FI distribution</vt:lpstr>
      <vt:lpstr>Er from confined FI</vt:lpstr>
      <vt:lpstr>Er from Fast ion losses</vt:lpstr>
      <vt:lpstr>Er calculation</vt:lpstr>
      <vt:lpstr>outline</vt:lpstr>
      <vt:lpstr>DIII-D, QH-mode</vt:lpstr>
      <vt:lpstr>Measured rotations and derived Er</vt:lpstr>
      <vt:lpstr>Charge separation</vt:lpstr>
      <vt:lpstr>Induced ER</vt:lpstr>
      <vt:lpstr>2D map of neutrals</vt:lpstr>
      <vt:lpstr>CX losses 1D vs 2D</vt:lpstr>
      <vt:lpstr>Differences in NBI injection angle</vt:lpstr>
      <vt:lpstr>Agreement with measured ER</vt:lpstr>
      <vt:lpstr>ER correction</vt:lpstr>
      <vt:lpstr>outline</vt:lpstr>
      <vt:lpstr>21R, co-current NBI</vt:lpstr>
      <vt:lpstr>co- &amp; counter- NBI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SOME GOOD MAIN HEADING SOME GOOD MAIN HEADING</dc:title>
  <dc:creator>mt</dc:creator>
  <cp:lastModifiedBy>kbogar</cp:lastModifiedBy>
  <cp:revision>101</cp:revision>
  <dcterms:created xsi:type="dcterms:W3CDTF">2021-10-14T05:34:35Z</dcterms:created>
  <dcterms:modified xsi:type="dcterms:W3CDTF">2026-09-29T18:38:28Z</dcterms:modified>
</cp:coreProperties>
</file>