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1664" r:id="rId2"/>
    <p:sldId id="1487" r:id="rId3"/>
    <p:sldId id="1639" r:id="rId4"/>
    <p:sldId id="1562" r:id="rId5"/>
    <p:sldId id="1668" r:id="rId6"/>
    <p:sldId id="1565" r:id="rId7"/>
    <p:sldId id="1556" r:id="rId8"/>
    <p:sldId id="1653" r:id="rId9"/>
    <p:sldId id="1656" r:id="rId10"/>
    <p:sldId id="1547" r:id="rId11"/>
    <p:sldId id="1552" r:id="rId12"/>
    <p:sldId id="1662" r:id="rId13"/>
    <p:sldId id="1650" r:id="rId14"/>
    <p:sldId id="1673" r:id="rId15"/>
    <p:sldId id="1642" r:id="rId16"/>
    <p:sldId id="1629" r:id="rId17"/>
    <p:sldId id="1554" r:id="rId18"/>
    <p:sldId id="1672" r:id="rId19"/>
    <p:sldId id="1671" r:id="rId20"/>
    <p:sldId id="1674" r:id="rId21"/>
    <p:sldId id="1651" r:id="rId22"/>
    <p:sldId id="1611" r:id="rId23"/>
    <p:sldId id="1634" r:id="rId24"/>
    <p:sldId id="1582" r:id="rId25"/>
    <p:sldId id="1618" r:id="rId26"/>
    <p:sldId id="1622" r:id="rId27"/>
    <p:sldId id="1644" r:id="rId28"/>
    <p:sldId id="1645" r:id="rId29"/>
    <p:sldId id="1647" r:id="rId30"/>
    <p:sldId id="1648" r:id="rId31"/>
    <p:sldId id="1666" r:id="rId32"/>
    <p:sldId id="1657" r:id="rId33"/>
    <p:sldId id="1658" r:id="rId34"/>
    <p:sldId id="1667" r:id="rId35"/>
    <p:sldId id="1670" r:id="rId36"/>
    <p:sldId id="1661" r:id="rId3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0601F9FC-91BE-3D43-BA43-09B1E670DD68}">
          <p14:sldIdLst>
            <p14:sldId id="1664"/>
            <p14:sldId id="1487"/>
            <p14:sldId id="1639"/>
          </p14:sldIdLst>
        </p14:section>
        <p14:section name="Calculation Basis" id="{82D6CEFC-40F3-3F4F-8281-3D23F5C2F81B}">
          <p14:sldIdLst>
            <p14:sldId id="1562"/>
            <p14:sldId id="1668"/>
            <p14:sldId id="1565"/>
            <p14:sldId id="1556"/>
            <p14:sldId id="1653"/>
            <p14:sldId id="1656"/>
            <p14:sldId id="1547"/>
            <p14:sldId id="1552"/>
            <p14:sldId id="1662"/>
            <p14:sldId id="1650"/>
            <p14:sldId id="1673"/>
            <p14:sldId id="1642"/>
            <p14:sldId id="1629"/>
            <p14:sldId id="1554"/>
            <p14:sldId id="1672"/>
            <p14:sldId id="1671"/>
            <p14:sldId id="1674"/>
            <p14:sldId id="1651"/>
            <p14:sldId id="1611"/>
            <p14:sldId id="1634"/>
            <p14:sldId id="1582"/>
            <p14:sldId id="1618"/>
            <p14:sldId id="1622"/>
            <p14:sldId id="1644"/>
            <p14:sldId id="1645"/>
            <p14:sldId id="1647"/>
            <p14:sldId id="1648"/>
            <p14:sldId id="1666"/>
            <p14:sldId id="1657"/>
            <p14:sldId id="1658"/>
            <p14:sldId id="1667"/>
            <p14:sldId id="1670"/>
            <p14:sldId id="16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01FF"/>
    <a:srgbClr val="000AFF"/>
    <a:srgbClr val="5CD29C"/>
    <a:srgbClr val="2954FF"/>
    <a:srgbClr val="BEB803"/>
    <a:srgbClr val="CAC200"/>
    <a:srgbClr val="FE0CFF"/>
    <a:srgbClr val="67E5A9"/>
    <a:srgbClr val="0007C6"/>
    <a:srgbClr val="FF7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8"/>
    <p:restoredTop sz="95588"/>
  </p:normalViewPr>
  <p:slideViewPr>
    <p:cSldViewPr snapToGrid="0">
      <p:cViewPr>
        <p:scale>
          <a:sx n="105" d="100"/>
          <a:sy n="105" d="100"/>
        </p:scale>
        <p:origin x="528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CE363-16FB-A244-9D1C-C2856EE0E149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AC4CD-0FB3-934D-8D6F-80C7540822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8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A2CCB-BE0E-642B-B953-4A501515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1CA15-7CF7-94D7-CE48-080BFA5F3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  <p:txBody>
          <a:bodyPr/>
          <a:lstStyle/>
          <a:p>
            <a:endParaRPr lang="ja-JP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A4884C-8A77-DF4B-EA1D-B5F677294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29BDB-E507-12ED-3AC6-823CFDA7D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0F5911-8220-4E5C-B421-AB967FEF66A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52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A2F9-80C4-D88C-74C3-E6971012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C8E038-545F-1B62-7121-3C6D5D6EE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1EDFCA9-BA2B-D428-4D4A-3A9DD523F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837F7E-D4B4-C76F-2340-73587E6CB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08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09FE8-01F0-C0FA-A311-92BC2A86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E0EB2FA-639A-D12D-32E0-C6859E92F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72A219-38EE-239C-A535-FEF1D8358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7C29B9-B78E-9509-6DC6-7AB52A0BA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2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5E447-BCB9-69D4-B697-B2CB8A8B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F3A84AD-ED2D-6EBE-87DE-5448B790F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08144DB-05A5-CE8B-43E5-D4C8AEB1E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7E6C94-EBF4-5392-ED8E-D9CFA5DA8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094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D6778-566F-0FCE-9BC1-A8A18125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0F13CCF-DB62-3604-041A-60E3C6850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54CEFB9-963E-F937-84DD-7F22FB5CA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7EAC5A-8C52-30A0-9400-DEF056566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401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9CE48-AFBC-B601-F8F6-ECCFC4E4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A62F34C-6440-9738-A7D8-72F87AE30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A17C31-9214-15E5-4BD2-6D8790618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E55B3C-B829-290B-FEA0-42BE47381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365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07525-FE45-1DBF-CF12-37D84F60B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1C87C3-A2D8-A104-12EB-04509FFC9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9D5A61-13B2-B31B-911F-8AA1770F3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241FE0-AFF0-3EC9-5861-A782C768E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187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FC1DB-CD72-1B9D-2562-AB9C6BE15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7E2EA9-B266-D03C-632C-A47B45333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2538D4-FE57-36E7-C496-51447606B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54AE01-A42E-3E71-94D6-D6C4C0F19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273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B0596-A058-4655-933F-119253C9B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F0E812F-5A34-BA01-3C4E-FC5A41EDD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1D7BF8-0AE8-90E0-B9E8-72DB9E544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CDBB5E-AE22-814A-99F6-1BD80E210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386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E567-4B7F-27F2-F34C-929F399D5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B7539E-C829-B4E1-89A0-CA3295AFE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7C7A14-9AC1-3117-C6AD-A703F43CC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926525-0E36-1648-FE00-C3806FBDB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126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0A15F-D3B7-42C2-994E-37E36549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EDE4703-97DB-C130-E196-409EB865AC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9D7B06-3A68-5A84-AECC-0D51A71A6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323BEA-014C-56E5-784F-D638FA4FF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247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735EF-8901-2435-9522-CA9FBC01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E111D6-1ACD-E147-5810-999B1954F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477F90-D21C-1048-6CD3-749FCC87E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F96841-F095-B688-E13B-B56CD4A05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536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669EA-D454-9DF8-BEFD-3AB187CA0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79D8CCD-4569-E546-6917-72AE6C373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DE7EF9-BA16-C0CE-86EF-EA5DF114E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BBC1D6-1012-6493-6354-1B17E7EC2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620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75812-15E7-6EF9-7421-1EEE02111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3FC2A6-EC41-FD5F-19CC-6D0321C37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D25101-FFAD-AA32-CBA0-A3391B49B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289B60-9796-A0EA-FE09-18816A9EC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805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276C-6430-A724-D16E-ACDB48A2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FC78B49-33BF-C537-A8A6-FC378CBD6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E35076E-0DD4-F33D-B570-6BD9237AE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1FD41B-A46E-D4AC-4EC1-B56C2393B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299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FA3A-1347-3960-5024-D036FBD6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AC8475-0E78-E2ED-F155-7E7DFB9A7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E76D67D-EC21-06EF-F267-393AF532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89D117-53A9-98EE-F261-5FD8EECCA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023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44D6-0EAA-27B4-7633-C58EEE301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8338F45-AEC0-AF34-F661-0C826202B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03EDBE7-4008-B3D4-85EE-0450E4D30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ADD5BF-4135-29A6-3A9E-31DAFA2CD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924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8D722-B890-ED70-ECCE-7123EAEA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5523D6-9BCE-D174-AFCA-B71AF510C9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BA9CFBA-4559-C5F6-63A1-F5214AB7D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F91499-FA82-6E32-6A9C-3AA9FB475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406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9BB3E-CEE7-9583-0C5F-EA76D94C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1CF7BF-E890-2B86-1B1F-FF123558A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42EE593-BCED-DEB0-757A-5986AEBDC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A196A6-0D3E-4C76-C6C2-6F9996947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425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18DC-FFB7-C8EB-AFDE-C4AA187B5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A8B691-3F91-D3C3-9A67-3DB8F9C73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9176B54-26E2-6DA4-0A5C-796CAA341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A0123E-DB7F-7356-833D-0F2DA44AFD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895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8CA93-7392-FD47-30EB-CA32985EC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24490F-C03D-9739-6077-4944B2EABC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367FF85-5DF4-DDFB-475B-9490C73F9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F559A5-D296-AE29-F30C-82DECECB9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669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A97EE-4D69-3B87-4D3D-D9AB8A9E0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667B7E-4371-8D54-3A3E-07250D2E8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CADE46-C103-858B-AD82-8FADDA997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CCF4DF-5C2D-623B-A769-7F52D8BB9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574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A98CC-4645-581E-636B-D853B0258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14E600-BAD2-5B1C-9EF7-850CE2E7B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09A235-C599-A9C3-A253-0B3E2F9F1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BB7610-B74B-77B7-8CA2-145C0D8FA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030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3FE9C-6A75-EC9F-7DC3-D540DD6B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5EAB3CC-89BD-5BEC-849B-DD4B87776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A8C2CE5-F656-2879-9048-3D94C36C1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62F621-D29F-6D40-F88E-51C816860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97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E164-8862-565D-AD2A-783F51BA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8BA85E-9A49-9C27-FC60-6FBF362F8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5CBD6B-CDC1-32BA-A5C9-7A817ADA1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F39221-2FDE-2470-D347-6791B3670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1261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84E3-63ED-A350-7A44-D8CAC71F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28DB345-5499-2138-F1CB-C0FAB7EDE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2AA82E7-46E0-853D-4FD8-1EF035CAA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C768A8-D0B4-7893-C8B7-A90A7A9E9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150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5F43E-B543-756C-D16C-E1B2F5D20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5F9AC0-B826-F4B7-CC72-F8633A8F1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03B688-ABBA-30F0-265B-420BB23E3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E73756-1C89-82C6-B768-4EF63A494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0677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923C2-F9D7-38C1-31AA-6945D5765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19158E-9718-1485-AB28-7E921C532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511348-1F16-BD0D-2516-91EFC3F06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CD8E00-1AEA-671C-0BC6-6C0042660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7719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24629-5095-FB18-4081-3195F9D26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268030B-06D4-EFD0-C952-CBC6DD550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5254AD7-0201-FBD4-B8AE-E9944EA65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68E9D7-60A1-C340-EE3F-1DA1BE26E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9064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45DB8-B916-ED7D-E66C-414F92B8E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E5464DF-40AE-4C06-3E1C-B3964C0D7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70A8B0-6E49-52E8-0BE5-A935D8D2C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31787A-663B-F6EA-F9AC-1EA7EDEEA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1101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1B7FA-CDE1-503E-5DC5-B3D974B8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99832F-0A84-F267-5D1B-740F088DA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3B4CAD-4EA5-C3CD-711C-1598DB709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B962CF-F8AC-7F5E-3210-B29F18F5C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625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99652-9BAE-DE61-5042-F21716BF8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E1FDDC4-7B1A-9FAC-3E2B-B0F4F356F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A3F019-72E7-A19A-8E62-70359D7CB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EE4E20-84F1-CF2F-AFD2-A76C84F0E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6043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9AD5-0A05-AA0D-73E7-FA257F5B4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CCF319-4C2E-71B9-67D1-5591F2AD2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121CA6-497B-C11D-FA7B-A8881B93F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8ACCE0-51C9-C761-DD83-A2CEAF4AD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1402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CDE8-7A6F-F50B-96F6-FB3C150D8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CEE0C3-D94C-1620-469A-D675600B3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01F902-B8B7-535D-658D-3D87B13F7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C36FC6-B1A5-A7BF-0280-5E2384193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274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8932-BB5D-2785-078B-A1F7F3233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613F60-1469-DD5E-38A4-D9ACAF385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EB262B-BD99-51BE-AA7E-70E088563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DEC5ED5-FEDB-95B2-B9D3-833CA8679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9985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2C482-1242-9DC1-150D-D14B31386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C0D335-3ED3-AC68-43B3-395A2EA5C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C750880-3598-FBB8-9A3A-B71E48D72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C0DB3D-0324-2FF1-330E-4BD85695E2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159DDA-BBE1-6D46-8385-9AB118E09D3B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77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E28276-799D-2A88-D61F-5C24E6580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8524461-40ED-E07C-8520-B51F29D03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9C680A-4EF5-CB8A-1B2B-64F387F8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934391-1214-B398-37EF-62376E23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50A092-5493-DAD6-3630-BF5166B5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70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FFF8F2-3419-11EC-375E-25BA1D4E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A060DA-118F-78BC-52B1-012253F09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716F5A-2C91-DEDD-8E9A-FF335B6C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A74857-3658-42B7-897D-0D56C8C68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1F9DA4-7B8A-AA25-3350-EFC591C8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42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DDF491-AF4A-6D45-8660-1FEBC924C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9B251F-D1F2-EA2D-3818-FE6FADB4C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360816-30B2-07F5-69A5-C1AE4F0E3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202C04-C3BA-A28E-8768-EDE82ECE6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A189C-3714-81DF-8849-8AF33721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26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443EC8-E700-2A0C-094F-6E029F15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D71C2C-8FF2-3560-88FC-D0B25ED7A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A62255-704C-A378-0401-DC0EB78F8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B3D8A8-8B22-F7AE-B8DD-187716F15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E869618-9F9A-7184-2C95-A7D3937A7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CC7491-4A88-0260-6EBD-71A500767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44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32AB08-CC5E-0698-0D86-502B0A4D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3DE856-3C21-0794-F8C1-ACB4727B0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27ED5F-A022-B083-8457-319D3B375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056964E-9E80-C854-AA7D-B93BC50D0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722023F-CA10-713F-7D23-0BD16DA9C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0162A5-AE8E-9FE2-CF71-0714594C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CED8493-1089-E1FD-52E5-6066FC160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7B2FEC-2F53-2B54-B29B-4C31DD4D3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76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88911A-34F7-A5E2-A59E-67E3635A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4A067E-9AD1-9B66-67D0-7B652D183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984CC6-1E67-E108-82F0-DA08F02C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5740A69-EB66-4E07-01C8-D9FB1BED6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126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A627B5A-DB30-49AA-BE45-0AC99A0CC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4819F4E-A1AC-35DD-017F-1BF1DED3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53FE2F-8DAB-2A16-2D5B-32D6EBBE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519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A61C80-A187-B4C7-45DB-17B638AB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79F8E2-8CA3-B86E-809F-9CAD59FBB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E4C258-2110-B99A-B703-8CE74B4E6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7289FA6-FD59-0FF2-A2B1-77A6ABDF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818812-C772-4194-2D01-5ACEC830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4726B3-D322-33DD-9909-F5A78776D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50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E8331D-255B-7F8E-0D58-F85AA20F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02B16D9-A721-6317-42E6-B0A3683F3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E649A2-928C-6CCC-FBE0-085434302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227565-A6CF-8C61-240F-D8A0042EC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CDF7C5-8173-FFE4-443B-312CA762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44DE6D-F5F4-8C49-2E65-4215FC5C8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85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FA626A-3A96-49CA-F478-102968AF2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C48433-98C3-933D-7A7A-1029E584C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8DAAF4-7573-CA0A-849C-4261E73A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7DF49C-12DA-6FEE-22C1-FFE49B3B0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77A93D-3E59-18E6-714A-8FE62536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52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C3C2A4-5C1B-3978-91C5-EF24FA65EA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E89EC1-51F7-80CA-A3F9-C4743258C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529406-9CEC-579D-07C0-25F3D6C8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EC8E92-55C3-D419-89DD-003052AD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BDC53F-59C2-A339-81AA-56B993DC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19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ABC236A-0E17-6C46-B9F6-E4EF5AED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2D9EAD-7AFC-23F8-18C3-5E51EEAE8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6F55C2-48B1-EEAD-611C-7DD0E5C03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51F98D-D078-6E45-90A3-73BC545462B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448609-EDE7-CE0C-5BBA-94F997648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7FA4F1-57E6-AB70-F2DD-689FB9654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C926D1-56D8-5E48-9B65-61B5521A54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08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19.png"/><Relationship Id="rId3" Type="http://schemas.openxmlformats.org/officeDocument/2006/relationships/image" Target="../media/image16.png"/><Relationship Id="rId21" Type="http://schemas.openxmlformats.org/officeDocument/2006/relationships/image" Target="../media/image22.png"/><Relationship Id="rId7" Type="http://schemas.openxmlformats.org/officeDocument/2006/relationships/image" Target="../media/image272.png"/><Relationship Id="rId12" Type="http://schemas.microsoft.com/office/2007/relationships/hdphoto" Target="../media/hdphoto3.wdp"/><Relationship Id="rId25" Type="http://schemas.openxmlformats.org/officeDocument/2006/relationships/image" Target="../media/image251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3.png"/><Relationship Id="rId11" Type="http://schemas.openxmlformats.org/officeDocument/2006/relationships/image" Target="../media/image11.png"/><Relationship Id="rId24" Type="http://schemas.openxmlformats.org/officeDocument/2006/relationships/image" Target="../media/image25.png"/><Relationship Id="rId5" Type="http://schemas.openxmlformats.org/officeDocument/2006/relationships/image" Target="../media/image250.png"/><Relationship Id="rId15" Type="http://schemas.openxmlformats.org/officeDocument/2006/relationships/image" Target="../media/image21.png"/><Relationship Id="rId23" Type="http://schemas.openxmlformats.org/officeDocument/2006/relationships/image" Target="../media/image24.png"/><Relationship Id="rId10" Type="http://schemas.openxmlformats.org/officeDocument/2006/relationships/image" Target="../media/image18.png"/><Relationship Id="rId19" Type="http://schemas.openxmlformats.org/officeDocument/2006/relationships/image" Target="../media/image30.png"/><Relationship Id="rId4" Type="http://schemas.openxmlformats.org/officeDocument/2006/relationships/image" Target="../media/image241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Relationship Id="rId22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image" Target="../media/image27.png"/><Relationship Id="rId21" Type="http://schemas.openxmlformats.org/officeDocument/2006/relationships/image" Target="../media/image350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6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1.png"/><Relationship Id="rId5" Type="http://schemas.openxmlformats.org/officeDocument/2006/relationships/image" Target="../media/image29.png"/><Relationship Id="rId15" Type="http://schemas.openxmlformats.org/officeDocument/2006/relationships/image" Target="../media/image262.png"/><Relationship Id="rId10" Type="http://schemas.openxmlformats.org/officeDocument/2006/relationships/image" Target="../media/image240.png"/><Relationship Id="rId19" Type="http://schemas.openxmlformats.org/officeDocument/2006/relationships/image" Target="../media/image11.png"/><Relationship Id="rId4" Type="http://schemas.openxmlformats.org/officeDocument/2006/relationships/image" Target="../media/image28.png"/><Relationship Id="rId14" Type="http://schemas.openxmlformats.org/officeDocument/2006/relationships/image" Target="../media/image35.png"/><Relationship Id="rId22" Type="http://schemas.openxmlformats.org/officeDocument/2006/relationships/image" Target="../media/image3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.png"/><Relationship Id="rId5" Type="http://schemas.openxmlformats.org/officeDocument/2006/relationships/image" Target="../media/image40.png"/><Relationship Id="rId4" Type="http://schemas.microsoft.com/office/2007/relationships/hdphoto" Target="../media/hdphoto5.wdp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11.png"/><Relationship Id="rId21" Type="http://schemas.openxmlformats.org/officeDocument/2006/relationships/image" Target="../media/image56.png"/><Relationship Id="rId7" Type="http://schemas.openxmlformats.org/officeDocument/2006/relationships/image" Target="../media/image440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3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0" Type="http://schemas.openxmlformats.org/officeDocument/2006/relationships/image" Target="../media/image47.png"/><Relationship Id="rId19" Type="http://schemas.openxmlformats.org/officeDocument/2006/relationships/image" Target="../media/image52.png"/><Relationship Id="rId4" Type="http://schemas.microsoft.com/office/2007/relationships/hdphoto" Target="../media/hdphoto5.wdp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11.png"/><Relationship Id="rId3" Type="http://schemas.openxmlformats.org/officeDocument/2006/relationships/image" Target="../media/image58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5" Type="http://schemas.openxmlformats.org/officeDocument/2006/relationships/image" Target="../media/image61.png"/><Relationship Id="rId4" Type="http://schemas.openxmlformats.org/officeDocument/2006/relationships/image" Target="../media/image580.png"/><Relationship Id="rId9" Type="http://schemas.openxmlformats.org/officeDocument/2006/relationships/image" Target="../media/image64.png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7" Type="http://schemas.openxmlformats.org/officeDocument/2006/relationships/image" Target="../media/image9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0.png"/><Relationship Id="rId5" Type="http://schemas.openxmlformats.org/officeDocument/2006/relationships/image" Target="../media/image910.png"/><Relationship Id="rId4" Type="http://schemas.openxmlformats.org/officeDocument/2006/relationships/image" Target="../media/image8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8" Type="http://schemas.openxmlformats.org/officeDocument/2006/relationships/image" Target="../media/image95.png"/><Relationship Id="rId3" Type="http://schemas.openxmlformats.org/officeDocument/2006/relationships/image" Target="../media/image11.png"/><Relationship Id="rId21" Type="http://schemas.openxmlformats.org/officeDocument/2006/relationships/image" Target="../media/image68.png"/><Relationship Id="rId7" Type="http://schemas.openxmlformats.org/officeDocument/2006/relationships/image" Target="../media/image1120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1002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71.png"/><Relationship Id="rId23" Type="http://schemas.openxmlformats.org/officeDocument/2006/relationships/image" Target="../media/image70.png"/><Relationship Id="rId10" Type="http://schemas.openxmlformats.org/officeDocument/2006/relationships/image" Target="../media/image67.png"/><Relationship Id="rId19" Type="http://schemas.openxmlformats.org/officeDocument/2006/relationships/image" Target="../media/image97.png"/><Relationship Id="rId4" Type="http://schemas.microsoft.com/office/2007/relationships/hdphoto" Target="../media/hdphoto7.wdp"/><Relationship Id="rId9" Type="http://schemas.openxmlformats.org/officeDocument/2006/relationships/image" Target="../media/image66.png"/><Relationship Id="rId22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0.png"/><Relationship Id="rId18" Type="http://schemas.openxmlformats.org/officeDocument/2006/relationships/image" Target="../media/image76.png"/><Relationship Id="rId3" Type="http://schemas.openxmlformats.org/officeDocument/2006/relationships/image" Target="../media/image11.png"/><Relationship Id="rId21" Type="http://schemas.openxmlformats.org/officeDocument/2006/relationships/image" Target="../media/image78.png"/><Relationship Id="rId12" Type="http://schemas.openxmlformats.org/officeDocument/2006/relationships/image" Target="../media/image1110.png"/><Relationship Id="rId17" Type="http://schemas.openxmlformats.org/officeDocument/2006/relationships/image" Target="../media/image133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81.png"/><Relationship Id="rId5" Type="http://schemas.openxmlformats.org/officeDocument/2006/relationships/image" Target="../media/image72.png"/><Relationship Id="rId15" Type="http://schemas.openxmlformats.org/officeDocument/2006/relationships/image" Target="../media/image1151.png"/><Relationship Id="rId23" Type="http://schemas.openxmlformats.org/officeDocument/2006/relationships/image" Target="../media/image80.png"/><Relationship Id="rId19" Type="http://schemas.openxmlformats.org/officeDocument/2006/relationships/image" Target="../media/image1350.png"/><Relationship Id="rId4" Type="http://schemas.microsoft.com/office/2007/relationships/hdphoto" Target="../media/hdphoto7.wdp"/><Relationship Id="rId14" Type="http://schemas.openxmlformats.org/officeDocument/2006/relationships/image" Target="../media/image73.png"/><Relationship Id="rId22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1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0.png"/><Relationship Id="rId10" Type="http://schemas.openxmlformats.org/officeDocument/2006/relationships/image" Target="../media/image87.png"/><Relationship Id="rId4" Type="http://schemas.microsoft.com/office/2007/relationships/hdphoto" Target="../media/hdphoto7.wdp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1.png"/><Relationship Id="rId3" Type="http://schemas.openxmlformats.org/officeDocument/2006/relationships/image" Target="../media/image93.png"/><Relationship Id="rId7" Type="http://schemas.microsoft.com/office/2007/relationships/hdphoto" Target="../media/hdphoto7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6.png"/><Relationship Id="rId10" Type="http://schemas.openxmlformats.org/officeDocument/2006/relationships/image" Target="../media/image922.png"/><Relationship Id="rId4" Type="http://schemas.openxmlformats.org/officeDocument/2006/relationships/image" Target="../media/image94.png"/><Relationship Id="rId9" Type="http://schemas.openxmlformats.org/officeDocument/2006/relationships/image" Target="../media/image9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11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microsoft.com/office/2007/relationships/hdphoto" Target="../media/hdphoto7.wdp"/><Relationship Id="rId9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13" Type="http://schemas.openxmlformats.org/officeDocument/2006/relationships/image" Target="../media/image113.png"/><Relationship Id="rId3" Type="http://schemas.openxmlformats.org/officeDocument/2006/relationships/image" Target="../media/image11.png"/><Relationship Id="rId7" Type="http://schemas.openxmlformats.org/officeDocument/2006/relationships/image" Target="../media/image1050.png"/><Relationship Id="rId12" Type="http://schemas.openxmlformats.org/officeDocument/2006/relationships/image" Target="../media/image11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0.png"/><Relationship Id="rId11" Type="http://schemas.openxmlformats.org/officeDocument/2006/relationships/image" Target="../media/image1090.png"/><Relationship Id="rId5" Type="http://schemas.openxmlformats.org/officeDocument/2006/relationships/image" Target="../media/image110.png"/><Relationship Id="rId15" Type="http://schemas.openxmlformats.org/officeDocument/2006/relationships/image" Target="../media/image114.png"/><Relationship Id="rId10" Type="http://schemas.openxmlformats.org/officeDocument/2006/relationships/image" Target="../media/image112.png"/><Relationship Id="rId4" Type="http://schemas.microsoft.com/office/2007/relationships/hdphoto" Target="../media/hdphoto7.wdp"/><Relationship Id="rId9" Type="http://schemas.openxmlformats.org/officeDocument/2006/relationships/image" Target="../media/image111.png"/><Relationship Id="rId14" Type="http://schemas.openxmlformats.org/officeDocument/2006/relationships/image" Target="../media/image11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.png"/><Relationship Id="rId7" Type="http://schemas.openxmlformats.org/officeDocument/2006/relationships/image" Target="../media/image8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2.png"/><Relationship Id="rId5" Type="http://schemas.openxmlformats.org/officeDocument/2006/relationships/image" Target="../media/image119.png"/><Relationship Id="rId10" Type="http://schemas.openxmlformats.org/officeDocument/2006/relationships/image" Target="../media/image871.png"/><Relationship Id="rId4" Type="http://schemas.microsoft.com/office/2007/relationships/hdphoto" Target="../media/hdphoto7.wdp"/><Relationship Id="rId9" Type="http://schemas.openxmlformats.org/officeDocument/2006/relationships/image" Target="../media/image1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0.png"/><Relationship Id="rId3" Type="http://schemas.openxmlformats.org/officeDocument/2006/relationships/image" Target="../media/image11.png"/><Relationship Id="rId7" Type="http://schemas.openxmlformats.org/officeDocument/2006/relationships/image" Target="../media/image18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0" Type="http://schemas.openxmlformats.org/officeDocument/2006/relationships/image" Target="../media/image125.png"/><Relationship Id="rId4" Type="http://schemas.microsoft.com/office/2007/relationships/hdphoto" Target="../media/hdphoto3.wdp"/><Relationship Id="rId9" Type="http://schemas.openxmlformats.org/officeDocument/2006/relationships/image" Target="../media/image1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1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500.png"/><Relationship Id="rId18" Type="http://schemas.openxmlformats.org/officeDocument/2006/relationships/image" Target="../media/image562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07.jpeg"/><Relationship Id="rId17" Type="http://schemas.openxmlformats.org/officeDocument/2006/relationships/image" Target="../media/image551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5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530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5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671.png"/><Relationship Id="rId18" Type="http://schemas.openxmlformats.org/officeDocument/2006/relationships/image" Target="../media/image720.png"/><Relationship Id="rId3" Type="http://schemas.openxmlformats.org/officeDocument/2006/relationships/image" Target="../media/image11.png"/><Relationship Id="rId21" Type="http://schemas.openxmlformats.org/officeDocument/2006/relationships/image" Target="../media/image150.png"/><Relationship Id="rId7" Type="http://schemas.openxmlformats.org/officeDocument/2006/relationships/image" Target="../media/image142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7.png"/><Relationship Id="rId20" Type="http://schemas.openxmlformats.org/officeDocument/2006/relationships/image" Target="../media/image1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15" Type="http://schemas.openxmlformats.org/officeDocument/2006/relationships/image" Target="../media/image146.png"/><Relationship Id="rId19" Type="http://schemas.openxmlformats.org/officeDocument/2006/relationships/image" Target="../media/image610.png"/><Relationship Id="rId4" Type="http://schemas.microsoft.com/office/2007/relationships/hdphoto" Target="../media/hdphoto5.wdp"/><Relationship Id="rId9" Type="http://schemas.openxmlformats.org/officeDocument/2006/relationships/image" Target="../media/image144.png"/><Relationship Id="rId14" Type="http://schemas.openxmlformats.org/officeDocument/2006/relationships/image" Target="../media/image1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11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1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0.png"/><Relationship Id="rId37" Type="http://schemas.openxmlformats.org/officeDocument/2006/relationships/image" Target="../media/image950.png"/><Relationship Id="rId5" Type="http://schemas.openxmlformats.org/officeDocument/2006/relationships/image" Target="../media/image780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0" Type="http://schemas.openxmlformats.org/officeDocument/2006/relationships/image" Target="../media/image154.png"/><Relationship Id="rId19" Type="http://schemas.openxmlformats.org/officeDocument/2006/relationships/image" Target="../media/image831.png"/><Relationship Id="rId4" Type="http://schemas.microsoft.com/office/2007/relationships/hdphoto" Target="../media/hdphoto8.wdp"/><Relationship Id="rId9" Type="http://schemas.openxmlformats.org/officeDocument/2006/relationships/image" Target="../media/image153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59.png"/><Relationship Id="rId35" Type="http://schemas.openxmlformats.org/officeDocument/2006/relationships/image" Target="../media/image9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11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1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0.png"/><Relationship Id="rId37" Type="http://schemas.openxmlformats.org/officeDocument/2006/relationships/image" Target="../media/image950.png"/><Relationship Id="rId5" Type="http://schemas.openxmlformats.org/officeDocument/2006/relationships/image" Target="../media/image760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0" Type="http://schemas.openxmlformats.org/officeDocument/2006/relationships/image" Target="../media/image154.png"/><Relationship Id="rId19" Type="http://schemas.openxmlformats.org/officeDocument/2006/relationships/image" Target="../media/image831.png"/><Relationship Id="rId4" Type="http://schemas.microsoft.com/office/2007/relationships/hdphoto" Target="../media/hdphoto8.wdp"/><Relationship Id="rId9" Type="http://schemas.openxmlformats.org/officeDocument/2006/relationships/image" Target="../media/image153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59.png"/><Relationship Id="rId35" Type="http://schemas.openxmlformats.org/officeDocument/2006/relationships/image" Target="../media/image9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760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3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png"/><Relationship Id="rId32" Type="http://schemas.openxmlformats.org/officeDocument/2006/relationships/image" Target="../media/image159.png"/><Relationship Id="rId37" Type="http://schemas.openxmlformats.org/officeDocument/2006/relationships/image" Target="../media/image950.png"/><Relationship Id="rId5" Type="http://schemas.openxmlformats.org/officeDocument/2006/relationships/image" Target="../media/image151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9" Type="http://schemas.openxmlformats.org/officeDocument/2006/relationships/image" Target="../media/image831.png"/><Relationship Id="rId31" Type="http://schemas.microsoft.com/office/2007/relationships/hdphoto" Target="../media/hdphoto8.wdp"/><Relationship Id="rId4" Type="http://schemas.openxmlformats.org/officeDocument/2006/relationships/image" Target="../media/image770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1.png"/><Relationship Id="rId35" Type="http://schemas.openxmlformats.org/officeDocument/2006/relationships/image" Target="../media/image9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760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3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png"/><Relationship Id="rId32" Type="http://schemas.openxmlformats.org/officeDocument/2006/relationships/image" Target="../media/image159.png"/><Relationship Id="rId37" Type="http://schemas.openxmlformats.org/officeDocument/2006/relationships/image" Target="../media/image950.png"/><Relationship Id="rId5" Type="http://schemas.openxmlformats.org/officeDocument/2006/relationships/image" Target="../media/image151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9" Type="http://schemas.openxmlformats.org/officeDocument/2006/relationships/image" Target="../media/image831.png"/><Relationship Id="rId31" Type="http://schemas.microsoft.com/office/2007/relationships/hdphoto" Target="../media/hdphoto8.wdp"/><Relationship Id="rId4" Type="http://schemas.openxmlformats.org/officeDocument/2006/relationships/image" Target="../media/image770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1.png"/><Relationship Id="rId35" Type="http://schemas.openxmlformats.org/officeDocument/2006/relationships/image" Target="../media/image9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11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1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0.png"/><Relationship Id="rId37" Type="http://schemas.openxmlformats.org/officeDocument/2006/relationships/image" Target="../media/image950.png"/><Relationship Id="rId5" Type="http://schemas.openxmlformats.org/officeDocument/2006/relationships/image" Target="../media/image760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0" Type="http://schemas.openxmlformats.org/officeDocument/2006/relationships/image" Target="../media/image154.png"/><Relationship Id="rId19" Type="http://schemas.openxmlformats.org/officeDocument/2006/relationships/image" Target="../media/image831.png"/><Relationship Id="rId4" Type="http://schemas.microsoft.com/office/2007/relationships/hdphoto" Target="../media/hdphoto8.wdp"/><Relationship Id="rId9" Type="http://schemas.openxmlformats.org/officeDocument/2006/relationships/image" Target="../media/image153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59.png"/><Relationship Id="rId35" Type="http://schemas.openxmlformats.org/officeDocument/2006/relationships/image" Target="../media/image9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8" Type="http://schemas.openxmlformats.org/officeDocument/2006/relationships/image" Target="../media/image690.png"/><Relationship Id="rId26" Type="http://schemas.openxmlformats.org/officeDocument/2006/relationships/image" Target="../media/image860.png"/><Relationship Id="rId3" Type="http://schemas.openxmlformats.org/officeDocument/2006/relationships/image" Target="../media/image11.png"/><Relationship Id="rId21" Type="http://schemas.openxmlformats.org/officeDocument/2006/relationships/image" Target="../media/image156.png"/><Relationship Id="rId34" Type="http://schemas.openxmlformats.org/officeDocument/2006/relationships/image" Target="../media/image920.png"/><Relationship Id="rId7" Type="http://schemas.openxmlformats.org/officeDocument/2006/relationships/image" Target="../media/image151.png"/><Relationship Id="rId17" Type="http://schemas.openxmlformats.org/officeDocument/2006/relationships/image" Target="../media/image680.png"/><Relationship Id="rId25" Type="http://schemas.openxmlformats.org/officeDocument/2006/relationships/image" Target="../media/image850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670.png"/><Relationship Id="rId20" Type="http://schemas.openxmlformats.org/officeDocument/2006/relationships/image" Target="../media/image155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0.png"/><Relationship Id="rId37" Type="http://schemas.openxmlformats.org/officeDocument/2006/relationships/image" Target="../media/image950.png"/><Relationship Id="rId5" Type="http://schemas.openxmlformats.org/officeDocument/2006/relationships/image" Target="../media/image760.png"/><Relationship Id="rId15" Type="http://schemas.openxmlformats.org/officeDocument/2006/relationships/image" Target="../media/image660.png"/><Relationship Id="rId23" Type="http://schemas.openxmlformats.org/officeDocument/2006/relationships/image" Target="../media/image158.png"/><Relationship Id="rId28" Type="http://schemas.openxmlformats.org/officeDocument/2006/relationships/image" Target="../media/image881.png"/><Relationship Id="rId36" Type="http://schemas.openxmlformats.org/officeDocument/2006/relationships/image" Target="../media/image940.png"/><Relationship Id="rId10" Type="http://schemas.openxmlformats.org/officeDocument/2006/relationships/image" Target="../media/image154.png"/><Relationship Id="rId19" Type="http://schemas.openxmlformats.org/officeDocument/2006/relationships/image" Target="../media/image831.png"/><Relationship Id="rId4" Type="http://schemas.microsoft.com/office/2007/relationships/hdphoto" Target="../media/hdphoto8.wdp"/><Relationship Id="rId9" Type="http://schemas.openxmlformats.org/officeDocument/2006/relationships/image" Target="../media/image153.png"/><Relationship Id="rId22" Type="http://schemas.openxmlformats.org/officeDocument/2006/relationships/image" Target="../media/image157.png"/><Relationship Id="rId27" Type="http://schemas.openxmlformats.org/officeDocument/2006/relationships/image" Target="../media/image870.png"/><Relationship Id="rId30" Type="http://schemas.openxmlformats.org/officeDocument/2006/relationships/image" Target="../media/image159.png"/><Relationship Id="rId35" Type="http://schemas.openxmlformats.org/officeDocument/2006/relationships/image" Target="../media/image9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image" Target="../media/image165.png"/><Relationship Id="rId3" Type="http://schemas.openxmlformats.org/officeDocument/2006/relationships/image" Target="../media/image11.png"/><Relationship Id="rId7" Type="http://schemas.openxmlformats.org/officeDocument/2006/relationships/image" Target="../media/image161.png"/><Relationship Id="rId12" Type="http://schemas.openxmlformats.org/officeDocument/2006/relationships/image" Target="../media/image1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810.png"/><Relationship Id="rId5" Type="http://schemas.openxmlformats.org/officeDocument/2006/relationships/image" Target="../media/image751.png"/><Relationship Id="rId10" Type="http://schemas.openxmlformats.org/officeDocument/2006/relationships/image" Target="../media/image800.png"/><Relationship Id="rId4" Type="http://schemas.microsoft.com/office/2007/relationships/hdphoto" Target="../media/hdphoto7.wdp"/><Relationship Id="rId9" Type="http://schemas.openxmlformats.org/officeDocument/2006/relationships/image" Target="../media/image163.png"/><Relationship Id="rId14" Type="http://schemas.openxmlformats.org/officeDocument/2006/relationships/image" Target="../media/image18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072.png"/><Relationship Id="rId18" Type="http://schemas.openxmlformats.org/officeDocument/2006/relationships/image" Target="../media/image1102.png"/><Relationship Id="rId26" Type="http://schemas.openxmlformats.org/officeDocument/2006/relationships/image" Target="../media/image1141.png"/><Relationship Id="rId3" Type="http://schemas.openxmlformats.org/officeDocument/2006/relationships/image" Target="../media/image11.png"/><Relationship Id="rId21" Type="http://schemas.openxmlformats.org/officeDocument/2006/relationships/image" Target="../media/image173.png"/><Relationship Id="rId7" Type="http://schemas.openxmlformats.org/officeDocument/2006/relationships/image" Target="../media/image1031.png"/><Relationship Id="rId12" Type="http://schemas.openxmlformats.org/officeDocument/2006/relationships/image" Target="../media/image169.png"/><Relationship Id="rId17" Type="http://schemas.openxmlformats.org/officeDocument/2006/relationships/image" Target="../media/image172.png"/><Relationship Id="rId25" Type="http://schemas.openxmlformats.org/officeDocument/2006/relationships/image" Target="../media/image1001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171.png"/><Relationship Id="rId20" Type="http://schemas.openxmlformats.org/officeDocument/2006/relationships/image" Target="../media/image10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11" Type="http://schemas.openxmlformats.org/officeDocument/2006/relationships/image" Target="../media/image168.png"/><Relationship Id="rId24" Type="http://schemas.openxmlformats.org/officeDocument/2006/relationships/image" Target="../media/image176.png"/><Relationship Id="rId5" Type="http://schemas.openxmlformats.org/officeDocument/2006/relationships/image" Target="../media/image166.png"/><Relationship Id="rId15" Type="http://schemas.openxmlformats.org/officeDocument/2006/relationships/image" Target="../media/image951.png"/><Relationship Id="rId23" Type="http://schemas.openxmlformats.org/officeDocument/2006/relationships/image" Target="../media/image175.png"/><Relationship Id="rId10" Type="http://schemas.openxmlformats.org/officeDocument/2006/relationships/image" Target="../media/image901.png"/><Relationship Id="rId19" Type="http://schemas.openxmlformats.org/officeDocument/2006/relationships/image" Target="../media/image1113.png"/><Relationship Id="rId4" Type="http://schemas.microsoft.com/office/2007/relationships/hdphoto" Target="../media/hdphoto7.wdp"/><Relationship Id="rId9" Type="http://schemas.openxmlformats.org/officeDocument/2006/relationships/image" Target="../media/image1870.png"/><Relationship Id="rId14" Type="http://schemas.openxmlformats.org/officeDocument/2006/relationships/image" Target="../media/image1020.png"/><Relationship Id="rId22" Type="http://schemas.openxmlformats.org/officeDocument/2006/relationships/image" Target="../media/image174.png"/><Relationship Id="rId27" Type="http://schemas.openxmlformats.org/officeDocument/2006/relationships/image" Target="../media/image11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microsoft.com/office/2007/relationships/hdphoto" Target="../media/hdphoto7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0.png"/><Relationship Id="rId18" Type="http://schemas.openxmlformats.org/officeDocument/2006/relationships/image" Target="../media/image95.png"/><Relationship Id="rId3" Type="http://schemas.openxmlformats.org/officeDocument/2006/relationships/image" Target="../media/image177.png"/><Relationship Id="rId7" Type="http://schemas.openxmlformats.org/officeDocument/2006/relationships/image" Target="../media/image1770.png"/><Relationship Id="rId12" Type="http://schemas.openxmlformats.org/officeDocument/2006/relationships/image" Target="../media/image179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66.png"/><Relationship Id="rId20" Type="http://schemas.openxmlformats.org/officeDocument/2006/relationships/image" Target="../media/image100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11" Type="http://schemas.openxmlformats.org/officeDocument/2006/relationships/image" Target="../media/image961.png"/><Relationship Id="rId5" Type="http://schemas.openxmlformats.org/officeDocument/2006/relationships/image" Target="../media/image11.png"/><Relationship Id="rId15" Type="http://schemas.openxmlformats.org/officeDocument/2006/relationships/image" Target="../media/image65.png"/><Relationship Id="rId19" Type="http://schemas.openxmlformats.org/officeDocument/2006/relationships/image" Target="../media/image97.png"/><Relationship Id="rId4" Type="http://schemas.openxmlformats.org/officeDocument/2006/relationships/image" Target="../media/image921.png"/><Relationship Id="rId14" Type="http://schemas.openxmlformats.org/officeDocument/2006/relationships/image" Target="../media/image18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2040.png"/><Relationship Id="rId3" Type="http://schemas.openxmlformats.org/officeDocument/2006/relationships/image" Target="../media/image11.png"/><Relationship Id="rId7" Type="http://schemas.openxmlformats.org/officeDocument/2006/relationships/image" Target="../media/image183.png"/><Relationship Id="rId12" Type="http://schemas.openxmlformats.org/officeDocument/2006/relationships/image" Target="../media/image187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20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png"/><Relationship Id="rId11" Type="http://schemas.openxmlformats.org/officeDocument/2006/relationships/image" Target="../media/image186.png"/><Relationship Id="rId5" Type="http://schemas.openxmlformats.org/officeDocument/2006/relationships/image" Target="../media/image1960.png"/><Relationship Id="rId15" Type="http://schemas.openxmlformats.org/officeDocument/2006/relationships/image" Target="../media/image189.png"/><Relationship Id="rId10" Type="http://schemas.openxmlformats.org/officeDocument/2006/relationships/image" Target="../media/image2010.png"/><Relationship Id="rId4" Type="http://schemas.microsoft.com/office/2007/relationships/hdphoto" Target="../media/hdphoto7.wdp"/><Relationship Id="rId9" Type="http://schemas.openxmlformats.org/officeDocument/2006/relationships/image" Target="../media/image185.png"/><Relationship Id="rId14" Type="http://schemas.openxmlformats.org/officeDocument/2006/relationships/image" Target="../media/image1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944B0-84EC-FC9E-D03D-5F19AB995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37FCDDE-0D99-3040-3F4F-62EAF73EC618}"/>
              </a:ext>
            </a:extLst>
          </p:cNvPr>
          <p:cNvGrpSpPr/>
          <p:nvPr/>
        </p:nvGrpSpPr>
        <p:grpSpPr>
          <a:xfrm>
            <a:off x="1777134" y="636167"/>
            <a:ext cx="2836556" cy="1103582"/>
            <a:chOff x="1676429" y="757692"/>
            <a:chExt cx="3023695" cy="117639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5BFE53E-FC52-5E0B-1767-F7B1B9846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29" y="757692"/>
              <a:ext cx="858765" cy="117639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ADD1254-C0FF-E016-2822-F216AC3E2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074" t="27875" r="15549" b="28958"/>
            <a:stretch/>
          </p:blipFill>
          <p:spPr>
            <a:xfrm>
              <a:off x="2648355" y="796424"/>
              <a:ext cx="2051769" cy="1063563"/>
            </a:xfrm>
            <a:prstGeom prst="rect">
              <a:avLst/>
            </a:prstGeom>
          </p:spPr>
        </p:pic>
      </p:grpSp>
      <p:grpSp>
        <p:nvGrpSpPr>
          <p:cNvPr id="81" name="Group 3">
            <a:extLst>
              <a:ext uri="{FF2B5EF4-FFF2-40B4-BE49-F238E27FC236}">
                <a16:creationId xmlns:a16="http://schemas.microsoft.com/office/drawing/2014/main" id="{2B301891-B310-BE38-6102-15E8AA292493}"/>
              </a:ext>
            </a:extLst>
          </p:cNvPr>
          <p:cNvGrpSpPr/>
          <p:nvPr/>
        </p:nvGrpSpPr>
        <p:grpSpPr>
          <a:xfrm>
            <a:off x="-44409" y="0"/>
            <a:ext cx="12289966" cy="6906543"/>
            <a:chOff x="-258550" y="-1095089"/>
            <a:chExt cx="9244395" cy="7528888"/>
          </a:xfrm>
        </p:grpSpPr>
        <p:sp>
          <p:nvSpPr>
            <p:cNvPr id="82" name="Rectangle 20">
              <a:extLst>
                <a:ext uri="{FF2B5EF4-FFF2-40B4-BE49-F238E27FC236}">
                  <a16:creationId xmlns:a16="http://schemas.microsoft.com/office/drawing/2014/main" id="{9F31155A-B82E-E7F3-07F2-8CE0F4DEA24D}"/>
                </a:ext>
              </a:extLst>
            </p:cNvPr>
            <p:cNvSpPr/>
            <p:nvPr/>
          </p:nvSpPr>
          <p:spPr>
            <a:xfrm rot="10800000">
              <a:off x="-258550" y="5246993"/>
              <a:ext cx="9244395" cy="1186806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55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3" name="Rectangle 19">
              <a:extLst>
                <a:ext uri="{FF2B5EF4-FFF2-40B4-BE49-F238E27FC236}">
                  <a16:creationId xmlns:a16="http://schemas.microsoft.com/office/drawing/2014/main" id="{E9238637-B799-60CE-E178-59C64FFED39A}"/>
                </a:ext>
              </a:extLst>
            </p:cNvPr>
            <p:cNvSpPr/>
            <p:nvPr/>
          </p:nvSpPr>
          <p:spPr>
            <a:xfrm>
              <a:off x="-234709" y="-1095089"/>
              <a:ext cx="9185047" cy="887418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790189AC-CA24-DDC2-5F42-78599D86BF94}"/>
              </a:ext>
            </a:extLst>
          </p:cNvPr>
          <p:cNvGrpSpPr/>
          <p:nvPr/>
        </p:nvGrpSpPr>
        <p:grpSpPr>
          <a:xfrm>
            <a:off x="586660" y="4242275"/>
            <a:ext cx="5217504" cy="1824863"/>
            <a:chOff x="373215" y="2387688"/>
            <a:chExt cx="5217504" cy="1824863"/>
          </a:xfrm>
        </p:grpSpPr>
        <p:sp>
          <p:nvSpPr>
            <p:cNvPr id="77" name="Title 1">
              <a:extLst>
                <a:ext uri="{FF2B5EF4-FFF2-40B4-BE49-F238E27FC236}">
                  <a16:creationId xmlns:a16="http://schemas.microsoft.com/office/drawing/2014/main" id="{8815BDC0-7588-EC5E-4B9C-DEE1FAA20A1F}"/>
                </a:ext>
              </a:extLst>
            </p:cNvPr>
            <p:cNvSpPr txBox="1">
              <a:spLocks/>
            </p:cNvSpPr>
            <p:nvPr/>
          </p:nvSpPr>
          <p:spPr>
            <a:xfrm>
              <a:off x="1365888" y="2387688"/>
              <a:ext cx="3451072" cy="35025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Bef>
                  <a:spcPts val="300"/>
                </a:spcBef>
              </a:pPr>
              <a:r>
                <a:rPr lang="en-GB" altLang="ja-JP" sz="2400" dirty="0">
                  <a:latin typeface="Times New Roman" panose="02020603050405020304" pitchFamily="18" charset="0"/>
                </a:rPr>
                <a:t>Panith Adulsiriswad</a:t>
              </a:r>
              <a:endParaRPr lang="en-GB" altLang="ja-JP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8" name="Title 1">
              <a:extLst>
                <a:ext uri="{FF2B5EF4-FFF2-40B4-BE49-F238E27FC236}">
                  <a16:creationId xmlns:a16="http://schemas.microsoft.com/office/drawing/2014/main" id="{F11C8E1B-40BA-89E6-305A-45337F31A117}"/>
                </a:ext>
              </a:extLst>
            </p:cNvPr>
            <p:cNvSpPr txBox="1">
              <a:spLocks/>
            </p:cNvSpPr>
            <p:nvPr/>
          </p:nvSpPr>
          <p:spPr>
            <a:xfrm>
              <a:off x="373215" y="3648856"/>
              <a:ext cx="5217504" cy="56369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14325" indent="-314325" algn="l">
                <a:spcBef>
                  <a:spcPts val="300"/>
                </a:spcBef>
              </a:pPr>
              <a:r>
                <a:rPr lang="en-GB" altLang="ja-JP" sz="1600" dirty="0">
                  <a:latin typeface="Times New Roman" panose="02020603050405020304" pitchFamily="18" charset="0"/>
                </a:rPr>
                <a:t>[1]	National Institutes for Quantum Science and Technology, Naka Institute for Fusion Science and Technology</a:t>
              </a:r>
            </a:p>
            <a:p>
              <a:pPr marL="314325" indent="-314325" algn="l">
                <a:spcBef>
                  <a:spcPts val="300"/>
                </a:spcBef>
              </a:pPr>
              <a:r>
                <a:rPr lang="en-GB" altLang="ja-JP" sz="1600" dirty="0">
                  <a:latin typeface="Times New Roman" panose="02020603050405020304" pitchFamily="18" charset="0"/>
                </a:rPr>
                <a:t>[2] National Institute for Quantum Science and Technology, </a:t>
              </a:r>
              <a:r>
                <a:rPr lang="en-GB" altLang="ja-JP" sz="1600" dirty="0" err="1">
                  <a:latin typeface="Times New Roman" panose="02020603050405020304" pitchFamily="18" charset="0"/>
                </a:rPr>
                <a:t>Rokkasho</a:t>
              </a:r>
              <a:r>
                <a:rPr lang="en-GB" altLang="ja-JP" sz="1600" dirty="0">
                  <a:latin typeface="Times New Roman" panose="02020603050405020304" pitchFamily="18" charset="0"/>
                </a:rPr>
                <a:t> Institute for Fusion Energy</a:t>
              </a:r>
            </a:p>
          </p:txBody>
        </p:sp>
      </p:grpSp>
      <p:sp>
        <p:nvSpPr>
          <p:cNvPr id="2" name="直角三角形 1">
            <a:extLst>
              <a:ext uri="{FF2B5EF4-FFF2-40B4-BE49-F238E27FC236}">
                <a16:creationId xmlns:a16="http://schemas.microsoft.com/office/drawing/2014/main" id="{9E78C5E1-A9F1-DF79-0F2C-C88814463AE9}"/>
              </a:ext>
            </a:extLst>
          </p:cNvPr>
          <p:cNvSpPr/>
          <p:nvPr/>
        </p:nvSpPr>
        <p:spPr>
          <a:xfrm flipH="1" flipV="1">
            <a:off x="-44410" y="19161"/>
            <a:ext cx="12242759" cy="221081"/>
          </a:xfrm>
          <a:prstGeom prst="rtTriangle">
            <a:avLst/>
          </a:prstGeom>
          <a:gradFill flip="none" rotWithShape="1">
            <a:gsLst>
              <a:gs pos="7000">
                <a:schemeClr val="tx1">
                  <a:alpha val="70000"/>
                </a:schemeClr>
              </a:gs>
              <a:gs pos="33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814E9A7-E0CF-E654-DBBB-0AFAD37A53CD}"/>
              </a:ext>
            </a:extLst>
          </p:cNvPr>
          <p:cNvGrpSpPr/>
          <p:nvPr/>
        </p:nvGrpSpPr>
        <p:grpSpPr>
          <a:xfrm>
            <a:off x="-28909" y="-29541"/>
            <a:ext cx="12242756" cy="519080"/>
            <a:chOff x="-44407" y="-33464"/>
            <a:chExt cx="12242756" cy="519080"/>
          </a:xfrm>
        </p:grpSpPr>
        <p:pic>
          <p:nvPicPr>
            <p:cNvPr id="23" name="Picture 14">
              <a:extLst>
                <a:ext uri="{FF2B5EF4-FFF2-40B4-BE49-F238E27FC236}">
                  <a16:creationId xmlns:a16="http://schemas.microsoft.com/office/drawing/2014/main" id="{5DA5FE6C-FF2A-2898-9434-3FCECF718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-44407" y="-15050"/>
              <a:ext cx="12242756" cy="500666"/>
            </a:xfrm>
            <a:prstGeom prst="rect">
              <a:avLst/>
            </a:prstGeom>
          </p:spPr>
        </p:pic>
        <p:sp>
          <p:nvSpPr>
            <p:cNvPr id="40" name="Title 1">
              <a:extLst>
                <a:ext uri="{FF2B5EF4-FFF2-40B4-BE49-F238E27FC236}">
                  <a16:creationId xmlns:a16="http://schemas.microsoft.com/office/drawing/2014/main" id="{D6F3ECD8-D7B4-CCDE-FCB8-216D835F4380}"/>
                </a:ext>
              </a:extLst>
            </p:cNvPr>
            <p:cNvSpPr txBox="1">
              <a:spLocks/>
            </p:cNvSpPr>
            <p:nvPr/>
          </p:nvSpPr>
          <p:spPr>
            <a:xfrm>
              <a:off x="-15498" y="-33464"/>
              <a:ext cx="11156666" cy="42464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ja-JP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  <a:r>
                <a:rPr lang="en-US" altLang="ja-JP" sz="3200" b="1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</a:t>
              </a:r>
              <a:r>
                <a:rPr lang="en-US" altLang="ja-JP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Technical Meeting on Energetic Particles</a:t>
              </a:r>
              <a:endParaRPr lang="en-US" altLang="ja-JP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2" name="Picture 14">
            <a:extLst>
              <a:ext uri="{FF2B5EF4-FFF2-40B4-BE49-F238E27FC236}">
                <a16:creationId xmlns:a16="http://schemas.microsoft.com/office/drawing/2014/main" id="{1A2EBED2-61DA-2587-1B74-7D6C252680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8" y="6409947"/>
            <a:ext cx="12204700" cy="463554"/>
          </a:xfrm>
          <a:prstGeom prst="rect">
            <a:avLst/>
          </a:prstGeom>
        </p:spPr>
      </p:pic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8F33C12B-0331-BE0D-8971-3DA9CC1EFFDE}"/>
              </a:ext>
            </a:extLst>
          </p:cNvPr>
          <p:cNvSpPr/>
          <p:nvPr/>
        </p:nvSpPr>
        <p:spPr>
          <a:xfrm rot="10800000" flipH="1" flipV="1">
            <a:off x="-12714" y="6153269"/>
            <a:ext cx="12242759" cy="696425"/>
          </a:xfrm>
          <a:prstGeom prst="rtTriangle">
            <a:avLst/>
          </a:prstGeom>
          <a:gradFill flip="none" rotWithShape="1">
            <a:gsLst>
              <a:gs pos="7000">
                <a:schemeClr val="tx1">
                  <a:alpha val="70000"/>
                </a:schemeClr>
              </a:gs>
              <a:gs pos="40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D553EA-1565-59EE-D57A-27658FDB8F12}"/>
              </a:ext>
            </a:extLst>
          </p:cNvPr>
          <p:cNvGrpSpPr/>
          <p:nvPr/>
        </p:nvGrpSpPr>
        <p:grpSpPr>
          <a:xfrm>
            <a:off x="131528" y="1865440"/>
            <a:ext cx="6127769" cy="2359097"/>
            <a:chOff x="-649246" y="1437591"/>
            <a:chExt cx="8326252" cy="2411015"/>
          </a:xfrm>
        </p:grpSpPr>
        <p:sp>
          <p:nvSpPr>
            <p:cNvPr id="50" name="Title 1">
              <a:extLst>
                <a:ext uri="{FF2B5EF4-FFF2-40B4-BE49-F238E27FC236}">
                  <a16:creationId xmlns:a16="http://schemas.microsoft.com/office/drawing/2014/main" id="{C1908491-5032-D277-6505-A809F42500D2}"/>
                </a:ext>
              </a:extLst>
            </p:cNvPr>
            <p:cNvSpPr txBox="1">
              <a:spLocks/>
            </p:cNvSpPr>
            <p:nvPr/>
          </p:nvSpPr>
          <p:spPr>
            <a:xfrm>
              <a:off x="-649246" y="1437591"/>
              <a:ext cx="8326252" cy="24110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Properties of </a:t>
              </a:r>
              <a:r>
                <a:rPr lang="en-US" altLang="ja-JP" sz="4000" dirty="0">
                  <a:solidFill>
                    <a:srgbClr val="000A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Pressure-driven</a:t>
              </a:r>
              <a:r>
                <a:rPr lang="en-US" altLang="ja-JP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&amp; </a:t>
              </a:r>
              <a:r>
                <a:rPr lang="en-US" altLang="ja-JP" sz="4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EP-driven</a:t>
              </a:r>
              <a:r>
                <a:rPr lang="en-US" altLang="ja-JP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MHD  Instabilities in Helical Core ITER-Scale Plasmas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2BE8132-D5A8-5CF2-0F19-53FC08D0EBBB}"/>
                </a:ext>
              </a:extLst>
            </p:cNvPr>
            <p:cNvSpPr txBox="1"/>
            <p:nvPr/>
          </p:nvSpPr>
          <p:spPr>
            <a:xfrm>
              <a:off x="5642919" y="307709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434AA5-EC7C-2C4B-9FB4-5C9A8831430F}"/>
              </a:ext>
            </a:extLst>
          </p:cNvPr>
          <p:cNvSpPr txBox="1"/>
          <p:nvPr/>
        </p:nvSpPr>
        <p:spPr>
          <a:xfrm>
            <a:off x="12970043" y="6641724"/>
            <a:ext cx="317078" cy="4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9" name="図 8" descr="グラフ, じょうごグラフ&#10;&#10;自動的に生成された説明">
            <a:extLst>
              <a:ext uri="{FF2B5EF4-FFF2-40B4-BE49-F238E27FC236}">
                <a16:creationId xmlns:a16="http://schemas.microsoft.com/office/drawing/2014/main" id="{F62AF1E6-5DDA-338D-FBE5-95A5A80E92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93" r="1200"/>
          <a:stretch>
            <a:fillRect/>
          </a:stretch>
        </p:blipFill>
        <p:spPr>
          <a:xfrm>
            <a:off x="6561711" y="1355376"/>
            <a:ext cx="5557150" cy="334733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5906DF-D6A1-D040-23D2-BCAF6F22E4C2}"/>
              </a:ext>
            </a:extLst>
          </p:cNvPr>
          <p:cNvSpPr txBox="1">
            <a:spLocks/>
          </p:cNvSpPr>
          <p:nvPr/>
        </p:nvSpPr>
        <p:spPr>
          <a:xfrm>
            <a:off x="1810345" y="4651585"/>
            <a:ext cx="2770134" cy="3502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300"/>
              </a:spcBef>
            </a:pPr>
            <a:r>
              <a:rPr lang="en-GB" altLang="ja-JP" sz="2000" dirty="0">
                <a:latin typeface="Times New Roman" panose="02020603050405020304" pitchFamily="18" charset="0"/>
              </a:rPr>
              <a:t>September 30, 2026</a:t>
            </a:r>
            <a:endParaRPr lang="en-GB" altLang="ja-JP" sz="20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444D3-B9F5-61F5-9848-67C524E96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1D56006F-41A9-FFCD-635F-2FEBF1C6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10758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2</a:t>
            </a:fld>
            <a:endParaRPr kumimoji="1" lang="ja-JP" altLang="en-US" sz="240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CF33B47-DBD3-6A89-58BB-1516E67AB769}"/>
              </a:ext>
            </a:extLst>
          </p:cNvPr>
          <p:cNvGrpSpPr/>
          <p:nvPr/>
        </p:nvGrpSpPr>
        <p:grpSpPr>
          <a:xfrm>
            <a:off x="13248" y="631722"/>
            <a:ext cx="6035617" cy="1148292"/>
            <a:chOff x="145274" y="711772"/>
            <a:chExt cx="6035617" cy="1148292"/>
          </a:xfrm>
        </p:grpSpPr>
        <p:sp>
          <p:nvSpPr>
            <p:cNvPr id="2" name="TextBox 57">
              <a:extLst>
                <a:ext uri="{FF2B5EF4-FFF2-40B4-BE49-F238E27FC236}">
                  <a16:creationId xmlns:a16="http://schemas.microsoft.com/office/drawing/2014/main" id="{BC779037-A52F-F66C-6A1A-0471B9810867}"/>
                </a:ext>
              </a:extLst>
            </p:cNvPr>
            <p:cNvSpPr txBox="1"/>
            <p:nvPr/>
          </p:nvSpPr>
          <p:spPr>
            <a:xfrm>
              <a:off x="145274" y="711772"/>
              <a:ext cx="5818482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44463" indent="-144463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Helical</a:t>
              </a:r>
              <a:r>
                <a:rPr lang="en-US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core</a:t>
              </a:r>
              <a:r>
                <a:rPr lang="en-US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HC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2000" baseline="30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is a </a:t>
              </a: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Long-lived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ideal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saturation  </a:t>
              </a:r>
              <a:b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</a:b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state 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of </a:t>
              </a:r>
              <a:r>
                <a:rPr 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kink</a:t>
              </a:r>
              <a:r>
                <a:rPr lang="en-US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/</a:t>
              </a:r>
              <a:r>
                <a:rPr 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quasi-interchange</a:t>
              </a:r>
              <a:r>
                <a:rPr lang="en-US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mode.</a:t>
              </a:r>
              <a:endParaRPr lang="en-US" sz="2000" b="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57">
                  <a:extLst>
                    <a:ext uri="{FF2B5EF4-FFF2-40B4-BE49-F238E27FC236}">
                      <a16:creationId xmlns:a16="http://schemas.microsoft.com/office/drawing/2014/main" id="{475802E9-E58D-F894-1FE8-9372D2209B55}"/>
                    </a:ext>
                  </a:extLst>
                </p:cNvPr>
                <p:cNvSpPr txBox="1"/>
                <p:nvPr/>
              </p:nvSpPr>
              <p:spPr>
                <a:xfrm>
                  <a:off x="373746" y="1459954"/>
                  <a:ext cx="5807145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358775" lvl="1" indent="-347663">
                    <a:buFont typeface="Arial" panose="020B0604020202020204" pitchFamily="34" charset="0"/>
                    <a:buChar char="→"/>
                    <a:tabLst>
                      <a:tab pos="2219325" algn="l"/>
                    </a:tabLst>
                  </a:pPr>
                  <a:r>
                    <a:rPr lang="en-US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Observed in the tokamak </a:t>
                  </a:r>
                  <a:r>
                    <a:rPr lang="en-US" sz="20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hybrid</a:t>
                  </a:r>
                  <a:r>
                    <a:rPr lang="en-US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scenario ( </a:t>
                  </a:r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≳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a14:m>
                  <a:r>
                    <a:rPr lang="en-US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)</a:t>
                  </a:r>
                  <a:endParaRPr lang="en-US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TextBox 57">
                  <a:extLst>
                    <a:ext uri="{FF2B5EF4-FFF2-40B4-BE49-F238E27FC236}">
                      <a16:creationId xmlns:a16="http://schemas.microsoft.com/office/drawing/2014/main" id="{475802E9-E58D-F894-1FE8-9372D2209B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746" y="1459954"/>
                  <a:ext cx="5807145" cy="400110"/>
                </a:xfrm>
                <a:prstGeom prst="rect">
                  <a:avLst/>
                </a:prstGeom>
                <a:blipFill>
                  <a:blip r:embed="rId4"/>
                  <a:stretch>
                    <a:fillRect l="-873" t="-6061" r="-655" b="-242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E28832A-4F34-CF40-D1FD-FDB6A9C9A100}"/>
                </a:ext>
              </a:extLst>
            </p:cNvPr>
            <p:cNvSpPr txBox="1"/>
            <p:nvPr/>
          </p:nvSpPr>
          <p:spPr>
            <a:xfrm>
              <a:off x="745048" y="1298706"/>
              <a:ext cx="521870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[1] Cooper, W. A., et al. Physical review letters 105.3 (2010): 035003</a:t>
              </a:r>
            </a:p>
          </p:txBody>
        </p:sp>
      </p:grpSp>
      <p:pic>
        <p:nvPicPr>
          <p:cNvPr id="4" name="図 3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9AD2C5E3-D2E4-2B8C-0224-623D0D5A8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883" y="3715955"/>
            <a:ext cx="4587245" cy="2808896"/>
          </a:xfrm>
          <a:custGeom>
            <a:avLst/>
            <a:gdLst>
              <a:gd name="csX0" fmla="*/ 0 w 4587245"/>
              <a:gd name="csY0" fmla="*/ 0 h 2808896"/>
              <a:gd name="csX1" fmla="*/ 4587245 w 4587245"/>
              <a:gd name="csY1" fmla="*/ 0 h 2808896"/>
              <a:gd name="csX2" fmla="*/ 4587245 w 4587245"/>
              <a:gd name="csY2" fmla="*/ 2808896 h 2808896"/>
              <a:gd name="csX3" fmla="*/ 0 w 4587245"/>
              <a:gd name="csY3" fmla="*/ 2808896 h 2808896"/>
              <a:gd name="csX4" fmla="*/ 0 w 4587245"/>
              <a:gd name="csY4" fmla="*/ 581100 h 2808896"/>
              <a:gd name="csX5" fmla="*/ 476452 w 4587245"/>
              <a:gd name="csY5" fmla="*/ 581100 h 2808896"/>
              <a:gd name="csX6" fmla="*/ 476452 w 4587245"/>
              <a:gd name="csY6" fmla="*/ 126789 h 2808896"/>
              <a:gd name="csX7" fmla="*/ 0 w 4587245"/>
              <a:gd name="csY7" fmla="*/ 126789 h 2808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587245" h="2808896">
                <a:moveTo>
                  <a:pt x="0" y="0"/>
                </a:moveTo>
                <a:lnTo>
                  <a:pt x="4587245" y="0"/>
                </a:lnTo>
                <a:lnTo>
                  <a:pt x="4587245" y="2808896"/>
                </a:lnTo>
                <a:lnTo>
                  <a:pt x="0" y="2808896"/>
                </a:lnTo>
                <a:lnTo>
                  <a:pt x="0" y="581100"/>
                </a:lnTo>
                <a:lnTo>
                  <a:pt x="476452" y="581100"/>
                </a:lnTo>
                <a:lnTo>
                  <a:pt x="476452" y="126789"/>
                </a:lnTo>
                <a:lnTo>
                  <a:pt x="0" y="126789"/>
                </a:lnTo>
                <a:close/>
              </a:path>
            </a:pathLst>
          </a:cu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5F243A1-39F6-6179-D954-D833A89027B5}"/>
              </a:ext>
            </a:extLst>
          </p:cNvPr>
          <p:cNvGrpSpPr/>
          <p:nvPr/>
        </p:nvGrpSpPr>
        <p:grpSpPr>
          <a:xfrm>
            <a:off x="241720" y="1687274"/>
            <a:ext cx="5427195" cy="766231"/>
            <a:chOff x="373746" y="2073726"/>
            <a:chExt cx="5427195" cy="766231"/>
          </a:xfrm>
        </p:grpSpPr>
        <p:sp>
          <p:nvSpPr>
            <p:cNvPr id="11" name="TextBox 57">
              <a:extLst>
                <a:ext uri="{FF2B5EF4-FFF2-40B4-BE49-F238E27FC236}">
                  <a16:creationId xmlns:a16="http://schemas.microsoft.com/office/drawing/2014/main" id="{B2F3C219-7971-89AD-4AED-D60349F369B6}"/>
                </a:ext>
              </a:extLst>
            </p:cNvPr>
            <p:cNvSpPr txBox="1"/>
            <p:nvPr/>
          </p:nvSpPr>
          <p:spPr>
            <a:xfrm>
              <a:off x="373746" y="2073726"/>
              <a:ext cx="542719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58775" lvl="1" indent="-347663">
                <a:buFont typeface="Arial" panose="020B0604020202020204" pitchFamily="34" charset="0"/>
                <a:buChar char="→"/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Spontaneous formation is predicted in ITER</a:t>
              </a:r>
              <a:r>
                <a:rPr lang="en-US" sz="2000" baseline="30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2-3</a:t>
              </a:r>
              <a:endParaRPr lang="en-US" sz="2000" b="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C0C30E1-32DF-D021-159B-D710944B7F6C}"/>
                </a:ext>
              </a:extLst>
            </p:cNvPr>
            <p:cNvSpPr txBox="1"/>
            <p:nvPr/>
          </p:nvSpPr>
          <p:spPr>
            <a:xfrm>
              <a:off x="745048" y="2378292"/>
              <a:ext cx="49939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[2] </a:t>
              </a: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Wingen, A., et al. </a:t>
              </a:r>
              <a:r>
                <a:rPr lang="en-GB" altLang="ja-JP" sz="1200" b="0" i="1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Nuclear Fusion</a:t>
              </a: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58.3 (2018): 036004</a:t>
              </a:r>
              <a:endParaRPr lang="en-US" altLang="ja-JP" sz="12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[3] </a:t>
              </a: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Cooper, W. A., et al. </a:t>
              </a:r>
              <a:r>
                <a:rPr lang="en-GB" altLang="ja-JP" sz="1200" b="0" i="1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Plasma Phys. and </a:t>
              </a:r>
              <a:r>
                <a:rPr lang="en-GB" altLang="ja-JP" sz="1200" b="0" i="1" u="none" strike="noStrike" dirty="0" err="1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Cntrl</a:t>
              </a:r>
              <a:r>
                <a:rPr lang="en-GB" altLang="ja-JP" sz="1200" b="0" i="1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. Fusion</a:t>
              </a: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53.2 (2011): 024002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4048F1A-DB5B-F059-AAD6-671A08E02640}"/>
              </a:ext>
            </a:extLst>
          </p:cNvPr>
          <p:cNvGrpSpPr/>
          <p:nvPr/>
        </p:nvGrpSpPr>
        <p:grpSpPr>
          <a:xfrm>
            <a:off x="241720" y="2394754"/>
            <a:ext cx="6108361" cy="878925"/>
            <a:chOff x="373746" y="1996782"/>
            <a:chExt cx="6108361" cy="878925"/>
          </a:xfrm>
        </p:grpSpPr>
        <p:sp>
          <p:nvSpPr>
            <p:cNvPr id="15" name="TextBox 57">
              <a:extLst>
                <a:ext uri="{FF2B5EF4-FFF2-40B4-BE49-F238E27FC236}">
                  <a16:creationId xmlns:a16="http://schemas.microsoft.com/office/drawing/2014/main" id="{1EA4B655-D341-5DB5-C869-753915690B55}"/>
                </a:ext>
              </a:extLst>
            </p:cNvPr>
            <p:cNvSpPr txBox="1"/>
            <p:nvPr/>
          </p:nvSpPr>
          <p:spPr>
            <a:xfrm>
              <a:off x="373746" y="1996782"/>
              <a:ext cx="6108361" cy="677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58775" lvl="1" indent="-347663">
                <a:buFont typeface="Arial" panose="020B0604020202020204" pitchFamily="34" charset="0"/>
                <a:buChar char="→"/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Responsible for the</a:t>
              </a:r>
              <a:r>
                <a:rPr lang="en-US" sz="20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poloidal flux-pumping</a:t>
              </a:r>
              <a:r>
                <a:rPr lang="en-US" sz="2000" b="1" baseline="30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</a:t>
              </a:r>
            </a:p>
            <a:p>
              <a:pPr marL="671513" lvl="2" indent="-307975">
                <a:buFont typeface="システムフォント（レギュラー）"/>
                <a:buChar char="⼀"/>
                <a:tabLst>
                  <a:tab pos="2219325" algn="l"/>
                </a:tabLst>
              </a:pPr>
              <a:r>
                <a:rPr lang="en-US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Sawtooth-free plasmas with expense toroidal symmetry</a:t>
              </a:r>
              <a:endParaRPr lang="en-US" sz="16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CC5C864-8B4B-A137-B19D-F065C248F328}"/>
                </a:ext>
              </a:extLst>
            </p:cNvPr>
            <p:cNvSpPr txBox="1"/>
            <p:nvPr/>
          </p:nvSpPr>
          <p:spPr>
            <a:xfrm>
              <a:off x="745048" y="2598708"/>
              <a:ext cx="44585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[4] Piovesan, P, et al. </a:t>
              </a:r>
              <a:r>
                <a:rPr lang="en-GB" altLang="ja-JP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Plasma Phys. </a:t>
              </a:r>
              <a:r>
                <a:rPr lang="en-GB" altLang="ja-JP" sz="1200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Cntl</a:t>
              </a:r>
              <a:r>
                <a:rPr lang="en-GB" altLang="ja-JP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Fusion</a:t>
              </a:r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59.1 (2016): 014027</a:t>
              </a:r>
              <a:endParaRPr lang="en-GB" altLang="ja-JP" sz="12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TextBox 57">
            <a:extLst>
              <a:ext uri="{FF2B5EF4-FFF2-40B4-BE49-F238E27FC236}">
                <a16:creationId xmlns:a16="http://schemas.microsoft.com/office/drawing/2014/main" id="{26957D40-417B-0317-E541-105931DE8E1A}"/>
              </a:ext>
            </a:extLst>
          </p:cNvPr>
          <p:cNvSpPr txBox="1"/>
          <p:nvPr/>
        </p:nvSpPr>
        <p:spPr>
          <a:xfrm>
            <a:off x="6203564" y="634901"/>
            <a:ext cx="589034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44463" indent="-144463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Using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kinetic alpha </a:t>
            </a:r>
            <a:r>
              <a:rPr lang="en-US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MHD</a:t>
            </a:r>
            <a:r>
              <a:rPr lang="en-US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model (MEGA) to study </a:t>
            </a:r>
            <a:r>
              <a:rPr lang="en-US" sz="20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HC formation </a:t>
            </a:r>
            <a:r>
              <a:rPr lang="en-US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 ITER-scale plasmas, we found that</a:t>
            </a:r>
            <a:r>
              <a:rPr lang="en-US" sz="2000" baseline="30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  <a:endParaRPr lang="en-US" sz="20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F68F2D7-6151-725C-B1B1-85E92FE0E0DD}"/>
                  </a:ext>
                </a:extLst>
              </p:cNvPr>
              <p:cNvSpPr txBox="1"/>
              <p:nvPr/>
            </p:nvSpPr>
            <p:spPr>
              <a:xfrm>
                <a:off x="6415181" y="1272480"/>
                <a:ext cx="6170075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900" spc="-1" dirty="0"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1. </a:t>
                </a:r>
                <a:r>
                  <a:rPr lang="en-US" altLang="ja-JP" sz="1900" b="1" spc="-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Fusion-born</a:t>
                </a:r>
                <a:r>
                  <a:rPr lang="en-US" altLang="ja-JP" sz="1900" spc="-1" dirty="0"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900" b="1" spc="-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alphas</a:t>
                </a:r>
                <a:r>
                  <a:rPr lang="en-US" altLang="ja-JP" sz="1900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 enhances </a:t>
                </a:r>
                <a:r>
                  <a:rPr lang="en-US" altLang="ja-JP" sz="1900" b="1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HC</a:t>
                </a:r>
                <a:r>
                  <a:rPr lang="en-US" altLang="ja-JP" sz="1900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900" b="1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displacement</a:t>
                </a:r>
                <a:r>
                  <a:rPr lang="th-TH" altLang="ja-JP" sz="1900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900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1900" b="1" i="1" spc="-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Noto Sans CJK JP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1900" b="1" i="1" spc="-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Noto Sans CJK JP"/>
                            <a:cs typeface="Times New Roman" panose="02020603050405020304" pitchFamily="18" charset="0"/>
                          </a:rPr>
                          <m:t>𝜹</m:t>
                        </m:r>
                      </m:e>
                      <m:sub>
                        <m:r>
                          <a:rPr lang="en-US" altLang="ja-JP" sz="1900" b="1" i="1" spc="-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Noto Sans CJK JP"/>
                            <a:cs typeface="Times New Roman" panose="02020603050405020304" pitchFamily="18" charset="0"/>
                          </a:rPr>
                          <m:t>𝑯𝑪</m:t>
                        </m:r>
                      </m:sub>
                    </m:sSub>
                  </m:oMath>
                </a14:m>
                <a:r>
                  <a:rPr lang="en-US" altLang="ja-JP" sz="1900" spc="-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F68F2D7-6151-725C-B1B1-85E92FE0E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181" y="1272480"/>
                <a:ext cx="6170075" cy="384721"/>
              </a:xfrm>
              <a:prstGeom prst="rect">
                <a:avLst/>
              </a:prstGeom>
              <a:blipFill>
                <a:blip r:embed="rId6"/>
                <a:stretch>
                  <a:fillRect l="-820" t="-9677" b="-22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1A191DE-2966-8551-E2BE-F7B242CC9AA7}"/>
                  </a:ext>
                </a:extLst>
              </p:cNvPr>
              <p:cNvSpPr txBox="1"/>
              <p:nvPr/>
            </p:nvSpPr>
            <p:spPr>
              <a:xfrm>
                <a:off x="6415181" y="1595456"/>
                <a:ext cx="5739111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74638" indent="-274638">
                  <a:tabLst>
                    <a:tab pos="1284288" algn="l"/>
                  </a:tabLst>
                </a:pPr>
                <a:r>
                  <a:rPr lang="en-US" altLang="ja-JP" sz="1900" spc="-1" dirty="0"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2. Within </a:t>
                </a:r>
                <a14:m>
                  <m:oMath xmlns:m="http://schemas.openxmlformats.org/officeDocument/2006/math">
                    <m:r>
                      <a:rPr lang="en-US" altLang="ja-JP" sz="1900" i="1" spc="-1">
                        <a:latin typeface="Cambria Math" panose="02040503050406030204" pitchFamily="18" charset="0"/>
                      </a:rPr>
                      <m:t>0≤</m:t>
                    </m:r>
                    <m:sSub>
                      <m:sSubPr>
                        <m:ctrlPr>
                          <a:rPr lang="en-US" altLang="ja-JP" sz="1900" i="1" spc="-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1900" i="1" spc="-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ja-JP" sz="1900" i="1" spc="-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altLang="ja-JP" sz="1900" i="1" spc="-1">
                        <a:latin typeface="Cambria Math" panose="02040503050406030204" pitchFamily="18" charset="0"/>
                      </a:rPr>
                      <m:t>≤1.5%</m:t>
                    </m:r>
                  </m:oMath>
                </a14:m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ja-JP" sz="19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alphas</a:t>
                </a: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remain well-confined</a:t>
                </a:r>
                <a:r>
                  <a:rPr lang="en-US" altLang="ja-JP" sz="1900" baseline="30000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b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1900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lang="en-US" altLang="ja-JP" sz="1900" i="1" spc="-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Caveat: 	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However, </a:t>
                </a:r>
                <a:r>
                  <a:rPr lang="en-US" altLang="ja-JP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effects</a:t>
                </a:r>
                <a:r>
                  <a:rPr lang="en-US" altLang="ja-JP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other instabilities </a:t>
                </a:r>
                <a:r>
                  <a:rPr lang="en-US" altLang="ja-JP" i="1" dirty="0" err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US" altLang="ja-JP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en-US" altLang="ja-JP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</a:t>
                </a:r>
                <a:r>
                  <a:rPr lang="en-US" altLang="ja-JP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ja-JP" i="1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equilibrium</a:t>
                </a:r>
                <a:r>
                  <a:rPr lang="en-US" altLang="ja-JP" sz="1900" i="1" spc="-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have not be assessed!</a:t>
                </a:r>
                <a:endParaRPr kumimoji="1" lang="ja-JP" altLang="en-US" sz="190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1A191DE-2966-8551-E2BE-F7B242CC9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181" y="1595456"/>
                <a:ext cx="5739111" cy="969496"/>
              </a:xfrm>
              <a:prstGeom prst="rect">
                <a:avLst/>
              </a:prstGeom>
              <a:blipFill>
                <a:blip r:embed="rId7"/>
                <a:stretch>
                  <a:fillRect l="-881" t="-2564" b="-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45F92FE-3FB4-4070-28DD-8ECF1FF36BED}"/>
              </a:ext>
            </a:extLst>
          </p:cNvPr>
          <p:cNvGrpSpPr/>
          <p:nvPr/>
        </p:nvGrpSpPr>
        <p:grpSpPr>
          <a:xfrm>
            <a:off x="6686486" y="3297306"/>
            <a:ext cx="4886631" cy="3535322"/>
            <a:chOff x="6686486" y="3297306"/>
            <a:chExt cx="4886631" cy="3535322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7F83B297-3686-7EED-1758-BA8218A758FD}"/>
                </a:ext>
              </a:extLst>
            </p:cNvPr>
            <p:cNvGrpSpPr/>
            <p:nvPr/>
          </p:nvGrpSpPr>
          <p:grpSpPr>
            <a:xfrm>
              <a:off x="6686486" y="3297306"/>
              <a:ext cx="4886631" cy="3535322"/>
              <a:chOff x="6686486" y="3297306"/>
              <a:chExt cx="4886631" cy="3535322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8B6AD8ED-AB89-600C-5E79-A5B47645ACAA}"/>
                  </a:ext>
                </a:extLst>
              </p:cNvPr>
              <p:cNvGrpSpPr/>
              <p:nvPr/>
            </p:nvGrpSpPr>
            <p:grpSpPr>
              <a:xfrm>
                <a:off x="6686486" y="3297306"/>
                <a:ext cx="4692754" cy="3274534"/>
                <a:chOff x="7001794" y="823376"/>
                <a:chExt cx="5145965" cy="3590777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42EE486E-0120-2F8C-5682-FF85378A9236}"/>
                    </a:ext>
                  </a:extLst>
                </p:cNvPr>
                <p:cNvGrpSpPr/>
                <p:nvPr/>
              </p:nvGrpSpPr>
              <p:grpSpPr>
                <a:xfrm>
                  <a:off x="7080000" y="860531"/>
                  <a:ext cx="5067759" cy="3553622"/>
                  <a:chOff x="762000" y="10038944"/>
                  <a:chExt cx="11466801" cy="8040768"/>
                </a:xfrm>
              </p:grpSpPr>
              <p:pic>
                <p:nvPicPr>
                  <p:cNvPr id="53" name="図 52" descr="グラフ, 折れ線グラフ&#10;&#10;AI 生成コンテンツは誤りを含む可能性があります。">
                    <a:extLst>
                      <a:ext uri="{FF2B5EF4-FFF2-40B4-BE49-F238E27FC236}">
                        <a16:creationId xmlns:a16="http://schemas.microsoft.com/office/drawing/2014/main" id="{D069508E-1020-F1E0-C500-30660736CBF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1467086" y="10038944"/>
                    <a:ext cx="10761715" cy="8040768"/>
                  </a:xfrm>
                  <a:prstGeom prst="rect">
                    <a:avLst/>
                  </a:prstGeom>
                </p:spPr>
              </p:pic>
              <p:sp>
                <p:nvSpPr>
                  <p:cNvPr id="54" name="正方形/長方形 53">
                    <a:extLst>
                      <a:ext uri="{FF2B5EF4-FFF2-40B4-BE49-F238E27FC236}">
                        <a16:creationId xmlns:a16="http://schemas.microsoft.com/office/drawing/2014/main" id="{915BFAC2-49E7-F552-2E62-9A3A9B0D90E7}"/>
                      </a:ext>
                    </a:extLst>
                  </p:cNvPr>
                  <p:cNvSpPr/>
                  <p:nvPr/>
                </p:nvSpPr>
                <p:spPr>
                  <a:xfrm>
                    <a:off x="762000" y="13946371"/>
                    <a:ext cx="74428" cy="1736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テキスト ボックス 50">
                      <a:extLst>
                        <a:ext uri="{FF2B5EF4-FFF2-40B4-BE49-F238E27FC236}">
                          <a16:creationId xmlns:a16="http://schemas.microsoft.com/office/drawing/2014/main" id="{BE78EBC6-D1A7-7B91-C4BD-3D19E987C4BD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5613947" y="2211223"/>
                      <a:ext cx="3163820" cy="3881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altLang="ja-JP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 axis</a:t>
                      </a:r>
                      <a:r>
                        <a:rPr kumimoji="1" lang="en-US" altLang="ja-JP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Displacement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7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kumimoji="1" lang="en-US" altLang="ja-JP" sz="1700" b="0" i="1" smtClean="0">
                                  <a:latin typeface="Cambria Math" panose="02040503050406030204" pitchFamily="18" charset="0"/>
                                </a:rPr>
                                <m:t>𝐻𝐶</m:t>
                              </m:r>
                            </m:sub>
                          </m:sSub>
                        </m:oMath>
                      </a14:m>
                      <a:r>
                        <a:rPr kumimoji="1" lang="en-US" altLang="ja-JP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(m)</a:t>
                      </a:r>
                      <a:endParaRPr kumimoji="1" lang="ja-JP" altLang="en-US" sz="17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1" name="テキスト ボックス 50">
                      <a:extLst>
                        <a:ext uri="{FF2B5EF4-FFF2-40B4-BE49-F238E27FC236}">
                          <a16:creationId xmlns:a16="http://schemas.microsoft.com/office/drawing/2014/main" id="{BE78EBC6-D1A7-7B91-C4BD-3D19E987C4B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5613947" y="2211223"/>
                      <a:ext cx="3163820" cy="38812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6897" t="-1316" r="-20690" b="-131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テキスト ボックス 51">
                      <a:extLst>
                        <a:ext uri="{FF2B5EF4-FFF2-40B4-BE49-F238E27FC236}">
                          <a16:creationId xmlns:a16="http://schemas.microsoft.com/office/drawing/2014/main" id="{7E24ED41-33BF-AF23-859A-298A1D330A7B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8413872" y="2405285"/>
                      <a:ext cx="2575934" cy="64125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MEGA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kumimoji="1" lang="en-US" altLang="ja-JP" sz="1600" dirty="0">
                          <a:solidFill>
                            <a:srgbClr val="CB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VMEC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agree within </a:t>
                      </a:r>
                      <a14:m>
                        <m:oMath xmlns:m="http://schemas.openxmlformats.org/officeDocument/2006/math">
                          <m:r>
                            <a:rPr kumimoji="1" lang="en-US" altLang="ja-JP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0≤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kumimoji="1" lang="en-US" altLang="ja-JP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≤1.5%</m:t>
                          </m:r>
                        </m:oMath>
                      </a14:m>
                      <a:endParaRPr kumimoji="1" lang="en-US" altLang="ja-JP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テキスト ボックス 51">
                      <a:extLst>
                        <a:ext uri="{FF2B5EF4-FFF2-40B4-BE49-F238E27FC236}">
                          <a16:creationId xmlns:a16="http://schemas.microsoft.com/office/drawing/2014/main" id="{7E24ED41-33BF-AF23-859A-298A1D330A7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8413872" y="2405285"/>
                      <a:ext cx="2575934" cy="641251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t="-2128" b="-1276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DBA15021-7962-EF97-62CD-B25F19668580}"/>
                  </a:ext>
                </a:extLst>
              </p:cNvPr>
              <p:cNvSpPr txBox="1"/>
              <p:nvPr/>
            </p:nvSpPr>
            <p:spPr>
              <a:xfrm>
                <a:off x="6787801" y="6524851"/>
                <a:ext cx="4785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17500" indent="-209550">
                  <a:buClr>
                    <a:srgbClr val="000000"/>
                  </a:buClr>
                  <a:buSzPct val="45000"/>
                </a:pPr>
                <a:r>
                  <a:rPr lang="en-US" altLang="ja-JP" sz="1400" spc="-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[5] </a:t>
                </a:r>
                <a:r>
                  <a:rPr lang="en-US" altLang="ja-JP" sz="1400" i="1" spc="-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Noto Sans CJK JP"/>
                    <a:cs typeface="Times New Roman" panose="02020603050405020304" pitchFamily="18" charset="0"/>
                  </a:rPr>
                  <a:t>P. Adulsiriswad et al. Nuclear Fusion 66.4 (2026) 046032</a:t>
                </a:r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6909034-FDAF-8632-8C77-C5794DCF07D7}"/>
                </a:ext>
              </a:extLst>
            </p:cNvPr>
            <p:cNvCxnSpPr/>
            <p:nvPr/>
          </p:nvCxnSpPr>
          <p:spPr>
            <a:xfrm flipH="1" flipV="1">
              <a:off x="8010446" y="4603876"/>
              <a:ext cx="158697" cy="214413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034E1C9-DD9B-BD36-71D8-FA27833F98F9}"/>
              </a:ext>
            </a:extLst>
          </p:cNvPr>
          <p:cNvGrpSpPr/>
          <p:nvPr/>
        </p:nvGrpSpPr>
        <p:grpSpPr>
          <a:xfrm>
            <a:off x="5931" y="10121"/>
            <a:ext cx="11930037" cy="633381"/>
            <a:chOff x="5931" y="28409"/>
            <a:chExt cx="11930037" cy="633381"/>
          </a:xfrm>
        </p:grpSpPr>
        <p:pic>
          <p:nvPicPr>
            <p:cNvPr id="23" name="Picture 2" descr="May be an image of text that says 'QST'">
              <a:extLst>
                <a:ext uri="{FF2B5EF4-FFF2-40B4-BE49-F238E27FC236}">
                  <a16:creationId xmlns:a16="http://schemas.microsoft.com/office/drawing/2014/main" id="{EB1A1D44-2A79-CDCA-EE00-B4E076EDCC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31" y="28409"/>
              <a:ext cx="462850" cy="633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AC07E170-B335-C5DD-A284-2CD09F8F6023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28" name="TextBox 50">
              <a:extLst>
                <a:ext uri="{FF2B5EF4-FFF2-40B4-BE49-F238E27FC236}">
                  <a16:creationId xmlns:a16="http://schemas.microsoft.com/office/drawing/2014/main" id="{7544D4D4-FA6A-D931-DB87-6330E14A8E22}"/>
                </a:ext>
              </a:extLst>
            </p:cNvPr>
            <p:cNvSpPr txBox="1"/>
            <p:nvPr/>
          </p:nvSpPr>
          <p:spPr>
            <a:xfrm>
              <a:off x="478903" y="46904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Background : </a:t>
              </a:r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Helical Core Formation in Tokamak Plasmas</a:t>
              </a:r>
            </a:p>
          </p:txBody>
        </p:sp>
        <p:cxnSp>
          <p:nvCxnSpPr>
            <p:cNvPr id="29" name="Straight Connector 27">
              <a:extLst>
                <a:ext uri="{FF2B5EF4-FFF2-40B4-BE49-F238E27FC236}">
                  <a16:creationId xmlns:a16="http://schemas.microsoft.com/office/drawing/2014/main" id="{CDC3F7EA-E0FC-912B-1007-E4D1BE5FB729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85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5EBF-A5B8-2F21-41DF-D99268EDB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B65DF0E0-5FE5-755E-19BC-E70678B4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10758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</a:t>
            </a:fld>
            <a:endParaRPr kumimoji="1" lang="ja-JP" altLang="en-US" sz="240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6C59EF2-E7C7-C0CC-995A-06C972AE2AB9}"/>
              </a:ext>
            </a:extLst>
          </p:cNvPr>
          <p:cNvGrpSpPr/>
          <p:nvPr/>
        </p:nvGrpSpPr>
        <p:grpSpPr>
          <a:xfrm>
            <a:off x="5931" y="10121"/>
            <a:ext cx="11930037" cy="633381"/>
            <a:chOff x="5931" y="28409"/>
            <a:chExt cx="11930037" cy="633381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A9F35641-A5C7-0C62-171C-4E004E4BA2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31" y="28409"/>
              <a:ext cx="462850" cy="633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7118785-F34A-8A0F-1887-B847ADE51FD9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9" name="TextBox 50">
              <a:extLst>
                <a:ext uri="{FF2B5EF4-FFF2-40B4-BE49-F238E27FC236}">
                  <a16:creationId xmlns:a16="http://schemas.microsoft.com/office/drawing/2014/main" id="{74FEAC8F-B551-EF4B-5DDC-CAF5CC0E54B8}"/>
                </a:ext>
              </a:extLst>
            </p:cNvPr>
            <p:cNvSpPr txBox="1"/>
            <p:nvPr/>
          </p:nvSpPr>
          <p:spPr>
            <a:xfrm>
              <a:off x="478903" y="46904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Research Motivations &amp; Objectives</a:t>
              </a:r>
              <a:endParaRPr lang="en-US" altLang="ja-JP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endParaRPr>
            </a:p>
          </p:txBody>
        </p:sp>
        <p:cxnSp>
          <p:nvCxnSpPr>
            <p:cNvPr id="22" name="Straight Connector 27">
              <a:extLst>
                <a:ext uri="{FF2B5EF4-FFF2-40B4-BE49-F238E27FC236}">
                  <a16:creationId xmlns:a16="http://schemas.microsoft.com/office/drawing/2014/main" id="{DED37C0C-24C1-D1DE-5DD3-33415ECADC68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CD2463EE-5DAA-C3D8-4DFA-569EC04A57C9}"/>
              </a:ext>
            </a:extLst>
          </p:cNvPr>
          <p:cNvGrpSpPr/>
          <p:nvPr/>
        </p:nvGrpSpPr>
        <p:grpSpPr>
          <a:xfrm>
            <a:off x="118243" y="950182"/>
            <a:ext cx="5977757" cy="969496"/>
            <a:chOff x="118243" y="1094388"/>
            <a:chExt cx="5977757" cy="969496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1638343-55CB-B191-A09C-25B101C66E6B}"/>
                </a:ext>
              </a:extLst>
            </p:cNvPr>
            <p:cNvSpPr/>
            <p:nvPr/>
          </p:nvSpPr>
          <p:spPr>
            <a:xfrm>
              <a:off x="118243" y="1101761"/>
              <a:ext cx="5977757" cy="935449"/>
            </a:xfrm>
            <a:prstGeom prst="rect">
              <a:avLst/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57">
                  <a:extLst>
                    <a:ext uri="{FF2B5EF4-FFF2-40B4-BE49-F238E27FC236}">
                      <a16:creationId xmlns:a16="http://schemas.microsoft.com/office/drawing/2014/main" id="{782E49E1-125E-149C-838D-7176A831158C}"/>
                    </a:ext>
                  </a:extLst>
                </p:cNvPr>
                <p:cNvSpPr txBox="1"/>
                <p:nvPr/>
              </p:nvSpPr>
              <p:spPr>
                <a:xfrm>
                  <a:off x="118243" y="1094388"/>
                  <a:ext cx="5841164" cy="9694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22250" indent="-222250"/>
                  <a:r>
                    <a:rPr lang="en-US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1)	Previously, the </a:t>
                  </a:r>
                  <a:r>
                    <a:rPr lang="en-US" sz="19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effects of EP-driven instability were not </a:t>
                  </a:r>
                  <a:r>
                    <a:rPr lang="en-US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considered </a:t>
                  </a:r>
                </a:p>
                <a:p>
                  <a:pPr marL="582613" lvl="1" indent="-358775">
                    <a:buFont typeface="システムフォント（レギュラー）"/>
                    <a:buChar char="ー"/>
                  </a:pPr>
                  <a:r>
                    <a:rPr lang="en-US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Limit to </a:t>
                  </a:r>
                  <a14:m>
                    <m:oMath xmlns:m="http://schemas.openxmlformats.org/officeDocument/2006/math">
                      <m:r>
                        <a:rPr lang="en-US" sz="19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lang="en-US" sz="19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US" sz="19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𝟖</m:t>
                      </m:r>
                    </m:oMath>
                  </a14:m>
                  <a:r>
                    <a:rPr lang="en-US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harmonics and HC formation phase</a:t>
                  </a:r>
                  <a:endParaRPr lang="en-US" sz="19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TextBox 57">
                  <a:extLst>
                    <a:ext uri="{FF2B5EF4-FFF2-40B4-BE49-F238E27FC236}">
                      <a16:creationId xmlns:a16="http://schemas.microsoft.com/office/drawing/2014/main" id="{782E49E1-125E-149C-838D-7176A83115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243" y="1094388"/>
                  <a:ext cx="5841164" cy="969496"/>
                </a:xfrm>
                <a:prstGeom prst="rect">
                  <a:avLst/>
                </a:prstGeom>
                <a:blipFill>
                  <a:blip r:embed="rId5"/>
                  <a:stretch>
                    <a:fillRect l="-1085" t="-2564" b="-769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BCC7DF1-30DE-3064-2EF0-7D993CEDF7DB}"/>
              </a:ext>
            </a:extLst>
          </p:cNvPr>
          <p:cNvSpPr txBox="1"/>
          <p:nvPr/>
        </p:nvSpPr>
        <p:spPr>
          <a:xfrm>
            <a:off x="11189126" y="853938"/>
            <a:ext cx="11591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ja-JP" sz="16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br>
              <a:rPr lang="en-GB" altLang="ja-JP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ja-JP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D. Spong, ORNL, APS 56</a:t>
            </a:r>
            <a:r>
              <a:rPr lang="en-GB" altLang="ja-JP" sz="1600" b="0" i="0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altLang="ja-JP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Annual Meeting</a:t>
            </a:r>
            <a:endParaRPr lang="ja-JP" altLang="en-US" sz="160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1AF35F8-7126-2197-3B05-275B20F3D3F9}"/>
              </a:ext>
            </a:extLst>
          </p:cNvPr>
          <p:cNvGrpSpPr/>
          <p:nvPr/>
        </p:nvGrpSpPr>
        <p:grpSpPr>
          <a:xfrm>
            <a:off x="6247286" y="595847"/>
            <a:ext cx="4967363" cy="4172755"/>
            <a:chOff x="130904" y="2711280"/>
            <a:chExt cx="4605565" cy="3868833"/>
          </a:xfrm>
        </p:grpSpPr>
        <p:pic>
          <p:nvPicPr>
            <p:cNvPr id="25" name="図 24" descr="グラフ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36F0660F-1E4C-04D4-3262-8B98FD6B4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904" y="2711280"/>
              <a:ext cx="4550824" cy="3868833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B2AE91E-62BB-7E24-6E31-9C1BA2D0AD4B}"/>
                </a:ext>
              </a:extLst>
            </p:cNvPr>
            <p:cNvGrpSpPr/>
            <p:nvPr/>
          </p:nvGrpSpPr>
          <p:grpSpPr>
            <a:xfrm>
              <a:off x="3796208" y="5467964"/>
              <a:ext cx="940261" cy="567025"/>
              <a:chOff x="3796208" y="5467964"/>
              <a:chExt cx="940261" cy="567025"/>
            </a:xfrm>
          </p:grpSpPr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E2EB698D-6B49-A556-4400-5BFD687F22DD}"/>
                  </a:ext>
                </a:extLst>
              </p:cNvPr>
              <p:cNvSpPr/>
              <p:nvPr/>
            </p:nvSpPr>
            <p:spPr>
              <a:xfrm>
                <a:off x="3943786" y="5542241"/>
                <a:ext cx="641776" cy="4927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E0B8DF6-1E50-97C4-B043-A87FFF92E389}"/>
                  </a:ext>
                </a:extLst>
              </p:cNvPr>
              <p:cNvSpPr txBox="1"/>
              <p:nvPr/>
            </p:nvSpPr>
            <p:spPr>
              <a:xfrm>
                <a:off x="3796208" y="5467964"/>
                <a:ext cx="940261" cy="46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solidFill>
                      <a:srgbClr val="7D5D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DIII-D T</a:t>
                </a:r>
                <a:r>
                  <a:rPr lang="en-US" altLang="ja-JP" sz="1200" dirty="0">
                    <a:solidFill>
                      <a:srgbClr val="7D5D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BM Exp. </a:t>
                </a:r>
                <a:endParaRPr kumimoji="1" lang="ja-JP" altLang="en-US" sz="12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4" name="TextBox 57">
            <a:extLst>
              <a:ext uri="{FF2B5EF4-FFF2-40B4-BE49-F238E27FC236}">
                <a16:creationId xmlns:a16="http://schemas.microsoft.com/office/drawing/2014/main" id="{D776BAF5-2376-CE34-7095-1687EB14B6F0}"/>
              </a:ext>
            </a:extLst>
          </p:cNvPr>
          <p:cNvSpPr txBox="1"/>
          <p:nvPr/>
        </p:nvSpPr>
        <p:spPr>
          <a:xfrm>
            <a:off x="0" y="5180478"/>
            <a:ext cx="5841164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Motivations</a:t>
            </a:r>
          </a:p>
          <a:p>
            <a:pPr algn="ctr"/>
            <a:r>
              <a:rPr lang="en-US" sz="22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“To verify the feasibility of a </a:t>
            </a:r>
            <a:r>
              <a:rPr lang="en-US" sz="2200" b="1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HC-based tokamak reactor</a:t>
            </a:r>
            <a:r>
              <a:rPr lang="en-US" sz="22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its stability need be assessed.”</a:t>
            </a:r>
          </a:p>
        </p:txBody>
      </p: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A459EB25-88F5-B5AC-3BD9-CA70AFA56DB6}"/>
              </a:ext>
            </a:extLst>
          </p:cNvPr>
          <p:cNvCxnSpPr/>
          <p:nvPr/>
        </p:nvCxnSpPr>
        <p:spPr>
          <a:xfrm>
            <a:off x="118242" y="4851730"/>
            <a:ext cx="1193521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5D492C2C-605B-EF57-79F5-EEC59128A919}"/>
              </a:ext>
            </a:extLst>
          </p:cNvPr>
          <p:cNvGrpSpPr/>
          <p:nvPr/>
        </p:nvGrpSpPr>
        <p:grpSpPr>
          <a:xfrm>
            <a:off x="5959407" y="4992433"/>
            <a:ext cx="6343832" cy="730941"/>
            <a:chOff x="5959407" y="4842368"/>
            <a:chExt cx="6343832" cy="730941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610C8F0-C21C-3BE0-3B96-ADE9A2D58453}"/>
                </a:ext>
              </a:extLst>
            </p:cNvPr>
            <p:cNvSpPr/>
            <p:nvPr/>
          </p:nvSpPr>
          <p:spPr>
            <a:xfrm>
              <a:off x="5971282" y="4869781"/>
              <a:ext cx="6104198" cy="703528"/>
            </a:xfrm>
            <a:prstGeom prst="rect">
              <a:avLst/>
            </a:prstGeom>
            <a:solidFill>
              <a:srgbClr val="FE0CFF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06C5534-8E28-0CFD-0748-41BD4FB9426F}"/>
                </a:ext>
              </a:extLst>
            </p:cNvPr>
            <p:cNvSpPr txBox="1"/>
            <p:nvPr/>
          </p:nvSpPr>
          <p:spPr>
            <a:xfrm>
              <a:off x="6062561" y="5145938"/>
              <a:ext cx="624067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/>
              <a:r>
                <a:rPr lang="en-US" altLang="ja-JP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How HC toroidal asymmetry affects MHD stability?</a:t>
              </a:r>
              <a:endParaRPr kumimoji="1"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E7E5374-C19F-71CC-173C-108E94F8797D}"/>
                </a:ext>
              </a:extLst>
            </p:cNvPr>
            <p:cNvSpPr txBox="1"/>
            <p:nvPr/>
          </p:nvSpPr>
          <p:spPr>
            <a:xfrm>
              <a:off x="5959407" y="4842368"/>
              <a:ext cx="1383712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 1:</a:t>
              </a:r>
              <a:endParaRPr kumimoji="1" lang="ja-JP" altLang="en-US" sz="19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6E57C5CA-28FD-F0EC-2CCF-F6D181D384AC}"/>
              </a:ext>
            </a:extLst>
          </p:cNvPr>
          <p:cNvGrpSpPr/>
          <p:nvPr/>
        </p:nvGrpSpPr>
        <p:grpSpPr>
          <a:xfrm>
            <a:off x="5971282" y="5852534"/>
            <a:ext cx="6116073" cy="730941"/>
            <a:chOff x="5959407" y="4895937"/>
            <a:chExt cx="6116073" cy="730941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3446077A-E0E2-B22A-EDA3-BEA94CBA6E25}"/>
                </a:ext>
              </a:extLst>
            </p:cNvPr>
            <p:cNvSpPr/>
            <p:nvPr/>
          </p:nvSpPr>
          <p:spPr>
            <a:xfrm>
              <a:off x="5971282" y="4923350"/>
              <a:ext cx="6104198" cy="703528"/>
            </a:xfrm>
            <a:prstGeom prst="rect">
              <a:avLst/>
            </a:prstGeom>
            <a:solidFill>
              <a:srgbClr val="5F00E8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C85A5B9-9DDD-5955-3CDD-020AC4A0030E}"/>
                </a:ext>
              </a:extLst>
            </p:cNvPr>
            <p:cNvSpPr txBox="1"/>
            <p:nvPr/>
          </p:nvSpPr>
          <p:spPr>
            <a:xfrm>
              <a:off x="6062561" y="5162232"/>
              <a:ext cx="531637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/>
              <a:r>
                <a:rPr kumimoji="1" lang="en-US" altLang="ja-JP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If there is an instability, how critical is it?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49EA536-3665-0F49-FD4F-FF61957B7D7A}"/>
                </a:ext>
              </a:extLst>
            </p:cNvPr>
            <p:cNvSpPr txBox="1"/>
            <p:nvPr/>
          </p:nvSpPr>
          <p:spPr>
            <a:xfrm>
              <a:off x="5959407" y="4895937"/>
              <a:ext cx="1383712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 2:</a:t>
              </a:r>
              <a:endParaRPr kumimoji="1" lang="ja-JP" altLang="en-US" sz="19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D41F2D-2E86-B143-04FF-BC239F5546C7}"/>
              </a:ext>
            </a:extLst>
          </p:cNvPr>
          <p:cNvGrpSpPr/>
          <p:nvPr/>
        </p:nvGrpSpPr>
        <p:grpSpPr>
          <a:xfrm>
            <a:off x="6247286" y="45649"/>
            <a:ext cx="4804601" cy="1496712"/>
            <a:chOff x="6247286" y="45649"/>
            <a:chExt cx="4804601" cy="149671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33D6D4-F756-C256-342E-9EACFD544DA8}"/>
                </a:ext>
              </a:extLst>
            </p:cNvPr>
            <p:cNvGrpSpPr/>
            <p:nvPr/>
          </p:nvGrpSpPr>
          <p:grpSpPr>
            <a:xfrm>
              <a:off x="7262720" y="45649"/>
              <a:ext cx="2877454" cy="707886"/>
              <a:chOff x="7838370" y="221841"/>
              <a:chExt cx="2877454" cy="707886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2CDD53D0-C923-4802-031C-948C839E7CBF}"/>
                  </a:ext>
                </a:extLst>
              </p:cNvPr>
              <p:cNvSpPr/>
              <p:nvPr/>
            </p:nvSpPr>
            <p:spPr>
              <a:xfrm>
                <a:off x="7838370" y="278227"/>
                <a:ext cx="2877454" cy="633381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007C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41E5FF-BF2B-B43B-36FA-EB6CD25D8424}"/>
                  </a:ext>
                </a:extLst>
              </p:cNvPr>
              <p:cNvSpPr txBox="1"/>
              <p:nvPr/>
            </p:nvSpPr>
            <p:spPr>
              <a:xfrm>
                <a:off x="7838370" y="221841"/>
                <a:ext cx="28774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JP" sz="2000" b="1" dirty="0">
                    <a:solidFill>
                      <a:srgbClr val="000A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LHD, n=1,9,11,19,21 are the same mode </a:t>
                </a:r>
              </a:p>
            </p:txBody>
          </p:sp>
        </p:grp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A1A2E38-7468-8E1E-AFC3-1284E8CAF9CC}"/>
                </a:ext>
              </a:extLst>
            </p:cNvPr>
            <p:cNvSpPr/>
            <p:nvPr/>
          </p:nvSpPr>
          <p:spPr>
            <a:xfrm>
              <a:off x="6247286" y="1069065"/>
              <a:ext cx="4804601" cy="473296"/>
            </a:xfrm>
            <a:prstGeom prst="roundRect">
              <a:avLst/>
            </a:prstGeom>
            <a:noFill/>
            <a:ln w="38100">
              <a:solidFill>
                <a:srgbClr val="0007C6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P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CE579AD-4B6D-C78E-43A0-A248991FA701}"/>
                </a:ext>
              </a:extLst>
            </p:cNvPr>
            <p:cNvCxnSpPr>
              <a:stCxn id="6" idx="2"/>
            </p:cNvCxnSpPr>
            <p:nvPr/>
          </p:nvCxnSpPr>
          <p:spPr>
            <a:xfrm>
              <a:off x="8701447" y="753535"/>
              <a:ext cx="0" cy="315530"/>
            </a:xfrm>
            <a:prstGeom prst="straightConnector1">
              <a:avLst/>
            </a:prstGeom>
            <a:ln w="38100">
              <a:solidFill>
                <a:srgbClr val="0007C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A0F7F96-8719-3AE0-B8FA-576B24D45F85}"/>
              </a:ext>
            </a:extLst>
          </p:cNvPr>
          <p:cNvGrpSpPr/>
          <p:nvPr/>
        </p:nvGrpSpPr>
        <p:grpSpPr>
          <a:xfrm>
            <a:off x="118243" y="2235872"/>
            <a:ext cx="6003281" cy="1828570"/>
            <a:chOff x="118243" y="2523063"/>
            <a:chExt cx="6003281" cy="1828570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B85091C7-14FC-1E8F-DF0F-F06F556DF808}"/>
                </a:ext>
              </a:extLst>
            </p:cNvPr>
            <p:cNvGrpSpPr/>
            <p:nvPr/>
          </p:nvGrpSpPr>
          <p:grpSpPr>
            <a:xfrm>
              <a:off x="118243" y="2523063"/>
              <a:ext cx="6003281" cy="1828570"/>
              <a:chOff x="118243" y="2253684"/>
              <a:chExt cx="6003281" cy="1828570"/>
            </a:xfrm>
          </p:grpSpPr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1259DB98-1983-42EE-526E-FB8BE7FE64F9}"/>
                  </a:ext>
                </a:extLst>
              </p:cNvPr>
              <p:cNvSpPr/>
              <p:nvPr/>
            </p:nvSpPr>
            <p:spPr>
              <a:xfrm>
                <a:off x="118243" y="2253684"/>
                <a:ext cx="5977757" cy="1828570"/>
              </a:xfrm>
              <a:prstGeom prst="rect">
                <a:avLst/>
              </a:prstGeom>
              <a:solidFill>
                <a:srgbClr val="FFFF00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TextBox 57">
                <a:extLst>
                  <a:ext uri="{FF2B5EF4-FFF2-40B4-BE49-F238E27FC236}">
                    <a16:creationId xmlns:a16="http://schemas.microsoft.com/office/drawing/2014/main" id="{7A36E0E6-44C2-1565-18DA-9CEB54B0B6E9}"/>
                  </a:ext>
                </a:extLst>
              </p:cNvPr>
              <p:cNvSpPr txBox="1"/>
              <p:nvPr/>
            </p:nvSpPr>
            <p:spPr>
              <a:xfrm>
                <a:off x="118243" y="2253684"/>
                <a:ext cx="6003281" cy="3830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222250" indent="-222250"/>
                <a:r>
                  <a:rPr lang="en-US" altLang="ja-JP" sz="19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2)	Toroidally Asymmetry</a:t>
                </a:r>
                <a:r>
                  <a:rPr lang="en-US" altLang="ja-JP" sz="1900" baseline="30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19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leads to loss of mode degeneracy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1CADF60A-9B43-136E-F28D-278FECD6BE84}"/>
                  </a:ext>
                </a:extLst>
              </p:cNvPr>
              <p:cNvSpPr txBox="1"/>
              <p:nvPr/>
            </p:nvSpPr>
            <p:spPr>
              <a:xfrm>
                <a:off x="1051900" y="3171082"/>
                <a:ext cx="4383299" cy="459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[1] </a:t>
                </a:r>
                <a:r>
                  <a:rPr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Spong DA, et al. </a:t>
                </a:r>
                <a:r>
                  <a:rPr lang="en-US" altLang="ja-JP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Physics of Plasmas</a:t>
                </a:r>
                <a:r>
                  <a:rPr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10.8 (2003): 3217-3224.</a:t>
                </a:r>
              </a:p>
              <a:p>
                <a:r>
                  <a:rPr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[2] </a:t>
                </a:r>
                <a:r>
                  <a:rPr lang="en-US" altLang="ja-JP" sz="12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Kolesnichenko</a:t>
                </a:r>
                <a:r>
                  <a:rPr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YI, et al. </a:t>
                </a:r>
                <a:r>
                  <a:rPr lang="en-US" altLang="ja-JP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Physics of Plasmas</a:t>
                </a:r>
                <a:r>
                  <a:rPr lang="en-US" altLang="ja-JP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9.2 (2002): 517-528</a:t>
                </a:r>
                <a:endParaRPr kumimoji="1" lang="ja-JP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57">
                  <a:extLst>
                    <a:ext uri="{FF2B5EF4-FFF2-40B4-BE49-F238E27FC236}">
                      <a16:creationId xmlns:a16="http://schemas.microsoft.com/office/drawing/2014/main" id="{00B376AA-794E-3E81-C248-E63AC815A4C9}"/>
                    </a:ext>
                  </a:extLst>
                </p:cNvPr>
                <p:cNvSpPr txBox="1"/>
                <p:nvPr/>
              </p:nvSpPr>
              <p:spPr>
                <a:xfrm>
                  <a:off x="355011" y="2829695"/>
                  <a:ext cx="5715467" cy="71711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355600" lvl="1" indent="-344488">
                    <a:buFont typeface="システムフォント（レギュラー）"/>
                    <a:buChar char="ー"/>
                    <a:tabLst>
                      <a:tab pos="2219325" algn="l"/>
                    </a:tabLst>
                  </a:pPr>
                  <a:r>
                    <a:rPr lang="en-US" sz="2000" b="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“</a:t>
                  </a:r>
                  <a:r>
                    <a:rPr lang="en-US" sz="2000" b="0" i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sz="2000" b="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” </a:t>
                  </a:r>
                  <a:r>
                    <a:rPr lang="en-US" altLang="ja-JP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harmonic</a:t>
                  </a:r>
                  <a:r>
                    <a:rPr lang="en-US" sz="2000" b="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is coupled with “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”</m:t>
                      </m:r>
                    </m:oMath>
                  </a14:m>
                  <a:endParaRPr 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marL="719138" lvl="2" indent="-354013">
                    <a:buFont typeface="Arial" panose="020B0604020202020204" pitchFamily="34" charset="0"/>
                    <a:buChar char="→"/>
                    <a:tabLst>
                      <a:tab pos="2219325" algn="l"/>
                    </a:tabLst>
                  </a:pP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More wave–particle resonant channels</a:t>
                  </a:r>
                  <a:r>
                    <a:rPr lang="en-US" altLang="ja-JP" sz="1900" baseline="30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0" name="TextBox 57">
                  <a:extLst>
                    <a:ext uri="{FF2B5EF4-FFF2-40B4-BE49-F238E27FC236}">
                      <a16:creationId xmlns:a16="http://schemas.microsoft.com/office/drawing/2014/main" id="{00B376AA-794E-3E81-C248-E63AC815A4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011" y="2829695"/>
                  <a:ext cx="5715467" cy="717119"/>
                </a:xfrm>
                <a:prstGeom prst="rect">
                  <a:avLst/>
                </a:prstGeom>
                <a:blipFill>
                  <a:blip r:embed="rId7"/>
                  <a:stretch>
                    <a:fillRect l="-442" t="-3448" b="-120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JP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57">
            <a:extLst>
              <a:ext uri="{FF2B5EF4-FFF2-40B4-BE49-F238E27FC236}">
                <a16:creationId xmlns:a16="http://schemas.microsoft.com/office/drawing/2014/main" id="{8DFEB36F-7A37-607B-3BA7-CC8E6504F109}"/>
              </a:ext>
            </a:extLst>
          </p:cNvPr>
          <p:cNvSpPr txBox="1"/>
          <p:nvPr/>
        </p:nvSpPr>
        <p:spPr>
          <a:xfrm>
            <a:off x="347094" y="3582478"/>
            <a:ext cx="5715467" cy="3847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719138" lvl="2" indent="-354013">
              <a:buFont typeface="Arial" panose="020B0604020202020204" pitchFamily="34" charset="0"/>
              <a:buChar char="→"/>
              <a:tabLst>
                <a:tab pos="2219325" algn="l"/>
              </a:tabLst>
            </a:pPr>
            <a:r>
              <a:rPr lang="en-US" sz="19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 HC (</a:t>
            </a:r>
            <a:r>
              <a:rPr lang="en-US" sz="1900" dirty="0" err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US" sz="1900" baseline="-25000" dirty="0" err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fp</a:t>
            </a:r>
            <a:r>
              <a:rPr lang="en-US" sz="19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=1),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all “n”</a:t>
            </a:r>
            <a:r>
              <a:rPr lang="en-US" sz="19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constitute to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 same family</a:t>
            </a:r>
          </a:p>
        </p:txBody>
      </p:sp>
      <p:grpSp>
        <p:nvGrpSpPr>
          <p:cNvPr id="23" name="グループ化 42">
            <a:extLst>
              <a:ext uri="{FF2B5EF4-FFF2-40B4-BE49-F238E27FC236}">
                <a16:creationId xmlns:a16="http://schemas.microsoft.com/office/drawing/2014/main" id="{CBC4E4DC-9881-41B5-4FD2-380CFB6AC577}"/>
              </a:ext>
            </a:extLst>
          </p:cNvPr>
          <p:cNvGrpSpPr/>
          <p:nvPr/>
        </p:nvGrpSpPr>
        <p:grpSpPr>
          <a:xfrm>
            <a:off x="7138472" y="3525603"/>
            <a:ext cx="4795704" cy="688132"/>
            <a:chOff x="7181661" y="3523590"/>
            <a:chExt cx="5028128" cy="721482"/>
          </a:xfrm>
        </p:grpSpPr>
        <p:sp>
          <p:nvSpPr>
            <p:cNvPr id="26" name="テキスト ボックス 40">
              <a:extLst>
                <a:ext uri="{FF2B5EF4-FFF2-40B4-BE49-F238E27FC236}">
                  <a16:creationId xmlns:a16="http://schemas.microsoft.com/office/drawing/2014/main" id="{33CF9235-64D8-D328-1E56-ACBC45E27089}"/>
                </a:ext>
              </a:extLst>
            </p:cNvPr>
            <p:cNvSpPr txBox="1"/>
            <p:nvPr/>
          </p:nvSpPr>
          <p:spPr>
            <a:xfrm>
              <a:off x="11214352" y="3610442"/>
              <a:ext cx="9954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&amp; </a:t>
              </a:r>
              <a:r>
                <a:rPr kumimoji="1" lang="en-US" altLang="ja-JP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HC</a:t>
              </a:r>
              <a:endParaRPr kumimoji="1" lang="ja-JP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角丸四角形 41">
              <a:extLst>
                <a:ext uri="{FF2B5EF4-FFF2-40B4-BE49-F238E27FC236}">
                  <a16:creationId xmlns:a16="http://schemas.microsoft.com/office/drawing/2014/main" id="{3D938B74-E135-8F25-1943-5761DA37E376}"/>
                </a:ext>
              </a:extLst>
            </p:cNvPr>
            <p:cNvSpPr/>
            <p:nvPr/>
          </p:nvSpPr>
          <p:spPr>
            <a:xfrm>
              <a:off x="7181661" y="3523590"/>
              <a:ext cx="4973755" cy="72148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15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4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1B09A-796A-2747-5C2D-4D79CF226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1">
            <a:extLst>
              <a:ext uri="{FF2B5EF4-FFF2-40B4-BE49-F238E27FC236}">
                <a16:creationId xmlns:a16="http://schemas.microsoft.com/office/drawing/2014/main" id="{5C6E7B8F-B735-366F-B663-AF92FA556A6F}"/>
              </a:ext>
            </a:extLst>
          </p:cNvPr>
          <p:cNvSpPr txBox="1"/>
          <p:nvPr/>
        </p:nvSpPr>
        <p:spPr>
          <a:xfrm>
            <a:off x="2997835" y="2905780"/>
            <a:ext cx="6196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Basis, Assumption, Setups</a:t>
            </a:r>
            <a:endParaRPr kumimoji="1" lang="en-US" altLang="ja-JP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20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00B6F-21AA-6C6D-310F-15F6DD4F2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グループ化 200">
            <a:extLst>
              <a:ext uri="{FF2B5EF4-FFF2-40B4-BE49-F238E27FC236}">
                <a16:creationId xmlns:a16="http://schemas.microsoft.com/office/drawing/2014/main" id="{9EBFA13F-1BAA-6E3C-2074-277C0C68F704}"/>
              </a:ext>
            </a:extLst>
          </p:cNvPr>
          <p:cNvGrpSpPr/>
          <p:nvPr/>
        </p:nvGrpSpPr>
        <p:grpSpPr>
          <a:xfrm>
            <a:off x="2944001" y="549792"/>
            <a:ext cx="4366260" cy="3577679"/>
            <a:chOff x="2905901" y="524392"/>
            <a:chExt cx="4366260" cy="3577679"/>
          </a:xfrm>
        </p:grpSpPr>
        <p:pic>
          <p:nvPicPr>
            <p:cNvPr id="194" name="図 193">
              <a:extLst>
                <a:ext uri="{FF2B5EF4-FFF2-40B4-BE49-F238E27FC236}">
                  <a16:creationId xmlns:a16="http://schemas.microsoft.com/office/drawing/2014/main" id="{CDA0F110-3641-CA0E-758B-AAF870470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744" t="1850" r="5956" b="9117"/>
            <a:stretch>
              <a:fillRect/>
            </a:stretch>
          </p:blipFill>
          <p:spPr>
            <a:xfrm>
              <a:off x="3211587" y="524392"/>
              <a:ext cx="3865075" cy="3417892"/>
            </a:xfrm>
            <a:prstGeom prst="rect">
              <a:avLst/>
            </a:prstGeom>
          </p:spPr>
        </p:pic>
        <p:sp>
          <p:nvSpPr>
            <p:cNvPr id="195" name="テキスト ボックス 194">
              <a:extLst>
                <a:ext uri="{FF2B5EF4-FFF2-40B4-BE49-F238E27FC236}">
                  <a16:creationId xmlns:a16="http://schemas.microsoft.com/office/drawing/2014/main" id="{304919D7-E234-28EC-1CF5-0A38562DDDF8}"/>
                </a:ext>
              </a:extLst>
            </p:cNvPr>
            <p:cNvSpPr txBox="1"/>
            <p:nvPr/>
          </p:nvSpPr>
          <p:spPr>
            <a:xfrm rot="16200000">
              <a:off x="6915653" y="196565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i="1" dirty="0">
                  <a:solidFill>
                    <a:srgbClr val="B701B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kumimoji="1" lang="ja-JP" altLang="en-US" sz="2000" b="1" i="1">
                <a:solidFill>
                  <a:srgbClr val="B701B7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テキスト ボックス 195">
                  <a:extLst>
                    <a:ext uri="{FF2B5EF4-FFF2-40B4-BE49-F238E27FC236}">
                      <a16:creationId xmlns:a16="http://schemas.microsoft.com/office/drawing/2014/main" id="{34B39141-6D08-7D11-C170-FE027E193611}"/>
                    </a:ext>
                  </a:extLst>
                </p:cNvPr>
                <p:cNvSpPr txBox="1"/>
                <p:nvPr/>
              </p:nvSpPr>
              <p:spPr>
                <a:xfrm rot="16200000">
                  <a:off x="2509382" y="2020296"/>
                  <a:ext cx="116236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ja-JP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solidFill>
                        <a:srgbClr val="2954FF"/>
                      </a:solidFill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solidFill>
                        <a:srgbClr val="FF0000"/>
                      </a:solidFill>
                    </a:rPr>
                    <a:t>  </a:t>
                  </a:r>
                  <a:r>
                    <a:rPr lang="en-US" altLang="ja-JP" dirty="0"/>
                    <a:t>%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96" name="テキスト ボックス 195">
                  <a:extLst>
                    <a:ext uri="{FF2B5EF4-FFF2-40B4-BE49-F238E27FC236}">
                      <a16:creationId xmlns:a16="http://schemas.microsoft.com/office/drawing/2014/main" id="{34B39141-6D08-7D11-C170-FE027E1936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509382" y="2020296"/>
                  <a:ext cx="116236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6452" t="-1087" r="-22581" b="-108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テキスト ボックス 196">
                  <a:extLst>
                    <a:ext uri="{FF2B5EF4-FFF2-40B4-BE49-F238E27FC236}">
                      <a16:creationId xmlns:a16="http://schemas.microsoft.com/office/drawing/2014/main" id="{005DF0FA-D809-37D5-EAC3-AABADF61D6A1}"/>
                    </a:ext>
                  </a:extLst>
                </p:cNvPr>
                <p:cNvSpPr txBox="1"/>
                <p:nvPr/>
              </p:nvSpPr>
              <p:spPr>
                <a:xfrm>
                  <a:off x="3410800" y="698810"/>
                  <a:ext cx="3640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b="1"/>
                </a:p>
              </p:txBody>
            </p:sp>
          </mc:Choice>
          <mc:Fallback xmlns="">
            <p:sp>
              <p:nvSpPr>
                <p:cNvPr id="197" name="テキスト ボックス 196">
                  <a:extLst>
                    <a:ext uri="{FF2B5EF4-FFF2-40B4-BE49-F238E27FC236}">
                      <a16:creationId xmlns:a16="http://schemas.microsoft.com/office/drawing/2014/main" id="{005DF0FA-D809-37D5-EAC3-AABADF61D6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0800" y="698810"/>
                  <a:ext cx="36402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448" r="-13793" b="-1724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テキスト ボックス 197">
                  <a:extLst>
                    <a:ext uri="{FF2B5EF4-FFF2-40B4-BE49-F238E27FC236}">
                      <a16:creationId xmlns:a16="http://schemas.microsoft.com/office/drawing/2014/main" id="{ECF338E3-724E-75B4-5145-0004B3D27DE0}"/>
                    </a:ext>
                  </a:extLst>
                </p:cNvPr>
                <p:cNvSpPr txBox="1"/>
                <p:nvPr/>
              </p:nvSpPr>
              <p:spPr>
                <a:xfrm>
                  <a:off x="3401747" y="3171848"/>
                  <a:ext cx="3640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1" lang="en-US" altLang="ja-JP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𝜶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8" name="テキスト ボックス 197">
                  <a:extLst>
                    <a:ext uri="{FF2B5EF4-FFF2-40B4-BE49-F238E27FC236}">
                      <a16:creationId xmlns:a16="http://schemas.microsoft.com/office/drawing/2014/main" id="{ECF338E3-724E-75B4-5145-0004B3D27D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1747" y="3171848"/>
                  <a:ext cx="36402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3333" r="-10000" b="-1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テキスト ボックス 198">
                  <a:extLst>
                    <a:ext uri="{FF2B5EF4-FFF2-40B4-BE49-F238E27FC236}">
                      <a16:creationId xmlns:a16="http://schemas.microsoft.com/office/drawing/2014/main" id="{539EE597-E5E2-7B94-0BAF-47AE4E0250E5}"/>
                    </a:ext>
                  </a:extLst>
                </p:cNvPr>
                <p:cNvSpPr txBox="1"/>
                <p:nvPr/>
              </p:nvSpPr>
              <p:spPr>
                <a:xfrm>
                  <a:off x="3418592" y="2541711"/>
                  <a:ext cx="3640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b="1" i="1" smtClean="0">
                            <a:solidFill>
                              <a:srgbClr val="B701B7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oMath>
                    </m:oMathPara>
                  </a14:m>
                  <a:endParaRPr kumimoji="1" lang="ja-JP" altLang="en-US" b="1">
                    <a:solidFill>
                      <a:srgbClr val="B701B7"/>
                    </a:solidFill>
                  </a:endParaRPr>
                </a:p>
              </p:txBody>
            </p:sp>
          </mc:Choice>
          <mc:Fallback xmlns="">
            <p:sp>
              <p:nvSpPr>
                <p:cNvPr id="199" name="テキスト ボックス 198">
                  <a:extLst>
                    <a:ext uri="{FF2B5EF4-FFF2-40B4-BE49-F238E27FC236}">
                      <a16:creationId xmlns:a16="http://schemas.microsoft.com/office/drawing/2014/main" id="{539EE597-E5E2-7B94-0BAF-47AE4E0250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8592" y="2541711"/>
                  <a:ext cx="364029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テキスト ボックス 199">
                  <a:extLst>
                    <a:ext uri="{FF2B5EF4-FFF2-40B4-BE49-F238E27FC236}">
                      <a16:creationId xmlns:a16="http://schemas.microsoft.com/office/drawing/2014/main" id="{0987043E-999F-DF92-853D-DC11C706A2A3}"/>
                    </a:ext>
                  </a:extLst>
                </p:cNvPr>
                <p:cNvSpPr txBox="1"/>
                <p:nvPr/>
              </p:nvSpPr>
              <p:spPr>
                <a:xfrm>
                  <a:off x="4849383" y="3707861"/>
                  <a:ext cx="631840" cy="3942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200" name="テキスト ボックス 199">
                  <a:extLst>
                    <a:ext uri="{FF2B5EF4-FFF2-40B4-BE49-F238E27FC236}">
                      <a16:creationId xmlns:a16="http://schemas.microsoft.com/office/drawing/2014/main" id="{0987043E-999F-DF92-853D-DC11C706A2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9383" y="3707861"/>
                  <a:ext cx="631840" cy="394210"/>
                </a:xfrm>
                <a:prstGeom prst="rect">
                  <a:avLst/>
                </a:prstGeom>
                <a:blipFill>
                  <a:blip r:embed="rId8"/>
                  <a:stretch>
                    <a:fillRect b="-937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A7E38FB7-DBD0-A5C5-7861-855A63462EBB}"/>
              </a:ext>
            </a:extLst>
          </p:cNvPr>
          <p:cNvGrpSpPr/>
          <p:nvPr/>
        </p:nvGrpSpPr>
        <p:grpSpPr>
          <a:xfrm>
            <a:off x="7406634" y="644707"/>
            <a:ext cx="4743770" cy="3519743"/>
            <a:chOff x="3315455" y="654518"/>
            <a:chExt cx="3995854" cy="2964810"/>
          </a:xfrm>
        </p:grpSpPr>
        <p:pic>
          <p:nvPicPr>
            <p:cNvPr id="153" name="図 152">
              <a:extLst>
                <a:ext uri="{FF2B5EF4-FFF2-40B4-BE49-F238E27FC236}">
                  <a16:creationId xmlns:a16="http://schemas.microsoft.com/office/drawing/2014/main" id="{5E3AE2E6-1588-D7AE-1E11-379A3BC8B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15455" y="654518"/>
              <a:ext cx="2007316" cy="2964810"/>
            </a:xfrm>
            <a:prstGeom prst="rect">
              <a:avLst/>
            </a:prstGeom>
          </p:spPr>
        </p:pic>
        <p:pic>
          <p:nvPicPr>
            <p:cNvPr id="159" name="図 158">
              <a:extLst>
                <a:ext uri="{FF2B5EF4-FFF2-40B4-BE49-F238E27FC236}">
                  <a16:creationId xmlns:a16="http://schemas.microsoft.com/office/drawing/2014/main" id="{D8CB43D4-2F55-87B3-5300-E8A62A579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318626" y="654518"/>
              <a:ext cx="1992683" cy="2964810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909415D-A7BD-11FE-A557-A94014B837E3}"/>
              </a:ext>
            </a:extLst>
          </p:cNvPr>
          <p:cNvGrpSpPr/>
          <p:nvPr/>
        </p:nvGrpSpPr>
        <p:grpSpPr>
          <a:xfrm>
            <a:off x="41737" y="28616"/>
            <a:ext cx="11894231" cy="504708"/>
            <a:chOff x="41737" y="46904"/>
            <a:chExt cx="11894231" cy="504708"/>
          </a:xfrm>
        </p:grpSpPr>
        <p:pic>
          <p:nvPicPr>
            <p:cNvPr id="28" name="Picture 2" descr="May be an image of text that says 'QST'">
              <a:extLst>
                <a:ext uri="{FF2B5EF4-FFF2-40B4-BE49-F238E27FC236}">
                  <a16:creationId xmlns:a16="http://schemas.microsoft.com/office/drawing/2014/main" id="{02E55509-B24A-9B70-B687-73E43E22AC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46904"/>
              <a:ext cx="368821" cy="50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A45BB0B5-5283-A588-B94B-527AEB3D7B97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41" name="TextBox 50">
              <a:extLst>
                <a:ext uri="{FF2B5EF4-FFF2-40B4-BE49-F238E27FC236}">
                  <a16:creationId xmlns:a16="http://schemas.microsoft.com/office/drawing/2014/main" id="{9CBB1715-C6C7-77A3-0545-7B144247AB19}"/>
                </a:ext>
              </a:extLst>
            </p:cNvPr>
            <p:cNvSpPr txBox="1"/>
            <p:nvPr/>
          </p:nvSpPr>
          <p:spPr>
            <a:xfrm>
              <a:off x="478903" y="6075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Calculation Assumptions </a:t>
              </a:r>
              <a:r>
                <a:rPr lang="en-US" altLang="ja-JP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&amp;</a:t>
              </a:r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 HC Equilibrium </a:t>
              </a:r>
            </a:p>
          </p:txBody>
        </p:sp>
        <p:cxnSp>
          <p:nvCxnSpPr>
            <p:cNvPr id="42" name="Straight Connector 27">
              <a:extLst>
                <a:ext uri="{FF2B5EF4-FFF2-40B4-BE49-F238E27FC236}">
                  <a16:creationId xmlns:a16="http://schemas.microsoft.com/office/drawing/2014/main" id="{B2D990F6-DE81-6586-2F4B-23B6F4997987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F3B2B6FC-CCF4-AE57-EE9D-0F734EB0E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5BEC1FBB-BE1F-EAEE-5CB2-D1AF35C146EE}"/>
              </a:ext>
            </a:extLst>
          </p:cNvPr>
          <p:cNvGrpSpPr/>
          <p:nvPr/>
        </p:nvGrpSpPr>
        <p:grpSpPr>
          <a:xfrm>
            <a:off x="7895169" y="506141"/>
            <a:ext cx="3865075" cy="3188511"/>
            <a:chOff x="4329859" y="579298"/>
            <a:chExt cx="3865075" cy="31885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テキスト ボックス 97">
                  <a:extLst>
                    <a:ext uri="{FF2B5EF4-FFF2-40B4-BE49-F238E27FC236}">
                      <a16:creationId xmlns:a16="http://schemas.microsoft.com/office/drawing/2014/main" id="{7F209AC7-47C1-6EA4-251E-B227FB12794E}"/>
                    </a:ext>
                  </a:extLst>
                </p:cNvPr>
                <p:cNvSpPr txBox="1"/>
                <p:nvPr/>
              </p:nvSpPr>
              <p:spPr>
                <a:xfrm>
                  <a:off x="6601892" y="3336922"/>
                  <a:ext cx="1117742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2200" b="1" i="1" smtClean="0">
                            <a:effectLst>
                              <a:glow rad="228600">
                                <a:schemeClr val="bg1">
                                  <a:alpha val="98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𝝓</m:t>
                        </m:r>
                        <m:r>
                          <a:rPr kumimoji="1" lang="en-US" altLang="ja-JP" sz="2200" b="1" i="1" smtClean="0">
                            <a:effectLst>
                              <a:glow rad="228600">
                                <a:schemeClr val="bg1">
                                  <a:alpha val="98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ja-JP" sz="2200" b="1" i="1" smtClean="0">
                                <a:effectLst>
                                  <a:glow rad="2286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200" b="1" i="1" smtClean="0">
                                <a:effectLst>
                                  <a:glow rad="2286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kumimoji="1" lang="en-US" altLang="ja-JP" sz="2200" b="1" i="1" smtClean="0">
                                <a:effectLst>
                                  <a:glow rad="2286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200" b="1">
                    <a:effectLst>
                      <a:glow rad="228600">
                        <a:schemeClr val="bg1">
                          <a:alpha val="98000"/>
                        </a:schemeClr>
                      </a:glow>
                    </a:effectLst>
                  </a:endParaRPr>
                </a:p>
              </p:txBody>
            </p:sp>
          </mc:Choice>
          <mc:Fallback xmlns="">
            <p:sp>
              <p:nvSpPr>
                <p:cNvPr id="98" name="テキスト ボックス 97">
                  <a:extLst>
                    <a:ext uri="{FF2B5EF4-FFF2-40B4-BE49-F238E27FC236}">
                      <a16:creationId xmlns:a16="http://schemas.microsoft.com/office/drawing/2014/main" id="{7F209AC7-47C1-6EA4-251E-B227FB1279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1892" y="3336922"/>
                  <a:ext cx="1117742" cy="430887"/>
                </a:xfrm>
                <a:prstGeom prst="rect">
                  <a:avLst/>
                </a:prstGeom>
                <a:blipFill>
                  <a:blip r:embed="rId13"/>
                  <a:stretch>
                    <a:fillRect l="-8989" t="-11429" b="-3714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テキスト ボックス 98">
                  <a:extLst>
                    <a:ext uri="{FF2B5EF4-FFF2-40B4-BE49-F238E27FC236}">
                      <a16:creationId xmlns:a16="http://schemas.microsoft.com/office/drawing/2014/main" id="{D65D96B0-9DAF-7EA5-5F22-E6DF9D1BAC32}"/>
                    </a:ext>
                  </a:extLst>
                </p:cNvPr>
                <p:cNvSpPr txBox="1"/>
                <p:nvPr/>
              </p:nvSpPr>
              <p:spPr>
                <a:xfrm>
                  <a:off x="4645055" y="3336922"/>
                  <a:ext cx="1454372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2200" b="1" i="1" smtClean="0">
                            <a:effectLst>
                              <a:glow rad="215900">
                                <a:schemeClr val="bg1">
                                  <a:alpha val="98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𝝓</m:t>
                        </m:r>
                        <m:r>
                          <a:rPr kumimoji="1" lang="en-US" altLang="ja-JP" sz="2200" b="1" i="1" smtClean="0">
                            <a:effectLst>
                              <a:glow rad="215900">
                                <a:schemeClr val="bg1">
                                  <a:alpha val="98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ja-JP" sz="2200" b="1" i="1" smtClean="0">
                                <a:effectLst>
                                  <a:glow rad="2159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200" b="1" i="1" smtClean="0">
                                <a:effectLst>
                                  <a:glow rad="2159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𝟏𝟖𝟎</m:t>
                            </m:r>
                          </m:e>
                          <m:sup>
                            <m:r>
                              <a:rPr kumimoji="1" lang="en-US" altLang="ja-JP" sz="2200" b="1" i="1" smtClean="0">
                                <a:effectLst>
                                  <a:glow rad="215900">
                                    <a:schemeClr val="bg1">
                                      <a:alpha val="98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200" b="1">
                    <a:effectLst>
                      <a:glow rad="215900">
                        <a:schemeClr val="bg1">
                          <a:alpha val="98000"/>
                        </a:schemeClr>
                      </a:glow>
                    </a:effectLst>
                  </a:endParaRPr>
                </a:p>
              </p:txBody>
            </p:sp>
          </mc:Choice>
          <mc:Fallback xmlns="">
            <p:sp>
              <p:nvSpPr>
                <p:cNvPr id="99" name="テキスト ボックス 98">
                  <a:extLst>
                    <a:ext uri="{FF2B5EF4-FFF2-40B4-BE49-F238E27FC236}">
                      <a16:creationId xmlns:a16="http://schemas.microsoft.com/office/drawing/2014/main" id="{D65D96B0-9DAF-7EA5-5F22-E6DF9D1BAC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5055" y="3336922"/>
                  <a:ext cx="1454372" cy="430887"/>
                </a:xfrm>
                <a:prstGeom prst="rect">
                  <a:avLst/>
                </a:prstGeom>
                <a:blipFill>
                  <a:blip r:embed="rId14"/>
                  <a:stretch>
                    <a:fillRect l="-6087" t="-11429" b="-3714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E541C419-115B-86C7-CD71-668F472D4EBF}"/>
                </a:ext>
              </a:extLst>
            </p:cNvPr>
            <p:cNvSpPr txBox="1"/>
            <p:nvPr/>
          </p:nvSpPr>
          <p:spPr>
            <a:xfrm>
              <a:off x="4329859" y="579298"/>
              <a:ext cx="38650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effectLst>
                    <a:glow rad="1270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Magnetic Field Strength in Lab Frame</a:t>
              </a:r>
              <a:endParaRPr kumimoji="1" lang="ja-JP" altLang="en-US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636E8B0A-F228-5DC9-48B1-8B2C10B700E9}"/>
                  </a:ext>
                </a:extLst>
              </p:cNvPr>
              <p:cNvSpPr txBox="1"/>
              <p:nvPr/>
            </p:nvSpPr>
            <p:spPr>
              <a:xfrm>
                <a:off x="9583" y="627581"/>
                <a:ext cx="3276740" cy="975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ITER-scale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hybrid scenario</a:t>
                </a:r>
              </a:p>
              <a:p>
                <a:pPr marL="449263" lvl="1" indent="-268288">
                  <a:buFont typeface="システムフォント（レギュラー）"/>
                  <a:buChar char="ー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=2.6%, 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2.12%</m:t>
                    </m:r>
                  </m:oMath>
                </a14:m>
                <a:endParaRPr lang="en-US" altLang="ja-JP" dirty="0"/>
              </a:p>
              <a:p>
                <a:pPr marL="449263" lvl="1" indent="-268288">
                  <a:buFont typeface="システムフォント（レギュラー）"/>
                  <a:buChar char="ー"/>
                </a:pP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𝑞𝑖𝑛𝑣</m:t>
                        </m:r>
                      </m:sub>
                    </m:sSub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636E8B0A-F228-5DC9-48B1-8B2C10B70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3" y="627581"/>
                <a:ext cx="3276740" cy="975523"/>
              </a:xfrm>
              <a:prstGeom prst="rect">
                <a:avLst/>
              </a:prstGeom>
              <a:blipFill>
                <a:blip r:embed="rId15"/>
                <a:stretch>
                  <a:fillRect l="-1544" t="-3846" r="-386" b="-641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540E477E-6600-D2AA-6E10-0CB6874BBDAF}"/>
              </a:ext>
            </a:extLst>
          </p:cNvPr>
          <p:cNvSpPr txBox="1"/>
          <p:nvPr/>
        </p:nvSpPr>
        <p:spPr>
          <a:xfrm>
            <a:off x="-1785" y="3021934"/>
            <a:ext cx="308212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  <a:tabLst>
                <a:tab pos="439738" algn="l"/>
              </a:tabLst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Assumptions:</a:t>
            </a:r>
            <a:b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Static HC Equilibrium    </a:t>
            </a:r>
            <a:b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Negligible transport 	during HC Formation</a:t>
            </a:r>
            <a:endParaRPr kumimoji="1" lang="ja-JP" altLang="en-US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1665865-4DC3-518F-64A1-04D13189038A}"/>
              </a:ext>
            </a:extLst>
          </p:cNvPr>
          <p:cNvGrpSpPr/>
          <p:nvPr/>
        </p:nvGrpSpPr>
        <p:grpSpPr>
          <a:xfrm>
            <a:off x="-1784" y="1773020"/>
            <a:ext cx="2985265" cy="1390061"/>
            <a:chOff x="-1784" y="398955"/>
            <a:chExt cx="2985265" cy="139006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8FB2888-0174-4E2E-60A4-D089215DDA0C}"/>
                </a:ext>
              </a:extLst>
            </p:cNvPr>
            <p:cNvSpPr txBox="1"/>
            <p:nvPr/>
          </p:nvSpPr>
          <p:spPr>
            <a:xfrm>
              <a:off x="-1784" y="398955"/>
              <a:ext cx="2976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 HC equilibrium state calculated with 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VMEC</a:t>
              </a:r>
              <a:r>
                <a:rPr lang="en-US" altLang="ja-JP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1-2</a:t>
              </a:r>
              <a:endPara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4" name="テキスト ボックス 223">
              <a:extLst>
                <a:ext uri="{FF2B5EF4-FFF2-40B4-BE49-F238E27FC236}">
                  <a16:creationId xmlns:a16="http://schemas.microsoft.com/office/drawing/2014/main" id="{D693D564-ADAC-20E3-E328-C56A6461FBB3}"/>
                </a:ext>
              </a:extLst>
            </p:cNvPr>
            <p:cNvSpPr txBox="1"/>
            <p:nvPr/>
          </p:nvSpPr>
          <p:spPr>
            <a:xfrm>
              <a:off x="233738" y="958019"/>
              <a:ext cx="274974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tabLst>
                  <a:tab pos="219075" algn="l"/>
                </a:tabLst>
              </a:pP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[1] </a:t>
              </a:r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Hirschman S.P., et al. Phys. Fluids 26 	(1983) 3553</a:t>
              </a:r>
              <a:endParaRPr lang="en-GB" altLang="ja-JP" sz="12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tabLst>
                  <a:tab pos="219075" algn="l"/>
                </a:tabLst>
              </a:pPr>
              <a:r>
                <a:rPr lang="en-GB" altLang="ja-JP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[2] </a:t>
              </a:r>
              <a:r>
                <a:rPr lang="en-GB" altLang="ja-JP" sz="1200" b="0" i="0" u="none" strike="noStrike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Cooper, W. A., et al. Physical review 	letters 105.3 (2010): 035003</a:t>
              </a:r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2994EB8A-C609-3D3F-91DF-574B868740AE}"/>
              </a:ext>
            </a:extLst>
          </p:cNvPr>
          <p:cNvGrpSpPr/>
          <p:nvPr/>
        </p:nvGrpSpPr>
        <p:grpSpPr>
          <a:xfrm>
            <a:off x="9071786" y="915102"/>
            <a:ext cx="1774295" cy="1025118"/>
            <a:chOff x="9071786" y="915102"/>
            <a:chExt cx="1774295" cy="1025118"/>
          </a:xfrm>
        </p:grpSpPr>
        <p:sp>
          <p:nvSpPr>
            <p:cNvPr id="227" name="テキスト ボックス 226">
              <a:extLst>
                <a:ext uri="{FF2B5EF4-FFF2-40B4-BE49-F238E27FC236}">
                  <a16:creationId xmlns:a16="http://schemas.microsoft.com/office/drawing/2014/main" id="{BC24028F-16DD-02CA-FBAA-B21DCFE1A616}"/>
                </a:ext>
              </a:extLst>
            </p:cNvPr>
            <p:cNvSpPr txBox="1"/>
            <p:nvPr/>
          </p:nvSpPr>
          <p:spPr>
            <a:xfrm>
              <a:off x="9243503" y="915102"/>
              <a:ext cx="14543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>
                  <a:solidFill>
                    <a:srgbClr val="FF00FA"/>
                  </a:solidFill>
                  <a:effectLst>
                    <a:glow rad="2667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Experiences different B</a:t>
              </a:r>
              <a:endParaRPr kumimoji="1" lang="ja-JP" altLang="en-US" sz="2000">
                <a:solidFill>
                  <a:srgbClr val="FF00FA"/>
                </a:solidFill>
                <a:effectLst>
                  <a:glow rad="2667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9" name="直線矢印コネクタ 228">
              <a:extLst>
                <a:ext uri="{FF2B5EF4-FFF2-40B4-BE49-F238E27FC236}">
                  <a16:creationId xmlns:a16="http://schemas.microsoft.com/office/drawing/2014/main" id="{3193351B-979C-93E0-34D0-BE8AA1F57A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71786" y="1621872"/>
              <a:ext cx="350911" cy="313460"/>
            </a:xfrm>
            <a:prstGeom prst="straightConnector1">
              <a:avLst/>
            </a:prstGeom>
            <a:ln w="57150">
              <a:solidFill>
                <a:srgbClr val="FF00FA"/>
              </a:solidFill>
              <a:tailEnd type="triangle"/>
            </a:ln>
            <a:effectLst>
              <a:glow rad="50800">
                <a:schemeClr val="bg1"/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線矢印コネクタ 230">
              <a:extLst>
                <a:ext uri="{FF2B5EF4-FFF2-40B4-BE49-F238E27FC236}">
                  <a16:creationId xmlns:a16="http://schemas.microsoft.com/office/drawing/2014/main" id="{DDACA391-95CF-4CC8-B955-9AE8B576A61C}"/>
                </a:ext>
              </a:extLst>
            </p:cNvPr>
            <p:cNvCxnSpPr>
              <a:cxnSpLocks/>
            </p:cNvCxnSpPr>
            <p:nvPr/>
          </p:nvCxnSpPr>
          <p:spPr>
            <a:xfrm>
              <a:off x="10495170" y="1626760"/>
              <a:ext cx="350911" cy="313460"/>
            </a:xfrm>
            <a:prstGeom prst="straightConnector1">
              <a:avLst/>
            </a:prstGeom>
            <a:ln w="57150">
              <a:solidFill>
                <a:srgbClr val="FF00FA"/>
              </a:solidFill>
              <a:tailEnd type="triangle"/>
            </a:ln>
            <a:effectLst>
              <a:glow rad="50800">
                <a:schemeClr val="bg1"/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2E31FB7-DECE-3BCA-000B-7EE67EB4E0F4}"/>
              </a:ext>
            </a:extLst>
          </p:cNvPr>
          <p:cNvGrpSpPr/>
          <p:nvPr/>
        </p:nvGrpSpPr>
        <p:grpSpPr>
          <a:xfrm>
            <a:off x="8210365" y="2416879"/>
            <a:ext cx="3287868" cy="752723"/>
            <a:chOff x="8210365" y="2338822"/>
            <a:chExt cx="3287868" cy="752723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B23B25C5-2D08-CE0A-0AD5-AE15C7FD10B7}"/>
                </a:ext>
              </a:extLst>
            </p:cNvPr>
            <p:cNvGrpSpPr/>
            <p:nvPr/>
          </p:nvGrpSpPr>
          <p:grpSpPr>
            <a:xfrm>
              <a:off x="8210365" y="2338822"/>
              <a:ext cx="1454372" cy="752723"/>
              <a:chOff x="8783543" y="1182609"/>
              <a:chExt cx="1454372" cy="7527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テキスト ボックス 4">
                    <a:extLst>
                      <a:ext uri="{FF2B5EF4-FFF2-40B4-BE49-F238E27FC236}">
                        <a16:creationId xmlns:a16="http://schemas.microsoft.com/office/drawing/2014/main" id="{7E125070-72E6-2834-C8B2-9B76F2D99C49}"/>
                      </a:ext>
                    </a:extLst>
                  </p:cNvPr>
                  <p:cNvSpPr txBox="1"/>
                  <p:nvPr/>
                </p:nvSpPr>
                <p:spPr>
                  <a:xfrm>
                    <a:off x="8783543" y="1182609"/>
                    <a:ext cx="1454372" cy="6685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kumimoji="1" lang="en-US" altLang="ja-JP" sz="2000" b="0" i="1" smtClean="0">
                              <a:solidFill>
                                <a:srgbClr val="0007C6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a:rPr kumimoji="1" lang="en-US" altLang="ja-JP" sz="2000" b="0" i="1" smtClean="0">
                              <a:solidFill>
                                <a:srgbClr val="0007C6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∝</m:t>
                          </m:r>
                          <m:f>
                            <m:fPr>
                              <m:ctrlP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den>
                          </m:f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5" name="テキスト ボックス 4">
                    <a:extLst>
                      <a:ext uri="{FF2B5EF4-FFF2-40B4-BE49-F238E27FC236}">
                        <a16:creationId xmlns:a16="http://schemas.microsoft.com/office/drawing/2014/main" id="{7E125070-72E6-2834-C8B2-9B76F2D99C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3543" y="1182609"/>
                    <a:ext cx="1454372" cy="668516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t="-7547" b="-2075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直線矢印コネクタ 5">
                <a:extLst>
                  <a:ext uri="{FF2B5EF4-FFF2-40B4-BE49-F238E27FC236}">
                    <a16:creationId xmlns:a16="http://schemas.microsoft.com/office/drawing/2014/main" id="{4CC0E688-1955-56CF-5812-FF28B19967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71786" y="1935332"/>
                <a:ext cx="739837" cy="0"/>
              </a:xfrm>
              <a:prstGeom prst="straightConnector1">
                <a:avLst/>
              </a:prstGeom>
              <a:ln w="76200">
                <a:solidFill>
                  <a:srgbClr val="0007C6"/>
                </a:solidFill>
                <a:tailEnd type="triangle"/>
              </a:ln>
              <a:effectLst>
                <a:glow rad="508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19537714-7129-A8A5-523B-892FF0352A28}"/>
                </a:ext>
              </a:extLst>
            </p:cNvPr>
            <p:cNvGrpSpPr/>
            <p:nvPr/>
          </p:nvGrpSpPr>
          <p:grpSpPr>
            <a:xfrm>
              <a:off x="10043861" y="2338822"/>
              <a:ext cx="1454372" cy="752723"/>
              <a:chOff x="8783543" y="1182609"/>
              <a:chExt cx="1454372" cy="7527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D2D5FB45-7DE3-2BA6-244C-DD2F86E87305}"/>
                      </a:ext>
                    </a:extLst>
                  </p:cNvPr>
                  <p:cNvSpPr txBox="1"/>
                  <p:nvPr/>
                </p:nvSpPr>
                <p:spPr>
                  <a:xfrm>
                    <a:off x="8783543" y="1182609"/>
                    <a:ext cx="1454372" cy="6685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kumimoji="1" lang="en-US" altLang="ja-JP" sz="2000" b="0" i="1" smtClean="0">
                              <a:solidFill>
                                <a:srgbClr val="0007C6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  <m:r>
                            <a:rPr kumimoji="1" lang="en-US" altLang="ja-JP" sz="2000" b="0" i="1" smtClean="0">
                              <a:solidFill>
                                <a:srgbClr val="0007C6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∝</m:t>
                          </m:r>
                          <m:f>
                            <m:fPr>
                              <m:ctrlP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000" b="0" i="1" smtClean="0">
                                  <a:solidFill>
                                    <a:srgbClr val="0007C6"/>
                                  </a:solidFill>
                                  <a:effectLst>
                                    <a:glow rad="1270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den>
                          </m:f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D2D5FB45-7DE3-2BA6-244C-DD2F86E8730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3543" y="1182609"/>
                    <a:ext cx="1454372" cy="668516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t="-7547" b="-2075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直線矢印コネクタ 12">
                <a:extLst>
                  <a:ext uri="{FF2B5EF4-FFF2-40B4-BE49-F238E27FC236}">
                    <a16:creationId xmlns:a16="http://schemas.microsoft.com/office/drawing/2014/main" id="{C4B76809-DCD6-E6AC-FF3A-3C74584779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1786" y="1935332"/>
                <a:ext cx="739837" cy="0"/>
              </a:xfrm>
              <a:prstGeom prst="straightConnector1">
                <a:avLst/>
              </a:prstGeom>
              <a:ln w="76200">
                <a:solidFill>
                  <a:srgbClr val="0007C6"/>
                </a:solidFill>
                <a:tailEnd type="triangle"/>
              </a:ln>
              <a:effectLst>
                <a:glow rad="508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F6E18-35C1-415F-1DA2-ED612AD4C644}"/>
              </a:ext>
            </a:extLst>
          </p:cNvPr>
          <p:cNvGrpSpPr/>
          <p:nvPr/>
        </p:nvGrpSpPr>
        <p:grpSpPr>
          <a:xfrm>
            <a:off x="62531" y="644707"/>
            <a:ext cx="3776296" cy="6174355"/>
            <a:chOff x="62531" y="644707"/>
            <a:chExt cx="3776296" cy="6174355"/>
          </a:xfrm>
        </p:grpSpPr>
        <p:grpSp>
          <p:nvGrpSpPr>
            <p:cNvPr id="212" name="グループ化 211">
              <a:extLst>
                <a:ext uri="{FF2B5EF4-FFF2-40B4-BE49-F238E27FC236}">
                  <a16:creationId xmlns:a16="http://schemas.microsoft.com/office/drawing/2014/main" id="{375560FF-6A14-1286-1DC4-DB9F1A663A6E}"/>
                </a:ext>
              </a:extLst>
            </p:cNvPr>
            <p:cNvGrpSpPr/>
            <p:nvPr/>
          </p:nvGrpSpPr>
          <p:grpSpPr>
            <a:xfrm>
              <a:off x="2910174" y="644707"/>
              <a:ext cx="928653" cy="3681272"/>
              <a:chOff x="2910174" y="644707"/>
              <a:chExt cx="928653" cy="3681272"/>
            </a:xfrm>
          </p:grpSpPr>
          <p:cxnSp>
            <p:nvCxnSpPr>
              <p:cNvPr id="203" name="直線コネクタ 202">
                <a:extLst>
                  <a:ext uri="{FF2B5EF4-FFF2-40B4-BE49-F238E27FC236}">
                    <a16:creationId xmlns:a16="http://schemas.microsoft.com/office/drawing/2014/main" id="{012E0AA9-6C25-A23F-EC6F-FF6A07BE04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38827" y="644707"/>
                <a:ext cx="0" cy="3049945"/>
              </a:xfrm>
              <a:prstGeom prst="line">
                <a:avLst/>
              </a:prstGeom>
              <a:ln w="15875">
                <a:solidFill>
                  <a:srgbClr val="FF00FA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直線矢印コネクタ 209">
                <a:extLst>
                  <a:ext uri="{FF2B5EF4-FFF2-40B4-BE49-F238E27FC236}">
                    <a16:creationId xmlns:a16="http://schemas.microsoft.com/office/drawing/2014/main" id="{83360984-63C0-4A66-1C76-00C33E2E00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10174" y="3706227"/>
                <a:ext cx="922122" cy="619752"/>
              </a:xfrm>
              <a:prstGeom prst="straightConnector1">
                <a:avLst/>
              </a:prstGeom>
              <a:ln w="57150">
                <a:solidFill>
                  <a:srgbClr val="FF00FA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4CE9956-7A5C-96EB-95B5-B9F6BDBC7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2531" y="4331908"/>
              <a:ext cx="2953496" cy="2487154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21EF8CE-FD61-09BF-ADC0-20877EA75802}"/>
              </a:ext>
            </a:extLst>
          </p:cNvPr>
          <p:cNvGrpSpPr/>
          <p:nvPr/>
        </p:nvGrpSpPr>
        <p:grpSpPr>
          <a:xfrm>
            <a:off x="3091921" y="624258"/>
            <a:ext cx="2953496" cy="6194804"/>
            <a:chOff x="3091921" y="624258"/>
            <a:chExt cx="2953496" cy="6194804"/>
          </a:xfrm>
        </p:grpSpPr>
        <p:grpSp>
          <p:nvGrpSpPr>
            <p:cNvPr id="216" name="グループ化 215">
              <a:extLst>
                <a:ext uri="{FF2B5EF4-FFF2-40B4-BE49-F238E27FC236}">
                  <a16:creationId xmlns:a16="http://schemas.microsoft.com/office/drawing/2014/main" id="{8BBBC637-FB42-B43D-8211-889F8341D6E7}"/>
                </a:ext>
              </a:extLst>
            </p:cNvPr>
            <p:cNvGrpSpPr/>
            <p:nvPr/>
          </p:nvGrpSpPr>
          <p:grpSpPr>
            <a:xfrm>
              <a:off x="4754459" y="624258"/>
              <a:ext cx="185992" cy="3701721"/>
              <a:chOff x="4754459" y="624258"/>
              <a:chExt cx="185992" cy="3701721"/>
            </a:xfrm>
          </p:grpSpPr>
          <p:cxnSp>
            <p:nvCxnSpPr>
              <p:cNvPr id="206" name="直線コネクタ 205">
                <a:extLst>
                  <a:ext uri="{FF2B5EF4-FFF2-40B4-BE49-F238E27FC236}">
                    <a16:creationId xmlns:a16="http://schemas.microsoft.com/office/drawing/2014/main" id="{3B3CDCFA-8EB1-5B31-325E-FC8F16DB04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0451" y="624258"/>
                <a:ext cx="0" cy="3049945"/>
              </a:xfrm>
              <a:prstGeom prst="line">
                <a:avLst/>
              </a:prstGeom>
              <a:ln w="15875">
                <a:solidFill>
                  <a:srgbClr val="B266F9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線矢印コネクタ 212">
                <a:extLst>
                  <a:ext uri="{FF2B5EF4-FFF2-40B4-BE49-F238E27FC236}">
                    <a16:creationId xmlns:a16="http://schemas.microsoft.com/office/drawing/2014/main" id="{028F2DFC-C9B6-3F1E-6823-95ED01B80E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54459" y="3719215"/>
                <a:ext cx="185992" cy="606764"/>
              </a:xfrm>
              <a:prstGeom prst="straightConnector1">
                <a:avLst/>
              </a:prstGeom>
              <a:ln w="57150">
                <a:solidFill>
                  <a:srgbClr val="B266F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43E9ED9-0214-BAD3-2334-0E06CD8EE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091921" y="4331908"/>
              <a:ext cx="2953496" cy="2487154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4B404AD1-27F3-CE25-AAFC-0B37066D9615}"/>
              </a:ext>
            </a:extLst>
          </p:cNvPr>
          <p:cNvGrpSpPr/>
          <p:nvPr/>
        </p:nvGrpSpPr>
        <p:grpSpPr>
          <a:xfrm>
            <a:off x="6351775" y="633310"/>
            <a:ext cx="5761499" cy="6179823"/>
            <a:chOff x="6351775" y="633310"/>
            <a:chExt cx="5761499" cy="6179823"/>
          </a:xfrm>
        </p:grpSpPr>
        <p:grpSp>
          <p:nvGrpSpPr>
            <p:cNvPr id="222" name="グループ化 221">
              <a:extLst>
                <a:ext uri="{FF2B5EF4-FFF2-40B4-BE49-F238E27FC236}">
                  <a16:creationId xmlns:a16="http://schemas.microsoft.com/office/drawing/2014/main" id="{E91C2399-AFF6-DD8E-F735-14B353BCC991}"/>
                </a:ext>
              </a:extLst>
            </p:cNvPr>
            <p:cNvGrpSpPr/>
            <p:nvPr/>
          </p:nvGrpSpPr>
          <p:grpSpPr>
            <a:xfrm>
              <a:off x="6351775" y="633310"/>
              <a:ext cx="2808003" cy="3681018"/>
              <a:chOff x="6351775" y="633310"/>
              <a:chExt cx="2808003" cy="3681018"/>
            </a:xfrm>
          </p:grpSpPr>
          <p:cxnSp>
            <p:nvCxnSpPr>
              <p:cNvPr id="208" name="直線コネクタ 207">
                <a:extLst>
                  <a:ext uri="{FF2B5EF4-FFF2-40B4-BE49-F238E27FC236}">
                    <a16:creationId xmlns:a16="http://schemas.microsoft.com/office/drawing/2014/main" id="{5A0F0A24-C637-C4CA-E226-F10192F0D1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57646" y="633310"/>
                <a:ext cx="0" cy="3049945"/>
              </a:xfrm>
              <a:prstGeom prst="line">
                <a:avLst/>
              </a:prstGeom>
              <a:ln w="15875">
                <a:solidFill>
                  <a:srgbClr val="0EE7E7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直線矢印コネクタ 219">
                <a:extLst>
                  <a:ext uri="{FF2B5EF4-FFF2-40B4-BE49-F238E27FC236}">
                    <a16:creationId xmlns:a16="http://schemas.microsoft.com/office/drawing/2014/main" id="{97E43C1B-56F2-DF74-4D92-A508B949CC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1775" y="3698996"/>
                <a:ext cx="2808003" cy="615332"/>
              </a:xfrm>
              <a:prstGeom prst="straightConnector1">
                <a:avLst/>
              </a:prstGeom>
              <a:ln w="57150">
                <a:solidFill>
                  <a:srgbClr val="0EE7E7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B89EE09-6C2E-FDA0-03D2-D36474C6A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159778" y="4325979"/>
              <a:ext cx="2953496" cy="2487154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16E69160-EDCF-889B-B376-B7CF36B1C155}"/>
              </a:ext>
            </a:extLst>
          </p:cNvPr>
          <p:cNvGrpSpPr/>
          <p:nvPr/>
        </p:nvGrpSpPr>
        <p:grpSpPr>
          <a:xfrm>
            <a:off x="5374897" y="624257"/>
            <a:ext cx="3690458" cy="6194545"/>
            <a:chOff x="5374897" y="624257"/>
            <a:chExt cx="3690458" cy="6194545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06953EEF-2BD4-EAAF-ADED-BEFEA62ECB83}"/>
                </a:ext>
              </a:extLst>
            </p:cNvPr>
            <p:cNvGrpSpPr/>
            <p:nvPr/>
          </p:nvGrpSpPr>
          <p:grpSpPr>
            <a:xfrm>
              <a:off x="5374897" y="624257"/>
              <a:ext cx="3690458" cy="6194545"/>
              <a:chOff x="5374897" y="624257"/>
              <a:chExt cx="3690458" cy="6194545"/>
            </a:xfrm>
          </p:grpSpPr>
          <p:grpSp>
            <p:nvGrpSpPr>
              <p:cNvPr id="219" name="グループ化 218">
                <a:extLst>
                  <a:ext uri="{FF2B5EF4-FFF2-40B4-BE49-F238E27FC236}">
                    <a16:creationId xmlns:a16="http://schemas.microsoft.com/office/drawing/2014/main" id="{9E2026FE-B745-0FE0-ACEE-910E43B917C1}"/>
                  </a:ext>
                </a:extLst>
              </p:cNvPr>
              <p:cNvGrpSpPr/>
              <p:nvPr/>
            </p:nvGrpSpPr>
            <p:grpSpPr>
              <a:xfrm>
                <a:off x="5374897" y="624257"/>
                <a:ext cx="976878" cy="3672599"/>
                <a:chOff x="5374897" y="624257"/>
                <a:chExt cx="976878" cy="3672599"/>
              </a:xfrm>
            </p:grpSpPr>
            <p:cxnSp>
              <p:nvCxnSpPr>
                <p:cNvPr id="207" name="直線コネクタ 206">
                  <a:extLst>
                    <a:ext uri="{FF2B5EF4-FFF2-40B4-BE49-F238E27FC236}">
                      <a16:creationId xmlns:a16="http://schemas.microsoft.com/office/drawing/2014/main" id="{527C32F5-0111-3DAE-4AE8-D9A59E3DF1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79056" y="624257"/>
                  <a:ext cx="0" cy="3049945"/>
                </a:xfrm>
                <a:prstGeom prst="line">
                  <a:avLst/>
                </a:prstGeom>
                <a:ln w="15875">
                  <a:solidFill>
                    <a:srgbClr val="2954FF"/>
                  </a:solidFill>
                  <a:prstDash val="lgDashDot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直線矢印コネクタ 216">
                  <a:extLst>
                    <a:ext uri="{FF2B5EF4-FFF2-40B4-BE49-F238E27FC236}">
                      <a16:creationId xmlns:a16="http://schemas.microsoft.com/office/drawing/2014/main" id="{D3B99B85-7B8C-D894-CE73-4717FD7F03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74897" y="3718614"/>
                  <a:ext cx="976878" cy="578242"/>
                </a:xfrm>
                <a:prstGeom prst="straightConnector1">
                  <a:avLst/>
                </a:prstGeom>
                <a:ln w="57150">
                  <a:solidFill>
                    <a:srgbClr val="2954FF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83D290CF-9DD1-5CDC-CC2A-9DCC5BBDE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11859" y="4331648"/>
                <a:ext cx="2953496" cy="2487154"/>
              </a:xfrm>
              <a:prstGeom prst="rect">
                <a:avLst/>
              </a:prstGeom>
            </p:spPr>
          </p:pic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9AA1615-331E-FFB7-28A8-9FDFE3738367}"/>
                </a:ext>
              </a:extLst>
            </p:cNvPr>
            <p:cNvSpPr txBox="1"/>
            <p:nvPr/>
          </p:nvSpPr>
          <p:spPr>
            <a:xfrm>
              <a:off x="6982356" y="5665760"/>
              <a:ext cx="14494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>
                  <a:effectLst>
                    <a:glow rad="2667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Slightly</a:t>
              </a:r>
              <a:br>
                <a:rPr kumimoji="1" lang="en-US" altLang="ja-JP" sz="2000" dirty="0">
                  <a:effectLst>
                    <a:glow rad="2667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1" lang="en-US" altLang="ja-JP" sz="2000" dirty="0">
                  <a:effectLst>
                    <a:glow rad="2667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Asymmetric</a:t>
              </a:r>
              <a:endParaRPr kumimoji="1" lang="ja-JP" altLang="en-US" sz="2000">
                <a:effectLst>
                  <a:glow rad="2667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B73B464-8E7D-D23C-13D7-D4CC7507A103}"/>
              </a:ext>
            </a:extLst>
          </p:cNvPr>
          <p:cNvGrpSpPr/>
          <p:nvPr/>
        </p:nvGrpSpPr>
        <p:grpSpPr>
          <a:xfrm>
            <a:off x="7791295" y="4145386"/>
            <a:ext cx="2146853" cy="946614"/>
            <a:chOff x="-2146853" y="1577008"/>
            <a:chExt cx="2146853" cy="9466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BCE6C5CC-E315-BBA9-45F7-A43F1D77A900}"/>
                    </a:ext>
                  </a:extLst>
                </p:cNvPr>
                <p:cNvSpPr txBox="1"/>
                <p:nvPr/>
              </p:nvSpPr>
              <p:spPr>
                <a:xfrm>
                  <a:off x="-2146853" y="1815736"/>
                  <a:ext cx="2146853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 </a:t>
                  </a:r>
                  <a14:m>
                    <m:oMath xmlns:m="http://schemas.openxmlformats.org/officeDocument/2006/math">
                      <m:r>
                        <a:rPr kumimoji="1" lang="en-US" altLang="ja-JP" sz="2000" b="1" i="1" smtClean="0">
                          <a:latin typeface="Cambria Math" panose="02040503050406030204" pitchFamily="18" charset="0"/>
                        </a:rPr>
                        <m:t>𝝓</m:t>
                      </m:r>
                      <m:r>
                        <a:rPr kumimoji="1" lang="en-US" altLang="ja-JP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  <m:t>𝟏𝟖𝟎</m:t>
                          </m:r>
                        </m:e>
                        <m:sup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a14:m>
                  <a: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b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X-axis is inverted.</a:t>
                  </a:r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BCE6C5CC-E315-BBA9-45F7-A43F1D77A9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146853" y="1815736"/>
                  <a:ext cx="2146853" cy="707886"/>
                </a:xfrm>
                <a:prstGeom prst="rect">
                  <a:avLst/>
                </a:prstGeom>
                <a:blipFill>
                  <a:blip r:embed="rId25"/>
                  <a:stretch>
                    <a:fillRect l="-2353" t="-5357" r="-2941" b="-1428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422F4051-B049-8201-20CF-1188D22C67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073426" y="1577008"/>
              <a:ext cx="0" cy="3049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943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C8B9-A664-12A4-391F-19037A790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BF341BC-1558-BDC5-B08C-35B02054FBCE}"/>
              </a:ext>
            </a:extLst>
          </p:cNvPr>
          <p:cNvSpPr txBox="1"/>
          <p:nvPr/>
        </p:nvSpPr>
        <p:spPr>
          <a:xfrm>
            <a:off x="88663" y="668996"/>
            <a:ext cx="5423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9700" indent="-130175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MEGA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global nonlinear kinetic PIC MHD simulation code, is used in this work.</a:t>
            </a:r>
          </a:p>
          <a:p>
            <a:pPr marL="536575" lvl="1" indent="-393700">
              <a:buFont typeface="Arial" panose="020B0604020202020204" pitchFamily="34" charset="0"/>
              <a:buChar char="→"/>
            </a:pPr>
            <a:r>
              <a:rPr kumimoji="1"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Simultaneously solves </a:t>
            </a:r>
            <a:r>
              <a:rPr kumimoji="1" lang="en-US" altLang="ja-JP" sz="1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MHD equations </a:t>
            </a:r>
            <a:r>
              <a:rPr kumimoji="1"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kumimoji="1" lang="en-US" altLang="ja-JP" sz="19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drift kinetic equation for energetic particles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02BF92F-9A31-54AB-FCAD-A4878DA6A7C6}"/>
              </a:ext>
            </a:extLst>
          </p:cNvPr>
          <p:cNvSpPr txBox="1"/>
          <p:nvPr/>
        </p:nvSpPr>
        <p:spPr>
          <a:xfrm>
            <a:off x="672833" y="1835863"/>
            <a:ext cx="42554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Angsana New" panose="02020603050405020304" pitchFamily="18" charset="-34"/>
              </a:rPr>
              <a:t>[1] Todo, Y. et al. </a:t>
            </a:r>
            <a:r>
              <a:rPr lang="en-US" altLang="ja-JP" sz="1400" i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Angsana New" panose="02020603050405020304" pitchFamily="18" charset="-34"/>
              </a:rPr>
              <a:t>Phys. of plasma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Angsana New" panose="02020603050405020304" pitchFamily="18" charset="-34"/>
              </a:rPr>
              <a:t> 5.5 (1998): 1321-1327</a:t>
            </a:r>
            <a:endParaRPr lang="ja-JP" altLang="ja-JP" sz="14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Angsana New" panose="02020603050405020304" pitchFamily="18" charset="-34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28E301B-C089-1B3B-6977-96599700BB35}"/>
              </a:ext>
            </a:extLst>
          </p:cNvPr>
          <p:cNvGrpSpPr/>
          <p:nvPr/>
        </p:nvGrpSpPr>
        <p:grpSpPr>
          <a:xfrm>
            <a:off x="201840" y="2743962"/>
            <a:ext cx="5151555" cy="3333039"/>
            <a:chOff x="2747074" y="3479351"/>
            <a:chExt cx="5151555" cy="31533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37">
                  <a:extLst>
                    <a:ext uri="{FF2B5EF4-FFF2-40B4-BE49-F238E27FC236}">
                      <a16:creationId xmlns:a16="http://schemas.microsoft.com/office/drawing/2014/main" id="{3331EE99-EB75-62DA-03B4-1D34132E91BC}"/>
                    </a:ext>
                  </a:extLst>
                </p:cNvPr>
                <p:cNvSpPr txBox="1"/>
                <p:nvPr/>
              </p:nvSpPr>
              <p:spPr>
                <a:xfrm>
                  <a:off x="2773055" y="6026032"/>
                  <a:ext cx="1560553" cy="6066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tabLst>
                      <a:tab pos="1341438" algn="l"/>
                    </a:tabLst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  <m:acc>
                              <m:accPr>
                                <m:chr m:val="⃗"/>
                                <m:ctrlP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185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37">
                  <a:extLst>
                    <a:ext uri="{FF2B5EF4-FFF2-40B4-BE49-F238E27FC236}">
                      <a16:creationId xmlns:a16="http://schemas.microsoft.com/office/drawing/2014/main" id="{3331EE99-EB75-62DA-03B4-1D34132E91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055" y="6026032"/>
                  <a:ext cx="1560553" cy="606641"/>
                </a:xfrm>
                <a:prstGeom prst="rect">
                  <a:avLst/>
                </a:prstGeom>
                <a:blipFill>
                  <a:blip r:embed="rId3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37">
                  <a:extLst>
                    <a:ext uri="{FF2B5EF4-FFF2-40B4-BE49-F238E27FC236}">
                      <a16:creationId xmlns:a16="http://schemas.microsoft.com/office/drawing/2014/main" id="{09D5D067-9FF3-90B9-F42F-2B2C94B2416A}"/>
                    </a:ext>
                  </a:extLst>
                </p:cNvPr>
                <p:cNvSpPr txBox="1"/>
                <p:nvPr/>
              </p:nvSpPr>
              <p:spPr>
                <a:xfrm>
                  <a:off x="4271327" y="6195255"/>
                  <a:ext cx="1405136" cy="3279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tabLst>
                      <a:tab pos="1341438" algn="l"/>
                    </a:tabLst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</m:e>
                        </m:acc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185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37">
                  <a:extLst>
                    <a:ext uri="{FF2B5EF4-FFF2-40B4-BE49-F238E27FC236}">
                      <a16:creationId xmlns:a16="http://schemas.microsoft.com/office/drawing/2014/main" id="{09D5D067-9FF3-90B9-F42F-2B2C94B241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1327" y="6195255"/>
                  <a:ext cx="1405136" cy="327910"/>
                </a:xfrm>
                <a:prstGeom prst="rect">
                  <a:avLst/>
                </a:prstGeom>
                <a:blipFill>
                  <a:blip r:embed="rId4"/>
                  <a:stretch>
                    <a:fillRect t="-35714" b="-1428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38">
                  <a:extLst>
                    <a:ext uri="{FF2B5EF4-FFF2-40B4-BE49-F238E27FC236}">
                      <a16:creationId xmlns:a16="http://schemas.microsoft.com/office/drawing/2014/main" id="{3002879C-E92D-DF0C-AFAC-88D5CD35AA27}"/>
                    </a:ext>
                  </a:extLst>
                </p:cNvPr>
                <p:cNvSpPr txBox="1"/>
                <p:nvPr/>
              </p:nvSpPr>
              <p:spPr>
                <a:xfrm>
                  <a:off x="5482377" y="6204425"/>
                  <a:ext cx="2416252" cy="31925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tabLst>
                      <a:tab pos="1341438" algn="l"/>
                    </a:tabLst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⃑"/>
                            <m:ctrlP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=−</m:t>
                        </m:r>
                        <m:acc>
                          <m:accPr>
                            <m:chr m:val="⃑"/>
                            <m:ctrlP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kumimoji="1" lang="en-GB" altLang="ja-JP" sz="18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1" lang="en-US" altLang="ja-JP" sz="185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acc>
                          <m:accPr>
                            <m:chr m:val="⃑"/>
                            <m:ctrlP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kumimoji="1" lang="en-GB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kumimoji="1" lang="ja-JP" altLang="en-GB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  <m:r>
                          <a:rPr kumimoji="1" lang="en-US" altLang="ja-JP" sz="185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acc>
                          <m:accPr>
                            <m:chr m:val="⃗"/>
                            <m:ctrlPr>
                              <a:rPr kumimoji="1" lang="en-US" altLang="ja-JP" sz="18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18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1850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38">
                  <a:extLst>
                    <a:ext uri="{FF2B5EF4-FFF2-40B4-BE49-F238E27FC236}">
                      <a16:creationId xmlns:a16="http://schemas.microsoft.com/office/drawing/2014/main" id="{3002879C-E92D-DF0C-AFAC-88D5CD35AA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2377" y="6204425"/>
                  <a:ext cx="2416252" cy="319255"/>
                </a:xfrm>
                <a:prstGeom prst="rect">
                  <a:avLst/>
                </a:prstGeom>
                <a:blipFill>
                  <a:blip r:embed="rId5"/>
                  <a:stretch>
                    <a:fillRect t="-40741" b="-2592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4DD5FA1A-BF60-C16F-F9C7-BC697D40E04A}"/>
                    </a:ext>
                  </a:extLst>
                </p:cNvPr>
                <p:cNvSpPr txBox="1"/>
                <p:nvPr/>
              </p:nvSpPr>
              <p:spPr>
                <a:xfrm>
                  <a:off x="3018795" y="4582091"/>
                  <a:ext cx="4758038" cy="592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m:rPr>
                                <m:sty m:val="p"/>
                              </m:rPr>
                              <a:rPr kumimoji="1" lang="en-US" altLang="ja-JP" sz="1850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d>
                          <m:d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m:rPr>
                                <m:sty m:val="p"/>
                              </m:rPr>
                              <a:rPr kumimoji="1" lang="en-US" altLang="ja-JP" sz="1850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oMath>
                    </m:oMathPara>
                  </a14:m>
                  <a:endParaRPr kumimoji="1" lang="ja-JP" altLang="en-US" sz="1850"/>
                </a:p>
              </p:txBody>
            </p:sp>
          </mc:Choice>
          <mc:Fallback xmlns="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4DD5FA1A-BF60-C16F-F9C7-BC697D40E0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8795" y="4582091"/>
                  <a:ext cx="4758038" cy="592372"/>
                </a:xfrm>
                <a:prstGeom prst="rect">
                  <a:avLst/>
                </a:prstGeom>
                <a:blipFill>
                  <a:blip r:embed="rId10"/>
                  <a:stretch>
                    <a:fillRect b="-39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82ADC3D5-4A62-35F8-84DF-627549C1BA33}"/>
                    </a:ext>
                  </a:extLst>
                </p:cNvPr>
                <p:cNvSpPr txBox="1"/>
                <p:nvPr/>
              </p:nvSpPr>
              <p:spPr>
                <a:xfrm>
                  <a:off x="2764114" y="5033964"/>
                  <a:ext cx="5012719" cy="6336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acc>
                              <m:accPr>
                                <m:chr m:val="⃗"/>
                                <m:ctrlP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−1)[</m:t>
                        </m:r>
                        <m:r>
                          <a:rPr kumimoji="1" lang="en-US" altLang="ja-JP" sz="18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kumimoji="1" lang="en-US" altLang="ja-JP" sz="185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𝜈𝜌</m:t>
                        </m:r>
                        <m:sSup>
                          <m:sSup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sz="1850" b="0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ja-JP" sz="1850" b="0" i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kumimoji="1" lang="en-US" altLang="ja-JP" sz="185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acc>
                                  <m:accPr>
                                    <m:chr m:val="⃗"/>
                                    <m:ctrlPr>
                                      <a:rPr kumimoji="1" lang="en-US" altLang="ja-JP" sz="185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ja-JP" sz="185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1850"/>
                </a:p>
              </p:txBody>
            </p:sp>
          </mc:Choice>
          <mc:Fallback xmlns="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82ADC3D5-4A62-35F8-84DF-627549C1B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4114" y="5033964"/>
                  <a:ext cx="5012719" cy="63363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8C08ADCB-8896-AC6A-ECB9-DDFBA489C086}"/>
                    </a:ext>
                  </a:extLst>
                </p:cNvPr>
                <p:cNvSpPr txBox="1"/>
                <p:nvPr/>
              </p:nvSpPr>
              <p:spPr>
                <a:xfrm>
                  <a:off x="3354552" y="5506530"/>
                  <a:ext cx="3673845" cy="5787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kumimoji="1" lang="en-US" altLang="ja-JP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b="0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ja-JP" b="0" i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acc>
                                  <m:accPr>
                                    <m:chr m:val="⃗"/>
                                    <m:ctrlPr>
                                      <a:rPr kumimoji="1" lang="en-US" altLang="ja-JP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ja-JP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  <m:acc>
                          <m:accPr>
                            <m:chr m:val="⃗"/>
                            <m:ctrlP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kumimoji="1" lang="en-US" altLang="ja-JP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acc>
                          <m:accPr>
                            <m:chr m:val="⃗"/>
                            <m:ctrlP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]+</m:t>
                        </m:r>
                        <m: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  <m:sSup>
                          <m:sSupPr>
                            <m:ctrlPr>
                              <a:rPr kumimoji="1" lang="en-US" altLang="ja-JP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ja-JP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 xmlns="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8C08ADCB-8896-AC6A-ECB9-DDFBA489C0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4552" y="5506530"/>
                  <a:ext cx="3673845" cy="578723"/>
                </a:xfrm>
                <a:prstGeom prst="rect">
                  <a:avLst/>
                </a:prstGeom>
                <a:blipFill>
                  <a:blip r:embed="rId12"/>
                  <a:stretch>
                    <a:fillRect b="-40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131">
                  <a:extLst>
                    <a:ext uri="{FF2B5EF4-FFF2-40B4-BE49-F238E27FC236}">
                      <a16:creationId xmlns:a16="http://schemas.microsoft.com/office/drawing/2014/main" id="{C6ACC20B-F919-2811-518A-275DD9BF3E1E}"/>
                    </a:ext>
                  </a:extLst>
                </p:cNvPr>
                <p:cNvSpPr txBox="1"/>
                <p:nvPr/>
              </p:nvSpPr>
              <p:spPr>
                <a:xfrm>
                  <a:off x="2765361" y="3479351"/>
                  <a:ext cx="3193562" cy="55598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tabLst>
                      <a:tab pos="1341438" algn="l"/>
                    </a:tabLst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kumimoji="1" lang="ja-JP" altLang="en-US" sz="185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ja-JP" altLang="en-US" sz="185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1" lang="ja-JP" altLang="en-US" sz="185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kumimoji="1" lang="ja-JP" altLang="en-GB" sz="185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1" lang="en-GB" altLang="ja-JP" sz="185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ja-JP" altLang="en-GB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ja-JP" altLang="en-GB" sz="18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acc>
                              <m:accPr>
                                <m:chr m:val="⃑"/>
                                <m:ctrlPr>
                                  <a:rPr kumimoji="1" lang="en-GB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GB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ja-JP" altLang="en-US" sz="185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ja-JP" altLang="en-US" sz="18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sz="185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b>
                                <m:r>
                                  <a:rPr lang="en-US" altLang="ja-JP" sz="185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ja-JP" altLang="en-US" sz="1850" i="1">
                                <a:latin typeface="Cambria Math" panose="02040503050406030204" pitchFamily="18" charset="0"/>
                              </a:rPr>
                              <m:t>𝛻</m:t>
                            </m:r>
                          </m:e>
                          <m:sup>
                            <m:r>
                              <a:rPr lang="en-GB" altLang="ja-JP" sz="18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ja-JP" altLang="en-GB" sz="18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kumimoji="1" lang="en-GB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kumimoji="1" lang="ja-JP" altLang="en-US" sz="1850" dirty="0">
                    <a:latin typeface="+mj-lt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" name="TextBox 131">
                  <a:extLst>
                    <a:ext uri="{FF2B5EF4-FFF2-40B4-BE49-F238E27FC236}">
                      <a16:creationId xmlns:a16="http://schemas.microsoft.com/office/drawing/2014/main" id="{C6ACC20B-F919-2811-518A-275DD9BF3E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5361" y="3479351"/>
                  <a:ext cx="3193562" cy="555986"/>
                </a:xfrm>
                <a:prstGeom prst="rect">
                  <a:avLst/>
                </a:prstGeom>
                <a:blipFill>
                  <a:blip r:embed="rId13"/>
                  <a:stretch>
                    <a:fillRect t="-2128" b="-425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135">
                  <a:extLst>
                    <a:ext uri="{FF2B5EF4-FFF2-40B4-BE49-F238E27FC236}">
                      <a16:creationId xmlns:a16="http://schemas.microsoft.com/office/drawing/2014/main" id="{F24D56C1-6974-2EFA-FEBA-FE4B164A043F}"/>
                    </a:ext>
                  </a:extLst>
                </p:cNvPr>
                <p:cNvSpPr txBox="1"/>
                <p:nvPr/>
              </p:nvSpPr>
              <p:spPr>
                <a:xfrm>
                  <a:off x="2747074" y="4064476"/>
                  <a:ext cx="4052114" cy="68076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tabLst>
                      <a:tab pos="1341438" algn="l"/>
                    </a:tabLst>
                  </a:pPr>
                  <a14:m>
                    <m:oMathPara xmlns:m="http://schemas.openxmlformats.org/officeDocument/2006/math">
                      <m:oMath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f>
                          <m:fPr>
                            <m:ctrlPr>
                              <a:rPr kumimoji="1" lang="en-US" altLang="ja-JP" sz="18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acc>
                              <m:accPr>
                                <m:chr m:val="⃗"/>
                                <m:ctrlP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sz="185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num>
                          <m:den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1" lang="en-US" altLang="ja-JP" sz="185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1" lang="en-GB" altLang="ja-JP" sz="18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kumimoji="1" lang="en-GB" altLang="ja-JP" sz="18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⃑"/>
                                <m:ctrlPr>
                                  <a:rPr kumimoji="1" lang="en-GB" altLang="ja-JP" sz="185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GB" altLang="ja-JP" sz="185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r>
                              <a:rPr kumimoji="1" lang="en-GB" altLang="ja-JP" sz="185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kumimoji="1" lang="en-GB" altLang="ja-JP" sz="185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</m:e>
                        </m:d>
                        <m:acc>
                          <m:accPr>
                            <m:chr m:val="⃑"/>
                            <m:ctrlPr>
                              <a:rPr kumimoji="1" lang="en-GB" altLang="ja-JP" sz="185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GB" altLang="ja-JP" sz="185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kumimoji="1" lang="en-US" altLang="ja-JP" sz="18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kumimoji="1" lang="en-GB" altLang="ja-JP" sz="185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GB" altLang="ja-JP" sz="185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GB" altLang="ja-JP" sz="185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  <m:r>
                                  <a:rPr kumimoji="1" lang="en-US" altLang="ja-JP" sz="185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acc>
                                  <m:accPr>
                                    <m:chr m:val="⃑"/>
                                    <m:ctrlPr>
                                      <a:rPr kumimoji="1" lang="en-GB" altLang="ja-JP" sz="185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GB" altLang="ja-JP" sz="185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num>
                              <m:den>
                                <m:sSub>
                                  <m:sSubPr>
                                    <m:ctrlPr>
                                      <a:rPr kumimoji="1" lang="ja-JP" altLang="en-GB" sz="18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GB" sz="185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kumimoji="1" lang="en-GB" altLang="ja-JP" sz="1850" i="1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kumimoji="1" lang="en-GB" altLang="ja-JP" sz="185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ja-JP" sz="1850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1" lang="en-US" altLang="ja-JP" sz="1850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ja-JP" sz="1850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1" lang="en-US" altLang="ja-JP" sz="1850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kumimoji="1" lang="en-US" altLang="ja-JP" sz="185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⃑"/>
                            <m:ctrlPr>
                              <a:rPr kumimoji="1" lang="en-GB" altLang="ja-JP" sz="1850" b="0" i="1">
                                <a:solidFill>
                                  <a:srgbClr val="0000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GB" altLang="ja-JP" sz="1850" b="0" i="1">
                                <a:solidFill>
                                  <a:srgbClr val="0000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1" lang="en-GB" altLang="ja-JP" sz="185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135">
                  <a:extLst>
                    <a:ext uri="{FF2B5EF4-FFF2-40B4-BE49-F238E27FC236}">
                      <a16:creationId xmlns:a16="http://schemas.microsoft.com/office/drawing/2014/main" id="{F24D56C1-6974-2EFA-FEBA-FE4B164A04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7074" y="4064476"/>
                  <a:ext cx="4052114" cy="680764"/>
                </a:xfrm>
                <a:prstGeom prst="rect">
                  <a:avLst/>
                </a:prstGeom>
                <a:blipFill>
                  <a:blip r:embed="rId14"/>
                  <a:stretch>
                    <a:fillRect t="-1034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B21EAB-0DDA-31CE-D38A-2B9F5DF10FA3}"/>
                  </a:ext>
                </a:extLst>
              </p:cNvPr>
              <p:cNvSpPr txBox="1"/>
              <p:nvPr/>
            </p:nvSpPr>
            <p:spPr>
              <a:xfrm>
                <a:off x="192685" y="6122602"/>
                <a:ext cx="5319790" cy="6186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acc>
                        </m:e>
                        <m:sub>
                          <m: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kumimoji="1" lang="en-US" altLang="ja-JP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d>
                        <m:dPr>
                          <m:ctrlPr>
                            <a:rPr kumimoji="1" lang="en-US" altLang="ja-JP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̂"/>
                              <m:ctrlPr>
                                <a:rPr kumimoji="1" lang="en-US" altLang="ja-JP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kumimoji="1" lang="en-US" altLang="ja-JP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kumimoji="1" lang="en-US" altLang="ja-JP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̂"/>
                              <m:ctrlPr>
                                <a:rPr kumimoji="1" lang="en-US" altLang="ja-JP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ja-JP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ja-JP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ja-JP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ja-JP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altLang="ja-JP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ja-JP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  <m:acc>
                            <m:accPr>
                              <m:chr m:val="̂"/>
                              <m:ctrlPr>
                                <a:rPr lang="en-US" altLang="ja-JP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ja-JP" altLang="en-US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B21EAB-0DDA-31CE-D38A-2B9F5DF10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5" y="6122602"/>
                <a:ext cx="5319790" cy="618631"/>
              </a:xfrm>
              <a:prstGeom prst="rect">
                <a:avLst/>
              </a:prstGeom>
              <a:blipFill>
                <a:blip r:embed="rId15"/>
                <a:stretch>
                  <a:fillRect b="-18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BCCE741-649F-2199-B69D-4B4AA6AE3772}"/>
              </a:ext>
            </a:extLst>
          </p:cNvPr>
          <p:cNvCxnSpPr>
            <a:cxnSpLocks/>
          </p:cNvCxnSpPr>
          <p:nvPr/>
        </p:nvCxnSpPr>
        <p:spPr>
          <a:xfrm>
            <a:off x="5692203" y="777599"/>
            <a:ext cx="0" cy="59165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A25F214-7F7E-A039-B5FA-ACCB8859E184}"/>
              </a:ext>
            </a:extLst>
          </p:cNvPr>
          <p:cNvGrpSpPr/>
          <p:nvPr/>
        </p:nvGrpSpPr>
        <p:grpSpPr>
          <a:xfrm>
            <a:off x="5887440" y="1572860"/>
            <a:ext cx="6327474" cy="1906783"/>
            <a:chOff x="5822788" y="869959"/>
            <a:chExt cx="6327474" cy="1906783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6765F40-33E8-9B62-4368-379C8C3A717E}"/>
                </a:ext>
              </a:extLst>
            </p:cNvPr>
            <p:cNvSpPr txBox="1"/>
            <p:nvPr/>
          </p:nvSpPr>
          <p:spPr>
            <a:xfrm>
              <a:off x="5871932" y="869959"/>
              <a:ext cx="34910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/>
              <a:r>
                <a:rPr kumimoji="1" lang="en-US" altLang="ja-JP" sz="2000" b="1" dirty="0">
                  <a:solidFill>
                    <a:srgbClr val="5A55E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Cylindrical Grid Resolution</a:t>
              </a:r>
            </a:p>
          </p:txBody>
        </p:sp>
        <p:sp>
          <p:nvSpPr>
            <p:cNvPr id="25" name="TextBox 57">
              <a:extLst>
                <a:ext uri="{FF2B5EF4-FFF2-40B4-BE49-F238E27FC236}">
                  <a16:creationId xmlns:a16="http://schemas.microsoft.com/office/drawing/2014/main" id="{755C0D36-7A8A-C307-2950-FF2C0165C154}"/>
                </a:ext>
              </a:extLst>
            </p:cNvPr>
            <p:cNvSpPr txBox="1"/>
            <p:nvPr/>
          </p:nvSpPr>
          <p:spPr>
            <a:xfrm>
              <a:off x="5929867" y="1113846"/>
              <a:ext cx="622039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58775" lvl="1" indent="-347663">
                <a:buFont typeface="システムフォント（レギュラー）"/>
                <a:buChar char="⼀"/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Inherently poor core resolution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57">
                  <a:extLst>
                    <a:ext uri="{FF2B5EF4-FFF2-40B4-BE49-F238E27FC236}">
                      <a16:creationId xmlns:a16="http://schemas.microsoft.com/office/drawing/2014/main" id="{9A2F6169-4CF5-E3B4-1BCE-218EE1D50682}"/>
                    </a:ext>
                  </a:extLst>
                </p:cNvPr>
                <p:cNvSpPr txBox="1"/>
                <p:nvPr/>
              </p:nvSpPr>
              <p:spPr>
                <a:xfrm>
                  <a:off x="5929869" y="1371164"/>
                  <a:ext cx="5494036" cy="14055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358775" lvl="1" indent="-347663">
                    <a:buFont typeface="システムフォント（レギュラー）"/>
                    <a:buChar char="⼀"/>
                    <a:tabLst>
                      <a:tab pos="2219325" algn="l"/>
                    </a:tabLst>
                  </a:pPr>
                  <a:r>
                    <a:rPr lang="en-US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We only simulate the </a:t>
                  </a:r>
                  <a:r>
                    <a:rPr lang="en-US" sz="2000" b="1" dirty="0">
                      <a:solidFill>
                        <a:srgbClr val="5A55E6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core region </a:t>
                  </a:r>
                  <a:r>
                    <a:rPr lang="en-US" sz="20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&lt;2</m:t>
                      </m:r>
                    </m:oMath>
                  </a14:m>
                  <a:r>
                    <a:rPr lang="en-US" sz="2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 area</a:t>
                  </a:r>
                </a:p>
                <a:p>
                  <a:pPr marL="533400" lvl="3">
                    <a:tabLst>
                      <a:tab pos="2219325" algn="l"/>
                    </a:tabLst>
                  </a:pP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𝑹</m:t>
                          </m:r>
                        </m:sub>
                      </m:sSub>
                    </m:oMath>
                  </a14:m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𝝓</m:t>
                          </m:r>
                        </m:sub>
                      </m:sSub>
                      <m:r>
                        <a:rPr lang="en-US" altLang="ja-JP" sz="19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US" altLang="ja-JP" sz="19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𝒁</m:t>
                          </m:r>
                        </m:sub>
                      </m:sSub>
                    </m:oMath>
                  </a14:m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)=</a:t>
                  </a:r>
                  <a:r>
                    <a:rPr lang="en-US" altLang="ja-JP" sz="1900" b="1" dirty="0">
                      <a:solidFill>
                        <a:srgbClr val="5A55E6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(200,256,200</a:t>
                  </a:r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 </a:t>
                  </a:r>
                  <a:b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</a:br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sub>
                      </m:sSub>
                    </m:oMath>
                  </a14:m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altLang="ja-JP" sz="19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𝑍</m:t>
                          </m:r>
                        </m:sub>
                      </m:sSub>
                    </m:oMath>
                  </a14:m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)=(</a:t>
                  </a:r>
                  <a:r>
                    <a:rPr lang="en-US" altLang="ja-JP" sz="19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400</a:t>
                  </a: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,256,</a:t>
                  </a:r>
                  <a:r>
                    <a:rPr lang="en-US" altLang="ja-JP" sz="19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400</a:t>
                  </a:r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</a:t>
                  </a:r>
                  <a:b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</a:br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sub>
                      </m:sSub>
                    </m:oMath>
                  </a14:m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altLang="ja-JP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𝑍</m:t>
                          </m:r>
                        </m:sub>
                      </m:sSub>
                    </m:oMath>
                  </a14:m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 )=(</a:t>
                  </a: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200,</a:t>
                  </a:r>
                  <a:r>
                    <a:rPr lang="en-US" altLang="ja-JP" sz="19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512</a:t>
                  </a:r>
                  <a:r>
                    <a:rPr lang="en-US" altLang="ja-JP" sz="19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,200</a:t>
                  </a:r>
                  <a:r>
                    <a:rPr lang="en-US" altLang="ja-JP" sz="1900" b="1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)</a:t>
                  </a:r>
                </a:p>
              </p:txBody>
            </p:sp>
          </mc:Choice>
          <mc:Fallback>
            <p:sp>
              <p:nvSpPr>
                <p:cNvPr id="26" name="TextBox 57">
                  <a:extLst>
                    <a:ext uri="{FF2B5EF4-FFF2-40B4-BE49-F238E27FC236}">
                      <a16:creationId xmlns:a16="http://schemas.microsoft.com/office/drawing/2014/main" id="{9A2F6169-4CF5-E3B4-1BCE-218EE1D506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9869" y="1371164"/>
                  <a:ext cx="5494036" cy="1405578"/>
                </a:xfrm>
                <a:prstGeom prst="rect">
                  <a:avLst/>
                </a:prstGeom>
                <a:blipFill>
                  <a:blip r:embed="rId16"/>
                  <a:stretch>
                    <a:fillRect l="-922" t="-35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角丸四角形 27">
              <a:extLst>
                <a:ext uri="{FF2B5EF4-FFF2-40B4-BE49-F238E27FC236}">
                  <a16:creationId xmlns:a16="http://schemas.microsoft.com/office/drawing/2014/main" id="{DE16E5F9-541D-2C4D-BDB4-36073A4F74AB}"/>
                </a:ext>
              </a:extLst>
            </p:cNvPr>
            <p:cNvSpPr/>
            <p:nvPr/>
          </p:nvSpPr>
          <p:spPr>
            <a:xfrm>
              <a:off x="5822788" y="903182"/>
              <a:ext cx="6113180" cy="1822918"/>
            </a:xfrm>
            <a:prstGeom prst="roundRect">
              <a:avLst>
                <a:gd name="adj" fmla="val 7286"/>
              </a:avLst>
            </a:prstGeom>
            <a:noFill/>
            <a:ln w="28575">
              <a:solidFill>
                <a:srgbClr val="732E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9890B11-F51C-3AEC-F61B-C81842FACAAF}"/>
              </a:ext>
            </a:extLst>
          </p:cNvPr>
          <p:cNvGrpSpPr/>
          <p:nvPr/>
        </p:nvGrpSpPr>
        <p:grpSpPr>
          <a:xfrm>
            <a:off x="5887440" y="3556478"/>
            <a:ext cx="6113180" cy="3082259"/>
            <a:chOff x="5822788" y="777599"/>
            <a:chExt cx="6113180" cy="308225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44CD048-D83A-A6A3-FE21-F37276FC00D3}"/>
                </a:ext>
              </a:extLst>
            </p:cNvPr>
            <p:cNvSpPr txBox="1"/>
            <p:nvPr/>
          </p:nvSpPr>
          <p:spPr>
            <a:xfrm>
              <a:off x="5871932" y="777599"/>
              <a:ext cx="34910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/>
              <a:r>
                <a:rPr kumimoji="1" lang="en-US" altLang="ja-JP" sz="20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Dissipation Coefficients</a:t>
              </a:r>
            </a:p>
          </p:txBody>
        </p:sp>
        <p:sp>
          <p:nvSpPr>
            <p:cNvPr id="32" name="TextBox 57">
              <a:extLst>
                <a:ext uri="{FF2B5EF4-FFF2-40B4-BE49-F238E27FC236}">
                  <a16:creationId xmlns:a16="http://schemas.microsoft.com/office/drawing/2014/main" id="{F76914AC-9D12-484A-FEE1-F64B0A5018A0}"/>
                </a:ext>
              </a:extLst>
            </p:cNvPr>
            <p:cNvSpPr txBox="1"/>
            <p:nvPr/>
          </p:nvSpPr>
          <p:spPr>
            <a:xfrm>
              <a:off x="5846158" y="1076902"/>
              <a:ext cx="493250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1112" lvl="1"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1) Study of Pressure-driven MHD Instability</a:t>
              </a:r>
            </a:p>
          </p:txBody>
        </p:sp>
        <p:sp>
          <p:nvSpPr>
            <p:cNvPr id="36" name="角丸四角形 35">
              <a:extLst>
                <a:ext uri="{FF2B5EF4-FFF2-40B4-BE49-F238E27FC236}">
                  <a16:creationId xmlns:a16="http://schemas.microsoft.com/office/drawing/2014/main" id="{240E5433-06C9-F07C-DC56-D722A68814D5}"/>
                </a:ext>
              </a:extLst>
            </p:cNvPr>
            <p:cNvSpPr/>
            <p:nvPr/>
          </p:nvSpPr>
          <p:spPr>
            <a:xfrm>
              <a:off x="5822788" y="787345"/>
              <a:ext cx="6113180" cy="3072513"/>
            </a:xfrm>
            <a:prstGeom prst="roundRect">
              <a:avLst>
                <a:gd name="adj" fmla="val 7286"/>
              </a:avLst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ECC991A-1D29-CF39-5633-439B7DC1C340}"/>
              </a:ext>
            </a:extLst>
          </p:cNvPr>
          <p:cNvGrpSpPr/>
          <p:nvPr/>
        </p:nvGrpSpPr>
        <p:grpSpPr>
          <a:xfrm>
            <a:off x="5910809" y="5600536"/>
            <a:ext cx="6089810" cy="967332"/>
            <a:chOff x="5846157" y="5067680"/>
            <a:chExt cx="6089810" cy="967332"/>
          </a:xfrm>
        </p:grpSpPr>
        <p:sp>
          <p:nvSpPr>
            <p:cNvPr id="49" name="TextBox 57">
              <a:extLst>
                <a:ext uri="{FF2B5EF4-FFF2-40B4-BE49-F238E27FC236}">
                  <a16:creationId xmlns:a16="http://schemas.microsoft.com/office/drawing/2014/main" id="{D4F04129-FCDB-521B-6470-C31147E4E08D}"/>
                </a:ext>
              </a:extLst>
            </p:cNvPr>
            <p:cNvSpPr txBox="1"/>
            <p:nvPr/>
          </p:nvSpPr>
          <p:spPr>
            <a:xfrm>
              <a:off x="5846157" y="5067680"/>
              <a:ext cx="493250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1112" lvl="1"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2) Study of EP-driven MHD </a:t>
              </a:r>
              <a:r>
                <a:rPr lang="en-US" altLang="ja-JP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Instability</a:t>
              </a:r>
              <a:endParaRPr lang="en-US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57">
                  <a:extLst>
                    <a:ext uri="{FF2B5EF4-FFF2-40B4-BE49-F238E27FC236}">
                      <a16:creationId xmlns:a16="http://schemas.microsoft.com/office/drawing/2014/main" id="{CB9398C8-823A-E98C-30BB-EFF2D279E50B}"/>
                    </a:ext>
                  </a:extLst>
                </p:cNvPr>
                <p:cNvSpPr txBox="1"/>
                <p:nvPr/>
              </p:nvSpPr>
              <p:spPr>
                <a:xfrm>
                  <a:off x="6208457" y="5338556"/>
                  <a:ext cx="3154569" cy="40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𝜒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×</m:t>
                            </m:r>
                            <m: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oMath>
                    </m:oMathPara>
                  </a14:m>
                  <a:endPara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0" name="TextBox 57">
                  <a:extLst>
                    <a:ext uri="{FF2B5EF4-FFF2-40B4-BE49-F238E27FC236}">
                      <a16:creationId xmlns:a16="http://schemas.microsoft.com/office/drawing/2014/main" id="{CB9398C8-823A-E98C-30BB-EFF2D279E5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8457" y="5338556"/>
                  <a:ext cx="3154569" cy="407099"/>
                </a:xfrm>
                <a:prstGeom prst="rect">
                  <a:avLst/>
                </a:prstGeom>
                <a:blipFill>
                  <a:blip r:embed="rId17"/>
                  <a:stretch>
                    <a:fillRect t="-3030" b="-60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7">
                  <a:extLst>
                    <a:ext uri="{FF2B5EF4-FFF2-40B4-BE49-F238E27FC236}">
                      <a16:creationId xmlns:a16="http://schemas.microsoft.com/office/drawing/2014/main" id="{636389E3-71B0-B504-1169-3B37DE676CBD}"/>
                    </a:ext>
                  </a:extLst>
                </p:cNvPr>
                <p:cNvSpPr txBox="1"/>
                <p:nvPr/>
              </p:nvSpPr>
              <p:spPr>
                <a:xfrm>
                  <a:off x="6200946" y="5629388"/>
                  <a:ext cx="2230428" cy="4056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ja-JP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sup>
                        </m:sSup>
                      </m:oMath>
                    </m:oMathPara>
                  </a14:m>
                  <a:endPara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3" name="TextBox 57">
                  <a:extLst>
                    <a:ext uri="{FF2B5EF4-FFF2-40B4-BE49-F238E27FC236}">
                      <a16:creationId xmlns:a16="http://schemas.microsoft.com/office/drawing/2014/main" id="{636389E3-71B0-B504-1169-3B37DE676C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0946" y="5629388"/>
                  <a:ext cx="2230428" cy="405624"/>
                </a:xfrm>
                <a:prstGeom prst="rect">
                  <a:avLst/>
                </a:prstGeom>
                <a:blipFill>
                  <a:blip r:embed="rId18"/>
                  <a:stretch>
                    <a:fillRect t="-3125" b="-93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95E9E97-FA0E-44AA-04F9-8913F9190DE6}"/>
                </a:ext>
              </a:extLst>
            </p:cNvPr>
            <p:cNvSpPr txBox="1"/>
            <p:nvPr/>
          </p:nvSpPr>
          <p:spPr>
            <a:xfrm>
              <a:off x="8517576" y="5354345"/>
              <a:ext cx="341839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9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Higher dissipation is used to stabilized pressure-driven mode</a:t>
              </a:r>
              <a:endParaRPr kumimoji="1" lang="ja-JP" altLang="en-US" sz="190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9CEED60-6BD7-D236-D517-5225458545D5}"/>
              </a:ext>
            </a:extLst>
          </p:cNvPr>
          <p:cNvSpPr txBox="1"/>
          <p:nvPr/>
        </p:nvSpPr>
        <p:spPr>
          <a:xfrm>
            <a:off x="9740880" y="2832423"/>
            <a:ext cx="12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Convg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Test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右中かっこ 2">
            <a:extLst>
              <a:ext uri="{FF2B5EF4-FFF2-40B4-BE49-F238E27FC236}">
                <a16:creationId xmlns:a16="http://schemas.microsoft.com/office/drawing/2014/main" id="{4EC423B8-F7D0-D882-FBD9-F2F460E77EEB}"/>
              </a:ext>
            </a:extLst>
          </p:cNvPr>
          <p:cNvSpPr/>
          <p:nvPr/>
        </p:nvSpPr>
        <p:spPr>
          <a:xfrm>
            <a:off x="9486669" y="2825540"/>
            <a:ext cx="254212" cy="484906"/>
          </a:xfrm>
          <a:prstGeom prst="rightBrace">
            <a:avLst>
              <a:gd name="adj1" fmla="val 28968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AA56FC7-8B2E-D388-F062-72D7E4A938FB}"/>
              </a:ext>
            </a:extLst>
          </p:cNvPr>
          <p:cNvSpPr txBox="1"/>
          <p:nvPr/>
        </p:nvSpPr>
        <p:spPr>
          <a:xfrm>
            <a:off x="535859" y="2080804"/>
            <a:ext cx="40521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2875" lvl="1"/>
            <a:r>
              <a:rPr kumimoji="1"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*Model is nonlinearly, but our study is </a:t>
            </a:r>
            <a:br>
              <a:rPr kumimoji="1"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ja-JP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limited only to the linear growth phase</a:t>
            </a:r>
          </a:p>
        </p:txBody>
      </p: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8D56C876-D93F-A58B-A27B-1D51CDE9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ED1AA77-1162-A8A7-2532-24C82C2CE6D3}"/>
              </a:ext>
            </a:extLst>
          </p:cNvPr>
          <p:cNvGrpSpPr/>
          <p:nvPr/>
        </p:nvGrpSpPr>
        <p:grpSpPr>
          <a:xfrm>
            <a:off x="76767" y="28616"/>
            <a:ext cx="11859201" cy="508661"/>
            <a:chOff x="76767" y="46904"/>
            <a:chExt cx="11859201" cy="508661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0C75D8CD-8D1C-9800-416F-152ACA1511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screen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767" y="67476"/>
              <a:ext cx="356676" cy="488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12931081-EF78-D6C4-E894-E9417FBFB9DB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5E502F1D-2B56-3B1F-6595-FFF1C630ABA9}"/>
                </a:ext>
              </a:extLst>
            </p:cNvPr>
            <p:cNvSpPr txBox="1"/>
            <p:nvPr/>
          </p:nvSpPr>
          <p:spPr>
            <a:xfrm>
              <a:off x="478903" y="46904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Simulation Model &amp; Parameters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EC31B6CF-C9BC-FFDA-C402-F910E2827B71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ADB24B8-E3B4-EC05-FA4B-16AF6E556384}"/>
              </a:ext>
            </a:extLst>
          </p:cNvPr>
          <p:cNvGrpSpPr/>
          <p:nvPr/>
        </p:nvGrpSpPr>
        <p:grpSpPr>
          <a:xfrm>
            <a:off x="7806254" y="4187578"/>
            <a:ext cx="1507005" cy="884262"/>
            <a:chOff x="5569967" y="3642010"/>
            <a:chExt cx="1507005" cy="884262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A7C5E4E-D2A3-3BA3-ECA6-84B1D07ED29B}"/>
                </a:ext>
              </a:extLst>
            </p:cNvPr>
            <p:cNvSpPr txBox="1"/>
            <p:nvPr/>
          </p:nvSpPr>
          <p:spPr>
            <a:xfrm>
              <a:off x="5569967" y="3642010"/>
              <a:ext cx="15070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Mass Diffusivity</a:t>
              </a:r>
              <a:endParaRPr kumimoji="1" lang="ja-JP" altLang="en-US" i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7" name="直線矢印コネクタ 36">
              <a:extLst>
                <a:ext uri="{FF2B5EF4-FFF2-40B4-BE49-F238E27FC236}">
                  <a16:creationId xmlns:a16="http://schemas.microsoft.com/office/drawing/2014/main" id="{E4045B31-0D8B-7C8D-6104-F704097C33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4816" y="4307728"/>
              <a:ext cx="26735" cy="218544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192F4315-3D59-3357-E56E-353A155D77A5}"/>
              </a:ext>
            </a:extLst>
          </p:cNvPr>
          <p:cNvGrpSpPr/>
          <p:nvPr/>
        </p:nvGrpSpPr>
        <p:grpSpPr>
          <a:xfrm>
            <a:off x="8704592" y="4175366"/>
            <a:ext cx="1682747" cy="890850"/>
            <a:chOff x="7694771" y="3634342"/>
            <a:chExt cx="1682747" cy="890850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88C4E3A-6C3A-41FD-A588-E92F3061A8C0}"/>
                </a:ext>
              </a:extLst>
            </p:cNvPr>
            <p:cNvSpPr txBox="1"/>
            <p:nvPr/>
          </p:nvSpPr>
          <p:spPr>
            <a:xfrm>
              <a:off x="7870513" y="3634342"/>
              <a:ext cx="15070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Diffusivity</a:t>
              </a:r>
              <a:endParaRPr kumimoji="1" lang="ja-JP" altLang="en-US" i="1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75D1883B-3F9E-C2C9-F9F6-D8E15E107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94771" y="4255399"/>
              <a:ext cx="426400" cy="269793"/>
            </a:xfrm>
            <a:prstGeom prst="straightConnector1">
              <a:avLst/>
            </a:prstGeom>
            <a:ln w="28575">
              <a:solidFill>
                <a:srgbClr val="FE0C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C213E61-235E-8219-C4D8-90096AE032B6}"/>
              </a:ext>
            </a:extLst>
          </p:cNvPr>
          <p:cNvGrpSpPr/>
          <p:nvPr/>
        </p:nvGrpSpPr>
        <p:grpSpPr>
          <a:xfrm>
            <a:off x="9888331" y="4456308"/>
            <a:ext cx="2176420" cy="933901"/>
            <a:chOff x="9527940" y="3923452"/>
            <a:chExt cx="2176420" cy="9339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57">
                  <a:extLst>
                    <a:ext uri="{FF2B5EF4-FFF2-40B4-BE49-F238E27FC236}">
                      <a16:creationId xmlns:a16="http://schemas.microsoft.com/office/drawing/2014/main" id="{C59FED9A-C781-1B72-E0AE-0CE578827772}"/>
                    </a:ext>
                  </a:extLst>
                </p:cNvPr>
                <p:cNvSpPr txBox="1"/>
                <p:nvPr/>
              </p:nvSpPr>
              <p:spPr>
                <a:xfrm>
                  <a:off x="9527940" y="4451729"/>
                  <a:ext cx="2176420" cy="4056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>
                        <m:r>
                          <a:rPr lang="en-US" altLang="ja-JP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sup>
                        </m:sSup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rgbClr val="2954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  <m:r>
                          <a:rPr lang="en-US" altLang="ja-JP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sup>
                        </m:sSup>
                      </m:oMath>
                    </m:oMathPara>
                  </a14:m>
                  <a:endPara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8" name="TextBox 57">
                  <a:extLst>
                    <a:ext uri="{FF2B5EF4-FFF2-40B4-BE49-F238E27FC236}">
                      <a16:creationId xmlns:a16="http://schemas.microsoft.com/office/drawing/2014/main" id="{C59FED9A-C781-1B72-E0AE-0CE5788277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7940" y="4451729"/>
                  <a:ext cx="2176420" cy="405624"/>
                </a:xfrm>
                <a:prstGeom prst="rect">
                  <a:avLst/>
                </a:prstGeom>
                <a:blipFill>
                  <a:blip r:embed="rId21"/>
                  <a:stretch>
                    <a:fillRect t="-3030" b="-60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26C83D81-B1CD-315B-FB2E-D7777E50DEBA}"/>
                </a:ext>
              </a:extLst>
            </p:cNvPr>
            <p:cNvGrpSpPr/>
            <p:nvPr/>
          </p:nvGrpSpPr>
          <p:grpSpPr>
            <a:xfrm>
              <a:off x="10046826" y="3923452"/>
              <a:ext cx="1133645" cy="589581"/>
              <a:chOff x="6012216" y="3916681"/>
              <a:chExt cx="1133645" cy="589581"/>
            </a:xfrm>
          </p:grpSpPr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9391D3B6-52DF-B5D4-09DC-75039591DF99}"/>
                  </a:ext>
                </a:extLst>
              </p:cNvPr>
              <p:cNvSpPr txBox="1"/>
              <p:nvPr/>
            </p:nvSpPr>
            <p:spPr>
              <a:xfrm>
                <a:off x="6012216" y="3916681"/>
                <a:ext cx="11336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i="1" dirty="0">
                    <a:solidFill>
                      <a:srgbClr val="2954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Resistivity</a:t>
                </a:r>
                <a:endParaRPr kumimoji="1" lang="ja-JP" altLang="en-US" i="1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1" name="直線矢印コネクタ 50">
                <a:extLst>
                  <a:ext uri="{FF2B5EF4-FFF2-40B4-BE49-F238E27FC236}">
                    <a16:creationId xmlns:a16="http://schemas.microsoft.com/office/drawing/2014/main" id="{3647D9D2-2894-4884-902B-112A14557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83070" y="4254262"/>
                <a:ext cx="759" cy="252000"/>
              </a:xfrm>
              <a:prstGeom prst="straightConnector1">
                <a:avLst/>
              </a:prstGeom>
              <a:ln w="28575">
                <a:solidFill>
                  <a:srgbClr val="2954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231A1F15-D8A6-B725-4BA6-5847BEF94605}"/>
              </a:ext>
            </a:extLst>
          </p:cNvPr>
          <p:cNvGrpSpPr/>
          <p:nvPr/>
        </p:nvGrpSpPr>
        <p:grpSpPr>
          <a:xfrm>
            <a:off x="5944273" y="4353530"/>
            <a:ext cx="3897660" cy="1053825"/>
            <a:chOff x="5879621" y="3820674"/>
            <a:chExt cx="3897660" cy="1053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57">
                  <a:extLst>
                    <a:ext uri="{FF2B5EF4-FFF2-40B4-BE49-F238E27FC236}">
                      <a16:creationId xmlns:a16="http://schemas.microsoft.com/office/drawing/2014/main" id="{101DC31C-3590-D87F-8C32-8E9EB19C5FCF}"/>
                    </a:ext>
                  </a:extLst>
                </p:cNvPr>
                <p:cNvSpPr txBox="1"/>
                <p:nvPr/>
              </p:nvSpPr>
              <p:spPr>
                <a:xfrm>
                  <a:off x="7211592" y="4467400"/>
                  <a:ext cx="2565689" cy="4070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ja-JP" sz="20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ja-JP" sz="20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20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sz="20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𝜒</m:t>
                            </m:r>
                          </m:e>
                        </m:acc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ja-JP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ja-JP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oMath>
                    </m:oMathPara>
                  </a14:m>
                  <a:endPara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TextBox 57">
                  <a:extLst>
                    <a:ext uri="{FF2B5EF4-FFF2-40B4-BE49-F238E27FC236}">
                      <a16:creationId xmlns:a16="http://schemas.microsoft.com/office/drawing/2014/main" id="{101DC31C-3590-D87F-8C32-8E9EB19C5F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1592" y="4467400"/>
                  <a:ext cx="2565689" cy="407099"/>
                </a:xfrm>
                <a:prstGeom prst="rect">
                  <a:avLst/>
                </a:prstGeom>
                <a:blipFill>
                  <a:blip r:embed="rId22"/>
                  <a:stretch>
                    <a:fillRect b="-60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BD7E2A72-3DFD-BE41-E716-F876B85F3F65}"/>
                </a:ext>
              </a:extLst>
            </p:cNvPr>
            <p:cNvGrpSpPr/>
            <p:nvPr/>
          </p:nvGrpSpPr>
          <p:grpSpPr>
            <a:xfrm>
              <a:off x="6972818" y="3877363"/>
              <a:ext cx="1058816" cy="628346"/>
              <a:chOff x="6972818" y="3877363"/>
              <a:chExt cx="1058816" cy="628346"/>
            </a:xfrm>
          </p:grpSpPr>
          <p:cxnSp>
            <p:nvCxnSpPr>
              <p:cNvPr id="13" name="直線矢印コネクタ 12">
                <a:extLst>
                  <a:ext uri="{FF2B5EF4-FFF2-40B4-BE49-F238E27FC236}">
                    <a16:creationId xmlns:a16="http://schemas.microsoft.com/office/drawing/2014/main" id="{4CAFD061-3D9B-2AC7-B25A-7DABB7BA1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7021" y="4253709"/>
                <a:ext cx="759" cy="252000"/>
              </a:xfrm>
              <a:prstGeom prst="straightConnector1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62163CFB-846F-C938-F6CC-82FF369B2A95}"/>
                  </a:ext>
                </a:extLst>
              </p:cNvPr>
              <p:cNvSpPr txBox="1"/>
              <p:nvPr/>
            </p:nvSpPr>
            <p:spPr>
              <a:xfrm>
                <a:off x="6972818" y="3877363"/>
                <a:ext cx="10588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i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kumimoji="1" lang="en-US" altLang="ja-JP" i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iscosity</a:t>
                </a:r>
                <a:endParaRPr kumimoji="1" lang="ja-JP" altLang="en-US" i="1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A084EB7-6E1E-7379-E629-C67A957FDF66}"/>
                </a:ext>
              </a:extLst>
            </p:cNvPr>
            <p:cNvSpPr txBox="1"/>
            <p:nvPr/>
          </p:nvSpPr>
          <p:spPr>
            <a:xfrm>
              <a:off x="5879621" y="3820674"/>
              <a:ext cx="13150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Normalized</a:t>
              </a:r>
              <a:endParaRPr lang="ja-JP" altLang="en-US"/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0639859D-750E-C57E-366C-66EFE494892D}"/>
              </a:ext>
            </a:extLst>
          </p:cNvPr>
          <p:cNvGrpSpPr/>
          <p:nvPr/>
        </p:nvGrpSpPr>
        <p:grpSpPr>
          <a:xfrm>
            <a:off x="5895129" y="732615"/>
            <a:ext cx="6113180" cy="735361"/>
            <a:chOff x="5895129" y="558310"/>
            <a:chExt cx="6113180" cy="73536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62EE854-F4D0-F48E-18C6-75780473EEC9}"/>
                </a:ext>
              </a:extLst>
            </p:cNvPr>
            <p:cNvSpPr txBox="1"/>
            <p:nvPr/>
          </p:nvSpPr>
          <p:spPr>
            <a:xfrm>
              <a:off x="5944273" y="558310"/>
              <a:ext cx="34910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/>
              <a:r>
                <a:rPr kumimoji="1"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Energetic Particles</a:t>
              </a:r>
            </a:p>
          </p:txBody>
        </p:sp>
        <p:sp>
          <p:nvSpPr>
            <p:cNvPr id="42" name="角丸四角形 41">
              <a:extLst>
                <a:ext uri="{FF2B5EF4-FFF2-40B4-BE49-F238E27FC236}">
                  <a16:creationId xmlns:a16="http://schemas.microsoft.com/office/drawing/2014/main" id="{EC0CF796-5ED5-5FA3-2FC2-C67E915EAA9A}"/>
                </a:ext>
              </a:extLst>
            </p:cNvPr>
            <p:cNvSpPr/>
            <p:nvPr/>
          </p:nvSpPr>
          <p:spPr>
            <a:xfrm>
              <a:off x="5895129" y="591533"/>
              <a:ext cx="6113180" cy="702138"/>
            </a:xfrm>
            <a:prstGeom prst="roundRect">
              <a:avLst>
                <a:gd name="adj" fmla="val 7286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20031432-37CA-B4AA-8E79-D379C1B6D98A}"/>
                </a:ext>
              </a:extLst>
            </p:cNvPr>
            <p:cNvSpPr txBox="1"/>
            <p:nvPr/>
          </p:nvSpPr>
          <p:spPr>
            <a:xfrm>
              <a:off x="5994519" y="841539"/>
              <a:ext cx="426658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58775" lvl="1" indent="-347663">
                <a:buFont typeface="システムフォント（レギュラー）"/>
                <a:buChar char="⼀"/>
                <a:tabLst>
                  <a:tab pos="2219325" algn="l"/>
                </a:tabLst>
              </a:pPr>
              <a:r>
                <a: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Slowing-down Fusion-born Alphas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53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55" grpId="0"/>
      <p:bldP spid="2" grpId="0"/>
      <p:bldP spid="3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F3EC4-2BEF-C1A2-06D9-E0FAEBF57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1">
            <a:extLst>
              <a:ext uri="{FF2B5EF4-FFF2-40B4-BE49-F238E27FC236}">
                <a16:creationId xmlns:a16="http://schemas.microsoft.com/office/drawing/2014/main" id="{65E8EEFE-3672-D6DD-6246-BF207A7BB97D}"/>
              </a:ext>
            </a:extLst>
          </p:cNvPr>
          <p:cNvSpPr txBox="1"/>
          <p:nvPr/>
        </p:nvSpPr>
        <p:spPr>
          <a:xfrm>
            <a:off x="2443402" y="2216194"/>
            <a:ext cx="7305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Pressure-Driven Magnetohydrodynamics Instability in HC Plasmas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19B7CB0-5820-89B0-44C1-F1F9AF3A6F7C}"/>
              </a:ext>
            </a:extLst>
          </p:cNvPr>
          <p:cNvCxnSpPr/>
          <p:nvPr/>
        </p:nvCxnSpPr>
        <p:spPr>
          <a:xfrm>
            <a:off x="963168" y="3239274"/>
            <a:ext cx="101681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D038425-7BD4-B215-D133-34667B56EBDE}"/>
              </a:ext>
            </a:extLst>
          </p:cNvPr>
          <p:cNvGrpSpPr/>
          <p:nvPr/>
        </p:nvGrpSpPr>
        <p:grpSpPr>
          <a:xfrm>
            <a:off x="2896078" y="3324069"/>
            <a:ext cx="5833274" cy="1293201"/>
            <a:chOff x="3394431" y="3298677"/>
            <a:chExt cx="4460391" cy="129320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B92C223-23A3-1EE8-5B8C-CD33A57D2C68}"/>
                </a:ext>
              </a:extLst>
            </p:cNvPr>
            <p:cNvGrpSpPr/>
            <p:nvPr/>
          </p:nvGrpSpPr>
          <p:grpSpPr>
            <a:xfrm>
              <a:off x="5707622" y="3298677"/>
              <a:ext cx="2147200" cy="1293201"/>
              <a:chOff x="5377543" y="3660315"/>
              <a:chExt cx="2147200" cy="12932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" name="TextBox 57">
                    <a:extLst>
                      <a:ext uri="{FF2B5EF4-FFF2-40B4-BE49-F238E27FC236}">
                        <a16:creationId xmlns:a16="http://schemas.microsoft.com/office/drawing/2014/main" id="{5130E08A-2B2C-A810-4F54-4E184115401F}"/>
                      </a:ext>
                    </a:extLst>
                  </p:cNvPr>
                  <p:cNvSpPr txBox="1"/>
                  <p:nvPr/>
                </p:nvSpPr>
                <p:spPr>
                  <a:xfrm>
                    <a:off x="5456247" y="3660315"/>
                    <a:ext cx="1341475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11112" lvl="1">
                      <a:tabLst>
                        <a:tab pos="2219325" algn="l"/>
                      </a:tabLst>
                    </a:pPr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̂"/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𝜈</m:t>
                              </m:r>
                            </m:e>
                          </m:acc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−6</m:t>
                              </m:r>
                            </m:sup>
                          </m:sSup>
                        </m:oMath>
                      </m:oMathPara>
                    </a14:m>
                    <a:endParaRPr lang="en-US" altLang="ja-JP" sz="2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" name="TextBox 57">
                    <a:extLst>
                      <a:ext uri="{FF2B5EF4-FFF2-40B4-BE49-F238E27FC236}">
                        <a16:creationId xmlns:a16="http://schemas.microsoft.com/office/drawing/2014/main" id="{5130E08A-2B2C-A810-4F54-4E184115401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56247" y="3660315"/>
                    <a:ext cx="1341475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57">
                    <a:extLst>
                      <a:ext uri="{FF2B5EF4-FFF2-40B4-BE49-F238E27FC236}">
                        <a16:creationId xmlns:a16="http://schemas.microsoft.com/office/drawing/2014/main" id="{DE7DCB4A-6FE9-AEAD-0D1D-5701302DD4FD}"/>
                      </a:ext>
                    </a:extLst>
                  </p:cNvPr>
                  <p:cNvSpPr txBox="1"/>
                  <p:nvPr/>
                </p:nvSpPr>
                <p:spPr>
                  <a:xfrm>
                    <a:off x="5377543" y="4030186"/>
                    <a:ext cx="148024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11112" lvl="1">
                      <a:tabLst>
                        <a:tab pos="2219325" algn="l"/>
                      </a:tabLst>
                    </a:pPr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̂"/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𝜒</m:t>
                              </m:r>
                            </m:e>
                          </m:acc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−6</m:t>
                              </m:r>
                            </m:sup>
                          </m:sSup>
                        </m:oMath>
                      </m:oMathPara>
                    </a14:m>
                    <a:endParaRPr lang="en-US" altLang="ja-JP" sz="2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" name="TextBox 57">
                    <a:extLst>
                      <a:ext uri="{FF2B5EF4-FFF2-40B4-BE49-F238E27FC236}">
                        <a16:creationId xmlns:a16="http://schemas.microsoft.com/office/drawing/2014/main" id="{DE7DCB4A-6FE9-AEAD-0D1D-5701302DD4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543" y="4030186"/>
                    <a:ext cx="1480244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7895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57">
                    <a:extLst>
                      <a:ext uri="{FF2B5EF4-FFF2-40B4-BE49-F238E27FC236}">
                        <a16:creationId xmlns:a16="http://schemas.microsoft.com/office/drawing/2014/main" id="{8C39EF58-53F8-CD0C-6491-D6C7FF15BF2C}"/>
                      </a:ext>
                    </a:extLst>
                  </p:cNvPr>
                  <p:cNvSpPr txBox="1"/>
                  <p:nvPr/>
                </p:nvSpPr>
                <p:spPr>
                  <a:xfrm>
                    <a:off x="5473870" y="4491851"/>
                    <a:ext cx="2050873" cy="46166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11112" lvl="1">
                      <a:tabLst>
                        <a:tab pos="2219325" algn="l"/>
                      </a:tabLst>
                    </a:pPr>
                    <a14:m>
                      <m:oMathPara xmlns:m="http://schemas.openxmlformats.org/officeDocument/2006/math">
                        <m:oMath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−7</m:t>
                              </m:r>
                            </m:sup>
                          </m:sSup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≤</m:t>
                          </m:r>
                          <m:acc>
                            <m:accPr>
                              <m:chr m:val="̂"/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𝜂</m:t>
                              </m:r>
                            </m:e>
                          </m:acc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≤1</m:t>
                          </m:r>
                          <m:sSup>
                            <m:sSupPr>
                              <m:ctrlP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ja-JP" sz="2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−4</m:t>
                              </m:r>
                            </m:sup>
                          </m:sSup>
                        </m:oMath>
                      </m:oMathPara>
                    </a14:m>
                    <a:endParaRPr lang="en-US" altLang="ja-JP" sz="2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" name="TextBox 57">
                    <a:extLst>
                      <a:ext uri="{FF2B5EF4-FFF2-40B4-BE49-F238E27FC236}">
                        <a16:creationId xmlns:a16="http://schemas.microsoft.com/office/drawing/2014/main" id="{8C39EF58-53F8-CD0C-6491-D6C7FF15B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3870" y="4491851"/>
                    <a:ext cx="2050873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2703" b="-10811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97D4DB3-00F0-4B72-F605-AE6A31775FA1}"/>
                </a:ext>
              </a:extLst>
            </p:cNvPr>
            <p:cNvSpPr txBox="1"/>
            <p:nvPr/>
          </p:nvSpPr>
          <p:spPr>
            <a:xfrm>
              <a:off x="3394431" y="3616394"/>
              <a:ext cx="2292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Simulation Parameters</a:t>
              </a:r>
              <a:endParaRPr kumimoji="1" lang="ja-JP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BEA87E1-4BFD-C267-70A4-B70FF620D9A3}"/>
                </a:ext>
              </a:extLst>
            </p:cNvPr>
            <p:cNvSpPr txBox="1"/>
            <p:nvPr/>
          </p:nvSpPr>
          <p:spPr>
            <a:xfrm>
              <a:off x="5599861" y="3530448"/>
              <a:ext cx="3209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kumimoji="1" lang="ja-JP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90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C543F-0B6B-9477-E866-171152FD8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84978B4-6C5F-DE43-F9A4-79A167489E7F}"/>
              </a:ext>
            </a:extLst>
          </p:cNvPr>
          <p:cNvGrpSpPr/>
          <p:nvPr/>
        </p:nvGrpSpPr>
        <p:grpSpPr>
          <a:xfrm>
            <a:off x="55359" y="34836"/>
            <a:ext cx="11880609" cy="504708"/>
            <a:chOff x="55359" y="53124"/>
            <a:chExt cx="11880609" cy="504708"/>
          </a:xfrm>
        </p:grpSpPr>
        <p:pic>
          <p:nvPicPr>
            <p:cNvPr id="10" name="Picture 2" descr="May be an image of text that says 'QST'">
              <a:extLst>
                <a:ext uri="{FF2B5EF4-FFF2-40B4-BE49-F238E27FC236}">
                  <a16:creationId xmlns:a16="http://schemas.microsoft.com/office/drawing/2014/main" id="{EB91F127-CCA2-2850-70CB-6A091EF546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359" y="53124"/>
              <a:ext cx="368821" cy="50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65A9A0D4-59ED-D1C2-D83D-E8AD47A8102E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2" name="TextBox 50">
              <a:extLst>
                <a:ext uri="{FF2B5EF4-FFF2-40B4-BE49-F238E27FC236}">
                  <a16:creationId xmlns:a16="http://schemas.microsoft.com/office/drawing/2014/main" id="{1A51FE89-14BC-B8A5-55BA-944B996E90B4}"/>
                </a:ext>
              </a:extLst>
            </p:cNvPr>
            <p:cNvSpPr txBox="1"/>
            <p:nvPr/>
          </p:nvSpPr>
          <p:spPr>
            <a:xfrm>
              <a:off x="478903" y="56845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Eigenfunctions of HC-induced MHD Instability (I)</a:t>
              </a:r>
            </a:p>
          </p:txBody>
        </p:sp>
        <p:cxnSp>
          <p:nvCxnSpPr>
            <p:cNvPr id="18" name="Straight Connector 27">
              <a:extLst>
                <a:ext uri="{FF2B5EF4-FFF2-40B4-BE49-F238E27FC236}">
                  <a16:creationId xmlns:a16="http://schemas.microsoft.com/office/drawing/2014/main" id="{ED0CE12F-22F7-B6F0-21FB-A8F4867BC619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スライド番号プレースホルダー 5">
            <a:extLst>
              <a:ext uri="{FF2B5EF4-FFF2-40B4-BE49-F238E27FC236}">
                <a16:creationId xmlns:a16="http://schemas.microsoft.com/office/drawing/2014/main" id="{23488DED-8742-6528-9CE7-0D48B1172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B21425E-AFE7-ACCC-BFE9-FFF9D0760377}"/>
              </a:ext>
            </a:extLst>
          </p:cNvPr>
          <p:cNvSpPr txBox="1"/>
          <p:nvPr/>
        </p:nvSpPr>
        <p:spPr>
          <a:xfrm>
            <a:off x="9044247" y="-814648"/>
            <a:ext cx="3740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7A6F026F-682C-371B-1662-1B965A096EA0}"/>
              </a:ext>
            </a:extLst>
          </p:cNvPr>
          <p:cNvGrpSpPr/>
          <p:nvPr/>
        </p:nvGrpSpPr>
        <p:grpSpPr>
          <a:xfrm>
            <a:off x="55358" y="534333"/>
            <a:ext cx="8191426" cy="5709986"/>
            <a:chOff x="55358" y="633184"/>
            <a:chExt cx="8405736" cy="5859375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81119E24-7479-110D-0113-1148A469CB30}"/>
                </a:ext>
              </a:extLst>
            </p:cNvPr>
            <p:cNvGrpSpPr/>
            <p:nvPr/>
          </p:nvGrpSpPr>
          <p:grpSpPr>
            <a:xfrm>
              <a:off x="55358" y="633184"/>
              <a:ext cx="8307073" cy="3489061"/>
              <a:chOff x="55358" y="602892"/>
              <a:chExt cx="7688105" cy="3229086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B4F013C1-1D11-4B29-1444-63BCDECEC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92" t="24655" r="1733" b="16595"/>
              <a:stretch>
                <a:fillRect/>
              </a:stretch>
            </p:blipFill>
            <p:spPr>
              <a:xfrm>
                <a:off x="55358" y="917941"/>
                <a:ext cx="7688105" cy="2914037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06C469F2-13B1-99D2-07F9-750FFBF52D8A}"/>
                  </a:ext>
                </a:extLst>
              </p:cNvPr>
              <p:cNvSpPr txBox="1"/>
              <p:nvPr/>
            </p:nvSpPr>
            <p:spPr>
              <a:xfrm>
                <a:off x="2989460" y="602892"/>
                <a:ext cx="2522351" cy="3702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Cylindrical Coordinate</a:t>
                </a:r>
                <a:endParaRPr kumimoji="1" lang="ja-JP" altLang="en-US" sz="2000" b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A1CBFAEE-9AF2-DC14-68B1-79CC828F1E9C}"/>
                </a:ext>
              </a:extLst>
            </p:cNvPr>
            <p:cNvSpPr/>
            <p:nvPr/>
          </p:nvSpPr>
          <p:spPr>
            <a:xfrm>
              <a:off x="55358" y="692291"/>
              <a:ext cx="8405736" cy="5800268"/>
            </a:xfrm>
            <a:prstGeom prst="rect">
              <a:avLst/>
            </a:prstGeom>
            <a:noFill/>
            <a:ln>
              <a:solidFill>
                <a:srgbClr val="0007C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E04D687B-F2F9-637C-8546-394A9840700C}"/>
              </a:ext>
            </a:extLst>
          </p:cNvPr>
          <p:cNvSpPr txBox="1"/>
          <p:nvPr/>
        </p:nvSpPr>
        <p:spPr>
          <a:xfrm>
            <a:off x="99849" y="3947433"/>
            <a:ext cx="8095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kumimoji="1"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Short-wavelength mode is found to be </a:t>
            </a:r>
            <a:r>
              <a:rPr kumimoji="1" lang="en-US" altLang="ja-JP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unstable</a:t>
            </a:r>
            <a:r>
              <a:rPr kumimoji="1"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HC equilibrium.</a:t>
            </a:r>
          </a:p>
          <a:p>
            <a:pPr marL="579438" lvl="1" indent="-350838">
              <a:buFont typeface="システムフォント（レギュラー）"/>
              <a:buChar char="ー"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kumimoji="1"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ocalized along the </a:t>
            </a:r>
            <a:r>
              <a:rPr kumimoji="1" lang="en-US" altLang="ja-JP" sz="2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 compressed flux region</a:t>
            </a:r>
            <a:endParaRPr kumimoji="1" lang="ja-JP" altLang="en-US" sz="2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BAB4AA6-C4CD-8FB7-1229-56B635C452AE}"/>
              </a:ext>
            </a:extLst>
          </p:cNvPr>
          <p:cNvGrpSpPr/>
          <p:nvPr/>
        </p:nvGrpSpPr>
        <p:grpSpPr>
          <a:xfrm>
            <a:off x="745318" y="1408010"/>
            <a:ext cx="7095560" cy="1583821"/>
            <a:chOff x="745318" y="1408010"/>
            <a:chExt cx="7095560" cy="1583821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538BFCD0-0A94-6858-10F6-95EECEC74903}"/>
                </a:ext>
              </a:extLst>
            </p:cNvPr>
            <p:cNvGrpSpPr/>
            <p:nvPr/>
          </p:nvGrpSpPr>
          <p:grpSpPr>
            <a:xfrm>
              <a:off x="745318" y="1980345"/>
              <a:ext cx="1573759" cy="923330"/>
              <a:chOff x="745318" y="2079196"/>
              <a:chExt cx="1573759" cy="923330"/>
            </a:xfrm>
          </p:grpSpPr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08164024-8C7E-B107-50EF-E6353DDF4D91}"/>
                  </a:ext>
                </a:extLst>
              </p:cNvPr>
              <p:cNvSpPr txBox="1"/>
              <p:nvPr/>
            </p:nvSpPr>
            <p:spPr>
              <a:xfrm>
                <a:off x="745318" y="2079196"/>
                <a:ext cx="133384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Compressed Flux </a:t>
                </a:r>
                <a:b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</a:t>
                </a:r>
                <a:endParaRPr kumimoji="1" lang="ja-JP" altLang="en-US">
                  <a:solidFill>
                    <a:schemeClr val="accent2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2" name="直線矢印コネクタ 101">
                <a:extLst>
                  <a:ext uri="{FF2B5EF4-FFF2-40B4-BE49-F238E27FC236}">
                    <a16:creationId xmlns:a16="http://schemas.microsoft.com/office/drawing/2014/main" id="{18C5DF32-EFB6-A280-BBD3-58043745A5AE}"/>
                  </a:ext>
                </a:extLst>
              </p:cNvPr>
              <p:cNvCxnSpPr/>
              <p:nvPr/>
            </p:nvCxnSpPr>
            <p:spPr>
              <a:xfrm>
                <a:off x="2037166" y="2286001"/>
                <a:ext cx="281911" cy="0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34E58770-1729-6927-7CB3-CFB5650B8EF2}"/>
                </a:ext>
              </a:extLst>
            </p:cNvPr>
            <p:cNvGrpSpPr/>
            <p:nvPr/>
          </p:nvGrpSpPr>
          <p:grpSpPr>
            <a:xfrm>
              <a:off x="2813646" y="1740950"/>
              <a:ext cx="1333842" cy="1250881"/>
              <a:chOff x="924663" y="2312351"/>
              <a:chExt cx="1333842" cy="1250881"/>
            </a:xfrm>
          </p:grpSpPr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2B9E25B1-D6AE-AD7B-672E-73A886CA73A9}"/>
                  </a:ext>
                </a:extLst>
              </p:cNvPr>
              <p:cNvSpPr txBox="1"/>
              <p:nvPr/>
            </p:nvSpPr>
            <p:spPr>
              <a:xfrm>
                <a:off x="924663" y="2312351"/>
                <a:ext cx="133384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Compressed Flux </a:t>
                </a:r>
                <a:b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</a:t>
                </a:r>
                <a:endParaRPr kumimoji="1" lang="ja-JP" altLang="en-US">
                  <a:solidFill>
                    <a:schemeClr val="accent2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0" name="直線矢印コネクタ 109">
                <a:extLst>
                  <a:ext uri="{FF2B5EF4-FFF2-40B4-BE49-F238E27FC236}">
                    <a16:creationId xmlns:a16="http://schemas.microsoft.com/office/drawing/2014/main" id="{717B3EC8-DE43-EB5C-92F5-718BB72151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1584" y="3235681"/>
                <a:ext cx="0" cy="327551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A9C10AA1-22A4-8729-3A0D-28FB6E4F29A1}"/>
                </a:ext>
              </a:extLst>
            </p:cNvPr>
            <p:cNvGrpSpPr/>
            <p:nvPr/>
          </p:nvGrpSpPr>
          <p:grpSpPr>
            <a:xfrm>
              <a:off x="4737378" y="1921169"/>
              <a:ext cx="1623034" cy="923330"/>
              <a:chOff x="456126" y="2079196"/>
              <a:chExt cx="1623034" cy="923330"/>
            </a:xfrm>
          </p:grpSpPr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EA3C4ADA-98C5-A25F-CD14-BEAA5E2A7660}"/>
                  </a:ext>
                </a:extLst>
              </p:cNvPr>
              <p:cNvSpPr txBox="1"/>
              <p:nvPr/>
            </p:nvSpPr>
            <p:spPr>
              <a:xfrm>
                <a:off x="745318" y="2079196"/>
                <a:ext cx="133384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Compressed Flux </a:t>
                </a:r>
                <a:b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</a:t>
                </a:r>
                <a:endParaRPr kumimoji="1" lang="ja-JP" altLang="en-US">
                  <a:solidFill>
                    <a:schemeClr val="accent2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4" name="直線矢印コネクタ 113">
                <a:extLst>
                  <a:ext uri="{FF2B5EF4-FFF2-40B4-BE49-F238E27FC236}">
                    <a16:creationId xmlns:a16="http://schemas.microsoft.com/office/drawing/2014/main" id="{63D245E3-7FB0-A29D-BB3D-A028A142DF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126" y="2270580"/>
                <a:ext cx="327777" cy="0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07EE365C-F68D-F197-54F0-8F2D5C2BEFA7}"/>
                </a:ext>
              </a:extLst>
            </p:cNvPr>
            <p:cNvGrpSpPr/>
            <p:nvPr/>
          </p:nvGrpSpPr>
          <p:grpSpPr>
            <a:xfrm>
              <a:off x="6507036" y="1408010"/>
              <a:ext cx="1333842" cy="1144669"/>
              <a:chOff x="745318" y="1857857"/>
              <a:chExt cx="1333842" cy="1144669"/>
            </a:xfrm>
          </p:grpSpPr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2336CD03-A871-B92F-AB09-E9B5A223A25F}"/>
                  </a:ext>
                </a:extLst>
              </p:cNvPr>
              <p:cNvSpPr txBox="1"/>
              <p:nvPr/>
            </p:nvSpPr>
            <p:spPr>
              <a:xfrm>
                <a:off x="745318" y="2079196"/>
                <a:ext cx="133384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Compressed Flux </a:t>
                </a:r>
                <a:b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dirty="0">
                    <a:solidFill>
                      <a:schemeClr val="accent2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Region</a:t>
                </a:r>
                <a:endParaRPr kumimoji="1" lang="ja-JP" altLang="en-US">
                  <a:solidFill>
                    <a:schemeClr val="accent2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9" name="直線矢印コネクタ 118">
                <a:extLst>
                  <a:ext uri="{FF2B5EF4-FFF2-40B4-BE49-F238E27FC236}">
                    <a16:creationId xmlns:a16="http://schemas.microsoft.com/office/drawing/2014/main" id="{1559BCC6-D3A8-3000-AFDC-694D6005F7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2239" y="1857857"/>
                <a:ext cx="0" cy="299143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2ED7A1B9-36E8-F17F-2F78-41CD60E2D475}"/>
                  </a:ext>
                </a:extLst>
              </p:cNvPr>
              <p:cNvSpPr txBox="1"/>
              <p:nvPr/>
            </p:nvSpPr>
            <p:spPr>
              <a:xfrm>
                <a:off x="332279" y="4570188"/>
                <a:ext cx="7958996" cy="723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システムフォント（レギュラー）"/>
                  <a:buChar char="ー"/>
                </a:pPr>
                <a:r>
                  <a:rPr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1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Stable</a:t>
                </a:r>
                <a:r>
                  <a:rPr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</a:t>
                </a:r>
                <a:r>
                  <a:rPr lang="en-US" altLang="ja-JP" sz="21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axisymmetric equilibrium (Same </a:t>
                </a:r>
                <a14:m>
                  <m:oMath xmlns:m="http://schemas.openxmlformats.org/officeDocument/2006/math"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ja-JP" sz="21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altLang="ja-JP" sz="2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ja-JP" sz="21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br>
                  <a:rPr lang="en-US" altLang="ja-JP" sz="21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(Only the m/n=1/1 and 2/2 modes are unstable)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2ED7A1B9-36E8-F17F-2F78-41CD60E2D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79" y="4570188"/>
                <a:ext cx="7958996" cy="723275"/>
              </a:xfrm>
              <a:prstGeom prst="rect">
                <a:avLst/>
              </a:prstGeom>
              <a:blipFill>
                <a:blip r:embed="rId6"/>
                <a:stretch>
                  <a:fillRect l="-638" t="-5263" b="-157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2825FF67-6089-B90D-0C0C-F7EFB7256BB3}"/>
              </a:ext>
            </a:extLst>
          </p:cNvPr>
          <p:cNvSpPr txBox="1"/>
          <p:nvPr/>
        </p:nvSpPr>
        <p:spPr>
          <a:xfrm>
            <a:off x="99849" y="5182490"/>
            <a:ext cx="80952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kumimoji="1"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first glance, mode seems to have mixed parity</a:t>
            </a:r>
            <a:endParaRPr lang="en-US" altLang="ja-JP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881F790-8FAE-184B-11D6-9C7AFCEA8DC9}"/>
              </a:ext>
            </a:extLst>
          </p:cNvPr>
          <p:cNvGrpSpPr/>
          <p:nvPr/>
        </p:nvGrpSpPr>
        <p:grpSpPr>
          <a:xfrm>
            <a:off x="8283770" y="595053"/>
            <a:ext cx="3905029" cy="5588830"/>
            <a:chOff x="8283770" y="595053"/>
            <a:chExt cx="3905029" cy="5588830"/>
          </a:xfrm>
        </p:grpSpPr>
        <p:grpSp>
          <p:nvGrpSpPr>
            <p:cNvPr id="122" name="グループ化 121">
              <a:extLst>
                <a:ext uri="{FF2B5EF4-FFF2-40B4-BE49-F238E27FC236}">
                  <a16:creationId xmlns:a16="http://schemas.microsoft.com/office/drawing/2014/main" id="{2EACF095-1C6E-4683-F40A-BC938FB986CD}"/>
                </a:ext>
              </a:extLst>
            </p:cNvPr>
            <p:cNvGrpSpPr/>
            <p:nvPr/>
          </p:nvGrpSpPr>
          <p:grpSpPr>
            <a:xfrm>
              <a:off x="8283770" y="595053"/>
              <a:ext cx="3808383" cy="5588830"/>
              <a:chOff x="8283770" y="586409"/>
              <a:chExt cx="3808383" cy="5588830"/>
            </a:xfrm>
          </p:grpSpPr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AB069C06-D0D1-23BA-FA57-D0F97D0C9AD4}"/>
                  </a:ext>
                </a:extLst>
              </p:cNvPr>
              <p:cNvGrpSpPr/>
              <p:nvPr/>
            </p:nvGrpSpPr>
            <p:grpSpPr>
              <a:xfrm>
                <a:off x="8773533" y="586409"/>
                <a:ext cx="3318620" cy="5588830"/>
                <a:chOff x="8663791" y="281606"/>
                <a:chExt cx="3405444" cy="5735049"/>
              </a:xfrm>
            </p:grpSpPr>
            <p:grpSp>
              <p:nvGrpSpPr>
                <p:cNvPr id="73" name="グループ化 72">
                  <a:extLst>
                    <a:ext uri="{FF2B5EF4-FFF2-40B4-BE49-F238E27FC236}">
                      <a16:creationId xmlns:a16="http://schemas.microsoft.com/office/drawing/2014/main" id="{37DDC37B-A168-2231-397C-17AFC79CCDFC}"/>
                    </a:ext>
                  </a:extLst>
                </p:cNvPr>
                <p:cNvGrpSpPr/>
                <p:nvPr/>
              </p:nvGrpSpPr>
              <p:grpSpPr>
                <a:xfrm>
                  <a:off x="8663792" y="281606"/>
                  <a:ext cx="3405443" cy="3905358"/>
                  <a:chOff x="8943188" y="204560"/>
                  <a:chExt cx="3151700" cy="3614365"/>
                </a:xfrm>
              </p:grpSpPr>
              <p:pic>
                <p:nvPicPr>
                  <p:cNvPr id="72" name="図 71">
                    <a:extLst>
                      <a:ext uri="{FF2B5EF4-FFF2-40B4-BE49-F238E27FC236}">
                        <a16:creationId xmlns:a16="http://schemas.microsoft.com/office/drawing/2014/main" id="{BF18C561-2992-88A6-9FC0-73CA75AACF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rcRect l="4231" t="29683" r="7608"/>
                  <a:stretch>
                    <a:fillRect/>
                  </a:stretch>
                </p:blipFill>
                <p:spPr>
                  <a:xfrm>
                    <a:off x="8943188" y="861545"/>
                    <a:ext cx="3151700" cy="2957380"/>
                  </a:xfrm>
                  <a:prstGeom prst="rect">
                    <a:avLst/>
                  </a:prstGeom>
                </p:spPr>
              </p:pic>
              <p:sp>
                <p:nvSpPr>
                  <p:cNvPr id="55" name="テキスト ボックス 54">
                    <a:extLst>
                      <a:ext uri="{FF2B5EF4-FFF2-40B4-BE49-F238E27FC236}">
                        <a16:creationId xmlns:a16="http://schemas.microsoft.com/office/drawing/2014/main" id="{30C5F725-DDF1-77B9-862B-E3DEAB01675A}"/>
                      </a:ext>
                    </a:extLst>
                  </p:cNvPr>
                  <p:cNvSpPr txBox="1"/>
                  <p:nvPr/>
                </p:nvSpPr>
                <p:spPr>
                  <a:xfrm>
                    <a:off x="9366309" y="204560"/>
                    <a:ext cx="2540510" cy="3702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ja-JP" sz="2000" b="1" dirty="0">
                        <a:solidFill>
                          <a:srgbClr val="8101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Fourier Representation</a:t>
                    </a:r>
                    <a:endParaRPr kumimoji="1" lang="ja-JP" altLang="en-US" sz="2000" b="1">
                      <a:solidFill>
                        <a:srgbClr val="8101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1" name="正方形/長方形 80">
                  <a:extLst>
                    <a:ext uri="{FF2B5EF4-FFF2-40B4-BE49-F238E27FC236}">
                      <a16:creationId xmlns:a16="http://schemas.microsoft.com/office/drawing/2014/main" id="{639EF00D-9DD3-027D-81F0-1AA8A6B1EF9B}"/>
                    </a:ext>
                  </a:extLst>
                </p:cNvPr>
                <p:cNvSpPr/>
                <p:nvPr/>
              </p:nvSpPr>
              <p:spPr>
                <a:xfrm>
                  <a:off x="8663791" y="310766"/>
                  <a:ext cx="3405443" cy="5705889"/>
                </a:xfrm>
                <a:prstGeom prst="rect">
                  <a:avLst/>
                </a:prstGeom>
                <a:noFill/>
                <a:ln>
                  <a:solidFill>
                    <a:srgbClr val="8101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85" name="左右矢印 84">
                <a:extLst>
                  <a:ext uri="{FF2B5EF4-FFF2-40B4-BE49-F238E27FC236}">
                    <a16:creationId xmlns:a16="http://schemas.microsoft.com/office/drawing/2014/main" id="{7F2674DB-AFC8-EC15-D35D-18F032228540}"/>
                  </a:ext>
                </a:extLst>
              </p:cNvPr>
              <p:cNvSpPr/>
              <p:nvPr/>
            </p:nvSpPr>
            <p:spPr>
              <a:xfrm>
                <a:off x="8283770" y="3273736"/>
                <a:ext cx="452777" cy="242591"/>
              </a:xfrm>
              <a:prstGeom prst="leftRightArrow">
                <a:avLst/>
              </a:prstGeom>
              <a:solidFill>
                <a:srgbClr val="0007C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AAD63990-4C1B-2D13-1058-BAC5542ECD85}"/>
                  </a:ext>
                </a:extLst>
              </p:cNvPr>
              <p:cNvSpPr txBox="1"/>
              <p:nvPr/>
            </p:nvSpPr>
            <p:spPr>
              <a:xfrm>
                <a:off x="8768814" y="4282938"/>
                <a:ext cx="329979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>
                  <a:buFont typeface="Arial" panose="020B0604020202020204" pitchFamily="34" charset="0"/>
                  <a:buChar char="•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onsists of a broad</a:t>
                </a: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harmonic 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spectrum</a:t>
                </a:r>
              </a:p>
              <a:p>
                <a:pPr marL="534988" lvl="1" indent="-349250">
                  <a:buFont typeface="システムフォント（レギュラー）"/>
                  <a:buChar char="ー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Difficult to comprehend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78687FA8-F5B3-2602-99AA-6E94EA0C6C94}"/>
                  </a:ext>
                </a:extLst>
              </p:cNvPr>
              <p:cNvSpPr txBox="1"/>
              <p:nvPr/>
            </p:nvSpPr>
            <p:spPr>
              <a:xfrm>
                <a:off x="8871711" y="5350817"/>
                <a:ext cx="31969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*See Appendix for </a:t>
                </a:r>
                <a:b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discussion via Fourier mode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0" name="グループ化 129">
              <a:extLst>
                <a:ext uri="{FF2B5EF4-FFF2-40B4-BE49-F238E27FC236}">
                  <a16:creationId xmlns:a16="http://schemas.microsoft.com/office/drawing/2014/main" id="{58CEDACE-2A9D-9415-BF80-D28993860517}"/>
                </a:ext>
              </a:extLst>
            </p:cNvPr>
            <p:cNvGrpSpPr/>
            <p:nvPr/>
          </p:nvGrpSpPr>
          <p:grpSpPr>
            <a:xfrm>
              <a:off x="8931894" y="1326320"/>
              <a:ext cx="1329210" cy="860830"/>
              <a:chOff x="8931894" y="1425171"/>
              <a:chExt cx="1329210" cy="86083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テキスト ボックス 125">
                    <a:extLst>
                      <a:ext uri="{FF2B5EF4-FFF2-40B4-BE49-F238E27FC236}">
                        <a16:creationId xmlns:a16="http://schemas.microsoft.com/office/drawing/2014/main" id="{D75F8886-869D-1ED8-8AC6-915E0822C37E}"/>
                      </a:ext>
                    </a:extLst>
                  </p:cNvPr>
                  <p:cNvSpPr txBox="1"/>
                  <p:nvPr/>
                </p:nvSpPr>
                <p:spPr>
                  <a:xfrm>
                    <a:off x="8931894" y="1425171"/>
                    <a:ext cx="1329210" cy="6127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effectLst>
                                <a:glow rad="2794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effectLst>
                                    <a:glow rad="2794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den>
                          </m:f>
                        </m:oMath>
                      </m:oMathPara>
                    </a14:m>
                    <a:endParaRPr kumimoji="1" lang="ja-JP" altLang="en-US" b="1">
                      <a:effectLst>
                        <a:glow rad="279400">
                          <a:schemeClr val="bg1"/>
                        </a:glo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26" name="テキスト ボックス 125">
                    <a:extLst>
                      <a:ext uri="{FF2B5EF4-FFF2-40B4-BE49-F238E27FC236}">
                        <a16:creationId xmlns:a16="http://schemas.microsoft.com/office/drawing/2014/main" id="{D75F8886-869D-1ED8-8AC6-915E0822C3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31894" y="1425171"/>
                    <a:ext cx="1329210" cy="6127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9524" t="-28571" r="-11429" b="-30612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8" name="直線矢印コネクタ 127">
                <a:extLst>
                  <a:ext uri="{FF2B5EF4-FFF2-40B4-BE49-F238E27FC236}">
                    <a16:creationId xmlns:a16="http://schemas.microsoft.com/office/drawing/2014/main" id="{1605E94E-E111-204A-8A0A-F2F90D6767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9544" y="2003938"/>
                <a:ext cx="265814" cy="282063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グループ化 130">
              <a:extLst>
                <a:ext uri="{FF2B5EF4-FFF2-40B4-BE49-F238E27FC236}">
                  <a16:creationId xmlns:a16="http://schemas.microsoft.com/office/drawing/2014/main" id="{256246B8-4B94-F90C-53C4-8531DBF19F96}"/>
                </a:ext>
              </a:extLst>
            </p:cNvPr>
            <p:cNvGrpSpPr/>
            <p:nvPr/>
          </p:nvGrpSpPr>
          <p:grpSpPr>
            <a:xfrm>
              <a:off x="10841265" y="917072"/>
              <a:ext cx="1347534" cy="822942"/>
              <a:chOff x="8749898" y="1427400"/>
              <a:chExt cx="1347534" cy="82294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テキスト ボックス 131">
                    <a:extLst>
                      <a:ext uri="{FF2B5EF4-FFF2-40B4-BE49-F238E27FC236}">
                        <a16:creationId xmlns:a16="http://schemas.microsoft.com/office/drawing/2014/main" id="{888C157A-5BF7-EA6B-640B-CC2BF5A165E9}"/>
                      </a:ext>
                    </a:extLst>
                  </p:cNvPr>
                  <p:cNvSpPr txBox="1"/>
                  <p:nvPr/>
                </p:nvSpPr>
                <p:spPr>
                  <a:xfrm>
                    <a:off x="8768222" y="1427400"/>
                    <a:ext cx="1329210" cy="6127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effectLst>
                                <a:glow rad="2667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effectLst>
                                    <a:glow rad="2667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den>
                          </m:f>
                        </m:oMath>
                      </m:oMathPara>
                    </a14:m>
                    <a:endParaRPr kumimoji="1" lang="ja-JP" altLang="en-US" b="1">
                      <a:effectLst>
                        <a:glow rad="266700">
                          <a:schemeClr val="bg1"/>
                        </a:glow>
                      </a:effectLst>
                    </a:endParaRPr>
                  </a:p>
                </p:txBody>
              </p:sp>
            </mc:Choice>
            <mc:Fallback xmlns="">
              <p:sp>
                <p:nvSpPr>
                  <p:cNvPr id="132" name="テキスト ボックス 131">
                    <a:extLst>
                      <a:ext uri="{FF2B5EF4-FFF2-40B4-BE49-F238E27FC236}">
                        <a16:creationId xmlns:a16="http://schemas.microsoft.com/office/drawing/2014/main" id="{888C157A-5BF7-EA6B-640B-CC2BF5A165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68222" y="1427400"/>
                    <a:ext cx="1329210" cy="6127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547" t="-26531" r="-10377" b="-2857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3" name="直線矢印コネクタ 132">
                <a:extLst>
                  <a:ext uri="{FF2B5EF4-FFF2-40B4-BE49-F238E27FC236}">
                    <a16:creationId xmlns:a16="http://schemas.microsoft.com/office/drawing/2014/main" id="{D6227D46-7F1E-5DDA-B2A1-FE531109B7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49898" y="2019557"/>
                <a:ext cx="163807" cy="230785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D2E4A6E4-2BC2-D3A4-D8FB-7E68487DBD30}"/>
              </a:ext>
            </a:extLst>
          </p:cNvPr>
          <p:cNvGrpSpPr/>
          <p:nvPr/>
        </p:nvGrpSpPr>
        <p:grpSpPr>
          <a:xfrm>
            <a:off x="4722887" y="2606599"/>
            <a:ext cx="1708494" cy="1112912"/>
            <a:chOff x="517290" y="1889614"/>
            <a:chExt cx="1708494" cy="1112912"/>
          </a:xfrm>
        </p:grpSpPr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F77D4AE5-DB14-65A4-F656-12CF6C206306}"/>
                </a:ext>
              </a:extLst>
            </p:cNvPr>
            <p:cNvSpPr txBox="1"/>
            <p:nvPr/>
          </p:nvSpPr>
          <p:spPr>
            <a:xfrm>
              <a:off x="745318" y="2079196"/>
              <a:ext cx="14804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FE0CFF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Tearing –like parity</a:t>
              </a:r>
              <a:br>
                <a:rPr kumimoji="1" lang="en-US" altLang="ja-JP" dirty="0">
                  <a:solidFill>
                    <a:srgbClr val="FE0CFF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endParaRPr kumimoji="1" lang="ja-JP" altLang="en-US">
                <a:solidFill>
                  <a:srgbClr val="FE0CFF"/>
                </a:solidFill>
                <a:effectLst>
                  <a:glow rad="2286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0" name="直線矢印コネクタ 139">
              <a:extLst>
                <a:ext uri="{FF2B5EF4-FFF2-40B4-BE49-F238E27FC236}">
                  <a16:creationId xmlns:a16="http://schemas.microsoft.com/office/drawing/2014/main" id="{159015C5-3ABF-FC30-063F-1E4BB041FB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290" y="1889614"/>
              <a:ext cx="327777" cy="277931"/>
            </a:xfrm>
            <a:prstGeom prst="straightConnector1">
              <a:avLst/>
            </a:prstGeom>
            <a:ln w="57150">
              <a:solidFill>
                <a:srgbClr val="FE0CFF"/>
              </a:solidFill>
              <a:tailEnd type="triangle"/>
            </a:ln>
            <a:effectLst>
              <a:glow rad="127000">
                <a:schemeClr val="bg1"/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22FD1C8-3742-2540-1E58-ED709ADDBA86}"/>
              </a:ext>
            </a:extLst>
          </p:cNvPr>
          <p:cNvGrpSpPr/>
          <p:nvPr/>
        </p:nvGrpSpPr>
        <p:grpSpPr>
          <a:xfrm>
            <a:off x="674358" y="628950"/>
            <a:ext cx="8169027" cy="3400366"/>
            <a:chOff x="674358" y="628950"/>
            <a:chExt cx="8169027" cy="3400366"/>
          </a:xfrm>
        </p:grpSpPr>
        <p:grpSp>
          <p:nvGrpSpPr>
            <p:cNvPr id="142" name="グループ化 141">
              <a:extLst>
                <a:ext uri="{FF2B5EF4-FFF2-40B4-BE49-F238E27FC236}">
                  <a16:creationId xmlns:a16="http://schemas.microsoft.com/office/drawing/2014/main" id="{516CEEFD-F903-AF24-4F38-97FAA571388E}"/>
                </a:ext>
              </a:extLst>
            </p:cNvPr>
            <p:cNvGrpSpPr/>
            <p:nvPr/>
          </p:nvGrpSpPr>
          <p:grpSpPr>
            <a:xfrm>
              <a:off x="674358" y="1377396"/>
              <a:ext cx="1503763" cy="923330"/>
              <a:chOff x="745318" y="2079196"/>
              <a:chExt cx="1503763" cy="923330"/>
            </a:xfrm>
          </p:grpSpPr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8B290304-E2DC-D806-B503-4276B210EA21}"/>
                  </a:ext>
                </a:extLst>
              </p:cNvPr>
              <p:cNvSpPr txBox="1"/>
              <p:nvPr/>
            </p:nvSpPr>
            <p:spPr>
              <a:xfrm>
                <a:off x="745318" y="2079196"/>
                <a:ext cx="148046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Interchange parity</a:t>
                </a:r>
                <a:b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kumimoji="1" lang="ja-JP" altLang="en-US">
                  <a:solidFill>
                    <a:srgbClr val="FF0000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4" name="直線矢印コネクタ 143">
                <a:extLst>
                  <a:ext uri="{FF2B5EF4-FFF2-40B4-BE49-F238E27FC236}">
                    <a16:creationId xmlns:a16="http://schemas.microsoft.com/office/drawing/2014/main" id="{AFC7FA5E-D44B-1E72-5990-00C9E4613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0310" y="2486431"/>
                <a:ext cx="328771" cy="13653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グループ化 145">
              <a:extLst>
                <a:ext uri="{FF2B5EF4-FFF2-40B4-BE49-F238E27FC236}">
                  <a16:creationId xmlns:a16="http://schemas.microsoft.com/office/drawing/2014/main" id="{D7185AAE-D42C-2865-9B58-929E84C18139}"/>
                </a:ext>
              </a:extLst>
            </p:cNvPr>
            <p:cNvGrpSpPr/>
            <p:nvPr/>
          </p:nvGrpSpPr>
          <p:grpSpPr>
            <a:xfrm>
              <a:off x="1743248" y="3105986"/>
              <a:ext cx="1696397" cy="923330"/>
              <a:chOff x="391712" y="2171181"/>
              <a:chExt cx="1696397" cy="923330"/>
            </a:xfrm>
          </p:grpSpPr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3FB91E6D-25B8-ED80-F1A6-546D2C990321}"/>
                  </a:ext>
                </a:extLst>
              </p:cNvPr>
              <p:cNvSpPr txBox="1"/>
              <p:nvPr/>
            </p:nvSpPr>
            <p:spPr>
              <a:xfrm>
                <a:off x="391712" y="2171181"/>
                <a:ext cx="148046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Interchange parity</a:t>
                </a:r>
                <a:b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kumimoji="1" lang="ja-JP" altLang="en-US">
                  <a:solidFill>
                    <a:srgbClr val="FF0000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8" name="直線矢印コネクタ 147">
                <a:extLst>
                  <a:ext uri="{FF2B5EF4-FFF2-40B4-BE49-F238E27FC236}">
                    <a16:creationId xmlns:a16="http://schemas.microsoft.com/office/drawing/2014/main" id="{52B1946A-7436-ED69-D186-427CCF4940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52396" y="2287313"/>
                <a:ext cx="335713" cy="6618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" name="グループ化 149">
              <a:extLst>
                <a:ext uri="{FF2B5EF4-FFF2-40B4-BE49-F238E27FC236}">
                  <a16:creationId xmlns:a16="http://schemas.microsoft.com/office/drawing/2014/main" id="{9861B8DF-D6C7-D8EE-258D-1E300241DF37}"/>
                </a:ext>
              </a:extLst>
            </p:cNvPr>
            <p:cNvGrpSpPr/>
            <p:nvPr/>
          </p:nvGrpSpPr>
          <p:grpSpPr>
            <a:xfrm>
              <a:off x="7362919" y="628950"/>
              <a:ext cx="1480466" cy="923330"/>
              <a:chOff x="745318" y="2079196"/>
              <a:chExt cx="1480466" cy="923330"/>
            </a:xfrm>
          </p:grpSpPr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FA6D9410-FB6D-9FC7-A82F-3A210ECBF47A}"/>
                  </a:ext>
                </a:extLst>
              </p:cNvPr>
              <p:cNvSpPr txBox="1"/>
              <p:nvPr/>
            </p:nvSpPr>
            <p:spPr>
              <a:xfrm>
                <a:off x="745318" y="2079196"/>
                <a:ext cx="148046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Interchange parity</a:t>
                </a:r>
                <a:br>
                  <a:rPr kumimoji="1" lang="en-US" altLang="ja-JP" dirty="0">
                    <a:solidFill>
                      <a:srgbClr val="FF0000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kumimoji="1" lang="ja-JP" altLang="en-US">
                  <a:solidFill>
                    <a:srgbClr val="FF0000"/>
                  </a:solidFill>
                  <a:effectLst>
                    <a:glow rad="2286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2" name="直線矢印コネクタ 151">
                <a:extLst>
                  <a:ext uri="{FF2B5EF4-FFF2-40B4-BE49-F238E27FC236}">
                    <a16:creationId xmlns:a16="http://schemas.microsoft.com/office/drawing/2014/main" id="{DED64FAF-EF41-1312-65F9-EC36DAAB08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1086" y="2457856"/>
                <a:ext cx="258666" cy="125346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  <a:effectLst>
                <a:glow rad="127000">
                  <a:schemeClr val="bg1"/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096E2F9-7FA8-788C-9CAA-3BC499223BA5}"/>
              </a:ext>
            </a:extLst>
          </p:cNvPr>
          <p:cNvGrpSpPr/>
          <p:nvPr/>
        </p:nvGrpSpPr>
        <p:grpSpPr>
          <a:xfrm>
            <a:off x="99849" y="6336753"/>
            <a:ext cx="11914497" cy="436431"/>
            <a:chOff x="99849" y="6336753"/>
            <a:chExt cx="11914497" cy="43643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58FC554-8A8E-8775-318C-3301F5721F25}"/>
                </a:ext>
              </a:extLst>
            </p:cNvPr>
            <p:cNvGrpSpPr/>
            <p:nvPr/>
          </p:nvGrpSpPr>
          <p:grpSpPr>
            <a:xfrm>
              <a:off x="99849" y="6342297"/>
              <a:ext cx="11865765" cy="430887"/>
              <a:chOff x="99849" y="6342297"/>
              <a:chExt cx="11865765" cy="430887"/>
            </a:xfrm>
          </p:grpSpPr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BA6CB8B-97B4-2BD8-F662-D145DEB8C259}"/>
                  </a:ext>
                </a:extLst>
              </p:cNvPr>
              <p:cNvSpPr txBox="1"/>
              <p:nvPr/>
            </p:nvSpPr>
            <p:spPr>
              <a:xfrm>
                <a:off x="1653560" y="6342297"/>
                <a:ext cx="1031205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</a:t>
                </a:r>
                <a:r>
                  <a:rPr kumimoji="1" lang="en-US" altLang="ja-JP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found an </a:t>
                </a:r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interchange</a:t>
                </a:r>
                <a:r>
                  <a:rPr kumimoji="1" lang="en-US" altLang="ja-JP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parity</a:t>
                </a:r>
                <a:r>
                  <a:rPr kumimoji="1" lang="en-US" altLang="ja-JP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mode </a:t>
                </a:r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localized</a:t>
                </a:r>
                <a:r>
                  <a:rPr kumimoji="1" lang="en-US" altLang="ja-JP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along the </a:t>
                </a:r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</a:t>
                </a:r>
                <a:r>
                  <a:rPr kumimoji="1" lang="en-US" altLang="ja-JP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compressed flux region</a:t>
                </a:r>
                <a:r>
                  <a:rPr kumimoji="1" lang="en-US" altLang="ja-JP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endParaRPr kumimoji="1" lang="ja-JP" altLang="en-US" sz="2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BB866903-3AED-B39D-5BD2-497387812F24}"/>
                  </a:ext>
                </a:extLst>
              </p:cNvPr>
              <p:cNvSpPr txBox="1"/>
              <p:nvPr/>
            </p:nvSpPr>
            <p:spPr>
              <a:xfrm>
                <a:off x="99849" y="6354827"/>
                <a:ext cx="16433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9CFD6FFA-22B8-A68F-685D-9EE8498C3D1D}"/>
                </a:ext>
              </a:extLst>
            </p:cNvPr>
            <p:cNvCxnSpPr/>
            <p:nvPr/>
          </p:nvCxnSpPr>
          <p:spPr>
            <a:xfrm>
              <a:off x="133737" y="6336753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35E8664-6789-3980-794A-284A1B19FD88}"/>
              </a:ext>
            </a:extLst>
          </p:cNvPr>
          <p:cNvSpPr txBox="1"/>
          <p:nvPr/>
        </p:nvSpPr>
        <p:spPr>
          <a:xfrm>
            <a:off x="333039" y="5501018"/>
            <a:ext cx="8095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システムフォント（レギュラー）"/>
              <a:buChar char="⼀"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ja-JP" sz="2100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Tearing-like parity </a:t>
            </a:r>
            <a:r>
              <a:rPr lang="ja-JP" altLang="ja-JP" sz="2100">
                <a:latin typeface="Times New Roman" panose="02020603050405020304" pitchFamily="18" charset="0"/>
                <a:cs typeface="Times New Roman" panose="02020603050405020304" pitchFamily="18" charset="0"/>
              </a:rPr>
              <a:t>emerges from the incomplete cancellation of </a:t>
            </a:r>
            <a:b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adjacent</a:t>
            </a:r>
            <a:r>
              <a:rPr lang="ja-JP" altLang="ja-JP" sz="21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ja-JP" sz="21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interchange-parity</a:t>
            </a:r>
            <a:r>
              <a:rPr lang="ja-JP" altLang="ja-JP" sz="2100">
                <a:latin typeface="Times New Roman" panose="02020603050405020304" pitchFamily="18" charset="0"/>
                <a:cs typeface="Times New Roman" panose="02020603050405020304" pitchFamily="18" charset="0"/>
              </a:rPr>
              <a:t> harmonics</a:t>
            </a:r>
            <a:endParaRPr lang="en-US" altLang="ja-JP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9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21" grpId="0"/>
      <p:bldP spid="12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A6855-DFCE-45A4-E3BF-BCD3355F0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88E3D1E-F7E1-F0F3-2292-5E4610BA79B1}"/>
              </a:ext>
            </a:extLst>
          </p:cNvPr>
          <p:cNvGrpSpPr/>
          <p:nvPr/>
        </p:nvGrpSpPr>
        <p:grpSpPr>
          <a:xfrm>
            <a:off x="55359" y="34836"/>
            <a:ext cx="11880609" cy="504708"/>
            <a:chOff x="55359" y="53124"/>
            <a:chExt cx="11880609" cy="504708"/>
          </a:xfrm>
        </p:grpSpPr>
        <p:pic>
          <p:nvPicPr>
            <p:cNvPr id="10" name="Picture 2" descr="May be an image of text that says 'QST'">
              <a:extLst>
                <a:ext uri="{FF2B5EF4-FFF2-40B4-BE49-F238E27FC236}">
                  <a16:creationId xmlns:a16="http://schemas.microsoft.com/office/drawing/2014/main" id="{7E9205F0-7509-CEC0-EFE7-20B0000ABD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359" y="53124"/>
              <a:ext cx="368821" cy="50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3FA9D0C3-A9DA-6317-5CBA-1A84D9FE780B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2" name="TextBox 50">
              <a:extLst>
                <a:ext uri="{FF2B5EF4-FFF2-40B4-BE49-F238E27FC236}">
                  <a16:creationId xmlns:a16="http://schemas.microsoft.com/office/drawing/2014/main" id="{CDA677DA-92EB-41CD-31D9-1BCFC209DE8B}"/>
                </a:ext>
              </a:extLst>
            </p:cNvPr>
            <p:cNvSpPr txBox="1"/>
            <p:nvPr/>
          </p:nvSpPr>
          <p:spPr>
            <a:xfrm>
              <a:off x="478903" y="56845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Eigenfunctions of HC-induced MHD Instability (II)</a:t>
              </a:r>
            </a:p>
          </p:txBody>
        </p:sp>
        <p:cxnSp>
          <p:nvCxnSpPr>
            <p:cNvPr id="18" name="Straight Connector 27">
              <a:extLst>
                <a:ext uri="{FF2B5EF4-FFF2-40B4-BE49-F238E27FC236}">
                  <a16:creationId xmlns:a16="http://schemas.microsoft.com/office/drawing/2014/main" id="{28E5E363-21C5-5085-07E0-5F09AEE4EF0C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スライド番号プレースホルダー 5">
            <a:extLst>
              <a:ext uri="{FF2B5EF4-FFF2-40B4-BE49-F238E27FC236}">
                <a16:creationId xmlns:a16="http://schemas.microsoft.com/office/drawing/2014/main" id="{B303814A-D3CB-5403-36D9-7BB656A9D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E0A772E-B8CB-7999-3A72-D3C7ABB30A7E}"/>
              </a:ext>
            </a:extLst>
          </p:cNvPr>
          <p:cNvGrpSpPr/>
          <p:nvPr/>
        </p:nvGrpSpPr>
        <p:grpSpPr>
          <a:xfrm>
            <a:off x="108961" y="6365944"/>
            <a:ext cx="12148246" cy="438005"/>
            <a:chOff x="108961" y="6375280"/>
            <a:chExt cx="12148246" cy="438005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6B62B07-34F5-B058-4C26-FFC24DEBB2B0}"/>
                </a:ext>
              </a:extLst>
            </p:cNvPr>
            <p:cNvGrpSpPr/>
            <p:nvPr/>
          </p:nvGrpSpPr>
          <p:grpSpPr>
            <a:xfrm>
              <a:off x="108961" y="6375280"/>
              <a:ext cx="12148246" cy="438005"/>
              <a:chOff x="108961" y="6249483"/>
              <a:chExt cx="12148246" cy="4380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テキスト ボックス 3">
                    <a:extLst>
                      <a:ext uri="{FF2B5EF4-FFF2-40B4-BE49-F238E27FC236}">
                        <a16:creationId xmlns:a16="http://schemas.microsoft.com/office/drawing/2014/main" id="{87060667-9223-1702-4FED-108E4B0CFDD9}"/>
                      </a:ext>
                    </a:extLst>
                  </p:cNvPr>
                  <p:cNvSpPr txBox="1"/>
                  <p:nvPr/>
                </p:nvSpPr>
                <p:spPr>
                  <a:xfrm>
                    <a:off x="1563757" y="6249483"/>
                    <a:ext cx="10693450" cy="4380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“HC-induced mode </a:t>
                    </a:r>
                    <a:r>
                      <a:rPr kumimoji="1" lang="en-US" altLang="ja-JP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intrinsically</a:t>
                    </a:r>
                    <a:r>
                      <a:rPr kumimoji="1" lang="en-US" altLang="ja-JP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has a </a:t>
                    </a:r>
                    <a:r>
                      <a:rPr kumimoji="1" lang="en-US" altLang="ja-JP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long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00" b="1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200" b="1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kumimoji="1" lang="en-US" altLang="ja-JP" sz="2200" b="1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∥</m:t>
                            </m:r>
                          </m:sub>
                        </m:sSub>
                      </m:oMath>
                    </a14:m>
                    <a:r>
                      <a:rPr kumimoji="1" lang="en-US" altLang="ja-JP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r>
                      <a:rPr kumimoji="1" lang="en-US" altLang="ja-JP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delaying</a:t>
                    </a:r>
                    <a:r>
                      <a:rPr kumimoji="1" lang="en-US" altLang="ja-JP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the global </a:t>
                    </a:r>
                    <a:r>
                      <a:rPr kumimoji="1" lang="en-US" altLang="ja-JP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coherence</a:t>
                    </a:r>
                    <a:r>
                      <a:rPr kumimoji="1" lang="en-US" altLang="ja-JP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formation”</a:t>
                    </a:r>
                    <a:endParaRPr kumimoji="1" lang="ja-JP" altLang="en-US" sz="22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" name="テキスト ボックス 3">
                    <a:extLst>
                      <a:ext uri="{FF2B5EF4-FFF2-40B4-BE49-F238E27FC236}">
                        <a16:creationId xmlns:a16="http://schemas.microsoft.com/office/drawing/2014/main" id="{87060667-9223-1702-4FED-108E4B0CFD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63757" y="6249483"/>
                    <a:ext cx="10693450" cy="43800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8571" b="-25714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A4970C0-601A-81CB-CDD4-C52D37A8DBE0}"/>
                  </a:ext>
                </a:extLst>
              </p:cNvPr>
              <p:cNvSpPr txBox="1"/>
              <p:nvPr/>
            </p:nvSpPr>
            <p:spPr>
              <a:xfrm>
                <a:off x="108961" y="6275957"/>
                <a:ext cx="16433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1748C29E-0239-64EC-CFC4-4599CF3DCC24}"/>
                </a:ext>
              </a:extLst>
            </p:cNvPr>
            <p:cNvCxnSpPr/>
            <p:nvPr/>
          </p:nvCxnSpPr>
          <p:spPr>
            <a:xfrm>
              <a:off x="133737" y="6390333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9BEFD53E-C787-C867-E438-A95C74AEDCCA}"/>
              </a:ext>
            </a:extLst>
          </p:cNvPr>
          <p:cNvGrpSpPr/>
          <p:nvPr/>
        </p:nvGrpSpPr>
        <p:grpSpPr>
          <a:xfrm>
            <a:off x="39756" y="644211"/>
            <a:ext cx="5618325" cy="5317981"/>
            <a:chOff x="41544" y="672223"/>
            <a:chExt cx="5870983" cy="5557133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3C960457-F67F-17B6-2A78-0431A8D1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567" t="13367" r="17833" b="9346"/>
            <a:stretch>
              <a:fillRect/>
            </a:stretch>
          </p:blipFill>
          <p:spPr>
            <a:xfrm>
              <a:off x="206531" y="672223"/>
              <a:ext cx="5705996" cy="52801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E545F418-0FD3-B2B9-73DA-250F5C843457}"/>
                    </a:ext>
                  </a:extLst>
                </p:cNvPr>
                <p:cNvSpPr txBox="1"/>
                <p:nvPr/>
              </p:nvSpPr>
              <p:spPr>
                <a:xfrm>
                  <a:off x="1886628" y="5816294"/>
                  <a:ext cx="3266343" cy="4130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Generalized Toroidal Angle </a:t>
                  </a:r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sz="20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𝝓</m:t>
                          </m:r>
                        </m:e>
                      </m:acc>
                    </m:oMath>
                  </a14:m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E545F418-0FD3-B2B9-73DA-250F5C8434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6628" y="5816294"/>
                  <a:ext cx="3266343" cy="413062"/>
                </a:xfrm>
                <a:prstGeom prst="rect">
                  <a:avLst/>
                </a:prstGeom>
                <a:blipFill>
                  <a:blip r:embed="rId7"/>
                  <a:stretch>
                    <a:fillRect l="-2024" t="-6250" r="-4858" b="-3125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E1A0620B-4B6B-B90B-BD40-3034D76B3F7A}"/>
                    </a:ext>
                  </a:extLst>
                </p:cNvPr>
                <p:cNvSpPr txBox="1"/>
                <p:nvPr/>
              </p:nvSpPr>
              <p:spPr>
                <a:xfrm rot="16200000">
                  <a:off x="-1372048" y="2920912"/>
                  <a:ext cx="3240246" cy="4130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Generalized Poloidal Angle </a:t>
                  </a:r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sz="20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𝜽</m:t>
                          </m:r>
                        </m:e>
                      </m:acc>
                    </m:oMath>
                  </a14:m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E1A0620B-4B6B-B90B-BD40-3034D76B3F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1372048" y="2920912"/>
                  <a:ext cx="3240246" cy="413062"/>
                </a:xfrm>
                <a:prstGeom prst="rect">
                  <a:avLst/>
                </a:prstGeom>
                <a:blipFill>
                  <a:blip r:embed="rId8"/>
                  <a:stretch>
                    <a:fillRect l="-6250" t="-3265" r="-31250" b="-204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8F8169C5-DBE1-6849-6C1F-E6518BF8514E}"/>
              </a:ext>
            </a:extLst>
          </p:cNvPr>
          <p:cNvGrpSpPr/>
          <p:nvPr/>
        </p:nvGrpSpPr>
        <p:grpSpPr>
          <a:xfrm>
            <a:off x="5744985" y="4673110"/>
            <a:ext cx="6432876" cy="911318"/>
            <a:chOff x="5681094" y="4412221"/>
            <a:chExt cx="6432876" cy="911318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D74F6E2A-F8D5-1C59-10D5-2400DE9D59C3}"/>
                </a:ext>
              </a:extLst>
            </p:cNvPr>
            <p:cNvSpPr txBox="1"/>
            <p:nvPr/>
          </p:nvSpPr>
          <p:spPr>
            <a:xfrm>
              <a:off x="5681094" y="4412221"/>
              <a:ext cx="6294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(2) 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Each peak exchanges information via SAW at the rate of 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テキスト ボックス 104">
                  <a:extLst>
                    <a:ext uri="{FF2B5EF4-FFF2-40B4-BE49-F238E27FC236}">
                      <a16:creationId xmlns:a16="http://schemas.microsoft.com/office/drawing/2014/main" id="{CC02121B-6F57-402F-ACE1-B72853CD0CD9}"/>
                    </a:ext>
                  </a:extLst>
                </p:cNvPr>
                <p:cNvSpPr txBox="1"/>
                <p:nvPr/>
              </p:nvSpPr>
              <p:spPr>
                <a:xfrm>
                  <a:off x="6074040" y="4697342"/>
                  <a:ext cx="6039930" cy="6261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1" lang="th-TH" altLang="ja-JP" sz="2000" dirty="0">
                      <a:solidFill>
                        <a:schemeClr val="accent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kumimoji="1"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2100" b="0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f>
                        <m:fPr>
                          <m:ctrlPr>
                            <a:rPr kumimoji="1"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kumimoji="1"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∥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100" b="0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ja-JP" sz="2100" i="1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100" i="1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ja-JP" sz="2100" i="1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f>
                        <m:fPr>
                          <m:ctrlPr>
                            <a:rPr lang="en-US" altLang="ja-JP" sz="2100" b="0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ja-JP" sz="2100" b="0" i="1" smtClean="0">
                                  <a:solidFill>
                                    <a:schemeClr val="accent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altLang="ja-JP" sz="21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sz="21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altLang="ja-JP" sz="21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1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ja-JP" sz="21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100" b="0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r>
                        <a:rPr kumimoji="1" lang="en-US" altLang="ja-JP" sz="2100" b="1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kumimoji="1" lang="en-US" altLang="ja-JP" sz="2100" b="1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kumimoji="1" lang="en-US" altLang="ja-JP" sz="2100" b="1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𝟏𝟑</m:t>
                      </m:r>
                      <m:r>
                        <a:rPr kumimoji="1" lang="en-US" altLang="ja-JP" sz="2100" b="1" i="1" smtClean="0">
                          <a:solidFill>
                            <a:schemeClr val="accent2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sz="2100" b="1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100" b="1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1" lang="en-US" altLang="ja-JP" sz="2100" b="1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kumimoji="1" lang="en-US" altLang="ja-JP" sz="2100" b="1" i="1" smtClean="0">
                              <a:solidFill>
                                <a:schemeClr val="accent2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r>
                    <a:rPr kumimoji="1" lang="en-US" altLang="ja-JP" sz="1900" b="1" dirty="0">
                      <a:solidFill>
                        <a:schemeClr val="accent2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:r>
                    <a:rPr kumimoji="1" lang="en-US" altLang="ja-JP" sz="2000" dirty="0">
                      <a:solidFill>
                        <a:schemeClr val="accent2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Can be very slow!</a:t>
                  </a:r>
                  <a:r>
                    <a:rPr kumimoji="1" lang="en-US" altLang="ja-JP" sz="1900" b="1" dirty="0">
                      <a:solidFill>
                        <a:schemeClr val="accent2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endParaRPr lang="ja-JP" altLang="en-US" sz="1900" b="1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テキスト ボックス 104">
                  <a:extLst>
                    <a:ext uri="{FF2B5EF4-FFF2-40B4-BE49-F238E27FC236}">
                      <a16:creationId xmlns:a16="http://schemas.microsoft.com/office/drawing/2014/main" id="{CC02121B-6F57-402F-ACE1-B72853CD0C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4040" y="4697342"/>
                  <a:ext cx="6039930" cy="626197"/>
                </a:xfrm>
                <a:prstGeom prst="rect">
                  <a:avLst/>
                </a:prstGeom>
                <a:blipFill>
                  <a:blip r:embed="rId9"/>
                  <a:stretch>
                    <a:fillRect l="-1050" b="-39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3FDADFEC-8151-6F51-B18D-05F515B170CD}"/>
              </a:ext>
            </a:extLst>
          </p:cNvPr>
          <p:cNvGrpSpPr/>
          <p:nvPr/>
        </p:nvGrpSpPr>
        <p:grpSpPr>
          <a:xfrm>
            <a:off x="5749512" y="3864170"/>
            <a:ext cx="6428349" cy="782804"/>
            <a:chOff x="5574396" y="3733984"/>
            <a:chExt cx="6428349" cy="7828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テキスト ボックス 97">
                  <a:extLst>
                    <a:ext uri="{FF2B5EF4-FFF2-40B4-BE49-F238E27FC236}">
                      <a16:creationId xmlns:a16="http://schemas.microsoft.com/office/drawing/2014/main" id="{F9EB21C5-4178-AAAD-6198-AA585986DDC5}"/>
                    </a:ext>
                  </a:extLst>
                </p:cNvPr>
                <p:cNvSpPr txBox="1"/>
                <p:nvPr/>
              </p:nvSpPr>
              <p:spPr>
                <a:xfrm>
                  <a:off x="5574396" y="3733984"/>
                  <a:ext cx="6428349" cy="586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dirty="0">
                      <a:solidFill>
                        <a:srgbClr val="2954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(1) </a:t>
                  </a:r>
                  <a:r>
                    <a:rPr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Long connection length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100" b="0" i="0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ja-JP" sz="2100" b="0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ja-JP" sz="2100" b="0" i="1" smtClean="0">
                              <a:solidFill>
                                <a:srgbClr val="2954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sz="2100" b="0" i="1" smtClean="0">
                                  <a:solidFill>
                                    <a:srgbClr val="2954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100" b="0" i="1" smtClean="0">
                                  <a:solidFill>
                                    <a:srgbClr val="2954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  <m:r>
                                <a:rPr lang="en-US" altLang="ja-JP" sz="2100" b="0" i="1" smtClean="0">
                                  <a:solidFill>
                                    <a:srgbClr val="2954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n-US" altLang="ja-JP" sz="2100" b="0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r>
                        <a:rPr lang="en-US" altLang="ja-JP" sz="2100" b="1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𝟐𝟐</m:t>
                      </m:r>
                      <m:r>
                        <a:rPr lang="en-US" altLang="ja-JP" sz="2100" b="0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(2</m:t>
                      </m:r>
                      <m:r>
                        <a:rPr lang="en-US" altLang="ja-JP" sz="2100" b="0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en-US" altLang="ja-JP" sz="2100" b="0" i="1" smtClean="0">
                          <a:solidFill>
                            <a:srgbClr val="2954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a14:m>
                  <a:r>
                    <a:rPr kumimoji="1" lang="en-US" altLang="ja-JP" sz="2000" dirty="0">
                      <a:solidFill>
                        <a:srgbClr val="2954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8" name="テキスト ボックス 97">
                  <a:extLst>
                    <a:ext uri="{FF2B5EF4-FFF2-40B4-BE49-F238E27FC236}">
                      <a16:creationId xmlns:a16="http://schemas.microsoft.com/office/drawing/2014/main" id="{F9EB21C5-4178-AAAD-6198-AA585986DD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4396" y="3733984"/>
                  <a:ext cx="6428349" cy="586507"/>
                </a:xfrm>
                <a:prstGeom prst="rect">
                  <a:avLst/>
                </a:prstGeom>
                <a:blipFill>
                  <a:blip r:embed="rId10"/>
                  <a:stretch>
                    <a:fillRect l="-986" b="-2128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44250DB4-5078-1CD2-7559-8063270D44DE}"/>
                </a:ext>
              </a:extLst>
            </p:cNvPr>
            <p:cNvGrpSpPr/>
            <p:nvPr/>
          </p:nvGrpSpPr>
          <p:grpSpPr>
            <a:xfrm>
              <a:off x="9743197" y="4147456"/>
              <a:ext cx="2215096" cy="369332"/>
              <a:chOff x="9768364" y="4156221"/>
              <a:chExt cx="2215096" cy="369332"/>
            </a:xfrm>
          </p:grpSpPr>
          <p:grpSp>
            <p:nvGrpSpPr>
              <p:cNvPr id="115" name="グループ化 114">
                <a:extLst>
                  <a:ext uri="{FF2B5EF4-FFF2-40B4-BE49-F238E27FC236}">
                    <a16:creationId xmlns:a16="http://schemas.microsoft.com/office/drawing/2014/main" id="{472ED724-26D7-E446-FD8F-FD8A6A1A7EFF}"/>
                  </a:ext>
                </a:extLst>
              </p:cNvPr>
              <p:cNvGrpSpPr/>
              <p:nvPr/>
            </p:nvGrpSpPr>
            <p:grpSpPr>
              <a:xfrm>
                <a:off x="10026800" y="4156221"/>
                <a:ext cx="1956660" cy="369332"/>
                <a:chOff x="7135613" y="4199009"/>
                <a:chExt cx="1956660" cy="369332"/>
              </a:xfrm>
            </p:grpSpPr>
            <p:sp>
              <p:nvSpPr>
                <p:cNvPr id="109" name="正方形/長方形 108">
                  <a:extLst>
                    <a:ext uri="{FF2B5EF4-FFF2-40B4-BE49-F238E27FC236}">
                      <a16:creationId xmlns:a16="http://schemas.microsoft.com/office/drawing/2014/main" id="{8753ABBA-9C8F-D691-6FA8-4CB6DF4AD4A8}"/>
                    </a:ext>
                  </a:extLst>
                </p:cNvPr>
                <p:cNvSpPr/>
                <p:nvPr/>
              </p:nvSpPr>
              <p:spPr>
                <a:xfrm>
                  <a:off x="7195848" y="4236678"/>
                  <a:ext cx="1854555" cy="327475"/>
                </a:xfrm>
                <a:prstGeom prst="rect">
                  <a:avLst/>
                </a:prstGeom>
                <a:noFill/>
                <a:ln w="9525">
                  <a:solidFill>
                    <a:srgbClr val="000A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2" name="テキスト ボックス 111">
                      <a:extLst>
                        <a:ext uri="{FF2B5EF4-FFF2-40B4-BE49-F238E27FC236}">
                          <a16:creationId xmlns:a16="http://schemas.microsoft.com/office/drawing/2014/main" id="{C95A7968-7414-056B-2CE1-4595DB8E70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35613" y="4199009"/>
                      <a:ext cx="19566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b="1" i="1" dirty="0">
                          <a:solidFill>
                            <a:srgbClr val="000A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|q-1|</a:t>
                      </a:r>
                      <a14:m>
                        <m:oMath xmlns:m="http://schemas.openxmlformats.org/officeDocument/2006/math">
                          <m:r>
                            <a:rPr kumimoji="1" lang="en-US" altLang="ja-JP" b="1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≳</m:t>
                          </m:r>
                        </m:oMath>
                      </a14:m>
                      <a:r>
                        <a:rPr kumimoji="1" lang="en-US" altLang="ja-JP" b="1" i="1" dirty="0">
                          <a:solidFill>
                            <a:srgbClr val="000A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1" lang="en-US" altLang="ja-JP" i="1" dirty="0">
                          <a:solidFill>
                            <a:srgbClr val="000A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intrinsic</a:t>
                      </a:r>
                      <a:endParaRPr kumimoji="1" lang="ja-JP" altLang="en-US" i="1">
                        <a:solidFill>
                          <a:srgbClr val="000A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12" name="テキスト ボックス 111">
                      <a:extLst>
                        <a:ext uri="{FF2B5EF4-FFF2-40B4-BE49-F238E27FC236}">
                          <a16:creationId xmlns:a16="http://schemas.microsoft.com/office/drawing/2014/main" id="{C95A7968-7414-056B-2CE1-4595DB8E703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35613" y="4199009"/>
                      <a:ext cx="1956660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290" t="-6667" r="-1290" b="-2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17" name="直線矢印コネクタ 116">
                <a:extLst>
                  <a:ext uri="{FF2B5EF4-FFF2-40B4-BE49-F238E27FC236}">
                    <a16:creationId xmlns:a16="http://schemas.microsoft.com/office/drawing/2014/main" id="{1CCEE843-4EDE-0CC8-3C27-892E0DE78FB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8364" y="4223373"/>
                <a:ext cx="318672" cy="87004"/>
              </a:xfrm>
              <a:prstGeom prst="straightConnector1">
                <a:avLst/>
              </a:prstGeom>
              <a:ln w="38100">
                <a:solidFill>
                  <a:srgbClr val="000A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EB09B5E9-A30C-87C5-EC57-AA2EC1992E66}"/>
              </a:ext>
            </a:extLst>
          </p:cNvPr>
          <p:cNvGrpSpPr/>
          <p:nvPr/>
        </p:nvGrpSpPr>
        <p:grpSpPr>
          <a:xfrm>
            <a:off x="5744984" y="5544689"/>
            <a:ext cx="6294538" cy="722783"/>
            <a:chOff x="5832047" y="5400574"/>
            <a:chExt cx="6294538" cy="7227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テキスト ボックス 105">
                  <a:extLst>
                    <a:ext uri="{FF2B5EF4-FFF2-40B4-BE49-F238E27FC236}">
                      <a16:creationId xmlns:a16="http://schemas.microsoft.com/office/drawing/2014/main" id="{20001DF7-9646-D054-1326-DAF09A87CB9B}"/>
                    </a:ext>
                  </a:extLst>
                </p:cNvPr>
                <p:cNvSpPr txBox="1"/>
                <p:nvPr/>
              </p:nvSpPr>
              <p:spPr>
                <a:xfrm>
                  <a:off x="6109648" y="5686571"/>
                  <a:ext cx="5617097" cy="436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22250" lvl="1" indent="-127000"/>
                  <a14:m>
                    <m:oMath xmlns:m="http://schemas.openxmlformats.org/officeDocument/2006/math">
                      <m:r>
                        <a:rPr lang="en-US" altLang="ja-JP" sz="2000" b="1" i="1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𝜸</m:t>
                      </m:r>
                      <m:sSubSup>
                        <m:sSubSupPr>
                          <m:ctrlPr>
                            <a:rPr lang="en-US" altLang="ja-JP" sz="2000" b="1" i="1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sz="2000" b="1" i="1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ja-JP" sz="2000" b="1" i="1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altLang="ja-JP" sz="2000" b="1" i="1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2000" b="1" i="1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altLang="ja-JP" sz="2000" b="1" i="1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altLang="ja-JP" sz="2000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𝟏𝟔</m:t>
                      </m:r>
                    </m:oMath>
                  </a14:m>
                  <a:r>
                    <a:rPr lang="en-US" altLang="ja-JP" sz="20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.9</a:t>
                  </a:r>
                  <a:r>
                    <a:rPr lang="en-US" altLang="ja-JP" sz="2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for </a:t>
                  </a:r>
                  <a:r>
                    <a:rPr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this case </a:t>
                  </a:r>
                  <a:r>
                    <a:rPr lang="en-US" altLang="ja-JP" sz="2000" b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(More Ex. in Appendix)!</a:t>
                  </a:r>
                </a:p>
              </p:txBody>
            </p:sp>
          </mc:Choice>
          <mc:Fallback xmlns="">
            <p:sp>
              <p:nvSpPr>
                <p:cNvPr id="106" name="テキスト ボックス 105">
                  <a:extLst>
                    <a:ext uri="{FF2B5EF4-FFF2-40B4-BE49-F238E27FC236}">
                      <a16:creationId xmlns:a16="http://schemas.microsoft.com/office/drawing/2014/main" id="{20001DF7-9646-D054-1326-DAF09A87CB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9648" y="5686571"/>
                  <a:ext cx="5617097" cy="436786"/>
                </a:xfrm>
                <a:prstGeom prst="rect">
                  <a:avLst/>
                </a:prstGeom>
                <a:blipFill>
                  <a:blip r:embed="rId12"/>
                  <a:stretch>
                    <a:fillRect b="-2222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テキスト ボックス 162">
                  <a:extLst>
                    <a:ext uri="{FF2B5EF4-FFF2-40B4-BE49-F238E27FC236}">
                      <a16:creationId xmlns:a16="http://schemas.microsoft.com/office/drawing/2014/main" id="{F368EE24-C4D1-C581-292D-E75CA01208A4}"/>
                    </a:ext>
                  </a:extLst>
                </p:cNvPr>
                <p:cNvSpPr txBox="1"/>
                <p:nvPr/>
              </p:nvSpPr>
              <p:spPr>
                <a:xfrm>
                  <a:off x="5832047" y="5400574"/>
                  <a:ext cx="6294538" cy="4367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dirty="0">
                      <a:solidFill>
                        <a:srgbClr val="FE0C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(3) </a:t>
                  </a:r>
                  <a:r>
                    <a:rPr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 global coherence may not fully develop if </a:t>
                  </a:r>
                  <a14:m>
                    <m:oMath xmlns:m="http://schemas.openxmlformats.org/officeDocument/2006/math">
                      <m:r>
                        <a:rPr lang="en-US" altLang="ja-JP" sz="20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𝜸</m:t>
                      </m:r>
                      <m:r>
                        <a:rPr lang="en-US" altLang="ja-JP" sz="2000" b="1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sSubSup>
                        <m:sSubSupPr>
                          <m:ctrlPr>
                            <a:rPr lang="en-US" altLang="ja-JP" sz="20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ja-JP" sz="20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ja-JP" sz="20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altLang="ja-JP" sz="20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ja-JP" sz="20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sup>
                      </m:sSubSup>
                    </m:oMath>
                  </a14:m>
                  <a:endParaRPr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3" name="テキスト ボックス 162">
                  <a:extLst>
                    <a:ext uri="{FF2B5EF4-FFF2-40B4-BE49-F238E27FC236}">
                      <a16:creationId xmlns:a16="http://schemas.microsoft.com/office/drawing/2014/main" id="{F368EE24-C4D1-C581-292D-E75CA01208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2047" y="5400574"/>
                  <a:ext cx="6294538" cy="436786"/>
                </a:xfrm>
                <a:prstGeom prst="rect">
                  <a:avLst/>
                </a:prstGeom>
                <a:blipFill>
                  <a:blip r:embed="rId13"/>
                  <a:stretch>
                    <a:fillRect l="-1006" t="-2857" b="-2285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D5F5A39C-7239-4A62-AC7D-E26A23CB3088}"/>
              </a:ext>
            </a:extLst>
          </p:cNvPr>
          <p:cNvGrpSpPr/>
          <p:nvPr/>
        </p:nvGrpSpPr>
        <p:grpSpPr>
          <a:xfrm>
            <a:off x="5587013" y="622446"/>
            <a:ext cx="6504527" cy="3211006"/>
            <a:chOff x="5748617" y="776118"/>
            <a:chExt cx="6012000" cy="2838969"/>
          </a:xfrm>
        </p:grpSpPr>
        <p:pic>
          <p:nvPicPr>
            <p:cNvPr id="134" name="図 133">
              <a:extLst>
                <a:ext uri="{FF2B5EF4-FFF2-40B4-BE49-F238E27FC236}">
                  <a16:creationId xmlns:a16="http://schemas.microsoft.com/office/drawing/2014/main" id="{2E94C7AA-C8D1-A141-5C10-2A14B4FA2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60" t="3926" r="1486" b="5309"/>
            <a:stretch>
              <a:fillRect/>
            </a:stretch>
          </p:blipFill>
          <p:spPr>
            <a:xfrm>
              <a:off x="5748617" y="820315"/>
              <a:ext cx="5964479" cy="279477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38B36E17-A4BD-C107-DC2E-6D3455E63A0B}"/>
                    </a:ext>
                  </a:extLst>
                </p:cNvPr>
                <p:cNvSpPr txBox="1"/>
                <p:nvPr/>
              </p:nvSpPr>
              <p:spPr>
                <a:xfrm>
                  <a:off x="6289737" y="787107"/>
                  <a:ext cx="26187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𝚽</m:t>
                          </m:r>
                        </m:e>
                        <m:sub>
                          <m:r>
                            <a:rPr kumimoji="1" lang="en-US" altLang="ja-JP" b="1" i="0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𝐞𝐬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Along the Field </a:t>
                  </a:r>
                  <a:r>
                    <a:rPr lang="en-US" altLang="ja-JP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r>
                    <a:rPr kumimoji="1" lang="en-US" altLang="ja-JP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ine</a:t>
                  </a:r>
                  <a:endParaRPr kumimoji="1" lang="ja-JP" altLang="en-US" b="1">
                    <a:solidFill>
                      <a:schemeClr val="accent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38B36E17-A4BD-C107-DC2E-6D3455E63A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9737" y="787107"/>
                  <a:ext cx="2618730" cy="369332"/>
                </a:xfrm>
                <a:prstGeom prst="rect">
                  <a:avLst/>
                </a:prstGeom>
                <a:blipFill>
                  <a:blip r:embed="rId16"/>
                  <a:stretch>
                    <a:fillRect t="-2857" b="-571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D968B318-6EE7-1E35-29B0-768E2D0E5902}"/>
                </a:ext>
              </a:extLst>
            </p:cNvPr>
            <p:cNvSpPr/>
            <p:nvPr/>
          </p:nvSpPr>
          <p:spPr>
            <a:xfrm>
              <a:off x="5748617" y="776118"/>
              <a:ext cx="6012000" cy="282058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976A7639-D4BD-3E44-4715-C4EE9D47CAC0}"/>
              </a:ext>
            </a:extLst>
          </p:cNvPr>
          <p:cNvGrpSpPr/>
          <p:nvPr/>
        </p:nvGrpSpPr>
        <p:grpSpPr>
          <a:xfrm>
            <a:off x="6098117" y="1253979"/>
            <a:ext cx="5881469" cy="750897"/>
            <a:chOff x="6250054" y="1327774"/>
            <a:chExt cx="5764292" cy="7039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テキスト ボックス 139">
                  <a:extLst>
                    <a:ext uri="{FF2B5EF4-FFF2-40B4-BE49-F238E27FC236}">
                      <a16:creationId xmlns:a16="http://schemas.microsoft.com/office/drawing/2014/main" id="{BEB5EFB5-BDED-3201-0129-BDC383EF1E58}"/>
                    </a:ext>
                  </a:extLst>
                </p:cNvPr>
                <p:cNvSpPr txBox="1"/>
                <p:nvPr/>
              </p:nvSpPr>
              <p:spPr>
                <a:xfrm>
                  <a:off x="6250054" y="1327774"/>
                  <a:ext cx="2103072" cy="703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dirty="0">
                      <a:solidFill>
                        <a:srgbClr val="FF7300"/>
                      </a:solidFill>
                      <a:effectLst>
                        <a:glow rad="190500">
                          <a:schemeClr val="bg1">
                            <a:alpha val="97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(2) </a:t>
                  </a:r>
                  <a:r>
                    <a:rPr kumimoji="1" lang="en-US" altLang="ja-JP" sz="1900" dirty="0">
                      <a:solidFill>
                        <a:srgbClr val="FF7300"/>
                      </a:solidFill>
                      <a:effectLst>
                        <a:glow rad="190500">
                          <a:schemeClr val="bg1">
                            <a:alpha val="97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Exchange </a:t>
                  </a:r>
                  <a:r>
                    <a:rPr lang="en-US" altLang="ja-JP" sz="1900" dirty="0">
                      <a:solidFill>
                        <a:srgbClr val="FF7300"/>
                      </a:solidFill>
                      <a:effectLst>
                        <a:glow rad="190500">
                          <a:schemeClr val="bg1">
                            <a:alpha val="97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phase info at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ja-JP" sz="1900" b="0" i="1" smtClean="0">
                              <a:solidFill>
                                <a:srgbClr val="FF7300"/>
                              </a:solidFill>
                              <a:effectLst>
                                <a:glow rad="190500">
                                  <a:schemeClr val="bg1">
                                    <a:alpha val="97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sz="1900" b="0" i="1" smtClean="0">
                              <a:solidFill>
                                <a:srgbClr val="FF7300"/>
                              </a:solidFill>
                              <a:effectLst>
                                <a:glow rad="190500">
                                  <a:schemeClr val="bg1">
                                    <a:alpha val="97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altLang="ja-JP" sz="1900" b="0" i="1" smtClean="0">
                              <a:solidFill>
                                <a:srgbClr val="FF7300"/>
                              </a:solidFill>
                              <a:effectLst>
                                <a:glow rad="190500">
                                  <a:schemeClr val="bg1">
                                    <a:alpha val="97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altLang="ja-JP" sz="1900" b="0" i="1" smtClean="0">
                              <a:solidFill>
                                <a:srgbClr val="FF7300"/>
                              </a:solidFill>
                              <a:effectLst>
                                <a:glow rad="190500">
                                  <a:schemeClr val="bg1">
                                    <a:alpha val="97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a14:m>
                  <a:r>
                    <a:rPr kumimoji="1" lang="en-US" altLang="ja-JP" sz="1900" dirty="0">
                      <a:solidFill>
                        <a:srgbClr val="FF7300"/>
                      </a:solidFill>
                      <a:effectLst>
                        <a:glow rad="190500">
                          <a:schemeClr val="bg1">
                            <a:alpha val="97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rate</a:t>
                  </a:r>
                  <a:endParaRPr kumimoji="1" lang="ja-JP" altLang="en-US" sz="1900">
                    <a:solidFill>
                      <a:srgbClr val="FF7300"/>
                    </a:solidFill>
                    <a:effectLst>
                      <a:glow rad="1905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0" name="テキスト ボックス 139">
                  <a:extLst>
                    <a:ext uri="{FF2B5EF4-FFF2-40B4-BE49-F238E27FC236}">
                      <a16:creationId xmlns:a16="http://schemas.microsoft.com/office/drawing/2014/main" id="{BEB5EFB5-BDED-3201-0129-BDC383EF1E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0054" y="1327774"/>
                  <a:ext cx="2103072" cy="703975"/>
                </a:xfrm>
                <a:prstGeom prst="rect">
                  <a:avLst/>
                </a:prstGeom>
                <a:blipFill>
                  <a:blip r:embed="rId17"/>
                  <a:stretch>
                    <a:fillRect l="-4734" t="-15000" r="-7692" b="-1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7" name="直線矢印コネクタ 146">
              <a:extLst>
                <a:ext uri="{FF2B5EF4-FFF2-40B4-BE49-F238E27FC236}">
                  <a16:creationId xmlns:a16="http://schemas.microsoft.com/office/drawing/2014/main" id="{675F03BD-BF2F-A70D-26E7-CA0F956892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01557" y="1997199"/>
              <a:ext cx="815961" cy="8498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矢印コネクタ 150">
              <a:extLst>
                <a:ext uri="{FF2B5EF4-FFF2-40B4-BE49-F238E27FC236}">
                  <a16:creationId xmlns:a16="http://schemas.microsoft.com/office/drawing/2014/main" id="{D9F1AE1B-4D43-A125-E80D-7B2BC68AACE0}"/>
                </a:ext>
              </a:extLst>
            </p:cNvPr>
            <p:cNvCxnSpPr>
              <a:cxnSpLocks/>
            </p:cNvCxnSpPr>
            <p:nvPr/>
          </p:nvCxnSpPr>
          <p:spPr>
            <a:xfrm>
              <a:off x="10365790" y="1996317"/>
              <a:ext cx="727974" cy="0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矢印コネクタ 151">
              <a:extLst>
                <a:ext uri="{FF2B5EF4-FFF2-40B4-BE49-F238E27FC236}">
                  <a16:creationId xmlns:a16="http://schemas.microsoft.com/office/drawing/2014/main" id="{DA4AF1F5-46A9-9F80-758E-A945259B40E4}"/>
                </a:ext>
              </a:extLst>
            </p:cNvPr>
            <p:cNvCxnSpPr>
              <a:cxnSpLocks/>
            </p:cNvCxnSpPr>
            <p:nvPr/>
          </p:nvCxnSpPr>
          <p:spPr>
            <a:xfrm>
              <a:off x="8367934" y="1996945"/>
              <a:ext cx="736872" cy="0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線矢印コネクタ 152">
              <a:extLst>
                <a:ext uri="{FF2B5EF4-FFF2-40B4-BE49-F238E27FC236}">
                  <a16:creationId xmlns:a16="http://schemas.microsoft.com/office/drawing/2014/main" id="{2CF6F0D9-96D1-F348-A938-9B31A7C78879}"/>
                </a:ext>
              </a:extLst>
            </p:cNvPr>
            <p:cNvCxnSpPr>
              <a:cxnSpLocks/>
            </p:cNvCxnSpPr>
            <p:nvPr/>
          </p:nvCxnSpPr>
          <p:spPr>
            <a:xfrm>
              <a:off x="7352861" y="2005579"/>
              <a:ext cx="739235" cy="0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矢印コネクタ 153">
              <a:extLst>
                <a:ext uri="{FF2B5EF4-FFF2-40B4-BE49-F238E27FC236}">
                  <a16:creationId xmlns:a16="http://schemas.microsoft.com/office/drawing/2014/main" id="{C43B08F3-E9AC-87A9-7D76-3A919FAFC3F7}"/>
                </a:ext>
              </a:extLst>
            </p:cNvPr>
            <p:cNvCxnSpPr>
              <a:cxnSpLocks/>
            </p:cNvCxnSpPr>
            <p:nvPr/>
          </p:nvCxnSpPr>
          <p:spPr>
            <a:xfrm>
              <a:off x="11334302" y="2004815"/>
              <a:ext cx="680044" cy="0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矢印コネクタ 155">
              <a:extLst>
                <a:ext uri="{FF2B5EF4-FFF2-40B4-BE49-F238E27FC236}">
                  <a16:creationId xmlns:a16="http://schemas.microsoft.com/office/drawing/2014/main" id="{1EF89B97-45D9-297C-6197-5AD9EB7310F4}"/>
                </a:ext>
              </a:extLst>
            </p:cNvPr>
            <p:cNvCxnSpPr>
              <a:cxnSpLocks/>
            </p:cNvCxnSpPr>
            <p:nvPr/>
          </p:nvCxnSpPr>
          <p:spPr>
            <a:xfrm>
              <a:off x="6366062" y="2014195"/>
              <a:ext cx="680044" cy="0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2A15CF70-9C27-625D-9A47-8067DB2B5771}"/>
              </a:ext>
            </a:extLst>
          </p:cNvPr>
          <p:cNvGrpSpPr/>
          <p:nvPr/>
        </p:nvGrpSpPr>
        <p:grpSpPr>
          <a:xfrm>
            <a:off x="9062212" y="980617"/>
            <a:ext cx="2197264" cy="972725"/>
            <a:chOff x="5989373" y="4678816"/>
            <a:chExt cx="2153488" cy="9119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テキスト ボックス 160">
                  <a:extLst>
                    <a:ext uri="{FF2B5EF4-FFF2-40B4-BE49-F238E27FC236}">
                      <a16:creationId xmlns:a16="http://schemas.microsoft.com/office/drawing/2014/main" id="{6C1D985F-0B22-54B9-96C6-101366E56839}"/>
                    </a:ext>
                  </a:extLst>
                </p:cNvPr>
                <p:cNvSpPr txBox="1"/>
                <p:nvPr/>
              </p:nvSpPr>
              <p:spPr>
                <a:xfrm>
                  <a:off x="6020549" y="4678816"/>
                  <a:ext cx="2122312" cy="5630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>
                      <a:solidFill>
                        <a:srgbClr val="2954FF"/>
                      </a:solidFill>
                      <a:effectLst>
                        <a:glow rad="1016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(1)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000" b="0" i="1" smtClean="0">
                              <a:solidFill>
                                <a:srgbClr val="2954FF"/>
                              </a:solidFill>
                              <a:effectLst>
                                <a:glow rad="101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000" b="0" i="1" smtClean="0">
                              <a:solidFill>
                                <a:srgbClr val="2954FF"/>
                              </a:solidFill>
                              <a:effectLst>
                                <a:glow rad="101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2000" b="0" i="1" smtClean="0">
                              <a:solidFill>
                                <a:srgbClr val="2954FF"/>
                              </a:solidFill>
                              <a:effectLst>
                                <a:glow rad="101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kumimoji="1" lang="en-US" altLang="ja-JP" sz="2000" b="0" i="1" smtClean="0">
                              <a:solidFill>
                                <a:srgbClr val="2954FF"/>
                              </a:solidFill>
                              <a:effectLst>
                                <a:glow rad="101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2000" b="0" i="1" smtClean="0">
                                  <a:solidFill>
                                    <a:srgbClr val="2954FF"/>
                                  </a:solidFill>
                                  <a:effectLst>
                                    <a:glow rad="1016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000" b="0" i="1" smtClean="0">
                                  <a:solidFill>
                                    <a:srgbClr val="2954FF"/>
                                  </a:solidFill>
                                  <a:effectLst>
                                    <a:glow rad="1016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kumimoji="1" lang="en-US" altLang="ja-JP" sz="2000" b="0" i="1" smtClean="0">
                                  <a:solidFill>
                                    <a:srgbClr val="2954FF"/>
                                  </a:solidFill>
                                  <a:effectLst>
                                    <a:glow rad="1016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kumimoji="1" lang="en-US" altLang="ja-JP" sz="2000" b="0" i="1" smtClean="0">
                          <a:solidFill>
                            <a:srgbClr val="2954FF"/>
                          </a:solidFill>
                          <a:effectLst>
                            <a:glow rad="101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≈22(2</m:t>
                      </m:r>
                      <m:r>
                        <a:rPr kumimoji="1" lang="en-US" altLang="ja-JP" sz="2000" b="0" i="1" smtClean="0">
                          <a:solidFill>
                            <a:srgbClr val="2954FF"/>
                          </a:solidFill>
                          <a:effectLst>
                            <a:glow rad="101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kumimoji="1" lang="en-US" altLang="ja-JP" sz="2000" b="0" i="1" smtClean="0">
                          <a:solidFill>
                            <a:srgbClr val="2954FF"/>
                          </a:solidFill>
                          <a:effectLst>
                            <a:glow rad="101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kumimoji="1" lang="ja-JP" altLang="en-US">
                    <a:solidFill>
                      <a:srgbClr val="2954FF"/>
                    </a:solidFill>
                    <a:effectLst>
                      <a:glow rad="101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1" name="テキスト ボックス 160">
                  <a:extLst>
                    <a:ext uri="{FF2B5EF4-FFF2-40B4-BE49-F238E27FC236}">
                      <a16:creationId xmlns:a16="http://schemas.microsoft.com/office/drawing/2014/main" id="{6C1D985F-0B22-54B9-96C6-101366E568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20549" y="4678816"/>
                  <a:ext cx="2122312" cy="563039"/>
                </a:xfrm>
                <a:prstGeom prst="rect">
                  <a:avLst/>
                </a:prstGeom>
                <a:blipFill>
                  <a:blip r:embed="rId18"/>
                  <a:stretch>
                    <a:fillRect l="-4678" t="-4167" r="-1170" b="-625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2" name="左中かっこ 161">
              <a:extLst>
                <a:ext uri="{FF2B5EF4-FFF2-40B4-BE49-F238E27FC236}">
                  <a16:creationId xmlns:a16="http://schemas.microsoft.com/office/drawing/2014/main" id="{9AFB10CF-F392-1613-E069-1F6F5EB01E92}"/>
                </a:ext>
              </a:extLst>
            </p:cNvPr>
            <p:cNvSpPr/>
            <p:nvPr/>
          </p:nvSpPr>
          <p:spPr>
            <a:xfrm rot="5400000">
              <a:off x="6353846" y="4922717"/>
              <a:ext cx="303567" cy="1032514"/>
            </a:xfrm>
            <a:prstGeom prst="leftBrace">
              <a:avLst>
                <a:gd name="adj1" fmla="val 23703"/>
                <a:gd name="adj2" fmla="val 50000"/>
              </a:avLst>
            </a:prstGeom>
            <a:ln>
              <a:solidFill>
                <a:srgbClr val="000A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2400">
                <a:solidFill>
                  <a:srgbClr val="2954FF"/>
                </a:solidFill>
              </a:endParaRPr>
            </a:p>
          </p:txBody>
        </p:sp>
      </p:grpSp>
      <p:grpSp>
        <p:nvGrpSpPr>
          <p:cNvPr id="191" name="グループ化 190">
            <a:extLst>
              <a:ext uri="{FF2B5EF4-FFF2-40B4-BE49-F238E27FC236}">
                <a16:creationId xmlns:a16="http://schemas.microsoft.com/office/drawing/2014/main" id="{2BB2C98F-2543-C803-78A2-932A2DC1B83E}"/>
              </a:ext>
            </a:extLst>
          </p:cNvPr>
          <p:cNvGrpSpPr/>
          <p:nvPr/>
        </p:nvGrpSpPr>
        <p:grpSpPr>
          <a:xfrm>
            <a:off x="7157840" y="2240729"/>
            <a:ext cx="4101638" cy="999925"/>
            <a:chOff x="7110356" y="2203499"/>
            <a:chExt cx="4179215" cy="1018837"/>
          </a:xfrm>
        </p:grpSpPr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8947FD1A-E6E0-3AB5-0CCC-3E4660E40000}"/>
                </a:ext>
              </a:extLst>
            </p:cNvPr>
            <p:cNvSpPr txBox="1"/>
            <p:nvPr/>
          </p:nvSpPr>
          <p:spPr>
            <a:xfrm>
              <a:off x="7161828" y="2595141"/>
              <a:ext cx="2849921" cy="62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700" dirty="0">
                  <a:effectLst>
                    <a:glow rad="1270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HC Compressed Flux </a:t>
              </a:r>
              <a:br>
                <a:rPr kumimoji="1" lang="en-US" altLang="ja-JP" sz="1700" dirty="0">
                  <a:effectLst>
                    <a:glow rad="1270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1" lang="en-US" altLang="ja-JP" sz="1700" dirty="0">
                  <a:effectLst>
                    <a:glow rad="1270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( Grow independently at t=0 )</a:t>
              </a:r>
              <a:endParaRPr kumimoji="1" lang="ja-JP" altLang="en-US" sz="170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8" name="直線矢印コネクタ 177">
              <a:extLst>
                <a:ext uri="{FF2B5EF4-FFF2-40B4-BE49-F238E27FC236}">
                  <a16:creationId xmlns:a16="http://schemas.microsoft.com/office/drawing/2014/main" id="{CCE5F871-9EF3-ED79-B612-E58BA80BF9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10356" y="2562131"/>
              <a:ext cx="451005" cy="13771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矢印コネクタ 178">
              <a:extLst>
                <a:ext uri="{FF2B5EF4-FFF2-40B4-BE49-F238E27FC236}">
                  <a16:creationId xmlns:a16="http://schemas.microsoft.com/office/drawing/2014/main" id="{DDCC1C69-75F4-8289-BF1B-0D3C5188AC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73660" y="2291195"/>
              <a:ext cx="87360" cy="33979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矢印コネクタ 182">
              <a:extLst>
                <a:ext uri="{FF2B5EF4-FFF2-40B4-BE49-F238E27FC236}">
                  <a16:creationId xmlns:a16="http://schemas.microsoft.com/office/drawing/2014/main" id="{0BAB880F-1754-73B1-C470-1316325CA7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50749" y="2299319"/>
              <a:ext cx="67698" cy="3177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線矢印コネクタ 184">
              <a:extLst>
                <a:ext uri="{FF2B5EF4-FFF2-40B4-BE49-F238E27FC236}">
                  <a16:creationId xmlns:a16="http://schemas.microsoft.com/office/drawing/2014/main" id="{7D50ED64-0511-C0A1-0CB8-AC5796E981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4350" y="2482326"/>
              <a:ext cx="442590" cy="2153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矢印コネクタ 187">
              <a:extLst>
                <a:ext uri="{FF2B5EF4-FFF2-40B4-BE49-F238E27FC236}">
                  <a16:creationId xmlns:a16="http://schemas.microsoft.com/office/drawing/2014/main" id="{CA1542D1-9C3A-E6E6-7B1A-87DDA6844B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67481" y="2203499"/>
              <a:ext cx="1422090" cy="7433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788FD0B-FF89-FFC0-B26F-E64682568AC8}"/>
              </a:ext>
            </a:extLst>
          </p:cNvPr>
          <p:cNvGrpSpPr/>
          <p:nvPr/>
        </p:nvGrpSpPr>
        <p:grpSpPr>
          <a:xfrm>
            <a:off x="944498" y="2239501"/>
            <a:ext cx="1853519" cy="3024331"/>
            <a:chOff x="944498" y="2239501"/>
            <a:chExt cx="1853519" cy="3024331"/>
          </a:xfrm>
        </p:grpSpPr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D5390048-9EC2-13C3-1B7A-C92C618693C8}"/>
                </a:ext>
              </a:extLst>
            </p:cNvPr>
            <p:cNvSpPr/>
            <p:nvPr/>
          </p:nvSpPr>
          <p:spPr>
            <a:xfrm>
              <a:off x="1041109" y="2275269"/>
              <a:ext cx="1660298" cy="29885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E0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10" name="図 209">
              <a:extLst>
                <a:ext uri="{FF2B5EF4-FFF2-40B4-BE49-F238E27FC236}">
                  <a16:creationId xmlns:a16="http://schemas.microsoft.com/office/drawing/2014/main" id="{DA4D2955-973F-25A5-BF5D-5C636BB9D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7947" t="3436" r="6671" b="4735"/>
            <a:stretch>
              <a:fillRect/>
            </a:stretch>
          </p:blipFill>
          <p:spPr>
            <a:xfrm>
              <a:off x="1128012" y="3032062"/>
              <a:ext cx="899621" cy="2191807"/>
            </a:xfrm>
            <a:prstGeom prst="rect">
              <a:avLst/>
            </a:prstGeom>
          </p:spPr>
        </p:pic>
        <p:pic>
          <p:nvPicPr>
            <p:cNvPr id="211" name="図 210">
              <a:extLst>
                <a:ext uri="{FF2B5EF4-FFF2-40B4-BE49-F238E27FC236}">
                  <a16:creationId xmlns:a16="http://schemas.microsoft.com/office/drawing/2014/main" id="{264EC1F7-6478-805C-2756-0CB81A9EF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60392" y="3785135"/>
              <a:ext cx="130832" cy="287565"/>
            </a:xfrm>
            <a:prstGeom prst="rect">
              <a:avLst/>
            </a:prstGeom>
          </p:spPr>
        </p:pic>
        <p:sp>
          <p:nvSpPr>
            <p:cNvPr id="213" name="テキスト ボックス 212">
              <a:extLst>
                <a:ext uri="{FF2B5EF4-FFF2-40B4-BE49-F238E27FC236}">
                  <a16:creationId xmlns:a16="http://schemas.microsoft.com/office/drawing/2014/main" id="{DFCCDED1-0D13-125E-1C0A-BE2A43B58B12}"/>
                </a:ext>
              </a:extLst>
            </p:cNvPr>
            <p:cNvSpPr txBox="1"/>
            <p:nvPr/>
          </p:nvSpPr>
          <p:spPr>
            <a:xfrm>
              <a:off x="944498" y="2239501"/>
              <a:ext cx="185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(3) Sensitive to initial perturbation</a:t>
              </a:r>
              <a:br>
                <a:rPr kumimoji="1" lang="en-US" altLang="ja-JP" sz="1600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1" lang="en-US" altLang="ja-JP" sz="1600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Random Seed Scan</a:t>
              </a:r>
              <a:endParaRPr kumimoji="1" lang="ja-JP" altLang="en-US" sz="1600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4883256-2742-4586-A39E-5D3A18DA4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175" t="3005" r="6392" b="4136"/>
            <a:stretch>
              <a:fillRect/>
            </a:stretch>
          </p:blipFill>
          <p:spPr>
            <a:xfrm>
              <a:off x="2048516" y="3026916"/>
              <a:ext cx="595211" cy="2191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060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0B600-680D-53CD-006B-2BC344F7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D1D2C0F8-0028-ACD4-6614-595A0ECC6E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1" t="1989" r="50419" b="3257"/>
          <a:stretch>
            <a:fillRect/>
          </a:stretch>
        </p:blipFill>
        <p:spPr>
          <a:xfrm>
            <a:off x="6142098" y="804592"/>
            <a:ext cx="5953347" cy="4270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288C162E-BF28-AF77-CBA2-16D24FE8E753}"/>
                  </a:ext>
                </a:extLst>
              </p:cNvPr>
              <p:cNvSpPr txBox="1"/>
              <p:nvPr/>
            </p:nvSpPr>
            <p:spPr>
              <a:xfrm>
                <a:off x="8279192" y="529576"/>
                <a:ext cx="25250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Resistivity </a:t>
                </a:r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latin typeface="Cambria Math" panose="02040503050406030204" pitchFamily="18" charset="0"/>
                      </a:rPr>
                      <m:t>𝜼</m:t>
                    </m:r>
                  </m:oMath>
                </a14:m>
                <a:r>
                  <a:rPr kumimoji="1" lang="en-US" altLang="ja-JP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Scan</a:t>
                </a:r>
                <a:endParaRPr kumimoji="1" lang="ja-JP" altLang="en-US" sz="24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288C162E-BF28-AF77-CBA2-16D24FE8E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9192" y="529576"/>
                <a:ext cx="2525050" cy="461665"/>
              </a:xfrm>
              <a:prstGeom prst="rect">
                <a:avLst/>
              </a:prstGeom>
              <a:blipFill>
                <a:blip r:embed="rId4"/>
                <a:stretch>
                  <a:fillRect l="-3500" t="-10526" r="-3000" b="-263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309E28E-0E21-7FBB-F0E7-FBDC3D330E3E}"/>
                  </a:ext>
                </a:extLst>
              </p:cNvPr>
              <p:cNvSpPr txBox="1"/>
              <p:nvPr/>
            </p:nvSpPr>
            <p:spPr>
              <a:xfrm>
                <a:off x="7060286" y="4979397"/>
                <a:ext cx="47677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Its resistive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𝜂</m:t>
                    </m:r>
                  </m:oMath>
                </a14:m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dependence resembles that of a ballooning mode</a:t>
                </a:r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309E28E-0E21-7FBB-F0E7-FBDC3D330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286" y="4979397"/>
                <a:ext cx="4767756" cy="707886"/>
              </a:xfrm>
              <a:prstGeom prst="rect">
                <a:avLst/>
              </a:prstGeom>
              <a:blipFill>
                <a:blip r:embed="rId5"/>
                <a:stretch>
                  <a:fillRect l="-796" t="-5357" b="-160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F01044C-4F27-E0A5-FBFD-A94747761CF1}"/>
              </a:ext>
            </a:extLst>
          </p:cNvPr>
          <p:cNvGrpSpPr/>
          <p:nvPr/>
        </p:nvGrpSpPr>
        <p:grpSpPr>
          <a:xfrm>
            <a:off x="8069369" y="975263"/>
            <a:ext cx="2502580" cy="3380294"/>
            <a:chOff x="7571185" y="1496596"/>
            <a:chExt cx="2502580" cy="3380294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A375F245-4EBC-4C7C-6228-ABEBCB678143}"/>
                </a:ext>
              </a:extLst>
            </p:cNvPr>
            <p:cNvGrpSpPr/>
            <p:nvPr/>
          </p:nvGrpSpPr>
          <p:grpSpPr>
            <a:xfrm>
              <a:off x="7584388" y="1496596"/>
              <a:ext cx="2489377" cy="241272"/>
              <a:chOff x="7584388" y="1496596"/>
              <a:chExt cx="2489377" cy="241272"/>
            </a:xfrm>
          </p:grpSpPr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7A9326EA-90B9-B67D-9F3A-993F1210A0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6767" y="1496596"/>
                <a:ext cx="0" cy="24127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FC815C13-97F1-CB98-D0DA-84B2F26C44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38929" y="1496596"/>
                <a:ext cx="0" cy="24127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FEDD8C1F-C888-7724-B8CA-F180772A2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4388" y="1511957"/>
                <a:ext cx="2489377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A472C449-B05A-FEA1-20BA-35A673308517}"/>
                </a:ext>
              </a:extLst>
            </p:cNvPr>
            <p:cNvCxnSpPr>
              <a:cxnSpLocks/>
            </p:cNvCxnSpPr>
            <p:nvPr/>
          </p:nvCxnSpPr>
          <p:spPr>
            <a:xfrm>
              <a:off x="7571185" y="1794315"/>
              <a:ext cx="0" cy="3082575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3A0EEE95-DA50-BD6F-CB9B-FB6592D37FFC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413" y="1788009"/>
              <a:ext cx="0" cy="308888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34">
            <a:extLst>
              <a:ext uri="{FF2B5EF4-FFF2-40B4-BE49-F238E27FC236}">
                <a16:creationId xmlns:a16="http://schemas.microsoft.com/office/drawing/2014/main" id="{514CF58B-B293-E544-81FE-4EAC69D63B02}"/>
              </a:ext>
            </a:extLst>
          </p:cNvPr>
          <p:cNvGrpSpPr/>
          <p:nvPr/>
        </p:nvGrpSpPr>
        <p:grpSpPr>
          <a:xfrm>
            <a:off x="10571949" y="975263"/>
            <a:ext cx="1455252" cy="243180"/>
            <a:chOff x="6025150" y="1439284"/>
            <a:chExt cx="1455252" cy="243180"/>
          </a:xfrm>
        </p:grpSpPr>
        <p:cxnSp>
          <p:nvCxnSpPr>
            <p:cNvPr id="3" name="直線コネクタ 30">
              <a:extLst>
                <a:ext uri="{FF2B5EF4-FFF2-40B4-BE49-F238E27FC236}">
                  <a16:creationId xmlns:a16="http://schemas.microsoft.com/office/drawing/2014/main" id="{2200AC9C-BE29-1063-3D97-EFC94D1BE8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5150" y="1439284"/>
              <a:ext cx="0" cy="24318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35">
              <a:extLst>
                <a:ext uri="{FF2B5EF4-FFF2-40B4-BE49-F238E27FC236}">
                  <a16:creationId xmlns:a16="http://schemas.microsoft.com/office/drawing/2014/main" id="{C2EA2BB1-0C1E-E5CD-72CA-23A914CD2F99}"/>
                </a:ext>
              </a:extLst>
            </p:cNvPr>
            <p:cNvCxnSpPr>
              <a:cxnSpLocks/>
            </p:cNvCxnSpPr>
            <p:nvPr/>
          </p:nvCxnSpPr>
          <p:spPr>
            <a:xfrm>
              <a:off x="6078090" y="1454645"/>
              <a:ext cx="1402312" cy="0"/>
            </a:xfrm>
            <a:prstGeom prst="line">
              <a:avLst/>
            </a:prstGeom>
            <a:ln w="57150">
              <a:solidFill>
                <a:schemeClr val="accent2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35360FC-6E0C-4C8A-F18E-5A62DE496E46}"/>
              </a:ext>
            </a:extLst>
          </p:cNvPr>
          <p:cNvGrpSpPr/>
          <p:nvPr/>
        </p:nvGrpSpPr>
        <p:grpSpPr>
          <a:xfrm>
            <a:off x="23691" y="546133"/>
            <a:ext cx="6050381" cy="4496267"/>
            <a:chOff x="23691" y="807073"/>
            <a:chExt cx="6050381" cy="4496267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C4562062-5B91-A401-7341-DB24865CE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46"/>
            <a:stretch>
              <a:fillRect/>
            </a:stretch>
          </p:blipFill>
          <p:spPr>
            <a:xfrm>
              <a:off x="23691" y="1142261"/>
              <a:ext cx="6050381" cy="41610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09332FB0-7070-3ADB-F594-48E778907B0E}"/>
                    </a:ext>
                  </a:extLst>
                </p:cNvPr>
                <p:cNvSpPr txBox="1"/>
                <p:nvPr/>
              </p:nvSpPr>
              <p:spPr>
                <a:xfrm>
                  <a:off x="1409896" y="807073"/>
                  <a:ext cx="435895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Bulk Plasma Pressure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4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24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sub>
                      </m:sSub>
                    </m:oMath>
                  </a14:m>
                  <a:r>
                    <a:rPr kumimoji="1" lang="en-US" altLang="ja-JP" sz="2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Scan</a:t>
                  </a:r>
                  <a:endParaRPr kumimoji="1" lang="ja-JP" altLang="en-US" sz="24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09332FB0-7070-3ADB-F594-48E778907B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9896" y="807073"/>
                  <a:ext cx="4358950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029" t="-10811" b="-2973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テキスト ボックス 72">
                  <a:extLst>
                    <a:ext uri="{FF2B5EF4-FFF2-40B4-BE49-F238E27FC236}">
                      <a16:creationId xmlns:a16="http://schemas.microsoft.com/office/drawing/2014/main" id="{F589059E-E3A0-C3AD-16AF-C199C4E3FFD4}"/>
                    </a:ext>
                  </a:extLst>
                </p:cNvPr>
                <p:cNvSpPr txBox="1"/>
                <p:nvPr/>
              </p:nvSpPr>
              <p:spPr>
                <a:xfrm>
                  <a:off x="1088172" y="1273725"/>
                  <a:ext cx="3603102" cy="40562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Fixed </a:t>
                  </a:r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</m:acc>
                      <m:r>
                        <a:rPr kumimoji="1" lang="en-US" altLang="ja-JP" sz="20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</m:t>
                          </m:r>
                        </m:sup>
                      </m:sSup>
                    </m:oMath>
                  </a14:m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&amp; HC Structure</a:t>
                  </a:r>
                </a:p>
              </p:txBody>
            </p:sp>
          </mc:Choice>
          <mc:Fallback xmlns="">
            <p:sp>
              <p:nvSpPr>
                <p:cNvPr id="73" name="テキスト ボックス 72">
                  <a:extLst>
                    <a:ext uri="{FF2B5EF4-FFF2-40B4-BE49-F238E27FC236}">
                      <a16:creationId xmlns:a16="http://schemas.microsoft.com/office/drawing/2014/main" id="{F589059E-E3A0-C3AD-16AF-C199C4E3FF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172" y="1273725"/>
                  <a:ext cx="3603102" cy="405624"/>
                </a:xfrm>
                <a:prstGeom prst="rect">
                  <a:avLst/>
                </a:prstGeom>
                <a:blipFill>
                  <a:blip r:embed="rId9"/>
                  <a:stretch>
                    <a:fillRect l="-1754" t="-6061" b="-2424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1167B809-4B05-3A5D-E023-10AA453C068C}"/>
                    </a:ext>
                  </a:extLst>
                </p:cNvPr>
                <p:cNvSpPr txBox="1"/>
                <p:nvPr/>
              </p:nvSpPr>
              <p:spPr>
                <a:xfrm>
                  <a:off x="1774354" y="4227773"/>
                  <a:ext cx="346383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“This mode is driven by </a:t>
                  </a:r>
                  <a14:m>
                    <m:oMath xmlns:m="http://schemas.openxmlformats.org/officeDocument/2006/math">
                      <m:r>
                        <a:rPr kumimoji="1" lang="en-US" altLang="ja-JP" sz="2000" b="1" i="0" smtClean="0">
                          <a:latin typeface="Cambria Math" panose="02040503050406030204" pitchFamily="18" charset="0"/>
                        </a:rPr>
                        <m:t>𝛁</m:t>
                      </m:r>
                      <m:sSub>
                        <m:sSubPr>
                          <m:ctrlP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a14:m>
                  <a:r>
                    <a:rPr kumimoji="1"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”</a:t>
                  </a:r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1167B809-4B05-3A5D-E023-10AA453C06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4354" y="4227773"/>
                  <a:ext cx="3463833" cy="400110"/>
                </a:xfrm>
                <a:prstGeom prst="rect">
                  <a:avLst/>
                </a:prstGeom>
                <a:blipFill>
                  <a:blip r:embed="rId12"/>
                  <a:stretch>
                    <a:fillRect l="-1825" t="-9375" r="-730" b="-2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B2EEEED-F10A-0825-A706-A8C4F331565D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BC6CAB64-F716-2FD3-8861-B395B44CDB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EBE1C1DF-12F5-44C8-A469-DF2C9439CD6A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EC7174C0-E4D2-F7CC-D084-8B42A9D61C7D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Dependence of HC-induced Instability on Bulk Plasma &amp; Resistivity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7C0774EE-E9E1-2135-773B-07F8BC0F229F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30A32233-20E4-5B2B-145D-AD3B2EA6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10</a:t>
            </a:fld>
            <a:endParaRPr kumimoji="1" lang="ja-JP" altLang="en-US" sz="2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31DDA5-EDBD-BCFE-4803-7062BF48550A}"/>
              </a:ext>
            </a:extLst>
          </p:cNvPr>
          <p:cNvSpPr txBox="1"/>
          <p:nvPr/>
        </p:nvSpPr>
        <p:spPr>
          <a:xfrm>
            <a:off x="8300811" y="3692922"/>
            <a:ext cx="1945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Weakened field line bending</a:t>
            </a:r>
            <a:endParaRPr kumimoji="1" lang="ja-JP" altLang="en-US" sz="2000" b="1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F3D5BD9-8346-0EA5-8E6C-749995C68A99}"/>
              </a:ext>
            </a:extLst>
          </p:cNvPr>
          <p:cNvSpPr txBox="1"/>
          <p:nvPr/>
        </p:nvSpPr>
        <p:spPr>
          <a:xfrm>
            <a:off x="10523532" y="3692922"/>
            <a:ext cx="158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7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Bypass field line bending</a:t>
            </a:r>
            <a:endParaRPr kumimoji="1" lang="ja-JP" altLang="en-US" sz="2000" b="1">
              <a:solidFill>
                <a:srgbClr val="FF7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34">
            <a:extLst>
              <a:ext uri="{FF2B5EF4-FFF2-40B4-BE49-F238E27FC236}">
                <a16:creationId xmlns:a16="http://schemas.microsoft.com/office/drawing/2014/main" id="{E1697C35-8EA2-286F-666F-35C83A0B7389}"/>
              </a:ext>
            </a:extLst>
          </p:cNvPr>
          <p:cNvGrpSpPr/>
          <p:nvPr/>
        </p:nvGrpSpPr>
        <p:grpSpPr>
          <a:xfrm>
            <a:off x="7094173" y="975263"/>
            <a:ext cx="964438" cy="243180"/>
            <a:chOff x="6482542" y="1312385"/>
            <a:chExt cx="964438" cy="243180"/>
          </a:xfrm>
        </p:grpSpPr>
        <p:cxnSp>
          <p:nvCxnSpPr>
            <p:cNvPr id="9" name="直線コネクタ 30">
              <a:extLst>
                <a:ext uri="{FF2B5EF4-FFF2-40B4-BE49-F238E27FC236}">
                  <a16:creationId xmlns:a16="http://schemas.microsoft.com/office/drawing/2014/main" id="{91D9DD57-B5CA-EADC-17DB-57E9A9E82A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46980" y="1312385"/>
              <a:ext cx="0" cy="24318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35">
              <a:extLst>
                <a:ext uri="{FF2B5EF4-FFF2-40B4-BE49-F238E27FC236}">
                  <a16:creationId xmlns:a16="http://schemas.microsoft.com/office/drawing/2014/main" id="{A264FE1D-AEF7-FC12-4F9D-5375A9CECF8E}"/>
                </a:ext>
              </a:extLst>
            </p:cNvPr>
            <p:cNvCxnSpPr>
              <a:cxnSpLocks/>
            </p:cNvCxnSpPr>
            <p:nvPr/>
          </p:nvCxnSpPr>
          <p:spPr>
            <a:xfrm>
              <a:off x="6482542" y="1329654"/>
              <a:ext cx="964438" cy="0"/>
            </a:xfrm>
            <a:prstGeom prst="line">
              <a:avLst/>
            </a:prstGeom>
            <a:ln w="57150">
              <a:solidFill>
                <a:srgbClr val="00B0F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8">
            <a:extLst>
              <a:ext uri="{FF2B5EF4-FFF2-40B4-BE49-F238E27FC236}">
                <a16:creationId xmlns:a16="http://schemas.microsoft.com/office/drawing/2014/main" id="{D293CD11-0943-8A7C-5561-F848655119AC}"/>
              </a:ext>
            </a:extLst>
          </p:cNvPr>
          <p:cNvSpPr txBox="1"/>
          <p:nvPr/>
        </p:nvSpPr>
        <p:spPr>
          <a:xfrm>
            <a:off x="8358471" y="1045004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B050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Resistive Branch</a:t>
            </a:r>
            <a:r>
              <a:rPr kumimoji="1" lang="en-US" altLang="ja-JP" sz="2000" baseline="30000" dirty="0">
                <a:solidFill>
                  <a:srgbClr val="00B050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 sz="2000">
              <a:solidFill>
                <a:srgbClr val="00B050"/>
              </a:solidFill>
              <a:effectLst>
                <a:glow rad="508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8">
            <a:extLst>
              <a:ext uri="{FF2B5EF4-FFF2-40B4-BE49-F238E27FC236}">
                <a16:creationId xmlns:a16="http://schemas.microsoft.com/office/drawing/2014/main" id="{B64D132C-0971-A236-A312-90EDEC20501E}"/>
              </a:ext>
            </a:extLst>
          </p:cNvPr>
          <p:cNvSpPr txBox="1"/>
          <p:nvPr/>
        </p:nvSpPr>
        <p:spPr>
          <a:xfrm>
            <a:off x="10571949" y="1028778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chemeClr val="accent2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Fast Branch</a:t>
            </a:r>
            <a:r>
              <a:rPr kumimoji="1" lang="en-US" altLang="ja-JP" sz="2000" baseline="30000" dirty="0">
                <a:solidFill>
                  <a:schemeClr val="accent2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endParaRPr kumimoji="1" lang="ja-JP" altLang="en-US" sz="2000">
              <a:solidFill>
                <a:schemeClr val="accent2"/>
              </a:solidFill>
              <a:effectLst>
                <a:glow rad="508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8">
            <a:extLst>
              <a:ext uri="{FF2B5EF4-FFF2-40B4-BE49-F238E27FC236}">
                <a16:creationId xmlns:a16="http://schemas.microsoft.com/office/drawing/2014/main" id="{8E927822-C664-2495-5B7A-9A43F60501B4}"/>
              </a:ext>
            </a:extLst>
          </p:cNvPr>
          <p:cNvSpPr txBox="1"/>
          <p:nvPr/>
        </p:nvSpPr>
        <p:spPr>
          <a:xfrm>
            <a:off x="7133228" y="962048"/>
            <a:ext cx="925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00B0F0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Ideal </a:t>
            </a:r>
          </a:p>
          <a:p>
            <a:pPr algn="ctr"/>
            <a:r>
              <a:rPr kumimoji="1" lang="en-US" altLang="ja-JP" sz="2000" dirty="0">
                <a:solidFill>
                  <a:srgbClr val="00B0F0"/>
                </a:solidFill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Branch</a:t>
            </a:r>
            <a:endParaRPr kumimoji="1" lang="ja-JP" altLang="en-US" sz="2000">
              <a:solidFill>
                <a:srgbClr val="00B0F0"/>
              </a:solidFill>
              <a:effectLst>
                <a:glow rad="508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FEB360F-F622-E599-A63E-902207BB214A}"/>
              </a:ext>
            </a:extLst>
          </p:cNvPr>
          <p:cNvGrpSpPr/>
          <p:nvPr/>
        </p:nvGrpSpPr>
        <p:grpSpPr>
          <a:xfrm>
            <a:off x="133737" y="6340070"/>
            <a:ext cx="12272405" cy="415498"/>
            <a:chOff x="133737" y="6388532"/>
            <a:chExt cx="12272405" cy="415498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DF9F684-4528-9AD5-1F5E-DD05EB310219}"/>
                </a:ext>
              </a:extLst>
            </p:cNvPr>
            <p:cNvGrpSpPr/>
            <p:nvPr/>
          </p:nvGrpSpPr>
          <p:grpSpPr>
            <a:xfrm>
              <a:off x="133737" y="6388532"/>
              <a:ext cx="12272405" cy="415498"/>
              <a:chOff x="133737" y="6262735"/>
              <a:chExt cx="12272405" cy="415498"/>
            </a:xfrm>
          </p:grpSpPr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5A35B6C-A15D-60DC-4165-375FAD0B390A}"/>
                  </a:ext>
                </a:extLst>
              </p:cNvPr>
              <p:cNvSpPr txBox="1"/>
              <p:nvPr/>
            </p:nvSpPr>
            <p:spPr>
              <a:xfrm>
                <a:off x="1350718" y="6262735"/>
                <a:ext cx="1105542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“The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underlying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physics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the HC-induced mode may be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associated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the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ballooning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</a:t>
                </a: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AAD3C05-56E4-B248-ABC0-5CF8E1FC0474}"/>
                  </a:ext>
                </a:extLst>
              </p:cNvPr>
              <p:cNvSpPr txBox="1"/>
              <p:nvPr/>
            </p:nvSpPr>
            <p:spPr>
              <a:xfrm>
                <a:off x="133737" y="6262735"/>
                <a:ext cx="16433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6A2E49EE-DF63-0B58-F4AD-490F2D1A4FC5}"/>
                </a:ext>
              </a:extLst>
            </p:cNvPr>
            <p:cNvCxnSpPr/>
            <p:nvPr/>
          </p:nvCxnSpPr>
          <p:spPr>
            <a:xfrm>
              <a:off x="133737" y="6390333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C77608E-C3E8-74AF-7370-5E7B58392B5A}"/>
                  </a:ext>
                </a:extLst>
              </p:cNvPr>
              <p:cNvSpPr txBox="1"/>
              <p:nvPr/>
            </p:nvSpPr>
            <p:spPr>
              <a:xfrm>
                <a:off x="507759" y="5015568"/>
                <a:ext cx="57659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Confirms that this mode is driven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ja-JP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∇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kumimoji="1" lang="en-US" altLang="ja-JP" sz="20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31775" indent="-231775"/>
                <a:r>
                  <a:rPr lang="en-US" altLang="ja-JP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altLang="ja-JP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*Completely stabilize with an artificially flat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ja-JP" sz="20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kumimoji="1" lang="en-US" altLang="ja-JP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C77608E-C3E8-74AF-7370-5E7B58392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59" y="5015568"/>
                <a:ext cx="5765929" cy="707886"/>
              </a:xfrm>
              <a:prstGeom prst="rect">
                <a:avLst/>
              </a:prstGeom>
              <a:blipFill>
                <a:blip r:embed="rId15"/>
                <a:stretch>
                  <a:fillRect l="-659" t="-5357" b="-1428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16361B-8923-6888-17D2-36DFE0896EBE}"/>
              </a:ext>
            </a:extLst>
          </p:cNvPr>
          <p:cNvSpPr txBox="1"/>
          <p:nvPr/>
        </p:nvSpPr>
        <p:spPr>
          <a:xfrm>
            <a:off x="7122130" y="5697400"/>
            <a:ext cx="483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L. Garcia., et al., </a:t>
            </a:r>
            <a:r>
              <a:rPr kumimoji="1"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Plasmas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(1999)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107-115       </a:t>
            </a:r>
          </a:p>
          <a:p>
            <a:pPr algn="ctr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B.A. Carreras., et al., Phys. Fluids </a:t>
            </a:r>
            <a:r>
              <a:rPr kumimoji="1"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(1987)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1388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91A71D3-6735-10C5-19A6-6FBD0317BB4F}"/>
              </a:ext>
            </a:extLst>
          </p:cNvPr>
          <p:cNvGrpSpPr/>
          <p:nvPr/>
        </p:nvGrpSpPr>
        <p:grpSpPr>
          <a:xfrm>
            <a:off x="9005203" y="2616819"/>
            <a:ext cx="1281256" cy="639278"/>
            <a:chOff x="9005203" y="2616819"/>
            <a:chExt cx="1281256" cy="639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B85EB5B4-3C05-364A-4C63-3AC1C325668F}"/>
                    </a:ext>
                  </a:extLst>
                </p:cNvPr>
                <p:cNvSpPr txBox="1"/>
                <p:nvPr/>
              </p:nvSpPr>
              <p:spPr>
                <a:xfrm>
                  <a:off x="9106969" y="2616819"/>
                  <a:ext cx="1179490" cy="6392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kumimoji="1" lang="en-US" altLang="ja-JP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∝</m:t>
                        </m:r>
                        <m:sSup>
                          <m:sSupPr>
                            <m:ctrlPr>
                              <a:rPr kumimoji="1" lang="en-US" altLang="ja-JP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p>
                            <m:f>
                              <m:fPr>
                                <m:ctrlPr>
                                  <a:rPr kumimoji="1" lang="en-US" altLang="ja-JP" sz="24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24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kumimoji="1" lang="en-US" altLang="ja-JP" sz="24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kumimoji="1" lang="ja-JP" altLang="en-US" sz="240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B85EB5B4-3C05-364A-4C63-3AC1C32566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6969" y="2616819"/>
                  <a:ext cx="1179490" cy="639278"/>
                </a:xfrm>
                <a:prstGeom prst="rect">
                  <a:avLst/>
                </a:prstGeom>
                <a:blipFill>
                  <a:blip r:embed="rId16"/>
                  <a:stretch>
                    <a:fillRect b="-192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05C6A749-8C48-7E89-C257-5E042EBE76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05203" y="2690310"/>
              <a:ext cx="203533" cy="23957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253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50" grpId="0"/>
      <p:bldP spid="4" grpId="0"/>
      <p:bldP spid="7" grpId="0"/>
      <p:bldP spid="21" grpId="0"/>
      <p:bldP spid="24" grpId="0"/>
      <p:bldP spid="28" grpId="0"/>
      <p:bldP spid="37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A93-9743-263F-BFB7-8B49B76FE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1">
            <a:extLst>
              <a:ext uri="{FF2B5EF4-FFF2-40B4-BE49-F238E27FC236}">
                <a16:creationId xmlns:a16="http://schemas.microsoft.com/office/drawing/2014/main" id="{D67D5663-C7B7-2472-130F-A8A728D85BFF}"/>
              </a:ext>
            </a:extLst>
          </p:cNvPr>
          <p:cNvSpPr txBox="1"/>
          <p:nvPr/>
        </p:nvSpPr>
        <p:spPr>
          <a:xfrm>
            <a:off x="1809272" y="2012007"/>
            <a:ext cx="8320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Energetic Particle-Driven Magnetohydrodynamics Instabilities in Helical Core ITER Plasmas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48233B81-B108-1D93-A0DE-9C05BAC34EB3}"/>
              </a:ext>
            </a:extLst>
          </p:cNvPr>
          <p:cNvCxnSpPr/>
          <p:nvPr/>
        </p:nvCxnSpPr>
        <p:spPr>
          <a:xfrm>
            <a:off x="963168" y="3035087"/>
            <a:ext cx="101681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7B72B7C-AA0D-6903-68EF-710ADD144585}"/>
              </a:ext>
            </a:extLst>
          </p:cNvPr>
          <p:cNvGrpSpPr/>
          <p:nvPr/>
        </p:nvGrpSpPr>
        <p:grpSpPr>
          <a:xfrm>
            <a:off x="5285193" y="3667470"/>
            <a:ext cx="1935855" cy="844599"/>
            <a:chOff x="5417499" y="3660315"/>
            <a:chExt cx="1480244" cy="8445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57">
                  <a:extLst>
                    <a:ext uri="{FF2B5EF4-FFF2-40B4-BE49-F238E27FC236}">
                      <a16:creationId xmlns:a16="http://schemas.microsoft.com/office/drawing/2014/main" id="{3DA13356-3D59-1B8A-F9BD-DB9CE82DDBB3}"/>
                    </a:ext>
                  </a:extLst>
                </p:cNvPr>
                <p:cNvSpPr txBox="1"/>
                <p:nvPr/>
              </p:nvSpPr>
              <p:spPr>
                <a:xfrm>
                  <a:off x="5590704" y="3660315"/>
                  <a:ext cx="1119288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altLang="ja-JP" sz="2400" b="1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400" b="1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𝝂</m:t>
                            </m:r>
                          </m:e>
                        </m:acc>
                        <m:r>
                          <a:rPr lang="en-US" altLang="ja-JP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sup>
                        </m:sSup>
                      </m:oMath>
                    </m:oMathPara>
                  </a14:m>
                  <a:endParaRPr lang="en-US" altLang="ja-JP" sz="2400" dirty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57">
                  <a:extLst>
                    <a:ext uri="{FF2B5EF4-FFF2-40B4-BE49-F238E27FC236}">
                      <a16:creationId xmlns:a16="http://schemas.microsoft.com/office/drawing/2014/main" id="{3DA13356-3D59-1B8A-F9BD-DB9CE82DDB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704" y="3660315"/>
                  <a:ext cx="1119288" cy="461665"/>
                </a:xfrm>
                <a:prstGeom prst="rect">
                  <a:avLst/>
                </a:prstGeom>
                <a:blipFill>
                  <a:blip r:embed="rId3"/>
                  <a:stretch>
                    <a:fillRect t="-540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57">
                  <a:extLst>
                    <a:ext uri="{FF2B5EF4-FFF2-40B4-BE49-F238E27FC236}">
                      <a16:creationId xmlns:a16="http://schemas.microsoft.com/office/drawing/2014/main" id="{E524F67F-7C86-7BA6-71BA-B23FBB6DB589}"/>
                    </a:ext>
                  </a:extLst>
                </p:cNvPr>
                <p:cNvSpPr txBox="1"/>
                <p:nvPr/>
              </p:nvSpPr>
              <p:spPr>
                <a:xfrm>
                  <a:off x="5417499" y="4043249"/>
                  <a:ext cx="1480244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11112" lvl="1">
                    <a:tabLst>
                      <a:tab pos="2219325" algn="l"/>
                    </a:tabLst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altLang="ja-JP" sz="2400" b="1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400" b="1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𝝌</m:t>
                            </m:r>
                          </m:e>
                        </m:acc>
                        <m:r>
                          <a:rPr lang="en-US" altLang="ja-JP" sz="2400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sup>
                        </m:sSup>
                      </m:oMath>
                    </m:oMathPara>
                  </a14:m>
                  <a:endParaRPr lang="en-US" altLang="ja-JP" sz="2400" dirty="0">
                    <a:solidFill>
                      <a:schemeClr val="bg1">
                        <a:lumMod val="65000"/>
                      </a:schemeClr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TextBox 57">
                  <a:extLst>
                    <a:ext uri="{FF2B5EF4-FFF2-40B4-BE49-F238E27FC236}">
                      <a16:creationId xmlns:a16="http://schemas.microsoft.com/office/drawing/2014/main" id="{E524F67F-7C86-7BA6-71BA-B23FBB6DB5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7499" y="4043249"/>
                  <a:ext cx="1480244" cy="461665"/>
                </a:xfrm>
                <a:prstGeom prst="rect">
                  <a:avLst/>
                </a:prstGeom>
                <a:blipFill>
                  <a:blip r:embed="rId4"/>
                  <a:stretch>
                    <a:fillRect t="-2703" b="-1081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A9C6963-F712-B382-886E-A114B11FE1FD}"/>
              </a:ext>
            </a:extLst>
          </p:cNvPr>
          <p:cNvSpPr txBox="1"/>
          <p:nvPr/>
        </p:nvSpPr>
        <p:spPr>
          <a:xfrm>
            <a:off x="2207761" y="3985187"/>
            <a:ext cx="2997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 Parameters</a:t>
            </a:r>
            <a:endParaRPr kumimoji="1" lang="ja-JP" altLang="en-US" sz="24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67120C-A071-ED31-8755-5FCD5056D165}"/>
              </a:ext>
            </a:extLst>
          </p:cNvPr>
          <p:cNvSpPr txBox="1"/>
          <p:nvPr/>
        </p:nvSpPr>
        <p:spPr>
          <a:xfrm>
            <a:off x="5092010" y="3899241"/>
            <a:ext cx="41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1" lang="ja-JP" altLang="en-US" sz="32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57">
                <a:extLst>
                  <a:ext uri="{FF2B5EF4-FFF2-40B4-BE49-F238E27FC236}">
                    <a16:creationId xmlns:a16="http://schemas.microsoft.com/office/drawing/2014/main" id="{5E27AA21-D719-8FFB-F33C-0D33277CCF64}"/>
                  </a:ext>
                </a:extLst>
              </p:cNvPr>
              <p:cNvSpPr txBox="1"/>
              <p:nvPr/>
            </p:nvSpPr>
            <p:spPr>
              <a:xfrm>
                <a:off x="7729476" y="3669173"/>
                <a:ext cx="1948057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11112" lvl="1">
                  <a:tabLst>
                    <a:tab pos="221932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𝝂</m:t>
                          </m:r>
                        </m:e>
                      </m:acc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altLang="ja-JP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57">
                <a:extLst>
                  <a:ext uri="{FF2B5EF4-FFF2-40B4-BE49-F238E27FC236}">
                    <a16:creationId xmlns:a16="http://schemas.microsoft.com/office/drawing/2014/main" id="{5E27AA21-D719-8FFB-F33C-0D33277CC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476" y="3669173"/>
                <a:ext cx="1948057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57">
                <a:extLst>
                  <a:ext uri="{FF2B5EF4-FFF2-40B4-BE49-F238E27FC236}">
                    <a16:creationId xmlns:a16="http://schemas.microsoft.com/office/drawing/2014/main" id="{017E5E3A-02DD-29E2-FCB9-327EB4A8B784}"/>
                  </a:ext>
                </a:extLst>
              </p:cNvPr>
              <p:cNvSpPr txBox="1"/>
              <p:nvPr/>
            </p:nvSpPr>
            <p:spPr>
              <a:xfrm>
                <a:off x="7729476" y="4070360"/>
                <a:ext cx="1948057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11112" lvl="1">
                  <a:tabLst>
                    <a:tab pos="221932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𝝌</m:t>
                          </m:r>
                        </m:e>
                      </m:acc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en-US" altLang="ja-JP" sz="2400" b="1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altLang="ja-JP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57">
                <a:extLst>
                  <a:ext uri="{FF2B5EF4-FFF2-40B4-BE49-F238E27FC236}">
                    <a16:creationId xmlns:a16="http://schemas.microsoft.com/office/drawing/2014/main" id="{017E5E3A-02DD-29E2-FCB9-327EB4A8B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476" y="4070360"/>
                <a:ext cx="1948057" cy="470000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右矢印 28">
            <a:extLst>
              <a:ext uri="{FF2B5EF4-FFF2-40B4-BE49-F238E27FC236}">
                <a16:creationId xmlns:a16="http://schemas.microsoft.com/office/drawing/2014/main" id="{D33F7D8B-FE21-696D-0879-37B54BF28D52}"/>
              </a:ext>
            </a:extLst>
          </p:cNvPr>
          <p:cNvSpPr/>
          <p:nvPr/>
        </p:nvSpPr>
        <p:spPr>
          <a:xfrm>
            <a:off x="7136361" y="4007143"/>
            <a:ext cx="504387" cy="29178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7">
                <a:extLst>
                  <a:ext uri="{FF2B5EF4-FFF2-40B4-BE49-F238E27FC236}">
                    <a16:creationId xmlns:a16="http://schemas.microsoft.com/office/drawing/2014/main" id="{E49FC8EE-43B3-3CB2-65DC-93939AA25B78}"/>
                  </a:ext>
                </a:extLst>
              </p:cNvPr>
              <p:cNvSpPr txBox="1"/>
              <p:nvPr/>
            </p:nvSpPr>
            <p:spPr>
              <a:xfrm>
                <a:off x="5547745" y="4517857"/>
                <a:ext cx="173333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11112" lvl="1">
                  <a:tabLst>
                    <a:tab pos="2219325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sz="2400" b="1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𝜼</m:t>
                          </m:r>
                        </m:e>
                      </m:acc>
                      <m:r>
                        <a:rPr lang="en-US" altLang="ja-JP" sz="24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sSup>
                        <m:sSupPr>
                          <m:ctrlPr>
                            <a:rPr lang="en-US" altLang="ja-JP" sz="2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altLang="ja-JP" sz="2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</m:t>
                          </m:r>
                        </m:sup>
                      </m:sSup>
                    </m:oMath>
                  </m:oMathPara>
                </a14:m>
                <a:endParaRPr lang="en-US" altLang="ja-JP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TextBox 57">
                <a:extLst>
                  <a:ext uri="{FF2B5EF4-FFF2-40B4-BE49-F238E27FC236}">
                    <a16:creationId xmlns:a16="http://schemas.microsoft.com/office/drawing/2014/main" id="{E49FC8EE-43B3-3CB2-65DC-93939AA25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745" y="4517857"/>
                <a:ext cx="1733330" cy="461665"/>
              </a:xfrm>
              <a:prstGeom prst="rect">
                <a:avLst/>
              </a:prstGeom>
              <a:blipFill>
                <a:blip r:embed="rId7"/>
                <a:stretch>
                  <a:fillRect t="-2632"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13C609-3797-5DFE-6B17-A0895404E30E}"/>
              </a:ext>
            </a:extLst>
          </p:cNvPr>
          <p:cNvSpPr txBox="1"/>
          <p:nvPr/>
        </p:nvSpPr>
        <p:spPr>
          <a:xfrm>
            <a:off x="7281075" y="3058890"/>
            <a:ext cx="2730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“To suppress Pressure-driven Mode” </a:t>
            </a:r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89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E4B80-E9D7-A26F-9078-C0F8ABA3A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AB38D3AD-6A27-009A-282F-E7B4D0409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12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4A70BB1-264D-F5C3-994E-D6BAF97A2616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F3ECCEE2-5EB2-064E-9DCB-54512F0015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8D002B99-428F-C520-AFF8-A56C73E35693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50">
                  <a:extLst>
                    <a:ext uri="{FF2B5EF4-FFF2-40B4-BE49-F238E27FC236}">
                      <a16:creationId xmlns:a16="http://schemas.microsoft.com/office/drawing/2014/main" id="{5F85E6FD-73C4-2759-AA7F-935DD6936C1C}"/>
                    </a:ext>
                  </a:extLst>
                </p:cNvPr>
                <p:cNvSpPr txBox="1"/>
                <p:nvPr/>
              </p:nvSpPr>
              <p:spPr>
                <a:xfrm>
                  <a:off x="478903" y="58479"/>
                  <a:ext cx="9782201" cy="439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1113" lvl="2"/>
                  <a:r>
                    <a:rPr lang="en-US" altLang="ja-JP" sz="2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</a:rPr>
                    <a:t>Linear Properties of EP-driven Mode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ja-JP" sz="2000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000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e>
                          </m:acc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̂"/>
                              <m:ctrlP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𝝌</m:t>
                              </m:r>
                            </m:e>
                          </m:acc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altLang="ja-JP" sz="2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50">
                  <a:extLst>
                    <a:ext uri="{FF2B5EF4-FFF2-40B4-BE49-F238E27FC236}">
                      <a16:creationId xmlns:a16="http://schemas.microsoft.com/office/drawing/2014/main" id="{19C691C7-C4F5-9B26-FF49-E7D8DEBF14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903" y="58479"/>
                  <a:ext cx="9782201" cy="439736"/>
                </a:xfrm>
                <a:prstGeom prst="rect">
                  <a:avLst/>
                </a:prstGeom>
                <a:blipFill>
                  <a:blip r:embed="rId7"/>
                  <a:stretch>
                    <a:fillRect l="-649" t="-11429" b="-3142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95D80B9E-B137-04A6-3FBF-69B6775D667D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09964E8-CEAD-3512-61B3-BB112CF98B04}"/>
              </a:ext>
            </a:extLst>
          </p:cNvPr>
          <p:cNvGrpSpPr/>
          <p:nvPr/>
        </p:nvGrpSpPr>
        <p:grpSpPr>
          <a:xfrm>
            <a:off x="280178" y="595492"/>
            <a:ext cx="5952620" cy="4573128"/>
            <a:chOff x="280178" y="595492"/>
            <a:chExt cx="5952620" cy="4573128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A0819EC-86C3-418B-E285-B1BC006CE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480" t="13444" r="2427" b="3499"/>
            <a:stretch>
              <a:fillRect/>
            </a:stretch>
          </p:blipFill>
          <p:spPr>
            <a:xfrm>
              <a:off x="280178" y="595492"/>
              <a:ext cx="5952620" cy="4573128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32FA797-E398-249B-7BE4-B2216E85E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80178" y="2552993"/>
              <a:ext cx="307548" cy="248135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43A1F88-0BAE-AA84-31B6-0A883E96D2AF}"/>
              </a:ext>
            </a:extLst>
          </p:cNvPr>
          <p:cNvGrpSpPr/>
          <p:nvPr/>
        </p:nvGrpSpPr>
        <p:grpSpPr>
          <a:xfrm>
            <a:off x="897650" y="764061"/>
            <a:ext cx="1645956" cy="3737884"/>
            <a:chOff x="768467" y="776458"/>
            <a:chExt cx="1359039" cy="3086311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F42DFD8A-46D9-D483-85F6-BBD420A40287}"/>
                </a:ext>
              </a:extLst>
            </p:cNvPr>
            <p:cNvGrpSpPr/>
            <p:nvPr/>
          </p:nvGrpSpPr>
          <p:grpSpPr>
            <a:xfrm>
              <a:off x="768467" y="776458"/>
              <a:ext cx="1359039" cy="3086311"/>
              <a:chOff x="768467" y="776458"/>
              <a:chExt cx="1359039" cy="308631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B8C37D73-8281-9E48-12F6-3C9AE5A8D5C4}"/>
                  </a:ext>
                </a:extLst>
              </p:cNvPr>
              <p:cNvGrpSpPr/>
              <p:nvPr/>
            </p:nvGrpSpPr>
            <p:grpSpPr>
              <a:xfrm>
                <a:off x="966615" y="2028200"/>
                <a:ext cx="1160891" cy="1722178"/>
                <a:chOff x="823905" y="2015413"/>
                <a:chExt cx="1160891" cy="1722178"/>
              </a:xfrm>
            </p:grpSpPr>
            <p:pic>
              <p:nvPicPr>
                <p:cNvPr id="38" name="図 37">
                  <a:extLst>
                    <a:ext uri="{FF2B5EF4-FFF2-40B4-BE49-F238E27FC236}">
                      <a16:creationId xmlns:a16="http://schemas.microsoft.com/office/drawing/2014/main" id="{A943F0C9-4B9B-E5E7-8578-5EF2B1CA44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l="18635" t="13729" r="46124" b="25844"/>
                <a:stretch>
                  <a:fillRect/>
                </a:stretch>
              </p:blipFill>
              <p:spPr>
                <a:xfrm>
                  <a:off x="868784" y="2015413"/>
                  <a:ext cx="1116012" cy="1722178"/>
                </a:xfrm>
                <a:prstGeom prst="rect">
                  <a:avLst/>
                </a:prstGeom>
                <a:ln w="28575">
                  <a:solidFill>
                    <a:srgbClr val="FE0CFF"/>
                  </a:solidFill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テキスト ボックス 38">
                      <a:extLst>
                        <a:ext uri="{FF2B5EF4-FFF2-40B4-BE49-F238E27FC236}">
                          <a16:creationId xmlns:a16="http://schemas.microsoft.com/office/drawing/2014/main" id="{38CFB3F8-2010-347B-E36C-693C4250FB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3905" y="2628072"/>
                      <a:ext cx="1030474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14:m>
                        <m:oMath xmlns:m="http://schemas.openxmlformats.org/officeDocument/2006/math">
                          <m:r>
                            <a:rPr kumimoji="1" lang="en-US" altLang="ja-JP" sz="2000" b="1" i="1" smtClean="0">
                              <a:solidFill>
                                <a:srgbClr val="FE0CFF"/>
                              </a:solidFill>
                              <a:effectLst>
                                <a:glow rad="889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𝝓</m:t>
                          </m:r>
                        </m:oMath>
                      </a14:m>
                      <a:r>
                        <a:rPr kumimoji="1" lang="en-US" altLang="ja-JP" sz="2000" b="1" dirty="0">
                          <a:solidFill>
                            <a:srgbClr val="FE0CFF"/>
                          </a:solidFill>
                          <a:effectLst>
                            <a:glow rad="889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=18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2000" b="1" i="1" smtClean="0">
                                  <a:solidFill>
                                    <a:srgbClr val="FE0CFF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 smtClean="0">
                                  <a:solidFill>
                                    <a:srgbClr val="FE0CFF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rgbClr val="FE0CFF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2000" b="1">
                        <a:solidFill>
                          <a:srgbClr val="FE0CFF"/>
                        </a:solidFill>
                        <a:effectLst>
                          <a:glow rad="88900">
                            <a:schemeClr val="bg1">
                              <a:alpha val="99000"/>
                            </a:schemeClr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18" name="テキスト ボックス 117">
                      <a:extLst>
                        <a:ext uri="{FF2B5EF4-FFF2-40B4-BE49-F238E27FC236}">
                          <a16:creationId xmlns:a16="http://schemas.microsoft.com/office/drawing/2014/main" id="{C1DB8989-3DB1-9246-E6D4-95EB12801C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23905" y="2628072"/>
                      <a:ext cx="1030474" cy="400110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6098" t="-18182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0367617C-0CB9-B6EF-88C0-E628924B8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467" y="776458"/>
                <a:ext cx="0" cy="3086311"/>
              </a:xfrm>
              <a:prstGeom prst="line">
                <a:avLst/>
              </a:prstGeom>
              <a:ln w="12700">
                <a:solidFill>
                  <a:srgbClr val="FE0CFF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6E6E6CA3-EA2B-8FA2-F111-AD1C658DB7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199" y="3720309"/>
              <a:ext cx="225294" cy="142460"/>
            </a:xfrm>
            <a:prstGeom prst="straightConnector1">
              <a:avLst/>
            </a:prstGeom>
            <a:ln w="38100">
              <a:solidFill>
                <a:srgbClr val="FE0CFF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0D32CF8C-04E2-09F7-B237-2DFCC37CF460}"/>
                </a:ext>
              </a:extLst>
            </p:cNvPr>
            <p:cNvCxnSpPr>
              <a:cxnSpLocks/>
            </p:cNvCxnSpPr>
            <p:nvPr/>
          </p:nvCxnSpPr>
          <p:spPr>
            <a:xfrm>
              <a:off x="805153" y="784725"/>
              <a:ext cx="188610" cy="1243475"/>
            </a:xfrm>
            <a:prstGeom prst="straightConnector1">
              <a:avLst/>
            </a:prstGeom>
            <a:ln w="38100">
              <a:solidFill>
                <a:srgbClr val="FE0CFF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0124138-A233-8CDE-94FC-7D3AAB6C3B7C}"/>
              </a:ext>
            </a:extLst>
          </p:cNvPr>
          <p:cNvGrpSpPr/>
          <p:nvPr/>
        </p:nvGrpSpPr>
        <p:grpSpPr>
          <a:xfrm>
            <a:off x="3457588" y="753305"/>
            <a:ext cx="2433591" cy="3748640"/>
            <a:chOff x="2882167" y="724033"/>
            <a:chExt cx="2009377" cy="309519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DCFED5D4-836B-CED1-7BC8-87F8A4F4187F}"/>
                </a:ext>
              </a:extLst>
            </p:cNvPr>
            <p:cNvGrpSpPr/>
            <p:nvPr/>
          </p:nvGrpSpPr>
          <p:grpSpPr>
            <a:xfrm>
              <a:off x="2893964" y="741166"/>
              <a:ext cx="1997580" cy="3078059"/>
              <a:chOff x="803858" y="710198"/>
              <a:chExt cx="1997580" cy="3078059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F76F2AEA-8E98-CA62-1818-3A8E54C154FA}"/>
                  </a:ext>
                </a:extLst>
              </p:cNvPr>
              <p:cNvGrpSpPr/>
              <p:nvPr/>
            </p:nvGrpSpPr>
            <p:grpSpPr>
              <a:xfrm>
                <a:off x="1685426" y="845330"/>
                <a:ext cx="1116012" cy="1722178"/>
                <a:chOff x="1542716" y="832543"/>
                <a:chExt cx="1116012" cy="1722178"/>
              </a:xfrm>
            </p:grpSpPr>
            <p:pic>
              <p:nvPicPr>
                <p:cNvPr id="31" name="図 30">
                  <a:extLst>
                    <a:ext uri="{FF2B5EF4-FFF2-40B4-BE49-F238E27FC236}">
                      <a16:creationId xmlns:a16="http://schemas.microsoft.com/office/drawing/2014/main" id="{E12FAD8D-91E5-F744-AC16-E5E8F9BDC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l="60903" t="15396" r="3856" b="24177"/>
                <a:stretch>
                  <a:fillRect/>
                </a:stretch>
              </p:blipFill>
              <p:spPr>
                <a:xfrm>
                  <a:off x="1542716" y="832543"/>
                  <a:ext cx="1116012" cy="1722178"/>
                </a:xfrm>
                <a:prstGeom prst="rect">
                  <a:avLst/>
                </a:prstGeom>
                <a:ln w="28575">
                  <a:solidFill>
                    <a:srgbClr val="FF7300"/>
                  </a:solidFill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テキスト ボックス 31">
                      <a:extLst>
                        <a:ext uri="{FF2B5EF4-FFF2-40B4-BE49-F238E27FC236}">
                          <a16:creationId xmlns:a16="http://schemas.microsoft.com/office/drawing/2014/main" id="{531B207D-2FDB-D383-ADE1-ED59351911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44417" y="1437431"/>
                      <a:ext cx="77399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14:m>
                        <m:oMath xmlns:m="http://schemas.openxmlformats.org/officeDocument/2006/math">
                          <m:r>
                            <a:rPr kumimoji="1" lang="en-US" altLang="ja-JP" sz="2000" b="1" i="1" smtClean="0">
                              <a:solidFill>
                                <a:srgbClr val="FF7300"/>
                              </a:solidFill>
                              <a:effectLst>
                                <a:glow rad="889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𝝓</m:t>
                          </m:r>
                        </m:oMath>
                      </a14:m>
                      <a:r>
                        <a:rPr kumimoji="1" lang="en-US" altLang="ja-JP" sz="2000" b="1" dirty="0">
                          <a:solidFill>
                            <a:srgbClr val="FF7300"/>
                          </a:solidFill>
                          <a:effectLst>
                            <a:glow rad="889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2000" b="1" i="1" smtClean="0">
                                  <a:solidFill>
                                    <a:srgbClr val="FF7300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 smtClean="0">
                                  <a:solidFill>
                                    <a:srgbClr val="FF7300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rgbClr val="FF7300"/>
                                  </a:solidFill>
                                  <a:effectLst>
                                    <a:glow rad="88900">
                                      <a:schemeClr val="bg1">
                                        <a:alpha val="99000"/>
                                      </a:schemeClr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2000" b="1">
                        <a:solidFill>
                          <a:srgbClr val="FF7300"/>
                        </a:solidFill>
                        <a:effectLst>
                          <a:glow rad="88900">
                            <a:schemeClr val="bg1">
                              <a:alpha val="99000"/>
                            </a:schemeClr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26" name="テキスト ボックス 125">
                      <a:extLst>
                        <a:ext uri="{FF2B5EF4-FFF2-40B4-BE49-F238E27FC236}">
                          <a16:creationId xmlns:a16="http://schemas.microsoft.com/office/drawing/2014/main" id="{3D0C05B5-4DC7-EBC0-6026-04DB7953276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44417" y="1437431"/>
                      <a:ext cx="773993" cy="400110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6452" t="-18182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64CC64CA-7ED2-8620-6275-BA9B68C21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858" y="710198"/>
                <a:ext cx="0" cy="3078059"/>
              </a:xfrm>
              <a:prstGeom prst="line">
                <a:avLst/>
              </a:prstGeom>
              <a:ln w="12700">
                <a:solidFill>
                  <a:srgbClr val="FF730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A20699BD-ED6C-FCA0-4446-F5C20CDA79D1}"/>
                </a:ext>
              </a:extLst>
            </p:cNvPr>
            <p:cNvCxnSpPr>
              <a:cxnSpLocks/>
            </p:cNvCxnSpPr>
            <p:nvPr/>
          </p:nvCxnSpPr>
          <p:spPr>
            <a:xfrm>
              <a:off x="2893964" y="724033"/>
              <a:ext cx="881568" cy="152265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32E37F40-D64C-C893-D015-CC107F5816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2167" y="2596025"/>
              <a:ext cx="874563" cy="1206067"/>
            </a:xfrm>
            <a:prstGeom prst="straightConnector1">
              <a:avLst/>
            </a:prstGeom>
            <a:ln w="38100">
              <a:solidFill>
                <a:srgbClr val="FF7300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44EC080-5C13-60FD-81D7-C5D91A9FDB95}"/>
              </a:ext>
            </a:extLst>
          </p:cNvPr>
          <p:cNvGrpSpPr/>
          <p:nvPr/>
        </p:nvGrpSpPr>
        <p:grpSpPr>
          <a:xfrm>
            <a:off x="4176453" y="3888224"/>
            <a:ext cx="1998634" cy="698445"/>
            <a:chOff x="1544527" y="2191241"/>
            <a:chExt cx="1650240" cy="576695"/>
          </a:xfrm>
        </p:grpSpPr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E78BDE0F-B0AE-14CD-CFA1-5415F7F6C99E}"/>
                </a:ext>
              </a:extLst>
            </p:cNvPr>
            <p:cNvSpPr/>
            <p:nvPr/>
          </p:nvSpPr>
          <p:spPr>
            <a:xfrm>
              <a:off x="1544527" y="2191241"/>
              <a:ext cx="1650240" cy="576695"/>
            </a:xfrm>
            <a:prstGeom prst="ellipse">
              <a:avLst/>
            </a:prstGeom>
            <a:gradFill flip="none" rotWithShape="1">
              <a:gsLst>
                <a:gs pos="22000">
                  <a:schemeClr val="bg1"/>
                </a:gs>
                <a:gs pos="58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7226C829-CB21-1075-DB44-1825F1DDC679}"/>
                    </a:ext>
                  </a:extLst>
                </p:cNvPr>
                <p:cNvSpPr txBox="1"/>
                <p:nvPr/>
              </p:nvSpPr>
              <p:spPr>
                <a:xfrm>
                  <a:off x="1595428" y="2261195"/>
                  <a:ext cx="1528303" cy="4367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1" i="1" smtClean="0">
                            <a:solidFill>
                              <a:srgbClr val="FF000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𝜸</m:t>
                        </m:r>
                        <m:sSubSup>
                          <m:sSubSupPr>
                            <m:ctrlP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∥</m:t>
                            </m:r>
                          </m:sub>
                          <m:sup>
                            <m: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bSup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kumimoji="1" lang="ja-JP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4E888D5F-BDB1-6D36-2F65-D6D8BD8881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5428" y="2261195"/>
                  <a:ext cx="1528303" cy="436786"/>
                </a:xfrm>
                <a:prstGeom prst="rect">
                  <a:avLst/>
                </a:prstGeom>
                <a:blipFill>
                  <a:blip r:embed="rId20"/>
                  <a:stretch>
                    <a:fillRect l="-820" t="-2857" r="-820" b="-2285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F8626CAD-1692-125B-B7C2-270AE4CFE740}"/>
              </a:ext>
            </a:extLst>
          </p:cNvPr>
          <p:cNvGrpSpPr/>
          <p:nvPr/>
        </p:nvGrpSpPr>
        <p:grpSpPr>
          <a:xfrm>
            <a:off x="6627586" y="713117"/>
            <a:ext cx="5348450" cy="4455503"/>
            <a:chOff x="5746112" y="901448"/>
            <a:chExt cx="5344042" cy="44518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1A818B9F-D5DC-651D-8CD7-A9DAA6DD6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 l="1646" t="39976" r="2263" b="3278"/>
            <a:stretch>
              <a:fillRect/>
            </a:stretch>
          </p:blipFill>
          <p:spPr>
            <a:xfrm>
              <a:off x="5818242" y="2758841"/>
              <a:ext cx="5271912" cy="2594438"/>
            </a:xfrm>
            <a:prstGeom prst="rect">
              <a:avLst/>
            </a:prstGeom>
          </p:spPr>
        </p:pic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1DED4BAD-3649-CE1E-5F69-50EFF8C68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465" t="29269" r="9432" b="8276"/>
            <a:stretch>
              <a:fillRect/>
            </a:stretch>
          </p:blipFill>
          <p:spPr>
            <a:xfrm>
              <a:off x="5746112" y="901448"/>
              <a:ext cx="5271903" cy="1950552"/>
            </a:xfrm>
            <a:prstGeom prst="rect">
              <a:avLst/>
            </a:prstGeom>
          </p:spPr>
        </p:pic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8309F1AF-1B16-2E1C-EC22-3854FCC90BD7}"/>
              </a:ext>
            </a:extLst>
          </p:cNvPr>
          <p:cNvGrpSpPr/>
          <p:nvPr/>
        </p:nvGrpSpPr>
        <p:grpSpPr>
          <a:xfrm>
            <a:off x="7851411" y="766628"/>
            <a:ext cx="2330925" cy="821060"/>
            <a:chOff x="7889937" y="860741"/>
            <a:chExt cx="2330925" cy="821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テキスト ボックス 84">
                  <a:extLst>
                    <a:ext uri="{FF2B5EF4-FFF2-40B4-BE49-F238E27FC236}">
                      <a16:creationId xmlns:a16="http://schemas.microsoft.com/office/drawing/2014/main" id="{FDDC294F-B77E-A558-9B2B-72AAB1D98155}"/>
                    </a:ext>
                  </a:extLst>
                </p:cNvPr>
                <p:cNvSpPr txBox="1"/>
                <p:nvPr/>
              </p:nvSpPr>
              <p:spPr>
                <a:xfrm>
                  <a:off x="7889937" y="860741"/>
                  <a:ext cx="1969782" cy="821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000" b="1" dirty="0">
                      <a:ln w="3175">
                        <a:noFill/>
                      </a:ln>
                      <a:solidFill>
                        <a:srgbClr val="5CD29C"/>
                      </a:solidFill>
                      <a:effectLst>
                        <a:glow>
                          <a:schemeClr val="tx1">
                            <a:alpha val="98000"/>
                          </a:schemeClr>
                        </a:glow>
                      </a:effectLst>
                      <a:latin typeface="Cambria Math" panose="02040503050406030204" pitchFamily="18" charset="0"/>
                    </a:rPr>
                    <a:t>Peak harmonic</a:t>
                  </a:r>
                </a:p>
                <a:p>
                  <a:pPr algn="ctr"/>
                  <a:r>
                    <a:rPr kumimoji="1" lang="en-US" altLang="ja-JP" sz="2800" b="1" baseline="30000" dirty="0">
                      <a:ln w="3175">
                        <a:noFill/>
                      </a:ln>
                      <a:solidFill>
                        <a:srgbClr val="5CD29C"/>
                      </a:solidFill>
                      <a:effectLst>
                        <a:glow>
                          <a:schemeClr val="tx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</a:t>
                  </a:r>
                  <a:r>
                    <a:rPr kumimoji="1" lang="en-US" altLang="ja-JP" sz="2000" b="1" dirty="0">
                      <a:ln w="3175">
                        <a:noFill/>
                      </a:ln>
                      <a:solidFill>
                        <a:srgbClr val="5CD29C"/>
                      </a:solidFill>
                      <a:effectLst>
                        <a:glow>
                          <a:schemeClr val="tx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/n =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ja-JP" sz="2800" b="1" i="0" baseline="30000" dirty="0" smtClean="0">
                          <a:ln w="3175">
                            <a:noFill/>
                          </a:ln>
                          <a:solidFill>
                            <a:srgbClr val="5CD29C"/>
                          </a:solidFill>
                          <a:effectLst>
                            <a:glow>
                              <a:schemeClr val="tx1">
                                <a:alpha val="98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35</m:t>
                      </m:r>
                      <m:r>
                        <m:rPr>
                          <m:nor/>
                        </m:rPr>
                        <a:rPr lang="en-US" altLang="ja-JP" sz="2000" b="0" i="0" dirty="0">
                          <a:ln w="3175">
                            <a:noFill/>
                          </a:ln>
                          <a:solidFill>
                            <a:srgbClr val="5CD29C"/>
                          </a:solidFill>
                          <a:effectLst>
                            <a:glow>
                              <a:schemeClr val="tx1">
                                <a:alpha val="98000"/>
                              </a:schemeClr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altLang="ja-JP" sz="2000" b="1" i="1" dirty="0" smtClean="0">
                          <a:ln w="3175">
                            <a:noFill/>
                          </a:ln>
                          <a:solidFill>
                            <a:srgbClr val="5CD29C"/>
                          </a:solidFill>
                          <a:effectLst>
                            <a:glow>
                              <a:schemeClr val="tx1">
                                <a:alpha val="98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𝟑𝟑</m:t>
                      </m:r>
                    </m:oMath>
                  </a14:m>
                  <a:endParaRPr kumimoji="1" lang="en-US" altLang="ja-JP" sz="2000" b="1" dirty="0">
                    <a:ln w="3175">
                      <a:noFill/>
                    </a:ln>
                    <a:solidFill>
                      <a:srgbClr val="5CD29C"/>
                    </a:solidFill>
                    <a:effectLst>
                      <a:glow>
                        <a:schemeClr val="tx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5" name="テキスト ボックス 84">
                  <a:extLst>
                    <a:ext uri="{FF2B5EF4-FFF2-40B4-BE49-F238E27FC236}">
                      <a16:creationId xmlns:a16="http://schemas.microsoft.com/office/drawing/2014/main" id="{FDDC294F-B77E-A558-9B2B-72AAB1D981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9937" y="860741"/>
                  <a:ext cx="1969782" cy="821060"/>
                </a:xfrm>
                <a:prstGeom prst="rect">
                  <a:avLst/>
                </a:prstGeom>
                <a:blipFill>
                  <a:blip r:embed="rId23"/>
                  <a:stretch>
                    <a:fillRect t="-4615" b="-1076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直線矢印コネクタ 89">
              <a:extLst>
                <a:ext uri="{FF2B5EF4-FFF2-40B4-BE49-F238E27FC236}">
                  <a16:creationId xmlns:a16="http://schemas.microsoft.com/office/drawing/2014/main" id="{430CBF1F-4809-8AC8-3BB8-C35D7F358A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23189" y="929563"/>
              <a:ext cx="497673" cy="137396"/>
            </a:xfrm>
            <a:prstGeom prst="straightConnector1">
              <a:avLst/>
            </a:prstGeom>
            <a:ln w="57150">
              <a:solidFill>
                <a:srgbClr val="5CD29C"/>
              </a:solidFill>
              <a:tailEnd type="triangle"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90638A9F-D428-67F6-B4BC-700BB6872AE4}"/>
              </a:ext>
            </a:extLst>
          </p:cNvPr>
          <p:cNvGrpSpPr/>
          <p:nvPr/>
        </p:nvGrpSpPr>
        <p:grpSpPr>
          <a:xfrm>
            <a:off x="10077105" y="2740959"/>
            <a:ext cx="2003281" cy="1152754"/>
            <a:chOff x="10091393" y="2874876"/>
            <a:chExt cx="2003281" cy="1152754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A77F251A-89EB-B055-9BC6-7BEE9D9FE5F8}"/>
                </a:ext>
              </a:extLst>
            </p:cNvPr>
            <p:cNvSpPr txBox="1"/>
            <p:nvPr/>
          </p:nvSpPr>
          <p:spPr>
            <a:xfrm>
              <a:off x="10489181" y="2874876"/>
              <a:ext cx="1605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b="1" dirty="0">
                  <a:ln w="3175">
                    <a:noFill/>
                  </a:ln>
                  <a:solidFill>
                    <a:srgbClr val="000AFF"/>
                  </a:solidFill>
                  <a:effectLst>
                    <a:glow>
                      <a:schemeClr val="tx1">
                        <a:alpha val="98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m/n=n+2/n BAE-CAP</a:t>
              </a:r>
              <a:endParaRPr kumimoji="1" lang="en-US" altLang="ja-JP" b="1" dirty="0">
                <a:ln w="3175">
                  <a:noFill/>
                </a:ln>
                <a:solidFill>
                  <a:srgbClr val="000AFF"/>
                </a:solidFill>
                <a:effectLst>
                  <a:glow>
                    <a:schemeClr val="tx1">
                      <a:alpha val="98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5" name="直線矢印コネクタ 104">
              <a:extLst>
                <a:ext uri="{FF2B5EF4-FFF2-40B4-BE49-F238E27FC236}">
                  <a16:creationId xmlns:a16="http://schemas.microsoft.com/office/drawing/2014/main" id="{54103081-1091-7B11-29AF-9C0FA3FCF1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30813" y="3499048"/>
              <a:ext cx="293087" cy="292342"/>
            </a:xfrm>
            <a:prstGeom prst="straightConnector1">
              <a:avLst/>
            </a:prstGeom>
            <a:ln w="38100">
              <a:solidFill>
                <a:srgbClr val="000A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円/楕円 106">
              <a:extLst>
                <a:ext uri="{FF2B5EF4-FFF2-40B4-BE49-F238E27FC236}">
                  <a16:creationId xmlns:a16="http://schemas.microsoft.com/office/drawing/2014/main" id="{E04CA3FC-FCC9-735F-45E4-1485D9DD32DA}"/>
                </a:ext>
              </a:extLst>
            </p:cNvPr>
            <p:cNvSpPr/>
            <p:nvPr/>
          </p:nvSpPr>
          <p:spPr>
            <a:xfrm>
              <a:off x="10091393" y="3760381"/>
              <a:ext cx="339421" cy="267249"/>
            </a:xfrm>
            <a:prstGeom prst="ellipse">
              <a:avLst/>
            </a:prstGeom>
            <a:noFill/>
            <a:ln w="28575">
              <a:solidFill>
                <a:srgbClr val="000AFF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63CC1034-A0BD-E5B7-FCE9-6C30B8EEC19E}"/>
              </a:ext>
            </a:extLst>
          </p:cNvPr>
          <p:cNvGrpSpPr/>
          <p:nvPr/>
        </p:nvGrpSpPr>
        <p:grpSpPr>
          <a:xfrm>
            <a:off x="8215700" y="2620338"/>
            <a:ext cx="1861405" cy="1139750"/>
            <a:chOff x="11082063" y="2839219"/>
            <a:chExt cx="1861405" cy="1139750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7E9EF69-E654-89DB-B0CE-8C8D3A86F610}"/>
                </a:ext>
              </a:extLst>
            </p:cNvPr>
            <p:cNvSpPr txBox="1"/>
            <p:nvPr/>
          </p:nvSpPr>
          <p:spPr>
            <a:xfrm>
              <a:off x="11082063" y="2839219"/>
              <a:ext cx="1605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b="1" dirty="0">
                  <a:ln w="3175">
                    <a:noFill/>
                  </a:ln>
                  <a:solidFill>
                    <a:srgbClr val="FE0CFF"/>
                  </a:solidFill>
                  <a:effectLst>
                    <a:glow>
                      <a:schemeClr val="tx1">
                        <a:alpha val="98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m/n=n+1/n BAE-CAP</a:t>
              </a:r>
              <a:endParaRPr kumimoji="1" lang="en-US" altLang="ja-JP" b="1" dirty="0">
                <a:ln w="3175">
                  <a:noFill/>
                </a:ln>
                <a:solidFill>
                  <a:srgbClr val="FE0CFF"/>
                </a:solidFill>
                <a:effectLst>
                  <a:glow>
                    <a:schemeClr val="tx1">
                      <a:alpha val="98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3" name="直線矢印コネクタ 132">
              <a:extLst>
                <a:ext uri="{FF2B5EF4-FFF2-40B4-BE49-F238E27FC236}">
                  <a16:creationId xmlns:a16="http://schemas.microsoft.com/office/drawing/2014/main" id="{E5B6324E-0D88-1F70-AB6B-F2A3A3E8C0A3}"/>
                </a:ext>
              </a:extLst>
            </p:cNvPr>
            <p:cNvCxnSpPr>
              <a:cxnSpLocks/>
            </p:cNvCxnSpPr>
            <p:nvPr/>
          </p:nvCxnSpPr>
          <p:spPr>
            <a:xfrm>
              <a:off x="12363299" y="3407129"/>
              <a:ext cx="216172" cy="255367"/>
            </a:xfrm>
            <a:prstGeom prst="straightConnector1">
              <a:avLst/>
            </a:prstGeom>
            <a:ln w="38100">
              <a:solidFill>
                <a:srgbClr val="FE0C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円/楕円 135">
              <a:extLst>
                <a:ext uri="{FF2B5EF4-FFF2-40B4-BE49-F238E27FC236}">
                  <a16:creationId xmlns:a16="http://schemas.microsoft.com/office/drawing/2014/main" id="{6F9B3F55-2E4E-D542-631B-DC38A2F00698}"/>
                </a:ext>
              </a:extLst>
            </p:cNvPr>
            <p:cNvSpPr/>
            <p:nvPr/>
          </p:nvSpPr>
          <p:spPr>
            <a:xfrm>
              <a:off x="12437350" y="3711720"/>
              <a:ext cx="506118" cy="267249"/>
            </a:xfrm>
            <a:prstGeom prst="ellipse">
              <a:avLst/>
            </a:prstGeom>
            <a:noFill/>
            <a:ln w="28575">
              <a:solidFill>
                <a:srgbClr val="FE0CFF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0E658932-D6F8-1236-312E-B4ADD207C94D}"/>
              </a:ext>
            </a:extLst>
          </p:cNvPr>
          <p:cNvSpPr txBox="1"/>
          <p:nvPr/>
        </p:nvSpPr>
        <p:spPr>
          <a:xfrm>
            <a:off x="6936423" y="5988573"/>
            <a:ext cx="4005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resides at the BAE-CAPs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17A9C619-769C-5D14-72F1-DE7BF9F8F2DC}"/>
                  </a:ext>
                </a:extLst>
              </p:cNvPr>
              <p:cNvSpPr txBox="1"/>
              <p:nvPr/>
            </p:nvSpPr>
            <p:spPr>
              <a:xfrm>
                <a:off x="6936424" y="5057272"/>
                <a:ext cx="527626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Continua were calculated using the </a:t>
                </a:r>
                <a:r>
                  <a:rPr lang="en-US" altLang="ja-JP" sz="2000" dirty="0">
                    <a:solidFill>
                      <a:srgbClr val="FE0C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modified STELLGAP 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(Implement up-down asymmetry)</a:t>
                </a:r>
              </a:p>
              <a:p>
                <a:pPr marL="533400" lvl="1" indent="-350838">
                  <a:buFont typeface="システムフォント（レギュラー）"/>
                  <a:buChar char="⼀"/>
                </a:pP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1≤</m:t>
                    </m:r>
                    <m:r>
                      <a:rPr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≤40</m:t>
                    </m:r>
                  </m:oMath>
                </a14:m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Continua</a:t>
                </a:r>
              </a:p>
            </p:txBody>
          </p:sp>
        </mc:Choice>
        <mc:Fallback xmlns=""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17A9C619-769C-5D14-72F1-DE7BF9F8F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424" y="5057272"/>
                <a:ext cx="5276260" cy="1015663"/>
              </a:xfrm>
              <a:prstGeom prst="rect">
                <a:avLst/>
              </a:prstGeom>
              <a:blipFill>
                <a:blip r:embed="rId24"/>
                <a:stretch>
                  <a:fillRect l="-1202" t="-3704" b="-123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EA5F107A-3533-BF14-BD3C-F637DB3CB051}"/>
              </a:ext>
            </a:extLst>
          </p:cNvPr>
          <p:cNvSpPr txBox="1"/>
          <p:nvPr/>
        </p:nvSpPr>
        <p:spPr>
          <a:xfrm>
            <a:off x="108747" y="5085567"/>
            <a:ext cx="5857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when the </a:t>
            </a:r>
            <a:r>
              <a: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pressure-driven mode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stabilized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alphas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</a:p>
          <a:p>
            <a:pPr marL="534988" lvl="1" indent="-352425">
              <a:buFont typeface="システムフォント（レギュラー）"/>
              <a:buChar char="ー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axisymmetric eq., this mode is stable.</a:t>
            </a:r>
          </a:p>
        </p:txBody>
      </p: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E6D11F86-8295-8EEC-4FCE-06692C1145EF}"/>
              </a:ext>
            </a:extLst>
          </p:cNvPr>
          <p:cNvGrpSpPr/>
          <p:nvPr/>
        </p:nvGrpSpPr>
        <p:grpSpPr>
          <a:xfrm>
            <a:off x="68674" y="6426559"/>
            <a:ext cx="12144010" cy="409933"/>
            <a:chOff x="68674" y="6480239"/>
            <a:chExt cx="12144010" cy="409933"/>
          </a:xfrm>
        </p:grpSpPr>
        <p:grpSp>
          <p:nvGrpSpPr>
            <p:cNvPr id="144" name="グループ化 143">
              <a:extLst>
                <a:ext uri="{FF2B5EF4-FFF2-40B4-BE49-F238E27FC236}">
                  <a16:creationId xmlns:a16="http://schemas.microsoft.com/office/drawing/2014/main" id="{030905D5-15A3-ACD8-19DA-E14B76974D5E}"/>
                </a:ext>
              </a:extLst>
            </p:cNvPr>
            <p:cNvGrpSpPr/>
            <p:nvPr/>
          </p:nvGrpSpPr>
          <p:grpSpPr>
            <a:xfrm>
              <a:off x="68674" y="6480239"/>
              <a:ext cx="12144010" cy="409933"/>
              <a:chOff x="68674" y="6354442"/>
              <a:chExt cx="12144010" cy="409933"/>
            </a:xfrm>
          </p:grpSpPr>
          <p:sp>
            <p:nvSpPr>
              <p:cNvPr id="146" name="テキスト ボックス 145">
                <a:extLst>
                  <a:ext uri="{FF2B5EF4-FFF2-40B4-BE49-F238E27FC236}">
                    <a16:creationId xmlns:a16="http://schemas.microsoft.com/office/drawing/2014/main" id="{31317A68-D8C3-ECCB-6B9B-86BB986211BA}"/>
                  </a:ext>
                </a:extLst>
              </p:cNvPr>
              <p:cNvSpPr txBox="1"/>
              <p:nvPr/>
            </p:nvSpPr>
            <p:spPr>
              <a:xfrm>
                <a:off x="1573243" y="6364265"/>
                <a:ext cx="106394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“Alphas can drive a mode 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 </a:t>
                </a: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resides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</a:t>
                </a: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BAE-CAP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but its identification </a:t>
                </a: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remains inconclusive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1FF6CF89-B5D0-64B0-D516-ADC441A9D477}"/>
                  </a:ext>
                </a:extLst>
              </p:cNvPr>
              <p:cNvSpPr txBox="1"/>
              <p:nvPr/>
            </p:nvSpPr>
            <p:spPr>
              <a:xfrm>
                <a:off x="68674" y="6354442"/>
                <a:ext cx="16433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4AB3A0CB-7E27-353D-6D6B-919C7387F3D8}"/>
                </a:ext>
              </a:extLst>
            </p:cNvPr>
            <p:cNvCxnSpPr/>
            <p:nvPr/>
          </p:nvCxnSpPr>
          <p:spPr>
            <a:xfrm>
              <a:off x="133737" y="6527006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18D55AB-4BF3-19E5-A963-4C9813F06DE7}"/>
              </a:ext>
            </a:extLst>
          </p:cNvPr>
          <p:cNvGrpSpPr/>
          <p:nvPr/>
        </p:nvGrpSpPr>
        <p:grpSpPr>
          <a:xfrm>
            <a:off x="7222413" y="1647485"/>
            <a:ext cx="1835601" cy="646331"/>
            <a:chOff x="7236701" y="1524488"/>
            <a:chExt cx="1835601" cy="646331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929B3D00-FAAE-5DB9-9593-B3C0B4649AFF}"/>
                </a:ext>
              </a:extLst>
            </p:cNvPr>
            <p:cNvSpPr txBox="1"/>
            <p:nvPr/>
          </p:nvSpPr>
          <p:spPr>
            <a:xfrm>
              <a:off x="7236701" y="1524488"/>
              <a:ext cx="1541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m/n=(n+1)/n </a:t>
              </a:r>
              <a:br>
                <a:rPr kumimoji="1" lang="en-US" altLang="ja-JP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1" lang="en-US" altLang="ja-JP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Clusters</a:t>
              </a:r>
              <a:endParaRPr kumimoji="1" lang="ja-JP" altLang="en-US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直線矢印コネクタ 4">
              <a:extLst>
                <a:ext uri="{FF2B5EF4-FFF2-40B4-BE49-F238E27FC236}">
                  <a16:creationId xmlns:a16="http://schemas.microsoft.com/office/drawing/2014/main" id="{D9E60D2C-3C58-6357-D6F2-53264A1053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28442" y="1742100"/>
              <a:ext cx="343860" cy="963"/>
            </a:xfrm>
            <a:prstGeom prst="straightConnector1">
              <a:avLst/>
            </a:prstGeom>
            <a:ln w="38100">
              <a:solidFill>
                <a:srgbClr val="FE0C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686FEDB-D4A3-EC27-F02A-F46C92FFD4EF}"/>
              </a:ext>
            </a:extLst>
          </p:cNvPr>
          <p:cNvGrpSpPr/>
          <p:nvPr/>
        </p:nvGrpSpPr>
        <p:grpSpPr>
          <a:xfrm>
            <a:off x="10200624" y="466118"/>
            <a:ext cx="1879762" cy="470275"/>
            <a:chOff x="7853704" y="1268717"/>
            <a:chExt cx="1299900" cy="470275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79E674C-9573-EB53-DCD6-DEADF8F35DBA}"/>
                </a:ext>
              </a:extLst>
            </p:cNvPr>
            <p:cNvSpPr txBox="1"/>
            <p:nvPr/>
          </p:nvSpPr>
          <p:spPr>
            <a:xfrm>
              <a:off x="7896611" y="1268717"/>
              <a:ext cx="12569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000A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(n+2)/n Clusters</a:t>
              </a:r>
              <a:endParaRPr kumimoji="1" lang="ja-JP" altLang="en-US">
                <a:solidFill>
                  <a:srgbClr val="000A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DA075CFC-C38C-0A71-793F-C8C7105A78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53704" y="1576654"/>
              <a:ext cx="149301" cy="162338"/>
            </a:xfrm>
            <a:prstGeom prst="straightConnector1">
              <a:avLst/>
            </a:prstGeom>
            <a:ln w="38100">
              <a:solidFill>
                <a:srgbClr val="000A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83F91A6-0C3D-5195-CED7-E052D1D6C622}"/>
              </a:ext>
            </a:extLst>
          </p:cNvPr>
          <p:cNvSpPr txBox="1"/>
          <p:nvPr/>
        </p:nvSpPr>
        <p:spPr>
          <a:xfrm>
            <a:off x="7248906" y="3507787"/>
            <a:ext cx="193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n w="3175">
                  <a:noFill/>
                </a:ln>
                <a:solidFill>
                  <a:srgbClr val="5CD29C"/>
                </a:solidFill>
                <a:effectLst>
                  <a:glow>
                    <a:schemeClr val="tx1">
                      <a:alpha val="98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m/n=34/33 &amp; 35/33</a:t>
            </a:r>
          </a:p>
        </p:txBody>
      </p:sp>
    </p:spTree>
    <p:extLst>
      <p:ext uri="{BB962C8B-B14F-4D97-AF65-F5344CB8AC3E}">
        <p14:creationId xmlns:p14="http://schemas.microsoft.com/office/powerpoint/2010/main" val="1892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A9232-7180-D4E6-1717-C6E4BAC5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D2BFE93E-2834-0B59-BFAD-B72EC7FF3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13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0A289E8-C661-1696-F1CD-117C6BCED069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04D88CF8-C5D8-D6EB-672F-06496934A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1ED55140-5CF5-AB28-DCD3-7C76B2FA3808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91AEDADA-C864-1236-4C84-6F94D7536659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7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AE-like Dependence of the Mode Frequency on Electron Density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EE681E78-A651-0F87-E7A3-F26FDEA7D6AE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AFD40F56-52A4-A3CB-08E3-71BF19FD179D}"/>
              </a:ext>
            </a:extLst>
          </p:cNvPr>
          <p:cNvGrpSpPr/>
          <p:nvPr/>
        </p:nvGrpSpPr>
        <p:grpSpPr>
          <a:xfrm>
            <a:off x="281463" y="596775"/>
            <a:ext cx="6525442" cy="3481352"/>
            <a:chOff x="328022" y="803201"/>
            <a:chExt cx="6138517" cy="3274926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7105695C-AE19-2A3C-C654-02361B4E2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855"/>
            <a:stretch>
              <a:fillRect/>
            </a:stretch>
          </p:blipFill>
          <p:spPr>
            <a:xfrm>
              <a:off x="328022" y="803201"/>
              <a:ext cx="6138517" cy="3274926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AF9F32C8-C370-D4B9-EC6B-A6BD181DD99A}"/>
                </a:ext>
              </a:extLst>
            </p:cNvPr>
            <p:cNvGrpSpPr/>
            <p:nvPr/>
          </p:nvGrpSpPr>
          <p:grpSpPr>
            <a:xfrm>
              <a:off x="4301932" y="876366"/>
              <a:ext cx="2149223" cy="879012"/>
              <a:chOff x="3284463" y="390711"/>
              <a:chExt cx="2149223" cy="879012"/>
            </a:xfrm>
          </p:grpSpPr>
          <p:grpSp>
            <p:nvGrpSpPr>
              <p:cNvPr id="76" name="グループ化 75">
                <a:extLst>
                  <a:ext uri="{FF2B5EF4-FFF2-40B4-BE49-F238E27FC236}">
                    <a16:creationId xmlns:a16="http://schemas.microsoft.com/office/drawing/2014/main" id="{2131CB40-B647-A5AD-88AD-36128F9C1CB3}"/>
                  </a:ext>
                </a:extLst>
              </p:cNvPr>
              <p:cNvGrpSpPr/>
              <p:nvPr/>
            </p:nvGrpSpPr>
            <p:grpSpPr>
              <a:xfrm>
                <a:off x="3284463" y="611466"/>
                <a:ext cx="2149223" cy="658257"/>
                <a:chOff x="7854950" y="863637"/>
                <a:chExt cx="2149223" cy="65825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テキスト ボックス 57">
                      <a:extLst>
                        <a:ext uri="{FF2B5EF4-FFF2-40B4-BE49-F238E27FC236}">
                          <a16:creationId xmlns:a16="http://schemas.microsoft.com/office/drawing/2014/main" id="{D5C80D24-3277-D50D-EE0D-3C77857908A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55334" y="863637"/>
                      <a:ext cx="1848839" cy="65825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1" lang="en-US" altLang="ja-JP" sz="1600" b="1" i="1" dirty="0" smtClean="0">
                                    <a:solidFill>
                                      <a:srgbClr val="B88A0A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sz="1600" b="1" i="1" dirty="0" smtClean="0">
                                    <a:solidFill>
                                      <a:srgbClr val="B88A0A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kumimoji="1" lang="en-US" altLang="ja-JP" sz="1600" b="1" i="1" dirty="0" smtClean="0">
                                    <a:solidFill>
                                      <a:srgbClr val="B88A0A"/>
                                    </a:solidFill>
                                    <a:latin typeface="Cambria Math" panose="02040503050406030204" pitchFamily="18" charset="0"/>
                                  </a:rPr>
                                  <m:t>𝒔𝒄𝒂𝒍𝒆</m:t>
                                </m:r>
                              </m:sub>
                            </m:sSub>
                            <m:r>
                              <a:rPr kumimoji="1" lang="en-US" altLang="ja-JP" sz="1600" b="1" i="1" dirty="0" smtClean="0">
                                <a:solidFill>
                                  <a:srgbClr val="B88A0A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kumimoji="1" lang="en-US" altLang="ja-JP" sz="1600" b="1" i="1" dirty="0" smtClean="0">
                                    <a:solidFill>
                                      <a:srgbClr val="B88A0A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600" b="1" i="1" dirty="0" smtClean="0">
                                    <a:solidFill>
                                      <a:srgbClr val="B88A0A"/>
                                    </a:solidFill>
                                    <a:latin typeface="Cambria Math" panose="02040503050406030204" pitchFamily="18" charset="0"/>
                                  </a:rPr>
                                  <m:t>𝟐𝟖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kumimoji="1" lang="en-US" altLang="ja-JP" sz="1600" b="1" i="1" dirty="0" smtClean="0">
                                        <a:solidFill>
                                          <a:srgbClr val="B88A0A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kumimoji="1" lang="en-US" altLang="ja-JP" sz="1600" b="1" i="1" dirty="0" smtClean="0">
                                            <a:solidFill>
                                              <a:srgbClr val="B88A0A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en-US" altLang="ja-JP" sz="1600" b="1" i="1" dirty="0" smtClean="0">
                                            <a:solidFill>
                                              <a:srgbClr val="B88A0A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𝑺</m:t>
                                        </m:r>
                                      </m:e>
                                      <m:sub>
                                        <m:r>
                                          <a:rPr kumimoji="1" lang="en-US" altLang="ja-JP" sz="1600" b="1" i="1" dirty="0" smtClean="0">
                                            <a:solidFill>
                                              <a:srgbClr val="B88A0A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</m:e>
                                </m:rad>
                              </m:den>
                            </m:f>
                            <m:r>
                              <a:rPr kumimoji="1" lang="en-US" altLang="ja-JP" sz="1600" b="1" i="1" dirty="0" smtClean="0">
                                <a:solidFill>
                                  <a:srgbClr val="B88A0A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1" lang="en-US" altLang="ja-JP" sz="1600" b="1" i="1" dirty="0" smtClean="0">
                                <a:solidFill>
                                  <a:srgbClr val="B88A0A"/>
                                </a:solidFill>
                                <a:latin typeface="Cambria Math" panose="02040503050406030204" pitchFamily="18" charset="0"/>
                              </a:rPr>
                              <m:t>𝒌𝑯𝒛</m:t>
                            </m:r>
                          </m:oMath>
                        </m:oMathPara>
                      </a14:m>
                      <a:endParaRPr dirty="0"/>
                    </a:p>
                  </p:txBody>
                </p:sp>
              </mc:Choice>
              <mc:Fallback xmlns="">
                <p:sp>
                  <p:nvSpPr>
                    <p:cNvPr id="58" name="テキスト ボックス 57">
                      <a:extLst>
                        <a:ext uri="{FF2B5EF4-FFF2-40B4-BE49-F238E27FC236}">
                          <a16:creationId xmlns:a16="http://schemas.microsoft.com/office/drawing/2014/main" id="{D5C80D24-3277-D50D-EE0D-3C77857908A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55334" y="863637"/>
                      <a:ext cx="1848839" cy="65825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75" name="グループ化 74">
                  <a:extLst>
                    <a:ext uri="{FF2B5EF4-FFF2-40B4-BE49-F238E27FC236}">
                      <a16:creationId xmlns:a16="http://schemas.microsoft.com/office/drawing/2014/main" id="{6E99C3C2-8F1F-6CF1-DCFA-63E7FC21625F}"/>
                    </a:ext>
                  </a:extLst>
                </p:cNvPr>
                <p:cNvGrpSpPr/>
                <p:nvPr/>
              </p:nvGrpSpPr>
              <p:grpSpPr>
                <a:xfrm>
                  <a:off x="7854950" y="1195438"/>
                  <a:ext cx="357384" cy="17608"/>
                  <a:chOff x="7854950" y="1195438"/>
                  <a:chExt cx="357384" cy="17608"/>
                </a:xfrm>
              </p:grpSpPr>
              <p:cxnSp>
                <p:nvCxnSpPr>
                  <p:cNvPr id="62" name="直線コネクタ 61">
                    <a:extLst>
                      <a:ext uri="{FF2B5EF4-FFF2-40B4-BE49-F238E27FC236}">
                        <a16:creationId xmlns:a16="http://schemas.microsoft.com/office/drawing/2014/main" id="{85836431-FE87-8C42-B302-F270A7FEFF3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854950" y="1213046"/>
                    <a:ext cx="357384" cy="0"/>
                  </a:xfrm>
                  <a:prstGeom prst="line">
                    <a:avLst/>
                  </a:prstGeom>
                  <a:ln w="19050">
                    <a:solidFill>
                      <a:srgbClr val="B88A0A"/>
                    </a:solidFill>
                    <a:prstDash val="lgDash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線コネクタ 69">
                    <a:extLst>
                      <a:ext uri="{FF2B5EF4-FFF2-40B4-BE49-F238E27FC236}">
                        <a16:creationId xmlns:a16="http://schemas.microsoft.com/office/drawing/2014/main" id="{4002DAF0-B6FD-78B1-2CC0-2B218A4F19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854950" y="1195438"/>
                    <a:ext cx="357384" cy="0"/>
                  </a:xfrm>
                  <a:prstGeom prst="line">
                    <a:avLst/>
                  </a:prstGeom>
                  <a:ln w="19050">
                    <a:solidFill>
                      <a:srgbClr val="B88A0A"/>
                    </a:solidFill>
                    <a:prstDash val="lgDash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7" name="グループ化 76">
                <a:extLst>
                  <a:ext uri="{FF2B5EF4-FFF2-40B4-BE49-F238E27FC236}">
                    <a16:creationId xmlns:a16="http://schemas.microsoft.com/office/drawing/2014/main" id="{E7056EF6-069C-A5BB-73DB-6670A67A629A}"/>
                  </a:ext>
                </a:extLst>
              </p:cNvPr>
              <p:cNvGrpSpPr/>
              <p:nvPr/>
            </p:nvGrpSpPr>
            <p:grpSpPr>
              <a:xfrm>
                <a:off x="3284463" y="390711"/>
                <a:ext cx="1088292" cy="338554"/>
                <a:chOff x="7854950" y="940957"/>
                <a:chExt cx="1088292" cy="33855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テキスト ボックス 78">
                      <a:extLst>
                        <a:ext uri="{FF2B5EF4-FFF2-40B4-BE49-F238E27FC236}">
                          <a16:creationId xmlns:a16="http://schemas.microsoft.com/office/drawing/2014/main" id="{93B0934F-AB5A-26C6-72B4-941EECE776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55334" y="940957"/>
                      <a:ext cx="787908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1" lang="en-US" altLang="ja-JP" sz="1600" b="1" i="1" dirty="0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sz="1600" b="1" i="1" dirty="0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kumimoji="1" lang="en-US" altLang="ja-JP" sz="1600" b="1" i="1" dirty="0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𝑴𝑬𝑮𝑨</m:t>
                                </m:r>
                              </m:sub>
                            </m:sSub>
                          </m:oMath>
                        </m:oMathPara>
                      </a14:m>
                      <a:endParaRPr/>
                    </a:p>
                  </p:txBody>
                </p:sp>
              </mc:Choice>
              <mc:Fallback xmlns="">
                <p:sp>
                  <p:nvSpPr>
                    <p:cNvPr id="79" name="テキスト ボックス 78">
                      <a:extLst>
                        <a:ext uri="{FF2B5EF4-FFF2-40B4-BE49-F238E27FC236}">
                          <a16:creationId xmlns:a16="http://schemas.microsoft.com/office/drawing/2014/main" id="{93B0934F-AB5A-26C6-72B4-941EECE7761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55334" y="940957"/>
                      <a:ext cx="787908" cy="338554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740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3" name="直線コネクタ 82">
                  <a:extLst>
                    <a:ext uri="{FF2B5EF4-FFF2-40B4-BE49-F238E27FC236}">
                      <a16:creationId xmlns:a16="http://schemas.microsoft.com/office/drawing/2014/main" id="{4A49B567-AB56-DA1D-72BC-0E52D504B6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54950" y="1138530"/>
                  <a:ext cx="357384" cy="0"/>
                </a:xfrm>
                <a:prstGeom prst="line">
                  <a:avLst/>
                </a:prstGeom>
                <a:ln w="38100">
                  <a:solidFill>
                    <a:srgbClr val="2954FF"/>
                  </a:solidFill>
                  <a:prstDash val="soli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A0E56D6-6243-2434-C081-4C474E3C8501}"/>
              </a:ext>
            </a:extLst>
          </p:cNvPr>
          <p:cNvGrpSpPr/>
          <p:nvPr/>
        </p:nvGrpSpPr>
        <p:grpSpPr>
          <a:xfrm>
            <a:off x="104468" y="1051026"/>
            <a:ext cx="2413197" cy="5763269"/>
            <a:chOff x="104468" y="1051026"/>
            <a:chExt cx="2413197" cy="576326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CD0E3A4-7252-C3DB-71B3-ADC0DB61A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4468" y="4207367"/>
              <a:ext cx="2324803" cy="2562656"/>
            </a:xfrm>
            <a:prstGeom prst="rect">
              <a:avLst/>
            </a:prstGeom>
          </p:spPr>
        </p:pic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9A9D775B-6DF6-A317-DA8F-DD100C7F1A8C}"/>
                </a:ext>
              </a:extLst>
            </p:cNvPr>
            <p:cNvCxnSpPr>
              <a:cxnSpLocks/>
            </p:cNvCxnSpPr>
            <p:nvPr/>
          </p:nvCxnSpPr>
          <p:spPr>
            <a:xfrm>
              <a:off x="1273562" y="1051026"/>
              <a:ext cx="0" cy="2374579"/>
            </a:xfrm>
            <a:prstGeom prst="line">
              <a:avLst/>
            </a:prstGeom>
            <a:ln>
              <a:solidFill>
                <a:srgbClr val="8F00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1FAAEC50-29B9-B289-75E5-EE21EFC29A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6869" y="3732267"/>
              <a:ext cx="0" cy="393156"/>
            </a:xfrm>
            <a:prstGeom prst="straightConnector1">
              <a:avLst/>
            </a:prstGeom>
            <a:ln w="38100">
              <a:solidFill>
                <a:srgbClr val="8F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A8649028-4DD7-2155-3561-70A1E8B61093}"/>
                </a:ext>
              </a:extLst>
            </p:cNvPr>
            <p:cNvSpPr/>
            <p:nvPr/>
          </p:nvSpPr>
          <p:spPr>
            <a:xfrm>
              <a:off x="107432" y="4125423"/>
              <a:ext cx="2410233" cy="2688872"/>
            </a:xfrm>
            <a:prstGeom prst="rect">
              <a:avLst/>
            </a:prstGeom>
            <a:noFill/>
            <a:ln w="19050">
              <a:solidFill>
                <a:srgbClr val="8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テキスト ボックス 88">
                  <a:extLst>
                    <a:ext uri="{FF2B5EF4-FFF2-40B4-BE49-F238E27FC236}">
                      <a16:creationId xmlns:a16="http://schemas.microsoft.com/office/drawing/2014/main" id="{629230C9-BE77-501C-5CD7-0A63C16D258B}"/>
                    </a:ext>
                  </a:extLst>
                </p:cNvPr>
                <p:cNvSpPr txBox="1"/>
                <p:nvPr/>
              </p:nvSpPr>
              <p:spPr>
                <a:xfrm>
                  <a:off x="950513" y="4207367"/>
                  <a:ext cx="92948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rgbClr val="8F00FF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rgbClr val="8F00FF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rgbClr val="8F00FF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a14:m>
                  <a:r>
                    <a:rPr kumimoji="1" lang="en-US" altLang="ja-JP" sz="2000" b="1" dirty="0">
                      <a:solidFill>
                        <a:srgbClr val="8F00FF"/>
                      </a:solidFill>
                      <a:effectLst>
                        <a:glow rad="889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=0.5</a:t>
                  </a:r>
                  <a:endParaRPr kumimoji="1" lang="ja-JP" altLang="en-US" sz="2000" b="1">
                    <a:solidFill>
                      <a:srgbClr val="8F00FF"/>
                    </a:solidFill>
                    <a:effectLst>
                      <a:glow rad="88900">
                        <a:schemeClr val="bg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9" name="テキスト ボックス 88">
                  <a:extLst>
                    <a:ext uri="{FF2B5EF4-FFF2-40B4-BE49-F238E27FC236}">
                      <a16:creationId xmlns:a16="http://schemas.microsoft.com/office/drawing/2014/main" id="{629230C9-BE77-501C-5CD7-0A63C16D25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513" y="4207367"/>
                  <a:ext cx="929485" cy="400110"/>
                </a:xfrm>
                <a:prstGeom prst="rect">
                  <a:avLst/>
                </a:prstGeom>
                <a:blipFill>
                  <a:blip r:embed="rId15"/>
                  <a:stretch>
                    <a:fillRect l="-2703" t="-18750" r="-10811" b="-375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9ABC5E7F-EAE3-B4F4-09C7-76657731418D}"/>
              </a:ext>
            </a:extLst>
          </p:cNvPr>
          <p:cNvGrpSpPr/>
          <p:nvPr/>
        </p:nvGrpSpPr>
        <p:grpSpPr>
          <a:xfrm>
            <a:off x="2597768" y="2044882"/>
            <a:ext cx="2179023" cy="4777881"/>
            <a:chOff x="7694853" y="2050706"/>
            <a:chExt cx="2179023" cy="4777881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001D2B5E-F7EA-4E5B-C40D-02A6BD8344D3}"/>
                </a:ext>
              </a:extLst>
            </p:cNvPr>
            <p:cNvGrpSpPr/>
            <p:nvPr/>
          </p:nvGrpSpPr>
          <p:grpSpPr>
            <a:xfrm>
              <a:off x="7694853" y="2050706"/>
              <a:ext cx="2179023" cy="4777881"/>
              <a:chOff x="7694853" y="2050706"/>
              <a:chExt cx="2179023" cy="4777881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8BB2F9CF-2614-303A-930E-36E655A882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694853" y="4197437"/>
                <a:ext cx="2179023" cy="2631150"/>
              </a:xfrm>
              <a:prstGeom prst="rect">
                <a:avLst/>
              </a:prstGeom>
            </p:spPr>
          </p:pic>
          <p:cxnSp>
            <p:nvCxnSpPr>
              <p:cNvPr id="37" name="直線コネクタ 36">
                <a:extLst>
                  <a:ext uri="{FF2B5EF4-FFF2-40B4-BE49-F238E27FC236}">
                    <a16:creationId xmlns:a16="http://schemas.microsoft.com/office/drawing/2014/main" id="{FA740B28-A17F-8798-C5B3-E549976A3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8640" y="2050706"/>
                <a:ext cx="0" cy="1299827"/>
              </a:xfrm>
              <a:prstGeom prst="line">
                <a:avLst/>
              </a:prstGeom>
              <a:ln>
                <a:solidFill>
                  <a:srgbClr val="00B05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C68B8020-FBCF-5AFA-81C0-A65771AAD3E6}"/>
                  </a:ext>
                </a:extLst>
              </p:cNvPr>
              <p:cNvSpPr/>
              <p:nvPr/>
            </p:nvSpPr>
            <p:spPr>
              <a:xfrm>
                <a:off x="7713015" y="4139711"/>
                <a:ext cx="2150273" cy="2655327"/>
              </a:xfrm>
              <a:prstGeom prst="rect">
                <a:avLst/>
              </a:prstGeom>
              <a:noFill/>
              <a:ln w="190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2" name="直線矢印コネクタ 41">
                <a:extLst>
                  <a:ext uri="{FF2B5EF4-FFF2-40B4-BE49-F238E27FC236}">
                    <a16:creationId xmlns:a16="http://schemas.microsoft.com/office/drawing/2014/main" id="{E8E0FAA2-980E-3B0F-7C84-D4BF25FABA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8640" y="3716328"/>
                <a:ext cx="0" cy="408027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テキスト ボックス 89">
                  <a:extLst>
                    <a:ext uri="{FF2B5EF4-FFF2-40B4-BE49-F238E27FC236}">
                      <a16:creationId xmlns:a16="http://schemas.microsoft.com/office/drawing/2014/main" id="{121288FC-A467-13AD-9CEB-ACD0B3F1C32E}"/>
                    </a:ext>
                  </a:extLst>
                </p:cNvPr>
                <p:cNvSpPr txBox="1"/>
                <p:nvPr/>
              </p:nvSpPr>
              <p:spPr>
                <a:xfrm>
                  <a:off x="8448905" y="4219875"/>
                  <a:ext cx="105772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rgbClr val="00B05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rgbClr val="00B05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rgbClr val="00B05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a14:m>
                  <a:r>
                    <a:rPr kumimoji="1" lang="en-US" altLang="ja-JP" sz="2000" b="1" dirty="0">
                      <a:solidFill>
                        <a:srgbClr val="00B050"/>
                      </a:solidFill>
                      <a:effectLst>
                        <a:glow rad="889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=0.75</a:t>
                  </a:r>
                  <a:endParaRPr kumimoji="1" lang="ja-JP" altLang="en-US" sz="2000" b="1">
                    <a:solidFill>
                      <a:srgbClr val="00B050"/>
                    </a:solidFill>
                    <a:effectLst>
                      <a:glow rad="88900">
                        <a:schemeClr val="bg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0" name="テキスト ボックス 89">
                  <a:extLst>
                    <a:ext uri="{FF2B5EF4-FFF2-40B4-BE49-F238E27FC236}">
                      <a16:creationId xmlns:a16="http://schemas.microsoft.com/office/drawing/2014/main" id="{79120C8E-7057-59CD-2FDB-9512C1671B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8905" y="4219875"/>
                  <a:ext cx="1057725" cy="400110"/>
                </a:xfrm>
                <a:prstGeom prst="rect">
                  <a:avLst/>
                </a:prstGeom>
                <a:blipFill>
                  <a:blip r:embed="rId17"/>
                  <a:stretch>
                    <a:fillRect l="-3571" t="-18750" r="-8333" b="-375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03697602-D135-FF98-C48F-79CA761A6D90}"/>
              </a:ext>
            </a:extLst>
          </p:cNvPr>
          <p:cNvGrpSpPr/>
          <p:nvPr/>
        </p:nvGrpSpPr>
        <p:grpSpPr>
          <a:xfrm>
            <a:off x="4809854" y="3274422"/>
            <a:ext cx="2228146" cy="3511908"/>
            <a:chOff x="10007135" y="3283131"/>
            <a:chExt cx="2228146" cy="3511908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B01F1C0D-57EF-53E1-DB15-7BC201E12DDD}"/>
                </a:ext>
              </a:extLst>
            </p:cNvPr>
            <p:cNvGrpSpPr/>
            <p:nvPr/>
          </p:nvGrpSpPr>
          <p:grpSpPr>
            <a:xfrm>
              <a:off x="10007135" y="3283131"/>
              <a:ext cx="2228146" cy="3511908"/>
              <a:chOff x="10007135" y="3283131"/>
              <a:chExt cx="2228146" cy="3511908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8243B380-35DA-9CA5-6FE0-8ECFE22146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056257" y="4163890"/>
                <a:ext cx="2179023" cy="2631149"/>
              </a:xfrm>
              <a:prstGeom prst="rect">
                <a:avLst/>
              </a:prstGeom>
            </p:spPr>
          </p:pic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18C77074-BF20-B55A-FED6-743F265BEB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67355" y="3283131"/>
                <a:ext cx="0" cy="140575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177FFCE6-4878-C4DE-B9AF-5BC173D608C0}"/>
                  </a:ext>
                </a:extLst>
              </p:cNvPr>
              <p:cNvSpPr/>
              <p:nvPr/>
            </p:nvSpPr>
            <p:spPr>
              <a:xfrm>
                <a:off x="10007135" y="4139710"/>
                <a:ext cx="2228146" cy="2655327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5" name="直線矢印コネクタ 54">
                <a:extLst>
                  <a:ext uri="{FF2B5EF4-FFF2-40B4-BE49-F238E27FC236}">
                    <a16:creationId xmlns:a16="http://schemas.microsoft.com/office/drawing/2014/main" id="{ABE7D831-EDB3-187A-9ECC-B4454ADFD7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67355" y="3732267"/>
                <a:ext cx="0" cy="386264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テキスト ボックス 90">
                  <a:extLst>
                    <a:ext uri="{FF2B5EF4-FFF2-40B4-BE49-F238E27FC236}">
                      <a16:creationId xmlns:a16="http://schemas.microsoft.com/office/drawing/2014/main" id="{3DCE9DB1-3883-5C45-21CB-240014FC0579}"/>
                    </a:ext>
                  </a:extLst>
                </p:cNvPr>
                <p:cNvSpPr txBox="1"/>
                <p:nvPr/>
              </p:nvSpPr>
              <p:spPr>
                <a:xfrm>
                  <a:off x="10655372" y="4219875"/>
                  <a:ext cx="105772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rgbClr val="FF730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rgbClr val="FF730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rgbClr val="FF7300"/>
                              </a:solidFill>
                              <a:effectLst>
                                <a:glow rad="88900">
                                  <a:schemeClr val="bg1">
                                    <a:alpha val="98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a14:m>
                  <a:r>
                    <a:rPr kumimoji="1" lang="en-US" altLang="ja-JP" sz="2000" b="1" dirty="0">
                      <a:solidFill>
                        <a:srgbClr val="FF7300"/>
                      </a:solidFill>
                      <a:effectLst>
                        <a:glow rad="889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=1.25</a:t>
                  </a:r>
                  <a:endParaRPr kumimoji="1" lang="ja-JP" altLang="en-US" sz="2000" b="1">
                    <a:solidFill>
                      <a:srgbClr val="FF7300"/>
                    </a:solidFill>
                    <a:effectLst>
                      <a:glow rad="88900">
                        <a:schemeClr val="bg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1" name="テキスト ボックス 90">
                  <a:extLst>
                    <a:ext uri="{FF2B5EF4-FFF2-40B4-BE49-F238E27FC236}">
                      <a16:creationId xmlns:a16="http://schemas.microsoft.com/office/drawing/2014/main" id="{2A54D180-A3CB-3305-00F7-B9F96F6D6F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55372" y="4219875"/>
                  <a:ext cx="1057725" cy="400110"/>
                </a:xfrm>
                <a:prstGeom prst="rect">
                  <a:avLst/>
                </a:prstGeom>
                <a:blipFill>
                  <a:blip r:embed="rId19"/>
                  <a:stretch>
                    <a:fillRect l="-3571" t="-18750" r="-8333" b="-375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6FA9963-DFEA-B2F2-4B20-650C053EFB23}"/>
              </a:ext>
            </a:extLst>
          </p:cNvPr>
          <p:cNvGrpSpPr/>
          <p:nvPr/>
        </p:nvGrpSpPr>
        <p:grpSpPr>
          <a:xfrm>
            <a:off x="7235649" y="2477103"/>
            <a:ext cx="4914614" cy="1391204"/>
            <a:chOff x="6756117" y="1339166"/>
            <a:chExt cx="4914614" cy="139120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テキスト ボックス 1">
                  <a:extLst>
                    <a:ext uri="{FF2B5EF4-FFF2-40B4-BE49-F238E27FC236}">
                      <a16:creationId xmlns:a16="http://schemas.microsoft.com/office/drawing/2014/main" id="{057E3BD2-157A-5A2F-E1F3-C8AB649C1089}"/>
                    </a:ext>
                  </a:extLst>
                </p:cNvPr>
                <p:cNvSpPr txBox="1"/>
                <p:nvPr/>
              </p:nvSpPr>
              <p:spPr>
                <a:xfrm>
                  <a:off x="6756117" y="1339166"/>
                  <a:ext cx="4914614" cy="911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𝐵𝐴𝐸</m:t>
                            </m:r>
                          </m:sub>
                        </m:s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ja-JP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ja-JP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altLang="ja-JP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𝑻𝒊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ad>
                          <m:radPr>
                            <m:degHide m:val="on"/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ad>
                          <m:radPr>
                            <m:degHide m:val="on"/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ja-JP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</m:rad>
                      </m:oMath>
                    </m:oMathPara>
                  </a14:m>
                  <a:endParaRPr kumimoji="1" lang="ja-JP" altLang="en-US"/>
                </a:p>
              </p:txBody>
            </p:sp>
          </mc:Choice>
          <mc:Fallback>
            <p:sp>
              <p:nvSpPr>
                <p:cNvPr id="2" name="テキスト ボックス 1">
                  <a:extLst>
                    <a:ext uri="{FF2B5EF4-FFF2-40B4-BE49-F238E27FC236}">
                      <a16:creationId xmlns:a16="http://schemas.microsoft.com/office/drawing/2014/main" id="{057E3BD2-157A-5A2F-E1F3-C8AB649C10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6117" y="1339166"/>
                  <a:ext cx="4914614" cy="91166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1B1F4B88-B5FE-C0F5-7D11-3EAE9CE66BCC}"/>
                    </a:ext>
                  </a:extLst>
                </p:cNvPr>
                <p:cNvSpPr txBox="1"/>
                <p:nvPr/>
              </p:nvSpPr>
              <p:spPr>
                <a:xfrm>
                  <a:off x="9784931" y="2330260"/>
                  <a:ext cx="15038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i="1" dirty="0">
                      <a:solidFill>
                        <a:schemeClr val="accent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Vary only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a14:m>
                  <a:endParaRPr kumimoji="1" lang="ja-JP" altLang="en-US" sz="2000" b="1" i="1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1B1F4B88-B5FE-C0F5-7D11-3EAE9CE66B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4931" y="2330260"/>
                  <a:ext cx="1503810" cy="400110"/>
                </a:xfrm>
                <a:prstGeom prst="rect">
                  <a:avLst/>
                </a:prstGeom>
                <a:blipFill>
                  <a:blip r:embed="rId21"/>
                  <a:stretch>
                    <a:fillRect l="-4202" t="-9375" b="-2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DA560FEC-D32B-64E5-7DFB-EF394C70E0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71639" y="2114076"/>
              <a:ext cx="0" cy="246498"/>
            </a:xfrm>
            <a:prstGeom prst="straightConnector1">
              <a:avLst/>
            </a:prstGeom>
            <a:ln w="38100">
              <a:solidFill>
                <a:srgbClr val="FF73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F6676E7-FCB2-C428-FA38-DF287B9591B5}"/>
                  </a:ext>
                </a:extLst>
              </p:cNvPr>
              <p:cNvSpPr txBox="1"/>
              <p:nvPr/>
            </p:nvSpPr>
            <p:spPr>
              <a:xfrm>
                <a:off x="6905170" y="1411593"/>
                <a:ext cx="538334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>
                  <a:buFont typeface="Arial" panose="020B0604020202020204" pitchFamily="34" charset="0"/>
                  <a:buChar char="•"/>
                </a:pPr>
                <a:r>
                  <a:rPr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Performed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1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1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sz="21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scan, while fixing pressure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ja-JP" sz="2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ja-JP" sz="2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F6676E7-FCB2-C428-FA38-DF287B959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170" y="1411593"/>
                <a:ext cx="5383340" cy="415498"/>
              </a:xfrm>
              <a:prstGeom prst="rect">
                <a:avLst/>
              </a:prstGeom>
              <a:blipFill>
                <a:blip r:embed="rId22"/>
                <a:stretch>
                  <a:fillRect l="-941" t="-9091" b="-27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BFB2F4C-E5B1-98AD-7CE2-D60F27EB037B}"/>
                  </a:ext>
                </a:extLst>
              </p:cNvPr>
              <p:cNvSpPr txBox="1"/>
              <p:nvPr/>
            </p:nvSpPr>
            <p:spPr>
              <a:xfrm>
                <a:off x="7140578" y="3889486"/>
                <a:ext cx="5211241" cy="1024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システムフォント（レギュラー）"/>
                  <a:buChar char="ー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 frequency scales inversely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ja-JP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sub>
                        </m:sSub>
                      </m:e>
                    </m:rad>
                  </m:oMath>
                </a14:m>
                <a:b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BAE-associated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mode</a:t>
                </a:r>
                <a:b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Frequency is governed by MHD plasmas</a:t>
                </a: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BFB2F4C-E5B1-98AD-7CE2-D60F27EB0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578" y="3889486"/>
                <a:ext cx="5211241" cy="1024383"/>
              </a:xfrm>
              <a:prstGeom prst="rect">
                <a:avLst/>
              </a:prstGeom>
              <a:blipFill>
                <a:blip r:embed="rId23"/>
                <a:stretch>
                  <a:fillRect l="-730" t="-3704" b="-1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FC36E27-90F0-0652-DB36-BA93BBD212D0}"/>
                  </a:ext>
                </a:extLst>
              </p:cNvPr>
              <p:cNvSpPr txBox="1"/>
              <p:nvPr/>
            </p:nvSpPr>
            <p:spPr>
              <a:xfrm>
                <a:off x="7140578" y="1779256"/>
                <a:ext cx="48094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システムフォント（レギュラー）"/>
                  <a:buChar char="ー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dirty="0">
                    <a:solidFill>
                      <a:srgbClr val="5F00E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r>
                  <a:rPr lang="en-US" altLang="ja-JP" sz="2000" i="1" dirty="0">
                    <a:solidFill>
                      <a:srgbClr val="5F00E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000" i="1" baseline="-25000" dirty="0">
                    <a:solidFill>
                      <a:srgbClr val="5F00E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solidFill>
                          <a:srgbClr val="5F00E8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 </m:t>
                    </m:r>
                    <m:sSub>
                      <m:sSubPr>
                        <m:ctrlP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ja-JP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ja-JP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dirty="0">
                    <a:solidFill>
                      <a:srgbClr val="FF7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1.25</a:t>
                </a:r>
                <a:r>
                  <a:rPr lang="en-US" altLang="ja-JP" sz="2000" i="1" dirty="0">
                    <a:solidFill>
                      <a:srgbClr val="FF7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000" i="1" baseline="-25000" dirty="0">
                    <a:solidFill>
                      <a:srgbClr val="FF7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pPr marL="342900" indent="-342900">
                  <a:buFont typeface="システムフォント（レギュラー）"/>
                  <a:buChar char="ー"/>
                </a:pP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Fixed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ja-JP" sz="2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  <m:r>
                          <a:rPr lang="en-US" altLang="ja-JP" sz="2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ja-JP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=1% </a:t>
                </a:r>
                <a:r>
                  <a:rPr lang="en-US" altLang="ja-JP" sz="20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en-US" altLang="ja-JP" sz="2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ja-JP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000" i="1">
                            <a:effectLst/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r>
                  <a:rPr kumimoji="1" lang="en-US" altLang="ja-JP" sz="20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ja-JP" sz="2000" i="1" dirty="0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000" i="1" dirty="0">
                            <a:effectLst/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</m:acc>
                  </m:oMath>
                </a14:m>
                <a:r>
                  <a:rPr kumimoji="1" lang="en-US" altLang="ja-JP" sz="20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ja-JP" sz="2000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000" i="1" dirty="0">
                        <a:effectLst/>
                        <a:latin typeface="Cambria Math" panose="02040503050406030204" pitchFamily="18" charset="0"/>
                      </a:rPr>
                      <m:t>5×1</m:t>
                    </m:r>
                    <m:sSup>
                      <m:sSupPr>
                        <m:ctrlPr>
                          <a:rPr lang="en-US" altLang="ja-JP" sz="2000" i="1" dirty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i="1" dirty="0">
                            <a:effectLst/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ja-JP" sz="2000" i="1" dirty="0">
                            <a:effectLst/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FC36E27-90F0-0652-DB36-BA93BBD21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578" y="1779256"/>
                <a:ext cx="4809464" cy="707886"/>
              </a:xfrm>
              <a:prstGeom prst="rect">
                <a:avLst/>
              </a:prstGeom>
              <a:blipFill>
                <a:blip r:embed="rId24"/>
                <a:stretch>
                  <a:fillRect l="-792" t="-5357" b="-160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81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905D-8F1F-7209-EC96-FEE487BF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8F53EE16-7826-8747-5C3A-D64078AB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14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80FD5F3-F43B-1BE6-C7CC-8BC3A6994165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B46CA912-0541-4806-0061-97874E8FE2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915EE19A-7CB1-33BD-1C48-707B86268D5A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380B2BCE-6336-9E46-B977-104796D3C4A2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AE-like Dependence of the Mode Properties on Alpha Birth Energy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E273FA7F-50A6-3D2A-A447-16E21BD69C08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6E14AD6C-AEFD-4689-36B2-B5D179BEF801}"/>
              </a:ext>
            </a:extLst>
          </p:cNvPr>
          <p:cNvGrpSpPr/>
          <p:nvPr/>
        </p:nvGrpSpPr>
        <p:grpSpPr>
          <a:xfrm>
            <a:off x="131397" y="6394476"/>
            <a:ext cx="11880609" cy="424866"/>
            <a:chOff x="-339658" y="6457016"/>
            <a:chExt cx="11880609" cy="424866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020C664B-AC7E-7FFE-5463-FCCE245F54EC}"/>
                </a:ext>
              </a:extLst>
            </p:cNvPr>
            <p:cNvGrpSpPr/>
            <p:nvPr/>
          </p:nvGrpSpPr>
          <p:grpSpPr>
            <a:xfrm>
              <a:off x="133737" y="6457016"/>
              <a:ext cx="11331176" cy="424866"/>
              <a:chOff x="133737" y="6331219"/>
              <a:chExt cx="11331176" cy="424866"/>
            </a:xfrm>
          </p:grpSpPr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1270C5D5-C42F-1007-E9BC-4D0DE0D25D18}"/>
                  </a:ext>
                </a:extLst>
              </p:cNvPr>
              <p:cNvSpPr txBox="1"/>
              <p:nvPr/>
            </p:nvSpPr>
            <p:spPr>
              <a:xfrm>
                <a:off x="1596445" y="6331219"/>
                <a:ext cx="986846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“Both sensitivity analysis </a:t>
                </a:r>
                <a:r>
                  <a:rPr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suggests that this m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ode is likely to be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associated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BAE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30F84A60-751F-365A-8C34-B338AF35AB66}"/>
                  </a:ext>
                </a:extLst>
              </p:cNvPr>
              <p:cNvSpPr txBox="1"/>
              <p:nvPr/>
            </p:nvSpPr>
            <p:spPr>
              <a:xfrm>
                <a:off x="133737" y="6340587"/>
                <a:ext cx="1718740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FA2484C5-16D8-440D-16E1-37BECB81FCA5}"/>
                </a:ext>
              </a:extLst>
            </p:cNvPr>
            <p:cNvCxnSpPr/>
            <p:nvPr/>
          </p:nvCxnSpPr>
          <p:spPr>
            <a:xfrm>
              <a:off x="-339658" y="6480239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A47C29-6B61-FD87-00AB-74F0F595A206}"/>
              </a:ext>
            </a:extLst>
          </p:cNvPr>
          <p:cNvGrpSpPr/>
          <p:nvPr/>
        </p:nvGrpSpPr>
        <p:grpSpPr>
          <a:xfrm>
            <a:off x="3043125" y="455736"/>
            <a:ext cx="5932245" cy="3338810"/>
            <a:chOff x="3043125" y="455736"/>
            <a:chExt cx="5932245" cy="3338810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5BB184C0-D945-54E7-8D9D-140546C40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43125" y="732179"/>
              <a:ext cx="5932245" cy="306236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テキスト ボックス 1">
                  <a:extLst>
                    <a:ext uri="{FF2B5EF4-FFF2-40B4-BE49-F238E27FC236}">
                      <a16:creationId xmlns:a16="http://schemas.microsoft.com/office/drawing/2014/main" id="{31C2E413-2DE6-ED33-7AE7-91E8C1A4CFE2}"/>
                    </a:ext>
                  </a:extLst>
                </p:cNvPr>
                <p:cNvSpPr txBox="1"/>
                <p:nvPr/>
              </p:nvSpPr>
              <p:spPr>
                <a:xfrm>
                  <a:off x="4476964" y="455736"/>
                  <a:ext cx="345150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0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450 keV </a:t>
                  </a:r>
                  <a14:m>
                    <m:oMath xmlns:m="http://schemas.openxmlformats.org/officeDocument/2006/math">
                      <m:r>
                        <a:rPr kumimoji="1" lang="en-US" altLang="ja-JP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𝑬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𝒃𝒊𝒓𝒕𝒉</m:t>
                          </m:r>
                        </m:sub>
                      </m:sSub>
                      <m:r>
                        <a:rPr kumimoji="1" lang="en-US" altLang="ja-JP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sz="20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7800 keV</a:t>
                  </a:r>
                </a:p>
              </p:txBody>
            </p:sp>
          </mc:Choice>
          <mc:Fallback xmlns="">
            <p:sp>
              <p:nvSpPr>
                <p:cNvPr id="2" name="テキスト ボックス 1">
                  <a:extLst>
                    <a:ext uri="{FF2B5EF4-FFF2-40B4-BE49-F238E27FC236}">
                      <a16:creationId xmlns:a16="http://schemas.microsoft.com/office/drawing/2014/main" id="{31C2E413-2DE6-ED33-7AE7-91E8C1A4CF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6964" y="455736"/>
                  <a:ext cx="3451505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733" t="-9375" r="-733" b="-2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8C73FA3F-AE59-123C-D296-19E36133EBEC}"/>
              </a:ext>
            </a:extLst>
          </p:cNvPr>
          <p:cNvGrpSpPr/>
          <p:nvPr/>
        </p:nvGrpSpPr>
        <p:grpSpPr>
          <a:xfrm>
            <a:off x="8565538" y="1142347"/>
            <a:ext cx="3592455" cy="5102508"/>
            <a:chOff x="8565538" y="1142347"/>
            <a:chExt cx="3592455" cy="5102508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C88527E6-FC02-D314-80EB-C3BB3B5D1F47}"/>
                </a:ext>
              </a:extLst>
            </p:cNvPr>
            <p:cNvGrpSpPr/>
            <p:nvPr/>
          </p:nvGrpSpPr>
          <p:grpSpPr>
            <a:xfrm>
              <a:off x="10153241" y="3870934"/>
              <a:ext cx="2004752" cy="2373921"/>
              <a:chOff x="10325738" y="3863904"/>
              <a:chExt cx="2010648" cy="2380903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394E1C73-38E9-8772-790C-D1D76D775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10797"/>
              <a:stretch>
                <a:fillRect/>
              </a:stretch>
            </p:blipFill>
            <p:spPr>
              <a:xfrm>
                <a:off x="10325738" y="3886293"/>
                <a:ext cx="1944084" cy="2358514"/>
              </a:xfrm>
              <a:prstGeom prst="rect">
                <a:avLst/>
              </a:prstGeom>
            </p:spPr>
          </p:pic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859C78A4-5837-4F46-3C56-E31044797E97}"/>
                  </a:ext>
                </a:extLst>
              </p:cNvPr>
              <p:cNvSpPr/>
              <p:nvPr/>
            </p:nvSpPr>
            <p:spPr>
              <a:xfrm>
                <a:off x="10340043" y="3863904"/>
                <a:ext cx="1996343" cy="23750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E5F604AB-CED5-241A-13B7-0366091B901D}"/>
                </a:ext>
              </a:extLst>
            </p:cNvPr>
            <p:cNvGrpSpPr/>
            <p:nvPr/>
          </p:nvGrpSpPr>
          <p:grpSpPr>
            <a:xfrm>
              <a:off x="8565538" y="1142347"/>
              <a:ext cx="3388760" cy="3151039"/>
              <a:chOff x="8565538" y="1142347"/>
              <a:chExt cx="3388760" cy="3151039"/>
            </a:xfrm>
          </p:grpSpPr>
          <p:cxnSp>
            <p:nvCxnSpPr>
              <p:cNvPr id="105" name="直線コネクタ 104">
                <a:extLst>
                  <a:ext uri="{FF2B5EF4-FFF2-40B4-BE49-F238E27FC236}">
                    <a16:creationId xmlns:a16="http://schemas.microsoft.com/office/drawing/2014/main" id="{A4025D83-146A-CAF3-6B4E-32182BD5CD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73867" y="1142347"/>
                <a:ext cx="0" cy="2024599"/>
              </a:xfrm>
              <a:prstGeom prst="line">
                <a:avLst/>
              </a:prstGeom>
              <a:ln w="635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線コネクタ 105">
                <a:extLst>
                  <a:ext uri="{FF2B5EF4-FFF2-40B4-BE49-F238E27FC236}">
                    <a16:creationId xmlns:a16="http://schemas.microsoft.com/office/drawing/2014/main" id="{1E6912DF-BA63-68D9-3098-6686EC9274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565538" y="3166946"/>
                <a:ext cx="1994183" cy="386739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線矢印コネクタ 108">
                <a:extLst>
                  <a:ext uri="{FF2B5EF4-FFF2-40B4-BE49-F238E27FC236}">
                    <a16:creationId xmlns:a16="http://schemas.microsoft.com/office/drawing/2014/main" id="{FB4CBD01-5E38-261E-DBEE-FDA88C176A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59721" y="3525478"/>
                <a:ext cx="0" cy="32586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53893DBC-8DB9-9CE3-41D9-A636ECB48AF8}"/>
                  </a:ext>
                </a:extLst>
              </p:cNvPr>
              <p:cNvSpPr txBox="1"/>
              <p:nvPr/>
            </p:nvSpPr>
            <p:spPr>
              <a:xfrm>
                <a:off x="10801418" y="3908665"/>
                <a:ext cx="1152880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900" b="1" dirty="0">
                    <a:solidFill>
                      <a:srgbClr val="FF0000"/>
                    </a:solidFill>
                    <a:effectLst>
                      <a:glow rad="1143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7800 keV</a:t>
                </a:r>
                <a:endParaRPr kumimoji="1" lang="ja-JP" altLang="en-US" sz="1900" b="1">
                  <a:solidFill>
                    <a:srgbClr val="FF0000"/>
                  </a:solidFill>
                  <a:effectLst>
                    <a:glow rad="1143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81E65B2-FBB9-4763-6688-DE9FAF25D8D7}"/>
              </a:ext>
            </a:extLst>
          </p:cNvPr>
          <p:cNvGrpSpPr/>
          <p:nvPr/>
        </p:nvGrpSpPr>
        <p:grpSpPr>
          <a:xfrm>
            <a:off x="20511" y="1561605"/>
            <a:ext cx="3878158" cy="4678419"/>
            <a:chOff x="20511" y="1561605"/>
            <a:chExt cx="3878158" cy="4678419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EF412220-8F24-B97B-E40C-992CAF1CD29E}"/>
                </a:ext>
              </a:extLst>
            </p:cNvPr>
            <p:cNvGrpSpPr/>
            <p:nvPr/>
          </p:nvGrpSpPr>
          <p:grpSpPr>
            <a:xfrm>
              <a:off x="20511" y="3871900"/>
              <a:ext cx="1990487" cy="2368124"/>
              <a:chOff x="409434" y="3446715"/>
              <a:chExt cx="2347817" cy="2793248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9C62F9BC-40B2-52B6-E1B3-BEAEAF590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10489"/>
              <a:stretch>
                <a:fillRect/>
              </a:stretch>
            </p:blipFill>
            <p:spPr>
              <a:xfrm>
                <a:off x="421309" y="3480865"/>
                <a:ext cx="2253518" cy="2759098"/>
              </a:xfrm>
              <a:prstGeom prst="rect">
                <a:avLst/>
              </a:prstGeom>
            </p:spPr>
          </p:pic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ABB61BD2-FB55-A9C5-C9F5-D048762CF54D}"/>
                  </a:ext>
                </a:extLst>
              </p:cNvPr>
              <p:cNvSpPr/>
              <p:nvPr/>
            </p:nvSpPr>
            <p:spPr>
              <a:xfrm>
                <a:off x="409434" y="3446715"/>
                <a:ext cx="2347817" cy="2793237"/>
              </a:xfrm>
              <a:prstGeom prst="rect">
                <a:avLst/>
              </a:prstGeom>
              <a:noFill/>
              <a:ln>
                <a:solidFill>
                  <a:srgbClr val="8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CF3A17FE-BC87-06C7-F076-C4479C678F30}"/>
                </a:ext>
              </a:extLst>
            </p:cNvPr>
            <p:cNvGrpSpPr/>
            <p:nvPr/>
          </p:nvGrpSpPr>
          <p:grpSpPr>
            <a:xfrm>
              <a:off x="1175657" y="1561605"/>
              <a:ext cx="2723012" cy="2289743"/>
              <a:chOff x="1175657" y="1561605"/>
              <a:chExt cx="2723012" cy="2289743"/>
            </a:xfrm>
          </p:grpSpPr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7CC0CB88-EB74-A8F7-BEB3-7FE50375C7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98669" y="1561605"/>
                <a:ext cx="0" cy="1972856"/>
              </a:xfrm>
              <a:prstGeom prst="line">
                <a:avLst/>
              </a:prstGeom>
              <a:ln w="6350">
                <a:solidFill>
                  <a:srgbClr val="8101FF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432F1282-6FA3-B2E9-4992-A4BF7FF9B5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5657" y="3530504"/>
                <a:ext cx="2720989" cy="0"/>
              </a:xfrm>
              <a:prstGeom prst="line">
                <a:avLst/>
              </a:prstGeom>
              <a:ln w="12700">
                <a:solidFill>
                  <a:srgbClr val="8101FF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矢印コネクタ 51">
                <a:extLst>
                  <a:ext uri="{FF2B5EF4-FFF2-40B4-BE49-F238E27FC236}">
                    <a16:creationId xmlns:a16="http://schemas.microsoft.com/office/drawing/2014/main" id="{CE46F8B0-7100-6434-D042-9434CA00633E}"/>
                  </a:ext>
                </a:extLst>
              </p:cNvPr>
              <p:cNvCxnSpPr/>
              <p:nvPr/>
            </p:nvCxnSpPr>
            <p:spPr>
              <a:xfrm>
                <a:off x="1187531" y="3530503"/>
                <a:ext cx="0" cy="320845"/>
              </a:xfrm>
              <a:prstGeom prst="straightConnector1">
                <a:avLst/>
              </a:prstGeom>
              <a:ln w="38100">
                <a:solidFill>
                  <a:srgbClr val="8101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418DF40-62F2-9EAE-F714-D70AEFD69C3E}"/>
                </a:ext>
              </a:extLst>
            </p:cNvPr>
            <p:cNvSpPr txBox="1"/>
            <p:nvPr/>
          </p:nvSpPr>
          <p:spPr>
            <a:xfrm>
              <a:off x="686995" y="3900852"/>
              <a:ext cx="1031051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900" b="1" dirty="0">
                  <a:solidFill>
                    <a:srgbClr val="8101FF"/>
                  </a:solidFill>
                  <a:effectLst>
                    <a:glow rad="1143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450 keV</a:t>
              </a:r>
              <a:endParaRPr kumimoji="1" lang="ja-JP" altLang="en-US" sz="1900" b="1">
                <a:solidFill>
                  <a:srgbClr val="8101FF"/>
                </a:solidFill>
                <a:effectLst>
                  <a:glow rad="1143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E5B0EA5-61E1-4DDF-9489-C9DE560EA68C}"/>
              </a:ext>
            </a:extLst>
          </p:cNvPr>
          <p:cNvGrpSpPr/>
          <p:nvPr/>
        </p:nvGrpSpPr>
        <p:grpSpPr>
          <a:xfrm>
            <a:off x="2057887" y="1561605"/>
            <a:ext cx="2129287" cy="4679789"/>
            <a:chOff x="2057887" y="1561605"/>
            <a:chExt cx="2129287" cy="4679789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0CC4608-B696-F9F0-999E-A99295E96C93}"/>
                </a:ext>
              </a:extLst>
            </p:cNvPr>
            <p:cNvGrpSpPr/>
            <p:nvPr/>
          </p:nvGrpSpPr>
          <p:grpSpPr>
            <a:xfrm>
              <a:off x="2057887" y="3870934"/>
              <a:ext cx="1990487" cy="2370460"/>
              <a:chOff x="3010126" y="3445332"/>
              <a:chExt cx="2347818" cy="279600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0F349C60-315F-FE40-AF10-16963E713E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033356" y="3445332"/>
                <a:ext cx="2253519" cy="2796004"/>
              </a:xfrm>
              <a:prstGeom prst="rect">
                <a:avLst/>
              </a:prstGeom>
            </p:spPr>
          </p:pic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37A52315-2AEC-F06A-4970-73173E230C70}"/>
                  </a:ext>
                </a:extLst>
              </p:cNvPr>
              <p:cNvSpPr/>
              <p:nvPr/>
            </p:nvSpPr>
            <p:spPr>
              <a:xfrm>
                <a:off x="3010126" y="3446715"/>
                <a:ext cx="2347818" cy="2793238"/>
              </a:xfrm>
              <a:prstGeom prst="rect">
                <a:avLst/>
              </a:prstGeom>
              <a:noFill/>
              <a:ln>
                <a:solidFill>
                  <a:srgbClr val="2954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32EB3EF-3CCF-106D-0833-A3D1A9EF04C1}"/>
                </a:ext>
              </a:extLst>
            </p:cNvPr>
            <p:cNvSpPr txBox="1"/>
            <p:nvPr/>
          </p:nvSpPr>
          <p:spPr>
            <a:xfrm>
              <a:off x="2736948" y="3927413"/>
              <a:ext cx="1031051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900" b="1" dirty="0">
                  <a:solidFill>
                    <a:srgbClr val="000AFF"/>
                  </a:solidFill>
                  <a:effectLst>
                    <a:glow rad="1143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900 keV</a:t>
              </a:r>
              <a:endParaRPr kumimoji="1" lang="ja-JP" altLang="en-US" sz="1900" b="1">
                <a:solidFill>
                  <a:srgbClr val="000AFF"/>
                </a:solidFill>
                <a:effectLst>
                  <a:glow rad="1143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238DB10E-FE08-4508-375D-E7DC6990DBB6}"/>
                </a:ext>
              </a:extLst>
            </p:cNvPr>
            <p:cNvCxnSpPr>
              <a:cxnSpLocks/>
            </p:cNvCxnSpPr>
            <p:nvPr/>
          </p:nvCxnSpPr>
          <p:spPr>
            <a:xfrm>
              <a:off x="4187174" y="1561605"/>
              <a:ext cx="0" cy="2055301"/>
            </a:xfrm>
            <a:prstGeom prst="line">
              <a:avLst/>
            </a:prstGeom>
            <a:ln w="6350">
              <a:solidFill>
                <a:srgbClr val="000AFF"/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DB30AA32-0124-0D34-3ED8-EEAAC9B87D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4954" y="3612949"/>
              <a:ext cx="1060197" cy="0"/>
            </a:xfrm>
            <a:prstGeom prst="line">
              <a:avLst/>
            </a:prstGeom>
            <a:ln w="12700">
              <a:solidFill>
                <a:srgbClr val="000AFF"/>
              </a:solidFill>
              <a:prstDash val="lg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85101510-EBDF-8BAA-F95C-B4C9C2FE1F5B}"/>
                </a:ext>
              </a:extLst>
            </p:cNvPr>
            <p:cNvCxnSpPr>
              <a:cxnSpLocks/>
            </p:cNvCxnSpPr>
            <p:nvPr/>
          </p:nvCxnSpPr>
          <p:spPr>
            <a:xfrm>
              <a:off x="3124954" y="3612948"/>
              <a:ext cx="0" cy="272689"/>
            </a:xfrm>
            <a:prstGeom prst="straightConnector1">
              <a:avLst/>
            </a:prstGeom>
            <a:ln w="38100">
              <a:solidFill>
                <a:srgbClr val="000A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736F8049-AD15-4C78-3EE6-C2635F2B73E7}"/>
              </a:ext>
            </a:extLst>
          </p:cNvPr>
          <p:cNvGrpSpPr/>
          <p:nvPr/>
        </p:nvGrpSpPr>
        <p:grpSpPr>
          <a:xfrm>
            <a:off x="4060951" y="1383475"/>
            <a:ext cx="2016871" cy="4878134"/>
            <a:chOff x="4060951" y="1383475"/>
            <a:chExt cx="2016871" cy="4878134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6015F92-F468-712A-83B9-C85E732E804A}"/>
                </a:ext>
              </a:extLst>
            </p:cNvPr>
            <p:cNvGrpSpPr/>
            <p:nvPr/>
          </p:nvGrpSpPr>
          <p:grpSpPr>
            <a:xfrm>
              <a:off x="4060951" y="3862554"/>
              <a:ext cx="2016871" cy="2399055"/>
              <a:chOff x="4075774" y="3855499"/>
              <a:chExt cx="2022803" cy="2406111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1565C1A6-CC59-AD39-C89E-42BFA07054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3121" t="36096" r="13695" b="1987"/>
              <a:stretch>
                <a:fillRect/>
              </a:stretch>
            </p:blipFill>
            <p:spPr>
              <a:xfrm>
                <a:off x="4075774" y="3855499"/>
                <a:ext cx="1939498" cy="2406111"/>
              </a:xfrm>
              <a:prstGeom prst="rect">
                <a:avLst/>
              </a:prstGeom>
            </p:spPr>
          </p:pic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B861C7D9-33DD-D5D6-0A32-E4CC0A4EBCAC}"/>
                  </a:ext>
                </a:extLst>
              </p:cNvPr>
              <p:cNvSpPr/>
              <p:nvPr/>
            </p:nvSpPr>
            <p:spPr>
              <a:xfrm>
                <a:off x="4102236" y="3866844"/>
                <a:ext cx="1996341" cy="2375080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4D12B293-54E7-81BB-DD3B-E545FA1F55FC}"/>
                </a:ext>
              </a:extLst>
            </p:cNvPr>
            <p:cNvGrpSpPr/>
            <p:nvPr/>
          </p:nvGrpSpPr>
          <p:grpSpPr>
            <a:xfrm>
              <a:off x="4665072" y="1383475"/>
              <a:ext cx="1152880" cy="2918713"/>
              <a:chOff x="4665072" y="1383475"/>
              <a:chExt cx="1152880" cy="2918713"/>
            </a:xfrm>
          </p:grpSpPr>
          <p:cxnSp>
            <p:nvCxnSpPr>
              <p:cNvPr id="68" name="直線コネクタ 67">
                <a:extLst>
                  <a:ext uri="{FF2B5EF4-FFF2-40B4-BE49-F238E27FC236}">
                    <a16:creationId xmlns:a16="http://schemas.microsoft.com/office/drawing/2014/main" id="{C0F37DD6-CEAB-206A-2DCD-32016633D8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2242" y="1383475"/>
                <a:ext cx="0" cy="2233430"/>
              </a:xfrm>
              <a:prstGeom prst="line">
                <a:avLst/>
              </a:prstGeom>
              <a:ln w="6350">
                <a:solidFill>
                  <a:srgbClr val="00B0F0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矢印コネクタ 69">
                <a:extLst>
                  <a:ext uri="{FF2B5EF4-FFF2-40B4-BE49-F238E27FC236}">
                    <a16:creationId xmlns:a16="http://schemas.microsoft.com/office/drawing/2014/main" id="{1515018E-2466-0BDB-66B2-9B63B4211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63088" y="3612947"/>
                <a:ext cx="0" cy="272689"/>
              </a:xfrm>
              <a:prstGeom prst="straightConnector1">
                <a:avLst/>
              </a:prstGeom>
              <a:ln w="38100">
                <a:solidFill>
                  <a:srgbClr val="00B0F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BFE7E263-2497-E555-3859-E434BF1E388D}"/>
                  </a:ext>
                </a:extLst>
              </p:cNvPr>
              <p:cNvSpPr txBox="1"/>
              <p:nvPr/>
            </p:nvSpPr>
            <p:spPr>
              <a:xfrm>
                <a:off x="4665072" y="3917467"/>
                <a:ext cx="1152880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900" b="1" dirty="0">
                    <a:solidFill>
                      <a:srgbClr val="00B0F0"/>
                    </a:solidFill>
                    <a:effectLst>
                      <a:glow rad="1143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1800 keV</a:t>
                </a:r>
                <a:endParaRPr kumimoji="1" lang="ja-JP" altLang="en-US" sz="1900" b="1">
                  <a:solidFill>
                    <a:srgbClr val="00B0F0"/>
                  </a:solidFill>
                  <a:effectLst>
                    <a:glow rad="1143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18BF310E-6808-D735-787B-7859F5517D7A}"/>
              </a:ext>
            </a:extLst>
          </p:cNvPr>
          <p:cNvGrpSpPr/>
          <p:nvPr/>
        </p:nvGrpSpPr>
        <p:grpSpPr>
          <a:xfrm>
            <a:off x="6985782" y="1288473"/>
            <a:ext cx="3142761" cy="4950576"/>
            <a:chOff x="6985782" y="1288473"/>
            <a:chExt cx="3142761" cy="495057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2FB457E-5023-4C6B-EADE-7C6406898CC6}"/>
                </a:ext>
              </a:extLst>
            </p:cNvPr>
            <p:cNvGrpSpPr/>
            <p:nvPr/>
          </p:nvGrpSpPr>
          <p:grpSpPr>
            <a:xfrm>
              <a:off x="8138054" y="3855306"/>
              <a:ext cx="1990489" cy="2383743"/>
              <a:chOff x="4715764" y="3848230"/>
              <a:chExt cx="1996343" cy="2390754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93E90208-0560-6F81-5505-C51A5058A9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35516" y="3848230"/>
                <a:ext cx="1916159" cy="2375080"/>
              </a:xfrm>
              <a:prstGeom prst="rect">
                <a:avLst/>
              </a:prstGeom>
            </p:spPr>
          </p:pic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0774A311-2943-3CB5-CBDC-7203626773B8}"/>
                  </a:ext>
                </a:extLst>
              </p:cNvPr>
              <p:cNvSpPr/>
              <p:nvPr/>
            </p:nvSpPr>
            <p:spPr>
              <a:xfrm>
                <a:off x="4715764" y="3863904"/>
                <a:ext cx="1996343" cy="23750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3BA577F9-DB7A-1C80-A9AD-C906D42D6BCF}"/>
                </a:ext>
              </a:extLst>
            </p:cNvPr>
            <p:cNvGrpSpPr/>
            <p:nvPr/>
          </p:nvGrpSpPr>
          <p:grpSpPr>
            <a:xfrm>
              <a:off x="6985782" y="1288473"/>
              <a:ext cx="1746236" cy="2562875"/>
              <a:chOff x="6985782" y="1288473"/>
              <a:chExt cx="1746236" cy="2562875"/>
            </a:xfrm>
          </p:grpSpPr>
          <p:cxnSp>
            <p:nvCxnSpPr>
              <p:cNvPr id="87" name="直線コネクタ 86">
                <a:extLst>
                  <a:ext uri="{FF2B5EF4-FFF2-40B4-BE49-F238E27FC236}">
                    <a16:creationId xmlns:a16="http://schemas.microsoft.com/office/drawing/2014/main" id="{F5FCCEF5-357E-F288-00EE-07D2B76138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4111" y="1288473"/>
                <a:ext cx="0" cy="2242030"/>
              </a:xfrm>
              <a:prstGeom prst="line">
                <a:avLst/>
              </a:prstGeom>
              <a:ln w="63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A409558D-3246-3A59-0EB2-BF63BB6FA9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85782" y="3513532"/>
                <a:ext cx="1746236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線矢印コネクタ 91">
                <a:extLst>
                  <a:ext uri="{FF2B5EF4-FFF2-40B4-BE49-F238E27FC236}">
                    <a16:creationId xmlns:a16="http://schemas.microsoft.com/office/drawing/2014/main" id="{1D00C352-13E5-59DA-0D70-F9341B8DFD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6994" y="3525479"/>
                <a:ext cx="0" cy="325869"/>
              </a:xfrm>
              <a:prstGeom prst="straightConnector1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147B5D5-FE41-7692-FD99-EB58F9F2C5F7}"/>
                </a:ext>
              </a:extLst>
            </p:cNvPr>
            <p:cNvSpPr txBox="1"/>
            <p:nvPr/>
          </p:nvSpPr>
          <p:spPr>
            <a:xfrm>
              <a:off x="8830623" y="3900851"/>
              <a:ext cx="1152880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9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1143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5300 keV</a:t>
              </a:r>
              <a:endParaRPr kumimoji="1" lang="ja-JP" altLang="en-US" sz="1900" b="1">
                <a:solidFill>
                  <a:schemeClr val="accent2">
                    <a:lumMod val="75000"/>
                  </a:schemeClr>
                </a:solidFill>
                <a:effectLst>
                  <a:glow rad="1143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EEC3C5A3-BFD9-1B6F-E9EF-B813079CA2AF}"/>
                  </a:ext>
                </a:extLst>
              </p:cNvPr>
              <p:cNvSpPr txBox="1"/>
              <p:nvPr/>
            </p:nvSpPr>
            <p:spPr>
              <a:xfrm>
                <a:off x="-22115" y="701739"/>
                <a:ext cx="3147069" cy="2457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4150" indent="-184150">
                  <a:buFont typeface="Arial" panose="020B0604020202020204" pitchFamily="34" charset="0"/>
                  <a:buChar char="•"/>
                </a:pP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Investigate </a:t>
                </a:r>
                <a:r>
                  <a:rPr lang="en-US" altLang="ja-JP" sz="1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frequency</a:t>
                </a: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dependence</a:t>
                </a: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19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</a:t>
                </a: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19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19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ja-JP" sz="19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𝒃𝒊𝒓𝒕𝒉</m:t>
                        </m:r>
                      </m:sub>
                    </m:sSub>
                  </m:oMath>
                </a14:m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confirm BAE-associated mode</a:t>
                </a:r>
                <a:b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450 keV </a:t>
                </a:r>
                <a14:m>
                  <m:oMath xmlns:m="http://schemas.openxmlformats.org/officeDocument/2006/math">
                    <m:r>
                      <a:rPr lang="en-US" altLang="ja-JP" sz="19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kumimoji="1" lang="en-US" altLang="ja-JP" sz="19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kumimoji="1" lang="en-US" altLang="ja-JP" sz="19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birth</a:t>
                </a:r>
                <a:r>
                  <a:rPr lang="en-US" altLang="ja-JP" sz="19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19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7800 keV</a:t>
                </a:r>
                <a:b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*Contrast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9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19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ja-JP" sz="19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-f diagrams </a:t>
                </a:r>
                <a:b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were reduced</a:t>
                </a:r>
              </a:p>
            </p:txBody>
          </p:sp>
        </mc:Choice>
        <mc:Fallback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EEC3C5A3-BFD9-1B6F-E9EF-B813079CA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115" y="701739"/>
                <a:ext cx="3147069" cy="2457468"/>
              </a:xfrm>
              <a:prstGeom prst="rect">
                <a:avLst/>
              </a:prstGeom>
              <a:blipFill>
                <a:blip r:embed="rId12"/>
                <a:stretch>
                  <a:fillRect l="-1606" t="-1546" r="-1205" b="-30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F6976B49-FA16-7A17-844D-EB12D55412F1}"/>
              </a:ext>
            </a:extLst>
          </p:cNvPr>
          <p:cNvGrpSpPr/>
          <p:nvPr/>
        </p:nvGrpSpPr>
        <p:grpSpPr>
          <a:xfrm>
            <a:off x="8726994" y="1077386"/>
            <a:ext cx="3465006" cy="1027965"/>
            <a:chOff x="8726994" y="1077386"/>
            <a:chExt cx="3465006" cy="1027965"/>
          </a:xfrm>
        </p:grpSpPr>
        <p:sp>
          <p:nvSpPr>
            <p:cNvPr id="132" name="左中かっこ 131">
              <a:extLst>
                <a:ext uri="{FF2B5EF4-FFF2-40B4-BE49-F238E27FC236}">
                  <a16:creationId xmlns:a16="http://schemas.microsoft.com/office/drawing/2014/main" id="{88F70191-25FB-DF17-804E-E3E0CF212444}"/>
                </a:ext>
              </a:extLst>
            </p:cNvPr>
            <p:cNvSpPr/>
            <p:nvPr/>
          </p:nvSpPr>
          <p:spPr>
            <a:xfrm rot="10800000">
              <a:off x="8726994" y="1077386"/>
              <a:ext cx="178053" cy="422174"/>
            </a:xfrm>
            <a:prstGeom prst="leftBrace">
              <a:avLst>
                <a:gd name="adj1" fmla="val 30907"/>
                <a:gd name="adj2" fmla="val 50000"/>
              </a:avLst>
            </a:prstGeom>
            <a:ln w="28575">
              <a:solidFill>
                <a:srgbClr val="000A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テキスト ボックス 132">
                  <a:extLst>
                    <a:ext uri="{FF2B5EF4-FFF2-40B4-BE49-F238E27FC236}">
                      <a16:creationId xmlns:a16="http://schemas.microsoft.com/office/drawing/2014/main" id="{4282D6FD-ADC0-DDB7-3840-93BF14E11988}"/>
                    </a:ext>
                  </a:extLst>
                </p:cNvPr>
                <p:cNvSpPr txBox="1"/>
                <p:nvPr/>
              </p:nvSpPr>
              <p:spPr>
                <a:xfrm>
                  <a:off x="8830624" y="1089688"/>
                  <a:ext cx="3361376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Only ~20%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 b="0" i="0" dirty="0" smtClean="0">
                          <a:solidFill>
                            <a:srgbClr val="000AFF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ja-JP" sz="2000" b="0" i="1" dirty="0" smtClean="0">
                          <a:solidFill>
                            <a:srgbClr val="000AFF"/>
                          </a:solidFill>
                          <a:latin typeface="Cambria Math" panose="02040503050406030204" pitchFamily="18" charset="0"/>
                        </a:rPr>
                        <m:t>𝑓𝑟𝑒𝑞</m:t>
                      </m:r>
                    </m:oMath>
                  </a14:m>
                  <a:r>
                    <a:rPr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across </a:t>
                  </a:r>
                  <a14:m>
                    <m:oMath xmlns:m="http://schemas.openxmlformats.org/officeDocument/2006/math">
                      <m:r>
                        <a:rPr lang="en-US" altLang="ja-JP" sz="2000" b="0" i="1" smtClean="0">
                          <a:solidFill>
                            <a:srgbClr val="000AFF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  <m:sSub>
                        <m:sSubPr>
                          <m:ctrlPr>
                            <a:rPr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</a:rPr>
                            <m:t>𝑏𝑖𝑟𝑡ℎ</m:t>
                          </m:r>
                        </m:sub>
                      </m:sSub>
                    </m:oMath>
                  </a14:m>
                  <a:r>
                    <a:rPr kumimoji="1"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or </a:t>
                  </a:r>
                  <a14:m>
                    <m:oMath xmlns:m="http://schemas.openxmlformats.org/officeDocument/2006/math">
                      <m:r>
                        <a:rPr kumimoji="1" lang="en-US" altLang="ja-JP" sz="2000" b="0" i="1" smtClean="0">
                          <a:solidFill>
                            <a:srgbClr val="000A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4.16×</m:t>
                      </m:r>
                      <m:sSub>
                        <m:sSubPr>
                          <m:ctrlP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sub>
                      </m:sSub>
                    </m:oMath>
                  </a14:m>
                  <a:br>
                    <a:rPr kumimoji="1"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1"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- BAE-associated mode</a:t>
                  </a:r>
                  <a:endParaRPr kumimoji="1" lang="ja-JP" altLang="en-US" sz="2000">
                    <a:solidFill>
                      <a:srgbClr val="000A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3" name="テキスト ボックス 132">
                  <a:extLst>
                    <a:ext uri="{FF2B5EF4-FFF2-40B4-BE49-F238E27FC236}">
                      <a16:creationId xmlns:a16="http://schemas.microsoft.com/office/drawing/2014/main" id="{4282D6FD-ADC0-DDB7-3840-93BF14E119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0624" y="1089688"/>
                  <a:ext cx="3361376" cy="1015663"/>
                </a:xfrm>
                <a:prstGeom prst="rect">
                  <a:avLst/>
                </a:prstGeom>
                <a:blipFill>
                  <a:blip r:embed="rId14"/>
                  <a:stretch>
                    <a:fillRect l="-1880" t="-2469" b="-98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F0D8F7B1-EC48-6340-ABE2-49723BF3AC30}"/>
              </a:ext>
            </a:extLst>
          </p:cNvPr>
          <p:cNvGrpSpPr/>
          <p:nvPr/>
        </p:nvGrpSpPr>
        <p:grpSpPr>
          <a:xfrm>
            <a:off x="8726994" y="2294396"/>
            <a:ext cx="3012712" cy="1015663"/>
            <a:chOff x="8726994" y="1001255"/>
            <a:chExt cx="3012712" cy="1015663"/>
          </a:xfrm>
        </p:grpSpPr>
        <p:sp>
          <p:nvSpPr>
            <p:cNvPr id="140" name="左中かっこ 139">
              <a:extLst>
                <a:ext uri="{FF2B5EF4-FFF2-40B4-BE49-F238E27FC236}">
                  <a16:creationId xmlns:a16="http://schemas.microsoft.com/office/drawing/2014/main" id="{9EA96EB7-F66C-D785-3ABB-F06C5BCD1716}"/>
                </a:ext>
              </a:extLst>
            </p:cNvPr>
            <p:cNvSpPr/>
            <p:nvPr/>
          </p:nvSpPr>
          <p:spPr>
            <a:xfrm rot="10800000">
              <a:off x="8726994" y="1077385"/>
              <a:ext cx="159732" cy="796419"/>
            </a:xfrm>
            <a:prstGeom prst="leftBrace">
              <a:avLst>
                <a:gd name="adj1" fmla="val 30907"/>
                <a:gd name="adj2" fmla="val 50000"/>
              </a:avLst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1" name="テキスト ボックス 140">
                  <a:extLst>
                    <a:ext uri="{FF2B5EF4-FFF2-40B4-BE49-F238E27FC236}">
                      <a16:creationId xmlns:a16="http://schemas.microsoft.com/office/drawing/2014/main" id="{EC0F91A8-34E5-BCD9-B37B-1127EE9B997C}"/>
                    </a:ext>
                  </a:extLst>
                </p:cNvPr>
                <p:cNvSpPr txBox="1"/>
                <p:nvPr/>
              </p:nvSpPr>
              <p:spPr>
                <a:xfrm>
                  <a:off x="8923355" y="1001255"/>
                  <a:ext cx="2816351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~200%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 b="0" i="0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ja-JP" sz="20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𝑓𝑟𝑒𝑞</m:t>
                      </m:r>
                    </m:oMath>
                  </a14:m>
                  <a:r>
                    <a:rPr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across </a:t>
                  </a:r>
                  <a:br>
                    <a:rPr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en-US" altLang="ja-JP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11.7</m:t>
                      </m:r>
                      <m:sSub>
                        <m:sSubPr>
                          <m:ctrlPr>
                            <a:rPr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𝑏𝑖𝑟𝑡ℎ</m:t>
                          </m:r>
                        </m:sub>
                      </m:sSub>
                    </m:oMath>
                  </a14:m>
                  <a:r>
                    <a:rPr kumimoji="1"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or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kumimoji="1" lang="en-US" altLang="ja-JP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.43×</m:t>
                      </m:r>
                      <m:sSub>
                        <m:sSubPr>
                          <m:ctrlPr>
                            <a:rPr kumimoji="1"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sub>
                      </m:sSub>
                    </m:oMath>
                  </a14:m>
                  <a:br>
                    <a:rPr kumimoji="1"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1" lang="en-US" altLang="ja-JP" sz="20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- EPM?</a:t>
                  </a:r>
                  <a:endParaRPr kumimoji="1" lang="ja-JP" altLang="en-US" sz="200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141" name="テキスト ボックス 140">
                  <a:extLst>
                    <a:ext uri="{FF2B5EF4-FFF2-40B4-BE49-F238E27FC236}">
                      <a16:creationId xmlns:a16="http://schemas.microsoft.com/office/drawing/2014/main" id="{EC0F91A8-34E5-BCD9-B37B-1127EE9B99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3355" y="1001255"/>
                  <a:ext cx="2816351" cy="1015663"/>
                </a:xfrm>
                <a:prstGeom prst="rect">
                  <a:avLst/>
                </a:prstGeom>
                <a:blipFill>
                  <a:blip r:embed="rId15"/>
                  <a:stretch>
                    <a:fillRect l="-2242" t="-2469" b="-98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C2F805A3-4F01-6696-E84B-F291F11C1146}"/>
              </a:ext>
            </a:extLst>
          </p:cNvPr>
          <p:cNvGrpSpPr/>
          <p:nvPr/>
        </p:nvGrpSpPr>
        <p:grpSpPr>
          <a:xfrm>
            <a:off x="5874012" y="1383475"/>
            <a:ext cx="2229712" cy="4862279"/>
            <a:chOff x="5874012" y="1383475"/>
            <a:chExt cx="2229712" cy="4862279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2593CC54-CBEB-A1A4-5D63-5F3F2F547187}"/>
                </a:ext>
              </a:extLst>
            </p:cNvPr>
            <p:cNvGrpSpPr/>
            <p:nvPr/>
          </p:nvGrpSpPr>
          <p:grpSpPr>
            <a:xfrm>
              <a:off x="5874012" y="1383475"/>
              <a:ext cx="2229712" cy="4862279"/>
              <a:chOff x="5874012" y="1383475"/>
              <a:chExt cx="2229712" cy="4862279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BC29AB74-0ADD-2CF3-06C1-F6A734F7AA6E}"/>
                  </a:ext>
                </a:extLst>
              </p:cNvPr>
              <p:cNvGrpSpPr/>
              <p:nvPr/>
            </p:nvGrpSpPr>
            <p:grpSpPr>
              <a:xfrm>
                <a:off x="6113236" y="3855306"/>
                <a:ext cx="1990488" cy="2390448"/>
                <a:chOff x="4697885" y="3848230"/>
                <a:chExt cx="1996342" cy="2397478"/>
              </a:xfrm>
            </p:grpSpPr>
            <p:pic>
              <p:nvPicPr>
                <p:cNvPr id="23" name="図 22">
                  <a:extLst>
                    <a:ext uri="{FF2B5EF4-FFF2-40B4-BE49-F238E27FC236}">
                      <a16:creationId xmlns:a16="http://schemas.microsoft.com/office/drawing/2014/main" id="{F5A8C471-1243-79B0-BFB4-ACCA82782A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705027" y="3848230"/>
                  <a:ext cx="1916159" cy="2397478"/>
                </a:xfrm>
                <a:prstGeom prst="rect">
                  <a:avLst/>
                </a:prstGeom>
              </p:spPr>
            </p:pic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F4D9D563-E0BE-8654-8277-D7DFDFB2F259}"/>
                    </a:ext>
                  </a:extLst>
                </p:cNvPr>
                <p:cNvSpPr/>
                <p:nvPr/>
              </p:nvSpPr>
              <p:spPr>
                <a:xfrm>
                  <a:off x="4697885" y="3863904"/>
                  <a:ext cx="1996342" cy="2375080"/>
                </a:xfrm>
                <a:prstGeom prst="rect">
                  <a:avLst/>
                </a:prstGeom>
                <a:no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6" name="グループ化 85">
                <a:extLst>
                  <a:ext uri="{FF2B5EF4-FFF2-40B4-BE49-F238E27FC236}">
                    <a16:creationId xmlns:a16="http://schemas.microsoft.com/office/drawing/2014/main" id="{B0AB708A-3168-74ED-57A5-4C29492010A8}"/>
                  </a:ext>
                </a:extLst>
              </p:cNvPr>
              <p:cNvGrpSpPr/>
              <p:nvPr/>
            </p:nvGrpSpPr>
            <p:grpSpPr>
              <a:xfrm>
                <a:off x="5874012" y="1383475"/>
                <a:ext cx="2054457" cy="2902097"/>
                <a:chOff x="5874012" y="1383475"/>
                <a:chExt cx="2054457" cy="2902097"/>
              </a:xfrm>
            </p:grpSpPr>
            <p:cxnSp>
              <p:nvCxnSpPr>
                <p:cNvPr id="73" name="直線コネクタ 72">
                  <a:extLst>
                    <a:ext uri="{FF2B5EF4-FFF2-40B4-BE49-F238E27FC236}">
                      <a16:creationId xmlns:a16="http://schemas.microsoft.com/office/drawing/2014/main" id="{FD2B40E8-F387-AAE8-15BF-2F4BF50EBA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74012" y="1383475"/>
                  <a:ext cx="0" cy="2188016"/>
                </a:xfrm>
                <a:prstGeom prst="line">
                  <a:avLst/>
                </a:prstGeom>
                <a:ln w="6350">
                  <a:solidFill>
                    <a:srgbClr val="00B050"/>
                  </a:solidFill>
                  <a:prstDash val="lg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線コネクタ 80">
                  <a:extLst>
                    <a:ext uri="{FF2B5EF4-FFF2-40B4-BE49-F238E27FC236}">
                      <a16:creationId xmlns:a16="http://schemas.microsoft.com/office/drawing/2014/main" id="{98D6EBA0-C82C-9D20-F96D-5B72859EC3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874012" y="3581539"/>
                  <a:ext cx="1506795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  <a:prstDash val="lg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線矢印コネクタ 82">
                  <a:extLst>
                    <a:ext uri="{FF2B5EF4-FFF2-40B4-BE49-F238E27FC236}">
                      <a16:creationId xmlns:a16="http://schemas.microsoft.com/office/drawing/2014/main" id="{F24A7A97-3FCB-D541-C1F1-500AFC7134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72607" y="3571491"/>
                  <a:ext cx="0" cy="279857"/>
                </a:xfrm>
                <a:prstGeom prst="straightConnector1">
                  <a:avLst/>
                </a:prstGeom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テキスト ボックス 84">
                  <a:extLst>
                    <a:ext uri="{FF2B5EF4-FFF2-40B4-BE49-F238E27FC236}">
                      <a16:creationId xmlns:a16="http://schemas.microsoft.com/office/drawing/2014/main" id="{23A91232-CA69-FEB6-7C4B-5680EFFA92F3}"/>
                    </a:ext>
                  </a:extLst>
                </p:cNvPr>
                <p:cNvSpPr txBox="1"/>
                <p:nvPr/>
              </p:nvSpPr>
              <p:spPr>
                <a:xfrm>
                  <a:off x="6775589" y="3900851"/>
                  <a:ext cx="1152880" cy="3847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900" b="1" dirty="0">
                      <a:solidFill>
                        <a:srgbClr val="00B050"/>
                      </a:solidFill>
                      <a:effectLst>
                        <a:glow rad="1143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3540 keV</a:t>
                  </a:r>
                  <a:endParaRPr kumimoji="1" lang="ja-JP" altLang="en-US" sz="1900" b="1">
                    <a:solidFill>
                      <a:srgbClr val="00B050"/>
                    </a:solidFill>
                    <a:effectLst>
                      <a:glow rad="1143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37CD7837-1431-D662-9A58-C315E1F60D95}"/>
                </a:ext>
              </a:extLst>
            </p:cNvPr>
            <p:cNvCxnSpPr>
              <a:cxnSpLocks/>
            </p:cNvCxnSpPr>
            <p:nvPr/>
          </p:nvCxnSpPr>
          <p:spPr>
            <a:xfrm>
              <a:off x="7001734" y="4917563"/>
              <a:ext cx="443006" cy="0"/>
            </a:xfrm>
            <a:prstGeom prst="straightConnector1">
              <a:avLst/>
            </a:prstGeom>
            <a:ln w="38100">
              <a:solidFill>
                <a:srgbClr val="000AFF"/>
              </a:solidFill>
              <a:tailEnd type="triangle"/>
            </a:ln>
            <a:effectLst>
              <a:glow rad="63500">
                <a:schemeClr val="bg1"/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775D3B06-7174-A399-8A1C-551A050F4317}"/>
                </a:ext>
              </a:extLst>
            </p:cNvPr>
            <p:cNvCxnSpPr>
              <a:cxnSpLocks/>
            </p:cNvCxnSpPr>
            <p:nvPr/>
          </p:nvCxnSpPr>
          <p:spPr>
            <a:xfrm>
              <a:off x="7001734" y="5514108"/>
              <a:ext cx="379073" cy="0"/>
            </a:xfrm>
            <a:prstGeom prst="straightConnector1">
              <a:avLst/>
            </a:prstGeom>
            <a:ln w="38100">
              <a:solidFill>
                <a:srgbClr val="5CD29C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加算記号 32">
              <a:extLst>
                <a:ext uri="{FF2B5EF4-FFF2-40B4-BE49-F238E27FC236}">
                  <a16:creationId xmlns:a16="http://schemas.microsoft.com/office/drawing/2014/main" id="{6727A228-C78C-3092-8D09-3C095430CE5B}"/>
                </a:ext>
              </a:extLst>
            </p:cNvPr>
            <p:cNvSpPr/>
            <p:nvPr/>
          </p:nvSpPr>
          <p:spPr>
            <a:xfrm rot="18900000">
              <a:off x="6779951" y="4732069"/>
              <a:ext cx="370988" cy="370988"/>
            </a:xfrm>
            <a:prstGeom prst="mathPlus">
              <a:avLst>
                <a:gd name="adj1" fmla="val 19788"/>
              </a:avLst>
            </a:prstGeom>
            <a:solidFill>
              <a:srgbClr val="000A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加算記号 33">
              <a:extLst>
                <a:ext uri="{FF2B5EF4-FFF2-40B4-BE49-F238E27FC236}">
                  <a16:creationId xmlns:a16="http://schemas.microsoft.com/office/drawing/2014/main" id="{9BBD32EB-A081-2B2F-7A22-40AADEA8EE59}"/>
                </a:ext>
              </a:extLst>
            </p:cNvPr>
            <p:cNvSpPr/>
            <p:nvPr/>
          </p:nvSpPr>
          <p:spPr>
            <a:xfrm>
              <a:off x="6764323" y="5328614"/>
              <a:ext cx="370988" cy="370988"/>
            </a:xfrm>
            <a:prstGeom prst="mathPlus">
              <a:avLst>
                <a:gd name="adj1" fmla="val 19788"/>
              </a:avLst>
            </a:prstGeom>
            <a:solidFill>
              <a:srgbClr val="5CD29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903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84B1C-D311-83BE-206D-22B04E511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EC8DD3-B8F7-463E-5854-BA6EAF9C1546}"/>
              </a:ext>
            </a:extLst>
          </p:cNvPr>
          <p:cNvGrpSpPr/>
          <p:nvPr/>
        </p:nvGrpSpPr>
        <p:grpSpPr>
          <a:xfrm>
            <a:off x="278934" y="470477"/>
            <a:ext cx="9373748" cy="6387014"/>
            <a:chOff x="278934" y="470477"/>
            <a:chExt cx="9373748" cy="6387014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0FA736F-EE73-3D2D-277F-93FA13F2B5BC}"/>
                </a:ext>
              </a:extLst>
            </p:cNvPr>
            <p:cNvGrpSpPr/>
            <p:nvPr/>
          </p:nvGrpSpPr>
          <p:grpSpPr>
            <a:xfrm>
              <a:off x="4325311" y="909109"/>
              <a:ext cx="4020720" cy="5948382"/>
              <a:chOff x="4395367" y="1078952"/>
              <a:chExt cx="3840718" cy="5682081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10E94B7E-1489-C07E-AC7E-B324827E10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00999" y="2836505"/>
                <a:ext cx="3835086" cy="3924528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3B6F58E0-8C94-0169-9CDC-F9236EC0E8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395367" y="1078952"/>
                <a:ext cx="3835086" cy="1817989"/>
              </a:xfrm>
              <a:prstGeom prst="rect">
                <a:avLst/>
              </a:prstGeom>
            </p:spPr>
          </p:pic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5519CDE-1438-1974-199E-116D3F273F2B}"/>
                </a:ext>
              </a:extLst>
            </p:cNvPr>
            <p:cNvGrpSpPr/>
            <p:nvPr/>
          </p:nvGrpSpPr>
          <p:grpSpPr>
            <a:xfrm>
              <a:off x="278934" y="1122833"/>
              <a:ext cx="6045614" cy="3488282"/>
              <a:chOff x="278934" y="1122833"/>
              <a:chExt cx="6045614" cy="3488282"/>
            </a:xfrm>
          </p:grpSpPr>
          <p:grpSp>
            <p:nvGrpSpPr>
              <p:cNvPr id="122" name="グループ化 121">
                <a:extLst>
                  <a:ext uri="{FF2B5EF4-FFF2-40B4-BE49-F238E27FC236}">
                    <a16:creationId xmlns:a16="http://schemas.microsoft.com/office/drawing/2014/main" id="{765E3183-FCC4-09E3-E264-9EA657EC89B5}"/>
                  </a:ext>
                </a:extLst>
              </p:cNvPr>
              <p:cNvGrpSpPr/>
              <p:nvPr/>
            </p:nvGrpSpPr>
            <p:grpSpPr>
              <a:xfrm>
                <a:off x="278934" y="4241783"/>
                <a:ext cx="4020721" cy="369332"/>
                <a:chOff x="209119" y="4083382"/>
                <a:chExt cx="4020721" cy="369332"/>
              </a:xfrm>
            </p:grpSpPr>
            <p:sp>
              <p:nvSpPr>
                <p:cNvPr id="119" name="テキスト ボックス 118">
                  <a:extLst>
                    <a:ext uri="{FF2B5EF4-FFF2-40B4-BE49-F238E27FC236}">
                      <a16:creationId xmlns:a16="http://schemas.microsoft.com/office/drawing/2014/main" id="{AB870E17-0B6A-9CEB-637D-2DA6306E389B}"/>
                    </a:ext>
                  </a:extLst>
                </p:cNvPr>
                <p:cNvSpPr txBox="1"/>
                <p:nvPr/>
              </p:nvSpPr>
              <p:spPr>
                <a:xfrm>
                  <a:off x="209119" y="4083382"/>
                  <a:ext cx="402072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システムフォント（レギュラー）"/>
                    <a:buChar char="ー"/>
                  </a:pPr>
                  <a:r>
                    <a:rPr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Exact resonances are marked with</a:t>
                  </a:r>
                </a:p>
              </p:txBody>
            </p:sp>
            <p:sp>
              <p:nvSpPr>
                <p:cNvPr id="121" name="円/楕円 120">
                  <a:extLst>
                    <a:ext uri="{FF2B5EF4-FFF2-40B4-BE49-F238E27FC236}">
                      <a16:creationId xmlns:a16="http://schemas.microsoft.com/office/drawing/2014/main" id="{0739BEB4-FE23-33D0-4CCE-8B1B04CA2C78}"/>
                    </a:ext>
                  </a:extLst>
                </p:cNvPr>
                <p:cNvSpPr/>
                <p:nvPr/>
              </p:nvSpPr>
              <p:spPr>
                <a:xfrm>
                  <a:off x="3778891" y="4162519"/>
                  <a:ext cx="236341" cy="236341"/>
                </a:xfrm>
                <a:prstGeom prst="ellipse">
                  <a:avLst/>
                </a:prstGeom>
                <a:gradFill flip="none" rotWithShape="1">
                  <a:gsLst>
                    <a:gs pos="29000">
                      <a:srgbClr val="00B0F0"/>
                    </a:gs>
                    <a:gs pos="14000">
                      <a:srgbClr val="000AFF"/>
                    </a:gs>
                    <a:gs pos="80000">
                      <a:srgbClr val="FF7300"/>
                    </a:gs>
                    <a:gs pos="62000">
                      <a:srgbClr val="FFFF00"/>
                    </a:gs>
                    <a:gs pos="47000">
                      <a:srgbClr val="00D553"/>
                    </a:gs>
                    <a:gs pos="0">
                      <a:srgbClr val="8F00FF"/>
                    </a:gs>
                    <a:gs pos="94000">
                      <a:srgbClr val="FF0000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9778376-C77E-B47B-C5E4-553D3C62385F}"/>
                  </a:ext>
                </a:extLst>
              </p:cNvPr>
              <p:cNvSpPr txBox="1"/>
              <p:nvPr/>
            </p:nvSpPr>
            <p:spPr>
              <a:xfrm>
                <a:off x="5145791" y="1122833"/>
                <a:ext cx="117875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solidFill>
                      <a:srgbClr val="FF0000"/>
                    </a:solidFill>
                    <a:effectLst>
                      <a:glow rad="889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Midplane</a:t>
                </a:r>
                <a:endParaRPr kumimoji="1" lang="ja-JP" altLang="en-US" sz="2000">
                  <a:solidFill>
                    <a:srgbClr val="FF0000"/>
                  </a:solidFill>
                  <a:effectLst>
                    <a:glow rad="889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D7CD1DF8-079F-2FD7-A5D3-BA10E6B56857}"/>
                </a:ext>
              </a:extLst>
            </p:cNvPr>
            <p:cNvGrpSpPr/>
            <p:nvPr/>
          </p:nvGrpSpPr>
          <p:grpSpPr>
            <a:xfrm>
              <a:off x="5102882" y="502109"/>
              <a:ext cx="2707336" cy="478302"/>
              <a:chOff x="5102882" y="502109"/>
              <a:chExt cx="2707336" cy="478302"/>
            </a:xfrm>
          </p:grpSpPr>
          <p:sp>
            <p:nvSpPr>
              <p:cNvPr id="62" name="左中かっこ 61">
                <a:extLst>
                  <a:ext uri="{FF2B5EF4-FFF2-40B4-BE49-F238E27FC236}">
                    <a16:creationId xmlns:a16="http://schemas.microsoft.com/office/drawing/2014/main" id="{ED12E082-BFE2-2F73-8DA8-3E6F85D3E1B1}"/>
                  </a:ext>
                </a:extLst>
              </p:cNvPr>
              <p:cNvSpPr/>
              <p:nvPr/>
            </p:nvSpPr>
            <p:spPr>
              <a:xfrm rot="5400000">
                <a:off x="6379829" y="-449978"/>
                <a:ext cx="153442" cy="2707336"/>
              </a:xfrm>
              <a:prstGeom prst="leftBrace">
                <a:avLst>
                  <a:gd name="adj1" fmla="val 235896"/>
                  <a:gd name="adj2" fmla="val 50000"/>
                </a:avLst>
              </a:prstGeom>
              <a:ln w="9525">
                <a:solidFill>
                  <a:srgbClr val="FF73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4B0E553-B5DC-24D4-23C5-A73B3FF2E7E4}"/>
                  </a:ext>
                </a:extLst>
              </p:cNvPr>
              <p:cNvSpPr txBox="1"/>
              <p:nvPr/>
            </p:nvSpPr>
            <p:spPr>
              <a:xfrm>
                <a:off x="5750881" y="502109"/>
                <a:ext cx="13468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FF7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 Region</a:t>
                </a:r>
                <a:endParaRPr kumimoji="1" lang="ja-JP" altLang="en-US" sz="2000">
                  <a:solidFill>
                    <a:srgbClr val="FF7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6DF13A94-3587-D9D4-6EEB-CBC28F86127A}"/>
                </a:ext>
              </a:extLst>
            </p:cNvPr>
            <p:cNvGrpSpPr/>
            <p:nvPr/>
          </p:nvGrpSpPr>
          <p:grpSpPr>
            <a:xfrm>
              <a:off x="7199766" y="470477"/>
              <a:ext cx="2452916" cy="482986"/>
              <a:chOff x="4464231" y="502109"/>
              <a:chExt cx="2452916" cy="482986"/>
            </a:xfrm>
          </p:grpSpPr>
          <p:sp>
            <p:nvSpPr>
              <p:cNvPr id="66" name="左中かっこ 65">
                <a:extLst>
                  <a:ext uri="{FF2B5EF4-FFF2-40B4-BE49-F238E27FC236}">
                    <a16:creationId xmlns:a16="http://schemas.microsoft.com/office/drawing/2014/main" id="{9ED1E6B3-DE9D-1E9D-CE77-77DE9682DB3E}"/>
                  </a:ext>
                </a:extLst>
              </p:cNvPr>
              <p:cNvSpPr/>
              <p:nvPr/>
            </p:nvSpPr>
            <p:spPr>
              <a:xfrm rot="5400000">
                <a:off x="5235349" y="690667"/>
                <a:ext cx="139659" cy="449198"/>
              </a:xfrm>
              <a:prstGeom prst="leftBrace">
                <a:avLst>
                  <a:gd name="adj1" fmla="val 235896"/>
                  <a:gd name="adj2" fmla="val 50000"/>
                </a:avLst>
              </a:prstGeom>
              <a:ln w="9525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84890A3D-66D5-3959-DD78-3B6CEEEBC7C6}"/>
                  </a:ext>
                </a:extLst>
              </p:cNvPr>
              <p:cNvSpPr txBox="1"/>
              <p:nvPr/>
            </p:nvSpPr>
            <p:spPr>
              <a:xfrm>
                <a:off x="4464231" y="502109"/>
                <a:ext cx="24529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Axisymmetric Region</a:t>
                </a:r>
                <a:endParaRPr kumimoji="1" lang="ja-JP" altLang="en-US" sz="200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D55AB04D-2CF0-126C-38AF-DA27C59DD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74" r="1038"/>
          <a:stretch>
            <a:fillRect/>
          </a:stretch>
        </p:blipFill>
        <p:spPr>
          <a:xfrm>
            <a:off x="8393984" y="2753231"/>
            <a:ext cx="3616565" cy="4108458"/>
          </a:xfrm>
          <a:prstGeom prst="rect">
            <a:avLst/>
          </a:prstGeom>
        </p:spPr>
      </p:pic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060ABB61-1991-EA9C-4C17-4A8FB3BCC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15</a:t>
            </a:fld>
            <a:endParaRPr kumimoji="1" lang="ja-JP" altLang="en-US" sz="240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DD7A69A-002A-68DA-70BA-4389BE3242E9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456AEC46-CD5C-0E32-5B18-F024C2106B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140E742-2772-7C65-F569-C59F802302FD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20" name="TextBox 50">
              <a:extLst>
                <a:ext uri="{FF2B5EF4-FFF2-40B4-BE49-F238E27FC236}">
                  <a16:creationId xmlns:a16="http://schemas.microsoft.com/office/drawing/2014/main" id="{C8A7D4DB-F439-9657-B97A-A1CFB9AF26B8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Why can HC induce a short-wavelength EP-driven mode?</a:t>
              </a:r>
            </a:p>
          </p:txBody>
        </p:sp>
        <p:cxnSp>
          <p:nvCxnSpPr>
            <p:cNvPr id="26" name="Straight Connector 27">
              <a:extLst>
                <a:ext uri="{FF2B5EF4-FFF2-40B4-BE49-F238E27FC236}">
                  <a16:creationId xmlns:a16="http://schemas.microsoft.com/office/drawing/2014/main" id="{4D82C395-D8B1-857C-346B-2629932B27CF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A61D962F-7F90-6EFF-F3EF-675BD41FF606}"/>
              </a:ext>
            </a:extLst>
          </p:cNvPr>
          <p:cNvSpPr txBox="1"/>
          <p:nvPr/>
        </p:nvSpPr>
        <p:spPr>
          <a:xfrm>
            <a:off x="57334" y="1896038"/>
            <a:ext cx="4020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analyze the </a:t>
            </a:r>
            <a:r>
              <a: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unperturbed orbit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altLang="ja-JP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alphas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along the </a:t>
            </a:r>
            <a:r>
              <a:rPr lang="en-US" altLang="ja-JP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midplane</a:t>
            </a:r>
          </a:p>
        </p:txBody>
      </p: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5D484D9E-49F3-83DD-2706-5F1691523D1A}"/>
              </a:ext>
            </a:extLst>
          </p:cNvPr>
          <p:cNvGrpSpPr/>
          <p:nvPr/>
        </p:nvGrpSpPr>
        <p:grpSpPr>
          <a:xfrm>
            <a:off x="138489" y="2696420"/>
            <a:ext cx="4297111" cy="1571551"/>
            <a:chOff x="24126" y="2270241"/>
            <a:chExt cx="4297111" cy="15715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テキスト ボックス 92">
                  <a:extLst>
                    <a:ext uri="{FF2B5EF4-FFF2-40B4-BE49-F238E27FC236}">
                      <a16:creationId xmlns:a16="http://schemas.microsoft.com/office/drawing/2014/main" id="{29361BDC-B0E5-CF05-9DF9-E59FA4EBA143}"/>
                    </a:ext>
                  </a:extLst>
                </p:cNvPr>
                <p:cNvSpPr txBox="1"/>
                <p:nvPr/>
              </p:nvSpPr>
              <p:spPr>
                <a:xfrm>
                  <a:off x="232707" y="3027658"/>
                  <a:ext cx="3845348" cy="814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kumimoji="1"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kumimoji="1" lang="en-US" altLang="ja-JP" sz="2000" b="0" i="1" smtClean="0">
                                <a:solidFill>
                                  <a:srgbClr val="FE0C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kumimoji="1" lang="en-US" altLang="ja-JP" sz="2000" b="0" i="1" smtClean="0">
                                <a:solidFill>
                                  <a:srgbClr val="DA00DB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2000" b="0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ja-JP" sz="2000" b="0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2000" b="0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altLang="ja-JP" sz="200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200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ja-JP" sz="200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  <m:sSub>
                                      <m:sSubPr>
                                        <m:ctrlPr>
                                          <a:rPr lang="en-US" altLang="ja-JP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sz="20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e>
                                      <m:sub>
                                        <m:r>
                                          <a:rPr lang="en-US" altLang="ja-JP" sz="200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𝑓𝑝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sz="2000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sz="20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 xmlns="">
            <p:sp>
              <p:nvSpPr>
                <p:cNvPr id="93" name="テキスト ボックス 92">
                  <a:extLst>
                    <a:ext uri="{FF2B5EF4-FFF2-40B4-BE49-F238E27FC236}">
                      <a16:creationId xmlns:a16="http://schemas.microsoft.com/office/drawing/2014/main" id="{29361BDC-B0E5-CF05-9DF9-E59FA4EBA1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707" y="3027658"/>
                  <a:ext cx="3845348" cy="814134"/>
                </a:xfrm>
                <a:prstGeom prst="rect">
                  <a:avLst/>
                </a:prstGeom>
                <a:blipFill>
                  <a:blip r:embed="rId8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C8D206D1-1CC1-FAFE-2AF6-EADE4183D0FF}"/>
                </a:ext>
              </a:extLst>
            </p:cNvPr>
            <p:cNvGrpSpPr/>
            <p:nvPr/>
          </p:nvGrpSpPr>
          <p:grpSpPr>
            <a:xfrm>
              <a:off x="24126" y="2485488"/>
              <a:ext cx="1139955" cy="866079"/>
              <a:chOff x="-339400" y="847562"/>
              <a:chExt cx="1139955" cy="866079"/>
            </a:xfrm>
          </p:grpSpPr>
          <p:cxnSp>
            <p:nvCxnSpPr>
              <p:cNvPr id="96" name="直線矢印コネクタ 95">
                <a:extLst>
                  <a:ext uri="{FF2B5EF4-FFF2-40B4-BE49-F238E27FC236}">
                    <a16:creationId xmlns:a16="http://schemas.microsoft.com/office/drawing/2014/main" id="{C91149F0-2674-E93B-A5A8-D0235C0F1D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2008" y="1461641"/>
                <a:ext cx="47892" cy="252000"/>
              </a:xfrm>
              <a:prstGeom prst="straightConnector1">
                <a:avLst/>
              </a:prstGeom>
              <a:ln w="38100">
                <a:solidFill>
                  <a:srgbClr val="DA00D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80EE675D-CF64-4F71-A7AB-C25E65F56B88}"/>
                  </a:ext>
                </a:extLst>
              </p:cNvPr>
              <p:cNvSpPr txBox="1"/>
              <p:nvPr/>
            </p:nvSpPr>
            <p:spPr>
              <a:xfrm>
                <a:off x="-339400" y="847562"/>
                <a:ext cx="1139955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900" i="1" dirty="0">
                    <a:solidFill>
                      <a:srgbClr val="DA00D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Poloidal  Sideband</a:t>
                </a:r>
                <a:endParaRPr kumimoji="1" lang="ja-JP" altLang="en-US" sz="1900" i="1">
                  <a:solidFill>
                    <a:srgbClr val="DA00DB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14D24B2D-1C30-873D-D7E1-9CB0B3594643}"/>
                </a:ext>
              </a:extLst>
            </p:cNvPr>
            <p:cNvSpPr txBox="1"/>
            <p:nvPr/>
          </p:nvSpPr>
          <p:spPr>
            <a:xfrm>
              <a:off x="1528033" y="2285433"/>
              <a:ext cx="930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rgbClr val="000A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 kHz</a:t>
              </a:r>
              <a:endParaRPr kumimoji="1" lang="ja-JP" altLang="en-US" sz="2000">
                <a:solidFill>
                  <a:srgbClr val="000A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6" name="直線矢印コネクタ 105">
              <a:extLst>
                <a:ext uri="{FF2B5EF4-FFF2-40B4-BE49-F238E27FC236}">
                  <a16:creationId xmlns:a16="http://schemas.microsoft.com/office/drawing/2014/main" id="{E659819C-1DA5-6435-5CBB-25A24A0485AF}"/>
                </a:ext>
              </a:extLst>
            </p:cNvPr>
            <p:cNvCxnSpPr>
              <a:cxnSpLocks/>
            </p:cNvCxnSpPr>
            <p:nvPr/>
          </p:nvCxnSpPr>
          <p:spPr>
            <a:xfrm>
              <a:off x="1992943" y="2650435"/>
              <a:ext cx="0" cy="435880"/>
            </a:xfrm>
            <a:prstGeom prst="straightConnector1">
              <a:avLst/>
            </a:prstGeom>
            <a:ln w="38100">
              <a:solidFill>
                <a:srgbClr val="000A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696D3837-6249-DF45-DCA8-179F062A3E77}"/>
                </a:ext>
              </a:extLst>
            </p:cNvPr>
            <p:cNvSpPr txBox="1"/>
            <p:nvPr/>
          </p:nvSpPr>
          <p:spPr>
            <a:xfrm>
              <a:off x="3168470" y="2270241"/>
              <a:ext cx="115276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900" i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Toroidal  Sideband</a:t>
              </a:r>
              <a:endParaRPr kumimoji="1" lang="ja-JP" altLang="en-US" sz="1900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1" name="直線矢印コネクタ 110">
              <a:extLst>
                <a:ext uri="{FF2B5EF4-FFF2-40B4-BE49-F238E27FC236}">
                  <a16:creationId xmlns:a16="http://schemas.microsoft.com/office/drawing/2014/main" id="{48C7E4CA-6F50-2817-1C78-9BA2172633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8348" y="2868375"/>
              <a:ext cx="72000" cy="21600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0FC63142-7329-7C9F-BE2E-64563FA6EEAF}"/>
              </a:ext>
            </a:extLst>
          </p:cNvPr>
          <p:cNvGrpSpPr/>
          <p:nvPr/>
        </p:nvGrpSpPr>
        <p:grpSpPr>
          <a:xfrm>
            <a:off x="62901" y="4708512"/>
            <a:ext cx="4320130" cy="1312350"/>
            <a:chOff x="62901" y="3597949"/>
            <a:chExt cx="4320130" cy="1312350"/>
          </a:xfrm>
        </p:grpSpPr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0FC77199-38C0-8D97-1673-B74C9372F26F}"/>
                </a:ext>
              </a:extLst>
            </p:cNvPr>
            <p:cNvSpPr txBox="1"/>
            <p:nvPr/>
          </p:nvSpPr>
          <p:spPr>
            <a:xfrm>
              <a:off x="62901" y="3597949"/>
              <a:ext cx="42367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2875" indent="-142875"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8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High-n sideband 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resonances are </a:t>
              </a:r>
              <a:b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altLang="ja-JP" sz="2000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spatially overlap 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 the mode location</a:t>
              </a:r>
              <a:endParaRPr lang="en-US" altLang="ja-JP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0FBCB66A-FAC1-A53D-9621-2A8C6836D975}"/>
                </a:ext>
              </a:extLst>
            </p:cNvPr>
            <p:cNvSpPr txBox="1"/>
            <p:nvPr/>
          </p:nvSpPr>
          <p:spPr>
            <a:xfrm>
              <a:off x="287434" y="4233191"/>
              <a:ext cx="409559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システムフォント（レギュラー）"/>
                <a:buChar char="ー"/>
              </a:pPr>
              <a:r>
                <a:rPr lang="en-US" altLang="ja-JP" sz="1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900" dirty="0">
                  <a:solidFill>
                    <a:srgbClr val="8101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High-n harmonics </a:t>
              </a:r>
              <a:r>
                <a:rPr lang="en-US" altLang="ja-JP" sz="1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synchronize</a:t>
              </a:r>
              <a:r>
                <a:rPr lang="en-US" altLang="ja-JP" sz="1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br>
                <a:rPr lang="en-US" altLang="ja-JP" sz="1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altLang="ja-JP" sz="1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simultaneously </a:t>
              </a:r>
              <a:r>
                <a:rPr lang="en-US" altLang="ja-JP" sz="1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grow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A395E98-406E-9D43-CE24-CCA07BE084C3}"/>
              </a:ext>
            </a:extLst>
          </p:cNvPr>
          <p:cNvGrpSpPr/>
          <p:nvPr/>
        </p:nvGrpSpPr>
        <p:grpSpPr>
          <a:xfrm>
            <a:off x="5700175" y="5524070"/>
            <a:ext cx="1727420" cy="718636"/>
            <a:chOff x="5501907" y="5393267"/>
            <a:chExt cx="1727420" cy="7186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DA8CA258-5E41-34D7-3576-0FEEF95FC402}"/>
                    </a:ext>
                  </a:extLst>
                </p:cNvPr>
                <p:cNvSpPr txBox="1"/>
                <p:nvPr/>
              </p:nvSpPr>
              <p:spPr>
                <a:xfrm>
                  <a:off x="5501907" y="5687171"/>
                  <a:ext cx="1575496" cy="424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ar-AE" altLang="ja-JP" sz="2000" i="1" dirty="0" smtClean="0">
                          <a:solidFill>
                            <a:srgbClr val="8101FF"/>
                          </a:solidFill>
                          <a:effectLst>
                            <a:glow rad="228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ar-AE" altLang="ja-JP" sz="2000" i="1" dirty="0" smtClean="0">
                          <a:solidFill>
                            <a:srgbClr val="8101FF"/>
                          </a:solidFill>
                          <a:effectLst>
                            <a:glow rad="228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ar-AE" altLang="ja-JP" sz="2000" i="1" dirty="0" smtClean="0">
                          <a:solidFill>
                            <a:srgbClr val="8101FF"/>
                          </a:solidFill>
                          <a:effectLst>
                            <a:glow rad="2286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𝜈</m:t>
                      </m:r>
                      <m:sSub>
                        <m:sSubPr>
                          <m:ctrlPr>
                            <a:rPr lang="ar-AE" altLang="ja-JP" sz="2000" i="1" dirty="0">
                              <a:solidFill>
                                <a:srgbClr val="8101FF"/>
                              </a:solidFill>
                              <a:effectLst>
                                <a:glow rad="228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ar-AE" altLang="ja-JP" sz="2000" i="1" dirty="0">
                              <a:solidFill>
                                <a:srgbClr val="8101FF"/>
                              </a:solidFill>
                              <a:effectLst>
                                <a:glow rad="228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ar-AE" altLang="ja-JP" sz="2000" i="1" dirty="0">
                              <a:solidFill>
                                <a:srgbClr val="8101FF"/>
                              </a:solidFill>
                              <a:effectLst>
                                <a:glow rad="2286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𝑓𝑝</m:t>
                          </m:r>
                        </m:sub>
                      </m:sSub>
                    </m:oMath>
                  </a14:m>
                  <a:r>
                    <a:rPr lang="ar-AE" sz="2000" dirty="0">
                      <a:solidFill>
                        <a:srgbClr val="8101FF"/>
                      </a:solidFill>
                      <a:effectLst>
                        <a:glow rad="2286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en-US" sz="2000" dirty="0">
                      <a:solidFill>
                        <a:srgbClr val="8101FF"/>
                      </a:solidFill>
                      <a:effectLst>
                        <a:glow rad="2286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40</a:t>
                  </a:r>
                  <a:endParaRPr lang="ar-AE" sz="2000" dirty="0">
                    <a:solidFill>
                      <a:srgbClr val="8101FF"/>
                    </a:solidFill>
                    <a:effectLst>
                      <a:glow rad="2286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DA8CA258-5E41-34D7-3576-0FEEF95FC4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1907" y="5687171"/>
                  <a:ext cx="1575496" cy="424732"/>
                </a:xfrm>
                <a:prstGeom prst="rect">
                  <a:avLst/>
                </a:prstGeom>
                <a:blipFill>
                  <a:blip r:embed="rId9"/>
                  <a:stretch>
                    <a:fillRect l="-3968" t="-28571" r="-12698" b="-40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4B7D0A9B-99AF-926D-F343-E455F8C645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63818" y="5393267"/>
              <a:ext cx="265509" cy="328903"/>
            </a:xfrm>
            <a:prstGeom prst="straightConnector1">
              <a:avLst/>
            </a:prstGeom>
            <a:ln w="57150">
              <a:solidFill>
                <a:srgbClr val="8F00FF"/>
              </a:solidFill>
              <a:tailEnd type="triangle"/>
            </a:ln>
            <a:effectLst>
              <a:glow rad="50800">
                <a:schemeClr val="bg1">
                  <a:alpha val="97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B3801BC8-CA88-57CD-4996-50E41EFB60E1}"/>
              </a:ext>
            </a:extLst>
          </p:cNvPr>
          <p:cNvGrpSpPr/>
          <p:nvPr/>
        </p:nvGrpSpPr>
        <p:grpSpPr>
          <a:xfrm>
            <a:off x="5591953" y="978219"/>
            <a:ext cx="2225190" cy="5282727"/>
            <a:chOff x="5417252" y="904479"/>
            <a:chExt cx="2225190" cy="5282727"/>
          </a:xfrm>
        </p:grpSpPr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226F7D22-856F-CD2F-BB63-11B1E459927E}"/>
                </a:ext>
              </a:extLst>
            </p:cNvPr>
            <p:cNvSpPr/>
            <p:nvPr/>
          </p:nvSpPr>
          <p:spPr>
            <a:xfrm>
              <a:off x="7336270" y="904479"/>
              <a:ext cx="306172" cy="5282727"/>
            </a:xfrm>
            <a:prstGeom prst="rect">
              <a:avLst/>
            </a:prstGeom>
            <a:solidFill>
              <a:srgbClr val="FE0CFF">
                <a:alpha val="15000"/>
              </a:srgbClr>
            </a:solidFill>
            <a:ln>
              <a:solidFill>
                <a:srgbClr val="FE0CFF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6B18581-C291-D6F1-FD41-6ED79A7EE630}"/>
                </a:ext>
              </a:extLst>
            </p:cNvPr>
            <p:cNvSpPr txBox="1"/>
            <p:nvPr/>
          </p:nvSpPr>
          <p:spPr>
            <a:xfrm>
              <a:off x="5417252" y="3421856"/>
              <a:ext cx="14815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rgbClr val="FE0CFF"/>
                  </a:solidFill>
                  <a:effectLst>
                    <a:glow rad="139700">
                      <a:schemeClr val="bg1">
                        <a:alpha val="99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- n sidebands are spatially overlap</a:t>
              </a:r>
              <a:endParaRPr kumimoji="1" lang="ja-JP" altLang="en-US" sz="2000">
                <a:solidFill>
                  <a:srgbClr val="FE0CFF"/>
                </a:solidFill>
                <a:effectLst>
                  <a:glow rad="139700">
                    <a:schemeClr val="bg1">
                      <a:alpha val="99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9F94B227-DB51-8797-67A6-15397DBF7479}"/>
                </a:ext>
              </a:extLst>
            </p:cNvPr>
            <p:cNvCxnSpPr>
              <a:cxnSpLocks/>
            </p:cNvCxnSpPr>
            <p:nvPr/>
          </p:nvCxnSpPr>
          <p:spPr>
            <a:xfrm>
              <a:off x="6826839" y="4008418"/>
              <a:ext cx="484457" cy="0"/>
            </a:xfrm>
            <a:prstGeom prst="straightConnector1">
              <a:avLst/>
            </a:prstGeom>
            <a:ln w="57150">
              <a:solidFill>
                <a:srgbClr val="FE0C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9CCF0627-FE01-B25C-A211-20DBAE6F2B89}"/>
              </a:ext>
            </a:extLst>
          </p:cNvPr>
          <p:cNvGrpSpPr/>
          <p:nvPr/>
        </p:nvGrpSpPr>
        <p:grpSpPr>
          <a:xfrm>
            <a:off x="9117560" y="2836120"/>
            <a:ext cx="2307810" cy="3464583"/>
            <a:chOff x="9097772" y="2721769"/>
            <a:chExt cx="2307810" cy="3464583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669663C1-6B18-35CD-B037-4ABFF37E2220}"/>
                </a:ext>
              </a:extLst>
            </p:cNvPr>
            <p:cNvSpPr/>
            <p:nvPr/>
          </p:nvSpPr>
          <p:spPr>
            <a:xfrm>
              <a:off x="11140082" y="2721769"/>
              <a:ext cx="265500" cy="3464583"/>
            </a:xfrm>
            <a:prstGeom prst="rect">
              <a:avLst/>
            </a:prstGeom>
            <a:solidFill>
              <a:srgbClr val="FE0CFF">
                <a:alpha val="15000"/>
              </a:srgbClr>
            </a:solidFill>
            <a:ln>
              <a:solidFill>
                <a:srgbClr val="FE0CFF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AC84CD3-4100-71C1-4646-96050FAE56A5}"/>
                </a:ext>
              </a:extLst>
            </p:cNvPr>
            <p:cNvSpPr txBox="1"/>
            <p:nvPr/>
          </p:nvSpPr>
          <p:spPr>
            <a:xfrm>
              <a:off x="9097772" y="4861199"/>
              <a:ext cx="14815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rgbClr val="FE0CFF"/>
                  </a:solidFill>
                  <a:effectLst>
                    <a:glow rad="139700">
                      <a:schemeClr val="bg1">
                        <a:alpha val="99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High - n sidebands are spatially overlap</a:t>
              </a:r>
              <a:endParaRPr kumimoji="1" lang="ja-JP" altLang="en-US" sz="2000">
                <a:solidFill>
                  <a:srgbClr val="FE0CFF"/>
                </a:solidFill>
                <a:effectLst>
                  <a:glow rad="139700">
                    <a:schemeClr val="bg1">
                      <a:alpha val="99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7260F8FB-CF5A-81F0-1FB1-EFDA5C93F030}"/>
                </a:ext>
              </a:extLst>
            </p:cNvPr>
            <p:cNvCxnSpPr>
              <a:cxnSpLocks/>
            </p:cNvCxnSpPr>
            <p:nvPr/>
          </p:nvCxnSpPr>
          <p:spPr>
            <a:xfrm>
              <a:off x="10456082" y="5438421"/>
              <a:ext cx="684000" cy="0"/>
            </a:xfrm>
            <a:prstGeom prst="straightConnector1">
              <a:avLst/>
            </a:prstGeom>
            <a:ln w="57150">
              <a:solidFill>
                <a:srgbClr val="FE0C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05FE87D-B9A5-3623-8C62-B5135960B726}"/>
              </a:ext>
            </a:extLst>
          </p:cNvPr>
          <p:cNvGrpSpPr/>
          <p:nvPr/>
        </p:nvGrpSpPr>
        <p:grpSpPr>
          <a:xfrm>
            <a:off x="5554284" y="2543641"/>
            <a:ext cx="1790677" cy="424732"/>
            <a:chOff x="5341580" y="4293705"/>
            <a:chExt cx="1790677" cy="4247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46C0596C-576A-403C-7539-7E35518C0D06}"/>
                    </a:ext>
                  </a:extLst>
                </p:cNvPr>
                <p:cNvSpPr txBox="1"/>
                <p:nvPr/>
              </p:nvSpPr>
              <p:spPr>
                <a:xfrm>
                  <a:off x="5341580" y="4293705"/>
                  <a:ext cx="1447256" cy="424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ar-AE" altLang="ja-JP" sz="2000" i="1" dirty="0" smtClean="0">
                          <a:solidFill>
                            <a:srgbClr val="FF0000"/>
                          </a:solidFill>
                          <a:effectLst>
                            <a:glow rad="2667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ar-AE" altLang="ja-JP" sz="2000" i="1" dirty="0" smtClean="0">
                          <a:solidFill>
                            <a:srgbClr val="FF0000"/>
                          </a:solidFill>
                          <a:effectLst>
                            <a:glow rad="2667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ar-AE" altLang="ja-JP" sz="2000" i="1" dirty="0" smtClean="0">
                          <a:solidFill>
                            <a:srgbClr val="FF0000"/>
                          </a:solidFill>
                          <a:effectLst>
                            <a:glow rad="2667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𝜈</m:t>
                      </m:r>
                      <m:sSub>
                        <m:sSubPr>
                          <m:ctrlPr>
                            <a:rPr lang="ar-AE" altLang="ja-JP" sz="2000" i="1" dirty="0">
                              <a:solidFill>
                                <a:srgbClr val="FF0000"/>
                              </a:solidFill>
                              <a:effectLst>
                                <a:glow rad="2667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ar-AE" altLang="ja-JP" sz="2000" i="1" dirty="0">
                              <a:solidFill>
                                <a:srgbClr val="FF0000"/>
                              </a:solidFill>
                              <a:effectLst>
                                <a:glow rad="2667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ar-AE" altLang="ja-JP" sz="2000" i="1" dirty="0">
                              <a:solidFill>
                                <a:srgbClr val="FF0000"/>
                              </a:solidFill>
                              <a:effectLst>
                                <a:glow rad="2667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𝑓𝑝</m:t>
                          </m:r>
                        </m:sub>
                      </m:sSub>
                    </m:oMath>
                  </a14:m>
                  <a:r>
                    <a:rPr lang="ar-AE" sz="2000" dirty="0">
                      <a:solidFill>
                        <a:srgbClr val="FF0000"/>
                      </a:solidFill>
                      <a:effectLst>
                        <a:glow rad="2667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en-US" sz="2000" dirty="0">
                      <a:solidFill>
                        <a:srgbClr val="FF0000"/>
                      </a:solidFill>
                      <a:effectLst>
                        <a:glow rad="2667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ar-AE" sz="2000" dirty="0">
                    <a:solidFill>
                      <a:srgbClr val="FF0000"/>
                    </a:solidFill>
                    <a:effectLst>
                      <a:glow rad="2667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46C0596C-576A-403C-7539-7E35518C0D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41580" y="4293705"/>
                  <a:ext cx="1447256" cy="424732"/>
                </a:xfrm>
                <a:prstGeom prst="rect">
                  <a:avLst/>
                </a:prstGeom>
                <a:blipFill>
                  <a:blip r:embed="rId10"/>
                  <a:stretch>
                    <a:fillRect l="-6087" t="-35294" r="-15652" b="-4705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57BFA9B1-7183-ACBE-A2A8-287AB8DAD2A8}"/>
                </a:ext>
              </a:extLst>
            </p:cNvPr>
            <p:cNvCxnSpPr>
              <a:cxnSpLocks/>
            </p:cNvCxnSpPr>
            <p:nvPr/>
          </p:nvCxnSpPr>
          <p:spPr>
            <a:xfrm>
              <a:off x="6734024" y="4531211"/>
              <a:ext cx="398233" cy="8970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glow rad="50800">
                <a:schemeClr val="bg1">
                  <a:alpha val="97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4AF4C4-B1F0-9967-BCC5-EA2D9B2E6047}"/>
              </a:ext>
            </a:extLst>
          </p:cNvPr>
          <p:cNvSpPr txBox="1"/>
          <p:nvPr/>
        </p:nvSpPr>
        <p:spPr>
          <a:xfrm>
            <a:off x="68674" y="719428"/>
            <a:ext cx="4294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short-wavelength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BAE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observed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axisymmetric 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equi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ja-JP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52747-E149-F81C-CE5E-ECCA7C0FE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3E84101C-9B7B-7926-2700-622993B76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16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F7C4229-C778-A933-D0EE-82EF7C433FA8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9554875F-C32E-74D1-356A-1B24B18C9C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D14B522D-2242-CB9C-3274-8B2EEBB928D6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F76520F4-7C8F-9DA6-DDFA-463FCA5FD2E3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“Preliminary” </a:t>
              </a:r>
              <a:r>
                <a:rPr lang="en-US" altLang="ja-JP" sz="2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Nonlinear Results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3A9BB28A-C22F-7AA3-B581-F2E834BCBDD3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55B6021-5D36-8FC8-EE80-03F7DE192AFB}"/>
              </a:ext>
            </a:extLst>
          </p:cNvPr>
          <p:cNvSpPr txBox="1"/>
          <p:nvPr/>
        </p:nvSpPr>
        <p:spPr>
          <a:xfrm>
            <a:off x="2" y="5032871"/>
            <a:ext cx="3702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</a:t>
            </a:r>
            <a:r>
              <a:rPr kumimoji="1" lang="en-US" altLang="ja-JP" sz="2000" b="1" dirty="0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nonlinear phase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long-wavelength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 also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 unstable.</a:t>
            </a:r>
            <a:endParaRPr kumimoji="1" lang="en-US" altLang="ja-JP" sz="2000" dirty="0">
              <a:solidFill>
                <a:srgbClr val="8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8691267E-08DD-E6F6-EC08-C47FBC8761E0}"/>
              </a:ext>
            </a:extLst>
          </p:cNvPr>
          <p:cNvGrpSpPr/>
          <p:nvPr/>
        </p:nvGrpSpPr>
        <p:grpSpPr>
          <a:xfrm>
            <a:off x="21971" y="701370"/>
            <a:ext cx="3315984" cy="4059921"/>
            <a:chOff x="68675" y="555218"/>
            <a:chExt cx="3518255" cy="4307571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4AE3C6E4-986D-48A8-3641-0EDCB2B1C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699" t="2013" r="3795" b="14050"/>
            <a:stretch>
              <a:fillRect/>
            </a:stretch>
          </p:blipFill>
          <p:spPr>
            <a:xfrm>
              <a:off x="68675" y="956460"/>
              <a:ext cx="3435537" cy="3906329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2E036CAE-183F-DFCD-7549-9AC5AE4C4C5E}"/>
                </a:ext>
              </a:extLst>
            </p:cNvPr>
            <p:cNvSpPr txBox="1"/>
            <p:nvPr/>
          </p:nvSpPr>
          <p:spPr>
            <a:xfrm>
              <a:off x="610217" y="555218"/>
              <a:ext cx="2976713" cy="424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 Energy Evolution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5839DC50-75A9-F096-79CB-F940C1FAF61F}"/>
              </a:ext>
            </a:extLst>
          </p:cNvPr>
          <p:cNvGrpSpPr/>
          <p:nvPr/>
        </p:nvGrpSpPr>
        <p:grpSpPr>
          <a:xfrm>
            <a:off x="7648678" y="602957"/>
            <a:ext cx="4461508" cy="4442669"/>
            <a:chOff x="7250706" y="573329"/>
            <a:chExt cx="4462391" cy="4443548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C8D76F34-B3D6-67B3-5963-926C1A729202}"/>
                </a:ext>
              </a:extLst>
            </p:cNvPr>
            <p:cNvGrpSpPr/>
            <p:nvPr/>
          </p:nvGrpSpPr>
          <p:grpSpPr>
            <a:xfrm>
              <a:off x="7250706" y="955850"/>
              <a:ext cx="4462391" cy="4061027"/>
              <a:chOff x="7250706" y="955851"/>
              <a:chExt cx="4462391" cy="3790246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FD134D95-DAC4-05A6-9240-8E95CA49139E}"/>
                  </a:ext>
                </a:extLst>
              </p:cNvPr>
              <p:cNvGrpSpPr/>
              <p:nvPr/>
            </p:nvGrpSpPr>
            <p:grpSpPr>
              <a:xfrm>
                <a:off x="7250706" y="955851"/>
                <a:ext cx="2461196" cy="3790246"/>
                <a:chOff x="2322271" y="1107260"/>
                <a:chExt cx="2963964" cy="4564510"/>
              </a:xfrm>
            </p:grpSpPr>
            <p:pic>
              <p:nvPicPr>
                <p:cNvPr id="25" name="図 24">
                  <a:extLst>
                    <a:ext uri="{FF2B5EF4-FFF2-40B4-BE49-F238E27FC236}">
                      <a16:creationId xmlns:a16="http://schemas.microsoft.com/office/drawing/2014/main" id="{667BEB80-0EC7-9CDB-C218-144587562F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9188"/>
                <a:stretch>
                  <a:fillRect/>
                </a:stretch>
              </p:blipFill>
              <p:spPr>
                <a:xfrm>
                  <a:off x="2322271" y="1107260"/>
                  <a:ext cx="2963964" cy="3357640"/>
                </a:xfrm>
                <a:prstGeom prst="rect">
                  <a:avLst/>
                </a:prstGeom>
              </p:spPr>
            </p:pic>
            <p:pic>
              <p:nvPicPr>
                <p:cNvPr id="35" name="図 34">
                  <a:extLst>
                    <a:ext uri="{FF2B5EF4-FFF2-40B4-BE49-F238E27FC236}">
                      <a16:creationId xmlns:a16="http://schemas.microsoft.com/office/drawing/2014/main" id="{6086EB04-7120-915F-9018-3B67E6A1BF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322271" y="4046147"/>
                  <a:ext cx="2963964" cy="1625623"/>
                </a:xfrm>
                <a:prstGeom prst="rect">
                  <a:avLst/>
                </a:prstGeom>
              </p:spPr>
            </p:pic>
          </p:grpSp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8EE2981F-44F6-9B08-15BF-481048884D3B}"/>
                  </a:ext>
                </a:extLst>
              </p:cNvPr>
              <p:cNvGrpSpPr/>
              <p:nvPr/>
            </p:nvGrpSpPr>
            <p:grpSpPr>
              <a:xfrm>
                <a:off x="9711902" y="955852"/>
                <a:ext cx="2001195" cy="3790245"/>
                <a:chOff x="5712221" y="1107261"/>
                <a:chExt cx="2409996" cy="4564509"/>
              </a:xfrm>
            </p:grpSpPr>
            <p:pic>
              <p:nvPicPr>
                <p:cNvPr id="34" name="図 33">
                  <a:extLst>
                    <a:ext uri="{FF2B5EF4-FFF2-40B4-BE49-F238E27FC236}">
                      <a16:creationId xmlns:a16="http://schemas.microsoft.com/office/drawing/2014/main" id="{C8420F88-CA2E-9A21-8FEA-32F3BF81C4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4695" t="9188"/>
                <a:stretch>
                  <a:fillRect/>
                </a:stretch>
              </p:blipFill>
              <p:spPr>
                <a:xfrm>
                  <a:off x="5712222" y="1107261"/>
                  <a:ext cx="2370239" cy="3357637"/>
                </a:xfrm>
                <a:prstGeom prst="rect">
                  <a:avLst/>
                </a:prstGeom>
              </p:spPr>
            </p:pic>
            <p:pic>
              <p:nvPicPr>
                <p:cNvPr id="36" name="図 35">
                  <a:extLst>
                    <a:ext uri="{FF2B5EF4-FFF2-40B4-BE49-F238E27FC236}">
                      <a16:creationId xmlns:a16="http://schemas.microsoft.com/office/drawing/2014/main" id="{4DC0C4C0-3AD9-932C-C4FF-B78AAB4085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9251"/>
                <a:stretch>
                  <a:fillRect/>
                </a:stretch>
              </p:blipFill>
              <p:spPr>
                <a:xfrm>
                  <a:off x="5712221" y="4046148"/>
                  <a:ext cx="2409996" cy="1625622"/>
                </a:xfrm>
                <a:prstGeom prst="rect">
                  <a:avLst/>
                </a:prstGeom>
              </p:spPr>
            </p:pic>
          </p:grpSp>
        </p:grp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078FF9FE-D5B9-C965-5EA3-68EEFABD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133373" y="573329"/>
              <a:ext cx="2877670" cy="388525"/>
            </a:xfrm>
            <a:prstGeom prst="rect">
              <a:avLst/>
            </a:prstGeom>
          </p:spPr>
        </p:pic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A007DA78-4F32-96B9-FA25-BFB298FA89E3}"/>
              </a:ext>
            </a:extLst>
          </p:cNvPr>
          <p:cNvGrpSpPr/>
          <p:nvPr/>
        </p:nvGrpSpPr>
        <p:grpSpPr>
          <a:xfrm>
            <a:off x="3616340" y="565833"/>
            <a:ext cx="4010728" cy="4547912"/>
            <a:chOff x="3661310" y="573328"/>
            <a:chExt cx="4010728" cy="4547912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A5030E93-8A62-468A-3F76-050EF8CC27EB}"/>
                </a:ext>
              </a:extLst>
            </p:cNvPr>
            <p:cNvGrpSpPr/>
            <p:nvPr/>
          </p:nvGrpSpPr>
          <p:grpSpPr>
            <a:xfrm>
              <a:off x="3661310" y="906716"/>
              <a:ext cx="3925335" cy="4214524"/>
              <a:chOff x="3555519" y="1058059"/>
              <a:chExt cx="3975812" cy="4268719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0FD9E213-1AB1-B81A-AB73-0CEB89719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9524" t="27402" r="9110"/>
              <a:stretch>
                <a:fillRect/>
              </a:stretch>
            </p:blipFill>
            <p:spPr>
              <a:xfrm>
                <a:off x="3555519" y="2550570"/>
                <a:ext cx="3975812" cy="2776208"/>
              </a:xfrm>
              <a:prstGeom prst="rect">
                <a:avLst/>
              </a:prstGeom>
            </p:spPr>
          </p:pic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2E058B18-5393-BE13-B56A-46FCC4DC33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2188" t="39906" r="1964" b="12352"/>
              <a:stretch>
                <a:fillRect/>
              </a:stretch>
            </p:blipFill>
            <p:spPr>
              <a:xfrm>
                <a:off x="3642391" y="1058059"/>
                <a:ext cx="3877652" cy="1492511"/>
              </a:xfrm>
              <a:prstGeom prst="rect">
                <a:avLst/>
              </a:prstGeom>
            </p:spPr>
          </p:pic>
        </p:grp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0A8F316-413A-1D7C-F19A-549F07EAA140}"/>
                </a:ext>
              </a:extLst>
            </p:cNvPr>
            <p:cNvSpPr txBox="1"/>
            <p:nvPr/>
          </p:nvSpPr>
          <p:spPr>
            <a:xfrm>
              <a:off x="4121419" y="573328"/>
              <a:ext cx="3550619" cy="417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 Structure &amp; Frequency</a:t>
              </a:r>
              <a:endParaRPr kumimoji="1" lang="ja-JP" altLang="en-US" sz="19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9E4DEF41-E89C-7F4D-3D04-E63573505A40}"/>
              </a:ext>
            </a:extLst>
          </p:cNvPr>
          <p:cNvGrpSpPr/>
          <p:nvPr/>
        </p:nvGrpSpPr>
        <p:grpSpPr>
          <a:xfrm>
            <a:off x="5370987" y="1686251"/>
            <a:ext cx="1406956" cy="1765094"/>
            <a:chOff x="5278816" y="1739831"/>
            <a:chExt cx="1294971" cy="1624603"/>
          </a:xfrm>
        </p:grpSpPr>
        <p:sp>
          <p:nvSpPr>
            <p:cNvPr id="79" name="角丸四角形 78">
              <a:extLst>
                <a:ext uri="{FF2B5EF4-FFF2-40B4-BE49-F238E27FC236}">
                  <a16:creationId xmlns:a16="http://schemas.microsoft.com/office/drawing/2014/main" id="{03569524-9092-D120-27C1-460CEA18C5D8}"/>
                </a:ext>
              </a:extLst>
            </p:cNvPr>
            <p:cNvSpPr/>
            <p:nvPr/>
          </p:nvSpPr>
          <p:spPr>
            <a:xfrm>
              <a:off x="5278816" y="1739831"/>
              <a:ext cx="1294971" cy="182881"/>
            </a:xfrm>
            <a:prstGeom prst="roundRect">
              <a:avLst/>
            </a:prstGeom>
            <a:noFill/>
            <a:ln w="38100">
              <a:solidFill>
                <a:srgbClr val="8F00FF"/>
              </a:solidFill>
              <a:prstDash val="sysDot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2" name="直線矢印コネクタ 81">
              <a:extLst>
                <a:ext uri="{FF2B5EF4-FFF2-40B4-BE49-F238E27FC236}">
                  <a16:creationId xmlns:a16="http://schemas.microsoft.com/office/drawing/2014/main" id="{4D0050C0-4368-CE29-52A9-D347A0B3FC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3793" y="1967196"/>
              <a:ext cx="0" cy="1397238"/>
            </a:xfrm>
            <a:prstGeom prst="straightConnector1">
              <a:avLst/>
            </a:prstGeom>
            <a:ln w="57150">
              <a:solidFill>
                <a:srgbClr val="8F00FF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4B477B16-AF54-87F8-7DB7-5225E20DEE1A}"/>
              </a:ext>
            </a:extLst>
          </p:cNvPr>
          <p:cNvGrpSpPr/>
          <p:nvPr/>
        </p:nvGrpSpPr>
        <p:grpSpPr>
          <a:xfrm>
            <a:off x="4707829" y="3018972"/>
            <a:ext cx="986109" cy="724292"/>
            <a:chOff x="4668441" y="2966475"/>
            <a:chExt cx="907621" cy="666643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EE9789D-1818-5AC0-A8EC-BDB317F36DDB}"/>
                </a:ext>
              </a:extLst>
            </p:cNvPr>
            <p:cNvSpPr txBox="1"/>
            <p:nvPr/>
          </p:nvSpPr>
          <p:spPr>
            <a:xfrm>
              <a:off x="4668441" y="2966475"/>
              <a:ext cx="9076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E923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m/n=2/2</a:t>
              </a:r>
              <a:endParaRPr kumimoji="1" lang="ja-JP" altLang="en-US" sz="1600" b="1">
                <a:solidFill>
                  <a:srgbClr val="E9231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直線矢印コネクタ 85">
              <a:extLst>
                <a:ext uri="{FF2B5EF4-FFF2-40B4-BE49-F238E27FC236}">
                  <a16:creationId xmlns:a16="http://schemas.microsoft.com/office/drawing/2014/main" id="{C2510034-29DF-09BC-1825-7FC70336698B}"/>
                </a:ext>
              </a:extLst>
            </p:cNvPr>
            <p:cNvCxnSpPr>
              <a:cxnSpLocks/>
            </p:cNvCxnSpPr>
            <p:nvPr/>
          </p:nvCxnSpPr>
          <p:spPr>
            <a:xfrm>
              <a:off x="5122252" y="3255102"/>
              <a:ext cx="0" cy="378016"/>
            </a:xfrm>
            <a:prstGeom prst="straightConnector1">
              <a:avLst/>
            </a:prstGeom>
            <a:ln w="38100">
              <a:solidFill>
                <a:srgbClr val="E9231F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9482DBAD-5AB9-FE52-1E43-B10D43C6857E}"/>
              </a:ext>
            </a:extLst>
          </p:cNvPr>
          <p:cNvGrpSpPr/>
          <p:nvPr/>
        </p:nvGrpSpPr>
        <p:grpSpPr>
          <a:xfrm>
            <a:off x="4057148" y="3542976"/>
            <a:ext cx="986109" cy="734667"/>
            <a:chOff x="4668441" y="2986247"/>
            <a:chExt cx="907621" cy="676192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5957E16E-13EE-F5AC-F6C1-70FEF530FD5C}"/>
                </a:ext>
              </a:extLst>
            </p:cNvPr>
            <p:cNvSpPr txBox="1"/>
            <p:nvPr/>
          </p:nvSpPr>
          <p:spPr>
            <a:xfrm>
              <a:off x="4668441" y="2986247"/>
              <a:ext cx="9076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m/n=1/1</a:t>
              </a:r>
              <a:endParaRPr kumimoji="1" lang="ja-JP" altLang="en-US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1" name="直線矢印コネクタ 90">
              <a:extLst>
                <a:ext uri="{FF2B5EF4-FFF2-40B4-BE49-F238E27FC236}">
                  <a16:creationId xmlns:a16="http://schemas.microsoft.com/office/drawing/2014/main" id="{B6AAEF7F-8364-DBA8-C1C7-185AC38F619A}"/>
                </a:ext>
              </a:extLst>
            </p:cNvPr>
            <p:cNvCxnSpPr>
              <a:cxnSpLocks/>
            </p:cNvCxnSpPr>
            <p:nvPr/>
          </p:nvCxnSpPr>
          <p:spPr>
            <a:xfrm>
              <a:off x="4914658" y="3284423"/>
              <a:ext cx="0" cy="3780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7AD110BE-6E37-FD0D-B906-72A5077C517D}"/>
              </a:ext>
            </a:extLst>
          </p:cNvPr>
          <p:cNvSpPr/>
          <p:nvPr/>
        </p:nvSpPr>
        <p:spPr>
          <a:xfrm>
            <a:off x="3114908" y="1137425"/>
            <a:ext cx="122783" cy="3186000"/>
          </a:xfrm>
          <a:prstGeom prst="rect">
            <a:avLst/>
          </a:prstGeom>
          <a:solidFill>
            <a:srgbClr val="FE0C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81687E4D-3866-630E-1757-AD370DC3CC04}"/>
              </a:ext>
            </a:extLst>
          </p:cNvPr>
          <p:cNvSpPr/>
          <p:nvPr/>
        </p:nvSpPr>
        <p:spPr>
          <a:xfrm>
            <a:off x="3548955" y="566617"/>
            <a:ext cx="4066717" cy="4555758"/>
          </a:xfrm>
          <a:prstGeom prst="rect">
            <a:avLst/>
          </a:prstGeom>
          <a:noFill/>
          <a:ln w="38100">
            <a:solidFill>
              <a:srgbClr val="FE0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87A8176D-3E0B-6E97-53C7-641E45CF118B}"/>
              </a:ext>
            </a:extLst>
          </p:cNvPr>
          <p:cNvCxnSpPr>
            <a:stCxn id="94" idx="3"/>
          </p:cNvCxnSpPr>
          <p:nvPr/>
        </p:nvCxnSpPr>
        <p:spPr>
          <a:xfrm>
            <a:off x="3237691" y="2730425"/>
            <a:ext cx="299988" cy="5280"/>
          </a:xfrm>
          <a:prstGeom prst="straightConnector1">
            <a:avLst/>
          </a:prstGeom>
          <a:ln w="57150">
            <a:solidFill>
              <a:srgbClr val="FE0C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90052293-56F8-B680-D55F-8F01737AE487}"/>
              </a:ext>
            </a:extLst>
          </p:cNvPr>
          <p:cNvSpPr/>
          <p:nvPr/>
        </p:nvSpPr>
        <p:spPr>
          <a:xfrm>
            <a:off x="3540700" y="573328"/>
            <a:ext cx="8609563" cy="4555758"/>
          </a:xfrm>
          <a:prstGeom prst="rect">
            <a:avLst/>
          </a:prstGeom>
          <a:noFill/>
          <a:ln w="38100">
            <a:solidFill>
              <a:srgbClr val="FE0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C3F77EC2-4A4A-02CA-9ECF-F70DB905DFFF}"/>
              </a:ext>
            </a:extLst>
          </p:cNvPr>
          <p:cNvGrpSpPr/>
          <p:nvPr/>
        </p:nvGrpSpPr>
        <p:grpSpPr>
          <a:xfrm>
            <a:off x="9614433" y="3656891"/>
            <a:ext cx="986888" cy="507831"/>
            <a:chOff x="9584345" y="3695082"/>
            <a:chExt cx="986888" cy="507831"/>
          </a:xfrm>
        </p:grpSpPr>
        <p:sp>
          <p:nvSpPr>
            <p:cNvPr id="112" name="角丸四角形 111">
              <a:extLst>
                <a:ext uri="{FF2B5EF4-FFF2-40B4-BE49-F238E27FC236}">
                  <a16:creationId xmlns:a16="http://schemas.microsoft.com/office/drawing/2014/main" id="{BFC18351-5EF6-8764-2620-7A756AD1876D}"/>
                </a:ext>
              </a:extLst>
            </p:cNvPr>
            <p:cNvSpPr/>
            <p:nvPr/>
          </p:nvSpPr>
          <p:spPr>
            <a:xfrm>
              <a:off x="9584345" y="3772716"/>
              <a:ext cx="915380" cy="38426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3B76B2BD-DED8-85AD-15BF-125303579132}"/>
                </a:ext>
              </a:extLst>
            </p:cNvPr>
            <p:cNvGrpSpPr/>
            <p:nvPr/>
          </p:nvGrpSpPr>
          <p:grpSpPr>
            <a:xfrm>
              <a:off x="9644520" y="3695082"/>
              <a:ext cx="926713" cy="507831"/>
              <a:chOff x="8033190" y="5454032"/>
              <a:chExt cx="926713" cy="507831"/>
            </a:xfrm>
          </p:grpSpPr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AFD3120E-C1CC-9F2A-5B18-3108C3A93940}"/>
                  </a:ext>
                </a:extLst>
              </p:cNvPr>
              <p:cNvSpPr txBox="1"/>
              <p:nvPr/>
            </p:nvSpPr>
            <p:spPr>
              <a:xfrm>
                <a:off x="8294336" y="5454032"/>
                <a:ext cx="4603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t=0</a:t>
                </a:r>
                <a:endParaRPr kumimoji="1" lang="ja-JP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0E4275C4-0BE5-FCD8-184E-F5308AF1EDBF}"/>
                  </a:ext>
                </a:extLst>
              </p:cNvPr>
              <p:cNvSpPr txBox="1"/>
              <p:nvPr/>
            </p:nvSpPr>
            <p:spPr>
              <a:xfrm>
                <a:off x="8294336" y="5623309"/>
                <a:ext cx="6655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t=985</a:t>
                </a:r>
                <a:endParaRPr kumimoji="1" lang="ja-JP" altLang="en-US" sz="16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6" name="グループ化 115">
                <a:extLst>
                  <a:ext uri="{FF2B5EF4-FFF2-40B4-BE49-F238E27FC236}">
                    <a16:creationId xmlns:a16="http://schemas.microsoft.com/office/drawing/2014/main" id="{0BFEC4A2-6F2F-02FC-79AD-D053B685AE2C}"/>
                  </a:ext>
                </a:extLst>
              </p:cNvPr>
              <p:cNvGrpSpPr/>
              <p:nvPr/>
            </p:nvGrpSpPr>
            <p:grpSpPr>
              <a:xfrm>
                <a:off x="8033190" y="5623309"/>
                <a:ext cx="324000" cy="17242"/>
                <a:chOff x="9115865" y="5623309"/>
                <a:chExt cx="459544" cy="17242"/>
              </a:xfrm>
            </p:grpSpPr>
            <p:cxnSp>
              <p:nvCxnSpPr>
                <p:cNvPr id="118" name="直線コネクタ 117">
                  <a:extLst>
                    <a:ext uri="{FF2B5EF4-FFF2-40B4-BE49-F238E27FC236}">
                      <a16:creationId xmlns:a16="http://schemas.microsoft.com/office/drawing/2014/main" id="{3D9BDBAA-B502-C993-5390-6F5383BC5FBA}"/>
                    </a:ext>
                  </a:extLst>
                </p:cNvPr>
                <p:cNvCxnSpPr/>
                <p:nvPr/>
              </p:nvCxnSpPr>
              <p:spPr>
                <a:xfrm>
                  <a:off x="9115865" y="5623309"/>
                  <a:ext cx="45954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線コネクタ 118">
                  <a:extLst>
                    <a:ext uri="{FF2B5EF4-FFF2-40B4-BE49-F238E27FC236}">
                      <a16:creationId xmlns:a16="http://schemas.microsoft.com/office/drawing/2014/main" id="{8F3140DE-1447-350A-79D1-728C3B5CB7BB}"/>
                    </a:ext>
                  </a:extLst>
                </p:cNvPr>
                <p:cNvCxnSpPr/>
                <p:nvPr/>
              </p:nvCxnSpPr>
              <p:spPr>
                <a:xfrm>
                  <a:off x="9115865" y="5640551"/>
                  <a:ext cx="45954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3C4EE097-C9D8-2809-42CC-3AB2A0340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33190" y="5799320"/>
                <a:ext cx="3240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FFE5B583-9588-CC59-B6D1-CC7285E9AD76}"/>
              </a:ext>
            </a:extLst>
          </p:cNvPr>
          <p:cNvGrpSpPr/>
          <p:nvPr/>
        </p:nvGrpSpPr>
        <p:grpSpPr>
          <a:xfrm>
            <a:off x="1784473" y="3239259"/>
            <a:ext cx="1592104" cy="1007727"/>
            <a:chOff x="842821" y="1453966"/>
            <a:chExt cx="1592104" cy="1007727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CF4A1C48-29E7-EF5C-B243-19D09EDD8449}"/>
                </a:ext>
              </a:extLst>
            </p:cNvPr>
            <p:cNvSpPr txBox="1"/>
            <p:nvPr/>
          </p:nvSpPr>
          <p:spPr>
            <a:xfrm>
              <a:off x="968419" y="1538363"/>
              <a:ext cx="14665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rgbClr val="8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Short-</a:t>
              </a:r>
              <a:r>
                <a:rPr kumimoji="1" lang="en-US" altLang="ja-JP" dirty="0">
                  <a:solidFill>
                    <a:srgbClr val="8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wavelength BAE</a:t>
              </a:r>
              <a:endParaRPr kumimoji="1" lang="ja-JP" altLang="en-US">
                <a:solidFill>
                  <a:srgbClr val="8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3" name="直線矢印コネクタ 122">
              <a:extLst>
                <a:ext uri="{FF2B5EF4-FFF2-40B4-BE49-F238E27FC236}">
                  <a16:creationId xmlns:a16="http://schemas.microsoft.com/office/drawing/2014/main" id="{FB59EBB1-C0FA-72E2-0C7B-F5F90E3DDA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2821" y="1453966"/>
              <a:ext cx="477709" cy="360342"/>
            </a:xfrm>
            <a:prstGeom prst="straightConnector1">
              <a:avLst/>
            </a:prstGeom>
            <a:ln w="57150">
              <a:solidFill>
                <a:srgbClr val="8F00FF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02ED2971-F2AB-8D79-86EE-51DBF9774864}"/>
              </a:ext>
            </a:extLst>
          </p:cNvPr>
          <p:cNvGrpSpPr/>
          <p:nvPr/>
        </p:nvGrpSpPr>
        <p:grpSpPr>
          <a:xfrm>
            <a:off x="977602" y="1063628"/>
            <a:ext cx="1604487" cy="923330"/>
            <a:chOff x="277315" y="1289166"/>
            <a:chExt cx="1604487" cy="923330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95B2EA5-A39D-C185-50F7-1386FA436F6C}"/>
                </a:ext>
              </a:extLst>
            </p:cNvPr>
            <p:cNvSpPr txBox="1"/>
            <p:nvPr/>
          </p:nvSpPr>
          <p:spPr>
            <a:xfrm>
              <a:off x="277315" y="1289166"/>
              <a:ext cx="14665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Long-wavelength</a:t>
              </a:r>
              <a:r>
                <a:rPr lang="en-US" altLang="ja-JP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Mode</a:t>
              </a:r>
              <a:endParaRPr kumimoji="1" lang="ja-JP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8" name="直線矢印コネクタ 127">
              <a:extLst>
                <a:ext uri="{FF2B5EF4-FFF2-40B4-BE49-F238E27FC236}">
                  <a16:creationId xmlns:a16="http://schemas.microsoft.com/office/drawing/2014/main" id="{7964D8DE-FE98-362C-5ADD-05605389CC74}"/>
                </a:ext>
              </a:extLst>
            </p:cNvPr>
            <p:cNvCxnSpPr>
              <a:cxnSpLocks/>
            </p:cNvCxnSpPr>
            <p:nvPr/>
          </p:nvCxnSpPr>
          <p:spPr>
            <a:xfrm>
              <a:off x="1605841" y="1787404"/>
              <a:ext cx="275961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407D33D8-0FC5-82F1-738C-7A9D7D3EECB8}"/>
              </a:ext>
            </a:extLst>
          </p:cNvPr>
          <p:cNvSpPr txBox="1"/>
          <p:nvPr/>
        </p:nvSpPr>
        <p:spPr>
          <a:xfrm>
            <a:off x="3548955" y="5106751"/>
            <a:ext cx="8387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capability of our model, this mode leads to a 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 transport 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fusion-born alphas in our ITER-scale plasmas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F0D054B1-C982-543E-A956-CEAB976B292F}"/>
              </a:ext>
            </a:extLst>
          </p:cNvPr>
          <p:cNvSpPr txBox="1"/>
          <p:nvPr/>
        </p:nvSpPr>
        <p:spPr>
          <a:xfrm>
            <a:off x="3877918" y="5683164"/>
            <a:ext cx="81340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5838" indent="-985838"/>
            <a:r>
              <a:rPr kumimoji="1" lang="en-US" altLang="ja-JP" sz="1900" b="1" dirty="0">
                <a:solidFill>
                  <a:srgbClr val="E923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Caveats: </a:t>
            </a:r>
            <a:r>
              <a:rPr kumimoji="1" lang="en-US" altLang="ja-JP" sz="1900" dirty="0">
                <a:solidFill>
                  <a:srgbClr val="E923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Mode stability/scale length is sensitive to the </a:t>
            </a:r>
            <a:r>
              <a:rPr kumimoji="1" lang="en-US" altLang="ja-JP" sz="1900" b="1" dirty="0">
                <a:solidFill>
                  <a:srgbClr val="E923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dissipation coefficients</a:t>
            </a:r>
            <a:endParaRPr kumimoji="1" lang="en-US" altLang="ja-JP" sz="1900" dirty="0">
              <a:solidFill>
                <a:srgbClr val="E923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0F21D93-B71B-786F-AC27-4332D9E78D6A}"/>
              </a:ext>
            </a:extLst>
          </p:cNvPr>
          <p:cNvGrpSpPr/>
          <p:nvPr/>
        </p:nvGrpSpPr>
        <p:grpSpPr>
          <a:xfrm>
            <a:off x="131397" y="6107900"/>
            <a:ext cx="11880609" cy="738664"/>
            <a:chOff x="-339658" y="6210903"/>
            <a:chExt cx="11880609" cy="738664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11EC0CC-2276-D724-F8F7-FCB9A2A9F025}"/>
                </a:ext>
              </a:extLst>
            </p:cNvPr>
            <p:cNvGrpSpPr/>
            <p:nvPr/>
          </p:nvGrpSpPr>
          <p:grpSpPr>
            <a:xfrm>
              <a:off x="506547" y="6210903"/>
              <a:ext cx="10681583" cy="738664"/>
              <a:chOff x="506547" y="6085106"/>
              <a:chExt cx="10681583" cy="738664"/>
            </a:xfrm>
          </p:grpSpPr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B8309A6-ABE8-DE2B-D1AB-7AA36A88E609}"/>
                  </a:ext>
                </a:extLst>
              </p:cNvPr>
              <p:cNvSpPr txBox="1"/>
              <p:nvPr/>
            </p:nvSpPr>
            <p:spPr>
              <a:xfrm>
                <a:off x="2172269" y="6085106"/>
                <a:ext cx="901586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“A higher-fidelity physics model is needed to resolve the small-scale physics and dissipations, and to confirm this low-alpha transport”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2F9E7E1-DF63-C2A7-7252-0C49EB23440E}"/>
                  </a:ext>
                </a:extLst>
              </p:cNvPr>
              <p:cNvSpPr txBox="1"/>
              <p:nvPr/>
            </p:nvSpPr>
            <p:spPr>
              <a:xfrm>
                <a:off x="506547" y="6202674"/>
                <a:ext cx="1718740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63A3EF1B-2D56-67B9-DCEB-CE1CBABE2AEE}"/>
                </a:ext>
              </a:extLst>
            </p:cNvPr>
            <p:cNvCxnSpPr/>
            <p:nvPr/>
          </p:nvCxnSpPr>
          <p:spPr>
            <a:xfrm>
              <a:off x="-339658" y="6219171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30D9A9D-A5B6-036B-7D9E-439263ABB6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62" b="3603"/>
          <a:stretch>
            <a:fillRect/>
          </a:stretch>
        </p:blipFill>
        <p:spPr>
          <a:xfrm>
            <a:off x="11380313" y="3216075"/>
            <a:ext cx="665567" cy="169805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746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4" grpId="0" animBg="1"/>
      <p:bldP spid="95" grpId="0" animBg="1"/>
      <p:bldP spid="95" grpId="1" animBg="1"/>
      <p:bldP spid="98" grpId="0" animBg="1"/>
      <p:bldP spid="133" grpId="0"/>
      <p:bldP spid="1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18E42-48A6-8E96-FE13-A5DE68E57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1">
            <a:extLst>
              <a:ext uri="{FF2B5EF4-FFF2-40B4-BE49-F238E27FC236}">
                <a16:creationId xmlns:a16="http://schemas.microsoft.com/office/drawing/2014/main" id="{D0A622A3-53DD-42F8-573B-F397489C3661}"/>
              </a:ext>
            </a:extLst>
          </p:cNvPr>
          <p:cNvSpPr txBox="1"/>
          <p:nvPr/>
        </p:nvSpPr>
        <p:spPr>
          <a:xfrm>
            <a:off x="2023143" y="2905780"/>
            <a:ext cx="814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&amp; Outlook</a:t>
            </a:r>
          </a:p>
        </p:txBody>
      </p:sp>
    </p:spTree>
    <p:extLst>
      <p:ext uri="{BB962C8B-B14F-4D97-AF65-F5344CB8AC3E}">
        <p14:creationId xmlns:p14="http://schemas.microsoft.com/office/powerpoint/2010/main" val="3216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2E02-B286-56A2-D1C5-7538F7704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D2FF62B-BBE3-CE7F-41E2-566699899E27}"/>
              </a:ext>
            </a:extLst>
          </p:cNvPr>
          <p:cNvGrpSpPr/>
          <p:nvPr/>
        </p:nvGrpSpPr>
        <p:grpSpPr>
          <a:xfrm>
            <a:off x="61340" y="56326"/>
            <a:ext cx="11874628" cy="461194"/>
            <a:chOff x="61340" y="74614"/>
            <a:chExt cx="11874628" cy="461194"/>
          </a:xfrm>
        </p:grpSpPr>
        <p:pic>
          <p:nvPicPr>
            <p:cNvPr id="15" name="Picture 2" descr="May be an image of text that says 'QST'">
              <a:extLst>
                <a:ext uri="{FF2B5EF4-FFF2-40B4-BE49-F238E27FC236}">
                  <a16:creationId xmlns:a16="http://schemas.microsoft.com/office/drawing/2014/main" id="{A533A7A2-21E3-6A5D-8075-295DB0087D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1340" y="75704"/>
              <a:ext cx="336226" cy="460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66404CC7-99BD-DC36-65A2-CE6514DCE379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7" name="TextBox 50">
              <a:extLst>
                <a:ext uri="{FF2B5EF4-FFF2-40B4-BE49-F238E27FC236}">
                  <a16:creationId xmlns:a16="http://schemas.microsoft.com/office/drawing/2014/main" id="{4E18D9FC-5645-646A-A4E7-7A6CED119D28}"/>
                </a:ext>
              </a:extLst>
            </p:cNvPr>
            <p:cNvSpPr txBox="1"/>
            <p:nvPr/>
          </p:nvSpPr>
          <p:spPr>
            <a:xfrm>
              <a:off x="478903" y="74614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Conclusion / Outlooks</a:t>
              </a:r>
            </a:p>
          </p:txBody>
        </p:sp>
        <p:cxnSp>
          <p:nvCxnSpPr>
            <p:cNvPr id="18" name="Straight Connector 27">
              <a:extLst>
                <a:ext uri="{FF2B5EF4-FFF2-40B4-BE49-F238E27FC236}">
                  <a16:creationId xmlns:a16="http://schemas.microsoft.com/office/drawing/2014/main" id="{31160BC3-2E64-5007-2A6F-848129C7EC1C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スライド番号プレースホルダー 5">
            <a:extLst>
              <a:ext uri="{FF2B5EF4-FFF2-40B4-BE49-F238E27FC236}">
                <a16:creationId xmlns:a16="http://schemas.microsoft.com/office/drawing/2014/main" id="{5D4874AB-E4FF-F533-C537-A7E2A7AFDC32}"/>
              </a:ext>
            </a:extLst>
          </p:cNvPr>
          <p:cNvSpPr txBox="1">
            <a:spLocks/>
          </p:cNvSpPr>
          <p:nvPr/>
        </p:nvSpPr>
        <p:spPr>
          <a:xfrm>
            <a:off x="9407063" y="848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08B202-A188-C547-8001-2C9A35F0657B}" type="slidenum">
              <a:rPr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96EA425-A6F6-8898-88FB-F2A1493D5D03}"/>
              </a:ext>
            </a:extLst>
          </p:cNvPr>
          <p:cNvGrpSpPr/>
          <p:nvPr/>
        </p:nvGrpSpPr>
        <p:grpSpPr>
          <a:xfrm>
            <a:off x="120628" y="4095457"/>
            <a:ext cx="12003180" cy="2709820"/>
            <a:chOff x="-32294" y="4119528"/>
            <a:chExt cx="8079800" cy="2709820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79625FB0-BE0A-A663-5BC7-C18B3952F535}"/>
                </a:ext>
              </a:extLst>
            </p:cNvPr>
            <p:cNvSpPr/>
            <p:nvPr/>
          </p:nvSpPr>
          <p:spPr>
            <a:xfrm>
              <a:off x="-26496" y="4119528"/>
              <a:ext cx="8074002" cy="270982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36AD1FCF-0257-CD87-73E6-EBA5E19A9CCE}"/>
                </a:ext>
              </a:extLst>
            </p:cNvPr>
            <p:cNvSpPr/>
            <p:nvPr/>
          </p:nvSpPr>
          <p:spPr>
            <a:xfrm>
              <a:off x="-32294" y="4122217"/>
              <a:ext cx="1211582" cy="2702438"/>
            </a:xfrm>
            <a:prstGeom prst="rect">
              <a:avLst/>
            </a:prstGeom>
            <a:solidFill>
              <a:srgbClr val="00ECFB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3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4559C82-597C-E13D-F116-E57EE0EFF708}"/>
                </a:ext>
              </a:extLst>
            </p:cNvPr>
            <p:cNvSpPr txBox="1"/>
            <p:nvPr/>
          </p:nvSpPr>
          <p:spPr>
            <a:xfrm>
              <a:off x="25573" y="4593552"/>
              <a:ext cx="10958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b="1" dirty="0">
                  <a:solidFill>
                    <a:schemeClr val="accent1"/>
                  </a:solidFill>
                  <a:effectLst>
                    <a:glow rad="101600">
                      <a:schemeClr val="bg1">
                        <a:alpha val="99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Outlooks</a:t>
              </a:r>
            </a:p>
            <a:p>
              <a:pPr algn="ctr"/>
              <a:r>
                <a:rPr lang="en-US" altLang="ja-JP" sz="2000" dirty="0">
                  <a:effectLst>
                    <a:glow rad="101600">
                      <a:schemeClr val="bg1">
                        <a:alpha val="99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&amp;</a:t>
              </a:r>
            </a:p>
            <a:p>
              <a:pPr algn="ctr"/>
              <a:r>
                <a:rPr lang="en-US" altLang="ja-JP" sz="2400" b="1" dirty="0">
                  <a:solidFill>
                    <a:srgbClr val="FF0000"/>
                  </a:solidFill>
                  <a:effectLst>
                    <a:glow rad="101600">
                      <a:schemeClr val="bg1">
                        <a:alpha val="99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Key Challenges</a:t>
              </a:r>
              <a:endParaRPr kumimoji="1" lang="ja-JP" altLang="en-US" sz="2400" b="1">
                <a:solidFill>
                  <a:srgbClr val="FF0000"/>
                </a:solidFill>
                <a:effectLst>
                  <a:glow rad="101600">
                    <a:schemeClr val="bg1">
                      <a:alpha val="99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9D2AD8C-0123-1FDA-6970-F8FE223203A7}"/>
              </a:ext>
            </a:extLst>
          </p:cNvPr>
          <p:cNvSpPr txBox="1"/>
          <p:nvPr/>
        </p:nvSpPr>
        <p:spPr>
          <a:xfrm>
            <a:off x="2036302" y="4268333"/>
            <a:ext cx="285944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AutoNum type="arabicPeriod"/>
            </a:pP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assessment of HC stability requires a </a:t>
            </a:r>
            <a:r>
              <a:rPr lang="en-US" altLang="ja-JP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fidelity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physics</a:t>
            </a:r>
          </a:p>
          <a:p>
            <a:pPr marL="492125" indent="-222250">
              <a:buFont typeface="システムフォント（レギュラー）"/>
              <a:buChar char="ｰ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Multi-scale (global) </a:t>
            </a:r>
            <a:b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3-D gyrokinetic simulation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841B6FD-29D0-1ACF-DACF-A06F48AF2A90}"/>
              </a:ext>
            </a:extLst>
          </p:cNvPr>
          <p:cNvSpPr txBox="1"/>
          <p:nvPr/>
        </p:nvSpPr>
        <p:spPr>
          <a:xfrm>
            <a:off x="4923168" y="4268333"/>
            <a:ext cx="23456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/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Spectral method is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ill-suited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because a broad harmonic spectrum must be simultaneously considered</a:t>
            </a:r>
          </a:p>
          <a:p>
            <a:pPr marL="406400" indent="-173038">
              <a:buFont typeface="システムフォント（レギュラー）"/>
              <a:buChar char="ｰ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Grid-based solver?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F7BF448-1EBE-9E7C-D29D-F9533671FD1C}"/>
              </a:ext>
            </a:extLst>
          </p:cNvPr>
          <p:cNvSpPr txBox="1"/>
          <p:nvPr/>
        </p:nvSpPr>
        <p:spPr>
          <a:xfrm>
            <a:off x="7241560" y="4273342"/>
            <a:ext cx="25712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/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en-US" altLang="ja-JP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Straight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coordinate has a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geometrically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metric coefficients in </a:t>
            </a:r>
            <a:b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 equilibrium</a:t>
            </a:r>
          </a:p>
          <a:p>
            <a:pPr marL="406400" indent="-173038">
              <a:buFont typeface="システムフォント（レギュラー）"/>
              <a:buChar char="ｰ"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 to a small </a:t>
            </a:r>
            <a:b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HC study?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BA821F5-808B-7B20-4795-C194ED38BCEC}"/>
              </a:ext>
            </a:extLst>
          </p:cNvPr>
          <p:cNvGrpSpPr/>
          <p:nvPr/>
        </p:nvGrpSpPr>
        <p:grpSpPr>
          <a:xfrm>
            <a:off x="9580233" y="4130680"/>
            <a:ext cx="2448918" cy="2727319"/>
            <a:chOff x="7035522" y="4360795"/>
            <a:chExt cx="2223150" cy="2475885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2E49423D-66BE-54BA-4963-4811346F0082}"/>
                </a:ext>
              </a:extLst>
            </p:cNvPr>
            <p:cNvGrpSpPr/>
            <p:nvPr/>
          </p:nvGrpSpPr>
          <p:grpSpPr>
            <a:xfrm>
              <a:off x="7035522" y="5104097"/>
              <a:ext cx="1616013" cy="1732583"/>
              <a:chOff x="7047980" y="5096765"/>
              <a:chExt cx="1616013" cy="1732583"/>
            </a:xfrm>
          </p:grpSpPr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97A9BBD-94C7-9AFE-11B2-9575FEEBDBD7}"/>
                  </a:ext>
                </a:extLst>
              </p:cNvPr>
              <p:cNvSpPr txBox="1"/>
              <p:nvPr/>
            </p:nvSpPr>
            <p:spPr>
              <a:xfrm rot="16200000">
                <a:off x="6916213" y="5228532"/>
                <a:ext cx="5405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 (m)</a:t>
                </a:r>
                <a:endParaRPr kumimoji="1" lang="ja-JP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3692579D-8FE7-82BF-574F-A1918601A07C}"/>
                  </a:ext>
                </a:extLst>
              </p:cNvPr>
              <p:cNvSpPr txBox="1"/>
              <p:nvPr/>
            </p:nvSpPr>
            <p:spPr>
              <a:xfrm>
                <a:off x="8115445" y="6552349"/>
                <a:ext cx="54854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(m)</a:t>
                </a:r>
                <a:endParaRPr kumimoji="1" lang="ja-JP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6DEBEDF-A953-AC13-9EB0-58FD30F21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72985" y="4360795"/>
              <a:ext cx="1985687" cy="225968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2B2BFB7-12D6-A5AD-174A-F679BB1924BF}"/>
              </a:ext>
            </a:extLst>
          </p:cNvPr>
          <p:cNvGrpSpPr/>
          <p:nvPr/>
        </p:nvGrpSpPr>
        <p:grpSpPr>
          <a:xfrm>
            <a:off x="92181" y="532219"/>
            <a:ext cx="8767930" cy="3506630"/>
            <a:chOff x="5971282" y="4815903"/>
            <a:chExt cx="7679888" cy="3595216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A274309-E156-ABEA-F0CE-BCD32234D38F}"/>
                </a:ext>
              </a:extLst>
            </p:cNvPr>
            <p:cNvSpPr/>
            <p:nvPr/>
          </p:nvSpPr>
          <p:spPr>
            <a:xfrm>
              <a:off x="5971282" y="4869780"/>
              <a:ext cx="7679888" cy="3541339"/>
            </a:xfrm>
            <a:prstGeom prst="rect">
              <a:avLst/>
            </a:prstGeom>
            <a:noFill/>
            <a:ln>
              <a:solidFill>
                <a:srgbClr val="FE0C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5A2045B-62CB-1CAB-B326-16DB02A657F1}"/>
                </a:ext>
              </a:extLst>
            </p:cNvPr>
            <p:cNvSpPr txBox="1"/>
            <p:nvPr/>
          </p:nvSpPr>
          <p:spPr>
            <a:xfrm>
              <a:off x="6953544" y="4815903"/>
              <a:ext cx="5984516" cy="425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525" algn="ctr"/>
              <a:r>
                <a:rPr lang="en-US" altLang="ja-JP" sz="2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Q1) How HC toroidal asymmetry affects MHD stability?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63BB37-0149-8336-F1E7-87D8813B4B07}"/>
              </a:ext>
            </a:extLst>
          </p:cNvPr>
          <p:cNvGrpSpPr/>
          <p:nvPr/>
        </p:nvGrpSpPr>
        <p:grpSpPr>
          <a:xfrm>
            <a:off x="3025546" y="949260"/>
            <a:ext cx="5834565" cy="1639950"/>
            <a:chOff x="-89912" y="990642"/>
            <a:chExt cx="5968553" cy="163995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C35D6E1-31D3-0799-DAE1-4290908CAD4D}"/>
                </a:ext>
              </a:extLst>
            </p:cNvPr>
            <p:cNvSpPr txBox="1"/>
            <p:nvPr/>
          </p:nvSpPr>
          <p:spPr>
            <a:xfrm>
              <a:off x="108633" y="1337930"/>
              <a:ext cx="5668342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1">
                <a:buAutoNum type="romanLcParenR"/>
                <a:tabLst>
                  <a:tab pos="611188" algn="l"/>
                </a:tabLst>
              </a:pPr>
              <a:r>
                <a:rPr kumimoji="1" lang="en-US" altLang="ja-JP" sz="2000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Ideal/</a:t>
              </a:r>
              <a:r>
                <a:rPr lang="en-US" altLang="ja-JP" sz="2000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kumimoji="1" lang="en-US" altLang="ja-JP" sz="2000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esistive </a:t>
              </a:r>
              <a:r>
                <a:rPr lang="en-US" altLang="ja-JP" sz="2000" b="1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PRESSURE</a:t>
              </a:r>
              <a:r>
                <a:rPr kumimoji="1" lang="en-US" altLang="ja-JP" sz="2000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-driven MHD mode </a:t>
              </a:r>
              <a:endParaRPr lang="en-US" altLang="ja-JP" sz="2000" dirty="0">
                <a:solidFill>
                  <a:srgbClr val="2954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85788" lvl="1" indent="-358775">
                <a:buFont typeface="Arial" panose="020B0604020202020204" pitchFamily="34" charset="0"/>
                <a:buChar char="→"/>
                <a:tabLst>
                  <a:tab pos="611188" algn="l"/>
                </a:tabLst>
              </a:pPr>
              <a:r>
                <a:rPr kumimoji="1" lang="en-US" altLang="ja-JP" sz="1900" dirty="0">
                  <a:solidFill>
                    <a:srgbClr val="295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Weaken field line bending/change in curvature?</a:t>
              </a:r>
            </a:p>
            <a:p>
              <a:pPr marL="11113" lvl="1">
                <a:tabLst>
                  <a:tab pos="611188" algn="l"/>
                </a:tabLst>
              </a:pPr>
              <a:r>
                <a:rPr lang="en-US" altLang="ja-JP" sz="2000" dirty="0">
                  <a:solidFill>
                    <a:srgbClr val="D8693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ii) Low-frequency </a:t>
              </a:r>
              <a:r>
                <a:rPr lang="en-US" altLang="ja-JP" sz="2000" b="1" dirty="0">
                  <a:solidFill>
                    <a:srgbClr val="D8693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BAE</a:t>
              </a:r>
              <a:r>
                <a:rPr lang="en-US" altLang="ja-JP" sz="2000" dirty="0">
                  <a:solidFill>
                    <a:srgbClr val="D8693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-associated mode. </a:t>
              </a:r>
            </a:p>
            <a:p>
              <a:pPr marL="585788" lvl="1" indent="-358775">
                <a:buFont typeface="Arial" panose="020B0604020202020204" pitchFamily="34" charset="0"/>
                <a:buChar char="→"/>
              </a:pPr>
              <a:r>
                <a:rPr lang="en-US" altLang="ja-JP" sz="1900" dirty="0">
                  <a:solidFill>
                    <a:srgbClr val="D8693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High-n Linear resonance overlap</a:t>
              </a:r>
              <a:endParaRPr kumimoji="1" lang="ja-JP" altLang="en-US" sz="1900">
                <a:solidFill>
                  <a:srgbClr val="D8693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13705E6-DB64-0456-2F2E-5F2C0D778BED}"/>
                </a:ext>
              </a:extLst>
            </p:cNvPr>
            <p:cNvSpPr txBox="1"/>
            <p:nvPr/>
          </p:nvSpPr>
          <p:spPr>
            <a:xfrm>
              <a:off x="-89912" y="990642"/>
              <a:ext cx="59685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HC can </a:t>
              </a:r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induce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 helically localized short-wavelength</a:t>
              </a: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63A85A94-45FC-173C-D930-7EA1E1FCE2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95" t="13824" r="2858" b="3039"/>
          <a:stretch>
            <a:fillRect/>
          </a:stretch>
        </p:blipFill>
        <p:spPr>
          <a:xfrm>
            <a:off x="129242" y="919149"/>
            <a:ext cx="2988599" cy="3108139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DFA988-65FD-AC08-CCB2-13533C9F5C8C}"/>
              </a:ext>
            </a:extLst>
          </p:cNvPr>
          <p:cNvSpPr txBox="1"/>
          <p:nvPr/>
        </p:nvSpPr>
        <p:spPr>
          <a:xfrm>
            <a:off x="3025546" y="2603351"/>
            <a:ext cx="583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formation of the global coherence structure</a:t>
            </a: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01053B62-59EE-29A9-5BC3-F837DA9E5B68}"/>
              </a:ext>
            </a:extLst>
          </p:cNvPr>
          <p:cNvGrpSpPr/>
          <p:nvPr/>
        </p:nvGrpSpPr>
        <p:grpSpPr>
          <a:xfrm>
            <a:off x="3263388" y="2933488"/>
            <a:ext cx="5457978" cy="982076"/>
            <a:chOff x="3392176" y="2988682"/>
            <a:chExt cx="5457978" cy="9820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A7C4A766-BCFB-29BC-82BF-1DACDE54C7C1}"/>
                    </a:ext>
                  </a:extLst>
                </p:cNvPr>
                <p:cNvSpPr txBox="1"/>
                <p:nvPr/>
              </p:nvSpPr>
              <p:spPr>
                <a:xfrm>
                  <a:off x="3392176" y="2988682"/>
                  <a:ext cx="3214688" cy="7286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1" lang="th-TH" altLang="ja-JP" sz="2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sz="26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f>
                        <m:fPr>
                          <m:ctrlP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6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 </m:t>
                      </m:r>
                      <m:d>
                        <m:dPr>
                          <m:ctrlP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kumimoji="1" lang="en-US" altLang="ja-JP" sz="26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kumimoji="1" lang="en-US" altLang="ja-JP" sz="26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kumimoji="1" lang="en-US" altLang="ja-JP" sz="26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ja-JP" sz="26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6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𝑞</m:t>
                                  </m:r>
                                  <m:r>
                                    <a:rPr kumimoji="1" lang="en-US" altLang="ja-JP" sz="26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a14:m>
                  <a:endParaRPr lang="ja-JP" altLang="en-US" sz="26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A7C4A766-BCFB-29BC-82BF-1DACDE54C7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2176" y="2988682"/>
                  <a:ext cx="3214688" cy="728661"/>
                </a:xfrm>
                <a:prstGeom prst="rect">
                  <a:avLst/>
                </a:prstGeom>
                <a:blipFill>
                  <a:blip r:embed="rId6"/>
                  <a:stretch>
                    <a:fillRect l="-3137" b="-508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AA8193B2-7E36-16D3-BF1C-24A70835C461}"/>
                    </a:ext>
                  </a:extLst>
                </p:cNvPr>
                <p:cNvSpPr txBox="1"/>
                <p:nvPr/>
              </p:nvSpPr>
              <p:spPr>
                <a:xfrm>
                  <a:off x="6516122" y="3201317"/>
                  <a:ext cx="233403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|q-1|</a:t>
                  </a:r>
                  <a14:m>
                    <m:oMath xmlns:m="http://schemas.openxmlformats.org/officeDocument/2006/math">
                      <m:r>
                        <a:rPr kumimoji="1" lang="en-US" altLang="ja-JP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≳</m:t>
                      </m:r>
                    </m:oMath>
                  </a14:m>
                  <a:r>
                    <a:rPr kumimoji="1" lang="en-US" altLang="ja-JP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 </a:t>
                  </a:r>
                  <a:r>
                    <a:rPr kumimoji="1" lang="en-US" altLang="ja-JP" sz="2000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is </a:t>
                  </a:r>
                  <a:br>
                    <a:rPr kumimoji="1" lang="en-US" altLang="ja-JP" sz="2000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1" lang="en-US" altLang="ja-JP" sz="2000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intrinsic</a:t>
                  </a:r>
                  <a:r>
                    <a:rPr lang="en-US" altLang="ja-JP" sz="2000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for HC</a:t>
                  </a:r>
                  <a:endParaRPr kumimoji="1" lang="ja-JP" altLang="en-US" sz="2000" i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AA8193B2-7E36-16D3-BF1C-24A70835C4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6122" y="3201317"/>
                  <a:ext cx="2334032" cy="769441"/>
                </a:xfrm>
                <a:prstGeom prst="rect">
                  <a:avLst/>
                </a:prstGeom>
                <a:blipFill>
                  <a:blip r:embed="rId7"/>
                  <a:stretch>
                    <a:fillRect t="-6452" b="-1290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直線矢印コネクタ 40">
              <a:extLst>
                <a:ext uri="{FF2B5EF4-FFF2-40B4-BE49-F238E27FC236}">
                  <a16:creationId xmlns:a16="http://schemas.microsoft.com/office/drawing/2014/main" id="{63CBE8B4-DC26-90B1-DA8D-ECD9083FEA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0958" y="3538130"/>
              <a:ext cx="38539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6618C18-F38B-D14C-29A5-697FDDE0DDDA}"/>
              </a:ext>
            </a:extLst>
          </p:cNvPr>
          <p:cNvGrpSpPr/>
          <p:nvPr/>
        </p:nvGrpSpPr>
        <p:grpSpPr>
          <a:xfrm>
            <a:off x="8953814" y="530427"/>
            <a:ext cx="3243870" cy="3508422"/>
            <a:chOff x="8953814" y="530427"/>
            <a:chExt cx="3243870" cy="3508422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B1266455-FCB0-B296-156F-3ADDE60824F6}"/>
                </a:ext>
              </a:extLst>
            </p:cNvPr>
            <p:cNvGrpSpPr/>
            <p:nvPr/>
          </p:nvGrpSpPr>
          <p:grpSpPr>
            <a:xfrm>
              <a:off x="8953814" y="530427"/>
              <a:ext cx="3169994" cy="3508422"/>
              <a:chOff x="5453580" y="4847898"/>
              <a:chExt cx="6051042" cy="341916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0261B155-CCFF-82D9-978D-11CBDD881DE0}"/>
                  </a:ext>
                </a:extLst>
              </p:cNvPr>
              <p:cNvSpPr/>
              <p:nvPr/>
            </p:nvSpPr>
            <p:spPr>
              <a:xfrm>
                <a:off x="5453580" y="4895937"/>
                <a:ext cx="6051042" cy="3371123"/>
              </a:xfrm>
              <a:prstGeom prst="rect">
                <a:avLst/>
              </a:prstGeom>
              <a:noFill/>
              <a:ln>
                <a:solidFill>
                  <a:srgbClr val="8101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F3F95E49-7B9A-378C-9F83-9545290CD916}"/>
                  </a:ext>
                </a:extLst>
              </p:cNvPr>
              <p:cNvSpPr txBox="1"/>
              <p:nvPr/>
            </p:nvSpPr>
            <p:spPr>
              <a:xfrm>
                <a:off x="5587482" y="4847898"/>
                <a:ext cx="5800604" cy="404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525" algn="ctr"/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Q2) How critical is it?</a:t>
                </a: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5B05CAA-CED1-F873-6DE1-D7A199D95A76}"/>
                </a:ext>
              </a:extLst>
            </p:cNvPr>
            <p:cNvSpPr txBox="1"/>
            <p:nvPr/>
          </p:nvSpPr>
          <p:spPr>
            <a:xfrm>
              <a:off x="9005658" y="880647"/>
              <a:ext cx="3192026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4463" indent="-144463"/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Within our model, the alpha transport remains small, </a:t>
              </a:r>
              <a:r>
                <a:rPr lang="en-US" altLang="ja-JP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BUT 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mode 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stability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saturation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and 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scale</a:t>
              </a:r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are </a:t>
              </a:r>
              <a:r>
                <a:rPr lang="en-US" altLang="ja-JP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sensitive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dissipation</a:t>
              </a: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coefficients</a:t>
              </a:r>
            </a:p>
            <a:p>
              <a:pPr marL="449263" lvl="1" indent="-304800">
                <a:buFont typeface="システムフォント（レギュラー）"/>
                <a:buChar char="ー"/>
              </a:pPr>
              <a:r>
                <a: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Higher-fidelity physics model is needed for a quantitative assessment</a:t>
              </a: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5BF09D5-8C5B-EB33-936E-4C50F8239F95}"/>
              </a:ext>
            </a:extLst>
          </p:cNvPr>
          <p:cNvSpPr txBox="1"/>
          <p:nvPr/>
        </p:nvSpPr>
        <p:spPr>
          <a:xfrm>
            <a:off x="10155698" y="4647014"/>
            <a:ext cx="1370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effectLst>
                  <a:glow rad="279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Generalized angle is strongly distorted</a:t>
            </a:r>
            <a:endParaRPr kumimoji="1" lang="ja-JP" altLang="en-US">
              <a:solidFill>
                <a:srgbClr val="FF0000"/>
              </a:solidFill>
              <a:effectLst>
                <a:glow rad="2794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93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5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4F4315D-BC51-248D-2E9C-5AF26293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DD7D33D3-BFBD-8D24-759F-A2787E599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19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B9E7B65-BA11-60A1-20C1-B77AD856AE41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CE2C5F91-EF3B-6158-8A45-95C1CC8E2B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EBD090D2-3E0F-0FE6-B810-0AFAE8F69EC9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699304DA-8A10-53E3-65AF-F7D9BD24FC7E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Peculiar Effects of Dissipation &amp; Bulk Pressure on Mode Properties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D7EA770A-BC8D-D8CA-5F51-DDD378883B74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1EB6AEDF-970A-96BB-5D79-2D74FA6E865E}"/>
              </a:ext>
            </a:extLst>
          </p:cNvPr>
          <p:cNvGrpSpPr/>
          <p:nvPr/>
        </p:nvGrpSpPr>
        <p:grpSpPr>
          <a:xfrm>
            <a:off x="2962088" y="438645"/>
            <a:ext cx="5131809" cy="3295398"/>
            <a:chOff x="2962088" y="438645"/>
            <a:chExt cx="5131809" cy="3295398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80E0DE7D-E3E1-B344-3378-DDB2B61F2115}"/>
                </a:ext>
              </a:extLst>
            </p:cNvPr>
            <p:cNvGrpSpPr/>
            <p:nvPr/>
          </p:nvGrpSpPr>
          <p:grpSpPr>
            <a:xfrm>
              <a:off x="2962088" y="438645"/>
              <a:ext cx="5131809" cy="3295398"/>
              <a:chOff x="6716072" y="466168"/>
              <a:chExt cx="5036541" cy="3234222"/>
            </a:xfrm>
          </p:grpSpPr>
          <p:pic>
            <p:nvPicPr>
              <p:cNvPr id="81" name="図 80">
                <a:extLst>
                  <a:ext uri="{FF2B5EF4-FFF2-40B4-BE49-F238E27FC236}">
                    <a16:creationId xmlns:a16="http://schemas.microsoft.com/office/drawing/2014/main" id="{DE1758B6-2C00-0746-1431-667CD4BD3C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2463" t="2029" r="2495" b="3642"/>
              <a:stretch>
                <a:fillRect/>
              </a:stretch>
            </p:blipFill>
            <p:spPr>
              <a:xfrm>
                <a:off x="6716072" y="576218"/>
                <a:ext cx="5036541" cy="312417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" name="テキスト ボックス 1">
                    <a:extLst>
                      <a:ext uri="{FF2B5EF4-FFF2-40B4-BE49-F238E27FC236}">
                        <a16:creationId xmlns:a16="http://schemas.microsoft.com/office/drawing/2014/main" id="{E064F408-6B24-3B39-5559-94FBD996B609}"/>
                      </a:ext>
                    </a:extLst>
                  </p:cNvPr>
                  <p:cNvSpPr txBox="1"/>
                  <p:nvPr/>
                </p:nvSpPr>
                <p:spPr>
                  <a:xfrm>
                    <a:off x="7878148" y="466168"/>
                    <a:ext cx="292552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ja-JP" sz="2000" b="1" dirty="0">
                        <a:solidFill>
                          <a:srgbClr val="000A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14:m>
                      <m:oMath xmlns:m="http://schemas.openxmlformats.org/officeDocument/2006/math">
                        <m:r>
                          <a:rPr kumimoji="1" lang="en-US" altLang="ja-JP" sz="2000" b="1" i="0" smtClean="0">
                            <a:solidFill>
                              <a:srgbClr val="000A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kumimoji="1" lang="en-US" altLang="ja-JP" sz="2000" b="1" i="1" smtClean="0">
                            <a:solidFill>
                              <a:srgbClr val="000A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%≤</m:t>
                        </m:r>
                        <m:sSub>
                          <m:sSubPr>
                            <m:ctrlPr>
                              <a:rPr kumimoji="1" lang="en-US" altLang="ja-JP" sz="2000" b="1" i="0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b="1" i="0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𝚫</m:t>
                            </m:r>
                            <m:r>
                              <a:rPr kumimoji="1" lang="en-US" altLang="ja-JP" sz="20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kumimoji="1" lang="en-US" altLang="ja-JP" sz="20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𝒃</m:t>
                            </m:r>
                          </m:sub>
                        </m:sSub>
                        <m:r>
                          <a:rPr kumimoji="1" lang="en-US" altLang="ja-JP" sz="2000" b="1" i="1" smtClean="0">
                            <a:solidFill>
                              <a:srgbClr val="000A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  <m:r>
                          <a:rPr kumimoji="1" lang="en-US" altLang="ja-JP" sz="2000" b="1" i="1" smtClean="0">
                            <a:solidFill>
                              <a:srgbClr val="000A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1" lang="en-US" altLang="ja-JP" sz="2000" b="1" i="1" smtClean="0">
                            <a:solidFill>
                              <a:srgbClr val="000A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% </m:t>
                        </m:r>
                      </m:oMath>
                    </a14:m>
                    <a:r>
                      <a:rPr kumimoji="1" lang="en-US" altLang="ja-JP" sz="2000" b="1" dirty="0">
                        <a:solidFill>
                          <a:srgbClr val="000A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Scan </a:t>
                    </a:r>
                  </a:p>
                </p:txBody>
              </p:sp>
            </mc:Choice>
            <mc:Fallback xmlns="">
              <p:sp>
                <p:nvSpPr>
                  <p:cNvPr id="2" name="テキスト ボックス 1">
                    <a:extLst>
                      <a:ext uri="{FF2B5EF4-FFF2-40B4-BE49-F238E27FC236}">
                        <a16:creationId xmlns:a16="http://schemas.microsoft.com/office/drawing/2014/main" id="{E064F408-6B24-3B39-5559-94FBD996B6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78148" y="466168"/>
                    <a:ext cx="2925522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9091" r="-847" b="-24242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49914763-3238-80B7-D1D9-848C97726D17}"/>
                    </a:ext>
                  </a:extLst>
                </p:cNvPr>
                <p:cNvSpPr txBox="1"/>
                <p:nvPr/>
              </p:nvSpPr>
              <p:spPr>
                <a:xfrm>
                  <a:off x="3419829" y="757338"/>
                  <a:ext cx="1834145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2100" dirty="0">
                      <a:solidFill>
                        <a:srgbClr val="C00000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Fixed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100" b="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100" b="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ja-JP" sz="2100" b="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kumimoji="1" lang="en-US" altLang="ja-JP" sz="2100" b="0" i="1" smtClean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kumimoji="1" lang="en-US" altLang="ja-JP" sz="2100" dirty="0">
                      <a:solidFill>
                        <a:srgbClr val="C00000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=1%     </a:t>
                  </a:r>
                </a:p>
              </p:txBody>
            </p:sp>
          </mc:Choice>
          <mc:Fallback xmlns=""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49914763-3238-80B7-D1D9-848C97726D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829" y="757338"/>
                  <a:ext cx="1834145" cy="415498"/>
                </a:xfrm>
                <a:prstGeom prst="rect">
                  <a:avLst/>
                </a:prstGeom>
                <a:blipFill>
                  <a:blip r:embed="rId7"/>
                  <a:stretch>
                    <a:fillRect l="-4138" t="-8824" r="-21379" b="-2352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BFBD64A2-FB56-10D7-1DDB-8A866B484598}"/>
              </a:ext>
            </a:extLst>
          </p:cNvPr>
          <p:cNvGrpSpPr/>
          <p:nvPr/>
        </p:nvGrpSpPr>
        <p:grpSpPr>
          <a:xfrm>
            <a:off x="103402" y="872008"/>
            <a:ext cx="3525650" cy="2355168"/>
            <a:chOff x="103402" y="872008"/>
            <a:chExt cx="3525650" cy="2355168"/>
          </a:xfrm>
        </p:grpSpPr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86AE7895-8D7F-B0CA-6BB7-7CC8B3087FAD}"/>
                </a:ext>
              </a:extLst>
            </p:cNvPr>
            <p:cNvGrpSpPr/>
            <p:nvPr/>
          </p:nvGrpSpPr>
          <p:grpSpPr>
            <a:xfrm>
              <a:off x="103402" y="872008"/>
              <a:ext cx="2520806" cy="1977987"/>
              <a:chOff x="76106" y="659484"/>
              <a:chExt cx="2520806" cy="1977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テキスト ボックス 12">
                    <a:extLst>
                      <a:ext uri="{FF2B5EF4-FFF2-40B4-BE49-F238E27FC236}">
                        <a16:creationId xmlns:a16="http://schemas.microsoft.com/office/drawing/2014/main" id="{08DD8345-245D-9AC1-7E41-7255FDE3405B}"/>
                      </a:ext>
                    </a:extLst>
                  </p:cNvPr>
                  <p:cNvSpPr txBox="1"/>
                  <p:nvPr/>
                </p:nvSpPr>
                <p:spPr>
                  <a:xfrm>
                    <a:off x="118821" y="659484"/>
                    <a:ext cx="2478091" cy="19697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184150" indent="-184150"/>
                    <a:r>
                      <a:rPr kumimoji="1" lang="en-US" altLang="ja-JP" sz="21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Mode is stabilized at low-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100" b="0" i="1" smtClean="0"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100" b="0" i="1" smtClean="0"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kumimoji="1" lang="en-US" altLang="ja-JP" sz="2100" b="0" i="1" smtClean="0"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r>
                      <a:rPr lang="en-US" altLang="ja-JP" sz="21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for </a:t>
                    </a:r>
                    <a14:m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altLang="ja-JP" sz="2100" b="0" i="1" smtClean="0"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100" b="0" i="1" smtClean="0"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  <m:r>
                          <a:rPr kumimoji="1" lang="en-US" altLang="ja-JP" sz="2100" b="0" i="0" dirty="0" smtClean="0">
                            <a:solidFill>
                              <a:schemeClr val="accent4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</m:oMath>
                    </a14:m>
                    <a:r>
                      <a:rPr kumimoji="1" lang="en-US" altLang="ja-JP" sz="21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</a:t>
                    </a:r>
                    <a:r>
                      <a:rPr kumimoji="1" lang="en-US" altLang="ja-JP" sz="2100" baseline="300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-5</a:t>
                    </a:r>
                  </a:p>
                  <a:p>
                    <a:pPr marL="409575" indent="-225425">
                      <a:buFont typeface="Arial" panose="020B0604020202020204" pitchFamily="34" charset="0"/>
                      <a:buChar char="•"/>
                    </a:pPr>
                    <a:r>
                      <a:rPr kumimoji="1" lang="en-US" altLang="ja-JP" sz="20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Weaken HC compression &amp; asymmetry?</a:t>
                    </a:r>
                  </a:p>
                  <a:p>
                    <a:pPr marL="409575" indent="-225425">
                      <a:buFont typeface="Arial" panose="020B0604020202020204" pitchFamily="34" charset="0"/>
                      <a:buChar char="•"/>
                    </a:pPr>
                    <a:r>
                      <a:rPr kumimoji="1" lang="en-US" altLang="ja-JP" sz="2000" dirty="0"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Gap changes?</a:t>
                    </a:r>
                  </a:p>
                </p:txBody>
              </p:sp>
            </mc:Choice>
            <mc:Fallback xmlns="">
              <p:sp>
                <p:nvSpPr>
                  <p:cNvPr id="13" name="テキスト ボックス 12">
                    <a:extLst>
                      <a:ext uri="{FF2B5EF4-FFF2-40B4-BE49-F238E27FC236}">
                        <a16:creationId xmlns:a16="http://schemas.microsoft.com/office/drawing/2014/main" id="{08DD8345-245D-9AC1-7E41-7255FDE340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821" y="659484"/>
                    <a:ext cx="2478091" cy="196977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061" t="-1923" r="-2551" b="-512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D107D246-096C-22D0-21F8-B6C8A1C0DF50}"/>
                  </a:ext>
                </a:extLst>
              </p:cNvPr>
              <p:cNvSpPr/>
              <p:nvPr/>
            </p:nvSpPr>
            <p:spPr>
              <a:xfrm>
                <a:off x="76106" y="669599"/>
                <a:ext cx="2478091" cy="1967872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87" name="直線矢印コネクタ 86">
              <a:extLst>
                <a:ext uri="{FF2B5EF4-FFF2-40B4-BE49-F238E27FC236}">
                  <a16:creationId xmlns:a16="http://schemas.microsoft.com/office/drawing/2014/main" id="{5652A63E-AB62-8BE1-84A6-997CE78141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6912" y="2450592"/>
              <a:ext cx="1032140" cy="1898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804BA125-4288-6DAE-18D1-B77BA2C9B5F1}"/>
                </a:ext>
              </a:extLst>
            </p:cNvPr>
            <p:cNvCxnSpPr/>
            <p:nvPr/>
          </p:nvCxnSpPr>
          <p:spPr>
            <a:xfrm>
              <a:off x="3629052" y="1097280"/>
              <a:ext cx="0" cy="2129896"/>
            </a:xfrm>
            <a:prstGeom prst="line">
              <a:avLst/>
            </a:prstGeom>
            <a:ln>
              <a:solidFill>
                <a:schemeClr val="accent4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46A75E79-CDA5-F317-13A9-38AA2AF45DC8}"/>
              </a:ext>
            </a:extLst>
          </p:cNvPr>
          <p:cNvGrpSpPr/>
          <p:nvPr/>
        </p:nvGrpSpPr>
        <p:grpSpPr>
          <a:xfrm>
            <a:off x="409041" y="1097280"/>
            <a:ext cx="5496985" cy="5698574"/>
            <a:chOff x="2596912" y="1097280"/>
            <a:chExt cx="5496985" cy="5698574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59CDB319-0704-929D-F116-0560FE7BD5C9}"/>
                </a:ext>
              </a:extLst>
            </p:cNvPr>
            <p:cNvGrpSpPr/>
            <p:nvPr/>
          </p:nvGrpSpPr>
          <p:grpSpPr>
            <a:xfrm>
              <a:off x="2596912" y="3482008"/>
              <a:ext cx="5496985" cy="3313846"/>
              <a:chOff x="6598317" y="3626766"/>
              <a:chExt cx="5308760" cy="3200375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7D99F51F-6FFF-C7C8-7313-2C138CC50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9497" t="36141" r="5536" b="3059"/>
              <a:stretch>
                <a:fillRect/>
              </a:stretch>
            </p:blipFill>
            <p:spPr>
              <a:xfrm>
                <a:off x="9358473" y="3939447"/>
                <a:ext cx="2548604" cy="2865764"/>
              </a:xfrm>
              <a:prstGeom prst="rect">
                <a:avLst/>
              </a:prstGeom>
            </p:spPr>
          </p:pic>
          <p:grpSp>
            <p:nvGrpSpPr>
              <p:cNvPr id="107" name="グループ化 106">
                <a:extLst>
                  <a:ext uri="{FF2B5EF4-FFF2-40B4-BE49-F238E27FC236}">
                    <a16:creationId xmlns:a16="http://schemas.microsoft.com/office/drawing/2014/main" id="{BFA4647A-291F-8992-8512-4BE74FD312D3}"/>
                  </a:ext>
                </a:extLst>
              </p:cNvPr>
              <p:cNvGrpSpPr/>
              <p:nvPr/>
            </p:nvGrpSpPr>
            <p:grpSpPr>
              <a:xfrm>
                <a:off x="6598317" y="3626766"/>
                <a:ext cx="5302134" cy="3200375"/>
                <a:chOff x="6598317" y="3626766"/>
                <a:chExt cx="5302134" cy="3200375"/>
              </a:xfrm>
            </p:grpSpPr>
            <p:grpSp>
              <p:nvGrpSpPr>
                <p:cNvPr id="104" name="グループ化 103">
                  <a:extLst>
                    <a:ext uri="{FF2B5EF4-FFF2-40B4-BE49-F238E27FC236}">
                      <a16:creationId xmlns:a16="http://schemas.microsoft.com/office/drawing/2014/main" id="{3640EE00-487E-DE79-F2A9-A6794B92771E}"/>
                    </a:ext>
                  </a:extLst>
                </p:cNvPr>
                <p:cNvGrpSpPr/>
                <p:nvPr/>
              </p:nvGrpSpPr>
              <p:grpSpPr>
                <a:xfrm>
                  <a:off x="6598317" y="3926194"/>
                  <a:ext cx="5302134" cy="2900947"/>
                  <a:chOff x="6598317" y="3926194"/>
                  <a:chExt cx="5302134" cy="2900947"/>
                </a:xfrm>
              </p:grpSpPr>
              <p:pic>
                <p:nvPicPr>
                  <p:cNvPr id="91" name="図 90">
                    <a:extLst>
                      <a:ext uri="{FF2B5EF4-FFF2-40B4-BE49-F238E27FC236}">
                        <a16:creationId xmlns:a16="http://schemas.microsoft.com/office/drawing/2014/main" id="{6A9E4287-DDF4-466A-DFDD-878C90F63F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rcRect l="2813" t="36441" r="6937" b="2760"/>
                  <a:stretch>
                    <a:fillRect/>
                  </a:stretch>
                </p:blipFill>
                <p:spPr>
                  <a:xfrm>
                    <a:off x="6624821" y="3954751"/>
                    <a:ext cx="2707026" cy="2865764"/>
                  </a:xfrm>
                  <a:prstGeom prst="rect">
                    <a:avLst/>
                  </a:prstGeom>
                </p:spPr>
              </p:pic>
              <p:sp>
                <p:nvSpPr>
                  <p:cNvPr id="101" name="正方形/長方形 100">
                    <a:extLst>
                      <a:ext uri="{FF2B5EF4-FFF2-40B4-BE49-F238E27FC236}">
                        <a16:creationId xmlns:a16="http://schemas.microsoft.com/office/drawing/2014/main" id="{ACF78A7A-A9EB-439F-F3DA-160249EE23D3}"/>
                      </a:ext>
                    </a:extLst>
                  </p:cNvPr>
                  <p:cNvSpPr/>
                  <p:nvPr/>
                </p:nvSpPr>
                <p:spPr>
                  <a:xfrm>
                    <a:off x="6598317" y="3926194"/>
                    <a:ext cx="5302134" cy="2900947"/>
                  </a:xfrm>
                  <a:prstGeom prst="rect">
                    <a:avLst/>
                  </a:prstGeom>
                  <a:noFill/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cxnSp>
              <p:nvCxnSpPr>
                <p:cNvPr id="106" name="直線矢印コネクタ 105">
                  <a:extLst>
                    <a:ext uri="{FF2B5EF4-FFF2-40B4-BE49-F238E27FC236}">
                      <a16:creationId xmlns:a16="http://schemas.microsoft.com/office/drawing/2014/main" id="{0BD3D7CB-E698-682E-3EFC-796704A5C5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891438" y="3626766"/>
                  <a:ext cx="0" cy="288000"/>
                </a:xfrm>
                <a:prstGeom prst="straightConnector1">
                  <a:avLst/>
                </a:prstGeom>
                <a:ln w="50800">
                  <a:solidFill>
                    <a:srgbClr val="00B05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16832856-FAA6-2BCF-7525-B1E22ECDB171}"/>
                  </a:ext>
                </a:extLst>
              </p:cNvPr>
              <p:cNvGrpSpPr/>
              <p:nvPr/>
            </p:nvGrpSpPr>
            <p:grpSpPr>
              <a:xfrm>
                <a:off x="9561837" y="4303242"/>
                <a:ext cx="1609685" cy="696750"/>
                <a:chOff x="9561837" y="4303242"/>
                <a:chExt cx="1609685" cy="696750"/>
              </a:xfrm>
            </p:grpSpPr>
            <p:sp>
              <p:nvSpPr>
                <p:cNvPr id="25" name="円/楕円 24">
                  <a:extLst>
                    <a:ext uri="{FF2B5EF4-FFF2-40B4-BE49-F238E27FC236}">
                      <a16:creationId xmlns:a16="http://schemas.microsoft.com/office/drawing/2014/main" id="{950F4D1E-EBA0-ABF2-FF44-F426279C4EA9}"/>
                    </a:ext>
                  </a:extLst>
                </p:cNvPr>
                <p:cNvSpPr/>
                <p:nvPr/>
              </p:nvSpPr>
              <p:spPr>
                <a:xfrm>
                  <a:off x="9561837" y="4303242"/>
                  <a:ext cx="1609685" cy="696750"/>
                </a:xfrm>
                <a:prstGeom prst="ellipse">
                  <a:avLst/>
                </a:prstGeom>
                <a:gradFill flip="none" rotWithShape="1">
                  <a:gsLst>
                    <a:gs pos="36000">
                      <a:schemeClr val="bg1"/>
                    </a:gs>
                    <a:gs pos="90000">
                      <a:schemeClr val="bg1">
                        <a:alpha val="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テキスト ボックス 26">
                      <a:extLst>
                        <a:ext uri="{FF2B5EF4-FFF2-40B4-BE49-F238E27FC236}">
                          <a16:creationId xmlns:a16="http://schemas.microsoft.com/office/drawing/2014/main" id="{72590EAA-B99E-FD99-CC04-D718E2D229C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55390" y="4424219"/>
                      <a:ext cx="1406817" cy="3956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 xmlns:m="http://schemas.openxmlformats.org/officeDocument/2006/math">
                          <m:r>
                            <a:rPr kumimoji="1" lang="en-US" altLang="ja-JP" sz="2000" b="0" i="1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kumimoji="1" lang="en-US" altLang="ja-JP" sz="2000" b="1" i="1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kumimoji="1" lang="en-US" altLang="ja-JP" sz="20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20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𝝌</m:t>
                              </m:r>
                            </m:e>
                          </m:acc>
                        </m:oMath>
                      </a14:m>
                      <a:r>
                        <a:rPr kumimoji="1" lang="en-US" altLang="ja-JP" sz="1900" b="1" dirty="0">
                          <a:solidFill>
                            <a:schemeClr val="tx1"/>
                          </a:solidFill>
                          <a:effectLst>
                            <a:glow>
                              <a:schemeClr val="bg1"/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r>
                            <a:rPr kumimoji="1" lang="en-US" altLang="ja-JP" sz="1900" b="1" i="1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sup>
                          </m:sSup>
                        </m:oMath>
                      </a14:m>
                      <a:endParaRPr kumimoji="1" lang="en-US" altLang="ja-JP" sz="1900" b="1" dirty="0">
                        <a:solidFill>
                          <a:schemeClr val="tx1"/>
                        </a:solidFill>
                        <a:effectLst>
                          <a:glow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テキスト ボックス 26">
                      <a:extLst>
                        <a:ext uri="{FF2B5EF4-FFF2-40B4-BE49-F238E27FC236}">
                          <a16:creationId xmlns:a16="http://schemas.microsoft.com/office/drawing/2014/main" id="{72590EAA-B99E-FD99-CC04-D718E2D229C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55390" y="4424219"/>
                      <a:ext cx="1406817" cy="395686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t="-6061" b="-181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3" name="グループ化 42">
                <a:extLst>
                  <a:ext uri="{FF2B5EF4-FFF2-40B4-BE49-F238E27FC236}">
                    <a16:creationId xmlns:a16="http://schemas.microsoft.com/office/drawing/2014/main" id="{D7F82E4A-48CE-C346-212C-8B2A0EFC5EB1}"/>
                  </a:ext>
                </a:extLst>
              </p:cNvPr>
              <p:cNvGrpSpPr/>
              <p:nvPr/>
            </p:nvGrpSpPr>
            <p:grpSpPr>
              <a:xfrm>
                <a:off x="6785957" y="4288323"/>
                <a:ext cx="2369152" cy="672625"/>
                <a:chOff x="6785957" y="4288323"/>
                <a:chExt cx="2369152" cy="672625"/>
              </a:xfrm>
            </p:grpSpPr>
            <p:sp>
              <p:nvSpPr>
                <p:cNvPr id="34" name="円/楕円 33">
                  <a:extLst>
                    <a:ext uri="{FF2B5EF4-FFF2-40B4-BE49-F238E27FC236}">
                      <a16:creationId xmlns:a16="http://schemas.microsoft.com/office/drawing/2014/main" id="{46D762F7-15D6-3476-9DAE-EFA2ACA04C40}"/>
                    </a:ext>
                  </a:extLst>
                </p:cNvPr>
                <p:cNvSpPr/>
                <p:nvPr/>
              </p:nvSpPr>
              <p:spPr>
                <a:xfrm>
                  <a:off x="6785957" y="4288323"/>
                  <a:ext cx="2369152" cy="672625"/>
                </a:xfrm>
                <a:prstGeom prst="ellipse">
                  <a:avLst/>
                </a:prstGeom>
                <a:gradFill flip="none" rotWithShape="1">
                  <a:gsLst>
                    <a:gs pos="29000">
                      <a:schemeClr val="bg1"/>
                    </a:gs>
                    <a:gs pos="90000">
                      <a:schemeClr val="bg1">
                        <a:alpha val="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テキスト ボックス 34">
                      <a:extLst>
                        <a:ext uri="{FF2B5EF4-FFF2-40B4-BE49-F238E27FC236}">
                          <a16:creationId xmlns:a16="http://schemas.microsoft.com/office/drawing/2014/main" id="{9E708B80-0E8B-8A54-D301-4C1006E912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14216" y="4424219"/>
                      <a:ext cx="1736998" cy="3913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kumimoji="1" lang="en-US" altLang="ja-JP" sz="1900" b="1" dirty="0">
                          <a:solidFill>
                            <a:schemeClr val="tx1"/>
                          </a:solidFill>
                          <a:effectLst>
                            <a:glow>
                              <a:schemeClr val="bg1"/>
                            </a:glow>
                          </a:effectLst>
                          <a:cs typeface="Times New Roman" panose="02020603050405020304" pitchFamily="18" charset="0"/>
                        </a:rPr>
                        <a:t>★ </a:t>
                      </a:r>
                      <a14:m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𝝌</m:t>
                              </m:r>
                            </m:e>
                          </m:acc>
                        </m:oMath>
                      </a14:m>
                      <a:r>
                        <a:rPr kumimoji="1" lang="en-US" altLang="ja-JP" sz="1900" b="1" dirty="0">
                          <a:solidFill>
                            <a:schemeClr val="tx1"/>
                          </a:solidFill>
                          <a:effectLst>
                            <a:glow>
                              <a:schemeClr val="bg1"/>
                            </a:glo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=5</a:t>
                      </a:r>
                      <a14:m>
                        <m:oMath xmlns:m="http://schemas.openxmlformats.org/officeDocument/2006/math">
                          <m:r>
                            <a:rPr kumimoji="1" lang="en-US" altLang="ja-JP" sz="1900" b="1" i="1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kumimoji="1" lang="en-US" altLang="ja-JP" sz="1900" b="1" i="1" smtClean="0">
                              <a:solidFill>
                                <a:schemeClr val="tx1"/>
                              </a:solidFill>
                              <a:effectLst>
                                <a:glow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kumimoji="1" lang="en-US" altLang="ja-JP" sz="1900" b="1" i="1" smtClean="0">
                                  <a:solidFill>
                                    <a:schemeClr val="tx1"/>
                                  </a:solidFill>
                                  <a:effectLst>
                                    <a:glow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sup>
                          </m:sSup>
                        </m:oMath>
                      </a14:m>
                      <a:endParaRPr kumimoji="1" lang="en-US" altLang="ja-JP" sz="1900" b="1" dirty="0">
                        <a:solidFill>
                          <a:schemeClr val="tx1"/>
                        </a:solidFill>
                        <a:effectLst>
                          <a:glow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5" name="テキスト ボックス 34">
                      <a:extLst>
                        <a:ext uri="{FF2B5EF4-FFF2-40B4-BE49-F238E27FC236}">
                          <a16:creationId xmlns:a16="http://schemas.microsoft.com/office/drawing/2014/main" id="{9E708B80-0E8B-8A54-D301-4C1006E912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14216" y="4424219"/>
                      <a:ext cx="1736998" cy="391389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t="-9091" b="-181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97" name="直線コネクタ 96">
              <a:extLst>
                <a:ext uri="{FF2B5EF4-FFF2-40B4-BE49-F238E27FC236}">
                  <a16:creationId xmlns:a16="http://schemas.microsoft.com/office/drawing/2014/main" id="{0141FA0F-4193-62C0-E27F-6B090356F48E}"/>
                </a:ext>
              </a:extLst>
            </p:cNvPr>
            <p:cNvCxnSpPr/>
            <p:nvPr/>
          </p:nvCxnSpPr>
          <p:spPr>
            <a:xfrm>
              <a:off x="7066534" y="1097280"/>
              <a:ext cx="0" cy="2129896"/>
            </a:xfrm>
            <a:prstGeom prst="line">
              <a:avLst/>
            </a:prstGeom>
            <a:ln>
              <a:solidFill>
                <a:srgbClr val="00B05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BC4B374A-4B7C-1993-8505-7F68EFCD2653}"/>
              </a:ext>
            </a:extLst>
          </p:cNvPr>
          <p:cNvGrpSpPr/>
          <p:nvPr/>
        </p:nvGrpSpPr>
        <p:grpSpPr>
          <a:xfrm>
            <a:off x="7390873" y="573329"/>
            <a:ext cx="4693915" cy="3100711"/>
            <a:chOff x="7390873" y="665412"/>
            <a:chExt cx="4693915" cy="3100711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F4D8067E-2C03-CEC6-665E-1D9C3C731791}"/>
                </a:ext>
              </a:extLst>
            </p:cNvPr>
            <p:cNvGrpSpPr/>
            <p:nvPr/>
          </p:nvGrpSpPr>
          <p:grpSpPr>
            <a:xfrm>
              <a:off x="9036876" y="665412"/>
              <a:ext cx="3047912" cy="3100711"/>
              <a:chOff x="1395767" y="1607177"/>
              <a:chExt cx="3047912" cy="3100711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393C0086-4C2D-E6D1-69AD-60D927069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446333" y="1607177"/>
                <a:ext cx="2997346" cy="3100711"/>
              </a:xfrm>
              <a:prstGeom prst="rect">
                <a:avLst/>
              </a:prstGeom>
            </p:spPr>
          </p:pic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BC3805DB-09B2-5BE8-C8C7-F37FC692FCCD}"/>
                  </a:ext>
                </a:extLst>
              </p:cNvPr>
              <p:cNvSpPr/>
              <p:nvPr/>
            </p:nvSpPr>
            <p:spPr>
              <a:xfrm>
                <a:off x="1395767" y="1613490"/>
                <a:ext cx="3020204" cy="3071243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75" name="直線矢印コネクタ 74">
              <a:extLst>
                <a:ext uri="{FF2B5EF4-FFF2-40B4-BE49-F238E27FC236}">
                  <a16:creationId xmlns:a16="http://schemas.microsoft.com/office/drawing/2014/main" id="{D2FCACB8-B240-EFD9-F9C9-007DB51B5551}"/>
                </a:ext>
              </a:extLst>
            </p:cNvPr>
            <p:cNvCxnSpPr>
              <a:cxnSpLocks/>
            </p:cNvCxnSpPr>
            <p:nvPr/>
          </p:nvCxnSpPr>
          <p:spPr>
            <a:xfrm>
              <a:off x="7390873" y="1264919"/>
              <a:ext cx="1618295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B8A02DD-DBA5-0A2D-DE5E-D9892D7086E3}"/>
                </a:ext>
              </a:extLst>
            </p:cNvPr>
            <p:cNvSpPr txBox="1"/>
            <p:nvPr/>
          </p:nvSpPr>
          <p:spPr>
            <a:xfrm>
              <a:off x="9755132" y="757338"/>
              <a:ext cx="21020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b="1" dirty="0">
                  <a:solidFill>
                    <a:srgbClr val="C00000"/>
                  </a:solidFill>
                  <a:effectLst>
                    <a:glow rad="2667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Pressure - driven mode dominates</a:t>
              </a:r>
              <a:endParaRPr kumimoji="1" lang="ja-JP" altLang="en-US" sz="2000" b="1">
                <a:solidFill>
                  <a:srgbClr val="C00000"/>
                </a:solidFill>
                <a:effectLst>
                  <a:glow rad="2667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6A8B7ACB-0304-7222-D3B1-B1EFCD71BC24}"/>
                </a:ext>
              </a:extLst>
            </p:cNvPr>
            <p:cNvCxnSpPr>
              <a:cxnSpLocks/>
            </p:cNvCxnSpPr>
            <p:nvPr/>
          </p:nvCxnSpPr>
          <p:spPr>
            <a:xfrm>
              <a:off x="7390873" y="933095"/>
              <a:ext cx="0" cy="2386164"/>
            </a:xfrm>
            <a:prstGeom prst="line">
              <a:avLst/>
            </a:prstGeom>
            <a:ln>
              <a:solidFill>
                <a:srgbClr val="C00000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E7F2F773-F52D-1F9A-5387-4E00B81A0775}"/>
              </a:ext>
            </a:extLst>
          </p:cNvPr>
          <p:cNvGrpSpPr/>
          <p:nvPr/>
        </p:nvGrpSpPr>
        <p:grpSpPr>
          <a:xfrm>
            <a:off x="471164" y="5575998"/>
            <a:ext cx="5737914" cy="1056676"/>
            <a:chOff x="2659035" y="5575998"/>
            <a:chExt cx="5737914" cy="1056676"/>
          </a:xfrm>
        </p:grpSpPr>
        <p:cxnSp>
          <p:nvCxnSpPr>
            <p:cNvPr id="114" name="直線矢印コネクタ 113">
              <a:extLst>
                <a:ext uri="{FF2B5EF4-FFF2-40B4-BE49-F238E27FC236}">
                  <a16:creationId xmlns:a16="http://schemas.microsoft.com/office/drawing/2014/main" id="{D34A27AB-4A19-B7D9-850B-FE0BFECE85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76697" y="5575998"/>
              <a:ext cx="1771355" cy="132859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  <a:effectLst>
              <a:glow rad="165100">
                <a:schemeClr val="bg1">
                  <a:alpha val="9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B45C01DD-1EA5-6D8C-4FCD-6BA2AD35A95C}"/>
                </a:ext>
              </a:extLst>
            </p:cNvPr>
            <p:cNvGrpSpPr/>
            <p:nvPr/>
          </p:nvGrpSpPr>
          <p:grpSpPr>
            <a:xfrm>
              <a:off x="2659035" y="5899779"/>
              <a:ext cx="5737914" cy="732895"/>
              <a:chOff x="2624208" y="6032028"/>
              <a:chExt cx="5737914" cy="732895"/>
            </a:xfrm>
          </p:grpSpPr>
          <p:sp>
            <p:nvSpPr>
              <p:cNvPr id="115" name="円/楕円 114">
                <a:extLst>
                  <a:ext uri="{FF2B5EF4-FFF2-40B4-BE49-F238E27FC236}">
                    <a16:creationId xmlns:a16="http://schemas.microsoft.com/office/drawing/2014/main" id="{6F758CD7-9D27-7A24-003E-8C1B40C36548}"/>
                  </a:ext>
                </a:extLst>
              </p:cNvPr>
              <p:cNvSpPr/>
              <p:nvPr/>
            </p:nvSpPr>
            <p:spPr>
              <a:xfrm>
                <a:off x="2624208" y="6032028"/>
                <a:ext cx="5737914" cy="732895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/>
                  </a:gs>
                  <a:gs pos="82000">
                    <a:schemeClr val="bg1">
                      <a:alpha val="0"/>
                    </a:scheme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テキスト ボックス 115">
                    <a:extLst>
                      <a:ext uri="{FF2B5EF4-FFF2-40B4-BE49-F238E27FC236}">
                        <a16:creationId xmlns:a16="http://schemas.microsoft.com/office/drawing/2014/main" id="{72B25D73-7AD5-0B9E-E13A-A4168F0570F0}"/>
                      </a:ext>
                    </a:extLst>
                  </p:cNvPr>
                  <p:cNvSpPr txBox="1"/>
                  <p:nvPr/>
                </p:nvSpPr>
                <p:spPr>
                  <a:xfrm>
                    <a:off x="3419829" y="6049327"/>
                    <a:ext cx="4303360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ja-JP" sz="2000" dirty="0">
                        <a:solidFill>
                          <a:srgbClr val="00B05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Sound Continua may be affected by </a:t>
                    </a:r>
                    <a14:m>
                      <m:oMath xmlns:m="http://schemas.openxmlformats.org/officeDocument/2006/math">
                        <m:r>
                          <a:rPr lang="en-US" altLang="ja-JP" sz="2000" b="0" i="1" smtClean="0">
                            <a:solidFill>
                              <a:srgbClr val="00B05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𝜒</m:t>
                        </m:r>
                        <m:r>
                          <a:rPr lang="en-US" altLang="ja-JP" sz="2000" b="0" i="1" smtClean="0">
                            <a:solidFill>
                              <a:srgbClr val="00B050"/>
                            </a:solidFill>
                            <a:effectLst>
                              <a:glow rad="1270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oMath>
                    </a14:m>
                    <a:r>
                      <a:rPr kumimoji="1" lang="en-US" altLang="ja-JP" sz="2000" dirty="0">
                        <a:solidFill>
                          <a:srgbClr val="00B05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?</a:t>
                    </a:r>
                    <a:br>
                      <a:rPr kumimoji="1" lang="en-US" altLang="ja-JP" sz="2000" dirty="0">
                        <a:solidFill>
                          <a:srgbClr val="00B05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kumimoji="1" lang="en-US" altLang="ja-JP" sz="2000" dirty="0">
                        <a:solidFill>
                          <a:srgbClr val="00B05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or the mode transits to EPM?</a:t>
                    </a:r>
                    <a:endParaRPr kumimoji="1" lang="ja-JP" altLang="en-US" sz="2000">
                      <a:solidFill>
                        <a:srgbClr val="00B050"/>
                      </a:solidFill>
                      <a:effectLst>
                        <a:glow rad="1270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16" name="テキスト ボックス 115">
                    <a:extLst>
                      <a:ext uri="{FF2B5EF4-FFF2-40B4-BE49-F238E27FC236}">
                        <a16:creationId xmlns:a16="http://schemas.microsoft.com/office/drawing/2014/main" id="{72B25D73-7AD5-0B9E-E13A-A4168F0570F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19829" y="6049327"/>
                    <a:ext cx="4303360" cy="707886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471" t="-14286" r="-1765" b="-23214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982B9C74-E41D-423E-5C41-62044A6798E5}"/>
              </a:ext>
            </a:extLst>
          </p:cNvPr>
          <p:cNvGrpSpPr/>
          <p:nvPr/>
        </p:nvGrpSpPr>
        <p:grpSpPr>
          <a:xfrm>
            <a:off x="6207435" y="3458719"/>
            <a:ext cx="3929025" cy="3399281"/>
            <a:chOff x="6207435" y="3458719"/>
            <a:chExt cx="3929025" cy="3399281"/>
          </a:xfrm>
        </p:grpSpPr>
        <p:cxnSp>
          <p:nvCxnSpPr>
            <p:cNvPr id="119" name="直線矢印コネクタ 118">
              <a:extLst>
                <a:ext uri="{FF2B5EF4-FFF2-40B4-BE49-F238E27FC236}">
                  <a16:creationId xmlns:a16="http://schemas.microsoft.com/office/drawing/2014/main" id="{D0027482-6D64-855A-28BC-3754B39783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7435" y="3458719"/>
              <a:ext cx="326571" cy="321366"/>
            </a:xfrm>
            <a:prstGeom prst="straightConnector1">
              <a:avLst/>
            </a:prstGeom>
            <a:ln w="50800">
              <a:solidFill>
                <a:srgbClr val="BEB80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945654F0-759A-ED4E-3826-4B7F03E65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36845" y="3830389"/>
              <a:ext cx="3420214" cy="3027611"/>
            </a:xfrm>
            <a:prstGeom prst="rect">
              <a:avLst/>
            </a:prstGeom>
          </p:spPr>
        </p:pic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C84EF00F-1400-9EED-C39D-5F54B9243BDF}"/>
                </a:ext>
              </a:extLst>
            </p:cNvPr>
            <p:cNvSpPr/>
            <p:nvPr/>
          </p:nvSpPr>
          <p:spPr>
            <a:xfrm>
              <a:off x="6534006" y="3780085"/>
              <a:ext cx="3602454" cy="3071243"/>
            </a:xfrm>
            <a:prstGeom prst="rect">
              <a:avLst/>
            </a:prstGeom>
            <a:noFill/>
            <a:ln>
              <a:solidFill>
                <a:srgbClr val="BEB8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F62F2133-2F70-32FA-574E-2AD7B3F9E5D1}"/>
                </a:ext>
              </a:extLst>
            </p:cNvPr>
            <p:cNvGrpSpPr/>
            <p:nvPr/>
          </p:nvGrpSpPr>
          <p:grpSpPr>
            <a:xfrm>
              <a:off x="7083016" y="3893164"/>
              <a:ext cx="3053444" cy="877761"/>
              <a:chOff x="3977395" y="5714459"/>
              <a:chExt cx="3938808" cy="877761"/>
            </a:xfrm>
          </p:grpSpPr>
          <p:sp>
            <p:nvSpPr>
              <p:cNvPr id="128" name="円/楕円 127">
                <a:extLst>
                  <a:ext uri="{FF2B5EF4-FFF2-40B4-BE49-F238E27FC236}">
                    <a16:creationId xmlns:a16="http://schemas.microsoft.com/office/drawing/2014/main" id="{A4F1B8DB-DF08-31E5-EB39-7033AD8269FF}"/>
                  </a:ext>
                </a:extLst>
              </p:cNvPr>
              <p:cNvSpPr/>
              <p:nvPr/>
            </p:nvSpPr>
            <p:spPr>
              <a:xfrm>
                <a:off x="3977395" y="5714459"/>
                <a:ext cx="3938808" cy="877761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/>
                  </a:gs>
                  <a:gs pos="82000">
                    <a:schemeClr val="bg1">
                      <a:alpha val="0"/>
                    </a:schemeClr>
                  </a:gs>
                </a:gsLst>
                <a:path path="rect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6E61721C-FAE7-1C58-253A-599D6BD6E181}"/>
                  </a:ext>
                </a:extLst>
              </p:cNvPr>
              <p:cNvSpPr txBox="1"/>
              <p:nvPr/>
            </p:nvSpPr>
            <p:spPr>
              <a:xfrm>
                <a:off x="4707139" y="5792450"/>
                <a:ext cx="27171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000" dirty="0">
                    <a:solidFill>
                      <a:srgbClr val="BEB803"/>
                    </a:solidFill>
                    <a:effectLst>
                      <a:glow rad="1270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Frequency slightly reduces</a:t>
                </a:r>
                <a:endParaRPr kumimoji="1" lang="ja-JP" altLang="en-US" sz="2000">
                  <a:solidFill>
                    <a:srgbClr val="BEB803"/>
                  </a:solidFill>
                  <a:effectLst>
                    <a:glow rad="1270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4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F1152F5-2E71-A666-FB2E-BDA207911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DF1AAEF-DBF9-8E0C-305C-13C4CFEE532B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BFA3846D-AD61-4CD7-7EB4-E3248F1FD5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0033740-3ED1-6E17-12D0-364ECD1BDC01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474CEC31-3B5F-917C-FB3F-A580F3FD5A73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Sensitivity of Mode Structure on Initial Condition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F57772CA-63D7-88E8-ACEA-E0746B9D05E8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79CE985F-804E-058B-47D3-BF51EC01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20</a:t>
            </a:fld>
            <a:endParaRPr kumimoji="1" lang="ja-JP" altLang="en-US" sz="240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9CA768C-FE96-AEF2-EBD6-0BB624F2BFC9}"/>
              </a:ext>
            </a:extLst>
          </p:cNvPr>
          <p:cNvGrpSpPr/>
          <p:nvPr/>
        </p:nvGrpSpPr>
        <p:grpSpPr>
          <a:xfrm>
            <a:off x="6347497" y="573329"/>
            <a:ext cx="5703415" cy="5093757"/>
            <a:chOff x="723809" y="358345"/>
            <a:chExt cx="7547274" cy="6740519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5D85F9F5-58B7-1F0B-85C5-83171C585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484" r="9006" b="25368"/>
            <a:stretch>
              <a:fillRect/>
            </a:stretch>
          </p:blipFill>
          <p:spPr>
            <a:xfrm>
              <a:off x="988540" y="358345"/>
              <a:ext cx="7282543" cy="6740519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8C0AD25-4720-8050-DBCE-7DEA538ECB93}"/>
                </a:ext>
              </a:extLst>
            </p:cNvPr>
            <p:cNvSpPr txBox="1"/>
            <p:nvPr/>
          </p:nvSpPr>
          <p:spPr>
            <a:xfrm rot="16200000">
              <a:off x="456958" y="3131052"/>
              <a:ext cx="1063164" cy="529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(m)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A481587E-CEED-FFBD-4A22-3862FE5AE273}"/>
              </a:ext>
            </a:extLst>
          </p:cNvPr>
          <p:cNvGrpSpPr/>
          <p:nvPr/>
        </p:nvGrpSpPr>
        <p:grpSpPr>
          <a:xfrm>
            <a:off x="289385" y="573329"/>
            <a:ext cx="5668515" cy="4971324"/>
            <a:chOff x="1387488" y="2064327"/>
            <a:chExt cx="3475457" cy="3047998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45D10881-613F-A0A0-E21C-A2F7E30E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8178" r="8333" b="26267"/>
            <a:stretch>
              <a:fillRect/>
            </a:stretch>
          </p:blipFill>
          <p:spPr>
            <a:xfrm>
              <a:off x="1510145" y="2064327"/>
              <a:ext cx="3352800" cy="3047998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E344697-73BB-E154-4693-7B41D41837EE}"/>
                </a:ext>
              </a:extLst>
            </p:cNvPr>
            <p:cNvSpPr txBox="1"/>
            <p:nvPr/>
          </p:nvSpPr>
          <p:spPr>
            <a:xfrm rot="16200000">
              <a:off x="1263848" y="3306342"/>
              <a:ext cx="492593" cy="24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(m)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1920344-3EFC-1715-F7D6-CC193C45A84E}"/>
              </a:ext>
            </a:extLst>
          </p:cNvPr>
          <p:cNvSpPr txBox="1"/>
          <p:nvPr/>
        </p:nvSpPr>
        <p:spPr>
          <a:xfrm>
            <a:off x="360218" y="5874327"/>
            <a:ext cx="9183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only difference is the random number seed </a:t>
            </a:r>
            <a:r>
              <a:rPr kumimoji="1" lang="en-US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generating the 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perturbation.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croscopic structure and growth rate are similar, but the fine structures are not.</a:t>
            </a:r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82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6BBD84-3F95-93AD-4DED-35FB6621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90B0FFF9-80D6-50E6-771E-DC953C40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21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60A65AC-F4D7-35FB-6EE7-107428E0D40F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EB94B995-23D6-9DAA-11C8-4EEB339B75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AB232472-FCFE-07B2-B6D2-D045B4247A18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B133C02C-5742-5345-FA13-5DB41C9D2E29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AE-like Dependence of the Mode Properties on Alpha Pressure &amp; Energy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3067EEF8-5678-88B4-57FD-8B0EEE0FBF86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D650E4F0-5A9D-E0D6-F6EF-7EF0DBD64EC7}"/>
              </a:ext>
            </a:extLst>
          </p:cNvPr>
          <p:cNvGrpSpPr/>
          <p:nvPr/>
        </p:nvGrpSpPr>
        <p:grpSpPr>
          <a:xfrm>
            <a:off x="6905370" y="495219"/>
            <a:ext cx="4994301" cy="3220769"/>
            <a:chOff x="262170" y="771584"/>
            <a:chExt cx="4664775" cy="3008264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89839CE-9CB7-DB38-022E-2DAAE79B3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97" t="1595" r="1330" b="2943"/>
            <a:stretch>
              <a:fillRect/>
            </a:stretch>
          </p:blipFill>
          <p:spPr>
            <a:xfrm>
              <a:off x="262170" y="906854"/>
              <a:ext cx="4664775" cy="2872994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5C726FA-011E-6325-2C60-841AD891637A}"/>
                </a:ext>
              </a:extLst>
            </p:cNvPr>
            <p:cNvSpPr txBox="1"/>
            <p:nvPr/>
          </p:nvSpPr>
          <p:spPr>
            <a:xfrm>
              <a:off x="1317898" y="2885250"/>
              <a:ext cx="2568726" cy="373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 is driven by alphas</a:t>
              </a:r>
              <a:endParaRPr kumimoji="1" lang="ja-JP" altLang="en-US" sz="20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テキスト ボックス 101">
                  <a:extLst>
                    <a:ext uri="{FF2B5EF4-FFF2-40B4-BE49-F238E27FC236}">
                      <a16:creationId xmlns:a16="http://schemas.microsoft.com/office/drawing/2014/main" id="{2D9E1C60-B953-997C-16BC-D89E3507EBF4}"/>
                    </a:ext>
                  </a:extLst>
                </p:cNvPr>
                <p:cNvSpPr txBox="1"/>
                <p:nvPr/>
              </p:nvSpPr>
              <p:spPr>
                <a:xfrm>
                  <a:off x="1330569" y="771584"/>
                  <a:ext cx="2828661" cy="3737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0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0.5</a:t>
                  </a:r>
                  <a14:m>
                    <m:oMath xmlns:m="http://schemas.openxmlformats.org/officeDocument/2006/math"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%≤</m:t>
                      </m:r>
                      <m:sSub>
                        <m:sSubPr>
                          <m:ctrlPr>
                            <a:rPr kumimoji="1" lang="en-US" altLang="ja-JP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𝜷</m:t>
                          </m:r>
                        </m:e>
                        <m:sub>
                          <m:r>
                            <a:rPr kumimoji="1" lang="en-US" altLang="ja-JP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𝜶</m:t>
                          </m:r>
                        </m:sub>
                      </m:sSub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kumimoji="1" lang="en-US" altLang="ja-JP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% </m:t>
                      </m:r>
                    </m:oMath>
                  </a14:m>
                  <a:r>
                    <a:rPr kumimoji="1" lang="en-US" altLang="ja-JP" sz="20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Scan </a:t>
                  </a:r>
                </a:p>
              </p:txBody>
            </p:sp>
          </mc:Choice>
          <mc:Fallback xmlns="">
            <p:sp>
              <p:nvSpPr>
                <p:cNvPr id="102" name="テキスト ボックス 101">
                  <a:extLst>
                    <a:ext uri="{FF2B5EF4-FFF2-40B4-BE49-F238E27FC236}">
                      <a16:creationId xmlns:a16="http://schemas.microsoft.com/office/drawing/2014/main" id="{2D9E1C60-B953-997C-16BC-D89E3507EB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0569" y="771584"/>
                  <a:ext cx="2828661" cy="373711"/>
                </a:xfrm>
                <a:prstGeom prst="rect">
                  <a:avLst/>
                </a:prstGeom>
                <a:blipFill>
                  <a:blip r:embed="rId6"/>
                  <a:stretch>
                    <a:fillRect l="-833" t="-6061" r="-2917" b="-2424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テキスト ボックス 102">
                  <a:extLst>
                    <a:ext uri="{FF2B5EF4-FFF2-40B4-BE49-F238E27FC236}">
                      <a16:creationId xmlns:a16="http://schemas.microsoft.com/office/drawing/2014/main" id="{118A9EB8-7DF9-7ACB-9F88-103CB52935F0}"/>
                    </a:ext>
                  </a:extLst>
                </p:cNvPr>
                <p:cNvSpPr txBox="1"/>
                <p:nvPr/>
              </p:nvSpPr>
              <p:spPr>
                <a:xfrm>
                  <a:off x="714555" y="1104585"/>
                  <a:ext cx="2171238" cy="6677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Fixed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kumimoji="1" lang="en-US" altLang="ja-JP" sz="2000" b="0" i="1" smtClean="0">
                              <a:solidFill>
                                <a:srgbClr val="000A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kumimoji="1" lang="en-US" altLang="ja-JP" sz="2000" dirty="0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=6.5%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acc>
                          <m:accPr>
                            <m:chr m:val="̂"/>
                            <m:ctrlPr>
                              <a:rPr lang="en-US" altLang="ja-JP" sz="2000" b="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  <m:r>
                          <a:rPr lang="en-US" altLang="ja-JP" sz="2000" b="0" i="1" dirty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altLang="ja-JP" sz="2000" b="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000" b="0" i="1" dirty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</m:acc>
                        <m:r>
                          <a:rPr lang="en-US" altLang="ja-JP" sz="2000" b="0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sz="2000" b="1" i="1" dirty="0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altLang="ja-JP" sz="2000" b="1" i="1" dirty="0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ja-JP" sz="2000" b="1" i="1" dirty="0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oMath>
                    </m:oMathPara>
                  </a14:m>
                  <a:endParaRPr lang="ja-JP" altLang="en-US" sz="2000" b="1"/>
                </a:p>
              </p:txBody>
            </p:sp>
          </mc:Choice>
          <mc:Fallback xmlns="">
            <p:sp>
              <p:nvSpPr>
                <p:cNvPr id="103" name="テキスト ボックス 102">
                  <a:extLst>
                    <a:ext uri="{FF2B5EF4-FFF2-40B4-BE49-F238E27FC236}">
                      <a16:creationId xmlns:a16="http://schemas.microsoft.com/office/drawing/2014/main" id="{118A9EB8-7DF9-7ACB-9F88-103CB52935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555" y="1104585"/>
                  <a:ext cx="2171238" cy="667709"/>
                </a:xfrm>
                <a:prstGeom prst="rect">
                  <a:avLst/>
                </a:prstGeom>
                <a:blipFill>
                  <a:blip r:embed="rId7"/>
                  <a:stretch>
                    <a:fillRect l="-2703" t="-5263" b="-175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2AF00F2-4B12-BA17-2CFE-6CD2DFAE6AF4}"/>
              </a:ext>
            </a:extLst>
          </p:cNvPr>
          <p:cNvGrpSpPr/>
          <p:nvPr/>
        </p:nvGrpSpPr>
        <p:grpSpPr>
          <a:xfrm>
            <a:off x="6724397" y="1692619"/>
            <a:ext cx="2649691" cy="4520620"/>
            <a:chOff x="68674" y="1492319"/>
            <a:chExt cx="3134691" cy="5348076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BD50036-F26E-AE35-2349-F47B3CAED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521"/>
            <a:stretch>
              <a:fillRect/>
            </a:stretch>
          </p:blipFill>
          <p:spPr>
            <a:xfrm>
              <a:off x="68674" y="3889875"/>
              <a:ext cx="3134691" cy="2950520"/>
            </a:xfrm>
            <a:prstGeom prst="rect">
              <a:avLst/>
            </a:prstGeom>
          </p:spPr>
        </p:pic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1428B449-03C1-13DF-5AE2-0F30AB8F70B7}"/>
                </a:ext>
              </a:extLst>
            </p:cNvPr>
            <p:cNvCxnSpPr>
              <a:cxnSpLocks/>
            </p:cNvCxnSpPr>
            <p:nvPr/>
          </p:nvCxnSpPr>
          <p:spPr>
            <a:xfrm>
              <a:off x="1070810" y="1492319"/>
              <a:ext cx="0" cy="1825792"/>
            </a:xfrm>
            <a:prstGeom prst="line">
              <a:avLst/>
            </a:prstGeom>
            <a:ln w="28575">
              <a:solidFill>
                <a:srgbClr val="8F00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12E574F-1E85-9868-C07A-4C733A38A319}"/>
                </a:ext>
              </a:extLst>
            </p:cNvPr>
            <p:cNvSpPr/>
            <p:nvPr/>
          </p:nvSpPr>
          <p:spPr>
            <a:xfrm>
              <a:off x="92992" y="3873547"/>
              <a:ext cx="3089709" cy="2966846"/>
            </a:xfrm>
            <a:prstGeom prst="rect">
              <a:avLst/>
            </a:prstGeom>
            <a:noFill/>
            <a:ln>
              <a:solidFill>
                <a:srgbClr val="8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9E9A407F-E390-C01E-5309-FFD58654F28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952" y="3575421"/>
              <a:ext cx="0" cy="298126"/>
            </a:xfrm>
            <a:prstGeom prst="straightConnector1">
              <a:avLst/>
            </a:prstGeom>
            <a:ln w="38100">
              <a:solidFill>
                <a:srgbClr val="8F00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48E768E1-293E-2577-2122-2DB686C9CA35}"/>
              </a:ext>
            </a:extLst>
          </p:cNvPr>
          <p:cNvGrpSpPr/>
          <p:nvPr/>
        </p:nvGrpSpPr>
        <p:grpSpPr>
          <a:xfrm>
            <a:off x="9400337" y="1196666"/>
            <a:ext cx="2611669" cy="5017098"/>
            <a:chOff x="3224029" y="904964"/>
            <a:chExt cx="3089709" cy="5935429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D19E659-84BF-9344-C500-1D243C086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521"/>
            <a:stretch>
              <a:fillRect/>
            </a:stretch>
          </p:blipFill>
          <p:spPr>
            <a:xfrm>
              <a:off x="3229195" y="3889876"/>
              <a:ext cx="3028481" cy="2950517"/>
            </a:xfrm>
            <a:prstGeom prst="rect">
              <a:avLst/>
            </a:prstGeom>
          </p:spPr>
        </p:pic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397723BD-0424-2592-B2CB-FF8E8D5F657F}"/>
                </a:ext>
              </a:extLst>
            </p:cNvPr>
            <p:cNvCxnSpPr>
              <a:cxnSpLocks/>
            </p:cNvCxnSpPr>
            <p:nvPr/>
          </p:nvCxnSpPr>
          <p:spPr>
            <a:xfrm>
              <a:off x="5287595" y="904964"/>
              <a:ext cx="0" cy="2412524"/>
            </a:xfrm>
            <a:prstGeom prst="line">
              <a:avLst/>
            </a:prstGeom>
            <a:ln w="28575">
              <a:solidFill>
                <a:srgbClr val="FF73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886B857D-1D6B-4878-1AAE-B947A0C30B68}"/>
                </a:ext>
              </a:extLst>
            </p:cNvPr>
            <p:cNvSpPr/>
            <p:nvPr/>
          </p:nvSpPr>
          <p:spPr>
            <a:xfrm>
              <a:off x="3224029" y="3873547"/>
              <a:ext cx="3089709" cy="2966846"/>
            </a:xfrm>
            <a:prstGeom prst="rect">
              <a:avLst/>
            </a:prstGeom>
            <a:noFill/>
            <a:ln>
              <a:solidFill>
                <a:srgbClr val="FF7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7EB3C47A-43B4-3ECA-3865-7E38042FA6EC}"/>
                </a:ext>
              </a:extLst>
            </p:cNvPr>
            <p:cNvCxnSpPr>
              <a:cxnSpLocks/>
            </p:cNvCxnSpPr>
            <p:nvPr/>
          </p:nvCxnSpPr>
          <p:spPr>
            <a:xfrm>
              <a:off x="5293768" y="3543154"/>
              <a:ext cx="0" cy="330394"/>
            </a:xfrm>
            <a:prstGeom prst="straightConnector1">
              <a:avLst/>
            </a:prstGeom>
            <a:ln w="38100">
              <a:solidFill>
                <a:srgbClr val="FF73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0DD5B9A-E350-EE1D-C637-AE96E5BAE4D4}"/>
              </a:ext>
            </a:extLst>
          </p:cNvPr>
          <p:cNvSpPr txBox="1"/>
          <p:nvPr/>
        </p:nvSpPr>
        <p:spPr>
          <a:xfrm>
            <a:off x="8552021" y="5394361"/>
            <a:ext cx="1731564" cy="461665"/>
          </a:xfrm>
          <a:prstGeom prst="rect">
            <a:avLst/>
          </a:prstGeom>
          <a:noFill/>
          <a:effectLst>
            <a:glow rad="152400">
              <a:schemeClr val="bg1">
                <a:alpha val="96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glow rad="2921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Same Mode</a:t>
            </a:r>
            <a:endParaRPr kumimoji="1" lang="ja-JP" altLang="en-US" sz="2400" b="1">
              <a:effectLst>
                <a:glow rad="2921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E0CD82C-168E-C0FA-6A1D-4DA91F466651}"/>
              </a:ext>
            </a:extLst>
          </p:cNvPr>
          <p:cNvGrpSpPr/>
          <p:nvPr/>
        </p:nvGrpSpPr>
        <p:grpSpPr>
          <a:xfrm>
            <a:off x="142792" y="558583"/>
            <a:ext cx="5963749" cy="5644280"/>
            <a:chOff x="53103" y="1161970"/>
            <a:chExt cx="5963749" cy="5644280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7C922554-2916-65F2-21B3-797969453EE7}"/>
                </a:ext>
              </a:extLst>
            </p:cNvPr>
            <p:cNvGrpSpPr/>
            <p:nvPr/>
          </p:nvGrpSpPr>
          <p:grpSpPr>
            <a:xfrm>
              <a:off x="1306487" y="1161970"/>
              <a:ext cx="3675353" cy="2410432"/>
              <a:chOff x="941294" y="1017093"/>
              <a:chExt cx="3432852" cy="2251393"/>
            </a:xfrm>
          </p:grpSpPr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44E7BFE1-D294-6B22-A637-1CB85E45D1B1}"/>
                  </a:ext>
                </a:extLst>
              </p:cNvPr>
              <p:cNvSpPr txBox="1"/>
              <p:nvPr/>
            </p:nvSpPr>
            <p:spPr>
              <a:xfrm>
                <a:off x="941294" y="2607306"/>
                <a:ext cx="3432852" cy="661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 frequency is defined by background plasmas</a:t>
                </a:r>
                <a:endParaRPr kumimoji="1" lang="ja-JP" altLang="en-US" sz="2000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A4078B05-B54C-013A-AC25-A0C8046A3FAF}"/>
                      </a:ext>
                    </a:extLst>
                  </p:cNvPr>
                  <p:cNvSpPr txBox="1"/>
                  <p:nvPr/>
                </p:nvSpPr>
                <p:spPr>
                  <a:xfrm>
                    <a:off x="990373" y="1017093"/>
                    <a:ext cx="3223774" cy="3737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450 keV </a:t>
                    </a:r>
                    <a14:m>
                      <m:oMath xmlns:m="http://schemas.openxmlformats.org/officeDocument/2006/math">
                        <m:r>
                          <a:rPr kumimoji="1" lang="en-US" altLang="ja-JP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kumimoji="1" lang="en-US" altLang="ja-JP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kumimoji="1" lang="en-US" altLang="ja-JP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𝒃𝒊𝒓𝒕𝒉</m:t>
                            </m:r>
                          </m:sub>
                        </m:sSub>
                        <m:r>
                          <a:rPr kumimoji="1" lang="en-US" altLang="ja-JP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</m:oMath>
                    </a14:m>
                    <a:r>
                      <a:rPr kumimoji="1" lang="en-US" altLang="ja-JP" sz="2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3540 keV</a:t>
                    </a:r>
                  </a:p>
                </p:txBody>
              </p:sp>
            </mc:Choice>
            <mc:Fallback xmlns=""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A4078B05-B54C-013A-AC25-A0C8046A3F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0373" y="1017093"/>
                    <a:ext cx="3223774" cy="37371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735" t="-9375" r="-735" b="-2500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2BBA5183-62EF-F432-A1BD-4E6D5648B0ED}"/>
                </a:ext>
              </a:extLst>
            </p:cNvPr>
            <p:cNvGrpSpPr/>
            <p:nvPr/>
          </p:nvGrpSpPr>
          <p:grpSpPr>
            <a:xfrm>
              <a:off x="53103" y="2106030"/>
              <a:ext cx="2796084" cy="4700219"/>
              <a:chOff x="92992" y="1646590"/>
              <a:chExt cx="3089709" cy="5193803"/>
            </a:xfrm>
          </p:grpSpPr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E7A691CF-B016-A4F0-08C2-25DF604E9A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5902" y="1646590"/>
                <a:ext cx="0" cy="1676274"/>
              </a:xfrm>
              <a:prstGeom prst="line">
                <a:avLst/>
              </a:prstGeom>
              <a:ln w="28575">
                <a:solidFill>
                  <a:srgbClr val="8F00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E06E9126-F934-8883-6F04-62D5DCB5D408}"/>
                  </a:ext>
                </a:extLst>
              </p:cNvPr>
              <p:cNvSpPr/>
              <p:nvPr/>
            </p:nvSpPr>
            <p:spPr>
              <a:xfrm>
                <a:off x="92992" y="3873547"/>
                <a:ext cx="3089709" cy="2966846"/>
              </a:xfrm>
              <a:prstGeom prst="rect">
                <a:avLst/>
              </a:prstGeom>
              <a:noFill/>
              <a:ln>
                <a:solidFill>
                  <a:srgbClr val="8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4" name="直線矢印コネクタ 63">
                <a:extLst>
                  <a:ext uri="{FF2B5EF4-FFF2-40B4-BE49-F238E27FC236}">
                    <a16:creationId xmlns:a16="http://schemas.microsoft.com/office/drawing/2014/main" id="{5E1B5B17-28DA-129A-1A07-161361F4B7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5902" y="3600213"/>
                <a:ext cx="0" cy="273334"/>
              </a:xfrm>
              <a:prstGeom prst="straightConnector1">
                <a:avLst/>
              </a:prstGeom>
              <a:ln w="38100">
                <a:solidFill>
                  <a:srgbClr val="8F00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ED917D8A-722C-31B3-E24D-36CD8C2EE226}"/>
                </a:ext>
              </a:extLst>
            </p:cNvPr>
            <p:cNvGrpSpPr/>
            <p:nvPr/>
          </p:nvGrpSpPr>
          <p:grpSpPr>
            <a:xfrm>
              <a:off x="2927143" y="1495792"/>
              <a:ext cx="3089709" cy="5310458"/>
              <a:chOff x="2887390" y="972270"/>
              <a:chExt cx="3089709" cy="5868123"/>
            </a:xfrm>
          </p:grpSpPr>
          <p:cxnSp>
            <p:nvCxnSpPr>
              <p:cNvPr id="58" name="直線コネクタ 57">
                <a:extLst>
                  <a:ext uri="{FF2B5EF4-FFF2-40B4-BE49-F238E27FC236}">
                    <a16:creationId xmlns:a16="http://schemas.microsoft.com/office/drawing/2014/main" id="{463060D7-62D9-5415-76F3-AA9AC7D562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5505" y="972270"/>
                <a:ext cx="0" cy="2328402"/>
              </a:xfrm>
              <a:prstGeom prst="line">
                <a:avLst/>
              </a:prstGeom>
              <a:ln w="28575">
                <a:solidFill>
                  <a:srgbClr val="FF73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BBBF94B0-3491-5643-2668-42927D50053E}"/>
                  </a:ext>
                </a:extLst>
              </p:cNvPr>
              <p:cNvSpPr/>
              <p:nvPr/>
            </p:nvSpPr>
            <p:spPr>
              <a:xfrm>
                <a:off x="2887390" y="3873547"/>
                <a:ext cx="3089709" cy="2966846"/>
              </a:xfrm>
              <a:prstGeom prst="rect">
                <a:avLst/>
              </a:prstGeom>
              <a:noFill/>
              <a:ln>
                <a:solidFill>
                  <a:srgbClr val="FF7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60" name="直線矢印コネクタ 59">
                <a:extLst>
                  <a:ext uri="{FF2B5EF4-FFF2-40B4-BE49-F238E27FC236}">
                    <a16:creationId xmlns:a16="http://schemas.microsoft.com/office/drawing/2014/main" id="{6B57D151-8D0B-4846-6098-DCEE5E8895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5505" y="3600213"/>
                <a:ext cx="0" cy="273334"/>
              </a:xfrm>
              <a:prstGeom prst="straightConnector1">
                <a:avLst/>
              </a:prstGeom>
              <a:ln w="38100">
                <a:solidFill>
                  <a:srgbClr val="FF73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1E949E30-D1FB-79EA-7568-78D719D3EE74}"/>
              </a:ext>
            </a:extLst>
          </p:cNvPr>
          <p:cNvGrpSpPr/>
          <p:nvPr/>
        </p:nvGrpSpPr>
        <p:grpSpPr>
          <a:xfrm>
            <a:off x="131397" y="6394476"/>
            <a:ext cx="11880609" cy="424866"/>
            <a:chOff x="-339658" y="6457016"/>
            <a:chExt cx="11880609" cy="424866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58066B9A-6FF6-02FA-12F6-5E81970AF446}"/>
                </a:ext>
              </a:extLst>
            </p:cNvPr>
            <p:cNvGrpSpPr/>
            <p:nvPr/>
          </p:nvGrpSpPr>
          <p:grpSpPr>
            <a:xfrm>
              <a:off x="133737" y="6457016"/>
              <a:ext cx="10861945" cy="424866"/>
              <a:chOff x="133737" y="6331219"/>
              <a:chExt cx="10861945" cy="424866"/>
            </a:xfrm>
          </p:grpSpPr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D7F4C2F8-AE38-8986-6C7E-C46B276FE256}"/>
                  </a:ext>
                </a:extLst>
              </p:cNvPr>
              <p:cNvSpPr txBox="1"/>
              <p:nvPr/>
            </p:nvSpPr>
            <p:spPr>
              <a:xfrm>
                <a:off x="1852477" y="6331219"/>
                <a:ext cx="914320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“Sensitivity analysis </a:t>
                </a:r>
                <a:r>
                  <a:rPr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suggests that this m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ode is likely to be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associated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BAE</a:t>
                </a:r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7F6F559-EB9E-82BC-79C3-AB7E5002889F}"/>
                  </a:ext>
                </a:extLst>
              </p:cNvPr>
              <p:cNvSpPr txBox="1"/>
              <p:nvPr/>
            </p:nvSpPr>
            <p:spPr>
              <a:xfrm>
                <a:off x="133737" y="6340587"/>
                <a:ext cx="1718740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Message:</a:t>
                </a:r>
                <a:endParaRPr kumimoji="1" lang="ja-JP" altLang="en-US" sz="2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F5FE3B67-8A47-FA2E-A573-FF0B088D8696}"/>
                </a:ext>
              </a:extLst>
            </p:cNvPr>
            <p:cNvCxnSpPr/>
            <p:nvPr/>
          </p:nvCxnSpPr>
          <p:spPr>
            <a:xfrm>
              <a:off x="-339658" y="6480239"/>
              <a:ext cx="1188060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70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83F5C1E-7F57-8976-24E3-AC1EFEFA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E5D2C28-5A15-1757-E9C9-78A81B09507A}"/>
              </a:ext>
            </a:extLst>
          </p:cNvPr>
          <p:cNvGrpSpPr/>
          <p:nvPr/>
        </p:nvGrpSpPr>
        <p:grpSpPr>
          <a:xfrm>
            <a:off x="41737" y="28616"/>
            <a:ext cx="11894231" cy="504708"/>
            <a:chOff x="41737" y="46904"/>
            <a:chExt cx="11894231" cy="504708"/>
          </a:xfrm>
        </p:grpSpPr>
        <p:pic>
          <p:nvPicPr>
            <p:cNvPr id="28" name="Picture 2" descr="May be an image of text that says 'QST'">
              <a:extLst>
                <a:ext uri="{FF2B5EF4-FFF2-40B4-BE49-F238E27FC236}">
                  <a16:creationId xmlns:a16="http://schemas.microsoft.com/office/drawing/2014/main" id="{A6A6FBD5-8DF2-D567-4ECE-E4E19C3B72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46904"/>
              <a:ext cx="368821" cy="50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EBD28CA2-FD24-0687-2C3F-C5BF20F51B81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41" name="TextBox 50">
              <a:extLst>
                <a:ext uri="{FF2B5EF4-FFF2-40B4-BE49-F238E27FC236}">
                  <a16:creationId xmlns:a16="http://schemas.microsoft.com/office/drawing/2014/main" id="{74076D4B-BDE3-144A-711E-C98FA2EA4813}"/>
                </a:ext>
              </a:extLst>
            </p:cNvPr>
            <p:cNvSpPr txBox="1"/>
            <p:nvPr/>
          </p:nvSpPr>
          <p:spPr>
            <a:xfrm>
              <a:off x="478903" y="62257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Visualization of HC Equilibrium in Real Space</a:t>
              </a:r>
            </a:p>
          </p:txBody>
        </p:sp>
        <p:cxnSp>
          <p:nvCxnSpPr>
            <p:cNvPr id="42" name="Straight Connector 27">
              <a:extLst>
                <a:ext uri="{FF2B5EF4-FFF2-40B4-BE49-F238E27FC236}">
                  <a16:creationId xmlns:a16="http://schemas.microsoft.com/office/drawing/2014/main" id="{4CE5A001-87AD-ED53-6351-109445C48569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EFA57766-1DC3-963C-9833-0239EF4B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3B84590-1A47-178C-F755-959FE5885D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606" t="28458" r="33280" b="36566"/>
          <a:stretch>
            <a:fillRect/>
          </a:stretch>
        </p:blipFill>
        <p:spPr>
          <a:xfrm>
            <a:off x="380123" y="1234035"/>
            <a:ext cx="5338119" cy="2906894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BFC3682-89E6-36BD-32A1-40EA7F77FA47}"/>
              </a:ext>
            </a:extLst>
          </p:cNvPr>
          <p:cNvGrpSpPr/>
          <p:nvPr/>
        </p:nvGrpSpPr>
        <p:grpSpPr>
          <a:xfrm>
            <a:off x="2141061" y="1487401"/>
            <a:ext cx="1685333" cy="690493"/>
            <a:chOff x="2098240" y="2703137"/>
            <a:chExt cx="1685333" cy="69049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F39A308-1E01-6CF8-BFDE-42F6DD6CDD96}"/>
                </a:ext>
              </a:extLst>
            </p:cNvPr>
            <p:cNvSpPr txBox="1"/>
            <p:nvPr/>
          </p:nvSpPr>
          <p:spPr>
            <a:xfrm>
              <a:off x="2098240" y="2703137"/>
              <a:ext cx="16853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Magnetic Axis</a:t>
              </a:r>
              <a:endParaRPr kumimoji="1" lang="ja-JP" altLang="en-US" sz="20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E0E35E39-6A2B-55FA-4355-F27AC2DCE872}"/>
                </a:ext>
              </a:extLst>
            </p:cNvPr>
            <p:cNvCxnSpPr>
              <a:cxnSpLocks/>
            </p:cNvCxnSpPr>
            <p:nvPr/>
          </p:nvCxnSpPr>
          <p:spPr>
            <a:xfrm>
              <a:off x="2951665" y="3081731"/>
              <a:ext cx="0" cy="311899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A2973E6-A4A0-00A1-4DC2-47AC64D9DE96}"/>
              </a:ext>
            </a:extLst>
          </p:cNvPr>
          <p:cNvSpPr txBox="1"/>
          <p:nvPr/>
        </p:nvSpPr>
        <p:spPr>
          <a:xfrm>
            <a:off x="1118474" y="647944"/>
            <a:ext cx="3730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Axisymmetric Equilibrium</a:t>
            </a:r>
            <a:endParaRPr kumimoji="1" lang="ja-JP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47A997A-E8AB-92C2-F58E-611483CDDB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925" t="28443" r="33241" b="36401"/>
          <a:stretch>
            <a:fillRect/>
          </a:stretch>
        </p:blipFill>
        <p:spPr>
          <a:xfrm>
            <a:off x="6596123" y="1267390"/>
            <a:ext cx="5264405" cy="2906863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CF06EAF7-5027-1963-23EF-33E82277A839}"/>
              </a:ext>
            </a:extLst>
          </p:cNvPr>
          <p:cNvGrpSpPr/>
          <p:nvPr/>
        </p:nvGrpSpPr>
        <p:grpSpPr>
          <a:xfrm>
            <a:off x="8641482" y="2981119"/>
            <a:ext cx="1578773" cy="646331"/>
            <a:chOff x="8628751" y="2700523"/>
            <a:chExt cx="1578773" cy="64633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4682714-F2D9-29C5-DBB3-7C8FEA0A7FC7}"/>
                </a:ext>
              </a:extLst>
            </p:cNvPr>
            <p:cNvSpPr txBox="1"/>
            <p:nvPr/>
          </p:nvSpPr>
          <p:spPr>
            <a:xfrm>
              <a:off x="8798164" y="2700523"/>
              <a:ext cx="14093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i="1" dirty="0">
                  <a:effectLst>
                    <a:glow rad="635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Above</a:t>
              </a:r>
            </a:p>
            <a:p>
              <a:pPr algn="ctr"/>
              <a:r>
                <a:rPr kumimoji="1" lang="en-US" altLang="ja-JP" i="1" dirty="0">
                  <a:effectLst>
                    <a:glow rad="63500">
                      <a:schemeClr val="bg1"/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Original axis</a:t>
              </a:r>
              <a:endParaRPr kumimoji="1" lang="ja-JP" altLang="en-US" i="1">
                <a:effectLst>
                  <a:glow rad="635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下矢印 31">
              <a:extLst>
                <a:ext uri="{FF2B5EF4-FFF2-40B4-BE49-F238E27FC236}">
                  <a16:creationId xmlns:a16="http://schemas.microsoft.com/office/drawing/2014/main" id="{B8C84AF4-8D01-3B6F-0E5E-38DB1B73B8E2}"/>
                </a:ext>
              </a:extLst>
            </p:cNvPr>
            <p:cNvSpPr/>
            <p:nvPr/>
          </p:nvSpPr>
          <p:spPr>
            <a:xfrm rot="10800000">
              <a:off x="8628751" y="2902396"/>
              <a:ext cx="246284" cy="40879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2CFBB7A-D371-3B23-F7E8-A69FDBC59FC1}"/>
              </a:ext>
            </a:extLst>
          </p:cNvPr>
          <p:cNvGrpSpPr/>
          <p:nvPr/>
        </p:nvGrpSpPr>
        <p:grpSpPr>
          <a:xfrm>
            <a:off x="8764624" y="2265023"/>
            <a:ext cx="1176402" cy="492443"/>
            <a:chOff x="8665387" y="4082293"/>
            <a:chExt cx="1384033" cy="579356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3DD72FC-B886-9B04-79C8-56C07FFB3ED9}"/>
                </a:ext>
              </a:extLst>
            </p:cNvPr>
            <p:cNvSpPr txBox="1"/>
            <p:nvPr/>
          </p:nvSpPr>
          <p:spPr>
            <a:xfrm>
              <a:off x="8793016" y="4082293"/>
              <a:ext cx="1256404" cy="5793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Below</a:t>
              </a:r>
            </a:p>
            <a:p>
              <a:pPr algn="ctr"/>
              <a:r>
                <a:rPr kumimoji="1" lang="en-US" altLang="ja-JP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Original axis</a:t>
              </a:r>
              <a:endParaRPr kumimoji="1" lang="ja-JP" altLang="en-US" sz="13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下矢印 35">
              <a:extLst>
                <a:ext uri="{FF2B5EF4-FFF2-40B4-BE49-F238E27FC236}">
                  <a16:creationId xmlns:a16="http://schemas.microsoft.com/office/drawing/2014/main" id="{B3BABC6C-702E-C2ED-FAD7-225B13B0564A}"/>
                </a:ext>
              </a:extLst>
            </p:cNvPr>
            <p:cNvSpPr/>
            <p:nvPr/>
          </p:nvSpPr>
          <p:spPr>
            <a:xfrm>
              <a:off x="8665387" y="4243525"/>
              <a:ext cx="188727" cy="31325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CBFFF65-54F9-3C93-6EAA-A5FA938FC9FA}"/>
              </a:ext>
            </a:extLst>
          </p:cNvPr>
          <p:cNvSpPr txBox="1"/>
          <p:nvPr/>
        </p:nvSpPr>
        <p:spPr>
          <a:xfrm>
            <a:off x="7962836" y="624519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 Equilibrium</a:t>
            </a:r>
            <a:endParaRPr kumimoji="1" lang="ja-JP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4ED6912-85F5-C458-3F48-1895C37A2C96}"/>
              </a:ext>
            </a:extLst>
          </p:cNvPr>
          <p:cNvGrpSpPr/>
          <p:nvPr/>
        </p:nvGrpSpPr>
        <p:grpSpPr>
          <a:xfrm>
            <a:off x="10330222" y="1329829"/>
            <a:ext cx="1915214" cy="1095609"/>
            <a:chOff x="10330222" y="1329829"/>
            <a:chExt cx="1915214" cy="1095609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0F1F3DC6-9C8D-47F6-02D5-285067844329}"/>
                </a:ext>
              </a:extLst>
            </p:cNvPr>
            <p:cNvGrpSpPr/>
            <p:nvPr/>
          </p:nvGrpSpPr>
          <p:grpSpPr>
            <a:xfrm>
              <a:off x="10330222" y="1680397"/>
              <a:ext cx="1915214" cy="745041"/>
              <a:chOff x="7483124" y="2801302"/>
              <a:chExt cx="2253246" cy="876536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FDC896B6-EC47-D952-FDF2-6FE6C3D63BFE}"/>
                  </a:ext>
                </a:extLst>
              </p:cNvPr>
              <p:cNvSpPr txBox="1"/>
              <p:nvPr/>
            </p:nvSpPr>
            <p:spPr>
              <a:xfrm>
                <a:off x="7483124" y="2801302"/>
                <a:ext cx="2253246" cy="68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Toward LFS</a:t>
                </a:r>
              </a:p>
              <a:p>
                <a:pPr algn="ctr"/>
                <a:r>
                  <a:rPr kumimoji="1"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(Larger Volu</a:t>
                </a:r>
                <a:r>
                  <a:rPr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me)</a:t>
                </a:r>
                <a:endParaRPr kumimoji="1" lang="ja-JP" altLang="en-US" sz="1600" i="1">
                  <a:effectLst>
                    <a:glow rad="1016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下矢印 49">
                <a:extLst>
                  <a:ext uri="{FF2B5EF4-FFF2-40B4-BE49-F238E27FC236}">
                    <a16:creationId xmlns:a16="http://schemas.microsoft.com/office/drawing/2014/main" id="{8BA43D95-9C74-6075-1939-12C5B61C4A87}"/>
                  </a:ext>
                </a:extLst>
              </p:cNvPr>
              <p:cNvSpPr/>
              <p:nvPr/>
            </p:nvSpPr>
            <p:spPr>
              <a:xfrm rot="16200000">
                <a:off x="8579692" y="3426847"/>
                <a:ext cx="188726" cy="313256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76200">
                  <a:schemeClr val="bg1">
                    <a:alpha val="97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F03844DE-3857-FCB3-2CA5-64F80266D476}"/>
                    </a:ext>
                  </a:extLst>
                </p:cNvPr>
                <p:cNvSpPr txBox="1"/>
                <p:nvPr/>
              </p:nvSpPr>
              <p:spPr>
                <a:xfrm>
                  <a:off x="10735083" y="1329829"/>
                  <a:ext cx="112351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𝝓</m:t>
                        </m:r>
                        <m:r>
                          <a:rPr kumimoji="1" lang="en-US" altLang="ja-JP" sz="20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000" b="1" i="1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テキスト ボックス 3">
                  <a:extLst>
                    <a:ext uri="{FF2B5EF4-FFF2-40B4-BE49-F238E27FC236}">
                      <a16:creationId xmlns:a16="http://schemas.microsoft.com/office/drawing/2014/main" id="{F03844DE-3857-FCB3-2CA5-64F80266D4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5083" y="1329829"/>
                  <a:ext cx="1123512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212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F139FEB-2618-83C0-A11A-AB87730CA930}"/>
              </a:ext>
            </a:extLst>
          </p:cNvPr>
          <p:cNvGrpSpPr/>
          <p:nvPr/>
        </p:nvGrpSpPr>
        <p:grpSpPr>
          <a:xfrm>
            <a:off x="6259207" y="1336011"/>
            <a:ext cx="1915214" cy="1057950"/>
            <a:chOff x="6259207" y="1336011"/>
            <a:chExt cx="1915214" cy="1057950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0D1DD213-8BC3-7EEE-3830-904D343ECC5E}"/>
                </a:ext>
              </a:extLst>
            </p:cNvPr>
            <p:cNvGrpSpPr/>
            <p:nvPr/>
          </p:nvGrpSpPr>
          <p:grpSpPr>
            <a:xfrm>
              <a:off x="6259207" y="1648919"/>
              <a:ext cx="1915214" cy="745042"/>
              <a:chOff x="7532205" y="2764265"/>
              <a:chExt cx="2253246" cy="876536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28C9E8DC-A560-24FF-8915-F078DD3AA07B}"/>
                  </a:ext>
                </a:extLst>
              </p:cNvPr>
              <p:cNvSpPr txBox="1"/>
              <p:nvPr/>
            </p:nvSpPr>
            <p:spPr>
              <a:xfrm>
                <a:off x="7532205" y="2764265"/>
                <a:ext cx="2253246" cy="68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Toward HFS</a:t>
                </a:r>
              </a:p>
              <a:p>
                <a:pPr algn="ctr"/>
                <a:r>
                  <a:rPr kumimoji="1"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(Smaller Volu</a:t>
                </a:r>
                <a:r>
                  <a:rPr lang="en-US" altLang="ja-JP" sz="1600" i="1" dirty="0">
                    <a:effectLst>
                      <a:glow rad="101600">
                        <a:schemeClr val="bg1">
                          <a:alpha val="96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me)</a:t>
                </a:r>
                <a:endParaRPr kumimoji="1" lang="ja-JP" altLang="en-US" sz="1600" i="1">
                  <a:effectLst>
                    <a:glow rad="1016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下矢印 39">
                <a:extLst>
                  <a:ext uri="{FF2B5EF4-FFF2-40B4-BE49-F238E27FC236}">
                    <a16:creationId xmlns:a16="http://schemas.microsoft.com/office/drawing/2014/main" id="{06FEADB0-49C7-64F2-2808-1B113BE1A0BA}"/>
                  </a:ext>
                </a:extLst>
              </p:cNvPr>
              <p:cNvSpPr/>
              <p:nvPr/>
            </p:nvSpPr>
            <p:spPr>
              <a:xfrm rot="16200000">
                <a:off x="8628774" y="3389810"/>
                <a:ext cx="188726" cy="313256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glow rad="76200">
                  <a:schemeClr val="bg1">
                    <a:alpha val="97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77EB3EF2-0902-91F0-09E8-DDE06CCB45E1}"/>
                    </a:ext>
                  </a:extLst>
                </p:cNvPr>
                <p:cNvSpPr txBox="1"/>
                <p:nvPr/>
              </p:nvSpPr>
              <p:spPr>
                <a:xfrm>
                  <a:off x="6493799" y="1336011"/>
                  <a:ext cx="146470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kumimoji="1" lang="en-US" altLang="ja-JP" sz="20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𝝓</m:t>
                        </m:r>
                        <m:r>
                          <a:rPr kumimoji="1" lang="en-US" altLang="ja-JP" sz="20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𝟏𝟖𝟎</m:t>
                            </m:r>
                          </m:e>
                          <m:sup>
                            <m:r>
                              <a:rPr kumimoji="1" lang="en-US" altLang="ja-JP" sz="2000" b="1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000" b="1" i="1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テキスト ボックス 4">
                  <a:extLst>
                    <a:ext uri="{FF2B5EF4-FFF2-40B4-BE49-F238E27FC236}">
                      <a16:creationId xmlns:a16="http://schemas.microsoft.com/office/drawing/2014/main" id="{77EB3EF2-0902-91F0-09E8-DDE06CCB45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3799" y="1336011"/>
                  <a:ext cx="1464702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C71884C-6EF2-7BDA-293F-35679295245B}"/>
              </a:ext>
            </a:extLst>
          </p:cNvPr>
          <p:cNvGrpSpPr/>
          <p:nvPr/>
        </p:nvGrpSpPr>
        <p:grpSpPr>
          <a:xfrm>
            <a:off x="6176578" y="2994039"/>
            <a:ext cx="3026535" cy="3324958"/>
            <a:chOff x="6176578" y="2766983"/>
            <a:chExt cx="3026535" cy="3324958"/>
          </a:xfrm>
        </p:grpSpPr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69D6C4FA-BA1E-37F5-8F4F-BF9018305D44}"/>
                </a:ext>
              </a:extLst>
            </p:cNvPr>
            <p:cNvCxnSpPr/>
            <p:nvPr/>
          </p:nvCxnSpPr>
          <p:spPr>
            <a:xfrm>
              <a:off x="6596123" y="2766983"/>
              <a:ext cx="1277505" cy="0"/>
            </a:xfrm>
            <a:prstGeom prst="line">
              <a:avLst/>
            </a:prstGeom>
            <a:ln w="57150">
              <a:solidFill>
                <a:srgbClr val="FF00FA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F8658C92-DF66-BDBF-A11F-0E86797F8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7361"/>
            <a:stretch>
              <a:fillRect/>
            </a:stretch>
          </p:blipFill>
          <p:spPr>
            <a:xfrm>
              <a:off x="6177371" y="4616770"/>
              <a:ext cx="2943668" cy="1427762"/>
            </a:xfrm>
            <a:prstGeom prst="rect">
              <a:avLst/>
            </a:prstGeom>
          </p:spPr>
        </p:pic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C1F21EE6-A1B9-FAFF-9C7C-86CC882F6C50}"/>
                </a:ext>
              </a:extLst>
            </p:cNvPr>
            <p:cNvSpPr/>
            <p:nvPr/>
          </p:nvSpPr>
          <p:spPr>
            <a:xfrm>
              <a:off x="6187311" y="4559530"/>
              <a:ext cx="2979470" cy="1532411"/>
            </a:xfrm>
            <a:prstGeom prst="rect">
              <a:avLst/>
            </a:prstGeom>
            <a:noFill/>
            <a:ln w="38100">
              <a:solidFill>
                <a:srgbClr val="FF00F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フリーフォーム 64">
              <a:extLst>
                <a:ext uri="{FF2B5EF4-FFF2-40B4-BE49-F238E27FC236}">
                  <a16:creationId xmlns:a16="http://schemas.microsoft.com/office/drawing/2014/main" id="{BDDD4396-4FC7-5CF5-DAA1-D0F35264A54D}"/>
                </a:ext>
              </a:extLst>
            </p:cNvPr>
            <p:cNvSpPr/>
            <p:nvPr/>
          </p:nvSpPr>
          <p:spPr>
            <a:xfrm>
              <a:off x="6176578" y="2779238"/>
              <a:ext cx="3026535" cy="1786557"/>
            </a:xfrm>
            <a:custGeom>
              <a:avLst/>
              <a:gdLst>
                <a:gd name="csX0" fmla="*/ 470078 w 3026535"/>
                <a:gd name="csY0" fmla="*/ 0 h 1596981"/>
                <a:gd name="csX1" fmla="*/ 0 w 3026535"/>
                <a:gd name="csY1" fmla="*/ 1596981 h 1596981"/>
                <a:gd name="csX2" fmla="*/ 3026535 w 3026535"/>
                <a:gd name="csY2" fmla="*/ 1596981 h 1596981"/>
                <a:gd name="csX3" fmla="*/ 1725769 w 3026535"/>
                <a:gd name="csY3" fmla="*/ 0 h 1596981"/>
                <a:gd name="csX4" fmla="*/ 470078 w 3026535"/>
                <a:gd name="csY4" fmla="*/ 0 h 1596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26535" h="1596981">
                  <a:moveTo>
                    <a:pt x="470078" y="0"/>
                  </a:moveTo>
                  <a:lnTo>
                    <a:pt x="0" y="1596981"/>
                  </a:lnTo>
                  <a:lnTo>
                    <a:pt x="3026535" y="1596981"/>
                  </a:lnTo>
                  <a:lnTo>
                    <a:pt x="1725769" y="0"/>
                  </a:lnTo>
                  <a:lnTo>
                    <a:pt x="470078" y="0"/>
                  </a:lnTo>
                  <a:close/>
                </a:path>
              </a:pathLst>
            </a:custGeom>
            <a:solidFill>
              <a:srgbClr val="FF00FA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9838B87-3BD9-4AF8-65F5-37ECA12CE5B4}"/>
                </a:ext>
              </a:extLst>
            </p:cNvPr>
            <p:cNvSpPr/>
            <p:nvPr/>
          </p:nvSpPr>
          <p:spPr>
            <a:xfrm>
              <a:off x="6822410" y="5510026"/>
              <a:ext cx="2162802" cy="186165"/>
            </a:xfrm>
            <a:prstGeom prst="rect">
              <a:avLst/>
            </a:prstGeom>
            <a:gradFill flip="none" rotWithShape="1">
              <a:gsLst>
                <a:gs pos="20000">
                  <a:schemeClr val="bg1"/>
                </a:gs>
                <a:gs pos="88000">
                  <a:schemeClr val="tx1"/>
                </a:gs>
              </a:gsLst>
              <a:lin ang="0" scaled="1"/>
              <a:tileRect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1F07049-F98B-13D7-ED50-046C3096FA3B}"/>
                </a:ext>
              </a:extLst>
            </p:cNvPr>
            <p:cNvSpPr txBox="1"/>
            <p:nvPr/>
          </p:nvSpPr>
          <p:spPr>
            <a:xfrm>
              <a:off x="8425910" y="5426414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HFS</a:t>
              </a:r>
              <a:endParaRPr kumimoji="1" lang="ja-JP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6EFCCD5-C5C5-40A9-0EF1-3A97E04CCE6C}"/>
                </a:ext>
              </a:extLst>
            </p:cNvPr>
            <p:cNvSpPr txBox="1"/>
            <p:nvPr/>
          </p:nvSpPr>
          <p:spPr>
            <a:xfrm>
              <a:off x="6784022" y="5425860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LFS</a:t>
              </a:r>
              <a:endParaRPr kumimoji="1" lang="ja-JP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E5DF0079-BE0E-9257-B1D0-ECEFA9FA0BBF}"/>
              </a:ext>
            </a:extLst>
          </p:cNvPr>
          <p:cNvGrpSpPr/>
          <p:nvPr/>
        </p:nvGrpSpPr>
        <p:grpSpPr>
          <a:xfrm>
            <a:off x="9273229" y="2967774"/>
            <a:ext cx="2847377" cy="3351222"/>
            <a:chOff x="9273229" y="2740718"/>
            <a:chExt cx="2847377" cy="3351222"/>
          </a:xfrm>
        </p:grpSpPr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362747A2-884B-DF53-9C6A-B3CF3B07B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0" t="67418"/>
            <a:stretch>
              <a:fillRect/>
            </a:stretch>
          </p:blipFill>
          <p:spPr>
            <a:xfrm>
              <a:off x="9318970" y="4611525"/>
              <a:ext cx="2726102" cy="1433007"/>
            </a:xfrm>
            <a:prstGeom prst="rect">
              <a:avLst/>
            </a:prstGeom>
          </p:spPr>
        </p:pic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7B0FFE93-7CB0-6137-76BC-56DCE3B944B5}"/>
                </a:ext>
              </a:extLst>
            </p:cNvPr>
            <p:cNvCxnSpPr/>
            <p:nvPr/>
          </p:nvCxnSpPr>
          <p:spPr>
            <a:xfrm>
              <a:off x="10535719" y="2740718"/>
              <a:ext cx="1277505" cy="0"/>
            </a:xfrm>
            <a:prstGeom prst="line">
              <a:avLst/>
            </a:prstGeom>
            <a:ln w="57150">
              <a:solidFill>
                <a:srgbClr val="13EBEB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BF19CC7C-2570-0D1E-E99E-40FC6E7A2C3E}"/>
                </a:ext>
              </a:extLst>
            </p:cNvPr>
            <p:cNvSpPr/>
            <p:nvPr/>
          </p:nvSpPr>
          <p:spPr>
            <a:xfrm>
              <a:off x="9273229" y="4559529"/>
              <a:ext cx="2819668" cy="1532411"/>
            </a:xfrm>
            <a:prstGeom prst="rect">
              <a:avLst/>
            </a:prstGeom>
            <a:noFill/>
            <a:ln w="38100">
              <a:solidFill>
                <a:srgbClr val="13EB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フリーフォーム 67">
              <a:extLst>
                <a:ext uri="{FF2B5EF4-FFF2-40B4-BE49-F238E27FC236}">
                  <a16:creationId xmlns:a16="http://schemas.microsoft.com/office/drawing/2014/main" id="{AB1FDDF7-8C15-DCB7-29D9-0C65EF7CD6A8}"/>
                </a:ext>
              </a:extLst>
            </p:cNvPr>
            <p:cNvSpPr/>
            <p:nvPr/>
          </p:nvSpPr>
          <p:spPr>
            <a:xfrm>
              <a:off x="9300132" y="2740718"/>
              <a:ext cx="2820474" cy="1806549"/>
            </a:xfrm>
            <a:custGeom>
              <a:avLst/>
              <a:gdLst>
                <a:gd name="csX0" fmla="*/ 1229933 w 2820474"/>
                <a:gd name="csY0" fmla="*/ 12878 h 1616298"/>
                <a:gd name="csX1" fmla="*/ 0 w 2820474"/>
                <a:gd name="csY1" fmla="*/ 1616298 h 1616298"/>
                <a:gd name="csX2" fmla="*/ 2820474 w 2820474"/>
                <a:gd name="csY2" fmla="*/ 1616298 h 1616298"/>
                <a:gd name="csX3" fmla="*/ 2472744 w 2820474"/>
                <a:gd name="csY3" fmla="*/ 0 h 1616298"/>
                <a:gd name="csX4" fmla="*/ 1229933 w 2820474"/>
                <a:gd name="csY4" fmla="*/ 12878 h 1616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0474" h="1616298">
                  <a:moveTo>
                    <a:pt x="1229933" y="12878"/>
                  </a:moveTo>
                  <a:lnTo>
                    <a:pt x="0" y="1616298"/>
                  </a:lnTo>
                  <a:lnTo>
                    <a:pt x="2820474" y="1616298"/>
                  </a:lnTo>
                  <a:lnTo>
                    <a:pt x="2472744" y="0"/>
                  </a:lnTo>
                  <a:lnTo>
                    <a:pt x="1229933" y="12878"/>
                  </a:lnTo>
                  <a:close/>
                </a:path>
              </a:pathLst>
            </a:custGeom>
            <a:solidFill>
              <a:srgbClr val="13EBEB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395CD637-3A02-F7B9-D2BF-B687147C19D8}"/>
                </a:ext>
              </a:extLst>
            </p:cNvPr>
            <p:cNvSpPr/>
            <p:nvPr/>
          </p:nvSpPr>
          <p:spPr>
            <a:xfrm rot="10800000">
              <a:off x="9756138" y="5509472"/>
              <a:ext cx="2162802" cy="186165"/>
            </a:xfrm>
            <a:prstGeom prst="rect">
              <a:avLst/>
            </a:prstGeom>
            <a:gradFill flip="none" rotWithShape="1">
              <a:gsLst>
                <a:gs pos="20000">
                  <a:schemeClr val="bg1"/>
                </a:gs>
                <a:gs pos="88000">
                  <a:schemeClr val="tx1"/>
                </a:gs>
              </a:gsLst>
              <a:lin ang="0" scaled="1"/>
              <a:tileRect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DF57625-97BE-93D1-5568-771D48505E6C}"/>
                </a:ext>
              </a:extLst>
            </p:cNvPr>
            <p:cNvSpPr txBox="1"/>
            <p:nvPr/>
          </p:nvSpPr>
          <p:spPr>
            <a:xfrm>
              <a:off x="9682529" y="5425860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HFS</a:t>
              </a:r>
              <a:endParaRPr kumimoji="1" lang="ja-JP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0967EF8-143D-5ACB-83C9-5500C7C9D95B}"/>
                </a:ext>
              </a:extLst>
            </p:cNvPr>
            <p:cNvSpPr txBox="1"/>
            <p:nvPr/>
          </p:nvSpPr>
          <p:spPr>
            <a:xfrm>
              <a:off x="11405380" y="5425306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LFS</a:t>
              </a:r>
              <a:endParaRPr kumimoji="1" lang="ja-JP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BEA1CFFC-9064-1C7B-B47D-957C39E5E637}"/>
              </a:ext>
            </a:extLst>
          </p:cNvPr>
          <p:cNvGrpSpPr/>
          <p:nvPr/>
        </p:nvGrpSpPr>
        <p:grpSpPr>
          <a:xfrm>
            <a:off x="3144540" y="2890868"/>
            <a:ext cx="2829582" cy="3428128"/>
            <a:chOff x="3144540" y="2723182"/>
            <a:chExt cx="2829582" cy="3428128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41E565DB-DC76-6A64-6711-FDF6B91007BA}"/>
                </a:ext>
              </a:extLst>
            </p:cNvPr>
            <p:cNvGrpSpPr/>
            <p:nvPr/>
          </p:nvGrpSpPr>
          <p:grpSpPr>
            <a:xfrm>
              <a:off x="3144540" y="4594691"/>
              <a:ext cx="2829582" cy="1556619"/>
              <a:chOff x="3181120" y="4298129"/>
              <a:chExt cx="2829582" cy="1556619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2A8E6D7F-7C0D-4B12-F6EB-F0BC4E37F5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55470" t="70943" r="8252" b="3708"/>
              <a:stretch>
                <a:fillRect/>
              </a:stretch>
            </p:blipFill>
            <p:spPr>
              <a:xfrm>
                <a:off x="3181120" y="4322337"/>
                <a:ext cx="2819669" cy="1532411"/>
              </a:xfrm>
              <a:prstGeom prst="rect">
                <a:avLst/>
              </a:prstGeom>
            </p:spPr>
          </p:pic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A69F625A-2ED3-6F8A-AF08-2D77479DE86F}"/>
                  </a:ext>
                </a:extLst>
              </p:cNvPr>
              <p:cNvSpPr/>
              <p:nvPr/>
            </p:nvSpPr>
            <p:spPr>
              <a:xfrm>
                <a:off x="3191034" y="4298129"/>
                <a:ext cx="2819668" cy="1532411"/>
              </a:xfrm>
              <a:prstGeom prst="rect">
                <a:avLst/>
              </a:prstGeom>
              <a:noFill/>
              <a:ln w="38100">
                <a:solidFill>
                  <a:srgbClr val="13EBE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6C2026D7-6CBD-5EEF-79F6-144016EC4848}"/>
                </a:ext>
              </a:extLst>
            </p:cNvPr>
            <p:cNvCxnSpPr/>
            <p:nvPr/>
          </p:nvCxnSpPr>
          <p:spPr>
            <a:xfrm>
              <a:off x="4440737" y="2747389"/>
              <a:ext cx="1277505" cy="0"/>
            </a:xfrm>
            <a:prstGeom prst="line">
              <a:avLst/>
            </a:prstGeom>
            <a:ln w="57150">
              <a:solidFill>
                <a:srgbClr val="13EBEB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フリーフォーム 79">
              <a:extLst>
                <a:ext uri="{FF2B5EF4-FFF2-40B4-BE49-F238E27FC236}">
                  <a16:creationId xmlns:a16="http://schemas.microsoft.com/office/drawing/2014/main" id="{035AFF7C-CF33-B85B-EBD5-DFD4EBB745DC}"/>
                </a:ext>
              </a:extLst>
            </p:cNvPr>
            <p:cNvSpPr/>
            <p:nvPr/>
          </p:nvSpPr>
          <p:spPr>
            <a:xfrm>
              <a:off x="3145601" y="2723182"/>
              <a:ext cx="2822713" cy="1877024"/>
            </a:xfrm>
            <a:custGeom>
              <a:avLst/>
              <a:gdLst>
                <a:gd name="csX0" fmla="*/ 1272209 w 2822713"/>
                <a:gd name="csY0" fmla="*/ 0 h 1630017"/>
                <a:gd name="csX1" fmla="*/ 0 w 2822713"/>
                <a:gd name="csY1" fmla="*/ 1630017 h 1630017"/>
                <a:gd name="csX2" fmla="*/ 2822713 w 2822713"/>
                <a:gd name="csY2" fmla="*/ 1630017 h 1630017"/>
                <a:gd name="csX3" fmla="*/ 2554356 w 2822713"/>
                <a:gd name="csY3" fmla="*/ 0 h 1630017"/>
                <a:gd name="csX4" fmla="*/ 1272209 w 2822713"/>
                <a:gd name="csY4" fmla="*/ 0 h 16300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13" h="1630017">
                  <a:moveTo>
                    <a:pt x="1272209" y="0"/>
                  </a:moveTo>
                  <a:lnTo>
                    <a:pt x="0" y="1630017"/>
                  </a:lnTo>
                  <a:lnTo>
                    <a:pt x="2822713" y="1630017"/>
                  </a:lnTo>
                  <a:lnTo>
                    <a:pt x="2554356" y="0"/>
                  </a:lnTo>
                  <a:lnTo>
                    <a:pt x="1272209" y="0"/>
                  </a:lnTo>
                  <a:close/>
                </a:path>
              </a:pathLst>
            </a:custGeom>
            <a:solidFill>
              <a:srgbClr val="13EBEB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0DDCBA0B-E38B-BF6F-D1BB-9214FAAFC8C2}"/>
                </a:ext>
              </a:extLst>
            </p:cNvPr>
            <p:cNvSpPr/>
            <p:nvPr/>
          </p:nvSpPr>
          <p:spPr>
            <a:xfrm rot="10800000">
              <a:off x="3592041" y="5517670"/>
              <a:ext cx="2232000" cy="186165"/>
            </a:xfrm>
            <a:prstGeom prst="rect">
              <a:avLst/>
            </a:prstGeom>
            <a:gradFill flip="none" rotWithShape="1">
              <a:gsLst>
                <a:gs pos="20000">
                  <a:schemeClr val="bg1"/>
                </a:gs>
                <a:gs pos="88000">
                  <a:schemeClr val="tx1"/>
                </a:gs>
              </a:gsLst>
              <a:lin ang="0" scaled="1"/>
              <a:tileRect/>
            </a:gra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9EC8A78-EDD5-C1FA-73C3-E525623A976A}"/>
                </a:ext>
              </a:extLst>
            </p:cNvPr>
            <p:cNvSpPr txBox="1"/>
            <p:nvPr/>
          </p:nvSpPr>
          <p:spPr>
            <a:xfrm>
              <a:off x="3530727" y="5433525"/>
              <a:ext cx="5838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HFS</a:t>
              </a:r>
              <a:endParaRPr kumimoji="1" lang="ja-JP" altLang="en-US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DA5707C-359A-4363-E0E9-2155BC928F94}"/>
                </a:ext>
              </a:extLst>
            </p:cNvPr>
            <p:cNvSpPr txBox="1"/>
            <p:nvPr/>
          </p:nvSpPr>
          <p:spPr>
            <a:xfrm>
              <a:off x="5318524" y="5435794"/>
              <a:ext cx="559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LFS</a:t>
              </a:r>
              <a:endParaRPr kumimoji="1" lang="ja-JP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2970B5F-CB83-1A01-965C-F99792DA2A21}"/>
              </a:ext>
            </a:extLst>
          </p:cNvPr>
          <p:cNvGrpSpPr/>
          <p:nvPr/>
        </p:nvGrpSpPr>
        <p:grpSpPr>
          <a:xfrm>
            <a:off x="64548" y="2917486"/>
            <a:ext cx="3024312" cy="3689517"/>
            <a:chOff x="64548" y="2749800"/>
            <a:chExt cx="3024312" cy="3689517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8D1B3E2F-C39D-7268-B6B2-8D10B1B79DE9}"/>
                </a:ext>
              </a:extLst>
            </p:cNvPr>
            <p:cNvGrpSpPr/>
            <p:nvPr/>
          </p:nvGrpSpPr>
          <p:grpSpPr>
            <a:xfrm>
              <a:off x="64548" y="2749800"/>
              <a:ext cx="3024312" cy="3651000"/>
              <a:chOff x="64548" y="2749800"/>
              <a:chExt cx="3024312" cy="3651000"/>
            </a:xfrm>
          </p:grpSpPr>
          <p:grpSp>
            <p:nvGrpSpPr>
              <p:cNvPr id="76" name="グループ化 75">
                <a:extLst>
                  <a:ext uri="{FF2B5EF4-FFF2-40B4-BE49-F238E27FC236}">
                    <a16:creationId xmlns:a16="http://schemas.microsoft.com/office/drawing/2014/main" id="{24205A62-26D5-5F2C-22E4-C679FF8BF1A3}"/>
                  </a:ext>
                </a:extLst>
              </p:cNvPr>
              <p:cNvGrpSpPr/>
              <p:nvPr/>
            </p:nvGrpSpPr>
            <p:grpSpPr>
              <a:xfrm>
                <a:off x="64548" y="4594692"/>
                <a:ext cx="3024312" cy="1806108"/>
                <a:chOff x="10017" y="4298130"/>
                <a:chExt cx="3024312" cy="1806108"/>
              </a:xfrm>
            </p:grpSpPr>
            <p:pic>
              <p:nvPicPr>
                <p:cNvPr id="71" name="図 70">
                  <a:extLst>
                    <a:ext uri="{FF2B5EF4-FFF2-40B4-BE49-F238E27FC236}">
                      <a16:creationId xmlns:a16="http://schemas.microsoft.com/office/drawing/2014/main" id="{D583ABA3-2E54-629C-ECFB-28D94E26C9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l="4242" t="70943" r="56974" b="3708"/>
                <a:stretch>
                  <a:fillRect/>
                </a:stretch>
              </p:blipFill>
              <p:spPr>
                <a:xfrm>
                  <a:off x="10017" y="4313943"/>
                  <a:ext cx="3014451" cy="1532411"/>
                </a:xfrm>
                <a:prstGeom prst="rect">
                  <a:avLst/>
                </a:prstGeom>
              </p:spPr>
            </p:pic>
            <p:sp>
              <p:nvSpPr>
                <p:cNvPr id="73" name="正方形/長方形 72">
                  <a:extLst>
                    <a:ext uri="{FF2B5EF4-FFF2-40B4-BE49-F238E27FC236}">
                      <a16:creationId xmlns:a16="http://schemas.microsoft.com/office/drawing/2014/main" id="{83CF0CDC-FF0E-30A4-A50A-6C011DA44B01}"/>
                    </a:ext>
                  </a:extLst>
                </p:cNvPr>
                <p:cNvSpPr/>
                <p:nvPr/>
              </p:nvSpPr>
              <p:spPr>
                <a:xfrm>
                  <a:off x="19878" y="4298130"/>
                  <a:ext cx="3014451" cy="1806108"/>
                </a:xfrm>
                <a:prstGeom prst="rect">
                  <a:avLst/>
                </a:prstGeom>
                <a:noFill/>
                <a:ln w="38100">
                  <a:solidFill>
                    <a:srgbClr val="FF00F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DB3C6794-6579-2693-2051-8264D578CD9C}"/>
                  </a:ext>
                </a:extLst>
              </p:cNvPr>
              <p:cNvCxnSpPr/>
              <p:nvPr/>
            </p:nvCxnSpPr>
            <p:spPr>
              <a:xfrm>
                <a:off x="435272" y="2749800"/>
                <a:ext cx="1277505" cy="0"/>
              </a:xfrm>
              <a:prstGeom prst="line">
                <a:avLst/>
              </a:prstGeom>
              <a:ln w="571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フリーフォーム 78">
                <a:extLst>
                  <a:ext uri="{FF2B5EF4-FFF2-40B4-BE49-F238E27FC236}">
                    <a16:creationId xmlns:a16="http://schemas.microsoft.com/office/drawing/2014/main" id="{1ED87308-80DE-EAB2-DCAE-3599E57F1A23}"/>
                  </a:ext>
                </a:extLst>
              </p:cNvPr>
              <p:cNvSpPr/>
              <p:nvPr/>
            </p:nvSpPr>
            <p:spPr>
              <a:xfrm>
                <a:off x="74410" y="2765614"/>
                <a:ext cx="3011556" cy="1824652"/>
              </a:xfrm>
              <a:custGeom>
                <a:avLst/>
                <a:gdLst>
                  <a:gd name="csX0" fmla="*/ 367747 w 3011556"/>
                  <a:gd name="csY0" fmla="*/ 0 h 1620078"/>
                  <a:gd name="csX1" fmla="*/ 0 w 3011556"/>
                  <a:gd name="csY1" fmla="*/ 1620078 h 1620078"/>
                  <a:gd name="csX2" fmla="*/ 3011556 w 3011556"/>
                  <a:gd name="csY2" fmla="*/ 1620078 h 1620078"/>
                  <a:gd name="csX3" fmla="*/ 1649895 w 3011556"/>
                  <a:gd name="csY3" fmla="*/ 0 h 1620078"/>
                  <a:gd name="csX4" fmla="*/ 367747 w 3011556"/>
                  <a:gd name="csY4" fmla="*/ 0 h 16200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11556" h="1620078">
                    <a:moveTo>
                      <a:pt x="367747" y="0"/>
                    </a:moveTo>
                    <a:lnTo>
                      <a:pt x="0" y="1620078"/>
                    </a:lnTo>
                    <a:lnTo>
                      <a:pt x="3011556" y="1620078"/>
                    </a:lnTo>
                    <a:lnTo>
                      <a:pt x="1649895" y="0"/>
                    </a:lnTo>
                    <a:lnTo>
                      <a:pt x="367747" y="0"/>
                    </a:lnTo>
                    <a:close/>
                  </a:path>
                </a:pathLst>
              </a:custGeom>
              <a:solidFill>
                <a:srgbClr val="FF00FA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A01EE24E-1115-8EAC-47BB-9B189605E3D9}"/>
                  </a:ext>
                </a:extLst>
              </p:cNvPr>
              <p:cNvSpPr/>
              <p:nvPr/>
            </p:nvSpPr>
            <p:spPr>
              <a:xfrm>
                <a:off x="699483" y="5508066"/>
                <a:ext cx="2231868" cy="186165"/>
              </a:xfrm>
              <a:prstGeom prst="rect">
                <a:avLst/>
              </a:prstGeom>
              <a:gradFill flip="none" rotWithShape="1">
                <a:gsLst>
                  <a:gs pos="20000">
                    <a:schemeClr val="bg1"/>
                  </a:gs>
                  <a:gs pos="88000">
                    <a:schemeClr val="tx1"/>
                  </a:gs>
                </a:gsLst>
                <a:lin ang="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43DC758-9F5B-5F53-082C-370708B7876C}"/>
                  </a:ext>
                </a:extLst>
              </p:cNvPr>
              <p:cNvSpPr txBox="1"/>
              <p:nvPr/>
            </p:nvSpPr>
            <p:spPr>
              <a:xfrm>
                <a:off x="2417653" y="5424454"/>
                <a:ext cx="5838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HFS</a:t>
                </a:r>
                <a:endParaRPr kumimoji="1" lang="ja-JP" altLang="en-US" sz="16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67BBE85-A882-F761-AC8D-063CA272D8E5}"/>
                  </a:ext>
                </a:extLst>
              </p:cNvPr>
              <p:cNvSpPr txBox="1"/>
              <p:nvPr/>
            </p:nvSpPr>
            <p:spPr>
              <a:xfrm>
                <a:off x="661095" y="5423900"/>
                <a:ext cx="5597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LFS</a:t>
                </a:r>
                <a:endParaRPr kumimoji="1" lang="ja-JP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A9F8CA6-526B-49A2-770C-38E678C82404}"/>
                </a:ext>
              </a:extLst>
            </p:cNvPr>
            <p:cNvSpPr txBox="1"/>
            <p:nvPr/>
          </p:nvSpPr>
          <p:spPr>
            <a:xfrm>
              <a:off x="604140" y="6039207"/>
              <a:ext cx="22172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E0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*X-axis is inverted!</a:t>
              </a:r>
              <a:endParaRPr kumimoji="1" lang="ja-JP" altLang="en-US" sz="2000">
                <a:solidFill>
                  <a:srgbClr val="FE0C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42FE5F2-C160-CAD7-F5C4-A7DF56F9ECB9}"/>
              </a:ext>
            </a:extLst>
          </p:cNvPr>
          <p:cNvGrpSpPr/>
          <p:nvPr/>
        </p:nvGrpSpPr>
        <p:grpSpPr>
          <a:xfrm>
            <a:off x="7319560" y="2735605"/>
            <a:ext cx="4318629" cy="2569525"/>
            <a:chOff x="7319560" y="2735605"/>
            <a:chExt cx="4318629" cy="2569525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AC1723F9-4990-02DD-91D8-D0BF65BEBD01}"/>
                </a:ext>
              </a:extLst>
            </p:cNvPr>
            <p:cNvSpPr/>
            <p:nvPr/>
          </p:nvSpPr>
          <p:spPr>
            <a:xfrm>
              <a:off x="11451794" y="2756070"/>
              <a:ext cx="186395" cy="465391"/>
            </a:xfrm>
            <a:prstGeom prst="rect">
              <a:avLst/>
            </a:prstGeom>
            <a:noFill/>
            <a:ln w="28575">
              <a:solidFill>
                <a:srgbClr val="0007C6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1CEBA31B-9140-F3A0-1F40-6620CA2C7030}"/>
                </a:ext>
              </a:extLst>
            </p:cNvPr>
            <p:cNvSpPr/>
            <p:nvPr/>
          </p:nvSpPr>
          <p:spPr>
            <a:xfrm>
              <a:off x="7364995" y="2735605"/>
              <a:ext cx="186395" cy="465391"/>
            </a:xfrm>
            <a:prstGeom prst="rect">
              <a:avLst/>
            </a:prstGeom>
            <a:noFill/>
            <a:ln w="28575">
              <a:solidFill>
                <a:srgbClr val="0007C6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EE7A05E5-6BF1-AC98-D66D-6BB0A7566452}"/>
                </a:ext>
              </a:extLst>
            </p:cNvPr>
            <p:cNvGrpSpPr/>
            <p:nvPr/>
          </p:nvGrpSpPr>
          <p:grpSpPr>
            <a:xfrm>
              <a:off x="7319560" y="3255327"/>
              <a:ext cx="4225431" cy="2049803"/>
              <a:chOff x="7319560" y="3255327"/>
              <a:chExt cx="4225431" cy="2049803"/>
            </a:xfrm>
          </p:grpSpPr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84C2FAF6-6C19-3002-78E7-8841985B1EAF}"/>
                  </a:ext>
                </a:extLst>
              </p:cNvPr>
              <p:cNvSpPr txBox="1"/>
              <p:nvPr/>
            </p:nvSpPr>
            <p:spPr>
              <a:xfrm>
                <a:off x="7319560" y="3996042"/>
                <a:ext cx="385188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solidFill>
                      <a:srgbClr val="0007C6"/>
                    </a:solidFill>
                    <a:effectLst>
                      <a:glow rad="127000">
                        <a:schemeClr val="bg1">
                          <a:alpha val="95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“Pressure profile is </a:t>
                </a:r>
                <a:r>
                  <a:rPr kumimoji="1" lang="en-US" altLang="ja-JP" sz="2000" b="1" dirty="0">
                    <a:solidFill>
                      <a:srgbClr val="0007C6"/>
                    </a:solidFill>
                    <a:effectLst>
                      <a:glow rad="127000">
                        <a:schemeClr val="bg1">
                          <a:alpha val="95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steepened</a:t>
                </a:r>
                <a:r>
                  <a:rPr kumimoji="1" lang="en-US" altLang="ja-JP" sz="2000" dirty="0">
                    <a:solidFill>
                      <a:srgbClr val="0007C6"/>
                    </a:solidFill>
                    <a:effectLst>
                      <a:glow rad="127000">
                        <a:schemeClr val="bg1">
                          <a:alpha val="95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along the compressed flux region”</a:t>
                </a:r>
                <a:endParaRPr kumimoji="1" lang="ja-JP" altLang="en-US" sz="2000">
                  <a:solidFill>
                    <a:srgbClr val="0007C6"/>
                  </a:solidFill>
                  <a:effectLst>
                    <a:glow rad="127000">
                      <a:schemeClr val="bg1">
                        <a:alpha val="95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A29EBF4A-2B82-2707-F8B6-BA1930DE262D}"/>
                  </a:ext>
                </a:extLst>
              </p:cNvPr>
              <p:cNvSpPr/>
              <p:nvPr/>
            </p:nvSpPr>
            <p:spPr>
              <a:xfrm>
                <a:off x="8624501" y="4937426"/>
                <a:ext cx="140124" cy="367704"/>
              </a:xfrm>
              <a:prstGeom prst="rect">
                <a:avLst/>
              </a:prstGeom>
              <a:noFill/>
              <a:ln w="28575">
                <a:solidFill>
                  <a:srgbClr val="0007C6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60B8399C-1B0D-3F7A-0AEB-4833D6E86423}"/>
                  </a:ext>
                </a:extLst>
              </p:cNvPr>
              <p:cNvSpPr/>
              <p:nvPr/>
            </p:nvSpPr>
            <p:spPr>
              <a:xfrm>
                <a:off x="11404867" y="4937426"/>
                <a:ext cx="140124" cy="367704"/>
              </a:xfrm>
              <a:prstGeom prst="rect">
                <a:avLst/>
              </a:prstGeom>
              <a:noFill/>
              <a:ln w="28575">
                <a:solidFill>
                  <a:srgbClr val="000AFF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6" name="直線矢印コネクタ 55">
                <a:extLst>
                  <a:ext uri="{FF2B5EF4-FFF2-40B4-BE49-F238E27FC236}">
                    <a16:creationId xmlns:a16="http://schemas.microsoft.com/office/drawing/2014/main" id="{1B012A57-4BA9-A948-525F-D6377954BE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46852" y="4620417"/>
                <a:ext cx="410190" cy="256438"/>
              </a:xfrm>
              <a:prstGeom prst="straightConnector1">
                <a:avLst/>
              </a:prstGeom>
              <a:ln w="38100">
                <a:solidFill>
                  <a:srgbClr val="000A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矢印コネクタ 68">
                <a:extLst>
                  <a:ext uri="{FF2B5EF4-FFF2-40B4-BE49-F238E27FC236}">
                    <a16:creationId xmlns:a16="http://schemas.microsoft.com/office/drawing/2014/main" id="{8103255D-B6D8-EA50-7621-F9CD72D8DE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77817" y="4620817"/>
                <a:ext cx="119623" cy="274437"/>
              </a:xfrm>
              <a:prstGeom prst="straightConnector1">
                <a:avLst/>
              </a:prstGeom>
              <a:ln w="38100">
                <a:solidFill>
                  <a:srgbClr val="000A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矢印コネクタ 80">
                <a:extLst>
                  <a:ext uri="{FF2B5EF4-FFF2-40B4-BE49-F238E27FC236}">
                    <a16:creationId xmlns:a16="http://schemas.microsoft.com/office/drawing/2014/main" id="{B993474A-0CA2-4EFE-49E3-E93971C0C7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547313" y="3298916"/>
                <a:ext cx="216288" cy="744246"/>
              </a:xfrm>
              <a:prstGeom prst="straightConnector1">
                <a:avLst/>
              </a:prstGeom>
              <a:ln w="38100">
                <a:solidFill>
                  <a:srgbClr val="000A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矢印コネクタ 82">
                <a:extLst>
                  <a:ext uri="{FF2B5EF4-FFF2-40B4-BE49-F238E27FC236}">
                    <a16:creationId xmlns:a16="http://schemas.microsoft.com/office/drawing/2014/main" id="{6784D5CF-6856-4D7A-2220-7CAAAA17A1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8663" y="3255327"/>
                <a:ext cx="658184" cy="787835"/>
              </a:xfrm>
              <a:prstGeom prst="straightConnector1">
                <a:avLst/>
              </a:prstGeom>
              <a:ln w="38100">
                <a:solidFill>
                  <a:srgbClr val="000A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935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D034CA4-ECC3-DC8B-F4CA-BC41E0B3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ECB0C5D1-0B20-D4EB-BDDC-ED051C83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23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58D2FF3-E5FE-DB86-11EC-7E8E744B1B72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060C0EBF-1484-DAF3-8C39-9D941987DD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74BCD493-08A9-021E-3369-61063C279A65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2616EBD3-6C82-FCDB-FD19-0913EB979720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9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MHD Continua in HC Equilibria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4012CFA6-CB17-2D35-E574-D60E63B348EC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49914DCB-44A3-51D4-CCF5-B497775C9CD6}"/>
              </a:ext>
            </a:extLst>
          </p:cNvPr>
          <p:cNvSpPr txBox="1"/>
          <p:nvPr/>
        </p:nvSpPr>
        <p:spPr>
          <a:xfrm>
            <a:off x="2382612" y="549734"/>
            <a:ext cx="1984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 Equilibrium</a:t>
            </a:r>
            <a:endParaRPr kumimoji="1" lang="ja-JP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図 103">
            <a:extLst>
              <a:ext uri="{FF2B5EF4-FFF2-40B4-BE49-F238E27FC236}">
                <a16:creationId xmlns:a16="http://schemas.microsoft.com/office/drawing/2014/main" id="{15FCBBED-0FEB-0A7C-34D1-29DE9521A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206" y="855906"/>
            <a:ext cx="5782299" cy="5125648"/>
          </a:xfrm>
          <a:prstGeom prst="rect">
            <a:avLst/>
          </a:prstGeom>
        </p:spPr>
      </p:pic>
      <p:pic>
        <p:nvPicPr>
          <p:cNvPr id="107" name="図 106">
            <a:extLst>
              <a:ext uri="{FF2B5EF4-FFF2-40B4-BE49-F238E27FC236}">
                <a16:creationId xmlns:a16="http://schemas.microsoft.com/office/drawing/2014/main" id="{2EC0D8A8-99C0-D212-4362-2CFE1BCECC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7435" y="857101"/>
            <a:ext cx="5782299" cy="5125648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E83CBC09-4614-5657-88B7-95B2F3FA6E2C}"/>
              </a:ext>
            </a:extLst>
          </p:cNvPr>
          <p:cNvSpPr txBox="1"/>
          <p:nvPr/>
        </p:nvSpPr>
        <p:spPr>
          <a:xfrm>
            <a:off x="7955179" y="549734"/>
            <a:ext cx="3135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Axisymmetric Equilibrium</a:t>
            </a:r>
            <a:endParaRPr kumimoji="1" lang="ja-JP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A5F4A4CA-E019-069D-595A-02DC7F7DA554}"/>
              </a:ext>
            </a:extLst>
          </p:cNvPr>
          <p:cNvGrpSpPr/>
          <p:nvPr/>
        </p:nvGrpSpPr>
        <p:grpSpPr>
          <a:xfrm>
            <a:off x="2543175" y="1648042"/>
            <a:ext cx="2471738" cy="2474094"/>
            <a:chOff x="2543175" y="1671637"/>
            <a:chExt cx="2471738" cy="2474094"/>
          </a:xfrm>
        </p:grpSpPr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7A665728-7404-0A36-6741-50C32798F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3992" t="13999" r="49830" b="46743"/>
            <a:stretch>
              <a:fillRect/>
            </a:stretch>
          </p:blipFill>
          <p:spPr>
            <a:xfrm>
              <a:off x="2568911" y="1671637"/>
              <a:ext cx="2429207" cy="1757363"/>
            </a:xfrm>
            <a:prstGeom prst="rect">
              <a:avLst/>
            </a:prstGeom>
            <a:ln w="38100">
              <a:solidFill>
                <a:srgbClr val="FE0CFF"/>
              </a:solidFill>
            </a:ln>
          </p:spPr>
        </p:pic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324997F4-1C77-83EC-E383-5D5B6AE95D5E}"/>
                </a:ext>
              </a:extLst>
            </p:cNvPr>
            <p:cNvSpPr/>
            <p:nvPr/>
          </p:nvSpPr>
          <p:spPr>
            <a:xfrm>
              <a:off x="3375031" y="3631192"/>
              <a:ext cx="992420" cy="514539"/>
            </a:xfrm>
            <a:prstGeom prst="rect">
              <a:avLst/>
            </a:prstGeom>
            <a:noFill/>
            <a:ln w="28575">
              <a:solidFill>
                <a:srgbClr val="FE0CFF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フリーフォーム 113">
              <a:extLst>
                <a:ext uri="{FF2B5EF4-FFF2-40B4-BE49-F238E27FC236}">
                  <a16:creationId xmlns:a16="http://schemas.microsoft.com/office/drawing/2014/main" id="{7CDA6EAD-EBB3-4D8C-D69D-2F470708D189}"/>
                </a:ext>
              </a:extLst>
            </p:cNvPr>
            <p:cNvSpPr/>
            <p:nvPr/>
          </p:nvSpPr>
          <p:spPr>
            <a:xfrm>
              <a:off x="2543175" y="3429000"/>
              <a:ext cx="2471738" cy="200025"/>
            </a:xfrm>
            <a:custGeom>
              <a:avLst/>
              <a:gdLst>
                <a:gd name="csX0" fmla="*/ 0 w 2471738"/>
                <a:gd name="csY0" fmla="*/ 7144 h 200025"/>
                <a:gd name="csX1" fmla="*/ 828675 w 2471738"/>
                <a:gd name="csY1" fmla="*/ 200025 h 200025"/>
                <a:gd name="csX2" fmla="*/ 1814513 w 2471738"/>
                <a:gd name="csY2" fmla="*/ 200025 h 200025"/>
                <a:gd name="csX3" fmla="*/ 2471738 w 2471738"/>
                <a:gd name="csY3" fmla="*/ 0 h 200025"/>
                <a:gd name="csX4" fmla="*/ 0 w 2471738"/>
                <a:gd name="csY4" fmla="*/ 7144 h 200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71738" h="200025">
                  <a:moveTo>
                    <a:pt x="0" y="7144"/>
                  </a:moveTo>
                  <a:lnTo>
                    <a:pt x="828675" y="200025"/>
                  </a:lnTo>
                  <a:lnTo>
                    <a:pt x="1814513" y="200025"/>
                  </a:lnTo>
                  <a:lnTo>
                    <a:pt x="2471738" y="0"/>
                  </a:lnTo>
                  <a:lnTo>
                    <a:pt x="0" y="7144"/>
                  </a:lnTo>
                  <a:close/>
                </a:path>
              </a:pathLst>
            </a:custGeom>
            <a:solidFill>
              <a:srgbClr val="FE0C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0DE96E6A-28E1-9C7E-793D-BF875C57F5D4}"/>
                </a:ext>
              </a:extLst>
            </p:cNvPr>
            <p:cNvSpPr txBox="1"/>
            <p:nvPr/>
          </p:nvSpPr>
          <p:spPr>
            <a:xfrm>
              <a:off x="2543175" y="2825888"/>
              <a:ext cx="1893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 gap point, high-n continua merges</a:t>
              </a:r>
              <a:endParaRPr kumimoji="1" lang="ja-JP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BDD5B693-3949-EF86-60D8-9E04A97EF6C4}"/>
              </a:ext>
            </a:extLst>
          </p:cNvPr>
          <p:cNvGrpSpPr/>
          <p:nvPr/>
        </p:nvGrpSpPr>
        <p:grpSpPr>
          <a:xfrm>
            <a:off x="8679108" y="1629705"/>
            <a:ext cx="2225931" cy="1757363"/>
            <a:chOff x="8460527" y="1783928"/>
            <a:chExt cx="2225931" cy="1757363"/>
          </a:xfrm>
        </p:grpSpPr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EB72F67D-2900-3546-7DE4-989B9CC6D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3650" t="5526" r="50000" b="48303"/>
            <a:stretch>
              <a:fillRect/>
            </a:stretch>
          </p:blipFill>
          <p:spPr>
            <a:xfrm>
              <a:off x="8611192" y="1783928"/>
              <a:ext cx="2075266" cy="1757363"/>
            </a:xfrm>
            <a:prstGeom prst="rect">
              <a:avLst/>
            </a:prstGeom>
            <a:ln w="38100">
              <a:solidFill>
                <a:srgbClr val="FE0CFF"/>
              </a:solidFill>
            </a:ln>
          </p:spPr>
        </p:pic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5F53C173-FFE8-B607-EB05-3710C1B5E99F}"/>
                </a:ext>
              </a:extLst>
            </p:cNvPr>
            <p:cNvSpPr txBox="1"/>
            <p:nvPr/>
          </p:nvSpPr>
          <p:spPr>
            <a:xfrm>
              <a:off x="8460527" y="2956516"/>
              <a:ext cx="1893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Each ‘n’ has a unique continuum</a:t>
              </a:r>
              <a:endParaRPr kumimoji="1" lang="ja-JP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7E92EF82-6DA4-E6E1-2943-F9C2A354B4BF}"/>
              </a:ext>
            </a:extLst>
          </p:cNvPr>
          <p:cNvSpPr/>
          <p:nvPr/>
        </p:nvSpPr>
        <p:spPr>
          <a:xfrm>
            <a:off x="9361179" y="3605430"/>
            <a:ext cx="992420" cy="514539"/>
          </a:xfrm>
          <a:prstGeom prst="rect">
            <a:avLst/>
          </a:prstGeom>
          <a:noFill/>
          <a:ln w="28575">
            <a:solidFill>
              <a:srgbClr val="FE0CFF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フリーフォーム 129">
            <a:extLst>
              <a:ext uri="{FF2B5EF4-FFF2-40B4-BE49-F238E27FC236}">
                <a16:creationId xmlns:a16="http://schemas.microsoft.com/office/drawing/2014/main" id="{411B1D87-BC32-3032-0D63-B2C61691D8FF}"/>
              </a:ext>
            </a:extLst>
          </p:cNvPr>
          <p:cNvSpPr/>
          <p:nvPr/>
        </p:nvSpPr>
        <p:spPr>
          <a:xfrm>
            <a:off x="8817429" y="3398874"/>
            <a:ext cx="2103120" cy="195943"/>
          </a:xfrm>
          <a:custGeom>
            <a:avLst/>
            <a:gdLst>
              <a:gd name="csX0" fmla="*/ 0 w 2103120"/>
              <a:gd name="csY0" fmla="*/ 0 h 195943"/>
              <a:gd name="csX1" fmla="*/ 2103120 w 2103120"/>
              <a:gd name="csY1" fmla="*/ 0 h 195943"/>
              <a:gd name="csX2" fmla="*/ 1554480 w 2103120"/>
              <a:gd name="csY2" fmla="*/ 195943 h 195943"/>
              <a:gd name="csX3" fmla="*/ 548640 w 2103120"/>
              <a:gd name="csY3" fmla="*/ 195943 h 195943"/>
              <a:gd name="csX4" fmla="*/ 0 w 2103120"/>
              <a:gd name="csY4" fmla="*/ 0 h 195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03120" h="195943">
                <a:moveTo>
                  <a:pt x="0" y="0"/>
                </a:moveTo>
                <a:lnTo>
                  <a:pt x="2103120" y="0"/>
                </a:lnTo>
                <a:lnTo>
                  <a:pt x="1554480" y="195943"/>
                </a:lnTo>
                <a:lnTo>
                  <a:pt x="548640" y="195943"/>
                </a:lnTo>
                <a:lnTo>
                  <a:pt x="0" y="0"/>
                </a:lnTo>
                <a:close/>
              </a:path>
            </a:pathLst>
          </a:custGeom>
          <a:solidFill>
            <a:srgbClr val="FE0C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03333E6D-AABA-0AF4-E78A-0549A3CF1196}"/>
              </a:ext>
            </a:extLst>
          </p:cNvPr>
          <p:cNvSpPr txBox="1"/>
          <p:nvPr/>
        </p:nvSpPr>
        <p:spPr>
          <a:xfrm>
            <a:off x="864000" y="6028380"/>
            <a:ext cx="10742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 were calculated using the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STELLGAP</a:t>
            </a:r>
            <a:r>
              <a:rPr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Up-down asymmetry)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color represents each unique “n”</a:t>
            </a:r>
          </a:p>
        </p:txBody>
      </p:sp>
    </p:spTree>
    <p:extLst>
      <p:ext uri="{BB962C8B-B14F-4D97-AF65-F5344CB8AC3E}">
        <p14:creationId xmlns:p14="http://schemas.microsoft.com/office/powerpoint/2010/main" val="292527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C1E26B-1A72-DFDF-13E9-3A1AD0EAD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図 68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70D4F439-FD4A-BC50-58AA-CD36C60416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02" r="2305" b="20450"/>
          <a:stretch>
            <a:fillRect/>
          </a:stretch>
        </p:blipFill>
        <p:spPr>
          <a:xfrm>
            <a:off x="8225595" y="1295239"/>
            <a:ext cx="3796572" cy="2475622"/>
          </a:xfrm>
          <a:prstGeom prst="rect">
            <a:avLst/>
          </a:prstGeom>
        </p:spPr>
      </p:pic>
      <p:pic>
        <p:nvPicPr>
          <p:cNvPr id="65" name="図 64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3F638A96-EEA1-C0C2-C617-A0B01CFE9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2" t="3480" r="2031" b="20330"/>
          <a:stretch>
            <a:fillRect/>
          </a:stretch>
        </p:blipFill>
        <p:spPr>
          <a:xfrm>
            <a:off x="4179357" y="1400347"/>
            <a:ext cx="3796572" cy="2364073"/>
          </a:xfrm>
          <a:prstGeom prst="rect">
            <a:avLst/>
          </a:prstGeom>
        </p:spPr>
      </p:pic>
      <p:pic>
        <p:nvPicPr>
          <p:cNvPr id="62" name="図 61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843DDED9-81E7-87B4-A26E-24E334381D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52" t="5618" r="2397" b="18741"/>
          <a:stretch>
            <a:fillRect/>
          </a:stretch>
        </p:blipFill>
        <p:spPr>
          <a:xfrm>
            <a:off x="146634" y="1438740"/>
            <a:ext cx="3796572" cy="2375349"/>
          </a:xfrm>
          <a:prstGeom prst="rect">
            <a:avLst/>
          </a:prstGeom>
        </p:spPr>
      </p:pic>
      <p:pic>
        <p:nvPicPr>
          <p:cNvPr id="44" name="図 43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EDFE7413-591F-8712-2B86-1575F814853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673" t="30604" r="3128" b="2432"/>
          <a:stretch>
            <a:fillRect/>
          </a:stretch>
        </p:blipFill>
        <p:spPr>
          <a:xfrm>
            <a:off x="103008" y="3770490"/>
            <a:ext cx="3924271" cy="3050922"/>
          </a:xfrm>
          <a:prstGeom prst="rect">
            <a:avLst/>
          </a:prstGeom>
        </p:spPr>
      </p:pic>
      <p:pic>
        <p:nvPicPr>
          <p:cNvPr id="47" name="図 46" descr="グラフ, 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81483790-09F2-5F26-3684-37C853FF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997" y="3971984"/>
            <a:ext cx="1340542" cy="1491400"/>
          </a:xfrm>
          <a:prstGeom prst="rect">
            <a:avLst/>
          </a:prstGeom>
        </p:spPr>
      </p:pic>
      <p:pic>
        <p:nvPicPr>
          <p:cNvPr id="42" name="図 41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F1FC105F-A401-BD6A-3332-17E0870CD6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511" t="29186" r="1162" b="3850"/>
          <a:stretch>
            <a:fillRect/>
          </a:stretch>
        </p:blipFill>
        <p:spPr>
          <a:xfrm>
            <a:off x="4067643" y="3737111"/>
            <a:ext cx="4058853" cy="3050926"/>
          </a:xfrm>
          <a:prstGeom prst="rect">
            <a:avLst/>
          </a:prstGeom>
        </p:spPr>
      </p:pic>
      <p:pic>
        <p:nvPicPr>
          <p:cNvPr id="49" name="図 48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8C53314E-7883-AB4C-26F3-C87EED64164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7418" y="3987280"/>
            <a:ext cx="1340542" cy="1491400"/>
          </a:xfrm>
          <a:prstGeom prst="rect">
            <a:avLst/>
          </a:prstGeom>
        </p:spPr>
      </p:pic>
      <p:pic>
        <p:nvPicPr>
          <p:cNvPr id="37" name="図 36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46E0F3D5-2C73-4511-87A0-8CB43C822F2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254" t="29185" r="1952" b="2371"/>
          <a:stretch>
            <a:fillRect/>
          </a:stretch>
        </p:blipFill>
        <p:spPr>
          <a:xfrm>
            <a:off x="8103293" y="3765236"/>
            <a:ext cx="3942073" cy="2983041"/>
          </a:xfrm>
          <a:prstGeom prst="rect">
            <a:avLst/>
          </a:prstGeom>
        </p:spPr>
      </p:pic>
      <p:pic>
        <p:nvPicPr>
          <p:cNvPr id="52" name="図 51" descr="グラフ, 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B9EE95C4-E583-36CF-5AE5-7FDD06BB08F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22"/>
          <a:stretch>
            <a:fillRect/>
          </a:stretch>
        </p:blipFill>
        <p:spPr>
          <a:xfrm>
            <a:off x="8706539" y="4022216"/>
            <a:ext cx="1291985" cy="14914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375F90-7C91-C08E-9064-D2C895C219AD}"/>
              </a:ext>
            </a:extLst>
          </p:cNvPr>
          <p:cNvGrpSpPr/>
          <p:nvPr/>
        </p:nvGrpSpPr>
        <p:grpSpPr>
          <a:xfrm>
            <a:off x="88663" y="-19697"/>
            <a:ext cx="11847305" cy="698928"/>
            <a:chOff x="88663" y="-19697"/>
            <a:chExt cx="11847305" cy="698928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6C92D6AD-8C4D-FEC1-8A2A-D2681F9D88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8663" y="59398"/>
              <a:ext cx="447196" cy="611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5DF53550-149F-249C-EB52-4F2E68BCB4A2}"/>
                </a:ext>
              </a:extLst>
            </p:cNvPr>
            <p:cNvSpPr/>
            <p:nvPr/>
          </p:nvSpPr>
          <p:spPr>
            <a:xfrm>
              <a:off x="608612" y="293836"/>
              <a:ext cx="11327356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1C89FB19-F39D-E962-501C-B3A56291F6F4}"/>
                </a:ext>
              </a:extLst>
            </p:cNvPr>
            <p:cNvSpPr txBox="1"/>
            <p:nvPr/>
          </p:nvSpPr>
          <p:spPr>
            <a:xfrm>
              <a:off x="618883" y="-19697"/>
              <a:ext cx="102056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Appendix 1</a:t>
              </a:r>
            </a:p>
          </p:txBody>
        </p:sp>
        <p:sp>
          <p:nvSpPr>
            <p:cNvPr id="8" name="TextBox 50">
              <a:extLst>
                <a:ext uri="{FF2B5EF4-FFF2-40B4-BE49-F238E27FC236}">
                  <a16:creationId xmlns:a16="http://schemas.microsoft.com/office/drawing/2014/main" id="{3A6059FF-4A65-BABE-8DA8-AE3F8DEC5931}"/>
                </a:ext>
              </a:extLst>
            </p:cNvPr>
            <p:cNvSpPr txBox="1"/>
            <p:nvPr/>
          </p:nvSpPr>
          <p:spPr>
            <a:xfrm>
              <a:off x="640673" y="247394"/>
              <a:ext cx="10137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Poloidal &amp; Toroidal Convergence Tests</a:t>
              </a:r>
            </a:p>
          </p:txBody>
        </p:sp>
        <p:cxnSp>
          <p:nvCxnSpPr>
            <p:cNvPr id="9" name="Straight Connector 27">
              <a:extLst>
                <a:ext uri="{FF2B5EF4-FFF2-40B4-BE49-F238E27FC236}">
                  <a16:creationId xmlns:a16="http://schemas.microsoft.com/office/drawing/2014/main" id="{19312576-61B4-E909-42B8-7DD5908D2369}"/>
                </a:ext>
              </a:extLst>
            </p:cNvPr>
            <p:cNvCxnSpPr/>
            <p:nvPr/>
          </p:nvCxnSpPr>
          <p:spPr>
            <a:xfrm>
              <a:off x="130904" y="679231"/>
              <a:ext cx="1180506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C37FE6CD-58AE-1065-3802-078AB063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10758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24</a:t>
            </a:fld>
            <a:endParaRPr kumimoji="1" lang="ja-JP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50F34DF-E591-9DD1-3595-224C4FA45F74}"/>
                  </a:ext>
                </a:extLst>
              </p:cNvPr>
              <p:cNvSpPr txBox="1"/>
              <p:nvPr/>
            </p:nvSpPr>
            <p:spPr>
              <a:xfrm>
                <a:off x="494660" y="717383"/>
                <a:ext cx="3154462" cy="735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Base Case</a:t>
                </a:r>
              </a:p>
              <a:p>
                <a:pPr algn="ctr"/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𝝓</m:t>
                        </m:r>
                      </m:sub>
                    </m:sSub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𝒁</m:t>
                        </m:r>
                      </m:sub>
                    </m:sSub>
                  </m:oMath>
                </a14:m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)=(200,256,200)</a:t>
                </a:r>
                <a:endParaRPr kumimoji="1" lang="ja-JP" altLang="en-US" sz="20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50F34DF-E591-9DD1-3595-224C4FA45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60" y="717383"/>
                <a:ext cx="3154462" cy="735394"/>
              </a:xfrm>
              <a:prstGeom prst="rect">
                <a:avLst/>
              </a:prstGeom>
              <a:blipFill>
                <a:blip r:embed="rId13"/>
                <a:stretch>
                  <a:fillRect l="-800" t="-5085" r="-800" b="-101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7CCA51C-5085-D72B-85B7-C20FF5C1BC7B}"/>
                  </a:ext>
                </a:extLst>
              </p:cNvPr>
              <p:cNvSpPr txBox="1"/>
              <p:nvPr/>
            </p:nvSpPr>
            <p:spPr>
              <a:xfrm>
                <a:off x="4592782" y="717383"/>
                <a:ext cx="3154462" cy="735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Poloidal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b="1" dirty="0" err="1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Convg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. Test</a:t>
                </a:r>
              </a:p>
              <a:p>
                <a:pPr algn="ctr"/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𝝓</m:t>
                        </m:r>
                      </m:sub>
                    </m:sSub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𝒁</m:t>
                        </m:r>
                      </m:sub>
                    </m:sSub>
                  </m:oMath>
                </a14:m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)=(</a:t>
                </a:r>
                <a:r>
                  <a:rPr lang="en-US" altLang="ja-JP" sz="20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400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,256,</a:t>
                </a:r>
                <a:r>
                  <a:rPr lang="en-US" altLang="ja-JP" sz="20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400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</a:t>
                </a:r>
                <a:endParaRPr kumimoji="1" lang="ja-JP" altLang="en-US" sz="2000" b="1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7CCA51C-5085-D72B-85B7-C20FF5C1B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782" y="717383"/>
                <a:ext cx="3154462" cy="735394"/>
              </a:xfrm>
              <a:prstGeom prst="rect">
                <a:avLst/>
              </a:prstGeom>
              <a:blipFill>
                <a:blip r:embed="rId14"/>
                <a:stretch>
                  <a:fillRect l="-800" t="-5085" r="-800" b="-101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9B979B1-A91D-3F3F-983A-D51FCF44071D}"/>
                  </a:ext>
                </a:extLst>
              </p:cNvPr>
              <p:cNvSpPr txBox="1"/>
              <p:nvPr/>
            </p:nvSpPr>
            <p:spPr>
              <a:xfrm>
                <a:off x="8606358" y="697316"/>
                <a:ext cx="3154462" cy="735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Toroidal</a:t>
                </a:r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Convg</a:t>
                </a:r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. Test</a:t>
                </a:r>
              </a:p>
              <a:p>
                <a:pPr algn="ctr"/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𝝓</m:t>
                        </m:r>
                      </m:sub>
                    </m:sSub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𝒁</m:t>
                        </m:r>
                      </m:sub>
                    </m:sSub>
                  </m:oMath>
                </a14:m>
                <a:r>
                  <a:rPr lang="en-US" altLang="ja-JP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)=(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200,</a:t>
                </a:r>
                <a:r>
                  <a:rPr lang="en-US" altLang="ja-JP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512</a:t>
                </a:r>
                <a:r>
                  <a:rPr lang="en-US" altLang="ja-JP" sz="20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,200)</a:t>
                </a:r>
                <a:endParaRPr kumimoji="1" lang="ja-JP" altLang="en-US" sz="2000" b="1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9B979B1-A91D-3F3F-983A-D51FCF440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358" y="697316"/>
                <a:ext cx="3154462" cy="735394"/>
              </a:xfrm>
              <a:prstGeom prst="rect">
                <a:avLst/>
              </a:prstGeom>
              <a:blipFill>
                <a:blip r:embed="rId15"/>
                <a:stretch>
                  <a:fillRect l="-1205" t="-3390" r="-1205" b="-101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F72F3B6-535C-8716-B499-194057765978}"/>
              </a:ext>
            </a:extLst>
          </p:cNvPr>
          <p:cNvSpPr/>
          <p:nvPr/>
        </p:nvSpPr>
        <p:spPr>
          <a:xfrm>
            <a:off x="100855" y="741236"/>
            <a:ext cx="3942073" cy="6048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86909F2-E551-DA81-2F9E-8FF08868BDF9}"/>
              </a:ext>
            </a:extLst>
          </p:cNvPr>
          <p:cNvSpPr/>
          <p:nvPr/>
        </p:nvSpPr>
        <p:spPr>
          <a:xfrm>
            <a:off x="4114431" y="745553"/>
            <a:ext cx="3942073" cy="60480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161D767-558F-09C2-1FD4-E4857FC289D9}"/>
              </a:ext>
            </a:extLst>
          </p:cNvPr>
          <p:cNvSpPr/>
          <p:nvPr/>
        </p:nvSpPr>
        <p:spPr>
          <a:xfrm>
            <a:off x="8128007" y="741236"/>
            <a:ext cx="3942073" cy="604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D2B668A2-42D3-5398-C88A-1E1CEAE771E6}"/>
                  </a:ext>
                </a:extLst>
              </p:cNvPr>
              <p:cNvSpPr txBox="1"/>
              <p:nvPr/>
            </p:nvSpPr>
            <p:spPr>
              <a:xfrm>
                <a:off x="824949" y="1394616"/>
                <a:ext cx="19698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dirty="0"/>
                  <a:t>=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5.002×</m:t>
                    </m:r>
                    <m:sSup>
                      <m:sSup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b>
                      <m:sSub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altLang="ja-JP" b="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D2B668A2-42D3-5398-C88A-1E1CEAE77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49" y="1394616"/>
                <a:ext cx="1969898" cy="369332"/>
              </a:xfrm>
              <a:prstGeom prst="rect">
                <a:avLst/>
              </a:prstGeom>
              <a:blipFill>
                <a:blip r:embed="rId16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E0FD2D43-121A-8160-DB78-28C94B59083A}"/>
                  </a:ext>
                </a:extLst>
              </p:cNvPr>
              <p:cNvSpPr txBox="1"/>
              <p:nvPr/>
            </p:nvSpPr>
            <p:spPr>
              <a:xfrm>
                <a:off x="4923071" y="1420339"/>
                <a:ext cx="19698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dirty="0"/>
                  <a:t>=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4.923×</m:t>
                    </m:r>
                    <m:sSup>
                      <m:sSup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b>
                      <m:sSub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altLang="ja-JP" b="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E0FD2D43-121A-8160-DB78-28C94B590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071" y="1420339"/>
                <a:ext cx="1969898" cy="369332"/>
              </a:xfrm>
              <a:prstGeom prst="rect">
                <a:avLst/>
              </a:prstGeom>
              <a:blipFill>
                <a:blip r:embed="rId17"/>
                <a:stretch>
                  <a:fillRect t="-6452" b="-22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717368E-0661-3383-BC0B-B79E2326B17F}"/>
                  </a:ext>
                </a:extLst>
              </p:cNvPr>
              <p:cNvSpPr txBox="1"/>
              <p:nvPr/>
            </p:nvSpPr>
            <p:spPr>
              <a:xfrm>
                <a:off x="8936647" y="1424366"/>
                <a:ext cx="19698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dirty="0"/>
                  <a:t>=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5.</m:t>
                    </m:r>
                    <m:r>
                      <a:rPr lang="en-US" altLang="ja-JP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548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b>
                      <m:sSub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altLang="ja-JP" b="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717368E-0661-3383-BC0B-B79E2326B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647" y="1424366"/>
                <a:ext cx="1969898" cy="369332"/>
              </a:xfrm>
              <a:prstGeom prst="rect">
                <a:avLst/>
              </a:prstGeom>
              <a:blipFill>
                <a:blip r:embed="rId18"/>
                <a:stretch>
                  <a:fillRect t="-10000" b="-2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76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F2C8852-65EC-FC04-86EC-893AD68D0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99F429-746E-8BD4-C69D-28692AEA44BA}"/>
              </a:ext>
            </a:extLst>
          </p:cNvPr>
          <p:cNvGrpSpPr/>
          <p:nvPr/>
        </p:nvGrpSpPr>
        <p:grpSpPr>
          <a:xfrm>
            <a:off x="5931" y="10121"/>
            <a:ext cx="11930037" cy="633381"/>
            <a:chOff x="5931" y="28409"/>
            <a:chExt cx="11930037" cy="633381"/>
          </a:xfrm>
        </p:grpSpPr>
        <p:pic>
          <p:nvPicPr>
            <p:cNvPr id="10" name="Picture 2" descr="May be an image of text that says 'QST'">
              <a:extLst>
                <a:ext uri="{FF2B5EF4-FFF2-40B4-BE49-F238E27FC236}">
                  <a16:creationId xmlns:a16="http://schemas.microsoft.com/office/drawing/2014/main" id="{6AC66A42-A716-BF1B-7660-93A269EE6E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31" y="28409"/>
              <a:ext cx="462850" cy="633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9D8E7D82-C839-F449-E311-3BCC87B48849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2" name="TextBox 50">
              <a:extLst>
                <a:ext uri="{FF2B5EF4-FFF2-40B4-BE49-F238E27FC236}">
                  <a16:creationId xmlns:a16="http://schemas.microsoft.com/office/drawing/2014/main" id="{027D5130-8EB2-FF66-714F-CAA05AFC92DA}"/>
                </a:ext>
              </a:extLst>
            </p:cNvPr>
            <p:cNvSpPr txBox="1"/>
            <p:nvPr/>
          </p:nvSpPr>
          <p:spPr>
            <a:xfrm>
              <a:off x="478903" y="56845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Eigenfunctions of HC-induced MHD Instability (Fourier Space)</a:t>
              </a:r>
            </a:p>
          </p:txBody>
        </p:sp>
        <p:cxnSp>
          <p:nvCxnSpPr>
            <p:cNvPr id="18" name="Straight Connector 27">
              <a:extLst>
                <a:ext uri="{FF2B5EF4-FFF2-40B4-BE49-F238E27FC236}">
                  <a16:creationId xmlns:a16="http://schemas.microsoft.com/office/drawing/2014/main" id="{4343A630-EA0B-0AF7-6D19-05531A6FB919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スライド番号プレースホルダー 5">
            <a:extLst>
              <a:ext uri="{FF2B5EF4-FFF2-40B4-BE49-F238E27FC236}">
                <a16:creationId xmlns:a16="http://schemas.microsoft.com/office/drawing/2014/main" id="{47D173EA-6867-E3FE-7D03-C6724136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7DBBE93-7A48-242D-8769-F437F1B241A9}"/>
              </a:ext>
            </a:extLst>
          </p:cNvPr>
          <p:cNvGrpSpPr/>
          <p:nvPr/>
        </p:nvGrpSpPr>
        <p:grpSpPr>
          <a:xfrm>
            <a:off x="10331" y="914936"/>
            <a:ext cx="3659946" cy="4863178"/>
            <a:chOff x="10331" y="997751"/>
            <a:chExt cx="3659946" cy="4863178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81EE79CD-838F-9D83-4C17-F88705AEE623}"/>
                </a:ext>
              </a:extLst>
            </p:cNvPr>
            <p:cNvGrpSpPr/>
            <p:nvPr/>
          </p:nvGrpSpPr>
          <p:grpSpPr>
            <a:xfrm>
              <a:off x="10331" y="997751"/>
              <a:ext cx="3659946" cy="4238128"/>
              <a:chOff x="237356" y="518071"/>
              <a:chExt cx="3874815" cy="4486941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9183B7A0-0DB7-45F8-B56B-227D9D08FDB6}"/>
                  </a:ext>
                </a:extLst>
              </p:cNvPr>
              <p:cNvGrpSpPr/>
              <p:nvPr/>
            </p:nvGrpSpPr>
            <p:grpSpPr>
              <a:xfrm>
                <a:off x="237356" y="518071"/>
                <a:ext cx="3874815" cy="4486941"/>
                <a:chOff x="338399" y="423608"/>
                <a:chExt cx="4214021" cy="4879734"/>
              </a:xfrm>
            </p:grpSpPr>
            <p:pic>
              <p:nvPicPr>
                <p:cNvPr id="15" name="図 14">
                  <a:extLst>
                    <a:ext uri="{FF2B5EF4-FFF2-40B4-BE49-F238E27FC236}">
                      <a16:creationId xmlns:a16="http://schemas.microsoft.com/office/drawing/2014/main" id="{91F1E21E-934A-9A2A-FCF3-52D94D1E95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005" t="29643" r="9270" b="1176"/>
                <a:stretch>
                  <a:fillRect/>
                </a:stretch>
              </p:blipFill>
              <p:spPr>
                <a:xfrm>
                  <a:off x="338399" y="753807"/>
                  <a:ext cx="4214021" cy="4549535"/>
                </a:xfrm>
                <a:prstGeom prst="rect">
                  <a:avLst/>
                </a:prstGeom>
              </p:spPr>
            </p:pic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1D968B39-FCF7-416C-8EDE-21CD74BD7943}"/>
                    </a:ext>
                  </a:extLst>
                </p:cNvPr>
                <p:cNvSpPr txBox="1"/>
                <p:nvPr/>
              </p:nvSpPr>
              <p:spPr>
                <a:xfrm>
                  <a:off x="1493288" y="423608"/>
                  <a:ext cx="2463893" cy="4991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2000" b="1" dirty="0">
                      <a:effectLst>
                        <a:glow rad="38100">
                          <a:schemeClr val="bg1">
                            <a:alpha val="97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All Harmonics</a:t>
                  </a:r>
                  <a:endParaRPr kumimoji="1" lang="ja-JP" altLang="en-US" sz="2000" b="1">
                    <a:effectLst>
                      <a:glow rad="381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F6791F12-00F3-C860-FCF3-0DA990878E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02981" y="945334"/>
                <a:ext cx="0" cy="3459274"/>
              </a:xfrm>
              <a:prstGeom prst="line">
                <a:avLst/>
              </a:prstGeom>
              <a:ln w="571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A9D38F1-B454-B6FF-F1D5-441D7A050737}"/>
                </a:ext>
              </a:extLst>
            </p:cNvPr>
            <p:cNvSpPr txBox="1"/>
            <p:nvPr/>
          </p:nvSpPr>
          <p:spPr>
            <a:xfrm>
              <a:off x="203914" y="5214598"/>
              <a:ext cx="1851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Magnetic Shear Inversion Radius</a:t>
              </a:r>
              <a:endParaRPr kumimoji="1" lang="ja-JP" altLang="en-US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直線矢印コネクタ 53">
              <a:extLst>
                <a:ext uri="{FF2B5EF4-FFF2-40B4-BE49-F238E27FC236}">
                  <a16:creationId xmlns:a16="http://schemas.microsoft.com/office/drawing/2014/main" id="{FF80958C-49F1-17F7-5F5E-8B64C86708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6491" y="4767216"/>
              <a:ext cx="349375" cy="43380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FB0995E-96F8-0FF6-7195-EBE6283B4D8C}"/>
              </a:ext>
            </a:extLst>
          </p:cNvPr>
          <p:cNvSpPr txBox="1"/>
          <p:nvPr/>
        </p:nvSpPr>
        <p:spPr>
          <a:xfrm>
            <a:off x="-18876" y="5774895"/>
            <a:ext cx="793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0500" indent="-1905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mode consists of a broad spectrum of “n” &amp; “m” Fourier harmonics</a:t>
            </a:r>
          </a:p>
        </p:txBody>
      </p: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D1CCB492-AB6C-1387-C38C-19A1DA556B88}"/>
              </a:ext>
            </a:extLst>
          </p:cNvPr>
          <p:cNvGrpSpPr/>
          <p:nvPr/>
        </p:nvGrpSpPr>
        <p:grpSpPr>
          <a:xfrm>
            <a:off x="7167189" y="590357"/>
            <a:ext cx="4995268" cy="3759625"/>
            <a:chOff x="7167189" y="673172"/>
            <a:chExt cx="4995268" cy="3759625"/>
          </a:xfrm>
        </p:grpSpPr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204D9F83-4DBF-3684-59F9-D65D7D8752B6}"/>
                </a:ext>
              </a:extLst>
            </p:cNvPr>
            <p:cNvCxnSpPr>
              <a:cxnSpLocks/>
            </p:cNvCxnSpPr>
            <p:nvPr/>
          </p:nvCxnSpPr>
          <p:spPr>
            <a:xfrm>
              <a:off x="7790532" y="1926425"/>
              <a:ext cx="404366" cy="1494"/>
            </a:xfrm>
            <a:prstGeom prst="straightConnector1">
              <a:avLst/>
            </a:prstGeom>
            <a:ln w="57150">
              <a:solidFill>
                <a:srgbClr val="FF00FA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C2DE1A60-1A4E-2DAC-B6B1-300515F746BE}"/>
                </a:ext>
              </a:extLst>
            </p:cNvPr>
            <p:cNvGrpSpPr/>
            <p:nvPr/>
          </p:nvGrpSpPr>
          <p:grpSpPr>
            <a:xfrm>
              <a:off x="7167189" y="1695904"/>
              <a:ext cx="695320" cy="2736893"/>
              <a:chOff x="7187067" y="1527575"/>
              <a:chExt cx="695320" cy="2736893"/>
            </a:xfrm>
          </p:grpSpPr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C0A17515-54C2-E5E1-71C5-AD7F66593F38}"/>
                  </a:ext>
                </a:extLst>
              </p:cNvPr>
              <p:cNvCxnSpPr>
                <a:cxnSpLocks/>
                <a:stCxn id="79" idx="3"/>
              </p:cNvCxnSpPr>
              <p:nvPr/>
            </p:nvCxnSpPr>
            <p:spPr>
              <a:xfrm flipV="1">
                <a:off x="7187067" y="1669040"/>
                <a:ext cx="252511" cy="259542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B43B5954-3567-5575-860F-2877B2B495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7067" y="1753506"/>
                <a:ext cx="431124" cy="0"/>
              </a:xfrm>
              <a:prstGeom prst="line">
                <a:avLst/>
              </a:prstGeom>
              <a:ln w="28575">
                <a:solidFill>
                  <a:srgbClr val="2954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41F91045-FD6A-0ACE-6F6D-ACA6FFE06A25}"/>
                  </a:ext>
                </a:extLst>
              </p:cNvPr>
              <p:cNvGrpSpPr/>
              <p:nvPr/>
            </p:nvGrpSpPr>
            <p:grpSpPr>
              <a:xfrm>
                <a:off x="7431141" y="1527575"/>
                <a:ext cx="451246" cy="451246"/>
                <a:chOff x="7893305" y="1572177"/>
                <a:chExt cx="451246" cy="451246"/>
              </a:xfrm>
            </p:grpSpPr>
            <p:sp>
              <p:nvSpPr>
                <p:cNvPr id="36" name="円/楕円 35">
                  <a:extLst>
                    <a:ext uri="{FF2B5EF4-FFF2-40B4-BE49-F238E27FC236}">
                      <a16:creationId xmlns:a16="http://schemas.microsoft.com/office/drawing/2014/main" id="{4776D138-67B5-CB3F-25CA-4A2C7976A07A}"/>
                    </a:ext>
                  </a:extLst>
                </p:cNvPr>
                <p:cNvSpPr/>
                <p:nvPr/>
              </p:nvSpPr>
              <p:spPr>
                <a:xfrm>
                  <a:off x="7893305" y="1572177"/>
                  <a:ext cx="451246" cy="451246"/>
                </a:xfrm>
                <a:prstGeom prst="ellipse">
                  <a:avLst/>
                </a:prstGeom>
                <a:solidFill>
                  <a:srgbClr val="FF00FA"/>
                </a:solidFill>
                <a:ln w="127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十字形 36">
                  <a:extLst>
                    <a:ext uri="{FF2B5EF4-FFF2-40B4-BE49-F238E27FC236}">
                      <a16:creationId xmlns:a16="http://schemas.microsoft.com/office/drawing/2014/main" id="{1BD996BD-9112-B3A2-0B93-ADE1397C0455}"/>
                    </a:ext>
                  </a:extLst>
                </p:cNvPr>
                <p:cNvSpPr/>
                <p:nvPr/>
              </p:nvSpPr>
              <p:spPr>
                <a:xfrm>
                  <a:off x="7961120" y="1639088"/>
                  <a:ext cx="327219" cy="327219"/>
                </a:xfrm>
                <a:prstGeom prst="plus">
                  <a:avLst>
                    <a:gd name="adj" fmla="val 35613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98109B06-38D7-5AED-84A6-9D25C9524219}"/>
                </a:ext>
              </a:extLst>
            </p:cNvPr>
            <p:cNvGrpSpPr/>
            <p:nvPr/>
          </p:nvGrpSpPr>
          <p:grpSpPr>
            <a:xfrm>
              <a:off x="8236302" y="708391"/>
              <a:ext cx="1785237" cy="2578306"/>
              <a:chOff x="8265511" y="608697"/>
              <a:chExt cx="1785237" cy="2578306"/>
            </a:xfrm>
          </p:grpSpPr>
          <p:pic>
            <p:nvPicPr>
              <p:cNvPr id="109" name="図 108">
                <a:extLst>
                  <a:ext uri="{FF2B5EF4-FFF2-40B4-BE49-F238E27FC236}">
                    <a16:creationId xmlns:a16="http://schemas.microsoft.com/office/drawing/2014/main" id="{50823666-ABA6-C8A2-1E4B-D6165FD03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720826" y="608698"/>
                <a:ext cx="1329922" cy="2334902"/>
              </a:xfrm>
              <a:prstGeom prst="rect">
                <a:avLst/>
              </a:prstGeom>
            </p:spPr>
          </p:pic>
          <p:pic>
            <p:nvPicPr>
              <p:cNvPr id="110" name="図 109">
                <a:extLst>
                  <a:ext uri="{FF2B5EF4-FFF2-40B4-BE49-F238E27FC236}">
                    <a16:creationId xmlns:a16="http://schemas.microsoft.com/office/drawing/2014/main" id="{B9F65740-F555-9CBA-4D01-9AE1B6E723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769"/>
              <a:stretch>
                <a:fillRect/>
              </a:stretch>
            </p:blipFill>
            <p:spPr>
              <a:xfrm>
                <a:off x="8768122" y="2935351"/>
                <a:ext cx="1267122" cy="251652"/>
              </a:xfrm>
              <a:prstGeom prst="rect">
                <a:avLst/>
              </a:prstGeom>
            </p:spPr>
          </p:pic>
          <p:pic>
            <p:nvPicPr>
              <p:cNvPr id="111" name="図 110">
                <a:extLst>
                  <a:ext uri="{FF2B5EF4-FFF2-40B4-BE49-F238E27FC236}">
                    <a16:creationId xmlns:a16="http://schemas.microsoft.com/office/drawing/2014/main" id="{A6335FC3-CF0A-575B-AB7E-09F3462D4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65511" y="608697"/>
                <a:ext cx="468453" cy="2299601"/>
              </a:xfrm>
              <a:prstGeom prst="rect">
                <a:avLst/>
              </a:prstGeom>
            </p:spPr>
          </p:pic>
        </p:grpSp>
        <p:sp>
          <p:nvSpPr>
            <p:cNvPr id="91" name="角丸四角形 90">
              <a:extLst>
                <a:ext uri="{FF2B5EF4-FFF2-40B4-BE49-F238E27FC236}">
                  <a16:creationId xmlns:a16="http://schemas.microsoft.com/office/drawing/2014/main" id="{B4A5E1E6-1508-C2AC-708C-DE66935F2D8B}"/>
                </a:ext>
              </a:extLst>
            </p:cNvPr>
            <p:cNvSpPr/>
            <p:nvPr/>
          </p:nvSpPr>
          <p:spPr>
            <a:xfrm>
              <a:off x="8190272" y="673172"/>
              <a:ext cx="3930781" cy="2665716"/>
            </a:xfrm>
            <a:prstGeom prst="roundRect">
              <a:avLst>
                <a:gd name="adj" fmla="val 8004"/>
              </a:avLst>
            </a:prstGeom>
            <a:noFill/>
            <a:ln w="28575">
              <a:solidFill>
                <a:srgbClr val="FF00F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1701D6B5-FFD6-0275-E773-3E8B8BBCB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6621" t="30417" r="26464" b="38039"/>
            <a:stretch>
              <a:fillRect/>
            </a:stretch>
          </p:blipFill>
          <p:spPr>
            <a:xfrm>
              <a:off x="9981668" y="900821"/>
              <a:ext cx="561509" cy="20642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F84EFCEE-F3DD-15DD-9E0E-AB36CA68D6F1}"/>
                </a:ext>
              </a:extLst>
            </p:cNvPr>
            <p:cNvSpPr txBox="1"/>
            <p:nvPr/>
          </p:nvSpPr>
          <p:spPr>
            <a:xfrm>
              <a:off x="10499692" y="1366727"/>
              <a:ext cx="16535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 clusters</a:t>
              </a:r>
            </a:p>
            <a:p>
              <a:pPr algn="ctr"/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interfere </a:t>
              </a:r>
              <a:r>
                <a:rPr lang="en-US" altLang="ja-JP" b="1" dirty="0">
                  <a:solidFill>
                    <a:srgbClr val="FF00F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Constructively</a:t>
              </a:r>
              <a:endParaRPr kumimoji="1" lang="ja-JP" altLang="en-US" b="1">
                <a:solidFill>
                  <a:srgbClr val="FF00F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テキスト ボックス 120">
                  <a:extLst>
                    <a:ext uri="{FF2B5EF4-FFF2-40B4-BE49-F238E27FC236}">
                      <a16:creationId xmlns:a16="http://schemas.microsoft.com/office/drawing/2014/main" id="{FBC7144D-4981-6F99-025C-5F0E99D3D34C}"/>
                    </a:ext>
                  </a:extLst>
                </p:cNvPr>
                <p:cNvSpPr txBox="1"/>
                <p:nvPr/>
              </p:nvSpPr>
              <p:spPr>
                <a:xfrm>
                  <a:off x="10604595" y="801262"/>
                  <a:ext cx="155786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LFS of </a:t>
                  </a:r>
                  <a14:m>
                    <m:oMath xmlns:m="http://schemas.openxmlformats.org/officeDocument/2006/math">
                      <m:r>
                        <a:rPr kumimoji="1" lang="en-US" altLang="ja-JP" sz="2000" b="1" i="1" smtClean="0">
                          <a:solidFill>
                            <a:srgbClr val="FF00FA"/>
                          </a:solidFill>
                          <a:latin typeface="Cambria Math" panose="02040503050406030204" pitchFamily="18" charset="0"/>
                        </a:rPr>
                        <m:t>𝝓</m:t>
                      </m:r>
                    </m:oMath>
                  </a14:m>
                  <a:r>
                    <a:rPr kumimoji="1" lang="en-US" altLang="ja-JP" sz="2000" b="1" dirty="0">
                      <a:solidFill>
                        <a:srgbClr val="FF00FA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000" b="1" i="1" dirty="0" smtClean="0">
                              <a:solidFill>
                                <a:srgbClr val="FF00F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000" b="1" i="1" dirty="0" smtClean="0">
                              <a:solidFill>
                                <a:srgbClr val="FF00FA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kumimoji="1" lang="en-US" altLang="ja-JP" sz="2000" b="1" i="1" dirty="0" smtClean="0">
                              <a:solidFill>
                                <a:srgbClr val="FF00FA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a14:m>
                  <a:endParaRPr kumimoji="1" lang="ja-JP" altLang="en-US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1" name="テキスト ボックス 120">
                  <a:extLst>
                    <a:ext uri="{FF2B5EF4-FFF2-40B4-BE49-F238E27FC236}">
                      <a16:creationId xmlns:a16="http://schemas.microsoft.com/office/drawing/2014/main" id="{FBC7144D-4981-6F99-025C-5F0E99D3D3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4595" y="801262"/>
                  <a:ext cx="1557862" cy="400110"/>
                </a:xfrm>
                <a:prstGeom prst="rect">
                  <a:avLst/>
                </a:prstGeom>
                <a:blipFill>
                  <a:blip r:embed="rId13"/>
                  <a:stretch>
                    <a:fillRect l="-4878" t="-6061" b="-2424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55A80083-5AB8-BDF4-66D3-A5AD89567834}"/>
              </a:ext>
            </a:extLst>
          </p:cNvPr>
          <p:cNvGrpSpPr/>
          <p:nvPr/>
        </p:nvGrpSpPr>
        <p:grpSpPr>
          <a:xfrm>
            <a:off x="7167189" y="1762677"/>
            <a:ext cx="5051395" cy="4224231"/>
            <a:chOff x="7167189" y="1839020"/>
            <a:chExt cx="5051395" cy="4224231"/>
          </a:xfrm>
        </p:grpSpPr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048272A6-3B73-DDC0-9655-CBC7005B16BE}"/>
                </a:ext>
              </a:extLst>
            </p:cNvPr>
            <p:cNvCxnSpPr>
              <a:cxnSpLocks/>
              <a:stCxn id="50" idx="6"/>
            </p:cNvCxnSpPr>
            <p:nvPr/>
          </p:nvCxnSpPr>
          <p:spPr>
            <a:xfrm>
              <a:off x="7867748" y="4501855"/>
              <a:ext cx="330572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DA06D694-3BAB-081D-8978-B6F1870597F1}"/>
                </a:ext>
              </a:extLst>
            </p:cNvPr>
            <p:cNvGrpSpPr/>
            <p:nvPr/>
          </p:nvGrpSpPr>
          <p:grpSpPr>
            <a:xfrm>
              <a:off x="7167189" y="1839020"/>
              <a:ext cx="700559" cy="2888458"/>
              <a:chOff x="7187067" y="1575921"/>
              <a:chExt cx="700559" cy="2888458"/>
            </a:xfrm>
          </p:grpSpPr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507913C7-B431-8C19-A5A0-904D282520BF}"/>
                  </a:ext>
                </a:extLst>
              </p:cNvPr>
              <p:cNvGrpSpPr/>
              <p:nvPr/>
            </p:nvGrpSpPr>
            <p:grpSpPr>
              <a:xfrm>
                <a:off x="7187067" y="1575921"/>
                <a:ext cx="244203" cy="2662835"/>
                <a:chOff x="7187067" y="1575921"/>
                <a:chExt cx="244203" cy="2662835"/>
              </a:xfrm>
            </p:grpSpPr>
            <p:cxnSp>
              <p:nvCxnSpPr>
                <p:cNvPr id="40" name="直線コネクタ 39">
                  <a:extLst>
                    <a:ext uri="{FF2B5EF4-FFF2-40B4-BE49-F238E27FC236}">
                      <a16:creationId xmlns:a16="http://schemas.microsoft.com/office/drawing/2014/main" id="{ED221DC5-FBAD-2F77-9000-3EDECE97A7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87067" y="4238756"/>
                  <a:ext cx="24420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6879CC9C-0B9F-E86D-64C3-7FC6B49D2133}"/>
                    </a:ext>
                  </a:extLst>
                </p:cNvPr>
                <p:cNvCxnSpPr>
                  <a:cxnSpLocks/>
                  <a:stCxn id="77" idx="3"/>
                </p:cNvCxnSpPr>
                <p:nvPr/>
              </p:nvCxnSpPr>
              <p:spPr>
                <a:xfrm>
                  <a:off x="7187067" y="1575921"/>
                  <a:ext cx="244203" cy="2580020"/>
                </a:xfrm>
                <a:prstGeom prst="line">
                  <a:avLst/>
                </a:prstGeom>
                <a:ln w="28575">
                  <a:solidFill>
                    <a:srgbClr val="2954FF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円/楕円 49">
                <a:extLst>
                  <a:ext uri="{FF2B5EF4-FFF2-40B4-BE49-F238E27FC236}">
                    <a16:creationId xmlns:a16="http://schemas.microsoft.com/office/drawing/2014/main" id="{087326E0-AA39-4056-B500-22E3C2AC911E}"/>
                  </a:ext>
                </a:extLst>
              </p:cNvPr>
              <p:cNvSpPr/>
              <p:nvPr/>
            </p:nvSpPr>
            <p:spPr>
              <a:xfrm>
                <a:off x="7436380" y="4013133"/>
                <a:ext cx="451246" cy="451246"/>
              </a:xfrm>
              <a:prstGeom prst="ellipse">
                <a:avLst/>
              </a:prstGeom>
              <a:solidFill>
                <a:srgbClr val="B595C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0CB28462-EA43-7E51-7A57-92DE6F2E0C0C}"/>
                  </a:ext>
                </a:extLst>
              </p:cNvPr>
              <p:cNvSpPr/>
              <p:nvPr/>
            </p:nvSpPr>
            <p:spPr>
              <a:xfrm>
                <a:off x="7514848" y="4187097"/>
                <a:ext cx="288000" cy="108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17" name="グループ化 116">
              <a:extLst>
                <a:ext uri="{FF2B5EF4-FFF2-40B4-BE49-F238E27FC236}">
                  <a16:creationId xmlns:a16="http://schemas.microsoft.com/office/drawing/2014/main" id="{577D7ADB-2963-A1EA-214E-4190DB404F32}"/>
                </a:ext>
              </a:extLst>
            </p:cNvPr>
            <p:cNvGrpSpPr/>
            <p:nvPr/>
          </p:nvGrpSpPr>
          <p:grpSpPr>
            <a:xfrm>
              <a:off x="8249500" y="3430395"/>
              <a:ext cx="1824596" cy="2577947"/>
              <a:chOff x="8755758" y="3347092"/>
              <a:chExt cx="1824596" cy="2577947"/>
            </a:xfrm>
          </p:grpSpPr>
          <p:pic>
            <p:nvPicPr>
              <p:cNvPr id="106" name="図 105">
                <a:extLst>
                  <a:ext uri="{FF2B5EF4-FFF2-40B4-BE49-F238E27FC236}">
                    <a16:creationId xmlns:a16="http://schemas.microsoft.com/office/drawing/2014/main" id="{F37CDF99-27DD-814E-59EA-18D5FF67D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0286"/>
              <a:stretch>
                <a:fillRect/>
              </a:stretch>
            </p:blipFill>
            <p:spPr>
              <a:xfrm>
                <a:off x="9136437" y="5647172"/>
                <a:ext cx="1443917" cy="277867"/>
              </a:xfrm>
              <a:prstGeom prst="rect">
                <a:avLst/>
              </a:prstGeom>
            </p:spPr>
          </p:pic>
          <p:grpSp>
            <p:nvGrpSpPr>
              <p:cNvPr id="116" name="グループ化 115">
                <a:extLst>
                  <a:ext uri="{FF2B5EF4-FFF2-40B4-BE49-F238E27FC236}">
                    <a16:creationId xmlns:a16="http://schemas.microsoft.com/office/drawing/2014/main" id="{4D4FB9BE-C654-68FE-D83C-207414D63FCF}"/>
                  </a:ext>
                </a:extLst>
              </p:cNvPr>
              <p:cNvGrpSpPr/>
              <p:nvPr/>
            </p:nvGrpSpPr>
            <p:grpSpPr>
              <a:xfrm>
                <a:off x="8755758" y="3347092"/>
                <a:ext cx="1745054" cy="2335071"/>
                <a:chOff x="8755758" y="3347092"/>
                <a:chExt cx="1745054" cy="2335071"/>
              </a:xfrm>
            </p:grpSpPr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72FA3A06-CC0D-A16A-F8CC-2D7C5DD6C6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9232584" y="3347092"/>
                  <a:ext cx="1268228" cy="2334902"/>
                </a:xfrm>
                <a:prstGeom prst="rect">
                  <a:avLst/>
                </a:prstGeom>
              </p:spPr>
            </p:pic>
            <p:pic>
              <p:nvPicPr>
                <p:cNvPr id="115" name="図 114">
                  <a:extLst>
                    <a:ext uri="{FF2B5EF4-FFF2-40B4-BE49-F238E27FC236}">
                      <a16:creationId xmlns:a16="http://schemas.microsoft.com/office/drawing/2014/main" id="{DE777988-B469-27A5-1480-B40EED36EF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755758" y="3347261"/>
                  <a:ext cx="476826" cy="2334902"/>
                </a:xfrm>
                <a:prstGeom prst="rect">
                  <a:avLst/>
                </a:prstGeom>
              </p:spPr>
            </p:pic>
          </p:grpSp>
        </p:grp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CAA9F3F0-59EB-8DF1-75E9-DA05C4777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162" t="28145" r="21029" b="33715"/>
            <a:stretch>
              <a:fillRect/>
            </a:stretch>
          </p:blipFill>
          <p:spPr>
            <a:xfrm>
              <a:off x="9957889" y="3607172"/>
              <a:ext cx="527620" cy="2058369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B0E413A8-BE9E-0DCF-60A4-209AC0AA48A0}"/>
                </a:ext>
              </a:extLst>
            </p:cNvPr>
            <p:cNvSpPr txBox="1"/>
            <p:nvPr/>
          </p:nvSpPr>
          <p:spPr>
            <a:xfrm>
              <a:off x="10488339" y="4063250"/>
              <a:ext cx="16535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Two clusters</a:t>
              </a:r>
            </a:p>
            <a:p>
              <a:pPr algn="ctr"/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interfere </a:t>
              </a:r>
              <a:r>
                <a:rPr lang="en-US" altLang="ja-JP" b="1" dirty="0">
                  <a:solidFill>
                    <a:srgbClr val="997EA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Destructively</a:t>
              </a:r>
              <a:endParaRPr kumimoji="1" lang="ja-JP" altLang="en-US" b="1">
                <a:solidFill>
                  <a:srgbClr val="997EA7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テキスト ボックス 121">
                  <a:extLst>
                    <a:ext uri="{FF2B5EF4-FFF2-40B4-BE49-F238E27FC236}">
                      <a16:creationId xmlns:a16="http://schemas.microsoft.com/office/drawing/2014/main" id="{213B9582-401C-71C7-6F35-7B3F8601CAB0}"/>
                    </a:ext>
                  </a:extLst>
                </p:cNvPr>
                <p:cNvSpPr txBox="1"/>
                <p:nvPr/>
              </p:nvSpPr>
              <p:spPr>
                <a:xfrm>
                  <a:off x="10457204" y="3559609"/>
                  <a:ext cx="1761380" cy="3847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HFS of</a:t>
                  </a:r>
                  <a:r>
                    <a:rPr kumimoji="1" lang="en-US" altLang="ja-JP" sz="1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1" lang="en-US" altLang="ja-JP" sz="1900" b="0" i="1" smtClean="0">
                          <a:solidFill>
                            <a:srgbClr val="997EA7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a14:m>
                  <a:r>
                    <a:rPr kumimoji="1" lang="en-US" altLang="ja-JP" sz="1900" dirty="0">
                      <a:solidFill>
                        <a:srgbClr val="997EA7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900" b="0" i="1" dirty="0" smtClean="0">
                              <a:solidFill>
                                <a:srgbClr val="997EA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900" b="0" i="1" dirty="0" smtClean="0">
                              <a:solidFill>
                                <a:srgbClr val="997EA7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</m:e>
                        <m:sup>
                          <m:r>
                            <a:rPr kumimoji="1" lang="en-US" altLang="ja-JP" sz="1900" b="0" i="1" dirty="0" smtClean="0">
                              <a:solidFill>
                                <a:srgbClr val="997EA7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a14:m>
                  <a:endParaRPr kumimoji="1" lang="ja-JP" altLang="en-US" sz="19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2" name="テキスト ボックス 121">
                  <a:extLst>
                    <a:ext uri="{FF2B5EF4-FFF2-40B4-BE49-F238E27FC236}">
                      <a16:creationId xmlns:a16="http://schemas.microsoft.com/office/drawing/2014/main" id="{213B9582-401C-71C7-6F35-7B3F8601CA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57204" y="3559609"/>
                  <a:ext cx="1761380" cy="384721"/>
                </a:xfrm>
                <a:prstGeom prst="rect">
                  <a:avLst/>
                </a:prstGeom>
                <a:blipFill>
                  <a:blip r:embed="rId18"/>
                  <a:stretch>
                    <a:fillRect l="-3597" t="-9677" b="-2258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角丸四角形 64">
              <a:extLst>
                <a:ext uri="{FF2B5EF4-FFF2-40B4-BE49-F238E27FC236}">
                  <a16:creationId xmlns:a16="http://schemas.microsoft.com/office/drawing/2014/main" id="{921EF3DC-3E1C-6D8B-59FC-022AECA327D4}"/>
                </a:ext>
              </a:extLst>
            </p:cNvPr>
            <p:cNvSpPr/>
            <p:nvPr/>
          </p:nvSpPr>
          <p:spPr>
            <a:xfrm>
              <a:off x="8210662" y="3397535"/>
              <a:ext cx="3919721" cy="2665716"/>
            </a:xfrm>
            <a:prstGeom prst="roundRect">
              <a:avLst>
                <a:gd name="adj" fmla="val 8004"/>
              </a:avLst>
            </a:prstGeom>
            <a:noFill/>
            <a:ln w="38100">
              <a:solidFill>
                <a:srgbClr val="B595C3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D22B2505-5FF1-28AB-3080-DAB776CF164D}"/>
              </a:ext>
            </a:extLst>
          </p:cNvPr>
          <p:cNvSpPr txBox="1"/>
          <p:nvPr/>
        </p:nvSpPr>
        <p:spPr>
          <a:xfrm>
            <a:off x="62614" y="6062182"/>
            <a:ext cx="5935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2925" lvl="1" indent="-361950">
              <a:buFont typeface="Arial" panose="020B0604020202020204" pitchFamily="34" charset="0"/>
              <a:buChar char="→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of two clusters:  m/n= </a:t>
            </a:r>
            <a:r>
              <a:rPr lang="en-US" altLang="ja-JP" sz="2000" dirty="0">
                <a:solidFill>
                  <a:srgbClr val="2954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(n+1)/n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&amp;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(n+2)/n</a:t>
            </a:r>
            <a:endParaRPr lang="en-US" altLang="ja-JP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B7C674-A8CC-39D5-F8BB-8291D455DF56}"/>
              </a:ext>
            </a:extLst>
          </p:cNvPr>
          <p:cNvSpPr txBox="1"/>
          <p:nvPr/>
        </p:nvSpPr>
        <p:spPr>
          <a:xfrm>
            <a:off x="62614" y="6360098"/>
            <a:ext cx="5935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2925" lvl="1" indent="-361950">
              <a:buFont typeface="Arial" panose="020B0604020202020204" pitchFamily="34" charset="0"/>
              <a:buChar char="→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in parity is due to “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poloidal coupling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15AADC-10FF-5A57-DFD7-D27788A56CD0}"/>
              </a:ext>
            </a:extLst>
          </p:cNvPr>
          <p:cNvSpPr txBox="1"/>
          <p:nvPr/>
        </p:nvSpPr>
        <p:spPr>
          <a:xfrm>
            <a:off x="8487913" y="5996933"/>
            <a:ext cx="3428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cannot yet explain helically-localized structure”</a:t>
            </a:r>
            <a:endParaRPr kumimoji="1" lang="ja-JP" alt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72DCE46-1250-FC61-118A-E0991DB070D4}"/>
              </a:ext>
            </a:extLst>
          </p:cNvPr>
          <p:cNvGrpSpPr/>
          <p:nvPr/>
        </p:nvGrpSpPr>
        <p:grpSpPr>
          <a:xfrm>
            <a:off x="3689850" y="3099939"/>
            <a:ext cx="3477341" cy="2696519"/>
            <a:chOff x="3689850" y="3099939"/>
            <a:chExt cx="3477341" cy="2696519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34F8B4E6-5579-FC32-0C5A-8E7AF03783B0}"/>
                </a:ext>
              </a:extLst>
            </p:cNvPr>
            <p:cNvGrpSpPr/>
            <p:nvPr/>
          </p:nvGrpSpPr>
          <p:grpSpPr>
            <a:xfrm>
              <a:off x="3689850" y="3099939"/>
              <a:ext cx="3477341" cy="2696519"/>
              <a:chOff x="3709728" y="3014425"/>
              <a:chExt cx="3477341" cy="269651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テキスト ボックス 62">
                    <a:extLst>
                      <a:ext uri="{FF2B5EF4-FFF2-40B4-BE49-F238E27FC236}">
                        <a16:creationId xmlns:a16="http://schemas.microsoft.com/office/drawing/2014/main" id="{0D66DB30-3FD2-B02C-3D8C-0A716A497EE4}"/>
                      </a:ext>
                    </a:extLst>
                  </p:cNvPr>
                  <p:cNvSpPr txBox="1"/>
                  <p:nvPr/>
                </p:nvSpPr>
                <p:spPr>
                  <a:xfrm>
                    <a:off x="5614509" y="5350461"/>
                    <a:ext cx="561757" cy="36048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1600"/>
                  </a:p>
                </p:txBody>
              </p:sp>
            </mc:Choice>
            <mc:Fallback xmlns="">
              <p:sp>
                <p:nvSpPr>
                  <p:cNvPr id="63" name="テキスト ボックス 62">
                    <a:extLst>
                      <a:ext uri="{FF2B5EF4-FFF2-40B4-BE49-F238E27FC236}">
                        <a16:creationId xmlns:a16="http://schemas.microsoft.com/office/drawing/2014/main" id="{0D66DB30-3FD2-B02C-3D8C-0A716A497E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14509" y="5350461"/>
                    <a:ext cx="561757" cy="36048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5F6D96F6-1A65-DAAF-538A-6E45E438362D}"/>
                  </a:ext>
                </a:extLst>
              </p:cNvPr>
              <p:cNvGrpSpPr/>
              <p:nvPr/>
            </p:nvGrpSpPr>
            <p:grpSpPr>
              <a:xfrm>
                <a:off x="3709728" y="3014425"/>
                <a:ext cx="3477341" cy="2665716"/>
                <a:chOff x="3709728" y="3014425"/>
                <a:chExt cx="3477341" cy="2665716"/>
              </a:xfrm>
            </p:grpSpPr>
            <p:pic>
              <p:nvPicPr>
                <p:cNvPr id="60" name="図 59">
                  <a:extLst>
                    <a:ext uri="{FF2B5EF4-FFF2-40B4-BE49-F238E27FC236}">
                      <a16:creationId xmlns:a16="http://schemas.microsoft.com/office/drawing/2014/main" id="{E24B10D7-378A-A6EA-2DC4-44F8C5322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rcRect t="29700" r="7786" b="4867"/>
                <a:stretch>
                  <a:fillRect/>
                </a:stretch>
              </p:blipFill>
              <p:spPr>
                <a:xfrm>
                  <a:off x="4067213" y="3045228"/>
                  <a:ext cx="3119856" cy="2412453"/>
                </a:xfrm>
                <a:prstGeom prst="rect">
                  <a:avLst/>
                </a:prstGeom>
              </p:spPr>
            </p:pic>
            <p:sp>
              <p:nvSpPr>
                <p:cNvPr id="79" name="正方形/長方形 78">
                  <a:extLst>
                    <a:ext uri="{FF2B5EF4-FFF2-40B4-BE49-F238E27FC236}">
                      <a16:creationId xmlns:a16="http://schemas.microsoft.com/office/drawing/2014/main" id="{8F63A524-04B6-96EC-E6CF-69965345129F}"/>
                    </a:ext>
                  </a:extLst>
                </p:cNvPr>
                <p:cNvSpPr/>
                <p:nvPr/>
              </p:nvSpPr>
              <p:spPr>
                <a:xfrm>
                  <a:off x="4109428" y="3014425"/>
                  <a:ext cx="3077639" cy="2665716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" name="フリーフォーム 69">
                  <a:extLst>
                    <a:ext uri="{FF2B5EF4-FFF2-40B4-BE49-F238E27FC236}">
                      <a16:creationId xmlns:a16="http://schemas.microsoft.com/office/drawing/2014/main" id="{D109F540-6D84-FA2A-6717-81BABF8F39E7}"/>
                    </a:ext>
                  </a:extLst>
                </p:cNvPr>
                <p:cNvSpPr/>
                <p:nvPr/>
              </p:nvSpPr>
              <p:spPr>
                <a:xfrm flipV="1">
                  <a:off x="3709728" y="3014547"/>
                  <a:ext cx="357485" cy="1332736"/>
                </a:xfrm>
                <a:custGeom>
                  <a:avLst/>
                  <a:gdLst>
                    <a:gd name="csX0" fmla="*/ 226979 w 226979"/>
                    <a:gd name="csY0" fmla="*/ 0 h 933855"/>
                    <a:gd name="csX1" fmla="*/ 175098 w 226979"/>
                    <a:gd name="csY1" fmla="*/ 32426 h 933855"/>
                    <a:gd name="csX2" fmla="*/ 129702 w 226979"/>
                    <a:gd name="csY2" fmla="*/ 181583 h 933855"/>
                    <a:gd name="csX3" fmla="*/ 110247 w 226979"/>
                    <a:gd name="csY3" fmla="*/ 479898 h 933855"/>
                    <a:gd name="csX4" fmla="*/ 103762 w 226979"/>
                    <a:gd name="csY4" fmla="*/ 674451 h 933855"/>
                    <a:gd name="csX5" fmla="*/ 97276 w 226979"/>
                    <a:gd name="csY5" fmla="*/ 849549 h 933855"/>
                    <a:gd name="csX6" fmla="*/ 0 w 226979"/>
                    <a:gd name="csY6" fmla="*/ 933855 h 93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226979" h="933855">
                      <a:moveTo>
                        <a:pt x="226979" y="0"/>
                      </a:moveTo>
                      <a:cubicBezTo>
                        <a:pt x="209145" y="1081"/>
                        <a:pt x="191311" y="2162"/>
                        <a:pt x="175098" y="32426"/>
                      </a:cubicBezTo>
                      <a:cubicBezTo>
                        <a:pt x="158885" y="62690"/>
                        <a:pt x="140510" y="107004"/>
                        <a:pt x="129702" y="181583"/>
                      </a:cubicBezTo>
                      <a:cubicBezTo>
                        <a:pt x="118894" y="256162"/>
                        <a:pt x="114570" y="397753"/>
                        <a:pt x="110247" y="479898"/>
                      </a:cubicBezTo>
                      <a:cubicBezTo>
                        <a:pt x="105924" y="562043"/>
                        <a:pt x="105924" y="612843"/>
                        <a:pt x="103762" y="674451"/>
                      </a:cubicBezTo>
                      <a:cubicBezTo>
                        <a:pt x="101600" y="736059"/>
                        <a:pt x="114570" y="806315"/>
                        <a:pt x="97276" y="849549"/>
                      </a:cubicBezTo>
                      <a:cubicBezTo>
                        <a:pt x="79982" y="892783"/>
                        <a:pt x="39991" y="913319"/>
                        <a:pt x="0" y="933855"/>
                      </a:cubicBezTo>
                    </a:path>
                  </a:pathLst>
                </a:cu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1FE79969-5206-CB32-87B8-38A628C24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02995" y="3117913"/>
                <a:ext cx="0" cy="209291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lg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B7D2EABC-8F4A-E64C-7EA4-390D01F5A664}"/>
                </a:ext>
              </a:extLst>
            </p:cNvPr>
            <p:cNvGrpSpPr/>
            <p:nvPr/>
          </p:nvGrpSpPr>
          <p:grpSpPr>
            <a:xfrm>
              <a:off x="4241044" y="3130742"/>
              <a:ext cx="1843213" cy="797429"/>
              <a:chOff x="4241044" y="3130742"/>
              <a:chExt cx="1843213" cy="797429"/>
            </a:xfrm>
          </p:grpSpPr>
          <p:sp>
            <p:nvSpPr>
              <p:cNvPr id="7" name="円/楕円 6">
                <a:extLst>
                  <a:ext uri="{FF2B5EF4-FFF2-40B4-BE49-F238E27FC236}">
                    <a16:creationId xmlns:a16="http://schemas.microsoft.com/office/drawing/2014/main" id="{C1414DD0-F159-9053-0D21-836F119A76B9}"/>
                  </a:ext>
                </a:extLst>
              </p:cNvPr>
              <p:cNvSpPr/>
              <p:nvPr/>
            </p:nvSpPr>
            <p:spPr>
              <a:xfrm>
                <a:off x="4241044" y="3130742"/>
                <a:ext cx="1829110" cy="7840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64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AAF2689-48A8-FE5D-B0C5-5980827DD2FE}"/>
                  </a:ext>
                </a:extLst>
              </p:cNvPr>
              <p:cNvSpPr txBox="1"/>
              <p:nvPr/>
            </p:nvSpPr>
            <p:spPr>
              <a:xfrm>
                <a:off x="4333525" y="3158730"/>
                <a:ext cx="175073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m/n=(n </a:t>
                </a:r>
                <a:r>
                  <a:rPr kumimoji="1" lang="en-US" altLang="ja-JP" sz="2400" b="1" dirty="0">
                    <a:solidFill>
                      <a:schemeClr val="accent2"/>
                    </a:solidFill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+2</a:t>
                </a:r>
                <a:r>
                  <a:rPr kumimoji="1" lang="en-US" altLang="ja-JP" sz="2000" dirty="0"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)/n Cluster</a:t>
                </a:r>
                <a:endParaRPr kumimoji="1" lang="ja-JP" altLang="en-US" sz="2000">
                  <a:effectLst>
                    <a:glow rad="139700">
                      <a:schemeClr val="bg1">
                        <a:alpha val="97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93DD7DC-9C29-6941-569B-A0386A36F93A}"/>
              </a:ext>
            </a:extLst>
          </p:cNvPr>
          <p:cNvGrpSpPr/>
          <p:nvPr/>
        </p:nvGrpSpPr>
        <p:grpSpPr>
          <a:xfrm>
            <a:off x="3680137" y="569419"/>
            <a:ext cx="3487054" cy="2530402"/>
            <a:chOff x="3680137" y="569419"/>
            <a:chExt cx="3487054" cy="2530402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A81B9D58-1961-7085-8C04-65055024E6C3}"/>
                </a:ext>
              </a:extLst>
            </p:cNvPr>
            <p:cNvGrpSpPr/>
            <p:nvPr/>
          </p:nvGrpSpPr>
          <p:grpSpPr>
            <a:xfrm>
              <a:off x="3680137" y="673793"/>
              <a:ext cx="3487054" cy="2426028"/>
              <a:chOff x="3700015" y="588279"/>
              <a:chExt cx="3487054" cy="2426028"/>
            </a:xfrm>
          </p:grpSpPr>
          <p:grpSp>
            <p:nvGrpSpPr>
              <p:cNvPr id="80" name="グループ化 79">
                <a:extLst>
                  <a:ext uri="{FF2B5EF4-FFF2-40B4-BE49-F238E27FC236}">
                    <a16:creationId xmlns:a16="http://schemas.microsoft.com/office/drawing/2014/main" id="{DC492706-5054-ADC4-0C93-EB2F3C566919}"/>
                  </a:ext>
                </a:extLst>
              </p:cNvPr>
              <p:cNvGrpSpPr/>
              <p:nvPr/>
            </p:nvGrpSpPr>
            <p:grpSpPr>
              <a:xfrm>
                <a:off x="4109428" y="588279"/>
                <a:ext cx="3077641" cy="2330453"/>
                <a:chOff x="4805511" y="588279"/>
                <a:chExt cx="3077641" cy="2330453"/>
              </a:xfrm>
            </p:grpSpPr>
            <p:pic>
              <p:nvPicPr>
                <p:cNvPr id="59" name="図 58">
                  <a:extLst>
                    <a:ext uri="{FF2B5EF4-FFF2-40B4-BE49-F238E27FC236}">
                      <a16:creationId xmlns:a16="http://schemas.microsoft.com/office/drawing/2014/main" id="{BAFD3D60-864A-7495-8159-5C151EE04E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228" t="29915" r="7786" b="8678"/>
                <a:stretch>
                  <a:fillRect/>
                </a:stretch>
              </p:blipFill>
              <p:spPr>
                <a:xfrm>
                  <a:off x="4838693" y="633667"/>
                  <a:ext cx="3044459" cy="2264027"/>
                </a:xfrm>
                <a:prstGeom prst="rect">
                  <a:avLst/>
                </a:prstGeom>
              </p:spPr>
            </p:pic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38FF7BC7-EF35-E2E3-BD73-A5C4D0B72F50}"/>
                    </a:ext>
                  </a:extLst>
                </p:cNvPr>
                <p:cNvSpPr/>
                <p:nvPr/>
              </p:nvSpPr>
              <p:spPr>
                <a:xfrm>
                  <a:off x="4805511" y="588279"/>
                  <a:ext cx="3077639" cy="2330453"/>
                </a:xfrm>
                <a:prstGeom prst="rect">
                  <a:avLst/>
                </a:prstGeom>
                <a:noFill/>
                <a:ln w="38100">
                  <a:solidFill>
                    <a:srgbClr val="2954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4" name="フリーフォーム 73">
                <a:extLst>
                  <a:ext uri="{FF2B5EF4-FFF2-40B4-BE49-F238E27FC236}">
                    <a16:creationId xmlns:a16="http://schemas.microsoft.com/office/drawing/2014/main" id="{D0553D37-EFFF-4C00-8D73-D521BE7959BF}"/>
                  </a:ext>
                </a:extLst>
              </p:cNvPr>
              <p:cNvSpPr/>
              <p:nvPr/>
            </p:nvSpPr>
            <p:spPr>
              <a:xfrm>
                <a:off x="3700015" y="1681571"/>
                <a:ext cx="357485" cy="1332736"/>
              </a:xfrm>
              <a:custGeom>
                <a:avLst/>
                <a:gdLst>
                  <a:gd name="csX0" fmla="*/ 226979 w 226979"/>
                  <a:gd name="csY0" fmla="*/ 0 h 933855"/>
                  <a:gd name="csX1" fmla="*/ 175098 w 226979"/>
                  <a:gd name="csY1" fmla="*/ 32426 h 933855"/>
                  <a:gd name="csX2" fmla="*/ 129702 w 226979"/>
                  <a:gd name="csY2" fmla="*/ 181583 h 933855"/>
                  <a:gd name="csX3" fmla="*/ 110247 w 226979"/>
                  <a:gd name="csY3" fmla="*/ 479898 h 933855"/>
                  <a:gd name="csX4" fmla="*/ 103762 w 226979"/>
                  <a:gd name="csY4" fmla="*/ 674451 h 933855"/>
                  <a:gd name="csX5" fmla="*/ 97276 w 226979"/>
                  <a:gd name="csY5" fmla="*/ 849549 h 933855"/>
                  <a:gd name="csX6" fmla="*/ 0 w 226979"/>
                  <a:gd name="csY6" fmla="*/ 933855 h 9338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6979" h="933855">
                    <a:moveTo>
                      <a:pt x="226979" y="0"/>
                    </a:moveTo>
                    <a:cubicBezTo>
                      <a:pt x="209145" y="1081"/>
                      <a:pt x="191311" y="2162"/>
                      <a:pt x="175098" y="32426"/>
                    </a:cubicBezTo>
                    <a:cubicBezTo>
                      <a:pt x="158885" y="62690"/>
                      <a:pt x="140510" y="107004"/>
                      <a:pt x="129702" y="181583"/>
                    </a:cubicBezTo>
                    <a:cubicBezTo>
                      <a:pt x="118894" y="256162"/>
                      <a:pt x="114570" y="397753"/>
                      <a:pt x="110247" y="479898"/>
                    </a:cubicBezTo>
                    <a:cubicBezTo>
                      <a:pt x="105924" y="562043"/>
                      <a:pt x="105924" y="612843"/>
                      <a:pt x="103762" y="674451"/>
                    </a:cubicBezTo>
                    <a:cubicBezTo>
                      <a:pt x="101600" y="736059"/>
                      <a:pt x="114570" y="806315"/>
                      <a:pt x="97276" y="849549"/>
                    </a:cubicBezTo>
                    <a:cubicBezTo>
                      <a:pt x="79982" y="892783"/>
                      <a:pt x="39991" y="913319"/>
                      <a:pt x="0" y="933855"/>
                    </a:cubicBezTo>
                  </a:path>
                </a:pathLst>
              </a:custGeom>
              <a:noFill/>
              <a:ln w="38100">
                <a:solidFill>
                  <a:srgbClr val="2954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3C3A89BA-FBE4-1105-C647-2124F58DB1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02995" y="702836"/>
                <a:ext cx="0" cy="21638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9AD7B56-2EEE-4DA8-C63E-53C79720C510}"/>
                </a:ext>
              </a:extLst>
            </p:cNvPr>
            <p:cNvGrpSpPr/>
            <p:nvPr/>
          </p:nvGrpSpPr>
          <p:grpSpPr>
            <a:xfrm>
              <a:off x="4957358" y="569419"/>
              <a:ext cx="2080643" cy="911746"/>
              <a:chOff x="4855221" y="3130742"/>
              <a:chExt cx="2080643" cy="911746"/>
            </a:xfrm>
          </p:grpSpPr>
          <p:sp>
            <p:nvSpPr>
              <p:cNvPr id="14" name="円/楕円 13">
                <a:extLst>
                  <a:ext uri="{FF2B5EF4-FFF2-40B4-BE49-F238E27FC236}">
                    <a16:creationId xmlns:a16="http://schemas.microsoft.com/office/drawing/2014/main" id="{89F477A5-C034-9D1A-C47F-467F762D1D0C}"/>
                  </a:ext>
                </a:extLst>
              </p:cNvPr>
              <p:cNvSpPr/>
              <p:nvPr/>
            </p:nvSpPr>
            <p:spPr>
              <a:xfrm>
                <a:off x="5106754" y="3130742"/>
                <a:ext cx="1829110" cy="7840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64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B74A9C0-0050-1CA5-324F-580996A0F886}"/>
                  </a:ext>
                </a:extLst>
              </p:cNvPr>
              <p:cNvSpPr txBox="1"/>
              <p:nvPr/>
            </p:nvSpPr>
            <p:spPr>
              <a:xfrm>
                <a:off x="4855221" y="3273047"/>
                <a:ext cx="175073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m/n=(n </a:t>
                </a:r>
                <a:r>
                  <a:rPr lang="en-US" altLang="ja-JP" sz="2400" b="1" dirty="0">
                    <a:solidFill>
                      <a:srgbClr val="00B050"/>
                    </a:solidFill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r>
                  <a:rPr kumimoji="1" lang="en-US" altLang="ja-JP" sz="2000" dirty="0">
                    <a:effectLst>
                      <a:glow rad="139700">
                        <a:schemeClr val="bg1">
                          <a:alpha val="97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)/n Cluster</a:t>
                </a:r>
                <a:endParaRPr kumimoji="1" lang="ja-JP" altLang="en-US" sz="2000">
                  <a:effectLst>
                    <a:glow rad="139700">
                      <a:schemeClr val="bg1">
                        <a:alpha val="97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46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39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A69484D-1CB8-50DC-E239-03FDF697E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6553BD2-8207-078A-02FB-700E55490FE4}"/>
              </a:ext>
            </a:extLst>
          </p:cNvPr>
          <p:cNvGrpSpPr/>
          <p:nvPr/>
        </p:nvGrpSpPr>
        <p:grpSpPr>
          <a:xfrm>
            <a:off x="96701" y="30621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9A6568E8-48F8-3B44-1B68-598DAF3098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2DADDBFB-70C4-8C66-FF5F-D784B09593FD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8CA5614B-614A-82C1-1D50-CCF24179BA16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7440EE27-CBBA-A0E1-59C4-E5665DBDB069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724BABDC-B7BB-DB7D-5BAC-D2972A44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/>
              <p:nvPr/>
            </p:nvSpPr>
            <p:spPr>
              <a:xfrm>
                <a:off x="6434829" y="1430426"/>
                <a:ext cx="590302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829" y="1430426"/>
                <a:ext cx="5903026" cy="727187"/>
              </a:xfrm>
              <a:prstGeom prst="rect">
                <a:avLst/>
              </a:prstGeom>
              <a:blipFill>
                <a:blip r:embed="rId5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6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0EA186F-AE39-F11F-3789-5634834B9040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745611F7-93E6-9BCE-6F6C-E4F6A08E3E5A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31097407-7B0B-FBD1-2F04-EEC56B013969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A73F7CB6-B069-A2EA-99AC-B679BAAFA4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0476AF29-23D4-B3DD-62E4-D2DD0E5D84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29AAEE20-2ECE-3D9C-E3E9-D022DF22E2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61D4C489-75EE-B2AF-6B2A-9DA9739702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9F641614-74B9-1B0E-2D14-D01670C9C50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2345497A-BF82-02F8-C59D-EE52A24DA2DE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B73100B-3CE9-4AB3-0382-A0EA0C6B0E06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6F2436DE-2196-4946-7D61-DD8BCEAE42F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BD812ECC-14F2-633B-F4AF-8E32216677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89D1BF8D-CCF4-5298-C9E7-0CD6C92A7D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15541A0E-F8E0-91AF-EF1C-0FBFA01347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9412C488-1477-4DB1-8EB8-9FB6F9DA61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3EE8A421-5D1E-460D-A54A-DE3FAE173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8500014-DDAA-9A9E-1FA0-F8599A150FEA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499FF29D-5F25-BD77-6CAD-AA2019DCE7E1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4C15178B-FA6B-61E1-8824-B6B9E7E85F89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B1DF8E5B-05CF-3C09-224D-5B4FDE7365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746EFC78-CD5E-26B9-4BC9-C2ED38A9F0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3CE3F7D5-E6E0-A20F-D404-1236138F0B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99D496C2-301B-474F-B988-3460E6E6C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14204DEE-8363-82F3-E72B-583B94514D97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73FF5A60-FFD4-8145-1FF0-B544DAEA1A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12D1DC16-6C34-2ED1-D2B7-6576D7D3E6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125151E2-8993-370D-850F-141967255E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57C84364-994D-2EBB-A4CD-BA5AF7EE8E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390B3031-1839-2103-271C-9D418D638A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EF0B087C-0EED-F4CF-BC46-F95F7B5F51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741CA71-CF2B-973A-4120-9C291BF4F7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EC99AC52-0D75-9142-4F7D-B003201B97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DBB9D835-55FC-E193-9CF2-B3666C52F1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9B7B20A7-A3E3-01A1-AB14-925F5337B7BA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C4117EEB-73D2-C1A6-F422-6D2717136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A9A4886-F304-9AB4-0A73-BD586BDF1E55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4C19BBB-92AC-63F7-1C20-1EFB64A7202C}"/>
              </a:ext>
            </a:extLst>
          </p:cNvPr>
          <p:cNvGrpSpPr/>
          <p:nvPr/>
        </p:nvGrpSpPr>
        <p:grpSpPr>
          <a:xfrm>
            <a:off x="525097" y="571660"/>
            <a:ext cx="5395504" cy="3251552"/>
            <a:chOff x="525097" y="571660"/>
            <a:chExt cx="5395504" cy="3251552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747B994-F59E-E9B3-6516-05732E5305BD}"/>
                </a:ext>
              </a:extLst>
            </p:cNvPr>
            <p:cNvSpPr/>
            <p:nvPr/>
          </p:nvSpPr>
          <p:spPr>
            <a:xfrm>
              <a:off x="525097" y="3024859"/>
              <a:ext cx="5395504" cy="798353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0A4A1FA2-6BBB-3C16-350B-BB3DF0142BFD}"/>
                </a:ext>
              </a:extLst>
            </p:cNvPr>
            <p:cNvSpPr/>
            <p:nvPr/>
          </p:nvSpPr>
          <p:spPr>
            <a:xfrm>
              <a:off x="660843" y="571660"/>
              <a:ext cx="1430130" cy="1877989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8036D7A-EF34-E55A-4323-A8CE6459A5A6}"/>
              </a:ext>
            </a:extLst>
          </p:cNvPr>
          <p:cNvGrpSpPr/>
          <p:nvPr/>
        </p:nvGrpSpPr>
        <p:grpSpPr>
          <a:xfrm>
            <a:off x="538921" y="569272"/>
            <a:ext cx="5395504" cy="4052293"/>
            <a:chOff x="538921" y="569272"/>
            <a:chExt cx="5395504" cy="4052293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3EB9169-C296-60B4-283B-6153CB726910}"/>
                </a:ext>
              </a:extLst>
            </p:cNvPr>
            <p:cNvSpPr/>
            <p:nvPr/>
          </p:nvSpPr>
          <p:spPr>
            <a:xfrm>
              <a:off x="2138116" y="569272"/>
              <a:ext cx="1430130" cy="1877989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FAC8107-D928-9DB3-5573-1E274FD9778F}"/>
                </a:ext>
              </a:extLst>
            </p:cNvPr>
            <p:cNvSpPr/>
            <p:nvPr/>
          </p:nvSpPr>
          <p:spPr>
            <a:xfrm>
              <a:off x="538921" y="3823212"/>
              <a:ext cx="5395504" cy="798353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39574CC-D15D-81E6-982A-A68EA8DA20C0}"/>
              </a:ext>
            </a:extLst>
          </p:cNvPr>
          <p:cNvGrpSpPr/>
          <p:nvPr/>
        </p:nvGrpSpPr>
        <p:grpSpPr>
          <a:xfrm>
            <a:off x="538921" y="569272"/>
            <a:ext cx="5395504" cy="4834337"/>
            <a:chOff x="538921" y="569272"/>
            <a:chExt cx="5395504" cy="4834337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24E6D946-BD8A-59C5-D88B-D0D093A5DF43}"/>
                </a:ext>
              </a:extLst>
            </p:cNvPr>
            <p:cNvSpPr/>
            <p:nvPr/>
          </p:nvSpPr>
          <p:spPr>
            <a:xfrm>
              <a:off x="3591817" y="569272"/>
              <a:ext cx="1430130" cy="1871595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517DED4-B93C-EAD5-7DBF-B8882F2FE2EF}"/>
                </a:ext>
              </a:extLst>
            </p:cNvPr>
            <p:cNvSpPr/>
            <p:nvPr/>
          </p:nvSpPr>
          <p:spPr>
            <a:xfrm>
              <a:off x="538921" y="4605256"/>
              <a:ext cx="5395504" cy="798353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0C09CA1-9F40-5D57-7256-7F6D6D8052F2}"/>
              </a:ext>
            </a:extLst>
          </p:cNvPr>
          <p:cNvGrpSpPr/>
          <p:nvPr/>
        </p:nvGrpSpPr>
        <p:grpSpPr>
          <a:xfrm>
            <a:off x="535016" y="602937"/>
            <a:ext cx="5966994" cy="5592776"/>
            <a:chOff x="535016" y="602937"/>
            <a:chExt cx="5966994" cy="5592776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44FA63F5-D59C-96AD-B337-1998483609E4}"/>
                </a:ext>
              </a:extLst>
            </p:cNvPr>
            <p:cNvSpPr/>
            <p:nvPr/>
          </p:nvSpPr>
          <p:spPr>
            <a:xfrm>
              <a:off x="5071880" y="602937"/>
              <a:ext cx="1430130" cy="1812062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A8535B8C-B42F-CD01-D516-8A149824179C}"/>
                </a:ext>
              </a:extLst>
            </p:cNvPr>
            <p:cNvSpPr/>
            <p:nvPr/>
          </p:nvSpPr>
          <p:spPr>
            <a:xfrm>
              <a:off x="535016" y="5397360"/>
              <a:ext cx="5395504" cy="798353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81D6868-7586-52B5-4BD7-21478F0D2E1B}"/>
              </a:ext>
            </a:extLst>
          </p:cNvPr>
          <p:cNvGrpSpPr/>
          <p:nvPr/>
        </p:nvGrpSpPr>
        <p:grpSpPr>
          <a:xfrm>
            <a:off x="777233" y="3502623"/>
            <a:ext cx="4966365" cy="2179573"/>
            <a:chOff x="777233" y="3502623"/>
            <a:chExt cx="4966365" cy="2179573"/>
          </a:xfrm>
        </p:grpSpPr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31E0359C-119D-F574-8F4F-6C343AB56C31}"/>
                </a:ext>
              </a:extLst>
            </p:cNvPr>
            <p:cNvSpPr/>
            <p:nvPr/>
          </p:nvSpPr>
          <p:spPr>
            <a:xfrm>
              <a:off x="777233" y="3502623"/>
              <a:ext cx="4966365" cy="217957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65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730E04C-9DF6-A1E9-E91E-BD2D99BD7933}"/>
                </a:ext>
              </a:extLst>
            </p:cNvPr>
            <p:cNvSpPr txBox="1"/>
            <p:nvPr/>
          </p:nvSpPr>
          <p:spPr>
            <a:xfrm>
              <a:off x="1034496" y="3958916"/>
              <a:ext cx="43698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>
                  <a:effectLst>
                    <a:glow rad="2413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“A single </a:t>
              </a:r>
              <a:r>
                <a:rPr lang="en-US" altLang="ja-JP" sz="2400" b="1" i="1" dirty="0">
                  <a:effectLst>
                    <a:glow rad="2413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ja-JP" sz="2400" dirty="0">
                  <a:effectLst>
                    <a:glow rad="241300">
                      <a:schemeClr val="bg1">
                        <a:alpha val="96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 harmonic is insufficient to explain the helically localized structure”</a:t>
              </a:r>
              <a:endParaRPr kumimoji="1" lang="ja-JP" altLang="en-US" sz="2400">
                <a:effectLst>
                  <a:glow rad="241300">
                    <a:schemeClr val="bg1">
                      <a:alpha val="96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3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/>
      <p:bldP spid="2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4D9DB15-C2E0-2A7F-F5C9-2240CEF5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BAE92B0-8075-AD86-5E66-4009303001B7}"/>
              </a:ext>
            </a:extLst>
          </p:cNvPr>
          <p:cNvGrpSpPr/>
          <p:nvPr/>
        </p:nvGrpSpPr>
        <p:grpSpPr>
          <a:xfrm>
            <a:off x="127917" y="55604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8CA28EE8-35A3-139B-6F86-C2560F63C3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36B0888E-62F4-FF41-0DEA-CB606E85A362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B5D3B7C9-9D6A-E77F-6725-95ABA112571F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CC819A4E-8F00-BF84-3DCA-2083C966A7B2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9E879557-3931-4D01-4AA4-D89D74C52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FBE63FC1-9A81-C47E-5E1E-E463F59184AF}"/>
                  </a:ext>
                </a:extLst>
              </p:cNvPr>
              <p:cNvSpPr txBox="1"/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blipFill>
                <a:blip r:embed="rId5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89F64714-F559-3BDD-26DF-D10482E535E8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6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5F3F911-235E-9F2B-F642-0CCD25560271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264754A8-0CA8-73B1-32AC-B2FD36FF8652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051A0FCC-30C0-D2D8-7B93-26AF81B129F3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CD64D903-6B8C-931D-4FCE-3968472545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D21D67FD-8FF1-AFC2-8BCE-144C9B210C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0538901D-737D-94FC-3BFF-639D790303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05AD36D2-6837-FB0B-C196-7B5AB2730D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FA1A939D-3A0F-B8FF-1808-524D629D9C97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4C705169-25EA-0815-F6E1-658706CCFA17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DF191868-B7AB-5B78-7EE5-5830642172BE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C8C524A9-658F-4FD9-8F40-15DBF5F6916D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BC897CE7-EF63-EC8E-CF95-0D39BDA6CC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0C727869-1CE2-3EA0-CB9A-031694D8E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3432DC75-0E32-7A04-DF8B-36297CF3DB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BDB989B2-42BB-F905-220F-DEBCAD4224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65926E42-D296-AEDB-9086-AA74B0703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D5E817D8-1C16-7913-AAC4-A8791AE232C5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8A60953-92AA-5D71-6629-7B86E8E79FF5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F74FD8F6-82D7-86BE-31C3-996FB26019A2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912C9A67-7EB3-FA2A-C61C-9C183E670E40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8F893464-3FE0-1FE0-B4B9-E2DE3FE0C3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30C4288B-DDB6-6B9F-7D90-B3191078D1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8BC00F1B-9B84-9024-FE2B-E8BE3BCB88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259872F4-F72D-59F6-3CA8-33AD323EDA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90375FF7-6338-71FB-08E8-B9801B3A84B7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FFED55C9-D175-12A2-379A-AC7CB9E877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5DE8244C-303B-3DE4-CE21-5503E06E81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6B71144A-05DB-D527-2A76-F34FFE060A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7AB92AD4-6CC9-17B2-F9ED-34D1388095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8281799F-D998-D399-7A39-5E893EA73A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ED361DE1-DC16-7E17-ACFA-99539D9198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E43794E3-220C-4389-89F9-91EF2B90DEF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E3CC0662-A598-1441-44EF-3912DE1B3B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C171CA7E-E912-921F-F903-AFF5D4DCA8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9F5D4638-B0F8-C369-93E2-22F5664D5F5B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BCC4098-F3E4-E6D6-4B70-09E4EEFA887F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85A9604-3976-D8EC-9DE0-0C284E418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E0C7DAA5-5F25-C4D2-8028-94F61D2CB6E4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F3AAD306-17B2-9006-1B84-D039E416A991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C9AA3C6B-3FDF-36E3-BFB4-1C2D66751E19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6A1E0D13-55AA-F478-50BD-3C68AF886E6D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DEDD56F0-99DD-78E1-DCB6-A7BCD9D529D5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フリーフォーム 2">
            <a:extLst>
              <a:ext uri="{FF2B5EF4-FFF2-40B4-BE49-F238E27FC236}">
                <a16:creationId xmlns:a16="http://schemas.microsoft.com/office/drawing/2014/main" id="{6BAA18FB-AB94-1A1D-A15C-127CD073BAC9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sX0" fmla="*/ 6891668 w 12192000"/>
              <a:gd name="csY0" fmla="*/ 2874340 h 6858000"/>
              <a:gd name="csX1" fmla="*/ 6530853 w 12192000"/>
              <a:gd name="csY1" fmla="*/ 3140365 h 6858000"/>
              <a:gd name="csX2" fmla="*/ 6891668 w 12192000"/>
              <a:gd name="csY2" fmla="*/ 3406390 h 6858000"/>
              <a:gd name="csX3" fmla="*/ 7252483 w 12192000"/>
              <a:gd name="csY3" fmla="*/ 3140365 h 6858000"/>
              <a:gd name="csX4" fmla="*/ 6891668 w 12192000"/>
              <a:gd name="csY4" fmla="*/ 2874340 h 6858000"/>
              <a:gd name="csX5" fmla="*/ 9452301 w 12192000"/>
              <a:gd name="csY5" fmla="*/ 2865226 h 6858000"/>
              <a:gd name="csX6" fmla="*/ 9041537 w 12192000"/>
              <a:gd name="csY6" fmla="*/ 3377517 h 6858000"/>
              <a:gd name="csX7" fmla="*/ 9452301 w 12192000"/>
              <a:gd name="csY7" fmla="*/ 3889808 h 6858000"/>
              <a:gd name="csX8" fmla="*/ 9863065 w 12192000"/>
              <a:gd name="csY8" fmla="*/ 3377517 h 6858000"/>
              <a:gd name="csX9" fmla="*/ 9452301 w 12192000"/>
              <a:gd name="csY9" fmla="*/ 2865226 h 6858000"/>
              <a:gd name="csX10" fmla="*/ 1373291 w 12192000"/>
              <a:gd name="csY10" fmla="*/ 451615 h 6858000"/>
              <a:gd name="csX11" fmla="*/ 419702 w 12192000"/>
              <a:gd name="csY11" fmla="*/ 1538679 h 6858000"/>
              <a:gd name="csX12" fmla="*/ 1373291 w 12192000"/>
              <a:gd name="csY12" fmla="*/ 2625743 h 6858000"/>
              <a:gd name="csX13" fmla="*/ 2326880 w 12192000"/>
              <a:gd name="csY13" fmla="*/ 1538679 h 6858000"/>
              <a:gd name="csX14" fmla="*/ 1373291 w 12192000"/>
              <a:gd name="csY14" fmla="*/ 451615 h 6858000"/>
              <a:gd name="csX15" fmla="*/ 0 w 12192000"/>
              <a:gd name="csY15" fmla="*/ 0 h 6858000"/>
              <a:gd name="csX16" fmla="*/ 12192000 w 12192000"/>
              <a:gd name="csY16" fmla="*/ 0 h 6858000"/>
              <a:gd name="csX17" fmla="*/ 12192000 w 12192000"/>
              <a:gd name="csY17" fmla="*/ 6858000 h 6858000"/>
              <a:gd name="csX18" fmla="*/ 0 w 12192000"/>
              <a:gd name="csY1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2192000" h="6858000">
                <a:moveTo>
                  <a:pt x="6891668" y="2874340"/>
                </a:moveTo>
                <a:cubicBezTo>
                  <a:pt x="6692395" y="2874340"/>
                  <a:pt x="6530853" y="2993443"/>
                  <a:pt x="6530853" y="3140365"/>
                </a:cubicBezTo>
                <a:cubicBezTo>
                  <a:pt x="6530853" y="3287287"/>
                  <a:pt x="6692395" y="3406390"/>
                  <a:pt x="6891668" y="3406390"/>
                </a:cubicBezTo>
                <a:cubicBezTo>
                  <a:pt x="7090941" y="3406390"/>
                  <a:pt x="7252483" y="3287287"/>
                  <a:pt x="7252483" y="3140365"/>
                </a:cubicBezTo>
                <a:cubicBezTo>
                  <a:pt x="7252483" y="2993443"/>
                  <a:pt x="7090941" y="2874340"/>
                  <a:pt x="6891668" y="2874340"/>
                </a:cubicBezTo>
                <a:close/>
                <a:moveTo>
                  <a:pt x="9452301" y="2865226"/>
                </a:moveTo>
                <a:cubicBezTo>
                  <a:pt x="9225442" y="2865226"/>
                  <a:pt x="9041537" y="3094586"/>
                  <a:pt x="9041537" y="3377517"/>
                </a:cubicBezTo>
                <a:cubicBezTo>
                  <a:pt x="9041537" y="3660448"/>
                  <a:pt x="9225442" y="3889808"/>
                  <a:pt x="9452301" y="3889808"/>
                </a:cubicBezTo>
                <a:cubicBezTo>
                  <a:pt x="9679160" y="3889808"/>
                  <a:pt x="9863065" y="3660448"/>
                  <a:pt x="9863065" y="3377517"/>
                </a:cubicBezTo>
                <a:cubicBezTo>
                  <a:pt x="9863065" y="3094586"/>
                  <a:pt x="9679160" y="2865226"/>
                  <a:pt x="9452301" y="2865226"/>
                </a:cubicBezTo>
                <a:close/>
                <a:moveTo>
                  <a:pt x="1373291" y="451615"/>
                </a:moveTo>
                <a:cubicBezTo>
                  <a:pt x="846637" y="451615"/>
                  <a:pt x="419702" y="938310"/>
                  <a:pt x="419702" y="1538679"/>
                </a:cubicBezTo>
                <a:cubicBezTo>
                  <a:pt x="419702" y="2139048"/>
                  <a:pt x="846637" y="2625743"/>
                  <a:pt x="1373291" y="2625743"/>
                </a:cubicBezTo>
                <a:cubicBezTo>
                  <a:pt x="1899944" y="2625743"/>
                  <a:pt x="2326880" y="2139048"/>
                  <a:pt x="2326880" y="1538679"/>
                </a:cubicBezTo>
                <a:cubicBezTo>
                  <a:pt x="2326880" y="938310"/>
                  <a:pt x="1899944" y="451615"/>
                  <a:pt x="1373291" y="45161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95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3C058A7-10AD-455A-81FF-C7F97D79B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39BB931C-6751-8296-18DA-A98C5C56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8A13D7BA-DD21-1E9C-6771-925C87EA8C3D}"/>
                  </a:ext>
                </a:extLst>
              </p:cNvPr>
              <p:cNvSpPr txBox="1"/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blipFill>
                <a:blip r:embed="rId3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22797853-DDF5-EAF8-C899-5B1D53EB2DF0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4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951D7B-A841-81A0-586F-826F59FB5364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CF3232B5-F3D0-8C14-9668-19E42557E81B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3D044617-D5FE-612D-B248-92FDA4A65EB2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0AB7B32C-FB68-10DC-503D-94210A775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50FED3EE-8240-2C2A-53DD-754EB80AAA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FCCF5DA0-C9FA-D594-C788-697E30876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FCCB35C7-683D-ACEF-0BB5-D9B7A925AE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E1E50A0E-1FC5-BF6B-ECF4-B8E4E7572E21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99A357B2-4B8F-F1C4-324B-38013907BF27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E3A155E0-9BE9-C1AB-CF73-B830C1769401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4423C7AB-BEA7-A490-D10A-7728E031A883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A7EC57EC-E147-3AEC-F53B-67050E2C08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3D0D880B-BEFA-95EB-8847-69A4535B20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CB615F0F-A447-95FE-16D4-BA9C049DBD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E083F23B-7151-9595-8A52-F226D993B9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9274C41A-FEC3-4F35-CB1A-97938C9A1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987F4E98-9FBD-6FA3-92E8-846A2A5BA8D2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6A98FA3-6506-C588-BD28-07FA010B9423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76EF150F-9D64-24D7-8FF8-0E73A929425C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1AA49773-AF03-5ACC-77CF-E40EFAB66617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E925AA4B-77F3-F831-F58C-660FB86914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6568409D-79BD-2800-349D-2B7D1D5EEC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72E98322-454D-69D4-FDAE-35A82E9F5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783C997A-399A-D7FD-6A4A-806DF52DAE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C86596ED-72FF-55DF-8B06-4F58300B0863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107248AD-DF3B-EF72-CEF5-B167F4EE96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8E645349-56CF-8924-316C-B440B4AF0C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0F387BEE-19DB-0A6D-FA0D-FDF7D6683A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2529CB1B-256A-4AE6-55FC-CD115D8806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6A8FA196-96C8-C466-59DD-AEC37DE3AA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1CA8B851-6C21-4AA1-B8EE-9933A788697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616EB308-BC52-4AF0-AE3D-F9E9FF40EF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37B35177-3702-2910-FB13-B982A01557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6CFAA820-7566-7C07-5D21-B96C1D2B25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4E3A32B0-8320-BC93-AEAF-28525267C5F2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D76C291-15CF-6590-8C0B-5ADEBA02FC16}"/>
              </a:ext>
            </a:extLst>
          </p:cNvPr>
          <p:cNvGrpSpPr/>
          <p:nvPr/>
        </p:nvGrpSpPr>
        <p:grpSpPr>
          <a:xfrm>
            <a:off x="91341" y="55604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80635B7F-0C0E-6123-4FF0-965EB36A8C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0" cstate="screen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994F1BA9-E6F4-F83D-B456-924584DE11FF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15040979-0BC3-41D9-9F74-2711B2E583E1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B0CC6A80-538D-B8F5-5B57-1B72F06791FF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1A7DCC3-BE73-2D6A-93B9-7B5093F4409C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3449088D-0212-EFBB-8955-B1D6357A5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9D0C3E2A-4DD0-325B-E08E-C32E6119796A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1B73BE4E-C165-5A99-51D4-40B47BD21576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0179AD77-AFFD-7E0A-4412-3465BE91D030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3B86C8FF-DA43-DFC0-2EBA-A721B2C94E50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AC721B94-1307-1946-17A8-F166490DED15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78ECE51C-8A51-7D5B-B160-6C03E40B8F4B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sX0" fmla="*/ 8262973 w 12192000"/>
              <a:gd name="csY0" fmla="*/ 3667663 h 6858000"/>
              <a:gd name="csX1" fmla="*/ 7852209 w 12192000"/>
              <a:gd name="csY1" fmla="*/ 4179954 h 6858000"/>
              <a:gd name="csX2" fmla="*/ 8262973 w 12192000"/>
              <a:gd name="csY2" fmla="*/ 4692245 h 6858000"/>
              <a:gd name="csX3" fmla="*/ 8673737 w 12192000"/>
              <a:gd name="csY3" fmla="*/ 4179954 h 6858000"/>
              <a:gd name="csX4" fmla="*/ 8262973 w 12192000"/>
              <a:gd name="csY4" fmla="*/ 3667663 h 6858000"/>
              <a:gd name="csX5" fmla="*/ 6891668 w 12192000"/>
              <a:gd name="csY5" fmla="*/ 3617675 h 6858000"/>
              <a:gd name="csX6" fmla="*/ 6530853 w 12192000"/>
              <a:gd name="csY6" fmla="*/ 3883700 h 6858000"/>
              <a:gd name="csX7" fmla="*/ 6891668 w 12192000"/>
              <a:gd name="csY7" fmla="*/ 4149725 h 6858000"/>
              <a:gd name="csX8" fmla="*/ 7252483 w 12192000"/>
              <a:gd name="csY8" fmla="*/ 3883700 h 6858000"/>
              <a:gd name="csX9" fmla="*/ 6891668 w 12192000"/>
              <a:gd name="csY9" fmla="*/ 3617675 h 6858000"/>
              <a:gd name="csX10" fmla="*/ 2833730 w 12192000"/>
              <a:gd name="csY10" fmla="*/ 451615 h 6858000"/>
              <a:gd name="csX11" fmla="*/ 1880141 w 12192000"/>
              <a:gd name="csY11" fmla="*/ 1538679 h 6858000"/>
              <a:gd name="csX12" fmla="*/ 2833730 w 12192000"/>
              <a:gd name="csY12" fmla="*/ 2625743 h 6858000"/>
              <a:gd name="csX13" fmla="*/ 3787319 w 12192000"/>
              <a:gd name="csY13" fmla="*/ 1538679 h 6858000"/>
              <a:gd name="csX14" fmla="*/ 2833730 w 12192000"/>
              <a:gd name="csY14" fmla="*/ 451615 h 6858000"/>
              <a:gd name="csX15" fmla="*/ 0 w 12192000"/>
              <a:gd name="csY15" fmla="*/ 0 h 6858000"/>
              <a:gd name="csX16" fmla="*/ 12192000 w 12192000"/>
              <a:gd name="csY16" fmla="*/ 0 h 6858000"/>
              <a:gd name="csX17" fmla="*/ 12192000 w 12192000"/>
              <a:gd name="csY17" fmla="*/ 6858000 h 6858000"/>
              <a:gd name="csX18" fmla="*/ 0 w 12192000"/>
              <a:gd name="csY1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2192000" h="6858000">
                <a:moveTo>
                  <a:pt x="8262973" y="3667663"/>
                </a:moveTo>
                <a:cubicBezTo>
                  <a:pt x="8036114" y="3667663"/>
                  <a:pt x="7852209" y="3897023"/>
                  <a:pt x="7852209" y="4179954"/>
                </a:cubicBezTo>
                <a:cubicBezTo>
                  <a:pt x="7852209" y="4462885"/>
                  <a:pt x="8036114" y="4692245"/>
                  <a:pt x="8262973" y="4692245"/>
                </a:cubicBezTo>
                <a:cubicBezTo>
                  <a:pt x="8489832" y="4692245"/>
                  <a:pt x="8673737" y="4462885"/>
                  <a:pt x="8673737" y="4179954"/>
                </a:cubicBezTo>
                <a:cubicBezTo>
                  <a:pt x="8673737" y="3897023"/>
                  <a:pt x="8489832" y="3667663"/>
                  <a:pt x="8262973" y="3667663"/>
                </a:cubicBezTo>
                <a:close/>
                <a:moveTo>
                  <a:pt x="6891668" y="3617675"/>
                </a:moveTo>
                <a:cubicBezTo>
                  <a:pt x="6692395" y="3617675"/>
                  <a:pt x="6530853" y="3736778"/>
                  <a:pt x="6530853" y="3883700"/>
                </a:cubicBezTo>
                <a:cubicBezTo>
                  <a:pt x="6530853" y="4030622"/>
                  <a:pt x="6692395" y="4149725"/>
                  <a:pt x="6891668" y="4149725"/>
                </a:cubicBezTo>
                <a:cubicBezTo>
                  <a:pt x="7090941" y="4149725"/>
                  <a:pt x="7252483" y="4030622"/>
                  <a:pt x="7252483" y="3883700"/>
                </a:cubicBezTo>
                <a:cubicBezTo>
                  <a:pt x="7252483" y="3736778"/>
                  <a:pt x="7090941" y="3617675"/>
                  <a:pt x="6891668" y="3617675"/>
                </a:cubicBezTo>
                <a:close/>
                <a:moveTo>
                  <a:pt x="2833730" y="451615"/>
                </a:moveTo>
                <a:cubicBezTo>
                  <a:pt x="2307077" y="451615"/>
                  <a:pt x="1880141" y="938310"/>
                  <a:pt x="1880141" y="1538679"/>
                </a:cubicBezTo>
                <a:cubicBezTo>
                  <a:pt x="1880141" y="2139048"/>
                  <a:pt x="2307077" y="2625743"/>
                  <a:pt x="2833730" y="2625743"/>
                </a:cubicBezTo>
                <a:cubicBezTo>
                  <a:pt x="3360383" y="2625743"/>
                  <a:pt x="3787319" y="2139048"/>
                  <a:pt x="3787319" y="1538679"/>
                </a:cubicBezTo>
                <a:cubicBezTo>
                  <a:pt x="3787319" y="938310"/>
                  <a:pt x="3360383" y="451615"/>
                  <a:pt x="2833730" y="45161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9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CC9C2A9-1D7F-9BBF-1DFE-1CFD4516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3D905557-6667-66D9-8C52-90B93E0D9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BB3D1090-4643-020D-20B6-7AFC4DE3B014}"/>
                  </a:ext>
                </a:extLst>
              </p:cNvPr>
              <p:cNvSpPr txBox="1"/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blipFill>
                <a:blip r:embed="rId3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60C4780A-A270-2789-E4C1-BA32DC7ECA59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4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F33E609-1049-9650-6F5F-1BF4A9200E59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7CDFA56D-24BF-BDA4-DC35-5EDDF8DC60AF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893D90B4-F141-DD2F-8A7D-5B750CEDCA31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A622F11E-578D-DB4C-E549-A381DEA77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D76A1934-2538-E8BD-9B05-9456826816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A8924A85-B46B-3859-790D-A9FB2118D7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B51E4DF7-2C21-2414-82C8-DC5425B563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01D6D4DB-56AA-D7D9-3EDB-B0AFA77AED7B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E9FF1366-F7E2-9135-95CF-85CCDEED9ED6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94D2EF9D-662E-9702-04D0-6930CB167DC6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51D447F6-03A3-2261-2868-2F448B5392EC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1C140EB3-4E7D-68DF-868A-D97AC4FD3F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E1503359-F277-7A0B-6B89-5211B5A003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24AF6874-10C3-1F16-547A-A30A094D59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5B331098-A6EA-FEDA-6B1B-F4C0372AAD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9C260369-21BB-4504-E3A1-7FADBA4D99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D5678654-62E1-CA6B-8BFD-0F026A8A33B1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740EF68-47F9-99F3-5652-F58BC7B57E35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A75A8FCD-77F2-D400-8154-2E3F4C1402C5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FB3ABDA4-7EEA-9DF7-C933-5AE26C7DB05F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F848A575-65F9-965C-EE53-A9B2284292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DE01079E-6ADA-277B-18D9-02ABA6462B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D65F361C-BB62-17EE-C4A5-29FC145E66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D6F525DC-AC19-30A1-0EA9-12ABD2CF5C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6BE201FC-5C2C-6116-9FB9-D91F3F0B424D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318FC5C4-1A92-73D6-E358-265634D347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3E86E87B-96B3-7064-7482-1AA227B652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69094F66-18FD-D0C2-F728-9306D911C7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E09E515B-7DFD-07A7-C796-CF680A4483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62901277-794A-4311-B3A4-38593E61E0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37340470-75AC-4182-CB77-292E5352E7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C7283DE6-8CB1-1DD0-5817-C4350D22A3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1352EF9F-C945-854E-CFDB-34F999FA16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1777E1AA-B1EB-F919-5D01-668FA4F27C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ACCB5270-D4EE-CEC5-1FDF-548AC570B6F9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03287FB-759F-64DB-679B-778B38BD2BB7}"/>
              </a:ext>
            </a:extLst>
          </p:cNvPr>
          <p:cNvGrpSpPr/>
          <p:nvPr/>
        </p:nvGrpSpPr>
        <p:grpSpPr>
          <a:xfrm>
            <a:off x="91341" y="55604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94CD9C5B-0A91-69FF-89F9-E961052877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0" cstate="screen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1336E434-6631-1814-301E-56BD57887108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0B95555C-1077-6D9C-4027-799DC2CAE0EB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E6F3DBA9-2349-CB66-62EE-680B9D8D572D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6916C1F-B76E-8172-B48C-0E427EAAC500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784588B-C4AD-9249-B0DC-D5E4ABC63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14DCACF-A8B8-BCE5-52AD-C044035C0060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D467C5FD-F5C9-79E5-1111-9D9C97F1DDFA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6FEB7D59-C060-234C-07DE-16CF7CFB4DD0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28FF0619-A5B2-85F5-D868-4D7E651F9CD1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14EC019A-7D41-8670-1025-1F8779B49009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フリーフォーム 2">
            <a:extLst>
              <a:ext uri="{FF2B5EF4-FFF2-40B4-BE49-F238E27FC236}">
                <a16:creationId xmlns:a16="http://schemas.microsoft.com/office/drawing/2014/main" id="{3D452CEE-144A-88A0-2ED0-2FD0AD1A9632}"/>
              </a:ext>
            </a:extLst>
          </p:cNvPr>
          <p:cNvSpPr/>
          <p:nvPr/>
        </p:nvSpPr>
        <p:spPr>
          <a:xfrm>
            <a:off x="-2" y="-1"/>
            <a:ext cx="12192000" cy="6858000"/>
          </a:xfrm>
          <a:custGeom>
            <a:avLst/>
            <a:gdLst>
              <a:gd name="csX0" fmla="*/ 11879817 w 12192000"/>
              <a:gd name="csY0" fmla="*/ 4738788 h 6858000"/>
              <a:gd name="csX1" fmla="*/ 11648448 w 12192000"/>
              <a:gd name="csY1" fmla="*/ 4983120 h 6858000"/>
              <a:gd name="csX2" fmla="*/ 11879817 w 12192000"/>
              <a:gd name="csY2" fmla="*/ 5227452 h 6858000"/>
              <a:gd name="csX3" fmla="*/ 12111186 w 12192000"/>
              <a:gd name="csY3" fmla="*/ 4983120 h 6858000"/>
              <a:gd name="csX4" fmla="*/ 11879817 w 12192000"/>
              <a:gd name="csY4" fmla="*/ 4738788 h 6858000"/>
              <a:gd name="csX5" fmla="*/ 6924241 w 12192000"/>
              <a:gd name="csY5" fmla="*/ 4402992 h 6858000"/>
              <a:gd name="csX6" fmla="*/ 6452274 w 12192000"/>
              <a:gd name="csY6" fmla="*/ 4915283 h 6858000"/>
              <a:gd name="csX7" fmla="*/ 6924241 w 12192000"/>
              <a:gd name="csY7" fmla="*/ 5427574 h 6858000"/>
              <a:gd name="csX8" fmla="*/ 7396208 w 12192000"/>
              <a:gd name="csY8" fmla="*/ 4915283 h 6858000"/>
              <a:gd name="csX9" fmla="*/ 6924241 w 12192000"/>
              <a:gd name="csY9" fmla="*/ 4402992 h 6858000"/>
              <a:gd name="csX10" fmla="*/ 4244100 w 12192000"/>
              <a:gd name="csY10" fmla="*/ 451615 h 6858000"/>
              <a:gd name="csX11" fmla="*/ 3290511 w 12192000"/>
              <a:gd name="csY11" fmla="*/ 1538679 h 6858000"/>
              <a:gd name="csX12" fmla="*/ 4244100 w 12192000"/>
              <a:gd name="csY12" fmla="*/ 2625743 h 6858000"/>
              <a:gd name="csX13" fmla="*/ 5197689 w 12192000"/>
              <a:gd name="csY13" fmla="*/ 1538679 h 6858000"/>
              <a:gd name="csX14" fmla="*/ 4244100 w 12192000"/>
              <a:gd name="csY14" fmla="*/ 451615 h 6858000"/>
              <a:gd name="csX15" fmla="*/ 0 w 12192000"/>
              <a:gd name="csY15" fmla="*/ 0 h 6858000"/>
              <a:gd name="csX16" fmla="*/ 12192000 w 12192000"/>
              <a:gd name="csY16" fmla="*/ 0 h 6858000"/>
              <a:gd name="csX17" fmla="*/ 12192000 w 12192000"/>
              <a:gd name="csY17" fmla="*/ 6858000 h 6858000"/>
              <a:gd name="csX18" fmla="*/ 0 w 12192000"/>
              <a:gd name="csY1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2192000" h="6858000">
                <a:moveTo>
                  <a:pt x="11879817" y="4738788"/>
                </a:moveTo>
                <a:cubicBezTo>
                  <a:pt x="11752035" y="4738788"/>
                  <a:pt x="11648448" y="4848179"/>
                  <a:pt x="11648448" y="4983120"/>
                </a:cubicBezTo>
                <a:cubicBezTo>
                  <a:pt x="11648448" y="5118061"/>
                  <a:pt x="11752035" y="5227452"/>
                  <a:pt x="11879817" y="5227452"/>
                </a:cubicBezTo>
                <a:cubicBezTo>
                  <a:pt x="12007599" y="5227452"/>
                  <a:pt x="12111186" y="5118061"/>
                  <a:pt x="12111186" y="4983120"/>
                </a:cubicBezTo>
                <a:cubicBezTo>
                  <a:pt x="12111186" y="4848179"/>
                  <a:pt x="12007599" y="4738788"/>
                  <a:pt x="11879817" y="4738788"/>
                </a:cubicBezTo>
                <a:close/>
                <a:moveTo>
                  <a:pt x="6924241" y="4402992"/>
                </a:moveTo>
                <a:cubicBezTo>
                  <a:pt x="6663581" y="4402992"/>
                  <a:pt x="6452274" y="4632352"/>
                  <a:pt x="6452274" y="4915283"/>
                </a:cubicBezTo>
                <a:cubicBezTo>
                  <a:pt x="6452274" y="5198214"/>
                  <a:pt x="6663581" y="5427574"/>
                  <a:pt x="6924241" y="5427574"/>
                </a:cubicBezTo>
                <a:cubicBezTo>
                  <a:pt x="7184901" y="5427574"/>
                  <a:pt x="7396208" y="5198214"/>
                  <a:pt x="7396208" y="4915283"/>
                </a:cubicBezTo>
                <a:cubicBezTo>
                  <a:pt x="7396208" y="4632352"/>
                  <a:pt x="7184901" y="4402992"/>
                  <a:pt x="6924241" y="4402992"/>
                </a:cubicBezTo>
                <a:close/>
                <a:moveTo>
                  <a:pt x="4244100" y="451615"/>
                </a:moveTo>
                <a:cubicBezTo>
                  <a:pt x="3717447" y="451615"/>
                  <a:pt x="3290511" y="938310"/>
                  <a:pt x="3290511" y="1538679"/>
                </a:cubicBezTo>
                <a:cubicBezTo>
                  <a:pt x="3290511" y="2139048"/>
                  <a:pt x="3717447" y="2625743"/>
                  <a:pt x="4244100" y="2625743"/>
                </a:cubicBezTo>
                <a:cubicBezTo>
                  <a:pt x="4770753" y="2625743"/>
                  <a:pt x="5197689" y="2139048"/>
                  <a:pt x="5197689" y="1538679"/>
                </a:cubicBezTo>
                <a:cubicBezTo>
                  <a:pt x="5197689" y="938310"/>
                  <a:pt x="4770753" y="451615"/>
                  <a:pt x="4244100" y="45161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0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956B7B-100B-87E6-02D0-1F124D0E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C6B7E5A-208F-0BEA-0D3A-7FD4F13065C2}"/>
              </a:ext>
            </a:extLst>
          </p:cNvPr>
          <p:cNvGrpSpPr/>
          <p:nvPr/>
        </p:nvGrpSpPr>
        <p:grpSpPr>
          <a:xfrm>
            <a:off x="79149" y="55604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6E814364-7688-33FA-851A-53B6CA66A1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EC9B63AB-5BDA-E8A4-55CD-DD0B35A56C8E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1EEA6EED-666A-0968-1FE6-D509E3F8E974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6E6A53EE-6A90-A41A-4A8E-5CC31ACFA446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9DB0E66A-DE3F-50AD-6ADE-84B291350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BD0C83E7-916C-D1C2-E686-8CE3D989342D}"/>
                  </a:ext>
                </a:extLst>
              </p:cNvPr>
              <p:cNvSpPr txBox="1"/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blipFill>
                <a:blip r:embed="rId5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0F8133B4-CF6B-E0A7-8217-399ECB8B51E0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6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4B1BFB8-9F3E-B642-8517-5B8FA51E5ADD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DE107411-C87C-797C-E9DF-A027C56E6566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20B8C0EB-8238-E078-5A17-A34C089DF0E2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631C9DAA-ADBC-A110-5C11-7D37BD9854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158B9C1C-AAF1-7E03-7C0B-CDD025DE5C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171658D2-55AB-1E84-E03D-8061685643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89985003-D9F2-F025-CCDC-06B41F979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D7EEBCEE-6006-B632-3596-5673884A07E7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0AA16544-9B6B-71DF-B932-5EDEB4350615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9C05507C-BBD3-8006-D335-204457219C1F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3800910A-C946-7F4B-5AE3-F7D1F3E2BC9C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33257707-7A16-A8B7-1F35-1C83A604A9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94E21EE8-634C-9F30-FB4B-D3C386B000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D72D7DF3-A264-FC9C-79B7-3C04F70CE7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DBFC7AAC-D144-C2FA-F009-0F42CE5014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29A63661-4387-29C2-3837-933660107E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CDC891E9-5212-86ED-B853-9AE59BCBE004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663E8DC-1FF1-1E29-36CB-1A39EFE4CA94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B8687658-A93C-E3B4-D10A-8979B60ED544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E48B290B-6EB6-9412-D4B8-886988D374AB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2FFAC433-2AB2-A625-C616-4F107C3CFC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5FBBE275-3C81-8A0B-6CC4-41796EA6ED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37FA430D-EB7F-B02A-A34D-6D33B6BF19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474FACE0-1979-099B-7650-6A9DA27136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93E7AE06-4B56-2DAE-5F2F-2B8DB77A6334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24CEE534-45EA-EB37-91A6-278661A3F9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9EABDEA3-D786-179C-BA67-E08084E847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35CD2F75-D17F-6472-E79F-6CC2587180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00D6738D-22C7-87E9-427B-6821F98162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FD4E2D57-1D31-EC6C-6B11-E2713207D5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EA2C98C7-982A-3844-1A7A-8283EC39BE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23E3DECF-2A74-6003-10A1-3116354BEA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495E7CA1-D3B2-2256-4D81-1A15506081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825D6BD-C0EF-0B2F-3B90-AE946D4B82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5100DB7B-620C-07F8-CA08-6F8F4717DCA2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36A6C3A9-B4D8-90CC-88D5-B0BC6EE86972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7D8E7FF-5800-8142-1F9E-B58F14026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85FCF2F2-5E4C-E5FB-0050-B90A23968403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E8D924C-E9DF-9140-E80A-528D81B0CAF2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19C0CF5F-617A-E333-8FB7-1CEFA0183F04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943C49E-7F9C-3F4D-57E0-7CF35E9719B0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68259AC3-7686-F850-5A3A-2535BB1AD70F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フリーフォーム 2">
            <a:extLst>
              <a:ext uri="{FF2B5EF4-FFF2-40B4-BE49-F238E27FC236}">
                <a16:creationId xmlns:a16="http://schemas.microsoft.com/office/drawing/2014/main" id="{121967C9-53EE-BEF8-43F4-582ED6F2F683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sX0" fmla="*/ 10736727 w 12192000"/>
              <a:gd name="csY0" fmla="*/ 5357313 h 6858000"/>
              <a:gd name="csX1" fmla="*/ 10235986 w 12192000"/>
              <a:gd name="csY1" fmla="*/ 5800117 h 6858000"/>
              <a:gd name="csX2" fmla="*/ 10736727 w 12192000"/>
              <a:gd name="csY2" fmla="*/ 6242921 h 6858000"/>
              <a:gd name="csX3" fmla="*/ 11237468 w 12192000"/>
              <a:gd name="csY3" fmla="*/ 5800117 h 6858000"/>
              <a:gd name="csX4" fmla="*/ 10736727 w 12192000"/>
              <a:gd name="csY4" fmla="*/ 5357313 h 6858000"/>
              <a:gd name="csX5" fmla="*/ 6891668 w 12192000"/>
              <a:gd name="csY5" fmla="*/ 5211362 h 6858000"/>
              <a:gd name="csX6" fmla="*/ 6530853 w 12192000"/>
              <a:gd name="csY6" fmla="*/ 5477387 h 6858000"/>
              <a:gd name="csX7" fmla="*/ 6891668 w 12192000"/>
              <a:gd name="csY7" fmla="*/ 5743412 h 6858000"/>
              <a:gd name="csX8" fmla="*/ 7252483 w 12192000"/>
              <a:gd name="csY8" fmla="*/ 5477387 h 6858000"/>
              <a:gd name="csX9" fmla="*/ 6891668 w 12192000"/>
              <a:gd name="csY9" fmla="*/ 5211362 h 6858000"/>
              <a:gd name="csX10" fmla="*/ 5783081 w 12192000"/>
              <a:gd name="csY10" fmla="*/ 451615 h 6858000"/>
              <a:gd name="csX11" fmla="*/ 4829492 w 12192000"/>
              <a:gd name="csY11" fmla="*/ 1538679 h 6858000"/>
              <a:gd name="csX12" fmla="*/ 5783081 w 12192000"/>
              <a:gd name="csY12" fmla="*/ 2625743 h 6858000"/>
              <a:gd name="csX13" fmla="*/ 6736670 w 12192000"/>
              <a:gd name="csY13" fmla="*/ 1538679 h 6858000"/>
              <a:gd name="csX14" fmla="*/ 5783081 w 12192000"/>
              <a:gd name="csY14" fmla="*/ 451615 h 6858000"/>
              <a:gd name="csX15" fmla="*/ 0 w 12192000"/>
              <a:gd name="csY15" fmla="*/ 0 h 6858000"/>
              <a:gd name="csX16" fmla="*/ 12192000 w 12192000"/>
              <a:gd name="csY16" fmla="*/ 0 h 6858000"/>
              <a:gd name="csX17" fmla="*/ 12192000 w 12192000"/>
              <a:gd name="csY17" fmla="*/ 6858000 h 6858000"/>
              <a:gd name="csX18" fmla="*/ 0 w 12192000"/>
              <a:gd name="csY1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2192000" h="6858000">
                <a:moveTo>
                  <a:pt x="10736727" y="5357313"/>
                </a:moveTo>
                <a:cubicBezTo>
                  <a:pt x="10460175" y="5357313"/>
                  <a:pt x="10235986" y="5555563"/>
                  <a:pt x="10235986" y="5800117"/>
                </a:cubicBezTo>
                <a:cubicBezTo>
                  <a:pt x="10235986" y="6044671"/>
                  <a:pt x="10460175" y="6242921"/>
                  <a:pt x="10736727" y="6242921"/>
                </a:cubicBezTo>
                <a:cubicBezTo>
                  <a:pt x="11013279" y="6242921"/>
                  <a:pt x="11237468" y="6044671"/>
                  <a:pt x="11237468" y="5800117"/>
                </a:cubicBezTo>
                <a:cubicBezTo>
                  <a:pt x="11237468" y="5555563"/>
                  <a:pt x="11013279" y="5357313"/>
                  <a:pt x="10736727" y="5357313"/>
                </a:cubicBezTo>
                <a:close/>
                <a:moveTo>
                  <a:pt x="6891668" y="5211362"/>
                </a:moveTo>
                <a:cubicBezTo>
                  <a:pt x="6692395" y="5211362"/>
                  <a:pt x="6530853" y="5330465"/>
                  <a:pt x="6530853" y="5477387"/>
                </a:cubicBezTo>
                <a:cubicBezTo>
                  <a:pt x="6530853" y="5624309"/>
                  <a:pt x="6692395" y="5743412"/>
                  <a:pt x="6891668" y="5743412"/>
                </a:cubicBezTo>
                <a:cubicBezTo>
                  <a:pt x="7090941" y="5743412"/>
                  <a:pt x="7252483" y="5624309"/>
                  <a:pt x="7252483" y="5477387"/>
                </a:cubicBezTo>
                <a:cubicBezTo>
                  <a:pt x="7252483" y="5330465"/>
                  <a:pt x="7090941" y="5211362"/>
                  <a:pt x="6891668" y="5211362"/>
                </a:cubicBezTo>
                <a:close/>
                <a:moveTo>
                  <a:pt x="5783081" y="451615"/>
                </a:moveTo>
                <a:cubicBezTo>
                  <a:pt x="5256428" y="451615"/>
                  <a:pt x="4829492" y="938310"/>
                  <a:pt x="4829492" y="1538679"/>
                </a:cubicBezTo>
                <a:cubicBezTo>
                  <a:pt x="4829492" y="2139048"/>
                  <a:pt x="5256428" y="2625743"/>
                  <a:pt x="5783081" y="2625743"/>
                </a:cubicBezTo>
                <a:cubicBezTo>
                  <a:pt x="6309734" y="2625743"/>
                  <a:pt x="6736670" y="2139048"/>
                  <a:pt x="6736670" y="1538679"/>
                </a:cubicBezTo>
                <a:cubicBezTo>
                  <a:pt x="6736670" y="938310"/>
                  <a:pt x="6309734" y="451615"/>
                  <a:pt x="5783081" y="45161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0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13A22F-8DF5-4BC3-30C5-BE564FC0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ADA1BA4-ACF6-C2F0-00FB-7524C9AB716B}"/>
              </a:ext>
            </a:extLst>
          </p:cNvPr>
          <p:cNvGrpSpPr/>
          <p:nvPr/>
        </p:nvGrpSpPr>
        <p:grpSpPr>
          <a:xfrm>
            <a:off x="79149" y="55604"/>
            <a:ext cx="11894231" cy="509662"/>
            <a:chOff x="41737" y="58479"/>
            <a:chExt cx="11894231" cy="509662"/>
          </a:xfrm>
        </p:grpSpPr>
        <p:pic>
          <p:nvPicPr>
            <p:cNvPr id="5" name="Picture 2" descr="May be an image of text that says 'QST'">
              <a:extLst>
                <a:ext uri="{FF2B5EF4-FFF2-40B4-BE49-F238E27FC236}">
                  <a16:creationId xmlns:a16="http://schemas.microsoft.com/office/drawing/2014/main" id="{8D6B0561-93C7-BDB4-5926-9DEBD49DBE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37" y="58479"/>
              <a:ext cx="372441" cy="509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3B51A507-F005-E68F-741D-CEBE51B6B8DA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7" name="TextBox 50">
              <a:extLst>
                <a:ext uri="{FF2B5EF4-FFF2-40B4-BE49-F238E27FC236}">
                  <a16:creationId xmlns:a16="http://schemas.microsoft.com/office/drawing/2014/main" id="{726095F4-2CF4-DDDD-BD8F-ABD4CA71C05F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Phase Analysis of HC-induced Instability</a:t>
              </a:r>
            </a:p>
          </p:txBody>
        </p: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C70CD0D7-AF1E-D080-BFB9-8F9A71E69BD3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2C775C57-0584-8ACC-2C35-56E2F52B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84816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fld>
            <a:endParaRPr kumimoji="1" lang="ja-JP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7961EB13-8430-09B1-208F-F1FD17AAA2A1}"/>
                  </a:ext>
                </a:extLst>
              </p:cNvPr>
              <p:cNvSpPr txBox="1"/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𝑏𝑛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/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𝑏𝑚𝑛𝑐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7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7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700" b="0" i="1" smtClean="0">
                                  <a:latin typeface="Cambria Math" panose="02040503050406030204" pitchFamily="18" charset="0"/>
                                </a:rPr>
                                <m:t>𝑏𝑚𝑛𝑠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JP" sz="1700" dirty="0"/>
              </a:p>
            </p:txBody>
          </p:sp>
        </mc:Choice>
        <mc:Fallback xmlns="">
          <p:sp>
            <p:nvSpPr>
              <p:cNvPr id="271" name="TextBox 21">
                <a:extLst>
                  <a:ext uri="{FF2B5EF4-FFF2-40B4-BE49-F238E27FC236}">
                    <a16:creationId xmlns:a16="http://schemas.microsoft.com/office/drawing/2014/main" id="{5C354023-507B-A204-C928-5A48D458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9" y="1430426"/>
                <a:ext cx="5593646" cy="727187"/>
              </a:xfrm>
              <a:prstGeom prst="rect">
                <a:avLst/>
              </a:prstGeom>
              <a:blipFill>
                <a:blip r:embed="rId5"/>
                <a:stretch>
                  <a:fillRect t="-118966" b="-168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57A0CB06-0165-8D95-83F0-E83DC64B195F}"/>
                  </a:ext>
                </a:extLst>
              </p:cNvPr>
              <p:cNvSpPr txBox="1"/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65125" lvl="1" indent="-18415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understand mode helical localization, we analyze the phase of each toroidal harmonic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𝑏𝑛</m:t>
                        </m:r>
                      </m:sub>
                    </m:sSub>
                  </m:oMath>
                </a14:m>
                <a:endParaRPr kumimoji="1" lang="en-US" altLang="ja-JP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2" name="テキスト ボックス 271">
                <a:extLst>
                  <a:ext uri="{FF2B5EF4-FFF2-40B4-BE49-F238E27FC236}">
                    <a16:creationId xmlns:a16="http://schemas.microsoft.com/office/drawing/2014/main" id="{98375AF7-2CD6-A779-5CC5-082947635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276" y="846420"/>
                <a:ext cx="5867526" cy="707886"/>
              </a:xfrm>
              <a:prstGeom prst="rect">
                <a:avLst/>
              </a:prstGeom>
              <a:blipFill>
                <a:blip r:embed="rId6"/>
                <a:stretch>
                  <a:fillRect t="-5263" r="-1944" b="-14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1E226FE-ADA8-557A-E5E5-547AEE1420CD}"/>
              </a:ext>
            </a:extLst>
          </p:cNvPr>
          <p:cNvGrpSpPr/>
          <p:nvPr/>
        </p:nvGrpSpPr>
        <p:grpSpPr>
          <a:xfrm>
            <a:off x="68752" y="2751506"/>
            <a:ext cx="5975065" cy="3796059"/>
            <a:chOff x="68752" y="2751506"/>
            <a:chExt cx="5975065" cy="3796059"/>
          </a:xfrm>
        </p:grpSpPr>
        <p:grpSp>
          <p:nvGrpSpPr>
            <p:cNvPr id="303" name="グループ化 302">
              <a:extLst>
                <a:ext uri="{FF2B5EF4-FFF2-40B4-BE49-F238E27FC236}">
                  <a16:creationId xmlns:a16="http://schemas.microsoft.com/office/drawing/2014/main" id="{0453209E-23A7-5566-7FD7-94F798F6D513}"/>
                </a:ext>
              </a:extLst>
            </p:cNvPr>
            <p:cNvGrpSpPr/>
            <p:nvPr/>
          </p:nvGrpSpPr>
          <p:grpSpPr>
            <a:xfrm>
              <a:off x="68752" y="2872901"/>
              <a:ext cx="5975065" cy="3674664"/>
              <a:chOff x="72683" y="2929967"/>
              <a:chExt cx="5819764" cy="3652065"/>
            </a:xfrm>
          </p:grpSpPr>
          <p:grpSp>
            <p:nvGrpSpPr>
              <p:cNvPr id="282" name="グループ化 281">
                <a:extLst>
                  <a:ext uri="{FF2B5EF4-FFF2-40B4-BE49-F238E27FC236}">
                    <a16:creationId xmlns:a16="http://schemas.microsoft.com/office/drawing/2014/main" id="{4EEFA1FF-B644-4478-4007-DA05C6E52E60}"/>
                  </a:ext>
                </a:extLst>
              </p:cNvPr>
              <p:cNvGrpSpPr/>
              <p:nvPr/>
            </p:nvGrpSpPr>
            <p:grpSpPr>
              <a:xfrm>
                <a:off x="72683" y="2929967"/>
                <a:ext cx="5819764" cy="3652065"/>
                <a:chOff x="72683" y="2929967"/>
                <a:chExt cx="5819764" cy="3652065"/>
              </a:xfrm>
            </p:grpSpPr>
            <p:pic>
              <p:nvPicPr>
                <p:cNvPr id="278" name="図 277">
                  <a:extLst>
                    <a:ext uri="{FF2B5EF4-FFF2-40B4-BE49-F238E27FC236}">
                      <a16:creationId xmlns:a16="http://schemas.microsoft.com/office/drawing/2014/main" id="{B662AF7C-C24A-A67F-9F86-3D1687AC22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922"/>
                <a:stretch>
                  <a:fillRect/>
                </a:stretch>
              </p:blipFill>
              <p:spPr>
                <a:xfrm>
                  <a:off x="76001" y="2929967"/>
                  <a:ext cx="5732152" cy="944467"/>
                </a:xfrm>
                <a:prstGeom prst="rect">
                  <a:avLst/>
                </a:prstGeom>
              </p:spPr>
            </p:pic>
            <p:pic>
              <p:nvPicPr>
                <p:cNvPr id="279" name="図 278">
                  <a:extLst>
                    <a:ext uri="{FF2B5EF4-FFF2-40B4-BE49-F238E27FC236}">
                      <a16:creationId xmlns:a16="http://schemas.microsoft.com/office/drawing/2014/main" id="{DF1A367D-B7AA-C7FF-915E-7F587EA1BB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132"/>
                <a:stretch>
                  <a:fillRect/>
                </a:stretch>
              </p:blipFill>
              <p:spPr>
                <a:xfrm>
                  <a:off x="72683" y="3854459"/>
                  <a:ext cx="5719936" cy="789156"/>
                </a:xfrm>
                <a:prstGeom prst="rect">
                  <a:avLst/>
                </a:prstGeom>
              </p:spPr>
            </p:pic>
            <p:pic>
              <p:nvPicPr>
                <p:cNvPr id="280" name="図 279">
                  <a:extLst>
                    <a:ext uri="{FF2B5EF4-FFF2-40B4-BE49-F238E27FC236}">
                      <a16:creationId xmlns:a16="http://schemas.microsoft.com/office/drawing/2014/main" id="{8FBE1500-CCF2-E495-A566-AF6BE7833C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6002" y="4643614"/>
                  <a:ext cx="5745058" cy="787234"/>
                </a:xfrm>
                <a:prstGeom prst="rect">
                  <a:avLst/>
                </a:prstGeom>
              </p:spPr>
            </p:pic>
            <p:pic>
              <p:nvPicPr>
                <p:cNvPr id="281" name="図 280">
                  <a:extLst>
                    <a:ext uri="{FF2B5EF4-FFF2-40B4-BE49-F238E27FC236}">
                      <a16:creationId xmlns:a16="http://schemas.microsoft.com/office/drawing/2014/main" id="{01951E50-E70A-19D0-C422-D7812DA8AB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72683" y="5420849"/>
                  <a:ext cx="5819764" cy="116118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FEF79DEE-0F1A-543A-011E-AFA12F82AFB4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2" name="テキスト ボックス 231">
                    <a:extLst>
                      <a:ext uri="{FF2B5EF4-FFF2-40B4-BE49-F238E27FC236}">
                        <a16:creationId xmlns:a16="http://schemas.microsoft.com/office/drawing/2014/main" id="{3902B66F-4F78-E752-2DFC-C40E3D39DF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023369"/>
                    <a:ext cx="577466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75821DEF-BF27-946A-706B-78D0301DF63B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3" name="テキスト ボックス 232">
                    <a:extLst>
                      <a:ext uri="{FF2B5EF4-FFF2-40B4-BE49-F238E27FC236}">
                        <a16:creationId xmlns:a16="http://schemas.microsoft.com/office/drawing/2014/main" id="{5DE0ED7C-BD75-BBD8-EA7C-4F82CA825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3801468"/>
                    <a:ext cx="676852" cy="30777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C14071F0-A318-ECFD-DB77-BF3B9421A90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4" name="テキスト ボックス 233">
                    <a:extLst>
                      <a:ext uri="{FF2B5EF4-FFF2-40B4-BE49-F238E27FC236}">
                        <a16:creationId xmlns:a16="http://schemas.microsoft.com/office/drawing/2014/main" id="{298D80A4-A47E-116C-EAC0-29FA07079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5" y="4605777"/>
                    <a:ext cx="776238" cy="307777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3846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F42A830F-70C2-A822-02DB-68D6596F9D3B}"/>
                      </a:ext>
                    </a:extLst>
                  </p:cNvPr>
                  <p:cNvSpPr txBox="1"/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270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5" name="テキスト ボックス 234">
                    <a:extLst>
                      <a:ext uri="{FF2B5EF4-FFF2-40B4-BE49-F238E27FC236}">
                        <a16:creationId xmlns:a16="http://schemas.microsoft.com/office/drawing/2014/main" id="{E955654A-8613-4330-3438-6D021CBA0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4264" y="5374958"/>
                    <a:ext cx="776238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704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1" name="直線コネクタ 250">
                <a:extLst>
                  <a:ext uri="{FF2B5EF4-FFF2-40B4-BE49-F238E27FC236}">
                    <a16:creationId xmlns:a16="http://schemas.microsoft.com/office/drawing/2014/main" id="{011E9398-4FBB-D466-4125-C4326FFDF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2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線コネクタ 251">
                <a:extLst>
                  <a:ext uri="{FF2B5EF4-FFF2-40B4-BE49-F238E27FC236}">
                    <a16:creationId xmlns:a16="http://schemas.microsoft.com/office/drawing/2014/main" id="{39F30695-429A-65E1-254A-39E8DA9E72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8522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線コネクタ 252">
                <a:extLst>
                  <a:ext uri="{FF2B5EF4-FFF2-40B4-BE49-F238E27FC236}">
                    <a16:creationId xmlns:a16="http://schemas.microsoft.com/office/drawing/2014/main" id="{C7FD4AB4-FF9F-5719-4084-307F4A3F0A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0013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線コネクタ 253">
                <a:extLst>
                  <a:ext uri="{FF2B5EF4-FFF2-40B4-BE49-F238E27FC236}">
                    <a16:creationId xmlns:a16="http://schemas.microsoft.com/office/drawing/2014/main" id="{A38617C3-9C9A-26BE-525D-47FF9C1EFB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5546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線コネクタ 254">
                <a:extLst>
                  <a:ext uri="{FF2B5EF4-FFF2-40B4-BE49-F238E27FC236}">
                    <a16:creationId xmlns:a16="http://schemas.microsoft.com/office/drawing/2014/main" id="{02F2A800-9202-AB00-606D-8E2071DC2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944" y="3084781"/>
                <a:ext cx="0" cy="3103878"/>
              </a:xfrm>
              <a:prstGeom prst="line">
                <a:avLst/>
              </a:prstGeom>
              <a:ln w="19050">
                <a:solidFill>
                  <a:srgbClr val="FF00FA"/>
                </a:solidFill>
                <a:prstDash val="dash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20FD53F9-D3F9-6888-841D-73A8EF8D7353}"/>
                    </a:ext>
                  </a:extLst>
                </p:cNvPr>
                <p:cNvSpPr txBox="1"/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n=52 </a:t>
                  </a:r>
                  <a14:m>
                    <m:oMath xmlns:m="http://schemas.openxmlformats.org/officeDocument/2006/math">
                      <m:r>
                        <a:rPr lang="en-US" altLang="ja-JP" b="1" i="1">
                          <a:solidFill>
                            <a:srgbClr val="4D9BDB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ja-JP" b="1" i="1">
                              <a:solidFill>
                                <a:srgbClr val="4D9BDB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lang="en-US" altLang="ja-JP" b="1" dirty="0">
                      <a:solidFill>
                        <a:srgbClr val="4D9BDB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</a:t>
                  </a:r>
                  <a:endParaRPr lang="ja-JP" altLang="en-US" b="1">
                    <a:solidFill>
                      <a:srgbClr val="4D9BDB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4" name="テキスト ボックス 273">
                  <a:extLst>
                    <a:ext uri="{FF2B5EF4-FFF2-40B4-BE49-F238E27FC236}">
                      <a16:creationId xmlns:a16="http://schemas.microsoft.com/office/drawing/2014/main" id="{FE77EE15-E646-185B-F6A7-45557228C6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6605" y="2751506"/>
                  <a:ext cx="3115533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3659" t="-20000" r="-2439" b="-3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C7F3D78-E9C6-8ABD-9F0B-880EA73C6A76}"/>
              </a:ext>
            </a:extLst>
          </p:cNvPr>
          <p:cNvGrpSpPr/>
          <p:nvPr/>
        </p:nvGrpSpPr>
        <p:grpSpPr>
          <a:xfrm>
            <a:off x="6148185" y="2740516"/>
            <a:ext cx="6002718" cy="3800908"/>
            <a:chOff x="6148185" y="2740516"/>
            <a:chExt cx="6002718" cy="380090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71582EAB-97E0-F970-0805-81ED76DF7AE7}"/>
                </a:ext>
              </a:extLst>
            </p:cNvPr>
            <p:cNvGrpSpPr/>
            <p:nvPr/>
          </p:nvGrpSpPr>
          <p:grpSpPr>
            <a:xfrm>
              <a:off x="6148185" y="2879018"/>
              <a:ext cx="6002718" cy="3662406"/>
              <a:chOff x="6269300" y="2936315"/>
              <a:chExt cx="5846698" cy="3639883"/>
            </a:xfrm>
          </p:grpSpPr>
          <p:grpSp>
            <p:nvGrpSpPr>
              <p:cNvPr id="292" name="グループ化 291">
                <a:extLst>
                  <a:ext uri="{FF2B5EF4-FFF2-40B4-BE49-F238E27FC236}">
                    <a16:creationId xmlns:a16="http://schemas.microsoft.com/office/drawing/2014/main" id="{48397F79-E78A-E134-FEA3-D229DEF9129C}"/>
                  </a:ext>
                </a:extLst>
              </p:cNvPr>
              <p:cNvGrpSpPr/>
              <p:nvPr/>
            </p:nvGrpSpPr>
            <p:grpSpPr>
              <a:xfrm>
                <a:off x="6269300" y="2936315"/>
                <a:ext cx="5846698" cy="3639883"/>
                <a:chOff x="6269300" y="2936315"/>
                <a:chExt cx="5846698" cy="3639883"/>
              </a:xfrm>
            </p:grpSpPr>
            <p:pic>
              <p:nvPicPr>
                <p:cNvPr id="288" name="図 287">
                  <a:extLst>
                    <a:ext uri="{FF2B5EF4-FFF2-40B4-BE49-F238E27FC236}">
                      <a16:creationId xmlns:a16="http://schemas.microsoft.com/office/drawing/2014/main" id="{F5D3F82E-78BA-6345-638D-C1FA5E9ADD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71493" y="2936315"/>
                  <a:ext cx="5769326" cy="944467"/>
                </a:xfrm>
                <a:prstGeom prst="rect">
                  <a:avLst/>
                </a:prstGeom>
              </p:spPr>
            </p:pic>
            <p:pic>
              <p:nvPicPr>
                <p:cNvPr id="289" name="図 288">
                  <a:extLst>
                    <a:ext uri="{FF2B5EF4-FFF2-40B4-BE49-F238E27FC236}">
                      <a16:creationId xmlns:a16="http://schemas.microsoft.com/office/drawing/2014/main" id="{D53EB0D4-7A02-F7D5-1736-F4D53570DC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3858692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0" name="図 289">
                  <a:extLst>
                    <a:ext uri="{FF2B5EF4-FFF2-40B4-BE49-F238E27FC236}">
                      <a16:creationId xmlns:a16="http://schemas.microsoft.com/office/drawing/2014/main" id="{9764FA6D-42FF-E49C-2788-977451A69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4636854"/>
                  <a:ext cx="5769326" cy="789156"/>
                </a:xfrm>
                <a:prstGeom prst="rect">
                  <a:avLst/>
                </a:prstGeom>
              </p:spPr>
            </p:pic>
            <p:pic>
              <p:nvPicPr>
                <p:cNvPr id="291" name="図 290">
                  <a:extLst>
                    <a:ext uri="{FF2B5EF4-FFF2-40B4-BE49-F238E27FC236}">
                      <a16:creationId xmlns:a16="http://schemas.microsoft.com/office/drawing/2014/main" id="{74B3CC4B-57C3-66B8-AF5E-94C1568E70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269300" y="5415016"/>
                  <a:ext cx="5846698" cy="1161182"/>
                </a:xfrm>
                <a:prstGeom prst="rect">
                  <a:avLst/>
                </a:prstGeom>
              </p:spPr>
            </p:pic>
          </p:grpSp>
          <p:grpSp>
            <p:nvGrpSpPr>
              <p:cNvPr id="302" name="グループ化 301">
                <a:extLst>
                  <a:ext uri="{FF2B5EF4-FFF2-40B4-BE49-F238E27FC236}">
                    <a16:creationId xmlns:a16="http://schemas.microsoft.com/office/drawing/2014/main" id="{4F214EB3-9E57-0A45-217A-D05E8FBEEE35}"/>
                  </a:ext>
                </a:extLst>
              </p:cNvPr>
              <p:cNvGrpSpPr/>
              <p:nvPr/>
            </p:nvGrpSpPr>
            <p:grpSpPr>
              <a:xfrm>
                <a:off x="6683566" y="3017863"/>
                <a:ext cx="5312267" cy="3170796"/>
                <a:chOff x="6683566" y="3017863"/>
                <a:chExt cx="5312267" cy="3170796"/>
              </a:xfrm>
            </p:grpSpPr>
            <p:cxnSp>
              <p:nvCxnSpPr>
                <p:cNvPr id="209" name="直線コネクタ 208">
                  <a:extLst>
                    <a:ext uri="{FF2B5EF4-FFF2-40B4-BE49-F238E27FC236}">
                      <a16:creationId xmlns:a16="http://schemas.microsoft.com/office/drawing/2014/main" id="{48407E74-45CC-CB0A-6DF2-FB0F071B7A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153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線コネクタ 220">
                  <a:extLst>
                    <a:ext uri="{FF2B5EF4-FFF2-40B4-BE49-F238E27FC236}">
                      <a16:creationId xmlns:a16="http://schemas.microsoft.com/office/drawing/2014/main" id="{DE850D86-E63A-823B-1337-7FE99251CD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4296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線コネクタ 221">
                  <a:extLst>
                    <a:ext uri="{FF2B5EF4-FFF2-40B4-BE49-F238E27FC236}">
                      <a16:creationId xmlns:a16="http://schemas.microsoft.com/office/drawing/2014/main" id="{117AB345-C429-F88D-B5CB-CA3F409A4E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8578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線コネクタ 222">
                  <a:extLst>
                    <a:ext uri="{FF2B5EF4-FFF2-40B4-BE49-F238E27FC236}">
                      <a16:creationId xmlns:a16="http://schemas.microsoft.com/office/drawing/2014/main" id="{D2BE28EB-2C6D-11E5-9F16-6AEBDBFE24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95833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線コネクタ 226">
                  <a:extLst>
                    <a:ext uri="{FF2B5EF4-FFF2-40B4-BE49-F238E27FC236}">
                      <a16:creationId xmlns:a16="http://schemas.microsoft.com/office/drawing/2014/main" id="{DF97F497-3B4D-FDDB-CC25-BDE50524D1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3718" y="3074227"/>
                  <a:ext cx="0" cy="3114432"/>
                </a:xfrm>
                <a:prstGeom prst="line">
                  <a:avLst/>
                </a:prstGeom>
                <a:ln w="19050">
                  <a:solidFill>
                    <a:srgbClr val="FF00FA"/>
                  </a:solidFill>
                  <a:prstDash val="dash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F7706C94-618E-F7F3-29F7-6573DFA5C6D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8" name="テキスト ボックス 227">
                      <a:extLst>
                        <a:ext uri="{FF2B5EF4-FFF2-40B4-BE49-F238E27FC236}">
                          <a16:creationId xmlns:a16="http://schemas.microsoft.com/office/drawing/2014/main" id="{51671BCE-D24B-A96F-2C93-82D58F46B5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017863"/>
                      <a:ext cx="577466" cy="3077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5737337-EC75-8C7C-79BD-7A65EEB253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9" name="テキスト ボックス 228">
                      <a:extLst>
                        <a:ext uri="{FF2B5EF4-FFF2-40B4-BE49-F238E27FC236}">
                          <a16:creationId xmlns:a16="http://schemas.microsoft.com/office/drawing/2014/main" id="{1484789A-50B0-D597-5970-E78D39626F1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3808441"/>
                      <a:ext cx="676852" cy="307777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t="-4000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B90381DD-F292-53D3-97BF-284630FE26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0" name="テキスト ボックス 229">
                      <a:extLst>
                        <a:ext uri="{FF2B5EF4-FFF2-40B4-BE49-F238E27FC236}">
                          <a16:creationId xmlns:a16="http://schemas.microsoft.com/office/drawing/2014/main" id="{7E6BC27B-3129-81C8-2FAA-E2E3FEDE9D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8" y="4590994"/>
                      <a:ext cx="776238" cy="30777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t="-3846" b="-153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3CB66400-858B-FC3E-16AD-D253A90384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oMath>
                      </a14:m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270</m:t>
                              </m:r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∘</m:t>
                              </m:r>
                            </m:sup>
                          </m:sSup>
                        </m:oMath>
                      </a14:m>
                      <a:endParaRPr kumimoji="1" lang="ja-JP" alt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1" name="テキスト ボックス 230">
                      <a:extLst>
                        <a:ext uri="{FF2B5EF4-FFF2-40B4-BE49-F238E27FC236}">
                          <a16:creationId xmlns:a16="http://schemas.microsoft.com/office/drawing/2014/main" id="{5E59F2AB-B07D-4AD9-2789-87A465155B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83566" y="5364817"/>
                      <a:ext cx="776238" cy="30777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t="-3704" b="-148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C3CB5553-DC43-3F84-1138-CC2FEBAE446C}"/>
                    </a:ext>
                  </a:extLst>
                </p:cNvPr>
                <p:cNvSpPr txBox="1"/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solidFill>
                        <a:srgbClr val="FF0000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b="1" dirty="0">
                      <a:solidFill>
                        <a:srgbClr val="732EE7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 </a:t>
                  </a:r>
                  <a14:m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effectLst>
                                <a:glow rad="1270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𝒃𝒏</m:t>
                          </m:r>
                        </m:sub>
                      </m:sSub>
                    </m:oMath>
                  </a14:m>
                  <a:r>
                    <a:rPr kumimoji="1" lang="en-US" altLang="ja-JP" b="1" dirty="0">
                      <a:solidFill>
                        <a:schemeClr val="tx1"/>
                      </a:solidFill>
                      <a:effectLst>
                        <a:glow rad="1270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Poloidal Structure </a:t>
                  </a:r>
                  <a:endParaRPr kumimoji="1" lang="ja-JP" altLang="en-US" b="1">
                    <a:solidFill>
                      <a:schemeClr val="tx1"/>
                    </a:solidFill>
                    <a:effectLst>
                      <a:glow rad="1270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6" name="テキスト ボックス 275">
                  <a:extLst>
                    <a:ext uri="{FF2B5EF4-FFF2-40B4-BE49-F238E27FC236}">
                      <a16:creationId xmlns:a16="http://schemas.microsoft.com/office/drawing/2014/main" id="{1202480E-E911-9202-2EFE-4FDCA66BE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2481" y="2740516"/>
                  <a:ext cx="3652538" cy="369332"/>
                </a:xfrm>
                <a:prstGeom prst="rect">
                  <a:avLst/>
                </a:prstGeom>
                <a:blipFill>
                  <a:blip r:embed="rId29"/>
                  <a:stretch>
                    <a:fillRect l="-2768" t="-24138" r="-2076" b="-37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EC256D9E-880E-B0B4-A180-04F3CC70E065}"/>
              </a:ext>
            </a:extLst>
          </p:cNvPr>
          <p:cNvGrpSpPr/>
          <p:nvPr/>
        </p:nvGrpSpPr>
        <p:grpSpPr>
          <a:xfrm>
            <a:off x="45182" y="568142"/>
            <a:ext cx="6430468" cy="2261002"/>
            <a:chOff x="45182" y="568142"/>
            <a:chExt cx="6430468" cy="226100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9CD206B-58B1-DA90-F559-FF2D602AE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04" t="28935" r="19730" b="25632"/>
            <a:stretch>
              <a:fillRect/>
            </a:stretch>
          </p:blipFill>
          <p:spPr>
            <a:xfrm>
              <a:off x="45182" y="568142"/>
              <a:ext cx="6430468" cy="2261002"/>
            </a:xfrm>
            <a:prstGeom prst="rect">
              <a:avLst/>
            </a:prstGeom>
          </p:spPr>
        </p:pic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C1FB98E9-8BDD-A4AA-F355-6CCD926B12CF}"/>
                </a:ext>
              </a:extLst>
            </p:cNvPr>
            <p:cNvGrpSpPr/>
            <p:nvPr/>
          </p:nvGrpSpPr>
          <p:grpSpPr>
            <a:xfrm>
              <a:off x="948395" y="698099"/>
              <a:ext cx="5354940" cy="933517"/>
              <a:chOff x="865203" y="716381"/>
              <a:chExt cx="5354940" cy="9335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23AEADB-C441-B017-817B-7D30ED016A30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4C1F3EAE-4648-A9F9-55A8-12694E5060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03" y="1214904"/>
                    <a:ext cx="715196" cy="36933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F5ADCE7-C60B-FB4D-4AD7-B1BCAF411D8C}"/>
                      </a:ext>
                    </a:extLst>
                  </p:cNvPr>
                  <p:cNvSpPr txBox="1"/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=9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7" name="テキスト ボックス 26">
                    <a:extLst>
                      <a:ext uri="{FF2B5EF4-FFF2-40B4-BE49-F238E27FC236}">
                        <a16:creationId xmlns:a16="http://schemas.microsoft.com/office/drawing/2014/main" id="{5482C347-BEE2-3DEB-EC34-A4B101DC74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7997" y="716381"/>
                    <a:ext cx="805092" cy="369332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1563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F7E5A00D-5602-7D71-476E-20E3A4B48D38}"/>
                      </a:ext>
                    </a:extLst>
                  </p:cNvPr>
                  <p:cNvSpPr txBox="1"/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テキスト ボックス 34">
                    <a:extLst>
                      <a:ext uri="{FF2B5EF4-FFF2-40B4-BE49-F238E27FC236}">
                        <a16:creationId xmlns:a16="http://schemas.microsoft.com/office/drawing/2014/main" id="{D6364F82-0268-5B7F-6384-8F90F5AF17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5614" y="1199366"/>
                    <a:ext cx="933332" cy="369332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 l="-1351" t="-10345" b="-2413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CBEFEC43-5F9B-E44C-52E0-97A38B7F31A1}"/>
                      </a:ext>
                    </a:extLst>
                  </p:cNvPr>
                  <p:cNvSpPr txBox="1"/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a14:m>
                    <a:r>
                      <a:rPr kumimoji="1" lang="en-US" altLang="ja-JP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=2</a:t>
                    </a:r>
                    <a14:m>
                      <m:oMath xmlns:m="http://schemas.openxmlformats.org/officeDocument/2006/math"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7</m:t>
                        </m:r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a14:m>
                    <a:endParaRPr kumimoji="1" lang="ja-JP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0DC7AB9E-B75B-CF84-56A0-FA9B92C359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6811" y="1280566"/>
                    <a:ext cx="933332" cy="369332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 l="-1333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10BF041-843B-EA70-6AEF-725BDE80B2B9}"/>
              </a:ext>
            </a:extLst>
          </p:cNvPr>
          <p:cNvSpPr txBox="1"/>
          <p:nvPr/>
        </p:nvSpPr>
        <p:spPr>
          <a:xfrm>
            <a:off x="329397" y="6412025"/>
            <a:ext cx="11986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“This pressure-driven mode </a:t>
            </a:r>
            <a:r>
              <a:rPr lang="en-US" altLang="ja-JP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cluster of weakly unstable ‘n’ ballooning modes coupled by HC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C83B005-423B-C3C2-F98F-64A61E7C4F58}"/>
              </a:ext>
            </a:extLst>
          </p:cNvPr>
          <p:cNvSpPr/>
          <p:nvPr/>
        </p:nvSpPr>
        <p:spPr>
          <a:xfrm>
            <a:off x="7947854" y="3806538"/>
            <a:ext cx="329282" cy="7722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CBF0108-DA43-7B52-63F3-C6B565D3A36D}"/>
              </a:ext>
            </a:extLst>
          </p:cNvPr>
          <p:cNvSpPr/>
          <p:nvPr/>
        </p:nvSpPr>
        <p:spPr>
          <a:xfrm>
            <a:off x="6649718" y="4594882"/>
            <a:ext cx="244387" cy="7722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55C268D-C590-920D-36A5-AFD78CE6227E}"/>
              </a:ext>
            </a:extLst>
          </p:cNvPr>
          <p:cNvSpPr/>
          <p:nvPr/>
        </p:nvSpPr>
        <p:spPr>
          <a:xfrm>
            <a:off x="11774435" y="4594882"/>
            <a:ext cx="244387" cy="7722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7A2E4CE-11C0-1AA9-CAFE-EC2547F20617}"/>
              </a:ext>
            </a:extLst>
          </p:cNvPr>
          <p:cNvSpPr/>
          <p:nvPr/>
        </p:nvSpPr>
        <p:spPr>
          <a:xfrm>
            <a:off x="10576607" y="5376741"/>
            <a:ext cx="244387" cy="7722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FAC16D5-9218-F549-D438-A1597FF4B7DF}"/>
              </a:ext>
            </a:extLst>
          </p:cNvPr>
          <p:cNvGrpSpPr/>
          <p:nvPr/>
        </p:nvGrpSpPr>
        <p:grpSpPr>
          <a:xfrm>
            <a:off x="9751852" y="3808331"/>
            <a:ext cx="1804680" cy="584775"/>
            <a:chOff x="9645845" y="3880726"/>
            <a:chExt cx="1804680" cy="584775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D94F31B-8329-CE78-B734-8B21AA145F71}"/>
                </a:ext>
              </a:extLst>
            </p:cNvPr>
            <p:cNvSpPr txBox="1"/>
            <p:nvPr/>
          </p:nvSpPr>
          <p:spPr>
            <a:xfrm>
              <a:off x="9855964" y="3880726"/>
              <a:ext cx="1594561" cy="584775"/>
            </a:xfrm>
            <a:prstGeom prst="rect">
              <a:avLst/>
            </a:prstGeom>
            <a:noFill/>
            <a:effectLst>
              <a:glow rad="101600">
                <a:schemeClr val="bg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>
                  <a:effectLst>
                    <a:glow rad="152400">
                      <a:schemeClr val="bg1">
                        <a:alpha val="90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Perturbations are cancelled out</a:t>
              </a:r>
              <a:endParaRPr kumimoji="1" lang="ja-JP" altLang="en-US" sz="1600">
                <a:effectLst>
                  <a:glow rad="152400">
                    <a:schemeClr val="bg1">
                      <a:alpha val="9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CB66F584-FC05-458B-596B-9CD56B5721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45845" y="4157416"/>
              <a:ext cx="272342" cy="597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63500">
                <a:schemeClr val="bg1">
                  <a:alpha val="9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021ED18-2338-FB87-1C47-993711A5E0FE}"/>
              </a:ext>
            </a:extLst>
          </p:cNvPr>
          <p:cNvGrpSpPr/>
          <p:nvPr/>
        </p:nvGrpSpPr>
        <p:grpSpPr>
          <a:xfrm>
            <a:off x="6598898" y="2998702"/>
            <a:ext cx="3036756" cy="828433"/>
            <a:chOff x="6598898" y="3028682"/>
            <a:chExt cx="3036756" cy="828433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38E5FD92-2D4B-9BCA-C2B3-E713BFF3C5CB}"/>
                </a:ext>
              </a:extLst>
            </p:cNvPr>
            <p:cNvSpPr/>
            <p:nvPr/>
          </p:nvSpPr>
          <p:spPr>
            <a:xfrm>
              <a:off x="9259101" y="3028682"/>
              <a:ext cx="376553" cy="77229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0E40248-88EF-E8F9-60B2-024E3EE07E21}"/>
                </a:ext>
              </a:extLst>
            </p:cNvPr>
            <p:cNvSpPr txBox="1"/>
            <p:nvPr/>
          </p:nvSpPr>
          <p:spPr>
            <a:xfrm>
              <a:off x="6598898" y="3487783"/>
              <a:ext cx="23968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solidFill>
                    <a:schemeClr val="accent2"/>
                  </a:solidFill>
                  <a:effectLst>
                    <a:glow rad="127000">
                      <a:schemeClr val="bg1">
                        <a:alpha val="94000"/>
                      </a:schemeClr>
                    </a:glo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Constructively Interfere</a:t>
              </a:r>
              <a:endParaRPr kumimoji="1" lang="ja-JP" altLang="en-US">
                <a:solidFill>
                  <a:schemeClr val="accent2"/>
                </a:solidFill>
                <a:effectLst>
                  <a:glow rad="127000">
                    <a:schemeClr val="bg1">
                      <a:alpha val="94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72B5402E-1392-3353-8A29-12BFD545EBF6}"/>
                </a:ext>
              </a:extLst>
            </p:cNvPr>
            <p:cNvCxnSpPr/>
            <p:nvPr/>
          </p:nvCxnSpPr>
          <p:spPr>
            <a:xfrm>
              <a:off x="8918510" y="3686409"/>
              <a:ext cx="319651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559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B608BC-FE3B-BCA0-9F9F-EA090BF27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3A043EB-5420-AE3D-6862-60336DA2E16F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3CCACFA4-A413-5685-5C9E-86ACCEAB0E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80350518-235B-6E9D-7BDB-BA2D7F78F9AB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2677479F-2ECC-124B-CD26-E6837C469964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Time Evolution of the Eigenfunction (Reference Case)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FA78C277-B601-089D-DAA5-4B5D242CA452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052AA75E-0C51-379F-96E7-226B971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32</a:t>
            </a:fld>
            <a:endParaRPr kumimoji="1" lang="ja-JP" altLang="en-US" sz="2400"/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E81823B-C239-6444-7CDF-276A1A510385}"/>
              </a:ext>
            </a:extLst>
          </p:cNvPr>
          <p:cNvGrpSpPr/>
          <p:nvPr/>
        </p:nvGrpSpPr>
        <p:grpSpPr>
          <a:xfrm>
            <a:off x="8054465" y="530749"/>
            <a:ext cx="3963198" cy="5296892"/>
            <a:chOff x="7945325" y="531216"/>
            <a:chExt cx="4105588" cy="54871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B82246F-2E5B-5F1E-016E-13BF3EADFDFA}"/>
                    </a:ext>
                  </a:extLst>
                </p:cNvPr>
                <p:cNvSpPr txBox="1"/>
                <p:nvPr/>
              </p:nvSpPr>
              <p:spPr>
                <a:xfrm>
                  <a:off x="8626584" y="531216"/>
                  <a:ext cx="3186950" cy="4217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𝟎𝟗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2000" b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ms</a:t>
                  </a:r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87/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a14:m>
                  <a:endParaRPr lang="ja-JP" altLang="ja-JP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CB82246F-2E5B-5F1E-016E-13BF3EADFD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6584" y="531216"/>
                  <a:ext cx="3186950" cy="421725"/>
                </a:xfrm>
                <a:prstGeom prst="rect">
                  <a:avLst/>
                </a:prstGeom>
                <a:blipFill>
                  <a:blip r:embed="rId5"/>
                  <a:stretch>
                    <a:fillRect l="-1639" t="-3030" b="-2727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FF2F8538-633C-9909-32F6-F67F5799254B}"/>
                </a:ext>
              </a:extLst>
            </p:cNvPr>
            <p:cNvGrpSpPr/>
            <p:nvPr/>
          </p:nvGrpSpPr>
          <p:grpSpPr>
            <a:xfrm>
              <a:off x="7945325" y="884163"/>
              <a:ext cx="4105588" cy="5134252"/>
              <a:chOff x="5891512" y="185196"/>
              <a:chExt cx="4826644" cy="6035971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A68048E0-AE33-F9F3-FE02-9D192426D4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891513" y="185196"/>
                <a:ext cx="4826643" cy="2893670"/>
              </a:xfrm>
              <a:prstGeom prst="rect">
                <a:avLst/>
              </a:prstGeom>
            </p:spPr>
          </p:pic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A4EAB780-AC0A-D63A-E150-7E4C0191E9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891512" y="3015366"/>
                <a:ext cx="4826643" cy="3205801"/>
              </a:xfrm>
              <a:prstGeom prst="rect">
                <a:avLst/>
              </a:prstGeom>
            </p:spPr>
          </p:pic>
        </p:grp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DAF96620-4BCB-A1D7-6517-D5D3FFB1C5C5}"/>
              </a:ext>
            </a:extLst>
          </p:cNvPr>
          <p:cNvGrpSpPr/>
          <p:nvPr/>
        </p:nvGrpSpPr>
        <p:grpSpPr>
          <a:xfrm>
            <a:off x="4104997" y="530749"/>
            <a:ext cx="3913950" cy="5294678"/>
            <a:chOff x="3538086" y="531216"/>
            <a:chExt cx="4054570" cy="5484906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BA0657BD-09DD-014E-7F8B-CFCC686CCD6F}"/>
                </a:ext>
              </a:extLst>
            </p:cNvPr>
            <p:cNvGrpSpPr/>
            <p:nvPr/>
          </p:nvGrpSpPr>
          <p:grpSpPr>
            <a:xfrm>
              <a:off x="3538086" y="886339"/>
              <a:ext cx="4054570" cy="5129783"/>
              <a:chOff x="3497738" y="886339"/>
              <a:chExt cx="4383671" cy="5546157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0D5A7F90-33F0-8D72-0237-F5CADECE12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497739" y="886339"/>
                <a:ext cx="4383670" cy="2618052"/>
              </a:xfrm>
              <a:prstGeom prst="rect">
                <a:avLst/>
              </a:prstGeom>
            </p:spPr>
          </p:pic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A1DAB3AE-47DA-0137-1DB0-504C5DC9A1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497738" y="3483401"/>
                <a:ext cx="4383670" cy="2949095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BC64AB84-DD81-1BEC-4A53-765A38CEA423}"/>
                    </a:ext>
                  </a:extLst>
                </p:cNvPr>
                <p:cNvSpPr txBox="1"/>
                <p:nvPr/>
              </p:nvSpPr>
              <p:spPr>
                <a:xfrm>
                  <a:off x="4313175" y="531216"/>
                  <a:ext cx="3186949" cy="4217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𝟔𝟏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2000" b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ms</a:t>
                  </a:r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62/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a14:m>
                  <a:endParaRPr lang="ja-JP" altLang="ja-JP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BC64AB84-DD81-1BEC-4A53-765A38CEA4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3175" y="531216"/>
                  <a:ext cx="3186949" cy="421725"/>
                </a:xfrm>
                <a:prstGeom prst="rect">
                  <a:avLst/>
                </a:prstGeom>
                <a:blipFill>
                  <a:blip r:embed="rId10"/>
                  <a:stretch>
                    <a:fillRect l="-2058" t="-3030" b="-2727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D5966E87-EFA4-637B-2CD2-5E1466319733}"/>
              </a:ext>
            </a:extLst>
          </p:cNvPr>
          <p:cNvGrpSpPr/>
          <p:nvPr/>
        </p:nvGrpSpPr>
        <p:grpSpPr>
          <a:xfrm>
            <a:off x="57552" y="517731"/>
            <a:ext cx="3975830" cy="5321649"/>
            <a:chOff x="57552" y="517731"/>
            <a:chExt cx="3975830" cy="53216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B3B3B024-8BC5-B9BD-29D0-91A61B3E3114}"/>
                    </a:ext>
                  </a:extLst>
                </p:cNvPr>
                <p:cNvSpPr txBox="1"/>
                <p:nvPr/>
              </p:nvSpPr>
              <p:spPr>
                <a:xfrm>
                  <a:off x="829230" y="517731"/>
                  <a:ext cx="2967928" cy="4070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t=4.96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sz="2000" b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ms</a:t>
                  </a:r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altLang="ja-JP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47/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a14:m>
                  <a:endParaRPr lang="ja-JP" altLang="ja-JP" sz="2000" b="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B3B3B024-8BC5-B9BD-29D0-91A61B3E31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230" y="517731"/>
                  <a:ext cx="2967928" cy="407099"/>
                </a:xfrm>
                <a:prstGeom prst="rect">
                  <a:avLst/>
                </a:prstGeom>
                <a:blipFill>
                  <a:blip r:embed="rId11"/>
                  <a:stretch>
                    <a:fillRect l="-2128" t="-3030" b="-2727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EB2BEEB9-9AFA-A20B-9B93-846A556B10EB}"/>
                </a:ext>
              </a:extLst>
            </p:cNvPr>
            <p:cNvGrpSpPr/>
            <p:nvPr/>
          </p:nvGrpSpPr>
          <p:grpSpPr>
            <a:xfrm>
              <a:off x="57552" y="871455"/>
              <a:ext cx="3975830" cy="4967925"/>
              <a:chOff x="2577737" y="339635"/>
              <a:chExt cx="4815840" cy="6017544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1A7B6262-51A6-48B0-B6BE-5732F667CA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77737" y="339635"/>
                <a:ext cx="4815840" cy="2871442"/>
              </a:xfrm>
              <a:prstGeom prst="rect">
                <a:avLst/>
              </a:prstGeom>
            </p:spPr>
          </p:pic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9569C042-D18B-C4F4-B8D0-01C4FBDA9E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77737" y="3161287"/>
                <a:ext cx="4815840" cy="3195892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0928D23A-C33E-E927-6294-3D0D0B10EFCA}"/>
                  </a:ext>
                </a:extLst>
              </p:cNvPr>
              <p:cNvSpPr txBox="1"/>
              <p:nvPr/>
            </p:nvSpPr>
            <p:spPr>
              <a:xfrm>
                <a:off x="345689" y="5919546"/>
                <a:ext cx="940791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Shear Alfven wave takes roughly </a:t>
                </a:r>
                <a14:m>
                  <m:oMath xmlns:m="http://schemas.openxmlformats.org/officeDocument/2006/math">
                    <m:r>
                      <a:rPr kumimoji="1" lang="en-US" altLang="ja-JP" sz="19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140</m:t>
                    </m:r>
                  </m:oMath>
                </a14:m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9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sz="19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kumimoji="1" lang="en-US" altLang="ja-JP" sz="19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 to propagate/communicate between each peak.</a:t>
                </a:r>
              </a:p>
              <a:p>
                <a:pPr marL="635000" lvl="1" indent="-455613">
                  <a:buFont typeface="システムフォント（レギュラー）"/>
                  <a:buChar char="ー"/>
                </a:pPr>
                <a:r>
                  <a:rPr kumimoji="1"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Eigenmode structure can partially develop. </a:t>
                </a:r>
              </a:p>
            </p:txBody>
          </p:sp>
        </mc:Choice>
        <mc:Fallback xmlns="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0928D23A-C33E-E927-6294-3D0D0B10E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89" y="5919546"/>
                <a:ext cx="9407911" cy="677108"/>
              </a:xfrm>
              <a:prstGeom prst="rect">
                <a:avLst/>
              </a:prstGeom>
              <a:blipFill>
                <a:blip r:embed="rId14"/>
                <a:stretch>
                  <a:fillRect l="-540" t="-5556" r="-1350" b="-129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33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872C0C-7103-1313-1CE5-A8C242CAC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E4C53B4-5233-8CE9-7A60-41CED527BB81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5FE145A1-2858-0603-29E5-924B41C3BC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E3423A96-6DA5-6EA6-C456-32C4B7553D26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76E70449-9F9C-BA56-47AF-320D2752C138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Effects of Viscosity on Mode Eigenfunction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4F82353B-D723-85F7-1621-74E49DF5B290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DA2D3BE2-72D2-EB66-665B-522A5F0F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33</a:t>
            </a:fld>
            <a:endParaRPr kumimoji="1" lang="ja-JP" altLang="en-US" sz="2400"/>
          </a:p>
        </p:txBody>
      </p: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3B2EFA95-25EA-5294-DAF6-B29498810EFF}"/>
              </a:ext>
            </a:extLst>
          </p:cNvPr>
          <p:cNvGrpSpPr/>
          <p:nvPr/>
        </p:nvGrpSpPr>
        <p:grpSpPr>
          <a:xfrm>
            <a:off x="31469" y="538753"/>
            <a:ext cx="3951605" cy="5690152"/>
            <a:chOff x="260012" y="566291"/>
            <a:chExt cx="3838348" cy="5527067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BA7B6302-E6F1-8345-5E42-9DDC405CE9EE}"/>
                </a:ext>
              </a:extLst>
            </p:cNvPr>
            <p:cNvGrpSpPr/>
            <p:nvPr/>
          </p:nvGrpSpPr>
          <p:grpSpPr>
            <a:xfrm>
              <a:off x="260012" y="590601"/>
              <a:ext cx="3838348" cy="5502757"/>
              <a:chOff x="289191" y="590601"/>
              <a:chExt cx="3794400" cy="5502757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9774C645-76B0-4FBA-C13D-978E55F51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803" t="5222" r="1566" b="7415"/>
              <a:stretch>
                <a:fillRect/>
              </a:stretch>
            </p:blipFill>
            <p:spPr>
              <a:xfrm>
                <a:off x="507759" y="4305395"/>
                <a:ext cx="3453611" cy="1771353"/>
              </a:xfrm>
              <a:prstGeom prst="rect">
                <a:avLst/>
              </a:prstGeom>
            </p:spPr>
          </p:pic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8FF170F3-8DB1-CB09-125E-2945718E7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372" t="13031" r="17606" b="3519"/>
              <a:stretch>
                <a:fillRect/>
              </a:stretch>
            </p:blipFill>
            <p:spPr>
              <a:xfrm>
                <a:off x="352413" y="864205"/>
                <a:ext cx="3670905" cy="3448593"/>
              </a:xfrm>
              <a:prstGeom prst="rect">
                <a:avLst/>
              </a:prstGeom>
            </p:spPr>
          </p:pic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C47A5846-6993-A01E-41AE-B3E7F96731EC}"/>
                  </a:ext>
                </a:extLst>
              </p:cNvPr>
              <p:cNvSpPr/>
              <p:nvPr/>
            </p:nvSpPr>
            <p:spPr>
              <a:xfrm>
                <a:off x="289191" y="590601"/>
                <a:ext cx="3794400" cy="550275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1C515597-119A-B101-4CE7-429029EA73FC}"/>
                </a:ext>
              </a:extLst>
            </p:cNvPr>
            <p:cNvGrpSpPr/>
            <p:nvPr/>
          </p:nvGrpSpPr>
          <p:grpSpPr>
            <a:xfrm>
              <a:off x="1958971" y="2976745"/>
              <a:ext cx="2055939" cy="930687"/>
              <a:chOff x="1851880" y="2976745"/>
              <a:chExt cx="2055939" cy="930687"/>
            </a:xfrm>
          </p:grpSpPr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E375606B-A87D-F445-EDB8-2BF02D9B957C}"/>
                  </a:ext>
                </a:extLst>
              </p:cNvPr>
              <p:cNvGrpSpPr/>
              <p:nvPr/>
            </p:nvGrpSpPr>
            <p:grpSpPr>
              <a:xfrm>
                <a:off x="1851880" y="2976745"/>
                <a:ext cx="1514144" cy="930687"/>
                <a:chOff x="1851880" y="2976745"/>
                <a:chExt cx="1514144" cy="93068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テキスト ボックス 36">
                      <a:extLst>
                        <a:ext uri="{FF2B5EF4-FFF2-40B4-BE49-F238E27FC236}">
                          <a16:creationId xmlns:a16="http://schemas.microsoft.com/office/drawing/2014/main" id="{425090FB-14C1-DCB1-D441-9551C1AB9F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51880" y="3573162"/>
                      <a:ext cx="1125505" cy="33427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kumimoji="1" lang="en-US" altLang="ja-JP" sz="1600" b="1" i="0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kumimoji="1" lang="en-US" altLang="ja-JP" sz="1600" b="1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ja-JP" sz="1600" b="1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</m:e>
                              <m:sup>
                                <m:r>
                                  <a:rPr kumimoji="1" lang="en-US" altLang="ja-JP" sz="1600" b="1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kumimoji="1" lang="en-US" altLang="ja-JP" sz="1600" b="1" i="1" smtClean="0">
                                    <a:solidFill>
                                      <a:srgbClr val="000AFF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p>
                            </m:sSup>
                          </m:oMath>
                        </m:oMathPara>
                      </a14:m>
                      <a:endParaRPr kumimoji="1" lang="ja-JP" altLang="en-US" sz="1600" b="1">
                        <a:solidFill>
                          <a:srgbClr val="000A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7" name="テキスト ボックス 36">
                      <a:extLst>
                        <a:ext uri="{FF2B5EF4-FFF2-40B4-BE49-F238E27FC236}">
                          <a16:creationId xmlns:a16="http://schemas.microsoft.com/office/drawing/2014/main" id="{425090FB-14C1-DCB1-D441-9551C1AB9FE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51880" y="3573162"/>
                      <a:ext cx="1125505" cy="33427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テキスト ボックス 40">
                      <a:extLst>
                        <a:ext uri="{FF2B5EF4-FFF2-40B4-BE49-F238E27FC236}">
                          <a16:creationId xmlns:a16="http://schemas.microsoft.com/office/drawing/2014/main" id="{4F639EEE-C7C6-FC80-335F-2361CE710C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34130" y="2976745"/>
                      <a:ext cx="1031894" cy="60401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kumimoji="1" lang="en-US" altLang="ja-JP" sz="20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𝜸</m:t>
                            </m:r>
                            <m:r>
                              <a:rPr kumimoji="1" lang="en-US" altLang="ja-JP" sz="2000" b="1" i="1" smtClean="0">
                                <a:solidFill>
                                  <a:srgbClr val="000AFF"/>
                                </a:solidFill>
                                <a:latin typeface="Cambria Math" panose="02040503050406030204" pitchFamily="18" charset="0"/>
                              </a:rPr>
                              <m:t>≫</m:t>
                            </m:r>
                            <m:f>
                              <m:fPr>
                                <m:ctrlPr>
                                  <a:rPr kumimoji="1" lang="en-US" altLang="ja-JP" sz="20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glow rad="508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kumimoji="1" lang="en-US" altLang="ja-JP" sz="2000" b="1" i="1" smtClean="0">
                                        <a:solidFill>
                                          <a:schemeClr val="tx1"/>
                                        </a:solidFill>
                                        <a:effectLst>
                                          <a:glow rad="50800">
                                            <a:schemeClr val="bg1"/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2000" b="1" i="1" smtClean="0">
                                        <a:solidFill>
                                          <a:schemeClr val="tx1"/>
                                        </a:solidFill>
                                        <a:effectLst>
                                          <a:glow rad="50800">
                                            <a:schemeClr val="bg1"/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kumimoji="1" lang="en-US" altLang="ja-JP" sz="2000" b="1" i="1" smtClean="0">
                                        <a:solidFill>
                                          <a:schemeClr val="tx1"/>
                                        </a:solidFill>
                                        <a:effectLst>
                                          <a:glow rad="50800">
                                            <a:schemeClr val="bg1"/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kumimoji="1" lang="en-US" altLang="ja-JP" sz="20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glow rad="508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den>
                            </m:f>
                          </m:oMath>
                        </m:oMathPara>
                      </a14:m>
                      <a:endParaRPr kumimoji="1" lang="ja-JP" altLang="en-US" sz="2000" b="1">
                        <a:solidFill>
                          <a:srgbClr val="000A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1" name="テキスト ボックス 40">
                      <a:extLst>
                        <a:ext uri="{FF2B5EF4-FFF2-40B4-BE49-F238E27FC236}">
                          <a16:creationId xmlns:a16="http://schemas.microsoft.com/office/drawing/2014/main" id="{4F639EEE-C7C6-FC80-335F-2361CE710CB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34130" y="2976745"/>
                      <a:ext cx="1031894" cy="604015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4" name="直線矢印コネクタ 43">
                  <a:extLst>
                    <a:ext uri="{FF2B5EF4-FFF2-40B4-BE49-F238E27FC236}">
                      <a16:creationId xmlns:a16="http://schemas.microsoft.com/office/drawing/2014/main" id="{50875718-163C-C41A-8915-43C4E4AA7E1C}"/>
                    </a:ext>
                  </a:extLst>
                </p:cNvPr>
                <p:cNvCxnSpPr/>
                <p:nvPr/>
              </p:nvCxnSpPr>
              <p:spPr>
                <a:xfrm flipV="1">
                  <a:off x="2494859" y="3456034"/>
                  <a:ext cx="0" cy="184906"/>
                </a:xfrm>
                <a:prstGeom prst="straightConnector1">
                  <a:avLst/>
                </a:prstGeom>
                <a:ln w="28575">
                  <a:solidFill>
                    <a:srgbClr val="000AFF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テキスト ボックス 27">
                    <a:extLst>
                      <a:ext uri="{FF2B5EF4-FFF2-40B4-BE49-F238E27FC236}">
                        <a16:creationId xmlns:a16="http://schemas.microsoft.com/office/drawing/2014/main" id="{882109EE-CFAE-E0AD-8DEE-A0968A09D427}"/>
                      </a:ext>
                    </a:extLst>
                  </p:cNvPr>
                  <p:cNvSpPr txBox="1"/>
                  <p:nvPr/>
                </p:nvSpPr>
                <p:spPr>
                  <a:xfrm>
                    <a:off x="2782314" y="3572401"/>
                    <a:ext cx="1125505" cy="33427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altLang="ja-JP" sz="1600" b="1" i="1" smtClean="0">
                              <a:effectLst>
                                <a:glow rad="762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ja-JP" sz="1600" b="1" i="1" smtClean="0">
                              <a:effectLst>
                                <a:glow rad="762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ja-JP" sz="1600" b="1" i="1" smtClean="0">
                              <a:effectLst>
                                <a:glow rad="762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ja-JP" sz="1600" b="1" i="1" smtClean="0">
                              <a:effectLst>
                                <a:glow rad="762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ja-JP" sz="1600" b="1" i="1">
                                  <a:effectLst>
                                    <a:glow rad="762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1600" b="1" i="1">
                                  <a:effectLst>
                                    <a:glow rad="762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altLang="ja-JP" sz="1600" b="1" i="1">
                                  <a:effectLst>
                                    <a:glow rad="762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ja-JP" sz="1600" b="1" i="1" smtClean="0">
                                  <a:effectLst>
                                    <a:glow rad="762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oMath>
                      </m:oMathPara>
                    </a14:m>
                    <a:endParaRPr kumimoji="1" lang="ja-JP" altLang="en-US" sz="1600" b="1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8" name="テキスト ボックス 27">
                    <a:extLst>
                      <a:ext uri="{FF2B5EF4-FFF2-40B4-BE49-F238E27FC236}">
                        <a16:creationId xmlns:a16="http://schemas.microsoft.com/office/drawing/2014/main" id="{882109EE-CFAE-E0AD-8DEE-A0968A09D4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2314" y="3572401"/>
                    <a:ext cx="1125505" cy="33427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直線矢印コネクタ 30">
                <a:extLst>
                  <a:ext uri="{FF2B5EF4-FFF2-40B4-BE49-F238E27FC236}">
                    <a16:creationId xmlns:a16="http://schemas.microsoft.com/office/drawing/2014/main" id="{64F2C3D8-EA39-5A65-DFC3-3C10C3E1B3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186887" y="3496832"/>
                <a:ext cx="154836" cy="15265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テキスト ボックス 63">
                  <a:extLst>
                    <a:ext uri="{FF2B5EF4-FFF2-40B4-BE49-F238E27FC236}">
                      <a16:creationId xmlns:a16="http://schemas.microsoft.com/office/drawing/2014/main" id="{07230B09-252E-E6EF-5ABE-5068DC8932D6}"/>
                    </a:ext>
                  </a:extLst>
                </p:cNvPr>
                <p:cNvSpPr txBox="1"/>
                <p:nvPr/>
              </p:nvSpPr>
              <p:spPr>
                <a:xfrm>
                  <a:off x="1540709" y="566291"/>
                  <a:ext cx="1486241" cy="375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b="1">
                    <a:solidFill>
                      <a:srgbClr val="000A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4" name="テキスト ボックス 63">
                  <a:extLst>
                    <a:ext uri="{FF2B5EF4-FFF2-40B4-BE49-F238E27FC236}">
                      <a16:creationId xmlns:a16="http://schemas.microsoft.com/office/drawing/2014/main" id="{07230B09-252E-E6EF-5ABE-5068DC8932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0709" y="566291"/>
                  <a:ext cx="1486241" cy="37555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37B6C2A4-B789-343D-5824-9E438DE8D2F0}"/>
              </a:ext>
            </a:extLst>
          </p:cNvPr>
          <p:cNvGrpSpPr/>
          <p:nvPr/>
        </p:nvGrpSpPr>
        <p:grpSpPr>
          <a:xfrm>
            <a:off x="4014261" y="538753"/>
            <a:ext cx="3951605" cy="5698231"/>
            <a:chOff x="4249051" y="557377"/>
            <a:chExt cx="3838348" cy="5534914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E8256B5-448F-B56B-D3BE-81A5E2E6E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8456" t="12940" r="17292" b="3167"/>
            <a:stretch>
              <a:fillRect/>
            </a:stretch>
          </p:blipFill>
          <p:spPr>
            <a:xfrm>
              <a:off x="4293566" y="871520"/>
              <a:ext cx="3747612" cy="3459882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6DDF211-C3BE-34AF-123A-668FE2A2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714" t="5363" r="2951" b="7286"/>
            <a:stretch>
              <a:fillRect/>
            </a:stretch>
          </p:blipFill>
          <p:spPr>
            <a:xfrm>
              <a:off x="4386140" y="4319959"/>
              <a:ext cx="3556624" cy="175678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6A32BA54-C644-C52F-403D-E3A1941C98E8}"/>
                    </a:ext>
                  </a:extLst>
                </p:cNvPr>
                <p:cNvSpPr txBox="1"/>
                <p:nvPr/>
              </p:nvSpPr>
              <p:spPr>
                <a:xfrm>
                  <a:off x="6120513" y="3578814"/>
                  <a:ext cx="1125505" cy="3342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kumimoji="1" lang="en-US" altLang="ja-JP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kumimoji="1" lang="en-US" altLang="ja-JP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kumimoji="1" lang="en-US" altLang="ja-JP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kumimoji="1" lang="en-US" altLang="ja-JP" sz="16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6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kumimoji="1" lang="en-US" altLang="ja-JP" sz="16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16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1600" b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6A32BA54-C644-C52F-403D-E3A1941C98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0513" y="3578814"/>
                  <a:ext cx="1125505" cy="33427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CEC33DE1-9956-6F36-BF36-C3ADAA173C2D}"/>
                    </a:ext>
                  </a:extLst>
                </p:cNvPr>
                <p:cNvSpPr txBox="1"/>
                <p:nvPr/>
              </p:nvSpPr>
              <p:spPr>
                <a:xfrm>
                  <a:off x="6747712" y="3038369"/>
                  <a:ext cx="1022267" cy="6218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1" i="1" smtClean="0">
                            <a:solidFill>
                              <a:srgbClr val="00B050"/>
                            </a:solidFill>
                            <a:effectLst>
                              <a:glow rad="508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𝜸</m:t>
                        </m:r>
                        <m:r>
                          <a:rPr kumimoji="1" lang="en-US" altLang="ja-JP" sz="2000" b="1" i="1" smtClean="0">
                            <a:solidFill>
                              <a:srgbClr val="00B050"/>
                            </a:solidFill>
                            <a:effectLst>
                              <a:glow rad="50800">
                                <a:schemeClr val="bg1"/>
                              </a:glow>
                            </a:effectLst>
                            <a:latin typeface="Cambria Math" panose="02040503050406030204" pitchFamily="18" charset="0"/>
                          </a:rPr>
                          <m:t>&gt;</m:t>
                        </m:r>
                        <m:f>
                          <m:fPr>
                            <m:ctrlPr>
                              <a:rPr kumimoji="1" lang="en-US" altLang="ja-JP" sz="2000" b="1" i="1" smtClean="0">
                                <a:solidFill>
                                  <a:schemeClr val="tx1"/>
                                </a:solidFill>
                                <a:effectLst>
                                  <a:glow rad="508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1" lang="en-US" altLang="ja-JP" sz="20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glow rad="508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sz="20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glow rad="508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kumimoji="1" lang="en-US" altLang="ja-JP" sz="2000" b="1" i="1" smtClean="0">
                                    <a:solidFill>
                                      <a:schemeClr val="tx1"/>
                                    </a:solidFill>
                                    <a:effectLst>
                                      <a:glow rad="508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ja-JP" sz="2000" b="1" i="1" smtClean="0">
                                <a:solidFill>
                                  <a:schemeClr val="tx1"/>
                                </a:solidFill>
                                <a:effectLst>
                                  <a:glow rad="508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𝑳</m:t>
                            </m:r>
                          </m:den>
                        </m:f>
                      </m:oMath>
                    </m:oMathPara>
                  </a14:m>
                  <a:endParaRPr kumimoji="1" lang="ja-JP" altLang="en-US" sz="2000" b="1">
                    <a:solidFill>
                      <a:srgbClr val="000A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CEC33DE1-9956-6F36-BF36-C3ADAA173C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7712" y="3038369"/>
                  <a:ext cx="1022267" cy="621837"/>
                </a:xfrm>
                <a:prstGeom prst="rect">
                  <a:avLst/>
                </a:prstGeom>
                <a:blipFill>
                  <a:blip r:embed="rId14"/>
                  <a:stretch>
                    <a:fillRect b="-961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F1397044-BDEB-2150-DBF0-66CF8FBE44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69052" y="3517659"/>
              <a:ext cx="43770" cy="13183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05FAE2E-B1B0-FDA1-6089-63CCE3E02D56}"/>
                    </a:ext>
                  </a:extLst>
                </p:cNvPr>
                <p:cNvSpPr txBox="1"/>
                <p:nvPr/>
              </p:nvSpPr>
              <p:spPr>
                <a:xfrm>
                  <a:off x="5626947" y="557377"/>
                  <a:ext cx="1486241" cy="375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b="1">
                    <a:solidFill>
                      <a:srgbClr val="000A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05FAE2E-B1B0-FDA1-6089-63CCE3E02D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6947" y="557377"/>
                  <a:ext cx="1486241" cy="37555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ADC3416D-6FDD-FD21-FCF4-A32F88C33034}"/>
                </a:ext>
              </a:extLst>
            </p:cNvPr>
            <p:cNvSpPr/>
            <p:nvPr/>
          </p:nvSpPr>
          <p:spPr>
            <a:xfrm>
              <a:off x="4249051" y="590607"/>
              <a:ext cx="3838348" cy="550168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92CACFCB-B160-0159-5844-1C1C41D473F5}"/>
              </a:ext>
            </a:extLst>
          </p:cNvPr>
          <p:cNvGrpSpPr/>
          <p:nvPr/>
        </p:nvGrpSpPr>
        <p:grpSpPr>
          <a:xfrm>
            <a:off x="8003421" y="545999"/>
            <a:ext cx="3951605" cy="5681808"/>
            <a:chOff x="8196525" y="573329"/>
            <a:chExt cx="3838348" cy="5518962"/>
          </a:xfrm>
        </p:grpSpPr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42AD208E-674F-0FF2-E1DA-23A9EE95D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200" t="13412" r="18032" b="3665"/>
            <a:stretch>
              <a:fillRect/>
            </a:stretch>
          </p:blipFill>
          <p:spPr>
            <a:xfrm>
              <a:off x="8306995" y="920172"/>
              <a:ext cx="3599907" cy="3372285"/>
            </a:xfrm>
            <a:prstGeom prst="rect">
              <a:avLst/>
            </a:prstGeom>
          </p:spPr>
        </p:pic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ED3810B5-2CE9-16CB-DF32-53731C6F4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85" t="5264" r="2833" b="6260"/>
            <a:stretch>
              <a:fillRect/>
            </a:stretch>
          </p:blipFill>
          <p:spPr>
            <a:xfrm>
              <a:off x="8407971" y="4292457"/>
              <a:ext cx="3409905" cy="1796795"/>
            </a:xfrm>
            <a:prstGeom prst="rect">
              <a:avLst/>
            </a:prstGeom>
          </p:spPr>
        </p:pic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31259F50-9409-90A1-FE0E-C735B7CB9CDF}"/>
                </a:ext>
              </a:extLst>
            </p:cNvPr>
            <p:cNvGrpSpPr/>
            <p:nvPr/>
          </p:nvGrpSpPr>
          <p:grpSpPr>
            <a:xfrm>
              <a:off x="8196525" y="573329"/>
              <a:ext cx="3838348" cy="5518962"/>
              <a:chOff x="4249051" y="573329"/>
              <a:chExt cx="3838348" cy="55189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テキスト ボックス 92">
                    <a:extLst>
                      <a:ext uri="{FF2B5EF4-FFF2-40B4-BE49-F238E27FC236}">
                        <a16:creationId xmlns:a16="http://schemas.microsoft.com/office/drawing/2014/main" id="{3AC2BB9B-73B6-6DBA-C638-DFCCCE6A0E37}"/>
                      </a:ext>
                    </a:extLst>
                  </p:cNvPr>
                  <p:cNvSpPr txBox="1"/>
                  <p:nvPr/>
                </p:nvSpPr>
                <p:spPr>
                  <a:xfrm>
                    <a:off x="6154768" y="3569279"/>
                    <a:ext cx="1125505" cy="33427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kumimoji="1" lang="en-US" altLang="ja-JP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kumimoji="1" lang="en-US" altLang="ja-JP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kumimoji="1" lang="en-US" altLang="ja-JP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kumimoji="1" lang="en-US" altLang="ja-JP" sz="1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kumimoji="1" lang="en-US" altLang="ja-JP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kumimoji="1" lang="en-US" altLang="ja-JP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ja-JP" sz="1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oMath>
                      </m:oMathPara>
                    </a14:m>
                    <a:endParaRPr kumimoji="1" lang="ja-JP" altLang="en-US" sz="1600" b="1">
                      <a:solidFill>
                        <a:schemeClr val="accent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3" name="テキスト ボックス 92">
                    <a:extLst>
                      <a:ext uri="{FF2B5EF4-FFF2-40B4-BE49-F238E27FC236}">
                        <a16:creationId xmlns:a16="http://schemas.microsoft.com/office/drawing/2014/main" id="{3AC2BB9B-73B6-6DBA-C638-DFCCCE6A0E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54768" y="3569279"/>
                    <a:ext cx="1125505" cy="33427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テキスト ボックス 93">
                    <a:extLst>
                      <a:ext uri="{FF2B5EF4-FFF2-40B4-BE49-F238E27FC236}">
                        <a16:creationId xmlns:a16="http://schemas.microsoft.com/office/drawing/2014/main" id="{BEFCF089-4750-6E58-8A45-7AC1FE4D03EF}"/>
                      </a:ext>
                    </a:extLst>
                  </p:cNvPr>
                  <p:cNvSpPr txBox="1"/>
                  <p:nvPr/>
                </p:nvSpPr>
                <p:spPr>
                  <a:xfrm>
                    <a:off x="6699229" y="3020742"/>
                    <a:ext cx="996082" cy="6040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kumimoji="1" lang="en-US" altLang="ja-JP" sz="2000" b="1" i="1" smtClean="0">
                              <a:solidFill>
                                <a:schemeClr val="accent2"/>
                              </a:solidFill>
                              <a:effectLst>
                                <a:glow rad="508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𝜸</m:t>
                          </m:r>
                          <m:r>
                            <a:rPr kumimoji="1" lang="en-US" altLang="ja-JP" sz="2000" b="1" i="1" smtClean="0">
                              <a:solidFill>
                                <a:schemeClr val="accent2"/>
                              </a:solidFill>
                              <a:effectLst>
                                <a:glow rad="508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≳</m:t>
                          </m:r>
                          <m:f>
                            <m:fPr>
                              <m:ctrlPr>
                                <a:rPr kumimoji="1" lang="en-US" altLang="ja-JP" sz="2000" b="1" i="1" smtClean="0">
                                  <a:solidFill>
                                    <a:schemeClr val="tx1"/>
                                  </a:solidFill>
                                  <a:effectLst>
                                    <a:glow rad="508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sz="2000" b="1" i="1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 rad="50800">
                                          <a:schemeClr val="bg1"/>
                                        </a:glow>
                                      </a:effectLst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000" b="1" i="1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 rad="50800">
                                          <a:schemeClr val="bg1"/>
                                        </a:glow>
                                      </a:effectLst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kumimoji="1" lang="en-US" altLang="ja-JP" sz="2000" b="1" i="1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glow rad="50800">
                                          <a:schemeClr val="bg1"/>
                                        </a:glow>
                                      </a:effectLst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2000" b="1" i="1" smtClean="0">
                                  <a:solidFill>
                                    <a:schemeClr val="tx1"/>
                                  </a:solidFill>
                                  <a:effectLst>
                                    <a:glow rad="50800">
                                      <a:schemeClr val="bg1"/>
                                    </a:glow>
                                  </a:effectLst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den>
                          </m:f>
                        </m:oMath>
                      </m:oMathPara>
                    </a14:m>
                    <a:endParaRPr kumimoji="1" lang="ja-JP" altLang="en-US" sz="2000" b="1">
                      <a:solidFill>
                        <a:srgbClr val="000AFF"/>
                      </a:solidFill>
                      <a:effectLst>
                        <a:glow rad="508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4" name="テキスト ボックス 93">
                    <a:extLst>
                      <a:ext uri="{FF2B5EF4-FFF2-40B4-BE49-F238E27FC236}">
                        <a16:creationId xmlns:a16="http://schemas.microsoft.com/office/drawing/2014/main" id="{BEFCF089-4750-6E58-8A45-7AC1FE4D03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99229" y="3020742"/>
                    <a:ext cx="996082" cy="60401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1200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5" name="直線矢印コネクタ 94">
                <a:extLst>
                  <a:ext uri="{FF2B5EF4-FFF2-40B4-BE49-F238E27FC236}">
                    <a16:creationId xmlns:a16="http://schemas.microsoft.com/office/drawing/2014/main" id="{1D6141F3-82FC-424C-4A02-73949184F2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991" y="3486942"/>
                <a:ext cx="51659" cy="149459"/>
              </a:xfrm>
              <a:prstGeom prst="straightConnector1">
                <a:avLst/>
              </a:prstGeom>
              <a:ln w="28575">
                <a:solidFill>
                  <a:srgbClr val="FF73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テキスト ボックス 95">
                    <a:extLst>
                      <a:ext uri="{FF2B5EF4-FFF2-40B4-BE49-F238E27FC236}">
                        <a16:creationId xmlns:a16="http://schemas.microsoft.com/office/drawing/2014/main" id="{B4B7A436-533F-849D-3D95-0B574408C686}"/>
                      </a:ext>
                    </a:extLst>
                  </p:cNvPr>
                  <p:cNvSpPr txBox="1"/>
                  <p:nvPr/>
                </p:nvSpPr>
                <p:spPr>
                  <a:xfrm>
                    <a:off x="5626947" y="573329"/>
                    <a:ext cx="1486241" cy="37965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̂"/>
                              <m:ctrlP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e>
                          </m:acc>
                          <m:r>
                            <a:rPr lang="en-US" altLang="ja-JP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p>
                          </m:sSup>
                        </m:oMath>
                      </m:oMathPara>
                    </a14:m>
                    <a:endParaRPr kumimoji="1" lang="ja-JP" altLang="en-US" b="1">
                      <a:solidFill>
                        <a:srgbClr val="000A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6" name="テキスト ボックス 95">
                    <a:extLst>
                      <a:ext uri="{FF2B5EF4-FFF2-40B4-BE49-F238E27FC236}">
                        <a16:creationId xmlns:a16="http://schemas.microsoft.com/office/drawing/2014/main" id="{B4B7A436-533F-849D-3D95-0B574408C6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6947" y="573329"/>
                    <a:ext cx="1486241" cy="379656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7" name="正方形/長方形 96">
                <a:extLst>
                  <a:ext uri="{FF2B5EF4-FFF2-40B4-BE49-F238E27FC236}">
                    <a16:creationId xmlns:a16="http://schemas.microsoft.com/office/drawing/2014/main" id="{8333E4B4-34D5-B68A-0407-3F6CD42248B9}"/>
                  </a:ext>
                </a:extLst>
              </p:cNvPr>
              <p:cNvSpPr/>
              <p:nvPr/>
            </p:nvSpPr>
            <p:spPr>
              <a:xfrm>
                <a:off x="4249051" y="590601"/>
                <a:ext cx="3838348" cy="5501690"/>
              </a:xfrm>
              <a:prstGeom prst="rect">
                <a:avLst/>
              </a:prstGeom>
              <a:noFill/>
              <a:ln w="28575">
                <a:solidFill>
                  <a:srgbClr val="FF73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CDB85EDF-B984-9BB8-0E40-89243BC0C6D3}"/>
              </a:ext>
            </a:extLst>
          </p:cNvPr>
          <p:cNvSpPr txBox="1"/>
          <p:nvPr/>
        </p:nvSpPr>
        <p:spPr>
          <a:xfrm>
            <a:off x="49723" y="6272601"/>
            <a:ext cx="395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38125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structure becomes smoother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27CB9F-CD4A-E7E2-6257-646EBC94F2CF}"/>
              </a:ext>
            </a:extLst>
          </p:cNvPr>
          <p:cNvSpPr txBox="1"/>
          <p:nvPr/>
        </p:nvSpPr>
        <p:spPr>
          <a:xfrm>
            <a:off x="3750434" y="6260554"/>
            <a:ext cx="8300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3837" lvl="1"/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*Caveat: Broadening caused by viscosity may intertwine with decorrelation!  </a:t>
            </a:r>
            <a:endParaRPr kumimoji="1" lang="en-US" altLang="ja-JP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5801B5A-191C-7867-CDD8-2160997C151D}"/>
              </a:ext>
            </a:extLst>
          </p:cNvPr>
          <p:cNvGrpSpPr/>
          <p:nvPr/>
        </p:nvGrpSpPr>
        <p:grpSpPr>
          <a:xfrm>
            <a:off x="732139" y="2209556"/>
            <a:ext cx="1032803" cy="1779077"/>
            <a:chOff x="449467" y="1216152"/>
            <a:chExt cx="1032804" cy="177907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487DE3E8-3893-DB0F-CB7B-36213FF187E4}"/>
                </a:ext>
              </a:extLst>
            </p:cNvPr>
            <p:cNvSpPr/>
            <p:nvPr/>
          </p:nvSpPr>
          <p:spPr>
            <a:xfrm>
              <a:off x="449467" y="1216152"/>
              <a:ext cx="1018001" cy="17790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0AD9549D-0DF3-CE3F-E266-4ED26DB93189}"/>
                </a:ext>
              </a:extLst>
            </p:cNvPr>
            <p:cNvGrpSpPr/>
            <p:nvPr/>
          </p:nvGrpSpPr>
          <p:grpSpPr>
            <a:xfrm>
              <a:off x="449467" y="1220454"/>
              <a:ext cx="1032804" cy="1770473"/>
              <a:chOff x="3948987" y="328924"/>
              <a:chExt cx="1854030" cy="3178251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EA048306-7461-902E-C01B-344E6743EE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948987" y="328924"/>
                <a:ext cx="1854030" cy="2901892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685DD865-2D7C-E17B-32B4-52BCF8705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570437" y="3177903"/>
                <a:ext cx="1062342" cy="329272"/>
              </a:xfrm>
              <a:prstGeom prst="rect">
                <a:avLst/>
              </a:prstGeom>
            </p:spPr>
          </p:pic>
        </p:grp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D18621B-2FF5-BA98-019A-DB3D3F8E7965}"/>
              </a:ext>
            </a:extLst>
          </p:cNvPr>
          <p:cNvGrpSpPr/>
          <p:nvPr/>
        </p:nvGrpSpPr>
        <p:grpSpPr>
          <a:xfrm>
            <a:off x="4678081" y="2215376"/>
            <a:ext cx="1033615" cy="1779077"/>
            <a:chOff x="991290" y="2309104"/>
            <a:chExt cx="1033615" cy="1779077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1D2606B-C03E-3908-FF23-38863AF6EB31}"/>
                </a:ext>
              </a:extLst>
            </p:cNvPr>
            <p:cNvSpPr/>
            <p:nvPr/>
          </p:nvSpPr>
          <p:spPr>
            <a:xfrm>
              <a:off x="999179" y="2309104"/>
              <a:ext cx="1018000" cy="17790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B4FCEC06-C488-8968-AEB6-33F7E31435A3}"/>
                </a:ext>
              </a:extLst>
            </p:cNvPr>
            <p:cNvGrpSpPr/>
            <p:nvPr/>
          </p:nvGrpSpPr>
          <p:grpSpPr>
            <a:xfrm>
              <a:off x="991290" y="2319509"/>
              <a:ext cx="1033615" cy="1765136"/>
              <a:chOff x="1752428" y="2156705"/>
              <a:chExt cx="1033615" cy="1765136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4AF2889B-A906-B0DD-B1AB-248034C61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878" t="1537" r="56083" b="53396"/>
              <a:stretch>
                <a:fillRect/>
              </a:stretch>
            </p:blipFill>
            <p:spPr>
              <a:xfrm>
                <a:off x="1752428" y="2156705"/>
                <a:ext cx="1033615" cy="1616523"/>
              </a:xfrm>
              <a:prstGeom prst="rect">
                <a:avLst/>
              </a:prstGeom>
            </p:spPr>
          </p:pic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3FA98AAC-E633-F8CB-A3BF-5B5560928C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127909" y="3738417"/>
                <a:ext cx="591787" cy="183424"/>
              </a:xfrm>
              <a:prstGeom prst="rect">
                <a:avLst/>
              </a:prstGeom>
            </p:spPr>
          </p:pic>
        </p:grp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278DA74-1946-5875-EBBF-D32C6FB8BA91}"/>
              </a:ext>
            </a:extLst>
          </p:cNvPr>
          <p:cNvGrpSpPr/>
          <p:nvPr/>
        </p:nvGrpSpPr>
        <p:grpSpPr>
          <a:xfrm>
            <a:off x="8731686" y="2198619"/>
            <a:ext cx="1027163" cy="1779077"/>
            <a:chOff x="8958793" y="2217863"/>
            <a:chExt cx="1027163" cy="1779077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178A56EC-114F-80FB-7BA8-E394AFB9117A}"/>
                </a:ext>
              </a:extLst>
            </p:cNvPr>
            <p:cNvSpPr/>
            <p:nvPr/>
          </p:nvSpPr>
          <p:spPr>
            <a:xfrm>
              <a:off x="8958793" y="2217863"/>
              <a:ext cx="1018000" cy="17790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F9C3C656-6A8B-6D32-A80D-DC15E183C0EF}"/>
                </a:ext>
              </a:extLst>
            </p:cNvPr>
            <p:cNvGrpSpPr/>
            <p:nvPr/>
          </p:nvGrpSpPr>
          <p:grpSpPr>
            <a:xfrm>
              <a:off x="8976133" y="2225780"/>
              <a:ext cx="1009823" cy="1765137"/>
              <a:chOff x="6012864" y="2225780"/>
              <a:chExt cx="1009823" cy="1765137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73775362-0628-3539-8977-6EFABDB74F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012864" y="2225780"/>
                <a:ext cx="1009823" cy="1616523"/>
              </a:xfrm>
              <a:prstGeom prst="rect">
                <a:avLst/>
              </a:prstGeom>
            </p:spPr>
          </p:pic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42B3F28-EBB1-8CBB-3389-086027C91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387336" y="3807493"/>
                <a:ext cx="591787" cy="183424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FE8C571-A1BD-EF4B-E59E-BEA9DF5D005F}"/>
                  </a:ext>
                </a:extLst>
              </p:cNvPr>
              <p:cNvSpPr txBox="1"/>
              <p:nvPr/>
            </p:nvSpPr>
            <p:spPr>
              <a:xfrm>
                <a:off x="868202" y="1254882"/>
                <a:ext cx="132923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𝟕𝟗</m:t>
                      </m:r>
                    </m:oMath>
                  </m:oMathPara>
                </a14:m>
                <a:endParaRPr lang="ja-JP" altLang="en-US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FE8C571-A1BD-EF4B-E59E-BEA9DF5D0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02" y="1254882"/>
                <a:ext cx="1329233" cy="400110"/>
              </a:xfrm>
              <a:prstGeom prst="rect">
                <a:avLst/>
              </a:prstGeom>
              <a:blipFill>
                <a:blip r:embed="rId25"/>
                <a:stretch>
                  <a:fillRect l="-2857" b="-1515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2910F7C-AC7D-DCE7-005F-CA8B9BBF1D84}"/>
                  </a:ext>
                </a:extLst>
              </p:cNvPr>
              <p:cNvSpPr txBox="1"/>
              <p:nvPr/>
            </p:nvSpPr>
            <p:spPr>
              <a:xfrm>
                <a:off x="8774070" y="1259184"/>
                <a:ext cx="15300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𝟏𝟒𝟐</m:t>
                      </m:r>
                    </m:oMath>
                  </m:oMathPara>
                </a14:m>
                <a:endParaRPr lang="ja-JP" altLang="en-US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2910F7C-AC7D-DCE7-005F-CA8B9BBF1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4070" y="1259184"/>
                <a:ext cx="1530095" cy="400110"/>
              </a:xfrm>
              <a:prstGeom prst="rect">
                <a:avLst/>
              </a:prstGeom>
              <a:blipFill>
                <a:blip r:embed="rId26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D2E4F86-AC04-3025-8DC6-797336728D7E}"/>
                  </a:ext>
                </a:extLst>
              </p:cNvPr>
              <p:cNvSpPr txBox="1"/>
              <p:nvPr/>
            </p:nvSpPr>
            <p:spPr>
              <a:xfrm>
                <a:off x="4753966" y="1262196"/>
                <a:ext cx="15300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ja-JP" sz="2000" b="1" i="1" smtClean="0">
                              <a:effectLst>
                                <a:glow rad="127000">
                                  <a:schemeClr val="bg1"/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000" b="1" i="1" smtClean="0">
                          <a:effectLst>
                            <a:glow rad="127000">
                              <a:schemeClr val="bg1"/>
                            </a:glow>
                          </a:effectLst>
                          <a:latin typeface="Cambria Math" panose="02040503050406030204" pitchFamily="18" charset="0"/>
                        </a:rPr>
                        <m:t>𝟏𝟐𝟔</m:t>
                      </m:r>
                    </m:oMath>
                  </m:oMathPara>
                </a14:m>
                <a:endParaRPr lang="ja-JP" altLang="en-US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D2E4F86-AC04-3025-8DC6-797336728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966" y="1262196"/>
                <a:ext cx="1530095" cy="400110"/>
              </a:xfrm>
              <a:prstGeom prst="rect">
                <a:avLst/>
              </a:prstGeom>
              <a:blipFill>
                <a:blip r:embed="rId27"/>
                <a:stretch>
                  <a:fillRect l="-826" b="-121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30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2C599CF-202A-7437-29E7-AD1BF77F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F706205-B9FE-1505-157F-241D6F18D2C8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D340615C-E51A-12F5-46BE-D0810EB214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0B82E6E-D166-3CBB-39E1-C7CFE3F9AA8D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B95C4A09-566E-7513-7087-C6BAB7908AA8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Sensitivity of Mode Structure on Initial Condition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8C33CBCE-0332-5A2A-8C75-301E18ED4A2D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D6D98F61-1CEF-DC7B-5200-A98C89FD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34</a:t>
            </a:fld>
            <a:endParaRPr kumimoji="1" lang="ja-JP" altLang="en-US" sz="240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E39DA64-EF44-CA2C-334E-C6A9AB59EFE3}"/>
              </a:ext>
            </a:extLst>
          </p:cNvPr>
          <p:cNvGrpSpPr/>
          <p:nvPr/>
        </p:nvGrpSpPr>
        <p:grpSpPr>
          <a:xfrm>
            <a:off x="6347497" y="573329"/>
            <a:ext cx="5703415" cy="5093757"/>
            <a:chOff x="723809" y="358345"/>
            <a:chExt cx="7547274" cy="6740519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2513343B-3732-B994-D0F2-13412E7BC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484" r="9006" b="25368"/>
            <a:stretch>
              <a:fillRect/>
            </a:stretch>
          </p:blipFill>
          <p:spPr>
            <a:xfrm>
              <a:off x="988540" y="358345"/>
              <a:ext cx="7282543" cy="6740519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EDE69FD-2A1F-4359-0EAA-4AA5004EE36A}"/>
                </a:ext>
              </a:extLst>
            </p:cNvPr>
            <p:cNvSpPr txBox="1"/>
            <p:nvPr/>
          </p:nvSpPr>
          <p:spPr>
            <a:xfrm rot="16200000">
              <a:off x="456958" y="3131052"/>
              <a:ext cx="1063164" cy="529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(m)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2F06BCF6-969C-91DC-41AA-97F3761A3535}"/>
              </a:ext>
            </a:extLst>
          </p:cNvPr>
          <p:cNvGrpSpPr/>
          <p:nvPr/>
        </p:nvGrpSpPr>
        <p:grpSpPr>
          <a:xfrm>
            <a:off x="289385" y="573329"/>
            <a:ext cx="5668515" cy="4971324"/>
            <a:chOff x="1387488" y="2064327"/>
            <a:chExt cx="3475457" cy="3047998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70996921-BAF3-A919-E644-C6E6E309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8178" r="8333" b="26267"/>
            <a:stretch>
              <a:fillRect/>
            </a:stretch>
          </p:blipFill>
          <p:spPr>
            <a:xfrm>
              <a:off x="1510145" y="2064327"/>
              <a:ext cx="3352800" cy="3047998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798B16D-4CE8-C68E-9366-1998E0F0E6E4}"/>
                </a:ext>
              </a:extLst>
            </p:cNvPr>
            <p:cNvSpPr txBox="1"/>
            <p:nvPr/>
          </p:nvSpPr>
          <p:spPr>
            <a:xfrm rot="16200000">
              <a:off x="1263848" y="3306342"/>
              <a:ext cx="492593" cy="24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(m)</a:t>
              </a:r>
              <a:endParaRPr kumimoji="1" lang="ja-JP" altLang="en-US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F7B3309-3295-C183-D792-A86EE303E51F}"/>
              </a:ext>
            </a:extLst>
          </p:cNvPr>
          <p:cNvSpPr txBox="1"/>
          <p:nvPr/>
        </p:nvSpPr>
        <p:spPr>
          <a:xfrm>
            <a:off x="360218" y="5874327"/>
            <a:ext cx="9183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only difference is the random number seed </a:t>
            </a:r>
            <a:r>
              <a:rPr kumimoji="1" lang="en-US" altLang="ja-JP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generating the 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perturbation.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croscopic structure and growth rate are similar, but the fine structures are not.</a:t>
            </a:r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5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BD276BA-C6A2-23CD-089A-536A0D27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6809B51-64C3-6A3D-EF7A-16AFDA825405}"/>
              </a:ext>
            </a:extLst>
          </p:cNvPr>
          <p:cNvGrpSpPr/>
          <p:nvPr/>
        </p:nvGrpSpPr>
        <p:grpSpPr>
          <a:xfrm>
            <a:off x="123181" y="4283767"/>
            <a:ext cx="5051580" cy="2486405"/>
            <a:chOff x="123181" y="4333871"/>
            <a:chExt cx="5051580" cy="2486405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BC177DC-BF51-3F6A-D140-2033F2CA8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052" t="28693" r="7463"/>
            <a:stretch>
              <a:fillRect/>
            </a:stretch>
          </p:blipFill>
          <p:spPr>
            <a:xfrm>
              <a:off x="123181" y="4333871"/>
              <a:ext cx="5051580" cy="2486405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813B2352-14ED-A23F-27C2-8CDFD70A05A0}"/>
                </a:ext>
              </a:extLst>
            </p:cNvPr>
            <p:cNvGrpSpPr/>
            <p:nvPr/>
          </p:nvGrpSpPr>
          <p:grpSpPr>
            <a:xfrm>
              <a:off x="838716" y="4499799"/>
              <a:ext cx="2529448" cy="844239"/>
              <a:chOff x="814966" y="4476049"/>
              <a:chExt cx="2529448" cy="84423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テキスト ボックス 94">
                    <a:extLst>
                      <a:ext uri="{FF2B5EF4-FFF2-40B4-BE49-F238E27FC236}">
                        <a16:creationId xmlns:a16="http://schemas.microsoft.com/office/drawing/2014/main" id="{1AAED75C-E818-C33D-3883-B5404C6FB98D}"/>
                      </a:ext>
                    </a:extLst>
                  </p:cNvPr>
                  <p:cNvSpPr txBox="1"/>
                  <p:nvPr/>
                </p:nvSpPr>
                <p:spPr>
                  <a:xfrm>
                    <a:off x="814966" y="4499228"/>
                    <a:ext cx="1969782" cy="821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2000" dirty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a:t>Peak harmonic</a:t>
                    </a:r>
                  </a:p>
                  <a:p>
                    <a:pPr algn="ctr"/>
                    <a:r>
                      <a:rPr kumimoji="1" lang="en-US" altLang="ja-JP" sz="2800" baseline="30000" dirty="0">
                        <a:solidFill>
                          <a:schemeClr val="accent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</a:t>
                    </a:r>
                    <a:r>
                      <a:rPr kumimoji="1" lang="en-US" altLang="ja-JP" sz="2000" dirty="0">
                        <a:solidFill>
                          <a:schemeClr val="accent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/n=</a:t>
                    </a: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ja-JP" sz="2800" i="0" baseline="30000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altLang="ja-JP" sz="2800" b="0" i="0" baseline="30000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altLang="ja-JP" sz="2000" i="0" dirty="0">
                            <a:solidFill>
                              <a:schemeClr val="accent3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altLang="ja-JP" sz="2000" b="0" i="1" dirty="0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33</m:t>
                        </m:r>
                      </m:oMath>
                    </a14:m>
                    <a:endParaRPr kumimoji="1" lang="en-US" altLang="ja-JP" sz="2000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5" name="テキスト ボックス 94">
                    <a:extLst>
                      <a:ext uri="{FF2B5EF4-FFF2-40B4-BE49-F238E27FC236}">
                        <a16:creationId xmlns:a16="http://schemas.microsoft.com/office/drawing/2014/main" id="{0334DBBC-7234-F6B9-BA1B-62AA809299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4966" y="4499228"/>
                    <a:ext cx="1969782" cy="82106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t="-4615" b="-12308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6" name="直線矢印コネクタ 95">
                <a:extLst>
                  <a:ext uri="{FF2B5EF4-FFF2-40B4-BE49-F238E27FC236}">
                    <a16:creationId xmlns:a16="http://schemas.microsoft.com/office/drawing/2014/main" id="{EFA4FB84-C9F2-CFFF-A9A8-27318FE36E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0736" y="4476049"/>
                <a:ext cx="693678" cy="168103"/>
              </a:xfrm>
              <a:prstGeom prst="straightConnector1">
                <a:avLst/>
              </a:prstGeom>
              <a:ln w="38100">
                <a:solidFill>
                  <a:schemeClr val="accent3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90EEB930-EED6-93C5-74C0-9C17C20E7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35</a:t>
            </a:fld>
            <a:endParaRPr kumimoji="1" lang="ja-JP" altLang="en-US" sz="240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94405FC-93EC-87F2-60D5-28770BA725E5}"/>
              </a:ext>
            </a:extLst>
          </p:cNvPr>
          <p:cNvGrpSpPr/>
          <p:nvPr/>
        </p:nvGrpSpPr>
        <p:grpSpPr>
          <a:xfrm>
            <a:off x="68674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7F6BD4DB-F3EA-0B3D-BA8C-7C91CD84F5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6334FC0C-F8D5-2710-A3A2-DBAF58264B17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50">
                  <a:extLst>
                    <a:ext uri="{FF2B5EF4-FFF2-40B4-BE49-F238E27FC236}">
                      <a16:creationId xmlns:a16="http://schemas.microsoft.com/office/drawing/2014/main" id="{9042033E-DE61-9248-3F27-19CD55E6AF7C}"/>
                    </a:ext>
                  </a:extLst>
                </p:cNvPr>
                <p:cNvSpPr txBox="1"/>
                <p:nvPr/>
              </p:nvSpPr>
              <p:spPr>
                <a:xfrm>
                  <a:off x="478903" y="58479"/>
                  <a:ext cx="9782201" cy="439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1113" lvl="2"/>
                  <a:r>
                    <a:rPr lang="en-US" altLang="ja-JP" sz="22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</a:rPr>
                    <a:t>Appendix: Linear Properties of EP-driven Mode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ja-JP" sz="2000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000" b="1" i="1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e>
                          </m:acc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̂"/>
                              <m:ctrlP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𝝌</m:t>
                              </m:r>
                            </m:e>
                          </m:acc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ja-JP" sz="2000" b="1" i="1" dirty="0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ja-JP" sz="2000" b="1" i="1" dirty="0" smtClean="0">
                                  <a:solidFill>
                                    <a:schemeClr val="bg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altLang="ja-JP" sz="2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50">
                  <a:extLst>
                    <a:ext uri="{FF2B5EF4-FFF2-40B4-BE49-F238E27FC236}">
                      <a16:creationId xmlns:a16="http://schemas.microsoft.com/office/drawing/2014/main" id="{9042033E-DE61-9248-3F27-19CD55E6AF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903" y="58479"/>
                  <a:ext cx="9782201" cy="439736"/>
                </a:xfrm>
                <a:prstGeom prst="rect">
                  <a:avLst/>
                </a:prstGeom>
                <a:blipFill>
                  <a:blip r:embed="rId7"/>
                  <a:stretch>
                    <a:fillRect l="-649" t="-11429" b="-3142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EA9AD076-76AE-E252-ADE9-37AEC76183BE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1F5B21-658F-0C22-AC0A-FA20858179DA}"/>
              </a:ext>
            </a:extLst>
          </p:cNvPr>
          <p:cNvSpPr txBox="1"/>
          <p:nvPr/>
        </p:nvSpPr>
        <p:spPr>
          <a:xfrm>
            <a:off x="5425198" y="4978119"/>
            <a:ext cx="3869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Alphas drive HC localized mode, residing at the BAE-CAPs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FF9A701-E0F1-1CD9-0443-03D17BAC352D}"/>
              </a:ext>
            </a:extLst>
          </p:cNvPr>
          <p:cNvSpPr txBox="1"/>
          <p:nvPr/>
        </p:nvSpPr>
        <p:spPr>
          <a:xfrm>
            <a:off x="5623814" y="5829228"/>
            <a:ext cx="3738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altLang="ja-JP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 were calculated using the </a:t>
            </a:r>
            <a:r>
              <a:rPr lang="en-US" altLang="ja-JP" sz="1900" b="1" dirty="0">
                <a:solidFill>
                  <a:srgbClr val="5F00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modified STELLGAP</a:t>
            </a:r>
            <a:r>
              <a:rPr lang="en-US" altLang="ja-JP" sz="1900" b="1" baseline="30000" dirty="0">
                <a:solidFill>
                  <a:srgbClr val="5F00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solidFill>
                  <a:srgbClr val="5F00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dirty="0">
                <a:solidFill>
                  <a:srgbClr val="5F00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Implemented Up-down asymmetry)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DEBB46F-355D-2D0C-C26C-1D29BB07C79F}"/>
              </a:ext>
            </a:extLst>
          </p:cNvPr>
          <p:cNvGrpSpPr/>
          <p:nvPr/>
        </p:nvGrpSpPr>
        <p:grpSpPr>
          <a:xfrm>
            <a:off x="5338720" y="539561"/>
            <a:ext cx="3978443" cy="4541551"/>
            <a:chOff x="5338720" y="539561"/>
            <a:chExt cx="3978443" cy="454155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996EAE4-5D1E-61E8-C873-3B8712DF2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444" t="35601" r="2143" b="1530"/>
            <a:stretch>
              <a:fillRect/>
            </a:stretch>
          </p:blipFill>
          <p:spPr>
            <a:xfrm>
              <a:off x="5338720" y="539561"/>
              <a:ext cx="3978443" cy="454155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DFB8972B-8306-3A70-DF52-57A3D90EABA3}"/>
                    </a:ext>
                  </a:extLst>
                </p:cNvPr>
                <p:cNvSpPr txBox="1"/>
                <p:nvPr/>
              </p:nvSpPr>
              <p:spPr>
                <a:xfrm>
                  <a:off x="6482534" y="675177"/>
                  <a:ext cx="2356855" cy="4135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2000" b="1" dirty="0">
                      <a:effectLst>
                        <a:glow rad="889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14:m>
                    <m:oMath xmlns:m="http://schemas.openxmlformats.org/officeDocument/2006/math">
                      <m:r>
                        <a:rPr lang="en-US" altLang="ja-JP" sz="2000" b="1" i="1" smtClean="0">
                          <a:effectLst>
                            <a:glow rad="889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sz="2000" b="1" dirty="0">
                      <a:effectLst>
                        <a:glow rad="889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n </a:t>
                  </a:r>
                  <a14:m>
                    <m:oMath xmlns:m="http://schemas.openxmlformats.org/officeDocument/2006/math">
                      <m:r>
                        <a:rPr lang="en-US" altLang="ja-JP" sz="2000" b="1" i="1">
                          <a:effectLst>
                            <a:glow rad="88900">
                              <a:schemeClr val="bg1">
                                <a:alpha val="99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kumimoji="1" lang="en-US" altLang="ja-JP" sz="2000" b="1" dirty="0">
                      <a:effectLst>
                        <a:glow rad="88900">
                          <a:schemeClr val="bg1">
                            <a:alpha val="99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40 Continua</a:t>
                  </a:r>
                  <a:endParaRPr kumimoji="1" lang="ja-JP" altLang="en-US" sz="2000" b="1">
                    <a:effectLst>
                      <a:glow rad="88900">
                        <a:schemeClr val="bg1">
                          <a:alpha val="99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0B6A8DE3-F60C-5667-2DA3-83D7259266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534" y="675177"/>
                  <a:ext cx="2356855" cy="413579"/>
                </a:xfrm>
                <a:prstGeom prst="rect">
                  <a:avLst/>
                </a:prstGeom>
                <a:blipFill>
                  <a:blip r:embed="rId11"/>
                  <a:stretch>
                    <a:fillRect l="-4301" t="-18182" r="-4839" b="-33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456CB42D-0E43-2CCA-61E4-BB37CA0D4CA8}"/>
              </a:ext>
            </a:extLst>
          </p:cNvPr>
          <p:cNvGrpSpPr/>
          <p:nvPr/>
        </p:nvGrpSpPr>
        <p:grpSpPr>
          <a:xfrm>
            <a:off x="6424337" y="1171995"/>
            <a:ext cx="2592059" cy="2397852"/>
            <a:chOff x="6015392" y="1095153"/>
            <a:chExt cx="2592059" cy="2397852"/>
          </a:xfrm>
        </p:grpSpPr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35D6D943-A240-0E1C-F6C7-99843F36A433}"/>
                </a:ext>
              </a:extLst>
            </p:cNvPr>
            <p:cNvGrpSpPr/>
            <p:nvPr/>
          </p:nvGrpSpPr>
          <p:grpSpPr>
            <a:xfrm>
              <a:off x="6015392" y="1095153"/>
              <a:ext cx="2592059" cy="2397852"/>
              <a:chOff x="6015392" y="1095153"/>
              <a:chExt cx="2592059" cy="2397852"/>
            </a:xfrm>
          </p:grpSpPr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83431B23-80EA-9CC6-6449-849586A481C6}"/>
                  </a:ext>
                </a:extLst>
              </p:cNvPr>
              <p:cNvSpPr/>
              <p:nvPr/>
            </p:nvSpPr>
            <p:spPr>
              <a:xfrm>
                <a:off x="7103111" y="3074488"/>
                <a:ext cx="658025" cy="418517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1E526BC7-E256-6B0D-537A-6C4E85EAEC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20723" t="41245" r="9171" b="17304"/>
              <a:stretch>
                <a:fillRect/>
              </a:stretch>
            </p:blipFill>
            <p:spPr>
              <a:xfrm>
                <a:off x="6032101" y="1095153"/>
                <a:ext cx="2569963" cy="1736574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</p:pic>
          <p:sp>
            <p:nvSpPr>
              <p:cNvPr id="77" name="フリーフォーム 76">
                <a:extLst>
                  <a:ext uri="{FF2B5EF4-FFF2-40B4-BE49-F238E27FC236}">
                    <a16:creationId xmlns:a16="http://schemas.microsoft.com/office/drawing/2014/main" id="{0CFDD434-A248-23A6-67A8-AFF54A777A18}"/>
                  </a:ext>
                </a:extLst>
              </p:cNvPr>
              <p:cNvSpPr/>
              <p:nvPr/>
            </p:nvSpPr>
            <p:spPr>
              <a:xfrm>
                <a:off x="6015392" y="2833884"/>
                <a:ext cx="2592059" cy="241825"/>
              </a:xfrm>
              <a:custGeom>
                <a:avLst/>
                <a:gdLst>
                  <a:gd name="csX0" fmla="*/ 0 w 2592059"/>
                  <a:gd name="csY0" fmla="*/ 0 h 241825"/>
                  <a:gd name="csX1" fmla="*/ 1080654 w 2592059"/>
                  <a:gd name="csY1" fmla="*/ 241825 h 241825"/>
                  <a:gd name="csX2" fmla="*/ 1745672 w 2592059"/>
                  <a:gd name="csY2" fmla="*/ 241825 h 241825"/>
                  <a:gd name="csX3" fmla="*/ 2592059 w 2592059"/>
                  <a:gd name="csY3" fmla="*/ 7557 h 241825"/>
                  <a:gd name="csX4" fmla="*/ 0 w 2592059"/>
                  <a:gd name="csY4" fmla="*/ 0 h 241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592059" h="241825">
                    <a:moveTo>
                      <a:pt x="0" y="0"/>
                    </a:moveTo>
                    <a:lnTo>
                      <a:pt x="1080654" y="241825"/>
                    </a:lnTo>
                    <a:lnTo>
                      <a:pt x="1745672" y="241825"/>
                    </a:lnTo>
                    <a:lnTo>
                      <a:pt x="2592059" y="7557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0000">
                      <a:alpha val="0"/>
                    </a:srgbClr>
                  </a:gs>
                  <a:gs pos="100000">
                    <a:srgbClr val="FF0000">
                      <a:alpha val="5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26FDD231-06DE-4ABB-1386-69DFF7737DA5}"/>
                </a:ext>
              </a:extLst>
            </p:cNvPr>
            <p:cNvSpPr txBox="1"/>
            <p:nvPr/>
          </p:nvSpPr>
          <p:spPr>
            <a:xfrm>
              <a:off x="6139801" y="2455927"/>
              <a:ext cx="24064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5F00E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m/n=(n+2)/n </a:t>
              </a:r>
              <a:r>
                <a:rPr kumimoji="1" lang="en-US" altLang="ja-JP" dirty="0">
                  <a:solidFill>
                    <a:srgbClr val="5F00E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Continua</a:t>
              </a:r>
              <a:endParaRPr kumimoji="1" lang="ja-JP" altLang="en-US">
                <a:solidFill>
                  <a:srgbClr val="5F00E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" name="直線矢印コネクタ 1">
            <a:extLst>
              <a:ext uri="{FF2B5EF4-FFF2-40B4-BE49-F238E27FC236}">
                <a16:creationId xmlns:a16="http://schemas.microsoft.com/office/drawing/2014/main" id="{86031540-563C-76FB-F029-FD1B7B7E0F96}"/>
              </a:ext>
            </a:extLst>
          </p:cNvPr>
          <p:cNvCxnSpPr>
            <a:cxnSpLocks/>
          </p:cNvCxnSpPr>
          <p:nvPr/>
        </p:nvCxnSpPr>
        <p:spPr>
          <a:xfrm>
            <a:off x="5301116" y="3371125"/>
            <a:ext cx="219936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3B21CB8-AA7B-097F-8AD8-AF36675BB045}"/>
              </a:ext>
            </a:extLst>
          </p:cNvPr>
          <p:cNvGrpSpPr/>
          <p:nvPr/>
        </p:nvGrpSpPr>
        <p:grpSpPr>
          <a:xfrm>
            <a:off x="9328858" y="469168"/>
            <a:ext cx="2890191" cy="6325562"/>
            <a:chOff x="9291280" y="469168"/>
            <a:chExt cx="2890191" cy="6325562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D35446C8-957F-D390-DAA8-7210910C8D25}"/>
                </a:ext>
              </a:extLst>
            </p:cNvPr>
            <p:cNvGrpSpPr/>
            <p:nvPr/>
          </p:nvGrpSpPr>
          <p:grpSpPr>
            <a:xfrm>
              <a:off x="9291280" y="469168"/>
              <a:ext cx="2890191" cy="6159412"/>
              <a:chOff x="9291280" y="469168"/>
              <a:chExt cx="2890191" cy="6159412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14CFA95D-725E-982E-3E9E-2058361CB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l="2276" t="30069" r="8793" b="1596"/>
              <a:stretch>
                <a:fillRect/>
              </a:stretch>
            </p:blipFill>
            <p:spPr>
              <a:xfrm>
                <a:off x="9345183" y="1151654"/>
                <a:ext cx="2748947" cy="3303845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C7B09B72-85CF-20AC-7385-B1DB2A90C4EA}"/>
                  </a:ext>
                </a:extLst>
              </p:cNvPr>
              <p:cNvSpPr txBox="1"/>
              <p:nvPr/>
            </p:nvSpPr>
            <p:spPr>
              <a:xfrm>
                <a:off x="9588149" y="469168"/>
                <a:ext cx="254891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Axisymmetric Equi. Counterpart</a:t>
                </a:r>
                <a:endParaRPr kumimoji="1" lang="ja-JP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直線コネクタ 43">
                <a:extLst>
                  <a:ext uri="{FF2B5EF4-FFF2-40B4-BE49-F238E27FC236}">
                    <a16:creationId xmlns:a16="http://schemas.microsoft.com/office/drawing/2014/main" id="{6731F6AB-795A-F3AD-6BB1-5301F15FDA93}"/>
                  </a:ext>
                </a:extLst>
              </p:cNvPr>
              <p:cNvCxnSpPr/>
              <p:nvPr/>
            </p:nvCxnSpPr>
            <p:spPr>
              <a:xfrm>
                <a:off x="9291280" y="598482"/>
                <a:ext cx="0" cy="6030098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グループ化 48">
                <a:extLst>
                  <a:ext uri="{FF2B5EF4-FFF2-40B4-BE49-F238E27FC236}">
                    <a16:creationId xmlns:a16="http://schemas.microsoft.com/office/drawing/2014/main" id="{19792472-008A-90A9-C5D9-1D522F7C836B}"/>
                  </a:ext>
                </a:extLst>
              </p:cNvPr>
              <p:cNvGrpSpPr/>
              <p:nvPr/>
            </p:nvGrpSpPr>
            <p:grpSpPr>
              <a:xfrm>
                <a:off x="9470970" y="3912342"/>
                <a:ext cx="2697465" cy="969496"/>
                <a:chOff x="9502158" y="3838383"/>
                <a:chExt cx="2697465" cy="969496"/>
              </a:xfrm>
            </p:grpSpPr>
            <p:grpSp>
              <p:nvGrpSpPr>
                <p:cNvPr id="76" name="グループ化 75">
                  <a:extLst>
                    <a:ext uri="{FF2B5EF4-FFF2-40B4-BE49-F238E27FC236}">
                      <a16:creationId xmlns:a16="http://schemas.microsoft.com/office/drawing/2014/main" id="{68B42ACE-3777-3575-A584-B9C4ADAD4741}"/>
                    </a:ext>
                  </a:extLst>
                </p:cNvPr>
                <p:cNvGrpSpPr/>
                <p:nvPr/>
              </p:nvGrpSpPr>
              <p:grpSpPr>
                <a:xfrm>
                  <a:off x="9502158" y="3838383"/>
                  <a:ext cx="2657293" cy="969496"/>
                  <a:chOff x="9502158" y="3826191"/>
                  <a:chExt cx="2657293" cy="1135918"/>
                </a:xfrm>
              </p:grpSpPr>
              <p:grpSp>
                <p:nvGrpSpPr>
                  <p:cNvPr id="81" name="グループ化 80">
                    <a:extLst>
                      <a:ext uri="{FF2B5EF4-FFF2-40B4-BE49-F238E27FC236}">
                        <a16:creationId xmlns:a16="http://schemas.microsoft.com/office/drawing/2014/main" id="{588E7BD6-E9F5-C71B-5B45-F24713E2D178}"/>
                      </a:ext>
                    </a:extLst>
                  </p:cNvPr>
                  <p:cNvGrpSpPr/>
                  <p:nvPr/>
                </p:nvGrpSpPr>
                <p:grpSpPr>
                  <a:xfrm>
                    <a:off x="9513907" y="4418968"/>
                    <a:ext cx="2645544" cy="543141"/>
                    <a:chOff x="8194089" y="4199138"/>
                    <a:chExt cx="2836788" cy="944601"/>
                  </a:xfrm>
                </p:grpSpPr>
                <p:pic>
                  <p:nvPicPr>
                    <p:cNvPr id="86" name="図 85">
                      <a:extLst>
                        <a:ext uri="{FF2B5EF4-FFF2-40B4-BE49-F238E27FC236}">
                          <a16:creationId xmlns:a16="http://schemas.microsoft.com/office/drawing/2014/main" id="{ABB76FD1-48D9-CB61-3C05-F010BC9ED8C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4"/>
                    <a:stretch>
                      <a:fillRect/>
                    </a:stretch>
                  </p:blipFill>
                  <p:spPr>
                    <a:xfrm>
                      <a:off x="8198777" y="4203939"/>
                      <a:ext cx="2832100" cy="9398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7" name="正方形/長方形 86">
                      <a:extLst>
                        <a:ext uri="{FF2B5EF4-FFF2-40B4-BE49-F238E27FC236}">
                          <a16:creationId xmlns:a16="http://schemas.microsoft.com/office/drawing/2014/main" id="{7585E2C4-D53A-DD63-3C0E-38CE55AA34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94089" y="4199138"/>
                      <a:ext cx="2796466" cy="909086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00B050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82" name="正方形/長方形 81">
                    <a:extLst>
                      <a:ext uri="{FF2B5EF4-FFF2-40B4-BE49-F238E27FC236}">
                        <a16:creationId xmlns:a16="http://schemas.microsoft.com/office/drawing/2014/main" id="{3F2446C8-916C-6E32-096C-9E6AB9A70D3B}"/>
                      </a:ext>
                    </a:extLst>
                  </p:cNvPr>
                  <p:cNvSpPr/>
                  <p:nvPr/>
                </p:nvSpPr>
                <p:spPr>
                  <a:xfrm>
                    <a:off x="9941643" y="3826191"/>
                    <a:ext cx="2124000" cy="86176"/>
                  </a:xfrm>
                  <a:prstGeom prst="rect">
                    <a:avLst/>
                  </a:prstGeom>
                  <a:noFill/>
                  <a:ln w="12700">
                    <a:solidFill>
                      <a:srgbClr val="00B050"/>
                    </a:solidFill>
                    <a:prstDash val="lg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83" name="直線コネクタ 82">
                    <a:extLst>
                      <a:ext uri="{FF2B5EF4-FFF2-40B4-BE49-F238E27FC236}">
                        <a16:creationId xmlns:a16="http://schemas.microsoft.com/office/drawing/2014/main" id="{8F8BB71F-47BC-FEDC-50E3-F3E752B62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502158" y="3912367"/>
                    <a:ext cx="439485" cy="524108"/>
                  </a:xfrm>
                  <a:prstGeom prst="line">
                    <a:avLst/>
                  </a:prstGeom>
                  <a:ln w="12700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線コネクタ 83">
                    <a:extLst>
                      <a:ext uri="{FF2B5EF4-FFF2-40B4-BE49-F238E27FC236}">
                        <a16:creationId xmlns:a16="http://schemas.microsoft.com/office/drawing/2014/main" id="{80949687-3980-6D27-4DE2-934F77776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2068472" y="3912367"/>
                    <a:ext cx="44455" cy="506600"/>
                  </a:xfrm>
                  <a:prstGeom prst="line">
                    <a:avLst/>
                  </a:prstGeom>
                  <a:ln w="12700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9" name="テキスト ボックス 78">
                  <a:extLst>
                    <a:ext uri="{FF2B5EF4-FFF2-40B4-BE49-F238E27FC236}">
                      <a16:creationId xmlns:a16="http://schemas.microsoft.com/office/drawing/2014/main" id="{413AD8CD-89A9-9FD5-580C-EC06E39A136E}"/>
                    </a:ext>
                  </a:extLst>
                </p:cNvPr>
                <p:cNvSpPr txBox="1"/>
                <p:nvPr/>
              </p:nvSpPr>
              <p:spPr>
                <a:xfrm>
                  <a:off x="9764341" y="4290247"/>
                  <a:ext cx="24352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dirty="0">
                      <a:solidFill>
                        <a:schemeClr val="accent3"/>
                      </a:solidFill>
                      <a:effectLst>
                        <a:glow rad="76200">
                          <a:schemeClr val="bg1"/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High-n modes are stable</a:t>
                  </a:r>
                  <a:endParaRPr kumimoji="1" lang="ja-JP" altLang="en-US">
                    <a:solidFill>
                      <a:schemeClr val="accent3"/>
                    </a:solidFill>
                    <a:effectLst>
                      <a:glow rad="76200">
                        <a:schemeClr val="bg1"/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B3438FDC-7B83-2D19-A37C-8047539B024C}"/>
                  </a:ext>
                </a:extLst>
              </p:cNvPr>
              <p:cNvGrpSpPr/>
              <p:nvPr/>
            </p:nvGrpSpPr>
            <p:grpSpPr>
              <a:xfrm>
                <a:off x="10181324" y="2208574"/>
                <a:ext cx="1024202" cy="690778"/>
                <a:chOff x="10212512" y="2134615"/>
                <a:chExt cx="1024202" cy="690778"/>
              </a:xfrm>
            </p:grpSpPr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0AFCBEF2-90F7-1B14-33A1-C518028B6A87}"/>
                    </a:ext>
                  </a:extLst>
                </p:cNvPr>
                <p:cNvSpPr txBox="1"/>
                <p:nvPr/>
              </p:nvSpPr>
              <p:spPr>
                <a:xfrm>
                  <a:off x="10264973" y="2134615"/>
                  <a:ext cx="971741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600" b="1" dirty="0">
                      <a:solidFill>
                        <a:srgbClr val="FF0000"/>
                      </a:solidFill>
                      <a:effectLst>
                        <a:glow rad="762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m/n=1/1</a:t>
                  </a:r>
                  <a:br>
                    <a:rPr lang="en-US" altLang="ja-JP" sz="1600" b="1" dirty="0">
                      <a:solidFill>
                        <a:srgbClr val="FF0000"/>
                      </a:solidFill>
                      <a:effectLst>
                        <a:glow rad="762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lang="en-US" altLang="ja-JP" sz="1400" i="1" dirty="0">
                      <a:solidFill>
                        <a:srgbClr val="FF0000"/>
                      </a:solidFill>
                      <a:effectLst>
                        <a:glow rad="762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f~1.05 kHz</a:t>
                  </a:r>
                  <a:endParaRPr lang="en-US" altLang="ja-JP" sz="1600" b="1" dirty="0">
                    <a:solidFill>
                      <a:srgbClr val="FF0000"/>
                    </a:solidFill>
                    <a:effectLst>
                      <a:glow rad="76200">
                        <a:schemeClr val="bg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5" name="直線矢印コネクタ 74">
                  <a:extLst>
                    <a:ext uri="{FF2B5EF4-FFF2-40B4-BE49-F238E27FC236}">
                      <a16:creationId xmlns:a16="http://schemas.microsoft.com/office/drawing/2014/main" id="{BF9BFBE0-3BCB-9B21-0297-AAD0A2F834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12512" y="2651796"/>
                  <a:ext cx="107879" cy="17359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グループ化 55">
                <a:extLst>
                  <a:ext uri="{FF2B5EF4-FFF2-40B4-BE49-F238E27FC236}">
                    <a16:creationId xmlns:a16="http://schemas.microsoft.com/office/drawing/2014/main" id="{0AD66801-BFFC-70C6-B13A-23E10B52068B}"/>
                  </a:ext>
                </a:extLst>
              </p:cNvPr>
              <p:cNvGrpSpPr/>
              <p:nvPr/>
            </p:nvGrpSpPr>
            <p:grpSpPr>
              <a:xfrm>
                <a:off x="10831420" y="1142312"/>
                <a:ext cx="1091115" cy="523220"/>
                <a:chOff x="10862608" y="1068353"/>
                <a:chExt cx="1091115" cy="523220"/>
              </a:xfrm>
            </p:grpSpPr>
            <p:sp>
              <p:nvSpPr>
                <p:cNvPr id="72" name="テキスト ボックス 71">
                  <a:extLst>
                    <a:ext uri="{FF2B5EF4-FFF2-40B4-BE49-F238E27FC236}">
                      <a16:creationId xmlns:a16="http://schemas.microsoft.com/office/drawing/2014/main" id="{06FD4139-FDCA-527B-3AB7-BE29818EF501}"/>
                    </a:ext>
                  </a:extLst>
                </p:cNvPr>
                <p:cNvSpPr txBox="1"/>
                <p:nvPr/>
              </p:nvSpPr>
              <p:spPr>
                <a:xfrm>
                  <a:off x="10981982" y="1068353"/>
                  <a:ext cx="97174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b="1" dirty="0">
                      <a:solidFill>
                        <a:srgbClr val="ED5D56"/>
                      </a:solidFill>
                      <a:effectLst>
                        <a:glow rad="1016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m/n=2/2</a:t>
                  </a:r>
                </a:p>
                <a:p>
                  <a:pPr algn="ctr"/>
                  <a:r>
                    <a:rPr lang="en-US" altLang="ja-JP" sz="1400" i="1" dirty="0">
                      <a:solidFill>
                        <a:srgbClr val="ED5D56"/>
                      </a:solidFill>
                      <a:effectLst>
                        <a:glow rad="1016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f~3.14 kHz</a:t>
                  </a:r>
                  <a:endParaRPr kumimoji="1" lang="ja-JP" altLang="en-US" sz="1400">
                    <a:solidFill>
                      <a:srgbClr val="ED5D56"/>
                    </a:solidFill>
                    <a:effectLst>
                      <a:glow rad="101600">
                        <a:schemeClr val="bg1">
                          <a:alpha val="98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3" name="直線矢印コネクタ 72">
                  <a:extLst>
                    <a:ext uri="{FF2B5EF4-FFF2-40B4-BE49-F238E27FC236}">
                      <a16:creationId xmlns:a16="http://schemas.microsoft.com/office/drawing/2014/main" id="{DEA22C88-64F0-9722-C927-FF57244601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862608" y="1439293"/>
                  <a:ext cx="141035" cy="81051"/>
                </a:xfrm>
                <a:prstGeom prst="straightConnector1">
                  <a:avLst/>
                </a:prstGeom>
                <a:ln>
                  <a:solidFill>
                    <a:srgbClr val="ED5D56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グループ化 56">
                <a:extLst>
                  <a:ext uri="{FF2B5EF4-FFF2-40B4-BE49-F238E27FC236}">
                    <a16:creationId xmlns:a16="http://schemas.microsoft.com/office/drawing/2014/main" id="{90BB87CF-190E-DB53-D5DC-B6B54E99DBCB}"/>
                  </a:ext>
                </a:extLst>
              </p:cNvPr>
              <p:cNvGrpSpPr/>
              <p:nvPr/>
            </p:nvGrpSpPr>
            <p:grpSpPr>
              <a:xfrm>
                <a:off x="9865502" y="3165851"/>
                <a:ext cx="881973" cy="636241"/>
                <a:chOff x="10854875" y="948609"/>
                <a:chExt cx="881973" cy="636241"/>
              </a:xfrm>
            </p:grpSpPr>
            <p:sp>
              <p:nvSpPr>
                <p:cNvPr id="63" name="テキスト ボックス 62">
                  <a:extLst>
                    <a:ext uri="{FF2B5EF4-FFF2-40B4-BE49-F238E27FC236}">
                      <a16:creationId xmlns:a16="http://schemas.microsoft.com/office/drawing/2014/main" id="{823C16CC-3326-B91A-E7D0-8EACF529DEA3}"/>
                    </a:ext>
                  </a:extLst>
                </p:cNvPr>
                <p:cNvSpPr txBox="1"/>
                <p:nvPr/>
              </p:nvSpPr>
              <p:spPr>
                <a:xfrm>
                  <a:off x="10854875" y="948609"/>
                  <a:ext cx="881973" cy="538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500" dirty="0">
                      <a:solidFill>
                        <a:schemeClr val="accent2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m/n=3/3</a:t>
                  </a:r>
                </a:p>
                <a:p>
                  <a:pPr algn="ctr"/>
                  <a:r>
                    <a:rPr lang="en-US" altLang="ja-JP" sz="1400" i="1" dirty="0">
                      <a:solidFill>
                        <a:schemeClr val="accent2"/>
                      </a:solidFill>
                      <a:effectLst>
                        <a:glow rad="76200">
                          <a:schemeClr val="bg1">
                            <a:alpha val="98000"/>
                          </a:schemeClr>
                        </a:glo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f~5.7 kHz</a:t>
                  </a:r>
                  <a:endParaRPr kumimoji="1" lang="ja-JP" altLang="en-US" sz="140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7" name="直線矢印コネクタ 66">
                  <a:extLst>
                    <a:ext uri="{FF2B5EF4-FFF2-40B4-BE49-F238E27FC236}">
                      <a16:creationId xmlns:a16="http://schemas.microsoft.com/office/drawing/2014/main" id="{B7980B14-67A9-0548-62C5-A16E944118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24507" y="1421284"/>
                  <a:ext cx="84522" cy="163566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4451BB6F-2B3E-F82C-5361-26126C58413C}"/>
                  </a:ext>
                </a:extLst>
              </p:cNvPr>
              <p:cNvSpPr txBox="1"/>
              <p:nvPr/>
            </p:nvSpPr>
            <p:spPr>
              <a:xfrm>
                <a:off x="9432525" y="4947301"/>
                <a:ext cx="2748946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82563" indent="-182563">
                  <a:buFont typeface="Arial" panose="020B0604020202020204" pitchFamily="34" charset="0"/>
                  <a:buChar char="•"/>
                </a:pPr>
                <a:r>
                  <a:rPr lang="en-US" altLang="ja-JP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long-wavelength low-frequency EPMs are unstable</a:t>
                </a:r>
              </a:p>
            </p:txBody>
          </p:sp>
        </p:grp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203CE91-2FCE-5E55-B2B6-84005E30DE0F}"/>
                </a:ext>
              </a:extLst>
            </p:cNvPr>
            <p:cNvSpPr txBox="1"/>
            <p:nvPr/>
          </p:nvSpPr>
          <p:spPr>
            <a:xfrm>
              <a:off x="9609426" y="5840623"/>
              <a:ext cx="242502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76225" indent="-276225"/>
              <a:r>
                <a:rPr lang="en-US" altLang="ja-JP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[1] ZZ Ren et al 2017 </a:t>
              </a:r>
              <a:r>
                <a:rPr lang="ja-JP" altLang="ja-JP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 </a:t>
              </a:r>
              <a:br>
                <a:rPr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ja-JP" altLang="ja-JP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Plasmas</a:t>
              </a:r>
              <a:r>
                <a:rPr lang="ja-JP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 24, 052501 </a:t>
              </a:r>
              <a:endPara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76225" indent="-276225"/>
              <a:r>
                <a:rPr lang="en-US" altLang="ja-JP" sz="1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[2] S</a:t>
              </a:r>
              <a:r>
                <a:rPr lang="ja-JP" altLang="ja-JP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Liu et al 2024 </a:t>
              </a:r>
              <a:r>
                <a:rPr lang="ja-JP" altLang="ja-JP" sz="1400" i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 Scr. </a:t>
              </a:r>
              <a:r>
                <a:rPr lang="ja-JP" altLang="ja-JP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99 075604</a:t>
              </a:r>
            </a:p>
          </p:txBody>
        </p: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AA8F026E-D068-A452-8A0C-14F7FD223870}"/>
              </a:ext>
            </a:extLst>
          </p:cNvPr>
          <p:cNvGrpSpPr/>
          <p:nvPr/>
        </p:nvGrpSpPr>
        <p:grpSpPr>
          <a:xfrm>
            <a:off x="96956" y="576687"/>
            <a:ext cx="5204160" cy="6241120"/>
            <a:chOff x="96956" y="576687"/>
            <a:chExt cx="5204160" cy="6241120"/>
          </a:xfrm>
        </p:grpSpPr>
        <p:grpSp>
          <p:nvGrpSpPr>
            <p:cNvPr id="134" name="グループ化 133">
              <a:extLst>
                <a:ext uri="{FF2B5EF4-FFF2-40B4-BE49-F238E27FC236}">
                  <a16:creationId xmlns:a16="http://schemas.microsoft.com/office/drawing/2014/main" id="{9DF83820-7034-0E4C-B2E4-3C6F31791693}"/>
                </a:ext>
              </a:extLst>
            </p:cNvPr>
            <p:cNvGrpSpPr/>
            <p:nvPr/>
          </p:nvGrpSpPr>
          <p:grpSpPr>
            <a:xfrm>
              <a:off x="258631" y="593729"/>
              <a:ext cx="4914982" cy="3775958"/>
              <a:chOff x="258631" y="593729"/>
              <a:chExt cx="4914982" cy="3775958"/>
            </a:xfrm>
          </p:grpSpPr>
          <p:grpSp>
            <p:nvGrpSpPr>
              <p:cNvPr id="130" name="グループ化 129">
                <a:extLst>
                  <a:ext uri="{FF2B5EF4-FFF2-40B4-BE49-F238E27FC236}">
                    <a16:creationId xmlns:a16="http://schemas.microsoft.com/office/drawing/2014/main" id="{D5AE4FB3-6894-389C-313E-417DE4A56BAC}"/>
                  </a:ext>
                </a:extLst>
              </p:cNvPr>
              <p:cNvGrpSpPr/>
              <p:nvPr/>
            </p:nvGrpSpPr>
            <p:grpSpPr>
              <a:xfrm>
                <a:off x="258631" y="593729"/>
                <a:ext cx="4914982" cy="3775958"/>
                <a:chOff x="258631" y="593729"/>
                <a:chExt cx="4914982" cy="3775958"/>
              </a:xfrm>
            </p:grpSpPr>
            <p:pic>
              <p:nvPicPr>
                <p:cNvPr id="110" name="図 109">
                  <a:extLst>
                    <a:ext uri="{FF2B5EF4-FFF2-40B4-BE49-F238E27FC236}">
                      <a16:creationId xmlns:a16="http://schemas.microsoft.com/office/drawing/2014/main" id="{1B795C9D-81F4-8C92-62DF-4A5B587AFF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7480" t="13444" r="2427" b="3499"/>
                <a:stretch>
                  <a:fillRect/>
                </a:stretch>
              </p:blipFill>
              <p:spPr>
                <a:xfrm>
                  <a:off x="258631" y="593729"/>
                  <a:ext cx="4914982" cy="3775958"/>
                </a:xfrm>
                <a:prstGeom prst="rect">
                  <a:avLst/>
                </a:prstGeom>
              </p:spPr>
            </p:pic>
            <p:pic>
              <p:nvPicPr>
                <p:cNvPr id="29" name="図 28">
                  <a:extLst>
                    <a:ext uri="{FF2B5EF4-FFF2-40B4-BE49-F238E27FC236}">
                      <a16:creationId xmlns:a16="http://schemas.microsoft.com/office/drawing/2014/main" id="{37E8D020-1DCC-0667-C77C-74019D7E37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58631" y="2210006"/>
                  <a:ext cx="253937" cy="204881"/>
                </a:xfrm>
                <a:prstGeom prst="rect">
                  <a:avLst/>
                </a:prstGeom>
              </p:spPr>
            </p:pic>
            <p:grpSp>
              <p:nvGrpSpPr>
                <p:cNvPr id="111" name="グループ化 110">
                  <a:extLst>
                    <a:ext uri="{FF2B5EF4-FFF2-40B4-BE49-F238E27FC236}">
                      <a16:creationId xmlns:a16="http://schemas.microsoft.com/office/drawing/2014/main" id="{35DF5578-8DFA-BB15-345A-757FDF0A06C5}"/>
                    </a:ext>
                  </a:extLst>
                </p:cNvPr>
                <p:cNvGrpSpPr/>
                <p:nvPr/>
              </p:nvGrpSpPr>
              <p:grpSpPr>
                <a:xfrm>
                  <a:off x="786674" y="732914"/>
                  <a:ext cx="1340832" cy="3048734"/>
                  <a:chOff x="786674" y="776458"/>
                  <a:chExt cx="1340832" cy="3048734"/>
                </a:xfrm>
              </p:grpSpPr>
              <p:grpSp>
                <p:nvGrpSpPr>
                  <p:cNvPr id="112" name="グループ化 111">
                    <a:extLst>
                      <a:ext uri="{FF2B5EF4-FFF2-40B4-BE49-F238E27FC236}">
                        <a16:creationId xmlns:a16="http://schemas.microsoft.com/office/drawing/2014/main" id="{DF73F833-BB52-6F4B-E32C-81716FE0C37B}"/>
                      </a:ext>
                    </a:extLst>
                  </p:cNvPr>
                  <p:cNvGrpSpPr/>
                  <p:nvPr/>
                </p:nvGrpSpPr>
                <p:grpSpPr>
                  <a:xfrm>
                    <a:off x="792061" y="776458"/>
                    <a:ext cx="1335445" cy="3033408"/>
                    <a:chOff x="792061" y="776458"/>
                    <a:chExt cx="1335445" cy="3033408"/>
                  </a:xfrm>
                </p:grpSpPr>
                <p:grpSp>
                  <p:nvGrpSpPr>
                    <p:cNvPr id="115" name="グループ化 114">
                      <a:extLst>
                        <a:ext uri="{FF2B5EF4-FFF2-40B4-BE49-F238E27FC236}">
                          <a16:creationId xmlns:a16="http://schemas.microsoft.com/office/drawing/2014/main" id="{1263CF93-8D0C-C640-F21C-8FF24B3D48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66615" y="2028200"/>
                      <a:ext cx="1160891" cy="1722178"/>
                      <a:chOff x="823905" y="2015413"/>
                      <a:chExt cx="1160891" cy="1722178"/>
                    </a:xfrm>
                  </p:grpSpPr>
                  <p:pic>
                    <p:nvPicPr>
                      <p:cNvPr id="117" name="図 116">
                        <a:extLst>
                          <a:ext uri="{FF2B5EF4-FFF2-40B4-BE49-F238E27FC236}">
                            <a16:creationId xmlns:a16="http://schemas.microsoft.com/office/drawing/2014/main" id="{CB75A9A7-19F9-66CD-14D1-EEDCFA8F5D1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/>
                      <a:srcRect l="18635" t="13729" r="46124" b="25844"/>
                      <a:stretch>
                        <a:fillRect/>
                      </a:stretch>
                    </p:blipFill>
                    <p:spPr>
                      <a:xfrm>
                        <a:off x="868784" y="2015413"/>
                        <a:ext cx="1116012" cy="1722178"/>
                      </a:xfrm>
                      <a:prstGeom prst="rect">
                        <a:avLst/>
                      </a:prstGeom>
                      <a:ln w="28575">
                        <a:solidFill>
                          <a:srgbClr val="FE0CFF"/>
                        </a:solidFill>
                      </a:ln>
                    </p:spPr>
                  </p:pic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18" name="テキスト ボックス 117">
                            <a:extLst>
                              <a:ext uri="{FF2B5EF4-FFF2-40B4-BE49-F238E27FC236}">
                                <a16:creationId xmlns:a16="http://schemas.microsoft.com/office/drawing/2014/main" id="{ACE0B60B-216E-829A-6BBA-A2B1FA2AB7E2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3905" y="2628072"/>
                            <a:ext cx="1030474" cy="4001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algn="ctr"/>
                            <a14:m>
                              <m:oMath xmlns:m="http://schemas.openxmlformats.org/officeDocument/2006/math">
                                <m:r>
                                  <a:rPr kumimoji="1" lang="en-US" altLang="ja-JP" sz="2000" b="1" i="1" smtClean="0">
                                    <a:solidFill>
                                      <a:srgbClr val="FE0CFF"/>
                                    </a:solidFill>
                                    <a:effectLst>
                                      <a:glow rad="88900">
                                        <a:schemeClr val="bg1">
                                          <a:alpha val="99000"/>
                                        </a:schemeClr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𝝓</m:t>
                                </m:r>
                              </m:oMath>
                            </a14:m>
                            <a:r>
                              <a:rPr kumimoji="1" lang="en-US" altLang="ja-JP" sz="2000" b="1" dirty="0">
                                <a:solidFill>
                                  <a:srgbClr val="FE0CFF"/>
                                </a:solidFill>
                                <a:effectLst>
                                  <a:glow rad="88900">
                                    <a:schemeClr val="bg1">
                                      <a:alpha val="99000"/>
                                    </a:schemeClr>
                                  </a:glow>
                                </a:effectLst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=18</a:t>
                            </a:r>
                            <a14:m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sz="2000" b="1" i="1" smtClean="0">
                                        <a:solidFill>
                                          <a:srgbClr val="FE0CFF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ja-JP" sz="2000" b="1" i="1" smtClean="0">
                                        <a:solidFill>
                                          <a:srgbClr val="FE0CFF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kumimoji="1" lang="en-US" altLang="ja-JP" sz="2000" b="1" i="1" smtClean="0">
                                        <a:solidFill>
                                          <a:srgbClr val="FE0CFF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a14:m>
                            <a:endParaRPr kumimoji="1" lang="ja-JP" altLang="en-US" sz="2000" b="1">
                              <a:solidFill>
                                <a:srgbClr val="FE0CFF"/>
                              </a:solidFill>
                              <a:effectLst>
                                <a:glow rad="889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18" name="テキスト ボックス 117">
                            <a:extLst>
                              <a:ext uri="{FF2B5EF4-FFF2-40B4-BE49-F238E27FC236}">
                                <a16:creationId xmlns:a16="http://schemas.microsoft.com/office/drawing/2014/main" id="{C1DB8989-3DB1-9246-E6D4-95EB12801CC2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823905" y="2628072"/>
                            <a:ext cx="1030474" cy="400110"/>
                          </a:xfrm>
                          <a:prstGeom prst="rect">
                            <a:avLst/>
                          </a:prstGeom>
                          <a:blipFill>
                            <a:blip r:embed="rId18"/>
                            <a:stretch>
                              <a:fillRect l="-6098" t="-18182" b="-33333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ja-JP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16" name="直線コネクタ 115">
                      <a:extLst>
                        <a:ext uri="{FF2B5EF4-FFF2-40B4-BE49-F238E27FC236}">
                          <a16:creationId xmlns:a16="http://schemas.microsoft.com/office/drawing/2014/main" id="{BC53B061-F85D-9376-C08F-AC670FBEDDE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92061" y="776458"/>
                      <a:ext cx="0" cy="3033408"/>
                    </a:xfrm>
                    <a:prstGeom prst="line">
                      <a:avLst/>
                    </a:prstGeom>
                    <a:ln w="76200">
                      <a:solidFill>
                        <a:srgbClr val="FE0CFF"/>
                      </a:solidFill>
                      <a:prstDash val="sysDot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13" name="直線矢印コネクタ 112">
                    <a:extLst>
                      <a:ext uri="{FF2B5EF4-FFF2-40B4-BE49-F238E27FC236}">
                        <a16:creationId xmlns:a16="http://schemas.microsoft.com/office/drawing/2014/main" id="{749879F7-1E0D-0746-4105-A49061472F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86674" y="3720309"/>
                    <a:ext cx="224819" cy="104883"/>
                  </a:xfrm>
                  <a:prstGeom prst="straightConnector1">
                    <a:avLst/>
                  </a:prstGeom>
                  <a:ln w="38100">
                    <a:solidFill>
                      <a:srgbClr val="FE0CFF"/>
                    </a:solidFill>
                    <a:prstDash val="sysDot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直線矢印コネクタ 113">
                    <a:extLst>
                      <a:ext uri="{FF2B5EF4-FFF2-40B4-BE49-F238E27FC236}">
                        <a16:creationId xmlns:a16="http://schemas.microsoft.com/office/drawing/2014/main" id="{5572175D-FD1F-FB4F-258D-D6FFBA3C9B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5153" y="784725"/>
                    <a:ext cx="188610" cy="1243475"/>
                  </a:xfrm>
                  <a:prstGeom prst="straightConnector1">
                    <a:avLst/>
                  </a:prstGeom>
                  <a:ln w="38100">
                    <a:solidFill>
                      <a:srgbClr val="FE0CFF"/>
                    </a:solidFill>
                    <a:prstDash val="sysDot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9" name="グループ化 118">
                  <a:extLst>
                    <a:ext uri="{FF2B5EF4-FFF2-40B4-BE49-F238E27FC236}">
                      <a16:creationId xmlns:a16="http://schemas.microsoft.com/office/drawing/2014/main" id="{F630404E-0BB3-E558-51E6-E8E69B47562D}"/>
                    </a:ext>
                  </a:extLst>
                </p:cNvPr>
                <p:cNvGrpSpPr/>
                <p:nvPr/>
              </p:nvGrpSpPr>
              <p:grpSpPr>
                <a:xfrm>
                  <a:off x="2882167" y="741166"/>
                  <a:ext cx="2009377" cy="3078059"/>
                  <a:chOff x="2882167" y="741166"/>
                  <a:chExt cx="2009377" cy="3078059"/>
                </a:xfrm>
              </p:grpSpPr>
              <p:grpSp>
                <p:nvGrpSpPr>
                  <p:cNvPr id="120" name="グループ化 119">
                    <a:extLst>
                      <a:ext uri="{FF2B5EF4-FFF2-40B4-BE49-F238E27FC236}">
                        <a16:creationId xmlns:a16="http://schemas.microsoft.com/office/drawing/2014/main" id="{309912DC-22EA-7D45-341A-FC511E8434C6}"/>
                      </a:ext>
                    </a:extLst>
                  </p:cNvPr>
                  <p:cNvGrpSpPr/>
                  <p:nvPr/>
                </p:nvGrpSpPr>
                <p:grpSpPr>
                  <a:xfrm>
                    <a:off x="2882167" y="741166"/>
                    <a:ext cx="2009377" cy="3078059"/>
                    <a:chOff x="792061" y="710198"/>
                    <a:chExt cx="2009377" cy="3078059"/>
                  </a:xfrm>
                </p:grpSpPr>
                <p:grpSp>
                  <p:nvGrpSpPr>
                    <p:cNvPr id="123" name="グループ化 122">
                      <a:extLst>
                        <a:ext uri="{FF2B5EF4-FFF2-40B4-BE49-F238E27FC236}">
                          <a16:creationId xmlns:a16="http://schemas.microsoft.com/office/drawing/2014/main" id="{D76E0153-B0D4-607C-4209-E0F47998DE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85426" y="845330"/>
                      <a:ext cx="1116012" cy="1722178"/>
                      <a:chOff x="1542716" y="832543"/>
                      <a:chExt cx="1116012" cy="1722178"/>
                    </a:xfrm>
                  </p:grpSpPr>
                  <p:pic>
                    <p:nvPicPr>
                      <p:cNvPr id="125" name="図 124">
                        <a:extLst>
                          <a:ext uri="{FF2B5EF4-FFF2-40B4-BE49-F238E27FC236}">
                            <a16:creationId xmlns:a16="http://schemas.microsoft.com/office/drawing/2014/main" id="{C85DBA29-2F98-583A-9149-2BB88335059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/>
                      <a:srcRect l="60903" t="15396" r="3856" b="24177"/>
                      <a:stretch>
                        <a:fillRect/>
                      </a:stretch>
                    </p:blipFill>
                    <p:spPr>
                      <a:xfrm>
                        <a:off x="1542716" y="832543"/>
                        <a:ext cx="1116012" cy="1722178"/>
                      </a:xfrm>
                      <a:prstGeom prst="rect">
                        <a:avLst/>
                      </a:prstGeom>
                      <a:ln w="28575">
                        <a:solidFill>
                          <a:srgbClr val="FF7300"/>
                        </a:solidFill>
                      </a:ln>
                    </p:spPr>
                  </p:pic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26" name="テキスト ボックス 125">
                            <a:extLst>
                              <a:ext uri="{FF2B5EF4-FFF2-40B4-BE49-F238E27FC236}">
                                <a16:creationId xmlns:a16="http://schemas.microsoft.com/office/drawing/2014/main" id="{A065A061-C964-4A1E-BB65-3531A057853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744417" y="1437431"/>
                            <a:ext cx="773993" cy="40011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algn="ctr"/>
                            <a14:m>
                              <m:oMath xmlns:m="http://schemas.openxmlformats.org/officeDocument/2006/math">
                                <m:r>
                                  <a:rPr kumimoji="1" lang="en-US" altLang="ja-JP" sz="2000" b="1" i="1" smtClean="0">
                                    <a:solidFill>
                                      <a:srgbClr val="FF7300"/>
                                    </a:solidFill>
                                    <a:effectLst>
                                      <a:glow rad="88900">
                                        <a:schemeClr val="bg1">
                                          <a:alpha val="99000"/>
                                        </a:schemeClr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𝝓</m:t>
                                </m:r>
                              </m:oMath>
                            </a14:m>
                            <a:r>
                              <a:rPr kumimoji="1" lang="en-US" altLang="ja-JP" sz="2000" b="1" dirty="0">
                                <a:solidFill>
                                  <a:srgbClr val="FF7300"/>
                                </a:solidFill>
                                <a:effectLst>
                                  <a:glow rad="88900">
                                    <a:schemeClr val="bg1">
                                      <a:alpha val="99000"/>
                                    </a:schemeClr>
                                  </a:glow>
                                </a:effectLst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=</a:t>
                            </a:r>
                            <a14:m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sz="2000" b="1" i="1" smtClean="0">
                                        <a:solidFill>
                                          <a:srgbClr val="FF7300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ja-JP" sz="2000" b="1" i="1" smtClean="0">
                                        <a:solidFill>
                                          <a:srgbClr val="FF7300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kumimoji="1" lang="en-US" altLang="ja-JP" sz="2000" b="1" i="1" smtClean="0">
                                        <a:solidFill>
                                          <a:srgbClr val="FF7300"/>
                                        </a:solidFill>
                                        <a:effectLst>
                                          <a:glow rad="88900">
                                            <a:schemeClr val="bg1">
                                              <a:alpha val="99000"/>
                                            </a:schemeClr>
                                          </a:glo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a14:m>
                            <a:endParaRPr kumimoji="1" lang="ja-JP" altLang="en-US" sz="2000" b="1">
                              <a:solidFill>
                                <a:srgbClr val="FF7300"/>
                              </a:solidFill>
                              <a:effectLst>
                                <a:glow rad="88900">
                                  <a:schemeClr val="bg1">
                                    <a:alpha val="99000"/>
                                  </a:schemeClr>
                                </a:glo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26" name="テキスト ボックス 125">
                            <a:extLst>
                              <a:ext uri="{FF2B5EF4-FFF2-40B4-BE49-F238E27FC236}">
                                <a16:creationId xmlns:a16="http://schemas.microsoft.com/office/drawing/2014/main" id="{3D0C05B5-4DC7-EBC0-6026-04DB7953276E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744417" y="1437431"/>
                            <a:ext cx="773993" cy="400110"/>
                          </a:xfrm>
                          <a:prstGeom prst="rect">
                            <a:avLst/>
                          </a:prstGeom>
                          <a:blipFill>
                            <a:blip r:embed="rId19"/>
                            <a:stretch>
                              <a:fillRect l="-6452" t="-18182" b="-33333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ja-JP" alt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</p:grpSp>
                <p:cxnSp>
                  <p:nvCxnSpPr>
                    <p:cNvPr id="124" name="直線コネクタ 123">
                      <a:extLst>
                        <a:ext uri="{FF2B5EF4-FFF2-40B4-BE49-F238E27FC236}">
                          <a16:creationId xmlns:a16="http://schemas.microsoft.com/office/drawing/2014/main" id="{59378A85-97DE-F9EE-3ABB-E6B41F6D22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92061" y="710198"/>
                      <a:ext cx="0" cy="3078059"/>
                    </a:xfrm>
                    <a:prstGeom prst="line">
                      <a:avLst/>
                    </a:prstGeom>
                    <a:ln w="76200">
                      <a:solidFill>
                        <a:srgbClr val="FF7300"/>
                      </a:solidFill>
                      <a:prstDash val="sysDot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21" name="直線矢印コネクタ 120">
                    <a:extLst>
                      <a:ext uri="{FF2B5EF4-FFF2-40B4-BE49-F238E27FC236}">
                        <a16:creationId xmlns:a16="http://schemas.microsoft.com/office/drawing/2014/main" id="{BB29094D-BA5E-2E5A-E70C-03B6777E1CDA}"/>
                      </a:ext>
                    </a:extLst>
                  </p:cNvPr>
                  <p:cNvCxnSpPr/>
                  <p:nvPr/>
                </p:nvCxnSpPr>
                <p:spPr>
                  <a:xfrm>
                    <a:off x="2882167" y="807426"/>
                    <a:ext cx="893365" cy="68872"/>
                  </a:xfrm>
                  <a:prstGeom prst="straightConnector1">
                    <a:avLst/>
                  </a:prstGeom>
                  <a:ln w="38100">
                    <a:solidFill>
                      <a:srgbClr val="FF7300"/>
                    </a:solidFill>
                    <a:prstDash val="sysDot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線矢印コネクタ 121">
                    <a:extLst>
                      <a:ext uri="{FF2B5EF4-FFF2-40B4-BE49-F238E27FC236}">
                        <a16:creationId xmlns:a16="http://schemas.microsoft.com/office/drawing/2014/main" id="{B2ECAC3D-E5A7-1232-AC87-5217DCE7A7B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82167" y="2596025"/>
                    <a:ext cx="874563" cy="1206067"/>
                  </a:xfrm>
                  <a:prstGeom prst="straightConnector1">
                    <a:avLst/>
                  </a:prstGeom>
                  <a:ln w="38100">
                    <a:solidFill>
                      <a:srgbClr val="FF7300"/>
                    </a:solidFill>
                    <a:prstDash val="sysDot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27" name="グループ化 126">
                <a:extLst>
                  <a:ext uri="{FF2B5EF4-FFF2-40B4-BE49-F238E27FC236}">
                    <a16:creationId xmlns:a16="http://schemas.microsoft.com/office/drawing/2014/main" id="{EAE241AC-BF1E-035C-6ECB-BD46961CE1F3}"/>
                  </a:ext>
                </a:extLst>
              </p:cNvPr>
              <p:cNvGrpSpPr/>
              <p:nvPr/>
            </p:nvGrpSpPr>
            <p:grpSpPr>
              <a:xfrm>
                <a:off x="3475722" y="3312485"/>
                <a:ext cx="1650240" cy="576695"/>
                <a:chOff x="1544527" y="2191241"/>
                <a:chExt cx="1650240" cy="576695"/>
              </a:xfrm>
            </p:grpSpPr>
            <p:sp>
              <p:nvSpPr>
                <p:cNvPr id="128" name="円/楕円 127">
                  <a:extLst>
                    <a:ext uri="{FF2B5EF4-FFF2-40B4-BE49-F238E27FC236}">
                      <a16:creationId xmlns:a16="http://schemas.microsoft.com/office/drawing/2014/main" id="{FDAA8CB2-E0DC-E289-C211-653F689413F6}"/>
                    </a:ext>
                  </a:extLst>
                </p:cNvPr>
                <p:cNvSpPr/>
                <p:nvPr/>
              </p:nvSpPr>
              <p:spPr>
                <a:xfrm>
                  <a:off x="1544527" y="2191241"/>
                  <a:ext cx="1650240" cy="576695"/>
                </a:xfrm>
                <a:prstGeom prst="ellipse">
                  <a:avLst/>
                </a:prstGeom>
                <a:gradFill flip="none" rotWithShape="1">
                  <a:gsLst>
                    <a:gs pos="22000">
                      <a:schemeClr val="bg1"/>
                    </a:gs>
                    <a:gs pos="58000">
                      <a:schemeClr val="bg1">
                        <a:alpha val="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9" name="テキスト ボックス 128">
                      <a:extLst>
                        <a:ext uri="{FF2B5EF4-FFF2-40B4-BE49-F238E27FC236}">
                          <a16:creationId xmlns:a16="http://schemas.microsoft.com/office/drawing/2014/main" id="{34D6F563-F581-E820-BE6B-1D946D935B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95428" y="2261195"/>
                      <a:ext cx="1528303" cy="43678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kumimoji="1"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𝜸</m:t>
                            </m:r>
                            <m:sSubSup>
                              <m:sSubSupPr>
                                <m:ctrlPr>
                                  <a:rPr kumimoji="1" lang="en-US" altLang="ja-JP" sz="2000" b="1" i="1" smtClean="0">
                                    <a:solidFill>
                                      <a:srgbClr val="FF0000"/>
                                    </a:solidFill>
                                    <a:effectLst>
                                      <a:glow rad="1270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ja-JP" sz="2000" b="1" i="1" smtClean="0">
                                    <a:solidFill>
                                      <a:srgbClr val="FF0000"/>
                                    </a:solidFill>
                                    <a:effectLst>
                                      <a:glow rad="1270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𝝉</m:t>
                                </m:r>
                              </m:e>
                              <m:sub>
                                <m:r>
                                  <a:rPr kumimoji="1" lang="en-US" altLang="ja-JP" sz="2000" b="1" i="1" smtClean="0">
                                    <a:solidFill>
                                      <a:srgbClr val="FF0000"/>
                                    </a:solidFill>
                                    <a:effectLst>
                                      <a:glow rad="1270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  <m:sup>
                                <m:r>
                                  <a:rPr kumimoji="1" lang="en-US" altLang="ja-JP" sz="2000" b="1" i="1" smtClean="0">
                                    <a:solidFill>
                                      <a:srgbClr val="FF0000"/>
                                    </a:solidFill>
                                    <a:effectLst>
                                      <a:glow rad="1270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kumimoji="1" lang="en-US" altLang="ja-JP" sz="2000" b="1" i="1" smtClean="0">
                                    <a:solidFill>
                                      <a:srgbClr val="FF0000"/>
                                    </a:solidFill>
                                    <a:effectLst>
                                      <a:glow rad="127000">
                                        <a:schemeClr val="bg1"/>
                                      </a:glow>
                                    </a:effectLst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p>
                            </m:sSubSup>
                            <m:r>
                              <a:rPr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ja-JP" sz="2000" b="1" i="1" smtClean="0">
                                <a:solidFill>
                                  <a:srgbClr val="FF0000"/>
                                </a:solidFill>
                                <a:effectLst>
                                  <a:glow rad="127000">
                                    <a:schemeClr val="bg1"/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</m:oMath>
                        </m:oMathPara>
                      </a14:m>
                      <a:endParaRPr kumimoji="1" lang="ja-JP" altLang="en-US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テキスト ボックス 14">
                      <a:extLst>
                        <a:ext uri="{FF2B5EF4-FFF2-40B4-BE49-F238E27FC236}">
                          <a16:creationId xmlns:a16="http://schemas.microsoft.com/office/drawing/2014/main" id="{4E888D5F-BDB1-6D36-2F65-D6D8BD88815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95428" y="2261195"/>
                      <a:ext cx="1528303" cy="436786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820" t="-2857" r="-820" b="-2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52" name="角丸四角形 51">
              <a:extLst>
                <a:ext uri="{FF2B5EF4-FFF2-40B4-BE49-F238E27FC236}">
                  <a16:creationId xmlns:a16="http://schemas.microsoft.com/office/drawing/2014/main" id="{453C4CF9-CD7E-178D-FCEE-C323746311C9}"/>
                </a:ext>
              </a:extLst>
            </p:cNvPr>
            <p:cNvSpPr/>
            <p:nvPr/>
          </p:nvSpPr>
          <p:spPr>
            <a:xfrm>
              <a:off x="96956" y="576687"/>
              <a:ext cx="5204160" cy="6241120"/>
            </a:xfrm>
            <a:prstGeom prst="roundRect">
              <a:avLst>
                <a:gd name="adj" fmla="val 5586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342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D15DC39-CCDA-CDFE-B41E-20DA90746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9CB9956-BF80-4A69-B1EF-3B8C9480548C}"/>
              </a:ext>
            </a:extLst>
          </p:cNvPr>
          <p:cNvGrpSpPr/>
          <p:nvPr/>
        </p:nvGrpSpPr>
        <p:grpSpPr>
          <a:xfrm>
            <a:off x="183619" y="40191"/>
            <a:ext cx="11867294" cy="475708"/>
            <a:chOff x="68674" y="58479"/>
            <a:chExt cx="11867294" cy="475708"/>
          </a:xfrm>
        </p:grpSpPr>
        <p:pic>
          <p:nvPicPr>
            <p:cNvPr id="16" name="Picture 2" descr="May be an image of text that says 'QST'">
              <a:extLst>
                <a:ext uri="{FF2B5EF4-FFF2-40B4-BE49-F238E27FC236}">
                  <a16:creationId xmlns:a16="http://schemas.microsoft.com/office/drawing/2014/main" id="{5AD90750-737E-C241-D38B-9F79425962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674" y="58479"/>
              <a:ext cx="324140" cy="47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796C4A59-EE3C-9ED8-89CC-E892EDADB8B3}"/>
                </a:ext>
              </a:extLst>
            </p:cNvPr>
            <p:cNvSpPr/>
            <p:nvPr/>
          </p:nvSpPr>
          <p:spPr>
            <a:xfrm>
              <a:off x="478903" y="115255"/>
              <a:ext cx="11234194" cy="341476"/>
            </a:xfrm>
            <a:prstGeom prst="rect">
              <a:avLst/>
            </a:prstGeom>
            <a:gradFill flip="none" rotWithShape="1">
              <a:gsLst>
                <a:gs pos="79000">
                  <a:srgbClr val="8A0000"/>
                </a:gs>
                <a:gs pos="14000">
                  <a:srgbClr val="4C0000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000"/>
            </a:p>
          </p:txBody>
        </p:sp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id="{79F24642-3ED4-2885-FBE9-295BC5011B02}"/>
                </a:ext>
              </a:extLst>
            </p:cNvPr>
            <p:cNvSpPr txBox="1"/>
            <p:nvPr/>
          </p:nvSpPr>
          <p:spPr>
            <a:xfrm>
              <a:off x="478903" y="58479"/>
              <a:ext cx="9782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113" lvl="2"/>
              <a:r>
                <a:rPr lang="en-US" altLang="ja-JP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</a:rPr>
                <a:t>Appendix: Pressure-Driven Mode Stability in Axisymmetric Equilibria</a:t>
              </a:r>
            </a:p>
          </p:txBody>
        </p:sp>
        <p:cxnSp>
          <p:nvCxnSpPr>
            <p:cNvPr id="19" name="Straight Connector 27">
              <a:extLst>
                <a:ext uri="{FF2B5EF4-FFF2-40B4-BE49-F238E27FC236}">
                  <a16:creationId xmlns:a16="http://schemas.microsoft.com/office/drawing/2014/main" id="{A4997CCE-FE0D-006A-AB3A-C0A8A79C2943}"/>
                </a:ext>
              </a:extLst>
            </p:cNvPr>
            <p:cNvCxnSpPr>
              <a:cxnSpLocks/>
            </p:cNvCxnSpPr>
            <p:nvPr/>
          </p:nvCxnSpPr>
          <p:spPr>
            <a:xfrm>
              <a:off x="478903" y="533118"/>
              <a:ext cx="1145706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0DC03A03-10A6-CBFB-608D-F4E359C19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7063" y="91207"/>
            <a:ext cx="2743200" cy="365125"/>
          </a:xfrm>
        </p:spPr>
        <p:txBody>
          <a:bodyPr/>
          <a:lstStyle/>
          <a:p>
            <a:fld id="{8608B202-A188-C547-8001-2C9A35F0657B}" type="slidenum">
              <a:rPr kumimoji="1" lang="ja-JP" altLang="en-US" sz="2400" smtClean="0"/>
              <a:t>36</a:t>
            </a:fld>
            <a:endParaRPr kumimoji="1" lang="ja-JP" altLang="en-US" sz="2400"/>
          </a:p>
        </p:txBody>
      </p: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EAFD307F-185C-74E9-FC7F-A843CA7BE399}"/>
              </a:ext>
            </a:extLst>
          </p:cNvPr>
          <p:cNvGrpSpPr/>
          <p:nvPr/>
        </p:nvGrpSpPr>
        <p:grpSpPr>
          <a:xfrm>
            <a:off x="6322380" y="573329"/>
            <a:ext cx="4866000" cy="6159500"/>
            <a:chOff x="6322380" y="698500"/>
            <a:chExt cx="4866000" cy="61595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6D93EED5-B107-5809-A81A-B2D3DD6F8043}"/>
                    </a:ext>
                  </a:extLst>
                </p:cNvPr>
                <p:cNvSpPr txBox="1"/>
                <p:nvPr/>
              </p:nvSpPr>
              <p:spPr>
                <a:xfrm>
                  <a:off x="7695572" y="698500"/>
                  <a:ext cx="2752548" cy="4237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b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(b)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kumimoji="1" lang="en-US" altLang="ja-JP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=1.10/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𝑞𝑖𝑛𝑣</m:t>
                          </m:r>
                        </m:sub>
                      </m:sSub>
                      <m:r>
                        <a:rPr kumimoji="1" lang="en-US" altLang="ja-JP" sz="2000" b="0" i="0" smtClean="0">
                          <a:latin typeface="Cambria Math" panose="02040503050406030204" pitchFamily="18" charset="0"/>
                        </a:rPr>
                        <m:t>=0.4</m:t>
                      </m:r>
                    </m:oMath>
                  </a14:m>
                  <a:endParaRPr kumimoji="1" lang="ja-JP" altLang="en-US" sz="20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6D93EED5-B107-5809-A81A-B2D3DD6F80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5572" y="698500"/>
                  <a:ext cx="2752548" cy="423770"/>
                </a:xfrm>
                <a:prstGeom prst="rect">
                  <a:avLst/>
                </a:prstGeom>
                <a:blipFill>
                  <a:blip r:embed="rId5"/>
                  <a:stretch>
                    <a:fillRect l="-2294" t="-8824" b="-1764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10348DB9-27BC-6C2F-877F-720970827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78" t="2778" r="3056" b="16734"/>
            <a:stretch>
              <a:fillRect/>
            </a:stretch>
          </p:blipFill>
          <p:spPr>
            <a:xfrm>
              <a:off x="6322380" y="3914070"/>
              <a:ext cx="2514600" cy="2943930"/>
            </a:xfrm>
            <a:prstGeom prst="rect">
              <a:avLst/>
            </a:prstGeom>
          </p:spPr>
        </p:pic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E55DCF46-4560-F780-619B-654441CFF58D}"/>
                </a:ext>
              </a:extLst>
            </p:cNvPr>
            <p:cNvGrpSpPr/>
            <p:nvPr/>
          </p:nvGrpSpPr>
          <p:grpSpPr>
            <a:xfrm>
              <a:off x="6498832" y="1101043"/>
              <a:ext cx="4689548" cy="2697361"/>
              <a:chOff x="4038600" y="1129748"/>
              <a:chExt cx="8057658" cy="4634650"/>
            </a:xfrm>
          </p:grpSpPr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23669026-A5AD-A301-2EFD-733D228CD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38600" y="1129748"/>
                <a:ext cx="4114800" cy="4572000"/>
              </a:xfrm>
              <a:prstGeom prst="rect">
                <a:avLst/>
              </a:prstGeom>
            </p:spPr>
          </p:pic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EC933E2F-0CA6-C3EA-1910-939BDA4014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30362" r="7767"/>
              <a:stretch>
                <a:fillRect/>
              </a:stretch>
            </p:blipFill>
            <p:spPr>
              <a:xfrm>
                <a:off x="8160202" y="1192401"/>
                <a:ext cx="3936056" cy="4571997"/>
              </a:xfrm>
              <a:prstGeom prst="rect">
                <a:avLst/>
              </a:prstGeom>
            </p:spPr>
          </p:pic>
        </p:grp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8E7DE650-B5CD-BD1E-CD19-A87326E2A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068" t="4372" r="3583" b="4197"/>
            <a:stretch>
              <a:fillRect/>
            </a:stretch>
          </p:blipFill>
          <p:spPr>
            <a:xfrm>
              <a:off x="8984982" y="3777176"/>
              <a:ext cx="2203398" cy="3040634"/>
            </a:xfrm>
            <a:prstGeom prst="rect">
              <a:avLst/>
            </a:prstGeom>
          </p:spPr>
        </p:pic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CF2AC613-9A51-BA7F-930C-D0F3EE2D2C12}"/>
                </a:ext>
              </a:extLst>
            </p:cNvPr>
            <p:cNvGrpSpPr/>
            <p:nvPr/>
          </p:nvGrpSpPr>
          <p:grpSpPr>
            <a:xfrm>
              <a:off x="7724372" y="4445602"/>
              <a:ext cx="821751" cy="400718"/>
              <a:chOff x="7724372" y="4445602"/>
              <a:chExt cx="821751" cy="400718"/>
            </a:xfrm>
          </p:grpSpPr>
          <p:cxnSp>
            <p:nvCxnSpPr>
              <p:cNvPr id="87" name="直線矢印コネクタ 86">
                <a:extLst>
                  <a:ext uri="{FF2B5EF4-FFF2-40B4-BE49-F238E27FC236}">
                    <a16:creationId xmlns:a16="http://schemas.microsoft.com/office/drawing/2014/main" id="{66A5ACCC-8B98-5DC5-C005-DB940A92A773}"/>
                  </a:ext>
                </a:extLst>
              </p:cNvPr>
              <p:cNvCxnSpPr/>
              <p:nvPr/>
            </p:nvCxnSpPr>
            <p:spPr>
              <a:xfrm>
                <a:off x="8222566" y="4711082"/>
                <a:ext cx="323557" cy="13523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7D1F76B4-B66E-2B3E-C7A7-3189ABE3070A}"/>
                  </a:ext>
                </a:extLst>
              </p:cNvPr>
              <p:cNvSpPr txBox="1"/>
              <p:nvPr/>
            </p:nvSpPr>
            <p:spPr>
              <a:xfrm>
                <a:off x="7724372" y="4445602"/>
                <a:ext cx="617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n=1 </a:t>
                </a:r>
                <a:endParaRPr kumimoji="1" lang="ja-JP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FD68F40F-7FE5-DD1A-A1D7-D2B93EF033DD}"/>
                </a:ext>
              </a:extLst>
            </p:cNvPr>
            <p:cNvGrpSpPr/>
            <p:nvPr/>
          </p:nvGrpSpPr>
          <p:grpSpPr>
            <a:xfrm>
              <a:off x="9407063" y="1426509"/>
              <a:ext cx="907621" cy="554272"/>
              <a:chOff x="7910196" y="3640978"/>
              <a:chExt cx="907621" cy="554272"/>
            </a:xfrm>
          </p:grpSpPr>
          <p:cxnSp>
            <p:nvCxnSpPr>
              <p:cNvPr id="101" name="直線矢印コネクタ 100">
                <a:extLst>
                  <a:ext uri="{FF2B5EF4-FFF2-40B4-BE49-F238E27FC236}">
                    <a16:creationId xmlns:a16="http://schemas.microsoft.com/office/drawing/2014/main" id="{95181989-DE31-BE7D-0B68-8086EA9D01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1726" y="3640978"/>
                <a:ext cx="118088" cy="25267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81EE12A1-29E5-1C25-91B0-A2BC5CAC9543}"/>
                  </a:ext>
                </a:extLst>
              </p:cNvPr>
              <p:cNvSpPr txBox="1"/>
              <p:nvPr/>
            </p:nvSpPr>
            <p:spPr>
              <a:xfrm>
                <a:off x="7910196" y="3856696"/>
                <a:ext cx="9076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m/n=1/1</a:t>
                </a:r>
                <a:endParaRPr kumimoji="1" lang="ja-JP" altLang="en-US" sz="1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0B233CFF-1FFD-6DB2-4B99-4D9FF1E9C630}"/>
                </a:ext>
              </a:extLst>
            </p:cNvPr>
            <p:cNvGrpSpPr/>
            <p:nvPr/>
          </p:nvGrpSpPr>
          <p:grpSpPr>
            <a:xfrm>
              <a:off x="8222566" y="1192347"/>
              <a:ext cx="698140" cy="480219"/>
              <a:chOff x="13654324" y="3321649"/>
              <a:chExt cx="698140" cy="480219"/>
            </a:xfrm>
          </p:grpSpPr>
          <p:cxnSp>
            <p:nvCxnSpPr>
              <p:cNvPr id="108" name="直線矢印コネクタ 107">
                <a:extLst>
                  <a:ext uri="{FF2B5EF4-FFF2-40B4-BE49-F238E27FC236}">
                    <a16:creationId xmlns:a16="http://schemas.microsoft.com/office/drawing/2014/main" id="{8E22349C-64D2-3A50-44AD-5BAD1331AF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730808" y="3654115"/>
                <a:ext cx="126791" cy="14775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9" name="テキスト ボックス 108">
                    <a:extLst>
                      <a:ext uri="{FF2B5EF4-FFF2-40B4-BE49-F238E27FC236}">
                        <a16:creationId xmlns:a16="http://schemas.microsoft.com/office/drawing/2014/main" id="{659F024D-B698-4EDD-2498-6D1CFD92F7FC}"/>
                      </a:ext>
                    </a:extLst>
                  </p:cNvPr>
                  <p:cNvSpPr txBox="1"/>
                  <p:nvPr/>
                </p:nvSpPr>
                <p:spPr>
                  <a:xfrm>
                    <a:off x="13654324" y="3321649"/>
                    <a:ext cx="698140" cy="36067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𝑞𝑖𝑛𝑣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109" name="テキスト ボックス 108">
                    <a:extLst>
                      <a:ext uri="{FF2B5EF4-FFF2-40B4-BE49-F238E27FC236}">
                        <a16:creationId xmlns:a16="http://schemas.microsoft.com/office/drawing/2014/main" id="{659F024D-B698-4EDD-2498-6D1CFD92F7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654324" y="3321649"/>
                    <a:ext cx="698140" cy="360676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6897" r="-1786" b="-1379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0CC7A287-6239-B7B5-69C7-E33143DEC950}"/>
                </a:ext>
              </a:extLst>
            </p:cNvPr>
            <p:cNvSpPr txBox="1"/>
            <p:nvPr/>
          </p:nvSpPr>
          <p:spPr>
            <a:xfrm>
              <a:off x="6932913" y="1124846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(b1)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6B05D6DD-60CB-A4F5-3B25-9D096CCD9B8B}"/>
                </a:ext>
              </a:extLst>
            </p:cNvPr>
            <p:cNvSpPr txBox="1"/>
            <p:nvPr/>
          </p:nvSpPr>
          <p:spPr>
            <a:xfrm>
              <a:off x="9327722" y="113164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(b2)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F1CA39C7-EBE4-AAE0-74A4-4814907597A6}"/>
                </a:ext>
              </a:extLst>
            </p:cNvPr>
            <p:cNvSpPr txBox="1"/>
            <p:nvPr/>
          </p:nvSpPr>
          <p:spPr>
            <a:xfrm>
              <a:off x="9458250" y="390274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(b4)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A764A3E9-B78D-C7AD-92DE-A015FA48857B}"/>
                </a:ext>
              </a:extLst>
            </p:cNvPr>
            <p:cNvSpPr txBox="1"/>
            <p:nvPr/>
          </p:nvSpPr>
          <p:spPr>
            <a:xfrm>
              <a:off x="7260790" y="390274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(b3)</a:t>
              </a:r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9" name="グループ化 148">
            <a:extLst>
              <a:ext uri="{FF2B5EF4-FFF2-40B4-BE49-F238E27FC236}">
                <a16:creationId xmlns:a16="http://schemas.microsoft.com/office/drawing/2014/main" id="{1541B245-EA37-4CC2-D3D4-3728FA61AEBF}"/>
              </a:ext>
            </a:extLst>
          </p:cNvPr>
          <p:cNvGrpSpPr/>
          <p:nvPr/>
        </p:nvGrpSpPr>
        <p:grpSpPr>
          <a:xfrm>
            <a:off x="757030" y="597132"/>
            <a:ext cx="4936139" cy="6135697"/>
            <a:chOff x="757030" y="722303"/>
            <a:chExt cx="4936139" cy="6135697"/>
          </a:xfrm>
        </p:grpSpPr>
        <p:grpSp>
          <p:nvGrpSpPr>
            <p:cNvPr id="144" name="グループ化 143">
              <a:extLst>
                <a:ext uri="{FF2B5EF4-FFF2-40B4-BE49-F238E27FC236}">
                  <a16:creationId xmlns:a16="http://schemas.microsoft.com/office/drawing/2014/main" id="{B25073AC-8DB9-DB93-80EC-2F05CC3E2599}"/>
                </a:ext>
              </a:extLst>
            </p:cNvPr>
            <p:cNvGrpSpPr/>
            <p:nvPr/>
          </p:nvGrpSpPr>
          <p:grpSpPr>
            <a:xfrm>
              <a:off x="757030" y="722303"/>
              <a:ext cx="4936139" cy="6135697"/>
              <a:chOff x="88068" y="722303"/>
              <a:chExt cx="4936139" cy="6135697"/>
            </a:xfrm>
          </p:grpSpPr>
          <p:grpSp>
            <p:nvGrpSpPr>
              <p:cNvPr id="126" name="グループ化 125">
                <a:extLst>
                  <a:ext uri="{FF2B5EF4-FFF2-40B4-BE49-F238E27FC236}">
                    <a16:creationId xmlns:a16="http://schemas.microsoft.com/office/drawing/2014/main" id="{91AA76FD-5F3D-CE09-CE67-F7EF2C970286}"/>
                  </a:ext>
                </a:extLst>
              </p:cNvPr>
              <p:cNvGrpSpPr/>
              <p:nvPr/>
            </p:nvGrpSpPr>
            <p:grpSpPr>
              <a:xfrm>
                <a:off x="326875" y="1117822"/>
                <a:ext cx="4689216" cy="2719860"/>
                <a:chOff x="-689113" y="1371618"/>
                <a:chExt cx="7939508" cy="4605109"/>
              </a:xfrm>
            </p:grpSpPr>
            <p:pic>
              <p:nvPicPr>
                <p:cNvPr id="118" name="図 117">
                  <a:extLst>
                    <a:ext uri="{FF2B5EF4-FFF2-40B4-BE49-F238E27FC236}">
                      <a16:creationId xmlns:a16="http://schemas.microsoft.com/office/drawing/2014/main" id="{99A60938-0C3B-6333-8268-4BCDE5902A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478" t="1460" b="2187"/>
                <a:stretch>
                  <a:fillRect/>
                </a:stretch>
              </p:blipFill>
              <p:spPr>
                <a:xfrm>
                  <a:off x="-689113" y="1372686"/>
                  <a:ext cx="4053984" cy="4405262"/>
                </a:xfrm>
                <a:prstGeom prst="rect">
                  <a:avLst/>
                </a:prstGeom>
              </p:spPr>
            </p:pic>
            <p:pic>
              <p:nvPicPr>
                <p:cNvPr id="125" name="図 124">
                  <a:extLst>
                    <a:ext uri="{FF2B5EF4-FFF2-40B4-BE49-F238E27FC236}">
                      <a16:creationId xmlns:a16="http://schemas.microsoft.com/office/drawing/2014/main" id="{325CFBF9-7BC4-09FC-03A0-6D517EC85F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29831" r="6769"/>
                <a:stretch>
                  <a:fillRect/>
                </a:stretch>
              </p:blipFill>
              <p:spPr>
                <a:xfrm>
                  <a:off x="3273278" y="1371618"/>
                  <a:ext cx="3977117" cy="4605109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テキスト ボックス 28">
                    <a:extLst>
                      <a:ext uri="{FF2B5EF4-FFF2-40B4-BE49-F238E27FC236}">
                        <a16:creationId xmlns:a16="http://schemas.microsoft.com/office/drawing/2014/main" id="{1C23686F-494E-BDDE-5466-4417450ACAC4}"/>
                      </a:ext>
                    </a:extLst>
                  </p:cNvPr>
                  <p:cNvSpPr txBox="1"/>
                  <p:nvPr/>
                </p:nvSpPr>
                <p:spPr>
                  <a:xfrm>
                    <a:off x="1550639" y="722303"/>
                    <a:ext cx="2746136" cy="42377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(a)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kumimoji="1" lang="en-US" altLang="ja-JP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=1.02/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𝑞𝑖𝑛𝑣</m:t>
                            </m:r>
                          </m:sub>
                        </m:sSub>
                        <m:r>
                          <a:rPr kumimoji="1" lang="en-US" altLang="ja-JP" sz="2000" b="0" i="0" smtClean="0">
                            <a:latin typeface="Cambria Math" panose="02040503050406030204" pitchFamily="18" charset="0"/>
                          </a:rPr>
                          <m:t>=0.4</m:t>
                        </m:r>
                      </m:oMath>
                    </a14:m>
                    <a:endParaRPr kumimoji="1" lang="ja-JP" altLang="en-US" sz="2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9" name="テキスト ボックス 28">
                    <a:extLst>
                      <a:ext uri="{FF2B5EF4-FFF2-40B4-BE49-F238E27FC236}">
                        <a16:creationId xmlns:a16="http://schemas.microsoft.com/office/drawing/2014/main" id="{1C23686F-494E-BDDE-5466-4417450ACA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50639" y="722303"/>
                    <a:ext cx="2746136" cy="42377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294" t="-8824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8FB466A0-3DD4-0625-D813-382F50017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rcRect l="4957" t="3252" r="3377" b="16260"/>
              <a:stretch>
                <a:fillRect/>
              </a:stretch>
            </p:blipFill>
            <p:spPr>
              <a:xfrm>
                <a:off x="88068" y="3914070"/>
                <a:ext cx="2514600" cy="2943930"/>
              </a:xfrm>
              <a:prstGeom prst="rect">
                <a:avLst/>
              </a:prstGeom>
            </p:spPr>
          </p:pic>
          <p:pic>
            <p:nvPicPr>
              <p:cNvPr id="124" name="図 123">
                <a:extLst>
                  <a:ext uri="{FF2B5EF4-FFF2-40B4-BE49-F238E27FC236}">
                    <a16:creationId xmlns:a16="http://schemas.microsoft.com/office/drawing/2014/main" id="{3EBB28B4-78EF-6F57-BF7C-3F6B3BC319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4934" t="4567" r="3626" b="3542"/>
              <a:stretch>
                <a:fillRect/>
              </a:stretch>
            </p:blipFill>
            <p:spPr>
              <a:xfrm>
                <a:off x="2705902" y="3798404"/>
                <a:ext cx="2203398" cy="3019403"/>
              </a:xfrm>
              <a:prstGeom prst="rect">
                <a:avLst/>
              </a:prstGeom>
            </p:spPr>
          </p:pic>
          <p:grpSp>
            <p:nvGrpSpPr>
              <p:cNvPr id="127" name="グループ化 126">
                <a:extLst>
                  <a:ext uri="{FF2B5EF4-FFF2-40B4-BE49-F238E27FC236}">
                    <a16:creationId xmlns:a16="http://schemas.microsoft.com/office/drawing/2014/main" id="{6CA0D32D-01AF-D636-3289-AD887B2FB4D0}"/>
                  </a:ext>
                </a:extLst>
              </p:cNvPr>
              <p:cNvGrpSpPr/>
              <p:nvPr/>
            </p:nvGrpSpPr>
            <p:grpSpPr>
              <a:xfrm>
                <a:off x="3324957" y="2180497"/>
                <a:ext cx="851231" cy="509370"/>
                <a:chOff x="7855339" y="3665435"/>
                <a:chExt cx="851231" cy="509370"/>
              </a:xfrm>
            </p:grpSpPr>
            <p:cxnSp>
              <p:nvCxnSpPr>
                <p:cNvPr id="128" name="直線矢印コネクタ 127">
                  <a:extLst>
                    <a:ext uri="{FF2B5EF4-FFF2-40B4-BE49-F238E27FC236}">
                      <a16:creationId xmlns:a16="http://schemas.microsoft.com/office/drawing/2014/main" id="{5CC8AC68-1017-6706-D017-3D6623D955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39999" y="3665435"/>
                  <a:ext cx="118088" cy="25267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テキスト ボックス 128">
                  <a:extLst>
                    <a:ext uri="{FF2B5EF4-FFF2-40B4-BE49-F238E27FC236}">
                      <a16:creationId xmlns:a16="http://schemas.microsoft.com/office/drawing/2014/main" id="{0AFC38A7-C02A-97ED-7B36-CD06B22FB99D}"/>
                    </a:ext>
                  </a:extLst>
                </p:cNvPr>
                <p:cNvSpPr txBox="1"/>
                <p:nvPr/>
              </p:nvSpPr>
              <p:spPr>
                <a:xfrm>
                  <a:off x="7855339" y="3867028"/>
                  <a:ext cx="85123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m/n=1/1</a:t>
                  </a:r>
                  <a:endParaRPr kumimoji="1" lang="ja-JP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0" name="グループ化 129">
                <a:extLst>
                  <a:ext uri="{FF2B5EF4-FFF2-40B4-BE49-F238E27FC236}">
                    <a16:creationId xmlns:a16="http://schemas.microsoft.com/office/drawing/2014/main" id="{5384EC20-9CCA-78FE-5EA0-4A4875CEF496}"/>
                  </a:ext>
                </a:extLst>
              </p:cNvPr>
              <p:cNvGrpSpPr/>
              <p:nvPr/>
            </p:nvGrpSpPr>
            <p:grpSpPr>
              <a:xfrm>
                <a:off x="4072577" y="1146073"/>
                <a:ext cx="951630" cy="377690"/>
                <a:chOff x="7853360" y="3595332"/>
                <a:chExt cx="951630" cy="377690"/>
              </a:xfrm>
            </p:grpSpPr>
            <p:cxnSp>
              <p:nvCxnSpPr>
                <p:cNvPr id="131" name="直線矢印コネクタ 130">
                  <a:extLst>
                    <a:ext uri="{FF2B5EF4-FFF2-40B4-BE49-F238E27FC236}">
                      <a16:creationId xmlns:a16="http://schemas.microsoft.com/office/drawing/2014/main" id="{5C9DB9D2-E217-7940-CD71-832CC215E8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53360" y="3830426"/>
                  <a:ext cx="184291" cy="142596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テキスト ボックス 131">
                  <a:extLst>
                    <a:ext uri="{FF2B5EF4-FFF2-40B4-BE49-F238E27FC236}">
                      <a16:creationId xmlns:a16="http://schemas.microsoft.com/office/drawing/2014/main" id="{111F5B53-5B66-CB4F-5253-8141F21ACF5C}"/>
                    </a:ext>
                  </a:extLst>
                </p:cNvPr>
                <p:cNvSpPr txBox="1"/>
                <p:nvPr/>
              </p:nvSpPr>
              <p:spPr>
                <a:xfrm>
                  <a:off x="7953759" y="3595332"/>
                  <a:ext cx="85123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1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m/n=2/2</a:t>
                  </a:r>
                  <a:endParaRPr kumimoji="1" lang="ja-JP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4" name="テキスト ボックス 133">
                <a:extLst>
                  <a:ext uri="{FF2B5EF4-FFF2-40B4-BE49-F238E27FC236}">
                    <a16:creationId xmlns:a16="http://schemas.microsoft.com/office/drawing/2014/main" id="{F0DE4607-17B3-0E1D-CAE3-94D4CEBA04FC}"/>
                  </a:ext>
                </a:extLst>
              </p:cNvPr>
              <p:cNvSpPr txBox="1"/>
              <p:nvPr/>
            </p:nvSpPr>
            <p:spPr>
              <a:xfrm>
                <a:off x="745403" y="1117822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(a1)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00FE5B95-BB21-F03C-744D-F5AFB669F7E0}"/>
                  </a:ext>
                </a:extLst>
              </p:cNvPr>
              <p:cNvSpPr txBox="1"/>
              <p:nvPr/>
            </p:nvSpPr>
            <p:spPr>
              <a:xfrm>
                <a:off x="3140212" y="1124616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(a2)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88F47556-1748-F38E-CA62-9C49A549BEFC}"/>
                  </a:ext>
                </a:extLst>
              </p:cNvPr>
              <p:cNvSpPr txBox="1"/>
              <p:nvPr/>
            </p:nvSpPr>
            <p:spPr>
              <a:xfrm>
                <a:off x="3305142" y="3895716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(a4)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EF930776-228B-6A6C-1087-E6B1909FD6B0}"/>
                  </a:ext>
                </a:extLst>
              </p:cNvPr>
              <p:cNvSpPr txBox="1"/>
              <p:nvPr/>
            </p:nvSpPr>
            <p:spPr>
              <a:xfrm>
                <a:off x="1073280" y="3895716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(a3)</a:t>
                </a:r>
                <a:endParaRPr kumimoji="1"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8" name="グループ化 137">
                <a:extLst>
                  <a:ext uri="{FF2B5EF4-FFF2-40B4-BE49-F238E27FC236}">
                    <a16:creationId xmlns:a16="http://schemas.microsoft.com/office/drawing/2014/main" id="{882D4395-57B2-7F6D-8F4E-E2125E354607}"/>
                  </a:ext>
                </a:extLst>
              </p:cNvPr>
              <p:cNvGrpSpPr/>
              <p:nvPr/>
            </p:nvGrpSpPr>
            <p:grpSpPr>
              <a:xfrm>
                <a:off x="1399275" y="5107746"/>
                <a:ext cx="821751" cy="400718"/>
                <a:chOff x="7724372" y="4445602"/>
                <a:chExt cx="821751" cy="400718"/>
              </a:xfrm>
            </p:grpSpPr>
            <p:cxnSp>
              <p:nvCxnSpPr>
                <p:cNvPr id="139" name="直線矢印コネクタ 138">
                  <a:extLst>
                    <a:ext uri="{FF2B5EF4-FFF2-40B4-BE49-F238E27FC236}">
                      <a16:creationId xmlns:a16="http://schemas.microsoft.com/office/drawing/2014/main" id="{DFF93065-6E81-42D8-F616-0B8D43C4AD7F}"/>
                    </a:ext>
                  </a:extLst>
                </p:cNvPr>
                <p:cNvCxnSpPr/>
                <p:nvPr/>
              </p:nvCxnSpPr>
              <p:spPr>
                <a:xfrm>
                  <a:off x="8222566" y="4711082"/>
                  <a:ext cx="323557" cy="135238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テキスト ボックス 139">
                  <a:extLst>
                    <a:ext uri="{FF2B5EF4-FFF2-40B4-BE49-F238E27FC236}">
                      <a16:creationId xmlns:a16="http://schemas.microsoft.com/office/drawing/2014/main" id="{E9C9CB0B-9ABE-2B63-7398-DA2869BE8C2B}"/>
                    </a:ext>
                  </a:extLst>
                </p:cNvPr>
                <p:cNvSpPr txBox="1"/>
                <p:nvPr/>
              </p:nvSpPr>
              <p:spPr>
                <a:xfrm>
                  <a:off x="7724372" y="4445602"/>
                  <a:ext cx="6174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n=1 </a:t>
                  </a:r>
                  <a:endParaRPr kumimoji="1" lang="ja-JP" altLang="en-US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1" name="グループ化 140">
                <a:extLst>
                  <a:ext uri="{FF2B5EF4-FFF2-40B4-BE49-F238E27FC236}">
                    <a16:creationId xmlns:a16="http://schemas.microsoft.com/office/drawing/2014/main" id="{5CCF27BD-EB09-7B2D-798C-F421F4815C03}"/>
                  </a:ext>
                </a:extLst>
              </p:cNvPr>
              <p:cNvGrpSpPr/>
              <p:nvPr/>
            </p:nvGrpSpPr>
            <p:grpSpPr>
              <a:xfrm>
                <a:off x="1423785" y="4510723"/>
                <a:ext cx="821751" cy="400718"/>
                <a:chOff x="7724372" y="4445602"/>
                <a:chExt cx="821751" cy="400718"/>
              </a:xfrm>
            </p:grpSpPr>
            <p:cxnSp>
              <p:nvCxnSpPr>
                <p:cNvPr id="142" name="直線矢印コネクタ 141">
                  <a:extLst>
                    <a:ext uri="{FF2B5EF4-FFF2-40B4-BE49-F238E27FC236}">
                      <a16:creationId xmlns:a16="http://schemas.microsoft.com/office/drawing/2014/main" id="{B9F9489F-CD8D-E896-B287-14E4782F1DA9}"/>
                    </a:ext>
                  </a:extLst>
                </p:cNvPr>
                <p:cNvCxnSpPr/>
                <p:nvPr/>
              </p:nvCxnSpPr>
              <p:spPr>
                <a:xfrm>
                  <a:off x="8222566" y="4711082"/>
                  <a:ext cx="323557" cy="135238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テキスト ボックス 142">
                  <a:extLst>
                    <a:ext uri="{FF2B5EF4-FFF2-40B4-BE49-F238E27FC236}">
                      <a16:creationId xmlns:a16="http://schemas.microsoft.com/office/drawing/2014/main" id="{D2D3DF54-6117-9869-E3E8-C2C739D768B9}"/>
                    </a:ext>
                  </a:extLst>
                </p:cNvPr>
                <p:cNvSpPr txBox="1"/>
                <p:nvPr/>
              </p:nvSpPr>
              <p:spPr>
                <a:xfrm>
                  <a:off x="7724372" y="4445602"/>
                  <a:ext cx="6174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n=2 </a:t>
                  </a:r>
                  <a:endParaRPr kumimoji="1" lang="ja-JP" altLang="en-US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AABEA209-D0FF-8CBC-933A-DEA60AEB35C7}"/>
                </a:ext>
              </a:extLst>
            </p:cNvPr>
            <p:cNvGrpSpPr/>
            <p:nvPr/>
          </p:nvGrpSpPr>
          <p:grpSpPr>
            <a:xfrm>
              <a:off x="2676724" y="1134615"/>
              <a:ext cx="698140" cy="480219"/>
              <a:chOff x="8374966" y="1344747"/>
              <a:chExt cx="698140" cy="480219"/>
            </a:xfrm>
          </p:grpSpPr>
          <p:cxnSp>
            <p:nvCxnSpPr>
              <p:cNvPr id="146" name="直線矢印コネクタ 145">
                <a:extLst>
                  <a:ext uri="{FF2B5EF4-FFF2-40B4-BE49-F238E27FC236}">
                    <a16:creationId xmlns:a16="http://schemas.microsoft.com/office/drawing/2014/main" id="{BBA6BA43-1D40-D26C-9354-642D59CBDE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51450" y="1677213"/>
                <a:ext cx="126791" cy="14775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7" name="テキスト ボックス 146">
                    <a:extLst>
                      <a:ext uri="{FF2B5EF4-FFF2-40B4-BE49-F238E27FC236}">
                        <a16:creationId xmlns:a16="http://schemas.microsoft.com/office/drawing/2014/main" id="{715327D6-4CDD-809D-C5DC-39F67E57FF08}"/>
                      </a:ext>
                    </a:extLst>
                  </p:cNvPr>
                  <p:cNvSpPr txBox="1"/>
                  <p:nvPr/>
                </p:nvSpPr>
                <p:spPr>
                  <a:xfrm>
                    <a:off x="8374966" y="1344747"/>
                    <a:ext cx="698140" cy="36067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kumimoji="1" lang="en-US" altLang="ja-JP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𝑞𝑖𝑛𝑣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147" name="テキスト ボックス 146">
                    <a:extLst>
                      <a:ext uri="{FF2B5EF4-FFF2-40B4-BE49-F238E27FC236}">
                        <a16:creationId xmlns:a16="http://schemas.microsoft.com/office/drawing/2014/main" id="{715327D6-4CDD-809D-C5DC-39F67E57FF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74966" y="1344747"/>
                    <a:ext cx="698140" cy="360676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3333" r="-3571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47535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operties of MHD in HC Plasmas_Presentation" id="{2BD395ED-91E5-4C45-BBD8-AA1A1F50D291}" vid="{CE9C0AEB-7307-A143-A917-B3F9878270A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33936</TotalTime>
  <Words>3634</Words>
  <Application>Microsoft Macintosh PowerPoint</Application>
  <PresentationFormat>ワイド画面</PresentationFormat>
  <Paragraphs>594</Paragraphs>
  <Slides>36</Slides>
  <Notes>36</Notes>
  <HiddenSlides>18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4" baseType="lpstr">
      <vt:lpstr>システムフォント（レギュラー）</vt:lpstr>
      <vt:lpstr>游ゴシック</vt:lpstr>
      <vt:lpstr>游ゴシック Light</vt:lpstr>
      <vt:lpstr>游明朝</vt:lpstr>
      <vt:lpstr>Arial</vt:lpstr>
      <vt:lpstr>Cambria Math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Adulsiriswad Panith</dc:creator>
  <cp:lastModifiedBy>Adulsiriswad Panith</cp:lastModifiedBy>
  <cp:revision>359</cp:revision>
  <cp:lastPrinted>2026-08-19T02:39:09Z</cp:lastPrinted>
  <dcterms:created xsi:type="dcterms:W3CDTF">2025-11-17T04:27:09Z</dcterms:created>
  <dcterms:modified xsi:type="dcterms:W3CDTF">2026-09-29T03:47:09Z</dcterms:modified>
</cp:coreProperties>
</file>