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65"/>
  </p:notesMasterIdLst>
  <p:sldIdLst>
    <p:sldId id="574" r:id="rId2"/>
    <p:sldId id="857" r:id="rId3"/>
    <p:sldId id="858" r:id="rId4"/>
    <p:sldId id="929" r:id="rId5"/>
    <p:sldId id="923" r:id="rId6"/>
    <p:sldId id="859" r:id="rId7"/>
    <p:sldId id="890" r:id="rId8"/>
    <p:sldId id="891" r:id="rId9"/>
    <p:sldId id="892" r:id="rId10"/>
    <p:sldId id="893" r:id="rId11"/>
    <p:sldId id="894" r:id="rId12"/>
    <p:sldId id="924" r:id="rId13"/>
    <p:sldId id="918" r:id="rId14"/>
    <p:sldId id="901" r:id="rId15"/>
    <p:sldId id="896" r:id="rId16"/>
    <p:sldId id="898" r:id="rId17"/>
    <p:sldId id="914" r:id="rId18"/>
    <p:sldId id="259" r:id="rId19"/>
    <p:sldId id="902" r:id="rId20"/>
    <p:sldId id="927" r:id="rId21"/>
    <p:sldId id="900" r:id="rId22"/>
    <p:sldId id="922" r:id="rId23"/>
    <p:sldId id="930" r:id="rId24"/>
    <p:sldId id="912" r:id="rId25"/>
    <p:sldId id="928" r:id="rId26"/>
    <p:sldId id="926" r:id="rId27"/>
    <p:sldId id="915" r:id="rId28"/>
    <p:sldId id="899" r:id="rId29"/>
    <p:sldId id="903" r:id="rId30"/>
    <p:sldId id="913" r:id="rId31"/>
    <p:sldId id="860" r:id="rId32"/>
    <p:sldId id="861" r:id="rId33"/>
    <p:sldId id="712" r:id="rId34"/>
    <p:sldId id="853" r:id="rId35"/>
    <p:sldId id="683" r:id="rId36"/>
    <p:sldId id="871" r:id="rId37"/>
    <p:sldId id="715" r:id="rId38"/>
    <p:sldId id="851" r:id="rId39"/>
    <p:sldId id="849" r:id="rId40"/>
    <p:sldId id="873" r:id="rId41"/>
    <p:sldId id="869" r:id="rId42"/>
    <p:sldId id="877" r:id="rId43"/>
    <p:sldId id="855" r:id="rId44"/>
    <p:sldId id="704" r:id="rId45"/>
    <p:sldId id="887" r:id="rId46"/>
    <p:sldId id="889" r:id="rId47"/>
    <p:sldId id="870" r:id="rId48"/>
    <p:sldId id="886" r:id="rId49"/>
    <p:sldId id="885" r:id="rId50"/>
    <p:sldId id="888" r:id="rId51"/>
    <p:sldId id="723" r:id="rId52"/>
    <p:sldId id="872" r:id="rId53"/>
    <p:sldId id="839" r:id="rId54"/>
    <p:sldId id="843" r:id="rId55"/>
    <p:sldId id="846" r:id="rId56"/>
    <p:sldId id="844" r:id="rId57"/>
    <p:sldId id="847" r:id="rId58"/>
    <p:sldId id="845" r:id="rId59"/>
    <p:sldId id="848" r:id="rId60"/>
    <p:sldId id="840" r:id="rId61"/>
    <p:sldId id="841" r:id="rId62"/>
    <p:sldId id="867" r:id="rId63"/>
    <p:sldId id="868" r:id="rId64"/>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34" autoAdjust="0"/>
    <p:restoredTop sz="80136" autoAdjust="0"/>
  </p:normalViewPr>
  <p:slideViewPr>
    <p:cSldViewPr>
      <p:cViewPr varScale="1">
        <p:scale>
          <a:sx n="77" d="100"/>
          <a:sy n="77" d="100"/>
        </p:scale>
        <p:origin x="560" y="52"/>
      </p:cViewPr>
      <p:guideLst>
        <p:guide pos="2880"/>
        <p:guide orient="horz"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2"/>
            <a:ext cx="2949787" cy="496967"/>
          </a:xfrm>
          <a:prstGeom prst="rect">
            <a:avLst/>
          </a:prstGeom>
        </p:spPr>
        <p:txBody>
          <a:bodyPr vert="horz" lIns="91467" tIns="45734" rIns="91467" bIns="45734"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41" y="2"/>
            <a:ext cx="2949787" cy="496967"/>
          </a:xfrm>
          <a:prstGeom prst="rect">
            <a:avLst/>
          </a:prstGeom>
        </p:spPr>
        <p:txBody>
          <a:bodyPr vert="horz" lIns="91467" tIns="45734" rIns="91467" bIns="45734" rtlCol="0"/>
          <a:lstStyle>
            <a:lvl1pPr algn="r">
              <a:defRPr sz="1200"/>
            </a:lvl1pPr>
          </a:lstStyle>
          <a:p>
            <a:fld id="{68DF734C-68CA-4C4D-A74D-F6F0AA8218D4}" type="datetimeFigureOut">
              <a:rPr kumimoji="1" lang="ja-JP" altLang="en-US" smtClean="0"/>
              <a:t>2026/9/28</a:t>
            </a:fld>
            <a:endParaRPr kumimoji="1" lang="ja-JP" altLang="en-US"/>
          </a:p>
        </p:txBody>
      </p:sp>
      <p:sp>
        <p:nvSpPr>
          <p:cNvPr id="4" name="スライド イメージ プレースホルダー 3"/>
          <p:cNvSpPr>
            <a:spLocks noGrp="1" noRot="1" noChangeAspect="1"/>
          </p:cNvSpPr>
          <p:nvPr>
            <p:ph type="sldImg" idx="2"/>
          </p:nvPr>
        </p:nvSpPr>
        <p:spPr>
          <a:xfrm>
            <a:off x="919163" y="744538"/>
            <a:ext cx="4968875" cy="3727450"/>
          </a:xfrm>
          <a:prstGeom prst="rect">
            <a:avLst/>
          </a:prstGeom>
          <a:noFill/>
          <a:ln w="12700">
            <a:solidFill>
              <a:prstClr val="black"/>
            </a:solidFill>
          </a:ln>
        </p:spPr>
        <p:txBody>
          <a:bodyPr vert="horz" lIns="91467" tIns="45734" rIns="91467" bIns="45734"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67" tIns="45734" rIns="91467" bIns="45734"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649"/>
            <a:ext cx="2949787" cy="496967"/>
          </a:xfrm>
          <a:prstGeom prst="rect">
            <a:avLst/>
          </a:prstGeom>
        </p:spPr>
        <p:txBody>
          <a:bodyPr vert="horz" lIns="91467" tIns="45734" rIns="91467" bIns="45734"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41" y="9440649"/>
            <a:ext cx="2949787" cy="496967"/>
          </a:xfrm>
          <a:prstGeom prst="rect">
            <a:avLst/>
          </a:prstGeom>
        </p:spPr>
        <p:txBody>
          <a:bodyPr vert="horz" lIns="91467" tIns="45734" rIns="91467" bIns="45734" rtlCol="0" anchor="b"/>
          <a:lstStyle>
            <a:lvl1pPr algn="r">
              <a:defRPr sz="1200"/>
            </a:lvl1pPr>
          </a:lstStyle>
          <a:p>
            <a:fld id="{F69522C4-A7AD-47B3-A009-B0E4BB54BD97}" type="slidenum">
              <a:rPr kumimoji="1" lang="ja-JP" altLang="en-US" smtClean="0"/>
              <a:t>‹#›</a:t>
            </a:fld>
            <a:endParaRPr kumimoji="1" lang="ja-JP" altLang="en-US"/>
          </a:p>
        </p:txBody>
      </p:sp>
    </p:spTree>
    <p:extLst>
      <p:ext uri="{BB962C8B-B14F-4D97-AF65-F5344CB8AC3E}">
        <p14:creationId xmlns:p14="http://schemas.microsoft.com/office/powerpoint/2010/main" val="331074661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Thank you, Chairman.</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Today, I will talk about the effect of pressure gradients of multiple fast-ion species on fast-ion-driven instabilities in the Large Helical Device.</a:t>
            </a:r>
            <a:endParaRPr lang="en-US" altLang="ja-JP" sz="1200" dirty="0">
              <a:solidFill>
                <a:srgbClr val="FF0000"/>
              </a:solidFill>
            </a:endParaRPr>
          </a:p>
          <a:p>
            <a:endParaRPr kumimoji="1" lang="en-US" altLang="ja-JP" sz="1200" dirty="0">
              <a:solidFill>
                <a:srgbClr val="FF0000"/>
              </a:solidFill>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0</a:t>
            </a:fld>
            <a:endParaRPr kumimoji="1" lang="ja-JP" altLang="en-US"/>
          </a:p>
        </p:txBody>
      </p:sp>
    </p:spTree>
    <p:extLst>
      <p:ext uri="{BB962C8B-B14F-4D97-AF65-F5344CB8AC3E}">
        <p14:creationId xmlns:p14="http://schemas.microsoft.com/office/powerpoint/2010/main" val="60609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First, I will briefly introduce the background of this study.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fusion devices, there are multiple fast-ion species, such as fusion-product α particles and fast deuterons produced by neutral beam injection (NBI). These fast ions may induce instabilities such as Alfvén eigenmodes (AEs), which can enhance fast-ion transport and losses.</a:t>
            </a:r>
            <a:endParaRPr lang="en-US"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1" lang="en-US" altLang="ja-JP" sz="1200" kern="1200" dirty="0">
                <a:solidFill>
                  <a:schemeClr val="tx1"/>
                </a:solidFill>
                <a:effectLst/>
                <a:latin typeface="+mn-lt"/>
                <a:ea typeface="+mn-ea"/>
                <a:cs typeface="+mn-cs"/>
              </a:rPr>
              <a:t>In a plasma with multiple fast-ion species, complex synergistic effects between the different fast-ion species may arise in the instabilities and fast-ion transport, because their interactions with the instabilities may differ between species.</a:t>
            </a:r>
            <a:endParaRPr kumimoji="1" lang="ja-JP" altLang="ja-JP" sz="1200" kern="1200" dirty="0">
              <a:solidFill>
                <a:schemeClr val="tx1"/>
              </a:solidFill>
              <a:effectLst/>
              <a:latin typeface="+mn-lt"/>
              <a:ea typeface="+mn-ea"/>
              <a:cs typeface="+mn-cs"/>
            </a:endParaRPr>
          </a:p>
          <a:p>
            <a:pPr>
              <a:lnSpc>
                <a:spcPct val="107000"/>
              </a:lnSpc>
              <a:spcAft>
                <a:spcPts val="800"/>
              </a:spcAft>
            </a:pP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In this case,</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Computer simulation is a useful tool for investigating the synergistic effect. A hybrid simulation code for nonlinear MHD and energetic particle dynamics, MEGA, can investigate AE instabilities including the fast ion source, collisions, and losses.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1</a:t>
            </a:fld>
            <a:endParaRPr kumimoji="1" lang="ja-JP" altLang="en-US"/>
          </a:p>
        </p:txBody>
      </p:sp>
    </p:spTree>
    <p:extLst>
      <p:ext uri="{BB962C8B-B14F-4D97-AF65-F5344CB8AC3E}">
        <p14:creationId xmlns:p14="http://schemas.microsoft.com/office/powerpoint/2010/main" val="2743623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1" lang="en-US" altLang="ja-JP" sz="1200" kern="1200" dirty="0">
                <a:solidFill>
                  <a:schemeClr val="tx1"/>
                </a:solidFill>
                <a:effectLst/>
                <a:latin typeface="+mn-lt"/>
                <a:ea typeface="+mn-ea"/>
                <a:cs typeface="+mn-cs"/>
              </a:rPr>
              <a:t>Next, I will briefly explain the MEGA code.</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MEGA is a  hybrid simulation code for nonlinear magnetohydrodynamics (MHD) and energetic-particle dynamics in the real coordinates.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This simple figure show one time step of MEGA code,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In the MEGA code, the fast ion pressure is evaluated by using the PIC method,</a:t>
            </a:r>
          </a:p>
          <a:p>
            <a:pPr>
              <a:lnSpc>
                <a:spcPct val="100000"/>
              </a:lnSpc>
              <a:spcAft>
                <a:spcPts val="800"/>
              </a:spcAft>
            </a:pPr>
            <a:r>
              <a:rPr kumimoji="1" lang="en-US" altLang="ja-JP" sz="1200" kern="1200" dirty="0">
                <a:solidFill>
                  <a:schemeClr val="tx1"/>
                </a:solidFill>
                <a:effectLst/>
                <a:latin typeface="+mn-lt"/>
                <a:ea typeface="+mn-ea"/>
                <a:cs typeface="+mn-cs"/>
              </a:rPr>
              <a:t>First, fast ions are introduced according to their birth profiles.</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0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And then, </a:t>
            </a:r>
            <a:r>
              <a:rPr kumimoji="1" lang="en-US" altLang="ja-JP" sz="1200" kern="1200" dirty="0">
                <a:solidFill>
                  <a:schemeClr val="tx1"/>
                </a:solidFill>
                <a:effectLst/>
                <a:latin typeface="+mn-lt"/>
                <a:ea typeface="+mn-ea"/>
                <a:cs typeface="+mn-cs"/>
              </a:rPr>
              <a:t>the guiding centers of the fast ions are followed while taking Coulomb collisions into account.</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When the fast ion reach the loss boundary, fast ion is regarded as the lost fast ion.</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Using the fast ion pressure, time evaluation of MHD perturbation is calculated.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0000"/>
              </a:lnSpc>
              <a:spcAft>
                <a:spcPts val="800"/>
              </a:spcAft>
            </a:pPr>
            <a:r>
              <a:rPr kumimoji="1" lang="en-US" altLang="ja-JP" sz="1200" kern="1200" dirty="0">
                <a:solidFill>
                  <a:schemeClr val="tx1"/>
                </a:solidFill>
                <a:effectLst/>
                <a:latin typeface="+mn-lt"/>
                <a:ea typeface="+mn-ea"/>
                <a:cs typeface="+mn-cs"/>
              </a:rPr>
              <a:t>In the next orbit-following step</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the magnetic field with instabilities are used.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By iterating this loop, MEGA code can calculate</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Nonlinear calculation of fast ion induced instabilities and fast ion transport and/losses due to the instabilities.</a:t>
            </a:r>
          </a:p>
          <a:p>
            <a:pPr>
              <a:lnSpc>
                <a:spcPct val="107000"/>
              </a:lnSpc>
              <a:spcAft>
                <a:spcPts val="800"/>
              </a:spcAft>
            </a:pP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 3"/>
          <p:cNvSpPr>
            <a:spLocks noGrp="1"/>
          </p:cNvSpPr>
          <p:nvPr>
            <p:ph type="sldNum" sz="quarter" idx="5"/>
          </p:nvPr>
        </p:nvSpPr>
        <p:spPr/>
        <p:txBody>
          <a:bodyPr/>
          <a:lstStyle/>
          <a:p>
            <a:pPr>
              <a:defRPr/>
            </a:pPr>
            <a:fld id="{9EF3DDA8-468D-4EAF-89E9-A1FF44FD9E70}" type="slidenum">
              <a:rPr lang="ja-JP" altLang="en-US" smtClean="0"/>
              <a:pPr>
                <a:defRPr/>
              </a:pPr>
              <a:t>2</a:t>
            </a:fld>
            <a:endParaRPr lang="ja-JP" altLang="en-US"/>
          </a:p>
        </p:txBody>
      </p:sp>
    </p:spTree>
    <p:extLst>
      <p:ext uri="{BB962C8B-B14F-4D97-AF65-F5344CB8AC3E}">
        <p14:creationId xmlns:p14="http://schemas.microsoft.com/office/powerpoint/2010/main" val="747766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9136-6959-74FE-C72C-3521DCA5FC1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4FAF2E-240C-8339-E425-E6524F2241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A99E396-E337-80E0-1DC1-176EBEA15AE6}"/>
              </a:ext>
            </a:extLst>
          </p:cNvPr>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Now, let me briefly explain the outline of my talk.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First, I will discuss the MEGA simulations for LHD experiments with multiple fast-ion species.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this part, I will show the time evolution of the kinetic energy and fast-ion pressure profiles, and discuss the energy transferred from AEs to fast ions.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Next, I will discuss the effect of pressure gradients of multiple fast-ion species on AEs in LHD.</a:t>
            </a:r>
            <a:endParaRPr kumimoji="1" lang="ja-JP" altLang="ja-JP" sz="1200" kern="1200" dirty="0">
              <a:solidFill>
                <a:schemeClr val="tx1"/>
              </a:solidFill>
              <a:effectLst/>
              <a:latin typeface="+mn-lt"/>
              <a:ea typeface="+mn-ea"/>
              <a:cs typeface="+mn-cs"/>
            </a:endParaRPr>
          </a:p>
          <a:p>
            <a:r>
              <a:rPr lang="ja-JP" altLang="ja-JP" dirty="0"/>
              <a:t>I will show the time evolution of the kinetic energy when the fast-ion pressures are varied. </a:t>
            </a:r>
            <a:endParaRPr lang="en-US" altLang="ja-JP" dirty="0"/>
          </a:p>
          <a:p>
            <a:r>
              <a:rPr lang="en-US" altLang="ja-JP" dirty="0"/>
              <a:t>And t</a:t>
            </a:r>
            <a:r>
              <a:rPr lang="ja-JP" altLang="ja-JP" dirty="0"/>
              <a:t>hen, I will discuss the relationship between the fast-ion pressures and the second AE peak caused by multiple fast-ion species.</a:t>
            </a:r>
          </a:p>
          <a:p>
            <a:r>
              <a:rPr lang="ja-JP" altLang="ja-JP" dirty="0"/>
              <a:t>Finally, I will summarize the</a:t>
            </a:r>
            <a:r>
              <a:rPr lang="en-US" altLang="ja-JP" dirty="0"/>
              <a:t> my talk. </a:t>
            </a:r>
            <a:endParaRPr lang="ja-JP" altLang="ja-JP" dirty="0"/>
          </a:p>
          <a:p>
            <a:pPr>
              <a:lnSpc>
                <a:spcPct val="107000"/>
              </a:lnSpc>
              <a:spcAft>
                <a:spcPts val="800"/>
              </a:spcAft>
            </a:pPr>
            <a:endParaRPr lang="en-US" altLang="ja-JP" kern="100" dirty="0">
              <a:latin typeface="Times New Roman" panose="02020603050405020304" pitchFamily="18" charset="0"/>
              <a:ea typeface="游明朝" panose="02020400000000000000" pitchFamily="18" charset="-128"/>
              <a:cs typeface="Times New Roman" panose="02020603050405020304" pitchFamily="18" charset="0"/>
            </a:endParaRPr>
          </a:p>
          <a:p>
            <a:pPr>
              <a:lnSpc>
                <a:spcPct val="107000"/>
              </a:lnSpc>
              <a:spcAft>
                <a:spcPts val="800"/>
              </a:spcAft>
            </a:pP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1F9A939E-82B4-4B36-89FC-E92F3B328761}"/>
              </a:ext>
            </a:extLst>
          </p:cNvPr>
          <p:cNvSpPr>
            <a:spLocks noGrp="1"/>
          </p:cNvSpPr>
          <p:nvPr>
            <p:ph type="sldNum" sz="quarter" idx="10"/>
          </p:nvPr>
        </p:nvSpPr>
        <p:spPr/>
        <p:txBody>
          <a:bodyPr/>
          <a:lstStyle/>
          <a:p>
            <a:fld id="{F69522C4-A7AD-47B3-A009-B0E4BB54BD97}" type="slidenum">
              <a:rPr kumimoji="1" lang="ja-JP" altLang="en-US" smtClean="0"/>
              <a:t>3</a:t>
            </a:fld>
            <a:endParaRPr kumimoji="1" lang="ja-JP" altLang="en-US"/>
          </a:p>
        </p:txBody>
      </p:sp>
    </p:spTree>
    <p:extLst>
      <p:ext uri="{BB962C8B-B14F-4D97-AF65-F5344CB8AC3E}">
        <p14:creationId xmlns:p14="http://schemas.microsoft.com/office/powerpoint/2010/main" val="1712402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BDA38-9545-FF0D-62D9-8A4B599092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E20FE46-CD22-5246-62C1-0E8ED185B9B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98A3568-66F7-7CF5-E70F-E68619570807}"/>
              </a:ext>
            </a:extLst>
          </p:cNvPr>
          <p:cNvSpPr>
            <a:spLocks noGrp="1"/>
          </p:cNvSpPr>
          <p:nvPr>
            <p:ph type="body" idx="1"/>
          </p:nvPr>
        </p:nvSpPr>
        <p:spPr/>
        <p:txBody>
          <a:bodyPr/>
          <a:lstStyle/>
          <a:p>
            <a:pPr>
              <a:lnSpc>
                <a:spcPct val="100000"/>
              </a:lnSpc>
              <a:spcAft>
                <a:spcPts val="800"/>
              </a:spcAft>
            </a:pPr>
            <a:r>
              <a:rPr lang="ja-JP" altLang="ja-JP" dirty="0"/>
              <a:t>Now, I will talk about the MEGA simulations for LHD experiments with multiple fast-ion species.</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5512B70F-9956-CD66-9880-B2D3554F3B91}"/>
              </a:ext>
            </a:extLst>
          </p:cNvPr>
          <p:cNvSpPr>
            <a:spLocks noGrp="1"/>
          </p:cNvSpPr>
          <p:nvPr>
            <p:ph type="sldNum" sz="quarter" idx="10"/>
          </p:nvPr>
        </p:nvSpPr>
        <p:spPr/>
        <p:txBody>
          <a:bodyPr/>
          <a:lstStyle/>
          <a:p>
            <a:fld id="{F69522C4-A7AD-47B3-A009-B0E4BB54BD97}" type="slidenum">
              <a:rPr kumimoji="1" lang="ja-JP" altLang="en-US" smtClean="0"/>
              <a:t>4</a:t>
            </a:fld>
            <a:endParaRPr kumimoji="1" lang="ja-JP" altLang="en-US"/>
          </a:p>
        </p:txBody>
      </p:sp>
    </p:spTree>
    <p:extLst>
      <p:ext uri="{BB962C8B-B14F-4D97-AF65-F5344CB8AC3E}">
        <p14:creationId xmlns:p14="http://schemas.microsoft.com/office/powerpoint/2010/main" val="3782941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800" kern="1200" dirty="0">
                <a:solidFill>
                  <a:schemeClr val="tx1"/>
                </a:solidFill>
                <a:effectLst/>
                <a:latin typeface="+mn-lt"/>
                <a:ea typeface="+mn-ea"/>
                <a:cs typeface="+mn-cs"/>
              </a:rPr>
              <a:t>First, I will introduce the LHD experiment with multiple fast-ion species.</a:t>
            </a:r>
            <a:endParaRPr kumimoji="1" lang="ja-JP" altLang="ja-JP" sz="1800" kern="1200" dirty="0">
              <a:solidFill>
                <a:schemeClr val="tx1"/>
              </a:solidFill>
              <a:effectLst/>
              <a:latin typeface="+mn-lt"/>
              <a:ea typeface="+mn-ea"/>
              <a:cs typeface="+mn-cs"/>
            </a:endParaRPr>
          </a:p>
          <a:p>
            <a:pPr>
              <a:lnSpc>
                <a:spcPct val="107000"/>
              </a:lnSpc>
              <a:spcAft>
                <a:spcPts val="800"/>
              </a:spcAft>
            </a:pPr>
            <a:r>
              <a:rPr lang="en-US" altLang="ja-JP" sz="1800" kern="100" dirty="0">
                <a:latin typeface="Times New Roman" panose="02020603050405020304" pitchFamily="18" charset="0"/>
                <a:ea typeface="游明朝" panose="02020400000000000000" pitchFamily="18" charset="-128"/>
                <a:cs typeface="Times New Roman" panose="02020603050405020304" pitchFamily="18" charset="0"/>
              </a:rPr>
              <a:t>To clarify the relationship between instabilities and fast ion transport in the multiple fast ion species plasma, </a:t>
            </a:r>
          </a:p>
          <a:p>
            <a:pPr>
              <a:lnSpc>
                <a:spcPct val="107000"/>
              </a:lnSpc>
              <a:spcAft>
                <a:spcPts val="800"/>
              </a:spcAft>
            </a:pPr>
            <a:r>
              <a:rPr lang="en-US" altLang="ja-JP" sz="1800" kern="100" dirty="0">
                <a:latin typeface="Times New Roman" panose="02020603050405020304" pitchFamily="18" charset="0"/>
                <a:ea typeface="游明朝" panose="02020400000000000000" pitchFamily="18" charset="-128"/>
                <a:cs typeface="Times New Roman" panose="02020603050405020304" pitchFamily="18" charset="0"/>
              </a:rPr>
              <a:t>the experiments with the combined injection of hydrogen and deuterium beams were conducted in the Large Helical Device (LHD). </a:t>
            </a:r>
          </a:p>
          <a:p>
            <a:pPr>
              <a:lnSpc>
                <a:spcPct val="107000"/>
              </a:lnSpc>
              <a:spcAft>
                <a:spcPts val="800"/>
              </a:spcAft>
            </a:pPr>
            <a:r>
              <a:rPr lang="en-US" altLang="ja-JP" sz="1800" kern="100" dirty="0">
                <a:latin typeface="Times New Roman" panose="02020603050405020304" pitchFamily="18" charset="0"/>
                <a:ea typeface="游明朝" panose="02020400000000000000" pitchFamily="18" charset="-128"/>
                <a:cs typeface="Times New Roman" panose="02020603050405020304" pitchFamily="18" charset="0"/>
              </a:rPr>
              <a:t>The AE bursts caused by the fast protons and fast deuterons were observed in the experiments [1].</a:t>
            </a:r>
          </a:p>
          <a:p>
            <a:r>
              <a:rPr kumimoji="1" lang="en-US" altLang="ja-JP" sz="1800" kern="1200" dirty="0">
                <a:solidFill>
                  <a:schemeClr val="tx1"/>
                </a:solidFill>
                <a:effectLst/>
                <a:latin typeface="+mn-lt"/>
                <a:ea typeface="+mn-ea"/>
                <a:cs typeface="+mn-cs"/>
              </a:rPr>
              <a:t>The center figure shows the shot summary, including the NBI injection energy and power, plasma stored energy, neutron emission rate, electron temperature, and electron density.</a:t>
            </a:r>
            <a:endParaRPr kumimoji="1" lang="ja-JP" altLang="ja-JP" sz="1800" kern="1200" dirty="0">
              <a:solidFill>
                <a:schemeClr val="tx1"/>
              </a:solidFill>
              <a:effectLst/>
              <a:latin typeface="+mn-lt"/>
              <a:ea typeface="+mn-ea"/>
              <a:cs typeface="+mn-cs"/>
            </a:endParaRPr>
          </a:p>
          <a:p>
            <a:pPr>
              <a:lnSpc>
                <a:spcPct val="107000"/>
              </a:lnSpc>
              <a:spcAft>
                <a:spcPts val="800"/>
              </a:spcAft>
            </a:pPr>
            <a:r>
              <a:rPr kumimoji="1" lang="en-US" altLang="ja-JP" sz="1800" kern="1200" dirty="0">
                <a:solidFill>
                  <a:schemeClr val="tx1"/>
                </a:solidFill>
                <a:effectLst/>
                <a:latin typeface="+mn-lt"/>
                <a:ea typeface="+mn-ea"/>
                <a:cs typeface="+mn-cs"/>
              </a:rPr>
              <a:t>The right figure shows the AE frequencies observed in the magnetic fluctuation measurements, as well as the fast-proton and fast-deuteron fluxes measured by the E//B-NPA.</a:t>
            </a:r>
          </a:p>
          <a:p>
            <a:pPr>
              <a:lnSpc>
                <a:spcPct val="107000"/>
              </a:lnSpc>
              <a:spcAft>
                <a:spcPts val="800"/>
              </a:spcAft>
            </a:pPr>
            <a:r>
              <a:rPr lang="ja-JP" altLang="ja-JP" sz="1800" dirty="0"/>
              <a:t>In the right figure, we can see that the AEs during this burst have three frequencies.</a:t>
            </a:r>
          </a:p>
          <a:p>
            <a:r>
              <a:rPr lang="ja-JP" altLang="ja-JP" sz="1800" dirty="0"/>
              <a:t>We can also see increases in the fast-proton flux measured by the E//B-NPA during the burst</a:t>
            </a:r>
            <a:r>
              <a:rPr lang="en-US" altLang="ja-JP" sz="1800" dirty="0"/>
              <a:t>.</a:t>
            </a:r>
          </a:p>
          <a:p>
            <a:r>
              <a:rPr lang="en-US" altLang="ja-JP" sz="1800" dirty="0"/>
              <a:t>At the same time, increase of </a:t>
            </a:r>
            <a:r>
              <a:rPr lang="ja-JP" altLang="ja-JP" sz="1800" dirty="0"/>
              <a:t>fast-deuteron flux</a:t>
            </a:r>
            <a:r>
              <a:rPr lang="en-US" altLang="ja-JP" sz="1800" dirty="0"/>
              <a:t> was observed.</a:t>
            </a:r>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5</a:t>
            </a:fld>
            <a:endParaRPr kumimoji="1" lang="ja-JP" altLang="en-US"/>
          </a:p>
        </p:txBody>
      </p:sp>
    </p:spTree>
    <p:extLst>
      <p:ext uri="{BB962C8B-B14F-4D97-AF65-F5344CB8AC3E}">
        <p14:creationId xmlns:p14="http://schemas.microsoft.com/office/powerpoint/2010/main" val="1207612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E8DC8-2CAC-C0C8-B340-77E98F41C35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1BD5902-1C72-ECD7-B705-7E857EC20D8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C63FF3-5A83-2430-764D-93BC3B7CE8F4}"/>
              </a:ext>
            </a:extLst>
          </p:cNvPr>
          <p:cNvSpPr>
            <a:spLocks noGrp="1"/>
          </p:cNvSpPr>
          <p:nvPr>
            <p:ph type="body" idx="1"/>
          </p:nvPr>
        </p:nvSpPr>
        <p:spPr/>
        <p:txBody>
          <a:bodyPr/>
          <a:lstStyle/>
          <a:p>
            <a:r>
              <a:rPr kumimoji="1" lang="en-US" altLang="ja-JP" sz="1800" kern="1200" dirty="0">
                <a:solidFill>
                  <a:schemeClr val="tx1"/>
                </a:solidFill>
                <a:effectLst/>
                <a:latin typeface="+mn-lt"/>
                <a:ea typeface="+mn-ea"/>
                <a:cs typeface="+mn-cs"/>
              </a:rPr>
              <a:t>Next, I will explain the simulation conditions for MEGA.</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The magnetic field strength is 0.6 T.</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Three tangential NBIs are used.</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One is a co-injected NBI for protons, and the other two are co- and counter-injected NBIs for deuterons.</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The total power of the proton NBI is about 4 MW, while the total power of the two deuteron NBIs is 3 MW.</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The absorbed power is shown here.</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The beam injection energy is approximately 180 keV.</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The bulk plasma profiles measured in the LHD experiment are used.</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The profiles are shown in the right figure.</a:t>
            </a:r>
            <a:endParaRPr lang="en-US" altLang="ja-JP" sz="1800" dirty="0">
              <a:latin typeface="游明朝" panose="02020400000000000000" pitchFamily="18" charset="-128"/>
              <a:cs typeface="Times New Roman" panose="02020603050405020304" pitchFamily="18" charset="0"/>
            </a:endParaRPr>
          </a:p>
          <a:p>
            <a:r>
              <a:rPr kumimoji="1" lang="en-US" altLang="ja-JP" sz="1800" kern="1200" dirty="0">
                <a:solidFill>
                  <a:schemeClr val="tx1"/>
                </a:solidFill>
                <a:effectLst/>
                <a:latin typeface="+mn-lt"/>
                <a:ea typeface="+mn-ea"/>
                <a:cs typeface="+mn-cs"/>
              </a:rPr>
              <a:t>Using these profiles, realistic fast-ion birth profiles are calculated with the HFREYA code.</a:t>
            </a:r>
            <a:endParaRPr kumimoji="1" lang="ja-JP" altLang="ja-JP" sz="1800" kern="1200" dirty="0">
              <a:solidFill>
                <a:schemeClr val="tx1"/>
              </a:solidFill>
              <a:effectLst/>
              <a:latin typeface="+mn-lt"/>
              <a:ea typeface="+mn-ea"/>
              <a:cs typeface="+mn-cs"/>
            </a:endParaRPr>
          </a:p>
          <a:p>
            <a:r>
              <a:rPr kumimoji="1" lang="en-US" altLang="ja-JP" sz="1800" kern="1200" dirty="0">
                <a:solidFill>
                  <a:schemeClr val="tx1"/>
                </a:solidFill>
                <a:effectLst/>
                <a:latin typeface="+mn-lt"/>
                <a:ea typeface="+mn-ea"/>
                <a:cs typeface="+mn-cs"/>
              </a:rPr>
              <a:t>The calculated birth profiles, shown in the lower-right figure, are used as the fast-ion sources in the MEGA simulations.</a:t>
            </a:r>
            <a:endParaRPr kumimoji="1" lang="en-US" altLang="ja-JP" sz="1800" dirty="0"/>
          </a:p>
          <a:p>
            <a:endParaRPr kumimoji="1" lang="en-US" altLang="ja-JP" dirty="0"/>
          </a:p>
        </p:txBody>
      </p:sp>
      <p:sp>
        <p:nvSpPr>
          <p:cNvPr id="4" name="スライド番号プレースホルダー 3">
            <a:extLst>
              <a:ext uri="{FF2B5EF4-FFF2-40B4-BE49-F238E27FC236}">
                <a16:creationId xmlns:a16="http://schemas.microsoft.com/office/drawing/2014/main" id="{56E35E3E-2E02-8B31-98CD-504A86EB142B}"/>
              </a:ext>
            </a:extLst>
          </p:cNvPr>
          <p:cNvSpPr>
            <a:spLocks noGrp="1"/>
          </p:cNvSpPr>
          <p:nvPr>
            <p:ph type="sldNum" sz="quarter" idx="10"/>
          </p:nvPr>
        </p:nvSpPr>
        <p:spPr/>
        <p:txBody>
          <a:bodyPr/>
          <a:lstStyle/>
          <a:p>
            <a:fld id="{F69522C4-A7AD-47B3-A009-B0E4BB54BD97}" type="slidenum">
              <a:rPr kumimoji="1" lang="ja-JP" altLang="en-US" smtClean="0"/>
              <a:t>6</a:t>
            </a:fld>
            <a:endParaRPr kumimoji="1" lang="ja-JP" altLang="en-US"/>
          </a:p>
        </p:txBody>
      </p:sp>
    </p:spTree>
    <p:extLst>
      <p:ext uri="{BB962C8B-B14F-4D97-AF65-F5344CB8AC3E}">
        <p14:creationId xmlns:p14="http://schemas.microsoft.com/office/powerpoint/2010/main" val="4107245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118C5-7121-7010-BFE4-A4CE418877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062CFAC-D70F-FD1F-0DA5-8D6C1FFB19C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AAD14E-41CA-A409-6C49-882ED55039A8}"/>
              </a:ext>
            </a:extLst>
          </p:cNvPr>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Now, let me show you the results of the MEGA simulations for LHD experiments with multiple fast-ion species.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This figure shows the time evolution of the stored fast-ion energy, the MHD kinetic energy of the instabilities, and the fast-ion loss rate.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the upper panel, the blue line shows the stored energy of the co-injected protons, the green line shows that of the co-injected deuterons, and the red line shows that of the counter-injected deuterons.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dashed lines show the classical calculation without instabilities.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the bottom panel, the blue, green, and red lines show the loss rates of fast protons, co-injected deuterons, and counter-injected deuterons, respectively.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Here, I would like you to focus on the AE burst after 57 </a:t>
            </a:r>
            <a:r>
              <a:rPr kumimoji="1" lang="en-US" altLang="ja-JP" sz="1200" kern="1200" dirty="0" err="1">
                <a:solidFill>
                  <a:schemeClr val="tx1"/>
                </a:solidFill>
                <a:effectLst/>
                <a:latin typeface="+mn-lt"/>
                <a:ea typeface="+mn-ea"/>
                <a:cs typeface="+mn-cs"/>
              </a:rPr>
              <a:t>ms.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At this time, the stored fast-ion energy is close to the steady state.</a:t>
            </a:r>
            <a:endParaRPr kumimoji="1" lang="ja-JP" altLang="ja-JP" sz="1200" kern="1200" dirty="0">
              <a:solidFill>
                <a:schemeClr val="tx1"/>
              </a:solidFill>
              <a:effectLst/>
              <a:latin typeface="+mn-lt"/>
              <a:ea typeface="+mn-ea"/>
              <a:cs typeface="+mn-cs"/>
            </a:endParaRPr>
          </a:p>
          <a:p>
            <a:pPr>
              <a:lnSpc>
                <a:spcPct val="107000"/>
              </a:lnSpc>
              <a:spcAft>
                <a:spcPts val="800"/>
              </a:spcAft>
            </a:pPr>
            <a:endParaRPr lang="en-US" altLang="ja-JP" sz="1800" dirty="0">
              <a:latin typeface="Arial" charset="0"/>
              <a:cs typeface="Arial" charset="0"/>
            </a:endParaRPr>
          </a:p>
          <a:p>
            <a:r>
              <a:rPr kumimoji="1" lang="en-US" altLang="ja-JP" sz="1200" kern="1200" dirty="0">
                <a:solidFill>
                  <a:schemeClr val="tx1"/>
                </a:solidFill>
                <a:effectLst/>
                <a:latin typeface="+mn-lt"/>
                <a:ea typeface="+mn-ea"/>
                <a:cs typeface="+mn-cs"/>
              </a:rPr>
              <a:t>As you can see, the AE burst after 57 </a:t>
            </a:r>
            <a:r>
              <a:rPr kumimoji="1" lang="en-US" altLang="ja-JP" sz="1200" kern="1200" dirty="0" err="1">
                <a:solidFill>
                  <a:schemeClr val="tx1"/>
                </a:solidFill>
                <a:effectLst/>
                <a:latin typeface="+mn-lt"/>
                <a:ea typeface="+mn-ea"/>
                <a:cs typeface="+mn-cs"/>
              </a:rPr>
              <a:t>ms</a:t>
            </a:r>
            <a:r>
              <a:rPr kumimoji="1" lang="en-US" altLang="ja-JP" sz="1200" kern="1200" dirty="0">
                <a:solidFill>
                  <a:schemeClr val="tx1"/>
                </a:solidFill>
                <a:effectLst/>
                <a:latin typeface="+mn-lt"/>
                <a:ea typeface="+mn-ea"/>
                <a:cs typeface="+mn-cs"/>
              </a:rPr>
              <a:t> is different from those before 57 </a:t>
            </a:r>
            <a:r>
              <a:rPr kumimoji="1" lang="en-US" altLang="ja-JP" sz="1200" kern="1200" dirty="0" err="1">
                <a:solidFill>
                  <a:schemeClr val="tx1"/>
                </a:solidFill>
                <a:effectLst/>
                <a:latin typeface="+mn-lt"/>
                <a:ea typeface="+mn-ea"/>
                <a:cs typeface="+mn-cs"/>
              </a:rPr>
              <a:t>ms.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particular, the MHD kinetic energy is larger after 57 </a:t>
            </a:r>
            <a:r>
              <a:rPr kumimoji="1" lang="en-US" altLang="ja-JP" sz="1200" kern="1200" dirty="0" err="1">
                <a:solidFill>
                  <a:schemeClr val="tx1"/>
                </a:solidFill>
                <a:effectLst/>
                <a:latin typeface="+mn-lt"/>
                <a:ea typeface="+mn-ea"/>
                <a:cs typeface="+mn-cs"/>
              </a:rPr>
              <a:t>ms.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addition, the fast-ion loss rate becomes large for all fast-ion species after 57 </a:t>
            </a:r>
            <a:r>
              <a:rPr kumimoji="1" lang="en-US" altLang="ja-JP" sz="1200" kern="1200" dirty="0" err="1">
                <a:solidFill>
                  <a:schemeClr val="tx1"/>
                </a:solidFill>
                <a:effectLst/>
                <a:latin typeface="+mn-lt"/>
                <a:ea typeface="+mn-ea"/>
                <a:cs typeface="+mn-cs"/>
              </a:rPr>
              <a:t>ms.</a:t>
            </a:r>
            <a:endParaRPr kumimoji="1" lang="ja-JP" altLang="ja-JP" sz="1200" kern="1200" dirty="0">
              <a:solidFill>
                <a:schemeClr val="tx1"/>
              </a:solidFill>
              <a:effectLst/>
              <a:latin typeface="+mn-lt"/>
              <a:ea typeface="+mn-ea"/>
              <a:cs typeface="+mn-cs"/>
            </a:endParaRPr>
          </a:p>
          <a:p>
            <a:r>
              <a:rPr lang="en-US" altLang="ja-JP" sz="1200" dirty="0">
                <a:latin typeface="Arial" charset="0"/>
                <a:cs typeface="Arial" charset="0"/>
              </a:rPr>
              <a:t>The largest component of the fast-ion loss rate is the ctr-injected fast deuteron.</a:t>
            </a:r>
            <a:endParaRPr lang="en-US" altLang="ja-JP" sz="1800" kern="100" dirty="0">
              <a:latin typeface="Arial" panose="020B0604020202020204" pitchFamily="34" charset="0"/>
              <a:ea typeface="ＭＳ 明朝" panose="02020609040205080304" pitchFamily="17" charset="-128"/>
              <a:cs typeface="Arial" panose="020B0604020202020204" pitchFamily="34" charset="0"/>
            </a:endParaRPr>
          </a:p>
          <a:p>
            <a:pPr>
              <a:lnSpc>
                <a:spcPct val="107000"/>
              </a:lnSpc>
              <a:spcAft>
                <a:spcPts val="800"/>
              </a:spcAft>
            </a:pPr>
            <a:endParaRPr lang="en-US" altLang="ja-JP" sz="1800" kern="100" dirty="0">
              <a:latin typeface="Arial" panose="020B0604020202020204" pitchFamily="34" charset="0"/>
              <a:ea typeface="ＭＳ 明朝" panose="02020609040205080304" pitchFamily="17" charset="-128"/>
              <a:cs typeface="Arial" panose="020B0604020202020204" pitchFamily="34" charset="0"/>
            </a:endParaRPr>
          </a:p>
          <a:p>
            <a:pPr>
              <a:lnSpc>
                <a:spcPct val="107000"/>
              </a:lnSpc>
              <a:spcAft>
                <a:spcPts val="800"/>
              </a:spcAft>
            </a:pPr>
            <a:endParaRPr lang="en-US" altLang="ja-JP" sz="1800" kern="100" dirty="0">
              <a:latin typeface="Arial" panose="020B0604020202020204" pitchFamily="34" charset="0"/>
              <a:ea typeface="ＭＳ 明朝" panose="02020609040205080304" pitchFamily="17" charset="-128"/>
              <a:cs typeface="Arial" panose="020B0604020202020204" pitchFamily="34" charset="0"/>
            </a:endParaRPr>
          </a:p>
          <a:p>
            <a:pPr>
              <a:lnSpc>
                <a:spcPct val="107000"/>
              </a:lnSpc>
              <a:spcAft>
                <a:spcPts val="800"/>
              </a:spcAft>
            </a:pP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DABF7494-C7B6-0535-BB20-86FB0DD70F53}"/>
              </a:ext>
            </a:extLst>
          </p:cNvPr>
          <p:cNvSpPr>
            <a:spLocks noGrp="1"/>
          </p:cNvSpPr>
          <p:nvPr>
            <p:ph type="sldNum" sz="quarter" idx="10"/>
          </p:nvPr>
        </p:nvSpPr>
        <p:spPr/>
        <p:txBody>
          <a:bodyPr/>
          <a:lstStyle/>
          <a:p>
            <a:fld id="{F69522C4-A7AD-47B3-A009-B0E4BB54BD97}" type="slidenum">
              <a:rPr kumimoji="1" lang="ja-JP" altLang="en-US" smtClean="0"/>
              <a:t>7</a:t>
            </a:fld>
            <a:endParaRPr kumimoji="1" lang="ja-JP" altLang="en-US"/>
          </a:p>
        </p:txBody>
      </p:sp>
    </p:spTree>
    <p:extLst>
      <p:ext uri="{BB962C8B-B14F-4D97-AF65-F5344CB8AC3E}">
        <p14:creationId xmlns:p14="http://schemas.microsoft.com/office/powerpoint/2010/main" val="2379265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Next, for the AE burst near 57 </a:t>
            </a:r>
            <a:r>
              <a:rPr kumimoji="1" lang="en-US" altLang="ja-JP" sz="1200" kern="1200" dirty="0" err="1">
                <a:solidFill>
                  <a:schemeClr val="tx1"/>
                </a:solidFill>
                <a:effectLst/>
                <a:latin typeface="+mn-lt"/>
                <a:ea typeface="+mn-ea"/>
                <a:cs typeface="+mn-cs"/>
              </a:rPr>
              <a:t>ms</a:t>
            </a:r>
            <a:r>
              <a:rPr kumimoji="1" lang="en-US" altLang="ja-JP" sz="1200" kern="1200" dirty="0">
                <a:solidFill>
                  <a:schemeClr val="tx1"/>
                </a:solidFill>
                <a:effectLst/>
                <a:latin typeface="+mn-lt"/>
                <a:ea typeface="+mn-ea"/>
                <a:cs typeface="+mn-cs"/>
              </a:rPr>
              <a:t>, I will show the time evolution of the MHD kinetic energy and the changes in the fast-ion pressure profiles.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top panel shows the kinetic energy of the instability, and the second panel shows the fast-ion loss rate.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bottom two panels show the changes in the fast-ion pressure profiles from 57 </a:t>
            </a:r>
            <a:r>
              <a:rPr kumimoji="1" lang="en-US" altLang="ja-JP" sz="1200" kern="1200" dirty="0" err="1">
                <a:solidFill>
                  <a:schemeClr val="tx1"/>
                </a:solidFill>
                <a:effectLst/>
                <a:latin typeface="+mn-lt"/>
                <a:ea typeface="+mn-ea"/>
                <a:cs typeface="+mn-cs"/>
              </a:rPr>
              <a:t>ms.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upper panel of bottom two panels shows the change in the fast-P pressure, while the lower panel shows the change in the fast-D pressure.</a:t>
            </a:r>
            <a:endParaRPr kumimoji="1" lang="ja-JP" altLang="ja-JP"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p>
          <a:p>
            <a:r>
              <a:rPr kumimoji="1" lang="en-US" altLang="ja-JP" sz="1200" kern="1200" dirty="0">
                <a:solidFill>
                  <a:schemeClr val="tx1"/>
                </a:solidFill>
                <a:effectLst/>
                <a:latin typeface="+mn-lt"/>
                <a:ea typeface="+mn-ea"/>
                <a:cs typeface="+mn-cs"/>
              </a:rPr>
              <a:t>From the upper panel, we can see that there are two peaks in the kinetic energy after 57 </a:t>
            </a:r>
            <a:r>
              <a:rPr kumimoji="1" lang="en-US" altLang="ja-JP" sz="1200" kern="1200" dirty="0" err="1">
                <a:solidFill>
                  <a:schemeClr val="tx1"/>
                </a:solidFill>
                <a:effectLst/>
                <a:latin typeface="+mn-lt"/>
                <a:ea typeface="+mn-ea"/>
                <a:cs typeface="+mn-cs"/>
              </a:rPr>
              <a:t>ms</a:t>
            </a:r>
            <a:r>
              <a:rPr kumimoji="1" lang="en-US" altLang="ja-JP" sz="1200" kern="1200" dirty="0">
                <a:solidFill>
                  <a:schemeClr val="tx1"/>
                </a:solidFill>
                <a:effectLst/>
                <a:latin typeface="+mn-lt"/>
                <a:ea typeface="+mn-ea"/>
                <a:cs typeface="+mn-cs"/>
              </a:rPr>
              <a:t>: the first peak and the second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Around the second peak, the fast-ion loss rate increases.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From the bottom two panels, we can see that at the first peak, the fast-P pressure decreases for ρ &lt; 0.3 and then changes only slightly.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contrast, the fast-D pressure changes significantly around the second peak.</a:t>
            </a:r>
            <a:endParaRPr kumimoji="1" lang="ja-JP"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8</a:t>
            </a:fld>
            <a:endParaRPr kumimoji="1" lang="ja-JP" altLang="en-US"/>
          </a:p>
        </p:txBody>
      </p:sp>
    </p:spTree>
    <p:extLst>
      <p:ext uri="{BB962C8B-B14F-4D97-AF65-F5344CB8AC3E}">
        <p14:creationId xmlns:p14="http://schemas.microsoft.com/office/powerpoint/2010/main" val="300296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Next, I will discuss the energy transferred from the AEs to the fast ions near the first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upper figure shows the energy transferred from the AEs to each fast-ion species as a function of parallel velocity.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horizontal axis shows the parallel velocity normalized by the Alfvén velocity.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lower two figures show the transferred energy in velocity space.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upper panel shows the transferred energy to protons, while the lower panel shows the transferred energy to deuterons.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transferred energy from the AEs to the fast ions is averaged over a time window of approximately 0.05 </a:t>
            </a:r>
            <a:r>
              <a:rPr kumimoji="1" lang="en-US" altLang="ja-JP" sz="1200" kern="1200" dirty="0" err="1">
                <a:solidFill>
                  <a:schemeClr val="tx1"/>
                </a:solidFill>
                <a:effectLst/>
                <a:latin typeface="+mn-lt"/>
                <a:ea typeface="+mn-ea"/>
                <a:cs typeface="+mn-cs"/>
              </a:rPr>
              <a:t>ms.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Negative values of the transferred energy indicate that the fast ions contribute to the excitation of the AEs.</a:t>
            </a:r>
          </a:p>
          <a:p>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From the upper figure, we can see that the transferred energy of fast protons, shown by the red line, is negative near v∥/</a:t>
            </a:r>
            <a:r>
              <a:rPr kumimoji="1" lang="en-US" altLang="ja-JP" sz="1200" kern="1200" dirty="0" err="1">
                <a:solidFill>
                  <a:schemeClr val="tx1"/>
                </a:solidFill>
                <a:effectLst/>
                <a:latin typeface="+mn-lt"/>
                <a:ea typeface="+mn-ea"/>
                <a:cs typeface="+mn-cs"/>
              </a:rPr>
              <a:t>vA</a:t>
            </a:r>
            <a:r>
              <a:rPr kumimoji="1" lang="en-US" altLang="ja-JP" sz="1200" kern="1200" dirty="0">
                <a:solidFill>
                  <a:schemeClr val="tx1"/>
                </a:solidFill>
                <a:effectLst/>
                <a:latin typeface="+mn-lt"/>
                <a:ea typeface="+mn-ea"/>
                <a:cs typeface="+mn-cs"/>
              </a:rPr>
              <a:t> ~ 1.5.</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This indicates that the AEs at the first peak are mainly driven by fast protons with v∥/</a:t>
            </a:r>
            <a:r>
              <a:rPr kumimoji="1" lang="en-US" altLang="ja-JP" sz="1200" kern="1200" dirty="0" err="1">
                <a:solidFill>
                  <a:schemeClr val="tx1"/>
                </a:solidFill>
                <a:effectLst/>
                <a:latin typeface="+mn-lt"/>
                <a:ea typeface="+mn-ea"/>
                <a:cs typeface="+mn-cs"/>
              </a:rPr>
              <a:t>vA</a:t>
            </a:r>
            <a:r>
              <a:rPr kumimoji="1" lang="en-US" altLang="ja-JP" sz="1200" kern="1200" dirty="0">
                <a:solidFill>
                  <a:schemeClr val="tx1"/>
                </a:solidFill>
                <a:effectLst/>
                <a:latin typeface="+mn-lt"/>
                <a:ea typeface="+mn-ea"/>
                <a:cs typeface="+mn-cs"/>
              </a:rPr>
              <a:t> ~ 1.5.</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On the other hand, the AEs interact with fast deuterons mainly at v∥/</a:t>
            </a:r>
            <a:r>
              <a:rPr kumimoji="1" lang="en-US" altLang="ja-JP" sz="1200" kern="1200" dirty="0" err="1">
                <a:solidFill>
                  <a:schemeClr val="tx1"/>
                </a:solidFill>
                <a:effectLst/>
                <a:latin typeface="+mn-lt"/>
                <a:ea typeface="+mn-ea"/>
                <a:cs typeface="+mn-cs"/>
              </a:rPr>
              <a:t>vA</a:t>
            </a:r>
            <a:r>
              <a:rPr kumimoji="1" lang="en-US" altLang="ja-JP" sz="1200" kern="1200" dirty="0">
                <a:solidFill>
                  <a:schemeClr val="tx1"/>
                </a:solidFill>
                <a:effectLst/>
                <a:latin typeface="+mn-lt"/>
                <a:ea typeface="+mn-ea"/>
                <a:cs typeface="+mn-cs"/>
              </a:rPr>
              <a:t> &lt; 0.</a:t>
            </a:r>
            <a:endParaRPr kumimoji="1" lang="ja-JP" altLang="ja-JP" sz="1200" kern="1200" dirty="0">
              <a:solidFill>
                <a:schemeClr val="tx1"/>
              </a:solidFill>
              <a:effectLst/>
              <a:latin typeface="+mn-lt"/>
              <a:ea typeface="+mn-ea"/>
              <a:cs typeface="+mn-cs"/>
            </a:endParaRPr>
          </a:p>
          <a:p>
            <a:endParaRPr kumimoji="1" lang="en-US"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two figures on the right show the changes in the fast-ion pressure around the first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dashed red lines show the fast-ion pressure before the burst, and the red lines show the fast-ion pressure at the first peak.</a:t>
            </a:r>
          </a:p>
          <a:p>
            <a:r>
              <a:rPr kumimoji="1" lang="en-US" altLang="ja-JP" sz="1200" kern="1200" dirty="0">
                <a:solidFill>
                  <a:schemeClr val="tx1"/>
                </a:solidFill>
                <a:effectLst/>
                <a:latin typeface="+mn-lt"/>
                <a:ea typeface="+mn-ea"/>
                <a:cs typeface="+mn-cs"/>
              </a:rPr>
              <a:t>At the first peak, the fast-D pressure changes less than the fast-P pressure.</a:t>
            </a:r>
          </a:p>
          <a:p>
            <a:endParaRPr kumimoji="1" lang="en-US" altLang="ja-JP" sz="1200" kern="1200" dirty="0">
              <a:solidFill>
                <a:schemeClr val="tx1"/>
              </a:solidFill>
              <a:effectLst/>
              <a:latin typeface="+mn-lt"/>
              <a:ea typeface="+mn-ea"/>
              <a:cs typeface="+mn-cs"/>
            </a:endParaRPr>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9</a:t>
            </a:fld>
            <a:endParaRPr kumimoji="1" lang="ja-JP" altLang="en-US"/>
          </a:p>
        </p:txBody>
      </p:sp>
    </p:spTree>
    <p:extLst>
      <p:ext uri="{BB962C8B-B14F-4D97-AF65-F5344CB8AC3E}">
        <p14:creationId xmlns:p14="http://schemas.microsoft.com/office/powerpoint/2010/main" val="3788533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Next, I will discuss the energy transfer near the second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As shown in the right figure, the fast-D pressure changes significantly during the second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AEs mainly interact with fast protons and deuterons at v∥/</a:t>
            </a:r>
            <a:r>
              <a:rPr kumimoji="1" lang="en-US" altLang="ja-JP" sz="1200" kern="1200" dirty="0" err="1">
                <a:solidFill>
                  <a:schemeClr val="tx1"/>
                </a:solidFill>
                <a:effectLst/>
                <a:latin typeface="+mn-lt"/>
                <a:ea typeface="+mn-ea"/>
                <a:cs typeface="+mn-cs"/>
              </a:rPr>
              <a:t>vA</a:t>
            </a:r>
            <a:r>
              <a:rPr kumimoji="1" lang="en-US" altLang="ja-JP" sz="1200" kern="1200" dirty="0">
                <a:solidFill>
                  <a:schemeClr val="tx1"/>
                </a:solidFill>
                <a:effectLst/>
                <a:latin typeface="+mn-lt"/>
                <a:ea typeface="+mn-ea"/>
                <a:cs typeface="+mn-cs"/>
              </a:rPr>
              <a:t> ~ 0.5.</a:t>
            </a: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10</a:t>
            </a:fld>
            <a:endParaRPr kumimoji="1" lang="ja-JP" altLang="en-US"/>
          </a:p>
        </p:txBody>
      </p:sp>
    </p:spTree>
    <p:extLst>
      <p:ext uri="{BB962C8B-B14F-4D97-AF65-F5344CB8AC3E}">
        <p14:creationId xmlns:p14="http://schemas.microsoft.com/office/powerpoint/2010/main" val="1418094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A1A9D-9725-0764-8097-E5815951F0C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5B7EDAB-59B7-01ED-D879-81F0BC7E3BB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587B719-3B27-1AB6-FF5F-0DD7EFC412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next, I will investigate the effect of pressure gradients of multiple fast-ion species on AEs in LHD.</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endParaRPr kumimoji="1" lang="en-US" altLang="ja-JP" sz="1200" kern="1200" dirty="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9EF2930D-BBFA-654B-1D88-F0278D91FE1D}"/>
              </a:ext>
            </a:extLst>
          </p:cNvPr>
          <p:cNvSpPr>
            <a:spLocks noGrp="1"/>
          </p:cNvSpPr>
          <p:nvPr>
            <p:ph type="sldNum" sz="quarter" idx="10"/>
          </p:nvPr>
        </p:nvSpPr>
        <p:spPr/>
        <p:txBody>
          <a:bodyPr/>
          <a:lstStyle/>
          <a:p>
            <a:fld id="{F69522C4-A7AD-47B3-A009-B0E4BB54BD97}" type="slidenum">
              <a:rPr kumimoji="1" lang="ja-JP" altLang="en-US" smtClean="0"/>
              <a:t>11</a:t>
            </a:fld>
            <a:endParaRPr kumimoji="1" lang="ja-JP" altLang="en-US"/>
          </a:p>
        </p:txBody>
      </p:sp>
    </p:spTree>
    <p:extLst>
      <p:ext uri="{BB962C8B-B14F-4D97-AF65-F5344CB8AC3E}">
        <p14:creationId xmlns:p14="http://schemas.microsoft.com/office/powerpoint/2010/main" val="3912729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In the MEGA simulations of the LHD experiments with fast protons and fast deuterons, AEs with frequencies observed in the experiments were successfully reproduced.</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However, the synergistic effects of multiple fast-ion species on AEs and fast-ion transport remain unclear when the fast-ion pressure gradients are varied, particularly when the fast-D pressure becomes sufficiently large to excite AEs.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Therefore, </a:t>
            </a: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 </a:t>
            </a:r>
            <a:endParaRPr lang="en-US" altLang="ja-JP" sz="1200" dirty="0"/>
          </a:p>
          <a:p>
            <a:pPr>
              <a:lnSpc>
                <a:spcPct val="100000"/>
              </a:lnSpc>
              <a:spcAft>
                <a:spcPts val="800"/>
              </a:spcAft>
            </a:pPr>
            <a:r>
              <a:rPr kumimoji="1" lang="en-US" altLang="ja-JP" sz="1200" kern="1200" dirty="0">
                <a:solidFill>
                  <a:schemeClr val="tx1"/>
                </a:solidFill>
                <a:effectLst/>
                <a:latin typeface="+mn-lt"/>
                <a:ea typeface="+mn-ea"/>
                <a:cs typeface="+mn-cs"/>
              </a:rPr>
              <a:t>The purpose of this study is to clarify the dependence of AEs driven by multiple fast-ion species, and their transport, on the fast-ion pressure gradients.</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12</a:t>
            </a:fld>
            <a:endParaRPr kumimoji="1" lang="ja-JP" altLang="en-US"/>
          </a:p>
        </p:txBody>
      </p:sp>
    </p:spTree>
    <p:extLst>
      <p:ext uri="{BB962C8B-B14F-4D97-AF65-F5344CB8AC3E}">
        <p14:creationId xmlns:p14="http://schemas.microsoft.com/office/powerpoint/2010/main" val="15832913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E38CE-8DEC-D08B-2B3A-BE93BC9B73D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DD6F39D-91B8-7426-57E2-D58310E3848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3861FF8-7E09-5E0D-38AF-45ADABD626FD}"/>
              </a:ext>
            </a:extLst>
          </p:cNvPr>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First, I will explain the simulation conditions used to investigate the effect of the fast-ion pressure gradient.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these simulations, we vary the fast-ion pressures while keeping the same equilibrium as that used in the experimental analysis.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fast-ion pressures are independently varied for protons and deuterons from 0.5 to 2.0, with five cases for each species.</a:t>
            </a:r>
            <a:endParaRPr kumimoji="1" lang="ja-JP" altLang="ja-JP" sz="1200" kern="1200" dirty="0">
              <a:solidFill>
                <a:schemeClr val="tx1"/>
              </a:solidFill>
              <a:effectLst/>
              <a:latin typeface="+mn-lt"/>
              <a:ea typeface="+mn-ea"/>
              <a:cs typeface="+mn-cs"/>
            </a:endParaRPr>
          </a:p>
          <a:p>
            <a:pPr>
              <a:lnSpc>
                <a:spcPct val="107000"/>
              </a:lnSpc>
              <a:spcAft>
                <a:spcPts val="800"/>
              </a:spcAft>
            </a:pPr>
            <a:endParaRPr kumimoji="1" lang="en-US" altLang="ja-JP" dirty="0"/>
          </a:p>
        </p:txBody>
      </p:sp>
      <p:sp>
        <p:nvSpPr>
          <p:cNvPr id="4" name="スライド番号プレースホルダー 3">
            <a:extLst>
              <a:ext uri="{FF2B5EF4-FFF2-40B4-BE49-F238E27FC236}">
                <a16:creationId xmlns:a16="http://schemas.microsoft.com/office/drawing/2014/main" id="{8F0D848A-7B3A-F551-3543-5CAE7F5E76C2}"/>
              </a:ext>
            </a:extLst>
          </p:cNvPr>
          <p:cNvSpPr>
            <a:spLocks noGrp="1"/>
          </p:cNvSpPr>
          <p:nvPr>
            <p:ph type="sldNum" sz="quarter" idx="10"/>
          </p:nvPr>
        </p:nvSpPr>
        <p:spPr/>
        <p:txBody>
          <a:bodyPr/>
          <a:lstStyle/>
          <a:p>
            <a:fld id="{F69522C4-A7AD-47B3-A009-B0E4BB54BD97}" type="slidenum">
              <a:rPr kumimoji="1" lang="ja-JP" altLang="en-US" smtClean="0"/>
              <a:t>13</a:t>
            </a:fld>
            <a:endParaRPr kumimoji="1" lang="ja-JP" altLang="en-US"/>
          </a:p>
        </p:txBody>
      </p:sp>
    </p:spTree>
    <p:extLst>
      <p:ext uri="{BB962C8B-B14F-4D97-AF65-F5344CB8AC3E}">
        <p14:creationId xmlns:p14="http://schemas.microsoft.com/office/powerpoint/2010/main" val="980405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First, I will discuss the effect of the pressure gradient for cases where AEs are driven by fast protons only or fast deuterons only.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two figures show the time evolution of the kinetic energy of the instabilities as the fast-ion pressures are varied.</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these figures, the purple, green, light-blue, yellow, and blue lines correspond to fast-ion pressure multipliers of 0.5, 0.75, 1.0, 1.5, and 2.0, respectively.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From these figures, we can see that there is no second peak when AEs are driven by fast protons only or fast deuterons only.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Also, the AE amplitude in the fast-D-only case is lower than that in the fast-P-only case.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maximum amplitude in the P(D) × 1.5 case is close to that in the P(H) × 1.0 case.</a:t>
            </a:r>
            <a:endParaRPr kumimoji="1" lang="ja-JP" altLang="ja-JP" sz="1200" kern="1200" dirty="0">
              <a:solidFill>
                <a:schemeClr val="tx1"/>
              </a:solidFill>
              <a:effectLst/>
              <a:latin typeface="+mn-lt"/>
              <a:ea typeface="+mn-ea"/>
              <a:cs typeface="+mn-cs"/>
            </a:endParaRPr>
          </a:p>
          <a:p>
            <a:r>
              <a:rPr lang="en-US" altLang="ja-JP" sz="1200" dirty="0">
                <a:latin typeface="Arial" panose="020B0604020202020204" pitchFamily="34" charset="0"/>
                <a:cs typeface="Arial" panose="020B0604020202020204" pitchFamily="34" charset="0"/>
              </a:rPr>
              <a:t> </a:t>
            </a:r>
            <a:endParaRPr kumimoji="1" lang="ja-JP" altLang="en-US" dirty="0"/>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14</a:t>
            </a:fld>
            <a:endParaRPr kumimoji="1" lang="ja-JP" altLang="en-US"/>
          </a:p>
        </p:txBody>
      </p:sp>
    </p:spTree>
    <p:extLst>
      <p:ext uri="{BB962C8B-B14F-4D97-AF65-F5344CB8AC3E}">
        <p14:creationId xmlns:p14="http://schemas.microsoft.com/office/powerpoint/2010/main" val="18985393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07C72-D828-29B7-8460-DDF6E85817E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A485C62-B855-B323-ADEE-05004AFC7C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EBACD85-36C1-24C7-CBBA-9520055185A1}"/>
              </a:ext>
            </a:extLst>
          </p:cNvPr>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Next, I will discuss the dependence of AEs on the fast-P pressure when AEs are driven by both fast protons and fast deuterons.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left figure shows the time evolution of the kinetic energy of the instabilities as the fast-proton pressure is varied.</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As in the previous figure, the purple, green, light-blue, yellow, and blue lines correspond to fast-proton pressure multipliers of 0.5, 0.75, 1.0, 1.5, and 2.0, respectively.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As shown in the figure, a first peak appears in all cases, as indicated by the black arrows.</a:t>
            </a:r>
          </a:p>
          <a:p>
            <a:r>
              <a:rPr kumimoji="1" lang="en-US" altLang="ja-JP" sz="1200" kern="1200" dirty="0">
                <a:solidFill>
                  <a:schemeClr val="tx1"/>
                </a:solidFill>
                <a:effectLst/>
                <a:latin typeface="+mn-lt"/>
                <a:ea typeface="+mn-ea"/>
                <a:cs typeface="+mn-cs"/>
              </a:rPr>
              <a:t>On the other hand, when the fast-proton pressure is increased above 1.0, a second peak appears, as shown by the light-blue, yellow, and blue lines.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Therefore, as the fast-proton pressure increases, both the first and second peaks become larger.</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At the same time, the time interval between the first and second peaks becomes shorter.</a:t>
            </a:r>
          </a:p>
          <a:p>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right figure shows the fast-ion pressure at 57.8 </a:t>
            </a:r>
            <a:r>
              <a:rPr kumimoji="1" lang="en-US" altLang="ja-JP" sz="1200" kern="1200" dirty="0" err="1">
                <a:solidFill>
                  <a:schemeClr val="tx1"/>
                </a:solidFill>
                <a:effectLst/>
                <a:latin typeface="+mn-lt"/>
                <a:ea typeface="+mn-ea"/>
                <a:cs typeface="+mn-cs"/>
              </a:rPr>
              <a:t>ms.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colors correspond to the same conditions as in the kinetic-energy plot.</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solid lines show the initial fast-ion pressure for reference.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From this figure, we can see that when the second peak is present, the fast-D pressure decreases significantly.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Furthermore, the decrease becomes larger as the fast-proton pressure increases.</a:t>
            </a:r>
            <a:endParaRPr kumimoji="1" lang="ja-JP" altLang="ja-JP" sz="1200" kern="1200" dirty="0">
              <a:solidFill>
                <a:schemeClr val="tx1"/>
              </a:solidFill>
              <a:effectLst/>
              <a:latin typeface="+mn-lt"/>
              <a:ea typeface="+mn-ea"/>
              <a:cs typeface="+mn-cs"/>
            </a:endParaRPr>
          </a:p>
          <a:p>
            <a:endParaRPr kumimoji="1" lang="en-US" altLang="ja-JP" dirty="0"/>
          </a:p>
          <a:p>
            <a:endParaRPr kumimoji="1" lang="en-US" altLang="ja-JP" dirty="0"/>
          </a:p>
          <a:p>
            <a:endParaRPr kumimoji="1" lang="en-US" altLang="ja-JP" dirty="0"/>
          </a:p>
          <a:p>
            <a:r>
              <a:rPr kumimoji="1" lang="en-US" altLang="ja-JP" dirty="0"/>
              <a:t>Next I will talk about </a:t>
            </a:r>
            <a:r>
              <a:rPr lang="en-US" altLang="ja-JP" sz="1200" dirty="0">
                <a:latin typeface="Arial" panose="020B0604020202020204" pitchFamily="34" charset="0"/>
                <a:cs typeface="Arial" panose="020B0604020202020204" pitchFamily="34" charset="0"/>
              </a:rPr>
              <a:t>Dependence of AEs on fast P pressure when AEs are driven by fast P and Deuteron.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Arial" panose="020B0604020202020204" pitchFamily="34" charset="0"/>
                <a:cs typeface="Arial" panose="020B0604020202020204" pitchFamily="34" charset="0"/>
              </a:rPr>
              <a:t>The left figure show the time evolution of kinetic energy of </a:t>
            </a:r>
            <a:r>
              <a:rPr kumimoji="1" lang="en-US" altLang="ja-JP" sz="1200" dirty="0" err="1">
                <a:latin typeface="Arial" panose="020B0604020202020204" pitchFamily="34" charset="0"/>
                <a:cs typeface="Arial" panose="020B0604020202020204" pitchFamily="34" charset="0"/>
              </a:rPr>
              <a:t>instabilitites</a:t>
            </a:r>
            <a:r>
              <a:rPr kumimoji="1" lang="en-US" altLang="ja-JP" sz="1200" dirty="0">
                <a:latin typeface="Arial" panose="020B0604020202020204" pitchFamily="34" charset="0"/>
                <a:cs typeface="Arial" panose="020B0604020202020204" pitchFamily="34" charset="0"/>
              </a:rPr>
              <a:t> when fast proton pressure are varied. </a:t>
            </a:r>
          </a:p>
          <a:p>
            <a:r>
              <a:rPr kumimoji="1" lang="en-US" altLang="ja-JP" sz="1200" dirty="0">
                <a:latin typeface="Arial" panose="020B0604020202020204" pitchFamily="34" charset="0"/>
                <a:cs typeface="Arial" panose="020B0604020202020204" pitchFamily="34" charset="0"/>
              </a:rPr>
              <a:t>In these figure, the purple line show the results of fast proton pressure x 0.5</a:t>
            </a:r>
          </a:p>
          <a:p>
            <a:r>
              <a:rPr kumimoji="1" lang="en-US" altLang="ja-JP" sz="1200" dirty="0">
                <a:latin typeface="Arial" panose="020B0604020202020204" pitchFamily="34" charset="0"/>
                <a:cs typeface="Arial" panose="020B0604020202020204" pitchFamily="34" charset="0"/>
              </a:rPr>
              <a:t>Green x 0.75, light bule x 1.0, yellow 1.5 and blue x2.0, </a:t>
            </a:r>
            <a:r>
              <a:rPr kumimoji="1" lang="en-US" altLang="ja-JP" sz="1200" dirty="0" err="1">
                <a:latin typeface="Arial" panose="020B0604020202020204" pitchFamily="34" charset="0"/>
                <a:cs typeface="Arial" panose="020B0604020202020204" pitchFamily="34" charset="0"/>
              </a:rPr>
              <a:t>respectievely</a:t>
            </a:r>
            <a:r>
              <a:rPr kumimoji="1" lang="en-US" altLang="ja-JP" sz="12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Arial" panose="020B0604020202020204" pitchFamily="34" charset="0"/>
                <a:cs typeface="Arial" panose="020B0604020202020204" pitchFamily="34" charset="0"/>
              </a:rPr>
              <a:t>From this figure,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Arial" panose="020B0604020202020204" pitchFamily="34" charset="0"/>
                <a:cs typeface="Arial" panose="020B0604020202020204" pitchFamily="34" charset="0"/>
              </a:rPr>
              <a:t>In the all cases, there is fist peaks indicated by the black arrows.</a:t>
            </a: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dirty="0"/>
              <a:t>On the other hand, when the fast proton pressure is increased above 1.0</a:t>
            </a:r>
            <a:r>
              <a:rPr lang="en-US" altLang="ja-JP" dirty="0"/>
              <a:t>, light blue, yellow blue lines</a:t>
            </a:r>
            <a:r>
              <a:rPr lang="ja-JP" altLang="ja-JP" dirty="0"/>
              <a:t>, a second peak appears.</a:t>
            </a:r>
            <a:endParaRPr kumimoji="1" lang="en-US" altLang="ja-JP" sz="1200" dirty="0">
              <a:latin typeface="Arial" panose="020B0604020202020204" pitchFamily="34" charset="0"/>
              <a:cs typeface="Arial" panose="020B0604020202020204" pitchFamily="34" charset="0"/>
            </a:endParaRPr>
          </a:p>
          <a:p>
            <a:pPr lvl="0"/>
            <a:r>
              <a:rPr kumimoji="1" lang="en-US" altLang="ja-JP" sz="1200" dirty="0">
                <a:latin typeface="Arial" panose="020B0604020202020204" pitchFamily="34" charset="0"/>
                <a:cs typeface="Arial" panose="020B0604020202020204" pitchFamily="34" charset="0"/>
              </a:rPr>
              <a:t>So, </a:t>
            </a:r>
            <a:r>
              <a:rPr lang="ja-JP" altLang="ja-JP" sz="1200" dirty="0">
                <a:latin typeface="Arial" panose="020B0604020202020204" pitchFamily="34" charset="0"/>
                <a:cs typeface="Arial" panose="020B0604020202020204" pitchFamily="34" charset="0"/>
              </a:rPr>
              <a:t>As </a:t>
            </a:r>
            <a:r>
              <a:rPr lang="en-US" altLang="ja-JP" sz="1200" dirty="0">
                <a:latin typeface="Arial" panose="020B0604020202020204" pitchFamily="34" charset="0"/>
                <a:cs typeface="Arial" panose="020B0604020202020204" pitchFamily="34" charset="0"/>
              </a:rPr>
              <a:t>fast proton pressure</a:t>
            </a:r>
            <a:r>
              <a:rPr lang="ja-JP" altLang="ja-JP" sz="1200" dirty="0">
                <a:latin typeface="Arial" panose="020B0604020202020204" pitchFamily="34" charset="0"/>
                <a:cs typeface="Arial" panose="020B0604020202020204" pitchFamily="34" charset="0"/>
              </a:rPr>
              <a:t> increase</a:t>
            </a:r>
            <a:r>
              <a:rPr lang="en-US" altLang="ja-JP" sz="1200" dirty="0">
                <a:latin typeface="Arial" panose="020B0604020202020204" pitchFamily="34" charset="0"/>
                <a:cs typeface="Arial" panose="020B0604020202020204" pitchFamily="34" charset="0"/>
              </a:rPr>
              <a:t>s</a:t>
            </a:r>
            <a:r>
              <a:rPr lang="ja-JP" altLang="ja-JP" sz="1200" dirty="0">
                <a:latin typeface="Arial" panose="020B0604020202020204" pitchFamily="34" charset="0"/>
                <a:cs typeface="Arial" panose="020B0604020202020204" pitchFamily="34" charset="0"/>
              </a:rPr>
              <a:t>:</a:t>
            </a:r>
            <a:r>
              <a:rPr lang="en-US" altLang="ja-JP" sz="1200" dirty="0">
                <a:latin typeface="Arial" panose="020B0604020202020204" pitchFamily="34" charset="0"/>
                <a:cs typeface="Arial" panose="020B0604020202020204" pitchFamily="34" charset="0"/>
              </a:rPr>
              <a:t>The first</a:t>
            </a:r>
            <a:r>
              <a:rPr lang="ja-JP" altLang="ja-JP" sz="1200" dirty="0">
                <a:latin typeface="Arial" panose="020B0604020202020204" pitchFamily="34" charset="0"/>
                <a:cs typeface="Arial" panose="020B0604020202020204" pitchFamily="34" charset="0"/>
              </a:rPr>
              <a:t> </a:t>
            </a:r>
            <a:r>
              <a:rPr lang="en-US" altLang="ja-JP" sz="1200" dirty="0">
                <a:latin typeface="Arial" panose="020B0604020202020204" pitchFamily="34" charset="0"/>
                <a:cs typeface="Arial" panose="020B0604020202020204" pitchFamily="34" charset="0"/>
              </a:rPr>
              <a:t>and second peaks </a:t>
            </a:r>
            <a:r>
              <a:rPr lang="ja-JP" altLang="ja-JP" sz="1200" dirty="0">
                <a:latin typeface="Arial" panose="020B0604020202020204" pitchFamily="34" charset="0"/>
                <a:cs typeface="Arial" panose="020B0604020202020204" pitchFamily="34" charset="0"/>
              </a:rPr>
              <a:t>become larger.</a:t>
            </a:r>
            <a:r>
              <a:rPr lang="en-US" altLang="ja-JP" sz="1200" dirty="0">
                <a:latin typeface="Arial" panose="020B0604020202020204" pitchFamily="34" charset="0"/>
                <a:cs typeface="Arial" panose="020B0604020202020204" pitchFamily="34" charset="0"/>
              </a:rPr>
              <a:t> </a:t>
            </a:r>
          </a:p>
          <a:p>
            <a:pPr lvl="0"/>
            <a:r>
              <a:rPr lang="en-US" altLang="ja-JP" sz="1200" dirty="0">
                <a:latin typeface="Arial" panose="020B0604020202020204" pitchFamily="34" charset="0"/>
                <a:cs typeface="Arial" panose="020B0604020202020204" pitchFamily="34" charset="0"/>
              </a:rPr>
              <a:t>And t</a:t>
            </a:r>
            <a:r>
              <a:rPr lang="ja-JP" altLang="ja-JP" sz="1200" dirty="0">
                <a:latin typeface="Arial" panose="020B0604020202020204" pitchFamily="34" charset="0"/>
                <a:cs typeface="Arial" panose="020B0604020202020204" pitchFamily="34" charset="0"/>
              </a:rPr>
              <a:t>he time interval </a:t>
            </a:r>
            <a:r>
              <a:rPr lang="en-US" altLang="ja-JP" sz="1200" dirty="0">
                <a:latin typeface="Arial" panose="020B0604020202020204" pitchFamily="34" charset="0"/>
                <a:cs typeface="Arial" panose="020B0604020202020204" pitchFamily="34" charset="0"/>
              </a:rPr>
              <a:t>between </a:t>
            </a:r>
            <a:r>
              <a:rPr lang="ja-JP" altLang="ja-JP" sz="1200" dirty="0">
                <a:latin typeface="Arial" panose="020B0604020202020204" pitchFamily="34" charset="0"/>
                <a:cs typeface="Arial" panose="020B0604020202020204" pitchFamily="34" charset="0"/>
              </a:rPr>
              <a:t> the </a:t>
            </a:r>
            <a:r>
              <a:rPr lang="en-US" altLang="ja-JP" sz="1200" dirty="0">
                <a:latin typeface="Arial" panose="020B0604020202020204" pitchFamily="34" charset="0"/>
                <a:cs typeface="Arial" panose="020B0604020202020204" pitchFamily="34" charset="0"/>
              </a:rPr>
              <a:t>first</a:t>
            </a:r>
            <a:r>
              <a:rPr lang="ja-JP" altLang="ja-JP" sz="1200" dirty="0">
                <a:latin typeface="Arial" panose="020B0604020202020204" pitchFamily="34" charset="0"/>
                <a:cs typeface="Arial" panose="020B0604020202020204" pitchFamily="34" charset="0"/>
              </a:rPr>
              <a:t> peak </a:t>
            </a:r>
            <a:r>
              <a:rPr lang="en-US" altLang="ja-JP" sz="1200" dirty="0">
                <a:latin typeface="Arial" panose="020B0604020202020204" pitchFamily="34" charset="0"/>
                <a:cs typeface="Arial" panose="020B0604020202020204" pitchFamily="34" charset="0"/>
              </a:rPr>
              <a:t>and the second peak </a:t>
            </a:r>
            <a:r>
              <a:rPr lang="ja-JP" altLang="ja-JP" sz="1200" dirty="0">
                <a:latin typeface="Arial" panose="020B0604020202020204" pitchFamily="34" charset="0"/>
                <a:cs typeface="Arial" panose="020B0604020202020204" pitchFamily="34" charset="0"/>
              </a:rPr>
              <a:t>becomes shorter.</a:t>
            </a:r>
            <a:endParaRPr lang="en-US" altLang="ja-JP" sz="1200" dirty="0">
              <a:latin typeface="Arial" panose="020B0604020202020204" pitchFamily="34" charset="0"/>
              <a:cs typeface="Arial" panose="020B0604020202020204" pitchFamily="34" charset="0"/>
            </a:endParaRPr>
          </a:p>
          <a:p>
            <a:pPr lvl="0"/>
            <a:endParaRPr kumimoji="1" lang="en-US" altLang="ja-JP" sz="1200" dirty="0">
              <a:latin typeface="Arial" panose="020B0604020202020204" pitchFamily="34" charset="0"/>
              <a:cs typeface="Arial" panose="020B0604020202020204" pitchFamily="34" charset="0"/>
            </a:endParaRPr>
          </a:p>
          <a:p>
            <a:pPr lvl="0"/>
            <a:r>
              <a:rPr kumimoji="1" lang="en-US" altLang="ja-JP" sz="1200" dirty="0">
                <a:latin typeface="Arial" panose="020B0604020202020204" pitchFamily="34" charset="0"/>
                <a:cs typeface="Arial" panose="020B0604020202020204" pitchFamily="34" charset="0"/>
              </a:rPr>
              <a:t>Right figure show the fast ion pressure at 57.8. </a:t>
            </a:r>
          </a:p>
          <a:p>
            <a:pPr lvl="0"/>
            <a:r>
              <a:rPr lang="ja-JP" altLang="ja-JP" dirty="0"/>
              <a:t>The colors correspond to the same conditions as in the </a:t>
            </a:r>
            <a:r>
              <a:rPr lang="en-US" altLang="ja-JP" dirty="0"/>
              <a:t>kinetic energy. </a:t>
            </a:r>
          </a:p>
          <a:p>
            <a:pPr lvl="0"/>
            <a:r>
              <a:rPr kumimoji="1" lang="en-US" altLang="ja-JP" sz="1200" dirty="0">
                <a:latin typeface="Arial" panose="020B0604020202020204" pitchFamily="34" charset="0"/>
                <a:cs typeface="Arial" panose="020B0604020202020204" pitchFamily="34" charset="0"/>
              </a:rPr>
              <a:t>In these figure, the solid line show the initial fast ion pressure for reference </a:t>
            </a:r>
          </a:p>
          <a:p>
            <a:pPr lvl="0"/>
            <a:endParaRPr kumimoji="1" lang="en-US" altLang="ja-JP" sz="1200" dirty="0">
              <a:latin typeface="Arial" panose="020B0604020202020204" pitchFamily="34" charset="0"/>
              <a:cs typeface="Arial" panose="020B0604020202020204" pitchFamily="34" charset="0"/>
            </a:endParaRPr>
          </a:p>
          <a:p>
            <a:pPr lvl="0"/>
            <a:r>
              <a:rPr kumimoji="1" lang="en-US" altLang="ja-JP" sz="1200" dirty="0">
                <a:latin typeface="Arial" panose="020B0604020202020204" pitchFamily="34" charset="0"/>
                <a:cs typeface="Arial" panose="020B0604020202020204" pitchFamily="34" charset="0"/>
              </a:rPr>
              <a:t>From right figure, </a:t>
            </a:r>
          </a:p>
          <a:p>
            <a:pPr lvl="0"/>
            <a:r>
              <a:rPr lang="en-US" altLang="ja-JP" sz="1200" dirty="0">
                <a:latin typeface="Arial" panose="020B0604020202020204" pitchFamily="34" charset="0"/>
                <a:cs typeface="Arial" panose="020B0604020202020204" pitchFamily="34" charset="0"/>
              </a:rPr>
              <a:t>W</a:t>
            </a:r>
            <a:r>
              <a:rPr lang="ja-JP" altLang="ja-JP" sz="1200" dirty="0">
                <a:latin typeface="Arial" panose="020B0604020202020204" pitchFamily="34" charset="0"/>
                <a:cs typeface="Arial" panose="020B0604020202020204" pitchFamily="34" charset="0"/>
              </a:rPr>
              <a:t>hen the second peak is present</a:t>
            </a:r>
            <a:r>
              <a:rPr lang="en-US" altLang="ja-JP" sz="1200" dirty="0">
                <a:latin typeface="Arial" panose="020B0604020202020204" pitchFamily="34" charset="0"/>
                <a:cs typeface="Arial" panose="020B0604020202020204" pitchFamily="34" charset="0"/>
              </a:rPr>
              <a:t>,  light blue, yellow , blue lines cases</a:t>
            </a:r>
          </a:p>
          <a:p>
            <a:pPr lvl="0"/>
            <a:r>
              <a:rPr lang="en-US" altLang="ja-JP" sz="1200" dirty="0">
                <a:latin typeface="Arial" panose="020B0604020202020204" pitchFamily="34" charset="0"/>
                <a:cs typeface="Arial" panose="020B0604020202020204" pitchFamily="34" charset="0"/>
              </a:rPr>
              <a:t>the f</a:t>
            </a:r>
            <a:r>
              <a:rPr lang="ja-JP" altLang="ja-JP" sz="1200" dirty="0">
                <a:latin typeface="Arial" panose="020B0604020202020204" pitchFamily="34" charset="0"/>
                <a:cs typeface="Arial" panose="020B0604020202020204" pitchFamily="34" charset="0"/>
              </a:rPr>
              <a:t>ast D pressure decreases significantly, and the decrease becomes larger as </a:t>
            </a:r>
            <a:r>
              <a:rPr lang="en-US" altLang="ja-JP" sz="1200" dirty="0">
                <a:latin typeface="Arial" panose="020B0604020202020204" pitchFamily="34" charset="0"/>
                <a:cs typeface="Arial" panose="020B0604020202020204" pitchFamily="34" charset="0"/>
              </a:rPr>
              <a:t>fast proton pressure</a:t>
            </a:r>
            <a:r>
              <a:rPr lang="ja-JP" altLang="ja-JP" sz="1200" dirty="0">
                <a:latin typeface="Arial" panose="020B0604020202020204" pitchFamily="34" charset="0"/>
                <a:cs typeface="Arial" panose="020B0604020202020204" pitchFamily="34" charset="0"/>
              </a:rPr>
              <a:t> increases.</a:t>
            </a:r>
            <a:endParaRPr kumimoji="1" lang="en-US" altLang="ja-JP" sz="1200" dirty="0">
              <a:latin typeface="Arial" panose="020B0604020202020204" pitchFamily="34" charset="0"/>
              <a:cs typeface="Arial" panose="020B0604020202020204" pitchFamily="34" charset="0"/>
            </a:endParaRPr>
          </a:p>
          <a:p>
            <a:pPr lvl="0"/>
            <a:endParaRPr kumimoji="1" lang="en-US" altLang="ja-JP"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dirty="0">
              <a:latin typeface="Arial" panose="020B0604020202020204" pitchFamily="34" charset="0"/>
              <a:cs typeface="Arial" panose="020B0604020202020204" pitchFamily="34" charset="0"/>
            </a:endParaRPr>
          </a:p>
          <a:p>
            <a:endParaRPr kumimoji="1" lang="ja-JP" altLang="en-US" dirty="0"/>
          </a:p>
        </p:txBody>
      </p:sp>
      <p:sp>
        <p:nvSpPr>
          <p:cNvPr id="4" name="スライド番号プレースホルダー 3">
            <a:extLst>
              <a:ext uri="{FF2B5EF4-FFF2-40B4-BE49-F238E27FC236}">
                <a16:creationId xmlns:a16="http://schemas.microsoft.com/office/drawing/2014/main" id="{88EB59BF-C106-B85D-B318-A1142F7D2CC8}"/>
              </a:ext>
            </a:extLst>
          </p:cNvPr>
          <p:cNvSpPr>
            <a:spLocks noGrp="1"/>
          </p:cNvSpPr>
          <p:nvPr>
            <p:ph type="sldNum" sz="quarter" idx="5"/>
          </p:nvPr>
        </p:nvSpPr>
        <p:spPr/>
        <p:txBody>
          <a:bodyPr/>
          <a:lstStyle/>
          <a:p>
            <a:fld id="{F69522C4-A7AD-47B3-A009-B0E4BB54BD97}" type="slidenum">
              <a:rPr kumimoji="1" lang="ja-JP" altLang="en-US" smtClean="0"/>
              <a:t>15</a:t>
            </a:fld>
            <a:endParaRPr kumimoji="1" lang="ja-JP" altLang="en-US"/>
          </a:p>
        </p:txBody>
      </p:sp>
    </p:spTree>
    <p:extLst>
      <p:ext uri="{BB962C8B-B14F-4D97-AF65-F5344CB8AC3E}">
        <p14:creationId xmlns:p14="http://schemas.microsoft.com/office/powerpoint/2010/main" val="3044348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C79BB-4810-E745-CB6C-8A5DC242D12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E4DA902-1267-5EDA-2008-9E3B5D03689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0B26D53-9ABD-EADD-C96A-BEDD3D721434}"/>
              </a:ext>
            </a:extLst>
          </p:cNvPr>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Next, we investigate the frequency spectra for the case of P(H) × 1.5 and P(D) × 1.5.</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right figure shows the frequency spectra of the radial MHD velocity harmonics.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left panel shows the result when the AEs are driven by both fast protons and fast deuterons for P(H) × 1.5 and P(D) × 1.5.</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center panel shows the result for AEs driven by fast protons only, and the right panel shows the result for AEs driven by fast deuterons only.</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When the AEs are driven by both fast protons and fast deuterons, the primary AE frequencies are approximately 60, 50, and 25 kHz.</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These frequencies are in good agreement with those observed in the LHD experiments.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On the other hand, for fast protons only, the primary frequencies are approximately 50 and 55 kHz, while for fast deuterons only, the primary frequency is approximately 60 kHz.</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primary modes of the AE are m/n = 2/1 and 1/1.</a:t>
            </a:r>
            <a:endParaRPr lang="en-US" altLang="ja-JP" sz="12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a:extLst>
              <a:ext uri="{FF2B5EF4-FFF2-40B4-BE49-F238E27FC236}">
                <a16:creationId xmlns:a16="http://schemas.microsoft.com/office/drawing/2014/main" id="{7DA7142F-1E79-BE22-1476-5D5944C8CB1D}"/>
              </a:ext>
            </a:extLst>
          </p:cNvPr>
          <p:cNvSpPr>
            <a:spLocks noGrp="1"/>
          </p:cNvSpPr>
          <p:nvPr>
            <p:ph type="sldNum" sz="quarter" idx="5"/>
          </p:nvPr>
        </p:nvSpPr>
        <p:spPr/>
        <p:txBody>
          <a:bodyPr/>
          <a:lstStyle/>
          <a:p>
            <a:fld id="{F69522C4-A7AD-47B3-A009-B0E4BB54BD97}" type="slidenum">
              <a:rPr kumimoji="1" lang="ja-JP" altLang="en-US" smtClean="0"/>
              <a:t>16</a:t>
            </a:fld>
            <a:endParaRPr kumimoji="1" lang="ja-JP" altLang="en-US"/>
          </a:p>
        </p:txBody>
      </p:sp>
    </p:spTree>
    <p:extLst>
      <p:ext uri="{BB962C8B-B14F-4D97-AF65-F5344CB8AC3E}">
        <p14:creationId xmlns:p14="http://schemas.microsoft.com/office/powerpoint/2010/main" val="24388300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Next, I will discuss cases where the fast-D pressure becomes sufficiently large to excite AEs.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Here, the fast-deuteron pressure is fixed at 1.5.</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left figure shows the time evolution of the kinetic energy, and the right figure shows the changes in the fast-ion pressure.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From the left figure, a clear second peak is observed in all cases except for the P(H) × 0.5 case, shown by the purple line.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second peak appears even at P(H) × 0.75.</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For P(H) × 2.0, the second peak appears very close to the first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particular, a large second peak is observed when the fast-proton pressure is P(H) × 1.0 or higher.</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From the lower-right figure,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the fast-D pressure changes significantly in the cases with a large second peak.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Arial" panose="020B0604020202020204" pitchFamily="34" charset="0"/>
                <a:cs typeface="Arial" panose="020B0604020202020204" pitchFamily="34" charset="0"/>
              </a:rPr>
              <a:t>light</a:t>
            </a:r>
            <a:r>
              <a:rPr lang="ja-JP" altLang="en-US" sz="1200" dirty="0">
                <a:latin typeface="Arial" panose="020B0604020202020204" pitchFamily="34" charset="0"/>
                <a:cs typeface="Arial" panose="020B0604020202020204" pitchFamily="34" charset="0"/>
              </a:rPr>
              <a:t> </a:t>
            </a:r>
            <a:r>
              <a:rPr lang="en-US" altLang="ja-JP" sz="1200" dirty="0">
                <a:latin typeface="Arial" panose="020B0604020202020204" pitchFamily="34" charset="0"/>
                <a:cs typeface="Arial" panose="020B0604020202020204" pitchFamily="34" charset="0"/>
              </a:rPr>
              <a:t>blue, yellow and blue lines are almost  </a:t>
            </a:r>
            <a:endParaRPr kumimoji="1" lang="en-US"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we can see that the fast-D pressure after the burst is similar for P(H) × 1.0–2.0.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latin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latin typeface="Arial" charset="0"/>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latin typeface="Arial" charset="0"/>
              <a:cs typeface="Arial" charset="0"/>
            </a:endParaRPr>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17</a:t>
            </a:fld>
            <a:endParaRPr kumimoji="1" lang="ja-JP" altLang="en-US"/>
          </a:p>
        </p:txBody>
      </p:sp>
    </p:spTree>
    <p:extLst>
      <p:ext uri="{BB962C8B-B14F-4D97-AF65-F5344CB8AC3E}">
        <p14:creationId xmlns:p14="http://schemas.microsoft.com/office/powerpoint/2010/main" val="1412654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Next, I will summarize the relationship between the pressure of multiple fast ions and the second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This table shows the amplitude of the second peak. The amplitude is normalized by that in the case of P(H) × 1.0 and P(D) × 1.0.</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columns show the fast-proton pressure, while the rows show the fast-deuteron pressure.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From this table, we can see that when both the fast-proton and fast-deuteron pressures are low, the second peak does not appear.</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amplitude of the second AE peak depends on both the fast-proton and fast-deuteron pressures.</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And, </a:t>
            </a:r>
            <a:r>
              <a:rPr lang="en-US" altLang="ja-JP" sz="1200" dirty="0">
                <a:latin typeface="Arial" panose="020B0604020202020204" pitchFamily="34" charset="0"/>
                <a:cs typeface="Arial" panose="020B0604020202020204" pitchFamily="34" charset="0"/>
              </a:rPr>
              <a:t>T</a:t>
            </a:r>
            <a:r>
              <a:rPr lang="ja-JP" altLang="ja-JP" sz="1200" dirty="0">
                <a:latin typeface="Arial" panose="020B0604020202020204" pitchFamily="34" charset="0"/>
                <a:cs typeface="Arial" panose="020B0604020202020204" pitchFamily="34" charset="0"/>
              </a:rPr>
              <a:t>he </a:t>
            </a:r>
            <a:r>
              <a:rPr lang="en-US" altLang="ja-JP" sz="1200" dirty="0">
                <a:latin typeface="Arial" panose="020B0604020202020204" pitchFamily="34" charset="0"/>
                <a:cs typeface="Arial" panose="020B0604020202020204" pitchFamily="34" charset="0"/>
              </a:rPr>
              <a:t>first</a:t>
            </a:r>
            <a:r>
              <a:rPr lang="ja-JP" altLang="ja-JP" sz="1200" dirty="0">
                <a:latin typeface="Arial" panose="020B0604020202020204" pitchFamily="34" charset="0"/>
                <a:cs typeface="Arial" panose="020B0604020202020204" pitchFamily="34" charset="0"/>
              </a:rPr>
              <a:t> peak is also present</a:t>
            </a:r>
            <a:r>
              <a:rPr lang="en-US" altLang="ja-JP" sz="1200" dirty="0">
                <a:latin typeface="Arial" panose="020B0604020202020204" pitchFamily="34" charset="0"/>
                <a:cs typeface="Arial" panose="020B0604020202020204" pitchFamily="34" charset="0"/>
              </a:rPr>
              <a:t> w</a:t>
            </a:r>
            <a:r>
              <a:rPr lang="ja-JP" altLang="ja-JP" sz="1200" dirty="0">
                <a:latin typeface="Arial" panose="020B0604020202020204" pitchFamily="34" charset="0"/>
                <a:cs typeface="Arial" panose="020B0604020202020204" pitchFamily="34" charset="0"/>
              </a:rPr>
              <a:t>hen a second AE peak due to multiple </a:t>
            </a:r>
            <a:r>
              <a:rPr lang="en-US" altLang="ja-JP" sz="1200" dirty="0">
                <a:latin typeface="Arial" panose="020B0604020202020204" pitchFamily="34" charset="0"/>
                <a:cs typeface="Arial" panose="020B0604020202020204" pitchFamily="34" charset="0"/>
              </a:rPr>
              <a:t>fast-</a:t>
            </a:r>
            <a:r>
              <a:rPr lang="ja-JP" altLang="ja-JP" sz="1200" dirty="0">
                <a:latin typeface="Arial" panose="020B0604020202020204" pitchFamily="34" charset="0"/>
                <a:cs typeface="Arial" panose="020B0604020202020204" pitchFamily="34" charset="0"/>
              </a:rPr>
              <a:t>ion species appears</a:t>
            </a:r>
            <a:r>
              <a:rPr lang="en-US" altLang="ja-JP" sz="1200" dirty="0">
                <a:latin typeface="Arial" panose="020B0604020202020204" pitchFamily="34" charset="0"/>
                <a:cs typeface="Arial" panose="020B0604020202020204" pitchFamily="34" charset="0"/>
              </a:rPr>
              <a:t>.</a:t>
            </a:r>
            <a:endParaRPr kumimoji="1" lang="en-US" altLang="ja-JP" sz="1200" kern="1200" dirty="0">
              <a:solidFill>
                <a:schemeClr val="tx1"/>
              </a:solidFill>
              <a:effectLst/>
              <a:latin typeface="+mn-lt"/>
              <a:ea typeface="+mn-ea"/>
              <a:cs typeface="+mn-cs"/>
            </a:endParaRPr>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18</a:t>
            </a:fld>
            <a:endParaRPr kumimoji="1" lang="ja-JP" altLang="en-US"/>
          </a:p>
        </p:txBody>
      </p:sp>
    </p:spTree>
    <p:extLst>
      <p:ext uri="{BB962C8B-B14F-4D97-AF65-F5344CB8AC3E}">
        <p14:creationId xmlns:p14="http://schemas.microsoft.com/office/powerpoint/2010/main" val="1740843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a:solidFill>
                  <a:schemeClr val="tx1"/>
                </a:solidFill>
                <a:effectLst/>
                <a:latin typeface="+mn-lt"/>
                <a:ea typeface="+mn-ea"/>
                <a:cs typeface="+mn-cs"/>
              </a:rPr>
              <a:t>Finally, I would like to discuss the second peak.</a:t>
            </a:r>
          </a:p>
          <a:p>
            <a:r>
              <a:rPr kumimoji="1" lang="en-US" altLang="ja-JP" sz="1200" kern="1200" dirty="0">
                <a:solidFill>
                  <a:schemeClr val="tx1"/>
                </a:solidFill>
                <a:effectLst/>
                <a:latin typeface="+mn-lt"/>
                <a:ea typeface="+mn-ea"/>
                <a:cs typeface="+mn-cs"/>
              </a:rPr>
              <a:t>First, the left figure shows the time evolution of the fast-P pressure near the plasma center.</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this figure, the fast-D pressure is varied.</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As the fast-D pressure increases, the recovery of the fast-P pressure near the plasma center becomes more significant.</a:t>
            </a:r>
          </a:p>
          <a:p>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Next, the right figures show the fast-ion pressures after the first peak and after the second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The upper figure shows the fast-P pressure, and the lower figure shows the fast-D pressure.</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In these figures, the green lines represent the fast-ion pressure after the first peak, while the light-blue lines represent the fast-ion pressure after the second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For reference, the initial pressure is shown by the yellow lines, and the pressures for AEs driven by fast P only or fast D only are shown by the purple lines.</a:t>
            </a:r>
          </a:p>
          <a:p>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From these figures, we can see that the fast-P pressure decreases in the region of ρ &lt; 0.3 after the first peak.</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After the second peak, the gradients of both the fast-P and fast-D pressures change near ρ ~ 0.35.</a:t>
            </a:r>
          </a:p>
          <a:p>
            <a:r>
              <a:rPr lang="ja-JP" altLang="ja-JP" dirty="0"/>
              <a:t>As a result, the fast-ion pressure decreases significantly, and the shape of the fast-ion pressure profile changes.</a:t>
            </a:r>
            <a:r>
              <a:rPr kumimoji="1" lang="en-US" altLang="ja-JP" sz="1200" kern="1200" dirty="0">
                <a:solidFill>
                  <a:schemeClr val="tx1"/>
                </a:solidFill>
                <a:effectLst/>
                <a:latin typeface="+mn-lt"/>
                <a:ea typeface="+mn-ea"/>
                <a:cs typeface="+mn-cs"/>
              </a:rPr>
              <a:t> </a:t>
            </a:r>
          </a:p>
          <a:p>
            <a:endParaRPr lang="ja-JP" altLang="ja-JP" dirty="0"/>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19</a:t>
            </a:fld>
            <a:endParaRPr kumimoji="1" lang="ja-JP" altLang="en-US"/>
          </a:p>
        </p:txBody>
      </p:sp>
    </p:spTree>
    <p:extLst>
      <p:ext uri="{BB962C8B-B14F-4D97-AF65-F5344CB8AC3E}">
        <p14:creationId xmlns:p14="http://schemas.microsoft.com/office/powerpoint/2010/main" val="1987852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We</a:t>
            </a:r>
            <a:r>
              <a:rPr kumimoji="1" lang="ja-JP" altLang="en-US" dirty="0"/>
              <a:t>　</a:t>
            </a:r>
            <a:r>
              <a:rPr kumimoji="1" lang="en-US" altLang="ja-JP" dirty="0"/>
              <a:t>will summarize my talk</a:t>
            </a:r>
          </a:p>
          <a:p>
            <a:endParaRPr kumimoji="1" lang="en-US" altLang="ja-JP" dirty="0"/>
          </a:p>
          <a:p>
            <a:r>
              <a:rPr lang="en-US" altLang="ja-JP" sz="1200" dirty="0">
                <a:latin typeface="Arial" panose="020B0604020202020204" pitchFamily="34" charset="0"/>
                <a:cs typeface="Arial" panose="020B0604020202020204" pitchFamily="34" charset="0"/>
              </a:rPr>
              <a:t>MEGA simulations of AEs driven by multiple fast-ion species were performed in the LHD configuration. </a:t>
            </a:r>
            <a:r>
              <a:rPr kumimoji="1" lang="en-US" altLang="ja-JP"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dependence of AEs driven by multiple fast-ion and their transport on the fast-ion pressure was investigated.</a:t>
            </a:r>
          </a:p>
          <a:p>
            <a:endParaRPr kumimoji="1" lang="en-US" altLang="ja-JP"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r>
              <a:rPr kumimoji="1" lang="en-US" altLang="ja-JP"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main results are as follows,</a:t>
            </a:r>
          </a:p>
          <a:p>
            <a:pPr lvl="0"/>
            <a:r>
              <a:rPr lang="ja-JP" altLang="ja-JP" sz="1200" dirty="0">
                <a:latin typeface="Arial" panose="020B0604020202020204" pitchFamily="34" charset="0"/>
                <a:cs typeface="Arial" panose="020B0604020202020204" pitchFamily="34" charset="0"/>
              </a:rPr>
              <a:t>As the fast</a:t>
            </a:r>
            <a:r>
              <a:rPr lang="en-US" altLang="ja-JP" sz="1200" dirty="0">
                <a:latin typeface="Arial" panose="020B0604020202020204" pitchFamily="34" charset="0"/>
                <a:cs typeface="Arial" panose="020B0604020202020204" pitchFamily="34" charset="0"/>
              </a:rPr>
              <a:t>-</a:t>
            </a:r>
            <a:r>
              <a:rPr lang="ja-JP" altLang="ja-JP" sz="1200" dirty="0">
                <a:latin typeface="Arial" panose="020B0604020202020204" pitchFamily="34" charset="0"/>
                <a:cs typeface="Arial" panose="020B0604020202020204" pitchFamily="34" charset="0"/>
              </a:rPr>
              <a:t>proton and </a:t>
            </a:r>
            <a:r>
              <a:rPr lang="en-US" altLang="ja-JP" sz="1200" dirty="0">
                <a:latin typeface="Arial" panose="020B0604020202020204" pitchFamily="34" charset="0"/>
                <a:cs typeface="Arial" panose="020B0604020202020204" pitchFamily="34" charset="0"/>
              </a:rPr>
              <a:t>fast-</a:t>
            </a:r>
            <a:r>
              <a:rPr lang="ja-JP" altLang="ja-JP" sz="1200" dirty="0">
                <a:latin typeface="Arial" panose="020B0604020202020204" pitchFamily="34" charset="0"/>
                <a:cs typeface="Arial" panose="020B0604020202020204" pitchFamily="34" charset="0"/>
              </a:rPr>
              <a:t>deuteron pressures increase, two AE peaks appear.</a:t>
            </a:r>
            <a:endParaRPr lang="en-US" altLang="ja-JP" sz="1200" dirty="0">
              <a:latin typeface="Arial" panose="020B0604020202020204" pitchFamily="34" charset="0"/>
              <a:cs typeface="Arial" panose="020B0604020202020204" pitchFamily="34" charset="0"/>
            </a:endParaRPr>
          </a:p>
          <a:p>
            <a:pPr lvl="0"/>
            <a:r>
              <a:rPr lang="ja-JP" altLang="ja-JP" sz="1200" dirty="0">
                <a:latin typeface="Arial" panose="020B0604020202020204" pitchFamily="34" charset="0"/>
                <a:cs typeface="Arial" panose="020B0604020202020204" pitchFamily="34" charset="0"/>
              </a:rPr>
              <a:t>The AE modes have the three frequencies (~25, ~50, and ~60) observed in the experiment, even when the fast-ion pressure is increased.</a:t>
            </a:r>
          </a:p>
          <a:p>
            <a:pPr lvl="0"/>
            <a:r>
              <a:rPr lang="ja-JP" altLang="ja-JP" sz="1200" dirty="0">
                <a:latin typeface="Arial" panose="020B0604020202020204" pitchFamily="34" charset="0"/>
                <a:cs typeface="Arial" panose="020B0604020202020204" pitchFamily="34" charset="0"/>
              </a:rPr>
              <a:t>The </a:t>
            </a:r>
            <a:r>
              <a:rPr lang="en-US" altLang="ja-JP" sz="1200" dirty="0">
                <a:latin typeface="Arial" panose="020B0604020202020204" pitchFamily="34" charset="0"/>
                <a:cs typeface="Arial" panose="020B0604020202020204" pitchFamily="34" charset="0"/>
              </a:rPr>
              <a:t>amplitude</a:t>
            </a:r>
            <a:r>
              <a:rPr lang="ja-JP" altLang="ja-JP" sz="1200" dirty="0">
                <a:latin typeface="Arial" panose="020B0604020202020204" pitchFamily="34" charset="0"/>
                <a:cs typeface="Arial" panose="020B0604020202020204" pitchFamily="34" charset="0"/>
              </a:rPr>
              <a:t> of the </a:t>
            </a:r>
            <a:r>
              <a:rPr lang="en-US" altLang="ja-JP" sz="1200" dirty="0">
                <a:latin typeface="Arial" panose="020B0604020202020204" pitchFamily="34" charset="0"/>
                <a:cs typeface="Arial" panose="020B0604020202020204" pitchFamily="34" charset="0"/>
              </a:rPr>
              <a:t>second</a:t>
            </a:r>
            <a:r>
              <a:rPr lang="ja-JP" altLang="ja-JP" sz="1200" dirty="0">
                <a:latin typeface="Arial" panose="020B0604020202020204" pitchFamily="34" charset="0"/>
                <a:cs typeface="Arial" panose="020B0604020202020204" pitchFamily="34" charset="0"/>
              </a:rPr>
              <a:t> peak depends on both the fast</a:t>
            </a:r>
            <a:r>
              <a:rPr lang="en-US" altLang="ja-JP" sz="1200" dirty="0">
                <a:latin typeface="Arial" panose="020B0604020202020204" pitchFamily="34" charset="0"/>
                <a:cs typeface="Arial" panose="020B0604020202020204" pitchFamily="34" charset="0"/>
              </a:rPr>
              <a:t>-</a:t>
            </a:r>
            <a:r>
              <a:rPr lang="ja-JP" altLang="ja-JP" sz="1200" dirty="0">
                <a:latin typeface="Arial" panose="020B0604020202020204" pitchFamily="34" charset="0"/>
                <a:cs typeface="Arial" panose="020B0604020202020204" pitchFamily="34" charset="0"/>
              </a:rPr>
              <a:t>proton and </a:t>
            </a:r>
            <a:r>
              <a:rPr lang="en-US" altLang="ja-JP" sz="1200" dirty="0">
                <a:latin typeface="Arial" panose="020B0604020202020204" pitchFamily="34" charset="0"/>
                <a:cs typeface="Arial" panose="020B0604020202020204" pitchFamily="34" charset="0"/>
              </a:rPr>
              <a:t>fast-</a:t>
            </a:r>
            <a:r>
              <a:rPr lang="ja-JP" altLang="ja-JP" sz="1200" dirty="0">
                <a:latin typeface="Arial" panose="020B0604020202020204" pitchFamily="34" charset="0"/>
                <a:cs typeface="Arial" panose="020B0604020202020204" pitchFamily="34" charset="0"/>
              </a:rPr>
              <a:t>deuteron pressures. As both pressures increase, the time interval from the </a:t>
            </a:r>
            <a:r>
              <a:rPr lang="en-US" altLang="ja-JP" sz="1200" dirty="0">
                <a:latin typeface="Arial" panose="020B0604020202020204" pitchFamily="34" charset="0"/>
                <a:cs typeface="Arial" panose="020B0604020202020204" pitchFamily="34" charset="0"/>
              </a:rPr>
              <a:t>first</a:t>
            </a:r>
            <a:r>
              <a:rPr lang="ja-JP" altLang="ja-JP" sz="1200" dirty="0">
                <a:latin typeface="Arial" panose="020B0604020202020204" pitchFamily="34" charset="0"/>
                <a:cs typeface="Arial" panose="020B0604020202020204" pitchFamily="34" charset="0"/>
              </a:rPr>
              <a:t> peak becomes shorter.</a:t>
            </a:r>
            <a:endParaRPr lang="en-US" altLang="ja-JP" sz="1200" dirty="0">
              <a:latin typeface="Arial" panose="020B0604020202020204" pitchFamily="34" charset="0"/>
              <a:cs typeface="Arial" panose="020B0604020202020204" pitchFamily="34" charset="0"/>
            </a:endParaRPr>
          </a:p>
          <a:p>
            <a:pPr lvl="0"/>
            <a:r>
              <a:rPr lang="en-US" altLang="ja-JP" sz="1200">
                <a:latin typeface="Arial" panose="020B0604020202020204" pitchFamily="34" charset="0"/>
                <a:cs typeface="Arial" panose="020B0604020202020204" pitchFamily="34" charset="0"/>
              </a:rPr>
              <a:t>Finally, when </a:t>
            </a:r>
            <a:r>
              <a:rPr lang="en-US" altLang="ja-JP" sz="1200" dirty="0">
                <a:latin typeface="Arial" panose="020B0604020202020204" pitchFamily="34" charset="0"/>
                <a:cs typeface="Arial" panose="020B0604020202020204" pitchFamily="34" charset="0"/>
              </a:rPr>
              <a:t>the second peak is present, t</a:t>
            </a:r>
            <a:r>
              <a:rPr lang="ja-JP" altLang="ja-JP" sz="1200" dirty="0">
                <a:latin typeface="Arial" panose="020B0604020202020204" pitchFamily="34" charset="0"/>
                <a:cs typeface="Arial" panose="020B0604020202020204" pitchFamily="34" charset="0"/>
              </a:rPr>
              <a:t>he fast</a:t>
            </a:r>
            <a:r>
              <a:rPr lang="en-US" altLang="ja-JP" sz="1200" dirty="0">
                <a:latin typeface="Arial" panose="020B0604020202020204" pitchFamily="34" charset="0"/>
                <a:cs typeface="Arial" panose="020B0604020202020204" pitchFamily="34" charset="0"/>
              </a:rPr>
              <a:t>-deuteron</a:t>
            </a:r>
            <a:r>
              <a:rPr lang="ja-JP" altLang="ja-JP" sz="1200" dirty="0">
                <a:latin typeface="Arial" panose="020B0604020202020204" pitchFamily="34" charset="0"/>
                <a:cs typeface="Arial" panose="020B0604020202020204" pitchFamily="34" charset="0"/>
              </a:rPr>
              <a:t> pressure decreases significantly.</a:t>
            </a:r>
            <a:r>
              <a:rPr lang="ja-JP" altLang="en-US" sz="1200" dirty="0">
                <a:latin typeface="Arial" panose="020B0604020202020204" pitchFamily="34" charset="0"/>
                <a:cs typeface="Arial" panose="020B0604020202020204" pitchFamily="34" charset="0"/>
              </a:rPr>
              <a:t> </a:t>
            </a:r>
            <a:r>
              <a:rPr lang="en-US" altLang="ja-JP" sz="1200" dirty="0">
                <a:latin typeface="Arial" panose="020B0604020202020204" pitchFamily="34" charset="0"/>
                <a:cs typeface="Arial" panose="020B0604020202020204" pitchFamily="34" charset="0"/>
              </a:rPr>
              <a:t>In addition, the gradient of fast P pressure changes in rho ~ 0.35.</a:t>
            </a:r>
          </a:p>
          <a:p>
            <a:endParaRPr kumimoji="1" lang="en-US" altLang="ja-JP" dirty="0"/>
          </a:p>
          <a:p>
            <a:r>
              <a:rPr kumimoji="1" lang="en-US" altLang="ja-JP" dirty="0" err="1"/>
              <a:t>Tha</a:t>
            </a:r>
            <a:r>
              <a:rPr kumimoji="1" lang="ja-JP" altLang="en-US" dirty="0"/>
              <a:t> </a:t>
            </a:r>
            <a:r>
              <a:rPr kumimoji="1" lang="en-US" altLang="ja-JP" dirty="0"/>
              <a:t>is</a:t>
            </a:r>
            <a:r>
              <a:rPr kumimoji="1" lang="ja-JP" altLang="en-US" dirty="0"/>
              <a:t> </a:t>
            </a:r>
            <a:r>
              <a:rPr kumimoji="1" lang="en-US" altLang="ja-JP" dirty="0"/>
              <a:t>all</a:t>
            </a:r>
            <a:r>
              <a:rPr kumimoji="1" lang="ja-JP" altLang="en-US" dirty="0"/>
              <a:t> </a:t>
            </a:r>
            <a:r>
              <a:rPr kumimoji="1" lang="en-US" altLang="ja-JP" dirty="0"/>
              <a:t>for</a:t>
            </a:r>
            <a:r>
              <a:rPr kumimoji="1" lang="ja-JP" altLang="en-US" dirty="0"/>
              <a:t> </a:t>
            </a:r>
            <a:r>
              <a:rPr kumimoji="1" lang="en-US" altLang="ja-JP" dirty="0"/>
              <a:t>my</a:t>
            </a:r>
            <a:r>
              <a:rPr kumimoji="1" lang="ja-JP" altLang="en-US" dirty="0"/>
              <a:t> </a:t>
            </a:r>
            <a:r>
              <a:rPr kumimoji="1" lang="en-US" altLang="ja-JP" dirty="0"/>
              <a:t>talk</a:t>
            </a:r>
          </a:p>
          <a:p>
            <a:endParaRPr kumimoji="1" lang="en-US" altLang="ja-JP" dirty="0"/>
          </a:p>
          <a:p>
            <a:r>
              <a:rPr kumimoji="1" lang="en-US" altLang="ja-JP" dirty="0"/>
              <a:t>Thak you for your attention.</a:t>
            </a:r>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20</a:t>
            </a:fld>
            <a:endParaRPr kumimoji="1" lang="ja-JP" altLang="en-US"/>
          </a:p>
        </p:txBody>
      </p:sp>
    </p:spTree>
    <p:extLst>
      <p:ext uri="{BB962C8B-B14F-4D97-AF65-F5344CB8AC3E}">
        <p14:creationId xmlns:p14="http://schemas.microsoft.com/office/powerpoint/2010/main" val="3667057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22</a:t>
            </a:fld>
            <a:endParaRPr kumimoji="1" lang="ja-JP" altLang="en-US"/>
          </a:p>
        </p:txBody>
      </p:sp>
    </p:spTree>
    <p:extLst>
      <p:ext uri="{BB962C8B-B14F-4D97-AF65-F5344CB8AC3E}">
        <p14:creationId xmlns:p14="http://schemas.microsoft.com/office/powerpoint/2010/main" val="25067944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41AF5-3525-6C28-3324-21524400CE5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6B6F8E1-9493-7AB7-D143-A53FD8EACB6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C0B74A3-087D-1C78-5C5C-BB3BD519B9E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5C06ACA-E030-01FB-46E3-229CD4ED396D}"/>
              </a:ext>
            </a:extLst>
          </p:cNvPr>
          <p:cNvSpPr>
            <a:spLocks noGrp="1"/>
          </p:cNvSpPr>
          <p:nvPr>
            <p:ph type="sldNum" sz="quarter" idx="5"/>
          </p:nvPr>
        </p:nvSpPr>
        <p:spPr/>
        <p:txBody>
          <a:bodyPr/>
          <a:lstStyle/>
          <a:p>
            <a:fld id="{F69522C4-A7AD-47B3-A009-B0E4BB54BD97}" type="slidenum">
              <a:rPr kumimoji="1" lang="ja-JP" altLang="en-US" smtClean="0"/>
              <a:t>25</a:t>
            </a:fld>
            <a:endParaRPr kumimoji="1" lang="ja-JP" altLang="en-US"/>
          </a:p>
        </p:txBody>
      </p:sp>
    </p:spTree>
    <p:extLst>
      <p:ext uri="{BB962C8B-B14F-4D97-AF65-F5344CB8AC3E}">
        <p14:creationId xmlns:p14="http://schemas.microsoft.com/office/powerpoint/2010/main" val="2947460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7000"/>
              </a:lnSpc>
              <a:spcAft>
                <a:spcPts val="800"/>
              </a:spcAft>
            </a:pP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 </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To investigate the relationship between instabilities and multi fast ions, </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Simulations of the LHD experiments with the fast protons and fast deuterons were performed using MEGA code. </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 </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My purpose </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ja-JP" altLang="ja-JP" kern="100" dirty="0">
                <a:latin typeface="Times New Roman" panose="02020603050405020304" pitchFamily="18" charset="0"/>
                <a:ea typeface="游明朝" panose="02020400000000000000" pitchFamily="18" charset="-128"/>
                <a:cs typeface="Times New Roman" panose="02020603050405020304" pitchFamily="18" charset="0"/>
              </a:rPr>
              <a:t>・</a:t>
            </a: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The instabilities induced by each fast ion species will be identified.</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ja-JP" altLang="ja-JP" kern="100" dirty="0">
                <a:latin typeface="Times New Roman" panose="02020603050405020304" pitchFamily="18" charset="0"/>
                <a:ea typeface="游明朝" panose="02020400000000000000" pitchFamily="18" charset="-128"/>
                <a:cs typeface="Times New Roman" panose="02020603050405020304" pitchFamily="18" charset="0"/>
              </a:rPr>
              <a:t>・</a:t>
            </a: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The synergetic effect of multiple fast ion species on the instability and the fast ion transport will be investigated. </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kern="100" dirty="0">
                <a:latin typeface="Times New Roman" panose="02020603050405020304" pitchFamily="18" charset="0"/>
                <a:ea typeface="游明朝" panose="02020400000000000000" pitchFamily="18" charset="-128"/>
                <a:cs typeface="Times New Roman" panose="02020603050405020304" pitchFamily="18" charset="0"/>
              </a:rPr>
              <a:t> </a:t>
            </a:r>
            <a:endParaRPr lang="ja-JP" altLang="ja-JP"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30</a:t>
            </a:fld>
            <a:endParaRPr kumimoji="1" lang="ja-JP" altLang="en-US"/>
          </a:p>
        </p:txBody>
      </p:sp>
    </p:spTree>
    <p:extLst>
      <p:ext uri="{BB962C8B-B14F-4D97-AF65-F5344CB8AC3E}">
        <p14:creationId xmlns:p14="http://schemas.microsoft.com/office/powerpoint/2010/main" val="2488741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Next shows the simulation condition of MEGA.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The field strength is 0.6 T. The tree tangential NBI is used. One is the co injected NBI with proton and others are co and ctri injected NBIs with deuteron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Total port through power is about ‘ MW. And beam injection energy is close to 180 keV</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dirty="0">
                <a:latin typeface="游明朝" panose="02020400000000000000" pitchFamily="18" charset="-128"/>
                <a:cs typeface="Times New Roman" panose="02020603050405020304" pitchFamily="18" charset="0"/>
              </a:rPr>
              <a:t>The bulk profile measured in the LHD experiment is used. The profile show the right figure. Using the this profile, realistic fast ion birth profile ls calculated by HFERYA codo. The birth profile show in right bottom figure. This birth profile is used as fast ion source of MEGA code. </a:t>
            </a:r>
            <a:endParaRPr kumimoji="1" lang="en-US" altLang="ja-JP" dirty="0"/>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31</a:t>
            </a:fld>
            <a:endParaRPr kumimoji="1" lang="ja-JP" altLang="en-US"/>
          </a:p>
        </p:txBody>
      </p:sp>
    </p:spTree>
    <p:extLst>
      <p:ext uri="{BB962C8B-B14F-4D97-AF65-F5344CB8AC3E}">
        <p14:creationId xmlns:p14="http://schemas.microsoft.com/office/powerpoint/2010/main" val="549047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This figure show the Time evolutions of stored fast ion energy and MHD kinetic energy of the instabilities, fast ion loss rate.</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In the upper figure, </a:t>
            </a: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blue line show the co- stored energy of proton,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green show the co stored energy of deuteron, </a:t>
            </a: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Red show </a:t>
            </a:r>
            <a:r>
              <a:rPr lang="en-US" altLang="ja-JP" sz="1800" kern="100" dirty="0" err="1">
                <a:latin typeface="游明朝" panose="02020400000000000000" pitchFamily="18" charset="-128"/>
                <a:ea typeface="游明朝" panose="02020400000000000000" pitchFamily="18" charset="-128"/>
                <a:cs typeface="Times New Roman" panose="02020603050405020304" pitchFamily="18" charset="0"/>
              </a:rPr>
              <a:t>shte</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ctr- stored energy of deuteron. </a:t>
            </a: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Dashed lines show the classical calculation without instabilities.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endParaRPr lang="en-US"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dirty="0">
                <a:latin typeface="Arial" charset="0"/>
                <a:cs typeface="Arial" charset="0"/>
              </a:rPr>
              <a:t>In the lowest figure, </a:t>
            </a:r>
          </a:p>
          <a:p>
            <a:pPr>
              <a:lnSpc>
                <a:spcPct val="107000"/>
              </a:lnSpc>
              <a:spcAft>
                <a:spcPts val="800"/>
              </a:spcAft>
            </a:pPr>
            <a:r>
              <a:rPr lang="en-US" altLang="ja-JP" sz="1800" dirty="0">
                <a:latin typeface="Arial" charset="0"/>
                <a:cs typeface="Arial" charset="0"/>
              </a:rPr>
              <a:t>Blue line show the fast proton loss rate, green co-direction deuteron loss rate, </a:t>
            </a:r>
          </a:p>
          <a:p>
            <a:pPr>
              <a:lnSpc>
                <a:spcPct val="107000"/>
              </a:lnSpc>
              <a:spcAft>
                <a:spcPts val="800"/>
              </a:spcAft>
            </a:pPr>
            <a:r>
              <a:rPr lang="en-US" altLang="ja-JP" sz="1800" dirty="0">
                <a:latin typeface="Arial" charset="0"/>
                <a:cs typeface="Arial" charset="0"/>
              </a:rPr>
              <a:t>Red is ctr direction deuteron.</a:t>
            </a:r>
          </a:p>
          <a:p>
            <a:pPr>
              <a:lnSpc>
                <a:spcPct val="107000"/>
              </a:lnSpc>
              <a:spcAft>
                <a:spcPts val="800"/>
              </a:spcAft>
            </a:pPr>
            <a:r>
              <a:rPr lang="en-US" altLang="ja-JP" sz="1800" dirty="0">
                <a:latin typeface="Arial" charset="0"/>
                <a:cs typeface="Arial" charset="0"/>
              </a:rPr>
              <a:t>please focus on AE burst after 57 </a:t>
            </a:r>
            <a:r>
              <a:rPr lang="en-US" altLang="ja-JP" sz="1800" dirty="0" err="1">
                <a:latin typeface="Arial" charset="0"/>
                <a:cs typeface="Arial" charset="0"/>
              </a:rPr>
              <a:t>ms.</a:t>
            </a:r>
            <a:r>
              <a:rPr lang="en-US" altLang="ja-JP" sz="1800" dirty="0">
                <a:latin typeface="Arial" charset="0"/>
                <a:cs typeface="Arial" charset="0"/>
              </a:rPr>
              <a:t> </a:t>
            </a:r>
          </a:p>
          <a:p>
            <a:pPr>
              <a:lnSpc>
                <a:spcPct val="107000"/>
              </a:lnSpc>
              <a:spcAft>
                <a:spcPts val="800"/>
              </a:spcAft>
            </a:pPr>
            <a:r>
              <a:rPr lang="en-US" altLang="ja-JP" sz="1800" dirty="0">
                <a:latin typeface="Arial" charset="0"/>
                <a:cs typeface="Arial" charset="0"/>
              </a:rPr>
              <a:t>This timing is </a:t>
            </a:r>
            <a:r>
              <a:rPr lang="en-US" altLang="ja-JP" sz="1800" dirty="0">
                <a:latin typeface="Arial" panose="020B0604020202020204" pitchFamily="34" charset="0"/>
                <a:ea typeface="ＭＳ 明朝" panose="02020609040205080304" pitchFamily="17" charset="-128"/>
                <a:cs typeface="Arial" panose="020B0604020202020204" pitchFamily="34" charset="0"/>
              </a:rPr>
              <a:t>fast ions stored energy is close to the steady state</a:t>
            </a:r>
            <a:endParaRPr lang="en-US" altLang="ja-JP" sz="1800" dirty="0">
              <a:latin typeface="Arial" charset="0"/>
              <a:cs typeface="Arial" charset="0"/>
            </a:endParaRPr>
          </a:p>
          <a:p>
            <a:pPr>
              <a:lnSpc>
                <a:spcPct val="107000"/>
              </a:lnSpc>
              <a:spcAft>
                <a:spcPts val="800"/>
              </a:spcAft>
            </a:pPr>
            <a:r>
              <a:rPr lang="en-US" altLang="ja-JP" sz="1800" dirty="0">
                <a:latin typeface="Arial" charset="0"/>
                <a:cs typeface="Arial" charset="0"/>
              </a:rPr>
              <a:t>From these figure, </a:t>
            </a:r>
          </a:p>
          <a:p>
            <a:pPr>
              <a:lnSpc>
                <a:spcPct val="107000"/>
              </a:lnSpc>
              <a:spcAft>
                <a:spcPts val="800"/>
              </a:spcAft>
            </a:pPr>
            <a:r>
              <a:rPr lang="en-US" altLang="ja-JP" sz="1800" dirty="0">
                <a:latin typeface="Arial" charset="0"/>
                <a:cs typeface="Arial" charset="0"/>
              </a:rPr>
              <a:t>AE burst a</a:t>
            </a:r>
            <a:r>
              <a:rPr lang="en-US" altLang="ja-JP" sz="1800" dirty="0">
                <a:latin typeface="Arial" panose="020B0604020202020204" pitchFamily="34" charset="0"/>
                <a:ea typeface="ＭＳ 明朝" panose="02020609040205080304" pitchFamily="17" charset="-128"/>
                <a:cs typeface="Arial" panose="020B0604020202020204" pitchFamily="34" charset="0"/>
              </a:rPr>
              <a:t>fter 57 </a:t>
            </a:r>
            <a:r>
              <a:rPr lang="en-US" altLang="ja-JP" sz="1800" dirty="0" err="1">
                <a:latin typeface="Arial" panose="020B0604020202020204" pitchFamily="34" charset="0"/>
                <a:ea typeface="ＭＳ 明朝" panose="02020609040205080304" pitchFamily="17" charset="-128"/>
                <a:cs typeface="Arial" panose="020B0604020202020204" pitchFamily="34" charset="0"/>
              </a:rPr>
              <a:t>ms</a:t>
            </a:r>
            <a:r>
              <a:rPr lang="en-US" altLang="ja-JP" sz="1800" dirty="0">
                <a:latin typeface="Arial" panose="020B0604020202020204" pitchFamily="34" charset="0"/>
                <a:ea typeface="ＭＳ 明朝" panose="02020609040205080304" pitchFamily="17" charset="-128"/>
                <a:cs typeface="Arial" panose="020B0604020202020204" pitchFamily="34" charset="0"/>
              </a:rPr>
              <a:t>, when the fast ions stored energy is close to the steady state, is different from those before 57 </a:t>
            </a:r>
            <a:r>
              <a:rPr lang="en-US" altLang="ja-JP" sz="1800" dirty="0" err="1">
                <a:latin typeface="Arial" panose="020B0604020202020204" pitchFamily="34" charset="0"/>
                <a:ea typeface="ＭＳ 明朝" panose="02020609040205080304" pitchFamily="17" charset="-128"/>
                <a:cs typeface="Arial" panose="020B0604020202020204" pitchFamily="34" charset="0"/>
              </a:rPr>
              <a:t>ms.</a:t>
            </a:r>
            <a:r>
              <a:rPr lang="en-US" altLang="ja-JP" sz="1800" dirty="0">
                <a:latin typeface="Arial" panose="020B0604020202020204" pitchFamily="34" charset="0"/>
                <a:ea typeface="ＭＳ 明朝" panose="02020609040205080304" pitchFamily="17" charset="-128"/>
                <a:cs typeface="Arial" panose="020B0604020202020204" pitchFamily="34" charset="0"/>
              </a:rPr>
              <a:t> </a:t>
            </a:r>
            <a:endParaRPr lang="en-US" altLang="ja-JP" sz="1800" dirty="0">
              <a:latin typeface="Arial" charset="0"/>
              <a:cs typeface="Arial" charset="0"/>
            </a:endParaRPr>
          </a:p>
          <a:p>
            <a:pPr>
              <a:lnSpc>
                <a:spcPct val="107000"/>
              </a:lnSpc>
              <a:spcAft>
                <a:spcPts val="800"/>
              </a:spcAft>
            </a:pPr>
            <a:endParaRPr lang="en-US" altLang="ja-JP" sz="1800" dirty="0">
              <a:latin typeface="Arial" charset="0"/>
              <a:cs typeface="Arial" charset="0"/>
            </a:endParaRPr>
          </a:p>
          <a:p>
            <a:pPr>
              <a:lnSpc>
                <a:spcPct val="107000"/>
              </a:lnSpc>
              <a:spcAft>
                <a:spcPts val="800"/>
              </a:spcAft>
            </a:pPr>
            <a:r>
              <a:rPr lang="en-US" altLang="ja-JP" sz="1800" dirty="0">
                <a:latin typeface="Arial" charset="0"/>
                <a:cs typeface="Arial" charset="0"/>
              </a:rPr>
              <a:t>AE burst a</a:t>
            </a:r>
            <a:r>
              <a:rPr lang="en-US" altLang="ja-JP" sz="1800" dirty="0">
                <a:latin typeface="Arial" panose="020B0604020202020204" pitchFamily="34" charset="0"/>
                <a:ea typeface="ＭＳ 明朝" panose="02020609040205080304" pitchFamily="17" charset="-128"/>
                <a:cs typeface="Arial" panose="020B0604020202020204" pitchFamily="34" charset="0"/>
              </a:rPr>
              <a:t>fter 57 </a:t>
            </a:r>
            <a:r>
              <a:rPr lang="en-US" altLang="ja-JP" sz="1800" dirty="0" err="1">
                <a:latin typeface="Arial" panose="020B0604020202020204" pitchFamily="34" charset="0"/>
                <a:ea typeface="ＭＳ 明朝" panose="02020609040205080304" pitchFamily="17" charset="-128"/>
                <a:cs typeface="Arial" panose="020B0604020202020204" pitchFamily="34" charset="0"/>
              </a:rPr>
              <a:t>ms</a:t>
            </a:r>
            <a:endParaRPr lang="en-US" altLang="ja-JP" sz="1800" dirty="0">
              <a:latin typeface="Arial" panose="020B0604020202020204" pitchFamily="34" charset="0"/>
              <a:ea typeface="ＭＳ 明朝" panose="02020609040205080304" pitchFamily="17" charset="-128"/>
              <a:cs typeface="Arial" panose="020B0604020202020204" pitchFamily="34" charset="0"/>
            </a:endParaRPr>
          </a:p>
          <a:p>
            <a:pPr>
              <a:lnSpc>
                <a:spcPct val="107000"/>
              </a:lnSpc>
              <a:spcAft>
                <a:spcPts val="800"/>
              </a:spcAft>
            </a:pPr>
            <a:r>
              <a:rPr lang="en-US" altLang="ja-JP" sz="1800" dirty="0">
                <a:latin typeface="Arial" charset="0"/>
                <a:cs typeface="Arial" charset="0"/>
              </a:rPr>
              <a:t>MHD kinetic energy is larger than that before 57 </a:t>
            </a:r>
            <a:r>
              <a:rPr lang="en-US" altLang="ja-JP" sz="1800" dirty="0" err="1">
                <a:latin typeface="Arial" charset="0"/>
                <a:cs typeface="Arial" charset="0"/>
              </a:rPr>
              <a:t>ms.</a:t>
            </a:r>
            <a:endParaRPr lang="en-US" altLang="ja-JP" sz="1800" dirty="0">
              <a:latin typeface="Arial" charset="0"/>
              <a:cs typeface="Arial" charset="0"/>
            </a:endParaRPr>
          </a:p>
          <a:p>
            <a:pPr>
              <a:lnSpc>
                <a:spcPct val="107000"/>
              </a:lnSpc>
              <a:spcAft>
                <a:spcPts val="800"/>
              </a:spcAft>
            </a:pPr>
            <a:r>
              <a:rPr lang="en-US" altLang="ja-JP" sz="1800" dirty="0">
                <a:latin typeface="Arial" charset="0"/>
                <a:cs typeface="Arial" charset="0"/>
              </a:rPr>
              <a:t>And then, </a:t>
            </a:r>
          </a:p>
          <a:p>
            <a:pPr>
              <a:lnSpc>
                <a:spcPct val="107000"/>
              </a:lnSpc>
              <a:spcAft>
                <a:spcPts val="800"/>
              </a:spcAft>
            </a:pPr>
            <a:r>
              <a:rPr lang="en-US" altLang="ja-JP" sz="1800" dirty="0">
                <a:latin typeface="Arial" charset="0"/>
                <a:cs typeface="Arial" charset="0"/>
              </a:rPr>
              <a:t>The lost fast ion rate in AE bursts after 57 [</a:t>
            </a:r>
            <a:r>
              <a:rPr lang="en-US" altLang="ja-JP" sz="1800" dirty="0" err="1">
                <a:latin typeface="Arial" charset="0"/>
                <a:cs typeface="Arial" charset="0"/>
              </a:rPr>
              <a:t>ms</a:t>
            </a:r>
            <a:r>
              <a:rPr lang="en-US" altLang="ja-JP" sz="1800" dirty="0">
                <a:latin typeface="Arial" charset="0"/>
                <a:cs typeface="Arial" charset="0"/>
              </a:rPr>
              <a:t>] becomes large in all fast ion species. </a:t>
            </a:r>
          </a:p>
          <a:p>
            <a:pPr>
              <a:lnSpc>
                <a:spcPct val="107000"/>
              </a:lnSpc>
              <a:spcAft>
                <a:spcPts val="800"/>
              </a:spcAft>
            </a:pPr>
            <a:r>
              <a:rPr lang="en-US" altLang="ja-JP" sz="1800" dirty="0">
                <a:latin typeface="Arial" charset="0"/>
                <a:cs typeface="Arial" charset="0"/>
              </a:rPr>
              <a:t>The largest component of the fast ion loss rate is the ctr-injected fast deuteron.</a:t>
            </a:r>
            <a:endParaRPr lang="en-US" altLang="ja-JP" sz="1800" kern="100" dirty="0">
              <a:latin typeface="Arial" panose="020B0604020202020204" pitchFamily="34" charset="0"/>
              <a:ea typeface="ＭＳ 明朝" panose="02020609040205080304" pitchFamily="17" charset="-128"/>
              <a:cs typeface="Arial" panose="020B0604020202020204" pitchFamily="34" charset="0"/>
            </a:endParaRPr>
          </a:p>
          <a:p>
            <a:pPr>
              <a:lnSpc>
                <a:spcPct val="107000"/>
              </a:lnSpc>
              <a:spcAft>
                <a:spcPts val="800"/>
              </a:spcAft>
            </a:pPr>
            <a:endParaRPr lang="en-US" altLang="ja-JP" sz="1800" kern="100" dirty="0">
              <a:latin typeface="Arial" panose="020B0604020202020204" pitchFamily="34" charset="0"/>
              <a:ea typeface="ＭＳ 明朝" panose="02020609040205080304" pitchFamily="17" charset="-128"/>
              <a:cs typeface="Arial" panose="020B0604020202020204" pitchFamily="34" charset="0"/>
            </a:endParaRPr>
          </a:p>
          <a:p>
            <a:pPr>
              <a:lnSpc>
                <a:spcPct val="107000"/>
              </a:lnSpc>
              <a:spcAft>
                <a:spcPts val="800"/>
              </a:spcAft>
            </a:pPr>
            <a:endParaRPr lang="en-US" altLang="ja-JP" sz="1800" kern="100" dirty="0">
              <a:latin typeface="Arial" panose="020B0604020202020204" pitchFamily="34" charset="0"/>
              <a:ea typeface="ＭＳ 明朝" panose="02020609040205080304" pitchFamily="17" charset="-128"/>
              <a:cs typeface="Arial" panose="020B0604020202020204" pitchFamily="34" charset="0"/>
            </a:endParaRPr>
          </a:p>
          <a:p>
            <a:pPr>
              <a:lnSpc>
                <a:spcPct val="107000"/>
              </a:lnSpc>
              <a:spcAft>
                <a:spcPts val="800"/>
              </a:spcAft>
            </a:pP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32</a:t>
            </a:fld>
            <a:endParaRPr kumimoji="1" lang="ja-JP" altLang="en-US"/>
          </a:p>
        </p:txBody>
      </p:sp>
    </p:spTree>
    <p:extLst>
      <p:ext uri="{BB962C8B-B14F-4D97-AF65-F5344CB8AC3E}">
        <p14:creationId xmlns:p14="http://schemas.microsoft.com/office/powerpoint/2010/main" val="17338093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20FE9-760E-1DFB-895E-AF4D7203E05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1866353-70F5-5A7B-C7F6-47E2F04DFB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3D2C6BF-FE32-7C23-D837-5BD9146BC8EA}"/>
              </a:ext>
            </a:extLst>
          </p:cNvPr>
          <p:cNvSpPr>
            <a:spLocks noGrp="1"/>
          </p:cNvSpPr>
          <p:nvPr>
            <p:ph type="body" idx="1"/>
          </p:nvPr>
        </p:nvSpPr>
        <p:spPr/>
        <p:txBody>
          <a:bodyPr/>
          <a:lstStyle/>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We investigate the frequency spectra in the AE burse near 57 </a:t>
            </a:r>
            <a:r>
              <a:rPr lang="en-US" altLang="ja-JP" sz="1800" kern="100" dirty="0" err="1">
                <a:latin typeface="游明朝" panose="02020400000000000000" pitchFamily="18" charset="-128"/>
                <a:ea typeface="游明朝" panose="02020400000000000000" pitchFamily="18" charset="-128"/>
                <a:cs typeface="Times New Roman" panose="02020603050405020304" pitchFamily="18" charset="0"/>
              </a:rPr>
              <a:t>ms.</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a:t>
            </a: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Upper figure show the Frequency spectra of radial MHD velocity harmonics</a:t>
            </a:r>
          </a:p>
          <a:p>
            <a:pPr defTabSz="914318">
              <a:lnSpc>
                <a:spcPct val="107000"/>
              </a:lnSpc>
              <a:spcAft>
                <a:spcPts val="800"/>
              </a:spcAft>
              <a:defRPr/>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The primary frequencies of AE modes are 60 kHz, </a:t>
            </a:r>
            <a:r>
              <a:rPr lang="ja-JP" altLang="ja-JP" sz="1800" kern="100" dirty="0">
                <a:latin typeface="游明朝" panose="02020400000000000000" pitchFamily="18" charset="-128"/>
                <a:ea typeface="游明朝" panose="02020400000000000000" pitchFamily="18" charset="-128"/>
                <a:cs typeface="Times New Roman" panose="02020603050405020304" pitchFamily="18" charset="0"/>
              </a:rPr>
              <a:t>～</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50 kHz, 25kHz. </a:t>
            </a:r>
          </a:p>
          <a:p>
            <a:pPr defTabSz="914318">
              <a:lnSpc>
                <a:spcPct val="107000"/>
              </a:lnSpc>
              <a:spcAft>
                <a:spcPts val="800"/>
              </a:spcAft>
              <a:defRPr/>
            </a:pPr>
            <a:r>
              <a:rPr lang="en-US" altLang="ja-JP" sz="1800" dirty="0">
                <a:latin typeface="游明朝" panose="02020400000000000000" pitchFamily="18" charset="-128"/>
                <a:cs typeface="Times New Roman" panose="02020603050405020304" pitchFamily="18" charset="0"/>
              </a:rPr>
              <a:t>The frequencies are almost consistent with the frequencies observed in the LHD experiments. </a:t>
            </a:r>
          </a:p>
          <a:p>
            <a:pPr defTabSz="914318">
              <a:lnSpc>
                <a:spcPct val="107000"/>
              </a:lnSpc>
              <a:spcAft>
                <a:spcPts val="800"/>
              </a:spcAft>
              <a:defRPr/>
            </a:pPr>
            <a:endParaRPr lang="en-US"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defTabSz="914318">
              <a:lnSpc>
                <a:spcPct val="107000"/>
              </a:lnSpc>
              <a:spcAft>
                <a:spcPts val="800"/>
              </a:spcAft>
              <a:defRPr/>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Lower figure shows the radial profile of modes with 60 kHz, 25 kHz, 50 kHz. </a:t>
            </a: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From these figure,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r>
              <a:rPr lang="en-US" altLang="ja-JP" sz="1800" dirty="0">
                <a:latin typeface="游明朝" panose="02020400000000000000" pitchFamily="18" charset="-128"/>
                <a:cs typeface="Times New Roman" panose="02020603050405020304" pitchFamily="18" charset="0"/>
              </a:rPr>
              <a:t>The primary modes of each AE mode are m/n=2/1, 1/1. </a:t>
            </a:r>
            <a:endParaRPr kumimoji="1" lang="ja-JP" altLang="en-US" dirty="0"/>
          </a:p>
        </p:txBody>
      </p:sp>
      <p:sp>
        <p:nvSpPr>
          <p:cNvPr id="4" name="スライド番号プレースホルダー 3">
            <a:extLst>
              <a:ext uri="{FF2B5EF4-FFF2-40B4-BE49-F238E27FC236}">
                <a16:creationId xmlns:a16="http://schemas.microsoft.com/office/drawing/2014/main" id="{2D391177-7680-92F4-9E64-3B1CCA809C48}"/>
              </a:ext>
            </a:extLst>
          </p:cNvPr>
          <p:cNvSpPr>
            <a:spLocks noGrp="1"/>
          </p:cNvSpPr>
          <p:nvPr>
            <p:ph type="sldNum" sz="quarter" idx="10"/>
          </p:nvPr>
        </p:nvSpPr>
        <p:spPr/>
        <p:txBody>
          <a:bodyPr/>
          <a:lstStyle/>
          <a:p>
            <a:fld id="{F69522C4-A7AD-47B3-A009-B0E4BB54BD97}" type="slidenum">
              <a:rPr kumimoji="1" lang="ja-JP" altLang="en-US" smtClean="0"/>
              <a:t>34</a:t>
            </a:fld>
            <a:endParaRPr kumimoji="1" lang="ja-JP" altLang="en-US"/>
          </a:p>
        </p:txBody>
      </p:sp>
    </p:spTree>
    <p:extLst>
      <p:ext uri="{BB962C8B-B14F-4D97-AF65-F5344CB8AC3E}">
        <p14:creationId xmlns:p14="http://schemas.microsoft.com/office/powerpoint/2010/main" val="32867906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BE2EC-FEDF-600D-EFFC-D63BB384275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1E9A90C-8847-1334-1F6A-B2E3379AF69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96E3543-EBF5-89AC-4610-C21B04F95216}"/>
              </a:ext>
            </a:extLst>
          </p:cNvPr>
          <p:cNvSpPr>
            <a:spLocks noGrp="1"/>
          </p:cNvSpPr>
          <p:nvPr>
            <p:ph type="body" idx="1"/>
          </p:nvPr>
        </p:nvSpPr>
        <p:spPr/>
        <p:txBody>
          <a:bodyPr/>
          <a:lstStyle/>
          <a:p>
            <a:r>
              <a:rPr kumimoji="1" lang="en-US" altLang="ja-JP" dirty="0"/>
              <a:t>Nex slide show the timing B</a:t>
            </a:r>
          </a:p>
          <a:p>
            <a:r>
              <a:rPr lang="en-US" altLang="ja-JP" dirty="0">
                <a:latin typeface="Arial" charset="0"/>
                <a:cs typeface="Arial" charset="0"/>
              </a:rPr>
              <a:t>From time evolution of MHD kinetic energy, </a:t>
            </a:r>
          </a:p>
          <a:p>
            <a:pPr defTabSz="914318">
              <a:defRPr/>
            </a:pPr>
            <a:r>
              <a:rPr lang="en-US" altLang="ja-JP" dirty="0">
                <a:latin typeface="Arial" charset="0"/>
                <a:cs typeface="Arial" charset="0"/>
              </a:rPr>
              <a:t>In the case of AE driven by (P + D), </a:t>
            </a:r>
            <a:endParaRPr lang="en-US" altLang="ja-JP" dirty="0">
              <a:latin typeface="Arial" panose="020B0604020202020204" pitchFamily="34" charset="0"/>
              <a:cs typeface="Arial" panose="020B0604020202020204" pitchFamily="34" charset="0"/>
            </a:endParaRPr>
          </a:p>
          <a:p>
            <a:r>
              <a:rPr lang="en-US" altLang="ja-JP" dirty="0">
                <a:latin typeface="Arial" panose="020B0604020202020204" pitchFamily="34" charset="0"/>
                <a:cs typeface="Arial" panose="020B0604020202020204" pitchFamily="34" charset="0"/>
              </a:rPr>
              <a:t>additional AEs were destabilized by fast proton and deuteron redistributions.</a:t>
            </a:r>
            <a:r>
              <a:rPr kumimoji="1" lang="en-US" altLang="ja-JP" dirty="0"/>
              <a:t> </a:t>
            </a:r>
          </a:p>
          <a:p>
            <a:endParaRPr lang="en-US" altLang="ja-JP" dirty="0">
              <a:latin typeface="Arial" charset="0"/>
              <a:cs typeface="Arial" charset="0"/>
            </a:endParaRPr>
          </a:p>
          <a:p>
            <a:r>
              <a:rPr lang="en-US" altLang="ja-JP" dirty="0">
                <a:latin typeface="Arial" charset="0"/>
                <a:cs typeface="Arial" charset="0"/>
              </a:rPr>
              <a:t>At the maximum additional AE peak(timing B) </a:t>
            </a:r>
          </a:p>
          <a:p>
            <a:r>
              <a:rPr lang="en-US" altLang="ja-JP" dirty="0">
                <a:latin typeface="Arial" charset="0"/>
                <a:cs typeface="Arial" charset="0"/>
              </a:rPr>
              <a:t>Form figure (b) and(c)</a:t>
            </a:r>
          </a:p>
          <a:p>
            <a:pPr defTabSz="914318">
              <a:defRPr/>
            </a:pPr>
            <a:r>
              <a:rPr lang="ja-JP" altLang="en-US" dirty="0">
                <a:latin typeface="Arial" charset="0"/>
                <a:cs typeface="Arial" charset="0"/>
              </a:rPr>
              <a:t>・</a:t>
            </a:r>
            <a:r>
              <a:rPr lang="en-US" altLang="ja-JP" dirty="0">
                <a:latin typeface="Arial" charset="0"/>
                <a:cs typeface="Arial" charset="0"/>
              </a:rPr>
              <a:t>fast ion loss rates in both protons and deuterons become large in the case of AE driven by (P+D),</a:t>
            </a:r>
          </a:p>
          <a:p>
            <a:r>
              <a:rPr lang="ja-JP" altLang="en-US" dirty="0">
                <a:latin typeface="Arial" charset="0"/>
                <a:cs typeface="Arial" charset="0"/>
              </a:rPr>
              <a:t>・</a:t>
            </a:r>
            <a:r>
              <a:rPr lang="en-US" altLang="ja-JP" dirty="0">
                <a:latin typeface="Arial" charset="0"/>
                <a:cs typeface="Arial" charset="0"/>
              </a:rPr>
              <a:t>fast deuteron pressure changed significantly. </a:t>
            </a:r>
          </a:p>
          <a:p>
            <a:endParaRPr kumimoji="1" lang="ja-JP" altLang="en-US" dirty="0"/>
          </a:p>
        </p:txBody>
      </p:sp>
      <p:sp>
        <p:nvSpPr>
          <p:cNvPr id="4" name="スライド番号プレースホルダー 3">
            <a:extLst>
              <a:ext uri="{FF2B5EF4-FFF2-40B4-BE49-F238E27FC236}">
                <a16:creationId xmlns:a16="http://schemas.microsoft.com/office/drawing/2014/main" id="{284C4BBD-524F-1F11-17A3-761789A9D265}"/>
              </a:ext>
            </a:extLst>
          </p:cNvPr>
          <p:cNvSpPr>
            <a:spLocks noGrp="1"/>
          </p:cNvSpPr>
          <p:nvPr>
            <p:ph type="sldNum" sz="quarter" idx="10"/>
          </p:nvPr>
        </p:nvSpPr>
        <p:spPr/>
        <p:txBody>
          <a:bodyPr/>
          <a:lstStyle/>
          <a:p>
            <a:fld id="{F69522C4-A7AD-47B3-A009-B0E4BB54BD97}" type="slidenum">
              <a:rPr kumimoji="1" lang="ja-JP" altLang="en-US" smtClean="0"/>
              <a:t>35</a:t>
            </a:fld>
            <a:endParaRPr kumimoji="1" lang="ja-JP" altLang="en-US"/>
          </a:p>
        </p:txBody>
      </p:sp>
    </p:spTree>
    <p:extLst>
      <p:ext uri="{BB962C8B-B14F-4D97-AF65-F5344CB8AC3E}">
        <p14:creationId xmlns:p14="http://schemas.microsoft.com/office/powerpoint/2010/main" val="24982472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Next , I will explain the change of fast ion profile and loss. </a:t>
            </a:r>
          </a:p>
          <a:p>
            <a:r>
              <a:rPr kumimoji="1" lang="en-US" altLang="ja-JP" dirty="0"/>
              <a:t>In this slide, to </a:t>
            </a:r>
            <a:r>
              <a:rPr lang="en-US" altLang="ja-JP" dirty="0">
                <a:solidFill>
                  <a:srgbClr val="FF0000"/>
                </a:solidFill>
                <a:latin typeface="Arial" charset="0"/>
                <a:cs typeface="Arial" charset="0"/>
              </a:rPr>
              <a:t>clarify the synergetic effect of multiple fast ions, the results with the assumption that AEs were driven by only fast protons are shown </a:t>
            </a:r>
            <a:r>
              <a:rPr lang="en-US" altLang="ja-JP" dirty="0" err="1">
                <a:solidFill>
                  <a:srgbClr val="FF0000"/>
                </a:solidFill>
                <a:latin typeface="Arial" charset="0"/>
                <a:cs typeface="Arial" charset="0"/>
              </a:rPr>
              <a:t>togather</a:t>
            </a:r>
            <a:r>
              <a:rPr lang="en-US" altLang="ja-JP" dirty="0">
                <a:solidFill>
                  <a:srgbClr val="FF0000"/>
                </a:solidFill>
                <a:latin typeface="Arial" charset="0"/>
                <a:cs typeface="Arial" charset="0"/>
              </a:rPr>
              <a:t>.</a:t>
            </a:r>
          </a:p>
          <a:p>
            <a:r>
              <a:rPr lang="en-US" altLang="ja-JP" sz="1800" kern="100" dirty="0">
                <a:solidFill>
                  <a:srgbClr val="000000"/>
                </a:solidFill>
                <a:latin typeface="Times New Roman" panose="02020603050405020304" pitchFamily="18" charset="0"/>
                <a:ea typeface="ＭＳ 明朝" panose="02020609040205080304" pitchFamily="17" charset="-128"/>
              </a:rPr>
              <a:t>In the case of AE driven by only fast deuterons, the kinetic MHD energy is exceedingly small.</a:t>
            </a:r>
          </a:p>
          <a:p>
            <a:endParaRPr lang="en-US" altLang="ja-JP" sz="1800" kern="100" dirty="0">
              <a:solidFill>
                <a:srgbClr val="000000"/>
              </a:solidFill>
              <a:latin typeface="Times New Roman" panose="02020603050405020304" pitchFamily="18" charset="0"/>
              <a:ea typeface="ＭＳ 明朝" panose="02020609040205080304" pitchFamily="17" charset="-128"/>
            </a:endParaRPr>
          </a:p>
          <a:p>
            <a:r>
              <a:rPr lang="en-US" altLang="ja-JP" sz="1800" kern="100" dirty="0">
                <a:solidFill>
                  <a:srgbClr val="000000"/>
                </a:solidFill>
                <a:latin typeface="Times New Roman" panose="02020603050405020304" pitchFamily="18" charset="0"/>
                <a:ea typeface="ＭＳ 明朝" panose="02020609040205080304" pitchFamily="17" charset="-128"/>
              </a:rPr>
              <a:t>Left figure show the MHD kinetic energy and fast ion loss rate in the case of AE driven by fast (P+ D) and only (P)</a:t>
            </a:r>
          </a:p>
          <a:p>
            <a:r>
              <a:rPr kumimoji="1" lang="en-US" altLang="ja-JP" dirty="0"/>
              <a:t>In the upper left figure, blue line show the case of </a:t>
            </a:r>
            <a:r>
              <a:rPr lang="en-US" altLang="ja-JP" kern="100" dirty="0">
                <a:solidFill>
                  <a:srgbClr val="000000"/>
                </a:solidFill>
                <a:latin typeface="Times New Roman" panose="02020603050405020304" pitchFamily="18" charset="0"/>
                <a:ea typeface="ＭＳ 明朝" panose="02020609040205080304" pitchFamily="17" charset="-128"/>
              </a:rPr>
              <a:t>AE driven by fast (P+ D) and green show the only (P) case </a:t>
            </a:r>
          </a:p>
          <a:p>
            <a:r>
              <a:rPr lang="en-US" altLang="ja-JP" kern="100" dirty="0">
                <a:solidFill>
                  <a:srgbClr val="000000"/>
                </a:solidFill>
                <a:latin typeface="Times New Roman" panose="02020603050405020304" pitchFamily="18" charset="0"/>
                <a:ea typeface="ＭＳ 明朝" panose="02020609040205080304" pitchFamily="17" charset="-128"/>
              </a:rPr>
              <a:t>For the reference, red line show the only (D ) case </a:t>
            </a:r>
          </a:p>
          <a:p>
            <a:pPr defTabSz="914318">
              <a:defRPr/>
            </a:pPr>
            <a:r>
              <a:rPr lang="en-US" altLang="ja-JP" kern="100" dirty="0">
                <a:solidFill>
                  <a:srgbClr val="000000"/>
                </a:solidFill>
                <a:latin typeface="Times New Roman" panose="02020603050405020304" pitchFamily="18" charset="0"/>
                <a:ea typeface="ＭＳ 明朝" panose="02020609040205080304" pitchFamily="17" charset="-128"/>
              </a:rPr>
              <a:t>In the lower tow figure of left, </a:t>
            </a:r>
            <a:r>
              <a:rPr lang="en-US" altLang="ja-JP" dirty="0">
                <a:latin typeface="Arial" charset="0"/>
                <a:cs typeface="Arial" charset="0"/>
              </a:rPr>
              <a:t>Blue line show the fast proton loss rate, green co-direction deuteron loss rate, </a:t>
            </a:r>
          </a:p>
          <a:p>
            <a:pPr defTabSz="914318">
              <a:defRPr/>
            </a:pPr>
            <a:endParaRPr lang="en-US" altLang="ja-JP" dirty="0">
              <a:latin typeface="Arial" charset="0"/>
              <a:cs typeface="Arial" charset="0"/>
            </a:endParaRPr>
          </a:p>
          <a:p>
            <a:pPr defTabSz="914318">
              <a:defRPr/>
            </a:pPr>
            <a:r>
              <a:rPr lang="en-US" altLang="ja-JP" dirty="0">
                <a:latin typeface="Arial" charset="0"/>
                <a:cs typeface="Arial" charset="0"/>
              </a:rPr>
              <a:t>Right two figure show the fast proton and deuteron pressure at timing A. </a:t>
            </a:r>
          </a:p>
          <a:p>
            <a:pPr defTabSz="914318">
              <a:defRPr/>
            </a:pPr>
            <a:r>
              <a:rPr lang="en-US" altLang="ja-JP" dirty="0">
                <a:latin typeface="Arial" charset="0"/>
                <a:cs typeface="Arial" charset="0"/>
              </a:rPr>
              <a:t>In these figure, </a:t>
            </a:r>
          </a:p>
          <a:p>
            <a:pPr defTabSz="914318">
              <a:defRPr/>
            </a:pPr>
            <a:r>
              <a:rPr lang="en-US" altLang="ja-JP" dirty="0">
                <a:latin typeface="Arial" charset="0"/>
                <a:cs typeface="Arial" charset="0"/>
              </a:rPr>
              <a:t>Dashed line show the pressure before the burst. </a:t>
            </a:r>
          </a:p>
          <a:p>
            <a:pPr defTabSz="914318">
              <a:defRPr/>
            </a:pPr>
            <a:r>
              <a:rPr lang="en-US" altLang="ja-JP" dirty="0">
                <a:latin typeface="Arial" charset="0"/>
                <a:cs typeface="Arial" charset="0"/>
              </a:rPr>
              <a:t>Red line show the case of </a:t>
            </a:r>
            <a:r>
              <a:rPr lang="en-US" altLang="ja-JP" kern="100" dirty="0">
                <a:solidFill>
                  <a:srgbClr val="000000"/>
                </a:solidFill>
                <a:latin typeface="Times New Roman" panose="02020603050405020304" pitchFamily="18" charset="0"/>
                <a:ea typeface="ＭＳ 明朝" panose="02020609040205080304" pitchFamily="17" charset="-128"/>
              </a:rPr>
              <a:t>AE driven by fast (P+ D) ,</a:t>
            </a:r>
          </a:p>
          <a:p>
            <a:pPr defTabSz="914318">
              <a:defRPr/>
            </a:pPr>
            <a:r>
              <a:rPr lang="en-US" altLang="ja-JP" kern="100" dirty="0">
                <a:solidFill>
                  <a:srgbClr val="000000"/>
                </a:solidFill>
                <a:latin typeface="Times New Roman" panose="02020603050405020304" pitchFamily="18" charset="0"/>
                <a:ea typeface="ＭＳ 明朝" panose="02020609040205080304" pitchFamily="17" charset="-128"/>
                <a:cs typeface="Arial" charset="0"/>
              </a:rPr>
              <a:t>Blue line show the only fast (P)</a:t>
            </a:r>
          </a:p>
          <a:p>
            <a:pPr defTabSz="914318">
              <a:defRPr/>
            </a:pPr>
            <a:r>
              <a:rPr lang="en-US" altLang="ja-JP" kern="100" dirty="0">
                <a:solidFill>
                  <a:srgbClr val="000000"/>
                </a:solidFill>
                <a:latin typeface="Times New Roman" panose="02020603050405020304" pitchFamily="18" charset="0"/>
                <a:ea typeface="ＭＳ 明朝" panose="02020609040205080304" pitchFamily="17" charset="-128"/>
                <a:cs typeface="Arial" charset="0"/>
              </a:rPr>
              <a:t>From left figure, </a:t>
            </a:r>
          </a:p>
          <a:p>
            <a:r>
              <a:rPr lang="en-US" altLang="ja-JP" dirty="0">
                <a:latin typeface="Arial" charset="0"/>
                <a:cs typeface="Arial" charset="0"/>
              </a:rPr>
              <a:t>In cases of AE driven by (P+D) and only (P), there is first AE peak near timing A(57.13 </a:t>
            </a:r>
            <a:r>
              <a:rPr lang="en-US" altLang="ja-JP" dirty="0" err="1">
                <a:latin typeface="Arial" charset="0"/>
                <a:cs typeface="Arial" charset="0"/>
              </a:rPr>
              <a:t>ms</a:t>
            </a:r>
            <a:r>
              <a:rPr lang="en-US" altLang="ja-JP" dirty="0">
                <a:latin typeface="Arial" charset="0"/>
                <a:cs typeface="Arial" charset="0"/>
              </a:rPr>
              <a:t>). </a:t>
            </a:r>
            <a:endParaRPr lang="en-US" altLang="ja-JP" kern="100" dirty="0">
              <a:solidFill>
                <a:srgbClr val="000000"/>
              </a:solidFill>
              <a:latin typeface="Times New Roman" panose="02020603050405020304" pitchFamily="18" charset="0"/>
              <a:ea typeface="ＭＳ 明朝" panose="02020609040205080304" pitchFamily="17" charset="-128"/>
              <a:cs typeface="Arial" charset="0"/>
            </a:endParaRPr>
          </a:p>
          <a:p>
            <a:r>
              <a:rPr lang="en-US" altLang="ja-JP" dirty="0">
                <a:latin typeface="Arial" charset="0"/>
                <a:cs typeface="Arial" charset="0"/>
              </a:rPr>
              <a:t>In the first AE peak, </a:t>
            </a:r>
          </a:p>
          <a:p>
            <a:r>
              <a:rPr lang="en-US" altLang="ja-JP" dirty="0">
                <a:latin typeface="Arial" charset="0"/>
                <a:cs typeface="Arial" charset="0"/>
              </a:rPr>
              <a:t>It is found from the figure (e), blue line is almost same as the dashed red line.</a:t>
            </a:r>
          </a:p>
          <a:p>
            <a:r>
              <a:rPr lang="en-US" altLang="ja-JP" dirty="0">
                <a:latin typeface="Arial" charset="0"/>
                <a:cs typeface="Arial" charset="0"/>
              </a:rPr>
              <a:t>So </a:t>
            </a:r>
            <a:r>
              <a:rPr lang="ja-JP" altLang="en-US" dirty="0">
                <a:latin typeface="Arial" charset="0"/>
                <a:cs typeface="Arial" charset="0"/>
              </a:rPr>
              <a:t>・</a:t>
            </a:r>
            <a:r>
              <a:rPr lang="en-US" altLang="ja-JP" dirty="0">
                <a:latin typeface="Arial" charset="0"/>
                <a:cs typeface="Arial" charset="0"/>
              </a:rPr>
              <a:t>there is no change of deuteron pressure in the case of  AE driven by only (P).</a:t>
            </a:r>
            <a:endParaRPr lang="en-US" altLang="ja-JP" kern="100" dirty="0">
              <a:solidFill>
                <a:srgbClr val="000000"/>
              </a:solidFill>
              <a:latin typeface="Times New Roman" panose="02020603050405020304" pitchFamily="18" charset="0"/>
              <a:ea typeface="ＭＳ 明朝" panose="02020609040205080304" pitchFamily="17" charset="-128"/>
              <a:cs typeface="Arial" charset="0"/>
            </a:endParaRPr>
          </a:p>
          <a:p>
            <a:pPr defTabSz="914318">
              <a:defRPr/>
            </a:pPr>
            <a:r>
              <a:rPr lang="en-US" altLang="ja-JP" dirty="0">
                <a:latin typeface="Arial" charset="0"/>
                <a:cs typeface="Arial" charset="0"/>
              </a:rPr>
              <a:t>On the other hand, </a:t>
            </a:r>
          </a:p>
          <a:p>
            <a:pPr defTabSz="914318">
              <a:defRPr/>
            </a:pPr>
            <a:r>
              <a:rPr lang="en-US" altLang="ja-JP" dirty="0">
                <a:latin typeface="Arial" charset="0"/>
                <a:cs typeface="Arial" charset="0"/>
              </a:rPr>
              <a:t>Form  the figure d and e,</a:t>
            </a:r>
          </a:p>
          <a:p>
            <a:pPr defTabSz="914318">
              <a:defRPr/>
            </a:pPr>
            <a:r>
              <a:rPr lang="en-US" altLang="ja-JP" dirty="0">
                <a:latin typeface="Arial" charset="0"/>
                <a:cs typeface="Arial" charset="0"/>
              </a:rPr>
              <a:t>Red line is lower than dashed line even in the deuteron pressure.</a:t>
            </a:r>
          </a:p>
          <a:p>
            <a:pPr defTabSz="914318">
              <a:defRPr/>
            </a:pPr>
            <a:r>
              <a:rPr lang="en-US" altLang="ja-JP" dirty="0">
                <a:latin typeface="Arial" charset="0"/>
                <a:cs typeface="Arial" charset="0"/>
              </a:rPr>
              <a:t>This results show that fast proton and deuteron pressures in rho &lt; 0.5 decrease in the case of AE driven by</a:t>
            </a:r>
            <a:r>
              <a:rPr lang="ja-JP" altLang="en-US" dirty="0">
                <a:latin typeface="Arial" charset="0"/>
                <a:cs typeface="Arial" charset="0"/>
              </a:rPr>
              <a:t> </a:t>
            </a:r>
            <a:r>
              <a:rPr lang="en-US" altLang="ja-JP" dirty="0">
                <a:latin typeface="Arial" charset="0"/>
                <a:cs typeface="Arial" charset="0"/>
              </a:rPr>
              <a:t>(P + D). </a:t>
            </a:r>
          </a:p>
          <a:p>
            <a:endParaRPr kumimoji="1" lang="ja-JP" altLang="en-US" dirty="0"/>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36</a:t>
            </a:fld>
            <a:endParaRPr kumimoji="1" lang="ja-JP" altLang="en-US"/>
          </a:p>
        </p:txBody>
      </p:sp>
    </p:spTree>
    <p:extLst>
      <p:ext uri="{BB962C8B-B14F-4D97-AF65-F5344CB8AC3E}">
        <p14:creationId xmlns:p14="http://schemas.microsoft.com/office/powerpoint/2010/main" val="4124827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25628-0BEB-CC64-AF0F-333A97B3CE7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7CF0C52-7221-90FC-1722-C1D3407E753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DF50AE1-0E55-7A77-7438-E7DC6D1339A7}"/>
              </a:ext>
            </a:extLst>
          </p:cNvPr>
          <p:cNvSpPr>
            <a:spLocks noGrp="1"/>
          </p:cNvSpPr>
          <p:nvPr>
            <p:ph type="body" idx="1"/>
          </p:nvPr>
        </p:nvSpPr>
        <p:spPr/>
        <p:txBody>
          <a:bodyPr/>
          <a:lstStyle/>
          <a:p>
            <a:r>
              <a:rPr kumimoji="1" lang="en-US" altLang="ja-JP" dirty="0"/>
              <a:t>Next the typical </a:t>
            </a:r>
            <a:r>
              <a:rPr kumimoji="1" lang="en-US" altLang="ja-JP" dirty="0" err="1"/>
              <a:t>alfven</a:t>
            </a:r>
            <a:r>
              <a:rPr kumimoji="1" lang="en-US" altLang="ja-JP" baseline="0" dirty="0"/>
              <a:t> eigenmode burst is investigated</a:t>
            </a:r>
          </a:p>
          <a:p>
            <a:endParaRPr kumimoji="1" lang="en-US" altLang="ja-JP" dirty="0"/>
          </a:p>
          <a:p>
            <a:r>
              <a:rPr kumimoji="1" lang="en-US" altLang="ja-JP" dirty="0"/>
              <a:t>The identification of </a:t>
            </a:r>
            <a:r>
              <a:rPr kumimoji="1" lang="en-US" altLang="ja-JP" dirty="0" err="1"/>
              <a:t>Alfeven</a:t>
            </a:r>
            <a:r>
              <a:rPr kumimoji="1" lang="en-US" altLang="ja-JP" dirty="0"/>
              <a:t> eigenmode is important for validate of the MEGA simulation.</a:t>
            </a:r>
          </a:p>
          <a:p>
            <a:endParaRPr kumimoji="1" lang="en-US" altLang="ja-JP" dirty="0"/>
          </a:p>
          <a:p>
            <a:r>
              <a:rPr kumimoji="1" lang="ja-JP" altLang="en-US" baseline="0" dirty="0"/>
              <a:t>図の説明</a:t>
            </a:r>
            <a:endParaRPr kumimoji="1" lang="en-US" altLang="ja-JP" baseline="0" dirty="0"/>
          </a:p>
          <a:p>
            <a:r>
              <a:rPr lang="en-US" altLang="ja-JP" dirty="0">
                <a:latin typeface="Arial" panose="020B0604020202020204" pitchFamily="34" charset="0"/>
                <a:cs typeface="Arial" panose="020B0604020202020204" pitchFamily="34" charset="0"/>
              </a:rPr>
              <a:t>The primary mode number at the first peak is m/n=1/1. And then, the instability with m/n=2/1 becomes large.</a:t>
            </a:r>
          </a:p>
          <a:p>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There is the maximum peak of instability at about 37.45 </a:t>
            </a:r>
            <a:r>
              <a:rPr lang="en-US" altLang="ja-JP" dirty="0" err="1">
                <a:latin typeface="Arial" panose="020B0604020202020204" pitchFamily="34" charset="0"/>
                <a:cs typeface="Arial" panose="020B0604020202020204" pitchFamily="34" charset="0"/>
              </a:rPr>
              <a:t>ms.</a:t>
            </a:r>
            <a:r>
              <a:rPr lang="en-US" altLang="ja-JP" dirty="0">
                <a:latin typeface="Arial" panose="020B0604020202020204" pitchFamily="34" charset="0"/>
                <a:cs typeface="Arial" panose="020B0604020202020204" pitchFamily="34" charset="0"/>
              </a:rPr>
              <a:t> The peak is coincident with the peak of mode amplitude with m/n=2/1. </a:t>
            </a:r>
          </a:p>
          <a:p>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〇</a:t>
            </a:r>
            <a:r>
              <a:rPr lang="en-US" altLang="ja-JP" dirty="0">
                <a:latin typeface="Arial" panose="020B0604020202020204" pitchFamily="34" charset="0"/>
                <a:cs typeface="Arial" panose="020B0604020202020204" pitchFamily="34" charset="0"/>
              </a:rPr>
              <a:t>The fast ion loss rate takes the maximum value near the peak of the m/n=2/1 mode amplitude.</a:t>
            </a:r>
          </a:p>
          <a:p>
            <a:endParaRPr kumimoji="1" lang="en-US" altLang="ja-JP" baseline="0" dirty="0"/>
          </a:p>
          <a:p>
            <a:endParaRPr kumimoji="1" lang="ja-JP" altLang="en-US" dirty="0"/>
          </a:p>
        </p:txBody>
      </p:sp>
      <p:sp>
        <p:nvSpPr>
          <p:cNvPr id="4" name="スライド番号プレースホルダー 3">
            <a:extLst>
              <a:ext uri="{FF2B5EF4-FFF2-40B4-BE49-F238E27FC236}">
                <a16:creationId xmlns:a16="http://schemas.microsoft.com/office/drawing/2014/main" id="{61A61EC1-B354-C21F-B84C-3CE6B8522A00}"/>
              </a:ext>
            </a:extLst>
          </p:cNvPr>
          <p:cNvSpPr>
            <a:spLocks noGrp="1"/>
          </p:cNvSpPr>
          <p:nvPr>
            <p:ph type="sldNum" sz="quarter" idx="10"/>
          </p:nvPr>
        </p:nvSpPr>
        <p:spPr/>
        <p:txBody>
          <a:bodyPr/>
          <a:lstStyle/>
          <a:p>
            <a:fld id="{F69522C4-A7AD-47B3-A009-B0E4BB54BD97}" type="slidenum">
              <a:rPr kumimoji="1" lang="ja-JP" altLang="en-US" smtClean="0"/>
              <a:t>37</a:t>
            </a:fld>
            <a:endParaRPr kumimoji="1" lang="ja-JP" altLang="en-US"/>
          </a:p>
        </p:txBody>
      </p:sp>
    </p:spTree>
    <p:extLst>
      <p:ext uri="{BB962C8B-B14F-4D97-AF65-F5344CB8AC3E}">
        <p14:creationId xmlns:p14="http://schemas.microsoft.com/office/powerpoint/2010/main" val="3353606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9F327-9E7B-3442-C655-1539768FD04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4ACFA73-CED5-E40C-A4BC-2E300FAEB08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CB1DBAA-2E41-F4AF-F036-E8F27532DBD1}"/>
              </a:ext>
            </a:extLst>
          </p:cNvPr>
          <p:cNvSpPr>
            <a:spLocks noGrp="1"/>
          </p:cNvSpPr>
          <p:nvPr>
            <p:ph type="body" idx="1"/>
          </p:nvPr>
        </p:nvSpPr>
        <p:spPr/>
        <p:txBody>
          <a:bodyPr/>
          <a:lstStyle/>
          <a:p>
            <a:r>
              <a:rPr kumimoji="1" lang="en-US" altLang="ja-JP" dirty="0"/>
              <a:t>Next the typical </a:t>
            </a:r>
            <a:r>
              <a:rPr kumimoji="1" lang="en-US" altLang="ja-JP" dirty="0" err="1"/>
              <a:t>alfven</a:t>
            </a:r>
            <a:r>
              <a:rPr kumimoji="1" lang="en-US" altLang="ja-JP" baseline="0" dirty="0"/>
              <a:t> eigenmode burst is investigated</a:t>
            </a:r>
          </a:p>
          <a:p>
            <a:endParaRPr kumimoji="1" lang="en-US" altLang="ja-JP" dirty="0"/>
          </a:p>
          <a:p>
            <a:r>
              <a:rPr kumimoji="1" lang="en-US" altLang="ja-JP" dirty="0"/>
              <a:t>The identification of </a:t>
            </a:r>
            <a:r>
              <a:rPr kumimoji="1" lang="en-US" altLang="ja-JP" dirty="0" err="1"/>
              <a:t>Alfeven</a:t>
            </a:r>
            <a:r>
              <a:rPr kumimoji="1" lang="en-US" altLang="ja-JP" dirty="0"/>
              <a:t> eigenmode is important for validate of the MEGA simulation.</a:t>
            </a:r>
          </a:p>
          <a:p>
            <a:endParaRPr kumimoji="1" lang="en-US" altLang="ja-JP" dirty="0"/>
          </a:p>
          <a:p>
            <a:r>
              <a:rPr kumimoji="1" lang="ja-JP" altLang="en-US" baseline="0" dirty="0"/>
              <a:t>図の説明</a:t>
            </a:r>
            <a:endParaRPr kumimoji="1" lang="en-US" altLang="ja-JP" baseline="0" dirty="0"/>
          </a:p>
          <a:p>
            <a:r>
              <a:rPr lang="en-US" altLang="ja-JP" dirty="0">
                <a:latin typeface="Arial" panose="020B0604020202020204" pitchFamily="34" charset="0"/>
                <a:cs typeface="Arial" panose="020B0604020202020204" pitchFamily="34" charset="0"/>
              </a:rPr>
              <a:t>The primary mode number at the first peak is m/n=1/1. And then, the instability with m/n=2/1 becomes large.</a:t>
            </a:r>
          </a:p>
          <a:p>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There is the maximum peak of instability at about 37.45 </a:t>
            </a:r>
            <a:r>
              <a:rPr lang="en-US" altLang="ja-JP" dirty="0" err="1">
                <a:latin typeface="Arial" panose="020B0604020202020204" pitchFamily="34" charset="0"/>
                <a:cs typeface="Arial" panose="020B0604020202020204" pitchFamily="34" charset="0"/>
              </a:rPr>
              <a:t>ms.</a:t>
            </a:r>
            <a:r>
              <a:rPr lang="en-US" altLang="ja-JP" dirty="0">
                <a:latin typeface="Arial" panose="020B0604020202020204" pitchFamily="34" charset="0"/>
                <a:cs typeface="Arial" panose="020B0604020202020204" pitchFamily="34" charset="0"/>
              </a:rPr>
              <a:t> The peak is coincident with the peak of mode amplitude with m/n=2/1. </a:t>
            </a:r>
          </a:p>
          <a:p>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〇</a:t>
            </a:r>
            <a:r>
              <a:rPr lang="en-US" altLang="ja-JP" dirty="0">
                <a:latin typeface="Arial" panose="020B0604020202020204" pitchFamily="34" charset="0"/>
                <a:cs typeface="Arial" panose="020B0604020202020204" pitchFamily="34" charset="0"/>
              </a:rPr>
              <a:t>The fast ion loss rate takes the maximum value near the peak of the m/n=2/1 mode amplitude.</a:t>
            </a:r>
          </a:p>
          <a:p>
            <a:endParaRPr kumimoji="1" lang="en-US" altLang="ja-JP" baseline="0" dirty="0"/>
          </a:p>
          <a:p>
            <a:endParaRPr kumimoji="1" lang="ja-JP" altLang="en-US" dirty="0"/>
          </a:p>
        </p:txBody>
      </p:sp>
      <p:sp>
        <p:nvSpPr>
          <p:cNvPr id="4" name="スライド番号プレースホルダー 3">
            <a:extLst>
              <a:ext uri="{FF2B5EF4-FFF2-40B4-BE49-F238E27FC236}">
                <a16:creationId xmlns:a16="http://schemas.microsoft.com/office/drawing/2014/main" id="{82A1F168-6BFB-B259-CA02-B4F7EFE7D214}"/>
              </a:ext>
            </a:extLst>
          </p:cNvPr>
          <p:cNvSpPr>
            <a:spLocks noGrp="1"/>
          </p:cNvSpPr>
          <p:nvPr>
            <p:ph type="sldNum" sz="quarter" idx="10"/>
          </p:nvPr>
        </p:nvSpPr>
        <p:spPr/>
        <p:txBody>
          <a:bodyPr/>
          <a:lstStyle/>
          <a:p>
            <a:fld id="{F69522C4-A7AD-47B3-A009-B0E4BB54BD97}" type="slidenum">
              <a:rPr kumimoji="1" lang="ja-JP" altLang="en-US" smtClean="0"/>
              <a:t>39</a:t>
            </a:fld>
            <a:endParaRPr kumimoji="1" lang="ja-JP" altLang="en-US"/>
          </a:p>
        </p:txBody>
      </p:sp>
    </p:spTree>
    <p:extLst>
      <p:ext uri="{BB962C8B-B14F-4D97-AF65-F5344CB8AC3E}">
        <p14:creationId xmlns:p14="http://schemas.microsoft.com/office/powerpoint/2010/main" val="35074065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I will summarize my slide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Hybrid simulation of MEGA was applied to the LHD experiments with the fast protons and fast deuterons</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ja-JP" altLang="ja-JP" sz="1800" kern="100" dirty="0">
                <a:latin typeface="游明朝" panose="02020400000000000000" pitchFamily="18" charset="-128"/>
                <a:ea typeface="游明朝" panose="02020400000000000000" pitchFamily="18" charset="-128"/>
                <a:cs typeface="Times New Roman" panose="02020603050405020304" pitchFamily="18" charset="0"/>
              </a:rPr>
              <a:t>〇</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The AE modes with the three frequencies (~25 kHz, ~50 kHz, and ~60 kHz) observed in the experiment can be reproduced.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ja-JP" altLang="ja-JP" sz="1800" kern="100" dirty="0">
                <a:latin typeface="游明朝" panose="02020400000000000000" pitchFamily="18" charset="-128"/>
                <a:ea typeface="游明朝" panose="02020400000000000000" pitchFamily="18" charset="-128"/>
                <a:cs typeface="Times New Roman" panose="02020603050405020304" pitchFamily="18" charset="0"/>
              </a:rPr>
              <a:t>〇</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The synergetic effects of multiple ion species are clearly appeared when the fast ions stored energy is close to the steady state.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ja-JP" altLang="ja-JP" sz="1800" kern="100" dirty="0">
                <a:latin typeface="游明朝" panose="02020400000000000000" pitchFamily="18" charset="-128"/>
                <a:ea typeface="游明朝" panose="02020400000000000000" pitchFamily="18" charset="-128"/>
                <a:cs typeface="Times New Roman" panose="02020603050405020304" pitchFamily="18" charset="0"/>
              </a:rPr>
              <a:t>〇</a:t>
            </a: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In the case of multiple ion species, the additional AE mode (60 kHz) was destabilized and the loss of ctr-injected fast deuteron becomes larger.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41</a:t>
            </a:fld>
            <a:endParaRPr kumimoji="1" lang="ja-JP" altLang="en-US"/>
          </a:p>
        </p:txBody>
      </p:sp>
    </p:spTree>
    <p:extLst>
      <p:ext uri="{BB962C8B-B14F-4D97-AF65-F5344CB8AC3E}">
        <p14:creationId xmlns:p14="http://schemas.microsoft.com/office/powerpoint/2010/main" val="32425785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Next I will investigate Effect of Charge exchange loss on these instabilities,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defTabSz="914318">
              <a:lnSpc>
                <a:spcPct val="107000"/>
              </a:lnSpc>
              <a:spcAft>
                <a:spcPts val="800"/>
              </a:spcAft>
              <a:defRPr/>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In this simulation, the synergetic effect of multiple fast ion on instabilities occurs when the stored energy is close to a steady state. </a:t>
            </a: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In this case, charge exchange have a large effect on the fast ion velocity distribution. </a:t>
            </a:r>
          </a:p>
          <a:p>
            <a:pPr defTabSz="914318">
              <a:lnSpc>
                <a:spcPct val="107000"/>
              </a:lnSpc>
              <a:spcAft>
                <a:spcPts val="800"/>
              </a:spcAft>
              <a:defRPr/>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And, In the LHD experiment, AE burst is shorter than this MEGA simulation</a:t>
            </a: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We investigate the CX loss effect. </a:t>
            </a:r>
          </a:p>
          <a:p>
            <a:pPr>
              <a:lnSpc>
                <a:spcPct val="107000"/>
              </a:lnSpc>
              <a:spcAft>
                <a:spcPts val="800"/>
              </a:spcAft>
            </a:pPr>
            <a:endParaRPr lang="en-US"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This is the comparison of no CX, CX model (10^14) and CX model (10^15).</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Purple lines shows the no CX,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Green and light blue lines show the  (10^14) and (10^15) cases, respectivewly.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Lower figures shows the frequency spectra in the show the  (10^14) and (10^15) cases.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In the case of neutron density (10^15), the time width of AE burst is close to the experiment results. But, the modes with three frequencies can reproduced even in the case of 10^15.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pPr>
              <a:lnSpc>
                <a:spcPct val="107000"/>
              </a:lnSpc>
              <a:spcAft>
                <a:spcPts val="800"/>
              </a:spcAft>
            </a:pPr>
            <a:r>
              <a:rPr lang="en-US" altLang="ja-JP" sz="1800" kern="100" dirty="0">
                <a:latin typeface="游明朝" panose="02020400000000000000" pitchFamily="18" charset="-128"/>
                <a:ea typeface="游明朝" panose="02020400000000000000" pitchFamily="18" charset="-128"/>
                <a:cs typeface="Times New Roman" panose="02020603050405020304" pitchFamily="18" charset="0"/>
              </a:rPr>
              <a:t> </a:t>
            </a:r>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42</a:t>
            </a:fld>
            <a:endParaRPr kumimoji="1" lang="ja-JP" altLang="en-US"/>
          </a:p>
        </p:txBody>
      </p:sp>
    </p:spTree>
    <p:extLst>
      <p:ext uri="{BB962C8B-B14F-4D97-AF65-F5344CB8AC3E}">
        <p14:creationId xmlns:p14="http://schemas.microsoft.com/office/powerpoint/2010/main" val="1948378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69522C4-A7AD-47B3-A009-B0E4BB54BD97}" type="slidenum">
              <a:rPr kumimoji="1" lang="ja-JP" altLang="en-US" smtClean="0"/>
              <a:t>43</a:t>
            </a:fld>
            <a:endParaRPr kumimoji="1" lang="ja-JP" altLang="en-US"/>
          </a:p>
        </p:txBody>
      </p:sp>
    </p:spTree>
    <p:extLst>
      <p:ext uri="{BB962C8B-B14F-4D97-AF65-F5344CB8AC3E}">
        <p14:creationId xmlns:p14="http://schemas.microsoft.com/office/powerpoint/2010/main" val="2328764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Nex slide show the timing B</a:t>
            </a:r>
          </a:p>
          <a:p>
            <a:r>
              <a:rPr lang="en-US" altLang="ja-JP" dirty="0">
                <a:latin typeface="Arial" charset="0"/>
                <a:cs typeface="Arial" charset="0"/>
              </a:rPr>
              <a:t>From time evolution of MHD kinetic energy, </a:t>
            </a:r>
          </a:p>
          <a:p>
            <a:pPr defTabSz="914318">
              <a:defRPr/>
            </a:pPr>
            <a:r>
              <a:rPr lang="en-US" altLang="ja-JP" dirty="0">
                <a:latin typeface="Arial" charset="0"/>
                <a:cs typeface="Arial" charset="0"/>
              </a:rPr>
              <a:t>In the case of AE driven by (P + D), </a:t>
            </a:r>
            <a:endParaRPr lang="en-US" altLang="ja-JP" dirty="0">
              <a:latin typeface="Arial" panose="020B0604020202020204" pitchFamily="34" charset="0"/>
              <a:cs typeface="Arial" panose="020B0604020202020204" pitchFamily="34" charset="0"/>
            </a:endParaRPr>
          </a:p>
          <a:p>
            <a:r>
              <a:rPr lang="en-US" altLang="ja-JP" dirty="0">
                <a:latin typeface="Arial" panose="020B0604020202020204" pitchFamily="34" charset="0"/>
                <a:cs typeface="Arial" panose="020B0604020202020204" pitchFamily="34" charset="0"/>
              </a:rPr>
              <a:t>additional AEs were destabilized by fast proton and deuteron redistributions.</a:t>
            </a:r>
            <a:r>
              <a:rPr kumimoji="1" lang="en-US" altLang="ja-JP" dirty="0"/>
              <a:t> </a:t>
            </a:r>
          </a:p>
          <a:p>
            <a:endParaRPr lang="en-US" altLang="ja-JP" dirty="0">
              <a:latin typeface="Arial" charset="0"/>
              <a:cs typeface="Arial" charset="0"/>
            </a:endParaRPr>
          </a:p>
          <a:p>
            <a:r>
              <a:rPr lang="en-US" altLang="ja-JP" dirty="0">
                <a:latin typeface="Arial" charset="0"/>
                <a:cs typeface="Arial" charset="0"/>
              </a:rPr>
              <a:t>At the maximum additional AE peak(timing B) </a:t>
            </a:r>
          </a:p>
          <a:p>
            <a:r>
              <a:rPr lang="en-US" altLang="ja-JP" dirty="0">
                <a:latin typeface="Arial" charset="0"/>
                <a:cs typeface="Arial" charset="0"/>
              </a:rPr>
              <a:t>Form figure (b) and(c)</a:t>
            </a:r>
          </a:p>
          <a:p>
            <a:pPr defTabSz="914318">
              <a:defRPr/>
            </a:pPr>
            <a:r>
              <a:rPr lang="ja-JP" altLang="en-US" dirty="0">
                <a:latin typeface="Arial" charset="0"/>
                <a:cs typeface="Arial" charset="0"/>
              </a:rPr>
              <a:t>・</a:t>
            </a:r>
            <a:r>
              <a:rPr lang="en-US" altLang="ja-JP" dirty="0">
                <a:latin typeface="Arial" charset="0"/>
                <a:cs typeface="Arial" charset="0"/>
              </a:rPr>
              <a:t>fast ion loss rates in both protons and deuterons become large in the case of AE driven by (P+D),</a:t>
            </a:r>
          </a:p>
          <a:p>
            <a:r>
              <a:rPr lang="ja-JP" altLang="en-US" dirty="0">
                <a:latin typeface="Arial" charset="0"/>
                <a:cs typeface="Arial" charset="0"/>
              </a:rPr>
              <a:t>・</a:t>
            </a:r>
            <a:r>
              <a:rPr lang="en-US" altLang="ja-JP" dirty="0">
                <a:latin typeface="Arial" charset="0"/>
                <a:cs typeface="Arial" charset="0"/>
              </a:rPr>
              <a:t>fast deuteron pressure changed significantly. </a:t>
            </a:r>
          </a:p>
          <a:p>
            <a:endParaRPr kumimoji="1" lang="ja-JP" altLang="en-US" dirty="0"/>
          </a:p>
        </p:txBody>
      </p:sp>
      <p:sp>
        <p:nvSpPr>
          <p:cNvPr id="4" name="スライド番号プレースホルダー 3"/>
          <p:cNvSpPr>
            <a:spLocks noGrp="1"/>
          </p:cNvSpPr>
          <p:nvPr>
            <p:ph type="sldNum" sz="quarter" idx="10"/>
          </p:nvPr>
        </p:nvSpPr>
        <p:spPr/>
        <p:txBody>
          <a:bodyPr/>
          <a:lstStyle/>
          <a:p>
            <a:fld id="{F69522C4-A7AD-47B3-A009-B0E4BB54BD97}" type="slidenum">
              <a:rPr kumimoji="1" lang="ja-JP" altLang="en-US" smtClean="0"/>
              <a:t>50</a:t>
            </a:fld>
            <a:endParaRPr kumimoji="1" lang="ja-JP" altLang="en-US"/>
          </a:p>
        </p:txBody>
      </p:sp>
    </p:spTree>
    <p:extLst>
      <p:ext uri="{BB962C8B-B14F-4D97-AF65-F5344CB8AC3E}">
        <p14:creationId xmlns:p14="http://schemas.microsoft.com/office/powerpoint/2010/main" val="39701492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F7563-66A9-C1AE-455E-A8D683EAFEB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8869E84-9667-CDD4-6FFE-934EA033DE4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74E980A-575E-7F30-F0D7-6ABCAF8870E5}"/>
              </a:ext>
            </a:extLst>
          </p:cNvPr>
          <p:cNvSpPr>
            <a:spLocks noGrp="1"/>
          </p:cNvSpPr>
          <p:nvPr>
            <p:ph type="body" idx="1"/>
          </p:nvPr>
        </p:nvSpPr>
        <p:spPr/>
        <p:txBody>
          <a:bodyPr/>
          <a:lstStyle/>
          <a:p>
            <a:r>
              <a:rPr kumimoji="1" lang="en-US" altLang="ja-JP" dirty="0"/>
              <a:t>Next the typical </a:t>
            </a:r>
            <a:r>
              <a:rPr kumimoji="1" lang="en-US" altLang="ja-JP" dirty="0" err="1"/>
              <a:t>alfven</a:t>
            </a:r>
            <a:r>
              <a:rPr kumimoji="1" lang="en-US" altLang="ja-JP" baseline="0" dirty="0"/>
              <a:t> eigenmode burst is investigated</a:t>
            </a:r>
          </a:p>
          <a:p>
            <a:endParaRPr kumimoji="1" lang="en-US" altLang="ja-JP" dirty="0"/>
          </a:p>
          <a:p>
            <a:r>
              <a:rPr kumimoji="1" lang="en-US" altLang="ja-JP" dirty="0"/>
              <a:t>The identification of </a:t>
            </a:r>
            <a:r>
              <a:rPr kumimoji="1" lang="en-US" altLang="ja-JP" dirty="0" err="1"/>
              <a:t>Alfeven</a:t>
            </a:r>
            <a:r>
              <a:rPr kumimoji="1" lang="en-US" altLang="ja-JP" dirty="0"/>
              <a:t> eigenmode is important for validate of the MEGA simulation.</a:t>
            </a:r>
          </a:p>
          <a:p>
            <a:endParaRPr kumimoji="1" lang="en-US" altLang="ja-JP" dirty="0"/>
          </a:p>
          <a:p>
            <a:r>
              <a:rPr kumimoji="1" lang="ja-JP" altLang="en-US" baseline="0" dirty="0"/>
              <a:t>図の説明</a:t>
            </a:r>
            <a:endParaRPr kumimoji="1" lang="en-US" altLang="ja-JP" baseline="0" dirty="0"/>
          </a:p>
          <a:p>
            <a:r>
              <a:rPr lang="en-US" altLang="ja-JP" dirty="0">
                <a:latin typeface="Arial" panose="020B0604020202020204" pitchFamily="34" charset="0"/>
                <a:cs typeface="Arial" panose="020B0604020202020204" pitchFamily="34" charset="0"/>
              </a:rPr>
              <a:t>The primary mode number at the first peak is m/n=1/1. And then, the instability with m/n=2/1 becomes large.</a:t>
            </a:r>
          </a:p>
          <a:p>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There is the maximum peak of instability at about 37.45 </a:t>
            </a:r>
            <a:r>
              <a:rPr lang="en-US" altLang="ja-JP" dirty="0" err="1">
                <a:latin typeface="Arial" panose="020B0604020202020204" pitchFamily="34" charset="0"/>
                <a:cs typeface="Arial" panose="020B0604020202020204" pitchFamily="34" charset="0"/>
              </a:rPr>
              <a:t>ms.</a:t>
            </a:r>
            <a:r>
              <a:rPr lang="en-US" altLang="ja-JP" dirty="0">
                <a:latin typeface="Arial" panose="020B0604020202020204" pitchFamily="34" charset="0"/>
                <a:cs typeface="Arial" panose="020B0604020202020204" pitchFamily="34" charset="0"/>
              </a:rPr>
              <a:t> The peak is coincident with the peak of mode amplitude with m/n=2/1. </a:t>
            </a:r>
          </a:p>
          <a:p>
            <a:endParaRPr lang="en-US"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〇</a:t>
            </a:r>
            <a:r>
              <a:rPr lang="en-US" altLang="ja-JP" dirty="0">
                <a:latin typeface="Arial" panose="020B0604020202020204" pitchFamily="34" charset="0"/>
                <a:cs typeface="Arial" panose="020B0604020202020204" pitchFamily="34" charset="0"/>
              </a:rPr>
              <a:t>The fast ion loss rate takes the maximum value near the peak of the m/n=2/1 mode amplitude.</a:t>
            </a:r>
          </a:p>
          <a:p>
            <a:endParaRPr kumimoji="1" lang="en-US" altLang="ja-JP" baseline="0" dirty="0"/>
          </a:p>
          <a:p>
            <a:endParaRPr kumimoji="1" lang="ja-JP" altLang="en-US" dirty="0"/>
          </a:p>
        </p:txBody>
      </p:sp>
      <p:sp>
        <p:nvSpPr>
          <p:cNvPr id="4" name="スライド番号プレースホルダー 3">
            <a:extLst>
              <a:ext uri="{FF2B5EF4-FFF2-40B4-BE49-F238E27FC236}">
                <a16:creationId xmlns:a16="http://schemas.microsoft.com/office/drawing/2014/main" id="{3892B733-64D8-8E0B-CF70-0436DA508C4D}"/>
              </a:ext>
            </a:extLst>
          </p:cNvPr>
          <p:cNvSpPr>
            <a:spLocks noGrp="1"/>
          </p:cNvSpPr>
          <p:nvPr>
            <p:ph type="sldNum" sz="quarter" idx="10"/>
          </p:nvPr>
        </p:nvSpPr>
        <p:spPr/>
        <p:txBody>
          <a:bodyPr/>
          <a:lstStyle/>
          <a:p>
            <a:fld id="{F69522C4-A7AD-47B3-A009-B0E4BB54BD97}" type="slidenum">
              <a:rPr kumimoji="1" lang="ja-JP" altLang="en-US" smtClean="0"/>
              <a:t>51</a:t>
            </a:fld>
            <a:endParaRPr kumimoji="1" lang="ja-JP" altLang="en-US"/>
          </a:p>
        </p:txBody>
      </p:sp>
    </p:spTree>
    <p:extLst>
      <p:ext uri="{BB962C8B-B14F-4D97-AF65-F5344CB8AC3E}">
        <p14:creationId xmlns:p14="http://schemas.microsoft.com/office/powerpoint/2010/main" val="2278079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6B044C6-B2E0-414D-A63D-958A4A3F0862}" type="datetime1">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endParaRPr kumimoji="1" lang="ja-JP" altLang="en-US" dirty="0"/>
          </a:p>
        </p:txBody>
      </p:sp>
    </p:spTree>
    <p:extLst>
      <p:ext uri="{BB962C8B-B14F-4D97-AF65-F5344CB8AC3E}">
        <p14:creationId xmlns:p14="http://schemas.microsoft.com/office/powerpoint/2010/main" val="1775680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E7A2B56-5B1D-4882-8F44-ECCF04DF9C63}" type="datetime1">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sz="2400"/>
            </a:lvl1pPr>
          </a:lstStyle>
          <a:p>
            <a:fld id="{CBBDDD4E-16D4-41B9-AADA-A25CEA7F0F3F}" type="slidenum">
              <a:rPr lang="ja-JP" altLang="en-US" smtClean="0"/>
              <a:pPr/>
              <a:t>‹#›</a:t>
            </a:fld>
            <a:endParaRPr lang="ja-JP" altLang="en-US" dirty="0"/>
          </a:p>
        </p:txBody>
      </p:sp>
    </p:spTree>
    <p:extLst>
      <p:ext uri="{BB962C8B-B14F-4D97-AF65-F5344CB8AC3E}">
        <p14:creationId xmlns:p14="http://schemas.microsoft.com/office/powerpoint/2010/main" val="2960753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B37DC7C8-580B-4406-A5AD-38934A58C053}" type="datetime1">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BBDDD4E-16D4-41B9-AADA-A25CEA7F0F3F}" type="slidenum">
              <a:rPr kumimoji="1" lang="ja-JP" altLang="en-US" smtClean="0"/>
              <a:t>‹#›</a:t>
            </a:fld>
            <a:endParaRPr kumimoji="1" lang="ja-JP" altLang="en-US" dirty="0"/>
          </a:p>
        </p:txBody>
      </p:sp>
    </p:spTree>
    <p:extLst>
      <p:ext uri="{BB962C8B-B14F-4D97-AF65-F5344CB8AC3E}">
        <p14:creationId xmlns:p14="http://schemas.microsoft.com/office/powerpoint/2010/main" val="366787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6670837C-EAAB-45AF-AEE0-975BF10AF55A}" type="datetime1">
              <a:rPr kumimoji="1" lang="ja-JP" altLang="en-US" smtClean="0"/>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BBDDD4E-16D4-41B9-AADA-A25CEA7F0F3F}" type="slidenum">
              <a:rPr kumimoji="1" lang="ja-JP" altLang="en-US" smtClean="0"/>
              <a:t>‹#›</a:t>
            </a:fld>
            <a:endParaRPr kumimoji="1" lang="ja-JP" altLang="en-US"/>
          </a:p>
        </p:txBody>
      </p:sp>
    </p:spTree>
    <p:extLst>
      <p:ext uri="{BB962C8B-B14F-4D97-AF65-F5344CB8AC3E}">
        <p14:creationId xmlns:p14="http://schemas.microsoft.com/office/powerpoint/2010/main" val="458870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6C85C094-97F5-40E7-8E3F-95E2ECBC44BD}" type="datetime1">
              <a:rPr kumimoji="1" lang="ja-JP" altLang="en-US" smtClean="0"/>
              <a:t>2026/9/28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BBDDD4E-16D4-41B9-AADA-A25CEA7F0F3F}" type="slidenum">
              <a:rPr kumimoji="1" lang="ja-JP" altLang="en-US" smtClean="0"/>
              <a:t>‹#›</a:t>
            </a:fld>
            <a:endParaRPr kumimoji="1" lang="ja-JP" altLang="en-US"/>
          </a:p>
        </p:txBody>
      </p:sp>
    </p:spTree>
    <p:extLst>
      <p:ext uri="{BB962C8B-B14F-4D97-AF65-F5344CB8AC3E}">
        <p14:creationId xmlns:p14="http://schemas.microsoft.com/office/powerpoint/2010/main" val="4152784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EBAF770-7C03-4A9D-A6A9-3D3409A045BE}" type="datetime1">
              <a:rPr kumimoji="1" lang="ja-JP" altLang="en-US" smtClean="0"/>
              <a:t>2026/9/28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BBDDD4E-16D4-41B9-AADA-A25CEA7F0F3F}" type="slidenum">
              <a:rPr kumimoji="1" lang="ja-JP" altLang="en-US" smtClean="0"/>
              <a:t>‹#›</a:t>
            </a:fld>
            <a:endParaRPr kumimoji="1" lang="ja-JP" altLang="en-US"/>
          </a:p>
        </p:txBody>
      </p:sp>
    </p:spTree>
    <p:extLst>
      <p:ext uri="{BB962C8B-B14F-4D97-AF65-F5344CB8AC3E}">
        <p14:creationId xmlns:p14="http://schemas.microsoft.com/office/powerpoint/2010/main" val="2174698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9C0B338-CE0E-43A6-8F11-4A61E4731EEC}" type="datetime1">
              <a:rPr kumimoji="1" lang="ja-JP" altLang="en-US" smtClean="0"/>
              <a:t>2026/9/28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BBDDD4E-16D4-41B9-AADA-A25CEA7F0F3F}" type="slidenum">
              <a:rPr kumimoji="1" lang="ja-JP" altLang="en-US" smtClean="0"/>
              <a:t>‹#›</a:t>
            </a:fld>
            <a:endParaRPr kumimoji="1" lang="ja-JP" altLang="en-US"/>
          </a:p>
        </p:txBody>
      </p:sp>
    </p:spTree>
    <p:extLst>
      <p:ext uri="{BB962C8B-B14F-4D97-AF65-F5344CB8AC3E}">
        <p14:creationId xmlns:p14="http://schemas.microsoft.com/office/powerpoint/2010/main" val="1794996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4A2FFF8-5650-4D2F-B5CB-5A22A91EA8BB}" type="datetime1">
              <a:rPr kumimoji="1" lang="ja-JP" altLang="en-US" smtClean="0"/>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BBDDD4E-16D4-41B9-AADA-A25CEA7F0F3F}" type="slidenum">
              <a:rPr kumimoji="1" lang="ja-JP" altLang="en-US" smtClean="0"/>
              <a:t>‹#›</a:t>
            </a:fld>
            <a:endParaRPr kumimoji="1" lang="ja-JP" altLang="en-US"/>
          </a:p>
        </p:txBody>
      </p:sp>
    </p:spTree>
    <p:extLst>
      <p:ext uri="{BB962C8B-B14F-4D97-AF65-F5344CB8AC3E}">
        <p14:creationId xmlns:p14="http://schemas.microsoft.com/office/powerpoint/2010/main" val="384361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6F1C217-C743-43E2-8BFC-3DAAA9045AF0}" type="datetime1">
              <a:rPr kumimoji="1" lang="ja-JP" altLang="en-US" smtClean="0"/>
              <a:t>2026/9/28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BBDDD4E-16D4-41B9-AADA-A25CEA7F0F3F}" type="slidenum">
              <a:rPr kumimoji="1" lang="ja-JP" altLang="en-US" smtClean="0"/>
              <a:t>‹#›</a:t>
            </a:fld>
            <a:endParaRPr kumimoji="1" lang="ja-JP" altLang="en-US"/>
          </a:p>
        </p:txBody>
      </p:sp>
    </p:spTree>
    <p:extLst>
      <p:ext uri="{BB962C8B-B14F-4D97-AF65-F5344CB8AC3E}">
        <p14:creationId xmlns:p14="http://schemas.microsoft.com/office/powerpoint/2010/main" val="3174673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1D950D2-1A1D-4E8B-861F-9BE17D96C457}" type="datetime1">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BBDDD4E-16D4-41B9-AADA-A25CEA7F0F3F}" type="slidenum">
              <a:rPr kumimoji="1" lang="ja-JP" altLang="en-US" smtClean="0"/>
              <a:t>‹#›</a:t>
            </a:fld>
            <a:endParaRPr kumimoji="1" lang="ja-JP" altLang="en-US"/>
          </a:p>
        </p:txBody>
      </p:sp>
    </p:spTree>
    <p:extLst>
      <p:ext uri="{BB962C8B-B14F-4D97-AF65-F5344CB8AC3E}">
        <p14:creationId xmlns:p14="http://schemas.microsoft.com/office/powerpoint/2010/main" val="92534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10A551C-610B-4DC1-9A0B-6E361647DB4A}" type="datetime1">
              <a:rPr kumimoji="1" lang="ja-JP" altLang="en-US" smtClean="0"/>
              <a:t>2026/9/28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BBDDD4E-16D4-41B9-AADA-A25CEA7F0F3F}" type="slidenum">
              <a:rPr kumimoji="1" lang="ja-JP" altLang="en-US" smtClean="0"/>
              <a:t>‹#›</a:t>
            </a:fld>
            <a:endParaRPr kumimoji="1" lang="ja-JP" altLang="en-US"/>
          </a:p>
        </p:txBody>
      </p:sp>
    </p:spTree>
    <p:extLst>
      <p:ext uri="{BB962C8B-B14F-4D97-AF65-F5344CB8AC3E}">
        <p14:creationId xmlns:p14="http://schemas.microsoft.com/office/powerpoint/2010/main" val="177882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48B8B0-2C30-4217-914B-72F55797D6EC}" type="datetime1">
              <a:rPr kumimoji="1" lang="ja-JP" altLang="en-US" smtClean="0"/>
              <a:t>2026/9/28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fld id="{CBBDDD4E-16D4-41B9-AADA-A25CEA7F0F3F}" type="slidenum">
              <a:rPr lang="ja-JP" altLang="en-US" smtClean="0"/>
              <a:pPr/>
              <a:t>‹#›</a:t>
            </a:fld>
            <a:endParaRPr lang="ja-JP" altLang="en-US"/>
          </a:p>
        </p:txBody>
      </p:sp>
    </p:spTree>
    <p:extLst>
      <p:ext uri="{BB962C8B-B14F-4D97-AF65-F5344CB8AC3E}">
        <p14:creationId xmlns:p14="http://schemas.microsoft.com/office/powerpoint/2010/main" val="1355138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emf"/></Relationships>
</file>

<file path=ppt/slides/_rels/slide1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3.emf"/><Relationship Id="rId4" Type="http://schemas.openxmlformats.org/officeDocument/2006/relationships/image" Target="../media/image32.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image" Target="../media/image35.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image" Target="../media/image49.emf"/><Relationship Id="rId7" Type="http://schemas.openxmlformats.org/officeDocument/2006/relationships/image" Target="../media/image5.emf"/><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emf"/><Relationship Id="rId4" Type="http://schemas.openxmlformats.org/officeDocument/2006/relationships/image" Target="../media/image50.emf"/></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1.emf"/><Relationship Id="rId5" Type="http://schemas.openxmlformats.org/officeDocument/2006/relationships/image" Target="../media/image60.emf"/><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2.emf"/><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0.emf"/><Relationship Id="rId4" Type="http://schemas.openxmlformats.org/officeDocument/2006/relationships/image" Target="../media/image64.emf"/></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5.emf"/><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8.emf"/><Relationship Id="rId4" Type="http://schemas.openxmlformats.org/officeDocument/2006/relationships/image" Target="../media/image67.emf"/></Relationships>
</file>

<file path=ppt/slides/_rels/slide44.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0.emf"/></Relationships>
</file>

<file path=ppt/slides/_rels/slide45.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52.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78.jpg"/><Relationship Id="rId4" Type="http://schemas.openxmlformats.org/officeDocument/2006/relationships/image" Target="../media/image77.emf"/></Relationships>
</file>

<file path=ppt/slides/_rels/slide53.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6512" y="276319"/>
            <a:ext cx="9181488" cy="5416868"/>
          </a:xfrm>
          <a:prstGeom prst="rect">
            <a:avLst/>
          </a:prstGeom>
          <a:noFill/>
        </p:spPr>
        <p:txBody>
          <a:bodyPr wrap="square" rtlCol="0">
            <a:spAutoFit/>
          </a:bodyPr>
          <a:lstStyle/>
          <a:p>
            <a:endParaRPr lang="ja-JP" altLang="en-US" sz="3600" dirty="0"/>
          </a:p>
          <a:p>
            <a:pPr algn="ctr"/>
            <a:r>
              <a:rPr lang="en-US" altLang="ja-JP" sz="3600" dirty="0">
                <a:solidFill>
                  <a:srgbClr val="FF0000"/>
                </a:solidFill>
              </a:rPr>
              <a:t>Effect of Pressure Gradients of Multiple Fast-Ion Species on Fast-Ion-Driven Instabilities in the Large Helical Device</a:t>
            </a:r>
            <a:endParaRPr lang="en-US" altLang="ja-JP" sz="3600" dirty="0">
              <a:solidFill>
                <a:srgbClr val="FF0000"/>
              </a:solidFill>
              <a:latin typeface="Arial" panose="020B0604020202020204" pitchFamily="34" charset="0"/>
              <a:cs typeface="Arial" panose="020B0604020202020204" pitchFamily="34" charset="0"/>
            </a:endParaRPr>
          </a:p>
          <a:p>
            <a:pPr algn="ctr"/>
            <a:endParaRPr kumimoji="1" lang="en-US" altLang="ja-JP" sz="3600" dirty="0"/>
          </a:p>
          <a:p>
            <a:pPr algn="ctr"/>
            <a:r>
              <a:rPr lang="en-US" altLang="ja-JP" sz="2800" dirty="0"/>
              <a:t>R. Seki</a:t>
            </a:r>
            <a:r>
              <a:rPr lang="en-US" altLang="ja-JP" sz="2800" baseline="30000" dirty="0"/>
              <a:t> 1</a:t>
            </a:r>
            <a:r>
              <a:rPr lang="en-US" altLang="ja-JP" sz="2800" dirty="0"/>
              <a:t>, Y. Todo</a:t>
            </a:r>
            <a:r>
              <a:rPr lang="en-US" altLang="ja-JP" sz="2800" baseline="30000" dirty="0"/>
              <a:t>1</a:t>
            </a:r>
            <a:r>
              <a:rPr lang="en-US" altLang="ja-JP" sz="2800" dirty="0"/>
              <a:t>,</a:t>
            </a:r>
            <a:r>
              <a:rPr lang="en-US" altLang="ja-JP" sz="2800" baseline="30000" dirty="0"/>
              <a:t> </a:t>
            </a:r>
            <a:r>
              <a:rPr lang="en-US" altLang="ja-JP" sz="2800" dirty="0"/>
              <a:t>S. Kamio</a:t>
            </a:r>
            <a:r>
              <a:rPr lang="en-US" altLang="ja-JP" sz="2800" baseline="30000" dirty="0"/>
              <a:t>3</a:t>
            </a:r>
            <a:r>
              <a:rPr lang="en-US" altLang="ja-JP" sz="2800" dirty="0"/>
              <a:t>, K. Ogawa</a:t>
            </a:r>
            <a:r>
              <a:rPr lang="en-US" altLang="ja-JP" sz="2800" baseline="30000" dirty="0"/>
              <a:t>1,2</a:t>
            </a:r>
            <a:r>
              <a:rPr lang="en-US" altLang="ja-JP" sz="2800" dirty="0"/>
              <a:t>, </a:t>
            </a:r>
          </a:p>
          <a:p>
            <a:pPr algn="ctr"/>
            <a:r>
              <a:rPr lang="en-US" altLang="ja-JP" sz="2800" dirty="0"/>
              <a:t>M. Isobe</a:t>
            </a:r>
            <a:r>
              <a:rPr lang="en-US" altLang="ja-JP" sz="2800" baseline="30000" dirty="0"/>
              <a:t>1,2</a:t>
            </a:r>
            <a:r>
              <a:rPr lang="en-US" altLang="ja-JP" sz="2800" dirty="0"/>
              <a:t>,</a:t>
            </a:r>
            <a:r>
              <a:rPr lang="ja-JP" altLang="en-US" sz="2800" dirty="0"/>
              <a:t> </a:t>
            </a:r>
            <a:r>
              <a:rPr lang="en-US" altLang="ja-JP" sz="2800" dirty="0"/>
              <a:t>and M. Osakabe</a:t>
            </a:r>
            <a:r>
              <a:rPr lang="en-US" altLang="ja-JP" sz="2800" baseline="30000" dirty="0"/>
              <a:t> 1,2</a:t>
            </a:r>
            <a:endParaRPr lang="en-US" altLang="ja-JP" sz="2800" dirty="0"/>
          </a:p>
          <a:p>
            <a:pPr algn="ctr"/>
            <a:r>
              <a:rPr lang="en-US" altLang="ja-JP" sz="2200" dirty="0"/>
              <a:t>National Institute for Fusion Science,</a:t>
            </a:r>
            <a:r>
              <a:rPr lang="ja-JP" altLang="en-US" sz="2200" dirty="0"/>
              <a:t> </a:t>
            </a:r>
            <a:r>
              <a:rPr lang="en-US" altLang="ja-JP" sz="2200" dirty="0"/>
              <a:t>National Institutes of Natural Sciences </a:t>
            </a:r>
          </a:p>
          <a:p>
            <a:pPr algn="ctr"/>
            <a:r>
              <a:rPr lang="en-US" altLang="ja-JP" sz="2200" dirty="0"/>
              <a:t>SOKENDAI , Department </a:t>
            </a:r>
            <a:r>
              <a:rPr kumimoji="1" lang="en-US" altLang="ja-JP" sz="2200" dirty="0"/>
              <a:t>of Fusion science, The Graduate university </a:t>
            </a:r>
          </a:p>
          <a:p>
            <a:pPr algn="ctr"/>
            <a:r>
              <a:rPr kumimoji="1" lang="en-US" altLang="ja-JP" sz="2200" dirty="0"/>
              <a:t>For Advanced Studies</a:t>
            </a:r>
          </a:p>
          <a:p>
            <a:pPr algn="ctr"/>
            <a:r>
              <a:rPr lang="en-US" altLang="ja-JP" sz="2200" dirty="0"/>
              <a:t>TAE Technologies.</a:t>
            </a:r>
            <a:endParaRPr kumimoji="1" lang="en-US" altLang="ja-JP" sz="2200" dirty="0"/>
          </a:p>
          <a:p>
            <a:pPr algn="ctr"/>
            <a:endParaRPr kumimoji="1" lang="ja-JP" altLang="en-US" sz="2200" dirty="0">
              <a:solidFill>
                <a:schemeClr val="bg1">
                  <a:lumMod val="65000"/>
                </a:schemeClr>
              </a:solidFill>
            </a:endParaRPr>
          </a:p>
        </p:txBody>
      </p:sp>
      <p:pic>
        <p:nvPicPr>
          <p:cNvPr id="11267" name="Picture 3" descr="C:\Users\seki\Desktop\PS-log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5857371"/>
            <a:ext cx="1556183" cy="991550"/>
          </a:xfrm>
          <a:prstGeom prst="rect">
            <a:avLst/>
          </a:prstGeom>
          <a:noFill/>
          <a:extLst>
            <a:ext uri="{909E8E84-426E-40DD-AFC4-6F175D3DCCD1}">
              <a14:hiddenFill xmlns:a14="http://schemas.microsoft.com/office/drawing/2010/main">
                <a:solidFill>
                  <a:srgbClr val="FFFFFF"/>
                </a:solidFill>
              </a14:hiddenFill>
            </a:ext>
          </a:extLst>
        </p:spPr>
      </p:pic>
      <p:pic>
        <p:nvPicPr>
          <p:cNvPr id="61442" name="Picture 2" descr="C:\Users\seki\Desktop\EPGlogo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682452"/>
            <a:ext cx="1786727" cy="1186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033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CBBDDD4E-16D4-41B9-AADA-A25CEA7F0F3F}" type="slidenum">
              <a:rPr lang="ja-JP" altLang="en-US" smtClean="0"/>
              <a:pPr/>
              <a:t>1</a:t>
            </a:fld>
            <a:endParaRPr lang="ja-JP" altLang="en-US" dirty="0"/>
          </a:p>
        </p:txBody>
      </p:sp>
      <p:sp>
        <p:nvSpPr>
          <p:cNvPr id="7" name="Rectangle 84"/>
          <p:cNvSpPr>
            <a:spLocks noGrp="1" noChangeArrowheads="1"/>
          </p:cNvSpPr>
          <p:nvPr>
            <p:ph type="title"/>
          </p:nvPr>
        </p:nvSpPr>
        <p:spPr>
          <a:xfrm>
            <a:off x="0" y="105767"/>
            <a:ext cx="7772400" cy="442913"/>
          </a:xfrm>
        </p:spPr>
        <p:txBody>
          <a:bodyPr>
            <a:noAutofit/>
          </a:bodyPr>
          <a:lstStyle/>
          <a:p>
            <a:pPr algn="l" eaLnBrk="1" hangingPunct="1"/>
            <a:r>
              <a:rPr lang="en-US" altLang="ja-JP" sz="3200" dirty="0">
                <a:latin typeface="Arial" charset="0"/>
              </a:rPr>
              <a:t>Background</a:t>
            </a:r>
            <a:endParaRPr lang="en-US" altLang="ja-JP" sz="3200" dirty="0">
              <a:solidFill>
                <a:schemeClr val="tx1"/>
              </a:solidFill>
              <a:latin typeface="Arial" charset="0"/>
            </a:endParaRPr>
          </a:p>
        </p:txBody>
      </p:sp>
      <p:sp>
        <p:nvSpPr>
          <p:cNvPr id="9" name="正方形/長方形 8"/>
          <p:cNvSpPr/>
          <p:nvPr/>
        </p:nvSpPr>
        <p:spPr>
          <a:xfrm>
            <a:off x="107504" y="920621"/>
            <a:ext cx="8784976" cy="6001643"/>
          </a:xfrm>
          <a:prstGeom prst="rect">
            <a:avLst/>
          </a:prstGeom>
        </p:spPr>
        <p:txBody>
          <a:bodyPr wrap="square">
            <a:spAutoFit/>
          </a:bodyPr>
          <a:lstStyle/>
          <a:p>
            <a:r>
              <a:rPr lang="ja-JP" altLang="en-US" sz="2400" dirty="0">
                <a:latin typeface="Arial" panose="020B0604020202020204" pitchFamily="34" charset="0"/>
                <a:cs typeface="Arial" panose="020B0604020202020204" pitchFamily="34" charset="0"/>
              </a:rPr>
              <a:t>〇</a:t>
            </a:r>
            <a:r>
              <a:rPr lang="en-US" altLang="ja-JP" sz="2400" dirty="0">
                <a:latin typeface="Arial" charset="0"/>
                <a:cs typeface="Arial" charset="0"/>
              </a:rPr>
              <a:t>In fusion devices, there are multiple fast-ion species such as fusion-product α-particles and fast deuterons produced by neutral beam injection (NBI). These fast ions may induce instabilities such as Alfvén Eigenmodes (AEs) which enhance fast-ion transport and losses. </a:t>
            </a:r>
          </a:p>
          <a:p>
            <a:endParaRPr lang="en-US" altLang="ja-JP" sz="2400" dirty="0">
              <a:latin typeface="Arial" charset="0"/>
              <a:cs typeface="Arial" charset="0"/>
            </a:endParaRPr>
          </a:p>
          <a:p>
            <a:r>
              <a:rPr lang="ja-JP" altLang="en-US" sz="2400" dirty="0">
                <a:latin typeface="Arial" charset="0"/>
                <a:cs typeface="Arial" charset="0"/>
              </a:rPr>
              <a:t>〇</a:t>
            </a:r>
            <a:r>
              <a:rPr lang="en-US" altLang="ja-JP" sz="2400" dirty="0">
                <a:latin typeface="Arial" charset="0"/>
                <a:cs typeface="Arial" charset="0"/>
              </a:rPr>
              <a:t>In the plasma with multiple fast-ion species, a complex synergistic effect of multiple fast-ion species may arise on the instabilities and fast-ion transport, because the interaction with the instabilities may differ for different species.</a:t>
            </a:r>
          </a:p>
          <a:p>
            <a:endParaRPr lang="en-US" altLang="ja-JP" sz="2400" dirty="0">
              <a:latin typeface="Arial" charset="0"/>
              <a:cs typeface="Arial" charset="0"/>
            </a:endParaRPr>
          </a:p>
          <a:p>
            <a:pPr>
              <a:spcBef>
                <a:spcPct val="0"/>
              </a:spcBef>
              <a:buFontTx/>
              <a:buNone/>
            </a:pPr>
            <a:r>
              <a:rPr lang="ja-JP" altLang="en-US" sz="2400" dirty="0">
                <a:latin typeface="Arial" charset="0"/>
                <a:cs typeface="Arial" charset="0"/>
              </a:rPr>
              <a:t>〇</a:t>
            </a:r>
            <a:r>
              <a:rPr lang="en-US" altLang="ja-JP" sz="2400" dirty="0">
                <a:latin typeface="Arial" panose="020B0604020202020204" pitchFamily="34" charset="0"/>
                <a:cs typeface="Arial" panose="020B0604020202020204" pitchFamily="34" charset="0"/>
              </a:rPr>
              <a:t>Computer simulations are useful tools for investigating the synergistic effect. A hybrid simulation code for nonlinear MHD and energetic particle dynamics, MEGA, can investigate AE instabilities including the fast ion source, collisions, and losses</a:t>
            </a:r>
          </a:p>
          <a:p>
            <a:r>
              <a:rPr lang="ja-JP" altLang="en-US" sz="2400" dirty="0">
                <a:latin typeface="Arial" panose="020B0604020202020204" pitchFamily="34" charset="0"/>
                <a:cs typeface="Arial" panose="020B0604020202020204" pitchFamily="34" charset="0"/>
              </a:rPr>
              <a:t>　</a:t>
            </a:r>
            <a:endParaRPr lang="en-US" altLang="ja-JP" sz="2400" dirty="0">
              <a:latin typeface="Arial" panose="020B0604020202020204" pitchFamily="34" charset="0"/>
              <a:cs typeface="Arial" panose="020B0604020202020204" pitchFamily="34" charset="0"/>
            </a:endParaRPr>
          </a:p>
        </p:txBody>
      </p:sp>
      <p:cxnSp>
        <p:nvCxnSpPr>
          <p:cNvPr id="11" name="直線コネクタ 10"/>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504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コンテンツ プレースホルダー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1772816"/>
            <a:ext cx="4118059" cy="3088544"/>
          </a:xfrm>
          <a:prstGeom prst="rect">
            <a:avLst/>
          </a:prstGeom>
        </p:spPr>
      </p:pic>
      <p:sp>
        <p:nvSpPr>
          <p:cNvPr id="14338" name="Rectangle 2"/>
          <p:cNvSpPr>
            <a:spLocks noChangeArrowheads="1"/>
          </p:cNvSpPr>
          <p:nvPr/>
        </p:nvSpPr>
        <p:spPr bwMode="auto">
          <a:xfrm>
            <a:off x="-36513" y="15875"/>
            <a:ext cx="9540876" cy="533400"/>
          </a:xfrm>
          <a:prstGeom prst="rect">
            <a:avLst/>
          </a:prstGeom>
          <a:noFill/>
          <a:ln w="9525">
            <a:noFill/>
            <a:miter lim="800000"/>
            <a:headEnd/>
            <a:tailEnd/>
          </a:ln>
        </p:spPr>
        <p:txBody>
          <a:bodyPr anchor="ctr"/>
          <a:lstStyle/>
          <a:p>
            <a:pPr>
              <a:defRPr/>
            </a:pPr>
            <a:endParaRPr lang="en-US" altLang="ja-JP" sz="2400" dirty="0">
              <a:latin typeface="Arial" panose="020B0604020202020204" pitchFamily="34" charset="0"/>
              <a:ea typeface="+mj-ea"/>
              <a:cs typeface="Arial" panose="020B0604020202020204" pitchFamily="34" charset="0"/>
            </a:endParaRPr>
          </a:p>
        </p:txBody>
      </p:sp>
      <p:sp>
        <p:nvSpPr>
          <p:cNvPr id="6148" name="正方形/長方形 17"/>
          <p:cNvSpPr>
            <a:spLocks noChangeArrowheads="1"/>
          </p:cNvSpPr>
          <p:nvPr/>
        </p:nvSpPr>
        <p:spPr bwMode="auto">
          <a:xfrm>
            <a:off x="34925" y="692150"/>
            <a:ext cx="9109075"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buFont typeface="Wingdings" pitchFamily="2" charset="2"/>
              <a:buChar char="l"/>
            </a:pPr>
            <a:r>
              <a:rPr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400" dirty="0">
                <a:latin typeface="Arial Unicode MS" panose="020B0604020202020204" pitchFamily="50" charset="-128"/>
                <a:ea typeface="Arial Unicode MS" panose="020B0604020202020204" pitchFamily="50" charset="-128"/>
                <a:cs typeface="Arial Unicode MS" panose="020B0604020202020204" pitchFamily="50" charset="-128"/>
              </a:rPr>
              <a:t>MEGA code </a:t>
            </a:r>
          </a:p>
          <a:p>
            <a:pPr eaLnBrk="1" hangingPunct="1"/>
            <a:r>
              <a:rPr lang="en-US" altLang="ja-JP" sz="2400" dirty="0">
                <a:latin typeface="Arial Unicode MS" panose="020B0604020202020204" pitchFamily="50" charset="-128"/>
                <a:ea typeface="Arial Unicode MS" panose="020B0604020202020204" pitchFamily="50" charset="-128"/>
                <a:cs typeface="Arial Unicode MS" panose="020B0604020202020204" pitchFamily="50" charset="-128"/>
              </a:rPr>
              <a:t>    - a hybrid simulation code for nonlinear magnetohydrodynamics (MHD) and energetic-particle dynamics in the real coordinates with use of equilibrium magnetic </a:t>
            </a:r>
            <a:r>
              <a:rPr lang="en-US" altLang="ja-JP" sz="2400" dirty="0">
                <a:ea typeface="Arial Unicode MS" panose="020B0604020202020204" pitchFamily="50" charset="-128"/>
                <a:cs typeface="Arial" panose="020B0604020202020204" pitchFamily="34" charset="0"/>
              </a:rPr>
              <a:t>field</a:t>
            </a:r>
            <a:r>
              <a:rPr lang="en-US" altLang="ja-JP" sz="2400" dirty="0">
                <a:latin typeface="Arial Unicode MS" panose="020B0604020202020204" pitchFamily="50" charset="-128"/>
                <a:ea typeface="Arial Unicode MS" panose="020B0604020202020204" pitchFamily="50" charset="-128"/>
                <a:cs typeface="Arial Unicode MS" panose="020B0604020202020204" pitchFamily="50" charset="-128"/>
              </a:rPr>
              <a:t> calculated by HINT.</a:t>
            </a:r>
          </a:p>
          <a:p>
            <a:pPr eaLnBrk="1" hangingPunct="1"/>
            <a:endParaRPr lang="en-US" altLang="ja-JP"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Rectangle 29"/>
          <p:cNvSpPr txBox="1">
            <a:spLocks noChangeArrowheads="1"/>
          </p:cNvSpPr>
          <p:nvPr/>
        </p:nvSpPr>
        <p:spPr>
          <a:xfrm>
            <a:off x="2125" y="92888"/>
            <a:ext cx="9372600" cy="44291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3200" dirty="0">
                <a:latin typeface="Arial Unicode MS" pitchFamily="50" charset="-128"/>
                <a:ea typeface="Arial Unicode MS" pitchFamily="50" charset="-128"/>
                <a:cs typeface="Arial Unicode MS" pitchFamily="50" charset="-128"/>
              </a:rPr>
              <a:t>MEGA</a:t>
            </a:r>
            <a:r>
              <a:rPr lang="ja-JP" altLang="en-US" sz="3200" dirty="0">
                <a:latin typeface="Arial Unicode MS" pitchFamily="50" charset="-128"/>
                <a:ea typeface="Arial Unicode MS" pitchFamily="50" charset="-128"/>
                <a:cs typeface="Arial Unicode MS" pitchFamily="50" charset="-128"/>
              </a:rPr>
              <a:t> </a:t>
            </a:r>
            <a:r>
              <a:rPr lang="en-US" altLang="ja-JP" sz="3200" dirty="0">
                <a:latin typeface="Arial Unicode MS" pitchFamily="50" charset="-128"/>
                <a:ea typeface="Arial Unicode MS" pitchFamily="50" charset="-128"/>
                <a:cs typeface="Arial Unicode MS" pitchFamily="50" charset="-128"/>
              </a:rPr>
              <a:t>code</a:t>
            </a:r>
            <a:endParaRPr lang="en-US" altLang="ja-JP" sz="3200" dirty="0"/>
          </a:p>
        </p:txBody>
      </p:sp>
      <p:sp useBgFill="1">
        <p:nvSpPr>
          <p:cNvPr id="3" name="正方形/長方形 2"/>
          <p:cNvSpPr/>
          <p:nvPr/>
        </p:nvSpPr>
        <p:spPr>
          <a:xfrm>
            <a:off x="884189" y="2812866"/>
            <a:ext cx="91440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latin typeface="Arial" panose="020B0604020202020204" pitchFamily="34" charset="0"/>
                <a:cs typeface="Arial" panose="020B0604020202020204" pitchFamily="34" charset="0"/>
              </a:rPr>
              <a:t>PIC</a:t>
            </a:r>
            <a:endParaRPr kumimoji="1" lang="ja-JP" altLang="en-US" sz="2400" dirty="0">
              <a:solidFill>
                <a:schemeClr val="tx1"/>
              </a:solidFill>
              <a:latin typeface="Arial" panose="020B0604020202020204" pitchFamily="34" charset="0"/>
              <a:cs typeface="Arial" panose="020B0604020202020204" pitchFamily="34" charset="0"/>
            </a:endParaRPr>
          </a:p>
        </p:txBody>
      </p:sp>
      <p:sp useBgFill="1">
        <p:nvSpPr>
          <p:cNvPr id="15" name="正方形/長方形 14"/>
          <p:cNvSpPr/>
          <p:nvPr/>
        </p:nvSpPr>
        <p:spPr>
          <a:xfrm>
            <a:off x="898281" y="4469050"/>
            <a:ext cx="914400"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latin typeface="Arial" panose="020B0604020202020204" pitchFamily="34" charset="0"/>
                <a:cs typeface="Arial" panose="020B0604020202020204" pitchFamily="34" charset="0"/>
              </a:rPr>
              <a:t>MHD</a:t>
            </a:r>
            <a:endParaRPr kumimoji="1" lang="ja-JP" altLang="en-US" sz="2400" dirty="0">
              <a:solidFill>
                <a:schemeClr val="tx1"/>
              </a:solidFill>
              <a:latin typeface="Arial" panose="020B0604020202020204" pitchFamily="34" charset="0"/>
              <a:cs typeface="Arial" panose="020B0604020202020204" pitchFamily="34" charset="0"/>
            </a:endParaRPr>
          </a:p>
        </p:txBody>
      </p:sp>
      <p:sp>
        <p:nvSpPr>
          <p:cNvPr id="4" name="テキスト ボックス 3"/>
          <p:cNvSpPr txBox="1"/>
          <p:nvPr/>
        </p:nvSpPr>
        <p:spPr>
          <a:xfrm>
            <a:off x="2086621" y="2492896"/>
            <a:ext cx="4229043" cy="1323439"/>
          </a:xfrm>
          <a:prstGeom prst="rect">
            <a:avLst/>
          </a:prstGeom>
          <a:noFill/>
        </p:spPr>
        <p:txBody>
          <a:bodyPr wrap="none" rtlCol="0">
            <a:spAutoFit/>
          </a:bodyPr>
          <a:lstStyle/>
          <a:p>
            <a:r>
              <a:rPr lang="ja-JP" altLang="en-US" sz="2000" dirty="0">
                <a:latin typeface="Arial" panose="020B0604020202020204" pitchFamily="34" charset="0"/>
                <a:cs typeface="Arial" panose="020B0604020202020204" pitchFamily="34" charset="0"/>
              </a:rPr>
              <a:t>〇</a:t>
            </a:r>
            <a:r>
              <a:rPr lang="en-US" altLang="ja-JP" sz="2000" dirty="0">
                <a:latin typeface="Arial" panose="020B0604020202020204" pitchFamily="34" charset="0"/>
                <a:cs typeface="Arial" panose="020B0604020202020204" pitchFamily="34" charset="0"/>
              </a:rPr>
              <a:t>time evolution of fast ion</a:t>
            </a:r>
          </a:p>
          <a:p>
            <a:r>
              <a:rPr kumimoji="1" lang="ja-JP" altLang="en-US" sz="2000" dirty="0">
                <a:latin typeface="Arial" panose="020B0604020202020204" pitchFamily="34" charset="0"/>
                <a:cs typeface="Arial" panose="020B0604020202020204" pitchFamily="34" charset="0"/>
              </a:rPr>
              <a:t>　</a:t>
            </a:r>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source of fast ion</a:t>
            </a:r>
          </a:p>
          <a:p>
            <a:r>
              <a:rPr kumimoji="1" lang="ja-JP" altLang="en-US" sz="2000" dirty="0">
                <a:latin typeface="Arial" panose="020B0604020202020204" pitchFamily="34" charset="0"/>
                <a:cs typeface="Arial" panose="020B0604020202020204" pitchFamily="34" charset="0"/>
              </a:rPr>
              <a:t>　　・</a:t>
            </a:r>
            <a:r>
              <a:rPr kumimoji="1" lang="en-US" altLang="ja-JP" sz="2000" dirty="0">
                <a:latin typeface="Arial" panose="020B0604020202020204" pitchFamily="34" charset="0"/>
                <a:cs typeface="Arial" panose="020B0604020202020204" pitchFamily="34" charset="0"/>
              </a:rPr>
              <a:t>change of position and velocity </a:t>
            </a:r>
          </a:p>
          <a:p>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fast-ion</a:t>
            </a:r>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loss</a:t>
            </a:r>
            <a:endParaRPr kumimoji="1" lang="ja-JP" altLang="en-US" sz="2000" dirty="0">
              <a:latin typeface="Arial" panose="020B0604020202020204" pitchFamily="34" charset="0"/>
              <a:cs typeface="Arial" panose="020B0604020202020204" pitchFamily="34" charset="0"/>
            </a:endParaRPr>
          </a:p>
        </p:txBody>
      </p:sp>
      <p:sp>
        <p:nvSpPr>
          <p:cNvPr id="16" name="テキスト ボックス 15"/>
          <p:cNvSpPr txBox="1"/>
          <p:nvPr/>
        </p:nvSpPr>
        <p:spPr>
          <a:xfrm>
            <a:off x="2086621" y="4165343"/>
            <a:ext cx="5437707" cy="1015663"/>
          </a:xfrm>
          <a:prstGeom prst="rect">
            <a:avLst/>
          </a:prstGeom>
          <a:noFill/>
        </p:spPr>
        <p:txBody>
          <a:bodyPr wrap="none" rtlCol="0">
            <a:spAutoFit/>
          </a:bodyPr>
          <a:lstStyle/>
          <a:p>
            <a:r>
              <a:rPr lang="ja-JP" altLang="en-US" sz="2000" dirty="0">
                <a:latin typeface="Arial" panose="020B0604020202020204" pitchFamily="34" charset="0"/>
                <a:cs typeface="Arial" panose="020B0604020202020204" pitchFamily="34" charset="0"/>
              </a:rPr>
              <a:t>〇</a:t>
            </a:r>
            <a:r>
              <a:rPr lang="en-US" altLang="ja-JP" sz="2000" dirty="0">
                <a:latin typeface="Arial" panose="020B0604020202020204" pitchFamily="34" charset="0"/>
                <a:cs typeface="Arial" panose="020B0604020202020204" pitchFamily="34" charset="0"/>
              </a:rPr>
              <a:t>time evolution of MHD</a:t>
            </a:r>
          </a:p>
          <a:p>
            <a:r>
              <a:rPr kumimoji="1" lang="en-US" altLang="ja-JP" sz="2000" dirty="0">
                <a:latin typeface="Arial" panose="020B0604020202020204" pitchFamily="34" charset="0"/>
                <a:cs typeface="Arial" panose="020B0604020202020204" pitchFamily="34" charset="0"/>
              </a:rPr>
              <a:t>      </a:t>
            </a:r>
            <a:r>
              <a:rPr kumimoji="1" lang="ja-JP" altLang="en-US" sz="2000" dirty="0">
                <a:latin typeface="Arial" panose="020B0604020202020204" pitchFamily="34" charset="0"/>
                <a:cs typeface="Arial" panose="020B0604020202020204" pitchFamily="34" charset="0"/>
              </a:rPr>
              <a:t>・</a:t>
            </a:r>
            <a:r>
              <a:rPr kumimoji="1" lang="en-US" altLang="ja-JP" sz="2000" dirty="0">
                <a:latin typeface="Arial" panose="020B0604020202020204" pitchFamily="34" charset="0"/>
                <a:cs typeface="Arial" panose="020B0604020202020204" pitchFamily="34" charset="0"/>
              </a:rPr>
              <a:t>change of magnetic field and electric field</a:t>
            </a:r>
          </a:p>
          <a:p>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evolution of AE</a:t>
            </a:r>
            <a:endParaRPr kumimoji="1" lang="ja-JP" altLang="en-US" sz="2000" dirty="0">
              <a:latin typeface="Arial" panose="020B0604020202020204" pitchFamily="34" charset="0"/>
              <a:cs typeface="Arial" panose="020B0604020202020204" pitchFamily="34" charset="0"/>
            </a:endParaRPr>
          </a:p>
        </p:txBody>
      </p:sp>
      <p:sp>
        <p:nvSpPr>
          <p:cNvPr id="6" name="テキスト ボックス 5"/>
          <p:cNvSpPr txBox="1"/>
          <p:nvPr/>
        </p:nvSpPr>
        <p:spPr>
          <a:xfrm>
            <a:off x="1605324" y="3739614"/>
            <a:ext cx="2295244" cy="461665"/>
          </a:xfrm>
          <a:prstGeom prst="rect">
            <a:avLst/>
          </a:prstGeom>
          <a:noFill/>
        </p:spPr>
        <p:txBody>
          <a:bodyPr wrap="none" rtlCol="0">
            <a:spAutoFit/>
          </a:bodyPr>
          <a:lstStyle/>
          <a:p>
            <a:r>
              <a:rPr lang="en-US" altLang="ja-JP" sz="2400" u="heavy" dirty="0">
                <a:uFill>
                  <a:solidFill>
                    <a:srgbClr val="00B050"/>
                  </a:solidFill>
                </a:uFill>
              </a:rPr>
              <a:t>Fast ion pressure</a:t>
            </a:r>
            <a:endParaRPr kumimoji="1" lang="ja-JP" altLang="en-US" sz="2400" u="heavy" dirty="0">
              <a:uFill>
                <a:solidFill>
                  <a:srgbClr val="00B050"/>
                </a:solidFill>
              </a:uFill>
            </a:endParaRPr>
          </a:p>
        </p:txBody>
      </p:sp>
      <p:sp>
        <p:nvSpPr>
          <p:cNvPr id="17" name="テキスト ボックス 16"/>
          <p:cNvSpPr txBox="1"/>
          <p:nvPr/>
        </p:nvSpPr>
        <p:spPr>
          <a:xfrm>
            <a:off x="1605324" y="5133385"/>
            <a:ext cx="5847178" cy="461665"/>
          </a:xfrm>
          <a:prstGeom prst="rect">
            <a:avLst/>
          </a:prstGeom>
          <a:noFill/>
        </p:spPr>
        <p:txBody>
          <a:bodyPr wrap="none" rtlCol="0">
            <a:spAutoFit/>
          </a:bodyPr>
          <a:lstStyle/>
          <a:p>
            <a:r>
              <a:rPr lang="en-US" altLang="ja-JP" sz="2400" u="heavy" dirty="0">
                <a:uFill>
                  <a:solidFill>
                    <a:srgbClr val="00B050"/>
                  </a:solidFill>
                </a:uFill>
              </a:rPr>
              <a:t>Magnetic field</a:t>
            </a:r>
            <a:r>
              <a:rPr lang="ja-JP" altLang="en-US" sz="2400" u="heavy" dirty="0">
                <a:uFill>
                  <a:solidFill>
                    <a:srgbClr val="00B050"/>
                  </a:solidFill>
                </a:uFill>
              </a:rPr>
              <a:t>・</a:t>
            </a:r>
            <a:r>
              <a:rPr lang="en-US" altLang="ja-JP" sz="2400" u="heavy" dirty="0">
                <a:uFill>
                  <a:solidFill>
                    <a:srgbClr val="00B050"/>
                  </a:solidFill>
                </a:uFill>
              </a:rPr>
              <a:t>electric field with instabilities </a:t>
            </a:r>
            <a:endParaRPr kumimoji="1" lang="ja-JP" altLang="en-US" sz="2400" u="heavy" dirty="0">
              <a:uFill>
                <a:solidFill>
                  <a:srgbClr val="00B050"/>
                </a:solidFill>
              </a:uFill>
            </a:endParaRPr>
          </a:p>
        </p:txBody>
      </p:sp>
      <p:sp>
        <p:nvSpPr>
          <p:cNvPr id="7" name="左中かっこ 6"/>
          <p:cNvSpPr/>
          <p:nvPr/>
        </p:nvSpPr>
        <p:spPr>
          <a:xfrm>
            <a:off x="1964310" y="2541097"/>
            <a:ext cx="216024" cy="1080120"/>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18" name="左中かっこ 17"/>
          <p:cNvSpPr/>
          <p:nvPr/>
        </p:nvSpPr>
        <p:spPr>
          <a:xfrm>
            <a:off x="1964308" y="4269289"/>
            <a:ext cx="216025" cy="864096"/>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8" name="下矢印 7"/>
          <p:cNvSpPr/>
          <p:nvPr/>
        </p:nvSpPr>
        <p:spPr>
          <a:xfrm>
            <a:off x="1172221" y="3388930"/>
            <a:ext cx="288032" cy="1080120"/>
          </a:xfrm>
          <a:prstGeom prst="down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U ターン矢印 8"/>
          <p:cNvSpPr/>
          <p:nvPr/>
        </p:nvSpPr>
        <p:spPr>
          <a:xfrm>
            <a:off x="322217" y="2308810"/>
            <a:ext cx="1152128" cy="657364"/>
          </a:xfrm>
          <a:prstGeom prst="uturn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1" name="U ターン矢印 20"/>
          <p:cNvSpPr/>
          <p:nvPr/>
        </p:nvSpPr>
        <p:spPr>
          <a:xfrm rot="10800000">
            <a:off x="236117" y="5045347"/>
            <a:ext cx="1152128" cy="657364"/>
          </a:xfrm>
          <a:prstGeom prst="uturnArrow">
            <a:avLst>
              <a:gd name="adj1" fmla="val 25000"/>
              <a:gd name="adj2" fmla="val 25000"/>
              <a:gd name="adj3" fmla="val 0"/>
              <a:gd name="adj4" fmla="val 43750"/>
              <a:gd name="adj5" fmla="val 7500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useBgFill="1">
        <p:nvSpPr>
          <p:cNvPr id="10" name="正方形/長方形 9"/>
          <p:cNvSpPr/>
          <p:nvPr/>
        </p:nvSpPr>
        <p:spPr>
          <a:xfrm>
            <a:off x="-104873" y="4613066"/>
            <a:ext cx="792088" cy="6169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 name="正方形/長方形 10"/>
          <p:cNvSpPr/>
          <p:nvPr/>
        </p:nvSpPr>
        <p:spPr>
          <a:xfrm>
            <a:off x="322217" y="2793816"/>
            <a:ext cx="162000" cy="2580213"/>
          </a:xfrm>
          <a:prstGeom prst="rect">
            <a:avLst/>
          </a:prstGeom>
          <a:noFill/>
          <a:ln w="19304">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useBgFill="1">
        <p:nvSpPr>
          <p:cNvPr id="24" name="正方形/長方形 23"/>
          <p:cNvSpPr/>
          <p:nvPr/>
        </p:nvSpPr>
        <p:spPr>
          <a:xfrm>
            <a:off x="333008" y="2627967"/>
            <a:ext cx="140400" cy="6169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useBgFill="1">
        <p:nvSpPr>
          <p:cNvPr id="25" name="正方形/長方形 24"/>
          <p:cNvSpPr/>
          <p:nvPr/>
        </p:nvSpPr>
        <p:spPr>
          <a:xfrm>
            <a:off x="335666" y="4834423"/>
            <a:ext cx="140400" cy="6169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正方形/長方形 21"/>
          <p:cNvSpPr/>
          <p:nvPr/>
        </p:nvSpPr>
        <p:spPr>
          <a:xfrm>
            <a:off x="194872" y="5806037"/>
            <a:ext cx="8789179" cy="954107"/>
          </a:xfrm>
          <a:prstGeom prst="rect">
            <a:avLst/>
          </a:prstGeom>
          <a:ln w="25400">
            <a:solidFill>
              <a:srgbClr val="FF0000"/>
            </a:solidFill>
          </a:ln>
        </p:spPr>
        <p:txBody>
          <a:bodyPr wrap="square">
            <a:spAutoFit/>
          </a:bodyPr>
          <a:lstStyle/>
          <a:p>
            <a:r>
              <a:rPr lang="ja-JP" altLang="en-US" sz="2800" dirty="0">
                <a:solidFill>
                  <a:srgbClr val="FF0000"/>
                </a:solidFill>
                <a:latin typeface="Arial" panose="020B0604020202020204" pitchFamily="34" charset="0"/>
                <a:cs typeface="Arial" panose="020B0604020202020204" pitchFamily="34" charset="0"/>
              </a:rPr>
              <a:t>● </a:t>
            </a:r>
            <a:r>
              <a:rPr lang="en-US" altLang="ja-JP" sz="2800" dirty="0">
                <a:solidFill>
                  <a:srgbClr val="FF0000"/>
                </a:solidFill>
                <a:latin typeface="Arial" panose="020B0604020202020204" pitchFamily="34" charset="0"/>
                <a:cs typeface="Arial" panose="020B0604020202020204" pitchFamily="34" charset="0"/>
              </a:rPr>
              <a:t>Nonlinear calculation of fast ion induced instabilities.</a:t>
            </a:r>
            <a:r>
              <a:rPr lang="ja-JP" altLang="en-US" sz="2800" dirty="0">
                <a:solidFill>
                  <a:srgbClr val="FF0000"/>
                </a:solidFill>
                <a:latin typeface="Arial" panose="020B0604020202020204" pitchFamily="34" charset="0"/>
                <a:cs typeface="Arial" panose="020B0604020202020204" pitchFamily="34" charset="0"/>
              </a:rPr>
              <a:t> </a:t>
            </a:r>
            <a:endParaRPr lang="en-US" altLang="ja-JP" sz="2800" dirty="0">
              <a:latin typeface="Arial" panose="020B0604020202020204" pitchFamily="34" charset="0"/>
              <a:cs typeface="Arial" panose="020B0604020202020204" pitchFamily="34" charset="0"/>
            </a:endParaRPr>
          </a:p>
          <a:p>
            <a:r>
              <a:rPr lang="ja-JP" altLang="en-US" sz="2800" dirty="0">
                <a:solidFill>
                  <a:srgbClr val="FF0000"/>
                </a:solidFill>
                <a:latin typeface="Arial" panose="020B0604020202020204" pitchFamily="34" charset="0"/>
                <a:cs typeface="Arial" panose="020B0604020202020204" pitchFamily="34" charset="0"/>
              </a:rPr>
              <a:t>● </a:t>
            </a:r>
            <a:r>
              <a:rPr lang="en-US" altLang="ja-JP" sz="2800" dirty="0">
                <a:solidFill>
                  <a:srgbClr val="FF0000"/>
                </a:solidFill>
                <a:latin typeface="Arial" panose="020B0604020202020204" pitchFamily="34" charset="0"/>
                <a:cs typeface="Arial" panose="020B0604020202020204" pitchFamily="34" charset="0"/>
              </a:rPr>
              <a:t>Fast-ion transport /losses due to the instabilities.</a:t>
            </a:r>
          </a:p>
        </p:txBody>
      </p:sp>
      <p:cxnSp>
        <p:nvCxnSpPr>
          <p:cNvPr id="28" name="直線コネクタ 27"/>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8800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10904-4DFC-3851-F003-BA59018272AB}"/>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7E76CE6-6A99-AACF-BA1A-BA49E8CC2828}"/>
              </a:ext>
            </a:extLst>
          </p:cNvPr>
          <p:cNvSpPr>
            <a:spLocks noGrp="1"/>
          </p:cNvSpPr>
          <p:nvPr>
            <p:ph type="sldNum" sz="quarter" idx="12"/>
          </p:nvPr>
        </p:nvSpPr>
        <p:spPr/>
        <p:txBody>
          <a:bodyPr/>
          <a:lstStyle/>
          <a:p>
            <a:fld id="{CBBDDD4E-16D4-41B9-AADA-A25CEA7F0F3F}" type="slidenum">
              <a:rPr lang="ja-JP" altLang="en-US" smtClean="0"/>
              <a:pPr/>
              <a:t>3</a:t>
            </a:fld>
            <a:endParaRPr lang="ja-JP" altLang="en-US" dirty="0"/>
          </a:p>
        </p:txBody>
      </p:sp>
      <p:sp>
        <p:nvSpPr>
          <p:cNvPr id="7" name="Rectangle 84">
            <a:extLst>
              <a:ext uri="{FF2B5EF4-FFF2-40B4-BE49-F238E27FC236}">
                <a16:creationId xmlns:a16="http://schemas.microsoft.com/office/drawing/2014/main" id="{532750F8-D539-EFE3-E485-10CE3C6C5C26}"/>
              </a:ext>
            </a:extLst>
          </p:cNvPr>
          <p:cNvSpPr>
            <a:spLocks noGrp="1" noChangeArrowheads="1"/>
          </p:cNvSpPr>
          <p:nvPr>
            <p:ph type="title"/>
          </p:nvPr>
        </p:nvSpPr>
        <p:spPr>
          <a:xfrm>
            <a:off x="0" y="105767"/>
            <a:ext cx="7772400" cy="442913"/>
          </a:xfrm>
        </p:spPr>
        <p:txBody>
          <a:bodyPr>
            <a:noAutofit/>
          </a:bodyPr>
          <a:lstStyle/>
          <a:p>
            <a:pPr algn="l" eaLnBrk="1" hangingPunct="1"/>
            <a:r>
              <a:rPr lang="en-US" altLang="ja-JP" sz="3200" dirty="0">
                <a:solidFill>
                  <a:schemeClr val="tx1"/>
                </a:solidFill>
                <a:latin typeface="Arial" charset="0"/>
              </a:rPr>
              <a:t>Outline</a:t>
            </a:r>
          </a:p>
        </p:txBody>
      </p:sp>
      <p:sp>
        <p:nvSpPr>
          <p:cNvPr id="9" name="正方形/長方形 8">
            <a:extLst>
              <a:ext uri="{FF2B5EF4-FFF2-40B4-BE49-F238E27FC236}">
                <a16:creationId xmlns:a16="http://schemas.microsoft.com/office/drawing/2014/main" id="{D81C863D-5225-2EB9-8142-F5EC9C388D21}"/>
              </a:ext>
            </a:extLst>
          </p:cNvPr>
          <p:cNvSpPr/>
          <p:nvPr/>
        </p:nvSpPr>
        <p:spPr>
          <a:xfrm>
            <a:off x="179512" y="963875"/>
            <a:ext cx="8712968" cy="9017853"/>
          </a:xfrm>
          <a:prstGeom prst="rect">
            <a:avLst/>
          </a:prstGeom>
        </p:spPr>
        <p:txBody>
          <a:bodyPr wrap="square">
            <a:spAutoFit/>
          </a:bodyPr>
          <a:lstStyle/>
          <a:p>
            <a:pPr marL="457200" indent="-457200">
              <a:buFont typeface="Wingdings" panose="05000000000000000000" pitchFamily="2" charset="2"/>
              <a:buChar char="l"/>
            </a:pPr>
            <a:r>
              <a:rPr lang="en-US" altLang="ja-JP" sz="2800" dirty="0">
                <a:latin typeface="Arial" charset="0"/>
                <a:cs typeface="Arial" charset="0"/>
              </a:rPr>
              <a:t>Background</a:t>
            </a:r>
          </a:p>
          <a:p>
            <a:pPr marL="457200" indent="-457200">
              <a:buFont typeface="Wingdings" panose="05000000000000000000" pitchFamily="2" charset="2"/>
              <a:buChar char="l"/>
            </a:pPr>
            <a:r>
              <a:rPr lang="en-US" altLang="ja-JP" sz="2800" dirty="0">
                <a:latin typeface="Arial" charset="0"/>
              </a:rPr>
              <a:t>MEGA simulation for LHD experiments with multiple fast-ion species</a:t>
            </a:r>
          </a:p>
          <a:p>
            <a:pPr marL="914400" lvl="1" indent="-457200">
              <a:buFont typeface="Arial" panose="020B0604020202020204" pitchFamily="34" charset="0"/>
              <a:buChar char="•"/>
            </a:pPr>
            <a:r>
              <a:rPr lang="en-US" altLang="ja-JP" sz="2400" dirty="0">
                <a:latin typeface="Arial" panose="020B0604020202020204" pitchFamily="34" charset="0"/>
                <a:ea typeface="Meiryo UI" panose="020B0604030504040204" pitchFamily="34" charset="-128"/>
                <a:cs typeface="Arial" panose="020B0604020202020204" pitchFamily="34" charset="0"/>
              </a:rPr>
              <a:t>Time evolution of kinetic energy and fast-ion profiles</a:t>
            </a:r>
          </a:p>
          <a:p>
            <a:pPr marL="914400" lvl="1" indent="-457200">
              <a:buFont typeface="Arial" panose="020B0604020202020204" pitchFamily="34" charset="0"/>
              <a:buChar char="•"/>
            </a:pPr>
            <a:r>
              <a:rPr lang="en-US" altLang="ja-JP" sz="2400" dirty="0">
                <a:latin typeface="Arial" panose="020B0604020202020204" pitchFamily="34" charset="0"/>
                <a:cs typeface="Arial" panose="020B0604020202020204" pitchFamily="34" charset="0"/>
              </a:rPr>
              <a:t>Transferred energy from AEs to fast ions</a:t>
            </a:r>
            <a:endParaRPr lang="en-US" altLang="ja-JP" sz="2400" dirty="0">
              <a:latin typeface="Arial" charset="0"/>
            </a:endParaRPr>
          </a:p>
          <a:p>
            <a:pPr marL="457200" indent="-457200">
              <a:buFont typeface="Wingdings" panose="05000000000000000000" pitchFamily="2" charset="2"/>
              <a:buChar char="l"/>
            </a:pPr>
            <a:r>
              <a:rPr lang="en-US" altLang="ja-JP" sz="2800" dirty="0">
                <a:latin typeface="Arial" panose="020B0604020202020204" pitchFamily="34" charset="0"/>
                <a:cs typeface="Arial" panose="020B0604020202020204" pitchFamily="34" charset="0"/>
              </a:rPr>
              <a:t>Effect of pressure gradients of multiple fast-ion species on AEs in LHD</a:t>
            </a:r>
          </a:p>
          <a:p>
            <a:pPr marL="914400" lvl="1" indent="-457200">
              <a:buFont typeface="Arial" panose="020B0604020202020204" pitchFamily="34" charset="0"/>
              <a:buChar char="•"/>
            </a:pPr>
            <a:r>
              <a:rPr lang="en-US" altLang="ja-JP" sz="2400" dirty="0">
                <a:latin typeface="Arial" panose="020B0604020202020204" pitchFamily="34" charset="0"/>
                <a:ea typeface="Meiryo UI" panose="020B0604030504040204" pitchFamily="34" charset="-128"/>
                <a:cs typeface="Arial" panose="020B0604020202020204" pitchFamily="34" charset="0"/>
              </a:rPr>
              <a:t>Time evolution of kinetic energy when fast-ion pressures are varied.</a:t>
            </a:r>
          </a:p>
          <a:p>
            <a:pPr marL="914400" lvl="1" indent="-457200">
              <a:buFont typeface="Arial" panose="020B0604020202020204" pitchFamily="34" charset="0"/>
              <a:buChar char="•"/>
            </a:pPr>
            <a:r>
              <a:rPr lang="en-US" altLang="ja-JP" sz="2400" dirty="0">
                <a:latin typeface="Arial" panose="020B0604020202020204" pitchFamily="34" charset="0"/>
                <a:cs typeface="Arial" panose="020B0604020202020204" pitchFamily="34" charset="0"/>
              </a:rPr>
              <a:t>Pressure of multiple fast ions and second peak</a:t>
            </a:r>
            <a:r>
              <a:rPr lang="en-US" altLang="ja-JP" sz="2400" dirty="0">
                <a:latin typeface="Arial" panose="020B0604020202020204" pitchFamily="34" charset="0"/>
                <a:ea typeface="Meiryo UI" panose="020B0604030504040204" pitchFamily="34" charset="-128"/>
                <a:cs typeface="Arial" panose="020B0604020202020204" pitchFamily="34" charset="0"/>
              </a:rPr>
              <a:t> </a:t>
            </a:r>
            <a:r>
              <a:rPr lang="ja-JP" altLang="ja-JP" sz="2400" dirty="0">
                <a:latin typeface="Arial" panose="020B0604020202020204" pitchFamily="34" charset="0"/>
                <a:cs typeface="Arial" panose="020B0604020202020204" pitchFamily="34" charset="0"/>
              </a:rPr>
              <a:t>due to multiple </a:t>
            </a:r>
            <a:r>
              <a:rPr lang="en-US" altLang="ja-JP" sz="2400" dirty="0">
                <a:latin typeface="Arial" panose="020B0604020202020204" pitchFamily="34" charset="0"/>
                <a:cs typeface="Arial" panose="020B0604020202020204" pitchFamily="34" charset="0"/>
              </a:rPr>
              <a:t>fast-</a:t>
            </a:r>
            <a:r>
              <a:rPr lang="ja-JP" altLang="ja-JP" sz="2400" dirty="0">
                <a:latin typeface="Arial" panose="020B0604020202020204" pitchFamily="34" charset="0"/>
                <a:cs typeface="Arial" panose="020B0604020202020204" pitchFamily="34" charset="0"/>
              </a:rPr>
              <a:t>ion species</a:t>
            </a:r>
            <a:endParaRPr lang="en-US" altLang="ja-JP" sz="24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l"/>
            </a:pPr>
            <a:r>
              <a:rPr lang="en-US" altLang="ja-JP" sz="2800" dirty="0">
                <a:latin typeface="Arial" panose="020B0604020202020204" pitchFamily="34" charset="0"/>
                <a:cs typeface="Arial" panose="020B0604020202020204" pitchFamily="34" charset="0"/>
              </a:rPr>
              <a:t>Summary</a:t>
            </a:r>
            <a:endParaRPr lang="en-US" altLang="ja-JP" sz="2800" dirty="0">
              <a:latin typeface="Arial" charset="0"/>
              <a:cs typeface="Arial" charset="0"/>
            </a:endParaRPr>
          </a:p>
          <a:p>
            <a:pPr marL="457200" indent="-457200">
              <a:buFont typeface="Wingdings" panose="05000000000000000000" pitchFamily="2" charset="2"/>
              <a:buChar char="Ø"/>
            </a:pPr>
            <a:endParaRPr lang="en-US" altLang="ja-JP" sz="2800" dirty="0">
              <a:latin typeface="Arial" charset="0"/>
            </a:endParaRPr>
          </a:p>
          <a:p>
            <a:r>
              <a:rPr lang="en-US" altLang="ja-JP" sz="2800" dirty="0">
                <a:latin typeface="Arial" charset="0"/>
              </a:rPr>
              <a:t>     </a:t>
            </a:r>
          </a:p>
          <a:p>
            <a:r>
              <a:rPr lang="en-US" altLang="ja-JP" sz="2800" dirty="0">
                <a:latin typeface="Arial" charset="0"/>
                <a:cs typeface="Arial" charset="0"/>
              </a:rPr>
              <a:t>     </a:t>
            </a:r>
          </a:p>
          <a:p>
            <a:pPr marL="457200" indent="-457200">
              <a:buFont typeface="Wingdings" panose="05000000000000000000" pitchFamily="2" charset="2"/>
              <a:buChar char="Ø"/>
            </a:pPr>
            <a:endParaRPr lang="en-US" altLang="ja-JP" sz="2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endParaRPr lang="en-US" altLang="ja-JP" sz="2800" dirty="0">
              <a:latin typeface="Arial" charset="0"/>
            </a:endParaRPr>
          </a:p>
          <a:p>
            <a:endParaRPr lang="en-US" altLang="ja-JP" sz="2800" dirty="0">
              <a:latin typeface="Arial" charset="0"/>
            </a:endParaRPr>
          </a:p>
          <a:p>
            <a:endParaRPr lang="en-US" altLang="ja-JP" sz="2800" dirty="0">
              <a:latin typeface="Arial" charset="0"/>
            </a:endParaRPr>
          </a:p>
          <a:p>
            <a:pPr marL="342900" indent="-342900">
              <a:buFont typeface="Wingdings" panose="05000000000000000000" pitchFamily="2" charset="2"/>
              <a:buChar char="l"/>
            </a:pPr>
            <a:endParaRPr lang="en-US" altLang="ja-JP" sz="2800" dirty="0">
              <a:latin typeface="Arial" charset="0"/>
              <a:cs typeface="Arial" charset="0"/>
            </a:endParaRPr>
          </a:p>
          <a:p>
            <a:pPr marL="342900" indent="-342900">
              <a:buFont typeface="Wingdings" panose="05000000000000000000" pitchFamily="2" charset="2"/>
              <a:buChar char="l"/>
            </a:pPr>
            <a:endParaRPr lang="en-US" altLang="ja-JP" sz="2800" dirty="0">
              <a:latin typeface="Arial" charset="0"/>
              <a:cs typeface="Arial" charset="0"/>
            </a:endParaRPr>
          </a:p>
        </p:txBody>
      </p:sp>
      <p:cxnSp>
        <p:nvCxnSpPr>
          <p:cNvPr id="11" name="直線コネクタ 10">
            <a:extLst>
              <a:ext uri="{FF2B5EF4-FFF2-40B4-BE49-F238E27FC236}">
                <a16:creationId xmlns:a16="http://schemas.microsoft.com/office/drawing/2014/main" id="{5C1DCA49-8B7B-73BC-5D7F-C69A1DD0FA59}"/>
              </a:ext>
            </a:extLst>
          </p:cNvPr>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178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2A12A-5521-9DE6-8BA6-D6574CEF9C51}"/>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42C4BF1-60F2-3A51-9A1D-7CF5987E4C98}"/>
              </a:ext>
            </a:extLst>
          </p:cNvPr>
          <p:cNvSpPr>
            <a:spLocks noGrp="1"/>
          </p:cNvSpPr>
          <p:nvPr>
            <p:ph type="sldNum" sz="quarter" idx="12"/>
          </p:nvPr>
        </p:nvSpPr>
        <p:spPr/>
        <p:txBody>
          <a:bodyPr/>
          <a:lstStyle/>
          <a:p>
            <a:fld id="{CBBDDD4E-16D4-41B9-AADA-A25CEA7F0F3F}" type="slidenum">
              <a:rPr lang="ja-JP" altLang="en-US" smtClean="0"/>
              <a:pPr/>
              <a:t>4</a:t>
            </a:fld>
            <a:endParaRPr lang="ja-JP" altLang="en-US" dirty="0"/>
          </a:p>
        </p:txBody>
      </p:sp>
      <p:sp>
        <p:nvSpPr>
          <p:cNvPr id="7" name="Rectangle 84">
            <a:extLst>
              <a:ext uri="{FF2B5EF4-FFF2-40B4-BE49-F238E27FC236}">
                <a16:creationId xmlns:a16="http://schemas.microsoft.com/office/drawing/2014/main" id="{F07220A1-3154-6F8C-B0A4-B434437B4E9F}"/>
              </a:ext>
            </a:extLst>
          </p:cNvPr>
          <p:cNvSpPr>
            <a:spLocks noGrp="1" noChangeArrowheads="1"/>
          </p:cNvSpPr>
          <p:nvPr>
            <p:ph type="title"/>
          </p:nvPr>
        </p:nvSpPr>
        <p:spPr>
          <a:xfrm>
            <a:off x="0" y="105767"/>
            <a:ext cx="7772400" cy="442913"/>
          </a:xfrm>
        </p:spPr>
        <p:txBody>
          <a:bodyPr>
            <a:noAutofit/>
          </a:bodyPr>
          <a:lstStyle/>
          <a:p>
            <a:pPr algn="l" eaLnBrk="1" hangingPunct="1"/>
            <a:r>
              <a:rPr lang="en-US" altLang="ja-JP" sz="3200" dirty="0">
                <a:solidFill>
                  <a:schemeClr val="tx1"/>
                </a:solidFill>
                <a:latin typeface="Arial" charset="0"/>
              </a:rPr>
              <a:t>Outline</a:t>
            </a:r>
          </a:p>
        </p:txBody>
      </p:sp>
      <p:sp>
        <p:nvSpPr>
          <p:cNvPr id="9" name="正方形/長方形 8">
            <a:extLst>
              <a:ext uri="{FF2B5EF4-FFF2-40B4-BE49-F238E27FC236}">
                <a16:creationId xmlns:a16="http://schemas.microsoft.com/office/drawing/2014/main" id="{6D66C545-1E5A-E93F-5608-002A81A1CD75}"/>
              </a:ext>
            </a:extLst>
          </p:cNvPr>
          <p:cNvSpPr/>
          <p:nvPr/>
        </p:nvSpPr>
        <p:spPr>
          <a:xfrm>
            <a:off x="179512" y="963875"/>
            <a:ext cx="8712968" cy="9017853"/>
          </a:xfrm>
          <a:prstGeom prst="rect">
            <a:avLst/>
          </a:prstGeom>
        </p:spPr>
        <p:txBody>
          <a:bodyPr wrap="square">
            <a:spAutoFit/>
          </a:bodyPr>
          <a:lstStyle/>
          <a:p>
            <a:pPr marL="457200" indent="-457200">
              <a:buFont typeface="Wingdings" panose="05000000000000000000" pitchFamily="2" charset="2"/>
              <a:buChar char="l"/>
            </a:pPr>
            <a:r>
              <a:rPr lang="en-US" altLang="ja-JP" sz="2800" dirty="0">
                <a:solidFill>
                  <a:schemeClr val="bg1">
                    <a:lumMod val="50000"/>
                  </a:schemeClr>
                </a:solidFill>
                <a:latin typeface="Arial" charset="0"/>
                <a:cs typeface="Arial" charset="0"/>
              </a:rPr>
              <a:t>Background</a:t>
            </a:r>
          </a:p>
          <a:p>
            <a:pPr marL="457200" indent="-457200">
              <a:buFont typeface="Wingdings" panose="05000000000000000000" pitchFamily="2" charset="2"/>
              <a:buChar char="l"/>
            </a:pPr>
            <a:r>
              <a:rPr lang="en-US" altLang="ja-JP" sz="2800" dirty="0">
                <a:latin typeface="Arial" charset="0"/>
              </a:rPr>
              <a:t>MEGA simulation for LHD experiments with multiple fast-ion species</a:t>
            </a:r>
          </a:p>
          <a:p>
            <a:pPr marL="914400" lvl="1" indent="-457200">
              <a:buFont typeface="Arial" panose="020B0604020202020204" pitchFamily="34" charset="0"/>
              <a:buChar char="•"/>
            </a:pPr>
            <a:r>
              <a:rPr lang="en-US" altLang="ja-JP" sz="2400" dirty="0">
                <a:latin typeface="Arial" panose="020B0604020202020204" pitchFamily="34" charset="0"/>
                <a:ea typeface="Meiryo UI" panose="020B0604030504040204" pitchFamily="34" charset="-128"/>
                <a:cs typeface="Arial" panose="020B0604020202020204" pitchFamily="34" charset="0"/>
              </a:rPr>
              <a:t>Time evolution of kinetic energy and fast-ion profiles</a:t>
            </a:r>
          </a:p>
          <a:p>
            <a:pPr marL="914400" lvl="1" indent="-457200">
              <a:buFont typeface="Arial" panose="020B0604020202020204" pitchFamily="34" charset="0"/>
              <a:buChar char="•"/>
            </a:pPr>
            <a:r>
              <a:rPr lang="en-US" altLang="ja-JP" sz="2400" dirty="0">
                <a:latin typeface="Arial" panose="020B0604020202020204" pitchFamily="34" charset="0"/>
                <a:cs typeface="Arial" panose="020B0604020202020204" pitchFamily="34" charset="0"/>
              </a:rPr>
              <a:t>Transferred energy from AEs to fast ions</a:t>
            </a:r>
            <a:endParaRPr lang="en-US" altLang="ja-JP" sz="2400" dirty="0">
              <a:latin typeface="Arial" charset="0"/>
            </a:endParaRPr>
          </a:p>
          <a:p>
            <a:pPr marL="457200" indent="-457200">
              <a:buFont typeface="Wingdings" panose="05000000000000000000" pitchFamily="2" charset="2"/>
              <a:buChar char="l"/>
            </a:pPr>
            <a:r>
              <a:rPr lang="en-US" altLang="ja-JP" sz="2800" dirty="0">
                <a:solidFill>
                  <a:schemeClr val="bg1">
                    <a:lumMod val="50000"/>
                  </a:schemeClr>
                </a:solidFill>
                <a:latin typeface="Arial" panose="020B0604020202020204" pitchFamily="34" charset="0"/>
                <a:cs typeface="Arial" panose="020B0604020202020204" pitchFamily="34" charset="0"/>
              </a:rPr>
              <a:t>Effect of pressure gradients of multiple fast-ion species on AEs in LHD</a:t>
            </a:r>
          </a:p>
          <a:p>
            <a:pPr marL="914400" lvl="1" indent="-457200">
              <a:buFont typeface="Arial" panose="020B0604020202020204" pitchFamily="34" charset="0"/>
              <a:buChar char="•"/>
            </a:pPr>
            <a:r>
              <a:rPr lang="en-US" altLang="ja-JP" sz="2400" dirty="0">
                <a:solidFill>
                  <a:schemeClr val="bg1">
                    <a:lumMod val="50000"/>
                  </a:schemeClr>
                </a:solidFill>
                <a:latin typeface="Arial" panose="020B0604020202020204" pitchFamily="34" charset="0"/>
                <a:ea typeface="Meiryo UI" panose="020B0604030504040204" pitchFamily="34" charset="-128"/>
                <a:cs typeface="Arial" panose="020B0604020202020204" pitchFamily="34" charset="0"/>
              </a:rPr>
              <a:t>Time evolution of kinetic energy when fast-ion pressures are varied.</a:t>
            </a:r>
          </a:p>
          <a:p>
            <a:pPr marL="914400" lvl="1" indent="-457200">
              <a:buFont typeface="Arial" panose="020B0604020202020204" pitchFamily="34" charset="0"/>
              <a:buChar char="•"/>
            </a:pPr>
            <a:r>
              <a:rPr lang="en-US" altLang="ja-JP" sz="2400" dirty="0">
                <a:solidFill>
                  <a:schemeClr val="bg1">
                    <a:lumMod val="50000"/>
                  </a:schemeClr>
                </a:solidFill>
                <a:latin typeface="Arial" panose="020B0604020202020204" pitchFamily="34" charset="0"/>
                <a:cs typeface="Arial" panose="020B0604020202020204" pitchFamily="34" charset="0"/>
              </a:rPr>
              <a:t>Pressure of multiple fast ions and second peak</a:t>
            </a:r>
            <a:r>
              <a:rPr lang="en-US" altLang="ja-JP" sz="2400" dirty="0">
                <a:solidFill>
                  <a:schemeClr val="bg1">
                    <a:lumMod val="50000"/>
                  </a:schemeClr>
                </a:solidFill>
                <a:latin typeface="Arial" panose="020B0604020202020204" pitchFamily="34" charset="0"/>
                <a:ea typeface="Meiryo UI" panose="020B0604030504040204" pitchFamily="34" charset="-128"/>
                <a:cs typeface="Arial" panose="020B0604020202020204" pitchFamily="34" charset="0"/>
              </a:rPr>
              <a:t> </a:t>
            </a:r>
            <a:r>
              <a:rPr lang="ja-JP" altLang="ja-JP" sz="2400" dirty="0">
                <a:solidFill>
                  <a:schemeClr val="bg1">
                    <a:lumMod val="50000"/>
                  </a:schemeClr>
                </a:solidFill>
                <a:latin typeface="Arial" panose="020B0604020202020204" pitchFamily="34" charset="0"/>
                <a:cs typeface="Arial" panose="020B0604020202020204" pitchFamily="34" charset="0"/>
              </a:rPr>
              <a:t>due to multiple </a:t>
            </a:r>
            <a:r>
              <a:rPr lang="en-US" altLang="ja-JP" sz="2400" dirty="0">
                <a:solidFill>
                  <a:schemeClr val="bg1">
                    <a:lumMod val="50000"/>
                  </a:schemeClr>
                </a:solidFill>
                <a:latin typeface="Arial" panose="020B0604020202020204" pitchFamily="34" charset="0"/>
                <a:cs typeface="Arial" panose="020B0604020202020204" pitchFamily="34" charset="0"/>
              </a:rPr>
              <a:t>fast-</a:t>
            </a:r>
            <a:r>
              <a:rPr lang="ja-JP" altLang="ja-JP" sz="2400" dirty="0">
                <a:solidFill>
                  <a:schemeClr val="bg1">
                    <a:lumMod val="50000"/>
                  </a:schemeClr>
                </a:solidFill>
                <a:latin typeface="Arial" panose="020B0604020202020204" pitchFamily="34" charset="0"/>
                <a:cs typeface="Arial" panose="020B0604020202020204" pitchFamily="34" charset="0"/>
              </a:rPr>
              <a:t>ion species</a:t>
            </a:r>
            <a:endParaRPr lang="en-US" altLang="ja-JP" sz="2400" dirty="0">
              <a:solidFill>
                <a:schemeClr val="bg1">
                  <a:lumMod val="50000"/>
                </a:schemeClr>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l"/>
            </a:pPr>
            <a:r>
              <a:rPr lang="en-US" altLang="ja-JP" sz="2800" dirty="0">
                <a:solidFill>
                  <a:schemeClr val="bg1">
                    <a:lumMod val="50000"/>
                  </a:schemeClr>
                </a:solidFill>
                <a:latin typeface="Arial" panose="020B0604020202020204" pitchFamily="34" charset="0"/>
                <a:cs typeface="Arial" panose="020B0604020202020204" pitchFamily="34" charset="0"/>
              </a:rPr>
              <a:t>Summary</a:t>
            </a:r>
            <a:endParaRPr lang="en-US" altLang="ja-JP" sz="2800" dirty="0">
              <a:solidFill>
                <a:schemeClr val="bg1">
                  <a:lumMod val="50000"/>
                </a:schemeClr>
              </a:solidFill>
              <a:latin typeface="Arial" charset="0"/>
              <a:cs typeface="Arial" charset="0"/>
            </a:endParaRPr>
          </a:p>
          <a:p>
            <a:pPr marL="457200" indent="-457200">
              <a:buFont typeface="Wingdings" panose="05000000000000000000" pitchFamily="2" charset="2"/>
              <a:buChar char="Ø"/>
            </a:pPr>
            <a:endParaRPr lang="en-US" altLang="ja-JP" sz="2800" dirty="0">
              <a:latin typeface="Arial" charset="0"/>
            </a:endParaRPr>
          </a:p>
          <a:p>
            <a:r>
              <a:rPr lang="en-US" altLang="ja-JP" sz="2800" dirty="0">
                <a:latin typeface="Arial" charset="0"/>
              </a:rPr>
              <a:t>     </a:t>
            </a:r>
          </a:p>
          <a:p>
            <a:r>
              <a:rPr lang="en-US" altLang="ja-JP" sz="2800" dirty="0">
                <a:latin typeface="Arial" charset="0"/>
                <a:cs typeface="Arial" charset="0"/>
              </a:rPr>
              <a:t>     </a:t>
            </a:r>
          </a:p>
          <a:p>
            <a:pPr marL="457200" indent="-457200">
              <a:buFont typeface="Wingdings" panose="05000000000000000000" pitchFamily="2" charset="2"/>
              <a:buChar char="Ø"/>
            </a:pPr>
            <a:endParaRPr lang="en-US" altLang="ja-JP" sz="2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endParaRPr lang="en-US" altLang="ja-JP" sz="2800" dirty="0">
              <a:latin typeface="Arial" charset="0"/>
            </a:endParaRPr>
          </a:p>
          <a:p>
            <a:endParaRPr lang="en-US" altLang="ja-JP" sz="2800" dirty="0">
              <a:latin typeface="Arial" charset="0"/>
            </a:endParaRPr>
          </a:p>
          <a:p>
            <a:endParaRPr lang="en-US" altLang="ja-JP" sz="2800" dirty="0">
              <a:latin typeface="Arial" charset="0"/>
            </a:endParaRPr>
          </a:p>
          <a:p>
            <a:pPr marL="342900" indent="-342900">
              <a:buFont typeface="Wingdings" panose="05000000000000000000" pitchFamily="2" charset="2"/>
              <a:buChar char="l"/>
            </a:pPr>
            <a:endParaRPr lang="en-US" altLang="ja-JP" sz="2800" dirty="0">
              <a:latin typeface="Arial" charset="0"/>
              <a:cs typeface="Arial" charset="0"/>
            </a:endParaRPr>
          </a:p>
          <a:p>
            <a:pPr marL="342900" indent="-342900">
              <a:buFont typeface="Wingdings" panose="05000000000000000000" pitchFamily="2" charset="2"/>
              <a:buChar char="l"/>
            </a:pPr>
            <a:endParaRPr lang="en-US" altLang="ja-JP" sz="2800" dirty="0">
              <a:latin typeface="Arial" charset="0"/>
              <a:cs typeface="Arial" charset="0"/>
            </a:endParaRPr>
          </a:p>
        </p:txBody>
      </p:sp>
      <p:cxnSp>
        <p:nvCxnSpPr>
          <p:cNvPr id="11" name="直線コネクタ 10">
            <a:extLst>
              <a:ext uri="{FF2B5EF4-FFF2-40B4-BE49-F238E27FC236}">
                <a16:creationId xmlns:a16="http://schemas.microsoft.com/office/drawing/2014/main" id="{BE1AF6B5-E5EA-11EA-2464-5F0D6938A0A1}"/>
              </a:ext>
            </a:extLst>
          </p:cNvPr>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280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CBBDDD4E-16D4-41B9-AADA-A25CEA7F0F3F}" type="slidenum">
              <a:rPr lang="ja-JP" altLang="en-US" smtClean="0"/>
              <a:pPr/>
              <a:t>5</a:t>
            </a:fld>
            <a:endParaRPr lang="ja-JP" altLang="en-US" dirty="0"/>
          </a:p>
        </p:txBody>
      </p:sp>
      <p:sp>
        <p:nvSpPr>
          <p:cNvPr id="7" name="Rectangle 84"/>
          <p:cNvSpPr>
            <a:spLocks noGrp="1" noChangeArrowheads="1"/>
          </p:cNvSpPr>
          <p:nvPr>
            <p:ph type="title"/>
          </p:nvPr>
        </p:nvSpPr>
        <p:spPr>
          <a:xfrm>
            <a:off x="0" y="105767"/>
            <a:ext cx="9127368" cy="442913"/>
          </a:xfrm>
        </p:spPr>
        <p:txBody>
          <a:bodyPr>
            <a:noAutofit/>
          </a:bodyPr>
          <a:lstStyle/>
          <a:p>
            <a:pPr algn="l" eaLnBrk="1" hangingPunct="1"/>
            <a:r>
              <a:rPr lang="en-US" altLang="ja-JP" sz="3200" dirty="0">
                <a:latin typeface="Arial" charset="0"/>
              </a:rPr>
              <a:t>LHD experiment with multi fast-ion species</a:t>
            </a:r>
            <a:endParaRPr lang="en-US" altLang="ja-JP" sz="3200" dirty="0">
              <a:solidFill>
                <a:schemeClr val="tx1"/>
              </a:solidFill>
              <a:latin typeface="Arial" charset="0"/>
            </a:endParaRPr>
          </a:p>
        </p:txBody>
      </p:sp>
      <p:sp>
        <p:nvSpPr>
          <p:cNvPr id="9" name="正方形/長方形 8"/>
          <p:cNvSpPr/>
          <p:nvPr/>
        </p:nvSpPr>
        <p:spPr>
          <a:xfrm>
            <a:off x="16632" y="692696"/>
            <a:ext cx="9019864" cy="1569660"/>
          </a:xfrm>
          <a:prstGeom prst="rect">
            <a:avLst/>
          </a:prstGeom>
        </p:spPr>
        <p:txBody>
          <a:bodyPr wrap="square">
            <a:spAutoFit/>
          </a:bodyPr>
          <a:lstStyle/>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The e</a:t>
            </a:r>
            <a:r>
              <a:rPr lang="en-US" altLang="ja-JP" sz="2400" dirty="0">
                <a:latin typeface="Arial" charset="0"/>
                <a:cs typeface="Arial" charset="0"/>
              </a:rPr>
              <a:t>xperiments with the combined injection of hydrogen and deuterium beams were conducted in the Large Helical Device (LHD). The AE bursts caused by fast protons and fast deuterons were observed in the experiments [1].</a:t>
            </a:r>
          </a:p>
        </p:txBody>
      </p:sp>
      <p:cxnSp>
        <p:nvCxnSpPr>
          <p:cNvPr id="11" name="直線コネクタ 10"/>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46137877-3350-62F4-F441-2E65B2407FEC}"/>
              </a:ext>
            </a:extLst>
          </p:cNvPr>
          <p:cNvPicPr>
            <a:picLocks noChangeAspect="1"/>
          </p:cNvPicPr>
          <p:nvPr/>
        </p:nvPicPr>
        <p:blipFill>
          <a:blip r:embed="rId3"/>
          <a:stretch>
            <a:fillRect/>
          </a:stretch>
        </p:blipFill>
        <p:spPr>
          <a:xfrm>
            <a:off x="251520" y="2492896"/>
            <a:ext cx="2680219" cy="2680219"/>
          </a:xfrm>
          <a:prstGeom prst="rect">
            <a:avLst/>
          </a:prstGeom>
        </p:spPr>
      </p:pic>
      <p:sp>
        <p:nvSpPr>
          <p:cNvPr id="6" name="テキスト ボックス 5">
            <a:extLst>
              <a:ext uri="{FF2B5EF4-FFF2-40B4-BE49-F238E27FC236}">
                <a16:creationId xmlns:a16="http://schemas.microsoft.com/office/drawing/2014/main" id="{ADAA2DE6-8554-1931-80A2-93952623BF26}"/>
              </a:ext>
            </a:extLst>
          </p:cNvPr>
          <p:cNvSpPr txBox="1"/>
          <p:nvPr/>
        </p:nvSpPr>
        <p:spPr>
          <a:xfrm>
            <a:off x="-36512" y="6423719"/>
            <a:ext cx="9163880" cy="461665"/>
          </a:xfrm>
          <a:prstGeom prst="rect">
            <a:avLst/>
          </a:prstGeom>
          <a:noFill/>
        </p:spPr>
        <p:txBody>
          <a:bodyPr wrap="square">
            <a:spAutoFit/>
          </a:bodyPr>
          <a:lstStyle/>
          <a:p>
            <a:r>
              <a:rPr lang="en-US" altLang="ja-JP" sz="2400" dirty="0">
                <a:effectLst/>
                <a:latin typeface="Times New Roman" panose="02020603050405020304" pitchFamily="18" charset="0"/>
                <a:ea typeface="ＭＳ 明朝" panose="02020609040205080304" pitchFamily="17" charset="-128"/>
              </a:rPr>
              <a:t>[1] S. Kamio, et al, Plasma and Fusion Research, 16, 2402044 (2021)</a:t>
            </a:r>
            <a:endParaRPr lang="ja-JP" altLang="en-US" sz="2400" dirty="0"/>
          </a:p>
        </p:txBody>
      </p:sp>
      <p:pic>
        <p:nvPicPr>
          <p:cNvPr id="10" name="図 9">
            <a:extLst>
              <a:ext uri="{FF2B5EF4-FFF2-40B4-BE49-F238E27FC236}">
                <a16:creationId xmlns:a16="http://schemas.microsoft.com/office/drawing/2014/main" id="{105D8B4F-1851-DC24-0D0C-A4B8C2990FFA}"/>
              </a:ext>
            </a:extLst>
          </p:cNvPr>
          <p:cNvPicPr>
            <a:picLocks noChangeAspect="1"/>
          </p:cNvPicPr>
          <p:nvPr/>
        </p:nvPicPr>
        <p:blipFill>
          <a:blip r:embed="rId4"/>
          <a:stretch>
            <a:fillRect/>
          </a:stretch>
        </p:blipFill>
        <p:spPr>
          <a:xfrm>
            <a:off x="5796136" y="2791951"/>
            <a:ext cx="3264061" cy="3229337"/>
          </a:xfrm>
          <a:prstGeom prst="rect">
            <a:avLst/>
          </a:prstGeom>
        </p:spPr>
      </p:pic>
      <p:pic>
        <p:nvPicPr>
          <p:cNvPr id="13" name="図 12">
            <a:extLst>
              <a:ext uri="{FF2B5EF4-FFF2-40B4-BE49-F238E27FC236}">
                <a16:creationId xmlns:a16="http://schemas.microsoft.com/office/drawing/2014/main" id="{6554890B-A6A5-F020-23D0-0E9E99000AD7}"/>
              </a:ext>
            </a:extLst>
          </p:cNvPr>
          <p:cNvPicPr>
            <a:picLocks noChangeAspect="1"/>
          </p:cNvPicPr>
          <p:nvPr/>
        </p:nvPicPr>
        <p:blipFill>
          <a:blip r:embed="rId5"/>
          <a:stretch>
            <a:fillRect/>
          </a:stretch>
        </p:blipFill>
        <p:spPr>
          <a:xfrm>
            <a:off x="3059832" y="2204864"/>
            <a:ext cx="2680219" cy="3671532"/>
          </a:xfrm>
          <a:prstGeom prst="rect">
            <a:avLst/>
          </a:prstGeom>
        </p:spPr>
      </p:pic>
      <p:sp>
        <p:nvSpPr>
          <p:cNvPr id="2" name="テキスト ボックス 1">
            <a:extLst>
              <a:ext uri="{FF2B5EF4-FFF2-40B4-BE49-F238E27FC236}">
                <a16:creationId xmlns:a16="http://schemas.microsoft.com/office/drawing/2014/main" id="{3936919E-E0C3-77B4-FF75-55D3FDF9BF50}"/>
              </a:ext>
            </a:extLst>
          </p:cNvPr>
          <p:cNvSpPr txBox="1"/>
          <p:nvPr/>
        </p:nvSpPr>
        <p:spPr>
          <a:xfrm>
            <a:off x="5796136" y="1925927"/>
            <a:ext cx="3368453" cy="923330"/>
          </a:xfrm>
          <a:prstGeom prst="rect">
            <a:avLst/>
          </a:prstGeom>
          <a:noFill/>
        </p:spPr>
        <p:txBody>
          <a:bodyPr wrap="square" rtlCol="0">
            <a:spAutoFit/>
          </a:bodyPr>
          <a:lstStyle/>
          <a:p>
            <a:pPr marL="342900" indent="-342900">
              <a:buAutoNum type="alphaLcParenBoth"/>
            </a:pPr>
            <a:r>
              <a:rPr lang="en-US" altLang="ja-JP" dirty="0"/>
              <a:t>Ma</a:t>
            </a:r>
            <a:r>
              <a:rPr lang="ja-JP" altLang="ja-JP" dirty="0"/>
              <a:t>gnetic fluctuation and </a:t>
            </a:r>
            <a:r>
              <a:rPr lang="en-US" altLang="ja-JP" dirty="0"/>
              <a:t>measurements of </a:t>
            </a:r>
            <a:r>
              <a:rPr lang="ja-JP" altLang="ja-JP" dirty="0"/>
              <a:t>(b) Fast proton and</a:t>
            </a:r>
            <a:r>
              <a:rPr lang="en-US" altLang="ja-JP" dirty="0"/>
              <a:t> </a:t>
            </a:r>
            <a:r>
              <a:rPr lang="ja-JP" altLang="ja-JP" dirty="0"/>
              <a:t>(c) Fast deuteron</a:t>
            </a:r>
            <a:r>
              <a:rPr lang="en-US" altLang="ja-JP" dirty="0"/>
              <a:t>.</a:t>
            </a:r>
          </a:p>
        </p:txBody>
      </p:sp>
    </p:spTree>
    <p:extLst>
      <p:ext uri="{BB962C8B-B14F-4D97-AF65-F5344CB8AC3E}">
        <p14:creationId xmlns:p14="http://schemas.microsoft.com/office/powerpoint/2010/main" val="3420778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3A8A1-0818-0CEE-D307-826057F70DC4}"/>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02A404F-5DE1-4BC2-D2AC-CF16DE043845}"/>
              </a:ext>
            </a:extLst>
          </p:cNvPr>
          <p:cNvSpPr>
            <a:spLocks noGrp="1"/>
          </p:cNvSpPr>
          <p:nvPr>
            <p:ph type="sldNum" sz="quarter" idx="12"/>
          </p:nvPr>
        </p:nvSpPr>
        <p:spPr/>
        <p:txBody>
          <a:bodyPr/>
          <a:lstStyle/>
          <a:p>
            <a:fld id="{CBBDDD4E-16D4-41B9-AADA-A25CEA7F0F3F}" type="slidenum">
              <a:rPr lang="ja-JP" altLang="en-US" smtClean="0"/>
              <a:pPr/>
              <a:t>6</a:t>
            </a:fld>
            <a:endParaRPr lang="ja-JP" altLang="en-US" dirty="0"/>
          </a:p>
        </p:txBody>
      </p:sp>
      <p:sp>
        <p:nvSpPr>
          <p:cNvPr id="6" name="Rectangle 29">
            <a:extLst>
              <a:ext uri="{FF2B5EF4-FFF2-40B4-BE49-F238E27FC236}">
                <a16:creationId xmlns:a16="http://schemas.microsoft.com/office/drawing/2014/main" id="{128C74CC-B45B-0E78-A33D-5CA68758EB3D}"/>
              </a:ext>
            </a:extLst>
          </p:cNvPr>
          <p:cNvSpPr>
            <a:spLocks noGrp="1" noChangeArrowheads="1"/>
          </p:cNvSpPr>
          <p:nvPr>
            <p:ph type="title" idx="4294967295"/>
          </p:nvPr>
        </p:nvSpPr>
        <p:spPr>
          <a:xfrm>
            <a:off x="-3712" y="108845"/>
            <a:ext cx="9372600" cy="442913"/>
          </a:xfrm>
          <a:noFill/>
        </p:spPr>
        <p:txBody>
          <a:bodyPr>
            <a:noAutofit/>
          </a:bodyPr>
          <a:lstStyle/>
          <a:p>
            <a:pPr algn="l" eaLnBrk="1" hangingPunct="1"/>
            <a:r>
              <a:rPr lang="en-US" altLang="ja-JP" sz="3200" dirty="0">
                <a:latin typeface="Arial" panose="020B0604020202020204" pitchFamily="34" charset="0"/>
                <a:cs typeface="Arial" panose="020B0604020202020204" pitchFamily="34" charset="0"/>
              </a:rPr>
              <a:t>Simulation conditions</a:t>
            </a:r>
          </a:p>
        </p:txBody>
      </p:sp>
      <p:cxnSp>
        <p:nvCxnSpPr>
          <p:cNvPr id="15" name="直線コネクタ 14">
            <a:extLst>
              <a:ext uri="{FF2B5EF4-FFF2-40B4-BE49-F238E27FC236}">
                <a16:creationId xmlns:a16="http://schemas.microsoft.com/office/drawing/2014/main" id="{34C4CAFF-2E4E-F5A3-24C9-8C2EAA9CD906}"/>
              </a:ext>
            </a:extLst>
          </p:cNvPr>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図 10">
            <a:extLst>
              <a:ext uri="{FF2B5EF4-FFF2-40B4-BE49-F238E27FC236}">
                <a16:creationId xmlns:a16="http://schemas.microsoft.com/office/drawing/2014/main" id="{30D1A78D-FCF4-58E9-A037-16AE24049FA5}"/>
              </a:ext>
            </a:extLst>
          </p:cNvPr>
          <p:cNvPicPr>
            <a:picLocks noChangeAspect="1"/>
          </p:cNvPicPr>
          <p:nvPr/>
        </p:nvPicPr>
        <p:blipFill>
          <a:blip r:embed="rId3"/>
          <a:stretch>
            <a:fillRect/>
          </a:stretch>
        </p:blipFill>
        <p:spPr>
          <a:xfrm>
            <a:off x="4946437" y="3051805"/>
            <a:ext cx="3733117" cy="3761571"/>
          </a:xfrm>
          <a:prstGeom prst="rect">
            <a:avLst/>
          </a:prstGeom>
        </p:spPr>
      </p:pic>
      <p:pic>
        <p:nvPicPr>
          <p:cNvPr id="18" name="図 17">
            <a:extLst>
              <a:ext uri="{FF2B5EF4-FFF2-40B4-BE49-F238E27FC236}">
                <a16:creationId xmlns:a16="http://schemas.microsoft.com/office/drawing/2014/main" id="{DB00BC06-2263-8D2F-25E6-D3CA911B95B7}"/>
              </a:ext>
            </a:extLst>
          </p:cNvPr>
          <p:cNvPicPr>
            <a:picLocks noChangeAspect="1"/>
          </p:cNvPicPr>
          <p:nvPr/>
        </p:nvPicPr>
        <p:blipFill>
          <a:blip r:embed="rId4"/>
          <a:stretch>
            <a:fillRect/>
          </a:stretch>
        </p:blipFill>
        <p:spPr>
          <a:xfrm>
            <a:off x="4716016" y="260648"/>
            <a:ext cx="4436287" cy="2545474"/>
          </a:xfrm>
          <a:prstGeom prst="rect">
            <a:avLst/>
          </a:prstGeom>
        </p:spPr>
      </p:pic>
      <p:sp>
        <p:nvSpPr>
          <p:cNvPr id="19" name="Rectangle 29">
            <a:extLst>
              <a:ext uri="{FF2B5EF4-FFF2-40B4-BE49-F238E27FC236}">
                <a16:creationId xmlns:a16="http://schemas.microsoft.com/office/drawing/2014/main" id="{2648A9C0-46D7-0054-E709-5EF7097C9D8D}"/>
              </a:ext>
            </a:extLst>
          </p:cNvPr>
          <p:cNvSpPr txBox="1">
            <a:spLocks noChangeArrowheads="1"/>
          </p:cNvSpPr>
          <p:nvPr/>
        </p:nvSpPr>
        <p:spPr>
          <a:xfrm>
            <a:off x="107504" y="692696"/>
            <a:ext cx="8375237" cy="590465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Magnetic configuration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(calculated by HINT code)</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Bax= 0.6 T,  &lt;beta&gt; = 1.55%</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Tangential-NBIs</a:t>
            </a:r>
            <a:r>
              <a:rPr lang="ja-JP" altLang="en-US" sz="2400" dirty="0">
                <a:latin typeface="Arial" panose="020B0604020202020204" pitchFamily="34" charset="0"/>
                <a:cs typeface="Arial" panose="020B0604020202020204" pitchFamily="34" charset="0"/>
              </a:rPr>
              <a:t>　</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Total port-through power </a:t>
            </a:r>
            <a:r>
              <a:rPr lang="ja-JP" altLang="en-US" sz="2400" dirty="0">
                <a:latin typeface="Arial" panose="020B0604020202020204" pitchFamily="34" charset="0"/>
                <a:cs typeface="Arial" panose="020B0604020202020204" pitchFamily="34" charset="0"/>
              </a:rPr>
              <a:t> </a:t>
            </a:r>
            <a:endParaRPr lang="en-US" altLang="ja-JP" sz="2400" dirty="0">
              <a:latin typeface="Arial" panose="020B0604020202020204" pitchFamily="34" charset="0"/>
              <a:cs typeface="Arial" panose="020B0604020202020204" pitchFamily="34" charset="0"/>
            </a:endParaRPr>
          </a:p>
          <a:p>
            <a:pPr algn="l"/>
            <a:r>
              <a:rPr lang="en-US" altLang="ja-JP" sz="2400" dirty="0">
                <a:latin typeface="Arial" panose="020B0604020202020204" pitchFamily="34" charset="0"/>
                <a:cs typeface="Arial" panose="020B0604020202020204" pitchFamily="34" charset="0"/>
              </a:rPr>
              <a:t>                                    4.15 MW(H)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2.93 MW(D)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Total absorption power    </a:t>
            </a:r>
          </a:p>
          <a:p>
            <a:pPr algn="l"/>
            <a:r>
              <a:rPr lang="en-US" altLang="ja-JP" sz="2400" dirty="0">
                <a:latin typeface="Arial" panose="020B0604020202020204" pitchFamily="34" charset="0"/>
                <a:cs typeface="Arial" panose="020B0604020202020204" pitchFamily="34" charset="0"/>
              </a:rPr>
              <a:t>                                    2.39 MW(H)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2.08 MW(D)</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Beam injection energy (H/D)  </a:t>
            </a:r>
          </a:p>
          <a:p>
            <a:pPr algn="l"/>
            <a:r>
              <a:rPr lang="en-US" altLang="ja-JP" sz="2400" dirty="0">
                <a:latin typeface="Arial" panose="020B0604020202020204" pitchFamily="34" charset="0"/>
                <a:cs typeface="Arial" panose="020B0604020202020204" pitchFamily="34" charset="0"/>
              </a:rPr>
              <a:t>                                     </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180 keV</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 Ti = Te, ni=ne profile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measured in the LHD experiment.</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Realistic fast-ion</a:t>
            </a:r>
            <a:r>
              <a:rPr lang="en-GB" altLang="ja-JP" sz="2400" dirty="0">
                <a:latin typeface="Arial" panose="020B0604020202020204" pitchFamily="34" charset="0"/>
                <a:cs typeface="Arial" panose="020B0604020202020204" pitchFamily="34" charset="0"/>
              </a:rPr>
              <a:t> birth profile </a:t>
            </a:r>
            <a:br>
              <a:rPr lang="en-GB" altLang="ja-JP" sz="2400" dirty="0">
                <a:latin typeface="Arial" panose="020B0604020202020204" pitchFamily="34" charset="0"/>
                <a:cs typeface="Arial" panose="020B0604020202020204" pitchFamily="34" charset="0"/>
              </a:rPr>
            </a:br>
            <a:r>
              <a:rPr lang="en-GB" altLang="ja-JP" sz="2400" dirty="0">
                <a:latin typeface="Arial" panose="020B0604020202020204" pitchFamily="34" charset="0"/>
                <a:cs typeface="Arial" panose="020B0604020202020204" pitchFamily="34" charset="0"/>
              </a:rPr>
              <a:t>(calculated by HFREYA)</a:t>
            </a:r>
            <a:endParaRPr lang="en-US" altLang="ja-JP" sz="2000" dirty="0">
              <a:latin typeface="Arial" panose="020B0604020202020204" pitchFamily="34" charset="0"/>
              <a:cs typeface="Arial" panose="020B0604020202020204" pitchFamily="34" charset="0"/>
            </a:endParaRPr>
          </a:p>
        </p:txBody>
      </p:sp>
      <p:sp>
        <p:nvSpPr>
          <p:cNvPr id="2" name="テキスト ボックス 1">
            <a:extLst>
              <a:ext uri="{FF2B5EF4-FFF2-40B4-BE49-F238E27FC236}">
                <a16:creationId xmlns:a16="http://schemas.microsoft.com/office/drawing/2014/main" id="{F613CD4A-4EA1-AA17-41A8-11E4D929B9B1}"/>
              </a:ext>
            </a:extLst>
          </p:cNvPr>
          <p:cNvSpPr txBox="1"/>
          <p:nvPr/>
        </p:nvSpPr>
        <p:spPr>
          <a:xfrm rot="1628338">
            <a:off x="8370005" y="4389605"/>
            <a:ext cx="798295" cy="246221"/>
          </a:xfrm>
          <a:prstGeom prst="rect">
            <a:avLst/>
          </a:prstGeom>
          <a:noFill/>
        </p:spPr>
        <p:txBody>
          <a:bodyPr wrap="none" lIns="0" tIns="0" rIns="0" bIns="0" rtlCol="0">
            <a:spAutoFit/>
          </a:bodyPr>
          <a:lstStyle/>
          <a:p>
            <a:r>
              <a:rPr lang="ja-JP" altLang="en-US" sz="1600" b="1" dirty="0"/>
              <a:t>←</a:t>
            </a:r>
            <a:r>
              <a:rPr lang="en-US" altLang="ja-JP" sz="1600" b="1" dirty="0"/>
              <a:t>NB1(D)</a:t>
            </a:r>
            <a:endParaRPr kumimoji="1" lang="ja-JP" altLang="en-US" sz="1600" b="1" dirty="0"/>
          </a:p>
        </p:txBody>
      </p:sp>
      <p:sp>
        <p:nvSpPr>
          <p:cNvPr id="3" name="テキスト ボックス 2">
            <a:extLst>
              <a:ext uri="{FF2B5EF4-FFF2-40B4-BE49-F238E27FC236}">
                <a16:creationId xmlns:a16="http://schemas.microsoft.com/office/drawing/2014/main" id="{381CC141-C279-2C7F-02F4-6BAE6A73727A}"/>
              </a:ext>
            </a:extLst>
          </p:cNvPr>
          <p:cNvSpPr txBox="1"/>
          <p:nvPr/>
        </p:nvSpPr>
        <p:spPr>
          <a:xfrm rot="15445033">
            <a:off x="7345712" y="3011229"/>
            <a:ext cx="798295" cy="246221"/>
          </a:xfrm>
          <a:prstGeom prst="rect">
            <a:avLst/>
          </a:prstGeom>
          <a:noFill/>
        </p:spPr>
        <p:txBody>
          <a:bodyPr wrap="none" lIns="0" tIns="0" rIns="0" bIns="0" rtlCol="0">
            <a:spAutoFit/>
          </a:bodyPr>
          <a:lstStyle/>
          <a:p>
            <a:r>
              <a:rPr lang="ja-JP" altLang="en-US" sz="1600" b="1" dirty="0"/>
              <a:t>←</a:t>
            </a:r>
            <a:r>
              <a:rPr lang="en-US" altLang="ja-JP" sz="1600" b="1" dirty="0"/>
              <a:t>NB2(D)</a:t>
            </a:r>
            <a:endParaRPr kumimoji="1" lang="ja-JP" altLang="en-US" sz="1600" b="1" dirty="0"/>
          </a:p>
        </p:txBody>
      </p:sp>
      <p:sp>
        <p:nvSpPr>
          <p:cNvPr id="5" name="テキスト ボックス 4">
            <a:extLst>
              <a:ext uri="{FF2B5EF4-FFF2-40B4-BE49-F238E27FC236}">
                <a16:creationId xmlns:a16="http://schemas.microsoft.com/office/drawing/2014/main" id="{221CD4BD-8E04-6C03-EDC6-A00020564011}"/>
              </a:ext>
            </a:extLst>
          </p:cNvPr>
          <p:cNvSpPr txBox="1"/>
          <p:nvPr/>
        </p:nvSpPr>
        <p:spPr>
          <a:xfrm rot="15266440">
            <a:off x="5175536" y="3845153"/>
            <a:ext cx="798295" cy="246221"/>
          </a:xfrm>
          <a:prstGeom prst="rect">
            <a:avLst/>
          </a:prstGeom>
          <a:noFill/>
        </p:spPr>
        <p:txBody>
          <a:bodyPr wrap="none" lIns="0" tIns="0" rIns="0" bIns="0" rtlCol="0">
            <a:spAutoFit/>
          </a:bodyPr>
          <a:lstStyle/>
          <a:p>
            <a:r>
              <a:rPr lang="ja-JP" altLang="en-US" sz="1600" b="1" dirty="0"/>
              <a:t>←</a:t>
            </a:r>
            <a:r>
              <a:rPr lang="en-US" altLang="ja-JP" sz="1600" b="1" dirty="0"/>
              <a:t>NB3(H)</a:t>
            </a:r>
            <a:endParaRPr kumimoji="1" lang="ja-JP" altLang="en-US" sz="1600" b="1" dirty="0"/>
          </a:p>
        </p:txBody>
      </p:sp>
      <p:sp>
        <p:nvSpPr>
          <p:cNvPr id="7" name="テキスト ボックス 6">
            <a:extLst>
              <a:ext uri="{FF2B5EF4-FFF2-40B4-BE49-F238E27FC236}">
                <a16:creationId xmlns:a16="http://schemas.microsoft.com/office/drawing/2014/main" id="{815C2C4A-762D-4F0C-3D2E-00404A081459}"/>
              </a:ext>
            </a:extLst>
          </p:cNvPr>
          <p:cNvSpPr txBox="1"/>
          <p:nvPr/>
        </p:nvSpPr>
        <p:spPr>
          <a:xfrm>
            <a:off x="5482317" y="569131"/>
            <a:ext cx="518091" cy="461665"/>
          </a:xfrm>
          <a:prstGeom prst="rect">
            <a:avLst/>
          </a:prstGeom>
          <a:noFill/>
        </p:spPr>
        <p:txBody>
          <a:bodyPr wrap="none" rtlCol="0">
            <a:spAutoFit/>
          </a:bodyPr>
          <a:lstStyle/>
          <a:p>
            <a:r>
              <a:rPr kumimoji="1" lang="en-US" altLang="ja-JP" sz="2400" dirty="0"/>
              <a:t>(a)</a:t>
            </a:r>
            <a:endParaRPr kumimoji="1" lang="ja-JP" altLang="en-US" sz="2400" dirty="0"/>
          </a:p>
        </p:txBody>
      </p:sp>
      <p:sp>
        <p:nvSpPr>
          <p:cNvPr id="8" name="テキスト ボックス 7">
            <a:extLst>
              <a:ext uri="{FF2B5EF4-FFF2-40B4-BE49-F238E27FC236}">
                <a16:creationId xmlns:a16="http://schemas.microsoft.com/office/drawing/2014/main" id="{D1E58A1D-86E9-F7E2-CA4D-49E2BFF7B597}"/>
              </a:ext>
            </a:extLst>
          </p:cNvPr>
          <p:cNvSpPr txBox="1"/>
          <p:nvPr/>
        </p:nvSpPr>
        <p:spPr>
          <a:xfrm>
            <a:off x="5530949" y="3243213"/>
            <a:ext cx="532518" cy="461665"/>
          </a:xfrm>
          <a:prstGeom prst="rect">
            <a:avLst/>
          </a:prstGeom>
          <a:noFill/>
        </p:spPr>
        <p:txBody>
          <a:bodyPr wrap="none" rtlCol="0">
            <a:spAutoFit/>
          </a:bodyPr>
          <a:lstStyle/>
          <a:p>
            <a:r>
              <a:rPr kumimoji="1" lang="en-US" altLang="ja-JP" sz="2400" dirty="0"/>
              <a:t>(b)</a:t>
            </a:r>
            <a:endParaRPr kumimoji="1" lang="ja-JP" altLang="en-US" sz="2400" dirty="0"/>
          </a:p>
        </p:txBody>
      </p:sp>
    </p:spTree>
    <p:extLst>
      <p:ext uri="{BB962C8B-B14F-4D97-AF65-F5344CB8AC3E}">
        <p14:creationId xmlns:p14="http://schemas.microsoft.com/office/powerpoint/2010/main" val="219052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2EA70-2F6F-0F0E-24E0-72C8EE86E1A2}"/>
            </a:ext>
          </a:extLst>
        </p:cNvPr>
        <p:cNvGrpSpPr/>
        <p:nvPr/>
      </p:nvGrpSpPr>
      <p:grpSpPr>
        <a:xfrm>
          <a:off x="0" y="0"/>
          <a:ext cx="0" cy="0"/>
          <a:chOff x="0" y="0"/>
          <a:chExt cx="0" cy="0"/>
        </a:xfrm>
      </p:grpSpPr>
      <p:pic>
        <p:nvPicPr>
          <p:cNvPr id="15" name="図 14">
            <a:extLst>
              <a:ext uri="{FF2B5EF4-FFF2-40B4-BE49-F238E27FC236}">
                <a16:creationId xmlns:a16="http://schemas.microsoft.com/office/drawing/2014/main" id="{5DD246C7-4AEA-3895-6DAF-B39BEF0E08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557" y="908720"/>
            <a:ext cx="6940868" cy="4070509"/>
          </a:xfrm>
          <a:prstGeom prst="rect">
            <a:avLst/>
          </a:prstGeom>
        </p:spPr>
      </p:pic>
      <p:sp>
        <p:nvSpPr>
          <p:cNvPr id="4" name="スライド番号プレースホルダー 3">
            <a:extLst>
              <a:ext uri="{FF2B5EF4-FFF2-40B4-BE49-F238E27FC236}">
                <a16:creationId xmlns:a16="http://schemas.microsoft.com/office/drawing/2014/main" id="{59A43EBB-7841-8C81-3D4F-E601F201623F}"/>
              </a:ext>
            </a:extLst>
          </p:cNvPr>
          <p:cNvSpPr>
            <a:spLocks noGrp="1"/>
          </p:cNvSpPr>
          <p:nvPr>
            <p:ph type="sldNum" sz="quarter" idx="12"/>
          </p:nvPr>
        </p:nvSpPr>
        <p:spPr/>
        <p:txBody>
          <a:bodyPr/>
          <a:lstStyle/>
          <a:p>
            <a:fld id="{CBBDDD4E-16D4-41B9-AADA-A25CEA7F0F3F}" type="slidenum">
              <a:rPr lang="ja-JP" altLang="en-US" smtClean="0"/>
              <a:pPr/>
              <a:t>7</a:t>
            </a:fld>
            <a:endParaRPr lang="ja-JP" altLang="en-US" dirty="0"/>
          </a:p>
        </p:txBody>
      </p:sp>
      <p:sp>
        <p:nvSpPr>
          <p:cNvPr id="7" name="Rectangle 84">
            <a:extLst>
              <a:ext uri="{FF2B5EF4-FFF2-40B4-BE49-F238E27FC236}">
                <a16:creationId xmlns:a16="http://schemas.microsoft.com/office/drawing/2014/main" id="{CF588D6B-8BE2-4507-43ED-DF8379544A64}"/>
              </a:ext>
            </a:extLst>
          </p:cNvPr>
          <p:cNvSpPr>
            <a:spLocks noGrp="1" noChangeArrowheads="1"/>
          </p:cNvSpPr>
          <p:nvPr>
            <p:ph type="title"/>
          </p:nvPr>
        </p:nvSpPr>
        <p:spPr>
          <a:xfrm>
            <a:off x="0" y="249783"/>
            <a:ext cx="9252520" cy="442913"/>
          </a:xfrm>
        </p:spPr>
        <p:txBody>
          <a:bodyPr>
            <a:noAutofit/>
          </a:bodyPr>
          <a:lstStyle/>
          <a:p>
            <a:pPr algn="l"/>
            <a:r>
              <a:rPr kumimoji="1" lang="en-US" altLang="ja-JP" sz="3200" dirty="0">
                <a:latin typeface="Arial" panose="020B0604020202020204" pitchFamily="34" charset="0"/>
                <a:ea typeface="Meiryo UI" panose="020B0604030504040204" pitchFamily="34" charset="-128"/>
                <a:cs typeface="Arial" panose="020B0604020202020204" pitchFamily="34" charset="0"/>
              </a:rPr>
              <a:t>Time evolution of stored fast-ion energy</a:t>
            </a:r>
            <a:br>
              <a:rPr kumimoji="1" lang="en-US" altLang="ja-JP" sz="3200" dirty="0">
                <a:latin typeface="Arial" panose="020B0604020202020204" pitchFamily="34" charset="0"/>
                <a:ea typeface="Meiryo UI" panose="020B0604030504040204" pitchFamily="34" charset="-128"/>
                <a:cs typeface="Arial" panose="020B0604020202020204" pitchFamily="34" charset="0"/>
              </a:rPr>
            </a:br>
            <a:r>
              <a:rPr kumimoji="1" lang="en-US" altLang="ja-JP" sz="3200" dirty="0">
                <a:latin typeface="Arial" panose="020B0604020202020204" pitchFamily="34" charset="0"/>
                <a:ea typeface="Meiryo UI" panose="020B0604030504040204" pitchFamily="34" charset="-128"/>
                <a:cs typeface="Arial" panose="020B0604020202020204" pitchFamily="34" charset="0"/>
              </a:rPr>
              <a:t>and MHD kinetic energy of the instabilities. </a:t>
            </a:r>
            <a:endParaRPr lang="en-US" altLang="ja-JP" sz="3200" dirty="0">
              <a:solidFill>
                <a:schemeClr val="tx1"/>
              </a:solidFill>
              <a:latin typeface="Arial" charset="0"/>
            </a:endParaRPr>
          </a:p>
        </p:txBody>
      </p:sp>
      <p:sp>
        <p:nvSpPr>
          <p:cNvPr id="9" name="正方形/長方形 8">
            <a:extLst>
              <a:ext uri="{FF2B5EF4-FFF2-40B4-BE49-F238E27FC236}">
                <a16:creationId xmlns:a16="http://schemas.microsoft.com/office/drawing/2014/main" id="{31CFD08D-146B-4C2C-06EB-42C36FF4B244}"/>
              </a:ext>
            </a:extLst>
          </p:cNvPr>
          <p:cNvSpPr/>
          <p:nvPr/>
        </p:nvSpPr>
        <p:spPr>
          <a:xfrm>
            <a:off x="160648" y="4941168"/>
            <a:ext cx="9019864" cy="1938992"/>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AE bursts a</a:t>
            </a:r>
            <a:r>
              <a:rPr lang="en-US" altLang="ja-JP" sz="2400" dirty="0">
                <a:latin typeface="Arial" panose="020B0604020202020204" pitchFamily="34" charset="0"/>
                <a:ea typeface="ＭＳ 明朝" panose="02020609040205080304" pitchFamily="17" charset="-128"/>
                <a:cs typeface="Arial" panose="020B0604020202020204" pitchFamily="34" charset="0"/>
              </a:rPr>
              <a:t>fter 57 </a:t>
            </a:r>
            <a:r>
              <a:rPr lang="en-US" altLang="ja-JP" sz="2400" dirty="0" err="1">
                <a:latin typeface="Arial" panose="020B0604020202020204" pitchFamily="34" charset="0"/>
                <a:ea typeface="ＭＳ 明朝" panose="02020609040205080304" pitchFamily="17" charset="-128"/>
                <a:cs typeface="Arial" panose="020B0604020202020204" pitchFamily="34" charset="0"/>
              </a:rPr>
              <a:t>ms</a:t>
            </a:r>
            <a:r>
              <a:rPr lang="en-US" altLang="ja-JP" sz="2400" dirty="0">
                <a:latin typeface="Arial" panose="020B0604020202020204" pitchFamily="34" charset="0"/>
                <a:ea typeface="ＭＳ 明朝" panose="02020609040205080304" pitchFamily="17" charset="-128"/>
                <a:cs typeface="Arial" panose="020B0604020202020204" pitchFamily="34" charset="0"/>
              </a:rPr>
              <a:t>, when the fast-ion stored energy is close to the steady state, are different from those before 57 </a:t>
            </a:r>
            <a:r>
              <a:rPr lang="en-US" altLang="ja-JP" sz="2400" dirty="0" err="1">
                <a:latin typeface="Arial" panose="020B0604020202020204" pitchFamily="34" charset="0"/>
                <a:ea typeface="ＭＳ 明朝" panose="02020609040205080304" pitchFamily="17" charset="-128"/>
                <a:cs typeface="Arial" panose="020B0604020202020204" pitchFamily="34" charset="0"/>
              </a:rPr>
              <a:t>ms.</a:t>
            </a:r>
            <a:r>
              <a:rPr lang="en-US" altLang="ja-JP" sz="2400" dirty="0">
                <a:latin typeface="Arial" panose="020B0604020202020204" pitchFamily="34" charset="0"/>
                <a:ea typeface="ＭＳ 明朝" panose="02020609040205080304" pitchFamily="17" charset="-128"/>
                <a:cs typeface="Arial" panose="020B0604020202020204" pitchFamily="34" charset="0"/>
              </a:rPr>
              <a:t> </a:t>
            </a:r>
          </a:p>
          <a:p>
            <a:r>
              <a:rPr lang="ja-JP" altLang="en-US" sz="2400" dirty="0">
                <a:latin typeface="Arial" charset="0"/>
                <a:cs typeface="Arial" charset="0"/>
              </a:rPr>
              <a:t>〇</a:t>
            </a:r>
            <a:r>
              <a:rPr lang="en-US" altLang="ja-JP" sz="2400" dirty="0">
                <a:latin typeface="Arial" charset="0"/>
                <a:cs typeface="Arial" charset="0"/>
              </a:rPr>
              <a:t>The fast-ion loss rate in AE bursts after 57 </a:t>
            </a:r>
            <a:r>
              <a:rPr lang="en-US" altLang="ja-JP" sz="2400" dirty="0" err="1">
                <a:latin typeface="Arial" charset="0"/>
                <a:cs typeface="Arial" charset="0"/>
              </a:rPr>
              <a:t>ms</a:t>
            </a:r>
            <a:r>
              <a:rPr lang="en-US" altLang="ja-JP" sz="2400" dirty="0">
                <a:latin typeface="Arial" charset="0"/>
                <a:cs typeface="Arial" charset="0"/>
              </a:rPr>
              <a:t> becomes large in all fast-ion species. The largest component of the fast-ion loss rate is the ctr-injected fast deuteron.</a:t>
            </a:r>
          </a:p>
        </p:txBody>
      </p:sp>
      <p:cxnSp>
        <p:nvCxnSpPr>
          <p:cNvPr id="11" name="直線コネクタ 10">
            <a:extLst>
              <a:ext uri="{FF2B5EF4-FFF2-40B4-BE49-F238E27FC236}">
                <a16:creationId xmlns:a16="http://schemas.microsoft.com/office/drawing/2014/main" id="{E0CB9158-9020-AD40-AE91-A41A6216A4F0}"/>
              </a:ext>
            </a:extLst>
          </p:cNvPr>
          <p:cNvCxnSpPr/>
          <p:nvPr/>
        </p:nvCxnSpPr>
        <p:spPr>
          <a:xfrm>
            <a:off x="-10754" y="980728"/>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グループ化 9">
            <a:extLst>
              <a:ext uri="{FF2B5EF4-FFF2-40B4-BE49-F238E27FC236}">
                <a16:creationId xmlns:a16="http://schemas.microsoft.com/office/drawing/2014/main" id="{6843AA76-D87D-3EC8-18CF-A5D3789CB089}"/>
              </a:ext>
            </a:extLst>
          </p:cNvPr>
          <p:cNvGrpSpPr/>
          <p:nvPr/>
        </p:nvGrpSpPr>
        <p:grpSpPr>
          <a:xfrm>
            <a:off x="911383" y="1362189"/>
            <a:ext cx="600774" cy="2236123"/>
            <a:chOff x="1021030" y="1496073"/>
            <a:chExt cx="310610" cy="2055592"/>
          </a:xfrm>
        </p:grpSpPr>
        <p:sp>
          <p:nvSpPr>
            <p:cNvPr id="5" name="正方形/長方形 4">
              <a:extLst>
                <a:ext uri="{FF2B5EF4-FFF2-40B4-BE49-F238E27FC236}">
                  <a16:creationId xmlns:a16="http://schemas.microsoft.com/office/drawing/2014/main" id="{1D60318C-6B03-96BC-8734-F547F7772B0D}"/>
                </a:ext>
              </a:extLst>
            </p:cNvPr>
            <p:cNvSpPr/>
            <p:nvPr/>
          </p:nvSpPr>
          <p:spPr>
            <a:xfrm>
              <a:off x="1032319" y="1496073"/>
              <a:ext cx="216024" cy="2880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正方形/長方形 5">
              <a:extLst>
                <a:ext uri="{FF2B5EF4-FFF2-40B4-BE49-F238E27FC236}">
                  <a16:creationId xmlns:a16="http://schemas.microsoft.com/office/drawing/2014/main" id="{B2582BB3-2677-F110-563B-4DB0048449CB}"/>
                </a:ext>
              </a:extLst>
            </p:cNvPr>
            <p:cNvSpPr/>
            <p:nvPr/>
          </p:nvSpPr>
          <p:spPr>
            <a:xfrm>
              <a:off x="1021030" y="2227442"/>
              <a:ext cx="310610" cy="2880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A3783960-AA9B-F393-7DA9-F6956433C882}"/>
                </a:ext>
              </a:extLst>
            </p:cNvPr>
            <p:cNvSpPr/>
            <p:nvPr/>
          </p:nvSpPr>
          <p:spPr>
            <a:xfrm>
              <a:off x="1043608" y="3263633"/>
              <a:ext cx="216024" cy="2880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 name="テキスト ボックス 11">
            <a:extLst>
              <a:ext uri="{FF2B5EF4-FFF2-40B4-BE49-F238E27FC236}">
                <a16:creationId xmlns:a16="http://schemas.microsoft.com/office/drawing/2014/main" id="{338875EB-F15B-DDD1-A387-ABD62C3DABB2}"/>
              </a:ext>
            </a:extLst>
          </p:cNvPr>
          <p:cNvSpPr txBox="1"/>
          <p:nvPr/>
        </p:nvSpPr>
        <p:spPr>
          <a:xfrm>
            <a:off x="2915816" y="1732166"/>
            <a:ext cx="2826415" cy="369332"/>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(a) Fast ion stored energy</a:t>
            </a:r>
            <a:endParaRPr kumimoji="1" lang="ja-JP" altLang="en-US"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3968E4B7-5754-511E-0AD6-398F624DDB2C}"/>
              </a:ext>
            </a:extLst>
          </p:cNvPr>
          <p:cNvSpPr txBox="1"/>
          <p:nvPr/>
        </p:nvSpPr>
        <p:spPr>
          <a:xfrm>
            <a:off x="831646" y="2132856"/>
            <a:ext cx="2274982" cy="369332"/>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(b) MHD kin. Energy</a:t>
            </a:r>
          </a:p>
        </p:txBody>
      </p:sp>
      <p:sp>
        <p:nvSpPr>
          <p:cNvPr id="14" name="テキスト ボックス 13">
            <a:extLst>
              <a:ext uri="{FF2B5EF4-FFF2-40B4-BE49-F238E27FC236}">
                <a16:creationId xmlns:a16="http://schemas.microsoft.com/office/drawing/2014/main" id="{D0E6B774-E3A8-6EA6-1735-DEF4E6A59F97}"/>
              </a:ext>
            </a:extLst>
          </p:cNvPr>
          <p:cNvSpPr txBox="1"/>
          <p:nvPr/>
        </p:nvSpPr>
        <p:spPr>
          <a:xfrm>
            <a:off x="962721" y="3284984"/>
            <a:ext cx="2198038" cy="369332"/>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(c) fast ion loss rate</a:t>
            </a:r>
          </a:p>
        </p:txBody>
      </p:sp>
    </p:spTree>
    <p:extLst>
      <p:ext uri="{BB962C8B-B14F-4D97-AF65-F5344CB8AC3E}">
        <p14:creationId xmlns:p14="http://schemas.microsoft.com/office/powerpoint/2010/main" val="2604917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29338-A402-889B-1971-B5F0BCD64568}"/>
            </a:ext>
          </a:extLst>
        </p:cNvPr>
        <p:cNvGrpSpPr/>
        <p:nvPr/>
      </p:nvGrpSpPr>
      <p:grpSpPr>
        <a:xfrm>
          <a:off x="0" y="0"/>
          <a:ext cx="0" cy="0"/>
          <a:chOff x="0" y="0"/>
          <a:chExt cx="0" cy="0"/>
        </a:xfrm>
      </p:grpSpPr>
      <p:pic>
        <p:nvPicPr>
          <p:cNvPr id="7" name="図 6" descr="グラフ, 折れ線グラフ&#10;&#10;AI によって生成されたコンテンツは間違っている可能性があります。">
            <a:extLst>
              <a:ext uri="{FF2B5EF4-FFF2-40B4-BE49-F238E27FC236}">
                <a16:creationId xmlns:a16="http://schemas.microsoft.com/office/drawing/2014/main" id="{2B8ADC34-5F07-6BAF-43BB-75DB4CF54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32" y="908721"/>
            <a:ext cx="5155866" cy="2976698"/>
          </a:xfrm>
          <a:prstGeom prst="rect">
            <a:avLst/>
          </a:prstGeom>
        </p:spPr>
      </p:pic>
      <p:sp>
        <p:nvSpPr>
          <p:cNvPr id="4" name="スライド番号プレースホルダー 3">
            <a:extLst>
              <a:ext uri="{FF2B5EF4-FFF2-40B4-BE49-F238E27FC236}">
                <a16:creationId xmlns:a16="http://schemas.microsoft.com/office/drawing/2014/main" id="{427D6F81-F0AD-A639-CA25-23B99CBBC2E6}"/>
              </a:ext>
            </a:extLst>
          </p:cNvPr>
          <p:cNvSpPr>
            <a:spLocks noGrp="1"/>
          </p:cNvSpPr>
          <p:nvPr>
            <p:ph type="sldNum" sz="quarter" idx="12"/>
          </p:nvPr>
        </p:nvSpPr>
        <p:spPr/>
        <p:txBody>
          <a:bodyPr/>
          <a:lstStyle/>
          <a:p>
            <a:fld id="{CBBDDD4E-16D4-41B9-AADA-A25CEA7F0F3F}" type="slidenum">
              <a:rPr lang="ja-JP" altLang="en-US" smtClean="0"/>
              <a:pPr/>
              <a:t>8</a:t>
            </a:fld>
            <a:endParaRPr lang="ja-JP" altLang="en-US" dirty="0"/>
          </a:p>
        </p:txBody>
      </p:sp>
      <p:cxnSp>
        <p:nvCxnSpPr>
          <p:cNvPr id="5" name="直線コネクタ 4">
            <a:extLst>
              <a:ext uri="{FF2B5EF4-FFF2-40B4-BE49-F238E27FC236}">
                <a16:creationId xmlns:a16="http://schemas.microsoft.com/office/drawing/2014/main" id="{C4479C06-F583-1F81-C958-87A937AAE1F7}"/>
              </a:ext>
            </a:extLst>
          </p:cNvPr>
          <p:cNvCxnSpPr/>
          <p:nvPr/>
        </p:nvCxnSpPr>
        <p:spPr>
          <a:xfrm>
            <a:off x="-10754" y="980728"/>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図 8">
            <a:extLst>
              <a:ext uri="{FF2B5EF4-FFF2-40B4-BE49-F238E27FC236}">
                <a16:creationId xmlns:a16="http://schemas.microsoft.com/office/drawing/2014/main" id="{B6AB76F9-BB78-F1FD-EB3F-20DFEC65A4DC}"/>
              </a:ext>
            </a:extLst>
          </p:cNvPr>
          <p:cNvPicPr>
            <a:picLocks noChangeAspect="1"/>
          </p:cNvPicPr>
          <p:nvPr/>
        </p:nvPicPr>
        <p:blipFill>
          <a:blip r:embed="rId4"/>
          <a:stretch>
            <a:fillRect/>
          </a:stretch>
        </p:blipFill>
        <p:spPr>
          <a:xfrm>
            <a:off x="393509" y="3851776"/>
            <a:ext cx="5762667" cy="1474485"/>
          </a:xfrm>
          <a:prstGeom prst="rect">
            <a:avLst/>
          </a:prstGeom>
        </p:spPr>
      </p:pic>
      <p:pic>
        <p:nvPicPr>
          <p:cNvPr id="13" name="図 12">
            <a:extLst>
              <a:ext uri="{FF2B5EF4-FFF2-40B4-BE49-F238E27FC236}">
                <a16:creationId xmlns:a16="http://schemas.microsoft.com/office/drawing/2014/main" id="{21E98DDF-559C-F1B6-3263-6E7DA1E0B0FA}"/>
              </a:ext>
            </a:extLst>
          </p:cNvPr>
          <p:cNvPicPr>
            <a:picLocks noChangeAspect="1"/>
          </p:cNvPicPr>
          <p:nvPr/>
        </p:nvPicPr>
        <p:blipFill>
          <a:blip r:embed="rId5"/>
          <a:stretch>
            <a:fillRect/>
          </a:stretch>
        </p:blipFill>
        <p:spPr>
          <a:xfrm>
            <a:off x="393509" y="5122867"/>
            <a:ext cx="5701794" cy="1474485"/>
          </a:xfrm>
          <a:prstGeom prst="rect">
            <a:avLst/>
          </a:prstGeom>
        </p:spPr>
      </p:pic>
      <p:sp>
        <p:nvSpPr>
          <p:cNvPr id="20" name="Rectangle 84">
            <a:extLst>
              <a:ext uri="{FF2B5EF4-FFF2-40B4-BE49-F238E27FC236}">
                <a16:creationId xmlns:a16="http://schemas.microsoft.com/office/drawing/2014/main" id="{7F647FD8-EB57-CD3F-7A3B-0C3CA49136BD}"/>
              </a:ext>
            </a:extLst>
          </p:cNvPr>
          <p:cNvSpPr>
            <a:spLocks noGrp="1" noChangeArrowheads="1"/>
          </p:cNvSpPr>
          <p:nvPr>
            <p:ph type="title"/>
          </p:nvPr>
        </p:nvSpPr>
        <p:spPr>
          <a:xfrm>
            <a:off x="0" y="249783"/>
            <a:ext cx="9252520" cy="442913"/>
          </a:xfrm>
        </p:spPr>
        <p:txBody>
          <a:bodyPr>
            <a:noAutofit/>
          </a:bodyPr>
          <a:lstStyle/>
          <a:p>
            <a:pPr algn="l"/>
            <a:r>
              <a:rPr kumimoji="1" lang="en-US" altLang="ja-JP" sz="3200" dirty="0">
                <a:latin typeface="Arial" panose="020B0604020202020204" pitchFamily="34" charset="0"/>
                <a:ea typeface="Meiryo UI" panose="020B0604030504040204" pitchFamily="34" charset="-128"/>
                <a:cs typeface="Arial" panose="020B0604020202020204" pitchFamily="34" charset="0"/>
              </a:rPr>
              <a:t>Time evolution of MHD kinetic energy and </a:t>
            </a:r>
            <a:br>
              <a:rPr kumimoji="1" lang="en-US" altLang="ja-JP" sz="3200" dirty="0">
                <a:latin typeface="Arial" panose="020B0604020202020204" pitchFamily="34" charset="0"/>
                <a:ea typeface="Meiryo UI" panose="020B0604030504040204" pitchFamily="34" charset="-128"/>
                <a:cs typeface="Arial" panose="020B0604020202020204" pitchFamily="34" charset="0"/>
              </a:rPr>
            </a:br>
            <a:r>
              <a:rPr kumimoji="1" lang="en-US" altLang="ja-JP" sz="3200" dirty="0">
                <a:latin typeface="Arial" panose="020B0604020202020204" pitchFamily="34" charset="0"/>
                <a:ea typeface="Meiryo UI" panose="020B0604030504040204" pitchFamily="34" charset="-128"/>
                <a:cs typeface="Arial" panose="020B0604020202020204" pitchFamily="34" charset="0"/>
              </a:rPr>
              <a:t>fast-ion profiles near 57 ms.</a:t>
            </a:r>
            <a:endParaRPr lang="en-US" altLang="ja-JP" sz="3200" dirty="0">
              <a:solidFill>
                <a:schemeClr val="tx1"/>
              </a:solidFill>
              <a:latin typeface="Arial" charset="0"/>
            </a:endParaRPr>
          </a:p>
        </p:txBody>
      </p:sp>
      <p:sp>
        <p:nvSpPr>
          <p:cNvPr id="21" name="テキスト ボックス 20">
            <a:extLst>
              <a:ext uri="{FF2B5EF4-FFF2-40B4-BE49-F238E27FC236}">
                <a16:creationId xmlns:a16="http://schemas.microsoft.com/office/drawing/2014/main" id="{74D41518-9CA7-9B89-D083-35A1012D294E}"/>
              </a:ext>
            </a:extLst>
          </p:cNvPr>
          <p:cNvSpPr txBox="1"/>
          <p:nvPr/>
        </p:nvSpPr>
        <p:spPr>
          <a:xfrm>
            <a:off x="1060336" y="3716719"/>
            <a:ext cx="3490344" cy="338554"/>
          </a:xfrm>
          <a:prstGeom prst="rect">
            <a:avLst/>
          </a:prstGeom>
          <a:noFill/>
        </p:spPr>
        <p:txBody>
          <a:bodyPr wrap="square">
            <a:spAutoFit/>
          </a:bodyPr>
          <a:lstStyle/>
          <a:p>
            <a:r>
              <a:rPr lang="en-US" altLang="ja-JP" sz="1600" dirty="0"/>
              <a:t>Fast P pres.</a:t>
            </a:r>
            <a:endParaRPr lang="ja-JP" altLang="en-US" sz="1600" dirty="0"/>
          </a:p>
        </p:txBody>
      </p:sp>
      <p:sp>
        <p:nvSpPr>
          <p:cNvPr id="22" name="テキスト ボックス 21">
            <a:extLst>
              <a:ext uri="{FF2B5EF4-FFF2-40B4-BE49-F238E27FC236}">
                <a16:creationId xmlns:a16="http://schemas.microsoft.com/office/drawing/2014/main" id="{435D8210-D1F7-71F1-9C41-31B2EDD1DA39}"/>
              </a:ext>
            </a:extLst>
          </p:cNvPr>
          <p:cNvSpPr txBox="1"/>
          <p:nvPr/>
        </p:nvSpPr>
        <p:spPr>
          <a:xfrm>
            <a:off x="1022758" y="4966220"/>
            <a:ext cx="3490344" cy="338554"/>
          </a:xfrm>
          <a:prstGeom prst="rect">
            <a:avLst/>
          </a:prstGeom>
          <a:noFill/>
        </p:spPr>
        <p:txBody>
          <a:bodyPr wrap="square">
            <a:spAutoFit/>
          </a:bodyPr>
          <a:lstStyle/>
          <a:p>
            <a:r>
              <a:rPr lang="en-US" altLang="ja-JP" sz="1600" dirty="0"/>
              <a:t>Fast D pres.</a:t>
            </a:r>
            <a:endParaRPr lang="ja-JP" altLang="en-US" sz="1600" dirty="0"/>
          </a:p>
        </p:txBody>
      </p:sp>
      <p:sp>
        <p:nvSpPr>
          <p:cNvPr id="23" name="テキスト ボックス 22">
            <a:extLst>
              <a:ext uri="{FF2B5EF4-FFF2-40B4-BE49-F238E27FC236}">
                <a16:creationId xmlns:a16="http://schemas.microsoft.com/office/drawing/2014/main" id="{D8D7A31C-B858-9F45-2B37-EB0F3B35BE8E}"/>
              </a:ext>
            </a:extLst>
          </p:cNvPr>
          <p:cNvSpPr txBox="1"/>
          <p:nvPr/>
        </p:nvSpPr>
        <p:spPr>
          <a:xfrm rot="16200000">
            <a:off x="-1170355" y="4792483"/>
            <a:ext cx="2736304" cy="584775"/>
          </a:xfrm>
          <a:prstGeom prst="rect">
            <a:avLst/>
          </a:prstGeom>
          <a:noFill/>
        </p:spPr>
        <p:txBody>
          <a:bodyPr wrap="square">
            <a:spAutoFit/>
          </a:bodyPr>
          <a:lstStyle/>
          <a:p>
            <a:r>
              <a:rPr lang="en-US" altLang="ja-JP" sz="1600" dirty="0"/>
              <a:t>Difference of fast ion pressure from 57 ms [arb. unit]</a:t>
            </a:r>
          </a:p>
        </p:txBody>
      </p:sp>
      <p:sp>
        <p:nvSpPr>
          <p:cNvPr id="24" name="テキスト ボックス 23">
            <a:extLst>
              <a:ext uri="{FF2B5EF4-FFF2-40B4-BE49-F238E27FC236}">
                <a16:creationId xmlns:a16="http://schemas.microsoft.com/office/drawing/2014/main" id="{C80316FD-C5B3-3DFA-8A4C-BDC1F0E29B1C}"/>
              </a:ext>
            </a:extLst>
          </p:cNvPr>
          <p:cNvSpPr txBox="1"/>
          <p:nvPr/>
        </p:nvSpPr>
        <p:spPr>
          <a:xfrm>
            <a:off x="2411760" y="6573104"/>
            <a:ext cx="1082348" cy="369332"/>
          </a:xfrm>
          <a:prstGeom prst="rect">
            <a:avLst/>
          </a:prstGeom>
          <a:noFill/>
        </p:spPr>
        <p:txBody>
          <a:bodyPr wrap="none" rtlCol="0">
            <a:spAutoFit/>
          </a:bodyPr>
          <a:lstStyle/>
          <a:p>
            <a:r>
              <a:rPr lang="en-US" altLang="ja-JP" dirty="0"/>
              <a:t>t</a:t>
            </a:r>
            <a:r>
              <a:rPr kumimoji="1" lang="en-US" altLang="ja-JP" dirty="0"/>
              <a:t>ime [ms]</a:t>
            </a:r>
            <a:endParaRPr kumimoji="1" lang="ja-JP" altLang="en-US" dirty="0"/>
          </a:p>
        </p:txBody>
      </p:sp>
      <p:sp useBgFill="1">
        <p:nvSpPr>
          <p:cNvPr id="27" name="正方形/長方形 26">
            <a:extLst>
              <a:ext uri="{FF2B5EF4-FFF2-40B4-BE49-F238E27FC236}">
                <a16:creationId xmlns:a16="http://schemas.microsoft.com/office/drawing/2014/main" id="{A6D91560-BB74-B080-5C20-7E645BB1F14B}"/>
              </a:ext>
            </a:extLst>
          </p:cNvPr>
          <p:cNvSpPr/>
          <p:nvPr/>
        </p:nvSpPr>
        <p:spPr>
          <a:xfrm>
            <a:off x="5436096" y="3766822"/>
            <a:ext cx="752255" cy="273630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0FABACC0-A4DB-9B1E-FD25-6C5EAAF4E656}"/>
              </a:ext>
            </a:extLst>
          </p:cNvPr>
          <p:cNvSpPr/>
          <p:nvPr/>
        </p:nvSpPr>
        <p:spPr>
          <a:xfrm>
            <a:off x="5580112" y="980728"/>
            <a:ext cx="3675838" cy="5262979"/>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AE burst a</a:t>
            </a:r>
            <a:r>
              <a:rPr lang="en-US" altLang="ja-JP" sz="2400" dirty="0">
                <a:latin typeface="Arial" panose="020B0604020202020204" pitchFamily="34" charset="0"/>
                <a:ea typeface="ＭＳ 明朝" panose="02020609040205080304" pitchFamily="17" charset="-128"/>
                <a:cs typeface="Arial" panose="020B0604020202020204" pitchFamily="34" charset="0"/>
              </a:rPr>
              <a:t>fter </a:t>
            </a:r>
          </a:p>
          <a:p>
            <a:r>
              <a:rPr lang="en-US" altLang="ja-JP" sz="2400" dirty="0">
                <a:latin typeface="Arial" panose="020B0604020202020204" pitchFamily="34" charset="0"/>
                <a:ea typeface="ＭＳ 明朝" panose="02020609040205080304" pitchFamily="17" charset="-128"/>
                <a:cs typeface="Arial" panose="020B0604020202020204" pitchFamily="34" charset="0"/>
              </a:rPr>
              <a:t>57 </a:t>
            </a:r>
            <a:r>
              <a:rPr lang="en-US" altLang="ja-JP" sz="2400" dirty="0" err="1">
                <a:latin typeface="Arial" panose="020B0604020202020204" pitchFamily="34" charset="0"/>
                <a:ea typeface="ＭＳ 明朝" panose="02020609040205080304" pitchFamily="17" charset="-128"/>
                <a:cs typeface="Arial" panose="020B0604020202020204" pitchFamily="34" charset="0"/>
              </a:rPr>
              <a:t>ms</a:t>
            </a:r>
            <a:r>
              <a:rPr lang="en-US" altLang="ja-JP" sz="2400" dirty="0">
                <a:latin typeface="Arial" panose="020B0604020202020204" pitchFamily="34" charset="0"/>
                <a:ea typeface="ＭＳ 明朝" panose="02020609040205080304" pitchFamily="17" charset="-128"/>
                <a:cs typeface="Arial" panose="020B0604020202020204" pitchFamily="34" charset="0"/>
              </a:rPr>
              <a:t>, there are two peaks of kinetic energy. </a:t>
            </a:r>
          </a:p>
          <a:p>
            <a:r>
              <a:rPr lang="ja-JP" altLang="en-US" sz="2400" dirty="0">
                <a:latin typeface="Arial" charset="0"/>
                <a:cs typeface="Arial" charset="0"/>
              </a:rPr>
              <a:t>〇</a:t>
            </a:r>
            <a:r>
              <a:rPr lang="en-US" altLang="ja-JP" sz="2400" dirty="0">
                <a:latin typeface="Arial" charset="0"/>
                <a:cs typeface="Arial" charset="0"/>
              </a:rPr>
              <a:t>The fast-ion loss rate increase near second peak. </a:t>
            </a:r>
          </a:p>
          <a:p>
            <a:r>
              <a:rPr lang="ja-JP" altLang="en-US" sz="2400" dirty="0">
                <a:latin typeface="Arial" charset="0"/>
                <a:cs typeface="Arial" charset="0"/>
              </a:rPr>
              <a:t>〇</a:t>
            </a:r>
            <a:r>
              <a:rPr lang="en-US" altLang="ja-JP" sz="2400" dirty="0">
                <a:latin typeface="Arial" charset="0"/>
                <a:cs typeface="Arial" charset="0"/>
              </a:rPr>
              <a:t>At the first peak, </a:t>
            </a:r>
          </a:p>
          <a:p>
            <a:r>
              <a:rPr lang="en-US" altLang="ja-JP" sz="2400" dirty="0">
                <a:latin typeface="Arial" charset="0"/>
                <a:cs typeface="Arial" charset="0"/>
              </a:rPr>
              <a:t>fast P pressure decreases near rho &lt; 0.3 and then, P pressure changes slightly.</a:t>
            </a:r>
          </a:p>
          <a:p>
            <a:r>
              <a:rPr lang="ja-JP" altLang="en-US" sz="2400" dirty="0">
                <a:latin typeface="Arial" charset="0"/>
                <a:cs typeface="Arial" charset="0"/>
              </a:rPr>
              <a:t>〇</a:t>
            </a:r>
            <a:r>
              <a:rPr lang="en-US" altLang="ja-JP" sz="2400" dirty="0">
                <a:latin typeface="Arial" charset="0"/>
                <a:cs typeface="Arial" charset="0"/>
              </a:rPr>
              <a:t>fast D pressure largely change near second peak.</a:t>
            </a:r>
          </a:p>
        </p:txBody>
      </p:sp>
      <p:sp>
        <p:nvSpPr>
          <p:cNvPr id="3" name="テキスト ボックス 2">
            <a:extLst>
              <a:ext uri="{FF2B5EF4-FFF2-40B4-BE49-F238E27FC236}">
                <a16:creationId xmlns:a16="http://schemas.microsoft.com/office/drawing/2014/main" id="{48B0E178-5C36-2202-FB06-7E7AC74C0A06}"/>
              </a:ext>
            </a:extLst>
          </p:cNvPr>
          <p:cNvSpPr txBox="1"/>
          <p:nvPr/>
        </p:nvSpPr>
        <p:spPr>
          <a:xfrm>
            <a:off x="1964404" y="1806683"/>
            <a:ext cx="1050288" cy="369332"/>
          </a:xfrm>
          <a:prstGeom prst="rect">
            <a:avLst/>
          </a:prstGeom>
          <a:noFill/>
        </p:spPr>
        <p:txBody>
          <a:bodyPr wrap="none" rtlCol="0">
            <a:spAutoFit/>
          </a:bodyPr>
          <a:lstStyle/>
          <a:p>
            <a:r>
              <a:rPr lang="en-US" altLang="ja-JP" dirty="0"/>
              <a:t>2nd</a:t>
            </a:r>
            <a:r>
              <a:rPr kumimoji="1" lang="en-US" altLang="ja-JP" dirty="0"/>
              <a:t> peak</a:t>
            </a:r>
            <a:endParaRPr kumimoji="1" lang="ja-JP" altLang="en-US" dirty="0"/>
          </a:p>
        </p:txBody>
      </p:sp>
      <p:sp>
        <p:nvSpPr>
          <p:cNvPr id="8" name="テキスト ボックス 7">
            <a:extLst>
              <a:ext uri="{FF2B5EF4-FFF2-40B4-BE49-F238E27FC236}">
                <a16:creationId xmlns:a16="http://schemas.microsoft.com/office/drawing/2014/main" id="{7F8BAED8-8F34-A827-C4DC-29AA84AAEA73}"/>
              </a:ext>
            </a:extLst>
          </p:cNvPr>
          <p:cNvSpPr txBox="1"/>
          <p:nvPr/>
        </p:nvSpPr>
        <p:spPr>
          <a:xfrm>
            <a:off x="1060336" y="1176171"/>
            <a:ext cx="1053365" cy="369332"/>
          </a:xfrm>
          <a:prstGeom prst="rect">
            <a:avLst/>
          </a:prstGeom>
          <a:noFill/>
        </p:spPr>
        <p:txBody>
          <a:bodyPr wrap="none" rtlCol="0">
            <a:spAutoFit/>
          </a:bodyPr>
          <a:lstStyle/>
          <a:p>
            <a:r>
              <a:rPr kumimoji="1" lang="en-US" altLang="ja-JP" dirty="0"/>
              <a:t>first peak</a:t>
            </a:r>
            <a:endParaRPr kumimoji="1" lang="ja-JP" altLang="en-US" dirty="0"/>
          </a:p>
        </p:txBody>
      </p:sp>
      <p:cxnSp>
        <p:nvCxnSpPr>
          <p:cNvPr id="6" name="直線矢印コネクタ 5">
            <a:extLst>
              <a:ext uri="{FF2B5EF4-FFF2-40B4-BE49-F238E27FC236}">
                <a16:creationId xmlns:a16="http://schemas.microsoft.com/office/drawing/2014/main" id="{1E00F64A-B778-32A2-A7AE-CD7FBE550FFD}"/>
              </a:ext>
            </a:extLst>
          </p:cNvPr>
          <p:cNvCxnSpPr>
            <a:cxnSpLocks/>
          </p:cNvCxnSpPr>
          <p:nvPr/>
        </p:nvCxnSpPr>
        <p:spPr>
          <a:xfrm flipH="1" flipV="1">
            <a:off x="2339752" y="1484784"/>
            <a:ext cx="0" cy="321899"/>
          </a:xfrm>
          <a:prstGeom prst="straightConnector1">
            <a:avLst/>
          </a:prstGeom>
          <a:ln w="1905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E3C3FB74-C439-A8C8-1A5D-B817F3243055}"/>
              </a:ext>
            </a:extLst>
          </p:cNvPr>
          <p:cNvCxnSpPr>
            <a:cxnSpLocks/>
          </p:cNvCxnSpPr>
          <p:nvPr/>
        </p:nvCxnSpPr>
        <p:spPr>
          <a:xfrm>
            <a:off x="1392359" y="1424189"/>
            <a:ext cx="2604" cy="239842"/>
          </a:xfrm>
          <a:prstGeom prst="straightConnector1">
            <a:avLst/>
          </a:prstGeom>
          <a:ln w="1905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0322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07AB5-E2DF-EE2E-BFE6-3CB853568AC7}"/>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915F07DE-4B46-88C6-CD96-9C87F74C4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748" y="559969"/>
            <a:ext cx="3765899" cy="2852357"/>
          </a:xfrm>
          <a:prstGeom prst="rect">
            <a:avLst/>
          </a:prstGeom>
        </p:spPr>
      </p:pic>
      <p:sp>
        <p:nvSpPr>
          <p:cNvPr id="4" name="スライド番号プレースホルダー 3">
            <a:extLst>
              <a:ext uri="{FF2B5EF4-FFF2-40B4-BE49-F238E27FC236}">
                <a16:creationId xmlns:a16="http://schemas.microsoft.com/office/drawing/2014/main" id="{6C4D4545-0029-1644-6361-EF9460A2ED7B}"/>
              </a:ext>
            </a:extLst>
          </p:cNvPr>
          <p:cNvSpPr>
            <a:spLocks noGrp="1"/>
          </p:cNvSpPr>
          <p:nvPr>
            <p:ph type="sldNum" sz="quarter" idx="12"/>
          </p:nvPr>
        </p:nvSpPr>
        <p:spPr/>
        <p:txBody>
          <a:bodyPr/>
          <a:lstStyle/>
          <a:p>
            <a:fld id="{CBBDDD4E-16D4-41B9-AADA-A25CEA7F0F3F}" type="slidenum">
              <a:rPr lang="ja-JP" altLang="en-US" smtClean="0"/>
              <a:pPr/>
              <a:t>9</a:t>
            </a:fld>
            <a:endParaRPr lang="ja-JP" altLang="en-US" dirty="0"/>
          </a:p>
        </p:txBody>
      </p:sp>
      <p:pic>
        <p:nvPicPr>
          <p:cNvPr id="27" name="図 26">
            <a:extLst>
              <a:ext uri="{FF2B5EF4-FFF2-40B4-BE49-F238E27FC236}">
                <a16:creationId xmlns:a16="http://schemas.microsoft.com/office/drawing/2014/main" id="{6D9A8FD9-FD4E-63E4-4511-7E0CC94CAE30}"/>
              </a:ext>
            </a:extLst>
          </p:cNvPr>
          <p:cNvPicPr>
            <a:picLocks noChangeAspect="1"/>
          </p:cNvPicPr>
          <p:nvPr/>
        </p:nvPicPr>
        <p:blipFill>
          <a:blip r:embed="rId4"/>
          <a:stretch>
            <a:fillRect/>
          </a:stretch>
        </p:blipFill>
        <p:spPr>
          <a:xfrm>
            <a:off x="94978" y="3770619"/>
            <a:ext cx="4485186" cy="1639862"/>
          </a:xfrm>
          <a:prstGeom prst="rect">
            <a:avLst/>
          </a:prstGeom>
        </p:spPr>
      </p:pic>
      <p:pic>
        <p:nvPicPr>
          <p:cNvPr id="28" name="図 27">
            <a:extLst>
              <a:ext uri="{FF2B5EF4-FFF2-40B4-BE49-F238E27FC236}">
                <a16:creationId xmlns:a16="http://schemas.microsoft.com/office/drawing/2014/main" id="{EC711BEA-24F6-1E45-120F-D7BA2F752268}"/>
              </a:ext>
            </a:extLst>
          </p:cNvPr>
          <p:cNvPicPr>
            <a:picLocks noChangeAspect="1"/>
          </p:cNvPicPr>
          <p:nvPr/>
        </p:nvPicPr>
        <p:blipFill>
          <a:blip r:embed="rId5"/>
          <a:stretch>
            <a:fillRect/>
          </a:stretch>
        </p:blipFill>
        <p:spPr>
          <a:xfrm>
            <a:off x="94978" y="5032333"/>
            <a:ext cx="4468896" cy="1781043"/>
          </a:xfrm>
          <a:prstGeom prst="rect">
            <a:avLst/>
          </a:prstGeom>
        </p:spPr>
      </p:pic>
      <p:sp>
        <p:nvSpPr>
          <p:cNvPr id="29" name="テキスト ボックス 28">
            <a:extLst>
              <a:ext uri="{FF2B5EF4-FFF2-40B4-BE49-F238E27FC236}">
                <a16:creationId xmlns:a16="http://schemas.microsoft.com/office/drawing/2014/main" id="{C25D858B-ABB8-CAC6-2F48-6E4961AA4D19}"/>
              </a:ext>
            </a:extLst>
          </p:cNvPr>
          <p:cNvSpPr txBox="1"/>
          <p:nvPr/>
        </p:nvSpPr>
        <p:spPr>
          <a:xfrm>
            <a:off x="-36512" y="-46548"/>
            <a:ext cx="9071201"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Transferred energy and fast ion pressure near</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first peak</a:t>
            </a:r>
          </a:p>
        </p:txBody>
      </p:sp>
      <p:grpSp>
        <p:nvGrpSpPr>
          <p:cNvPr id="30" name="グループ化 29">
            <a:extLst>
              <a:ext uri="{FF2B5EF4-FFF2-40B4-BE49-F238E27FC236}">
                <a16:creationId xmlns:a16="http://schemas.microsoft.com/office/drawing/2014/main" id="{E5389945-F577-9330-7933-4642A4D928FE}"/>
              </a:ext>
            </a:extLst>
          </p:cNvPr>
          <p:cNvGrpSpPr/>
          <p:nvPr/>
        </p:nvGrpSpPr>
        <p:grpSpPr>
          <a:xfrm>
            <a:off x="3923928" y="620688"/>
            <a:ext cx="5753721" cy="2633663"/>
            <a:chOff x="3838973" y="1611131"/>
            <a:chExt cx="5753721" cy="2633663"/>
          </a:xfrm>
        </p:grpSpPr>
        <p:grpSp>
          <p:nvGrpSpPr>
            <p:cNvPr id="31" name="グループ化 30">
              <a:extLst>
                <a:ext uri="{FF2B5EF4-FFF2-40B4-BE49-F238E27FC236}">
                  <a16:creationId xmlns:a16="http://schemas.microsoft.com/office/drawing/2014/main" id="{E5799705-5472-0819-40D3-BC1EFD632319}"/>
                </a:ext>
              </a:extLst>
            </p:cNvPr>
            <p:cNvGrpSpPr/>
            <p:nvPr/>
          </p:nvGrpSpPr>
          <p:grpSpPr>
            <a:xfrm>
              <a:off x="3838973" y="1611131"/>
              <a:ext cx="5267325" cy="2633663"/>
              <a:chOff x="3838973" y="1611131"/>
              <a:chExt cx="5267325" cy="2633663"/>
            </a:xfrm>
          </p:grpSpPr>
          <p:pic>
            <p:nvPicPr>
              <p:cNvPr id="34" name="図 33" descr="グラフ, 折れ線グラフ, ヒストグラム&#10;&#10;自動的に生成された説明">
                <a:extLst>
                  <a:ext uri="{FF2B5EF4-FFF2-40B4-BE49-F238E27FC236}">
                    <a16:creationId xmlns:a16="http://schemas.microsoft.com/office/drawing/2014/main" id="{C3E4B43C-52A7-DF95-8551-5F1881BAEA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38973" y="1611131"/>
                <a:ext cx="5267325" cy="2633663"/>
              </a:xfrm>
              <a:prstGeom prst="rect">
                <a:avLst/>
              </a:prstGeom>
            </p:spPr>
          </p:pic>
          <p:sp>
            <p:nvSpPr>
              <p:cNvPr id="35" name="正方形/長方形 34">
                <a:extLst>
                  <a:ext uri="{FF2B5EF4-FFF2-40B4-BE49-F238E27FC236}">
                    <a16:creationId xmlns:a16="http://schemas.microsoft.com/office/drawing/2014/main" id="{78B52140-336A-18BD-F466-228B3C835CA0}"/>
                  </a:ext>
                </a:extLst>
              </p:cNvPr>
              <p:cNvSpPr/>
              <p:nvPr/>
            </p:nvSpPr>
            <p:spPr>
              <a:xfrm>
                <a:off x="6915527" y="1962746"/>
                <a:ext cx="556650" cy="461665"/>
              </a:xfrm>
              <a:prstGeom prst="rect">
                <a:avLst/>
              </a:prstGeom>
              <a:noFill/>
              <a:ln w="1905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6" name="図 35">
                <a:extLst>
                  <a:ext uri="{FF2B5EF4-FFF2-40B4-BE49-F238E27FC236}">
                    <a16:creationId xmlns:a16="http://schemas.microsoft.com/office/drawing/2014/main" id="{CA084A82-BFB7-83FA-AC3A-273ABF6C1FAF}"/>
                  </a:ext>
                </a:extLst>
              </p:cNvPr>
              <p:cNvPicPr>
                <a:picLocks noChangeAspect="1"/>
              </p:cNvPicPr>
              <p:nvPr/>
            </p:nvPicPr>
            <p:blipFill>
              <a:blip r:embed="rId7"/>
              <a:stretch>
                <a:fillRect/>
              </a:stretch>
            </p:blipFill>
            <p:spPr>
              <a:xfrm>
                <a:off x="6889672" y="2974399"/>
                <a:ext cx="1009791" cy="828791"/>
              </a:xfrm>
              <a:prstGeom prst="rect">
                <a:avLst/>
              </a:prstGeom>
            </p:spPr>
          </p:pic>
          <p:sp>
            <p:nvSpPr>
              <p:cNvPr id="37" name="正方形/長方形 36">
                <a:extLst>
                  <a:ext uri="{FF2B5EF4-FFF2-40B4-BE49-F238E27FC236}">
                    <a16:creationId xmlns:a16="http://schemas.microsoft.com/office/drawing/2014/main" id="{318A7785-F846-7A5C-9988-13AB527AC186}"/>
                  </a:ext>
                </a:extLst>
              </p:cNvPr>
              <p:cNvSpPr/>
              <p:nvPr/>
            </p:nvSpPr>
            <p:spPr>
              <a:xfrm>
                <a:off x="6893192" y="2968612"/>
                <a:ext cx="1038731" cy="864096"/>
              </a:xfrm>
              <a:prstGeom prst="rect">
                <a:avLst/>
              </a:prstGeom>
              <a:noFill/>
              <a:ln w="1905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 name="直線コネクタ 37">
                <a:extLst>
                  <a:ext uri="{FF2B5EF4-FFF2-40B4-BE49-F238E27FC236}">
                    <a16:creationId xmlns:a16="http://schemas.microsoft.com/office/drawing/2014/main" id="{2276772A-AE93-9668-8FB0-AA759C387B42}"/>
                  </a:ext>
                </a:extLst>
              </p:cNvPr>
              <p:cNvCxnSpPr>
                <a:cxnSpLocks/>
              </p:cNvCxnSpPr>
              <p:nvPr/>
            </p:nvCxnSpPr>
            <p:spPr>
              <a:xfrm flipH="1">
                <a:off x="6889672" y="2424411"/>
                <a:ext cx="25855" cy="56489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CDE44428-FDB2-DC5D-E739-9F5874286687}"/>
                  </a:ext>
                </a:extLst>
              </p:cNvPr>
              <p:cNvCxnSpPr>
                <a:cxnSpLocks/>
              </p:cNvCxnSpPr>
              <p:nvPr/>
            </p:nvCxnSpPr>
            <p:spPr>
              <a:xfrm>
                <a:off x="7472177" y="2424411"/>
                <a:ext cx="453141" cy="54420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32" name="正方形/長方形 31">
              <a:extLst>
                <a:ext uri="{FF2B5EF4-FFF2-40B4-BE49-F238E27FC236}">
                  <a16:creationId xmlns:a16="http://schemas.microsoft.com/office/drawing/2014/main" id="{B5946B00-DF27-F59F-CC48-5BA140D80DF7}"/>
                </a:ext>
              </a:extLst>
            </p:cNvPr>
            <p:cNvSpPr/>
            <p:nvPr/>
          </p:nvSpPr>
          <p:spPr>
            <a:xfrm>
              <a:off x="4972635" y="2229150"/>
              <a:ext cx="2027771" cy="400110"/>
            </a:xfrm>
            <a:prstGeom prst="rect">
              <a:avLst/>
            </a:prstGeom>
          </p:spPr>
          <p:txBody>
            <a:bodyPr wrap="square">
              <a:spAutoFit/>
            </a:bodyPr>
            <a:lstStyle/>
            <a:p>
              <a:r>
                <a:rPr lang="en-US" altLang="ja-JP" sz="2000" dirty="0">
                  <a:latin typeface="Arial" charset="0"/>
                  <a:cs typeface="Arial" charset="0"/>
                </a:rPr>
                <a:t>Fast P pres. </a:t>
              </a:r>
            </a:p>
          </p:txBody>
        </p:sp>
        <p:sp>
          <p:nvSpPr>
            <p:cNvPr id="33" name="正方形/長方形 32">
              <a:extLst>
                <a:ext uri="{FF2B5EF4-FFF2-40B4-BE49-F238E27FC236}">
                  <a16:creationId xmlns:a16="http://schemas.microsoft.com/office/drawing/2014/main" id="{3A649295-A12D-6D21-1956-E69558B9C5A3}"/>
                </a:ext>
              </a:extLst>
            </p:cNvPr>
            <p:cNvSpPr/>
            <p:nvPr/>
          </p:nvSpPr>
          <p:spPr>
            <a:xfrm>
              <a:off x="7564923" y="2157142"/>
              <a:ext cx="2027771" cy="400110"/>
            </a:xfrm>
            <a:prstGeom prst="rect">
              <a:avLst/>
            </a:prstGeom>
          </p:spPr>
          <p:txBody>
            <a:bodyPr wrap="square">
              <a:spAutoFit/>
            </a:bodyPr>
            <a:lstStyle/>
            <a:p>
              <a:r>
                <a:rPr lang="en-US" altLang="ja-JP" sz="2000" dirty="0">
                  <a:latin typeface="Arial" charset="0"/>
                  <a:cs typeface="Arial" charset="0"/>
                </a:rPr>
                <a:t>Fast D pres.</a:t>
              </a:r>
            </a:p>
          </p:txBody>
        </p:sp>
      </p:grpSp>
      <p:cxnSp>
        <p:nvCxnSpPr>
          <p:cNvPr id="40" name="直線コネクタ 39">
            <a:extLst>
              <a:ext uri="{FF2B5EF4-FFF2-40B4-BE49-F238E27FC236}">
                <a16:creationId xmlns:a16="http://schemas.microsoft.com/office/drawing/2014/main" id="{863CCC84-303A-EDE4-4F32-54B810D44B98}"/>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073F44BA-B892-80A9-082A-0FA3B782883E}"/>
              </a:ext>
            </a:extLst>
          </p:cNvPr>
          <p:cNvSpPr txBox="1"/>
          <p:nvPr/>
        </p:nvSpPr>
        <p:spPr>
          <a:xfrm>
            <a:off x="643492" y="3829938"/>
            <a:ext cx="2488348" cy="646331"/>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energy transferred </a:t>
            </a:r>
          </a:p>
          <a:p>
            <a:r>
              <a:rPr lang="en-US" altLang="ja-JP" dirty="0">
                <a:latin typeface="Arial" panose="020B0604020202020204" pitchFamily="34" charset="0"/>
                <a:cs typeface="Arial" panose="020B0604020202020204" pitchFamily="34" charset="0"/>
              </a:rPr>
              <a:t>from AE to proton</a:t>
            </a:r>
          </a:p>
        </p:txBody>
      </p:sp>
      <p:sp>
        <p:nvSpPr>
          <p:cNvPr id="42" name="テキスト ボックス 41">
            <a:extLst>
              <a:ext uri="{FF2B5EF4-FFF2-40B4-BE49-F238E27FC236}">
                <a16:creationId xmlns:a16="http://schemas.microsoft.com/office/drawing/2014/main" id="{B06F54B7-E4DB-4191-7B48-DB0C4CBEF831}"/>
              </a:ext>
            </a:extLst>
          </p:cNvPr>
          <p:cNvSpPr txBox="1"/>
          <p:nvPr/>
        </p:nvSpPr>
        <p:spPr>
          <a:xfrm>
            <a:off x="630966" y="5138608"/>
            <a:ext cx="2488348" cy="646331"/>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energy transferred </a:t>
            </a:r>
          </a:p>
          <a:p>
            <a:r>
              <a:rPr lang="en-US" altLang="ja-JP" dirty="0">
                <a:latin typeface="Arial" panose="020B0604020202020204" pitchFamily="34" charset="0"/>
                <a:cs typeface="Arial" panose="020B0604020202020204" pitchFamily="34" charset="0"/>
              </a:rPr>
              <a:t>from AE to deuteron</a:t>
            </a:r>
          </a:p>
        </p:txBody>
      </p:sp>
      <p:sp>
        <p:nvSpPr>
          <p:cNvPr id="43" name="テキスト ボックス 42">
            <a:extLst>
              <a:ext uri="{FF2B5EF4-FFF2-40B4-BE49-F238E27FC236}">
                <a16:creationId xmlns:a16="http://schemas.microsoft.com/office/drawing/2014/main" id="{E8C60464-CCA1-1B9D-167A-7D2742412E01}"/>
              </a:ext>
            </a:extLst>
          </p:cNvPr>
          <p:cNvSpPr txBox="1"/>
          <p:nvPr/>
        </p:nvSpPr>
        <p:spPr>
          <a:xfrm>
            <a:off x="1760309" y="6519076"/>
            <a:ext cx="1154523" cy="369332"/>
          </a:xfrm>
          <a:prstGeom prst="rect">
            <a:avLst/>
          </a:prstGeom>
          <a:noFill/>
        </p:spPr>
        <p:txBody>
          <a:bodyPr wrap="square">
            <a:spAutoFit/>
          </a:bodyPr>
          <a:lstStyle/>
          <a:p>
            <a:r>
              <a:rPr lang="en-US" altLang="ja-JP" dirty="0"/>
              <a:t>vpara/va</a:t>
            </a:r>
            <a:endParaRPr lang="ja-JP" altLang="en-US" dirty="0"/>
          </a:p>
        </p:txBody>
      </p:sp>
      <p:sp useBgFill="1">
        <p:nvSpPr>
          <p:cNvPr id="44" name="テキスト ボックス 43">
            <a:extLst>
              <a:ext uri="{FF2B5EF4-FFF2-40B4-BE49-F238E27FC236}">
                <a16:creationId xmlns:a16="http://schemas.microsoft.com/office/drawing/2014/main" id="{D749DE0D-3338-ACAD-6864-868AB28896F9}"/>
              </a:ext>
            </a:extLst>
          </p:cNvPr>
          <p:cNvSpPr txBox="1"/>
          <p:nvPr/>
        </p:nvSpPr>
        <p:spPr>
          <a:xfrm>
            <a:off x="1691680" y="3203684"/>
            <a:ext cx="1154523" cy="369332"/>
          </a:xfrm>
          <a:prstGeom prst="rect">
            <a:avLst/>
          </a:prstGeom>
        </p:spPr>
        <p:txBody>
          <a:bodyPr wrap="square">
            <a:spAutoFit/>
          </a:bodyPr>
          <a:lstStyle/>
          <a:p>
            <a:r>
              <a:rPr lang="en-US" altLang="ja-JP" dirty="0"/>
              <a:t>vpara/va</a:t>
            </a:r>
            <a:endParaRPr lang="ja-JP" altLang="en-US" dirty="0"/>
          </a:p>
        </p:txBody>
      </p:sp>
      <p:sp>
        <p:nvSpPr>
          <p:cNvPr id="46" name="テキスト ボックス 45">
            <a:extLst>
              <a:ext uri="{FF2B5EF4-FFF2-40B4-BE49-F238E27FC236}">
                <a16:creationId xmlns:a16="http://schemas.microsoft.com/office/drawing/2014/main" id="{41155894-7540-2674-F41B-39135C16A10F}"/>
              </a:ext>
            </a:extLst>
          </p:cNvPr>
          <p:cNvSpPr txBox="1"/>
          <p:nvPr/>
        </p:nvSpPr>
        <p:spPr>
          <a:xfrm rot="16200000">
            <a:off x="-1241816" y="4603189"/>
            <a:ext cx="2610873" cy="369332"/>
          </a:xfrm>
          <a:prstGeom prst="rect">
            <a:avLst/>
          </a:prstGeom>
          <a:noFill/>
        </p:spPr>
        <p:txBody>
          <a:bodyPr wrap="square">
            <a:spAutoFit/>
          </a:bodyPr>
          <a:lstStyle/>
          <a:p>
            <a:r>
              <a:rPr lang="en-US" altLang="ja-JP" dirty="0"/>
              <a:t>Magnetic moment</a:t>
            </a:r>
            <a:endParaRPr lang="ja-JP" altLang="en-US" dirty="0"/>
          </a:p>
        </p:txBody>
      </p:sp>
      <p:sp>
        <p:nvSpPr>
          <p:cNvPr id="49" name="テキスト ボックス 48">
            <a:extLst>
              <a:ext uri="{FF2B5EF4-FFF2-40B4-BE49-F238E27FC236}">
                <a16:creationId xmlns:a16="http://schemas.microsoft.com/office/drawing/2014/main" id="{870AE82D-01A8-3E1E-0DF6-0F03B24545BE}"/>
              </a:ext>
            </a:extLst>
          </p:cNvPr>
          <p:cNvSpPr txBox="1"/>
          <p:nvPr/>
        </p:nvSpPr>
        <p:spPr>
          <a:xfrm>
            <a:off x="4557368" y="3573016"/>
            <a:ext cx="4610618" cy="2677656"/>
          </a:xfrm>
          <a:prstGeom prst="rect">
            <a:avLst/>
          </a:prstGeom>
          <a:noFill/>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first peak, AEs are mainly caused by fast proton with </a:t>
            </a:r>
            <a:r>
              <a:rPr lang="en-US" altLang="ja-JP" sz="2400" dirty="0" err="1">
                <a:latin typeface="Arial" charset="0"/>
                <a:cs typeface="Arial" charset="0"/>
              </a:rPr>
              <a:t>vpara</a:t>
            </a:r>
            <a:r>
              <a:rPr lang="en-US" altLang="ja-JP" sz="2400" dirty="0">
                <a:latin typeface="Arial" charset="0"/>
                <a:cs typeface="Arial" charset="0"/>
              </a:rPr>
              <a:t>/va~1.5. </a:t>
            </a:r>
          </a:p>
          <a:p>
            <a:r>
              <a:rPr lang="ja-JP" altLang="en-US" sz="2400" dirty="0">
                <a:latin typeface="Arial" charset="0"/>
                <a:cs typeface="Arial" charset="0"/>
              </a:rPr>
              <a:t>〇</a:t>
            </a:r>
            <a:r>
              <a:rPr lang="en-US" altLang="ja-JP" sz="2400" dirty="0">
                <a:latin typeface="Arial" charset="0"/>
                <a:cs typeface="Arial" charset="0"/>
              </a:rPr>
              <a:t>In fast D, AEs interact with fast D with </a:t>
            </a:r>
            <a:r>
              <a:rPr lang="en-US" altLang="ja-JP" sz="2400" dirty="0" err="1">
                <a:latin typeface="Arial" charset="0"/>
                <a:cs typeface="Arial" charset="0"/>
              </a:rPr>
              <a:t>vpara</a:t>
            </a:r>
            <a:r>
              <a:rPr lang="en-US" altLang="ja-JP" sz="2400" dirty="0">
                <a:latin typeface="Arial" charset="0"/>
                <a:cs typeface="Arial" charset="0"/>
              </a:rPr>
              <a:t>&lt;0.</a:t>
            </a:r>
            <a:endParaRPr lang="en-US" altLang="ja-JP" sz="2400" dirty="0">
              <a:latin typeface="Arial" panose="020B0604020202020204" pitchFamily="34" charset="0"/>
              <a:cs typeface="Arial" panose="020B0604020202020204" pitchFamily="34" charset="0"/>
            </a:endParaRPr>
          </a:p>
          <a:p>
            <a:r>
              <a:rPr lang="ja-JP" altLang="en-US" sz="2400" dirty="0">
                <a:latin typeface="Arial" panose="020B0604020202020204" pitchFamily="34" charset="0"/>
                <a:cs typeface="Arial" panose="020B0604020202020204" pitchFamily="34" charset="0"/>
              </a:rPr>
              <a:t>〇</a:t>
            </a:r>
            <a:r>
              <a:rPr lang="ja-JP" altLang="ja-JP" sz="2400" dirty="0">
                <a:latin typeface="Arial" panose="020B0604020202020204" pitchFamily="34" charset="0"/>
                <a:cs typeface="Arial" panose="020B0604020202020204" pitchFamily="34" charset="0"/>
              </a:rPr>
              <a:t>The fast D pressure changes less than the fast P pressure.</a:t>
            </a:r>
            <a:endParaRPr lang="en-US" altLang="ja-JP" sz="2400" dirty="0">
              <a:latin typeface="Arial" panose="020B0604020202020204" pitchFamily="34" charset="0"/>
              <a:cs typeface="Arial" panose="020B0604020202020204" pitchFamily="34" charset="0"/>
            </a:endParaRPr>
          </a:p>
        </p:txBody>
      </p:sp>
      <p:sp>
        <p:nvSpPr>
          <p:cNvPr id="2" name="テキスト ボックス 1">
            <a:extLst>
              <a:ext uri="{FF2B5EF4-FFF2-40B4-BE49-F238E27FC236}">
                <a16:creationId xmlns:a16="http://schemas.microsoft.com/office/drawing/2014/main" id="{ECA5718B-4B2E-13EA-1F9A-BDC7C02B6841}"/>
              </a:ext>
            </a:extLst>
          </p:cNvPr>
          <p:cNvSpPr txBox="1"/>
          <p:nvPr/>
        </p:nvSpPr>
        <p:spPr>
          <a:xfrm rot="16200000">
            <a:off x="-1139588" y="1601892"/>
            <a:ext cx="2752754" cy="646331"/>
          </a:xfrm>
          <a:prstGeom prst="rect">
            <a:avLst/>
          </a:prstGeom>
          <a:noFill/>
        </p:spPr>
        <p:txBody>
          <a:bodyPr wrap="square">
            <a:spAutoFit/>
          </a:bodyPr>
          <a:lstStyle/>
          <a:p>
            <a:r>
              <a:rPr lang="en-US" altLang="ja-JP" dirty="0"/>
              <a:t>Energy transferred from AE</a:t>
            </a:r>
          </a:p>
          <a:p>
            <a:pPr algn="r"/>
            <a:r>
              <a:rPr lang="en-US" altLang="ja-JP" dirty="0"/>
              <a:t>[arb. unit]</a:t>
            </a:r>
          </a:p>
        </p:txBody>
      </p:sp>
    </p:spTree>
    <p:extLst>
      <p:ext uri="{BB962C8B-B14F-4D97-AF65-F5344CB8AC3E}">
        <p14:creationId xmlns:p14="http://schemas.microsoft.com/office/powerpoint/2010/main" val="4089106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66820-BC53-FFB9-6945-9562266B3C86}"/>
            </a:ext>
          </a:extLst>
        </p:cNvPr>
        <p:cNvGrpSpPr/>
        <p:nvPr/>
      </p:nvGrpSpPr>
      <p:grpSpPr>
        <a:xfrm>
          <a:off x="0" y="0"/>
          <a:ext cx="0" cy="0"/>
          <a:chOff x="0" y="0"/>
          <a:chExt cx="0" cy="0"/>
        </a:xfrm>
      </p:grpSpPr>
      <p:pic>
        <p:nvPicPr>
          <p:cNvPr id="14" name="図 13">
            <a:extLst>
              <a:ext uri="{FF2B5EF4-FFF2-40B4-BE49-F238E27FC236}">
                <a16:creationId xmlns:a16="http://schemas.microsoft.com/office/drawing/2014/main" id="{4A1251E2-BA1E-5B16-DD52-37DDB1472C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037" y="761617"/>
            <a:ext cx="3765899" cy="2826068"/>
          </a:xfrm>
          <a:prstGeom prst="rect">
            <a:avLst/>
          </a:prstGeom>
        </p:spPr>
      </p:pic>
      <p:sp>
        <p:nvSpPr>
          <p:cNvPr id="4" name="スライド番号プレースホルダー 3">
            <a:extLst>
              <a:ext uri="{FF2B5EF4-FFF2-40B4-BE49-F238E27FC236}">
                <a16:creationId xmlns:a16="http://schemas.microsoft.com/office/drawing/2014/main" id="{D3A94275-5261-27C6-35CB-5BE36F352AEE}"/>
              </a:ext>
            </a:extLst>
          </p:cNvPr>
          <p:cNvSpPr>
            <a:spLocks noGrp="1"/>
          </p:cNvSpPr>
          <p:nvPr>
            <p:ph type="sldNum" sz="quarter" idx="12"/>
          </p:nvPr>
        </p:nvSpPr>
        <p:spPr/>
        <p:txBody>
          <a:bodyPr/>
          <a:lstStyle/>
          <a:p>
            <a:fld id="{CBBDDD4E-16D4-41B9-AADA-A25CEA7F0F3F}" type="slidenum">
              <a:rPr lang="ja-JP" altLang="en-US" smtClean="0"/>
              <a:pPr/>
              <a:t>10</a:t>
            </a:fld>
            <a:endParaRPr lang="ja-JP" altLang="en-US" dirty="0"/>
          </a:p>
        </p:txBody>
      </p:sp>
      <p:cxnSp>
        <p:nvCxnSpPr>
          <p:cNvPr id="24" name="直線コネクタ 23">
            <a:extLst>
              <a:ext uri="{FF2B5EF4-FFF2-40B4-BE49-F238E27FC236}">
                <a16:creationId xmlns:a16="http://schemas.microsoft.com/office/drawing/2014/main" id="{E66C6160-228F-6D11-0211-8419357AC8B6}"/>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0FA5323D-BCBF-35B9-ACCC-6222D5698B4B}"/>
              </a:ext>
            </a:extLst>
          </p:cNvPr>
          <p:cNvPicPr>
            <a:picLocks noChangeAspect="1"/>
          </p:cNvPicPr>
          <p:nvPr/>
        </p:nvPicPr>
        <p:blipFill>
          <a:blip r:embed="rId4"/>
          <a:stretch>
            <a:fillRect/>
          </a:stretch>
        </p:blipFill>
        <p:spPr>
          <a:xfrm>
            <a:off x="107504" y="3861048"/>
            <a:ext cx="4485186" cy="1677873"/>
          </a:xfrm>
          <a:prstGeom prst="rect">
            <a:avLst/>
          </a:prstGeom>
        </p:spPr>
      </p:pic>
      <p:pic>
        <p:nvPicPr>
          <p:cNvPr id="5" name="図 4">
            <a:extLst>
              <a:ext uri="{FF2B5EF4-FFF2-40B4-BE49-F238E27FC236}">
                <a16:creationId xmlns:a16="http://schemas.microsoft.com/office/drawing/2014/main" id="{178F90E2-3951-435D-B73D-E9DEA427B07B}"/>
              </a:ext>
            </a:extLst>
          </p:cNvPr>
          <p:cNvPicPr>
            <a:picLocks noChangeAspect="1"/>
          </p:cNvPicPr>
          <p:nvPr/>
        </p:nvPicPr>
        <p:blipFill>
          <a:blip r:embed="rId5"/>
          <a:stretch>
            <a:fillRect/>
          </a:stretch>
        </p:blipFill>
        <p:spPr>
          <a:xfrm>
            <a:off x="107504" y="5085184"/>
            <a:ext cx="4447176" cy="1580132"/>
          </a:xfrm>
          <a:prstGeom prst="rect">
            <a:avLst/>
          </a:prstGeom>
        </p:spPr>
      </p:pic>
      <p:pic>
        <p:nvPicPr>
          <p:cNvPr id="6" name="図 5" descr="グラフ, 折れ線グラフ&#10;&#10;自動的に生成された説明">
            <a:extLst>
              <a:ext uri="{FF2B5EF4-FFF2-40B4-BE49-F238E27FC236}">
                <a16:creationId xmlns:a16="http://schemas.microsoft.com/office/drawing/2014/main" id="{B8AFFB38-E40C-86BC-DCE6-7309D64564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46524" y="848295"/>
            <a:ext cx="5233988" cy="2652713"/>
          </a:xfrm>
          <a:prstGeom prst="rect">
            <a:avLst/>
          </a:prstGeom>
        </p:spPr>
      </p:pic>
      <p:sp>
        <p:nvSpPr>
          <p:cNvPr id="7" name="正方形/長方形 6">
            <a:extLst>
              <a:ext uri="{FF2B5EF4-FFF2-40B4-BE49-F238E27FC236}">
                <a16:creationId xmlns:a16="http://schemas.microsoft.com/office/drawing/2014/main" id="{28A9B088-A7A1-B0D8-7FB0-06E4AA6C0728}"/>
              </a:ext>
            </a:extLst>
          </p:cNvPr>
          <p:cNvSpPr/>
          <p:nvPr/>
        </p:nvSpPr>
        <p:spPr>
          <a:xfrm>
            <a:off x="4274590" y="2784076"/>
            <a:ext cx="2027771" cy="400110"/>
          </a:xfrm>
          <a:prstGeom prst="rect">
            <a:avLst/>
          </a:prstGeom>
        </p:spPr>
        <p:txBody>
          <a:bodyPr wrap="square">
            <a:spAutoFit/>
          </a:bodyPr>
          <a:lstStyle/>
          <a:p>
            <a:r>
              <a:rPr lang="en-US" altLang="ja-JP" sz="2000" dirty="0">
                <a:latin typeface="Arial" charset="0"/>
                <a:cs typeface="Arial" charset="0"/>
              </a:rPr>
              <a:t>Fast P pres. </a:t>
            </a:r>
          </a:p>
        </p:txBody>
      </p:sp>
      <p:sp>
        <p:nvSpPr>
          <p:cNvPr id="8" name="正方形/長方形 7">
            <a:extLst>
              <a:ext uri="{FF2B5EF4-FFF2-40B4-BE49-F238E27FC236}">
                <a16:creationId xmlns:a16="http://schemas.microsoft.com/office/drawing/2014/main" id="{25F1D576-AC63-D224-4332-CD1863ED28DD}"/>
              </a:ext>
            </a:extLst>
          </p:cNvPr>
          <p:cNvSpPr/>
          <p:nvPr/>
        </p:nvSpPr>
        <p:spPr>
          <a:xfrm>
            <a:off x="6874275" y="2759024"/>
            <a:ext cx="2027771" cy="400110"/>
          </a:xfrm>
          <a:prstGeom prst="rect">
            <a:avLst/>
          </a:prstGeom>
        </p:spPr>
        <p:txBody>
          <a:bodyPr wrap="square">
            <a:spAutoFit/>
          </a:bodyPr>
          <a:lstStyle/>
          <a:p>
            <a:r>
              <a:rPr lang="en-US" altLang="ja-JP" sz="2000" dirty="0">
                <a:latin typeface="Arial" charset="0"/>
                <a:cs typeface="Arial" charset="0"/>
              </a:rPr>
              <a:t>Fast D pres.</a:t>
            </a:r>
          </a:p>
        </p:txBody>
      </p:sp>
      <p:sp>
        <p:nvSpPr>
          <p:cNvPr id="9" name="テキスト ボックス 8">
            <a:extLst>
              <a:ext uri="{FF2B5EF4-FFF2-40B4-BE49-F238E27FC236}">
                <a16:creationId xmlns:a16="http://schemas.microsoft.com/office/drawing/2014/main" id="{6657153A-6C49-1E8B-E672-1389C1CDE1E8}"/>
              </a:ext>
            </a:extLst>
          </p:cNvPr>
          <p:cNvSpPr txBox="1"/>
          <p:nvPr/>
        </p:nvSpPr>
        <p:spPr>
          <a:xfrm>
            <a:off x="-36512" y="-46548"/>
            <a:ext cx="9294019"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Transferred energy and fast ion pressure near</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2nd peak</a:t>
            </a:r>
          </a:p>
        </p:txBody>
      </p:sp>
      <p:sp>
        <p:nvSpPr>
          <p:cNvPr id="10" name="テキスト ボックス 9">
            <a:extLst>
              <a:ext uri="{FF2B5EF4-FFF2-40B4-BE49-F238E27FC236}">
                <a16:creationId xmlns:a16="http://schemas.microsoft.com/office/drawing/2014/main" id="{411A62C7-933A-58C5-A838-FD42E85C56E6}"/>
              </a:ext>
            </a:extLst>
          </p:cNvPr>
          <p:cNvSpPr txBox="1"/>
          <p:nvPr/>
        </p:nvSpPr>
        <p:spPr>
          <a:xfrm>
            <a:off x="643492" y="3898922"/>
            <a:ext cx="2488348" cy="861774"/>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energy transferred </a:t>
            </a:r>
          </a:p>
          <a:p>
            <a:r>
              <a:rPr lang="en-US" altLang="ja-JP" dirty="0">
                <a:latin typeface="Arial" panose="020B0604020202020204" pitchFamily="34" charset="0"/>
                <a:cs typeface="Arial" panose="020B0604020202020204" pitchFamily="34" charset="0"/>
              </a:rPr>
              <a:t>from AE to proton</a:t>
            </a:r>
          </a:p>
          <a:p>
            <a:endParaRPr lang="ja-JP" altLang="en-US" sz="1400" dirty="0"/>
          </a:p>
        </p:txBody>
      </p:sp>
      <p:sp>
        <p:nvSpPr>
          <p:cNvPr id="11" name="テキスト ボックス 10">
            <a:extLst>
              <a:ext uri="{FF2B5EF4-FFF2-40B4-BE49-F238E27FC236}">
                <a16:creationId xmlns:a16="http://schemas.microsoft.com/office/drawing/2014/main" id="{FB5D48EE-0565-9269-A2E6-13B0C8BFEE90}"/>
              </a:ext>
            </a:extLst>
          </p:cNvPr>
          <p:cNvSpPr txBox="1"/>
          <p:nvPr/>
        </p:nvSpPr>
        <p:spPr>
          <a:xfrm>
            <a:off x="630966" y="5136355"/>
            <a:ext cx="2488348" cy="646331"/>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energy transferred </a:t>
            </a:r>
          </a:p>
          <a:p>
            <a:r>
              <a:rPr lang="en-US" altLang="ja-JP" dirty="0">
                <a:latin typeface="Arial" panose="020B0604020202020204" pitchFamily="34" charset="0"/>
                <a:cs typeface="Arial" panose="020B0604020202020204" pitchFamily="34" charset="0"/>
              </a:rPr>
              <a:t>from AE to deuteron</a:t>
            </a:r>
          </a:p>
        </p:txBody>
      </p:sp>
      <p:sp>
        <p:nvSpPr>
          <p:cNvPr id="12" name="テキスト ボックス 11">
            <a:extLst>
              <a:ext uri="{FF2B5EF4-FFF2-40B4-BE49-F238E27FC236}">
                <a16:creationId xmlns:a16="http://schemas.microsoft.com/office/drawing/2014/main" id="{81AE2B1D-2BA2-8137-09C7-8D1468C93580}"/>
              </a:ext>
            </a:extLst>
          </p:cNvPr>
          <p:cNvSpPr txBox="1"/>
          <p:nvPr/>
        </p:nvSpPr>
        <p:spPr>
          <a:xfrm>
            <a:off x="1760309" y="6453336"/>
            <a:ext cx="1154523" cy="369332"/>
          </a:xfrm>
          <a:prstGeom prst="rect">
            <a:avLst/>
          </a:prstGeom>
          <a:noFill/>
        </p:spPr>
        <p:txBody>
          <a:bodyPr wrap="square">
            <a:spAutoFit/>
          </a:bodyPr>
          <a:lstStyle/>
          <a:p>
            <a:r>
              <a:rPr lang="en-US" altLang="ja-JP" dirty="0"/>
              <a:t>vpara/</a:t>
            </a:r>
            <a:r>
              <a:rPr lang="en-US" altLang="ja-JP" dirty="0" err="1"/>
              <a:t>va</a:t>
            </a:r>
            <a:endParaRPr lang="ja-JP" altLang="en-US" dirty="0"/>
          </a:p>
        </p:txBody>
      </p:sp>
      <p:sp>
        <p:nvSpPr>
          <p:cNvPr id="13" name="テキスト ボックス 12">
            <a:extLst>
              <a:ext uri="{FF2B5EF4-FFF2-40B4-BE49-F238E27FC236}">
                <a16:creationId xmlns:a16="http://schemas.microsoft.com/office/drawing/2014/main" id="{6877C8F6-543A-5D41-D589-725A2DEAC743}"/>
              </a:ext>
            </a:extLst>
          </p:cNvPr>
          <p:cNvSpPr txBox="1"/>
          <p:nvPr/>
        </p:nvSpPr>
        <p:spPr>
          <a:xfrm>
            <a:off x="1833301" y="3356992"/>
            <a:ext cx="1154523" cy="369332"/>
          </a:xfrm>
          <a:prstGeom prst="rect">
            <a:avLst/>
          </a:prstGeom>
          <a:noFill/>
        </p:spPr>
        <p:txBody>
          <a:bodyPr wrap="square">
            <a:spAutoFit/>
          </a:bodyPr>
          <a:lstStyle/>
          <a:p>
            <a:r>
              <a:rPr lang="en-US" altLang="ja-JP" dirty="0"/>
              <a:t>vpara/</a:t>
            </a:r>
            <a:r>
              <a:rPr lang="en-US" altLang="ja-JP" dirty="0" err="1"/>
              <a:t>va</a:t>
            </a:r>
            <a:endParaRPr lang="ja-JP" altLang="en-US" dirty="0"/>
          </a:p>
        </p:txBody>
      </p:sp>
      <p:sp>
        <p:nvSpPr>
          <p:cNvPr id="25" name="テキスト ボックス 24">
            <a:extLst>
              <a:ext uri="{FF2B5EF4-FFF2-40B4-BE49-F238E27FC236}">
                <a16:creationId xmlns:a16="http://schemas.microsoft.com/office/drawing/2014/main" id="{7A0AFBDD-996D-FB5B-03FB-A1058ED67600}"/>
              </a:ext>
            </a:extLst>
          </p:cNvPr>
          <p:cNvSpPr txBox="1"/>
          <p:nvPr/>
        </p:nvSpPr>
        <p:spPr>
          <a:xfrm rot="16200000">
            <a:off x="-1176459" y="1762439"/>
            <a:ext cx="2824761" cy="646331"/>
          </a:xfrm>
          <a:prstGeom prst="rect">
            <a:avLst/>
          </a:prstGeom>
          <a:noFill/>
        </p:spPr>
        <p:txBody>
          <a:bodyPr wrap="square">
            <a:spAutoFit/>
          </a:bodyPr>
          <a:lstStyle/>
          <a:p>
            <a:r>
              <a:rPr lang="en-US" altLang="ja-JP" dirty="0"/>
              <a:t>Energy transferred from AE</a:t>
            </a:r>
          </a:p>
          <a:p>
            <a:r>
              <a:rPr lang="en-US" altLang="ja-JP" dirty="0"/>
              <a:t>                              [arb. unit]</a:t>
            </a:r>
            <a:endParaRPr lang="ja-JP" altLang="en-US" dirty="0"/>
          </a:p>
        </p:txBody>
      </p:sp>
      <p:sp>
        <p:nvSpPr>
          <p:cNvPr id="29" name="テキスト ボックス 28">
            <a:extLst>
              <a:ext uri="{FF2B5EF4-FFF2-40B4-BE49-F238E27FC236}">
                <a16:creationId xmlns:a16="http://schemas.microsoft.com/office/drawing/2014/main" id="{6B9A1D1E-6A13-68EA-545D-E846FF645BAC}"/>
              </a:ext>
            </a:extLst>
          </p:cNvPr>
          <p:cNvSpPr txBox="1"/>
          <p:nvPr/>
        </p:nvSpPr>
        <p:spPr>
          <a:xfrm rot="16200000">
            <a:off x="-496612" y="3943999"/>
            <a:ext cx="1154523" cy="369332"/>
          </a:xfrm>
          <a:prstGeom prst="rect">
            <a:avLst/>
          </a:prstGeom>
          <a:noFill/>
        </p:spPr>
        <p:txBody>
          <a:bodyPr wrap="square">
            <a:spAutoFit/>
          </a:bodyPr>
          <a:lstStyle/>
          <a:p>
            <a:r>
              <a:rPr lang="en-US" altLang="ja-JP" dirty="0"/>
              <a:t>mu</a:t>
            </a:r>
            <a:endParaRPr lang="ja-JP" altLang="en-US" dirty="0"/>
          </a:p>
        </p:txBody>
      </p:sp>
      <p:sp>
        <p:nvSpPr>
          <p:cNvPr id="30" name="テキスト ボックス 29">
            <a:extLst>
              <a:ext uri="{FF2B5EF4-FFF2-40B4-BE49-F238E27FC236}">
                <a16:creationId xmlns:a16="http://schemas.microsoft.com/office/drawing/2014/main" id="{E9FEB75B-D28A-FD35-0A1E-05D5B2678B19}"/>
              </a:ext>
            </a:extLst>
          </p:cNvPr>
          <p:cNvSpPr txBox="1"/>
          <p:nvPr/>
        </p:nvSpPr>
        <p:spPr>
          <a:xfrm rot="16200000">
            <a:off x="-535545" y="5067760"/>
            <a:ext cx="1154523" cy="369332"/>
          </a:xfrm>
          <a:prstGeom prst="rect">
            <a:avLst/>
          </a:prstGeom>
          <a:noFill/>
        </p:spPr>
        <p:txBody>
          <a:bodyPr wrap="square">
            <a:spAutoFit/>
          </a:bodyPr>
          <a:lstStyle/>
          <a:p>
            <a:r>
              <a:rPr lang="en-US" altLang="ja-JP" dirty="0"/>
              <a:t>mu</a:t>
            </a:r>
            <a:endParaRPr lang="ja-JP" altLang="en-US" dirty="0"/>
          </a:p>
        </p:txBody>
      </p:sp>
      <p:sp>
        <p:nvSpPr>
          <p:cNvPr id="32" name="テキスト ボックス 31">
            <a:extLst>
              <a:ext uri="{FF2B5EF4-FFF2-40B4-BE49-F238E27FC236}">
                <a16:creationId xmlns:a16="http://schemas.microsoft.com/office/drawing/2014/main" id="{0F16D18A-9D2E-8508-2028-8CC2956560AA}"/>
              </a:ext>
            </a:extLst>
          </p:cNvPr>
          <p:cNvSpPr txBox="1"/>
          <p:nvPr/>
        </p:nvSpPr>
        <p:spPr>
          <a:xfrm>
            <a:off x="4712052" y="3501008"/>
            <a:ext cx="4612476" cy="2308324"/>
          </a:xfrm>
          <a:prstGeom prst="rect">
            <a:avLst/>
          </a:prstGeom>
          <a:noFill/>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second peak,</a:t>
            </a:r>
          </a:p>
          <a:p>
            <a:r>
              <a:rPr lang="ja-JP" altLang="en-US" sz="2400" dirty="0">
                <a:latin typeface="Arial" charset="0"/>
                <a:cs typeface="Arial" charset="0"/>
              </a:rPr>
              <a:t>・</a:t>
            </a:r>
            <a:r>
              <a:rPr lang="en-US" altLang="ja-JP" sz="2400" dirty="0">
                <a:latin typeface="Arial" charset="0"/>
                <a:cs typeface="Arial" charset="0"/>
              </a:rPr>
              <a:t>fast D pressure changed significantly. </a:t>
            </a:r>
          </a:p>
          <a:p>
            <a:r>
              <a:rPr lang="ja-JP" altLang="en-US" sz="2400" dirty="0">
                <a:latin typeface="Arial" charset="0"/>
                <a:cs typeface="Arial" charset="0"/>
              </a:rPr>
              <a:t>・</a:t>
            </a:r>
            <a:r>
              <a:rPr lang="en-US" altLang="ja-JP" sz="2400" dirty="0">
                <a:latin typeface="Arial" charset="0"/>
                <a:cs typeface="Arial" charset="0"/>
              </a:rPr>
              <a:t> AEs mainly interact with fast protons and deuterons with </a:t>
            </a:r>
            <a:r>
              <a:rPr lang="en-US" altLang="ja-JP" sz="2400" dirty="0" err="1">
                <a:latin typeface="Arial" charset="0"/>
                <a:cs typeface="Arial" charset="0"/>
              </a:rPr>
              <a:t>vpara</a:t>
            </a:r>
            <a:r>
              <a:rPr lang="en-US" altLang="ja-JP" sz="2400" dirty="0">
                <a:latin typeface="Arial" charset="0"/>
                <a:cs typeface="Arial" charset="0"/>
              </a:rPr>
              <a:t>/va~0.5.</a:t>
            </a:r>
          </a:p>
        </p:txBody>
      </p:sp>
      <p:sp useBgFill="1">
        <p:nvSpPr>
          <p:cNvPr id="15" name="正方形/長方形 14">
            <a:extLst>
              <a:ext uri="{FF2B5EF4-FFF2-40B4-BE49-F238E27FC236}">
                <a16:creationId xmlns:a16="http://schemas.microsoft.com/office/drawing/2014/main" id="{DCD25FF6-21E3-06E1-F401-597E49A80084}"/>
              </a:ext>
            </a:extLst>
          </p:cNvPr>
          <p:cNvSpPr/>
          <p:nvPr/>
        </p:nvSpPr>
        <p:spPr>
          <a:xfrm>
            <a:off x="5743468" y="1126393"/>
            <a:ext cx="529026" cy="1423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17" name="正方形/長方形 16">
            <a:extLst>
              <a:ext uri="{FF2B5EF4-FFF2-40B4-BE49-F238E27FC236}">
                <a16:creationId xmlns:a16="http://schemas.microsoft.com/office/drawing/2014/main" id="{634A4444-F8DD-FC01-CD47-90B1C22FCE07}"/>
              </a:ext>
            </a:extLst>
          </p:cNvPr>
          <p:cNvSpPr/>
          <p:nvPr/>
        </p:nvSpPr>
        <p:spPr>
          <a:xfrm>
            <a:off x="8278275" y="1115104"/>
            <a:ext cx="529026" cy="1423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15739BEE-136A-6F07-6B5A-C7B75D6269B8}"/>
              </a:ext>
            </a:extLst>
          </p:cNvPr>
          <p:cNvSpPr txBox="1"/>
          <p:nvPr/>
        </p:nvSpPr>
        <p:spPr>
          <a:xfrm>
            <a:off x="5642125" y="1049391"/>
            <a:ext cx="708848" cy="276999"/>
          </a:xfrm>
          <a:prstGeom prst="rect">
            <a:avLst/>
          </a:prstGeom>
          <a:noFill/>
        </p:spPr>
        <p:txBody>
          <a:bodyPr wrap="none" rtlCol="0">
            <a:spAutoFit/>
          </a:bodyPr>
          <a:lstStyle/>
          <a:p>
            <a:r>
              <a:rPr kumimoji="1" lang="en-US" altLang="ja-JP" sz="1200" dirty="0"/>
              <a:t>2</a:t>
            </a:r>
            <a:r>
              <a:rPr kumimoji="1" lang="en-US" altLang="ja-JP" sz="1200" baseline="30000" dirty="0"/>
              <a:t>nd</a:t>
            </a:r>
            <a:r>
              <a:rPr kumimoji="1" lang="en-US" altLang="ja-JP" sz="1200" dirty="0"/>
              <a:t> peak</a:t>
            </a:r>
            <a:endParaRPr kumimoji="1" lang="ja-JP" altLang="en-US" sz="1200" dirty="0"/>
          </a:p>
        </p:txBody>
      </p:sp>
      <p:sp>
        <p:nvSpPr>
          <p:cNvPr id="21" name="テキスト ボックス 20">
            <a:extLst>
              <a:ext uri="{FF2B5EF4-FFF2-40B4-BE49-F238E27FC236}">
                <a16:creationId xmlns:a16="http://schemas.microsoft.com/office/drawing/2014/main" id="{3420B19D-ABF2-1402-0322-3501AC42A589}"/>
              </a:ext>
            </a:extLst>
          </p:cNvPr>
          <p:cNvSpPr txBox="1"/>
          <p:nvPr/>
        </p:nvSpPr>
        <p:spPr>
          <a:xfrm>
            <a:off x="8177476" y="1047787"/>
            <a:ext cx="708848" cy="276999"/>
          </a:xfrm>
          <a:prstGeom prst="rect">
            <a:avLst/>
          </a:prstGeom>
          <a:noFill/>
        </p:spPr>
        <p:txBody>
          <a:bodyPr wrap="none" rtlCol="0">
            <a:spAutoFit/>
          </a:bodyPr>
          <a:lstStyle/>
          <a:p>
            <a:r>
              <a:rPr kumimoji="1" lang="en-US" altLang="ja-JP" sz="1200" dirty="0"/>
              <a:t>2</a:t>
            </a:r>
            <a:r>
              <a:rPr kumimoji="1" lang="en-US" altLang="ja-JP" sz="1200" baseline="30000" dirty="0"/>
              <a:t>nd</a:t>
            </a:r>
            <a:r>
              <a:rPr kumimoji="1" lang="en-US" altLang="ja-JP" sz="1200" dirty="0"/>
              <a:t> peak</a:t>
            </a:r>
            <a:endParaRPr kumimoji="1" lang="ja-JP" altLang="en-US" sz="1200" dirty="0"/>
          </a:p>
        </p:txBody>
      </p:sp>
    </p:spTree>
    <p:extLst>
      <p:ext uri="{BB962C8B-B14F-4D97-AF65-F5344CB8AC3E}">
        <p14:creationId xmlns:p14="http://schemas.microsoft.com/office/powerpoint/2010/main" val="4160166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4F78D-4FA7-376A-1D26-2C6BC07FFA4F}"/>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80B08E9-D600-BAF6-1798-95C393CC3012}"/>
              </a:ext>
            </a:extLst>
          </p:cNvPr>
          <p:cNvSpPr>
            <a:spLocks noGrp="1"/>
          </p:cNvSpPr>
          <p:nvPr>
            <p:ph type="sldNum" sz="quarter" idx="12"/>
          </p:nvPr>
        </p:nvSpPr>
        <p:spPr/>
        <p:txBody>
          <a:bodyPr/>
          <a:lstStyle/>
          <a:p>
            <a:fld id="{CBBDDD4E-16D4-41B9-AADA-A25CEA7F0F3F}" type="slidenum">
              <a:rPr lang="ja-JP" altLang="en-US" smtClean="0"/>
              <a:pPr/>
              <a:t>11</a:t>
            </a:fld>
            <a:endParaRPr lang="ja-JP" altLang="en-US" dirty="0"/>
          </a:p>
        </p:txBody>
      </p:sp>
      <p:sp>
        <p:nvSpPr>
          <p:cNvPr id="7" name="Rectangle 84">
            <a:extLst>
              <a:ext uri="{FF2B5EF4-FFF2-40B4-BE49-F238E27FC236}">
                <a16:creationId xmlns:a16="http://schemas.microsoft.com/office/drawing/2014/main" id="{9449DCD6-7637-EAF4-82A1-B1EBF5320922}"/>
              </a:ext>
            </a:extLst>
          </p:cNvPr>
          <p:cNvSpPr>
            <a:spLocks noGrp="1" noChangeArrowheads="1"/>
          </p:cNvSpPr>
          <p:nvPr>
            <p:ph type="title"/>
          </p:nvPr>
        </p:nvSpPr>
        <p:spPr>
          <a:xfrm>
            <a:off x="0" y="105767"/>
            <a:ext cx="7772400" cy="442913"/>
          </a:xfrm>
        </p:spPr>
        <p:txBody>
          <a:bodyPr>
            <a:noAutofit/>
          </a:bodyPr>
          <a:lstStyle/>
          <a:p>
            <a:pPr algn="l" eaLnBrk="1" hangingPunct="1"/>
            <a:r>
              <a:rPr lang="en-US" altLang="ja-JP" sz="3200" dirty="0">
                <a:solidFill>
                  <a:schemeClr val="tx1"/>
                </a:solidFill>
                <a:latin typeface="Arial" charset="0"/>
              </a:rPr>
              <a:t>Outline</a:t>
            </a:r>
          </a:p>
        </p:txBody>
      </p:sp>
      <p:sp>
        <p:nvSpPr>
          <p:cNvPr id="9" name="正方形/長方形 8">
            <a:extLst>
              <a:ext uri="{FF2B5EF4-FFF2-40B4-BE49-F238E27FC236}">
                <a16:creationId xmlns:a16="http://schemas.microsoft.com/office/drawing/2014/main" id="{BB0BF9AB-1F83-9CB2-2677-9F0BCA4BF02B}"/>
              </a:ext>
            </a:extLst>
          </p:cNvPr>
          <p:cNvSpPr/>
          <p:nvPr/>
        </p:nvSpPr>
        <p:spPr>
          <a:xfrm>
            <a:off x="179512" y="963875"/>
            <a:ext cx="8712968" cy="9017853"/>
          </a:xfrm>
          <a:prstGeom prst="rect">
            <a:avLst/>
          </a:prstGeom>
        </p:spPr>
        <p:txBody>
          <a:bodyPr wrap="square">
            <a:spAutoFit/>
          </a:bodyPr>
          <a:lstStyle/>
          <a:p>
            <a:pPr marL="457200" indent="-457200">
              <a:buFont typeface="Wingdings" panose="05000000000000000000" pitchFamily="2" charset="2"/>
              <a:buChar char="l"/>
            </a:pPr>
            <a:r>
              <a:rPr lang="en-US" altLang="ja-JP" sz="2800" dirty="0">
                <a:solidFill>
                  <a:schemeClr val="bg1">
                    <a:lumMod val="50000"/>
                  </a:schemeClr>
                </a:solidFill>
                <a:latin typeface="Arial" charset="0"/>
                <a:cs typeface="Arial" charset="0"/>
              </a:rPr>
              <a:t>Background</a:t>
            </a:r>
          </a:p>
          <a:p>
            <a:pPr marL="457200" indent="-457200">
              <a:buFont typeface="Wingdings" panose="05000000000000000000" pitchFamily="2" charset="2"/>
              <a:buChar char="l"/>
            </a:pPr>
            <a:r>
              <a:rPr lang="en-US" altLang="ja-JP" sz="2800" dirty="0">
                <a:solidFill>
                  <a:schemeClr val="bg1">
                    <a:lumMod val="50000"/>
                  </a:schemeClr>
                </a:solidFill>
                <a:latin typeface="Arial" charset="0"/>
              </a:rPr>
              <a:t>MEGA simulation for LHD experiments with multiple fast-ion species</a:t>
            </a:r>
          </a:p>
          <a:p>
            <a:pPr marL="914400" lvl="1" indent="-457200">
              <a:buFont typeface="Arial" panose="020B0604020202020204" pitchFamily="34" charset="0"/>
              <a:buChar char="•"/>
            </a:pPr>
            <a:r>
              <a:rPr lang="en-US" altLang="ja-JP" sz="2400" dirty="0">
                <a:solidFill>
                  <a:schemeClr val="bg1">
                    <a:lumMod val="50000"/>
                  </a:schemeClr>
                </a:solidFill>
                <a:latin typeface="Arial" panose="020B0604020202020204" pitchFamily="34" charset="0"/>
                <a:ea typeface="Meiryo UI" panose="020B0604030504040204" pitchFamily="34" charset="-128"/>
                <a:cs typeface="Arial" panose="020B0604020202020204" pitchFamily="34" charset="0"/>
              </a:rPr>
              <a:t>Time evolution of kinetic energy and fast-ion profiles</a:t>
            </a:r>
          </a:p>
          <a:p>
            <a:pPr marL="914400" lvl="1" indent="-457200">
              <a:buFont typeface="Arial" panose="020B0604020202020204" pitchFamily="34" charset="0"/>
              <a:buChar char="•"/>
            </a:pPr>
            <a:r>
              <a:rPr lang="en-US" altLang="ja-JP" sz="2400" dirty="0">
                <a:solidFill>
                  <a:schemeClr val="bg1">
                    <a:lumMod val="50000"/>
                  </a:schemeClr>
                </a:solidFill>
                <a:latin typeface="Arial" panose="020B0604020202020204" pitchFamily="34" charset="0"/>
                <a:cs typeface="Arial" panose="020B0604020202020204" pitchFamily="34" charset="0"/>
              </a:rPr>
              <a:t>Transferred energy from AEs to fast ions</a:t>
            </a:r>
            <a:endParaRPr lang="en-US" altLang="ja-JP" sz="2400" dirty="0">
              <a:solidFill>
                <a:schemeClr val="bg1">
                  <a:lumMod val="50000"/>
                </a:schemeClr>
              </a:solidFill>
              <a:latin typeface="Arial" charset="0"/>
            </a:endParaRPr>
          </a:p>
          <a:p>
            <a:pPr marL="457200" indent="-457200">
              <a:buFont typeface="Wingdings" panose="05000000000000000000" pitchFamily="2" charset="2"/>
              <a:buChar char="l"/>
            </a:pPr>
            <a:r>
              <a:rPr lang="en-US" altLang="ja-JP" sz="2800" dirty="0">
                <a:latin typeface="Arial" panose="020B0604020202020204" pitchFamily="34" charset="0"/>
                <a:cs typeface="Arial" panose="020B0604020202020204" pitchFamily="34" charset="0"/>
              </a:rPr>
              <a:t>Effect of pressure gradients of multiple fast-ion species on AEs in LHD</a:t>
            </a:r>
          </a:p>
          <a:p>
            <a:pPr marL="914400" lvl="1" indent="-457200">
              <a:buFont typeface="Arial" panose="020B0604020202020204" pitchFamily="34" charset="0"/>
              <a:buChar char="•"/>
            </a:pPr>
            <a:r>
              <a:rPr lang="en-US" altLang="ja-JP" sz="2400" dirty="0">
                <a:latin typeface="Arial" panose="020B0604020202020204" pitchFamily="34" charset="0"/>
                <a:ea typeface="Meiryo UI" panose="020B0604030504040204" pitchFamily="34" charset="-128"/>
                <a:cs typeface="Arial" panose="020B0604020202020204" pitchFamily="34" charset="0"/>
              </a:rPr>
              <a:t>Time evolution of kinetic energy when fast-ion pressures are varied.</a:t>
            </a:r>
          </a:p>
          <a:p>
            <a:pPr marL="914400" lvl="1" indent="-457200">
              <a:buFont typeface="Arial" panose="020B0604020202020204" pitchFamily="34" charset="0"/>
              <a:buChar char="•"/>
            </a:pPr>
            <a:r>
              <a:rPr lang="en-US" altLang="ja-JP" sz="2400" dirty="0">
                <a:latin typeface="Arial" panose="020B0604020202020204" pitchFamily="34" charset="0"/>
                <a:cs typeface="Arial" panose="020B0604020202020204" pitchFamily="34" charset="0"/>
              </a:rPr>
              <a:t>Pressure of multiple fast ions and second peak</a:t>
            </a:r>
            <a:r>
              <a:rPr lang="en-US" altLang="ja-JP" sz="2400" dirty="0">
                <a:latin typeface="Arial" panose="020B0604020202020204" pitchFamily="34" charset="0"/>
                <a:ea typeface="Meiryo UI" panose="020B0604030504040204" pitchFamily="34" charset="-128"/>
                <a:cs typeface="Arial" panose="020B0604020202020204" pitchFamily="34" charset="0"/>
              </a:rPr>
              <a:t> </a:t>
            </a:r>
            <a:r>
              <a:rPr lang="ja-JP" altLang="ja-JP" sz="2400" dirty="0">
                <a:latin typeface="Arial" panose="020B0604020202020204" pitchFamily="34" charset="0"/>
                <a:cs typeface="Arial" panose="020B0604020202020204" pitchFamily="34" charset="0"/>
              </a:rPr>
              <a:t>due to multiple </a:t>
            </a:r>
            <a:r>
              <a:rPr lang="en-US" altLang="ja-JP" sz="2400" dirty="0">
                <a:latin typeface="Arial" panose="020B0604020202020204" pitchFamily="34" charset="0"/>
                <a:cs typeface="Arial" panose="020B0604020202020204" pitchFamily="34" charset="0"/>
              </a:rPr>
              <a:t>fast-</a:t>
            </a:r>
            <a:r>
              <a:rPr lang="ja-JP" altLang="ja-JP" sz="2400" dirty="0">
                <a:latin typeface="Arial" panose="020B0604020202020204" pitchFamily="34" charset="0"/>
                <a:cs typeface="Arial" panose="020B0604020202020204" pitchFamily="34" charset="0"/>
              </a:rPr>
              <a:t>ion species</a:t>
            </a:r>
            <a:endParaRPr lang="en-US" altLang="ja-JP" sz="24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l"/>
            </a:pPr>
            <a:r>
              <a:rPr lang="en-US" altLang="ja-JP" sz="2800" dirty="0">
                <a:solidFill>
                  <a:schemeClr val="bg1">
                    <a:lumMod val="50000"/>
                  </a:schemeClr>
                </a:solidFill>
                <a:latin typeface="Arial" panose="020B0604020202020204" pitchFamily="34" charset="0"/>
                <a:cs typeface="Arial" panose="020B0604020202020204" pitchFamily="34" charset="0"/>
              </a:rPr>
              <a:t>Summary</a:t>
            </a:r>
            <a:endParaRPr lang="en-US" altLang="ja-JP" sz="2800" dirty="0">
              <a:solidFill>
                <a:schemeClr val="bg1">
                  <a:lumMod val="50000"/>
                </a:schemeClr>
              </a:solidFill>
              <a:latin typeface="Arial" charset="0"/>
              <a:cs typeface="Arial" charset="0"/>
            </a:endParaRPr>
          </a:p>
          <a:p>
            <a:pPr marL="457200" indent="-457200">
              <a:buFont typeface="Wingdings" panose="05000000000000000000" pitchFamily="2" charset="2"/>
              <a:buChar char="Ø"/>
            </a:pPr>
            <a:endParaRPr lang="en-US" altLang="ja-JP" sz="2800" dirty="0">
              <a:latin typeface="Arial" charset="0"/>
            </a:endParaRPr>
          </a:p>
          <a:p>
            <a:r>
              <a:rPr lang="en-US" altLang="ja-JP" sz="2800" dirty="0">
                <a:latin typeface="Arial" charset="0"/>
              </a:rPr>
              <a:t>     </a:t>
            </a:r>
          </a:p>
          <a:p>
            <a:r>
              <a:rPr lang="en-US" altLang="ja-JP" sz="2800" dirty="0">
                <a:latin typeface="Arial" charset="0"/>
                <a:cs typeface="Arial" charset="0"/>
              </a:rPr>
              <a:t>     </a:t>
            </a:r>
          </a:p>
          <a:p>
            <a:pPr marL="457200" indent="-457200">
              <a:buFont typeface="Wingdings" panose="05000000000000000000" pitchFamily="2" charset="2"/>
              <a:buChar char="Ø"/>
            </a:pPr>
            <a:endParaRPr lang="en-US" altLang="ja-JP" sz="2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endParaRPr lang="en-US" altLang="ja-JP" sz="2800" dirty="0">
              <a:latin typeface="Arial" charset="0"/>
            </a:endParaRPr>
          </a:p>
          <a:p>
            <a:endParaRPr lang="en-US" altLang="ja-JP" sz="2800" dirty="0">
              <a:latin typeface="Arial" charset="0"/>
            </a:endParaRPr>
          </a:p>
          <a:p>
            <a:endParaRPr lang="en-US" altLang="ja-JP" sz="2800" dirty="0">
              <a:latin typeface="Arial" charset="0"/>
            </a:endParaRPr>
          </a:p>
          <a:p>
            <a:pPr marL="342900" indent="-342900">
              <a:buFont typeface="Wingdings" panose="05000000000000000000" pitchFamily="2" charset="2"/>
              <a:buChar char="l"/>
            </a:pPr>
            <a:endParaRPr lang="en-US" altLang="ja-JP" sz="2800" dirty="0">
              <a:latin typeface="Arial" charset="0"/>
              <a:cs typeface="Arial" charset="0"/>
            </a:endParaRPr>
          </a:p>
          <a:p>
            <a:pPr marL="342900" indent="-342900">
              <a:buFont typeface="Wingdings" panose="05000000000000000000" pitchFamily="2" charset="2"/>
              <a:buChar char="l"/>
            </a:pPr>
            <a:endParaRPr lang="en-US" altLang="ja-JP" sz="2800" dirty="0">
              <a:latin typeface="Arial" charset="0"/>
              <a:cs typeface="Arial" charset="0"/>
            </a:endParaRPr>
          </a:p>
        </p:txBody>
      </p:sp>
      <p:cxnSp>
        <p:nvCxnSpPr>
          <p:cNvPr id="11" name="直線コネクタ 10">
            <a:extLst>
              <a:ext uri="{FF2B5EF4-FFF2-40B4-BE49-F238E27FC236}">
                <a16:creationId xmlns:a16="http://schemas.microsoft.com/office/drawing/2014/main" id="{65845B39-7211-1424-3FD4-7E617BBAD4C1}"/>
              </a:ext>
            </a:extLst>
          </p:cNvPr>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8531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CBBDDD4E-16D4-41B9-AADA-A25CEA7F0F3F}" type="slidenum">
              <a:rPr lang="ja-JP" altLang="en-US" smtClean="0"/>
              <a:pPr/>
              <a:t>12</a:t>
            </a:fld>
            <a:endParaRPr lang="ja-JP" altLang="en-US" dirty="0"/>
          </a:p>
        </p:txBody>
      </p:sp>
      <p:sp>
        <p:nvSpPr>
          <p:cNvPr id="7" name="Rectangle 84"/>
          <p:cNvSpPr>
            <a:spLocks noGrp="1" noChangeArrowheads="1"/>
          </p:cNvSpPr>
          <p:nvPr>
            <p:ph type="title"/>
          </p:nvPr>
        </p:nvSpPr>
        <p:spPr>
          <a:xfrm>
            <a:off x="0" y="105767"/>
            <a:ext cx="9180512" cy="442913"/>
          </a:xfrm>
        </p:spPr>
        <p:txBody>
          <a:bodyPr>
            <a:noAutofit/>
          </a:bodyPr>
          <a:lstStyle/>
          <a:p>
            <a:pPr algn="l"/>
            <a:r>
              <a:rPr lang="en-US" altLang="ja-JP" sz="2400" dirty="0">
                <a:latin typeface="Arial" panose="020B0604020202020204" pitchFamily="34" charset="0"/>
                <a:cs typeface="Arial" panose="020B0604020202020204" pitchFamily="34" charset="0"/>
              </a:rPr>
              <a:t>Effect of pressure </a:t>
            </a:r>
            <a:r>
              <a:rPr lang="en-US" altLang="ja-JP" sz="2800" dirty="0">
                <a:latin typeface="Arial" panose="020B0604020202020204" pitchFamily="34" charset="0"/>
                <a:cs typeface="Arial" panose="020B0604020202020204" pitchFamily="34" charset="0"/>
              </a:rPr>
              <a:t>gradients</a:t>
            </a:r>
            <a:r>
              <a:rPr lang="en-US" altLang="ja-JP" sz="2400" dirty="0">
                <a:latin typeface="Arial" panose="020B0604020202020204" pitchFamily="34" charset="0"/>
                <a:cs typeface="Arial" panose="020B0604020202020204" pitchFamily="34" charset="0"/>
              </a:rPr>
              <a:t> of multiple fast-ion species on AEs in LHD</a:t>
            </a:r>
            <a:endParaRPr lang="en-US" altLang="ja-JP" sz="2400" dirty="0">
              <a:solidFill>
                <a:schemeClr val="tx1"/>
              </a:solidFill>
              <a:latin typeface="Arial" charset="0"/>
            </a:endParaRPr>
          </a:p>
        </p:txBody>
      </p:sp>
      <p:sp>
        <p:nvSpPr>
          <p:cNvPr id="9" name="正方形/長方形 8"/>
          <p:cNvSpPr/>
          <p:nvPr/>
        </p:nvSpPr>
        <p:spPr>
          <a:xfrm>
            <a:off x="16632" y="692696"/>
            <a:ext cx="9019864" cy="2677656"/>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MEGA simulations of LHD experiments with fast protons and fast deuterons, AEs were successfully reproduced. </a:t>
            </a:r>
          </a:p>
          <a:p>
            <a:endParaRPr lang="en-US" altLang="ja-JP" sz="2400" dirty="0">
              <a:latin typeface="Arial" charset="0"/>
              <a:cs typeface="Arial" charset="0"/>
            </a:endParaRPr>
          </a:p>
          <a:p>
            <a:r>
              <a:rPr lang="ja-JP" altLang="en-US" sz="2400" dirty="0">
                <a:latin typeface="Arial" charset="0"/>
                <a:cs typeface="Arial" charset="0"/>
              </a:rPr>
              <a:t>〇</a:t>
            </a:r>
            <a:r>
              <a:rPr lang="en-US" altLang="ja-JP" sz="2400" dirty="0">
                <a:latin typeface="Arial" charset="0"/>
                <a:cs typeface="Arial" charset="0"/>
              </a:rPr>
              <a:t>On the other hand, the synergistic effects of multiple fast-ion species on AEs and fast-ion transport remain unclear when the fast-ion pressure gradients are varied, particularly when the fast D pressure becomes sufficiently large to excite AEs.</a:t>
            </a:r>
          </a:p>
        </p:txBody>
      </p:sp>
      <p:cxnSp>
        <p:nvCxnSpPr>
          <p:cNvPr id="11" name="直線コネクタ 10"/>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A7AD91B6-1E9A-0C70-879A-431A6732E216}"/>
              </a:ext>
            </a:extLst>
          </p:cNvPr>
          <p:cNvSpPr txBox="1"/>
          <p:nvPr/>
        </p:nvSpPr>
        <p:spPr>
          <a:xfrm>
            <a:off x="306383" y="4077072"/>
            <a:ext cx="8440361" cy="1815882"/>
          </a:xfrm>
          <a:prstGeom prst="rect">
            <a:avLst/>
          </a:prstGeom>
          <a:noFill/>
          <a:ln w="25400">
            <a:solidFill>
              <a:srgbClr val="FF0000"/>
            </a:solidFill>
          </a:ln>
        </p:spPr>
        <p:txBody>
          <a:bodyPr wrap="square" rtlCol="0">
            <a:spAutoFit/>
          </a:bodyPr>
          <a:lstStyle/>
          <a:p>
            <a:r>
              <a:rPr lang="en-US" altLang="ja-JP" sz="2800" dirty="0">
                <a:latin typeface="Arial" charset="0"/>
                <a:cs typeface="Arial" charset="0"/>
              </a:rPr>
              <a:t>Purpose</a:t>
            </a:r>
            <a:endParaRPr lang="en-US" altLang="ja-JP" sz="2800" dirty="0"/>
          </a:p>
          <a:p>
            <a:r>
              <a:rPr lang="ja-JP" altLang="en-US" sz="2800" dirty="0"/>
              <a:t>・</a:t>
            </a:r>
            <a:r>
              <a:rPr lang="en-US" altLang="ja-JP" sz="2800" dirty="0"/>
              <a:t>The dependence of AEs driven by multiple fast-ion and their transport on the fast-ion pressure gradients will be</a:t>
            </a:r>
            <a:r>
              <a:rPr lang="ja-JP" altLang="en-US" sz="2800" dirty="0"/>
              <a:t> </a:t>
            </a:r>
            <a:r>
              <a:rPr lang="en-US" altLang="ja-JP" sz="2800" dirty="0"/>
              <a:t>clarified</a:t>
            </a:r>
            <a:r>
              <a:rPr lang="en-US" altLang="ja-JP" sz="2800" dirty="0">
                <a:latin typeface="Arial" charset="0"/>
                <a:cs typeface="Arial" charset="0"/>
              </a:rPr>
              <a:t>.</a:t>
            </a:r>
          </a:p>
        </p:txBody>
      </p:sp>
    </p:spTree>
    <p:extLst>
      <p:ext uri="{BB962C8B-B14F-4D97-AF65-F5344CB8AC3E}">
        <p14:creationId xmlns:p14="http://schemas.microsoft.com/office/powerpoint/2010/main" val="3719450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B6756-A8B6-8AC9-A62E-A2D67981B307}"/>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BA3DD842-31BA-7020-71E8-AFFF13FFEB52}"/>
              </a:ext>
            </a:extLst>
          </p:cNvPr>
          <p:cNvPicPr>
            <a:picLocks noChangeAspect="1"/>
          </p:cNvPicPr>
          <p:nvPr/>
        </p:nvPicPr>
        <p:blipFill>
          <a:blip r:embed="rId3"/>
          <a:stretch>
            <a:fillRect/>
          </a:stretch>
        </p:blipFill>
        <p:spPr>
          <a:xfrm>
            <a:off x="4560711" y="3356992"/>
            <a:ext cx="4132522" cy="2837894"/>
          </a:xfrm>
          <a:prstGeom prst="rect">
            <a:avLst/>
          </a:prstGeom>
        </p:spPr>
      </p:pic>
      <p:pic>
        <p:nvPicPr>
          <p:cNvPr id="3" name="図 2">
            <a:extLst>
              <a:ext uri="{FF2B5EF4-FFF2-40B4-BE49-F238E27FC236}">
                <a16:creationId xmlns:a16="http://schemas.microsoft.com/office/drawing/2014/main" id="{1202AED7-EE7C-0F73-9D37-95954EDBD8F3}"/>
              </a:ext>
            </a:extLst>
          </p:cNvPr>
          <p:cNvPicPr>
            <a:picLocks noChangeAspect="1"/>
          </p:cNvPicPr>
          <p:nvPr/>
        </p:nvPicPr>
        <p:blipFill>
          <a:blip r:embed="rId4"/>
          <a:stretch>
            <a:fillRect/>
          </a:stretch>
        </p:blipFill>
        <p:spPr>
          <a:xfrm>
            <a:off x="400084" y="3356992"/>
            <a:ext cx="3883884" cy="2833607"/>
          </a:xfrm>
          <a:prstGeom prst="rect">
            <a:avLst/>
          </a:prstGeom>
        </p:spPr>
      </p:pic>
      <p:sp>
        <p:nvSpPr>
          <p:cNvPr id="4" name="スライド番号プレースホルダー 3">
            <a:extLst>
              <a:ext uri="{FF2B5EF4-FFF2-40B4-BE49-F238E27FC236}">
                <a16:creationId xmlns:a16="http://schemas.microsoft.com/office/drawing/2014/main" id="{6CD5C2EC-B4B6-B360-9168-83E064847037}"/>
              </a:ext>
            </a:extLst>
          </p:cNvPr>
          <p:cNvSpPr>
            <a:spLocks noGrp="1"/>
          </p:cNvSpPr>
          <p:nvPr>
            <p:ph type="sldNum" sz="quarter" idx="12"/>
          </p:nvPr>
        </p:nvSpPr>
        <p:spPr>
          <a:xfrm>
            <a:off x="6553200" y="5744112"/>
            <a:ext cx="2133600" cy="365125"/>
          </a:xfrm>
        </p:spPr>
        <p:txBody>
          <a:bodyPr/>
          <a:lstStyle/>
          <a:p>
            <a:fld id="{CBBDDD4E-16D4-41B9-AADA-A25CEA7F0F3F}" type="slidenum">
              <a:rPr lang="ja-JP" altLang="en-US" smtClean="0"/>
              <a:pPr/>
              <a:t>13</a:t>
            </a:fld>
            <a:endParaRPr lang="ja-JP" altLang="en-US" dirty="0"/>
          </a:p>
        </p:txBody>
      </p:sp>
      <p:sp>
        <p:nvSpPr>
          <p:cNvPr id="6" name="Rectangle 29">
            <a:extLst>
              <a:ext uri="{FF2B5EF4-FFF2-40B4-BE49-F238E27FC236}">
                <a16:creationId xmlns:a16="http://schemas.microsoft.com/office/drawing/2014/main" id="{4D16E5C8-9585-C181-7894-CA205FF7EBFF}"/>
              </a:ext>
            </a:extLst>
          </p:cNvPr>
          <p:cNvSpPr>
            <a:spLocks noGrp="1" noChangeArrowheads="1"/>
          </p:cNvSpPr>
          <p:nvPr>
            <p:ph type="title" idx="4294967295"/>
          </p:nvPr>
        </p:nvSpPr>
        <p:spPr>
          <a:xfrm>
            <a:off x="-3712" y="108845"/>
            <a:ext cx="9372600" cy="442913"/>
          </a:xfrm>
          <a:noFill/>
        </p:spPr>
        <p:txBody>
          <a:bodyPr>
            <a:noAutofit/>
          </a:bodyPr>
          <a:lstStyle/>
          <a:p>
            <a:pPr algn="l"/>
            <a:r>
              <a:rPr lang="en-US" altLang="ja-JP" sz="2800" dirty="0">
                <a:latin typeface="Arial" panose="020B0604020202020204" pitchFamily="34" charset="0"/>
                <a:cs typeface="Arial" panose="020B0604020202020204" pitchFamily="34" charset="0"/>
              </a:rPr>
              <a:t>Simulation conditions(Effect of pressure </a:t>
            </a:r>
            <a:r>
              <a:rPr lang="en-US" altLang="ja-JP" sz="3200" dirty="0">
                <a:latin typeface="Arial" panose="020B0604020202020204" pitchFamily="34" charset="0"/>
                <a:cs typeface="Arial" panose="020B0604020202020204" pitchFamily="34" charset="0"/>
              </a:rPr>
              <a:t>gradients</a:t>
            </a:r>
            <a:r>
              <a:rPr lang="en-US" altLang="ja-JP" sz="2800" dirty="0">
                <a:latin typeface="Arial" panose="020B0604020202020204" pitchFamily="34" charset="0"/>
                <a:cs typeface="Arial" panose="020B0604020202020204" pitchFamily="34" charset="0"/>
              </a:rPr>
              <a:t>)</a:t>
            </a:r>
          </a:p>
        </p:txBody>
      </p:sp>
      <p:cxnSp>
        <p:nvCxnSpPr>
          <p:cNvPr id="15" name="直線コネクタ 14">
            <a:extLst>
              <a:ext uri="{FF2B5EF4-FFF2-40B4-BE49-F238E27FC236}">
                <a16:creationId xmlns:a16="http://schemas.microsoft.com/office/drawing/2014/main" id="{A1500EE4-0FF7-558D-2366-0BE7C397097A}"/>
              </a:ext>
            </a:extLst>
          </p:cNvPr>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29">
            <a:extLst>
              <a:ext uri="{FF2B5EF4-FFF2-40B4-BE49-F238E27FC236}">
                <a16:creationId xmlns:a16="http://schemas.microsoft.com/office/drawing/2014/main" id="{AFD862C6-91FD-6476-F45C-D741AF76A122}"/>
              </a:ext>
            </a:extLst>
          </p:cNvPr>
          <p:cNvSpPr txBox="1">
            <a:spLocks noChangeArrowheads="1"/>
          </p:cNvSpPr>
          <p:nvPr/>
        </p:nvSpPr>
        <p:spPr>
          <a:xfrm>
            <a:off x="107504" y="260648"/>
            <a:ext cx="9036496" cy="3528392"/>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Magnetic configuration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(calculated by HINT code)</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Bax= 0.6 T,  &lt;beta&gt; = 1.55%</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Fast-ion pressure was changed from the pressure at 57 </a:t>
            </a:r>
            <a:r>
              <a:rPr lang="en-US" altLang="ja-JP" sz="2400" dirty="0" err="1">
                <a:latin typeface="Arial" panose="020B0604020202020204" pitchFamily="34" charset="0"/>
                <a:cs typeface="Arial" panose="020B0604020202020204" pitchFamily="34" charset="0"/>
              </a:rPr>
              <a:t>ms.</a:t>
            </a:r>
            <a:endParaRPr lang="en-US" altLang="ja-JP" sz="2400" dirty="0">
              <a:latin typeface="Arial" panose="020B0604020202020204" pitchFamily="34" charset="0"/>
              <a:cs typeface="Arial" panose="020B0604020202020204" pitchFamily="34" charset="0"/>
            </a:endParaRPr>
          </a:p>
          <a:p>
            <a:pPr algn="l"/>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P(H) =&gt;  x0.5, x0.75, x1.0, x1.5, x2.0 (5 case)</a:t>
            </a:r>
          </a:p>
          <a:p>
            <a:pPr algn="l"/>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P(D) =&gt;  x0.5, x0.75, x1.0, x1.5, x2.0  (5 case)</a:t>
            </a:r>
          </a:p>
          <a:p>
            <a:pPr algn="l"/>
            <a:endParaRPr lang="en-US" altLang="ja-JP" sz="2400" dirty="0">
              <a:latin typeface="Arial" panose="020B0604020202020204" pitchFamily="34" charset="0"/>
              <a:cs typeface="Arial" panose="020B0604020202020204" pitchFamily="34" charset="0"/>
            </a:endParaRPr>
          </a:p>
        </p:txBody>
      </p:sp>
      <p:sp>
        <p:nvSpPr>
          <p:cNvPr id="20" name="正方形/長方形 19">
            <a:extLst>
              <a:ext uri="{FF2B5EF4-FFF2-40B4-BE49-F238E27FC236}">
                <a16:creationId xmlns:a16="http://schemas.microsoft.com/office/drawing/2014/main" id="{7C04B636-F741-F76E-17BF-9ECFEFCB13D3}"/>
              </a:ext>
            </a:extLst>
          </p:cNvPr>
          <p:cNvSpPr/>
          <p:nvPr/>
        </p:nvSpPr>
        <p:spPr>
          <a:xfrm>
            <a:off x="960053" y="5445224"/>
            <a:ext cx="2027771" cy="400110"/>
          </a:xfrm>
          <a:prstGeom prst="rect">
            <a:avLst/>
          </a:prstGeom>
        </p:spPr>
        <p:txBody>
          <a:bodyPr wrap="square">
            <a:spAutoFit/>
          </a:bodyPr>
          <a:lstStyle/>
          <a:p>
            <a:r>
              <a:rPr lang="en-US" altLang="ja-JP" sz="2000" dirty="0">
                <a:latin typeface="Arial" charset="0"/>
                <a:cs typeface="Arial" charset="0"/>
              </a:rPr>
              <a:t>Fast P pres. </a:t>
            </a:r>
          </a:p>
        </p:txBody>
      </p:sp>
      <p:sp>
        <p:nvSpPr>
          <p:cNvPr id="22" name="正方形/長方形 21">
            <a:extLst>
              <a:ext uri="{FF2B5EF4-FFF2-40B4-BE49-F238E27FC236}">
                <a16:creationId xmlns:a16="http://schemas.microsoft.com/office/drawing/2014/main" id="{E69CC8A7-B3F0-4F29-0A12-0C02C2D2FE02}"/>
              </a:ext>
            </a:extLst>
          </p:cNvPr>
          <p:cNvSpPr/>
          <p:nvPr/>
        </p:nvSpPr>
        <p:spPr>
          <a:xfrm>
            <a:off x="5295165" y="5454712"/>
            <a:ext cx="2027771" cy="400110"/>
          </a:xfrm>
          <a:prstGeom prst="rect">
            <a:avLst/>
          </a:prstGeom>
        </p:spPr>
        <p:txBody>
          <a:bodyPr wrap="square">
            <a:spAutoFit/>
          </a:bodyPr>
          <a:lstStyle/>
          <a:p>
            <a:r>
              <a:rPr lang="en-US" altLang="ja-JP" sz="2000" dirty="0">
                <a:latin typeface="Arial" charset="0"/>
                <a:cs typeface="Arial" charset="0"/>
              </a:rPr>
              <a:t>Fast D pres.</a:t>
            </a:r>
          </a:p>
        </p:txBody>
      </p:sp>
      <p:sp>
        <p:nvSpPr>
          <p:cNvPr id="8" name="テキスト ボックス 7">
            <a:extLst>
              <a:ext uri="{FF2B5EF4-FFF2-40B4-BE49-F238E27FC236}">
                <a16:creationId xmlns:a16="http://schemas.microsoft.com/office/drawing/2014/main" id="{F2189452-A2FD-9D64-5EB3-2894C118F887}"/>
              </a:ext>
            </a:extLst>
          </p:cNvPr>
          <p:cNvSpPr txBox="1"/>
          <p:nvPr/>
        </p:nvSpPr>
        <p:spPr>
          <a:xfrm>
            <a:off x="2411760" y="6021288"/>
            <a:ext cx="615874" cy="461665"/>
          </a:xfrm>
          <a:prstGeom prst="rect">
            <a:avLst/>
          </a:prstGeom>
          <a:noFill/>
        </p:spPr>
        <p:txBody>
          <a:bodyPr wrap="none" rtlCol="0">
            <a:spAutoFit/>
          </a:bodyPr>
          <a:lstStyle/>
          <a:p>
            <a:r>
              <a:rPr kumimoji="1" lang="en-US" altLang="ja-JP" sz="2400" dirty="0"/>
              <a:t>rho</a:t>
            </a:r>
            <a:endParaRPr kumimoji="1" lang="ja-JP" altLang="en-US" sz="2400" dirty="0"/>
          </a:p>
        </p:txBody>
      </p:sp>
      <p:sp>
        <p:nvSpPr>
          <p:cNvPr id="11" name="テキスト ボックス 10">
            <a:extLst>
              <a:ext uri="{FF2B5EF4-FFF2-40B4-BE49-F238E27FC236}">
                <a16:creationId xmlns:a16="http://schemas.microsoft.com/office/drawing/2014/main" id="{B73B762F-ECA8-D181-5B2B-263B5FB31A94}"/>
              </a:ext>
            </a:extLst>
          </p:cNvPr>
          <p:cNvSpPr txBox="1"/>
          <p:nvPr/>
        </p:nvSpPr>
        <p:spPr>
          <a:xfrm>
            <a:off x="6560900" y="6029305"/>
            <a:ext cx="615874" cy="461665"/>
          </a:xfrm>
          <a:prstGeom prst="rect">
            <a:avLst/>
          </a:prstGeom>
          <a:noFill/>
        </p:spPr>
        <p:txBody>
          <a:bodyPr wrap="none" rtlCol="0">
            <a:spAutoFit/>
          </a:bodyPr>
          <a:lstStyle/>
          <a:p>
            <a:r>
              <a:rPr kumimoji="1" lang="en-US" altLang="ja-JP" sz="2400" dirty="0"/>
              <a:t>rho</a:t>
            </a:r>
            <a:endParaRPr kumimoji="1" lang="ja-JP" altLang="en-US" sz="2400" dirty="0"/>
          </a:p>
        </p:txBody>
      </p:sp>
      <p:sp>
        <p:nvSpPr>
          <p:cNvPr id="14" name="テキスト ボックス 13">
            <a:extLst>
              <a:ext uri="{FF2B5EF4-FFF2-40B4-BE49-F238E27FC236}">
                <a16:creationId xmlns:a16="http://schemas.microsoft.com/office/drawing/2014/main" id="{C2B2243A-BB19-9BE3-21C0-DCA76A0719A0}"/>
              </a:ext>
            </a:extLst>
          </p:cNvPr>
          <p:cNvSpPr txBox="1"/>
          <p:nvPr/>
        </p:nvSpPr>
        <p:spPr>
          <a:xfrm rot="-5400000">
            <a:off x="-155579" y="4242034"/>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
        <p:nvSpPr>
          <p:cNvPr id="18" name="テキスト ボックス 17">
            <a:extLst>
              <a:ext uri="{FF2B5EF4-FFF2-40B4-BE49-F238E27FC236}">
                <a16:creationId xmlns:a16="http://schemas.microsoft.com/office/drawing/2014/main" id="{ECB44CB4-8234-A3E7-DA3A-4A6A2BEB239E}"/>
              </a:ext>
            </a:extLst>
          </p:cNvPr>
          <p:cNvSpPr txBox="1"/>
          <p:nvPr/>
        </p:nvSpPr>
        <p:spPr>
          <a:xfrm rot="-5400000">
            <a:off x="4169427" y="4128744"/>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Tree>
    <p:extLst>
      <p:ext uri="{BB962C8B-B14F-4D97-AF65-F5344CB8AC3E}">
        <p14:creationId xmlns:p14="http://schemas.microsoft.com/office/powerpoint/2010/main" val="1435352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14AD9059-6FCB-3F6F-44EE-E15D83A43351}"/>
              </a:ext>
            </a:extLst>
          </p:cNvPr>
          <p:cNvPicPr>
            <a:picLocks noChangeAspect="1"/>
          </p:cNvPicPr>
          <p:nvPr/>
        </p:nvPicPr>
        <p:blipFill>
          <a:blip r:embed="rId3"/>
          <a:stretch>
            <a:fillRect/>
          </a:stretch>
        </p:blipFill>
        <p:spPr>
          <a:xfrm>
            <a:off x="267852" y="1357529"/>
            <a:ext cx="4188251" cy="2503519"/>
          </a:xfrm>
          <a:prstGeom prst="rect">
            <a:avLst/>
          </a:prstGeom>
        </p:spPr>
      </p:pic>
      <p:sp>
        <p:nvSpPr>
          <p:cNvPr id="4" name="スライド番号プレースホルダー 3">
            <a:extLst>
              <a:ext uri="{FF2B5EF4-FFF2-40B4-BE49-F238E27FC236}">
                <a16:creationId xmlns:a16="http://schemas.microsoft.com/office/drawing/2014/main" id="{59C70259-7653-6123-1BD1-9E8259E46B2E}"/>
              </a:ext>
            </a:extLst>
          </p:cNvPr>
          <p:cNvSpPr>
            <a:spLocks noGrp="1"/>
          </p:cNvSpPr>
          <p:nvPr>
            <p:ph type="sldNum" sz="quarter" idx="12"/>
          </p:nvPr>
        </p:nvSpPr>
        <p:spPr/>
        <p:txBody>
          <a:bodyPr/>
          <a:lstStyle/>
          <a:p>
            <a:fld id="{CBBDDD4E-16D4-41B9-AADA-A25CEA7F0F3F}" type="slidenum">
              <a:rPr lang="ja-JP" altLang="en-US" smtClean="0"/>
              <a:pPr/>
              <a:t>14</a:t>
            </a:fld>
            <a:endParaRPr lang="ja-JP" altLang="en-US" dirty="0"/>
          </a:p>
        </p:txBody>
      </p:sp>
      <p:cxnSp>
        <p:nvCxnSpPr>
          <p:cNvPr id="5" name="直線コネクタ 4">
            <a:extLst>
              <a:ext uri="{FF2B5EF4-FFF2-40B4-BE49-F238E27FC236}">
                <a16:creationId xmlns:a16="http://schemas.microsoft.com/office/drawing/2014/main" id="{0A19A958-5373-F7FE-BDA9-3361B315A1EE}"/>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B2794E83-ACFD-9978-AC0F-37F467C7CE6F}"/>
              </a:ext>
            </a:extLst>
          </p:cNvPr>
          <p:cNvSpPr txBox="1"/>
          <p:nvPr/>
        </p:nvSpPr>
        <p:spPr>
          <a:xfrm>
            <a:off x="395536" y="912321"/>
            <a:ext cx="4688335" cy="461665"/>
          </a:xfrm>
          <a:prstGeom prst="rect">
            <a:avLst/>
          </a:prstGeom>
          <a:noFill/>
        </p:spPr>
        <p:txBody>
          <a:bodyPr wrap="none" rtlCol="0">
            <a:spAutoFit/>
          </a:bodyPr>
          <a:lstStyle/>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AE driven by fast P only           </a:t>
            </a:r>
          </a:p>
        </p:txBody>
      </p:sp>
      <p:sp>
        <p:nvSpPr>
          <p:cNvPr id="2" name="Rectangle 29">
            <a:extLst>
              <a:ext uri="{FF2B5EF4-FFF2-40B4-BE49-F238E27FC236}">
                <a16:creationId xmlns:a16="http://schemas.microsoft.com/office/drawing/2014/main" id="{308F0E9E-FC89-1159-CC27-DC1E845A73D4}"/>
              </a:ext>
            </a:extLst>
          </p:cNvPr>
          <p:cNvSpPr txBox="1">
            <a:spLocks noChangeArrowheads="1"/>
          </p:cNvSpPr>
          <p:nvPr/>
        </p:nvSpPr>
        <p:spPr>
          <a:xfrm>
            <a:off x="-36512" y="249783"/>
            <a:ext cx="9372600" cy="44291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3200" dirty="0">
                <a:latin typeface="Arial" panose="020B0604020202020204" pitchFamily="34" charset="0"/>
                <a:cs typeface="Arial" panose="020B0604020202020204" pitchFamily="34" charset="0"/>
              </a:rPr>
              <a:t>Effect of pressure</a:t>
            </a:r>
            <a:r>
              <a:rPr lang="ja-JP" altLang="en-US" sz="32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gradient</a:t>
            </a:r>
            <a:r>
              <a:rPr lang="ja-JP" altLang="en-US" sz="3200" dirty="0">
                <a:latin typeface="Arial" panose="020B0604020202020204" pitchFamily="34" charset="0"/>
                <a:cs typeface="Arial" panose="020B0604020202020204" pitchFamily="34" charset="0"/>
              </a:rPr>
              <a:t> </a:t>
            </a:r>
            <a:r>
              <a:rPr lang="en-US" altLang="ja-JP" sz="3200" dirty="0">
                <a:latin typeface="Arial" panose="020B0604020202020204" pitchFamily="34" charset="0"/>
                <a:cs typeface="Arial" panose="020B0604020202020204" pitchFamily="34" charset="0"/>
              </a:rPr>
              <a:t>on AEs in LHD </a:t>
            </a:r>
          </a:p>
          <a:p>
            <a:pPr algn="l"/>
            <a:r>
              <a:rPr lang="en-US" altLang="ja-JP" sz="3200" dirty="0">
                <a:latin typeface="Arial" panose="020B0604020202020204" pitchFamily="34" charset="0"/>
                <a:cs typeface="Arial" panose="020B0604020202020204" pitchFamily="34" charset="0"/>
              </a:rPr>
              <a:t>(</a:t>
            </a:r>
            <a:r>
              <a:rPr lang="en-US" altLang="ja-JP" sz="3200" dirty="0"/>
              <a:t>AE driven by only P or D</a:t>
            </a:r>
            <a:r>
              <a:rPr lang="en-US" altLang="ja-JP" sz="3200" dirty="0">
                <a:latin typeface="Arial" panose="020B0604020202020204" pitchFamily="34" charset="0"/>
                <a:cs typeface="Arial" panose="020B0604020202020204" pitchFamily="34" charset="0"/>
              </a:rPr>
              <a:t>)</a:t>
            </a:r>
          </a:p>
        </p:txBody>
      </p:sp>
      <p:sp>
        <p:nvSpPr>
          <p:cNvPr id="14" name="テキスト ボックス 13">
            <a:extLst>
              <a:ext uri="{FF2B5EF4-FFF2-40B4-BE49-F238E27FC236}">
                <a16:creationId xmlns:a16="http://schemas.microsoft.com/office/drawing/2014/main" id="{4388E09D-71BE-BD53-1906-D347630456F8}"/>
              </a:ext>
            </a:extLst>
          </p:cNvPr>
          <p:cNvSpPr txBox="1"/>
          <p:nvPr/>
        </p:nvSpPr>
        <p:spPr>
          <a:xfrm>
            <a:off x="5081831" y="908720"/>
            <a:ext cx="3861955" cy="461665"/>
          </a:xfrm>
          <a:prstGeom prst="rect">
            <a:avLst/>
          </a:prstGeom>
          <a:noFill/>
        </p:spPr>
        <p:txBody>
          <a:bodyPr wrap="none" rtlCol="0">
            <a:spAutoFit/>
          </a:bodyPr>
          <a:lstStyle/>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AE driven by fast D only </a:t>
            </a:r>
          </a:p>
        </p:txBody>
      </p:sp>
      <p:sp>
        <p:nvSpPr>
          <p:cNvPr id="7" name="テキスト ボックス 6">
            <a:extLst>
              <a:ext uri="{FF2B5EF4-FFF2-40B4-BE49-F238E27FC236}">
                <a16:creationId xmlns:a16="http://schemas.microsoft.com/office/drawing/2014/main" id="{10AE1F12-78ED-35B0-A7AC-120A54A96AF8}"/>
              </a:ext>
            </a:extLst>
          </p:cNvPr>
          <p:cNvSpPr txBox="1"/>
          <p:nvPr/>
        </p:nvSpPr>
        <p:spPr>
          <a:xfrm>
            <a:off x="94492" y="4221088"/>
            <a:ext cx="9038754" cy="1569660"/>
          </a:xfrm>
          <a:prstGeom prst="rect">
            <a:avLst/>
          </a:prstGeom>
          <a:noFill/>
        </p:spPr>
        <p:txBody>
          <a:bodyPr wrap="square" rtlCol="0">
            <a:spAutoFit/>
          </a:bodyPr>
          <a:lstStyle/>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There is no second peak with an increased fast-ion pressure </a:t>
            </a:r>
          </a:p>
          <a:p>
            <a:r>
              <a:rPr lang="en-US" altLang="ja-JP" sz="2400" dirty="0">
                <a:latin typeface="Arial" panose="020B0604020202020204" pitchFamily="34" charset="0"/>
                <a:cs typeface="Arial" panose="020B0604020202020204" pitchFamily="34" charset="0"/>
              </a:rPr>
              <a:t>When AE is driven by fast P or D only</a:t>
            </a:r>
          </a:p>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The amplitude of AE in the case of fast D only is lower than</a:t>
            </a:r>
          </a:p>
          <a:p>
            <a:r>
              <a:rPr lang="en-US" altLang="ja-JP" sz="2400" dirty="0">
                <a:latin typeface="Arial" panose="020B0604020202020204" pitchFamily="34" charset="0"/>
                <a:cs typeface="Arial" panose="020B0604020202020204" pitchFamily="34" charset="0"/>
              </a:rPr>
              <a:t>that in the case of fast P only. </a:t>
            </a:r>
          </a:p>
        </p:txBody>
      </p:sp>
      <p:pic>
        <p:nvPicPr>
          <p:cNvPr id="12" name="図 11">
            <a:extLst>
              <a:ext uri="{FF2B5EF4-FFF2-40B4-BE49-F238E27FC236}">
                <a16:creationId xmlns:a16="http://schemas.microsoft.com/office/drawing/2014/main" id="{AEE88FEF-4FA1-970B-9288-87E9F1E2BE0F}"/>
              </a:ext>
            </a:extLst>
          </p:cNvPr>
          <p:cNvPicPr>
            <a:picLocks noChangeAspect="1"/>
          </p:cNvPicPr>
          <p:nvPr/>
        </p:nvPicPr>
        <p:blipFill>
          <a:blip r:embed="rId4"/>
          <a:stretch>
            <a:fillRect/>
          </a:stretch>
        </p:blipFill>
        <p:spPr>
          <a:xfrm>
            <a:off x="4644008" y="1375088"/>
            <a:ext cx="4226832" cy="2490659"/>
          </a:xfrm>
          <a:prstGeom prst="rect">
            <a:avLst/>
          </a:prstGeom>
        </p:spPr>
      </p:pic>
      <p:sp>
        <p:nvSpPr>
          <p:cNvPr id="15" name="テキスト ボックス 14">
            <a:extLst>
              <a:ext uri="{FF2B5EF4-FFF2-40B4-BE49-F238E27FC236}">
                <a16:creationId xmlns:a16="http://schemas.microsoft.com/office/drawing/2014/main" id="{88F08F6B-205B-8D8B-A826-774C3DAB434D}"/>
              </a:ext>
            </a:extLst>
          </p:cNvPr>
          <p:cNvSpPr txBox="1"/>
          <p:nvPr/>
        </p:nvSpPr>
        <p:spPr>
          <a:xfrm>
            <a:off x="2123728" y="3699898"/>
            <a:ext cx="1380506" cy="461665"/>
          </a:xfrm>
          <a:prstGeom prst="rect">
            <a:avLst/>
          </a:prstGeom>
          <a:noFill/>
        </p:spPr>
        <p:txBody>
          <a:bodyPr wrap="none" rtlCol="0">
            <a:spAutoFit/>
          </a:bodyPr>
          <a:lstStyle/>
          <a:p>
            <a:r>
              <a:rPr lang="en-US" altLang="ja-JP" sz="2400" dirty="0"/>
              <a:t>time [</a:t>
            </a:r>
            <a:r>
              <a:rPr lang="en-US" altLang="ja-JP" sz="2400" dirty="0" err="1"/>
              <a:t>ms</a:t>
            </a:r>
            <a:r>
              <a:rPr lang="en-US" altLang="ja-JP" sz="2400" dirty="0"/>
              <a:t>]</a:t>
            </a:r>
            <a:endParaRPr kumimoji="1" lang="ja-JP" altLang="en-US" sz="2400" dirty="0"/>
          </a:p>
        </p:txBody>
      </p:sp>
      <p:sp>
        <p:nvSpPr>
          <p:cNvPr id="17" name="テキスト ボックス 16">
            <a:extLst>
              <a:ext uri="{FF2B5EF4-FFF2-40B4-BE49-F238E27FC236}">
                <a16:creationId xmlns:a16="http://schemas.microsoft.com/office/drawing/2014/main" id="{0BC1E76D-0B80-6178-6484-AE6ABA90642E}"/>
              </a:ext>
            </a:extLst>
          </p:cNvPr>
          <p:cNvSpPr txBox="1"/>
          <p:nvPr/>
        </p:nvSpPr>
        <p:spPr>
          <a:xfrm rot="-5400000">
            <a:off x="-742339" y="2219117"/>
            <a:ext cx="1958100" cy="461665"/>
          </a:xfrm>
          <a:prstGeom prst="rect">
            <a:avLst/>
          </a:prstGeom>
          <a:noFill/>
        </p:spPr>
        <p:txBody>
          <a:bodyPr wrap="none" rtlCol="0">
            <a:spAutoFit/>
          </a:bodyPr>
          <a:lstStyle/>
          <a:p>
            <a:r>
              <a:rPr kumimoji="1" lang="en-US" altLang="ja-JP" sz="2400" dirty="0"/>
              <a:t>Kinetic energy</a:t>
            </a:r>
            <a:endParaRPr kumimoji="1" lang="ja-JP" altLang="en-US" sz="2400" dirty="0"/>
          </a:p>
        </p:txBody>
      </p:sp>
      <p:sp>
        <p:nvSpPr>
          <p:cNvPr id="19" name="テキスト ボックス 18">
            <a:extLst>
              <a:ext uri="{FF2B5EF4-FFF2-40B4-BE49-F238E27FC236}">
                <a16:creationId xmlns:a16="http://schemas.microsoft.com/office/drawing/2014/main" id="{39C3B1C5-5F9F-0CDF-78D0-337F492B4A1E}"/>
              </a:ext>
            </a:extLst>
          </p:cNvPr>
          <p:cNvSpPr txBox="1"/>
          <p:nvPr/>
        </p:nvSpPr>
        <p:spPr>
          <a:xfrm rot="-5400000">
            <a:off x="3650149" y="2219117"/>
            <a:ext cx="1958100" cy="461665"/>
          </a:xfrm>
          <a:prstGeom prst="rect">
            <a:avLst/>
          </a:prstGeom>
          <a:noFill/>
        </p:spPr>
        <p:txBody>
          <a:bodyPr wrap="none" rtlCol="0">
            <a:spAutoFit/>
          </a:bodyPr>
          <a:lstStyle/>
          <a:p>
            <a:r>
              <a:rPr kumimoji="1" lang="en-US" altLang="ja-JP" sz="2400" dirty="0"/>
              <a:t>Kinetic energy</a:t>
            </a:r>
            <a:endParaRPr kumimoji="1" lang="ja-JP" altLang="en-US" sz="2400" dirty="0"/>
          </a:p>
        </p:txBody>
      </p:sp>
      <p:sp>
        <p:nvSpPr>
          <p:cNvPr id="21" name="テキスト ボックス 20">
            <a:extLst>
              <a:ext uri="{FF2B5EF4-FFF2-40B4-BE49-F238E27FC236}">
                <a16:creationId xmlns:a16="http://schemas.microsoft.com/office/drawing/2014/main" id="{4E81AFEA-20BC-129D-B0AC-9B2EFDE6E954}"/>
              </a:ext>
            </a:extLst>
          </p:cNvPr>
          <p:cNvSpPr txBox="1"/>
          <p:nvPr/>
        </p:nvSpPr>
        <p:spPr>
          <a:xfrm>
            <a:off x="6215830" y="3717032"/>
            <a:ext cx="1380506" cy="461665"/>
          </a:xfrm>
          <a:prstGeom prst="rect">
            <a:avLst/>
          </a:prstGeom>
          <a:noFill/>
        </p:spPr>
        <p:txBody>
          <a:bodyPr wrap="none" rtlCol="0">
            <a:spAutoFit/>
          </a:bodyPr>
          <a:lstStyle/>
          <a:p>
            <a:r>
              <a:rPr lang="en-US" altLang="ja-JP" sz="2400" dirty="0"/>
              <a:t>time [</a:t>
            </a:r>
            <a:r>
              <a:rPr lang="en-US" altLang="ja-JP" sz="2400" dirty="0" err="1"/>
              <a:t>ms</a:t>
            </a:r>
            <a:r>
              <a:rPr lang="en-US" altLang="ja-JP" sz="2400" dirty="0"/>
              <a:t>]</a:t>
            </a:r>
            <a:endParaRPr kumimoji="1" lang="ja-JP" altLang="en-US" sz="2400" dirty="0"/>
          </a:p>
        </p:txBody>
      </p:sp>
    </p:spTree>
    <p:extLst>
      <p:ext uri="{BB962C8B-B14F-4D97-AF65-F5344CB8AC3E}">
        <p14:creationId xmlns:p14="http://schemas.microsoft.com/office/powerpoint/2010/main" val="2160773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EB6DE-8776-1FD5-48A4-99F0870C3D82}"/>
            </a:ext>
          </a:extLst>
        </p:cNvPr>
        <p:cNvGrpSpPr/>
        <p:nvPr/>
      </p:nvGrpSpPr>
      <p:grpSpPr>
        <a:xfrm>
          <a:off x="0" y="0"/>
          <a:ext cx="0" cy="0"/>
          <a:chOff x="0" y="0"/>
          <a:chExt cx="0" cy="0"/>
        </a:xfrm>
      </p:grpSpPr>
      <p:grpSp>
        <p:nvGrpSpPr>
          <p:cNvPr id="31" name="グループ化 30">
            <a:extLst>
              <a:ext uri="{FF2B5EF4-FFF2-40B4-BE49-F238E27FC236}">
                <a16:creationId xmlns:a16="http://schemas.microsoft.com/office/drawing/2014/main" id="{B3AC4B9E-A4C3-47FE-ACE4-DDA58160111C}"/>
              </a:ext>
            </a:extLst>
          </p:cNvPr>
          <p:cNvGrpSpPr/>
          <p:nvPr/>
        </p:nvGrpSpPr>
        <p:grpSpPr>
          <a:xfrm>
            <a:off x="5523337" y="776362"/>
            <a:ext cx="3555078" cy="5418703"/>
            <a:chOff x="5130385" y="476672"/>
            <a:chExt cx="3555078" cy="5418703"/>
          </a:xfrm>
        </p:grpSpPr>
        <p:pic>
          <p:nvPicPr>
            <p:cNvPr id="25" name="図 24">
              <a:extLst>
                <a:ext uri="{FF2B5EF4-FFF2-40B4-BE49-F238E27FC236}">
                  <a16:creationId xmlns:a16="http://schemas.microsoft.com/office/drawing/2014/main" id="{6FB381C5-6A74-2884-9410-A76C7E8ACE3F}"/>
                </a:ext>
              </a:extLst>
            </p:cNvPr>
            <p:cNvPicPr>
              <a:picLocks noChangeAspect="1"/>
            </p:cNvPicPr>
            <p:nvPr/>
          </p:nvPicPr>
          <p:blipFill>
            <a:blip r:embed="rId3"/>
            <a:stretch>
              <a:fillRect/>
            </a:stretch>
          </p:blipFill>
          <p:spPr>
            <a:xfrm>
              <a:off x="5130385" y="476672"/>
              <a:ext cx="3383752" cy="2819794"/>
            </a:xfrm>
            <a:prstGeom prst="rect">
              <a:avLst/>
            </a:prstGeom>
          </p:spPr>
        </p:pic>
        <p:pic>
          <p:nvPicPr>
            <p:cNvPr id="30" name="図 29">
              <a:extLst>
                <a:ext uri="{FF2B5EF4-FFF2-40B4-BE49-F238E27FC236}">
                  <a16:creationId xmlns:a16="http://schemas.microsoft.com/office/drawing/2014/main" id="{E186AC57-F7C2-F8E4-49B1-BC85F5EE5067}"/>
                </a:ext>
              </a:extLst>
            </p:cNvPr>
            <p:cNvPicPr>
              <a:picLocks noChangeAspect="1"/>
            </p:cNvPicPr>
            <p:nvPr/>
          </p:nvPicPr>
          <p:blipFill>
            <a:blip r:embed="rId4"/>
            <a:stretch>
              <a:fillRect/>
            </a:stretch>
          </p:blipFill>
          <p:spPr>
            <a:xfrm>
              <a:off x="5161213" y="3075975"/>
              <a:ext cx="3524250" cy="2819400"/>
            </a:xfrm>
            <a:prstGeom prst="rect">
              <a:avLst/>
            </a:prstGeom>
          </p:spPr>
        </p:pic>
      </p:grpSp>
      <p:pic>
        <p:nvPicPr>
          <p:cNvPr id="17" name="図 16">
            <a:extLst>
              <a:ext uri="{FF2B5EF4-FFF2-40B4-BE49-F238E27FC236}">
                <a16:creationId xmlns:a16="http://schemas.microsoft.com/office/drawing/2014/main" id="{44416FA2-C458-05C6-C8A6-233E58AB2F7D}"/>
              </a:ext>
            </a:extLst>
          </p:cNvPr>
          <p:cNvPicPr>
            <a:picLocks noChangeAspect="1"/>
          </p:cNvPicPr>
          <p:nvPr/>
        </p:nvPicPr>
        <p:blipFill>
          <a:blip r:embed="rId5"/>
          <a:stretch>
            <a:fillRect/>
          </a:stretch>
        </p:blipFill>
        <p:spPr>
          <a:xfrm>
            <a:off x="374922" y="784517"/>
            <a:ext cx="4784123" cy="2520667"/>
          </a:xfrm>
          <a:prstGeom prst="rect">
            <a:avLst/>
          </a:prstGeom>
        </p:spPr>
      </p:pic>
      <p:sp>
        <p:nvSpPr>
          <p:cNvPr id="4" name="スライド番号プレースホルダー 3">
            <a:extLst>
              <a:ext uri="{FF2B5EF4-FFF2-40B4-BE49-F238E27FC236}">
                <a16:creationId xmlns:a16="http://schemas.microsoft.com/office/drawing/2014/main" id="{9F2F5A1B-1E23-2F83-4A7D-AF06D10E4823}"/>
              </a:ext>
            </a:extLst>
          </p:cNvPr>
          <p:cNvSpPr>
            <a:spLocks noGrp="1"/>
          </p:cNvSpPr>
          <p:nvPr>
            <p:ph type="sldNum" sz="quarter" idx="12"/>
          </p:nvPr>
        </p:nvSpPr>
        <p:spPr/>
        <p:txBody>
          <a:bodyPr/>
          <a:lstStyle/>
          <a:p>
            <a:fld id="{CBBDDD4E-16D4-41B9-AADA-A25CEA7F0F3F}" type="slidenum">
              <a:rPr lang="ja-JP" altLang="en-US" smtClean="0"/>
              <a:pPr/>
              <a:t>15</a:t>
            </a:fld>
            <a:endParaRPr lang="ja-JP" altLang="en-US" dirty="0"/>
          </a:p>
        </p:txBody>
      </p:sp>
      <p:cxnSp>
        <p:nvCxnSpPr>
          <p:cNvPr id="5" name="直線コネクタ 4">
            <a:extLst>
              <a:ext uri="{FF2B5EF4-FFF2-40B4-BE49-F238E27FC236}">
                <a16:creationId xmlns:a16="http://schemas.microsoft.com/office/drawing/2014/main" id="{F0B824E5-FE03-63D6-39C2-699A32F58BBC}"/>
              </a:ext>
            </a:extLst>
          </p:cNvPr>
          <p:cNvCxnSpPr/>
          <p:nvPr/>
        </p:nvCxnSpPr>
        <p:spPr>
          <a:xfrm>
            <a:off x="-10754" y="83671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66891173-8C9B-4449-7CE0-0DD6F6213737}"/>
              </a:ext>
            </a:extLst>
          </p:cNvPr>
          <p:cNvSpPr txBox="1"/>
          <p:nvPr/>
        </p:nvSpPr>
        <p:spPr>
          <a:xfrm>
            <a:off x="-36512" y="-67965"/>
            <a:ext cx="9390071" cy="954107"/>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Dependence of AEs on fast P pressure (case of P(D)x1.0)</a:t>
            </a:r>
          </a:p>
          <a:p>
            <a:r>
              <a:rPr lang="en-US" altLang="ja-JP" sz="2800" dirty="0">
                <a:latin typeface="Arial" panose="020B0604020202020204" pitchFamily="34" charset="0"/>
                <a:cs typeface="Arial" panose="020B0604020202020204" pitchFamily="34" charset="0"/>
              </a:rPr>
              <a:t>(when AEs are driven by (P+D)).</a:t>
            </a:r>
          </a:p>
        </p:txBody>
      </p:sp>
      <p:sp>
        <p:nvSpPr>
          <p:cNvPr id="3" name="テキスト ボックス 2">
            <a:extLst>
              <a:ext uri="{FF2B5EF4-FFF2-40B4-BE49-F238E27FC236}">
                <a16:creationId xmlns:a16="http://schemas.microsoft.com/office/drawing/2014/main" id="{1526010C-14B7-336D-FB5A-A56DCF754E9C}"/>
              </a:ext>
            </a:extLst>
          </p:cNvPr>
          <p:cNvSpPr txBox="1"/>
          <p:nvPr/>
        </p:nvSpPr>
        <p:spPr>
          <a:xfrm>
            <a:off x="63195" y="3429000"/>
            <a:ext cx="5460141" cy="2308324"/>
          </a:xfrm>
          <a:prstGeom prst="rect">
            <a:avLst/>
          </a:prstGeom>
          <a:noFill/>
        </p:spPr>
        <p:txBody>
          <a:bodyPr wrap="square" rtlCol="0">
            <a:spAutoFit/>
          </a:bodyPr>
          <a:lstStyle/>
          <a:p>
            <a:r>
              <a:rPr lang="ja-JP" altLang="ja-JP" sz="2400" dirty="0">
                <a:latin typeface="Arial" panose="020B0604020202020204" pitchFamily="34" charset="0"/>
                <a:cs typeface="Arial" panose="020B0604020202020204" pitchFamily="34" charset="0"/>
              </a:rPr>
              <a:t>As </a:t>
            </a:r>
            <a:r>
              <a:rPr lang="en-US" altLang="ja-JP" sz="2400" dirty="0">
                <a:latin typeface="Arial" panose="020B0604020202020204" pitchFamily="34" charset="0"/>
                <a:cs typeface="Arial" panose="020B0604020202020204" pitchFamily="34" charset="0"/>
              </a:rPr>
              <a:t>P(H)</a:t>
            </a:r>
            <a:r>
              <a:rPr lang="ja-JP" altLang="ja-JP" sz="2400" dirty="0">
                <a:latin typeface="Arial" panose="020B0604020202020204" pitchFamily="34" charset="0"/>
                <a:cs typeface="Arial" panose="020B0604020202020204" pitchFamily="34" charset="0"/>
              </a:rPr>
              <a:t> increase</a:t>
            </a:r>
            <a:r>
              <a:rPr lang="en-US" altLang="ja-JP" sz="2400" dirty="0">
                <a:latin typeface="Arial" panose="020B0604020202020204" pitchFamily="34" charset="0"/>
                <a:cs typeface="Arial" panose="020B0604020202020204" pitchFamily="34" charset="0"/>
              </a:rPr>
              <a:t>s</a:t>
            </a:r>
            <a:r>
              <a:rPr lang="ja-JP" altLang="ja-JP" sz="2400" dirty="0">
                <a:latin typeface="Arial" panose="020B0604020202020204" pitchFamily="34" charset="0"/>
                <a:cs typeface="Arial" panose="020B0604020202020204" pitchFamily="34" charset="0"/>
              </a:rPr>
              <a:t>:</a:t>
            </a:r>
          </a:p>
          <a:p>
            <a:pPr lvl="0"/>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The first</a:t>
            </a:r>
            <a:r>
              <a:rPr lang="ja-JP" altLang="ja-JP"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and second peaks </a:t>
            </a:r>
            <a:r>
              <a:rPr lang="ja-JP" altLang="ja-JP" sz="2400" dirty="0">
                <a:latin typeface="Arial" panose="020B0604020202020204" pitchFamily="34" charset="0"/>
                <a:cs typeface="Arial" panose="020B0604020202020204" pitchFamily="34" charset="0"/>
              </a:rPr>
              <a:t>become larger.</a:t>
            </a:r>
          </a:p>
          <a:p>
            <a:pPr lvl="0"/>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T</a:t>
            </a:r>
            <a:r>
              <a:rPr lang="ja-JP" altLang="ja-JP" sz="2400" dirty="0">
                <a:latin typeface="Arial" panose="020B0604020202020204" pitchFamily="34" charset="0"/>
                <a:cs typeface="Arial" panose="020B0604020202020204" pitchFamily="34" charset="0"/>
              </a:rPr>
              <a:t>he time interval </a:t>
            </a:r>
            <a:r>
              <a:rPr lang="en-US" altLang="ja-JP" sz="2400" dirty="0">
                <a:latin typeface="Arial" panose="020B0604020202020204" pitchFamily="34" charset="0"/>
                <a:cs typeface="Arial" panose="020B0604020202020204" pitchFamily="34" charset="0"/>
              </a:rPr>
              <a:t>between </a:t>
            </a:r>
            <a:r>
              <a:rPr lang="ja-JP" altLang="ja-JP" sz="2400" dirty="0">
                <a:latin typeface="Arial" panose="020B0604020202020204" pitchFamily="34" charset="0"/>
                <a:cs typeface="Arial" panose="020B0604020202020204" pitchFamily="34" charset="0"/>
              </a:rPr>
              <a:t> </a:t>
            </a:r>
            <a:endParaRPr lang="en-US" altLang="ja-JP" sz="2400" dirty="0">
              <a:latin typeface="Arial" panose="020B0604020202020204" pitchFamily="34" charset="0"/>
              <a:cs typeface="Arial" panose="020B0604020202020204" pitchFamily="34" charset="0"/>
            </a:endParaRPr>
          </a:p>
          <a:p>
            <a:pPr lvl="0"/>
            <a:r>
              <a:rPr lang="ja-JP" altLang="ja-JP" sz="2400" dirty="0">
                <a:latin typeface="Arial" panose="020B0604020202020204" pitchFamily="34" charset="0"/>
                <a:cs typeface="Arial" panose="020B0604020202020204" pitchFamily="34" charset="0"/>
              </a:rPr>
              <a:t>the </a:t>
            </a:r>
            <a:r>
              <a:rPr lang="en-US" altLang="ja-JP" sz="2400" dirty="0">
                <a:latin typeface="Arial" panose="020B0604020202020204" pitchFamily="34" charset="0"/>
                <a:cs typeface="Arial" panose="020B0604020202020204" pitchFamily="34" charset="0"/>
              </a:rPr>
              <a:t>first</a:t>
            </a:r>
            <a:r>
              <a:rPr lang="ja-JP" altLang="ja-JP" sz="2400" dirty="0">
                <a:latin typeface="Arial" panose="020B0604020202020204" pitchFamily="34" charset="0"/>
                <a:cs typeface="Arial" panose="020B0604020202020204" pitchFamily="34" charset="0"/>
              </a:rPr>
              <a:t> peak </a:t>
            </a:r>
            <a:r>
              <a:rPr lang="en-US" altLang="ja-JP" sz="2400" dirty="0">
                <a:latin typeface="Arial" panose="020B0604020202020204" pitchFamily="34" charset="0"/>
                <a:cs typeface="Arial" panose="020B0604020202020204" pitchFamily="34" charset="0"/>
              </a:rPr>
              <a:t>and the second peak </a:t>
            </a:r>
            <a:r>
              <a:rPr lang="ja-JP" altLang="ja-JP" sz="2400" dirty="0">
                <a:latin typeface="Arial" panose="020B0604020202020204" pitchFamily="34" charset="0"/>
                <a:cs typeface="Arial" panose="020B0604020202020204" pitchFamily="34" charset="0"/>
              </a:rPr>
              <a:t>becomes shorter.</a:t>
            </a:r>
            <a:endParaRPr lang="en-US" altLang="ja-JP" sz="2400" dirty="0">
              <a:latin typeface="Arial" panose="020B0604020202020204" pitchFamily="34" charset="0"/>
              <a:cs typeface="Arial" panose="020B0604020202020204" pitchFamily="34" charset="0"/>
            </a:endParaRPr>
          </a:p>
        </p:txBody>
      </p:sp>
      <p:sp>
        <p:nvSpPr>
          <p:cNvPr id="10" name="正方形/長方形 9">
            <a:extLst>
              <a:ext uri="{FF2B5EF4-FFF2-40B4-BE49-F238E27FC236}">
                <a16:creationId xmlns:a16="http://schemas.microsoft.com/office/drawing/2014/main" id="{F59E4AB6-89AC-2193-0177-644E0EFFEDA8}"/>
              </a:ext>
            </a:extLst>
          </p:cNvPr>
          <p:cNvSpPr/>
          <p:nvPr/>
        </p:nvSpPr>
        <p:spPr>
          <a:xfrm>
            <a:off x="6174987" y="2903444"/>
            <a:ext cx="2027771" cy="369332"/>
          </a:xfrm>
          <a:prstGeom prst="rect">
            <a:avLst/>
          </a:prstGeom>
        </p:spPr>
        <p:txBody>
          <a:bodyPr wrap="square">
            <a:spAutoFit/>
          </a:bodyPr>
          <a:lstStyle/>
          <a:p>
            <a:r>
              <a:rPr lang="en-US" altLang="ja-JP" dirty="0">
                <a:latin typeface="Arial" charset="0"/>
                <a:cs typeface="Arial" charset="0"/>
              </a:rPr>
              <a:t>Fast P pres. </a:t>
            </a:r>
          </a:p>
        </p:txBody>
      </p:sp>
      <p:sp>
        <p:nvSpPr>
          <p:cNvPr id="14" name="正方形/長方形 13">
            <a:extLst>
              <a:ext uri="{FF2B5EF4-FFF2-40B4-BE49-F238E27FC236}">
                <a16:creationId xmlns:a16="http://schemas.microsoft.com/office/drawing/2014/main" id="{0773A2E0-A446-C601-646C-359E90FC261F}"/>
              </a:ext>
            </a:extLst>
          </p:cNvPr>
          <p:cNvSpPr/>
          <p:nvPr/>
        </p:nvSpPr>
        <p:spPr>
          <a:xfrm>
            <a:off x="6302404" y="5450082"/>
            <a:ext cx="2027771" cy="369332"/>
          </a:xfrm>
          <a:prstGeom prst="rect">
            <a:avLst/>
          </a:prstGeom>
        </p:spPr>
        <p:txBody>
          <a:bodyPr wrap="square">
            <a:spAutoFit/>
          </a:bodyPr>
          <a:lstStyle/>
          <a:p>
            <a:r>
              <a:rPr lang="en-US" altLang="ja-JP" dirty="0">
                <a:latin typeface="Arial" charset="0"/>
                <a:cs typeface="Arial" charset="0"/>
              </a:rPr>
              <a:t>Fast D pres.</a:t>
            </a:r>
          </a:p>
        </p:txBody>
      </p:sp>
      <p:sp>
        <p:nvSpPr>
          <p:cNvPr id="15" name="テキスト ボックス 14">
            <a:extLst>
              <a:ext uri="{FF2B5EF4-FFF2-40B4-BE49-F238E27FC236}">
                <a16:creationId xmlns:a16="http://schemas.microsoft.com/office/drawing/2014/main" id="{5D212E80-0E0E-3DEB-C5F3-BB6342C86A60}"/>
              </a:ext>
            </a:extLst>
          </p:cNvPr>
          <p:cNvSpPr txBox="1"/>
          <p:nvPr/>
        </p:nvSpPr>
        <p:spPr>
          <a:xfrm>
            <a:off x="84950" y="5649959"/>
            <a:ext cx="6935322" cy="1200329"/>
          </a:xfrm>
          <a:prstGeom prst="rect">
            <a:avLst/>
          </a:prstGeom>
          <a:noFill/>
        </p:spPr>
        <p:txBody>
          <a:bodyPr wrap="square" rtlCol="0">
            <a:spAutoFit/>
          </a:bodyPr>
          <a:lstStyle/>
          <a:p>
            <a:pPr lvl="0"/>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W</a:t>
            </a:r>
            <a:r>
              <a:rPr lang="ja-JP" altLang="ja-JP" sz="2400" dirty="0">
                <a:latin typeface="Arial" panose="020B0604020202020204" pitchFamily="34" charset="0"/>
                <a:cs typeface="Arial" panose="020B0604020202020204" pitchFamily="34" charset="0"/>
              </a:rPr>
              <a:t>hen the second peak is present</a:t>
            </a:r>
            <a:r>
              <a:rPr lang="en-US" altLang="ja-JP" sz="2400" dirty="0">
                <a:latin typeface="Arial" panose="020B0604020202020204" pitchFamily="34" charset="0"/>
                <a:cs typeface="Arial" panose="020B0604020202020204" pitchFamily="34" charset="0"/>
              </a:rPr>
              <a:t>, </a:t>
            </a:r>
          </a:p>
          <a:p>
            <a:pPr lvl="0"/>
            <a:r>
              <a:rPr lang="en-US" altLang="ja-JP" sz="2400" dirty="0">
                <a:latin typeface="Arial" panose="020B0604020202020204" pitchFamily="34" charset="0"/>
                <a:cs typeface="Arial" panose="020B0604020202020204" pitchFamily="34" charset="0"/>
              </a:rPr>
              <a:t>the f</a:t>
            </a:r>
            <a:r>
              <a:rPr lang="ja-JP" altLang="ja-JP" sz="2400" dirty="0">
                <a:latin typeface="Arial" panose="020B0604020202020204" pitchFamily="34" charset="0"/>
                <a:cs typeface="Arial" panose="020B0604020202020204" pitchFamily="34" charset="0"/>
              </a:rPr>
              <a:t>ast D pressure decreases significantly, and the decrease becomes larger as P</a:t>
            </a:r>
            <a:r>
              <a:rPr lang="en-US" altLang="ja-JP" sz="2400" dirty="0">
                <a:latin typeface="Arial" panose="020B0604020202020204" pitchFamily="34" charset="0"/>
                <a:cs typeface="Arial" panose="020B0604020202020204" pitchFamily="34" charset="0"/>
              </a:rPr>
              <a:t>(H)</a:t>
            </a:r>
            <a:r>
              <a:rPr lang="ja-JP" altLang="ja-JP" sz="2400" dirty="0">
                <a:latin typeface="Arial" panose="020B0604020202020204" pitchFamily="34" charset="0"/>
                <a:cs typeface="Arial" panose="020B0604020202020204" pitchFamily="34" charset="0"/>
              </a:rPr>
              <a:t> increases.</a:t>
            </a:r>
          </a:p>
        </p:txBody>
      </p:sp>
      <p:sp>
        <p:nvSpPr>
          <p:cNvPr id="2" name="テキスト ボックス 1">
            <a:extLst>
              <a:ext uri="{FF2B5EF4-FFF2-40B4-BE49-F238E27FC236}">
                <a16:creationId xmlns:a16="http://schemas.microsoft.com/office/drawing/2014/main" id="{DCB813C0-3A9F-450D-04CC-DE9D08662D06}"/>
              </a:ext>
            </a:extLst>
          </p:cNvPr>
          <p:cNvSpPr txBox="1"/>
          <p:nvPr/>
        </p:nvSpPr>
        <p:spPr>
          <a:xfrm>
            <a:off x="3449704" y="2564904"/>
            <a:ext cx="1050288" cy="369332"/>
          </a:xfrm>
          <a:prstGeom prst="rect">
            <a:avLst/>
          </a:prstGeom>
          <a:noFill/>
        </p:spPr>
        <p:txBody>
          <a:bodyPr wrap="none" rtlCol="0">
            <a:spAutoFit/>
          </a:bodyPr>
          <a:lstStyle/>
          <a:p>
            <a:r>
              <a:rPr lang="en-US" altLang="ja-JP" dirty="0">
                <a:solidFill>
                  <a:srgbClr val="00B0F0"/>
                </a:solidFill>
              </a:rPr>
              <a:t>2nd </a:t>
            </a:r>
            <a:r>
              <a:rPr kumimoji="1" lang="en-US" altLang="ja-JP" dirty="0">
                <a:solidFill>
                  <a:srgbClr val="00B0F0"/>
                </a:solidFill>
              </a:rPr>
              <a:t>peak</a:t>
            </a:r>
            <a:endParaRPr kumimoji="1" lang="ja-JP" altLang="en-US" dirty="0">
              <a:solidFill>
                <a:srgbClr val="00B0F0"/>
              </a:solidFill>
            </a:endParaRPr>
          </a:p>
        </p:txBody>
      </p:sp>
      <p:sp>
        <p:nvSpPr>
          <p:cNvPr id="8" name="テキスト ボックス 7">
            <a:extLst>
              <a:ext uri="{FF2B5EF4-FFF2-40B4-BE49-F238E27FC236}">
                <a16:creationId xmlns:a16="http://schemas.microsoft.com/office/drawing/2014/main" id="{4E92BDBE-8CEB-71AF-8289-BD11F09E746B}"/>
              </a:ext>
            </a:extLst>
          </p:cNvPr>
          <p:cNvSpPr txBox="1"/>
          <p:nvPr/>
        </p:nvSpPr>
        <p:spPr>
          <a:xfrm>
            <a:off x="1865528" y="1294844"/>
            <a:ext cx="1050288" cy="369332"/>
          </a:xfrm>
          <a:prstGeom prst="rect">
            <a:avLst/>
          </a:prstGeom>
          <a:noFill/>
        </p:spPr>
        <p:txBody>
          <a:bodyPr wrap="none" rtlCol="0">
            <a:spAutoFit/>
          </a:bodyPr>
          <a:lstStyle/>
          <a:p>
            <a:r>
              <a:rPr lang="en-US" altLang="ja-JP" dirty="0">
                <a:solidFill>
                  <a:schemeClr val="accent6">
                    <a:lumMod val="75000"/>
                  </a:schemeClr>
                </a:solidFill>
              </a:rPr>
              <a:t>2nd</a:t>
            </a:r>
            <a:r>
              <a:rPr kumimoji="1" lang="en-US" altLang="ja-JP" dirty="0">
                <a:solidFill>
                  <a:schemeClr val="accent6">
                    <a:lumMod val="75000"/>
                  </a:schemeClr>
                </a:solidFill>
              </a:rPr>
              <a:t> peak</a:t>
            </a:r>
            <a:endParaRPr kumimoji="1" lang="ja-JP" altLang="en-US" dirty="0">
              <a:solidFill>
                <a:schemeClr val="accent6">
                  <a:lumMod val="75000"/>
                </a:schemeClr>
              </a:solidFill>
            </a:endParaRPr>
          </a:p>
        </p:txBody>
      </p:sp>
      <p:sp>
        <p:nvSpPr>
          <p:cNvPr id="11" name="テキスト ボックス 10">
            <a:extLst>
              <a:ext uri="{FF2B5EF4-FFF2-40B4-BE49-F238E27FC236}">
                <a16:creationId xmlns:a16="http://schemas.microsoft.com/office/drawing/2014/main" id="{1B956918-553E-6248-720E-E755109C69D6}"/>
              </a:ext>
            </a:extLst>
          </p:cNvPr>
          <p:cNvSpPr txBox="1"/>
          <p:nvPr/>
        </p:nvSpPr>
        <p:spPr>
          <a:xfrm>
            <a:off x="1190296" y="899428"/>
            <a:ext cx="1050288" cy="369332"/>
          </a:xfrm>
          <a:prstGeom prst="rect">
            <a:avLst/>
          </a:prstGeom>
          <a:noFill/>
        </p:spPr>
        <p:txBody>
          <a:bodyPr wrap="none" rtlCol="0">
            <a:spAutoFit/>
          </a:bodyPr>
          <a:lstStyle/>
          <a:p>
            <a:r>
              <a:rPr lang="en-US" altLang="ja-JP" dirty="0">
                <a:solidFill>
                  <a:srgbClr val="0070C0"/>
                </a:solidFill>
              </a:rPr>
              <a:t>2nd</a:t>
            </a:r>
            <a:r>
              <a:rPr kumimoji="1" lang="en-US" altLang="ja-JP" dirty="0">
                <a:solidFill>
                  <a:srgbClr val="0070C0"/>
                </a:solidFill>
              </a:rPr>
              <a:t> peak</a:t>
            </a:r>
            <a:endParaRPr kumimoji="1" lang="ja-JP" altLang="en-US" dirty="0">
              <a:solidFill>
                <a:srgbClr val="0070C0"/>
              </a:solidFill>
            </a:endParaRPr>
          </a:p>
        </p:txBody>
      </p:sp>
      <p:sp>
        <p:nvSpPr>
          <p:cNvPr id="19" name="テキスト ボックス 18">
            <a:extLst>
              <a:ext uri="{FF2B5EF4-FFF2-40B4-BE49-F238E27FC236}">
                <a16:creationId xmlns:a16="http://schemas.microsoft.com/office/drawing/2014/main" id="{39D0FEE7-61AC-2C55-782D-EFAA0E695EF0}"/>
              </a:ext>
            </a:extLst>
          </p:cNvPr>
          <p:cNvSpPr txBox="1"/>
          <p:nvPr/>
        </p:nvSpPr>
        <p:spPr>
          <a:xfrm>
            <a:off x="2437104" y="3111351"/>
            <a:ext cx="1380506" cy="461665"/>
          </a:xfrm>
          <a:prstGeom prst="rect">
            <a:avLst/>
          </a:prstGeom>
          <a:noFill/>
        </p:spPr>
        <p:txBody>
          <a:bodyPr wrap="none" rtlCol="0">
            <a:spAutoFit/>
          </a:bodyPr>
          <a:lstStyle/>
          <a:p>
            <a:r>
              <a:rPr lang="en-US" altLang="ja-JP" sz="2400" dirty="0"/>
              <a:t>time [</a:t>
            </a:r>
            <a:r>
              <a:rPr lang="en-US" altLang="ja-JP" sz="2400" dirty="0" err="1"/>
              <a:t>ms</a:t>
            </a:r>
            <a:r>
              <a:rPr lang="en-US" altLang="ja-JP" sz="2400" dirty="0"/>
              <a:t>]</a:t>
            </a:r>
            <a:endParaRPr kumimoji="1" lang="ja-JP" altLang="en-US" sz="2400" dirty="0"/>
          </a:p>
        </p:txBody>
      </p:sp>
      <p:sp>
        <p:nvSpPr>
          <p:cNvPr id="22" name="テキスト ボックス 21">
            <a:extLst>
              <a:ext uri="{FF2B5EF4-FFF2-40B4-BE49-F238E27FC236}">
                <a16:creationId xmlns:a16="http://schemas.microsoft.com/office/drawing/2014/main" id="{95B6BF6B-2243-EC32-BE09-75F26B15E5F9}"/>
              </a:ext>
            </a:extLst>
          </p:cNvPr>
          <p:cNvSpPr txBox="1"/>
          <p:nvPr/>
        </p:nvSpPr>
        <p:spPr>
          <a:xfrm rot="-5400000">
            <a:off x="-496697" y="1713023"/>
            <a:ext cx="1958100" cy="461665"/>
          </a:xfrm>
          <a:prstGeom prst="rect">
            <a:avLst/>
          </a:prstGeom>
          <a:noFill/>
        </p:spPr>
        <p:txBody>
          <a:bodyPr wrap="none" rtlCol="0">
            <a:spAutoFit/>
          </a:bodyPr>
          <a:lstStyle/>
          <a:p>
            <a:r>
              <a:rPr kumimoji="1" lang="en-US" altLang="ja-JP" sz="2400" dirty="0"/>
              <a:t>Kinetic energy</a:t>
            </a:r>
            <a:endParaRPr kumimoji="1" lang="ja-JP" altLang="en-US" sz="2400" dirty="0"/>
          </a:p>
        </p:txBody>
      </p:sp>
      <p:sp>
        <p:nvSpPr>
          <p:cNvPr id="33" name="テキスト ボックス 32">
            <a:extLst>
              <a:ext uri="{FF2B5EF4-FFF2-40B4-BE49-F238E27FC236}">
                <a16:creationId xmlns:a16="http://schemas.microsoft.com/office/drawing/2014/main" id="{D4AAAA5B-A17F-D0D3-F4E4-48D46AC74CB5}"/>
              </a:ext>
            </a:extLst>
          </p:cNvPr>
          <p:cNvSpPr txBox="1"/>
          <p:nvPr/>
        </p:nvSpPr>
        <p:spPr>
          <a:xfrm>
            <a:off x="6782879" y="6029812"/>
            <a:ext cx="615874" cy="461665"/>
          </a:xfrm>
          <a:prstGeom prst="rect">
            <a:avLst/>
          </a:prstGeom>
          <a:noFill/>
        </p:spPr>
        <p:txBody>
          <a:bodyPr wrap="none" rtlCol="0">
            <a:spAutoFit/>
          </a:bodyPr>
          <a:lstStyle/>
          <a:p>
            <a:r>
              <a:rPr kumimoji="1" lang="en-US" altLang="ja-JP" sz="2400" dirty="0"/>
              <a:t>rho</a:t>
            </a:r>
            <a:endParaRPr kumimoji="1" lang="ja-JP" altLang="en-US" sz="2400" dirty="0"/>
          </a:p>
        </p:txBody>
      </p:sp>
      <p:sp>
        <p:nvSpPr>
          <p:cNvPr id="35" name="テキスト ボックス 34">
            <a:extLst>
              <a:ext uri="{FF2B5EF4-FFF2-40B4-BE49-F238E27FC236}">
                <a16:creationId xmlns:a16="http://schemas.microsoft.com/office/drawing/2014/main" id="{99D0FA43-2FE3-3DCF-4646-2DC32F85D767}"/>
              </a:ext>
            </a:extLst>
          </p:cNvPr>
          <p:cNvSpPr txBox="1"/>
          <p:nvPr/>
        </p:nvSpPr>
        <p:spPr>
          <a:xfrm rot="-5400000">
            <a:off x="5166220" y="4285082"/>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
        <p:nvSpPr>
          <p:cNvPr id="37" name="テキスト ボックス 36">
            <a:extLst>
              <a:ext uri="{FF2B5EF4-FFF2-40B4-BE49-F238E27FC236}">
                <a16:creationId xmlns:a16="http://schemas.microsoft.com/office/drawing/2014/main" id="{80221344-78BF-3C6F-C0A3-00D6ED927A15}"/>
              </a:ext>
            </a:extLst>
          </p:cNvPr>
          <p:cNvSpPr txBox="1"/>
          <p:nvPr/>
        </p:nvSpPr>
        <p:spPr>
          <a:xfrm rot="-5400000">
            <a:off x="5093788" y="1657641"/>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
        <p:nvSpPr>
          <p:cNvPr id="38" name="テキスト ボックス 37">
            <a:extLst>
              <a:ext uri="{FF2B5EF4-FFF2-40B4-BE49-F238E27FC236}">
                <a16:creationId xmlns:a16="http://schemas.microsoft.com/office/drawing/2014/main" id="{5A381B65-73E9-1186-27E1-2245D19A19CB}"/>
              </a:ext>
            </a:extLst>
          </p:cNvPr>
          <p:cNvSpPr txBox="1"/>
          <p:nvPr/>
        </p:nvSpPr>
        <p:spPr>
          <a:xfrm>
            <a:off x="865499" y="1589061"/>
            <a:ext cx="465833" cy="369332"/>
          </a:xfrm>
          <a:prstGeom prst="rect">
            <a:avLst/>
          </a:prstGeom>
          <a:noFill/>
        </p:spPr>
        <p:txBody>
          <a:bodyPr wrap="none" rtlCol="0">
            <a:spAutoFit/>
          </a:bodyPr>
          <a:lstStyle/>
          <a:p>
            <a:r>
              <a:rPr kumimoji="1" lang="en-US" altLang="ja-JP" dirty="0"/>
              <a:t>1st</a:t>
            </a:r>
            <a:endParaRPr kumimoji="1" lang="ja-JP" altLang="en-US" dirty="0"/>
          </a:p>
        </p:txBody>
      </p:sp>
      <p:cxnSp>
        <p:nvCxnSpPr>
          <p:cNvPr id="39" name="直線矢印コネクタ 38">
            <a:extLst>
              <a:ext uri="{FF2B5EF4-FFF2-40B4-BE49-F238E27FC236}">
                <a16:creationId xmlns:a16="http://schemas.microsoft.com/office/drawing/2014/main" id="{211185C3-117D-0CF8-4B41-B8ED13F42172}"/>
              </a:ext>
            </a:extLst>
          </p:cNvPr>
          <p:cNvCxnSpPr>
            <a:cxnSpLocks/>
          </p:cNvCxnSpPr>
          <p:nvPr/>
        </p:nvCxnSpPr>
        <p:spPr>
          <a:xfrm flipV="1">
            <a:off x="1160772" y="1478158"/>
            <a:ext cx="141036" cy="200072"/>
          </a:xfrm>
          <a:prstGeom prst="straightConnector1">
            <a:avLst/>
          </a:prstGeom>
          <a:ln w="1905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266FABB1-E099-F0F0-4866-14B17D68C628}"/>
              </a:ext>
            </a:extLst>
          </p:cNvPr>
          <p:cNvCxnSpPr>
            <a:cxnSpLocks/>
          </p:cNvCxnSpPr>
          <p:nvPr/>
        </p:nvCxnSpPr>
        <p:spPr>
          <a:xfrm>
            <a:off x="1185378" y="1878107"/>
            <a:ext cx="206981" cy="166743"/>
          </a:xfrm>
          <a:prstGeom prst="straightConnector1">
            <a:avLst/>
          </a:prstGeom>
          <a:ln w="1905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44E3BDA9-8223-C1A3-7027-C7F3E2C9D084}"/>
              </a:ext>
            </a:extLst>
          </p:cNvPr>
          <p:cNvCxnSpPr>
            <a:cxnSpLocks/>
          </p:cNvCxnSpPr>
          <p:nvPr/>
        </p:nvCxnSpPr>
        <p:spPr>
          <a:xfrm>
            <a:off x="1124620" y="1839024"/>
            <a:ext cx="359025" cy="653811"/>
          </a:xfrm>
          <a:prstGeom prst="straightConnector1">
            <a:avLst/>
          </a:prstGeom>
          <a:ln w="1905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47381E24-6024-7FBF-AEC2-FBF69CA42AFC}"/>
              </a:ext>
            </a:extLst>
          </p:cNvPr>
          <p:cNvCxnSpPr>
            <a:cxnSpLocks/>
          </p:cNvCxnSpPr>
          <p:nvPr/>
        </p:nvCxnSpPr>
        <p:spPr>
          <a:xfrm flipH="1" flipV="1">
            <a:off x="3923928" y="2295575"/>
            <a:ext cx="0" cy="321899"/>
          </a:xfrm>
          <a:prstGeom prst="straightConnector1">
            <a:avLst/>
          </a:prstGeom>
          <a:ln w="19050">
            <a:solidFill>
              <a:srgbClr val="00B0F0"/>
            </a:solidFill>
            <a:headEnd type="none"/>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610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8CE2-0F73-7D67-1685-8941B9AD9001}"/>
            </a:ext>
          </a:extLst>
        </p:cNvPr>
        <p:cNvGrpSpPr/>
        <p:nvPr/>
      </p:nvGrpSpPr>
      <p:grpSpPr>
        <a:xfrm>
          <a:off x="0" y="0"/>
          <a:ext cx="0" cy="0"/>
          <a:chOff x="0" y="0"/>
          <a:chExt cx="0" cy="0"/>
        </a:xfrm>
      </p:grpSpPr>
      <p:pic>
        <p:nvPicPr>
          <p:cNvPr id="19" name="図 18">
            <a:extLst>
              <a:ext uri="{FF2B5EF4-FFF2-40B4-BE49-F238E27FC236}">
                <a16:creationId xmlns:a16="http://schemas.microsoft.com/office/drawing/2014/main" id="{96975DA2-DE61-8BD8-9425-9CCD4C9CCCBC}"/>
              </a:ext>
            </a:extLst>
          </p:cNvPr>
          <p:cNvPicPr>
            <a:picLocks noChangeAspect="1"/>
          </p:cNvPicPr>
          <p:nvPr/>
        </p:nvPicPr>
        <p:blipFill>
          <a:blip r:embed="rId3"/>
          <a:stretch>
            <a:fillRect/>
          </a:stretch>
        </p:blipFill>
        <p:spPr>
          <a:xfrm>
            <a:off x="288032" y="956335"/>
            <a:ext cx="4572000" cy="3657600"/>
          </a:xfrm>
          <a:prstGeom prst="rect">
            <a:avLst/>
          </a:prstGeom>
        </p:spPr>
      </p:pic>
      <p:sp>
        <p:nvSpPr>
          <p:cNvPr id="4" name="スライド番号プレースホルダー 3">
            <a:extLst>
              <a:ext uri="{FF2B5EF4-FFF2-40B4-BE49-F238E27FC236}">
                <a16:creationId xmlns:a16="http://schemas.microsoft.com/office/drawing/2014/main" id="{CEB30BDA-AE82-1CC2-CD49-DBA3E2DFDABC}"/>
              </a:ext>
            </a:extLst>
          </p:cNvPr>
          <p:cNvSpPr>
            <a:spLocks noGrp="1"/>
          </p:cNvSpPr>
          <p:nvPr>
            <p:ph type="sldNum" sz="quarter" idx="12"/>
          </p:nvPr>
        </p:nvSpPr>
        <p:spPr/>
        <p:txBody>
          <a:bodyPr/>
          <a:lstStyle/>
          <a:p>
            <a:fld id="{CBBDDD4E-16D4-41B9-AADA-A25CEA7F0F3F}" type="slidenum">
              <a:rPr lang="ja-JP" altLang="en-US" smtClean="0"/>
              <a:pPr/>
              <a:t>16</a:t>
            </a:fld>
            <a:endParaRPr lang="ja-JP" altLang="en-US" dirty="0"/>
          </a:p>
        </p:txBody>
      </p:sp>
      <p:cxnSp>
        <p:nvCxnSpPr>
          <p:cNvPr id="5" name="直線コネクタ 4">
            <a:extLst>
              <a:ext uri="{FF2B5EF4-FFF2-40B4-BE49-F238E27FC236}">
                <a16:creationId xmlns:a16="http://schemas.microsoft.com/office/drawing/2014/main" id="{68B315AF-B863-D7CE-3534-4FA728D1695B}"/>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29">
            <a:extLst>
              <a:ext uri="{FF2B5EF4-FFF2-40B4-BE49-F238E27FC236}">
                <a16:creationId xmlns:a16="http://schemas.microsoft.com/office/drawing/2014/main" id="{A933C19D-1F3A-5D6A-1ED6-96531B2F5DEF}"/>
              </a:ext>
            </a:extLst>
          </p:cNvPr>
          <p:cNvSpPr txBox="1">
            <a:spLocks noChangeArrowheads="1"/>
          </p:cNvSpPr>
          <p:nvPr/>
        </p:nvSpPr>
        <p:spPr>
          <a:xfrm>
            <a:off x="-3712" y="44624"/>
            <a:ext cx="9372600" cy="44291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3200" dirty="0">
                <a:latin typeface="Arial" panose="020B0604020202020204" pitchFamily="34" charset="0"/>
                <a:cs typeface="Arial" panose="020B0604020202020204" pitchFamily="34" charset="0"/>
              </a:rPr>
              <a:t>Frequency of AEs when AEs are driven by (P+D).</a:t>
            </a:r>
          </a:p>
        </p:txBody>
      </p:sp>
      <p:sp>
        <p:nvSpPr>
          <p:cNvPr id="22" name="テキスト ボックス 21">
            <a:extLst>
              <a:ext uri="{FF2B5EF4-FFF2-40B4-BE49-F238E27FC236}">
                <a16:creationId xmlns:a16="http://schemas.microsoft.com/office/drawing/2014/main" id="{98A95627-EDC2-E920-94EB-BDDE0795B43A}"/>
              </a:ext>
            </a:extLst>
          </p:cNvPr>
          <p:cNvSpPr txBox="1"/>
          <p:nvPr/>
        </p:nvSpPr>
        <p:spPr>
          <a:xfrm>
            <a:off x="1691680" y="4340711"/>
            <a:ext cx="2778325" cy="461665"/>
          </a:xfrm>
          <a:prstGeom prst="rect">
            <a:avLst/>
          </a:prstGeom>
          <a:noFill/>
        </p:spPr>
        <p:txBody>
          <a:bodyPr wrap="none" rtlCol="0">
            <a:spAutoFit/>
          </a:bodyPr>
          <a:lstStyle/>
          <a:p>
            <a:r>
              <a:rPr lang="en-US" altLang="ja-JP" sz="2400" dirty="0"/>
              <a:t>amplitude [arb. unit]</a:t>
            </a:r>
            <a:endParaRPr kumimoji="1" lang="ja-JP" altLang="en-US" sz="2400" dirty="0"/>
          </a:p>
        </p:txBody>
      </p:sp>
      <p:sp>
        <p:nvSpPr>
          <p:cNvPr id="24" name="テキスト ボックス 23">
            <a:extLst>
              <a:ext uri="{FF2B5EF4-FFF2-40B4-BE49-F238E27FC236}">
                <a16:creationId xmlns:a16="http://schemas.microsoft.com/office/drawing/2014/main" id="{98FCB17B-C34E-082D-66CC-02246BF2770A}"/>
              </a:ext>
            </a:extLst>
          </p:cNvPr>
          <p:cNvSpPr txBox="1"/>
          <p:nvPr/>
        </p:nvSpPr>
        <p:spPr>
          <a:xfrm rot="-5400000">
            <a:off x="-763472" y="2353420"/>
            <a:ext cx="2203617" cy="461665"/>
          </a:xfrm>
          <a:prstGeom prst="rect">
            <a:avLst/>
          </a:prstGeom>
          <a:noFill/>
        </p:spPr>
        <p:txBody>
          <a:bodyPr wrap="none" rtlCol="0">
            <a:spAutoFit/>
          </a:bodyPr>
          <a:lstStyle/>
          <a:p>
            <a:r>
              <a:rPr lang="en-US" altLang="ja-JP" sz="2400" dirty="0"/>
              <a:t>Frequency [kHz]</a:t>
            </a:r>
            <a:endParaRPr kumimoji="1" lang="ja-JP" altLang="en-US" sz="2400" dirty="0"/>
          </a:p>
        </p:txBody>
      </p:sp>
      <p:sp>
        <p:nvSpPr>
          <p:cNvPr id="3" name="テキスト ボックス 2">
            <a:extLst>
              <a:ext uri="{FF2B5EF4-FFF2-40B4-BE49-F238E27FC236}">
                <a16:creationId xmlns:a16="http://schemas.microsoft.com/office/drawing/2014/main" id="{68278762-57AA-4431-838A-1ABD0C17B7EC}"/>
              </a:ext>
            </a:extLst>
          </p:cNvPr>
          <p:cNvSpPr txBox="1"/>
          <p:nvPr/>
        </p:nvSpPr>
        <p:spPr>
          <a:xfrm>
            <a:off x="2108986" y="3550364"/>
            <a:ext cx="1129796" cy="646331"/>
          </a:xfrm>
          <a:prstGeom prst="rect">
            <a:avLst/>
          </a:prstGeom>
          <a:noFill/>
        </p:spPr>
        <p:txBody>
          <a:bodyPr wrap="none" rtlCol="0">
            <a:spAutoFit/>
          </a:bodyPr>
          <a:lstStyle/>
          <a:p>
            <a:r>
              <a:rPr kumimoji="1" lang="en-US" altLang="ja-JP" dirty="0"/>
              <a:t>AE driven </a:t>
            </a:r>
          </a:p>
          <a:p>
            <a:r>
              <a:rPr lang="en-US" altLang="ja-JP" dirty="0"/>
              <a:t>b</a:t>
            </a:r>
            <a:r>
              <a:rPr kumimoji="1" lang="en-US" altLang="ja-JP" dirty="0"/>
              <a:t>y only P</a:t>
            </a:r>
            <a:endParaRPr kumimoji="1" lang="ja-JP" altLang="en-US" dirty="0"/>
          </a:p>
        </p:txBody>
      </p:sp>
      <p:sp>
        <p:nvSpPr>
          <p:cNvPr id="7" name="テキスト ボックス 6">
            <a:extLst>
              <a:ext uri="{FF2B5EF4-FFF2-40B4-BE49-F238E27FC236}">
                <a16:creationId xmlns:a16="http://schemas.microsoft.com/office/drawing/2014/main" id="{2D846482-E8C4-F9C7-2864-744BE2B0A312}"/>
              </a:ext>
            </a:extLst>
          </p:cNvPr>
          <p:cNvSpPr txBox="1"/>
          <p:nvPr/>
        </p:nvSpPr>
        <p:spPr>
          <a:xfrm>
            <a:off x="3484509" y="3478356"/>
            <a:ext cx="1129796" cy="646331"/>
          </a:xfrm>
          <a:prstGeom prst="rect">
            <a:avLst/>
          </a:prstGeom>
          <a:noFill/>
        </p:spPr>
        <p:txBody>
          <a:bodyPr wrap="none" rtlCol="0">
            <a:spAutoFit/>
          </a:bodyPr>
          <a:lstStyle/>
          <a:p>
            <a:r>
              <a:rPr kumimoji="1" lang="en-US" altLang="ja-JP" dirty="0"/>
              <a:t>AE driven </a:t>
            </a:r>
          </a:p>
          <a:p>
            <a:r>
              <a:rPr lang="en-US" altLang="ja-JP" dirty="0"/>
              <a:t>b</a:t>
            </a:r>
            <a:r>
              <a:rPr kumimoji="1" lang="en-US" altLang="ja-JP" dirty="0"/>
              <a:t>y only D</a:t>
            </a:r>
            <a:endParaRPr kumimoji="1" lang="ja-JP" altLang="en-US" dirty="0"/>
          </a:p>
        </p:txBody>
      </p:sp>
      <p:sp>
        <p:nvSpPr>
          <p:cNvPr id="9" name="テキスト ボックス 8">
            <a:extLst>
              <a:ext uri="{FF2B5EF4-FFF2-40B4-BE49-F238E27FC236}">
                <a16:creationId xmlns:a16="http://schemas.microsoft.com/office/drawing/2014/main" id="{170A450F-D89B-08B2-120B-23404BD569E4}"/>
              </a:ext>
            </a:extLst>
          </p:cNvPr>
          <p:cNvSpPr txBox="1"/>
          <p:nvPr/>
        </p:nvSpPr>
        <p:spPr>
          <a:xfrm>
            <a:off x="26966" y="4946392"/>
            <a:ext cx="9169758" cy="1938992"/>
          </a:xfrm>
          <a:prstGeom prst="rect">
            <a:avLst/>
          </a:prstGeom>
          <a:noFill/>
        </p:spPr>
        <p:txBody>
          <a:bodyPr wrap="square">
            <a:spAutoFit/>
          </a:bodyPr>
          <a:lstStyle/>
          <a:p>
            <a:r>
              <a:rPr lang="ja-JP" altLang="en-US" sz="2400" kern="100" dirty="0">
                <a:latin typeface="Arial" panose="020B0604020202020204" pitchFamily="34" charset="0"/>
                <a:ea typeface="ＭＳ 明朝" panose="02020609040205080304" pitchFamily="17" charset="-128"/>
                <a:cs typeface="Arial" panose="020B0604020202020204" pitchFamily="34" charset="0"/>
              </a:rPr>
              <a:t>〇</a:t>
            </a:r>
            <a:r>
              <a:rPr lang="en-US" altLang="ja-JP" sz="2400" kern="100" dirty="0">
                <a:latin typeface="Arial" panose="020B0604020202020204" pitchFamily="34" charset="0"/>
                <a:ea typeface="ＭＳ 明朝" panose="02020609040205080304" pitchFamily="17" charset="-128"/>
                <a:cs typeface="Arial" panose="020B0604020202020204" pitchFamily="34" charset="0"/>
              </a:rPr>
              <a:t>AE modes have the primary frequencies of 60, 50 and, 25 [kHz]. </a:t>
            </a:r>
          </a:p>
          <a:p>
            <a:r>
              <a:rPr lang="ja-JP" altLang="en-US" sz="2400" kern="100" dirty="0">
                <a:latin typeface="Arial" panose="020B0604020202020204" pitchFamily="34" charset="0"/>
                <a:ea typeface="ＭＳ 明朝" panose="02020609040205080304" pitchFamily="17" charset="-128"/>
                <a:cs typeface="Arial" panose="020B0604020202020204" pitchFamily="34" charset="0"/>
              </a:rPr>
              <a:t>〇</a:t>
            </a:r>
            <a:r>
              <a:rPr lang="en-US" altLang="ja-JP" sz="2400" kern="100" dirty="0">
                <a:latin typeface="Arial" panose="020B0604020202020204" pitchFamily="34" charset="0"/>
                <a:ea typeface="ＭＳ 明朝" panose="02020609040205080304" pitchFamily="17" charset="-128"/>
                <a:cs typeface="Arial" panose="020B0604020202020204" pitchFamily="34" charset="0"/>
              </a:rPr>
              <a:t>For fast P only, the primary frequencies are 50, 55  [kHz]. </a:t>
            </a:r>
          </a:p>
          <a:p>
            <a:r>
              <a:rPr lang="ja-JP" altLang="en-US" sz="2400" kern="100" dirty="0">
                <a:latin typeface="Arial" panose="020B0604020202020204" pitchFamily="34" charset="0"/>
                <a:ea typeface="ＭＳ 明朝" panose="02020609040205080304" pitchFamily="17" charset="-128"/>
                <a:cs typeface="Arial" panose="020B0604020202020204" pitchFamily="34" charset="0"/>
              </a:rPr>
              <a:t>〇</a:t>
            </a:r>
            <a:r>
              <a:rPr lang="en-US" altLang="ja-JP" sz="2400" kern="100" dirty="0">
                <a:latin typeface="Arial" panose="020B0604020202020204" pitchFamily="34" charset="0"/>
                <a:ea typeface="ＭＳ 明朝" panose="02020609040205080304" pitchFamily="17" charset="-128"/>
                <a:cs typeface="Arial" panose="020B0604020202020204" pitchFamily="34" charset="0"/>
              </a:rPr>
              <a:t>For fast D only, the primary frequency is 60 [kHz].</a:t>
            </a:r>
          </a:p>
          <a:p>
            <a:r>
              <a:rPr lang="ja-JP" altLang="en-US" sz="2400" kern="100" dirty="0">
                <a:latin typeface="Arial" panose="020B0604020202020204" pitchFamily="34" charset="0"/>
                <a:ea typeface="ＭＳ 明朝" panose="02020609040205080304" pitchFamily="17" charset="-128"/>
                <a:cs typeface="Arial" panose="020B0604020202020204" pitchFamily="34" charset="0"/>
              </a:rPr>
              <a:t>〇</a:t>
            </a:r>
            <a:r>
              <a:rPr lang="en-US" altLang="ja-JP" sz="2400" kern="100" dirty="0">
                <a:latin typeface="Arial" panose="020B0604020202020204" pitchFamily="34" charset="0"/>
                <a:ea typeface="ＭＳ 明朝" panose="02020609040205080304" pitchFamily="17" charset="-128"/>
                <a:cs typeface="Arial" panose="020B0604020202020204" pitchFamily="34" charset="0"/>
              </a:rPr>
              <a:t>The primary modes are m/n=2/1 and 1/1. </a:t>
            </a:r>
          </a:p>
          <a:p>
            <a:endParaRPr lang="en-US" altLang="ja-JP" sz="2400" kern="100" dirty="0">
              <a:latin typeface="Arial" panose="020B0604020202020204" pitchFamily="34" charset="0"/>
              <a:ea typeface="ＭＳ 明朝" panose="02020609040205080304" pitchFamily="17" charset="-128"/>
              <a:cs typeface="Arial" panose="020B0604020202020204" pitchFamily="34" charset="0"/>
            </a:endParaRPr>
          </a:p>
        </p:txBody>
      </p:sp>
      <p:pic>
        <p:nvPicPr>
          <p:cNvPr id="8" name="図 7">
            <a:extLst>
              <a:ext uri="{FF2B5EF4-FFF2-40B4-BE49-F238E27FC236}">
                <a16:creationId xmlns:a16="http://schemas.microsoft.com/office/drawing/2014/main" id="{D39560CC-6AE4-ED14-2B06-D9904E7C64CC}"/>
              </a:ext>
            </a:extLst>
          </p:cNvPr>
          <p:cNvPicPr>
            <a:picLocks noChangeAspect="1"/>
          </p:cNvPicPr>
          <p:nvPr/>
        </p:nvPicPr>
        <p:blipFill>
          <a:blip r:embed="rId4"/>
          <a:stretch>
            <a:fillRect/>
          </a:stretch>
        </p:blipFill>
        <p:spPr>
          <a:xfrm>
            <a:off x="5101875" y="1123006"/>
            <a:ext cx="3686689" cy="3429479"/>
          </a:xfrm>
          <a:prstGeom prst="rect">
            <a:avLst/>
          </a:prstGeom>
        </p:spPr>
      </p:pic>
      <p:sp>
        <p:nvSpPr>
          <p:cNvPr id="23" name="テキスト ボックス 22">
            <a:extLst>
              <a:ext uri="{FF2B5EF4-FFF2-40B4-BE49-F238E27FC236}">
                <a16:creationId xmlns:a16="http://schemas.microsoft.com/office/drawing/2014/main" id="{3108597D-986A-9A25-C583-26F167EE8A8B}"/>
              </a:ext>
            </a:extLst>
          </p:cNvPr>
          <p:cNvSpPr txBox="1"/>
          <p:nvPr/>
        </p:nvSpPr>
        <p:spPr>
          <a:xfrm>
            <a:off x="780918" y="3533668"/>
            <a:ext cx="1129796" cy="646331"/>
          </a:xfrm>
          <a:prstGeom prst="rect">
            <a:avLst/>
          </a:prstGeom>
          <a:noFill/>
        </p:spPr>
        <p:txBody>
          <a:bodyPr wrap="none" rtlCol="0">
            <a:spAutoFit/>
          </a:bodyPr>
          <a:lstStyle/>
          <a:p>
            <a:r>
              <a:rPr kumimoji="1" lang="en-US" altLang="ja-JP" dirty="0"/>
              <a:t>AE driven </a:t>
            </a:r>
          </a:p>
          <a:p>
            <a:r>
              <a:rPr lang="en-US" altLang="ja-JP" dirty="0"/>
              <a:t>b</a:t>
            </a:r>
            <a:r>
              <a:rPr kumimoji="1" lang="en-US" altLang="ja-JP" dirty="0"/>
              <a:t>y </a:t>
            </a:r>
            <a:r>
              <a:rPr lang="en-US" altLang="ja-JP" dirty="0"/>
              <a:t>(P+</a:t>
            </a:r>
            <a:r>
              <a:rPr kumimoji="1" lang="en-US" altLang="ja-JP" dirty="0"/>
              <a:t>D)</a:t>
            </a:r>
            <a:endParaRPr kumimoji="1" lang="ja-JP" altLang="en-US" dirty="0"/>
          </a:p>
        </p:txBody>
      </p:sp>
      <p:cxnSp>
        <p:nvCxnSpPr>
          <p:cNvPr id="26" name="直線コネクタ 25">
            <a:extLst>
              <a:ext uri="{FF2B5EF4-FFF2-40B4-BE49-F238E27FC236}">
                <a16:creationId xmlns:a16="http://schemas.microsoft.com/office/drawing/2014/main" id="{F315AE04-342F-E542-13CC-19E7481A5321}"/>
              </a:ext>
            </a:extLst>
          </p:cNvPr>
          <p:cNvCxnSpPr>
            <a:cxnSpLocks/>
          </p:cNvCxnSpPr>
          <p:nvPr/>
        </p:nvCxnSpPr>
        <p:spPr>
          <a:xfrm>
            <a:off x="796702" y="2324487"/>
            <a:ext cx="3919314" cy="0"/>
          </a:xfrm>
          <a:prstGeom prst="line">
            <a:avLst/>
          </a:prstGeom>
          <a:ln w="2540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E7D29C37-AFC7-927E-AC11-EE65C6382415}"/>
              </a:ext>
            </a:extLst>
          </p:cNvPr>
          <p:cNvCxnSpPr>
            <a:cxnSpLocks/>
          </p:cNvCxnSpPr>
          <p:nvPr/>
        </p:nvCxnSpPr>
        <p:spPr>
          <a:xfrm>
            <a:off x="796702" y="2657675"/>
            <a:ext cx="3919314" cy="0"/>
          </a:xfrm>
          <a:prstGeom prst="line">
            <a:avLst/>
          </a:prstGeom>
          <a:ln w="25400">
            <a:solidFill>
              <a:schemeClr val="accent2"/>
            </a:solidFill>
            <a:prstDash val="lgDash"/>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F3DCCF2D-B97C-C20F-C1C6-4E098E3826AF}"/>
              </a:ext>
            </a:extLst>
          </p:cNvPr>
          <p:cNvCxnSpPr>
            <a:cxnSpLocks/>
          </p:cNvCxnSpPr>
          <p:nvPr/>
        </p:nvCxnSpPr>
        <p:spPr>
          <a:xfrm>
            <a:off x="807991" y="3356710"/>
            <a:ext cx="3919314" cy="0"/>
          </a:xfrm>
          <a:prstGeom prst="line">
            <a:avLst/>
          </a:prstGeom>
          <a:ln w="25400">
            <a:solidFill>
              <a:schemeClr val="accent2"/>
            </a:solidFill>
            <a:prstDash val="lgDash"/>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3E95BDAD-39DB-82B1-AA45-CA6BFB7CD4E3}"/>
              </a:ext>
            </a:extLst>
          </p:cNvPr>
          <p:cNvSpPr txBox="1"/>
          <p:nvPr/>
        </p:nvSpPr>
        <p:spPr>
          <a:xfrm>
            <a:off x="2592465" y="2029515"/>
            <a:ext cx="850221" cy="329672"/>
          </a:xfrm>
          <a:prstGeom prst="rect">
            <a:avLst/>
          </a:prstGeom>
          <a:noFill/>
        </p:spPr>
        <p:txBody>
          <a:bodyPr wrap="none" rtlCol="0">
            <a:spAutoFit/>
          </a:bodyPr>
          <a:lstStyle/>
          <a:p>
            <a:r>
              <a:rPr kumimoji="1" lang="en-US" altLang="ja-JP" dirty="0"/>
              <a:t>60 [kHz]</a:t>
            </a:r>
            <a:endParaRPr kumimoji="1" lang="ja-JP" altLang="en-US" dirty="0"/>
          </a:p>
        </p:txBody>
      </p:sp>
      <p:sp>
        <p:nvSpPr>
          <p:cNvPr id="35" name="テキスト ボックス 34">
            <a:extLst>
              <a:ext uri="{FF2B5EF4-FFF2-40B4-BE49-F238E27FC236}">
                <a16:creationId xmlns:a16="http://schemas.microsoft.com/office/drawing/2014/main" id="{874B9CC0-9E80-DD79-9F82-2672789F8826}"/>
              </a:ext>
            </a:extLst>
          </p:cNvPr>
          <p:cNvSpPr txBox="1"/>
          <p:nvPr/>
        </p:nvSpPr>
        <p:spPr>
          <a:xfrm>
            <a:off x="3802727" y="2597731"/>
            <a:ext cx="850221" cy="329672"/>
          </a:xfrm>
          <a:prstGeom prst="rect">
            <a:avLst/>
          </a:prstGeom>
          <a:noFill/>
        </p:spPr>
        <p:txBody>
          <a:bodyPr wrap="none" rtlCol="0">
            <a:spAutoFit/>
          </a:bodyPr>
          <a:lstStyle/>
          <a:p>
            <a:r>
              <a:rPr lang="en-US" altLang="ja-JP" dirty="0"/>
              <a:t>5</a:t>
            </a:r>
            <a:r>
              <a:rPr kumimoji="1" lang="en-US" altLang="ja-JP" dirty="0"/>
              <a:t>0 [kHz]</a:t>
            </a:r>
            <a:endParaRPr kumimoji="1" lang="ja-JP" altLang="en-US" dirty="0"/>
          </a:p>
        </p:txBody>
      </p:sp>
      <p:sp>
        <p:nvSpPr>
          <p:cNvPr id="37" name="テキスト ボックス 36">
            <a:extLst>
              <a:ext uri="{FF2B5EF4-FFF2-40B4-BE49-F238E27FC236}">
                <a16:creationId xmlns:a16="http://schemas.microsoft.com/office/drawing/2014/main" id="{484CBA22-B8F0-769A-6C21-633FE5B9F4D2}"/>
              </a:ext>
            </a:extLst>
          </p:cNvPr>
          <p:cNvSpPr txBox="1"/>
          <p:nvPr/>
        </p:nvSpPr>
        <p:spPr>
          <a:xfrm>
            <a:off x="3802727" y="3067995"/>
            <a:ext cx="850221" cy="329672"/>
          </a:xfrm>
          <a:prstGeom prst="rect">
            <a:avLst/>
          </a:prstGeom>
          <a:noFill/>
        </p:spPr>
        <p:txBody>
          <a:bodyPr wrap="none" rtlCol="0">
            <a:spAutoFit/>
          </a:bodyPr>
          <a:lstStyle/>
          <a:p>
            <a:r>
              <a:rPr kumimoji="1" lang="en-US" altLang="ja-JP" dirty="0"/>
              <a:t>25 [kHz]</a:t>
            </a:r>
            <a:endParaRPr kumimoji="1" lang="ja-JP" altLang="en-US" dirty="0"/>
          </a:p>
        </p:txBody>
      </p:sp>
      <p:sp>
        <p:nvSpPr>
          <p:cNvPr id="39" name="テキスト ボックス 38">
            <a:extLst>
              <a:ext uri="{FF2B5EF4-FFF2-40B4-BE49-F238E27FC236}">
                <a16:creationId xmlns:a16="http://schemas.microsoft.com/office/drawing/2014/main" id="{BEC29A44-7436-9CE7-0FDE-9FCD44D96EFB}"/>
              </a:ext>
            </a:extLst>
          </p:cNvPr>
          <p:cNvSpPr txBox="1"/>
          <p:nvPr/>
        </p:nvSpPr>
        <p:spPr>
          <a:xfrm>
            <a:off x="7124478" y="4378852"/>
            <a:ext cx="615874" cy="461665"/>
          </a:xfrm>
          <a:prstGeom prst="rect">
            <a:avLst/>
          </a:prstGeom>
          <a:noFill/>
        </p:spPr>
        <p:txBody>
          <a:bodyPr wrap="none" rtlCol="0">
            <a:spAutoFit/>
          </a:bodyPr>
          <a:lstStyle/>
          <a:p>
            <a:r>
              <a:rPr kumimoji="1" lang="en-US" altLang="ja-JP" sz="2400" dirty="0"/>
              <a:t>rho</a:t>
            </a:r>
            <a:endParaRPr kumimoji="1" lang="ja-JP" altLang="en-US" sz="2400" dirty="0"/>
          </a:p>
        </p:txBody>
      </p:sp>
      <p:sp>
        <p:nvSpPr>
          <p:cNvPr id="41" name="テキスト ボックス 40">
            <a:extLst>
              <a:ext uri="{FF2B5EF4-FFF2-40B4-BE49-F238E27FC236}">
                <a16:creationId xmlns:a16="http://schemas.microsoft.com/office/drawing/2014/main" id="{D7D49318-7A10-EFB2-3BEA-95BEB8417FB1}"/>
              </a:ext>
            </a:extLst>
          </p:cNvPr>
          <p:cNvSpPr txBox="1"/>
          <p:nvPr/>
        </p:nvSpPr>
        <p:spPr>
          <a:xfrm rot="-5400000">
            <a:off x="3682618" y="2519131"/>
            <a:ext cx="2778325" cy="461665"/>
          </a:xfrm>
          <a:prstGeom prst="rect">
            <a:avLst/>
          </a:prstGeom>
          <a:noFill/>
        </p:spPr>
        <p:txBody>
          <a:bodyPr wrap="none" rtlCol="0">
            <a:spAutoFit/>
          </a:bodyPr>
          <a:lstStyle/>
          <a:p>
            <a:r>
              <a:rPr lang="en-US" altLang="ja-JP" sz="2400" dirty="0"/>
              <a:t>amplitude [arb. unit]</a:t>
            </a:r>
            <a:endParaRPr kumimoji="1" lang="ja-JP" altLang="en-US" sz="2400" dirty="0"/>
          </a:p>
        </p:txBody>
      </p:sp>
      <p:sp>
        <p:nvSpPr>
          <p:cNvPr id="43" name="テキスト ボックス 42">
            <a:extLst>
              <a:ext uri="{FF2B5EF4-FFF2-40B4-BE49-F238E27FC236}">
                <a16:creationId xmlns:a16="http://schemas.microsoft.com/office/drawing/2014/main" id="{7F8EB57D-17C3-1F2B-4F21-109BF6B2F66E}"/>
              </a:ext>
            </a:extLst>
          </p:cNvPr>
          <p:cNvSpPr txBox="1"/>
          <p:nvPr/>
        </p:nvSpPr>
        <p:spPr>
          <a:xfrm>
            <a:off x="5791112" y="632882"/>
            <a:ext cx="2669320" cy="707886"/>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Mode profile</a:t>
            </a:r>
          </a:p>
          <a:p>
            <a:r>
              <a:rPr lang="en-US" altLang="ja-JP" sz="2000" dirty="0">
                <a:latin typeface="Arial" panose="020B0604020202020204" pitchFamily="34" charset="0"/>
                <a:cs typeface="Arial" panose="020B0604020202020204" pitchFamily="34" charset="0"/>
              </a:rPr>
              <a:t>(AEs driven by (P+D).</a:t>
            </a:r>
          </a:p>
        </p:txBody>
      </p:sp>
    </p:spTree>
    <p:extLst>
      <p:ext uri="{BB962C8B-B14F-4D97-AF65-F5344CB8AC3E}">
        <p14:creationId xmlns:p14="http://schemas.microsoft.com/office/powerpoint/2010/main" val="2095450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C47FBBB6-829A-DDBA-CD92-933AEE01C825}"/>
              </a:ext>
            </a:extLst>
          </p:cNvPr>
          <p:cNvPicPr>
            <a:picLocks noChangeAspect="1"/>
          </p:cNvPicPr>
          <p:nvPr/>
        </p:nvPicPr>
        <p:blipFill>
          <a:blip r:embed="rId3"/>
          <a:stretch>
            <a:fillRect/>
          </a:stretch>
        </p:blipFill>
        <p:spPr>
          <a:xfrm>
            <a:off x="77457" y="1004065"/>
            <a:ext cx="4741254" cy="2494946"/>
          </a:xfrm>
          <a:prstGeom prst="rect">
            <a:avLst/>
          </a:prstGeom>
        </p:spPr>
      </p:pic>
      <p:cxnSp>
        <p:nvCxnSpPr>
          <p:cNvPr id="4" name="直線コネクタ 3">
            <a:extLst>
              <a:ext uri="{FF2B5EF4-FFF2-40B4-BE49-F238E27FC236}">
                <a16:creationId xmlns:a16="http://schemas.microsoft.com/office/drawing/2014/main" id="{4E4C3719-2263-FBAA-DC76-81975D4B282F}"/>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CCF78C75-18C7-3E59-BC74-6460F97C4A13}"/>
              </a:ext>
            </a:extLst>
          </p:cNvPr>
          <p:cNvSpPr txBox="1"/>
          <p:nvPr/>
        </p:nvSpPr>
        <p:spPr>
          <a:xfrm>
            <a:off x="179125" y="3645024"/>
            <a:ext cx="5437513" cy="3046988"/>
          </a:xfrm>
          <a:prstGeom prst="rect">
            <a:avLst/>
          </a:prstGeom>
          <a:noFill/>
        </p:spPr>
        <p:txBody>
          <a:bodyPr wrap="square" rtlCol="0">
            <a:spAutoFit/>
          </a:bodyPr>
          <a:lstStyle/>
          <a:p>
            <a:pPr lvl="0"/>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S</a:t>
            </a:r>
            <a:r>
              <a:rPr lang="ja-JP" altLang="ja-JP" sz="2400" dirty="0">
                <a:latin typeface="Arial" panose="020B0604020202020204" pitchFamily="34" charset="0"/>
                <a:cs typeface="Arial" panose="020B0604020202020204" pitchFamily="34" charset="0"/>
              </a:rPr>
              <a:t>econd peak appears even at</a:t>
            </a:r>
            <a:r>
              <a:rPr lang="en-US" altLang="ja-JP" sz="2400" dirty="0">
                <a:latin typeface="Arial" panose="020B0604020202020204" pitchFamily="34" charset="0"/>
                <a:cs typeface="Arial" panose="020B0604020202020204" pitchFamily="34" charset="0"/>
              </a:rPr>
              <a:t> P(H)</a:t>
            </a:r>
            <a:r>
              <a:rPr lang="ja-JP" altLang="ja-JP" sz="2400" dirty="0">
                <a:latin typeface="Arial" panose="020B0604020202020204" pitchFamily="34" charset="0"/>
                <a:cs typeface="Arial" panose="020B0604020202020204" pitchFamily="34" charset="0"/>
              </a:rPr>
              <a:t> × 0.75.</a:t>
            </a:r>
          </a:p>
          <a:p>
            <a:pPr lvl="0"/>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S</a:t>
            </a:r>
            <a:r>
              <a:rPr lang="ja-JP" altLang="ja-JP" sz="2400" dirty="0">
                <a:latin typeface="Arial" panose="020B0604020202020204" pitchFamily="34" charset="0"/>
                <a:cs typeface="Arial" panose="020B0604020202020204" pitchFamily="34" charset="0"/>
              </a:rPr>
              <a:t>econd peak appears close to the </a:t>
            </a:r>
            <a:r>
              <a:rPr lang="en-US" altLang="ja-JP" sz="2400" dirty="0">
                <a:latin typeface="Arial" panose="020B0604020202020204" pitchFamily="34" charset="0"/>
                <a:cs typeface="Arial" panose="020B0604020202020204" pitchFamily="34" charset="0"/>
              </a:rPr>
              <a:t>first</a:t>
            </a:r>
            <a:r>
              <a:rPr lang="ja-JP" altLang="ja-JP" sz="2400" dirty="0">
                <a:latin typeface="Arial" panose="020B0604020202020204" pitchFamily="34" charset="0"/>
                <a:cs typeface="Arial" panose="020B0604020202020204" pitchFamily="34" charset="0"/>
              </a:rPr>
              <a:t> peak</a:t>
            </a:r>
            <a:r>
              <a:rPr lang="en-US" altLang="ja-JP" sz="2400" dirty="0">
                <a:latin typeface="Arial" panose="020B0604020202020204" pitchFamily="34" charset="0"/>
                <a:cs typeface="Arial" panose="020B0604020202020204" pitchFamily="34" charset="0"/>
              </a:rPr>
              <a:t> at P(H)x2.0</a:t>
            </a:r>
            <a:r>
              <a:rPr lang="ja-JP" altLang="ja-JP" sz="2400" dirty="0">
                <a:latin typeface="Arial" panose="020B0604020202020204" pitchFamily="34" charset="0"/>
                <a:cs typeface="Arial" panose="020B0604020202020204" pitchFamily="34" charset="0"/>
              </a:rPr>
              <a:t>.</a:t>
            </a:r>
            <a:endParaRPr lang="en-US" altLang="ja-JP" sz="2400" dirty="0">
              <a:latin typeface="Arial" panose="020B0604020202020204" pitchFamily="34" charset="0"/>
              <a:cs typeface="Arial" panose="020B0604020202020204" pitchFamily="34" charset="0"/>
            </a:endParaRPr>
          </a:p>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The fast D pressure with a large second peak changes significantly.</a:t>
            </a:r>
          </a:p>
          <a:p>
            <a:r>
              <a:rPr lang="en-US" altLang="ja-JP" sz="2400" dirty="0">
                <a:latin typeface="Arial" panose="020B0604020202020204" pitchFamily="34" charset="0"/>
                <a:cs typeface="Arial" panose="020B0604020202020204" pitchFamily="34" charset="0"/>
              </a:rPr>
              <a:t>The fast D pressure after the burst is similar for P(H) × 1.0–2.0.</a:t>
            </a:r>
          </a:p>
        </p:txBody>
      </p:sp>
      <p:sp>
        <p:nvSpPr>
          <p:cNvPr id="5" name="テキスト ボックス 4">
            <a:extLst>
              <a:ext uri="{FF2B5EF4-FFF2-40B4-BE49-F238E27FC236}">
                <a16:creationId xmlns:a16="http://schemas.microsoft.com/office/drawing/2014/main" id="{17FA618E-1FCE-22D0-2A49-B3377744CAD7}"/>
              </a:ext>
            </a:extLst>
          </p:cNvPr>
          <p:cNvSpPr txBox="1"/>
          <p:nvPr/>
        </p:nvSpPr>
        <p:spPr>
          <a:xfrm>
            <a:off x="-36512" y="-46548"/>
            <a:ext cx="9290685" cy="954107"/>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Dependence of AEs on fast P pressure(case of P(D)x1.5)</a:t>
            </a:r>
          </a:p>
          <a:p>
            <a:r>
              <a:rPr lang="en-US" altLang="ja-JP" sz="2800" dirty="0">
                <a:latin typeface="Arial" panose="020B0604020202020204" pitchFamily="34" charset="0"/>
                <a:cs typeface="Arial" panose="020B0604020202020204" pitchFamily="34" charset="0"/>
              </a:rPr>
              <a:t>when AEs are driven by (P+D).</a:t>
            </a:r>
          </a:p>
        </p:txBody>
      </p:sp>
      <p:sp>
        <p:nvSpPr>
          <p:cNvPr id="10" name="テキスト ボックス 9">
            <a:extLst>
              <a:ext uri="{FF2B5EF4-FFF2-40B4-BE49-F238E27FC236}">
                <a16:creationId xmlns:a16="http://schemas.microsoft.com/office/drawing/2014/main" id="{FA7A5946-0B88-8223-C6EC-06AF0A63B162}"/>
              </a:ext>
            </a:extLst>
          </p:cNvPr>
          <p:cNvSpPr txBox="1"/>
          <p:nvPr/>
        </p:nvSpPr>
        <p:spPr>
          <a:xfrm>
            <a:off x="2062453" y="1394010"/>
            <a:ext cx="1050288" cy="369332"/>
          </a:xfrm>
          <a:prstGeom prst="rect">
            <a:avLst/>
          </a:prstGeom>
          <a:noFill/>
        </p:spPr>
        <p:txBody>
          <a:bodyPr wrap="none" rtlCol="0">
            <a:spAutoFit/>
          </a:bodyPr>
          <a:lstStyle/>
          <a:p>
            <a:r>
              <a:rPr lang="en-US" altLang="ja-JP" dirty="0">
                <a:solidFill>
                  <a:srgbClr val="00B0F0"/>
                </a:solidFill>
              </a:rPr>
              <a:t>2nd</a:t>
            </a:r>
            <a:r>
              <a:rPr kumimoji="1" lang="en-US" altLang="ja-JP" dirty="0">
                <a:solidFill>
                  <a:srgbClr val="00B0F0"/>
                </a:solidFill>
              </a:rPr>
              <a:t> peak</a:t>
            </a:r>
            <a:endParaRPr kumimoji="1" lang="ja-JP" altLang="en-US" dirty="0">
              <a:solidFill>
                <a:srgbClr val="00B0F0"/>
              </a:solidFill>
            </a:endParaRPr>
          </a:p>
        </p:txBody>
      </p:sp>
      <p:sp>
        <p:nvSpPr>
          <p:cNvPr id="13" name="テキスト ボックス 12">
            <a:extLst>
              <a:ext uri="{FF2B5EF4-FFF2-40B4-BE49-F238E27FC236}">
                <a16:creationId xmlns:a16="http://schemas.microsoft.com/office/drawing/2014/main" id="{2C64169B-2246-184C-81AE-A51270375566}"/>
              </a:ext>
            </a:extLst>
          </p:cNvPr>
          <p:cNvSpPr txBox="1"/>
          <p:nvPr/>
        </p:nvSpPr>
        <p:spPr>
          <a:xfrm>
            <a:off x="1528066" y="1059007"/>
            <a:ext cx="1050288" cy="369332"/>
          </a:xfrm>
          <a:prstGeom prst="rect">
            <a:avLst/>
          </a:prstGeom>
          <a:noFill/>
        </p:spPr>
        <p:txBody>
          <a:bodyPr wrap="none" rtlCol="0">
            <a:spAutoFit/>
          </a:bodyPr>
          <a:lstStyle/>
          <a:p>
            <a:r>
              <a:rPr kumimoji="1" lang="en-US" altLang="ja-JP" dirty="0">
                <a:solidFill>
                  <a:schemeClr val="accent6">
                    <a:lumMod val="75000"/>
                  </a:schemeClr>
                </a:solidFill>
              </a:rPr>
              <a:t>2nd peak</a:t>
            </a:r>
            <a:endParaRPr kumimoji="1" lang="ja-JP" altLang="en-US" dirty="0">
              <a:solidFill>
                <a:schemeClr val="accent6">
                  <a:lumMod val="75000"/>
                </a:schemeClr>
              </a:solidFill>
            </a:endParaRPr>
          </a:p>
        </p:txBody>
      </p:sp>
      <p:sp>
        <p:nvSpPr>
          <p:cNvPr id="17" name="テキスト ボックス 16">
            <a:extLst>
              <a:ext uri="{FF2B5EF4-FFF2-40B4-BE49-F238E27FC236}">
                <a16:creationId xmlns:a16="http://schemas.microsoft.com/office/drawing/2014/main" id="{BF653988-7E6E-30DC-BD67-87832BDDE3A8}"/>
              </a:ext>
            </a:extLst>
          </p:cNvPr>
          <p:cNvSpPr txBox="1"/>
          <p:nvPr/>
        </p:nvSpPr>
        <p:spPr>
          <a:xfrm>
            <a:off x="907237" y="827420"/>
            <a:ext cx="1050288" cy="369332"/>
          </a:xfrm>
          <a:prstGeom prst="rect">
            <a:avLst/>
          </a:prstGeom>
          <a:noFill/>
        </p:spPr>
        <p:txBody>
          <a:bodyPr wrap="none" rtlCol="0">
            <a:spAutoFit/>
          </a:bodyPr>
          <a:lstStyle/>
          <a:p>
            <a:r>
              <a:rPr lang="en-US" altLang="ja-JP" dirty="0">
                <a:solidFill>
                  <a:srgbClr val="0070C0"/>
                </a:solidFill>
              </a:rPr>
              <a:t>2nd</a:t>
            </a:r>
            <a:r>
              <a:rPr kumimoji="1" lang="en-US" altLang="ja-JP" dirty="0">
                <a:solidFill>
                  <a:srgbClr val="0070C0"/>
                </a:solidFill>
              </a:rPr>
              <a:t> peak</a:t>
            </a:r>
            <a:endParaRPr kumimoji="1" lang="ja-JP" altLang="en-US" dirty="0">
              <a:solidFill>
                <a:srgbClr val="0070C0"/>
              </a:solidFill>
            </a:endParaRPr>
          </a:p>
        </p:txBody>
      </p:sp>
      <p:sp>
        <p:nvSpPr>
          <p:cNvPr id="19" name="テキスト ボックス 18">
            <a:extLst>
              <a:ext uri="{FF2B5EF4-FFF2-40B4-BE49-F238E27FC236}">
                <a16:creationId xmlns:a16="http://schemas.microsoft.com/office/drawing/2014/main" id="{F7FC16BA-A2BB-8C6E-0CA0-488C3B029816}"/>
              </a:ext>
            </a:extLst>
          </p:cNvPr>
          <p:cNvSpPr txBox="1"/>
          <p:nvPr/>
        </p:nvSpPr>
        <p:spPr>
          <a:xfrm>
            <a:off x="3377696" y="2674059"/>
            <a:ext cx="1050288" cy="369332"/>
          </a:xfrm>
          <a:prstGeom prst="rect">
            <a:avLst/>
          </a:prstGeom>
          <a:noFill/>
        </p:spPr>
        <p:txBody>
          <a:bodyPr wrap="none" rtlCol="0">
            <a:spAutoFit/>
          </a:bodyPr>
          <a:lstStyle/>
          <a:p>
            <a:r>
              <a:rPr lang="en-US" altLang="ja-JP" dirty="0">
                <a:solidFill>
                  <a:srgbClr val="00B050"/>
                </a:solidFill>
              </a:rPr>
              <a:t>2nd</a:t>
            </a:r>
            <a:r>
              <a:rPr kumimoji="1" lang="en-US" altLang="ja-JP" dirty="0">
                <a:solidFill>
                  <a:srgbClr val="00B050"/>
                </a:solidFill>
              </a:rPr>
              <a:t> peak</a:t>
            </a:r>
            <a:endParaRPr kumimoji="1" lang="ja-JP" altLang="en-US" dirty="0">
              <a:solidFill>
                <a:srgbClr val="00B050"/>
              </a:solidFill>
            </a:endParaRPr>
          </a:p>
        </p:txBody>
      </p:sp>
      <p:sp>
        <p:nvSpPr>
          <p:cNvPr id="21" name="テキスト ボックス 20">
            <a:extLst>
              <a:ext uri="{FF2B5EF4-FFF2-40B4-BE49-F238E27FC236}">
                <a16:creationId xmlns:a16="http://schemas.microsoft.com/office/drawing/2014/main" id="{220B9183-A61D-1C42-293E-110727213DF4}"/>
              </a:ext>
            </a:extLst>
          </p:cNvPr>
          <p:cNvSpPr txBox="1"/>
          <p:nvPr/>
        </p:nvSpPr>
        <p:spPr>
          <a:xfrm>
            <a:off x="2111374" y="3255367"/>
            <a:ext cx="1380506" cy="461665"/>
          </a:xfrm>
          <a:prstGeom prst="rect">
            <a:avLst/>
          </a:prstGeom>
          <a:noFill/>
        </p:spPr>
        <p:txBody>
          <a:bodyPr wrap="none" rtlCol="0">
            <a:spAutoFit/>
          </a:bodyPr>
          <a:lstStyle/>
          <a:p>
            <a:r>
              <a:rPr lang="en-US" altLang="ja-JP" sz="2400" dirty="0"/>
              <a:t>time [</a:t>
            </a:r>
            <a:r>
              <a:rPr lang="en-US" altLang="ja-JP" sz="2400" dirty="0" err="1"/>
              <a:t>ms</a:t>
            </a:r>
            <a:r>
              <a:rPr lang="en-US" altLang="ja-JP" sz="2400" dirty="0"/>
              <a:t>]</a:t>
            </a:r>
            <a:endParaRPr kumimoji="1" lang="ja-JP" altLang="en-US" sz="2400" dirty="0"/>
          </a:p>
        </p:txBody>
      </p:sp>
      <p:sp>
        <p:nvSpPr>
          <p:cNvPr id="23" name="テキスト ボックス 22">
            <a:extLst>
              <a:ext uri="{FF2B5EF4-FFF2-40B4-BE49-F238E27FC236}">
                <a16:creationId xmlns:a16="http://schemas.microsoft.com/office/drawing/2014/main" id="{2F2F3FEC-B8AD-6240-3FDE-EEDEC32E2621}"/>
              </a:ext>
            </a:extLst>
          </p:cNvPr>
          <p:cNvSpPr txBox="1"/>
          <p:nvPr/>
        </p:nvSpPr>
        <p:spPr>
          <a:xfrm rot="-5400000">
            <a:off x="-822427" y="1810374"/>
            <a:ext cx="1958100" cy="461665"/>
          </a:xfrm>
          <a:prstGeom prst="rect">
            <a:avLst/>
          </a:prstGeom>
          <a:noFill/>
        </p:spPr>
        <p:txBody>
          <a:bodyPr wrap="none" rtlCol="0">
            <a:spAutoFit/>
          </a:bodyPr>
          <a:lstStyle/>
          <a:p>
            <a:r>
              <a:rPr kumimoji="1" lang="en-US" altLang="ja-JP" sz="2400" dirty="0"/>
              <a:t>Kinetic energy</a:t>
            </a:r>
            <a:endParaRPr kumimoji="1" lang="ja-JP" altLang="en-US" sz="2400" dirty="0"/>
          </a:p>
        </p:txBody>
      </p:sp>
      <p:pic>
        <p:nvPicPr>
          <p:cNvPr id="25" name="図 24">
            <a:extLst>
              <a:ext uri="{FF2B5EF4-FFF2-40B4-BE49-F238E27FC236}">
                <a16:creationId xmlns:a16="http://schemas.microsoft.com/office/drawing/2014/main" id="{D2C85B28-3856-4BB7-2B28-5CB2F98DAE7D}"/>
              </a:ext>
            </a:extLst>
          </p:cNvPr>
          <p:cNvPicPr>
            <a:picLocks noChangeAspect="1"/>
          </p:cNvPicPr>
          <p:nvPr/>
        </p:nvPicPr>
        <p:blipFill>
          <a:blip r:embed="rId4"/>
          <a:stretch>
            <a:fillRect/>
          </a:stretch>
        </p:blipFill>
        <p:spPr>
          <a:xfrm>
            <a:off x="5636451" y="692696"/>
            <a:ext cx="3524250" cy="2819400"/>
          </a:xfrm>
          <a:prstGeom prst="rect">
            <a:avLst/>
          </a:prstGeom>
        </p:spPr>
      </p:pic>
      <p:pic>
        <p:nvPicPr>
          <p:cNvPr id="27" name="図 26">
            <a:extLst>
              <a:ext uri="{FF2B5EF4-FFF2-40B4-BE49-F238E27FC236}">
                <a16:creationId xmlns:a16="http://schemas.microsoft.com/office/drawing/2014/main" id="{DCBFCF1C-AB80-528F-D0CA-8FFD60046984}"/>
              </a:ext>
            </a:extLst>
          </p:cNvPr>
          <p:cNvPicPr>
            <a:picLocks noChangeAspect="1"/>
          </p:cNvPicPr>
          <p:nvPr/>
        </p:nvPicPr>
        <p:blipFill>
          <a:blip r:embed="rId5"/>
          <a:stretch>
            <a:fillRect/>
          </a:stretch>
        </p:blipFill>
        <p:spPr>
          <a:xfrm>
            <a:off x="5656262" y="3273925"/>
            <a:ext cx="3524250" cy="2819400"/>
          </a:xfrm>
          <a:prstGeom prst="rect">
            <a:avLst/>
          </a:prstGeom>
        </p:spPr>
      </p:pic>
      <p:sp>
        <p:nvSpPr>
          <p:cNvPr id="29" name="正方形/長方形 28">
            <a:extLst>
              <a:ext uri="{FF2B5EF4-FFF2-40B4-BE49-F238E27FC236}">
                <a16:creationId xmlns:a16="http://schemas.microsoft.com/office/drawing/2014/main" id="{258D8EEB-C633-25AB-1904-3A09644BD0CD}"/>
              </a:ext>
            </a:extLst>
          </p:cNvPr>
          <p:cNvSpPr/>
          <p:nvPr/>
        </p:nvSpPr>
        <p:spPr>
          <a:xfrm>
            <a:off x="6268834" y="2795952"/>
            <a:ext cx="2027771" cy="369332"/>
          </a:xfrm>
          <a:prstGeom prst="rect">
            <a:avLst/>
          </a:prstGeom>
        </p:spPr>
        <p:txBody>
          <a:bodyPr wrap="square">
            <a:spAutoFit/>
          </a:bodyPr>
          <a:lstStyle/>
          <a:p>
            <a:r>
              <a:rPr lang="en-US" altLang="ja-JP" dirty="0">
                <a:latin typeface="Arial" charset="0"/>
                <a:cs typeface="Arial" charset="0"/>
              </a:rPr>
              <a:t>Fast P pres. </a:t>
            </a:r>
          </a:p>
        </p:txBody>
      </p:sp>
      <p:sp>
        <p:nvSpPr>
          <p:cNvPr id="31" name="テキスト ボックス 30">
            <a:extLst>
              <a:ext uri="{FF2B5EF4-FFF2-40B4-BE49-F238E27FC236}">
                <a16:creationId xmlns:a16="http://schemas.microsoft.com/office/drawing/2014/main" id="{9241F649-D05E-4FEA-1FCB-EDD20AC55CA8}"/>
              </a:ext>
            </a:extLst>
          </p:cNvPr>
          <p:cNvSpPr txBox="1"/>
          <p:nvPr/>
        </p:nvSpPr>
        <p:spPr>
          <a:xfrm>
            <a:off x="7269678" y="5922320"/>
            <a:ext cx="615874" cy="461665"/>
          </a:xfrm>
          <a:prstGeom prst="rect">
            <a:avLst/>
          </a:prstGeom>
          <a:noFill/>
        </p:spPr>
        <p:txBody>
          <a:bodyPr wrap="none" rtlCol="0">
            <a:spAutoFit/>
          </a:bodyPr>
          <a:lstStyle/>
          <a:p>
            <a:r>
              <a:rPr kumimoji="1" lang="en-US" altLang="ja-JP" sz="2400" dirty="0"/>
              <a:t>rho</a:t>
            </a:r>
            <a:endParaRPr kumimoji="1" lang="ja-JP" altLang="en-US" sz="2400" dirty="0"/>
          </a:p>
        </p:txBody>
      </p:sp>
      <p:sp>
        <p:nvSpPr>
          <p:cNvPr id="33" name="テキスト ボックス 32">
            <a:extLst>
              <a:ext uri="{FF2B5EF4-FFF2-40B4-BE49-F238E27FC236}">
                <a16:creationId xmlns:a16="http://schemas.microsoft.com/office/drawing/2014/main" id="{A070BC34-EABC-29FF-2A01-E32F4524CC2A}"/>
              </a:ext>
            </a:extLst>
          </p:cNvPr>
          <p:cNvSpPr txBox="1"/>
          <p:nvPr/>
        </p:nvSpPr>
        <p:spPr>
          <a:xfrm rot="-5400000">
            <a:off x="5260067" y="4177590"/>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
        <p:nvSpPr>
          <p:cNvPr id="35" name="テキスト ボックス 34">
            <a:extLst>
              <a:ext uri="{FF2B5EF4-FFF2-40B4-BE49-F238E27FC236}">
                <a16:creationId xmlns:a16="http://schemas.microsoft.com/office/drawing/2014/main" id="{65B2818F-5419-A0A4-ECE3-E242CD80C429}"/>
              </a:ext>
            </a:extLst>
          </p:cNvPr>
          <p:cNvSpPr txBox="1"/>
          <p:nvPr/>
        </p:nvSpPr>
        <p:spPr>
          <a:xfrm rot="-5400000">
            <a:off x="5187635" y="1550149"/>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
        <p:nvSpPr>
          <p:cNvPr id="37" name="正方形/長方形 36">
            <a:extLst>
              <a:ext uri="{FF2B5EF4-FFF2-40B4-BE49-F238E27FC236}">
                <a16:creationId xmlns:a16="http://schemas.microsoft.com/office/drawing/2014/main" id="{228EB77B-65CF-5914-C113-BA9F99CDF172}"/>
              </a:ext>
            </a:extLst>
          </p:cNvPr>
          <p:cNvSpPr/>
          <p:nvPr/>
        </p:nvSpPr>
        <p:spPr>
          <a:xfrm>
            <a:off x="6384690" y="5377181"/>
            <a:ext cx="2027771" cy="369332"/>
          </a:xfrm>
          <a:prstGeom prst="rect">
            <a:avLst/>
          </a:prstGeom>
        </p:spPr>
        <p:txBody>
          <a:bodyPr wrap="square">
            <a:spAutoFit/>
          </a:bodyPr>
          <a:lstStyle/>
          <a:p>
            <a:r>
              <a:rPr lang="en-US" altLang="ja-JP" dirty="0">
                <a:latin typeface="Arial" charset="0"/>
                <a:cs typeface="Arial" charset="0"/>
              </a:rPr>
              <a:t>Fast D pres. </a:t>
            </a:r>
          </a:p>
        </p:txBody>
      </p:sp>
      <p:cxnSp>
        <p:nvCxnSpPr>
          <p:cNvPr id="38" name="直線矢印コネクタ 37">
            <a:extLst>
              <a:ext uri="{FF2B5EF4-FFF2-40B4-BE49-F238E27FC236}">
                <a16:creationId xmlns:a16="http://schemas.microsoft.com/office/drawing/2014/main" id="{E72AE72E-A989-DFF8-8CDA-7648729679DD}"/>
              </a:ext>
            </a:extLst>
          </p:cNvPr>
          <p:cNvCxnSpPr>
            <a:cxnSpLocks/>
          </p:cNvCxnSpPr>
          <p:nvPr/>
        </p:nvCxnSpPr>
        <p:spPr>
          <a:xfrm flipV="1">
            <a:off x="3923928" y="2492896"/>
            <a:ext cx="0" cy="261180"/>
          </a:xfrm>
          <a:prstGeom prst="straightConnector1">
            <a:avLst/>
          </a:prstGeom>
          <a:ln w="19050">
            <a:solidFill>
              <a:srgbClr val="00B050"/>
            </a:solidFill>
            <a:headEnd type="none"/>
            <a:tailEnd type="arrow" w="lg" len="lg"/>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59FDC9BB-45FC-AF17-2681-F31A3F1272EC}"/>
              </a:ext>
            </a:extLst>
          </p:cNvPr>
          <p:cNvSpPr txBox="1"/>
          <p:nvPr/>
        </p:nvSpPr>
        <p:spPr>
          <a:xfrm>
            <a:off x="597276" y="1714452"/>
            <a:ext cx="465833" cy="369332"/>
          </a:xfrm>
          <a:prstGeom prst="rect">
            <a:avLst/>
          </a:prstGeom>
          <a:noFill/>
        </p:spPr>
        <p:txBody>
          <a:bodyPr wrap="none" rtlCol="0">
            <a:spAutoFit/>
          </a:bodyPr>
          <a:lstStyle/>
          <a:p>
            <a:r>
              <a:rPr kumimoji="1" lang="en-US" altLang="ja-JP" dirty="0"/>
              <a:t>1st</a:t>
            </a:r>
            <a:endParaRPr kumimoji="1" lang="ja-JP" altLang="en-US" dirty="0"/>
          </a:p>
        </p:txBody>
      </p:sp>
      <p:cxnSp>
        <p:nvCxnSpPr>
          <p:cNvPr id="41" name="直線矢印コネクタ 40">
            <a:extLst>
              <a:ext uri="{FF2B5EF4-FFF2-40B4-BE49-F238E27FC236}">
                <a16:creationId xmlns:a16="http://schemas.microsoft.com/office/drawing/2014/main" id="{FF1A2FF6-0788-1C82-09AA-B10D965A7937}"/>
              </a:ext>
            </a:extLst>
          </p:cNvPr>
          <p:cNvCxnSpPr>
            <a:cxnSpLocks/>
          </p:cNvCxnSpPr>
          <p:nvPr/>
        </p:nvCxnSpPr>
        <p:spPr>
          <a:xfrm flipV="1">
            <a:off x="821424" y="1196752"/>
            <a:ext cx="162242" cy="576064"/>
          </a:xfrm>
          <a:prstGeom prst="straightConnector1">
            <a:avLst/>
          </a:prstGeom>
          <a:ln w="1905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a:extLst>
              <a:ext uri="{FF2B5EF4-FFF2-40B4-BE49-F238E27FC236}">
                <a16:creationId xmlns:a16="http://schemas.microsoft.com/office/drawing/2014/main" id="{69C294D4-DF6D-D76F-BAE1-C9069363CCE1}"/>
              </a:ext>
            </a:extLst>
          </p:cNvPr>
          <p:cNvCxnSpPr>
            <a:cxnSpLocks/>
          </p:cNvCxnSpPr>
          <p:nvPr/>
        </p:nvCxnSpPr>
        <p:spPr>
          <a:xfrm>
            <a:off x="815974" y="2027873"/>
            <a:ext cx="389222" cy="726203"/>
          </a:xfrm>
          <a:prstGeom prst="straightConnector1">
            <a:avLst/>
          </a:prstGeom>
          <a:ln w="1905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8B103B64-5875-AF5C-AFD3-5A75E09C1D25}"/>
              </a:ext>
            </a:extLst>
          </p:cNvPr>
          <p:cNvCxnSpPr>
            <a:cxnSpLocks/>
            <a:stCxn id="40" idx="2"/>
          </p:cNvCxnSpPr>
          <p:nvPr/>
        </p:nvCxnSpPr>
        <p:spPr>
          <a:xfrm>
            <a:off x="830193" y="2083784"/>
            <a:ext cx="527403" cy="703267"/>
          </a:xfrm>
          <a:prstGeom prst="straightConnector1">
            <a:avLst/>
          </a:prstGeom>
          <a:ln w="19050">
            <a:solidFill>
              <a:schemeClr val="tx1"/>
            </a:solidFill>
            <a:headEnd type="none"/>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169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68AFEAE-F287-5049-8D21-74664E34E215}"/>
              </a:ext>
            </a:extLst>
          </p:cNvPr>
          <p:cNvSpPr>
            <a:spLocks noGrp="1"/>
          </p:cNvSpPr>
          <p:nvPr>
            <p:ph type="sldNum" sz="quarter" idx="12"/>
          </p:nvPr>
        </p:nvSpPr>
        <p:spPr/>
        <p:txBody>
          <a:bodyPr/>
          <a:lstStyle/>
          <a:p>
            <a:fld id="{CBBDDD4E-16D4-41B9-AADA-A25CEA7F0F3F}" type="slidenum">
              <a:rPr lang="ja-JP" altLang="en-US" smtClean="0"/>
              <a:pPr/>
              <a:t>18</a:t>
            </a:fld>
            <a:endParaRPr lang="ja-JP" altLang="en-US" dirty="0"/>
          </a:p>
        </p:txBody>
      </p:sp>
      <p:cxnSp>
        <p:nvCxnSpPr>
          <p:cNvPr id="5" name="直線コネクタ 4">
            <a:extLst>
              <a:ext uri="{FF2B5EF4-FFF2-40B4-BE49-F238E27FC236}">
                <a16:creationId xmlns:a16="http://schemas.microsoft.com/office/drawing/2014/main" id="{83775A51-94AE-2D4A-1449-D734868A0C33}"/>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63213E72-1C0A-5C31-6F77-CB607E448275}"/>
              </a:ext>
            </a:extLst>
          </p:cNvPr>
          <p:cNvSpPr txBox="1"/>
          <p:nvPr/>
        </p:nvSpPr>
        <p:spPr>
          <a:xfrm>
            <a:off x="-36512" y="-46548"/>
            <a:ext cx="7940443"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Pressure of multiple fast ions and second peak</a:t>
            </a:r>
          </a:p>
        </p:txBody>
      </p:sp>
      <p:graphicFrame>
        <p:nvGraphicFramePr>
          <p:cNvPr id="7" name="表 6">
            <a:extLst>
              <a:ext uri="{FF2B5EF4-FFF2-40B4-BE49-F238E27FC236}">
                <a16:creationId xmlns:a16="http://schemas.microsoft.com/office/drawing/2014/main" id="{83B2139D-82B8-848D-D39A-14EA9E27BF1F}"/>
              </a:ext>
            </a:extLst>
          </p:cNvPr>
          <p:cNvGraphicFramePr>
            <a:graphicFrameLocks noGrp="1"/>
          </p:cNvGraphicFramePr>
          <p:nvPr>
            <p:extLst>
              <p:ext uri="{D42A27DB-BD31-4B8C-83A1-F6EECF244321}">
                <p14:modId xmlns:p14="http://schemas.microsoft.com/office/powerpoint/2010/main" val="924107347"/>
              </p:ext>
            </p:extLst>
          </p:nvPr>
        </p:nvGraphicFramePr>
        <p:xfrm>
          <a:off x="479914" y="1299979"/>
          <a:ext cx="8352930" cy="2743200"/>
        </p:xfrm>
        <a:graphic>
          <a:graphicData uri="http://schemas.openxmlformats.org/drawingml/2006/table">
            <a:tbl>
              <a:tblPr firstRow="1" bandRow="1">
                <a:tableStyleId>{7DF18680-E054-41AD-8BC1-D1AEF772440D}</a:tableStyleId>
              </a:tblPr>
              <a:tblGrid>
                <a:gridCol w="1392155">
                  <a:extLst>
                    <a:ext uri="{9D8B030D-6E8A-4147-A177-3AD203B41FA5}">
                      <a16:colId xmlns:a16="http://schemas.microsoft.com/office/drawing/2014/main" val="1010310762"/>
                    </a:ext>
                  </a:extLst>
                </a:gridCol>
                <a:gridCol w="1392155">
                  <a:extLst>
                    <a:ext uri="{9D8B030D-6E8A-4147-A177-3AD203B41FA5}">
                      <a16:colId xmlns:a16="http://schemas.microsoft.com/office/drawing/2014/main" val="971667799"/>
                    </a:ext>
                  </a:extLst>
                </a:gridCol>
                <a:gridCol w="1392155">
                  <a:extLst>
                    <a:ext uri="{9D8B030D-6E8A-4147-A177-3AD203B41FA5}">
                      <a16:colId xmlns:a16="http://schemas.microsoft.com/office/drawing/2014/main" val="1218446738"/>
                    </a:ext>
                  </a:extLst>
                </a:gridCol>
                <a:gridCol w="1392155">
                  <a:extLst>
                    <a:ext uri="{9D8B030D-6E8A-4147-A177-3AD203B41FA5}">
                      <a16:colId xmlns:a16="http://schemas.microsoft.com/office/drawing/2014/main" val="533927085"/>
                    </a:ext>
                  </a:extLst>
                </a:gridCol>
                <a:gridCol w="1392155">
                  <a:extLst>
                    <a:ext uri="{9D8B030D-6E8A-4147-A177-3AD203B41FA5}">
                      <a16:colId xmlns:a16="http://schemas.microsoft.com/office/drawing/2014/main" val="1706484725"/>
                    </a:ext>
                  </a:extLst>
                </a:gridCol>
                <a:gridCol w="1392155">
                  <a:extLst>
                    <a:ext uri="{9D8B030D-6E8A-4147-A177-3AD203B41FA5}">
                      <a16:colId xmlns:a16="http://schemas.microsoft.com/office/drawing/2014/main" val="3961238879"/>
                    </a:ext>
                  </a:extLst>
                </a:gridCol>
              </a:tblGrid>
              <a:tr h="370840">
                <a:tc>
                  <a:txBody>
                    <a:bodyPr/>
                    <a:lstStyle/>
                    <a:p>
                      <a:pPr algn="ctr"/>
                      <a:endParaRPr kumimoji="1" lang="ja-JP" altLang="en-US" sz="2400" dirty="0"/>
                    </a:p>
                  </a:txBody>
                  <a:tcPr/>
                </a:tc>
                <a:tc>
                  <a:txBody>
                    <a:bodyPr/>
                    <a:lstStyle/>
                    <a:p>
                      <a:pPr algn="ctr"/>
                      <a:r>
                        <a:rPr kumimoji="1" lang="en-US" altLang="ja-JP" sz="2400" dirty="0"/>
                        <a:t>P(H)x0.5</a:t>
                      </a:r>
                      <a:endParaRPr kumimoji="1" lang="ja-JP" altLang="en-US" sz="2400" dirty="0"/>
                    </a:p>
                  </a:txBody>
                  <a:tcPr/>
                </a:tc>
                <a:tc>
                  <a:txBody>
                    <a:bodyPr/>
                    <a:lstStyle/>
                    <a:p>
                      <a:pPr algn="ctr"/>
                      <a:r>
                        <a:rPr kumimoji="1" lang="en-US" altLang="ja-JP" sz="2400" dirty="0"/>
                        <a:t>x0.75</a:t>
                      </a:r>
                      <a:endParaRPr kumimoji="1" lang="ja-JP" altLang="en-US" sz="2400" dirty="0"/>
                    </a:p>
                  </a:txBody>
                  <a:tcPr/>
                </a:tc>
                <a:tc>
                  <a:txBody>
                    <a:bodyPr/>
                    <a:lstStyle/>
                    <a:p>
                      <a:pPr algn="ctr"/>
                      <a:r>
                        <a:rPr kumimoji="1" lang="en-US" altLang="ja-JP" sz="2400" dirty="0"/>
                        <a:t>x1.0</a:t>
                      </a:r>
                      <a:endParaRPr kumimoji="1" lang="ja-JP" altLang="en-US" sz="2400" dirty="0"/>
                    </a:p>
                  </a:txBody>
                  <a:tcPr/>
                </a:tc>
                <a:tc>
                  <a:txBody>
                    <a:bodyPr/>
                    <a:lstStyle/>
                    <a:p>
                      <a:pPr algn="ctr"/>
                      <a:r>
                        <a:rPr kumimoji="1" lang="en-US" altLang="ja-JP" sz="2400" dirty="0"/>
                        <a:t>x1.5</a:t>
                      </a:r>
                      <a:endParaRPr kumimoji="1" lang="ja-JP" altLang="en-US" sz="2400" dirty="0"/>
                    </a:p>
                  </a:txBody>
                  <a:tcPr/>
                </a:tc>
                <a:tc>
                  <a:txBody>
                    <a:bodyPr/>
                    <a:lstStyle/>
                    <a:p>
                      <a:pPr algn="ctr"/>
                      <a:r>
                        <a:rPr kumimoji="1" lang="en-US" altLang="ja-JP" sz="2400" dirty="0"/>
                        <a:t>x2.0</a:t>
                      </a:r>
                      <a:endParaRPr kumimoji="1" lang="ja-JP" altLang="en-US" sz="2400" dirty="0"/>
                    </a:p>
                  </a:txBody>
                  <a:tcPr/>
                </a:tc>
                <a:extLst>
                  <a:ext uri="{0D108BD9-81ED-4DB2-BD59-A6C34878D82A}">
                    <a16:rowId xmlns:a16="http://schemas.microsoft.com/office/drawing/2014/main" val="1958668115"/>
                  </a:ext>
                </a:extLst>
              </a:tr>
              <a:tr h="370840">
                <a:tc>
                  <a:txBody>
                    <a:bodyPr/>
                    <a:lstStyle/>
                    <a:p>
                      <a:pPr algn="ctr"/>
                      <a:r>
                        <a:rPr kumimoji="1" lang="en-US" altLang="ja-JP" sz="2400" dirty="0"/>
                        <a:t>P(D)x0.5</a:t>
                      </a:r>
                      <a:endParaRPr kumimoji="1" lang="ja-JP" altLang="en-US" sz="2400" dirty="0"/>
                    </a:p>
                  </a:txBody>
                  <a:tcPr/>
                </a:tc>
                <a:tc>
                  <a:txBody>
                    <a:bodyPr/>
                    <a:lstStyle/>
                    <a:p>
                      <a:pPr algn="ctr"/>
                      <a:r>
                        <a:rPr kumimoji="1" lang="en-US" altLang="ja-JP" sz="2000" dirty="0"/>
                        <a:t>no 2</a:t>
                      </a:r>
                      <a:r>
                        <a:rPr kumimoji="1" lang="en-US" altLang="ja-JP" sz="2000" baseline="30000" dirty="0"/>
                        <a:t>nd</a:t>
                      </a:r>
                      <a:r>
                        <a:rPr kumimoji="1" lang="en-US" altLang="ja-JP" sz="2000" dirty="0"/>
                        <a:t> peak</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no 2</a:t>
                      </a:r>
                      <a:r>
                        <a:rPr kumimoji="1" lang="en-US" altLang="ja-JP" sz="2000" b="0" i="0" u="none" strike="noStrike" kern="1200" cap="none" spc="0" normalizeH="0" baseline="30000" noProof="0">
                          <a:ln>
                            <a:noFill/>
                          </a:ln>
                          <a:solidFill>
                            <a:prstClr val="black"/>
                          </a:solidFill>
                          <a:effectLst/>
                          <a:uLnTx/>
                          <a:uFillTx/>
                          <a:latin typeface="Calibri"/>
                          <a:ea typeface="ＭＳ Ｐゴシック" panose="020B0600070205080204" pitchFamily="50" charset="-128"/>
                          <a:cs typeface="+mn-cs"/>
                        </a:rPr>
                        <a:t>nd</a:t>
                      </a:r>
                      <a:r>
                        <a:rPr kumimoji="1" lang="en-US" altLang="ja-JP" sz="20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 peak</a:t>
                      </a:r>
                      <a:endPar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no 2</a:t>
                      </a:r>
                      <a:r>
                        <a:rPr kumimoji="1" lang="en-US" altLang="ja-JP" sz="2000" b="0" i="0" u="none" strike="noStrike" kern="1200" cap="none" spc="0" normalizeH="0" baseline="30000" noProof="0">
                          <a:ln>
                            <a:noFill/>
                          </a:ln>
                          <a:solidFill>
                            <a:prstClr val="black"/>
                          </a:solidFill>
                          <a:effectLst/>
                          <a:uLnTx/>
                          <a:uFillTx/>
                          <a:latin typeface="Calibri"/>
                          <a:ea typeface="ＭＳ Ｐゴシック" panose="020B0600070205080204" pitchFamily="50" charset="-128"/>
                          <a:cs typeface="+mn-cs"/>
                        </a:rPr>
                        <a:t>nd</a:t>
                      </a:r>
                      <a:r>
                        <a:rPr kumimoji="1" lang="en-US" altLang="ja-JP" sz="20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 peak</a:t>
                      </a:r>
                      <a:endPar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no 2</a:t>
                      </a:r>
                      <a:r>
                        <a:rPr kumimoji="1" lang="en-US" altLang="ja-JP" sz="2000" b="0" i="0" u="none" strike="noStrike" kern="1200" cap="none" spc="0" normalizeH="0" baseline="30000" noProof="0" dirty="0">
                          <a:ln>
                            <a:noFill/>
                          </a:ln>
                          <a:solidFill>
                            <a:prstClr val="black"/>
                          </a:solidFill>
                          <a:effectLst/>
                          <a:uLnTx/>
                          <a:uFillTx/>
                          <a:latin typeface="Calibri"/>
                          <a:ea typeface="ＭＳ Ｐゴシック" panose="020B0600070205080204" pitchFamily="50" charset="-128"/>
                          <a:cs typeface="+mn-cs"/>
                        </a:rPr>
                        <a:t>nd</a:t>
                      </a: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peak</a:t>
                      </a:r>
                    </a:p>
                  </a:txBody>
                  <a:tcPr/>
                </a:tc>
                <a:tc>
                  <a:txBody>
                    <a:bodyPr/>
                    <a:lstStyle/>
                    <a:p>
                      <a:pPr algn="ctr"/>
                      <a:r>
                        <a:rPr kumimoji="1" lang="en-US" altLang="ja-JP" sz="2400" dirty="0"/>
                        <a:t>1.1</a:t>
                      </a:r>
                      <a:endParaRPr kumimoji="1" lang="ja-JP" altLang="en-US" sz="2400" dirty="0"/>
                    </a:p>
                  </a:txBody>
                  <a:tcPr/>
                </a:tc>
                <a:extLst>
                  <a:ext uri="{0D108BD9-81ED-4DB2-BD59-A6C34878D82A}">
                    <a16:rowId xmlns:a16="http://schemas.microsoft.com/office/drawing/2014/main" val="243799427"/>
                  </a:ext>
                </a:extLst>
              </a:tr>
              <a:tr h="370840">
                <a:tc>
                  <a:txBody>
                    <a:bodyPr/>
                    <a:lstStyle/>
                    <a:p>
                      <a:pPr algn="ctr"/>
                      <a:r>
                        <a:rPr kumimoji="1" lang="en-US" altLang="ja-JP" sz="2400" dirty="0"/>
                        <a:t>x0.75</a:t>
                      </a:r>
                      <a:endParaRPr kumimoji="1" lang="ja-JP" altLang="en-US"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no 2</a:t>
                      </a:r>
                      <a:r>
                        <a:rPr kumimoji="1" lang="en-US" altLang="ja-JP" sz="2000" b="0" i="0" u="none" strike="noStrike" kern="1200" cap="none" spc="0" normalizeH="0" baseline="30000" noProof="0" dirty="0">
                          <a:ln>
                            <a:noFill/>
                          </a:ln>
                          <a:solidFill>
                            <a:prstClr val="black"/>
                          </a:solidFill>
                          <a:effectLst/>
                          <a:uLnTx/>
                          <a:uFillTx/>
                          <a:latin typeface="Calibri"/>
                          <a:ea typeface="ＭＳ Ｐゴシック" panose="020B0600070205080204" pitchFamily="50" charset="-128"/>
                          <a:cs typeface="+mn-cs"/>
                        </a:rPr>
                        <a:t>nd</a:t>
                      </a: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peak</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no 2</a:t>
                      </a:r>
                      <a:r>
                        <a:rPr kumimoji="1" lang="en-US" altLang="ja-JP" sz="2000" b="0" i="0" u="none" strike="noStrike" kern="1200" cap="none" spc="0" normalizeH="0" baseline="30000" noProof="0">
                          <a:ln>
                            <a:noFill/>
                          </a:ln>
                          <a:solidFill>
                            <a:prstClr val="black"/>
                          </a:solidFill>
                          <a:effectLst/>
                          <a:uLnTx/>
                          <a:uFillTx/>
                          <a:latin typeface="Calibri"/>
                          <a:ea typeface="ＭＳ Ｐゴシック" panose="020B0600070205080204" pitchFamily="50" charset="-128"/>
                          <a:cs typeface="+mn-cs"/>
                        </a:rPr>
                        <a:t>nd</a:t>
                      </a:r>
                      <a:r>
                        <a:rPr kumimoji="1" lang="en-US" altLang="ja-JP" sz="20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 peak</a:t>
                      </a:r>
                      <a:endPar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no 2</a:t>
                      </a:r>
                      <a:r>
                        <a:rPr kumimoji="1" lang="en-US" altLang="ja-JP" sz="2000" b="0" i="0" u="none" strike="noStrike" kern="1200" cap="none" spc="0" normalizeH="0" baseline="30000" noProof="0" dirty="0">
                          <a:ln>
                            <a:noFill/>
                          </a:ln>
                          <a:solidFill>
                            <a:prstClr val="black"/>
                          </a:solidFill>
                          <a:effectLst/>
                          <a:uLnTx/>
                          <a:uFillTx/>
                          <a:latin typeface="Calibri"/>
                          <a:ea typeface="ＭＳ Ｐゴシック" panose="020B0600070205080204" pitchFamily="50" charset="-128"/>
                          <a:cs typeface="+mn-cs"/>
                        </a:rPr>
                        <a:t>nd</a:t>
                      </a: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peak</a:t>
                      </a:r>
                    </a:p>
                  </a:txBody>
                  <a:tcPr/>
                </a:tc>
                <a:tc>
                  <a:txBody>
                    <a:bodyPr/>
                    <a:lstStyle/>
                    <a:p>
                      <a:pPr algn="ctr"/>
                      <a:r>
                        <a:rPr kumimoji="1" lang="en-US" altLang="ja-JP" sz="2400" dirty="0"/>
                        <a:t>0.56</a:t>
                      </a:r>
                      <a:endParaRPr kumimoji="1" lang="ja-JP" altLang="en-US" sz="2400" dirty="0"/>
                    </a:p>
                  </a:txBody>
                  <a:tcPr/>
                </a:tc>
                <a:tc>
                  <a:txBody>
                    <a:bodyPr/>
                    <a:lstStyle/>
                    <a:p>
                      <a:pPr algn="ctr"/>
                      <a:r>
                        <a:rPr kumimoji="1" lang="en-US" altLang="ja-JP" sz="2400" dirty="0"/>
                        <a:t>1.33</a:t>
                      </a:r>
                      <a:endParaRPr kumimoji="1" lang="ja-JP" altLang="en-US" sz="2400" dirty="0"/>
                    </a:p>
                  </a:txBody>
                  <a:tcPr/>
                </a:tc>
                <a:extLst>
                  <a:ext uri="{0D108BD9-81ED-4DB2-BD59-A6C34878D82A}">
                    <a16:rowId xmlns:a16="http://schemas.microsoft.com/office/drawing/2014/main" val="3679660686"/>
                  </a:ext>
                </a:extLst>
              </a:tr>
              <a:tr h="370840">
                <a:tc>
                  <a:txBody>
                    <a:bodyPr/>
                    <a:lstStyle/>
                    <a:p>
                      <a:pPr algn="ctr"/>
                      <a:r>
                        <a:rPr kumimoji="1" lang="en-US" altLang="ja-JP" sz="2400" dirty="0"/>
                        <a:t>x1.0</a:t>
                      </a:r>
                      <a:endParaRPr kumimoji="1" lang="ja-JP" altLang="en-US"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no 2</a:t>
                      </a:r>
                      <a:r>
                        <a:rPr kumimoji="1" lang="en-US" altLang="ja-JP" sz="2000" b="0" i="0" u="none" strike="noStrike" kern="1200" cap="none" spc="0" normalizeH="0" baseline="30000" noProof="0" dirty="0">
                          <a:ln>
                            <a:noFill/>
                          </a:ln>
                          <a:solidFill>
                            <a:prstClr val="black"/>
                          </a:solidFill>
                          <a:effectLst/>
                          <a:uLnTx/>
                          <a:uFillTx/>
                          <a:latin typeface="Calibri"/>
                          <a:ea typeface="ＭＳ Ｐゴシック" panose="020B0600070205080204" pitchFamily="50" charset="-128"/>
                          <a:cs typeface="+mn-cs"/>
                        </a:rPr>
                        <a:t>nd</a:t>
                      </a: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peak</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no 2</a:t>
                      </a:r>
                      <a:r>
                        <a:rPr kumimoji="1" lang="en-US" altLang="ja-JP" sz="2000" b="0" i="0" u="none" strike="noStrike" kern="1200" cap="none" spc="0" normalizeH="0" baseline="30000" noProof="0" dirty="0">
                          <a:ln>
                            <a:noFill/>
                          </a:ln>
                          <a:solidFill>
                            <a:prstClr val="black"/>
                          </a:solidFill>
                          <a:effectLst/>
                          <a:uLnTx/>
                          <a:uFillTx/>
                          <a:latin typeface="Calibri"/>
                          <a:ea typeface="ＭＳ Ｐゴシック" panose="020B0600070205080204" pitchFamily="50" charset="-128"/>
                          <a:cs typeface="+mn-cs"/>
                        </a:rPr>
                        <a:t>nd</a:t>
                      </a:r>
                      <a:r>
                        <a:rPr kumimoji="1" lang="en-US" altLang="ja-JP" sz="20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rPr>
                        <a:t> peak</a:t>
                      </a:r>
                    </a:p>
                  </a:txBody>
                  <a:tcPr/>
                </a:tc>
                <a:tc>
                  <a:txBody>
                    <a:bodyPr/>
                    <a:lstStyle/>
                    <a:p>
                      <a:pPr algn="ctr"/>
                      <a:r>
                        <a:rPr kumimoji="1" lang="en-US" altLang="ja-JP" sz="2400" dirty="0"/>
                        <a:t>1.0</a:t>
                      </a:r>
                      <a:endParaRPr kumimoji="1" lang="ja-JP" altLang="en-US" sz="2400" dirty="0"/>
                    </a:p>
                  </a:txBody>
                  <a:tcPr/>
                </a:tc>
                <a:tc>
                  <a:txBody>
                    <a:bodyPr/>
                    <a:lstStyle/>
                    <a:p>
                      <a:pPr algn="ctr"/>
                      <a:r>
                        <a:rPr kumimoji="1" lang="en-US" altLang="ja-JP" sz="2400" dirty="0"/>
                        <a:t>1.78</a:t>
                      </a:r>
                      <a:endParaRPr kumimoji="1" lang="ja-JP" altLang="en-US" sz="2400" dirty="0"/>
                    </a:p>
                  </a:txBody>
                  <a:tcPr/>
                </a:tc>
                <a:tc>
                  <a:txBody>
                    <a:bodyPr/>
                    <a:lstStyle/>
                    <a:p>
                      <a:pPr algn="ctr"/>
                      <a:r>
                        <a:rPr kumimoji="1" lang="en-US" altLang="ja-JP" sz="2400" dirty="0"/>
                        <a:t>2.44</a:t>
                      </a:r>
                      <a:endParaRPr kumimoji="1" lang="ja-JP" altLang="en-US" sz="2400" dirty="0"/>
                    </a:p>
                  </a:txBody>
                  <a:tcPr/>
                </a:tc>
                <a:extLst>
                  <a:ext uri="{0D108BD9-81ED-4DB2-BD59-A6C34878D82A}">
                    <a16:rowId xmlns:a16="http://schemas.microsoft.com/office/drawing/2014/main" val="3063311988"/>
                  </a:ext>
                </a:extLst>
              </a:tr>
              <a:tr h="370840">
                <a:tc>
                  <a:txBody>
                    <a:bodyPr/>
                    <a:lstStyle/>
                    <a:p>
                      <a:pPr algn="ctr"/>
                      <a:r>
                        <a:rPr kumimoji="1" lang="en-US" altLang="ja-JP" sz="2400" dirty="0"/>
                        <a:t>x1.5</a:t>
                      </a:r>
                      <a:endParaRPr kumimoji="1" lang="ja-JP" altLang="en-US" sz="2400" dirty="0"/>
                    </a:p>
                  </a:txBody>
                  <a:tcPr/>
                </a:tc>
                <a:tc>
                  <a:txBody>
                    <a:bodyPr/>
                    <a:lstStyle/>
                    <a:p>
                      <a:pPr algn="ctr"/>
                      <a:r>
                        <a:rPr kumimoji="1" lang="en-US" altLang="ja-JP" sz="2000" dirty="0"/>
                        <a:t>no 2</a:t>
                      </a:r>
                      <a:r>
                        <a:rPr kumimoji="1" lang="en-US" altLang="ja-JP" sz="2000" baseline="30000" dirty="0"/>
                        <a:t>nd</a:t>
                      </a:r>
                      <a:r>
                        <a:rPr kumimoji="1" lang="en-US" altLang="ja-JP" sz="2000" dirty="0"/>
                        <a:t> peak</a:t>
                      </a:r>
                    </a:p>
                  </a:txBody>
                  <a:tcPr/>
                </a:tc>
                <a:tc>
                  <a:txBody>
                    <a:bodyPr/>
                    <a:lstStyle/>
                    <a:p>
                      <a:pPr algn="ctr"/>
                      <a:r>
                        <a:rPr kumimoji="1" lang="en-US" altLang="ja-JP" sz="2400" dirty="0"/>
                        <a:t>0.89</a:t>
                      </a:r>
                      <a:endParaRPr kumimoji="1" lang="ja-JP" altLang="en-US" sz="2400" dirty="0"/>
                    </a:p>
                  </a:txBody>
                  <a:tcPr/>
                </a:tc>
                <a:tc>
                  <a:txBody>
                    <a:bodyPr/>
                    <a:lstStyle/>
                    <a:p>
                      <a:pPr algn="ctr"/>
                      <a:r>
                        <a:rPr kumimoji="1" lang="en-US" altLang="ja-JP" sz="2400" dirty="0"/>
                        <a:t>2.0</a:t>
                      </a:r>
                      <a:endParaRPr kumimoji="1" lang="ja-JP" altLang="en-US" sz="2400" dirty="0"/>
                    </a:p>
                  </a:txBody>
                  <a:tcPr/>
                </a:tc>
                <a:tc>
                  <a:txBody>
                    <a:bodyPr/>
                    <a:lstStyle/>
                    <a:p>
                      <a:pPr algn="ctr"/>
                      <a:r>
                        <a:rPr kumimoji="1" lang="en-US" altLang="ja-JP" sz="2400" dirty="0"/>
                        <a:t>2.44</a:t>
                      </a:r>
                      <a:endParaRPr kumimoji="1" lang="ja-JP" altLang="en-US"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dirty="0"/>
                        <a:t>3.1</a:t>
                      </a:r>
                      <a:endParaRPr kumimoji="1" lang="ja-JP" altLang="en-US" sz="2400" dirty="0"/>
                    </a:p>
                  </a:txBody>
                  <a:tcPr/>
                </a:tc>
                <a:extLst>
                  <a:ext uri="{0D108BD9-81ED-4DB2-BD59-A6C34878D82A}">
                    <a16:rowId xmlns:a16="http://schemas.microsoft.com/office/drawing/2014/main" val="41455675"/>
                  </a:ext>
                </a:extLst>
              </a:tr>
              <a:tr h="370840">
                <a:tc>
                  <a:txBody>
                    <a:bodyPr/>
                    <a:lstStyle/>
                    <a:p>
                      <a:pPr algn="ctr"/>
                      <a:r>
                        <a:rPr kumimoji="1" lang="en-US" altLang="ja-JP" sz="2400" dirty="0"/>
                        <a:t>X2.0</a:t>
                      </a:r>
                      <a:endParaRPr kumimoji="1" lang="ja-JP" altLang="en-US"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dirty="0"/>
                        <a:t>1.56</a:t>
                      </a:r>
                      <a:endParaRPr kumimoji="1" lang="ja-JP" altLang="en-US" sz="2400" dirty="0"/>
                    </a:p>
                  </a:txBody>
                  <a:tcPr/>
                </a:tc>
                <a:tc>
                  <a:txBody>
                    <a:bodyPr/>
                    <a:lstStyle/>
                    <a:p>
                      <a:pPr algn="ctr"/>
                      <a:endParaRPr kumimoji="1" lang="ja-JP" altLang="en-US" sz="2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dirty="0"/>
                        <a:t>2.89</a:t>
                      </a:r>
                      <a:endParaRPr kumimoji="1" lang="ja-JP" altLang="en-US" sz="2400" dirty="0"/>
                    </a:p>
                  </a:txBody>
                  <a:tcPr/>
                </a:tc>
                <a:tc>
                  <a:txBody>
                    <a:bodyPr/>
                    <a:lstStyle/>
                    <a:p>
                      <a:pPr algn="ctr"/>
                      <a:endParaRPr kumimoji="1" lang="ja-JP" altLang="en-US" sz="2400" dirty="0"/>
                    </a:p>
                  </a:txBody>
                  <a:tcPr/>
                </a:tc>
                <a:tc>
                  <a:txBody>
                    <a:bodyPr/>
                    <a:lstStyle/>
                    <a:p>
                      <a:pPr algn="ctr"/>
                      <a:r>
                        <a:rPr kumimoji="1" lang="en-US" altLang="ja-JP" sz="2400" dirty="0"/>
                        <a:t>3.33</a:t>
                      </a:r>
                      <a:endParaRPr kumimoji="1" lang="ja-JP" altLang="en-US" sz="2400" dirty="0"/>
                    </a:p>
                  </a:txBody>
                  <a:tcPr/>
                </a:tc>
                <a:extLst>
                  <a:ext uri="{0D108BD9-81ED-4DB2-BD59-A6C34878D82A}">
                    <a16:rowId xmlns:a16="http://schemas.microsoft.com/office/drawing/2014/main" val="3873029611"/>
                  </a:ext>
                </a:extLst>
              </a:tr>
            </a:tbl>
          </a:graphicData>
        </a:graphic>
      </p:graphicFrame>
      <p:sp>
        <p:nvSpPr>
          <p:cNvPr id="3" name="テキスト ボックス 2">
            <a:extLst>
              <a:ext uri="{FF2B5EF4-FFF2-40B4-BE49-F238E27FC236}">
                <a16:creationId xmlns:a16="http://schemas.microsoft.com/office/drawing/2014/main" id="{EEBF1FF3-9B34-2602-4F29-FA70290AED1B}"/>
              </a:ext>
            </a:extLst>
          </p:cNvPr>
          <p:cNvSpPr txBox="1"/>
          <p:nvPr/>
        </p:nvSpPr>
        <p:spPr>
          <a:xfrm>
            <a:off x="190266" y="4217020"/>
            <a:ext cx="8953734" cy="2308324"/>
          </a:xfrm>
          <a:prstGeom prst="rect">
            <a:avLst/>
          </a:prstGeom>
          <a:noFill/>
        </p:spPr>
        <p:txBody>
          <a:bodyPr wrap="square" rtlCol="0">
            <a:spAutoFit/>
          </a:bodyPr>
          <a:lstStyle/>
          <a:p>
            <a:r>
              <a:rPr lang="ja-JP" altLang="en-US" sz="2400" dirty="0">
                <a:latin typeface="Arial" panose="020B0604020202020204" pitchFamily="34" charset="0"/>
                <a:cs typeface="Arial" panose="020B0604020202020204" pitchFamily="34" charset="0"/>
              </a:rPr>
              <a:t>〇</a:t>
            </a:r>
            <a:r>
              <a:rPr lang="ja-JP" altLang="ja-JP" sz="2400" dirty="0">
                <a:latin typeface="Arial" panose="020B0604020202020204" pitchFamily="34" charset="0"/>
                <a:cs typeface="Arial" panose="020B0604020202020204" pitchFamily="34" charset="0"/>
              </a:rPr>
              <a:t>When P(H) and P(D) are both low, the second peak does not appear.</a:t>
            </a:r>
            <a:endParaRPr lang="en-US" altLang="ja-JP" sz="2400" dirty="0">
              <a:latin typeface="Arial" panose="020B0604020202020204" pitchFamily="34" charset="0"/>
              <a:cs typeface="Arial" panose="020B0604020202020204" pitchFamily="34" charset="0"/>
            </a:endParaRPr>
          </a:p>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The amplitude of the second AE peak depends on </a:t>
            </a:r>
            <a:r>
              <a:rPr lang="ja-JP" altLang="ja-JP" sz="2400" dirty="0">
                <a:latin typeface="Arial" panose="020B0604020202020204" pitchFamily="34" charset="0"/>
                <a:cs typeface="Arial" panose="020B0604020202020204" pitchFamily="34" charset="0"/>
              </a:rPr>
              <a:t>P(H) and P(D)</a:t>
            </a:r>
            <a:r>
              <a:rPr lang="en-US" altLang="ja-JP" sz="2400" dirty="0">
                <a:latin typeface="Arial" panose="020B0604020202020204" pitchFamily="34" charset="0"/>
                <a:cs typeface="Arial" panose="020B0604020202020204" pitchFamily="34" charset="0"/>
              </a:rPr>
              <a:t>. </a:t>
            </a:r>
          </a:p>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T</a:t>
            </a:r>
            <a:r>
              <a:rPr lang="ja-JP" altLang="ja-JP" sz="2400" dirty="0">
                <a:latin typeface="Arial" panose="020B0604020202020204" pitchFamily="34" charset="0"/>
                <a:cs typeface="Arial" panose="020B0604020202020204" pitchFamily="34" charset="0"/>
              </a:rPr>
              <a:t>he </a:t>
            </a:r>
            <a:r>
              <a:rPr lang="en-US" altLang="ja-JP" sz="2400" dirty="0">
                <a:latin typeface="Arial" panose="020B0604020202020204" pitchFamily="34" charset="0"/>
                <a:cs typeface="Arial" panose="020B0604020202020204" pitchFamily="34" charset="0"/>
              </a:rPr>
              <a:t>first</a:t>
            </a:r>
            <a:r>
              <a:rPr lang="ja-JP" altLang="ja-JP" sz="2400" dirty="0">
                <a:latin typeface="Arial" panose="020B0604020202020204" pitchFamily="34" charset="0"/>
                <a:cs typeface="Arial" panose="020B0604020202020204" pitchFamily="34" charset="0"/>
              </a:rPr>
              <a:t> peak is also present</a:t>
            </a:r>
            <a:r>
              <a:rPr lang="en-US" altLang="ja-JP" sz="2400" dirty="0">
                <a:latin typeface="Arial" panose="020B0604020202020204" pitchFamily="34" charset="0"/>
                <a:cs typeface="Arial" panose="020B0604020202020204" pitchFamily="34" charset="0"/>
              </a:rPr>
              <a:t> w</a:t>
            </a:r>
            <a:r>
              <a:rPr lang="ja-JP" altLang="ja-JP" sz="2400" dirty="0">
                <a:latin typeface="Arial" panose="020B0604020202020204" pitchFamily="34" charset="0"/>
                <a:cs typeface="Arial" panose="020B0604020202020204" pitchFamily="34" charset="0"/>
              </a:rPr>
              <a:t>hen a second AE peak due to multiple </a:t>
            </a:r>
            <a:r>
              <a:rPr lang="en-US" altLang="ja-JP" sz="2400" dirty="0">
                <a:latin typeface="Arial" panose="020B0604020202020204" pitchFamily="34" charset="0"/>
                <a:cs typeface="Arial" panose="020B0604020202020204" pitchFamily="34" charset="0"/>
              </a:rPr>
              <a:t>fast-</a:t>
            </a:r>
            <a:r>
              <a:rPr lang="ja-JP" altLang="ja-JP" sz="2400" dirty="0">
                <a:latin typeface="Arial" panose="020B0604020202020204" pitchFamily="34" charset="0"/>
                <a:cs typeface="Arial" panose="020B0604020202020204" pitchFamily="34" charset="0"/>
              </a:rPr>
              <a:t>ion species appears</a:t>
            </a:r>
            <a:r>
              <a:rPr lang="en-US" altLang="ja-JP" sz="2400" dirty="0">
                <a:latin typeface="Arial" panose="020B0604020202020204" pitchFamily="34" charset="0"/>
                <a:cs typeface="Arial" panose="020B0604020202020204" pitchFamily="34" charset="0"/>
              </a:rPr>
              <a:t>.</a:t>
            </a:r>
          </a:p>
        </p:txBody>
      </p:sp>
      <p:sp>
        <p:nvSpPr>
          <p:cNvPr id="8" name="テキスト ボックス 7">
            <a:extLst>
              <a:ext uri="{FF2B5EF4-FFF2-40B4-BE49-F238E27FC236}">
                <a16:creationId xmlns:a16="http://schemas.microsoft.com/office/drawing/2014/main" id="{05DB39DD-C41A-57D0-3695-3D6887691369}"/>
              </a:ext>
            </a:extLst>
          </p:cNvPr>
          <p:cNvSpPr txBox="1"/>
          <p:nvPr/>
        </p:nvSpPr>
        <p:spPr>
          <a:xfrm>
            <a:off x="107504" y="509771"/>
            <a:ext cx="9272090" cy="830997"/>
          </a:xfrm>
          <a:prstGeom prst="rect">
            <a:avLst/>
          </a:prstGeom>
          <a:noFill/>
        </p:spPr>
        <p:txBody>
          <a:bodyPr wrap="none" rtlCol="0">
            <a:spAutoFit/>
          </a:bodyPr>
          <a:lstStyle/>
          <a:p>
            <a:r>
              <a:rPr lang="en-US" altLang="ja-JP" sz="2400" dirty="0">
                <a:latin typeface="Arial" panose="020B0604020202020204" pitchFamily="34" charset="0"/>
                <a:cs typeface="Arial" panose="020B0604020202020204" pitchFamily="34" charset="0"/>
              </a:rPr>
              <a:t>Amplitude of the second peak</a:t>
            </a:r>
          </a:p>
          <a:p>
            <a:r>
              <a:rPr lang="en-US" altLang="ja-JP" sz="2400" dirty="0">
                <a:latin typeface="Arial" panose="020B0604020202020204" pitchFamily="34" charset="0"/>
                <a:cs typeface="Arial" panose="020B0604020202020204" pitchFamily="34" charset="0"/>
              </a:rPr>
              <a:t>(Amplitude is normalized by that in case of P(H)x1.0 and P(D)x1.0)</a:t>
            </a:r>
          </a:p>
        </p:txBody>
      </p:sp>
    </p:spTree>
    <p:extLst>
      <p:ext uri="{BB962C8B-B14F-4D97-AF65-F5344CB8AC3E}">
        <p14:creationId xmlns:p14="http://schemas.microsoft.com/office/powerpoint/2010/main" val="4270365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a:extLst>
              <a:ext uri="{FF2B5EF4-FFF2-40B4-BE49-F238E27FC236}">
                <a16:creationId xmlns:a16="http://schemas.microsoft.com/office/drawing/2014/main" id="{41DEE643-0370-677D-CF80-EA8ED4CC0F73}"/>
              </a:ext>
            </a:extLst>
          </p:cNvPr>
          <p:cNvPicPr>
            <a:picLocks noChangeAspect="1"/>
          </p:cNvPicPr>
          <p:nvPr/>
        </p:nvPicPr>
        <p:blipFill>
          <a:blip r:embed="rId3"/>
          <a:stretch>
            <a:fillRect/>
          </a:stretch>
        </p:blipFill>
        <p:spPr>
          <a:xfrm>
            <a:off x="0" y="946394"/>
            <a:ext cx="4788024" cy="2658425"/>
          </a:xfrm>
          <a:prstGeom prst="rect">
            <a:avLst/>
          </a:prstGeom>
        </p:spPr>
      </p:pic>
      <p:sp>
        <p:nvSpPr>
          <p:cNvPr id="4" name="スライド番号プレースホルダー 3">
            <a:extLst>
              <a:ext uri="{FF2B5EF4-FFF2-40B4-BE49-F238E27FC236}">
                <a16:creationId xmlns:a16="http://schemas.microsoft.com/office/drawing/2014/main" id="{0AB03495-FEAF-7401-1E2C-E1FC7A9A1F1A}"/>
              </a:ext>
            </a:extLst>
          </p:cNvPr>
          <p:cNvSpPr>
            <a:spLocks noGrp="1"/>
          </p:cNvSpPr>
          <p:nvPr>
            <p:ph type="sldNum" sz="quarter" idx="12"/>
          </p:nvPr>
        </p:nvSpPr>
        <p:spPr/>
        <p:txBody>
          <a:bodyPr/>
          <a:lstStyle/>
          <a:p>
            <a:fld id="{CBBDDD4E-16D4-41B9-AADA-A25CEA7F0F3F}" type="slidenum">
              <a:rPr lang="ja-JP" altLang="en-US" smtClean="0"/>
              <a:pPr/>
              <a:t>19</a:t>
            </a:fld>
            <a:endParaRPr lang="ja-JP" altLang="en-US" dirty="0"/>
          </a:p>
        </p:txBody>
      </p:sp>
      <p:cxnSp>
        <p:nvCxnSpPr>
          <p:cNvPr id="5" name="直線コネクタ 4">
            <a:extLst>
              <a:ext uri="{FF2B5EF4-FFF2-40B4-BE49-F238E27FC236}">
                <a16:creationId xmlns:a16="http://schemas.microsoft.com/office/drawing/2014/main" id="{F2FDE010-B9F3-3AD0-BE84-EE888A950C99}"/>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57943B4F-D7D5-E17B-336B-AFE96D4E2B3B}"/>
              </a:ext>
            </a:extLst>
          </p:cNvPr>
          <p:cNvSpPr txBox="1"/>
          <p:nvPr/>
        </p:nvSpPr>
        <p:spPr>
          <a:xfrm>
            <a:off x="-36512" y="-46548"/>
            <a:ext cx="5261377"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Discussion of the second peak. </a:t>
            </a:r>
          </a:p>
        </p:txBody>
      </p:sp>
      <p:sp>
        <p:nvSpPr>
          <p:cNvPr id="10" name="正方形/長方形 9">
            <a:extLst>
              <a:ext uri="{FF2B5EF4-FFF2-40B4-BE49-F238E27FC236}">
                <a16:creationId xmlns:a16="http://schemas.microsoft.com/office/drawing/2014/main" id="{05A3910D-D173-E954-9DE9-6D834FCB30BC}"/>
              </a:ext>
            </a:extLst>
          </p:cNvPr>
          <p:cNvSpPr/>
          <p:nvPr/>
        </p:nvSpPr>
        <p:spPr>
          <a:xfrm>
            <a:off x="588982" y="476672"/>
            <a:ext cx="5112568" cy="1323439"/>
          </a:xfrm>
          <a:prstGeom prst="rect">
            <a:avLst/>
          </a:prstGeom>
        </p:spPr>
        <p:txBody>
          <a:bodyPr wrap="square">
            <a:spAutoFit/>
          </a:bodyPr>
          <a:lstStyle/>
          <a:p>
            <a:r>
              <a:rPr lang="en-US" altLang="ja-JP" sz="2000" dirty="0">
                <a:latin typeface="Arial" charset="0"/>
                <a:cs typeface="Arial" charset="0"/>
              </a:rPr>
              <a:t>Time evolution of fast  P pressure </a:t>
            </a:r>
          </a:p>
          <a:p>
            <a:r>
              <a:rPr lang="en-US" altLang="ja-JP" sz="2000" dirty="0">
                <a:latin typeface="Arial" charset="0"/>
                <a:cs typeface="Arial" charset="0"/>
              </a:rPr>
              <a:t>near plasma center </a:t>
            </a:r>
            <a:r>
              <a:rPr lang="ja-JP" altLang="en-US" sz="2000" dirty="0">
                <a:latin typeface="Arial" charset="0"/>
                <a:cs typeface="Arial" charset="0"/>
              </a:rPr>
              <a:t>（</a:t>
            </a:r>
            <a:r>
              <a:rPr lang="en-US" altLang="ja-JP" sz="2000" dirty="0">
                <a:latin typeface="Arial" charset="0"/>
                <a:cs typeface="Arial" charset="0"/>
              </a:rPr>
              <a:t>rho</a:t>
            </a:r>
            <a:r>
              <a:rPr lang="ja-JP" altLang="en-US" sz="2000" dirty="0">
                <a:latin typeface="Arial" charset="0"/>
                <a:cs typeface="Arial" charset="0"/>
              </a:rPr>
              <a:t>＝０．１）</a:t>
            </a:r>
            <a:endParaRPr lang="en-US" altLang="ja-JP" sz="2000" dirty="0">
              <a:latin typeface="Arial" charset="0"/>
              <a:cs typeface="Arial" charset="0"/>
            </a:endParaRPr>
          </a:p>
          <a:p>
            <a:r>
              <a:rPr lang="en-US" altLang="ja-JP" sz="2000" dirty="0">
                <a:latin typeface="Arial" charset="0"/>
                <a:cs typeface="Arial" charset="0"/>
              </a:rPr>
              <a:t>         (P(H)x1.5)</a:t>
            </a:r>
          </a:p>
          <a:p>
            <a:endParaRPr lang="en-US" altLang="ja-JP" sz="2000" dirty="0">
              <a:latin typeface="Arial" charset="0"/>
              <a:cs typeface="Arial" charset="0"/>
            </a:endParaRPr>
          </a:p>
        </p:txBody>
      </p:sp>
      <p:sp>
        <p:nvSpPr>
          <p:cNvPr id="12" name="テキスト ボックス 11">
            <a:extLst>
              <a:ext uri="{FF2B5EF4-FFF2-40B4-BE49-F238E27FC236}">
                <a16:creationId xmlns:a16="http://schemas.microsoft.com/office/drawing/2014/main" id="{083D56DC-5AA8-8E8D-8AC3-BB4CED3B40EB}"/>
              </a:ext>
            </a:extLst>
          </p:cNvPr>
          <p:cNvSpPr txBox="1"/>
          <p:nvPr/>
        </p:nvSpPr>
        <p:spPr>
          <a:xfrm>
            <a:off x="-10754" y="3895486"/>
            <a:ext cx="5566186" cy="3046988"/>
          </a:xfrm>
          <a:prstGeom prst="rect">
            <a:avLst/>
          </a:prstGeom>
          <a:noFill/>
        </p:spPr>
        <p:txBody>
          <a:bodyPr wrap="square" rtlCol="0">
            <a:spAutoFit/>
          </a:bodyPr>
          <a:lstStyle/>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As</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P(D)</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increases, t</a:t>
            </a:r>
            <a:r>
              <a:rPr lang="ja-JP" altLang="ja-JP" sz="2400" dirty="0">
                <a:latin typeface="Arial" panose="020B0604020202020204" pitchFamily="34" charset="0"/>
                <a:cs typeface="Arial" panose="020B0604020202020204" pitchFamily="34" charset="0"/>
              </a:rPr>
              <a:t>he </a:t>
            </a:r>
            <a:r>
              <a:rPr lang="en-US" altLang="ja-JP" sz="2400" dirty="0">
                <a:latin typeface="Arial" panose="020B0604020202020204" pitchFamily="34" charset="0"/>
                <a:cs typeface="Arial" panose="020B0604020202020204" pitchFamily="34" charset="0"/>
              </a:rPr>
              <a:t>recovery </a:t>
            </a:r>
            <a:r>
              <a:rPr lang="ja-JP" altLang="ja-JP" sz="2400" dirty="0">
                <a:latin typeface="Arial" panose="020B0604020202020204" pitchFamily="34" charset="0"/>
                <a:cs typeface="Arial" panose="020B0604020202020204" pitchFamily="34" charset="0"/>
              </a:rPr>
              <a:t>of </a:t>
            </a:r>
            <a:r>
              <a:rPr lang="en-US" altLang="ja-JP" sz="2400" dirty="0">
                <a:latin typeface="Arial" panose="020B0604020202020204" pitchFamily="34" charset="0"/>
                <a:cs typeface="Arial" panose="020B0604020202020204" pitchFamily="34" charset="0"/>
              </a:rPr>
              <a:t>fast P pressure</a:t>
            </a:r>
            <a:r>
              <a:rPr lang="ja-JP" altLang="ja-JP"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near the plasma center </a:t>
            </a:r>
            <a:r>
              <a:rPr lang="ja-JP" altLang="ja-JP" sz="2400" dirty="0">
                <a:latin typeface="Arial" panose="020B0604020202020204" pitchFamily="34" charset="0"/>
                <a:cs typeface="Arial" panose="020B0604020202020204" pitchFamily="34" charset="0"/>
              </a:rPr>
              <a:t>becomes more significant</a:t>
            </a:r>
            <a:r>
              <a:rPr lang="en-US" altLang="ja-JP" sz="2400" dirty="0">
                <a:latin typeface="Arial" panose="020B0604020202020204" pitchFamily="34" charset="0"/>
                <a:cs typeface="Arial" panose="020B0604020202020204" pitchFamily="34" charset="0"/>
              </a:rPr>
              <a:t>.</a:t>
            </a:r>
          </a:p>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After the first peak, the fast P pressure decreases in rho &lt;0.3.</a:t>
            </a:r>
          </a:p>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After</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the</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second</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peak,</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the gradients of fast P and D pressure change near rho~0.35. </a:t>
            </a:r>
          </a:p>
        </p:txBody>
      </p:sp>
      <p:sp>
        <p:nvSpPr>
          <p:cNvPr id="9" name="テキスト ボックス 8">
            <a:extLst>
              <a:ext uri="{FF2B5EF4-FFF2-40B4-BE49-F238E27FC236}">
                <a16:creationId xmlns:a16="http://schemas.microsoft.com/office/drawing/2014/main" id="{9167F258-680A-363D-68E8-26FA19E9CD1A}"/>
              </a:ext>
            </a:extLst>
          </p:cNvPr>
          <p:cNvSpPr txBox="1"/>
          <p:nvPr/>
        </p:nvSpPr>
        <p:spPr>
          <a:xfrm>
            <a:off x="2077064" y="3372998"/>
            <a:ext cx="1380506" cy="461665"/>
          </a:xfrm>
          <a:prstGeom prst="rect">
            <a:avLst/>
          </a:prstGeom>
          <a:noFill/>
        </p:spPr>
        <p:txBody>
          <a:bodyPr wrap="none" rtlCol="0">
            <a:spAutoFit/>
          </a:bodyPr>
          <a:lstStyle/>
          <a:p>
            <a:r>
              <a:rPr lang="en-US" altLang="ja-JP" sz="2400" dirty="0"/>
              <a:t>time [</a:t>
            </a:r>
            <a:r>
              <a:rPr lang="en-US" altLang="ja-JP" sz="2400" dirty="0" err="1"/>
              <a:t>ms</a:t>
            </a:r>
            <a:r>
              <a:rPr lang="en-US" altLang="ja-JP" sz="2400" dirty="0"/>
              <a:t>]</a:t>
            </a:r>
            <a:endParaRPr kumimoji="1" lang="ja-JP" altLang="en-US" sz="2400" dirty="0"/>
          </a:p>
        </p:txBody>
      </p:sp>
      <p:sp>
        <p:nvSpPr>
          <p:cNvPr id="13" name="テキスト ボックス 12">
            <a:extLst>
              <a:ext uri="{FF2B5EF4-FFF2-40B4-BE49-F238E27FC236}">
                <a16:creationId xmlns:a16="http://schemas.microsoft.com/office/drawing/2014/main" id="{E9CD4AF4-957E-A7F9-0054-BFED5E36357E}"/>
              </a:ext>
            </a:extLst>
          </p:cNvPr>
          <p:cNvSpPr txBox="1"/>
          <p:nvPr/>
        </p:nvSpPr>
        <p:spPr>
          <a:xfrm rot="-5400000">
            <a:off x="-1124755" y="2084795"/>
            <a:ext cx="2494144" cy="461665"/>
          </a:xfrm>
          <a:prstGeom prst="rect">
            <a:avLst/>
          </a:prstGeom>
          <a:noFill/>
        </p:spPr>
        <p:txBody>
          <a:bodyPr wrap="none" rtlCol="0">
            <a:spAutoFit/>
          </a:bodyPr>
          <a:lstStyle/>
          <a:p>
            <a:r>
              <a:rPr kumimoji="1" lang="en-US" altLang="ja-JP" sz="2400" dirty="0"/>
              <a:t>(</a:t>
            </a:r>
            <a:r>
              <a:rPr kumimoji="1" lang="en-US" altLang="ja-JP" sz="2400" dirty="0" err="1"/>
              <a:t>P</a:t>
            </a:r>
            <a:r>
              <a:rPr kumimoji="1" lang="en-US" altLang="ja-JP" sz="2400" baseline="-25000" dirty="0" err="1"/>
              <a:t>para</a:t>
            </a:r>
            <a:r>
              <a:rPr kumimoji="1" lang="en-US" altLang="ja-JP" sz="2400" dirty="0" err="1"/>
              <a:t>-P</a:t>
            </a:r>
            <a:r>
              <a:rPr kumimoji="1" lang="en-US" altLang="ja-JP" sz="2400" baseline="-25000" dirty="0" err="1"/>
              <a:t>para_init</a:t>
            </a:r>
            <a:r>
              <a:rPr kumimoji="1" lang="en-US" altLang="ja-JP" sz="2400" dirty="0"/>
              <a:t>)x1e3</a:t>
            </a:r>
            <a:endParaRPr kumimoji="1" lang="ja-JP" altLang="en-US" sz="2400" dirty="0"/>
          </a:p>
        </p:txBody>
      </p:sp>
      <p:pic>
        <p:nvPicPr>
          <p:cNvPr id="3" name="図 2">
            <a:extLst>
              <a:ext uri="{FF2B5EF4-FFF2-40B4-BE49-F238E27FC236}">
                <a16:creationId xmlns:a16="http://schemas.microsoft.com/office/drawing/2014/main" id="{E8A4DE78-B88F-6B4F-9E5D-5FD6F2B71462}"/>
              </a:ext>
            </a:extLst>
          </p:cNvPr>
          <p:cNvPicPr>
            <a:picLocks noChangeAspect="1"/>
          </p:cNvPicPr>
          <p:nvPr/>
        </p:nvPicPr>
        <p:blipFill>
          <a:blip r:embed="rId4"/>
          <a:stretch>
            <a:fillRect/>
          </a:stretch>
        </p:blipFill>
        <p:spPr>
          <a:xfrm>
            <a:off x="5398318" y="-27384"/>
            <a:ext cx="4286250" cy="3429000"/>
          </a:xfrm>
          <a:prstGeom prst="rect">
            <a:avLst/>
          </a:prstGeom>
        </p:spPr>
      </p:pic>
      <p:pic>
        <p:nvPicPr>
          <p:cNvPr id="8" name="図 7">
            <a:extLst>
              <a:ext uri="{FF2B5EF4-FFF2-40B4-BE49-F238E27FC236}">
                <a16:creationId xmlns:a16="http://schemas.microsoft.com/office/drawing/2014/main" id="{18328918-0312-A8A6-28A5-4BDADACE00CA}"/>
              </a:ext>
            </a:extLst>
          </p:cNvPr>
          <p:cNvPicPr>
            <a:picLocks noChangeAspect="1"/>
          </p:cNvPicPr>
          <p:nvPr/>
        </p:nvPicPr>
        <p:blipFill>
          <a:blip r:embed="rId5"/>
          <a:stretch>
            <a:fillRect/>
          </a:stretch>
        </p:blipFill>
        <p:spPr>
          <a:xfrm>
            <a:off x="5398318" y="3096344"/>
            <a:ext cx="4286250" cy="3429000"/>
          </a:xfrm>
          <a:prstGeom prst="rect">
            <a:avLst/>
          </a:prstGeom>
        </p:spPr>
      </p:pic>
      <p:sp>
        <p:nvSpPr>
          <p:cNvPr id="14" name="正方形/長方形 13">
            <a:extLst>
              <a:ext uri="{FF2B5EF4-FFF2-40B4-BE49-F238E27FC236}">
                <a16:creationId xmlns:a16="http://schemas.microsoft.com/office/drawing/2014/main" id="{37131056-36A9-55C1-5E40-E11AF69D8F10}"/>
              </a:ext>
            </a:extLst>
          </p:cNvPr>
          <p:cNvSpPr/>
          <p:nvPr/>
        </p:nvSpPr>
        <p:spPr>
          <a:xfrm>
            <a:off x="6124818" y="2348880"/>
            <a:ext cx="2551638" cy="646331"/>
          </a:xfrm>
          <a:prstGeom prst="rect">
            <a:avLst/>
          </a:prstGeom>
        </p:spPr>
        <p:txBody>
          <a:bodyPr wrap="square">
            <a:spAutoFit/>
          </a:bodyPr>
          <a:lstStyle/>
          <a:p>
            <a:r>
              <a:rPr lang="en-US" altLang="ja-JP" dirty="0">
                <a:latin typeface="Arial" charset="0"/>
                <a:cs typeface="Arial" charset="0"/>
              </a:rPr>
              <a:t>Fast P pres. </a:t>
            </a:r>
          </a:p>
          <a:p>
            <a:r>
              <a:rPr lang="en-US" altLang="ja-JP" dirty="0">
                <a:latin typeface="Arial" charset="0"/>
                <a:cs typeface="Arial" charset="0"/>
              </a:rPr>
              <a:t>(P(H)x1.5, P(D)x1.5)</a:t>
            </a:r>
          </a:p>
        </p:txBody>
      </p:sp>
      <p:sp>
        <p:nvSpPr>
          <p:cNvPr id="21" name="正方形/長方形 20">
            <a:extLst>
              <a:ext uri="{FF2B5EF4-FFF2-40B4-BE49-F238E27FC236}">
                <a16:creationId xmlns:a16="http://schemas.microsoft.com/office/drawing/2014/main" id="{74C7CD8D-473C-EE45-BE2A-1424B4F9B832}"/>
              </a:ext>
            </a:extLst>
          </p:cNvPr>
          <p:cNvSpPr/>
          <p:nvPr/>
        </p:nvSpPr>
        <p:spPr>
          <a:xfrm>
            <a:off x="6135162" y="5513888"/>
            <a:ext cx="2551638" cy="646331"/>
          </a:xfrm>
          <a:prstGeom prst="rect">
            <a:avLst/>
          </a:prstGeom>
        </p:spPr>
        <p:txBody>
          <a:bodyPr wrap="square">
            <a:spAutoFit/>
          </a:bodyPr>
          <a:lstStyle/>
          <a:p>
            <a:r>
              <a:rPr lang="en-US" altLang="ja-JP" dirty="0">
                <a:latin typeface="Arial" charset="0"/>
                <a:cs typeface="Arial" charset="0"/>
              </a:rPr>
              <a:t>Fast D pres. </a:t>
            </a:r>
          </a:p>
          <a:p>
            <a:r>
              <a:rPr lang="en-US" altLang="ja-JP" dirty="0">
                <a:latin typeface="Arial" charset="0"/>
                <a:cs typeface="Arial" charset="0"/>
              </a:rPr>
              <a:t>(P(H)x1.5, P(D)x1.5)</a:t>
            </a:r>
          </a:p>
        </p:txBody>
      </p:sp>
      <p:sp>
        <p:nvSpPr>
          <p:cNvPr id="24" name="テキスト ボックス 23">
            <a:extLst>
              <a:ext uri="{FF2B5EF4-FFF2-40B4-BE49-F238E27FC236}">
                <a16:creationId xmlns:a16="http://schemas.microsoft.com/office/drawing/2014/main" id="{8B9EEDE2-E038-762F-C64E-AC8DD1E42CD6}"/>
              </a:ext>
            </a:extLst>
          </p:cNvPr>
          <p:cNvSpPr txBox="1"/>
          <p:nvPr/>
        </p:nvSpPr>
        <p:spPr>
          <a:xfrm>
            <a:off x="7082809" y="6381328"/>
            <a:ext cx="615874" cy="461665"/>
          </a:xfrm>
          <a:prstGeom prst="rect">
            <a:avLst/>
          </a:prstGeom>
          <a:noFill/>
        </p:spPr>
        <p:txBody>
          <a:bodyPr wrap="square" rtlCol="0">
            <a:spAutoFit/>
          </a:bodyPr>
          <a:lstStyle/>
          <a:p>
            <a:r>
              <a:rPr kumimoji="1" lang="en-US" altLang="ja-JP" sz="2400" dirty="0"/>
              <a:t>rho</a:t>
            </a:r>
            <a:endParaRPr kumimoji="1" lang="ja-JP" altLang="en-US" sz="2400" dirty="0"/>
          </a:p>
        </p:txBody>
      </p:sp>
      <p:sp>
        <p:nvSpPr>
          <p:cNvPr id="26" name="テキスト ボックス 25">
            <a:extLst>
              <a:ext uri="{FF2B5EF4-FFF2-40B4-BE49-F238E27FC236}">
                <a16:creationId xmlns:a16="http://schemas.microsoft.com/office/drawing/2014/main" id="{1C7C81A1-4450-80D1-7439-3A083222AF9A}"/>
              </a:ext>
            </a:extLst>
          </p:cNvPr>
          <p:cNvSpPr txBox="1"/>
          <p:nvPr/>
        </p:nvSpPr>
        <p:spPr>
          <a:xfrm rot="-5400000">
            <a:off x="5073198" y="4529569"/>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
        <p:nvSpPr>
          <p:cNvPr id="28" name="テキスト ボックス 27">
            <a:extLst>
              <a:ext uri="{FF2B5EF4-FFF2-40B4-BE49-F238E27FC236}">
                <a16:creationId xmlns:a16="http://schemas.microsoft.com/office/drawing/2014/main" id="{27E3B64E-8AC5-7BCF-E41A-0471D311D29C}"/>
              </a:ext>
            </a:extLst>
          </p:cNvPr>
          <p:cNvSpPr txBox="1"/>
          <p:nvPr/>
        </p:nvSpPr>
        <p:spPr>
          <a:xfrm rot="-5400000">
            <a:off x="5000766" y="1902128"/>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Tree>
    <p:extLst>
      <p:ext uri="{BB962C8B-B14F-4D97-AF65-F5344CB8AC3E}">
        <p14:creationId xmlns:p14="http://schemas.microsoft.com/office/powerpoint/2010/main" val="1754434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6195F1D-B9E6-4A08-A86A-7A30529D25B5}"/>
              </a:ext>
            </a:extLst>
          </p:cNvPr>
          <p:cNvSpPr>
            <a:spLocks noGrp="1"/>
          </p:cNvSpPr>
          <p:nvPr>
            <p:ph type="sldNum" sz="quarter" idx="12"/>
          </p:nvPr>
        </p:nvSpPr>
        <p:spPr/>
        <p:txBody>
          <a:bodyPr/>
          <a:lstStyle/>
          <a:p>
            <a:fld id="{CBBDDD4E-16D4-41B9-AADA-A25CEA7F0F3F}" type="slidenum">
              <a:rPr lang="ja-JP" altLang="en-US" smtClean="0"/>
              <a:pPr/>
              <a:t>20</a:t>
            </a:fld>
            <a:endParaRPr lang="ja-JP" altLang="en-US" dirty="0"/>
          </a:p>
        </p:txBody>
      </p:sp>
      <p:cxnSp>
        <p:nvCxnSpPr>
          <p:cNvPr id="5" name="直線コネクタ 4">
            <a:extLst>
              <a:ext uri="{FF2B5EF4-FFF2-40B4-BE49-F238E27FC236}">
                <a16:creationId xmlns:a16="http://schemas.microsoft.com/office/drawing/2014/main" id="{454A2AEF-7A8D-3D7B-4EEE-AC23CF4318B0}"/>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0FA7E11B-9A9D-2893-370C-2D28996F78E8}"/>
              </a:ext>
            </a:extLst>
          </p:cNvPr>
          <p:cNvSpPr txBox="1"/>
          <p:nvPr/>
        </p:nvSpPr>
        <p:spPr>
          <a:xfrm>
            <a:off x="-36512" y="-46548"/>
            <a:ext cx="1723549"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Summary</a:t>
            </a:r>
          </a:p>
        </p:txBody>
      </p:sp>
      <p:sp>
        <p:nvSpPr>
          <p:cNvPr id="3" name="テキスト ボックス 2">
            <a:extLst>
              <a:ext uri="{FF2B5EF4-FFF2-40B4-BE49-F238E27FC236}">
                <a16:creationId xmlns:a16="http://schemas.microsoft.com/office/drawing/2014/main" id="{DFBDC147-E227-498B-B26D-FD28BBF76C79}"/>
              </a:ext>
            </a:extLst>
          </p:cNvPr>
          <p:cNvSpPr txBox="1"/>
          <p:nvPr/>
        </p:nvSpPr>
        <p:spPr>
          <a:xfrm>
            <a:off x="251520" y="764704"/>
            <a:ext cx="8593694" cy="6740307"/>
          </a:xfrm>
          <a:prstGeom prst="rect">
            <a:avLst/>
          </a:prstGeom>
          <a:noFill/>
        </p:spPr>
        <p:txBody>
          <a:bodyPr wrap="square" rtlCol="0">
            <a:spAutoFit/>
          </a:bodyPr>
          <a:lstStyle/>
          <a:p>
            <a:pPr algn="just"/>
            <a:r>
              <a:rPr lang="en-US" altLang="ja-JP" sz="2400" dirty="0">
                <a:latin typeface="Arial" panose="020B0604020202020204" pitchFamily="34" charset="0"/>
                <a:cs typeface="Arial" panose="020B0604020202020204" pitchFamily="34" charset="0"/>
              </a:rPr>
              <a:t>MEGA simulations of AEs driven by multiple fast-ion species were performed in the LHD configuration. </a:t>
            </a:r>
            <a:r>
              <a:rPr kumimoji="1" lang="en-US" altLang="ja-JP" sz="2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Arial" panose="020B0604020202020204" pitchFamily="34" charset="0"/>
              </a:rPr>
              <a:t>The dependence of AEs driven by multiple fast-ion and their transport on the fast-ion pressure was investigated</a:t>
            </a:r>
            <a:endParaRPr lang="en-US" altLang="ja-JP" sz="2400" dirty="0">
              <a:latin typeface="Arial" panose="020B0604020202020204" pitchFamily="34" charset="0"/>
              <a:cs typeface="Arial" panose="020B0604020202020204" pitchFamily="34" charset="0"/>
            </a:endParaRPr>
          </a:p>
          <a:p>
            <a:endParaRPr lang="en-US" altLang="ja-JP" sz="2400" dirty="0">
              <a:latin typeface="Arial" panose="020B0604020202020204" pitchFamily="34" charset="0"/>
              <a:cs typeface="Arial" panose="020B0604020202020204" pitchFamily="34" charset="0"/>
            </a:endParaRPr>
          </a:p>
          <a:p>
            <a:pPr lvl="0"/>
            <a:r>
              <a:rPr lang="ja-JP" altLang="en-US" sz="2400" dirty="0">
                <a:latin typeface="Arial" panose="020B0604020202020204" pitchFamily="34" charset="0"/>
                <a:cs typeface="Arial" panose="020B0604020202020204" pitchFamily="34" charset="0"/>
              </a:rPr>
              <a:t>〇</a:t>
            </a:r>
            <a:r>
              <a:rPr lang="ja-JP" altLang="ja-JP" sz="2400" dirty="0">
                <a:latin typeface="Arial" panose="020B0604020202020204" pitchFamily="34" charset="0"/>
                <a:cs typeface="Arial" panose="020B0604020202020204" pitchFamily="34" charset="0"/>
              </a:rPr>
              <a:t>As the fast</a:t>
            </a:r>
            <a:r>
              <a:rPr lang="en-US" altLang="ja-JP" sz="2400" dirty="0">
                <a:latin typeface="Arial" panose="020B0604020202020204" pitchFamily="34" charset="0"/>
                <a:cs typeface="Arial" panose="020B0604020202020204" pitchFamily="34" charset="0"/>
              </a:rPr>
              <a:t>-</a:t>
            </a:r>
            <a:r>
              <a:rPr lang="ja-JP" altLang="ja-JP" sz="2400" dirty="0">
                <a:latin typeface="Arial" panose="020B0604020202020204" pitchFamily="34" charset="0"/>
                <a:cs typeface="Arial" panose="020B0604020202020204" pitchFamily="34" charset="0"/>
              </a:rPr>
              <a:t>proton and </a:t>
            </a:r>
            <a:r>
              <a:rPr lang="en-US" altLang="ja-JP" sz="2400" dirty="0">
                <a:latin typeface="Arial" panose="020B0604020202020204" pitchFamily="34" charset="0"/>
                <a:cs typeface="Arial" panose="020B0604020202020204" pitchFamily="34" charset="0"/>
              </a:rPr>
              <a:t>fast-</a:t>
            </a:r>
            <a:r>
              <a:rPr lang="ja-JP" altLang="ja-JP" sz="2400" dirty="0">
                <a:latin typeface="Arial" panose="020B0604020202020204" pitchFamily="34" charset="0"/>
                <a:cs typeface="Arial" panose="020B0604020202020204" pitchFamily="34" charset="0"/>
              </a:rPr>
              <a:t>deuteron pressures increase, two AE peaks appear.</a:t>
            </a:r>
            <a:endParaRPr lang="en-US" altLang="ja-JP" sz="2400" dirty="0">
              <a:latin typeface="Arial" panose="020B0604020202020204" pitchFamily="34" charset="0"/>
              <a:cs typeface="Arial" panose="020B0604020202020204" pitchFamily="34" charset="0"/>
            </a:endParaRPr>
          </a:p>
          <a:p>
            <a:pPr lvl="0"/>
            <a:r>
              <a:rPr lang="ja-JP" altLang="en-US" sz="2400" dirty="0">
                <a:latin typeface="Arial" panose="020B0604020202020204" pitchFamily="34" charset="0"/>
                <a:cs typeface="Arial" panose="020B0604020202020204" pitchFamily="34" charset="0"/>
              </a:rPr>
              <a:t>〇</a:t>
            </a:r>
            <a:r>
              <a:rPr lang="ja-JP" altLang="ja-JP" sz="2400" dirty="0">
                <a:latin typeface="Arial" panose="020B0604020202020204" pitchFamily="34" charset="0"/>
                <a:cs typeface="Arial" panose="020B0604020202020204" pitchFamily="34" charset="0"/>
              </a:rPr>
              <a:t>The AE modes have the three frequencies (~25, ~50, and ~60) observed in the experiment, even when the fast-ion pressure is increased.</a:t>
            </a:r>
          </a:p>
          <a:p>
            <a:pPr lvl="0"/>
            <a:r>
              <a:rPr lang="ja-JP" altLang="en-US" sz="2400" dirty="0">
                <a:latin typeface="Arial" panose="020B0604020202020204" pitchFamily="34" charset="0"/>
                <a:cs typeface="Arial" panose="020B0604020202020204" pitchFamily="34" charset="0"/>
              </a:rPr>
              <a:t>〇</a:t>
            </a:r>
            <a:r>
              <a:rPr lang="ja-JP" altLang="ja-JP" sz="2400" dirty="0">
                <a:latin typeface="Arial" panose="020B0604020202020204" pitchFamily="34" charset="0"/>
                <a:cs typeface="Arial" panose="020B0604020202020204" pitchFamily="34" charset="0"/>
              </a:rPr>
              <a:t>The </a:t>
            </a:r>
            <a:r>
              <a:rPr lang="en-US" altLang="ja-JP" sz="2400" dirty="0">
                <a:latin typeface="Arial" panose="020B0604020202020204" pitchFamily="34" charset="0"/>
                <a:cs typeface="Arial" panose="020B0604020202020204" pitchFamily="34" charset="0"/>
              </a:rPr>
              <a:t>amplitude</a:t>
            </a:r>
            <a:r>
              <a:rPr lang="ja-JP" altLang="ja-JP" sz="2400" dirty="0">
                <a:latin typeface="Arial" panose="020B0604020202020204" pitchFamily="34" charset="0"/>
                <a:cs typeface="Arial" panose="020B0604020202020204" pitchFamily="34" charset="0"/>
              </a:rPr>
              <a:t> of the </a:t>
            </a:r>
            <a:r>
              <a:rPr lang="en-US" altLang="ja-JP" sz="2400" dirty="0">
                <a:latin typeface="Arial" panose="020B0604020202020204" pitchFamily="34" charset="0"/>
                <a:cs typeface="Arial" panose="020B0604020202020204" pitchFamily="34" charset="0"/>
              </a:rPr>
              <a:t>second</a:t>
            </a:r>
            <a:r>
              <a:rPr lang="ja-JP" altLang="ja-JP" sz="2400" dirty="0">
                <a:latin typeface="Arial" panose="020B0604020202020204" pitchFamily="34" charset="0"/>
                <a:cs typeface="Arial" panose="020B0604020202020204" pitchFamily="34" charset="0"/>
              </a:rPr>
              <a:t> peak depends on both the fast</a:t>
            </a:r>
            <a:r>
              <a:rPr lang="en-US" altLang="ja-JP" sz="2400" dirty="0">
                <a:latin typeface="Arial" panose="020B0604020202020204" pitchFamily="34" charset="0"/>
                <a:cs typeface="Arial" panose="020B0604020202020204" pitchFamily="34" charset="0"/>
              </a:rPr>
              <a:t>-</a:t>
            </a:r>
            <a:r>
              <a:rPr lang="ja-JP" altLang="ja-JP" sz="2400" dirty="0">
                <a:latin typeface="Arial" panose="020B0604020202020204" pitchFamily="34" charset="0"/>
                <a:cs typeface="Arial" panose="020B0604020202020204" pitchFamily="34" charset="0"/>
              </a:rPr>
              <a:t>proton and </a:t>
            </a:r>
            <a:r>
              <a:rPr lang="en-US" altLang="ja-JP" sz="2400" dirty="0">
                <a:latin typeface="Arial" panose="020B0604020202020204" pitchFamily="34" charset="0"/>
                <a:cs typeface="Arial" panose="020B0604020202020204" pitchFamily="34" charset="0"/>
              </a:rPr>
              <a:t>fast-</a:t>
            </a:r>
            <a:r>
              <a:rPr lang="ja-JP" altLang="ja-JP" sz="2400" dirty="0">
                <a:latin typeface="Arial" panose="020B0604020202020204" pitchFamily="34" charset="0"/>
                <a:cs typeface="Arial" panose="020B0604020202020204" pitchFamily="34" charset="0"/>
              </a:rPr>
              <a:t>deuteron pressures. As both pressures increase, the time interval from the </a:t>
            </a:r>
            <a:r>
              <a:rPr lang="en-US" altLang="ja-JP" sz="2400" dirty="0">
                <a:latin typeface="Arial" panose="020B0604020202020204" pitchFamily="34" charset="0"/>
                <a:cs typeface="Arial" panose="020B0604020202020204" pitchFamily="34" charset="0"/>
              </a:rPr>
              <a:t>first</a:t>
            </a:r>
            <a:r>
              <a:rPr lang="ja-JP" altLang="ja-JP" sz="2400" dirty="0">
                <a:latin typeface="Arial" panose="020B0604020202020204" pitchFamily="34" charset="0"/>
                <a:cs typeface="Arial" panose="020B0604020202020204" pitchFamily="34" charset="0"/>
              </a:rPr>
              <a:t> peak becomes shorter.</a:t>
            </a:r>
            <a:endParaRPr lang="en-US" altLang="ja-JP" sz="2400" dirty="0">
              <a:latin typeface="Arial" panose="020B0604020202020204" pitchFamily="34" charset="0"/>
              <a:cs typeface="Arial" panose="020B0604020202020204" pitchFamily="34" charset="0"/>
            </a:endParaRPr>
          </a:p>
          <a:p>
            <a:pPr lvl="0"/>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When the second peak is present, t</a:t>
            </a:r>
            <a:r>
              <a:rPr lang="ja-JP" altLang="ja-JP" sz="2400" dirty="0">
                <a:latin typeface="Arial" panose="020B0604020202020204" pitchFamily="34" charset="0"/>
                <a:cs typeface="Arial" panose="020B0604020202020204" pitchFamily="34" charset="0"/>
              </a:rPr>
              <a:t>he fast</a:t>
            </a:r>
            <a:r>
              <a:rPr lang="en-US" altLang="ja-JP" sz="2400" dirty="0">
                <a:latin typeface="Arial" panose="020B0604020202020204" pitchFamily="34" charset="0"/>
                <a:cs typeface="Arial" panose="020B0604020202020204" pitchFamily="34" charset="0"/>
              </a:rPr>
              <a:t>-deuteron</a:t>
            </a:r>
            <a:r>
              <a:rPr lang="ja-JP" altLang="ja-JP" sz="2400" dirty="0">
                <a:latin typeface="Arial" panose="020B0604020202020204" pitchFamily="34" charset="0"/>
                <a:cs typeface="Arial" panose="020B0604020202020204" pitchFamily="34" charset="0"/>
              </a:rPr>
              <a:t> pressure decreases significantly.</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In addition, the gradient of fast P pressure changes in rho ~ 0.35.</a:t>
            </a:r>
          </a:p>
          <a:p>
            <a:pPr lvl="0"/>
            <a:endParaRPr lang="ja-JP" altLang="ja-JP" sz="2400" dirty="0">
              <a:latin typeface="Arial" panose="020B0604020202020204" pitchFamily="34" charset="0"/>
              <a:cs typeface="Arial" panose="020B0604020202020204" pitchFamily="34" charset="0"/>
            </a:endParaRPr>
          </a:p>
          <a:p>
            <a:endParaRPr lang="en-US" altLang="ja-JP" sz="2400" dirty="0">
              <a:latin typeface="Arial" panose="020B0604020202020204" pitchFamily="34" charset="0"/>
              <a:ea typeface="ＭＳ 明朝" panose="02020609040205080304" pitchFamily="17" charset="-128"/>
              <a:cs typeface="Arial" panose="020B0604020202020204" pitchFamily="34" charset="0"/>
            </a:endParaRPr>
          </a:p>
        </p:txBody>
      </p:sp>
    </p:spTree>
    <p:extLst>
      <p:ext uri="{BB962C8B-B14F-4D97-AF65-F5344CB8AC3E}">
        <p14:creationId xmlns:p14="http://schemas.microsoft.com/office/powerpoint/2010/main" val="2047344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951DB7-4338-219F-70A3-B5CF368C757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033C40E-F8CD-3AC5-96A4-D8EF296EAD8E}"/>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1624FC6-0F4B-B686-E28B-8752D45DB54E}"/>
              </a:ext>
            </a:extLst>
          </p:cNvPr>
          <p:cNvSpPr>
            <a:spLocks noGrp="1"/>
          </p:cNvSpPr>
          <p:nvPr>
            <p:ph type="sldNum" sz="quarter" idx="12"/>
          </p:nvPr>
        </p:nvSpPr>
        <p:spPr/>
        <p:txBody>
          <a:bodyPr/>
          <a:lstStyle/>
          <a:p>
            <a:fld id="{CBBDDD4E-16D4-41B9-AADA-A25CEA7F0F3F}" type="slidenum">
              <a:rPr lang="ja-JP" altLang="en-US" smtClean="0"/>
              <a:pPr/>
              <a:t>21</a:t>
            </a:fld>
            <a:endParaRPr lang="ja-JP" altLang="en-US" dirty="0"/>
          </a:p>
        </p:txBody>
      </p:sp>
    </p:spTree>
    <p:extLst>
      <p:ext uri="{BB962C8B-B14F-4D97-AF65-F5344CB8AC3E}">
        <p14:creationId xmlns:p14="http://schemas.microsoft.com/office/powerpoint/2010/main" val="3876915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A58838-1A20-0874-F25B-258833FC122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93BC9CD-D664-C35C-14B8-1D9B073697D8}"/>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810E525-46CE-E0B1-8DE3-BD83F530FC26}"/>
              </a:ext>
            </a:extLst>
          </p:cNvPr>
          <p:cNvSpPr>
            <a:spLocks noGrp="1"/>
          </p:cNvSpPr>
          <p:nvPr>
            <p:ph type="sldNum" sz="quarter" idx="12"/>
          </p:nvPr>
        </p:nvSpPr>
        <p:spPr/>
        <p:txBody>
          <a:bodyPr/>
          <a:lstStyle/>
          <a:p>
            <a:fld id="{CBBDDD4E-16D4-41B9-AADA-A25CEA7F0F3F}" type="slidenum">
              <a:rPr lang="ja-JP" altLang="en-US" smtClean="0"/>
              <a:pPr/>
              <a:t>22</a:t>
            </a:fld>
            <a:endParaRPr lang="ja-JP" altLang="en-US" dirty="0"/>
          </a:p>
        </p:txBody>
      </p:sp>
      <p:pic>
        <p:nvPicPr>
          <p:cNvPr id="6" name="図 5">
            <a:extLst>
              <a:ext uri="{FF2B5EF4-FFF2-40B4-BE49-F238E27FC236}">
                <a16:creationId xmlns:a16="http://schemas.microsoft.com/office/drawing/2014/main" id="{055CFEF8-9872-22CE-8F57-2D088013A995}"/>
              </a:ext>
            </a:extLst>
          </p:cNvPr>
          <p:cNvPicPr>
            <a:picLocks noChangeAspect="1"/>
          </p:cNvPicPr>
          <p:nvPr/>
        </p:nvPicPr>
        <p:blipFill>
          <a:blip r:embed="rId3"/>
          <a:stretch>
            <a:fillRect/>
          </a:stretch>
        </p:blipFill>
        <p:spPr>
          <a:xfrm>
            <a:off x="0" y="69734"/>
            <a:ext cx="9144000" cy="6718531"/>
          </a:xfrm>
          <a:prstGeom prst="rect">
            <a:avLst/>
          </a:prstGeom>
        </p:spPr>
      </p:pic>
    </p:spTree>
    <p:extLst>
      <p:ext uri="{BB962C8B-B14F-4D97-AF65-F5344CB8AC3E}">
        <p14:creationId xmlns:p14="http://schemas.microsoft.com/office/powerpoint/2010/main" val="3833393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D0FC2A-1B3B-3495-69EC-A3A0C266022C}"/>
              </a:ext>
            </a:extLst>
          </p:cNvPr>
          <p:cNvSpPr>
            <a:spLocks noGrp="1"/>
          </p:cNvSpPr>
          <p:nvPr>
            <p:ph type="sldNum" sz="quarter" idx="12"/>
          </p:nvPr>
        </p:nvSpPr>
        <p:spPr/>
        <p:txBody>
          <a:bodyPr/>
          <a:lstStyle/>
          <a:p>
            <a:fld id="{CBBDDD4E-16D4-41B9-AADA-A25CEA7F0F3F}" type="slidenum">
              <a:rPr lang="ja-JP" altLang="en-US" smtClean="0"/>
              <a:pPr/>
              <a:t>23</a:t>
            </a:fld>
            <a:endParaRPr lang="ja-JP" altLang="en-US" dirty="0"/>
          </a:p>
        </p:txBody>
      </p:sp>
      <p:pic>
        <p:nvPicPr>
          <p:cNvPr id="7" name="図 6">
            <a:extLst>
              <a:ext uri="{FF2B5EF4-FFF2-40B4-BE49-F238E27FC236}">
                <a16:creationId xmlns:a16="http://schemas.microsoft.com/office/drawing/2014/main" id="{BA5832E0-BD17-1F39-E079-C8556924B739}"/>
              </a:ext>
            </a:extLst>
          </p:cNvPr>
          <p:cNvPicPr>
            <a:picLocks noChangeAspect="1"/>
          </p:cNvPicPr>
          <p:nvPr/>
        </p:nvPicPr>
        <p:blipFill>
          <a:blip r:embed="rId2"/>
          <a:stretch>
            <a:fillRect/>
          </a:stretch>
        </p:blipFill>
        <p:spPr>
          <a:xfrm>
            <a:off x="683568" y="980728"/>
            <a:ext cx="5438378" cy="4350702"/>
          </a:xfrm>
          <a:prstGeom prst="rect">
            <a:avLst/>
          </a:prstGeom>
        </p:spPr>
      </p:pic>
      <p:sp>
        <p:nvSpPr>
          <p:cNvPr id="9" name="正方形/長方形 8">
            <a:extLst>
              <a:ext uri="{FF2B5EF4-FFF2-40B4-BE49-F238E27FC236}">
                <a16:creationId xmlns:a16="http://schemas.microsoft.com/office/drawing/2014/main" id="{05BB79C6-2E1F-7AF9-B3BD-9F93B204BDD5}"/>
              </a:ext>
            </a:extLst>
          </p:cNvPr>
          <p:cNvSpPr/>
          <p:nvPr/>
        </p:nvSpPr>
        <p:spPr>
          <a:xfrm>
            <a:off x="1979712" y="3933056"/>
            <a:ext cx="2520280" cy="707886"/>
          </a:xfrm>
          <a:prstGeom prst="rect">
            <a:avLst/>
          </a:prstGeom>
        </p:spPr>
        <p:txBody>
          <a:bodyPr wrap="square">
            <a:spAutoFit/>
          </a:bodyPr>
          <a:lstStyle/>
          <a:p>
            <a:r>
              <a:rPr lang="en-US" altLang="ja-JP" sz="2000" dirty="0">
                <a:latin typeface="Arial" charset="0"/>
                <a:cs typeface="Arial" charset="0"/>
              </a:rPr>
              <a:t>Fast P pres.</a:t>
            </a:r>
          </a:p>
          <a:p>
            <a:r>
              <a:rPr lang="en-US" altLang="ja-JP" sz="2000" dirty="0">
                <a:latin typeface="Arial" charset="0"/>
                <a:cs typeface="Arial" charset="0"/>
              </a:rPr>
              <a:t>(P(H)x1.5, P(D)x1.5) </a:t>
            </a:r>
          </a:p>
        </p:txBody>
      </p:sp>
      <p:cxnSp>
        <p:nvCxnSpPr>
          <p:cNvPr id="2" name="直線コネクタ 1">
            <a:extLst>
              <a:ext uri="{FF2B5EF4-FFF2-40B4-BE49-F238E27FC236}">
                <a16:creationId xmlns:a16="http://schemas.microsoft.com/office/drawing/2014/main" id="{F0FE2AE7-4A89-F30C-765B-4BFF023700B7}"/>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9">
            <a:extLst>
              <a:ext uri="{FF2B5EF4-FFF2-40B4-BE49-F238E27FC236}">
                <a16:creationId xmlns:a16="http://schemas.microsoft.com/office/drawing/2014/main" id="{C126B44A-8A89-F2B1-715A-4F04E3E16615}"/>
              </a:ext>
            </a:extLst>
          </p:cNvPr>
          <p:cNvSpPr txBox="1">
            <a:spLocks noChangeArrowheads="1"/>
          </p:cNvSpPr>
          <p:nvPr/>
        </p:nvSpPr>
        <p:spPr>
          <a:xfrm>
            <a:off x="-36512" y="249783"/>
            <a:ext cx="9372600" cy="44291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3200" dirty="0">
                <a:latin typeface="Arial" panose="020B0604020202020204" pitchFamily="34" charset="0"/>
                <a:cs typeface="Arial" panose="020B0604020202020204" pitchFamily="34" charset="0"/>
              </a:rPr>
              <a:t>Comparison of fast P pressure with case of AE driven by only P</a:t>
            </a:r>
          </a:p>
        </p:txBody>
      </p:sp>
      <p:sp>
        <p:nvSpPr>
          <p:cNvPr id="6" name="テキスト ボックス 5">
            <a:extLst>
              <a:ext uri="{FF2B5EF4-FFF2-40B4-BE49-F238E27FC236}">
                <a16:creationId xmlns:a16="http://schemas.microsoft.com/office/drawing/2014/main" id="{31D356A3-0B33-DE89-5300-989757837A20}"/>
              </a:ext>
            </a:extLst>
          </p:cNvPr>
          <p:cNvSpPr txBox="1"/>
          <p:nvPr/>
        </p:nvSpPr>
        <p:spPr>
          <a:xfrm>
            <a:off x="3428287" y="5157797"/>
            <a:ext cx="615874" cy="461665"/>
          </a:xfrm>
          <a:prstGeom prst="rect">
            <a:avLst/>
          </a:prstGeom>
          <a:noFill/>
        </p:spPr>
        <p:txBody>
          <a:bodyPr wrap="none" rtlCol="0">
            <a:spAutoFit/>
          </a:bodyPr>
          <a:lstStyle/>
          <a:p>
            <a:r>
              <a:rPr kumimoji="1" lang="en-US" altLang="ja-JP" sz="2400" dirty="0"/>
              <a:t>rho</a:t>
            </a:r>
            <a:endParaRPr kumimoji="1" lang="ja-JP" altLang="en-US" sz="2400" dirty="0"/>
          </a:p>
        </p:txBody>
      </p:sp>
      <p:sp>
        <p:nvSpPr>
          <p:cNvPr id="10" name="テキスト ボックス 9">
            <a:extLst>
              <a:ext uri="{FF2B5EF4-FFF2-40B4-BE49-F238E27FC236}">
                <a16:creationId xmlns:a16="http://schemas.microsoft.com/office/drawing/2014/main" id="{23688440-185C-A3E3-7A90-AFE9224F63A8}"/>
              </a:ext>
            </a:extLst>
          </p:cNvPr>
          <p:cNvSpPr txBox="1"/>
          <p:nvPr/>
        </p:nvSpPr>
        <p:spPr>
          <a:xfrm rot="-5400000">
            <a:off x="231473" y="2841050"/>
            <a:ext cx="714234" cy="461665"/>
          </a:xfrm>
          <a:prstGeom prst="rect">
            <a:avLst/>
          </a:prstGeom>
          <a:noFill/>
        </p:spPr>
        <p:txBody>
          <a:bodyPr wrap="none" rtlCol="0">
            <a:spAutoFit/>
          </a:bodyPr>
          <a:lstStyle/>
          <a:p>
            <a:r>
              <a:rPr lang="en-US" altLang="ja-JP" sz="2400" dirty="0" err="1"/>
              <a:t>P</a:t>
            </a:r>
            <a:r>
              <a:rPr lang="en-US" altLang="ja-JP" sz="2400" baseline="-25000" dirty="0" err="1"/>
              <a:t>para</a:t>
            </a:r>
            <a:endParaRPr kumimoji="1" lang="ja-JP" altLang="en-US" sz="2400" baseline="-25000" dirty="0"/>
          </a:p>
        </p:txBody>
      </p:sp>
    </p:spTree>
    <p:extLst>
      <p:ext uri="{BB962C8B-B14F-4D97-AF65-F5344CB8AC3E}">
        <p14:creationId xmlns:p14="http://schemas.microsoft.com/office/powerpoint/2010/main" val="3771860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43C3D-5F30-C1F0-A756-1D839835624C}"/>
            </a:ext>
          </a:extLst>
        </p:cNvPr>
        <p:cNvGrpSpPr/>
        <p:nvPr/>
      </p:nvGrpSpPr>
      <p:grpSpPr>
        <a:xfrm>
          <a:off x="0" y="0"/>
          <a:ext cx="0" cy="0"/>
          <a:chOff x="0" y="0"/>
          <a:chExt cx="0" cy="0"/>
        </a:xfrm>
      </p:grpSpPr>
      <p:pic>
        <p:nvPicPr>
          <p:cNvPr id="18" name="図 17">
            <a:extLst>
              <a:ext uri="{FF2B5EF4-FFF2-40B4-BE49-F238E27FC236}">
                <a16:creationId xmlns:a16="http://schemas.microsoft.com/office/drawing/2014/main" id="{59761A53-FB8F-2044-49CD-12C91BB72FD8}"/>
              </a:ext>
            </a:extLst>
          </p:cNvPr>
          <p:cNvPicPr>
            <a:picLocks noChangeAspect="1"/>
          </p:cNvPicPr>
          <p:nvPr/>
        </p:nvPicPr>
        <p:blipFill>
          <a:blip r:embed="rId2"/>
          <a:stretch>
            <a:fillRect/>
          </a:stretch>
        </p:blipFill>
        <p:spPr>
          <a:xfrm>
            <a:off x="0" y="1002396"/>
            <a:ext cx="4788024" cy="2658425"/>
          </a:xfrm>
          <a:prstGeom prst="rect">
            <a:avLst/>
          </a:prstGeom>
        </p:spPr>
      </p:pic>
      <p:sp>
        <p:nvSpPr>
          <p:cNvPr id="4" name="スライド番号プレースホルダー 3">
            <a:extLst>
              <a:ext uri="{FF2B5EF4-FFF2-40B4-BE49-F238E27FC236}">
                <a16:creationId xmlns:a16="http://schemas.microsoft.com/office/drawing/2014/main" id="{5B2991F0-19DB-5C88-D71D-6E1D40FF7E1A}"/>
              </a:ext>
            </a:extLst>
          </p:cNvPr>
          <p:cNvSpPr>
            <a:spLocks noGrp="1"/>
          </p:cNvSpPr>
          <p:nvPr>
            <p:ph type="sldNum" sz="quarter" idx="12"/>
          </p:nvPr>
        </p:nvSpPr>
        <p:spPr/>
        <p:txBody>
          <a:bodyPr/>
          <a:lstStyle/>
          <a:p>
            <a:fld id="{CBBDDD4E-16D4-41B9-AADA-A25CEA7F0F3F}" type="slidenum">
              <a:rPr lang="ja-JP" altLang="en-US" smtClean="0"/>
              <a:pPr/>
              <a:t>24</a:t>
            </a:fld>
            <a:endParaRPr lang="ja-JP" altLang="en-US" dirty="0"/>
          </a:p>
        </p:txBody>
      </p:sp>
      <p:cxnSp>
        <p:nvCxnSpPr>
          <p:cNvPr id="5" name="直線コネクタ 4">
            <a:extLst>
              <a:ext uri="{FF2B5EF4-FFF2-40B4-BE49-F238E27FC236}">
                <a16:creationId xmlns:a16="http://schemas.microsoft.com/office/drawing/2014/main" id="{3CA737BE-C259-8120-39F4-240E49A8BC98}"/>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AD4F7521-6913-E8EB-978E-4921F9CE87BC}"/>
              </a:ext>
            </a:extLst>
          </p:cNvPr>
          <p:cNvSpPr txBox="1"/>
          <p:nvPr/>
        </p:nvSpPr>
        <p:spPr>
          <a:xfrm>
            <a:off x="-36512" y="-46548"/>
            <a:ext cx="5261377"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Discussion of the second peak. </a:t>
            </a:r>
          </a:p>
        </p:txBody>
      </p:sp>
      <p:sp>
        <p:nvSpPr>
          <p:cNvPr id="10" name="正方形/長方形 9">
            <a:extLst>
              <a:ext uri="{FF2B5EF4-FFF2-40B4-BE49-F238E27FC236}">
                <a16:creationId xmlns:a16="http://schemas.microsoft.com/office/drawing/2014/main" id="{B10B0E75-9311-6179-8AA2-21C3BE2845D3}"/>
              </a:ext>
            </a:extLst>
          </p:cNvPr>
          <p:cNvSpPr/>
          <p:nvPr/>
        </p:nvSpPr>
        <p:spPr>
          <a:xfrm>
            <a:off x="588982" y="532674"/>
            <a:ext cx="5112568" cy="1323439"/>
          </a:xfrm>
          <a:prstGeom prst="rect">
            <a:avLst/>
          </a:prstGeom>
        </p:spPr>
        <p:txBody>
          <a:bodyPr wrap="square">
            <a:spAutoFit/>
          </a:bodyPr>
          <a:lstStyle/>
          <a:p>
            <a:r>
              <a:rPr lang="en-US" altLang="ja-JP" sz="2000" dirty="0">
                <a:latin typeface="Arial" charset="0"/>
                <a:cs typeface="Arial" charset="0"/>
              </a:rPr>
              <a:t>Time evolution of fast  P pressure </a:t>
            </a:r>
          </a:p>
          <a:p>
            <a:r>
              <a:rPr lang="en-US" altLang="ja-JP" sz="2000" dirty="0">
                <a:latin typeface="Arial" charset="0"/>
                <a:cs typeface="Arial" charset="0"/>
              </a:rPr>
              <a:t>near plasma center </a:t>
            </a:r>
            <a:r>
              <a:rPr lang="ja-JP" altLang="en-US" sz="2000" dirty="0">
                <a:latin typeface="Arial" charset="0"/>
                <a:cs typeface="Arial" charset="0"/>
              </a:rPr>
              <a:t>（</a:t>
            </a:r>
            <a:r>
              <a:rPr lang="en-US" altLang="ja-JP" sz="2000" dirty="0">
                <a:latin typeface="Arial" charset="0"/>
                <a:cs typeface="Arial" charset="0"/>
              </a:rPr>
              <a:t>rho</a:t>
            </a:r>
            <a:r>
              <a:rPr lang="ja-JP" altLang="en-US" sz="2000" dirty="0">
                <a:latin typeface="Arial" charset="0"/>
                <a:cs typeface="Arial" charset="0"/>
              </a:rPr>
              <a:t>＝０．１）</a:t>
            </a:r>
            <a:endParaRPr lang="en-US" altLang="ja-JP" sz="2000" dirty="0">
              <a:latin typeface="Arial" charset="0"/>
              <a:cs typeface="Arial" charset="0"/>
            </a:endParaRPr>
          </a:p>
          <a:p>
            <a:r>
              <a:rPr lang="en-US" altLang="ja-JP" sz="2000" dirty="0">
                <a:latin typeface="Arial" charset="0"/>
                <a:cs typeface="Arial" charset="0"/>
              </a:rPr>
              <a:t>         (P(H)x1.5)</a:t>
            </a:r>
          </a:p>
          <a:p>
            <a:endParaRPr lang="en-US" altLang="ja-JP" sz="2000" dirty="0">
              <a:latin typeface="Arial" charset="0"/>
              <a:cs typeface="Arial" charset="0"/>
            </a:endParaRPr>
          </a:p>
        </p:txBody>
      </p:sp>
      <p:sp>
        <p:nvSpPr>
          <p:cNvPr id="12" name="テキスト ボックス 11">
            <a:extLst>
              <a:ext uri="{FF2B5EF4-FFF2-40B4-BE49-F238E27FC236}">
                <a16:creationId xmlns:a16="http://schemas.microsoft.com/office/drawing/2014/main" id="{4E68397E-1544-C8C7-2B44-E7706AC920C4}"/>
              </a:ext>
            </a:extLst>
          </p:cNvPr>
          <p:cNvSpPr txBox="1"/>
          <p:nvPr/>
        </p:nvSpPr>
        <p:spPr>
          <a:xfrm>
            <a:off x="179512" y="3861048"/>
            <a:ext cx="8953734" cy="4524315"/>
          </a:xfrm>
          <a:prstGeom prst="rect">
            <a:avLst/>
          </a:prstGeom>
          <a:noFill/>
        </p:spPr>
        <p:txBody>
          <a:bodyPr wrap="square" rtlCol="0">
            <a:spAutoFit/>
          </a:bodyPr>
          <a:lstStyle/>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As</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P(D)</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increases, t</a:t>
            </a:r>
            <a:r>
              <a:rPr lang="ja-JP" altLang="ja-JP" sz="2400" dirty="0">
                <a:latin typeface="Arial" panose="020B0604020202020204" pitchFamily="34" charset="0"/>
                <a:cs typeface="Arial" panose="020B0604020202020204" pitchFamily="34" charset="0"/>
              </a:rPr>
              <a:t>he </a:t>
            </a:r>
            <a:r>
              <a:rPr lang="en-US" altLang="ja-JP" sz="2400" dirty="0">
                <a:latin typeface="Arial" panose="020B0604020202020204" pitchFamily="34" charset="0"/>
                <a:cs typeface="Arial" panose="020B0604020202020204" pitchFamily="34" charset="0"/>
              </a:rPr>
              <a:t>recovery </a:t>
            </a:r>
            <a:r>
              <a:rPr lang="ja-JP" altLang="ja-JP" sz="2400" dirty="0">
                <a:latin typeface="Arial" panose="020B0604020202020204" pitchFamily="34" charset="0"/>
                <a:cs typeface="Arial" panose="020B0604020202020204" pitchFamily="34" charset="0"/>
              </a:rPr>
              <a:t>of </a:t>
            </a:r>
            <a:r>
              <a:rPr lang="en-US" altLang="ja-JP" sz="2400" dirty="0">
                <a:latin typeface="Arial" panose="020B0604020202020204" pitchFamily="34" charset="0"/>
                <a:cs typeface="Arial" panose="020B0604020202020204" pitchFamily="34" charset="0"/>
              </a:rPr>
              <a:t>fast P pressure</a:t>
            </a:r>
            <a:r>
              <a:rPr lang="ja-JP" altLang="ja-JP"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near the plasma center </a:t>
            </a:r>
            <a:r>
              <a:rPr lang="ja-JP" altLang="ja-JP" sz="2400" dirty="0">
                <a:latin typeface="Arial" panose="020B0604020202020204" pitchFamily="34" charset="0"/>
                <a:cs typeface="Arial" panose="020B0604020202020204" pitchFamily="34" charset="0"/>
              </a:rPr>
              <a:t>becomes more significant</a:t>
            </a:r>
            <a:r>
              <a:rPr lang="en-US" altLang="ja-JP" sz="2400" dirty="0">
                <a:latin typeface="Arial" panose="020B0604020202020204" pitchFamily="34" charset="0"/>
                <a:cs typeface="Arial" panose="020B0604020202020204" pitchFamily="34" charset="0"/>
              </a:rPr>
              <a:t>. </a:t>
            </a:r>
          </a:p>
          <a:p>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AEs driven by fast D (or fast P and fast D) cause t</a:t>
            </a:r>
            <a:r>
              <a:rPr lang="ja-JP" altLang="ja-JP" sz="2400" dirty="0">
                <a:latin typeface="Arial" panose="020B0604020202020204" pitchFamily="34" charset="0"/>
                <a:cs typeface="Arial" panose="020B0604020202020204" pitchFamily="34" charset="0"/>
              </a:rPr>
              <a:t>he </a:t>
            </a:r>
            <a:r>
              <a:rPr lang="en-US" altLang="ja-JP" sz="2400" dirty="0">
                <a:latin typeface="Arial" panose="020B0604020202020204" pitchFamily="34" charset="0"/>
                <a:cs typeface="Arial" panose="020B0604020202020204" pitchFamily="34" charset="0"/>
              </a:rPr>
              <a:t>recovery </a:t>
            </a:r>
            <a:r>
              <a:rPr lang="ja-JP" altLang="ja-JP" sz="2400" dirty="0">
                <a:latin typeface="Arial" panose="020B0604020202020204" pitchFamily="34" charset="0"/>
                <a:cs typeface="Arial" panose="020B0604020202020204" pitchFamily="34" charset="0"/>
              </a:rPr>
              <a:t>of </a:t>
            </a:r>
            <a:r>
              <a:rPr lang="en-US" altLang="ja-JP" sz="2400" dirty="0">
                <a:latin typeface="Arial" panose="020B0604020202020204" pitchFamily="34" charset="0"/>
                <a:cs typeface="Arial" panose="020B0604020202020204" pitchFamily="34" charset="0"/>
              </a:rPr>
              <a:t>fast P pressure</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near the plasma center.</a:t>
            </a:r>
          </a:p>
          <a:p>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 The recovery leads to the re-excitation of AEs and the redistribution of fast D and fast P pressures.</a:t>
            </a:r>
          </a:p>
          <a:p>
            <a:r>
              <a:rPr lang="ja-JP" altLang="en-US" sz="2400" dirty="0">
                <a:latin typeface="Arial" panose="020B0604020202020204" pitchFamily="34" charset="0"/>
                <a:cs typeface="Arial" panose="020B0604020202020204" pitchFamily="34" charset="0"/>
              </a:rPr>
              <a:t>〇</a:t>
            </a:r>
            <a:r>
              <a:rPr lang="ja-JP" altLang="ja-JP" sz="2400" dirty="0">
                <a:latin typeface="Arial" panose="020B0604020202020204" pitchFamily="34" charset="0"/>
                <a:cs typeface="Arial" panose="020B0604020202020204" pitchFamily="34" charset="0"/>
              </a:rPr>
              <a:t>The</a:t>
            </a:r>
            <a:r>
              <a:rPr lang="en-US" altLang="ja-JP" sz="2400" dirty="0">
                <a:latin typeface="Arial" panose="020B0604020202020204" pitchFamily="34" charset="0"/>
                <a:cs typeface="Arial" panose="020B0604020202020204" pitchFamily="34" charset="0"/>
              </a:rPr>
              <a:t> superimposition</a:t>
            </a:r>
            <a:r>
              <a:rPr lang="ja-JP" altLang="ja-JP" sz="2400" dirty="0">
                <a:latin typeface="Arial" panose="020B0604020202020204" pitchFamily="34" charset="0"/>
                <a:cs typeface="Arial" panose="020B0604020202020204" pitchFamily="34" charset="0"/>
              </a:rPr>
              <a:t> of </a:t>
            </a:r>
            <a:r>
              <a:rPr lang="en-US" altLang="ja-JP" sz="2400" dirty="0">
                <a:latin typeface="Arial" panose="020B0604020202020204" pitchFamily="34" charset="0"/>
                <a:cs typeface="Arial" panose="020B0604020202020204" pitchFamily="34" charset="0"/>
              </a:rPr>
              <a:t>these AEs (fast P</a:t>
            </a:r>
            <a:r>
              <a:rPr lang="ja-JP" altLang="ja-JP"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driven AEs and fast D (or P and D) driven AEs) may produce</a:t>
            </a:r>
            <a:r>
              <a:rPr lang="ja-JP" altLang="ja-JP" sz="2400" dirty="0">
                <a:latin typeface="Arial" panose="020B0604020202020204" pitchFamily="34" charset="0"/>
                <a:cs typeface="Arial" panose="020B0604020202020204" pitchFamily="34" charset="0"/>
              </a:rPr>
              <a:t> the second peak.</a:t>
            </a:r>
            <a:endParaRPr lang="en-US" altLang="ja-JP" sz="2400" dirty="0">
              <a:latin typeface="Arial" panose="020B0604020202020204" pitchFamily="34" charset="0"/>
              <a:cs typeface="Arial" panose="020B0604020202020204" pitchFamily="34" charset="0"/>
            </a:endParaRPr>
          </a:p>
          <a:p>
            <a:endParaRPr lang="en-US" altLang="ja-JP" sz="2400" dirty="0">
              <a:latin typeface="Arial" panose="020B0604020202020204" pitchFamily="34" charset="0"/>
              <a:cs typeface="Arial" panose="020B0604020202020204" pitchFamily="34" charset="0"/>
            </a:endParaRPr>
          </a:p>
          <a:p>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One possible reason for the second peak is that the resonance regions are close to each other, with frequencies ~ 50 kHz for fast P only and </a:t>
            </a:r>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60 kHz for fast D only. </a:t>
            </a:r>
          </a:p>
        </p:txBody>
      </p:sp>
      <p:sp>
        <p:nvSpPr>
          <p:cNvPr id="9" name="テキスト ボックス 8">
            <a:extLst>
              <a:ext uri="{FF2B5EF4-FFF2-40B4-BE49-F238E27FC236}">
                <a16:creationId xmlns:a16="http://schemas.microsoft.com/office/drawing/2014/main" id="{056BD789-FD9C-C0EE-A588-F6B591137890}"/>
              </a:ext>
            </a:extLst>
          </p:cNvPr>
          <p:cNvSpPr txBox="1"/>
          <p:nvPr/>
        </p:nvSpPr>
        <p:spPr>
          <a:xfrm>
            <a:off x="2077064" y="3429000"/>
            <a:ext cx="1380506" cy="461665"/>
          </a:xfrm>
          <a:prstGeom prst="rect">
            <a:avLst/>
          </a:prstGeom>
          <a:noFill/>
        </p:spPr>
        <p:txBody>
          <a:bodyPr wrap="none" rtlCol="0">
            <a:spAutoFit/>
          </a:bodyPr>
          <a:lstStyle/>
          <a:p>
            <a:r>
              <a:rPr lang="en-US" altLang="ja-JP" sz="2400" dirty="0"/>
              <a:t>time [</a:t>
            </a:r>
            <a:r>
              <a:rPr lang="en-US" altLang="ja-JP" sz="2400" dirty="0" err="1"/>
              <a:t>ms</a:t>
            </a:r>
            <a:r>
              <a:rPr lang="en-US" altLang="ja-JP" sz="2400" dirty="0"/>
              <a:t>]</a:t>
            </a:r>
            <a:endParaRPr kumimoji="1" lang="ja-JP" altLang="en-US" sz="2400" dirty="0"/>
          </a:p>
        </p:txBody>
      </p:sp>
      <p:sp>
        <p:nvSpPr>
          <p:cNvPr id="13" name="テキスト ボックス 12">
            <a:extLst>
              <a:ext uri="{FF2B5EF4-FFF2-40B4-BE49-F238E27FC236}">
                <a16:creationId xmlns:a16="http://schemas.microsoft.com/office/drawing/2014/main" id="{48C84E95-ACE1-5F15-123F-EFAC5940D749}"/>
              </a:ext>
            </a:extLst>
          </p:cNvPr>
          <p:cNvSpPr txBox="1"/>
          <p:nvPr/>
        </p:nvSpPr>
        <p:spPr>
          <a:xfrm rot="-5400000">
            <a:off x="-1124755" y="2140797"/>
            <a:ext cx="2494144" cy="461665"/>
          </a:xfrm>
          <a:prstGeom prst="rect">
            <a:avLst/>
          </a:prstGeom>
          <a:noFill/>
        </p:spPr>
        <p:txBody>
          <a:bodyPr wrap="none" rtlCol="0">
            <a:spAutoFit/>
          </a:bodyPr>
          <a:lstStyle/>
          <a:p>
            <a:r>
              <a:rPr kumimoji="1" lang="en-US" altLang="ja-JP" sz="2400" dirty="0"/>
              <a:t>(</a:t>
            </a:r>
            <a:r>
              <a:rPr kumimoji="1" lang="en-US" altLang="ja-JP" sz="2400" dirty="0" err="1"/>
              <a:t>P</a:t>
            </a:r>
            <a:r>
              <a:rPr kumimoji="1" lang="en-US" altLang="ja-JP" sz="2400" baseline="-25000" dirty="0" err="1"/>
              <a:t>para</a:t>
            </a:r>
            <a:r>
              <a:rPr kumimoji="1" lang="en-US" altLang="ja-JP" sz="2400" dirty="0" err="1"/>
              <a:t>-P</a:t>
            </a:r>
            <a:r>
              <a:rPr kumimoji="1" lang="en-US" altLang="ja-JP" sz="2400" baseline="-25000" dirty="0" err="1"/>
              <a:t>para_init</a:t>
            </a:r>
            <a:r>
              <a:rPr kumimoji="1" lang="en-US" altLang="ja-JP" sz="2400" dirty="0"/>
              <a:t>)x1e3</a:t>
            </a:r>
            <a:endParaRPr kumimoji="1" lang="ja-JP" altLang="en-US" sz="2400" dirty="0"/>
          </a:p>
        </p:txBody>
      </p:sp>
      <p:pic>
        <p:nvPicPr>
          <p:cNvPr id="16" name="図 15">
            <a:extLst>
              <a:ext uri="{FF2B5EF4-FFF2-40B4-BE49-F238E27FC236}">
                <a16:creationId xmlns:a16="http://schemas.microsoft.com/office/drawing/2014/main" id="{54E203ED-08EA-18A7-4BB5-2AAAE5E6200D}"/>
              </a:ext>
            </a:extLst>
          </p:cNvPr>
          <p:cNvPicPr>
            <a:picLocks noChangeAspect="1"/>
          </p:cNvPicPr>
          <p:nvPr/>
        </p:nvPicPr>
        <p:blipFill>
          <a:blip r:embed="rId3"/>
          <a:stretch>
            <a:fillRect/>
          </a:stretch>
        </p:blipFill>
        <p:spPr>
          <a:xfrm>
            <a:off x="4644008" y="1056154"/>
            <a:ext cx="4561246" cy="2516862"/>
          </a:xfrm>
          <a:prstGeom prst="rect">
            <a:avLst/>
          </a:prstGeom>
        </p:spPr>
      </p:pic>
      <p:sp>
        <p:nvSpPr>
          <p:cNvPr id="20" name="テキスト ボックス 19">
            <a:extLst>
              <a:ext uri="{FF2B5EF4-FFF2-40B4-BE49-F238E27FC236}">
                <a16:creationId xmlns:a16="http://schemas.microsoft.com/office/drawing/2014/main" id="{95D2CBFB-9ADF-0258-5B11-5410D3210943}"/>
              </a:ext>
            </a:extLst>
          </p:cNvPr>
          <p:cNvSpPr txBox="1"/>
          <p:nvPr/>
        </p:nvSpPr>
        <p:spPr>
          <a:xfrm>
            <a:off x="6582131" y="3387869"/>
            <a:ext cx="1380506" cy="461665"/>
          </a:xfrm>
          <a:prstGeom prst="rect">
            <a:avLst/>
          </a:prstGeom>
          <a:noFill/>
        </p:spPr>
        <p:txBody>
          <a:bodyPr wrap="none" rtlCol="0">
            <a:spAutoFit/>
          </a:bodyPr>
          <a:lstStyle/>
          <a:p>
            <a:r>
              <a:rPr lang="en-US" altLang="ja-JP" sz="2400" dirty="0"/>
              <a:t>time [</a:t>
            </a:r>
            <a:r>
              <a:rPr lang="en-US" altLang="ja-JP" sz="2400" dirty="0" err="1"/>
              <a:t>ms</a:t>
            </a:r>
            <a:r>
              <a:rPr lang="en-US" altLang="ja-JP" sz="2400" dirty="0"/>
              <a:t>]</a:t>
            </a:r>
            <a:endParaRPr kumimoji="1" lang="ja-JP" altLang="en-US" sz="2400" dirty="0"/>
          </a:p>
        </p:txBody>
      </p:sp>
      <p:sp>
        <p:nvSpPr>
          <p:cNvPr id="22" name="テキスト ボックス 21">
            <a:extLst>
              <a:ext uri="{FF2B5EF4-FFF2-40B4-BE49-F238E27FC236}">
                <a16:creationId xmlns:a16="http://schemas.microsoft.com/office/drawing/2014/main" id="{D4843C16-A4B5-C3A5-47A0-A41EB3415CF1}"/>
              </a:ext>
            </a:extLst>
          </p:cNvPr>
          <p:cNvSpPr txBox="1"/>
          <p:nvPr/>
        </p:nvSpPr>
        <p:spPr>
          <a:xfrm rot="-5400000">
            <a:off x="3763065" y="1976937"/>
            <a:ext cx="1958100" cy="461665"/>
          </a:xfrm>
          <a:prstGeom prst="rect">
            <a:avLst/>
          </a:prstGeom>
          <a:noFill/>
        </p:spPr>
        <p:txBody>
          <a:bodyPr wrap="none" rtlCol="0">
            <a:spAutoFit/>
          </a:bodyPr>
          <a:lstStyle/>
          <a:p>
            <a:r>
              <a:rPr kumimoji="1" lang="en-US" altLang="ja-JP" sz="2400" dirty="0"/>
              <a:t>Kinetic energy</a:t>
            </a:r>
            <a:endParaRPr kumimoji="1" lang="ja-JP" altLang="en-US" sz="2400" dirty="0"/>
          </a:p>
        </p:txBody>
      </p:sp>
    </p:spTree>
    <p:extLst>
      <p:ext uri="{BB962C8B-B14F-4D97-AF65-F5344CB8AC3E}">
        <p14:creationId xmlns:p14="http://schemas.microsoft.com/office/powerpoint/2010/main" val="4219513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40774-FCF1-CCF4-61F7-7208C22FE9D8}"/>
            </a:ext>
          </a:extLst>
        </p:cNvPr>
        <p:cNvGrpSpPr/>
        <p:nvPr/>
      </p:nvGrpSpPr>
      <p:grpSpPr>
        <a:xfrm>
          <a:off x="0" y="0"/>
          <a:ext cx="0" cy="0"/>
          <a:chOff x="0" y="0"/>
          <a:chExt cx="0" cy="0"/>
        </a:xfrm>
      </p:grpSpPr>
      <p:pic>
        <p:nvPicPr>
          <p:cNvPr id="26" name="図 25">
            <a:extLst>
              <a:ext uri="{FF2B5EF4-FFF2-40B4-BE49-F238E27FC236}">
                <a16:creationId xmlns:a16="http://schemas.microsoft.com/office/drawing/2014/main" id="{653CEC4E-1CB3-D4B4-095A-C122BC0EAC4F}"/>
              </a:ext>
            </a:extLst>
          </p:cNvPr>
          <p:cNvPicPr>
            <a:picLocks noChangeAspect="1"/>
          </p:cNvPicPr>
          <p:nvPr/>
        </p:nvPicPr>
        <p:blipFill>
          <a:blip r:embed="rId3"/>
          <a:stretch>
            <a:fillRect/>
          </a:stretch>
        </p:blipFill>
        <p:spPr>
          <a:xfrm>
            <a:off x="0" y="1340768"/>
            <a:ext cx="4649783" cy="2563395"/>
          </a:xfrm>
          <a:prstGeom prst="rect">
            <a:avLst/>
          </a:prstGeom>
        </p:spPr>
      </p:pic>
      <p:sp>
        <p:nvSpPr>
          <p:cNvPr id="4" name="スライド番号プレースホルダー 3">
            <a:extLst>
              <a:ext uri="{FF2B5EF4-FFF2-40B4-BE49-F238E27FC236}">
                <a16:creationId xmlns:a16="http://schemas.microsoft.com/office/drawing/2014/main" id="{9C9C549F-190E-F2F2-7AD8-261F7C9A493E}"/>
              </a:ext>
            </a:extLst>
          </p:cNvPr>
          <p:cNvSpPr>
            <a:spLocks noGrp="1"/>
          </p:cNvSpPr>
          <p:nvPr>
            <p:ph type="sldNum" sz="quarter" idx="12"/>
          </p:nvPr>
        </p:nvSpPr>
        <p:spPr/>
        <p:txBody>
          <a:bodyPr/>
          <a:lstStyle/>
          <a:p>
            <a:fld id="{CBBDDD4E-16D4-41B9-AADA-A25CEA7F0F3F}" type="slidenum">
              <a:rPr lang="ja-JP" altLang="en-US" smtClean="0"/>
              <a:pPr/>
              <a:t>25</a:t>
            </a:fld>
            <a:endParaRPr lang="ja-JP" altLang="en-US" dirty="0"/>
          </a:p>
        </p:txBody>
      </p:sp>
      <p:cxnSp>
        <p:nvCxnSpPr>
          <p:cNvPr id="5" name="直線コネクタ 4">
            <a:extLst>
              <a:ext uri="{FF2B5EF4-FFF2-40B4-BE49-F238E27FC236}">
                <a16:creationId xmlns:a16="http://schemas.microsoft.com/office/drawing/2014/main" id="{96A09AA2-0D50-2500-09B8-505BF2482DB6}"/>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D7E8AAEA-B1FD-56D3-72D9-F410EA78ABD6}"/>
              </a:ext>
            </a:extLst>
          </p:cNvPr>
          <p:cNvSpPr txBox="1"/>
          <p:nvPr/>
        </p:nvSpPr>
        <p:spPr>
          <a:xfrm>
            <a:off x="-36512" y="908720"/>
            <a:ext cx="4350806" cy="523220"/>
          </a:xfrm>
          <a:prstGeom prst="rect">
            <a:avLst/>
          </a:prstGeom>
          <a:noFill/>
        </p:spPr>
        <p:txBody>
          <a:bodyPr wrap="none" rtlCol="0">
            <a:spAutoFit/>
          </a:bodyPr>
          <a:lstStyle/>
          <a:p>
            <a:r>
              <a:rPr lang="ja-JP" altLang="en-US" sz="2800" dirty="0">
                <a:latin typeface="Arial" panose="020B0604020202020204" pitchFamily="34" charset="0"/>
                <a:cs typeface="Arial" panose="020B0604020202020204" pitchFamily="34" charset="0"/>
              </a:rPr>
              <a:t>〇</a:t>
            </a:r>
            <a:r>
              <a:rPr lang="en-US" altLang="ja-JP" sz="2800" dirty="0">
                <a:latin typeface="Arial" panose="020B0604020202020204" pitchFamily="34" charset="0"/>
                <a:cs typeface="Arial" panose="020B0604020202020204" pitchFamily="34" charset="0"/>
              </a:rPr>
              <a:t>AE driven by fast P only</a:t>
            </a:r>
          </a:p>
        </p:txBody>
      </p:sp>
      <p:pic>
        <p:nvPicPr>
          <p:cNvPr id="32" name="図 31">
            <a:extLst>
              <a:ext uri="{FF2B5EF4-FFF2-40B4-BE49-F238E27FC236}">
                <a16:creationId xmlns:a16="http://schemas.microsoft.com/office/drawing/2014/main" id="{59A05EDF-E209-2AC5-A419-59927C16B27F}"/>
              </a:ext>
            </a:extLst>
          </p:cNvPr>
          <p:cNvPicPr>
            <a:picLocks noChangeAspect="1"/>
          </p:cNvPicPr>
          <p:nvPr/>
        </p:nvPicPr>
        <p:blipFill>
          <a:blip r:embed="rId4"/>
          <a:stretch>
            <a:fillRect/>
          </a:stretch>
        </p:blipFill>
        <p:spPr>
          <a:xfrm>
            <a:off x="47322" y="4325627"/>
            <a:ext cx="4783310" cy="2602872"/>
          </a:xfrm>
          <a:prstGeom prst="rect">
            <a:avLst/>
          </a:prstGeom>
        </p:spPr>
      </p:pic>
      <p:pic>
        <p:nvPicPr>
          <p:cNvPr id="34" name="図 33">
            <a:extLst>
              <a:ext uri="{FF2B5EF4-FFF2-40B4-BE49-F238E27FC236}">
                <a16:creationId xmlns:a16="http://schemas.microsoft.com/office/drawing/2014/main" id="{A788B4B0-F777-CC68-7D89-36B887B99B5E}"/>
              </a:ext>
            </a:extLst>
          </p:cNvPr>
          <p:cNvPicPr>
            <a:picLocks noChangeAspect="1"/>
          </p:cNvPicPr>
          <p:nvPr/>
        </p:nvPicPr>
        <p:blipFill>
          <a:blip r:embed="rId5"/>
          <a:stretch>
            <a:fillRect/>
          </a:stretch>
        </p:blipFill>
        <p:spPr>
          <a:xfrm>
            <a:off x="4649652" y="1442524"/>
            <a:ext cx="2946684" cy="2368626"/>
          </a:xfrm>
          <a:prstGeom prst="rect">
            <a:avLst/>
          </a:prstGeom>
        </p:spPr>
      </p:pic>
      <p:pic>
        <p:nvPicPr>
          <p:cNvPr id="38" name="図 37">
            <a:extLst>
              <a:ext uri="{FF2B5EF4-FFF2-40B4-BE49-F238E27FC236}">
                <a16:creationId xmlns:a16="http://schemas.microsoft.com/office/drawing/2014/main" id="{C0131C5D-E607-5A24-777C-6B5707EB82C8}"/>
              </a:ext>
            </a:extLst>
          </p:cNvPr>
          <p:cNvPicPr>
            <a:picLocks noChangeAspect="1"/>
          </p:cNvPicPr>
          <p:nvPr/>
        </p:nvPicPr>
        <p:blipFill>
          <a:blip r:embed="rId6"/>
          <a:stretch>
            <a:fillRect/>
          </a:stretch>
        </p:blipFill>
        <p:spPr>
          <a:xfrm>
            <a:off x="4788024" y="4498439"/>
            <a:ext cx="2929061" cy="2358052"/>
          </a:xfrm>
          <a:prstGeom prst="rect">
            <a:avLst/>
          </a:prstGeom>
        </p:spPr>
      </p:pic>
      <p:sp>
        <p:nvSpPr>
          <p:cNvPr id="2" name="Rectangle 29">
            <a:extLst>
              <a:ext uri="{FF2B5EF4-FFF2-40B4-BE49-F238E27FC236}">
                <a16:creationId xmlns:a16="http://schemas.microsoft.com/office/drawing/2014/main" id="{547E0402-A47C-47EB-F479-BEA70421B5FE}"/>
              </a:ext>
            </a:extLst>
          </p:cNvPr>
          <p:cNvSpPr txBox="1">
            <a:spLocks noChangeArrowheads="1"/>
          </p:cNvSpPr>
          <p:nvPr/>
        </p:nvSpPr>
        <p:spPr>
          <a:xfrm>
            <a:off x="-36512" y="249783"/>
            <a:ext cx="9372600" cy="442913"/>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3200" dirty="0">
                <a:latin typeface="Arial" panose="020B0604020202020204" pitchFamily="34" charset="0"/>
                <a:cs typeface="Arial" panose="020B0604020202020204" pitchFamily="34" charset="0"/>
              </a:rPr>
              <a:t>Effect of pressure</a:t>
            </a:r>
            <a:r>
              <a:rPr lang="ja-JP" altLang="en-US" sz="32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gradient</a:t>
            </a:r>
            <a:r>
              <a:rPr lang="ja-JP" altLang="en-US" sz="3200" dirty="0">
                <a:latin typeface="Arial" panose="020B0604020202020204" pitchFamily="34" charset="0"/>
                <a:cs typeface="Arial" panose="020B0604020202020204" pitchFamily="34" charset="0"/>
              </a:rPr>
              <a:t> </a:t>
            </a:r>
            <a:r>
              <a:rPr lang="en-US" altLang="ja-JP" sz="3200" dirty="0">
                <a:latin typeface="Arial" panose="020B0604020202020204" pitchFamily="34" charset="0"/>
                <a:cs typeface="Arial" panose="020B0604020202020204" pitchFamily="34" charset="0"/>
              </a:rPr>
              <a:t>on AEs in LHD </a:t>
            </a:r>
          </a:p>
          <a:p>
            <a:pPr algn="l"/>
            <a:r>
              <a:rPr lang="en-US" altLang="ja-JP" sz="3200" dirty="0">
                <a:latin typeface="Arial" panose="020B0604020202020204" pitchFamily="34" charset="0"/>
                <a:cs typeface="Arial" panose="020B0604020202020204" pitchFamily="34" charset="0"/>
              </a:rPr>
              <a:t>(</a:t>
            </a:r>
            <a:r>
              <a:rPr lang="en-US" altLang="ja-JP" sz="3200" dirty="0"/>
              <a:t>AE driven by only P or D</a:t>
            </a:r>
            <a:r>
              <a:rPr lang="en-US" altLang="ja-JP" sz="3200" dirty="0">
                <a:latin typeface="Arial" panose="020B0604020202020204" pitchFamily="34" charset="0"/>
                <a:cs typeface="Arial" panose="020B0604020202020204" pitchFamily="34" charset="0"/>
              </a:rPr>
              <a:t>)</a:t>
            </a:r>
          </a:p>
        </p:txBody>
      </p:sp>
      <p:sp>
        <p:nvSpPr>
          <p:cNvPr id="10" name="正方形/長方形 9">
            <a:extLst>
              <a:ext uri="{FF2B5EF4-FFF2-40B4-BE49-F238E27FC236}">
                <a16:creationId xmlns:a16="http://schemas.microsoft.com/office/drawing/2014/main" id="{F3415D6C-00DC-5BCC-02C9-A23F6D7FA320}"/>
              </a:ext>
            </a:extLst>
          </p:cNvPr>
          <p:cNvSpPr/>
          <p:nvPr/>
        </p:nvSpPr>
        <p:spPr>
          <a:xfrm>
            <a:off x="5220072" y="3094218"/>
            <a:ext cx="2027771" cy="400110"/>
          </a:xfrm>
          <a:prstGeom prst="rect">
            <a:avLst/>
          </a:prstGeom>
        </p:spPr>
        <p:txBody>
          <a:bodyPr wrap="square">
            <a:spAutoFit/>
          </a:bodyPr>
          <a:lstStyle/>
          <a:p>
            <a:r>
              <a:rPr lang="en-US" altLang="ja-JP" sz="2000" dirty="0">
                <a:latin typeface="Arial" charset="0"/>
                <a:cs typeface="Arial" charset="0"/>
              </a:rPr>
              <a:t>Fast P pres. </a:t>
            </a:r>
          </a:p>
        </p:txBody>
      </p:sp>
      <p:sp>
        <p:nvSpPr>
          <p:cNvPr id="12" name="正方形/長方形 11">
            <a:extLst>
              <a:ext uri="{FF2B5EF4-FFF2-40B4-BE49-F238E27FC236}">
                <a16:creationId xmlns:a16="http://schemas.microsoft.com/office/drawing/2014/main" id="{27573F91-3108-B762-BDA0-9BA777677D16}"/>
              </a:ext>
            </a:extLst>
          </p:cNvPr>
          <p:cNvSpPr/>
          <p:nvPr/>
        </p:nvSpPr>
        <p:spPr>
          <a:xfrm>
            <a:off x="5408112" y="6163318"/>
            <a:ext cx="2027771" cy="400110"/>
          </a:xfrm>
          <a:prstGeom prst="rect">
            <a:avLst/>
          </a:prstGeom>
        </p:spPr>
        <p:txBody>
          <a:bodyPr wrap="square">
            <a:spAutoFit/>
          </a:bodyPr>
          <a:lstStyle/>
          <a:p>
            <a:r>
              <a:rPr lang="en-US" altLang="ja-JP" sz="2000" dirty="0">
                <a:latin typeface="Arial" charset="0"/>
                <a:cs typeface="Arial" charset="0"/>
              </a:rPr>
              <a:t>Fast D pres.</a:t>
            </a:r>
          </a:p>
        </p:txBody>
      </p:sp>
      <p:sp>
        <p:nvSpPr>
          <p:cNvPr id="14" name="テキスト ボックス 13">
            <a:extLst>
              <a:ext uri="{FF2B5EF4-FFF2-40B4-BE49-F238E27FC236}">
                <a16:creationId xmlns:a16="http://schemas.microsoft.com/office/drawing/2014/main" id="{3CB554FB-9170-79DB-551F-D07881E7FBE2}"/>
              </a:ext>
            </a:extLst>
          </p:cNvPr>
          <p:cNvSpPr txBox="1"/>
          <p:nvPr/>
        </p:nvSpPr>
        <p:spPr>
          <a:xfrm>
            <a:off x="0" y="3789538"/>
            <a:ext cx="4477508" cy="523220"/>
          </a:xfrm>
          <a:prstGeom prst="rect">
            <a:avLst/>
          </a:prstGeom>
          <a:noFill/>
        </p:spPr>
        <p:txBody>
          <a:bodyPr wrap="none" rtlCol="0">
            <a:spAutoFit/>
          </a:bodyPr>
          <a:lstStyle/>
          <a:p>
            <a:r>
              <a:rPr lang="ja-JP" altLang="en-US" sz="2800" dirty="0">
                <a:latin typeface="Arial" panose="020B0604020202020204" pitchFamily="34" charset="0"/>
                <a:cs typeface="Arial" panose="020B0604020202020204" pitchFamily="34" charset="0"/>
              </a:rPr>
              <a:t>〇</a:t>
            </a:r>
            <a:r>
              <a:rPr lang="en-US" altLang="ja-JP" sz="2800" dirty="0">
                <a:latin typeface="Arial" panose="020B0604020202020204" pitchFamily="34" charset="0"/>
                <a:cs typeface="Arial" panose="020B0604020202020204" pitchFamily="34" charset="0"/>
              </a:rPr>
              <a:t>AE driven by fast D only </a:t>
            </a:r>
          </a:p>
        </p:txBody>
      </p:sp>
    </p:spTree>
    <p:extLst>
      <p:ext uri="{BB962C8B-B14F-4D97-AF65-F5344CB8AC3E}">
        <p14:creationId xmlns:p14="http://schemas.microsoft.com/office/powerpoint/2010/main" val="2056392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30EED951-42B9-F24E-DDC7-D65C9A791524}"/>
              </a:ext>
            </a:extLst>
          </p:cNvPr>
          <p:cNvSpPr>
            <a:spLocks noGrp="1"/>
          </p:cNvSpPr>
          <p:nvPr>
            <p:ph type="sldNum" sz="quarter" idx="12"/>
          </p:nvPr>
        </p:nvSpPr>
        <p:spPr/>
        <p:txBody>
          <a:bodyPr/>
          <a:lstStyle/>
          <a:p>
            <a:fld id="{CBBDDD4E-16D4-41B9-AADA-A25CEA7F0F3F}" type="slidenum">
              <a:rPr lang="ja-JP" altLang="en-US" smtClean="0"/>
              <a:pPr/>
              <a:t>26</a:t>
            </a:fld>
            <a:endParaRPr lang="ja-JP" altLang="en-US" dirty="0"/>
          </a:p>
        </p:txBody>
      </p:sp>
      <p:pic>
        <p:nvPicPr>
          <p:cNvPr id="6" name="図 5">
            <a:extLst>
              <a:ext uri="{FF2B5EF4-FFF2-40B4-BE49-F238E27FC236}">
                <a16:creationId xmlns:a16="http://schemas.microsoft.com/office/drawing/2014/main" id="{3ECA9AE5-A96C-D3E2-17A1-4A5428D62ABD}"/>
              </a:ext>
            </a:extLst>
          </p:cNvPr>
          <p:cNvPicPr>
            <a:picLocks noChangeAspect="1"/>
          </p:cNvPicPr>
          <p:nvPr/>
        </p:nvPicPr>
        <p:blipFill>
          <a:blip r:embed="rId2"/>
          <a:stretch>
            <a:fillRect/>
          </a:stretch>
        </p:blipFill>
        <p:spPr>
          <a:xfrm>
            <a:off x="0" y="388665"/>
            <a:ext cx="9144000" cy="6080669"/>
          </a:xfrm>
          <a:prstGeom prst="rect">
            <a:avLst/>
          </a:prstGeom>
        </p:spPr>
      </p:pic>
      <p:sp>
        <p:nvSpPr>
          <p:cNvPr id="8" name="正方形/長方形 7">
            <a:extLst>
              <a:ext uri="{FF2B5EF4-FFF2-40B4-BE49-F238E27FC236}">
                <a16:creationId xmlns:a16="http://schemas.microsoft.com/office/drawing/2014/main" id="{52B863A9-0021-9794-0753-0D8C02B8623A}"/>
              </a:ext>
            </a:extLst>
          </p:cNvPr>
          <p:cNvSpPr/>
          <p:nvPr/>
        </p:nvSpPr>
        <p:spPr>
          <a:xfrm>
            <a:off x="2267744" y="908720"/>
            <a:ext cx="2520280" cy="707886"/>
          </a:xfrm>
          <a:prstGeom prst="rect">
            <a:avLst/>
          </a:prstGeom>
        </p:spPr>
        <p:txBody>
          <a:bodyPr wrap="square">
            <a:spAutoFit/>
          </a:bodyPr>
          <a:lstStyle/>
          <a:p>
            <a:r>
              <a:rPr lang="en-US" altLang="ja-JP" sz="2000" dirty="0">
                <a:latin typeface="Arial" charset="0"/>
                <a:cs typeface="Arial" charset="0"/>
              </a:rPr>
              <a:t>Fast P </a:t>
            </a:r>
            <a:r>
              <a:rPr lang="en-US" altLang="ja-JP" sz="2000" dirty="0" err="1">
                <a:latin typeface="Arial" charset="0"/>
                <a:cs typeface="Arial" charset="0"/>
              </a:rPr>
              <a:t>pres</a:t>
            </a:r>
            <a:r>
              <a:rPr lang="en-US" altLang="ja-JP" sz="2000" dirty="0">
                <a:latin typeface="Arial" charset="0"/>
                <a:cs typeface="Arial" charset="0"/>
              </a:rPr>
              <a:t> (0.1).</a:t>
            </a:r>
          </a:p>
          <a:p>
            <a:r>
              <a:rPr lang="en-US" altLang="ja-JP" sz="2000" dirty="0">
                <a:latin typeface="Arial" charset="0"/>
                <a:cs typeface="Arial" charset="0"/>
              </a:rPr>
              <a:t>(P(H)x1.5) </a:t>
            </a:r>
          </a:p>
        </p:txBody>
      </p:sp>
    </p:spTree>
    <p:extLst>
      <p:ext uri="{BB962C8B-B14F-4D97-AF65-F5344CB8AC3E}">
        <p14:creationId xmlns:p14="http://schemas.microsoft.com/office/powerpoint/2010/main" val="1468640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FB5E9D36-155B-D47E-3C01-4D777055F170}"/>
              </a:ext>
            </a:extLst>
          </p:cNvPr>
          <p:cNvPicPr>
            <a:picLocks noChangeAspect="1"/>
          </p:cNvPicPr>
          <p:nvPr/>
        </p:nvPicPr>
        <p:blipFill>
          <a:blip r:embed="rId2"/>
          <a:stretch>
            <a:fillRect/>
          </a:stretch>
        </p:blipFill>
        <p:spPr>
          <a:xfrm>
            <a:off x="2267744" y="2924944"/>
            <a:ext cx="2862091" cy="2379201"/>
          </a:xfrm>
          <a:prstGeom prst="rect">
            <a:avLst/>
          </a:prstGeom>
        </p:spPr>
      </p:pic>
      <p:sp>
        <p:nvSpPr>
          <p:cNvPr id="4" name="スライド番号プレースホルダー 3">
            <a:extLst>
              <a:ext uri="{FF2B5EF4-FFF2-40B4-BE49-F238E27FC236}">
                <a16:creationId xmlns:a16="http://schemas.microsoft.com/office/drawing/2014/main" id="{CE21D6CD-9D28-B360-66B2-6F5FFDA8AB46}"/>
              </a:ext>
            </a:extLst>
          </p:cNvPr>
          <p:cNvSpPr>
            <a:spLocks noGrp="1"/>
          </p:cNvSpPr>
          <p:nvPr>
            <p:ph type="sldNum" sz="quarter" idx="12"/>
          </p:nvPr>
        </p:nvSpPr>
        <p:spPr/>
        <p:txBody>
          <a:bodyPr/>
          <a:lstStyle/>
          <a:p>
            <a:fld id="{CBBDDD4E-16D4-41B9-AADA-A25CEA7F0F3F}" type="slidenum">
              <a:rPr lang="ja-JP" altLang="en-US" smtClean="0"/>
              <a:pPr/>
              <a:t>27</a:t>
            </a:fld>
            <a:endParaRPr lang="ja-JP" altLang="en-US" dirty="0"/>
          </a:p>
        </p:txBody>
      </p:sp>
      <p:cxnSp>
        <p:nvCxnSpPr>
          <p:cNvPr id="11" name="直線コネクタ 10">
            <a:extLst>
              <a:ext uri="{FF2B5EF4-FFF2-40B4-BE49-F238E27FC236}">
                <a16:creationId xmlns:a16="http://schemas.microsoft.com/office/drawing/2014/main" id="{EA161B08-3CB0-57B5-BA44-E674D6F9CBE5}"/>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51F6A090-B576-FA60-E8CC-E6522D8683CC}"/>
              </a:ext>
            </a:extLst>
          </p:cNvPr>
          <p:cNvSpPr txBox="1"/>
          <p:nvPr/>
        </p:nvSpPr>
        <p:spPr>
          <a:xfrm>
            <a:off x="-36512" y="-46548"/>
            <a:ext cx="6237541"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NB P</a:t>
            </a:r>
            <a:r>
              <a:rPr lang="ja-JP" altLang="en-US" sz="2800" dirty="0">
                <a:latin typeface="Arial" panose="020B0604020202020204" pitchFamily="34" charset="0"/>
                <a:cs typeface="Arial" panose="020B0604020202020204" pitchFamily="34" charset="0"/>
              </a:rPr>
              <a:t>に対する依存性</a:t>
            </a:r>
            <a:r>
              <a:rPr lang="en-US" altLang="ja-JP" sz="2800" dirty="0">
                <a:latin typeface="Arial" panose="020B0604020202020204" pitchFamily="34" charset="0"/>
                <a:cs typeface="Arial" panose="020B0604020202020204" pitchFamily="34" charset="0"/>
              </a:rPr>
              <a:t>: P (D)x0.5</a:t>
            </a:r>
            <a:r>
              <a:rPr lang="ja-JP" altLang="en-US" sz="2800" dirty="0">
                <a:latin typeface="Arial" panose="020B0604020202020204" pitchFamily="34" charset="0"/>
                <a:cs typeface="Arial" panose="020B0604020202020204" pitchFamily="34" charset="0"/>
              </a:rPr>
              <a:t>の場合</a:t>
            </a:r>
            <a:endParaRPr lang="en-US" altLang="ja-JP" sz="2800" dirty="0">
              <a:latin typeface="Arial" panose="020B0604020202020204" pitchFamily="34" charset="0"/>
              <a:cs typeface="Arial" panose="020B0604020202020204" pitchFamily="34" charset="0"/>
            </a:endParaRPr>
          </a:p>
        </p:txBody>
      </p:sp>
      <p:pic>
        <p:nvPicPr>
          <p:cNvPr id="14" name="図 13">
            <a:extLst>
              <a:ext uri="{FF2B5EF4-FFF2-40B4-BE49-F238E27FC236}">
                <a16:creationId xmlns:a16="http://schemas.microsoft.com/office/drawing/2014/main" id="{3B58CB48-527D-B015-81DA-4B18B8C73655}"/>
              </a:ext>
            </a:extLst>
          </p:cNvPr>
          <p:cNvPicPr>
            <a:picLocks noChangeAspect="1"/>
          </p:cNvPicPr>
          <p:nvPr/>
        </p:nvPicPr>
        <p:blipFill>
          <a:blip r:embed="rId3"/>
          <a:stretch>
            <a:fillRect/>
          </a:stretch>
        </p:blipFill>
        <p:spPr>
          <a:xfrm>
            <a:off x="0" y="476672"/>
            <a:ext cx="4644008" cy="2442920"/>
          </a:xfrm>
          <a:prstGeom prst="rect">
            <a:avLst/>
          </a:prstGeom>
        </p:spPr>
      </p:pic>
      <p:pic>
        <p:nvPicPr>
          <p:cNvPr id="16" name="図 15">
            <a:extLst>
              <a:ext uri="{FF2B5EF4-FFF2-40B4-BE49-F238E27FC236}">
                <a16:creationId xmlns:a16="http://schemas.microsoft.com/office/drawing/2014/main" id="{71970964-4931-5700-ED74-83436CC246EB}"/>
              </a:ext>
            </a:extLst>
          </p:cNvPr>
          <p:cNvPicPr>
            <a:picLocks noChangeAspect="1"/>
          </p:cNvPicPr>
          <p:nvPr/>
        </p:nvPicPr>
        <p:blipFill>
          <a:blip r:embed="rId4"/>
          <a:stretch>
            <a:fillRect/>
          </a:stretch>
        </p:blipFill>
        <p:spPr>
          <a:xfrm>
            <a:off x="-36511" y="2940443"/>
            <a:ext cx="2914961" cy="2358052"/>
          </a:xfrm>
          <a:prstGeom prst="rect">
            <a:avLst/>
          </a:prstGeom>
        </p:spPr>
      </p:pic>
    </p:spTree>
    <p:extLst>
      <p:ext uri="{BB962C8B-B14F-4D97-AF65-F5344CB8AC3E}">
        <p14:creationId xmlns:p14="http://schemas.microsoft.com/office/powerpoint/2010/main" val="3091737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91AA2D-4B64-59E6-0DA7-17AD63B3FC6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159757FC-C44C-B6E2-6BA4-9F4D47D31FCD}"/>
              </a:ext>
            </a:extLst>
          </p:cNvPr>
          <p:cNvSpPr>
            <a:spLocks noGrp="1"/>
          </p:cNvSpPr>
          <p:nvPr>
            <p:ph idx="1"/>
          </p:nvPr>
        </p:nvSpPr>
        <p:spPr/>
        <p:txBody>
          <a:bodyPr/>
          <a:lstStyle/>
          <a:p>
            <a:r>
              <a:rPr lang="ja-JP" altLang="en-US" dirty="0"/>
              <a:t>追加計算</a:t>
            </a:r>
            <a:r>
              <a:rPr lang="en-US" altLang="ja-JP" dirty="0"/>
              <a:t>, x1.5, x1.5</a:t>
            </a:r>
          </a:p>
          <a:p>
            <a:r>
              <a:rPr lang="en-US" altLang="ja-JP" dirty="0"/>
              <a:t>                    x1.0, x1.5</a:t>
            </a:r>
            <a:endParaRPr lang="ja-JP" altLang="en-US" dirty="0"/>
          </a:p>
          <a:p>
            <a:r>
              <a:rPr lang="en-US" altLang="ja-JP" dirty="0"/>
              <a:t>                    x1.5, x1.0</a:t>
            </a:r>
          </a:p>
          <a:p>
            <a:endParaRPr lang="en-US" altLang="ja-JP" dirty="0"/>
          </a:p>
          <a:p>
            <a:r>
              <a:rPr lang="en-US" altLang="ja-JP" dirty="0"/>
              <a:t>Mode</a:t>
            </a:r>
            <a:r>
              <a:rPr lang="ja-JP" altLang="en-US" dirty="0"/>
              <a:t>構造</a:t>
            </a:r>
            <a:r>
              <a:rPr lang="en-US" altLang="ja-JP" dirty="0"/>
              <a:t>, </a:t>
            </a:r>
            <a:r>
              <a:rPr lang="ja-JP" altLang="en-US" dirty="0"/>
              <a:t>上記および</a:t>
            </a:r>
            <a:r>
              <a:rPr lang="en-US" altLang="ja-JP" dirty="0"/>
              <a:t>, only H or D</a:t>
            </a:r>
          </a:p>
          <a:p>
            <a:r>
              <a:rPr lang="ja-JP" altLang="en-US" dirty="0"/>
              <a:t>周波数</a:t>
            </a:r>
            <a:r>
              <a:rPr lang="en-US" altLang="ja-JP" dirty="0"/>
              <a:t>         </a:t>
            </a:r>
            <a:r>
              <a:rPr lang="ja-JP" altLang="en-US" dirty="0"/>
              <a:t>上記および</a:t>
            </a:r>
            <a:r>
              <a:rPr lang="en-US" altLang="ja-JP" dirty="0"/>
              <a:t>, only H or D</a:t>
            </a:r>
            <a:endParaRPr lang="ja-JP" altLang="en-US" dirty="0"/>
          </a:p>
          <a:p>
            <a:pPr marL="0" indent="0">
              <a:buNone/>
            </a:pPr>
            <a:endParaRPr kumimoji="1" lang="ja-JP" altLang="en-US" dirty="0"/>
          </a:p>
        </p:txBody>
      </p:sp>
      <p:sp>
        <p:nvSpPr>
          <p:cNvPr id="4" name="スライド番号プレースホルダー 3">
            <a:extLst>
              <a:ext uri="{FF2B5EF4-FFF2-40B4-BE49-F238E27FC236}">
                <a16:creationId xmlns:a16="http://schemas.microsoft.com/office/drawing/2014/main" id="{A730F524-BA7E-D201-D759-85CF0B3402E3}"/>
              </a:ext>
            </a:extLst>
          </p:cNvPr>
          <p:cNvSpPr>
            <a:spLocks noGrp="1"/>
          </p:cNvSpPr>
          <p:nvPr>
            <p:ph type="sldNum" sz="quarter" idx="12"/>
          </p:nvPr>
        </p:nvSpPr>
        <p:spPr/>
        <p:txBody>
          <a:bodyPr/>
          <a:lstStyle/>
          <a:p>
            <a:fld id="{CBBDDD4E-16D4-41B9-AADA-A25CEA7F0F3F}" type="slidenum">
              <a:rPr lang="ja-JP" altLang="en-US" smtClean="0"/>
              <a:pPr/>
              <a:t>28</a:t>
            </a:fld>
            <a:endParaRPr lang="ja-JP" altLang="en-US" dirty="0"/>
          </a:p>
        </p:txBody>
      </p:sp>
    </p:spTree>
    <p:extLst>
      <p:ext uri="{BB962C8B-B14F-4D97-AF65-F5344CB8AC3E}">
        <p14:creationId xmlns:p14="http://schemas.microsoft.com/office/powerpoint/2010/main" val="3509595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F34B5A-0BE3-F2DC-ABA7-23E38C1451C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1B1A294-EAA5-D382-9A47-293537EBD89F}"/>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789A44D-2D99-FADA-BDB8-4D4A8C86A351}"/>
              </a:ext>
            </a:extLst>
          </p:cNvPr>
          <p:cNvSpPr>
            <a:spLocks noGrp="1"/>
          </p:cNvSpPr>
          <p:nvPr>
            <p:ph type="sldNum" sz="quarter" idx="12"/>
          </p:nvPr>
        </p:nvSpPr>
        <p:spPr/>
        <p:txBody>
          <a:bodyPr/>
          <a:lstStyle/>
          <a:p>
            <a:fld id="{CBBDDD4E-16D4-41B9-AADA-A25CEA7F0F3F}" type="slidenum">
              <a:rPr lang="ja-JP" altLang="en-US" smtClean="0"/>
              <a:pPr/>
              <a:t>29</a:t>
            </a:fld>
            <a:endParaRPr lang="ja-JP" altLang="en-US" dirty="0"/>
          </a:p>
        </p:txBody>
      </p:sp>
    </p:spTree>
    <p:extLst>
      <p:ext uri="{BB962C8B-B14F-4D97-AF65-F5344CB8AC3E}">
        <p14:creationId xmlns:p14="http://schemas.microsoft.com/office/powerpoint/2010/main" val="32946831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CBBDDD4E-16D4-41B9-AADA-A25CEA7F0F3F}" type="slidenum">
              <a:rPr lang="ja-JP" altLang="en-US" smtClean="0"/>
              <a:pPr/>
              <a:t>30</a:t>
            </a:fld>
            <a:endParaRPr lang="ja-JP" altLang="en-US" dirty="0"/>
          </a:p>
        </p:txBody>
      </p:sp>
      <p:sp>
        <p:nvSpPr>
          <p:cNvPr id="7" name="Rectangle 84"/>
          <p:cNvSpPr>
            <a:spLocks noGrp="1" noChangeArrowheads="1"/>
          </p:cNvSpPr>
          <p:nvPr>
            <p:ph type="title"/>
          </p:nvPr>
        </p:nvSpPr>
        <p:spPr>
          <a:xfrm>
            <a:off x="0" y="105767"/>
            <a:ext cx="7772400" cy="442913"/>
          </a:xfrm>
        </p:spPr>
        <p:txBody>
          <a:bodyPr>
            <a:noAutofit/>
          </a:bodyPr>
          <a:lstStyle/>
          <a:p>
            <a:pPr algn="l" eaLnBrk="1" hangingPunct="1"/>
            <a:r>
              <a:rPr lang="en-US" altLang="ja-JP" sz="3200" dirty="0">
                <a:solidFill>
                  <a:schemeClr val="tx1"/>
                </a:solidFill>
                <a:latin typeface="Arial" charset="0"/>
              </a:rPr>
              <a:t>Purpose</a:t>
            </a:r>
          </a:p>
        </p:txBody>
      </p:sp>
      <p:sp>
        <p:nvSpPr>
          <p:cNvPr id="9" name="正方形/長方形 8"/>
          <p:cNvSpPr/>
          <p:nvPr/>
        </p:nvSpPr>
        <p:spPr>
          <a:xfrm>
            <a:off x="16632" y="692696"/>
            <a:ext cx="9019864" cy="1569660"/>
          </a:xfrm>
          <a:prstGeom prst="rect">
            <a:avLst/>
          </a:prstGeom>
        </p:spPr>
        <p:txBody>
          <a:bodyPr wrap="square">
            <a:spAutoFit/>
          </a:bodyPr>
          <a:lstStyle/>
          <a:p>
            <a:r>
              <a:rPr lang="en-US" altLang="ja-JP" sz="2400" dirty="0">
                <a:solidFill>
                  <a:srgbClr val="FF0000"/>
                </a:solidFill>
                <a:latin typeface="Arial" panose="020B0604020202020204" pitchFamily="34" charset="0"/>
                <a:cs typeface="Arial" panose="020B0604020202020204" pitchFamily="34" charset="0"/>
              </a:rPr>
              <a:t>Simulations of the LHD experiments with the fast protons (fast P)and fast deuterons (fast D) were performed using MEGA code</a:t>
            </a:r>
            <a:r>
              <a:rPr lang="en-US" altLang="ja-JP" sz="2400" dirty="0">
                <a:solidFill>
                  <a:srgbClr val="FF0000"/>
                </a:solidFill>
                <a:latin typeface="Arial" charset="0"/>
                <a:cs typeface="Arial" charset="0"/>
              </a:rPr>
              <a:t>.</a:t>
            </a:r>
          </a:p>
          <a:p>
            <a:endParaRPr lang="en-US" altLang="ja-JP" sz="2400" dirty="0">
              <a:latin typeface="Arial" charset="0"/>
              <a:cs typeface="Arial" charset="0"/>
            </a:endParaRPr>
          </a:p>
          <a:p>
            <a:endParaRPr lang="en-US" altLang="ja-JP" sz="2400" dirty="0">
              <a:latin typeface="Arial" charset="0"/>
              <a:cs typeface="Arial" charset="0"/>
            </a:endParaRPr>
          </a:p>
        </p:txBody>
      </p:sp>
      <p:cxnSp>
        <p:nvCxnSpPr>
          <p:cNvPr id="11" name="直線コネクタ 10"/>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A7AD91B6-1E9A-0C70-879A-431A6732E216}"/>
              </a:ext>
            </a:extLst>
          </p:cNvPr>
          <p:cNvSpPr txBox="1"/>
          <p:nvPr/>
        </p:nvSpPr>
        <p:spPr>
          <a:xfrm>
            <a:off x="323528" y="2276872"/>
            <a:ext cx="8440361" cy="2246769"/>
          </a:xfrm>
          <a:prstGeom prst="rect">
            <a:avLst/>
          </a:prstGeom>
          <a:noFill/>
          <a:ln w="25400">
            <a:solidFill>
              <a:srgbClr val="FF0000"/>
            </a:solidFill>
          </a:ln>
        </p:spPr>
        <p:txBody>
          <a:bodyPr wrap="square" rtlCol="0">
            <a:spAutoFit/>
          </a:bodyPr>
          <a:lstStyle/>
          <a:p>
            <a:r>
              <a:rPr lang="ja-JP" altLang="en-US" sz="2800" dirty="0">
                <a:latin typeface="Arial" charset="0"/>
                <a:cs typeface="Arial" charset="0"/>
              </a:rPr>
              <a:t>・</a:t>
            </a:r>
            <a:r>
              <a:rPr lang="en-US" altLang="ja-JP" sz="2800" dirty="0">
                <a:latin typeface="Arial" charset="0"/>
                <a:cs typeface="Arial" charset="0"/>
              </a:rPr>
              <a:t>The instabilities induced by each fast ion species will be identified.</a:t>
            </a:r>
          </a:p>
          <a:p>
            <a:r>
              <a:rPr lang="ja-JP" altLang="en-US" sz="2800" dirty="0">
                <a:latin typeface="Arial" charset="0"/>
                <a:cs typeface="Arial" charset="0"/>
              </a:rPr>
              <a:t>・</a:t>
            </a:r>
            <a:r>
              <a:rPr lang="en-US" altLang="ja-JP" sz="2800" dirty="0">
                <a:latin typeface="Arial" charset="0"/>
                <a:cs typeface="Arial" charset="0"/>
              </a:rPr>
              <a:t>The synergistic effect of multiple fast ion species on the instability and the fast ion transport will be investigated. </a:t>
            </a:r>
            <a:endParaRPr kumimoji="1" lang="ja-JP" altLang="en-US" sz="2800" dirty="0"/>
          </a:p>
        </p:txBody>
      </p:sp>
    </p:spTree>
    <p:extLst>
      <p:ext uri="{BB962C8B-B14F-4D97-AF65-F5344CB8AC3E}">
        <p14:creationId xmlns:p14="http://schemas.microsoft.com/office/powerpoint/2010/main" val="2035351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CBBDDD4E-16D4-41B9-AADA-A25CEA7F0F3F}" type="slidenum">
              <a:rPr lang="ja-JP" altLang="en-US" smtClean="0"/>
              <a:pPr/>
              <a:t>31</a:t>
            </a:fld>
            <a:endParaRPr lang="ja-JP" altLang="en-US" dirty="0"/>
          </a:p>
        </p:txBody>
      </p:sp>
      <p:sp>
        <p:nvSpPr>
          <p:cNvPr id="6" name="Rectangle 29"/>
          <p:cNvSpPr>
            <a:spLocks noGrp="1" noChangeArrowheads="1"/>
          </p:cNvSpPr>
          <p:nvPr>
            <p:ph type="title" idx="4294967295"/>
          </p:nvPr>
        </p:nvSpPr>
        <p:spPr>
          <a:xfrm>
            <a:off x="-3712" y="108845"/>
            <a:ext cx="9372600" cy="442913"/>
          </a:xfrm>
          <a:noFill/>
        </p:spPr>
        <p:txBody>
          <a:bodyPr>
            <a:noAutofit/>
          </a:bodyPr>
          <a:lstStyle/>
          <a:p>
            <a:pPr algn="l" eaLnBrk="1" hangingPunct="1"/>
            <a:r>
              <a:rPr lang="en-US" altLang="ja-JP" sz="3200" dirty="0">
                <a:latin typeface="Arial" panose="020B0604020202020204" pitchFamily="34" charset="0"/>
                <a:cs typeface="Arial" panose="020B0604020202020204" pitchFamily="34" charset="0"/>
              </a:rPr>
              <a:t>Simulation condition</a:t>
            </a:r>
          </a:p>
        </p:txBody>
      </p:sp>
      <p:cxnSp>
        <p:nvCxnSpPr>
          <p:cNvPr id="15" name="直線コネクタ 14"/>
          <p:cNvCxnSpPr/>
          <p:nvPr/>
        </p:nvCxnSpPr>
        <p:spPr>
          <a:xfrm>
            <a:off x="-10754" y="67532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図 10">
            <a:extLst>
              <a:ext uri="{FF2B5EF4-FFF2-40B4-BE49-F238E27FC236}">
                <a16:creationId xmlns:a16="http://schemas.microsoft.com/office/drawing/2014/main" id="{0605695F-2B15-E471-BBDB-43B0E4AC0BDB}"/>
              </a:ext>
            </a:extLst>
          </p:cNvPr>
          <p:cNvPicPr>
            <a:picLocks noChangeAspect="1"/>
          </p:cNvPicPr>
          <p:nvPr/>
        </p:nvPicPr>
        <p:blipFill>
          <a:blip r:embed="rId3"/>
          <a:stretch>
            <a:fillRect/>
          </a:stretch>
        </p:blipFill>
        <p:spPr>
          <a:xfrm>
            <a:off x="4946437" y="3051805"/>
            <a:ext cx="3733117" cy="3761571"/>
          </a:xfrm>
          <a:prstGeom prst="rect">
            <a:avLst/>
          </a:prstGeom>
        </p:spPr>
      </p:pic>
      <p:pic>
        <p:nvPicPr>
          <p:cNvPr id="18" name="図 17">
            <a:extLst>
              <a:ext uri="{FF2B5EF4-FFF2-40B4-BE49-F238E27FC236}">
                <a16:creationId xmlns:a16="http://schemas.microsoft.com/office/drawing/2014/main" id="{1584483D-9961-B0F2-DCDD-6BA6462F13A9}"/>
              </a:ext>
            </a:extLst>
          </p:cNvPr>
          <p:cNvPicPr>
            <a:picLocks noChangeAspect="1"/>
          </p:cNvPicPr>
          <p:nvPr/>
        </p:nvPicPr>
        <p:blipFill>
          <a:blip r:embed="rId4"/>
          <a:stretch>
            <a:fillRect/>
          </a:stretch>
        </p:blipFill>
        <p:spPr>
          <a:xfrm>
            <a:off x="4716016" y="260648"/>
            <a:ext cx="4436287" cy="2545474"/>
          </a:xfrm>
          <a:prstGeom prst="rect">
            <a:avLst/>
          </a:prstGeom>
        </p:spPr>
      </p:pic>
      <p:sp>
        <p:nvSpPr>
          <p:cNvPr id="19" name="Rectangle 29"/>
          <p:cNvSpPr txBox="1">
            <a:spLocks noChangeArrowheads="1"/>
          </p:cNvSpPr>
          <p:nvPr/>
        </p:nvSpPr>
        <p:spPr>
          <a:xfrm>
            <a:off x="107504" y="692696"/>
            <a:ext cx="8375237" cy="5417971"/>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Magnetic configuration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(calculated by HINT code)</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Bax= 0.6 T,  &lt;beta&gt; = 1.55%</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Tangential-NBIs</a:t>
            </a:r>
            <a:r>
              <a:rPr lang="ja-JP" altLang="en-US" sz="2400" dirty="0">
                <a:latin typeface="Arial" panose="020B0604020202020204" pitchFamily="34" charset="0"/>
                <a:cs typeface="Arial" panose="020B0604020202020204" pitchFamily="34" charset="0"/>
              </a:rPr>
              <a:t>　</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Port through power </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4.15 MW(H)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2.93 MW(D)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absorption power    2.39 MW(H)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2.08 MW(D)</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beam injection energy (H/D)  </a:t>
            </a:r>
          </a:p>
          <a:p>
            <a:pPr algn="l"/>
            <a:r>
              <a:rPr lang="en-US" altLang="ja-JP" sz="2400" dirty="0">
                <a:latin typeface="Arial" panose="020B0604020202020204" pitchFamily="34" charset="0"/>
                <a:cs typeface="Arial" panose="020B0604020202020204" pitchFamily="34" charset="0"/>
              </a:rPr>
              <a:t>                                     </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180 keV</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a:t>
            </a:r>
            <a:r>
              <a:rPr lang="en-US" altLang="ja-JP" sz="2400" dirty="0">
                <a:latin typeface="Arial" panose="020B0604020202020204" pitchFamily="34" charset="0"/>
                <a:cs typeface="Arial" panose="020B0604020202020204" pitchFamily="34" charset="0"/>
              </a:rPr>
              <a:t> Ti = Te, ni=ne profile    </a:t>
            </a:r>
            <a:br>
              <a:rPr lang="en-US" altLang="ja-JP" sz="2400" dirty="0">
                <a:latin typeface="Arial" panose="020B0604020202020204" pitchFamily="34" charset="0"/>
                <a:cs typeface="Arial" panose="020B0604020202020204" pitchFamily="34" charset="0"/>
              </a:rPr>
            </a:br>
            <a:r>
              <a:rPr lang="en-US" altLang="ja-JP" sz="2400" dirty="0">
                <a:latin typeface="Arial" panose="020B0604020202020204" pitchFamily="34" charset="0"/>
                <a:cs typeface="Arial" panose="020B0604020202020204" pitchFamily="34" charset="0"/>
              </a:rPr>
              <a:t>    measured in the LHD experiment.</a:t>
            </a:r>
            <a:br>
              <a:rPr lang="en-US" altLang="ja-JP" sz="2400" dirty="0">
                <a:latin typeface="Arial" panose="020B0604020202020204" pitchFamily="34" charset="0"/>
                <a:cs typeface="Arial" panose="020B0604020202020204" pitchFamily="34" charset="0"/>
              </a:rPr>
            </a:br>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cs typeface="Arial" panose="020B0604020202020204" pitchFamily="34" charset="0"/>
              </a:rPr>
              <a:t>Realistic fast-ion</a:t>
            </a:r>
            <a:r>
              <a:rPr lang="en-GB" altLang="ja-JP" sz="2400" dirty="0">
                <a:latin typeface="Arial" panose="020B0604020202020204" pitchFamily="34" charset="0"/>
                <a:cs typeface="Arial" panose="020B0604020202020204" pitchFamily="34" charset="0"/>
              </a:rPr>
              <a:t> birth profile </a:t>
            </a:r>
            <a:br>
              <a:rPr lang="en-GB" altLang="ja-JP" sz="2400" dirty="0">
                <a:latin typeface="Arial" panose="020B0604020202020204" pitchFamily="34" charset="0"/>
                <a:cs typeface="Arial" panose="020B0604020202020204" pitchFamily="34" charset="0"/>
              </a:rPr>
            </a:br>
            <a:r>
              <a:rPr lang="en-GB" altLang="ja-JP" sz="2400" dirty="0">
                <a:latin typeface="Arial" panose="020B0604020202020204" pitchFamily="34" charset="0"/>
                <a:cs typeface="Arial" panose="020B0604020202020204" pitchFamily="34" charset="0"/>
              </a:rPr>
              <a:t>(calculated by HFREYA)</a:t>
            </a:r>
            <a:endParaRPr lang="en-US" altLang="ja-JP" sz="2000" dirty="0">
              <a:latin typeface="Arial" panose="020B0604020202020204" pitchFamily="34" charset="0"/>
              <a:cs typeface="Arial" panose="020B0604020202020204" pitchFamily="34" charset="0"/>
            </a:endParaRPr>
          </a:p>
        </p:txBody>
      </p:sp>
      <p:sp>
        <p:nvSpPr>
          <p:cNvPr id="2" name="テキスト ボックス 1">
            <a:extLst>
              <a:ext uri="{FF2B5EF4-FFF2-40B4-BE49-F238E27FC236}">
                <a16:creationId xmlns:a16="http://schemas.microsoft.com/office/drawing/2014/main" id="{F8073DF1-4CF9-8F32-A0D0-7683300918AA}"/>
              </a:ext>
            </a:extLst>
          </p:cNvPr>
          <p:cNvSpPr txBox="1"/>
          <p:nvPr/>
        </p:nvSpPr>
        <p:spPr>
          <a:xfrm rot="1628338">
            <a:off x="8370005" y="4389605"/>
            <a:ext cx="798295" cy="246221"/>
          </a:xfrm>
          <a:prstGeom prst="rect">
            <a:avLst/>
          </a:prstGeom>
          <a:noFill/>
        </p:spPr>
        <p:txBody>
          <a:bodyPr wrap="none" lIns="0" tIns="0" rIns="0" bIns="0" rtlCol="0">
            <a:spAutoFit/>
          </a:bodyPr>
          <a:lstStyle/>
          <a:p>
            <a:r>
              <a:rPr lang="ja-JP" altLang="en-US" sz="1600" b="1" dirty="0"/>
              <a:t>←</a:t>
            </a:r>
            <a:r>
              <a:rPr lang="en-US" altLang="ja-JP" sz="1600" b="1" dirty="0"/>
              <a:t>NB1(D)</a:t>
            </a:r>
            <a:endParaRPr kumimoji="1" lang="ja-JP" altLang="en-US" sz="1600" b="1" dirty="0"/>
          </a:p>
        </p:txBody>
      </p:sp>
      <p:sp>
        <p:nvSpPr>
          <p:cNvPr id="3" name="テキスト ボックス 2">
            <a:extLst>
              <a:ext uri="{FF2B5EF4-FFF2-40B4-BE49-F238E27FC236}">
                <a16:creationId xmlns:a16="http://schemas.microsoft.com/office/drawing/2014/main" id="{3868D008-B830-0528-FD88-333201E412A6}"/>
              </a:ext>
            </a:extLst>
          </p:cNvPr>
          <p:cNvSpPr txBox="1"/>
          <p:nvPr/>
        </p:nvSpPr>
        <p:spPr>
          <a:xfrm rot="15445033">
            <a:off x="7345712" y="3011229"/>
            <a:ext cx="798295" cy="246221"/>
          </a:xfrm>
          <a:prstGeom prst="rect">
            <a:avLst/>
          </a:prstGeom>
          <a:noFill/>
        </p:spPr>
        <p:txBody>
          <a:bodyPr wrap="none" lIns="0" tIns="0" rIns="0" bIns="0" rtlCol="0">
            <a:spAutoFit/>
          </a:bodyPr>
          <a:lstStyle/>
          <a:p>
            <a:r>
              <a:rPr lang="ja-JP" altLang="en-US" sz="1600" b="1" dirty="0"/>
              <a:t>←</a:t>
            </a:r>
            <a:r>
              <a:rPr lang="en-US" altLang="ja-JP" sz="1600" b="1" dirty="0"/>
              <a:t>NB2(D)</a:t>
            </a:r>
            <a:endParaRPr kumimoji="1" lang="ja-JP" altLang="en-US" sz="1600" b="1" dirty="0"/>
          </a:p>
        </p:txBody>
      </p:sp>
      <p:sp>
        <p:nvSpPr>
          <p:cNvPr id="5" name="テキスト ボックス 4">
            <a:extLst>
              <a:ext uri="{FF2B5EF4-FFF2-40B4-BE49-F238E27FC236}">
                <a16:creationId xmlns:a16="http://schemas.microsoft.com/office/drawing/2014/main" id="{DB003EA7-9374-E202-4420-F4C1AE931DAB}"/>
              </a:ext>
            </a:extLst>
          </p:cNvPr>
          <p:cNvSpPr txBox="1"/>
          <p:nvPr/>
        </p:nvSpPr>
        <p:spPr>
          <a:xfrm rot="15266440">
            <a:off x="5175536" y="3845153"/>
            <a:ext cx="798295" cy="246221"/>
          </a:xfrm>
          <a:prstGeom prst="rect">
            <a:avLst/>
          </a:prstGeom>
          <a:noFill/>
        </p:spPr>
        <p:txBody>
          <a:bodyPr wrap="none" lIns="0" tIns="0" rIns="0" bIns="0" rtlCol="0">
            <a:spAutoFit/>
          </a:bodyPr>
          <a:lstStyle/>
          <a:p>
            <a:r>
              <a:rPr lang="ja-JP" altLang="en-US" sz="1600" b="1" dirty="0"/>
              <a:t>←</a:t>
            </a:r>
            <a:r>
              <a:rPr lang="en-US" altLang="ja-JP" sz="1600" b="1" dirty="0"/>
              <a:t>NB3(H)</a:t>
            </a:r>
            <a:endParaRPr kumimoji="1" lang="ja-JP" altLang="en-US" sz="1600" b="1" dirty="0"/>
          </a:p>
        </p:txBody>
      </p:sp>
      <p:sp>
        <p:nvSpPr>
          <p:cNvPr id="7" name="テキスト ボックス 6">
            <a:extLst>
              <a:ext uri="{FF2B5EF4-FFF2-40B4-BE49-F238E27FC236}">
                <a16:creationId xmlns:a16="http://schemas.microsoft.com/office/drawing/2014/main" id="{02239C95-F5FD-7876-DC72-06868909FF33}"/>
              </a:ext>
            </a:extLst>
          </p:cNvPr>
          <p:cNvSpPr txBox="1"/>
          <p:nvPr/>
        </p:nvSpPr>
        <p:spPr>
          <a:xfrm>
            <a:off x="5482317" y="569131"/>
            <a:ext cx="518091" cy="461665"/>
          </a:xfrm>
          <a:prstGeom prst="rect">
            <a:avLst/>
          </a:prstGeom>
          <a:noFill/>
        </p:spPr>
        <p:txBody>
          <a:bodyPr wrap="none" rtlCol="0">
            <a:spAutoFit/>
          </a:bodyPr>
          <a:lstStyle/>
          <a:p>
            <a:r>
              <a:rPr kumimoji="1" lang="en-US" altLang="ja-JP" sz="2400" dirty="0"/>
              <a:t>(a)</a:t>
            </a:r>
            <a:endParaRPr kumimoji="1" lang="ja-JP" altLang="en-US" sz="2400" dirty="0"/>
          </a:p>
        </p:txBody>
      </p:sp>
      <p:sp>
        <p:nvSpPr>
          <p:cNvPr id="8" name="テキスト ボックス 7">
            <a:extLst>
              <a:ext uri="{FF2B5EF4-FFF2-40B4-BE49-F238E27FC236}">
                <a16:creationId xmlns:a16="http://schemas.microsoft.com/office/drawing/2014/main" id="{4624A59B-D3B1-1B91-9185-E9C77495F2F9}"/>
              </a:ext>
            </a:extLst>
          </p:cNvPr>
          <p:cNvSpPr txBox="1"/>
          <p:nvPr/>
        </p:nvSpPr>
        <p:spPr>
          <a:xfrm>
            <a:off x="5530949" y="3243213"/>
            <a:ext cx="532518" cy="461665"/>
          </a:xfrm>
          <a:prstGeom prst="rect">
            <a:avLst/>
          </a:prstGeom>
          <a:noFill/>
        </p:spPr>
        <p:txBody>
          <a:bodyPr wrap="none" rtlCol="0">
            <a:spAutoFit/>
          </a:bodyPr>
          <a:lstStyle/>
          <a:p>
            <a:r>
              <a:rPr kumimoji="1" lang="en-US" altLang="ja-JP" sz="2400" dirty="0"/>
              <a:t>(b)</a:t>
            </a:r>
            <a:endParaRPr kumimoji="1" lang="ja-JP" altLang="en-US" sz="2400" dirty="0"/>
          </a:p>
        </p:txBody>
      </p:sp>
    </p:spTree>
    <p:extLst>
      <p:ext uri="{BB962C8B-B14F-4D97-AF65-F5344CB8AC3E}">
        <p14:creationId xmlns:p14="http://schemas.microsoft.com/office/powerpoint/2010/main" val="144517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CBBDDD4E-16D4-41B9-AADA-A25CEA7F0F3F}" type="slidenum">
              <a:rPr lang="ja-JP" altLang="en-US" smtClean="0"/>
              <a:pPr/>
              <a:t>32</a:t>
            </a:fld>
            <a:endParaRPr lang="ja-JP" altLang="en-US" dirty="0"/>
          </a:p>
        </p:txBody>
      </p:sp>
      <p:sp>
        <p:nvSpPr>
          <p:cNvPr id="7" name="Rectangle 84"/>
          <p:cNvSpPr>
            <a:spLocks noGrp="1" noChangeArrowheads="1"/>
          </p:cNvSpPr>
          <p:nvPr>
            <p:ph type="title"/>
          </p:nvPr>
        </p:nvSpPr>
        <p:spPr>
          <a:xfrm>
            <a:off x="0" y="249783"/>
            <a:ext cx="9252520" cy="442913"/>
          </a:xfrm>
        </p:spPr>
        <p:txBody>
          <a:bodyPr>
            <a:noAutofit/>
          </a:bodyPr>
          <a:lstStyle/>
          <a:p>
            <a:pPr algn="l"/>
            <a:r>
              <a:rPr kumimoji="1" lang="en-US" altLang="ja-JP" sz="3200" dirty="0">
                <a:latin typeface="Arial" panose="020B0604020202020204" pitchFamily="34" charset="0"/>
                <a:ea typeface="Meiryo UI" panose="020B0604030504040204" pitchFamily="34" charset="-128"/>
                <a:cs typeface="Arial" panose="020B0604020202020204" pitchFamily="34" charset="0"/>
              </a:rPr>
              <a:t>Time evolution of stored fast ion energy</a:t>
            </a:r>
            <a:br>
              <a:rPr kumimoji="1" lang="en-US" altLang="ja-JP" sz="3200" dirty="0">
                <a:latin typeface="Arial" panose="020B0604020202020204" pitchFamily="34" charset="0"/>
                <a:ea typeface="Meiryo UI" panose="020B0604030504040204" pitchFamily="34" charset="-128"/>
                <a:cs typeface="Arial" panose="020B0604020202020204" pitchFamily="34" charset="0"/>
              </a:rPr>
            </a:br>
            <a:r>
              <a:rPr kumimoji="1" lang="en-US" altLang="ja-JP" sz="3200" dirty="0">
                <a:latin typeface="Arial" panose="020B0604020202020204" pitchFamily="34" charset="0"/>
                <a:ea typeface="Meiryo UI" panose="020B0604030504040204" pitchFamily="34" charset="-128"/>
                <a:cs typeface="Arial" panose="020B0604020202020204" pitchFamily="34" charset="0"/>
              </a:rPr>
              <a:t>and MHD kinetic energy of the instabilities. </a:t>
            </a:r>
            <a:endParaRPr lang="en-US" altLang="ja-JP" sz="3200" dirty="0">
              <a:solidFill>
                <a:schemeClr val="tx1"/>
              </a:solidFill>
              <a:latin typeface="Arial" charset="0"/>
            </a:endParaRPr>
          </a:p>
        </p:txBody>
      </p:sp>
      <p:sp>
        <p:nvSpPr>
          <p:cNvPr id="9" name="正方形/長方形 8"/>
          <p:cNvSpPr/>
          <p:nvPr/>
        </p:nvSpPr>
        <p:spPr>
          <a:xfrm>
            <a:off x="160648" y="4797152"/>
            <a:ext cx="9019864" cy="1938992"/>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AE burst a</a:t>
            </a:r>
            <a:r>
              <a:rPr lang="en-US" altLang="ja-JP" sz="2400" dirty="0">
                <a:effectLst/>
                <a:latin typeface="Arial" panose="020B0604020202020204" pitchFamily="34" charset="0"/>
                <a:ea typeface="ＭＳ 明朝" panose="02020609040205080304" pitchFamily="17" charset="-128"/>
                <a:cs typeface="Arial" panose="020B0604020202020204" pitchFamily="34" charset="0"/>
              </a:rPr>
              <a:t>fter 57 ms, when the fast ions stored energy is close to the steady state, is different from those before 57 ms. </a:t>
            </a:r>
          </a:p>
          <a:p>
            <a:r>
              <a:rPr lang="ja-JP" altLang="en-US" sz="2400" dirty="0">
                <a:latin typeface="Arial" charset="0"/>
                <a:cs typeface="Arial" charset="0"/>
              </a:rPr>
              <a:t>〇</a:t>
            </a:r>
            <a:r>
              <a:rPr lang="en-US" altLang="ja-JP" sz="2400" dirty="0">
                <a:latin typeface="Arial" charset="0"/>
                <a:cs typeface="Arial" charset="0"/>
              </a:rPr>
              <a:t>The lost fast ion rate in AE bursts after 57 </a:t>
            </a:r>
            <a:r>
              <a:rPr lang="en-US" altLang="ja-JP" sz="2400" dirty="0" err="1">
                <a:latin typeface="Arial" charset="0"/>
                <a:cs typeface="Arial" charset="0"/>
              </a:rPr>
              <a:t>ms</a:t>
            </a:r>
            <a:r>
              <a:rPr lang="en-US" altLang="ja-JP" sz="2400" dirty="0">
                <a:latin typeface="Arial" charset="0"/>
                <a:cs typeface="Arial" charset="0"/>
              </a:rPr>
              <a:t> becomes large in all fast ion species. The largest component of the fast ion loss rate is the ctr-injected fast deuteron.</a:t>
            </a:r>
          </a:p>
        </p:txBody>
      </p:sp>
      <p:cxnSp>
        <p:nvCxnSpPr>
          <p:cNvPr id="11" name="直線コネクタ 10"/>
          <p:cNvCxnSpPr/>
          <p:nvPr/>
        </p:nvCxnSpPr>
        <p:spPr>
          <a:xfrm>
            <a:off x="-10754" y="980728"/>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グループ化 9">
            <a:extLst>
              <a:ext uri="{FF2B5EF4-FFF2-40B4-BE49-F238E27FC236}">
                <a16:creationId xmlns:a16="http://schemas.microsoft.com/office/drawing/2014/main" id="{FE911DA5-9ED6-8B7C-AE0D-3F80F4AB7345}"/>
              </a:ext>
            </a:extLst>
          </p:cNvPr>
          <p:cNvGrpSpPr/>
          <p:nvPr/>
        </p:nvGrpSpPr>
        <p:grpSpPr>
          <a:xfrm>
            <a:off x="251520" y="1052736"/>
            <a:ext cx="5338450" cy="3816424"/>
            <a:chOff x="251520" y="1052736"/>
            <a:chExt cx="5338450" cy="3816424"/>
          </a:xfrm>
        </p:grpSpPr>
        <p:pic>
          <p:nvPicPr>
            <p:cNvPr id="2" name="図 1">
              <a:extLst>
                <a:ext uri="{FF2B5EF4-FFF2-40B4-BE49-F238E27FC236}">
                  <a16:creationId xmlns:a16="http://schemas.microsoft.com/office/drawing/2014/main" id="{8324B1D9-9209-6B29-CF2B-C85DFD3050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052736"/>
              <a:ext cx="5338450" cy="3816424"/>
            </a:xfrm>
            <a:prstGeom prst="rect">
              <a:avLst/>
            </a:prstGeom>
            <a:noFill/>
            <a:ln>
              <a:noFill/>
            </a:ln>
          </p:spPr>
        </p:pic>
        <p:sp useBgFill="1">
          <p:nvSpPr>
            <p:cNvPr id="5" name="正方形/長方形 4">
              <a:extLst>
                <a:ext uri="{FF2B5EF4-FFF2-40B4-BE49-F238E27FC236}">
                  <a16:creationId xmlns:a16="http://schemas.microsoft.com/office/drawing/2014/main" id="{D636ABC1-0C44-61CC-782B-167615A0E5B6}"/>
                </a:ext>
              </a:extLst>
            </p:cNvPr>
            <p:cNvSpPr/>
            <p:nvPr/>
          </p:nvSpPr>
          <p:spPr>
            <a:xfrm>
              <a:off x="1032319" y="1496073"/>
              <a:ext cx="216024" cy="28803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6" name="正方形/長方形 5">
              <a:extLst>
                <a:ext uri="{FF2B5EF4-FFF2-40B4-BE49-F238E27FC236}">
                  <a16:creationId xmlns:a16="http://schemas.microsoft.com/office/drawing/2014/main" id="{964F9E7A-38E2-F3E3-7C76-44A8929A4F57}"/>
                </a:ext>
              </a:extLst>
            </p:cNvPr>
            <p:cNvSpPr/>
            <p:nvPr/>
          </p:nvSpPr>
          <p:spPr>
            <a:xfrm>
              <a:off x="1021030" y="2227442"/>
              <a:ext cx="310610" cy="28803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8" name="正方形/長方形 7">
              <a:extLst>
                <a:ext uri="{FF2B5EF4-FFF2-40B4-BE49-F238E27FC236}">
                  <a16:creationId xmlns:a16="http://schemas.microsoft.com/office/drawing/2014/main" id="{62C65345-CDA5-73D2-83F7-B895401C5D94}"/>
                </a:ext>
              </a:extLst>
            </p:cNvPr>
            <p:cNvSpPr/>
            <p:nvPr/>
          </p:nvSpPr>
          <p:spPr>
            <a:xfrm>
              <a:off x="1043608" y="3334414"/>
              <a:ext cx="216024" cy="28803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 name="テキスト ボックス 11">
            <a:extLst>
              <a:ext uri="{FF2B5EF4-FFF2-40B4-BE49-F238E27FC236}">
                <a16:creationId xmlns:a16="http://schemas.microsoft.com/office/drawing/2014/main" id="{78E9A8F0-5F30-7AE1-ECB4-FCC0F65C78A3}"/>
              </a:ext>
            </a:extLst>
          </p:cNvPr>
          <p:cNvSpPr txBox="1"/>
          <p:nvPr/>
        </p:nvSpPr>
        <p:spPr>
          <a:xfrm>
            <a:off x="2949683" y="1851095"/>
            <a:ext cx="2536272" cy="338554"/>
          </a:xfrm>
          <a:prstGeom prst="rect">
            <a:avLst/>
          </a:prstGeom>
          <a:noFill/>
        </p:spPr>
        <p:txBody>
          <a:bodyPr wrap="none" rtlCol="0">
            <a:spAutoFit/>
          </a:bodyPr>
          <a:lstStyle/>
          <a:p>
            <a:r>
              <a:rPr kumimoji="1" lang="en-US" altLang="ja-JP" sz="1600" dirty="0">
                <a:latin typeface="Arial" panose="020B0604020202020204" pitchFamily="34" charset="0"/>
                <a:cs typeface="Arial" panose="020B0604020202020204" pitchFamily="34" charset="0"/>
              </a:rPr>
              <a:t>(a) Fast ion stored energy</a:t>
            </a:r>
            <a:endParaRPr kumimoji="1" lang="ja-JP" altLang="en-US" sz="1600" dirty="0">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a16="http://schemas.microsoft.com/office/drawing/2014/main" id="{F591BEAD-0D40-7D49-FFD4-F74810A2321E}"/>
              </a:ext>
            </a:extLst>
          </p:cNvPr>
          <p:cNvSpPr txBox="1"/>
          <p:nvPr/>
        </p:nvSpPr>
        <p:spPr>
          <a:xfrm>
            <a:off x="909499" y="2161705"/>
            <a:ext cx="2044149" cy="338554"/>
          </a:xfrm>
          <a:prstGeom prst="rect">
            <a:avLst/>
          </a:prstGeom>
          <a:noFill/>
        </p:spPr>
        <p:txBody>
          <a:bodyPr wrap="none" rtlCol="0">
            <a:spAutoFit/>
          </a:bodyPr>
          <a:lstStyle/>
          <a:p>
            <a:r>
              <a:rPr kumimoji="1" lang="en-US" altLang="ja-JP" sz="1600" dirty="0">
                <a:latin typeface="Arial" panose="020B0604020202020204" pitchFamily="34" charset="0"/>
                <a:cs typeface="Arial" panose="020B0604020202020204" pitchFamily="34" charset="0"/>
              </a:rPr>
              <a:t>(b) MHD kin. Energy</a:t>
            </a:r>
          </a:p>
        </p:txBody>
      </p:sp>
      <p:sp>
        <p:nvSpPr>
          <p:cNvPr id="14" name="テキスト ボックス 13">
            <a:extLst>
              <a:ext uri="{FF2B5EF4-FFF2-40B4-BE49-F238E27FC236}">
                <a16:creationId xmlns:a16="http://schemas.microsoft.com/office/drawing/2014/main" id="{A46257BB-F9C9-B119-C086-63F0814386BC}"/>
              </a:ext>
            </a:extLst>
          </p:cNvPr>
          <p:cNvSpPr txBox="1"/>
          <p:nvPr/>
        </p:nvSpPr>
        <p:spPr>
          <a:xfrm>
            <a:off x="899592" y="3234462"/>
            <a:ext cx="1978427" cy="338554"/>
          </a:xfrm>
          <a:prstGeom prst="rect">
            <a:avLst/>
          </a:prstGeom>
          <a:noFill/>
        </p:spPr>
        <p:txBody>
          <a:bodyPr wrap="none" rtlCol="0">
            <a:spAutoFit/>
          </a:bodyPr>
          <a:lstStyle/>
          <a:p>
            <a:r>
              <a:rPr kumimoji="1" lang="en-US" altLang="ja-JP" sz="1600" dirty="0">
                <a:latin typeface="Arial" panose="020B0604020202020204" pitchFamily="34" charset="0"/>
                <a:cs typeface="Arial" panose="020B0604020202020204" pitchFamily="34" charset="0"/>
              </a:rPr>
              <a:t>(c) fast ion loss rate</a:t>
            </a:r>
          </a:p>
        </p:txBody>
      </p:sp>
    </p:spTree>
    <p:extLst>
      <p:ext uri="{BB962C8B-B14F-4D97-AF65-F5344CB8AC3E}">
        <p14:creationId xmlns:p14="http://schemas.microsoft.com/office/powerpoint/2010/main" val="36850747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グラフ, 折れ線グラフ&#10;&#10;AI によって生成されたコンテンツは間違っている可能性があります。">
            <a:extLst>
              <a:ext uri="{FF2B5EF4-FFF2-40B4-BE49-F238E27FC236}">
                <a16:creationId xmlns:a16="http://schemas.microsoft.com/office/drawing/2014/main" id="{0BF71072-92CC-4D48-10E6-A02D39A344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32" y="908721"/>
            <a:ext cx="5155866" cy="2976698"/>
          </a:xfrm>
          <a:prstGeom prst="rect">
            <a:avLst/>
          </a:prstGeom>
        </p:spPr>
      </p:pic>
      <p:sp>
        <p:nvSpPr>
          <p:cNvPr id="4" name="スライド番号プレースホルダー 3">
            <a:extLst>
              <a:ext uri="{FF2B5EF4-FFF2-40B4-BE49-F238E27FC236}">
                <a16:creationId xmlns:a16="http://schemas.microsoft.com/office/drawing/2014/main" id="{6DCE759A-2EC6-F421-13B4-AF1AADBBEEC8}"/>
              </a:ext>
            </a:extLst>
          </p:cNvPr>
          <p:cNvSpPr>
            <a:spLocks noGrp="1"/>
          </p:cNvSpPr>
          <p:nvPr>
            <p:ph type="sldNum" sz="quarter" idx="12"/>
          </p:nvPr>
        </p:nvSpPr>
        <p:spPr/>
        <p:txBody>
          <a:bodyPr/>
          <a:lstStyle/>
          <a:p>
            <a:fld id="{CBBDDD4E-16D4-41B9-AADA-A25CEA7F0F3F}" type="slidenum">
              <a:rPr lang="ja-JP" altLang="en-US" smtClean="0"/>
              <a:pPr/>
              <a:t>33</a:t>
            </a:fld>
            <a:endParaRPr lang="ja-JP" altLang="en-US" dirty="0"/>
          </a:p>
        </p:txBody>
      </p:sp>
      <p:cxnSp>
        <p:nvCxnSpPr>
          <p:cNvPr id="5" name="直線コネクタ 4">
            <a:extLst>
              <a:ext uri="{FF2B5EF4-FFF2-40B4-BE49-F238E27FC236}">
                <a16:creationId xmlns:a16="http://schemas.microsoft.com/office/drawing/2014/main" id="{A0B522BC-E0B4-7BA4-8931-CCAA2367B338}"/>
              </a:ext>
            </a:extLst>
          </p:cNvPr>
          <p:cNvCxnSpPr/>
          <p:nvPr/>
        </p:nvCxnSpPr>
        <p:spPr>
          <a:xfrm>
            <a:off x="-10754" y="980728"/>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図 8">
            <a:extLst>
              <a:ext uri="{FF2B5EF4-FFF2-40B4-BE49-F238E27FC236}">
                <a16:creationId xmlns:a16="http://schemas.microsoft.com/office/drawing/2014/main" id="{10FDA197-1FC6-929A-E84F-36F58521F517}"/>
              </a:ext>
            </a:extLst>
          </p:cNvPr>
          <p:cNvPicPr>
            <a:picLocks noChangeAspect="1"/>
          </p:cNvPicPr>
          <p:nvPr/>
        </p:nvPicPr>
        <p:blipFill>
          <a:blip r:embed="rId3"/>
          <a:stretch>
            <a:fillRect/>
          </a:stretch>
        </p:blipFill>
        <p:spPr>
          <a:xfrm>
            <a:off x="393509" y="3851776"/>
            <a:ext cx="5762667" cy="1474485"/>
          </a:xfrm>
          <a:prstGeom prst="rect">
            <a:avLst/>
          </a:prstGeom>
        </p:spPr>
      </p:pic>
      <p:pic>
        <p:nvPicPr>
          <p:cNvPr id="13" name="図 12">
            <a:extLst>
              <a:ext uri="{FF2B5EF4-FFF2-40B4-BE49-F238E27FC236}">
                <a16:creationId xmlns:a16="http://schemas.microsoft.com/office/drawing/2014/main" id="{0EFDE2FA-9E5F-7EC1-D511-3C80A8988224}"/>
              </a:ext>
            </a:extLst>
          </p:cNvPr>
          <p:cNvPicPr>
            <a:picLocks noChangeAspect="1"/>
          </p:cNvPicPr>
          <p:nvPr/>
        </p:nvPicPr>
        <p:blipFill>
          <a:blip r:embed="rId4"/>
          <a:stretch>
            <a:fillRect/>
          </a:stretch>
        </p:blipFill>
        <p:spPr>
          <a:xfrm>
            <a:off x="393509" y="5122867"/>
            <a:ext cx="5701794" cy="1474485"/>
          </a:xfrm>
          <a:prstGeom prst="rect">
            <a:avLst/>
          </a:prstGeom>
        </p:spPr>
      </p:pic>
      <p:sp>
        <p:nvSpPr>
          <p:cNvPr id="20" name="Rectangle 84">
            <a:extLst>
              <a:ext uri="{FF2B5EF4-FFF2-40B4-BE49-F238E27FC236}">
                <a16:creationId xmlns:a16="http://schemas.microsoft.com/office/drawing/2014/main" id="{DEA177D6-5A9A-6F01-3819-DD4B0BDC3DA0}"/>
              </a:ext>
            </a:extLst>
          </p:cNvPr>
          <p:cNvSpPr>
            <a:spLocks noGrp="1" noChangeArrowheads="1"/>
          </p:cNvSpPr>
          <p:nvPr>
            <p:ph type="title"/>
          </p:nvPr>
        </p:nvSpPr>
        <p:spPr>
          <a:xfrm>
            <a:off x="0" y="249783"/>
            <a:ext cx="9252520" cy="442913"/>
          </a:xfrm>
        </p:spPr>
        <p:txBody>
          <a:bodyPr>
            <a:noAutofit/>
          </a:bodyPr>
          <a:lstStyle/>
          <a:p>
            <a:pPr algn="l"/>
            <a:r>
              <a:rPr kumimoji="1" lang="en-US" altLang="ja-JP" sz="3200" dirty="0">
                <a:latin typeface="Arial" panose="020B0604020202020204" pitchFamily="34" charset="0"/>
                <a:ea typeface="Meiryo UI" panose="020B0604030504040204" pitchFamily="34" charset="-128"/>
                <a:cs typeface="Arial" panose="020B0604020202020204" pitchFamily="34" charset="0"/>
              </a:rPr>
              <a:t>Time evolution of MHD kinetic energy and </a:t>
            </a:r>
            <a:br>
              <a:rPr kumimoji="1" lang="en-US" altLang="ja-JP" sz="3200" dirty="0">
                <a:latin typeface="Arial" panose="020B0604020202020204" pitchFamily="34" charset="0"/>
                <a:ea typeface="Meiryo UI" panose="020B0604030504040204" pitchFamily="34" charset="-128"/>
                <a:cs typeface="Arial" panose="020B0604020202020204" pitchFamily="34" charset="0"/>
              </a:rPr>
            </a:br>
            <a:r>
              <a:rPr kumimoji="1" lang="en-US" altLang="ja-JP" sz="3200" dirty="0">
                <a:latin typeface="Arial" panose="020B0604020202020204" pitchFamily="34" charset="0"/>
                <a:ea typeface="Meiryo UI" panose="020B0604030504040204" pitchFamily="34" charset="-128"/>
                <a:cs typeface="Arial" panose="020B0604020202020204" pitchFamily="34" charset="0"/>
              </a:rPr>
              <a:t>fast ion profile near 57 ms.</a:t>
            </a:r>
            <a:endParaRPr lang="en-US" altLang="ja-JP" sz="3200" dirty="0">
              <a:solidFill>
                <a:schemeClr val="tx1"/>
              </a:solidFill>
              <a:latin typeface="Arial" charset="0"/>
            </a:endParaRPr>
          </a:p>
        </p:txBody>
      </p:sp>
      <p:sp>
        <p:nvSpPr>
          <p:cNvPr id="21" name="テキスト ボックス 20">
            <a:extLst>
              <a:ext uri="{FF2B5EF4-FFF2-40B4-BE49-F238E27FC236}">
                <a16:creationId xmlns:a16="http://schemas.microsoft.com/office/drawing/2014/main" id="{364D4166-8E7A-2AB7-B4B8-943CA43A4130}"/>
              </a:ext>
            </a:extLst>
          </p:cNvPr>
          <p:cNvSpPr txBox="1"/>
          <p:nvPr/>
        </p:nvSpPr>
        <p:spPr>
          <a:xfrm>
            <a:off x="1060336" y="3716719"/>
            <a:ext cx="3490344" cy="338554"/>
          </a:xfrm>
          <a:prstGeom prst="rect">
            <a:avLst/>
          </a:prstGeom>
          <a:noFill/>
        </p:spPr>
        <p:txBody>
          <a:bodyPr wrap="square">
            <a:spAutoFit/>
          </a:bodyPr>
          <a:lstStyle/>
          <a:p>
            <a:r>
              <a:rPr lang="en-US" altLang="ja-JP" sz="1600" dirty="0"/>
              <a:t>Fast P pres.</a:t>
            </a:r>
            <a:endParaRPr lang="ja-JP" altLang="en-US" sz="1600" dirty="0"/>
          </a:p>
        </p:txBody>
      </p:sp>
      <p:sp>
        <p:nvSpPr>
          <p:cNvPr id="22" name="テキスト ボックス 21">
            <a:extLst>
              <a:ext uri="{FF2B5EF4-FFF2-40B4-BE49-F238E27FC236}">
                <a16:creationId xmlns:a16="http://schemas.microsoft.com/office/drawing/2014/main" id="{B5319ADC-92B6-7B0E-B8A7-01BAE165E500}"/>
              </a:ext>
            </a:extLst>
          </p:cNvPr>
          <p:cNvSpPr txBox="1"/>
          <p:nvPr/>
        </p:nvSpPr>
        <p:spPr>
          <a:xfrm>
            <a:off x="1022758" y="4966220"/>
            <a:ext cx="3490344" cy="338554"/>
          </a:xfrm>
          <a:prstGeom prst="rect">
            <a:avLst/>
          </a:prstGeom>
          <a:noFill/>
        </p:spPr>
        <p:txBody>
          <a:bodyPr wrap="square">
            <a:spAutoFit/>
          </a:bodyPr>
          <a:lstStyle/>
          <a:p>
            <a:r>
              <a:rPr lang="en-US" altLang="ja-JP" sz="1600" dirty="0"/>
              <a:t>Fast D pres.</a:t>
            </a:r>
            <a:endParaRPr lang="ja-JP" altLang="en-US" sz="1600" dirty="0"/>
          </a:p>
        </p:txBody>
      </p:sp>
      <p:sp>
        <p:nvSpPr>
          <p:cNvPr id="23" name="テキスト ボックス 22">
            <a:extLst>
              <a:ext uri="{FF2B5EF4-FFF2-40B4-BE49-F238E27FC236}">
                <a16:creationId xmlns:a16="http://schemas.microsoft.com/office/drawing/2014/main" id="{46EC706F-6151-BDFC-B51F-94E209EB0552}"/>
              </a:ext>
            </a:extLst>
          </p:cNvPr>
          <p:cNvSpPr txBox="1"/>
          <p:nvPr/>
        </p:nvSpPr>
        <p:spPr>
          <a:xfrm rot="16200000">
            <a:off x="-1170355" y="4792483"/>
            <a:ext cx="2736304" cy="584775"/>
          </a:xfrm>
          <a:prstGeom prst="rect">
            <a:avLst/>
          </a:prstGeom>
          <a:noFill/>
        </p:spPr>
        <p:txBody>
          <a:bodyPr wrap="square">
            <a:spAutoFit/>
          </a:bodyPr>
          <a:lstStyle/>
          <a:p>
            <a:r>
              <a:rPr lang="en-US" altLang="ja-JP" sz="1600" dirty="0"/>
              <a:t>Difference of fast ion pressure from 57 ms [arb. unit]</a:t>
            </a:r>
          </a:p>
        </p:txBody>
      </p:sp>
      <p:sp>
        <p:nvSpPr>
          <p:cNvPr id="24" name="テキスト ボックス 23">
            <a:extLst>
              <a:ext uri="{FF2B5EF4-FFF2-40B4-BE49-F238E27FC236}">
                <a16:creationId xmlns:a16="http://schemas.microsoft.com/office/drawing/2014/main" id="{2716DEF4-31DA-882D-F8AB-3C214442166F}"/>
              </a:ext>
            </a:extLst>
          </p:cNvPr>
          <p:cNvSpPr txBox="1"/>
          <p:nvPr/>
        </p:nvSpPr>
        <p:spPr>
          <a:xfrm>
            <a:off x="2411760" y="6573104"/>
            <a:ext cx="1082348" cy="369332"/>
          </a:xfrm>
          <a:prstGeom prst="rect">
            <a:avLst/>
          </a:prstGeom>
          <a:noFill/>
        </p:spPr>
        <p:txBody>
          <a:bodyPr wrap="none" rtlCol="0">
            <a:spAutoFit/>
          </a:bodyPr>
          <a:lstStyle/>
          <a:p>
            <a:r>
              <a:rPr lang="en-US" altLang="ja-JP" dirty="0"/>
              <a:t>t</a:t>
            </a:r>
            <a:r>
              <a:rPr kumimoji="1" lang="en-US" altLang="ja-JP" dirty="0"/>
              <a:t>ime [ms]</a:t>
            </a:r>
            <a:endParaRPr kumimoji="1" lang="ja-JP" altLang="en-US" dirty="0"/>
          </a:p>
        </p:txBody>
      </p:sp>
      <p:sp useBgFill="1">
        <p:nvSpPr>
          <p:cNvPr id="27" name="正方形/長方形 26">
            <a:extLst>
              <a:ext uri="{FF2B5EF4-FFF2-40B4-BE49-F238E27FC236}">
                <a16:creationId xmlns:a16="http://schemas.microsoft.com/office/drawing/2014/main" id="{57500169-D6E1-4763-157D-6915AC2DBD26}"/>
              </a:ext>
            </a:extLst>
          </p:cNvPr>
          <p:cNvSpPr/>
          <p:nvPr/>
        </p:nvSpPr>
        <p:spPr>
          <a:xfrm>
            <a:off x="5436096" y="3766822"/>
            <a:ext cx="752255" cy="273630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A27D81BD-0772-E2AB-CC1F-05E2D33C4231}"/>
              </a:ext>
            </a:extLst>
          </p:cNvPr>
          <p:cNvSpPr/>
          <p:nvPr/>
        </p:nvSpPr>
        <p:spPr>
          <a:xfrm>
            <a:off x="5580112" y="980728"/>
            <a:ext cx="3675838" cy="5262979"/>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AE burst a</a:t>
            </a:r>
            <a:r>
              <a:rPr lang="en-US" altLang="ja-JP" sz="2400" dirty="0">
                <a:latin typeface="Arial" panose="020B0604020202020204" pitchFamily="34" charset="0"/>
                <a:ea typeface="ＭＳ 明朝" panose="02020609040205080304" pitchFamily="17" charset="-128"/>
                <a:cs typeface="Arial" panose="020B0604020202020204" pitchFamily="34" charset="0"/>
              </a:rPr>
              <a:t>fter </a:t>
            </a:r>
          </a:p>
          <a:p>
            <a:r>
              <a:rPr lang="en-US" altLang="ja-JP" sz="2400" dirty="0">
                <a:latin typeface="Arial" panose="020B0604020202020204" pitchFamily="34" charset="0"/>
                <a:ea typeface="ＭＳ 明朝" panose="02020609040205080304" pitchFamily="17" charset="-128"/>
                <a:cs typeface="Arial" panose="020B0604020202020204" pitchFamily="34" charset="0"/>
              </a:rPr>
              <a:t>57 ms, there are two peaks of kinetic energy. </a:t>
            </a:r>
          </a:p>
          <a:p>
            <a:r>
              <a:rPr lang="ja-JP" altLang="en-US" sz="2400" dirty="0">
                <a:latin typeface="Arial" charset="0"/>
                <a:cs typeface="Arial" charset="0"/>
              </a:rPr>
              <a:t>〇</a:t>
            </a:r>
            <a:r>
              <a:rPr lang="en-US" altLang="ja-JP" sz="2400" dirty="0">
                <a:latin typeface="Arial" charset="0"/>
                <a:cs typeface="Arial" charset="0"/>
              </a:rPr>
              <a:t>fast ion loss rate increase from near maximum peak. </a:t>
            </a:r>
          </a:p>
          <a:p>
            <a:r>
              <a:rPr lang="ja-JP" altLang="en-US" sz="2400" dirty="0">
                <a:latin typeface="Arial" charset="0"/>
                <a:cs typeface="Arial" charset="0"/>
              </a:rPr>
              <a:t>〇</a:t>
            </a:r>
            <a:r>
              <a:rPr lang="en-US" altLang="ja-JP" sz="2400" dirty="0">
                <a:latin typeface="Arial" charset="0"/>
                <a:cs typeface="Arial" charset="0"/>
              </a:rPr>
              <a:t>At first peak, </a:t>
            </a:r>
          </a:p>
          <a:p>
            <a:r>
              <a:rPr lang="en-US" altLang="ja-JP" sz="2400" dirty="0">
                <a:latin typeface="Arial" charset="0"/>
                <a:cs typeface="Arial" charset="0"/>
              </a:rPr>
              <a:t>fast P pressure decrease near rho &lt; 0.4 and then, P pressure changes slightly.</a:t>
            </a:r>
          </a:p>
          <a:p>
            <a:r>
              <a:rPr lang="ja-JP" altLang="en-US" sz="2400" dirty="0">
                <a:latin typeface="Arial" charset="0"/>
                <a:cs typeface="Arial" charset="0"/>
              </a:rPr>
              <a:t>〇</a:t>
            </a:r>
            <a:r>
              <a:rPr lang="en-US" altLang="ja-JP" sz="2400" dirty="0">
                <a:latin typeface="Arial" charset="0"/>
                <a:cs typeface="Arial" charset="0"/>
              </a:rPr>
              <a:t>fast D pressure largely change near maximum peak. </a:t>
            </a:r>
          </a:p>
        </p:txBody>
      </p:sp>
    </p:spTree>
    <p:extLst>
      <p:ext uri="{BB962C8B-B14F-4D97-AF65-F5344CB8AC3E}">
        <p14:creationId xmlns:p14="http://schemas.microsoft.com/office/powerpoint/2010/main" val="4056422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DD623-6E73-4170-3710-EB0D97D2E564}"/>
            </a:ext>
          </a:extLst>
        </p:cNvPr>
        <p:cNvGrpSpPr/>
        <p:nvPr/>
      </p:nvGrpSpPr>
      <p:grpSpPr>
        <a:xfrm>
          <a:off x="0" y="0"/>
          <a:ext cx="0" cy="0"/>
          <a:chOff x="0" y="0"/>
          <a:chExt cx="0" cy="0"/>
        </a:xfrm>
      </p:grpSpPr>
      <p:sp useBgFill="1">
        <p:nvSpPr>
          <p:cNvPr id="32" name="正方形/長方形 31">
            <a:extLst>
              <a:ext uri="{FF2B5EF4-FFF2-40B4-BE49-F238E27FC236}">
                <a16:creationId xmlns:a16="http://schemas.microsoft.com/office/drawing/2014/main" id="{B18B3595-DE37-C1AF-B41A-20FF63B1E96E}"/>
              </a:ext>
            </a:extLst>
          </p:cNvPr>
          <p:cNvSpPr/>
          <p:nvPr/>
        </p:nvSpPr>
        <p:spPr>
          <a:xfrm>
            <a:off x="7147249" y="4961883"/>
            <a:ext cx="288032" cy="2132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94F3E242-1F9E-4B87-0507-913311F5FFA3}"/>
              </a:ext>
            </a:extLst>
          </p:cNvPr>
          <p:cNvPicPr>
            <a:picLocks noChangeAspect="1"/>
          </p:cNvPicPr>
          <p:nvPr/>
        </p:nvPicPr>
        <p:blipFill>
          <a:blip r:embed="rId3"/>
          <a:stretch>
            <a:fillRect/>
          </a:stretch>
        </p:blipFill>
        <p:spPr>
          <a:xfrm>
            <a:off x="6109270" y="3413437"/>
            <a:ext cx="3143250" cy="2514600"/>
          </a:xfrm>
          <a:prstGeom prst="rect">
            <a:avLst/>
          </a:prstGeom>
        </p:spPr>
      </p:pic>
      <p:pic>
        <p:nvPicPr>
          <p:cNvPr id="10" name="図 9">
            <a:extLst>
              <a:ext uri="{FF2B5EF4-FFF2-40B4-BE49-F238E27FC236}">
                <a16:creationId xmlns:a16="http://schemas.microsoft.com/office/drawing/2014/main" id="{BA747C65-1324-5D08-0627-7FE0FA6B8CB8}"/>
              </a:ext>
            </a:extLst>
          </p:cNvPr>
          <p:cNvPicPr>
            <a:picLocks noChangeAspect="1"/>
          </p:cNvPicPr>
          <p:nvPr/>
        </p:nvPicPr>
        <p:blipFill>
          <a:blip r:embed="rId4"/>
          <a:stretch>
            <a:fillRect/>
          </a:stretch>
        </p:blipFill>
        <p:spPr>
          <a:xfrm>
            <a:off x="3129037" y="3436106"/>
            <a:ext cx="3143250" cy="2514600"/>
          </a:xfrm>
          <a:prstGeom prst="rect">
            <a:avLst/>
          </a:prstGeom>
        </p:spPr>
      </p:pic>
      <p:pic>
        <p:nvPicPr>
          <p:cNvPr id="17" name="図 16">
            <a:extLst>
              <a:ext uri="{FF2B5EF4-FFF2-40B4-BE49-F238E27FC236}">
                <a16:creationId xmlns:a16="http://schemas.microsoft.com/office/drawing/2014/main" id="{C1A5CBDE-DC8A-D293-0DDC-507956D70ED8}"/>
              </a:ext>
            </a:extLst>
          </p:cNvPr>
          <p:cNvPicPr>
            <a:picLocks noChangeAspect="1"/>
          </p:cNvPicPr>
          <p:nvPr/>
        </p:nvPicPr>
        <p:blipFill>
          <a:blip r:embed="rId5"/>
          <a:stretch>
            <a:fillRect/>
          </a:stretch>
        </p:blipFill>
        <p:spPr>
          <a:xfrm>
            <a:off x="204614" y="3436106"/>
            <a:ext cx="3143250" cy="2514600"/>
          </a:xfrm>
          <a:prstGeom prst="rect">
            <a:avLst/>
          </a:prstGeom>
        </p:spPr>
      </p:pic>
      <p:sp>
        <p:nvSpPr>
          <p:cNvPr id="18" name="テキスト ボックス 17">
            <a:extLst>
              <a:ext uri="{FF2B5EF4-FFF2-40B4-BE49-F238E27FC236}">
                <a16:creationId xmlns:a16="http://schemas.microsoft.com/office/drawing/2014/main" id="{F7E8CF2A-865D-A5D4-0CC7-E2ADCE09FA46}"/>
              </a:ext>
            </a:extLst>
          </p:cNvPr>
          <p:cNvSpPr txBox="1"/>
          <p:nvPr/>
        </p:nvSpPr>
        <p:spPr>
          <a:xfrm>
            <a:off x="1098580" y="3501008"/>
            <a:ext cx="1313180" cy="584775"/>
          </a:xfrm>
          <a:prstGeom prst="rect">
            <a:avLst/>
          </a:prstGeom>
          <a:noFill/>
        </p:spPr>
        <p:txBody>
          <a:bodyPr wrap="none" rtlCol="0">
            <a:spAutoFit/>
          </a:bodyPr>
          <a:lstStyle/>
          <a:p>
            <a:r>
              <a:rPr kumimoji="1" lang="en-US" altLang="ja-JP" sz="1600" dirty="0">
                <a:latin typeface="Arial" panose="020B0604020202020204" pitchFamily="34" charset="0"/>
                <a:cs typeface="Arial" panose="020B0604020202020204" pitchFamily="34" charset="0"/>
              </a:rPr>
              <a:t>Mode profile</a:t>
            </a:r>
          </a:p>
          <a:p>
            <a:r>
              <a:rPr kumimoji="1" lang="en-US" altLang="ja-JP" sz="1600" dirty="0">
                <a:latin typeface="Arial" panose="020B0604020202020204" pitchFamily="34" charset="0"/>
                <a:cs typeface="Arial" panose="020B0604020202020204" pitchFamily="34" charset="0"/>
              </a:rPr>
              <a:t>25 kHz</a:t>
            </a:r>
            <a:endParaRPr kumimoji="1" lang="ja-JP" altLang="en-US" sz="1600" dirty="0">
              <a:latin typeface="Arial" panose="020B0604020202020204" pitchFamily="34" charset="0"/>
              <a:cs typeface="Arial" panose="020B0604020202020204" pitchFamily="34" charset="0"/>
            </a:endParaRPr>
          </a:p>
        </p:txBody>
      </p:sp>
      <p:sp useBgFill="1">
        <p:nvSpPr>
          <p:cNvPr id="7" name="テキスト ボックス 6">
            <a:extLst>
              <a:ext uri="{FF2B5EF4-FFF2-40B4-BE49-F238E27FC236}">
                <a16:creationId xmlns:a16="http://schemas.microsoft.com/office/drawing/2014/main" id="{3082FC9E-A0D3-DD7C-7CBE-657879F38CAB}"/>
              </a:ext>
            </a:extLst>
          </p:cNvPr>
          <p:cNvSpPr txBox="1"/>
          <p:nvPr/>
        </p:nvSpPr>
        <p:spPr>
          <a:xfrm rot="-5400000">
            <a:off x="-611411" y="4336764"/>
            <a:ext cx="1519130" cy="369332"/>
          </a:xfrm>
          <a:prstGeom prst="rect">
            <a:avLst/>
          </a:prstGeom>
        </p:spPr>
        <p:txBody>
          <a:bodyPr wrap="square" rtlCol="0">
            <a:spAutoFit/>
          </a:bodyPr>
          <a:lstStyle/>
          <a:p>
            <a:r>
              <a:rPr lang="en-US" altLang="ja-JP" dirty="0"/>
              <a:t>vr [arb. unit]</a:t>
            </a:r>
            <a:endParaRPr kumimoji="1" lang="ja-JP" altLang="en-US" dirty="0"/>
          </a:p>
        </p:txBody>
      </p:sp>
      <p:pic>
        <p:nvPicPr>
          <p:cNvPr id="11" name="図 10">
            <a:extLst>
              <a:ext uri="{FF2B5EF4-FFF2-40B4-BE49-F238E27FC236}">
                <a16:creationId xmlns:a16="http://schemas.microsoft.com/office/drawing/2014/main" id="{E40A58C8-ECAD-F372-26D0-E81102E3D667}"/>
              </a:ext>
            </a:extLst>
          </p:cNvPr>
          <p:cNvPicPr>
            <a:picLocks noChangeAspect="1"/>
          </p:cNvPicPr>
          <p:nvPr/>
        </p:nvPicPr>
        <p:blipFill>
          <a:blip r:embed="rId6"/>
          <a:stretch>
            <a:fillRect/>
          </a:stretch>
        </p:blipFill>
        <p:spPr>
          <a:xfrm>
            <a:off x="89589" y="833365"/>
            <a:ext cx="3657788" cy="2688474"/>
          </a:xfrm>
          <a:prstGeom prst="rect">
            <a:avLst/>
          </a:prstGeom>
        </p:spPr>
      </p:pic>
      <p:sp>
        <p:nvSpPr>
          <p:cNvPr id="4" name="スライド番号プレースホルダー 3">
            <a:extLst>
              <a:ext uri="{FF2B5EF4-FFF2-40B4-BE49-F238E27FC236}">
                <a16:creationId xmlns:a16="http://schemas.microsoft.com/office/drawing/2014/main" id="{AAB6FD1D-B0C0-8142-5AA0-4C46A08024FE}"/>
              </a:ext>
            </a:extLst>
          </p:cNvPr>
          <p:cNvSpPr>
            <a:spLocks noGrp="1"/>
          </p:cNvSpPr>
          <p:nvPr>
            <p:ph type="sldNum" sz="quarter" idx="12"/>
          </p:nvPr>
        </p:nvSpPr>
        <p:spPr/>
        <p:txBody>
          <a:bodyPr/>
          <a:lstStyle/>
          <a:p>
            <a:fld id="{CBBDDD4E-16D4-41B9-AADA-A25CEA7F0F3F}" type="slidenum">
              <a:rPr lang="ja-JP" altLang="en-US" smtClean="0"/>
              <a:pPr/>
              <a:t>34</a:t>
            </a:fld>
            <a:endParaRPr lang="ja-JP" altLang="en-US" dirty="0"/>
          </a:p>
        </p:txBody>
      </p:sp>
      <p:sp useBgFill="1">
        <p:nvSpPr>
          <p:cNvPr id="23" name="正方形/長方形 22">
            <a:extLst>
              <a:ext uri="{FF2B5EF4-FFF2-40B4-BE49-F238E27FC236}">
                <a16:creationId xmlns:a16="http://schemas.microsoft.com/office/drawing/2014/main" id="{BABDAD1F-F722-1B94-BC8E-DBD8DB569822}"/>
              </a:ext>
            </a:extLst>
          </p:cNvPr>
          <p:cNvSpPr/>
          <p:nvPr/>
        </p:nvSpPr>
        <p:spPr>
          <a:xfrm>
            <a:off x="4644008" y="1199535"/>
            <a:ext cx="288032" cy="2132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useBgFill="1">
        <p:nvSpPr>
          <p:cNvPr id="31" name="正方形/長方形 30">
            <a:extLst>
              <a:ext uri="{FF2B5EF4-FFF2-40B4-BE49-F238E27FC236}">
                <a16:creationId xmlns:a16="http://schemas.microsoft.com/office/drawing/2014/main" id="{4AEA636B-97D0-1F4A-CCD5-F3B2AA14F221}"/>
              </a:ext>
            </a:extLst>
          </p:cNvPr>
          <p:cNvSpPr/>
          <p:nvPr/>
        </p:nvSpPr>
        <p:spPr>
          <a:xfrm>
            <a:off x="7101333" y="2177705"/>
            <a:ext cx="288032" cy="2132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A06D1D74-9AFF-4C3F-71E8-BA4B2625E332}"/>
              </a:ext>
            </a:extLst>
          </p:cNvPr>
          <p:cNvSpPr txBox="1"/>
          <p:nvPr/>
        </p:nvSpPr>
        <p:spPr>
          <a:xfrm>
            <a:off x="-10754" y="-99392"/>
            <a:ext cx="5719836" cy="1569660"/>
          </a:xfrm>
          <a:prstGeom prst="rect">
            <a:avLst/>
          </a:prstGeom>
          <a:noFill/>
        </p:spPr>
        <p:txBody>
          <a:bodyPr wrap="none" rtlCol="0">
            <a:spAutoFit/>
          </a:bodyPr>
          <a:lstStyle/>
          <a:p>
            <a:r>
              <a:rPr lang="en-US" altLang="ja-JP" sz="3200" dirty="0">
                <a:latin typeface="Arial" panose="020B0604020202020204" pitchFamily="34" charset="0"/>
                <a:cs typeface="Arial" panose="020B0604020202020204" pitchFamily="34" charset="0"/>
              </a:rPr>
              <a:t>Frequency spectra of </a:t>
            </a:r>
          </a:p>
          <a:p>
            <a:r>
              <a:rPr lang="en-US" altLang="ja-JP" sz="3200" dirty="0">
                <a:latin typeface="Arial" panose="020B0604020202020204" pitchFamily="34" charset="0"/>
                <a:cs typeface="Arial" panose="020B0604020202020204" pitchFamily="34" charset="0"/>
              </a:rPr>
              <a:t>radial MHD velocity harmonics</a:t>
            </a:r>
          </a:p>
          <a:p>
            <a:r>
              <a:rPr lang="en-US" altLang="ja-JP" sz="3200" dirty="0">
                <a:latin typeface="Arial" panose="020B0604020202020204" pitchFamily="34" charset="0"/>
                <a:cs typeface="Arial" panose="020B0604020202020204" pitchFamily="34" charset="0"/>
              </a:rPr>
              <a:t>                                  </a:t>
            </a:r>
          </a:p>
        </p:txBody>
      </p:sp>
      <p:cxnSp>
        <p:nvCxnSpPr>
          <p:cNvPr id="22" name="直線コネクタ 21">
            <a:extLst>
              <a:ext uri="{FF2B5EF4-FFF2-40B4-BE49-F238E27FC236}">
                <a16:creationId xmlns:a16="http://schemas.microsoft.com/office/drawing/2014/main" id="{61F01A2A-590F-4759-29B1-9D3A9E52C110}"/>
              </a:ext>
            </a:extLst>
          </p:cNvPr>
          <p:cNvCxnSpPr/>
          <p:nvPr/>
        </p:nvCxnSpPr>
        <p:spPr>
          <a:xfrm>
            <a:off x="-10754" y="90872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図 4">
            <a:extLst>
              <a:ext uri="{FF2B5EF4-FFF2-40B4-BE49-F238E27FC236}">
                <a16:creationId xmlns:a16="http://schemas.microsoft.com/office/drawing/2014/main" id="{D9DFD449-2D20-DB00-1759-AABBCAC2FFC9}"/>
              </a:ext>
            </a:extLst>
          </p:cNvPr>
          <p:cNvPicPr>
            <a:picLocks noChangeAspect="1"/>
          </p:cNvPicPr>
          <p:nvPr/>
        </p:nvPicPr>
        <p:blipFill>
          <a:blip r:embed="rId7"/>
          <a:stretch>
            <a:fillRect/>
          </a:stretch>
        </p:blipFill>
        <p:spPr>
          <a:xfrm>
            <a:off x="5868144" y="-27384"/>
            <a:ext cx="3264061" cy="3229337"/>
          </a:xfrm>
          <a:prstGeom prst="rect">
            <a:avLst/>
          </a:prstGeom>
        </p:spPr>
      </p:pic>
      <p:sp useBgFill="1">
        <p:nvSpPr>
          <p:cNvPr id="6" name="テキスト ボックス 5">
            <a:extLst>
              <a:ext uri="{FF2B5EF4-FFF2-40B4-BE49-F238E27FC236}">
                <a16:creationId xmlns:a16="http://schemas.microsoft.com/office/drawing/2014/main" id="{9BC6A9CE-60EB-C2F6-6765-50F718AC2AF6}"/>
              </a:ext>
            </a:extLst>
          </p:cNvPr>
          <p:cNvSpPr txBox="1"/>
          <p:nvPr/>
        </p:nvSpPr>
        <p:spPr>
          <a:xfrm>
            <a:off x="1748225" y="5795972"/>
            <a:ext cx="516918" cy="369332"/>
          </a:xfrm>
          <a:prstGeom prst="rect">
            <a:avLst/>
          </a:prstGeom>
        </p:spPr>
        <p:txBody>
          <a:bodyPr wrap="square" rtlCol="0">
            <a:spAutoFit/>
          </a:bodyPr>
          <a:lstStyle/>
          <a:p>
            <a:r>
              <a:rPr kumimoji="1" lang="en-US" altLang="ja-JP" dirty="0"/>
              <a:t>rho</a:t>
            </a:r>
            <a:endParaRPr kumimoji="1" lang="ja-JP" altLang="en-US" dirty="0"/>
          </a:p>
        </p:txBody>
      </p:sp>
      <p:sp useBgFill="1">
        <p:nvSpPr>
          <p:cNvPr id="9" name="テキスト ボックス 8">
            <a:extLst>
              <a:ext uri="{FF2B5EF4-FFF2-40B4-BE49-F238E27FC236}">
                <a16:creationId xmlns:a16="http://schemas.microsoft.com/office/drawing/2014/main" id="{96A790BF-68DD-603E-E4A6-B781520B9B58}"/>
              </a:ext>
            </a:extLst>
          </p:cNvPr>
          <p:cNvSpPr txBox="1"/>
          <p:nvPr/>
        </p:nvSpPr>
        <p:spPr>
          <a:xfrm>
            <a:off x="4689373" y="5767123"/>
            <a:ext cx="516918" cy="369332"/>
          </a:xfrm>
          <a:prstGeom prst="rect">
            <a:avLst/>
          </a:prstGeom>
        </p:spPr>
        <p:txBody>
          <a:bodyPr wrap="square" rtlCol="0">
            <a:spAutoFit/>
          </a:bodyPr>
          <a:lstStyle/>
          <a:p>
            <a:r>
              <a:rPr kumimoji="1" lang="en-US" altLang="ja-JP" dirty="0"/>
              <a:t>rho</a:t>
            </a:r>
            <a:endParaRPr kumimoji="1" lang="ja-JP" altLang="en-US" dirty="0"/>
          </a:p>
        </p:txBody>
      </p:sp>
      <p:sp useBgFill="1">
        <p:nvSpPr>
          <p:cNvPr id="12" name="テキスト ボックス 11">
            <a:extLst>
              <a:ext uri="{FF2B5EF4-FFF2-40B4-BE49-F238E27FC236}">
                <a16:creationId xmlns:a16="http://schemas.microsoft.com/office/drawing/2014/main" id="{9885D06F-F6CE-0D70-04A6-60C370CFF322}"/>
              </a:ext>
            </a:extLst>
          </p:cNvPr>
          <p:cNvSpPr txBox="1"/>
          <p:nvPr/>
        </p:nvSpPr>
        <p:spPr>
          <a:xfrm>
            <a:off x="7594763" y="5751560"/>
            <a:ext cx="516918" cy="369332"/>
          </a:xfrm>
          <a:prstGeom prst="rect">
            <a:avLst/>
          </a:prstGeom>
        </p:spPr>
        <p:txBody>
          <a:bodyPr wrap="square" rtlCol="0">
            <a:spAutoFit/>
          </a:bodyPr>
          <a:lstStyle/>
          <a:p>
            <a:r>
              <a:rPr kumimoji="1" lang="en-US" altLang="ja-JP" dirty="0"/>
              <a:t>rho</a:t>
            </a:r>
            <a:endParaRPr kumimoji="1" lang="ja-JP" altLang="en-US" dirty="0"/>
          </a:p>
        </p:txBody>
      </p:sp>
      <p:sp>
        <p:nvSpPr>
          <p:cNvPr id="14" name="テキスト ボックス 13">
            <a:extLst>
              <a:ext uri="{FF2B5EF4-FFF2-40B4-BE49-F238E27FC236}">
                <a16:creationId xmlns:a16="http://schemas.microsoft.com/office/drawing/2014/main" id="{3CA91C98-1C91-E9FE-E845-2199A20F3952}"/>
              </a:ext>
            </a:extLst>
          </p:cNvPr>
          <p:cNvSpPr txBox="1"/>
          <p:nvPr/>
        </p:nvSpPr>
        <p:spPr>
          <a:xfrm>
            <a:off x="35496" y="6054387"/>
            <a:ext cx="9169758" cy="830997"/>
          </a:xfrm>
          <a:prstGeom prst="rect">
            <a:avLst/>
          </a:prstGeom>
          <a:noFill/>
        </p:spPr>
        <p:txBody>
          <a:bodyPr wrap="square">
            <a:spAutoFit/>
          </a:bodyPr>
          <a:lstStyle/>
          <a:p>
            <a:r>
              <a:rPr lang="ja-JP" altLang="en-US" sz="2400" kern="100" dirty="0">
                <a:latin typeface="Arial" panose="020B0604020202020204" pitchFamily="34" charset="0"/>
                <a:ea typeface="ＭＳ 明朝" panose="02020609040205080304" pitchFamily="17" charset="-128"/>
                <a:cs typeface="Arial" panose="020B0604020202020204" pitchFamily="34" charset="0"/>
              </a:rPr>
              <a:t>〇</a:t>
            </a:r>
            <a:r>
              <a:rPr lang="en-US" altLang="ja-JP" sz="2400" kern="100" dirty="0">
                <a:effectLst/>
                <a:latin typeface="Arial" panose="020B0604020202020204" pitchFamily="34" charset="0"/>
                <a:ea typeface="ＭＳ 明朝" panose="02020609040205080304" pitchFamily="17" charset="-128"/>
                <a:cs typeface="Arial" panose="020B0604020202020204" pitchFamily="34" charset="0"/>
              </a:rPr>
              <a:t>AE modes have the primary frequencies of 60, 50 and, 25 [kHz]. The frequencies are almost consistent with those in the LHD exp. </a:t>
            </a:r>
            <a:endParaRPr lang="ja-JP" altLang="en-US" sz="2400" dirty="0">
              <a:latin typeface="Arial" panose="020B0604020202020204" pitchFamily="34" charset="0"/>
              <a:cs typeface="Arial" panose="020B0604020202020204" pitchFamily="34" charset="0"/>
            </a:endParaRPr>
          </a:p>
        </p:txBody>
      </p:sp>
      <p:sp>
        <p:nvSpPr>
          <p:cNvPr id="16" name="テキスト ボックス 15">
            <a:extLst>
              <a:ext uri="{FF2B5EF4-FFF2-40B4-BE49-F238E27FC236}">
                <a16:creationId xmlns:a16="http://schemas.microsoft.com/office/drawing/2014/main" id="{A024644E-B49F-EE5C-A632-FB6D30C4ABBB}"/>
              </a:ext>
            </a:extLst>
          </p:cNvPr>
          <p:cNvSpPr txBox="1"/>
          <p:nvPr/>
        </p:nvSpPr>
        <p:spPr>
          <a:xfrm>
            <a:off x="865632" y="964422"/>
            <a:ext cx="1399511" cy="830997"/>
          </a:xfrm>
          <a:prstGeom prst="rect">
            <a:avLst/>
          </a:prstGeom>
          <a:noFill/>
        </p:spPr>
        <p:txBody>
          <a:bodyPr wrap="square">
            <a:spAutoFit/>
          </a:bodyPr>
          <a:lstStyle/>
          <a:p>
            <a:r>
              <a:rPr lang="en-US" altLang="ja-JP" sz="1600" dirty="0">
                <a:latin typeface="Arial" panose="020B0604020202020204" pitchFamily="34" charset="0"/>
                <a:cs typeface="Arial" panose="020B0604020202020204" pitchFamily="34" charset="0"/>
              </a:rPr>
              <a:t>Freq. spectra</a:t>
            </a:r>
          </a:p>
          <a:p>
            <a:r>
              <a:rPr lang="en-US" altLang="ja-JP" sz="1600" dirty="0">
                <a:latin typeface="Arial" panose="020B0604020202020204" pitchFamily="34" charset="0"/>
                <a:cs typeface="Arial" panose="020B0604020202020204" pitchFamily="34" charset="0"/>
              </a:rPr>
              <a:t>in AE burst</a:t>
            </a:r>
          </a:p>
          <a:p>
            <a:r>
              <a:rPr lang="en-US" altLang="ja-JP" sz="1600" dirty="0">
                <a:latin typeface="Arial" panose="020B0604020202020204" pitchFamily="34" charset="0"/>
                <a:cs typeface="Arial" panose="020B0604020202020204" pitchFamily="34" charset="0"/>
              </a:rPr>
              <a:t>near 57 ms</a:t>
            </a:r>
            <a:endParaRPr lang="ja-JP" altLang="en-US" sz="1600" dirty="0"/>
          </a:p>
        </p:txBody>
      </p:sp>
      <p:sp>
        <p:nvSpPr>
          <p:cNvPr id="19" name="テキスト ボックス 18">
            <a:extLst>
              <a:ext uri="{FF2B5EF4-FFF2-40B4-BE49-F238E27FC236}">
                <a16:creationId xmlns:a16="http://schemas.microsoft.com/office/drawing/2014/main" id="{725EE314-BC13-7AB9-7C09-EB7E35683C25}"/>
              </a:ext>
            </a:extLst>
          </p:cNvPr>
          <p:cNvSpPr txBox="1"/>
          <p:nvPr/>
        </p:nvSpPr>
        <p:spPr>
          <a:xfrm>
            <a:off x="3680913" y="3463604"/>
            <a:ext cx="1313180" cy="584775"/>
          </a:xfrm>
          <a:prstGeom prst="rect">
            <a:avLst/>
          </a:prstGeom>
          <a:noFill/>
        </p:spPr>
        <p:txBody>
          <a:bodyPr wrap="none" rtlCol="0">
            <a:spAutoFit/>
          </a:bodyPr>
          <a:lstStyle/>
          <a:p>
            <a:r>
              <a:rPr kumimoji="1" lang="en-US" altLang="ja-JP" sz="1600" dirty="0">
                <a:latin typeface="Arial" panose="020B0604020202020204" pitchFamily="34" charset="0"/>
                <a:cs typeface="Arial" panose="020B0604020202020204" pitchFamily="34" charset="0"/>
              </a:rPr>
              <a:t>Mode profile</a:t>
            </a:r>
          </a:p>
          <a:p>
            <a:r>
              <a:rPr kumimoji="1" lang="en-US" altLang="ja-JP" sz="1600" dirty="0">
                <a:latin typeface="Arial" panose="020B0604020202020204" pitchFamily="34" charset="0"/>
                <a:cs typeface="Arial" panose="020B0604020202020204" pitchFamily="34" charset="0"/>
              </a:rPr>
              <a:t>50 kHz</a:t>
            </a:r>
            <a:endParaRPr kumimoji="1" lang="ja-JP" altLang="en-US" sz="1600" dirty="0">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D21F5206-C006-F517-F0FF-01793170CAE8}"/>
              </a:ext>
            </a:extLst>
          </p:cNvPr>
          <p:cNvSpPr txBox="1"/>
          <p:nvPr/>
        </p:nvSpPr>
        <p:spPr>
          <a:xfrm>
            <a:off x="7879244" y="5049056"/>
            <a:ext cx="1313180" cy="584775"/>
          </a:xfrm>
          <a:prstGeom prst="rect">
            <a:avLst/>
          </a:prstGeom>
          <a:noFill/>
        </p:spPr>
        <p:txBody>
          <a:bodyPr wrap="none" rtlCol="0">
            <a:spAutoFit/>
          </a:bodyPr>
          <a:lstStyle/>
          <a:p>
            <a:r>
              <a:rPr kumimoji="1" lang="en-US" altLang="ja-JP" sz="1600" dirty="0">
                <a:latin typeface="Arial" panose="020B0604020202020204" pitchFamily="34" charset="0"/>
                <a:cs typeface="Arial" panose="020B0604020202020204" pitchFamily="34" charset="0"/>
              </a:rPr>
              <a:t>Mode profile</a:t>
            </a:r>
          </a:p>
          <a:p>
            <a:r>
              <a:rPr lang="en-US" altLang="ja-JP" sz="1600" dirty="0">
                <a:latin typeface="Arial" panose="020B0604020202020204" pitchFamily="34" charset="0"/>
                <a:cs typeface="Arial" panose="020B0604020202020204" pitchFamily="34" charset="0"/>
              </a:rPr>
              <a:t>6</a:t>
            </a:r>
            <a:r>
              <a:rPr kumimoji="1" lang="en-US" altLang="ja-JP" sz="1600" dirty="0">
                <a:latin typeface="Arial" panose="020B0604020202020204" pitchFamily="34" charset="0"/>
                <a:cs typeface="Arial" panose="020B0604020202020204" pitchFamily="34" charset="0"/>
              </a:rPr>
              <a:t>0 kHz</a:t>
            </a:r>
            <a:endParaRPr kumimoji="1" lang="ja-JP" altLang="en-US" sz="1600" dirty="0">
              <a:latin typeface="Arial" panose="020B0604020202020204" pitchFamily="34" charset="0"/>
              <a:cs typeface="Arial" panose="020B0604020202020204" pitchFamily="34" charset="0"/>
            </a:endParaRPr>
          </a:p>
        </p:txBody>
      </p:sp>
      <p:sp useBgFill="1">
        <p:nvSpPr>
          <p:cNvPr id="24" name="テキスト ボックス 23">
            <a:extLst>
              <a:ext uri="{FF2B5EF4-FFF2-40B4-BE49-F238E27FC236}">
                <a16:creationId xmlns:a16="http://schemas.microsoft.com/office/drawing/2014/main" id="{CEE40B7C-BADC-473D-2471-B7778828BD4B}"/>
              </a:ext>
            </a:extLst>
          </p:cNvPr>
          <p:cNvSpPr txBox="1"/>
          <p:nvPr/>
        </p:nvSpPr>
        <p:spPr>
          <a:xfrm rot="-5400000">
            <a:off x="-835330" y="1811241"/>
            <a:ext cx="2146105" cy="369332"/>
          </a:xfrm>
          <a:prstGeom prst="rect">
            <a:avLst/>
          </a:prstGeom>
        </p:spPr>
        <p:txBody>
          <a:bodyPr wrap="square" rtlCol="0">
            <a:spAutoFit/>
          </a:bodyPr>
          <a:lstStyle/>
          <a:p>
            <a:r>
              <a:rPr lang="en-US" altLang="ja-JP" dirty="0"/>
              <a:t>amplitude [arb. unit]</a:t>
            </a:r>
            <a:endParaRPr kumimoji="1" lang="ja-JP" altLang="en-US" dirty="0"/>
          </a:p>
        </p:txBody>
      </p:sp>
    </p:spTree>
    <p:extLst>
      <p:ext uri="{BB962C8B-B14F-4D97-AF65-F5344CB8AC3E}">
        <p14:creationId xmlns:p14="http://schemas.microsoft.com/office/powerpoint/2010/main" val="3735690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B6B92-D5F9-7B8B-8136-39BF583330D1}"/>
            </a:ext>
          </a:extLst>
        </p:cNvPr>
        <p:cNvGrpSpPr/>
        <p:nvPr/>
      </p:nvGrpSpPr>
      <p:grpSpPr>
        <a:xfrm>
          <a:off x="0" y="0"/>
          <a:ext cx="0" cy="0"/>
          <a:chOff x="0" y="0"/>
          <a:chExt cx="0" cy="0"/>
        </a:xfrm>
      </p:grpSpPr>
      <p:pic>
        <p:nvPicPr>
          <p:cNvPr id="17" name="図 16">
            <a:extLst>
              <a:ext uri="{FF2B5EF4-FFF2-40B4-BE49-F238E27FC236}">
                <a16:creationId xmlns:a16="http://schemas.microsoft.com/office/drawing/2014/main" id="{A80750FD-A5DA-57A3-E6BF-77310BCE637E}"/>
              </a:ext>
            </a:extLst>
          </p:cNvPr>
          <p:cNvPicPr>
            <a:picLocks noChangeAspect="1"/>
          </p:cNvPicPr>
          <p:nvPr/>
        </p:nvPicPr>
        <p:blipFill>
          <a:blip r:embed="rId3"/>
          <a:stretch>
            <a:fillRect/>
          </a:stretch>
        </p:blipFill>
        <p:spPr>
          <a:xfrm>
            <a:off x="348581" y="3645024"/>
            <a:ext cx="5604097" cy="1572848"/>
          </a:xfrm>
          <a:prstGeom prst="rect">
            <a:avLst/>
          </a:prstGeom>
        </p:spPr>
      </p:pic>
      <p:cxnSp>
        <p:nvCxnSpPr>
          <p:cNvPr id="43" name="直線コネクタ 42">
            <a:extLst>
              <a:ext uri="{FF2B5EF4-FFF2-40B4-BE49-F238E27FC236}">
                <a16:creationId xmlns:a16="http://schemas.microsoft.com/office/drawing/2014/main" id="{5F6CCD6A-DF97-DF4E-CC9A-6133ABE65224}"/>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0B0AF194-BD4D-B1D7-F7DB-D2F3B19D1077}"/>
              </a:ext>
            </a:extLst>
          </p:cNvPr>
          <p:cNvSpPr txBox="1"/>
          <p:nvPr/>
        </p:nvSpPr>
        <p:spPr>
          <a:xfrm>
            <a:off x="17261" y="-27384"/>
            <a:ext cx="6885988" cy="584775"/>
          </a:xfrm>
          <a:prstGeom prst="rect">
            <a:avLst/>
          </a:prstGeom>
          <a:noFill/>
        </p:spPr>
        <p:txBody>
          <a:bodyPr wrap="none" rtlCol="0">
            <a:spAutoFit/>
          </a:bodyPr>
          <a:lstStyle/>
          <a:p>
            <a:r>
              <a:rPr kumimoji="1" lang="en-US" altLang="ja-JP" sz="3200" dirty="0">
                <a:latin typeface="Arial" panose="020B0604020202020204" pitchFamily="34" charset="0"/>
                <a:ea typeface="Meiryo UI" panose="020B0604030504040204" pitchFamily="34" charset="-128"/>
                <a:cs typeface="Arial" panose="020B0604020202020204" pitchFamily="34" charset="0"/>
              </a:rPr>
              <a:t>Time evolution of frequency spectra. </a:t>
            </a:r>
            <a:endParaRPr lang="en-US" altLang="ja-JP" sz="3200" dirty="0">
              <a:latin typeface="Arial" panose="020B0604020202020204" pitchFamily="34" charset="0"/>
              <a:cs typeface="Arial" panose="020B0604020202020204" pitchFamily="34" charset="0"/>
            </a:endParaRPr>
          </a:p>
        </p:txBody>
      </p:sp>
      <p:pic>
        <p:nvPicPr>
          <p:cNvPr id="13" name="図 12">
            <a:extLst>
              <a:ext uri="{FF2B5EF4-FFF2-40B4-BE49-F238E27FC236}">
                <a16:creationId xmlns:a16="http://schemas.microsoft.com/office/drawing/2014/main" id="{115F6222-15BB-2B48-E126-D05C6084C551}"/>
              </a:ext>
            </a:extLst>
          </p:cNvPr>
          <p:cNvPicPr>
            <a:picLocks noChangeAspect="1"/>
          </p:cNvPicPr>
          <p:nvPr/>
        </p:nvPicPr>
        <p:blipFill>
          <a:blip r:embed="rId4"/>
          <a:stretch>
            <a:fillRect/>
          </a:stretch>
        </p:blipFill>
        <p:spPr>
          <a:xfrm>
            <a:off x="179512" y="550988"/>
            <a:ext cx="5015508" cy="1057287"/>
          </a:xfrm>
          <a:prstGeom prst="rect">
            <a:avLst/>
          </a:prstGeom>
        </p:spPr>
      </p:pic>
      <p:pic>
        <p:nvPicPr>
          <p:cNvPr id="14" name="図 13">
            <a:extLst>
              <a:ext uri="{FF2B5EF4-FFF2-40B4-BE49-F238E27FC236}">
                <a16:creationId xmlns:a16="http://schemas.microsoft.com/office/drawing/2014/main" id="{1B4C026D-C0D9-686A-D96C-771A642AE78B}"/>
              </a:ext>
            </a:extLst>
          </p:cNvPr>
          <p:cNvPicPr>
            <a:picLocks noChangeAspect="1"/>
          </p:cNvPicPr>
          <p:nvPr/>
        </p:nvPicPr>
        <p:blipFill>
          <a:blip r:embed="rId5"/>
          <a:stretch>
            <a:fillRect/>
          </a:stretch>
        </p:blipFill>
        <p:spPr>
          <a:xfrm>
            <a:off x="404914" y="1476660"/>
            <a:ext cx="4896544" cy="1952340"/>
          </a:xfrm>
          <a:prstGeom prst="rect">
            <a:avLst/>
          </a:prstGeom>
        </p:spPr>
      </p:pic>
      <p:sp>
        <p:nvSpPr>
          <p:cNvPr id="15" name="テキスト ボックス 14">
            <a:extLst>
              <a:ext uri="{FF2B5EF4-FFF2-40B4-BE49-F238E27FC236}">
                <a16:creationId xmlns:a16="http://schemas.microsoft.com/office/drawing/2014/main" id="{BA7C35A6-A8AD-E5DE-5A89-EADB967C37F1}"/>
              </a:ext>
            </a:extLst>
          </p:cNvPr>
          <p:cNvSpPr txBox="1"/>
          <p:nvPr/>
        </p:nvSpPr>
        <p:spPr>
          <a:xfrm>
            <a:off x="1989089" y="3322753"/>
            <a:ext cx="1728193" cy="369332"/>
          </a:xfrm>
          <a:prstGeom prst="rect">
            <a:avLst/>
          </a:prstGeom>
          <a:noFill/>
        </p:spPr>
        <p:txBody>
          <a:bodyPr wrap="square">
            <a:spAutoFit/>
          </a:bodyPr>
          <a:lstStyle/>
          <a:p>
            <a:r>
              <a:rPr lang="en-US" altLang="ja-JP" dirty="0"/>
              <a:t>time [ms]</a:t>
            </a:r>
            <a:endParaRPr lang="ja-JP" altLang="en-US" dirty="0"/>
          </a:p>
        </p:txBody>
      </p:sp>
      <p:sp>
        <p:nvSpPr>
          <p:cNvPr id="16" name="テキスト ボックス 15">
            <a:extLst>
              <a:ext uri="{FF2B5EF4-FFF2-40B4-BE49-F238E27FC236}">
                <a16:creationId xmlns:a16="http://schemas.microsoft.com/office/drawing/2014/main" id="{A3BC10A0-C417-A9A9-CCAF-120E252FE902}"/>
              </a:ext>
            </a:extLst>
          </p:cNvPr>
          <p:cNvSpPr txBox="1"/>
          <p:nvPr/>
        </p:nvSpPr>
        <p:spPr>
          <a:xfrm>
            <a:off x="2206615" y="6453336"/>
            <a:ext cx="1728193" cy="369332"/>
          </a:xfrm>
          <a:prstGeom prst="rect">
            <a:avLst/>
          </a:prstGeom>
          <a:noFill/>
        </p:spPr>
        <p:txBody>
          <a:bodyPr wrap="square">
            <a:spAutoFit/>
          </a:bodyPr>
          <a:lstStyle/>
          <a:p>
            <a:r>
              <a:rPr lang="en-US" altLang="ja-JP" dirty="0"/>
              <a:t>time [ms]</a:t>
            </a:r>
            <a:endParaRPr lang="ja-JP" altLang="en-US" dirty="0"/>
          </a:p>
        </p:txBody>
      </p:sp>
      <p:sp>
        <p:nvSpPr>
          <p:cNvPr id="18" name="テキスト ボックス 17">
            <a:extLst>
              <a:ext uri="{FF2B5EF4-FFF2-40B4-BE49-F238E27FC236}">
                <a16:creationId xmlns:a16="http://schemas.microsoft.com/office/drawing/2014/main" id="{47FA12DC-A92D-9DBD-9E96-89DC1D422A7C}"/>
              </a:ext>
            </a:extLst>
          </p:cNvPr>
          <p:cNvSpPr txBox="1"/>
          <p:nvPr/>
        </p:nvSpPr>
        <p:spPr>
          <a:xfrm rot="16200000">
            <a:off x="-690184" y="4700559"/>
            <a:ext cx="1728193" cy="369332"/>
          </a:xfrm>
          <a:prstGeom prst="rect">
            <a:avLst/>
          </a:prstGeom>
          <a:noFill/>
        </p:spPr>
        <p:txBody>
          <a:bodyPr wrap="square">
            <a:spAutoFit/>
          </a:bodyPr>
          <a:lstStyle/>
          <a:p>
            <a:r>
              <a:rPr lang="en-US" altLang="ja-JP" dirty="0"/>
              <a:t>Frequency [kHz]</a:t>
            </a:r>
            <a:endParaRPr lang="ja-JP" altLang="en-US" dirty="0"/>
          </a:p>
        </p:txBody>
      </p:sp>
      <p:sp>
        <p:nvSpPr>
          <p:cNvPr id="19" name="テキスト ボックス 18">
            <a:extLst>
              <a:ext uri="{FF2B5EF4-FFF2-40B4-BE49-F238E27FC236}">
                <a16:creationId xmlns:a16="http://schemas.microsoft.com/office/drawing/2014/main" id="{8E34E464-F7FB-A15F-5F61-320C05F4842A}"/>
              </a:ext>
            </a:extLst>
          </p:cNvPr>
          <p:cNvSpPr txBox="1"/>
          <p:nvPr/>
        </p:nvSpPr>
        <p:spPr>
          <a:xfrm rot="16200000">
            <a:off x="-668334" y="2044600"/>
            <a:ext cx="1909977" cy="646331"/>
          </a:xfrm>
          <a:prstGeom prst="rect">
            <a:avLst/>
          </a:prstGeom>
          <a:noFill/>
        </p:spPr>
        <p:txBody>
          <a:bodyPr wrap="square">
            <a:spAutoFit/>
          </a:bodyPr>
          <a:lstStyle/>
          <a:p>
            <a:r>
              <a:rPr lang="en-US" altLang="ja-JP" dirty="0"/>
              <a:t>Frequency at peak of freq. spectra.</a:t>
            </a:r>
            <a:endParaRPr lang="ja-JP" altLang="en-US" dirty="0"/>
          </a:p>
        </p:txBody>
      </p:sp>
      <p:sp>
        <p:nvSpPr>
          <p:cNvPr id="20" name="テキスト ボックス 19">
            <a:extLst>
              <a:ext uri="{FF2B5EF4-FFF2-40B4-BE49-F238E27FC236}">
                <a16:creationId xmlns:a16="http://schemas.microsoft.com/office/drawing/2014/main" id="{E843F45F-DE84-4021-A429-839BC15B3190}"/>
              </a:ext>
            </a:extLst>
          </p:cNvPr>
          <p:cNvSpPr txBox="1"/>
          <p:nvPr/>
        </p:nvSpPr>
        <p:spPr>
          <a:xfrm>
            <a:off x="5855917" y="548680"/>
            <a:ext cx="3288083" cy="4154984"/>
          </a:xfrm>
          <a:prstGeom prst="rect">
            <a:avLst/>
          </a:prstGeom>
          <a:noFill/>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case of AE driven by (P + D), </a:t>
            </a:r>
          </a:p>
          <a:p>
            <a:r>
              <a:rPr lang="en-US" altLang="ja-JP" sz="2400" dirty="0">
                <a:latin typeface="Arial" charset="0"/>
                <a:cs typeface="Arial" charset="0"/>
              </a:rPr>
              <a:t>the additional AEs are destabilized after first peak. </a:t>
            </a:r>
          </a:p>
          <a:p>
            <a:r>
              <a:rPr lang="ja-JP" altLang="en-US" sz="2400" dirty="0">
                <a:latin typeface="Arial" charset="0"/>
                <a:cs typeface="Arial" charset="0"/>
              </a:rPr>
              <a:t>〇</a:t>
            </a:r>
            <a:r>
              <a:rPr lang="en-US" altLang="ja-JP" sz="2400" dirty="0">
                <a:latin typeface="Arial" charset="0"/>
                <a:cs typeface="Arial" charset="0"/>
              </a:rPr>
              <a:t>In the additional AEs,</a:t>
            </a:r>
          </a:p>
          <a:p>
            <a:r>
              <a:rPr lang="en-US" altLang="ja-JP" sz="2400" dirty="0">
                <a:latin typeface="Arial" charset="0"/>
                <a:cs typeface="Arial" charset="0"/>
              </a:rPr>
              <a:t>frequency of primary AE  increases slightly, and AE with around 30 kHz is destabilized.</a:t>
            </a:r>
          </a:p>
          <a:p>
            <a:endParaRPr lang="en-US" altLang="ja-JP" sz="2400" dirty="0">
              <a:latin typeface="Arial" charset="0"/>
              <a:cs typeface="Arial" charset="0"/>
            </a:endParaRPr>
          </a:p>
        </p:txBody>
      </p:sp>
      <p:sp>
        <p:nvSpPr>
          <p:cNvPr id="21" name="テキスト ボックス 20">
            <a:extLst>
              <a:ext uri="{FF2B5EF4-FFF2-40B4-BE49-F238E27FC236}">
                <a16:creationId xmlns:a16="http://schemas.microsoft.com/office/drawing/2014/main" id="{886968D1-52EA-9A89-9DB7-352B80A11250}"/>
              </a:ext>
            </a:extLst>
          </p:cNvPr>
          <p:cNvSpPr txBox="1"/>
          <p:nvPr/>
        </p:nvSpPr>
        <p:spPr>
          <a:xfrm>
            <a:off x="841650" y="3441526"/>
            <a:ext cx="1728193" cy="369332"/>
          </a:xfrm>
          <a:prstGeom prst="rect">
            <a:avLst/>
          </a:prstGeom>
          <a:noFill/>
        </p:spPr>
        <p:txBody>
          <a:bodyPr wrap="square">
            <a:spAutoFit/>
          </a:bodyPr>
          <a:lstStyle/>
          <a:p>
            <a:r>
              <a:rPr lang="en-US" altLang="ja-JP" dirty="0"/>
              <a:t>m/n=1/1</a:t>
            </a:r>
            <a:endParaRPr lang="ja-JP" altLang="en-US" dirty="0"/>
          </a:p>
        </p:txBody>
      </p:sp>
      <p:sp>
        <p:nvSpPr>
          <p:cNvPr id="22" name="テキスト ボックス 21">
            <a:extLst>
              <a:ext uri="{FF2B5EF4-FFF2-40B4-BE49-F238E27FC236}">
                <a16:creationId xmlns:a16="http://schemas.microsoft.com/office/drawing/2014/main" id="{C7E63151-F72E-EFD5-9393-BE14CA4EEFCB}"/>
              </a:ext>
            </a:extLst>
          </p:cNvPr>
          <p:cNvSpPr txBox="1"/>
          <p:nvPr/>
        </p:nvSpPr>
        <p:spPr>
          <a:xfrm>
            <a:off x="852636" y="4919350"/>
            <a:ext cx="1728193" cy="369332"/>
          </a:xfrm>
          <a:prstGeom prst="rect">
            <a:avLst/>
          </a:prstGeom>
          <a:noFill/>
        </p:spPr>
        <p:txBody>
          <a:bodyPr wrap="square">
            <a:spAutoFit/>
          </a:bodyPr>
          <a:lstStyle/>
          <a:p>
            <a:r>
              <a:rPr lang="en-US" altLang="ja-JP" dirty="0"/>
              <a:t>m/n=2/1</a:t>
            </a:r>
            <a:endParaRPr lang="ja-JP" altLang="en-US" dirty="0"/>
          </a:p>
        </p:txBody>
      </p:sp>
      <p:pic>
        <p:nvPicPr>
          <p:cNvPr id="9" name="図 8">
            <a:extLst>
              <a:ext uri="{FF2B5EF4-FFF2-40B4-BE49-F238E27FC236}">
                <a16:creationId xmlns:a16="http://schemas.microsoft.com/office/drawing/2014/main" id="{71ED3C17-09B4-FA41-4941-FAC9A594D127}"/>
              </a:ext>
            </a:extLst>
          </p:cNvPr>
          <p:cNvPicPr>
            <a:picLocks noChangeAspect="1"/>
          </p:cNvPicPr>
          <p:nvPr/>
        </p:nvPicPr>
        <p:blipFill>
          <a:blip r:embed="rId6"/>
          <a:stretch>
            <a:fillRect/>
          </a:stretch>
        </p:blipFill>
        <p:spPr>
          <a:xfrm>
            <a:off x="336054" y="4941168"/>
            <a:ext cx="5715986" cy="1587403"/>
          </a:xfrm>
          <a:prstGeom prst="rect">
            <a:avLst/>
          </a:prstGeom>
        </p:spPr>
      </p:pic>
      <p:sp>
        <p:nvSpPr>
          <p:cNvPr id="23" name="テキスト ボックス 22">
            <a:extLst>
              <a:ext uri="{FF2B5EF4-FFF2-40B4-BE49-F238E27FC236}">
                <a16:creationId xmlns:a16="http://schemas.microsoft.com/office/drawing/2014/main" id="{FB253BDF-BA4A-6C49-94E6-25345A7710FA}"/>
              </a:ext>
            </a:extLst>
          </p:cNvPr>
          <p:cNvSpPr txBox="1"/>
          <p:nvPr/>
        </p:nvSpPr>
        <p:spPr>
          <a:xfrm>
            <a:off x="899591" y="4762722"/>
            <a:ext cx="1728193" cy="369332"/>
          </a:xfrm>
          <a:prstGeom prst="rect">
            <a:avLst/>
          </a:prstGeom>
          <a:noFill/>
        </p:spPr>
        <p:txBody>
          <a:bodyPr wrap="square">
            <a:spAutoFit/>
          </a:bodyPr>
          <a:lstStyle/>
          <a:p>
            <a:r>
              <a:rPr lang="en-US" altLang="ja-JP" dirty="0"/>
              <a:t>m/n=2/1</a:t>
            </a:r>
            <a:endParaRPr lang="ja-JP" altLang="en-US" dirty="0"/>
          </a:p>
        </p:txBody>
      </p:sp>
      <p:sp>
        <p:nvSpPr>
          <p:cNvPr id="2" name="テキスト ボックス 1">
            <a:extLst>
              <a:ext uri="{FF2B5EF4-FFF2-40B4-BE49-F238E27FC236}">
                <a16:creationId xmlns:a16="http://schemas.microsoft.com/office/drawing/2014/main" id="{2FFBCC32-89FF-F09D-D8AC-75A58EB6DEE3}"/>
              </a:ext>
            </a:extLst>
          </p:cNvPr>
          <p:cNvSpPr txBox="1"/>
          <p:nvPr/>
        </p:nvSpPr>
        <p:spPr>
          <a:xfrm>
            <a:off x="3169418" y="1069280"/>
            <a:ext cx="2065972" cy="369332"/>
          </a:xfrm>
          <a:prstGeom prst="rect">
            <a:avLst/>
          </a:prstGeom>
          <a:noFill/>
        </p:spPr>
        <p:txBody>
          <a:bodyPr wrap="square">
            <a:spAutoFit/>
          </a:bodyPr>
          <a:lstStyle/>
          <a:p>
            <a:r>
              <a:rPr lang="en-US" altLang="ja-JP" dirty="0"/>
              <a:t>MHD Kinetic energy</a:t>
            </a:r>
            <a:endParaRPr lang="ja-JP" altLang="en-US" dirty="0"/>
          </a:p>
        </p:txBody>
      </p:sp>
    </p:spTree>
    <p:extLst>
      <p:ext uri="{BB962C8B-B14F-4D97-AF65-F5344CB8AC3E}">
        <p14:creationId xmlns:p14="http://schemas.microsoft.com/office/powerpoint/2010/main" val="23048568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グラフ, 折れ線グラフ&#10;&#10;自動的に生成された説明">
            <a:extLst>
              <a:ext uri="{FF2B5EF4-FFF2-40B4-BE49-F238E27FC236}">
                <a16:creationId xmlns:a16="http://schemas.microsoft.com/office/drawing/2014/main" id="{0DA53F4A-C897-3C24-24DB-2BA5FE7BE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5" y="1412776"/>
            <a:ext cx="4758081" cy="4032448"/>
          </a:xfrm>
          <a:prstGeom prst="rect">
            <a:avLst/>
          </a:prstGeom>
        </p:spPr>
      </p:pic>
      <p:sp>
        <p:nvSpPr>
          <p:cNvPr id="24" name="テキスト ボックス 23">
            <a:extLst>
              <a:ext uri="{FF2B5EF4-FFF2-40B4-BE49-F238E27FC236}">
                <a16:creationId xmlns:a16="http://schemas.microsoft.com/office/drawing/2014/main" id="{2DCEE844-F812-EE95-A1F5-8169B8383625}"/>
              </a:ext>
            </a:extLst>
          </p:cNvPr>
          <p:cNvSpPr txBox="1"/>
          <p:nvPr/>
        </p:nvSpPr>
        <p:spPr>
          <a:xfrm>
            <a:off x="17261" y="-27384"/>
            <a:ext cx="6850530" cy="584775"/>
          </a:xfrm>
          <a:prstGeom prst="rect">
            <a:avLst/>
          </a:prstGeom>
          <a:noFill/>
        </p:spPr>
        <p:txBody>
          <a:bodyPr wrap="none" rtlCol="0">
            <a:spAutoFit/>
          </a:bodyPr>
          <a:lstStyle/>
          <a:p>
            <a:r>
              <a:rPr lang="en-US" altLang="ja-JP" sz="3200" dirty="0">
                <a:latin typeface="Arial" charset="0"/>
                <a:cs typeface="Arial" charset="0"/>
              </a:rPr>
              <a:t>Synergetic effect of multiple fast ions</a:t>
            </a:r>
            <a:endParaRPr lang="en-US" altLang="ja-JP" sz="3200" dirty="0">
              <a:latin typeface="Arial" panose="020B0604020202020204" pitchFamily="34" charset="0"/>
              <a:cs typeface="Arial" panose="020B0604020202020204" pitchFamily="34" charset="0"/>
            </a:endParaRPr>
          </a:p>
        </p:txBody>
      </p:sp>
      <p:sp>
        <p:nvSpPr>
          <p:cNvPr id="30" name="正方形/長方形 29">
            <a:extLst>
              <a:ext uri="{FF2B5EF4-FFF2-40B4-BE49-F238E27FC236}">
                <a16:creationId xmlns:a16="http://schemas.microsoft.com/office/drawing/2014/main" id="{02F9783E-9733-0CD0-37B0-79464396B219}"/>
              </a:ext>
            </a:extLst>
          </p:cNvPr>
          <p:cNvSpPr/>
          <p:nvPr/>
        </p:nvSpPr>
        <p:spPr>
          <a:xfrm>
            <a:off x="4768430" y="1772816"/>
            <a:ext cx="4375570" cy="3046988"/>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cases of AE driven by (P+D) and only (P), </a:t>
            </a:r>
          </a:p>
          <a:p>
            <a:r>
              <a:rPr lang="en-US" altLang="ja-JP" sz="2400" dirty="0">
                <a:latin typeface="Arial" charset="0"/>
                <a:cs typeface="Arial" charset="0"/>
              </a:rPr>
              <a:t>there is first AE peak near timing A(57.13 ms). </a:t>
            </a:r>
          </a:p>
          <a:p>
            <a:r>
              <a:rPr lang="ja-JP" altLang="en-US" sz="2400" dirty="0">
                <a:latin typeface="Arial" charset="0"/>
                <a:cs typeface="Arial" charset="0"/>
              </a:rPr>
              <a:t>〇</a:t>
            </a:r>
            <a:r>
              <a:rPr lang="en-US" altLang="ja-JP" sz="2400" dirty="0">
                <a:latin typeface="Arial" charset="0"/>
                <a:cs typeface="Arial" charset="0"/>
              </a:rPr>
              <a:t>In case of AE driven by only (P), the additional AE peak is destabilized and there is no significant loss of fast ions. </a:t>
            </a:r>
          </a:p>
        </p:txBody>
      </p:sp>
      <p:sp>
        <p:nvSpPr>
          <p:cNvPr id="3" name="正方形/長方形 2">
            <a:extLst>
              <a:ext uri="{FF2B5EF4-FFF2-40B4-BE49-F238E27FC236}">
                <a16:creationId xmlns:a16="http://schemas.microsoft.com/office/drawing/2014/main" id="{D18DF0C6-2FF3-349D-DEF2-A2F823238DFF}"/>
              </a:ext>
            </a:extLst>
          </p:cNvPr>
          <p:cNvSpPr/>
          <p:nvPr/>
        </p:nvSpPr>
        <p:spPr>
          <a:xfrm>
            <a:off x="-1652" y="487961"/>
            <a:ext cx="9145652" cy="830997"/>
          </a:xfrm>
          <a:prstGeom prst="rect">
            <a:avLst/>
          </a:prstGeom>
        </p:spPr>
        <p:txBody>
          <a:bodyPr wrap="square">
            <a:spAutoFit/>
          </a:bodyPr>
          <a:lstStyle/>
          <a:p>
            <a:r>
              <a:rPr lang="en-US" altLang="ja-JP" sz="2400" dirty="0">
                <a:solidFill>
                  <a:srgbClr val="FF0000"/>
                </a:solidFill>
                <a:latin typeface="Arial" charset="0"/>
                <a:cs typeface="Arial" charset="0"/>
              </a:rPr>
              <a:t>To clarify the synergetic effect of multiple fast ions, the results with the assumption that AEs were driven by only protons are shown. </a:t>
            </a:r>
          </a:p>
        </p:txBody>
      </p:sp>
      <p:sp>
        <p:nvSpPr>
          <p:cNvPr id="20" name="正方形/長方形 19">
            <a:extLst>
              <a:ext uri="{FF2B5EF4-FFF2-40B4-BE49-F238E27FC236}">
                <a16:creationId xmlns:a16="http://schemas.microsoft.com/office/drawing/2014/main" id="{88A3398D-B9F4-033B-A0F1-971EEA9C3164}"/>
              </a:ext>
            </a:extLst>
          </p:cNvPr>
          <p:cNvSpPr/>
          <p:nvPr/>
        </p:nvSpPr>
        <p:spPr>
          <a:xfrm>
            <a:off x="827584" y="3708321"/>
            <a:ext cx="3384376" cy="584775"/>
          </a:xfrm>
          <a:prstGeom prst="rect">
            <a:avLst/>
          </a:prstGeom>
        </p:spPr>
        <p:txBody>
          <a:bodyPr wrap="square">
            <a:spAutoFit/>
          </a:bodyPr>
          <a:lstStyle/>
          <a:p>
            <a:r>
              <a:rPr lang="en-US" altLang="ja-JP" sz="1600" dirty="0">
                <a:latin typeface="Arial" charset="0"/>
                <a:cs typeface="Arial" charset="0"/>
              </a:rPr>
              <a:t>(c) AE driven </a:t>
            </a:r>
          </a:p>
          <a:p>
            <a:r>
              <a:rPr lang="en-US" altLang="ja-JP" sz="1600" dirty="0">
                <a:latin typeface="Arial" charset="0"/>
                <a:cs typeface="Arial" charset="0"/>
              </a:rPr>
              <a:t>     by only (P)</a:t>
            </a:r>
          </a:p>
        </p:txBody>
      </p:sp>
      <p:sp>
        <p:nvSpPr>
          <p:cNvPr id="21" name="正方形/長方形 20">
            <a:extLst>
              <a:ext uri="{FF2B5EF4-FFF2-40B4-BE49-F238E27FC236}">
                <a16:creationId xmlns:a16="http://schemas.microsoft.com/office/drawing/2014/main" id="{A816F861-B7F7-EE0E-ECAB-F030793CBEBA}"/>
              </a:ext>
            </a:extLst>
          </p:cNvPr>
          <p:cNvSpPr/>
          <p:nvPr/>
        </p:nvSpPr>
        <p:spPr>
          <a:xfrm>
            <a:off x="899592" y="2780928"/>
            <a:ext cx="3384376" cy="584775"/>
          </a:xfrm>
          <a:prstGeom prst="rect">
            <a:avLst/>
          </a:prstGeom>
        </p:spPr>
        <p:txBody>
          <a:bodyPr wrap="square">
            <a:spAutoFit/>
          </a:bodyPr>
          <a:lstStyle/>
          <a:p>
            <a:r>
              <a:rPr lang="en-US" altLang="ja-JP" sz="1600" dirty="0">
                <a:latin typeface="Arial" charset="0"/>
                <a:cs typeface="Arial" charset="0"/>
              </a:rPr>
              <a:t>(b) AE driven </a:t>
            </a:r>
          </a:p>
          <a:p>
            <a:r>
              <a:rPr lang="en-US" altLang="ja-JP" sz="1600" dirty="0">
                <a:latin typeface="Arial" charset="0"/>
                <a:cs typeface="Arial" charset="0"/>
              </a:rPr>
              <a:t>     by (P + D)</a:t>
            </a:r>
          </a:p>
        </p:txBody>
      </p:sp>
      <p:sp>
        <p:nvSpPr>
          <p:cNvPr id="22" name="正方形/長方形 21">
            <a:extLst>
              <a:ext uri="{FF2B5EF4-FFF2-40B4-BE49-F238E27FC236}">
                <a16:creationId xmlns:a16="http://schemas.microsoft.com/office/drawing/2014/main" id="{92761A1B-D4D8-3125-F47D-112848E54B96}"/>
              </a:ext>
            </a:extLst>
          </p:cNvPr>
          <p:cNvSpPr/>
          <p:nvPr/>
        </p:nvSpPr>
        <p:spPr>
          <a:xfrm>
            <a:off x="827584" y="1772816"/>
            <a:ext cx="3384376" cy="338554"/>
          </a:xfrm>
          <a:prstGeom prst="rect">
            <a:avLst/>
          </a:prstGeom>
        </p:spPr>
        <p:txBody>
          <a:bodyPr wrap="square">
            <a:spAutoFit/>
          </a:bodyPr>
          <a:lstStyle/>
          <a:p>
            <a:pPr marL="228600" indent="-228600">
              <a:buAutoNum type="alphaLcParenBoth"/>
            </a:pPr>
            <a:r>
              <a:rPr lang="en-US" altLang="ja-JP" sz="1600" dirty="0">
                <a:latin typeface="Arial" charset="0"/>
                <a:cs typeface="Arial" charset="0"/>
              </a:rPr>
              <a:t>MHD kin.</a:t>
            </a:r>
          </a:p>
        </p:txBody>
      </p:sp>
      <p:cxnSp>
        <p:nvCxnSpPr>
          <p:cNvPr id="54" name="直線コネクタ 53">
            <a:extLst>
              <a:ext uri="{FF2B5EF4-FFF2-40B4-BE49-F238E27FC236}">
                <a16:creationId xmlns:a16="http://schemas.microsoft.com/office/drawing/2014/main" id="{0519F94C-D3AB-0818-B664-E1A65BFC34C9}"/>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5127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00BB0-839D-82AD-CDD3-E68F6F3D1DF9}"/>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0359031-4DD7-6001-502B-F95A26FD53A1}"/>
              </a:ext>
            </a:extLst>
          </p:cNvPr>
          <p:cNvSpPr txBox="1"/>
          <p:nvPr/>
        </p:nvSpPr>
        <p:spPr>
          <a:xfrm>
            <a:off x="35496" y="-27384"/>
            <a:ext cx="9144000" cy="954107"/>
          </a:xfrm>
          <a:prstGeom prst="rect">
            <a:avLst/>
          </a:prstGeom>
          <a:noFill/>
        </p:spPr>
        <p:txBody>
          <a:bodyPr wrap="square" rtlCol="0">
            <a:spAutoFit/>
          </a:bodyPr>
          <a:lstStyle/>
          <a:p>
            <a:r>
              <a:rPr lang="en-US" altLang="ja-JP" sz="2800" dirty="0">
                <a:latin typeface="Arial" panose="020B0604020202020204" pitchFamily="34" charset="0"/>
                <a:cs typeface="Arial" panose="020B0604020202020204" pitchFamily="34" charset="0"/>
              </a:rPr>
              <a:t>Comparison of Frequency spectra of radial MHD velocity harmonics</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near</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timing A(first peak).</a:t>
            </a:r>
          </a:p>
        </p:txBody>
      </p:sp>
      <p:sp>
        <p:nvSpPr>
          <p:cNvPr id="10" name="テキスト ボックス 9">
            <a:extLst>
              <a:ext uri="{FF2B5EF4-FFF2-40B4-BE49-F238E27FC236}">
                <a16:creationId xmlns:a16="http://schemas.microsoft.com/office/drawing/2014/main" id="{85A60FBA-D021-67E8-02A7-A353D8BD0304}"/>
              </a:ext>
            </a:extLst>
          </p:cNvPr>
          <p:cNvSpPr txBox="1"/>
          <p:nvPr/>
        </p:nvSpPr>
        <p:spPr>
          <a:xfrm>
            <a:off x="5577978" y="935572"/>
            <a:ext cx="4826670"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55</a:t>
            </a:r>
            <a:r>
              <a:rPr kumimoji="1" lang="en-US" altLang="ja-JP" sz="2000" dirty="0">
                <a:latin typeface="Arial" panose="020B0604020202020204" pitchFamily="34" charset="0"/>
                <a:cs typeface="Arial" panose="020B0604020202020204" pitchFamily="34" charset="0"/>
              </a:rPr>
              <a:t> kHz [</a:t>
            </a:r>
            <a:r>
              <a:rPr lang="en-US" altLang="ja-JP" sz="2000" dirty="0">
                <a:latin typeface="Arial" panose="020B0604020202020204" pitchFamily="34" charset="0"/>
                <a:cs typeface="Arial" panose="020B0604020202020204" pitchFamily="34" charset="0"/>
              </a:rPr>
              <a:t>AE driven by (P+D)</a:t>
            </a:r>
            <a:r>
              <a:rPr kumimoji="1" lang="en-US" altLang="ja-JP" sz="2000" dirty="0">
                <a:latin typeface="Arial" panose="020B0604020202020204" pitchFamily="34" charset="0"/>
                <a:cs typeface="Arial" panose="020B0604020202020204" pitchFamily="34" charset="0"/>
              </a:rPr>
              <a:t>]</a:t>
            </a:r>
            <a:endParaRPr kumimoji="1" lang="ja-JP" altLang="en-US" sz="2000" dirty="0">
              <a:latin typeface="Arial" panose="020B0604020202020204" pitchFamily="34" charset="0"/>
              <a:cs typeface="Arial" panose="020B0604020202020204" pitchFamily="34" charset="0"/>
            </a:endParaRPr>
          </a:p>
        </p:txBody>
      </p:sp>
      <p:sp>
        <p:nvSpPr>
          <p:cNvPr id="7" name="正方形/長方形 6">
            <a:extLst>
              <a:ext uri="{FF2B5EF4-FFF2-40B4-BE49-F238E27FC236}">
                <a16:creationId xmlns:a16="http://schemas.microsoft.com/office/drawing/2014/main" id="{41197B3F-6F0E-EB6E-AE80-44C6099CDF83}"/>
              </a:ext>
            </a:extLst>
          </p:cNvPr>
          <p:cNvSpPr/>
          <p:nvPr/>
        </p:nvSpPr>
        <p:spPr>
          <a:xfrm>
            <a:off x="43275" y="4667652"/>
            <a:ext cx="4920145" cy="1569660"/>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The primary frequencies of AE modes are ~55 kHz. </a:t>
            </a:r>
          </a:p>
          <a:p>
            <a:r>
              <a:rPr lang="ja-JP" altLang="en-US" sz="2400" dirty="0">
                <a:latin typeface="Arial" charset="0"/>
                <a:cs typeface="Arial" charset="0"/>
              </a:rPr>
              <a:t>〇</a:t>
            </a:r>
            <a:r>
              <a:rPr lang="en-US" altLang="ja-JP" sz="2400" dirty="0">
                <a:latin typeface="Arial" charset="0"/>
                <a:cs typeface="Arial" charset="0"/>
              </a:rPr>
              <a:t>The primary mode are m/n=2/1, 1/1.  </a:t>
            </a:r>
          </a:p>
        </p:txBody>
      </p:sp>
      <p:cxnSp>
        <p:nvCxnSpPr>
          <p:cNvPr id="2" name="直線コネクタ 1">
            <a:extLst>
              <a:ext uri="{FF2B5EF4-FFF2-40B4-BE49-F238E27FC236}">
                <a16:creationId xmlns:a16="http://schemas.microsoft.com/office/drawing/2014/main" id="{C3993FB0-5137-D10D-BD85-03A19A7D08B8}"/>
              </a:ext>
            </a:extLst>
          </p:cNvPr>
          <p:cNvCxnSpPr/>
          <p:nvPr/>
        </p:nvCxnSpPr>
        <p:spPr>
          <a:xfrm>
            <a:off x="-10754" y="93557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EA496D4F-C00E-C67C-8BCC-0FF12E7D5CF9}"/>
              </a:ext>
            </a:extLst>
          </p:cNvPr>
          <p:cNvSpPr txBox="1"/>
          <p:nvPr/>
        </p:nvSpPr>
        <p:spPr>
          <a:xfrm>
            <a:off x="827584" y="3429000"/>
            <a:ext cx="982961" cy="400110"/>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55</a:t>
            </a:r>
            <a:r>
              <a:rPr kumimoji="1" lang="en-US" altLang="ja-JP" sz="2000" dirty="0">
                <a:latin typeface="Arial" panose="020B0604020202020204" pitchFamily="34" charset="0"/>
                <a:cs typeface="Arial" panose="020B0604020202020204" pitchFamily="34" charset="0"/>
              </a:rPr>
              <a:t> kHz</a:t>
            </a:r>
            <a:endParaRPr kumimoji="1" lang="ja-JP" altLang="en-US" sz="2000" dirty="0">
              <a:latin typeface="Arial" panose="020B0604020202020204" pitchFamily="34" charset="0"/>
              <a:cs typeface="Arial" panose="020B0604020202020204" pitchFamily="34" charset="0"/>
            </a:endParaRPr>
          </a:p>
        </p:txBody>
      </p:sp>
      <p:pic>
        <p:nvPicPr>
          <p:cNvPr id="19" name="図 18">
            <a:extLst>
              <a:ext uri="{FF2B5EF4-FFF2-40B4-BE49-F238E27FC236}">
                <a16:creationId xmlns:a16="http://schemas.microsoft.com/office/drawing/2014/main" id="{001FEB11-CF5D-7BA1-7A46-90AFBE2D0765}"/>
              </a:ext>
            </a:extLst>
          </p:cNvPr>
          <p:cNvPicPr>
            <a:picLocks noChangeAspect="1"/>
          </p:cNvPicPr>
          <p:nvPr/>
        </p:nvPicPr>
        <p:blipFill>
          <a:blip r:embed="rId3"/>
          <a:stretch>
            <a:fillRect/>
          </a:stretch>
        </p:blipFill>
        <p:spPr>
          <a:xfrm>
            <a:off x="60822" y="980728"/>
            <a:ext cx="4726770" cy="1875132"/>
          </a:xfrm>
          <a:prstGeom prst="rect">
            <a:avLst/>
          </a:prstGeom>
        </p:spPr>
      </p:pic>
      <p:pic>
        <p:nvPicPr>
          <p:cNvPr id="21" name="図 20">
            <a:extLst>
              <a:ext uri="{FF2B5EF4-FFF2-40B4-BE49-F238E27FC236}">
                <a16:creationId xmlns:a16="http://schemas.microsoft.com/office/drawing/2014/main" id="{F86ECF58-5BA4-84AD-34FC-394D79C5181A}"/>
              </a:ext>
            </a:extLst>
          </p:cNvPr>
          <p:cNvPicPr>
            <a:picLocks noChangeAspect="1"/>
          </p:cNvPicPr>
          <p:nvPr/>
        </p:nvPicPr>
        <p:blipFill>
          <a:blip r:embed="rId4"/>
          <a:stretch>
            <a:fillRect/>
          </a:stretch>
        </p:blipFill>
        <p:spPr>
          <a:xfrm>
            <a:off x="61254" y="2580123"/>
            <a:ext cx="4726770" cy="1846207"/>
          </a:xfrm>
          <a:prstGeom prst="rect">
            <a:avLst/>
          </a:prstGeom>
        </p:spPr>
      </p:pic>
      <p:pic>
        <p:nvPicPr>
          <p:cNvPr id="23" name="図 22">
            <a:extLst>
              <a:ext uri="{FF2B5EF4-FFF2-40B4-BE49-F238E27FC236}">
                <a16:creationId xmlns:a16="http://schemas.microsoft.com/office/drawing/2014/main" id="{104468A7-FF6C-4D22-70A4-26D1F4D70098}"/>
              </a:ext>
            </a:extLst>
          </p:cNvPr>
          <p:cNvPicPr>
            <a:picLocks noChangeAspect="1"/>
          </p:cNvPicPr>
          <p:nvPr/>
        </p:nvPicPr>
        <p:blipFill>
          <a:blip r:embed="rId5"/>
          <a:stretch>
            <a:fillRect/>
          </a:stretch>
        </p:blipFill>
        <p:spPr>
          <a:xfrm>
            <a:off x="5539318" y="1266056"/>
            <a:ext cx="3333750" cy="2667000"/>
          </a:xfrm>
          <a:prstGeom prst="rect">
            <a:avLst/>
          </a:prstGeom>
        </p:spPr>
      </p:pic>
      <p:pic>
        <p:nvPicPr>
          <p:cNvPr id="25" name="図 24">
            <a:extLst>
              <a:ext uri="{FF2B5EF4-FFF2-40B4-BE49-F238E27FC236}">
                <a16:creationId xmlns:a16="http://schemas.microsoft.com/office/drawing/2014/main" id="{8CAB273F-47B5-31D4-E5E6-332F928DD4BC}"/>
              </a:ext>
            </a:extLst>
          </p:cNvPr>
          <p:cNvPicPr>
            <a:picLocks noChangeAspect="1"/>
          </p:cNvPicPr>
          <p:nvPr/>
        </p:nvPicPr>
        <p:blipFill>
          <a:blip r:embed="rId6"/>
          <a:stretch>
            <a:fillRect/>
          </a:stretch>
        </p:blipFill>
        <p:spPr>
          <a:xfrm>
            <a:off x="5436096" y="4189150"/>
            <a:ext cx="3333750" cy="2667000"/>
          </a:xfrm>
          <a:prstGeom prst="rect">
            <a:avLst/>
          </a:prstGeom>
        </p:spPr>
      </p:pic>
      <p:sp>
        <p:nvSpPr>
          <p:cNvPr id="26" name="テキスト ボックス 25">
            <a:extLst>
              <a:ext uri="{FF2B5EF4-FFF2-40B4-BE49-F238E27FC236}">
                <a16:creationId xmlns:a16="http://schemas.microsoft.com/office/drawing/2014/main" id="{C250F4CC-75EE-8D91-86A9-905F560B58A8}"/>
              </a:ext>
            </a:extLst>
          </p:cNvPr>
          <p:cNvSpPr txBox="1"/>
          <p:nvPr/>
        </p:nvSpPr>
        <p:spPr>
          <a:xfrm>
            <a:off x="5401666" y="3826618"/>
            <a:ext cx="4826670"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55</a:t>
            </a:r>
            <a:r>
              <a:rPr kumimoji="1" lang="en-US" altLang="ja-JP" sz="2000" dirty="0">
                <a:latin typeface="Arial" panose="020B0604020202020204" pitchFamily="34" charset="0"/>
                <a:cs typeface="Arial" panose="020B0604020202020204" pitchFamily="34" charset="0"/>
              </a:rPr>
              <a:t> kHz [</a:t>
            </a:r>
            <a:r>
              <a:rPr lang="en-US" altLang="ja-JP" sz="2000" dirty="0">
                <a:latin typeface="Arial" panose="020B0604020202020204" pitchFamily="34" charset="0"/>
                <a:cs typeface="Arial" panose="020B0604020202020204" pitchFamily="34" charset="0"/>
              </a:rPr>
              <a:t>AE driven by only (P)</a:t>
            </a:r>
            <a:r>
              <a:rPr kumimoji="1" lang="en-US" altLang="ja-JP" sz="2000" dirty="0">
                <a:latin typeface="Arial" panose="020B0604020202020204" pitchFamily="34" charset="0"/>
                <a:cs typeface="Arial" panose="020B0604020202020204" pitchFamily="34" charset="0"/>
              </a:rPr>
              <a:t>]</a:t>
            </a:r>
            <a:endParaRPr kumimoji="1" lang="ja-JP" altLang="en-US" sz="2000" dirty="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a16="http://schemas.microsoft.com/office/drawing/2014/main" id="{CF5CC64D-FC38-D1E5-73B7-88A598CCE24A}"/>
              </a:ext>
            </a:extLst>
          </p:cNvPr>
          <p:cNvSpPr txBox="1"/>
          <p:nvPr/>
        </p:nvSpPr>
        <p:spPr>
          <a:xfrm>
            <a:off x="946548" y="2693736"/>
            <a:ext cx="1368152" cy="646331"/>
          </a:xfrm>
          <a:prstGeom prst="rect">
            <a:avLst/>
          </a:prstGeom>
          <a:noFill/>
        </p:spPr>
        <p:txBody>
          <a:bodyPr wrap="square">
            <a:spAutoFit/>
          </a:bodyPr>
          <a:lstStyle/>
          <a:p>
            <a:r>
              <a:rPr lang="en-US" altLang="ja-JP" sz="1800" dirty="0">
                <a:latin typeface="Arial" panose="020B0604020202020204" pitchFamily="34" charset="0"/>
                <a:cs typeface="Arial" panose="020B0604020202020204" pitchFamily="34" charset="0"/>
              </a:rPr>
              <a:t>AE driven by only (P)</a:t>
            </a:r>
            <a:endParaRPr lang="ja-JP" altLang="en-US" dirty="0"/>
          </a:p>
        </p:txBody>
      </p:sp>
      <p:sp>
        <p:nvSpPr>
          <p:cNvPr id="30" name="テキスト ボックス 29">
            <a:extLst>
              <a:ext uri="{FF2B5EF4-FFF2-40B4-BE49-F238E27FC236}">
                <a16:creationId xmlns:a16="http://schemas.microsoft.com/office/drawing/2014/main" id="{38DFCBDB-98E7-91D0-CC71-CFF45207088E}"/>
              </a:ext>
            </a:extLst>
          </p:cNvPr>
          <p:cNvSpPr txBox="1"/>
          <p:nvPr/>
        </p:nvSpPr>
        <p:spPr>
          <a:xfrm>
            <a:off x="899592" y="1119066"/>
            <a:ext cx="1440160" cy="646331"/>
          </a:xfrm>
          <a:prstGeom prst="rect">
            <a:avLst/>
          </a:prstGeom>
          <a:noFill/>
        </p:spPr>
        <p:txBody>
          <a:bodyPr wrap="square">
            <a:spAutoFit/>
          </a:bodyPr>
          <a:lstStyle/>
          <a:p>
            <a:r>
              <a:rPr lang="en-US" altLang="ja-JP" sz="1800" dirty="0">
                <a:latin typeface="Arial" panose="020B0604020202020204" pitchFamily="34" charset="0"/>
                <a:cs typeface="Arial" panose="020B0604020202020204" pitchFamily="34" charset="0"/>
              </a:rPr>
              <a:t>AE driven by (P+D)</a:t>
            </a:r>
            <a:endParaRPr lang="ja-JP" altLang="en-US" dirty="0"/>
          </a:p>
        </p:txBody>
      </p:sp>
      <p:sp useBgFill="1">
        <p:nvSpPr>
          <p:cNvPr id="33" name="テキスト ボックス 32">
            <a:extLst>
              <a:ext uri="{FF2B5EF4-FFF2-40B4-BE49-F238E27FC236}">
                <a16:creationId xmlns:a16="http://schemas.microsoft.com/office/drawing/2014/main" id="{C398C59C-D709-D48E-6CFA-EDB3F12F181C}"/>
              </a:ext>
            </a:extLst>
          </p:cNvPr>
          <p:cNvSpPr txBox="1"/>
          <p:nvPr/>
        </p:nvSpPr>
        <p:spPr>
          <a:xfrm rot="-5400000">
            <a:off x="-934623" y="2171281"/>
            <a:ext cx="2146105" cy="369332"/>
          </a:xfrm>
          <a:prstGeom prst="rect">
            <a:avLst/>
          </a:prstGeom>
        </p:spPr>
        <p:txBody>
          <a:bodyPr wrap="square" rtlCol="0">
            <a:spAutoFit/>
          </a:bodyPr>
          <a:lstStyle/>
          <a:p>
            <a:r>
              <a:rPr lang="en-US" altLang="ja-JP" dirty="0"/>
              <a:t>amplitude [arb. unit]</a:t>
            </a:r>
            <a:endParaRPr kumimoji="1" lang="ja-JP" altLang="en-US" dirty="0"/>
          </a:p>
        </p:txBody>
      </p:sp>
      <p:sp>
        <p:nvSpPr>
          <p:cNvPr id="34" name="テキスト ボックス 33">
            <a:extLst>
              <a:ext uri="{FF2B5EF4-FFF2-40B4-BE49-F238E27FC236}">
                <a16:creationId xmlns:a16="http://schemas.microsoft.com/office/drawing/2014/main" id="{E4286247-DD4F-0D25-F6B8-81A145BB7EF9}"/>
              </a:ext>
            </a:extLst>
          </p:cNvPr>
          <p:cNvSpPr txBox="1"/>
          <p:nvPr/>
        </p:nvSpPr>
        <p:spPr>
          <a:xfrm>
            <a:off x="1979712" y="4221088"/>
            <a:ext cx="1728193" cy="369332"/>
          </a:xfrm>
          <a:prstGeom prst="rect">
            <a:avLst/>
          </a:prstGeom>
          <a:noFill/>
        </p:spPr>
        <p:txBody>
          <a:bodyPr wrap="square">
            <a:spAutoFit/>
          </a:bodyPr>
          <a:lstStyle/>
          <a:p>
            <a:r>
              <a:rPr lang="en-US" altLang="ja-JP" dirty="0"/>
              <a:t>Frequency [kHz]</a:t>
            </a:r>
            <a:endParaRPr lang="ja-JP" altLang="en-US" dirty="0"/>
          </a:p>
        </p:txBody>
      </p:sp>
    </p:spTree>
    <p:extLst>
      <p:ext uri="{BB962C8B-B14F-4D97-AF65-F5344CB8AC3E}">
        <p14:creationId xmlns:p14="http://schemas.microsoft.com/office/powerpoint/2010/main" val="2282853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3D46F58-231B-D04D-8C89-220B4F4A2347}"/>
              </a:ext>
            </a:extLst>
          </p:cNvPr>
          <p:cNvSpPr>
            <a:spLocks noGrp="1"/>
          </p:cNvSpPr>
          <p:nvPr>
            <p:ph type="sldNum" sz="quarter" idx="12"/>
          </p:nvPr>
        </p:nvSpPr>
        <p:spPr/>
        <p:txBody>
          <a:bodyPr/>
          <a:lstStyle/>
          <a:p>
            <a:fld id="{CBBDDD4E-16D4-41B9-AADA-A25CEA7F0F3F}" type="slidenum">
              <a:rPr lang="ja-JP" altLang="en-US" smtClean="0"/>
              <a:pPr/>
              <a:t>38</a:t>
            </a:fld>
            <a:endParaRPr lang="ja-JP" altLang="en-US" dirty="0"/>
          </a:p>
        </p:txBody>
      </p:sp>
      <p:pic>
        <p:nvPicPr>
          <p:cNvPr id="26" name="図 25">
            <a:extLst>
              <a:ext uri="{FF2B5EF4-FFF2-40B4-BE49-F238E27FC236}">
                <a16:creationId xmlns:a16="http://schemas.microsoft.com/office/drawing/2014/main" id="{76564797-439E-F1F6-BEC2-69B87C5190DC}"/>
              </a:ext>
            </a:extLst>
          </p:cNvPr>
          <p:cNvPicPr>
            <a:picLocks noChangeAspect="1"/>
          </p:cNvPicPr>
          <p:nvPr/>
        </p:nvPicPr>
        <p:blipFill>
          <a:blip r:embed="rId2"/>
          <a:stretch>
            <a:fillRect/>
          </a:stretch>
        </p:blipFill>
        <p:spPr>
          <a:xfrm>
            <a:off x="284607" y="602266"/>
            <a:ext cx="3742106" cy="2993685"/>
          </a:xfrm>
          <a:prstGeom prst="rect">
            <a:avLst/>
          </a:prstGeom>
        </p:spPr>
      </p:pic>
      <p:pic>
        <p:nvPicPr>
          <p:cNvPr id="27" name="図 26">
            <a:extLst>
              <a:ext uri="{FF2B5EF4-FFF2-40B4-BE49-F238E27FC236}">
                <a16:creationId xmlns:a16="http://schemas.microsoft.com/office/drawing/2014/main" id="{6F153761-31CD-ABA7-E6E1-A2EB6E5F6381}"/>
              </a:ext>
            </a:extLst>
          </p:cNvPr>
          <p:cNvPicPr>
            <a:picLocks noChangeAspect="1"/>
          </p:cNvPicPr>
          <p:nvPr/>
        </p:nvPicPr>
        <p:blipFill>
          <a:blip r:embed="rId3"/>
          <a:stretch>
            <a:fillRect/>
          </a:stretch>
        </p:blipFill>
        <p:spPr>
          <a:xfrm>
            <a:off x="94978" y="3770619"/>
            <a:ext cx="4485186" cy="1639862"/>
          </a:xfrm>
          <a:prstGeom prst="rect">
            <a:avLst/>
          </a:prstGeom>
        </p:spPr>
      </p:pic>
      <p:pic>
        <p:nvPicPr>
          <p:cNvPr id="28" name="図 27">
            <a:extLst>
              <a:ext uri="{FF2B5EF4-FFF2-40B4-BE49-F238E27FC236}">
                <a16:creationId xmlns:a16="http://schemas.microsoft.com/office/drawing/2014/main" id="{13D9C653-4739-8BB7-CDA7-CCD9BEC2BB44}"/>
              </a:ext>
            </a:extLst>
          </p:cNvPr>
          <p:cNvPicPr>
            <a:picLocks noChangeAspect="1"/>
          </p:cNvPicPr>
          <p:nvPr/>
        </p:nvPicPr>
        <p:blipFill>
          <a:blip r:embed="rId4"/>
          <a:stretch>
            <a:fillRect/>
          </a:stretch>
        </p:blipFill>
        <p:spPr>
          <a:xfrm>
            <a:off x="94978" y="5032333"/>
            <a:ext cx="4468896" cy="1781043"/>
          </a:xfrm>
          <a:prstGeom prst="rect">
            <a:avLst/>
          </a:prstGeom>
        </p:spPr>
      </p:pic>
      <p:sp>
        <p:nvSpPr>
          <p:cNvPr id="29" name="テキスト ボックス 28">
            <a:extLst>
              <a:ext uri="{FF2B5EF4-FFF2-40B4-BE49-F238E27FC236}">
                <a16:creationId xmlns:a16="http://schemas.microsoft.com/office/drawing/2014/main" id="{03F61AEA-C47D-E62E-15AB-BF9190E08BC6}"/>
              </a:ext>
            </a:extLst>
          </p:cNvPr>
          <p:cNvSpPr txBox="1"/>
          <p:nvPr/>
        </p:nvSpPr>
        <p:spPr>
          <a:xfrm>
            <a:off x="-36512" y="-46548"/>
            <a:ext cx="9313255"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Transferred energy and fast ion pressure near</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first peak</a:t>
            </a:r>
          </a:p>
        </p:txBody>
      </p:sp>
      <p:grpSp>
        <p:nvGrpSpPr>
          <p:cNvPr id="30" name="グループ化 29">
            <a:extLst>
              <a:ext uri="{FF2B5EF4-FFF2-40B4-BE49-F238E27FC236}">
                <a16:creationId xmlns:a16="http://schemas.microsoft.com/office/drawing/2014/main" id="{432F5EF7-8226-9E81-1D36-4CD3463FFCFA}"/>
              </a:ext>
            </a:extLst>
          </p:cNvPr>
          <p:cNvGrpSpPr/>
          <p:nvPr/>
        </p:nvGrpSpPr>
        <p:grpSpPr>
          <a:xfrm>
            <a:off x="3923928" y="620688"/>
            <a:ext cx="5753721" cy="2633663"/>
            <a:chOff x="3838973" y="1611131"/>
            <a:chExt cx="5753721" cy="2633663"/>
          </a:xfrm>
        </p:grpSpPr>
        <p:grpSp>
          <p:nvGrpSpPr>
            <p:cNvPr id="31" name="グループ化 30">
              <a:extLst>
                <a:ext uri="{FF2B5EF4-FFF2-40B4-BE49-F238E27FC236}">
                  <a16:creationId xmlns:a16="http://schemas.microsoft.com/office/drawing/2014/main" id="{70D4E93E-8EB8-5967-F1EC-B8167C7F1F48}"/>
                </a:ext>
              </a:extLst>
            </p:cNvPr>
            <p:cNvGrpSpPr/>
            <p:nvPr/>
          </p:nvGrpSpPr>
          <p:grpSpPr>
            <a:xfrm>
              <a:off x="3838973" y="1611131"/>
              <a:ext cx="5267325" cy="2633663"/>
              <a:chOff x="3838973" y="1611131"/>
              <a:chExt cx="5267325" cy="2633663"/>
            </a:xfrm>
          </p:grpSpPr>
          <p:pic>
            <p:nvPicPr>
              <p:cNvPr id="34" name="図 33" descr="グラフ, 折れ線グラフ, ヒストグラム&#10;&#10;自動的に生成された説明">
                <a:extLst>
                  <a:ext uri="{FF2B5EF4-FFF2-40B4-BE49-F238E27FC236}">
                    <a16:creationId xmlns:a16="http://schemas.microsoft.com/office/drawing/2014/main" id="{0E1BDE5E-B5F5-B32A-A137-5F3F0408F4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973" y="1611131"/>
                <a:ext cx="5267325" cy="2633663"/>
              </a:xfrm>
              <a:prstGeom prst="rect">
                <a:avLst/>
              </a:prstGeom>
            </p:spPr>
          </p:pic>
          <p:sp>
            <p:nvSpPr>
              <p:cNvPr id="35" name="正方形/長方形 34">
                <a:extLst>
                  <a:ext uri="{FF2B5EF4-FFF2-40B4-BE49-F238E27FC236}">
                    <a16:creationId xmlns:a16="http://schemas.microsoft.com/office/drawing/2014/main" id="{D5F31FB8-DFC7-D3AE-F7D5-E1CC2F6CE24D}"/>
                  </a:ext>
                </a:extLst>
              </p:cNvPr>
              <p:cNvSpPr/>
              <p:nvPr/>
            </p:nvSpPr>
            <p:spPr>
              <a:xfrm>
                <a:off x="6915527" y="1962746"/>
                <a:ext cx="556650" cy="461665"/>
              </a:xfrm>
              <a:prstGeom prst="rect">
                <a:avLst/>
              </a:prstGeom>
              <a:noFill/>
              <a:ln w="1905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6" name="図 35">
                <a:extLst>
                  <a:ext uri="{FF2B5EF4-FFF2-40B4-BE49-F238E27FC236}">
                    <a16:creationId xmlns:a16="http://schemas.microsoft.com/office/drawing/2014/main" id="{93D246A6-38ED-99BE-647D-EC77896DDBEB}"/>
                  </a:ext>
                </a:extLst>
              </p:cNvPr>
              <p:cNvPicPr>
                <a:picLocks noChangeAspect="1"/>
              </p:cNvPicPr>
              <p:nvPr/>
            </p:nvPicPr>
            <p:blipFill>
              <a:blip r:embed="rId6"/>
              <a:stretch>
                <a:fillRect/>
              </a:stretch>
            </p:blipFill>
            <p:spPr>
              <a:xfrm>
                <a:off x="6889672" y="2974399"/>
                <a:ext cx="1009791" cy="828791"/>
              </a:xfrm>
              <a:prstGeom prst="rect">
                <a:avLst/>
              </a:prstGeom>
            </p:spPr>
          </p:pic>
          <p:sp>
            <p:nvSpPr>
              <p:cNvPr id="37" name="正方形/長方形 36">
                <a:extLst>
                  <a:ext uri="{FF2B5EF4-FFF2-40B4-BE49-F238E27FC236}">
                    <a16:creationId xmlns:a16="http://schemas.microsoft.com/office/drawing/2014/main" id="{67E01251-534B-BFBA-49E6-DDFD33E583B3}"/>
                  </a:ext>
                </a:extLst>
              </p:cNvPr>
              <p:cNvSpPr/>
              <p:nvPr/>
            </p:nvSpPr>
            <p:spPr>
              <a:xfrm>
                <a:off x="6893192" y="2968612"/>
                <a:ext cx="1038731" cy="864096"/>
              </a:xfrm>
              <a:prstGeom prst="rect">
                <a:avLst/>
              </a:prstGeom>
              <a:noFill/>
              <a:ln w="19050">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 name="直線コネクタ 37">
                <a:extLst>
                  <a:ext uri="{FF2B5EF4-FFF2-40B4-BE49-F238E27FC236}">
                    <a16:creationId xmlns:a16="http://schemas.microsoft.com/office/drawing/2014/main" id="{47148C82-A891-66E8-DF97-06E1B1002C92}"/>
                  </a:ext>
                </a:extLst>
              </p:cNvPr>
              <p:cNvCxnSpPr>
                <a:cxnSpLocks/>
              </p:cNvCxnSpPr>
              <p:nvPr/>
            </p:nvCxnSpPr>
            <p:spPr>
              <a:xfrm flipH="1">
                <a:off x="6889672" y="2424411"/>
                <a:ext cx="25855" cy="56489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C9B5605-3E76-01C3-A778-AFA810A58A68}"/>
                  </a:ext>
                </a:extLst>
              </p:cNvPr>
              <p:cNvCxnSpPr>
                <a:cxnSpLocks/>
              </p:cNvCxnSpPr>
              <p:nvPr/>
            </p:nvCxnSpPr>
            <p:spPr>
              <a:xfrm>
                <a:off x="7472177" y="2424411"/>
                <a:ext cx="453141" cy="54420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32" name="正方形/長方形 31">
              <a:extLst>
                <a:ext uri="{FF2B5EF4-FFF2-40B4-BE49-F238E27FC236}">
                  <a16:creationId xmlns:a16="http://schemas.microsoft.com/office/drawing/2014/main" id="{BDB78F10-FBBE-1079-5FF0-3F8D34D3223B}"/>
                </a:ext>
              </a:extLst>
            </p:cNvPr>
            <p:cNvSpPr/>
            <p:nvPr/>
          </p:nvSpPr>
          <p:spPr>
            <a:xfrm>
              <a:off x="4972635" y="2229150"/>
              <a:ext cx="2027771" cy="400110"/>
            </a:xfrm>
            <a:prstGeom prst="rect">
              <a:avLst/>
            </a:prstGeom>
          </p:spPr>
          <p:txBody>
            <a:bodyPr wrap="square">
              <a:spAutoFit/>
            </a:bodyPr>
            <a:lstStyle/>
            <a:p>
              <a:r>
                <a:rPr lang="en-US" altLang="ja-JP" sz="2000" dirty="0">
                  <a:latin typeface="Arial" charset="0"/>
                  <a:cs typeface="Arial" charset="0"/>
                </a:rPr>
                <a:t>Fast P pres. </a:t>
              </a:r>
            </a:p>
          </p:txBody>
        </p:sp>
        <p:sp>
          <p:nvSpPr>
            <p:cNvPr id="33" name="正方形/長方形 32">
              <a:extLst>
                <a:ext uri="{FF2B5EF4-FFF2-40B4-BE49-F238E27FC236}">
                  <a16:creationId xmlns:a16="http://schemas.microsoft.com/office/drawing/2014/main" id="{89E36020-6D55-EC1D-DFE0-99CA1F14E4F2}"/>
                </a:ext>
              </a:extLst>
            </p:cNvPr>
            <p:cNvSpPr/>
            <p:nvPr/>
          </p:nvSpPr>
          <p:spPr>
            <a:xfrm>
              <a:off x="7564923" y="2157142"/>
              <a:ext cx="2027771" cy="400110"/>
            </a:xfrm>
            <a:prstGeom prst="rect">
              <a:avLst/>
            </a:prstGeom>
          </p:spPr>
          <p:txBody>
            <a:bodyPr wrap="square">
              <a:spAutoFit/>
            </a:bodyPr>
            <a:lstStyle/>
            <a:p>
              <a:r>
                <a:rPr lang="en-US" altLang="ja-JP" sz="2000" dirty="0">
                  <a:latin typeface="Arial" charset="0"/>
                  <a:cs typeface="Arial" charset="0"/>
                </a:rPr>
                <a:t>Fast D pres.</a:t>
              </a:r>
            </a:p>
          </p:txBody>
        </p:sp>
      </p:grpSp>
      <p:cxnSp>
        <p:nvCxnSpPr>
          <p:cNvPr id="40" name="直線コネクタ 39">
            <a:extLst>
              <a:ext uri="{FF2B5EF4-FFF2-40B4-BE49-F238E27FC236}">
                <a16:creationId xmlns:a16="http://schemas.microsoft.com/office/drawing/2014/main" id="{1C5B90C9-139D-C761-FA07-50EBDB5B9092}"/>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C52E2584-496F-DF89-1532-91B238C12F7A}"/>
              </a:ext>
            </a:extLst>
          </p:cNvPr>
          <p:cNvSpPr txBox="1"/>
          <p:nvPr/>
        </p:nvSpPr>
        <p:spPr>
          <a:xfrm>
            <a:off x="643492" y="3829938"/>
            <a:ext cx="2488348" cy="738664"/>
          </a:xfrm>
          <a:prstGeom prst="rect">
            <a:avLst/>
          </a:prstGeom>
          <a:noFill/>
        </p:spPr>
        <p:txBody>
          <a:bodyPr wrap="square">
            <a:spAutoFit/>
          </a:bodyPr>
          <a:lstStyle/>
          <a:p>
            <a:r>
              <a:rPr lang="en-US" altLang="ja-JP" sz="1400" dirty="0">
                <a:latin typeface="Arial" panose="020B0604020202020204" pitchFamily="34" charset="0"/>
                <a:cs typeface="Arial" panose="020B0604020202020204" pitchFamily="34" charset="0"/>
              </a:rPr>
              <a:t>energy transferred </a:t>
            </a:r>
          </a:p>
          <a:p>
            <a:r>
              <a:rPr lang="en-US" altLang="ja-JP" sz="1400" dirty="0">
                <a:latin typeface="Arial" panose="020B0604020202020204" pitchFamily="34" charset="0"/>
                <a:cs typeface="Arial" panose="020B0604020202020204" pitchFamily="34" charset="0"/>
              </a:rPr>
              <a:t>from AE to proton</a:t>
            </a:r>
          </a:p>
          <a:p>
            <a:r>
              <a:rPr lang="en-US" altLang="ja-JP" sz="1400" dirty="0">
                <a:latin typeface="Arial" panose="020B0604020202020204" pitchFamily="34" charset="0"/>
                <a:cs typeface="Arial" panose="020B0604020202020204" pitchFamily="34" charset="0"/>
              </a:rPr>
              <a:t>[AE driven by (P+D)]</a:t>
            </a:r>
            <a:endParaRPr lang="ja-JP" altLang="en-US" sz="1400" dirty="0"/>
          </a:p>
        </p:txBody>
      </p:sp>
      <p:sp>
        <p:nvSpPr>
          <p:cNvPr id="42" name="テキスト ボックス 41">
            <a:extLst>
              <a:ext uri="{FF2B5EF4-FFF2-40B4-BE49-F238E27FC236}">
                <a16:creationId xmlns:a16="http://schemas.microsoft.com/office/drawing/2014/main" id="{07DEEC8C-D126-FFBF-4D1A-81770656E91F}"/>
              </a:ext>
            </a:extLst>
          </p:cNvPr>
          <p:cNvSpPr txBox="1"/>
          <p:nvPr/>
        </p:nvSpPr>
        <p:spPr>
          <a:xfrm>
            <a:off x="630966" y="5138608"/>
            <a:ext cx="2488348" cy="738664"/>
          </a:xfrm>
          <a:prstGeom prst="rect">
            <a:avLst/>
          </a:prstGeom>
          <a:noFill/>
        </p:spPr>
        <p:txBody>
          <a:bodyPr wrap="square">
            <a:spAutoFit/>
          </a:bodyPr>
          <a:lstStyle/>
          <a:p>
            <a:r>
              <a:rPr lang="en-US" altLang="ja-JP" sz="1400" dirty="0">
                <a:latin typeface="Arial" panose="020B0604020202020204" pitchFamily="34" charset="0"/>
                <a:cs typeface="Arial" panose="020B0604020202020204" pitchFamily="34" charset="0"/>
              </a:rPr>
              <a:t>energy transferred </a:t>
            </a:r>
          </a:p>
          <a:p>
            <a:r>
              <a:rPr lang="en-US" altLang="ja-JP" sz="1400" dirty="0">
                <a:latin typeface="Arial" panose="020B0604020202020204" pitchFamily="34" charset="0"/>
                <a:cs typeface="Arial" panose="020B0604020202020204" pitchFamily="34" charset="0"/>
              </a:rPr>
              <a:t>from AE to deuteron</a:t>
            </a:r>
          </a:p>
          <a:p>
            <a:r>
              <a:rPr lang="en-US" altLang="ja-JP" sz="1400" dirty="0">
                <a:latin typeface="Arial" panose="020B0604020202020204" pitchFamily="34" charset="0"/>
                <a:cs typeface="Arial" panose="020B0604020202020204" pitchFamily="34" charset="0"/>
              </a:rPr>
              <a:t>[AE driven by (P+D)]</a:t>
            </a:r>
            <a:endParaRPr lang="ja-JP" altLang="en-US" sz="1400" dirty="0"/>
          </a:p>
        </p:txBody>
      </p:sp>
      <p:sp>
        <p:nvSpPr>
          <p:cNvPr id="43" name="テキスト ボックス 42">
            <a:extLst>
              <a:ext uri="{FF2B5EF4-FFF2-40B4-BE49-F238E27FC236}">
                <a16:creationId xmlns:a16="http://schemas.microsoft.com/office/drawing/2014/main" id="{0BDE1D75-E91F-184A-09E0-3CA9FA0A0FF7}"/>
              </a:ext>
            </a:extLst>
          </p:cNvPr>
          <p:cNvSpPr txBox="1"/>
          <p:nvPr/>
        </p:nvSpPr>
        <p:spPr>
          <a:xfrm>
            <a:off x="1760309" y="6519076"/>
            <a:ext cx="1154523" cy="369332"/>
          </a:xfrm>
          <a:prstGeom prst="rect">
            <a:avLst/>
          </a:prstGeom>
          <a:noFill/>
        </p:spPr>
        <p:txBody>
          <a:bodyPr wrap="square">
            <a:spAutoFit/>
          </a:bodyPr>
          <a:lstStyle/>
          <a:p>
            <a:r>
              <a:rPr lang="en-US" altLang="ja-JP" dirty="0"/>
              <a:t>vpara/va</a:t>
            </a:r>
            <a:endParaRPr lang="ja-JP" altLang="en-US" dirty="0"/>
          </a:p>
        </p:txBody>
      </p:sp>
      <p:sp>
        <p:nvSpPr>
          <p:cNvPr id="44" name="テキスト ボックス 43">
            <a:extLst>
              <a:ext uri="{FF2B5EF4-FFF2-40B4-BE49-F238E27FC236}">
                <a16:creationId xmlns:a16="http://schemas.microsoft.com/office/drawing/2014/main" id="{AAEFA361-F736-0C42-0CA7-FDC31D6AC89B}"/>
              </a:ext>
            </a:extLst>
          </p:cNvPr>
          <p:cNvSpPr txBox="1"/>
          <p:nvPr/>
        </p:nvSpPr>
        <p:spPr>
          <a:xfrm>
            <a:off x="1831733" y="3388350"/>
            <a:ext cx="1154523" cy="369332"/>
          </a:xfrm>
          <a:prstGeom prst="rect">
            <a:avLst/>
          </a:prstGeom>
          <a:noFill/>
        </p:spPr>
        <p:txBody>
          <a:bodyPr wrap="square">
            <a:spAutoFit/>
          </a:bodyPr>
          <a:lstStyle/>
          <a:p>
            <a:r>
              <a:rPr lang="en-US" altLang="ja-JP" dirty="0"/>
              <a:t>vpara/va</a:t>
            </a:r>
            <a:endParaRPr lang="ja-JP" altLang="en-US" dirty="0"/>
          </a:p>
        </p:txBody>
      </p:sp>
      <p:sp>
        <p:nvSpPr>
          <p:cNvPr id="46" name="テキスト ボックス 45">
            <a:extLst>
              <a:ext uri="{FF2B5EF4-FFF2-40B4-BE49-F238E27FC236}">
                <a16:creationId xmlns:a16="http://schemas.microsoft.com/office/drawing/2014/main" id="{E476EDF2-86A0-9AE5-C872-BF89A9A53F29}"/>
              </a:ext>
            </a:extLst>
          </p:cNvPr>
          <p:cNvSpPr txBox="1"/>
          <p:nvPr/>
        </p:nvSpPr>
        <p:spPr>
          <a:xfrm rot="16200000">
            <a:off x="-1241816" y="4603189"/>
            <a:ext cx="2610873" cy="369332"/>
          </a:xfrm>
          <a:prstGeom prst="rect">
            <a:avLst/>
          </a:prstGeom>
          <a:noFill/>
        </p:spPr>
        <p:txBody>
          <a:bodyPr wrap="square">
            <a:spAutoFit/>
          </a:bodyPr>
          <a:lstStyle/>
          <a:p>
            <a:r>
              <a:rPr lang="en-US" altLang="ja-JP" dirty="0"/>
              <a:t>Magnetic moment</a:t>
            </a:r>
            <a:endParaRPr lang="ja-JP" altLang="en-US" dirty="0"/>
          </a:p>
        </p:txBody>
      </p:sp>
      <p:sp>
        <p:nvSpPr>
          <p:cNvPr id="49" name="テキスト ボックス 48">
            <a:extLst>
              <a:ext uri="{FF2B5EF4-FFF2-40B4-BE49-F238E27FC236}">
                <a16:creationId xmlns:a16="http://schemas.microsoft.com/office/drawing/2014/main" id="{8E0DD69B-20DA-42E8-3561-625E567539FA}"/>
              </a:ext>
            </a:extLst>
          </p:cNvPr>
          <p:cNvSpPr txBox="1"/>
          <p:nvPr/>
        </p:nvSpPr>
        <p:spPr>
          <a:xfrm>
            <a:off x="4557368" y="3181032"/>
            <a:ext cx="4610618" cy="3416320"/>
          </a:xfrm>
          <a:prstGeom prst="rect">
            <a:avLst/>
          </a:prstGeom>
          <a:noFill/>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first AE peak,</a:t>
            </a:r>
          </a:p>
          <a:p>
            <a:r>
              <a:rPr lang="en-US" altLang="ja-JP" sz="2400" dirty="0">
                <a:latin typeface="Arial" charset="0"/>
                <a:cs typeface="Arial" charset="0"/>
              </a:rPr>
              <a:t>AEs are mainly caused by fast proton with vpara/va~1.5 in both cases. In fast D, AEs interact with fast D with vpara&lt;0.</a:t>
            </a:r>
          </a:p>
          <a:p>
            <a:r>
              <a:rPr lang="ja-JP" altLang="en-US" sz="2400" dirty="0">
                <a:latin typeface="Arial" charset="0"/>
                <a:cs typeface="Arial" charset="0"/>
              </a:rPr>
              <a:t>・</a:t>
            </a:r>
            <a:r>
              <a:rPr lang="en-US" altLang="ja-JP" sz="2400" dirty="0">
                <a:latin typeface="Arial" charset="0"/>
                <a:cs typeface="Arial" charset="0"/>
              </a:rPr>
              <a:t>fast P and D pressures in rho &lt; 0.5 decrease in the case (P + D). </a:t>
            </a:r>
          </a:p>
          <a:p>
            <a:r>
              <a:rPr lang="ja-JP" altLang="en-US" sz="2400" dirty="0">
                <a:latin typeface="Arial" charset="0"/>
                <a:cs typeface="Arial" charset="0"/>
              </a:rPr>
              <a:t>・</a:t>
            </a:r>
            <a:r>
              <a:rPr lang="en-US" altLang="ja-JP" sz="2400" dirty="0">
                <a:latin typeface="Arial" charset="0"/>
                <a:cs typeface="Arial" charset="0"/>
              </a:rPr>
              <a:t>there is no change of fast D pressure in the case of only (P).</a:t>
            </a:r>
          </a:p>
        </p:txBody>
      </p:sp>
      <p:sp>
        <p:nvSpPr>
          <p:cNvPr id="2" name="テキスト ボックス 1">
            <a:extLst>
              <a:ext uri="{FF2B5EF4-FFF2-40B4-BE49-F238E27FC236}">
                <a16:creationId xmlns:a16="http://schemas.microsoft.com/office/drawing/2014/main" id="{564E4DD0-D3BC-08AC-2F94-56E447143936}"/>
              </a:ext>
            </a:extLst>
          </p:cNvPr>
          <p:cNvSpPr txBox="1"/>
          <p:nvPr/>
        </p:nvSpPr>
        <p:spPr>
          <a:xfrm rot="16200000">
            <a:off x="-1176459" y="1762439"/>
            <a:ext cx="2824761" cy="646331"/>
          </a:xfrm>
          <a:prstGeom prst="rect">
            <a:avLst/>
          </a:prstGeom>
          <a:noFill/>
        </p:spPr>
        <p:txBody>
          <a:bodyPr wrap="square">
            <a:spAutoFit/>
          </a:bodyPr>
          <a:lstStyle/>
          <a:p>
            <a:r>
              <a:rPr lang="en-US" altLang="ja-JP" dirty="0"/>
              <a:t>Energy transferred from AE</a:t>
            </a:r>
          </a:p>
          <a:p>
            <a:r>
              <a:rPr lang="en-US" altLang="ja-JP" dirty="0"/>
              <a:t>                              [arb. unit]</a:t>
            </a:r>
            <a:endParaRPr lang="ja-JP" altLang="en-US" dirty="0"/>
          </a:p>
        </p:txBody>
      </p:sp>
    </p:spTree>
    <p:extLst>
      <p:ext uri="{BB962C8B-B14F-4D97-AF65-F5344CB8AC3E}">
        <p14:creationId xmlns:p14="http://schemas.microsoft.com/office/powerpoint/2010/main" val="31829734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85680-C251-48AF-2330-5DF10CE205E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4AA4EEF3-DD06-9D83-B4A9-D387D9B6B440}"/>
              </a:ext>
            </a:extLst>
          </p:cNvPr>
          <p:cNvPicPr>
            <a:picLocks noChangeAspect="1"/>
          </p:cNvPicPr>
          <p:nvPr/>
        </p:nvPicPr>
        <p:blipFill>
          <a:blip r:embed="rId3"/>
          <a:stretch>
            <a:fillRect/>
          </a:stretch>
        </p:blipFill>
        <p:spPr>
          <a:xfrm>
            <a:off x="76766" y="1196752"/>
            <a:ext cx="4783266" cy="1842487"/>
          </a:xfrm>
          <a:prstGeom prst="rect">
            <a:avLst/>
          </a:prstGeom>
        </p:spPr>
      </p:pic>
      <p:sp>
        <p:nvSpPr>
          <p:cNvPr id="8" name="テキスト ボックス 7">
            <a:extLst>
              <a:ext uri="{FF2B5EF4-FFF2-40B4-BE49-F238E27FC236}">
                <a16:creationId xmlns:a16="http://schemas.microsoft.com/office/drawing/2014/main" id="{E405BAFE-61DE-4735-2D8F-8FB0DAFCD9B4}"/>
              </a:ext>
            </a:extLst>
          </p:cNvPr>
          <p:cNvSpPr txBox="1"/>
          <p:nvPr/>
        </p:nvSpPr>
        <p:spPr>
          <a:xfrm>
            <a:off x="35496" y="-27384"/>
            <a:ext cx="8521885" cy="1384995"/>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Frequency spectra of radial MHD velocity harmonics</a:t>
            </a:r>
          </a:p>
          <a:p>
            <a:r>
              <a:rPr lang="en-US" altLang="ja-JP" sz="2800" dirty="0">
                <a:latin typeface="Arial" panose="020B0604020202020204" pitchFamily="34" charset="0"/>
                <a:cs typeface="Arial" panose="020B0604020202020204" pitchFamily="34" charset="0"/>
              </a:rPr>
              <a:t>near</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timing B: maximum peak.</a:t>
            </a:r>
          </a:p>
          <a:p>
            <a:r>
              <a:rPr lang="en-US" altLang="ja-JP" sz="2800" dirty="0">
                <a:latin typeface="Arial" panose="020B0604020202020204" pitchFamily="34" charset="0"/>
                <a:cs typeface="Arial" panose="020B0604020202020204" pitchFamily="34" charset="0"/>
              </a:rPr>
              <a:t> </a:t>
            </a:r>
          </a:p>
        </p:txBody>
      </p:sp>
      <p:sp>
        <p:nvSpPr>
          <p:cNvPr id="10" name="テキスト ボックス 9">
            <a:extLst>
              <a:ext uri="{FF2B5EF4-FFF2-40B4-BE49-F238E27FC236}">
                <a16:creationId xmlns:a16="http://schemas.microsoft.com/office/drawing/2014/main" id="{8B27EAFF-A981-E0B8-F764-5A87D7A8E0CB}"/>
              </a:ext>
            </a:extLst>
          </p:cNvPr>
          <p:cNvSpPr txBox="1"/>
          <p:nvPr/>
        </p:nvSpPr>
        <p:spPr>
          <a:xfrm>
            <a:off x="5577978" y="935572"/>
            <a:ext cx="4826670"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59</a:t>
            </a:r>
            <a:r>
              <a:rPr kumimoji="1" lang="en-US" altLang="ja-JP" sz="2000" dirty="0">
                <a:latin typeface="Arial" panose="020B0604020202020204" pitchFamily="34" charset="0"/>
                <a:cs typeface="Arial" panose="020B0604020202020204" pitchFamily="34" charset="0"/>
              </a:rPr>
              <a:t> kHz [</a:t>
            </a:r>
            <a:r>
              <a:rPr lang="en-US" altLang="ja-JP" sz="2000" dirty="0">
                <a:latin typeface="Arial" panose="020B0604020202020204" pitchFamily="34" charset="0"/>
                <a:cs typeface="Arial" panose="020B0604020202020204" pitchFamily="34" charset="0"/>
              </a:rPr>
              <a:t>AE driven by (P+D)</a:t>
            </a:r>
            <a:r>
              <a:rPr kumimoji="1" lang="en-US" altLang="ja-JP" sz="2000" dirty="0">
                <a:latin typeface="Arial" panose="020B0604020202020204" pitchFamily="34" charset="0"/>
                <a:cs typeface="Arial" panose="020B0604020202020204" pitchFamily="34" charset="0"/>
              </a:rPr>
              <a:t>]</a:t>
            </a:r>
            <a:endParaRPr kumimoji="1" lang="ja-JP" altLang="en-US" sz="2000" dirty="0">
              <a:latin typeface="Arial" panose="020B0604020202020204" pitchFamily="34" charset="0"/>
              <a:cs typeface="Arial" panose="020B0604020202020204" pitchFamily="34" charset="0"/>
            </a:endParaRPr>
          </a:p>
        </p:txBody>
      </p:sp>
      <p:sp>
        <p:nvSpPr>
          <p:cNvPr id="7" name="正方形/長方形 6">
            <a:extLst>
              <a:ext uri="{FF2B5EF4-FFF2-40B4-BE49-F238E27FC236}">
                <a16:creationId xmlns:a16="http://schemas.microsoft.com/office/drawing/2014/main" id="{A1592D0E-B53F-AB0E-B9D3-55EF5700BB53}"/>
              </a:ext>
            </a:extLst>
          </p:cNvPr>
          <p:cNvSpPr/>
          <p:nvPr/>
        </p:nvSpPr>
        <p:spPr>
          <a:xfrm>
            <a:off x="138861" y="3624244"/>
            <a:ext cx="5193907" cy="2308324"/>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Near the second peak,</a:t>
            </a:r>
          </a:p>
          <a:p>
            <a:r>
              <a:rPr lang="en-US" altLang="ja-JP" sz="2400" dirty="0">
                <a:latin typeface="Arial" charset="0"/>
                <a:cs typeface="Arial" charset="0"/>
              </a:rPr>
              <a:t>[timing B: maximum peak]</a:t>
            </a:r>
          </a:p>
          <a:p>
            <a:r>
              <a:rPr lang="ja-JP" altLang="en-US" sz="2400" dirty="0">
                <a:latin typeface="Arial" charset="0"/>
                <a:cs typeface="Arial" charset="0"/>
              </a:rPr>
              <a:t>・</a:t>
            </a:r>
            <a:r>
              <a:rPr lang="en-US" altLang="ja-JP" sz="2400" dirty="0">
                <a:latin typeface="Arial" charset="0"/>
                <a:cs typeface="Arial" charset="0"/>
              </a:rPr>
              <a:t>The primary frequencies of AE modes are ~ 60 kHz. </a:t>
            </a:r>
          </a:p>
          <a:p>
            <a:r>
              <a:rPr lang="ja-JP" altLang="en-US" sz="2400" dirty="0">
                <a:latin typeface="Arial" charset="0"/>
                <a:cs typeface="Arial" charset="0"/>
              </a:rPr>
              <a:t>・</a:t>
            </a:r>
            <a:r>
              <a:rPr lang="en-US" altLang="ja-JP" sz="2400" dirty="0">
                <a:latin typeface="Arial" charset="0"/>
                <a:cs typeface="Arial" charset="0"/>
              </a:rPr>
              <a:t>The modes of each AE mode are m/n=1/1 or m/n=2/1, 1/1.  </a:t>
            </a:r>
          </a:p>
        </p:txBody>
      </p:sp>
      <p:cxnSp>
        <p:nvCxnSpPr>
          <p:cNvPr id="2" name="直線コネクタ 1">
            <a:extLst>
              <a:ext uri="{FF2B5EF4-FFF2-40B4-BE49-F238E27FC236}">
                <a16:creationId xmlns:a16="http://schemas.microsoft.com/office/drawing/2014/main" id="{9F67AB00-FFF8-44B2-3883-7A1C39FC7FD2}"/>
              </a:ext>
            </a:extLst>
          </p:cNvPr>
          <p:cNvCxnSpPr/>
          <p:nvPr/>
        </p:nvCxnSpPr>
        <p:spPr>
          <a:xfrm>
            <a:off x="-10754" y="93557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E7D7CA9F-67A1-B0CB-3839-14B6032D3D87}"/>
              </a:ext>
            </a:extLst>
          </p:cNvPr>
          <p:cNvSpPr txBox="1"/>
          <p:nvPr/>
        </p:nvSpPr>
        <p:spPr>
          <a:xfrm>
            <a:off x="6265762" y="3826618"/>
            <a:ext cx="2554710"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55</a:t>
            </a:r>
            <a:r>
              <a:rPr kumimoji="1" lang="en-US" altLang="ja-JP" sz="2000" dirty="0">
                <a:latin typeface="Arial" panose="020B0604020202020204" pitchFamily="34" charset="0"/>
                <a:cs typeface="Arial" panose="020B0604020202020204" pitchFamily="34" charset="0"/>
              </a:rPr>
              <a:t> kHz [</a:t>
            </a:r>
            <a:r>
              <a:rPr lang="en-US" altLang="ja-JP" sz="2000" dirty="0">
                <a:latin typeface="Arial" panose="020B0604020202020204" pitchFamily="34" charset="0"/>
                <a:cs typeface="Arial" panose="020B0604020202020204" pitchFamily="34" charset="0"/>
              </a:rPr>
              <a:t>first</a:t>
            </a:r>
            <a:r>
              <a:rPr kumimoji="1" lang="en-US" altLang="ja-JP" sz="2000" dirty="0">
                <a:latin typeface="Arial" panose="020B0604020202020204" pitchFamily="34" charset="0"/>
                <a:cs typeface="Arial" panose="020B0604020202020204" pitchFamily="34" charset="0"/>
              </a:rPr>
              <a:t> peak]</a:t>
            </a:r>
            <a:endParaRPr kumimoji="1" lang="ja-JP" altLang="en-US" sz="2000" dirty="0">
              <a:latin typeface="Arial" panose="020B0604020202020204" pitchFamily="34" charset="0"/>
              <a:cs typeface="Arial" panose="020B0604020202020204" pitchFamily="34" charset="0"/>
            </a:endParaRPr>
          </a:p>
        </p:txBody>
      </p:sp>
      <p:sp>
        <p:nvSpPr>
          <p:cNvPr id="30" name="テキスト ボックス 29">
            <a:extLst>
              <a:ext uri="{FF2B5EF4-FFF2-40B4-BE49-F238E27FC236}">
                <a16:creationId xmlns:a16="http://schemas.microsoft.com/office/drawing/2014/main" id="{137F1674-C513-C005-275F-D7FF619B04C0}"/>
              </a:ext>
            </a:extLst>
          </p:cNvPr>
          <p:cNvSpPr txBox="1"/>
          <p:nvPr/>
        </p:nvSpPr>
        <p:spPr>
          <a:xfrm>
            <a:off x="871344" y="1377377"/>
            <a:ext cx="1440160" cy="646331"/>
          </a:xfrm>
          <a:prstGeom prst="rect">
            <a:avLst/>
          </a:prstGeom>
          <a:noFill/>
        </p:spPr>
        <p:txBody>
          <a:bodyPr wrap="square">
            <a:spAutoFit/>
          </a:bodyPr>
          <a:lstStyle/>
          <a:p>
            <a:r>
              <a:rPr lang="en-US" altLang="ja-JP" sz="1800" dirty="0">
                <a:latin typeface="Arial" panose="020B0604020202020204" pitchFamily="34" charset="0"/>
                <a:cs typeface="Arial" panose="020B0604020202020204" pitchFamily="34" charset="0"/>
              </a:rPr>
              <a:t>AE driven by (P+D)</a:t>
            </a:r>
            <a:endParaRPr lang="ja-JP" altLang="en-US" dirty="0"/>
          </a:p>
        </p:txBody>
      </p:sp>
      <p:pic>
        <p:nvPicPr>
          <p:cNvPr id="6" name="図 5">
            <a:extLst>
              <a:ext uri="{FF2B5EF4-FFF2-40B4-BE49-F238E27FC236}">
                <a16:creationId xmlns:a16="http://schemas.microsoft.com/office/drawing/2014/main" id="{6B0692C6-B8EF-C0E7-8D1C-CB6CD3C23086}"/>
              </a:ext>
            </a:extLst>
          </p:cNvPr>
          <p:cNvPicPr>
            <a:picLocks noChangeAspect="1"/>
          </p:cNvPicPr>
          <p:nvPr/>
        </p:nvPicPr>
        <p:blipFill>
          <a:blip r:embed="rId4"/>
          <a:stretch>
            <a:fillRect/>
          </a:stretch>
        </p:blipFill>
        <p:spPr>
          <a:xfrm>
            <a:off x="5563894" y="1269579"/>
            <a:ext cx="3333750" cy="2667000"/>
          </a:xfrm>
          <a:prstGeom prst="rect">
            <a:avLst/>
          </a:prstGeom>
        </p:spPr>
      </p:pic>
      <p:pic>
        <p:nvPicPr>
          <p:cNvPr id="9" name="図 8">
            <a:extLst>
              <a:ext uri="{FF2B5EF4-FFF2-40B4-BE49-F238E27FC236}">
                <a16:creationId xmlns:a16="http://schemas.microsoft.com/office/drawing/2014/main" id="{19139F1A-7DC9-5EEB-59F3-E1D3F28488EA}"/>
              </a:ext>
            </a:extLst>
          </p:cNvPr>
          <p:cNvPicPr>
            <a:picLocks noChangeAspect="1"/>
          </p:cNvPicPr>
          <p:nvPr/>
        </p:nvPicPr>
        <p:blipFill>
          <a:blip r:embed="rId5"/>
          <a:stretch>
            <a:fillRect/>
          </a:stretch>
        </p:blipFill>
        <p:spPr>
          <a:xfrm>
            <a:off x="5625308" y="4191150"/>
            <a:ext cx="3333750" cy="2667000"/>
          </a:xfrm>
          <a:prstGeom prst="rect">
            <a:avLst/>
          </a:prstGeom>
        </p:spPr>
      </p:pic>
      <p:sp useBgFill="1">
        <p:nvSpPr>
          <p:cNvPr id="11" name="テキスト ボックス 10">
            <a:extLst>
              <a:ext uri="{FF2B5EF4-FFF2-40B4-BE49-F238E27FC236}">
                <a16:creationId xmlns:a16="http://schemas.microsoft.com/office/drawing/2014/main" id="{7A984A1F-F2D7-C48A-EF9E-01F1B764191B}"/>
              </a:ext>
            </a:extLst>
          </p:cNvPr>
          <p:cNvSpPr txBox="1"/>
          <p:nvPr/>
        </p:nvSpPr>
        <p:spPr>
          <a:xfrm rot="-5400000">
            <a:off x="-934191" y="1869115"/>
            <a:ext cx="2146105" cy="369332"/>
          </a:xfrm>
          <a:prstGeom prst="rect">
            <a:avLst/>
          </a:prstGeom>
        </p:spPr>
        <p:txBody>
          <a:bodyPr wrap="square" rtlCol="0">
            <a:spAutoFit/>
          </a:bodyPr>
          <a:lstStyle/>
          <a:p>
            <a:r>
              <a:rPr lang="en-US" altLang="ja-JP" dirty="0"/>
              <a:t>amplitude [arb. unit]</a:t>
            </a:r>
            <a:endParaRPr kumimoji="1" lang="ja-JP" altLang="en-US" dirty="0"/>
          </a:p>
        </p:txBody>
      </p:sp>
      <p:sp>
        <p:nvSpPr>
          <p:cNvPr id="13" name="テキスト ボックス 12">
            <a:extLst>
              <a:ext uri="{FF2B5EF4-FFF2-40B4-BE49-F238E27FC236}">
                <a16:creationId xmlns:a16="http://schemas.microsoft.com/office/drawing/2014/main" id="{F103C2F9-18C2-A0C2-E301-2350025CE437}"/>
              </a:ext>
            </a:extLst>
          </p:cNvPr>
          <p:cNvSpPr txBox="1"/>
          <p:nvPr/>
        </p:nvSpPr>
        <p:spPr>
          <a:xfrm>
            <a:off x="1907704" y="2852936"/>
            <a:ext cx="2520280" cy="369332"/>
          </a:xfrm>
          <a:prstGeom prst="rect">
            <a:avLst/>
          </a:prstGeom>
          <a:noFill/>
        </p:spPr>
        <p:txBody>
          <a:bodyPr wrap="square">
            <a:spAutoFit/>
          </a:bodyPr>
          <a:lstStyle/>
          <a:p>
            <a:r>
              <a:rPr lang="en-US" altLang="ja-JP" dirty="0"/>
              <a:t>Frequency [kHz]</a:t>
            </a:r>
            <a:endParaRPr lang="ja-JP" altLang="en-US" dirty="0"/>
          </a:p>
        </p:txBody>
      </p:sp>
    </p:spTree>
    <p:extLst>
      <p:ext uri="{BB962C8B-B14F-4D97-AF65-F5344CB8AC3E}">
        <p14:creationId xmlns:p14="http://schemas.microsoft.com/office/powerpoint/2010/main" val="3280145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11E4A-AE5F-20C3-6715-844A5B2D9473}"/>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70B004DA-6E2A-F89A-A6EE-8C9B349E63A7}"/>
              </a:ext>
            </a:extLst>
          </p:cNvPr>
          <p:cNvPicPr>
            <a:picLocks noChangeAspect="1"/>
          </p:cNvPicPr>
          <p:nvPr/>
        </p:nvPicPr>
        <p:blipFill>
          <a:blip r:embed="rId2"/>
          <a:stretch>
            <a:fillRect/>
          </a:stretch>
        </p:blipFill>
        <p:spPr>
          <a:xfrm>
            <a:off x="323528" y="673224"/>
            <a:ext cx="3714750" cy="2971800"/>
          </a:xfrm>
          <a:prstGeom prst="rect">
            <a:avLst/>
          </a:prstGeom>
        </p:spPr>
      </p:pic>
      <p:sp>
        <p:nvSpPr>
          <p:cNvPr id="4" name="スライド番号プレースホルダー 3">
            <a:extLst>
              <a:ext uri="{FF2B5EF4-FFF2-40B4-BE49-F238E27FC236}">
                <a16:creationId xmlns:a16="http://schemas.microsoft.com/office/drawing/2014/main" id="{64D01EC2-DA9F-D2C8-E5B0-FB17B3C02B8A}"/>
              </a:ext>
            </a:extLst>
          </p:cNvPr>
          <p:cNvSpPr>
            <a:spLocks noGrp="1"/>
          </p:cNvSpPr>
          <p:nvPr>
            <p:ph type="sldNum" sz="quarter" idx="12"/>
          </p:nvPr>
        </p:nvSpPr>
        <p:spPr/>
        <p:txBody>
          <a:bodyPr/>
          <a:lstStyle/>
          <a:p>
            <a:fld id="{CBBDDD4E-16D4-41B9-AADA-A25CEA7F0F3F}" type="slidenum">
              <a:rPr lang="ja-JP" altLang="en-US" smtClean="0"/>
              <a:pPr/>
              <a:t>40</a:t>
            </a:fld>
            <a:endParaRPr lang="ja-JP" altLang="en-US" dirty="0"/>
          </a:p>
        </p:txBody>
      </p:sp>
      <p:cxnSp>
        <p:nvCxnSpPr>
          <p:cNvPr id="24" name="直線コネクタ 23">
            <a:extLst>
              <a:ext uri="{FF2B5EF4-FFF2-40B4-BE49-F238E27FC236}">
                <a16:creationId xmlns:a16="http://schemas.microsoft.com/office/drawing/2014/main" id="{5B5F4719-4597-1BDA-61B4-A705C55CB982}"/>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図 2">
            <a:extLst>
              <a:ext uri="{FF2B5EF4-FFF2-40B4-BE49-F238E27FC236}">
                <a16:creationId xmlns:a16="http://schemas.microsoft.com/office/drawing/2014/main" id="{FD4795B3-2F43-699B-A8E4-3DE023B17B92}"/>
              </a:ext>
            </a:extLst>
          </p:cNvPr>
          <p:cNvPicPr>
            <a:picLocks noChangeAspect="1"/>
          </p:cNvPicPr>
          <p:nvPr/>
        </p:nvPicPr>
        <p:blipFill>
          <a:blip r:embed="rId3"/>
          <a:stretch>
            <a:fillRect/>
          </a:stretch>
        </p:blipFill>
        <p:spPr>
          <a:xfrm>
            <a:off x="107504" y="3861048"/>
            <a:ext cx="4485186" cy="1677873"/>
          </a:xfrm>
          <a:prstGeom prst="rect">
            <a:avLst/>
          </a:prstGeom>
        </p:spPr>
      </p:pic>
      <p:pic>
        <p:nvPicPr>
          <p:cNvPr id="5" name="図 4">
            <a:extLst>
              <a:ext uri="{FF2B5EF4-FFF2-40B4-BE49-F238E27FC236}">
                <a16:creationId xmlns:a16="http://schemas.microsoft.com/office/drawing/2014/main" id="{62AE5BBD-931B-AE8F-C7FF-D20626B3F07E}"/>
              </a:ext>
            </a:extLst>
          </p:cNvPr>
          <p:cNvPicPr>
            <a:picLocks noChangeAspect="1"/>
          </p:cNvPicPr>
          <p:nvPr/>
        </p:nvPicPr>
        <p:blipFill>
          <a:blip r:embed="rId4"/>
          <a:stretch>
            <a:fillRect/>
          </a:stretch>
        </p:blipFill>
        <p:spPr>
          <a:xfrm>
            <a:off x="107504" y="5085184"/>
            <a:ext cx="4447176" cy="1580132"/>
          </a:xfrm>
          <a:prstGeom prst="rect">
            <a:avLst/>
          </a:prstGeom>
        </p:spPr>
      </p:pic>
      <p:pic>
        <p:nvPicPr>
          <p:cNvPr id="6" name="図 5" descr="グラフ, 折れ線グラフ&#10;&#10;自動的に生成された説明">
            <a:extLst>
              <a:ext uri="{FF2B5EF4-FFF2-40B4-BE49-F238E27FC236}">
                <a16:creationId xmlns:a16="http://schemas.microsoft.com/office/drawing/2014/main" id="{A4550A1A-0EE4-D2AF-7F15-2EE48AEDE3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6524" y="848295"/>
            <a:ext cx="5233988" cy="2652713"/>
          </a:xfrm>
          <a:prstGeom prst="rect">
            <a:avLst/>
          </a:prstGeom>
        </p:spPr>
      </p:pic>
      <p:sp>
        <p:nvSpPr>
          <p:cNvPr id="7" name="正方形/長方形 6">
            <a:extLst>
              <a:ext uri="{FF2B5EF4-FFF2-40B4-BE49-F238E27FC236}">
                <a16:creationId xmlns:a16="http://schemas.microsoft.com/office/drawing/2014/main" id="{D9DA4883-AE12-0CB2-3301-072E2508BEA0}"/>
              </a:ext>
            </a:extLst>
          </p:cNvPr>
          <p:cNvSpPr/>
          <p:nvPr/>
        </p:nvSpPr>
        <p:spPr>
          <a:xfrm>
            <a:off x="4274590" y="2784076"/>
            <a:ext cx="2027771" cy="400110"/>
          </a:xfrm>
          <a:prstGeom prst="rect">
            <a:avLst/>
          </a:prstGeom>
        </p:spPr>
        <p:txBody>
          <a:bodyPr wrap="square">
            <a:spAutoFit/>
          </a:bodyPr>
          <a:lstStyle/>
          <a:p>
            <a:r>
              <a:rPr lang="en-US" altLang="ja-JP" sz="2000" dirty="0">
                <a:latin typeface="Arial" charset="0"/>
                <a:cs typeface="Arial" charset="0"/>
              </a:rPr>
              <a:t>Fast P pres. </a:t>
            </a:r>
          </a:p>
        </p:txBody>
      </p:sp>
      <p:sp>
        <p:nvSpPr>
          <p:cNvPr id="8" name="正方形/長方形 7">
            <a:extLst>
              <a:ext uri="{FF2B5EF4-FFF2-40B4-BE49-F238E27FC236}">
                <a16:creationId xmlns:a16="http://schemas.microsoft.com/office/drawing/2014/main" id="{726739F2-F763-3C69-EB59-2FD8FD961AF5}"/>
              </a:ext>
            </a:extLst>
          </p:cNvPr>
          <p:cNvSpPr/>
          <p:nvPr/>
        </p:nvSpPr>
        <p:spPr>
          <a:xfrm>
            <a:off x="6874275" y="2759024"/>
            <a:ext cx="2027771" cy="400110"/>
          </a:xfrm>
          <a:prstGeom prst="rect">
            <a:avLst/>
          </a:prstGeom>
        </p:spPr>
        <p:txBody>
          <a:bodyPr wrap="square">
            <a:spAutoFit/>
          </a:bodyPr>
          <a:lstStyle/>
          <a:p>
            <a:r>
              <a:rPr lang="en-US" altLang="ja-JP" sz="2000" dirty="0">
                <a:latin typeface="Arial" charset="0"/>
                <a:cs typeface="Arial" charset="0"/>
              </a:rPr>
              <a:t>Fast D pres.</a:t>
            </a:r>
          </a:p>
        </p:txBody>
      </p:sp>
      <p:sp>
        <p:nvSpPr>
          <p:cNvPr id="9" name="テキスト ボックス 8">
            <a:extLst>
              <a:ext uri="{FF2B5EF4-FFF2-40B4-BE49-F238E27FC236}">
                <a16:creationId xmlns:a16="http://schemas.microsoft.com/office/drawing/2014/main" id="{921BB6D1-C6AD-7EE7-36D0-64661C99FBB0}"/>
              </a:ext>
            </a:extLst>
          </p:cNvPr>
          <p:cNvSpPr txBox="1"/>
          <p:nvPr/>
        </p:nvSpPr>
        <p:spPr>
          <a:xfrm>
            <a:off x="-36512" y="-46548"/>
            <a:ext cx="8910901"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Transferred energy and fast ion pressure near</a:t>
            </a:r>
            <a:r>
              <a:rPr lang="ja-JP" altLang="en-US" sz="2800" dirty="0">
                <a:latin typeface="Arial" panose="020B0604020202020204" pitchFamily="34" charset="0"/>
                <a:cs typeface="Arial" panose="020B0604020202020204" pitchFamily="34" charset="0"/>
              </a:rPr>
              <a:t> </a:t>
            </a:r>
            <a:r>
              <a:rPr lang="en-US" altLang="ja-JP" sz="2800" dirty="0">
                <a:latin typeface="Arial" panose="020B0604020202020204" pitchFamily="34" charset="0"/>
                <a:cs typeface="Arial" panose="020B0604020202020204" pitchFamily="34" charset="0"/>
              </a:rPr>
              <a:t>timing B</a:t>
            </a:r>
          </a:p>
        </p:txBody>
      </p:sp>
      <p:sp>
        <p:nvSpPr>
          <p:cNvPr id="10" name="テキスト ボックス 9">
            <a:extLst>
              <a:ext uri="{FF2B5EF4-FFF2-40B4-BE49-F238E27FC236}">
                <a16:creationId xmlns:a16="http://schemas.microsoft.com/office/drawing/2014/main" id="{6E36FFAF-13B1-02E0-03A1-E021D00928F4}"/>
              </a:ext>
            </a:extLst>
          </p:cNvPr>
          <p:cNvSpPr txBox="1"/>
          <p:nvPr/>
        </p:nvSpPr>
        <p:spPr>
          <a:xfrm>
            <a:off x="643492" y="3898922"/>
            <a:ext cx="2488348" cy="738664"/>
          </a:xfrm>
          <a:prstGeom prst="rect">
            <a:avLst/>
          </a:prstGeom>
          <a:noFill/>
        </p:spPr>
        <p:txBody>
          <a:bodyPr wrap="square">
            <a:spAutoFit/>
          </a:bodyPr>
          <a:lstStyle/>
          <a:p>
            <a:r>
              <a:rPr lang="en-US" altLang="ja-JP" sz="1400" dirty="0">
                <a:latin typeface="Arial" panose="020B0604020202020204" pitchFamily="34" charset="0"/>
                <a:cs typeface="Arial" panose="020B0604020202020204" pitchFamily="34" charset="0"/>
              </a:rPr>
              <a:t>energy transferred </a:t>
            </a:r>
          </a:p>
          <a:p>
            <a:r>
              <a:rPr lang="en-US" altLang="ja-JP" sz="1400" dirty="0">
                <a:latin typeface="Arial" panose="020B0604020202020204" pitchFamily="34" charset="0"/>
                <a:cs typeface="Arial" panose="020B0604020202020204" pitchFamily="34" charset="0"/>
              </a:rPr>
              <a:t>from AE to proton</a:t>
            </a:r>
          </a:p>
          <a:p>
            <a:r>
              <a:rPr lang="en-US" altLang="ja-JP" sz="1400" dirty="0">
                <a:latin typeface="Arial" panose="020B0604020202020204" pitchFamily="34" charset="0"/>
                <a:cs typeface="Arial" panose="020B0604020202020204" pitchFamily="34" charset="0"/>
              </a:rPr>
              <a:t>[AE driven by (P+D)]</a:t>
            </a:r>
            <a:endParaRPr lang="ja-JP" altLang="en-US" sz="1400" dirty="0"/>
          </a:p>
        </p:txBody>
      </p:sp>
      <p:sp>
        <p:nvSpPr>
          <p:cNvPr id="11" name="テキスト ボックス 10">
            <a:extLst>
              <a:ext uri="{FF2B5EF4-FFF2-40B4-BE49-F238E27FC236}">
                <a16:creationId xmlns:a16="http://schemas.microsoft.com/office/drawing/2014/main" id="{E5D63C16-0DCD-3E56-CF51-A354B500BBD4}"/>
              </a:ext>
            </a:extLst>
          </p:cNvPr>
          <p:cNvSpPr txBox="1"/>
          <p:nvPr/>
        </p:nvSpPr>
        <p:spPr>
          <a:xfrm>
            <a:off x="630966" y="5207592"/>
            <a:ext cx="2488348" cy="738664"/>
          </a:xfrm>
          <a:prstGeom prst="rect">
            <a:avLst/>
          </a:prstGeom>
          <a:noFill/>
        </p:spPr>
        <p:txBody>
          <a:bodyPr wrap="square">
            <a:spAutoFit/>
          </a:bodyPr>
          <a:lstStyle/>
          <a:p>
            <a:r>
              <a:rPr lang="en-US" altLang="ja-JP" sz="1400" dirty="0">
                <a:latin typeface="Arial" panose="020B0604020202020204" pitchFamily="34" charset="0"/>
                <a:cs typeface="Arial" panose="020B0604020202020204" pitchFamily="34" charset="0"/>
              </a:rPr>
              <a:t>energy transferred </a:t>
            </a:r>
          </a:p>
          <a:p>
            <a:r>
              <a:rPr lang="en-US" altLang="ja-JP" sz="1400" dirty="0">
                <a:latin typeface="Arial" panose="020B0604020202020204" pitchFamily="34" charset="0"/>
                <a:cs typeface="Arial" panose="020B0604020202020204" pitchFamily="34" charset="0"/>
              </a:rPr>
              <a:t>from AE to deuteron</a:t>
            </a:r>
          </a:p>
          <a:p>
            <a:r>
              <a:rPr lang="en-US" altLang="ja-JP" sz="1400" dirty="0">
                <a:latin typeface="Arial" panose="020B0604020202020204" pitchFamily="34" charset="0"/>
                <a:cs typeface="Arial" panose="020B0604020202020204" pitchFamily="34" charset="0"/>
              </a:rPr>
              <a:t>[AE driven by (P+D)]</a:t>
            </a:r>
            <a:endParaRPr lang="ja-JP" altLang="en-US" sz="1400" dirty="0"/>
          </a:p>
        </p:txBody>
      </p:sp>
      <p:sp>
        <p:nvSpPr>
          <p:cNvPr id="12" name="テキスト ボックス 11">
            <a:extLst>
              <a:ext uri="{FF2B5EF4-FFF2-40B4-BE49-F238E27FC236}">
                <a16:creationId xmlns:a16="http://schemas.microsoft.com/office/drawing/2014/main" id="{6D51C90C-7F56-86D2-3E81-6757DD930794}"/>
              </a:ext>
            </a:extLst>
          </p:cNvPr>
          <p:cNvSpPr txBox="1"/>
          <p:nvPr/>
        </p:nvSpPr>
        <p:spPr>
          <a:xfrm>
            <a:off x="1760309" y="6453336"/>
            <a:ext cx="1154523" cy="369332"/>
          </a:xfrm>
          <a:prstGeom prst="rect">
            <a:avLst/>
          </a:prstGeom>
          <a:noFill/>
        </p:spPr>
        <p:txBody>
          <a:bodyPr wrap="square">
            <a:spAutoFit/>
          </a:bodyPr>
          <a:lstStyle/>
          <a:p>
            <a:r>
              <a:rPr lang="en-US" altLang="ja-JP" dirty="0"/>
              <a:t>vpara/</a:t>
            </a:r>
            <a:r>
              <a:rPr lang="en-US" altLang="ja-JP" dirty="0" err="1"/>
              <a:t>va</a:t>
            </a:r>
            <a:endParaRPr lang="ja-JP" altLang="en-US" dirty="0"/>
          </a:p>
        </p:txBody>
      </p:sp>
      <p:sp>
        <p:nvSpPr>
          <p:cNvPr id="13" name="テキスト ボックス 12">
            <a:extLst>
              <a:ext uri="{FF2B5EF4-FFF2-40B4-BE49-F238E27FC236}">
                <a16:creationId xmlns:a16="http://schemas.microsoft.com/office/drawing/2014/main" id="{9E74DDA8-00A8-08D8-F450-85B82A702A13}"/>
              </a:ext>
            </a:extLst>
          </p:cNvPr>
          <p:cNvSpPr txBox="1"/>
          <p:nvPr/>
        </p:nvSpPr>
        <p:spPr>
          <a:xfrm>
            <a:off x="1831733" y="3457334"/>
            <a:ext cx="1154523" cy="369332"/>
          </a:xfrm>
          <a:prstGeom prst="rect">
            <a:avLst/>
          </a:prstGeom>
          <a:noFill/>
        </p:spPr>
        <p:txBody>
          <a:bodyPr wrap="square">
            <a:spAutoFit/>
          </a:bodyPr>
          <a:lstStyle/>
          <a:p>
            <a:r>
              <a:rPr lang="en-US" altLang="ja-JP" dirty="0"/>
              <a:t>vpara/</a:t>
            </a:r>
            <a:r>
              <a:rPr lang="en-US" altLang="ja-JP" dirty="0" err="1"/>
              <a:t>va</a:t>
            </a:r>
            <a:endParaRPr lang="ja-JP" altLang="en-US" dirty="0"/>
          </a:p>
        </p:txBody>
      </p:sp>
      <p:sp>
        <p:nvSpPr>
          <p:cNvPr id="25" name="テキスト ボックス 24">
            <a:extLst>
              <a:ext uri="{FF2B5EF4-FFF2-40B4-BE49-F238E27FC236}">
                <a16:creationId xmlns:a16="http://schemas.microsoft.com/office/drawing/2014/main" id="{EB7D72D4-82ED-8257-8755-D0D3C418D341}"/>
              </a:ext>
            </a:extLst>
          </p:cNvPr>
          <p:cNvSpPr txBox="1"/>
          <p:nvPr/>
        </p:nvSpPr>
        <p:spPr>
          <a:xfrm rot="16200000">
            <a:off x="-1176459" y="1762439"/>
            <a:ext cx="2824761" cy="646331"/>
          </a:xfrm>
          <a:prstGeom prst="rect">
            <a:avLst/>
          </a:prstGeom>
          <a:noFill/>
        </p:spPr>
        <p:txBody>
          <a:bodyPr wrap="square">
            <a:spAutoFit/>
          </a:bodyPr>
          <a:lstStyle/>
          <a:p>
            <a:r>
              <a:rPr lang="en-US" altLang="ja-JP" dirty="0"/>
              <a:t>Energy transferred from AE</a:t>
            </a:r>
          </a:p>
          <a:p>
            <a:r>
              <a:rPr lang="en-US" altLang="ja-JP" dirty="0"/>
              <a:t>                              [arb. unit]</a:t>
            </a:r>
            <a:endParaRPr lang="ja-JP" altLang="en-US" dirty="0"/>
          </a:p>
        </p:txBody>
      </p:sp>
      <p:sp>
        <p:nvSpPr>
          <p:cNvPr id="29" name="テキスト ボックス 28">
            <a:extLst>
              <a:ext uri="{FF2B5EF4-FFF2-40B4-BE49-F238E27FC236}">
                <a16:creationId xmlns:a16="http://schemas.microsoft.com/office/drawing/2014/main" id="{85A16763-739A-CD21-F7F2-3D07033142F7}"/>
              </a:ext>
            </a:extLst>
          </p:cNvPr>
          <p:cNvSpPr txBox="1"/>
          <p:nvPr/>
        </p:nvSpPr>
        <p:spPr>
          <a:xfrm rot="16200000">
            <a:off x="-496612" y="3943999"/>
            <a:ext cx="1154523" cy="369332"/>
          </a:xfrm>
          <a:prstGeom prst="rect">
            <a:avLst/>
          </a:prstGeom>
          <a:noFill/>
        </p:spPr>
        <p:txBody>
          <a:bodyPr wrap="square">
            <a:spAutoFit/>
          </a:bodyPr>
          <a:lstStyle/>
          <a:p>
            <a:r>
              <a:rPr lang="en-US" altLang="ja-JP" dirty="0"/>
              <a:t>mu</a:t>
            </a:r>
            <a:endParaRPr lang="ja-JP" altLang="en-US" dirty="0"/>
          </a:p>
        </p:txBody>
      </p:sp>
      <p:sp>
        <p:nvSpPr>
          <p:cNvPr id="30" name="テキスト ボックス 29">
            <a:extLst>
              <a:ext uri="{FF2B5EF4-FFF2-40B4-BE49-F238E27FC236}">
                <a16:creationId xmlns:a16="http://schemas.microsoft.com/office/drawing/2014/main" id="{628FF666-4421-B94F-B23F-EA86F23694D2}"/>
              </a:ext>
            </a:extLst>
          </p:cNvPr>
          <p:cNvSpPr txBox="1"/>
          <p:nvPr/>
        </p:nvSpPr>
        <p:spPr>
          <a:xfrm rot="16200000">
            <a:off x="-535545" y="5067760"/>
            <a:ext cx="1154523" cy="369332"/>
          </a:xfrm>
          <a:prstGeom prst="rect">
            <a:avLst/>
          </a:prstGeom>
          <a:noFill/>
        </p:spPr>
        <p:txBody>
          <a:bodyPr wrap="square">
            <a:spAutoFit/>
          </a:bodyPr>
          <a:lstStyle/>
          <a:p>
            <a:r>
              <a:rPr lang="en-US" altLang="ja-JP" dirty="0"/>
              <a:t>mu</a:t>
            </a:r>
            <a:endParaRPr lang="ja-JP" altLang="en-US" dirty="0"/>
          </a:p>
        </p:txBody>
      </p:sp>
      <p:sp>
        <p:nvSpPr>
          <p:cNvPr id="32" name="テキスト ボックス 31">
            <a:extLst>
              <a:ext uri="{FF2B5EF4-FFF2-40B4-BE49-F238E27FC236}">
                <a16:creationId xmlns:a16="http://schemas.microsoft.com/office/drawing/2014/main" id="{BC78A7CA-5E0B-1A67-17C2-8BD6737F4279}"/>
              </a:ext>
            </a:extLst>
          </p:cNvPr>
          <p:cNvSpPr txBox="1"/>
          <p:nvPr/>
        </p:nvSpPr>
        <p:spPr>
          <a:xfrm>
            <a:off x="4712052" y="3501008"/>
            <a:ext cx="4612476" cy="2677656"/>
          </a:xfrm>
          <a:prstGeom prst="rect">
            <a:avLst/>
          </a:prstGeom>
          <a:noFill/>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second peak,</a:t>
            </a:r>
          </a:p>
          <a:p>
            <a:r>
              <a:rPr lang="en-US" altLang="ja-JP" sz="2400" dirty="0">
                <a:latin typeface="Arial" charset="0"/>
                <a:cs typeface="Arial" charset="0"/>
              </a:rPr>
              <a:t>[timing B: maximum peak]</a:t>
            </a:r>
          </a:p>
          <a:p>
            <a:r>
              <a:rPr lang="ja-JP" altLang="en-US" sz="2400" dirty="0">
                <a:latin typeface="Arial" charset="0"/>
                <a:cs typeface="Arial" charset="0"/>
              </a:rPr>
              <a:t>・</a:t>
            </a:r>
            <a:r>
              <a:rPr lang="en-US" altLang="ja-JP" sz="2400" dirty="0">
                <a:latin typeface="Arial" charset="0"/>
                <a:cs typeface="Arial" charset="0"/>
              </a:rPr>
              <a:t>fast D pressure changed significantly. </a:t>
            </a:r>
          </a:p>
          <a:p>
            <a:r>
              <a:rPr lang="ja-JP" altLang="en-US" sz="2400" dirty="0">
                <a:latin typeface="Arial" charset="0"/>
                <a:cs typeface="Arial" charset="0"/>
              </a:rPr>
              <a:t>・</a:t>
            </a:r>
            <a:r>
              <a:rPr lang="en-US" altLang="ja-JP" sz="2400" dirty="0">
                <a:latin typeface="Arial" charset="0"/>
                <a:cs typeface="Arial" charset="0"/>
              </a:rPr>
              <a:t> AEs mainly interact with fast protons and deuterons with vpara/va~0.5.</a:t>
            </a:r>
          </a:p>
        </p:txBody>
      </p:sp>
    </p:spTree>
    <p:extLst>
      <p:ext uri="{BB962C8B-B14F-4D97-AF65-F5344CB8AC3E}">
        <p14:creationId xmlns:p14="http://schemas.microsoft.com/office/powerpoint/2010/main" val="16207267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42274BE-80DE-4A4B-B204-8295A9680BC4}"/>
              </a:ext>
            </a:extLst>
          </p:cNvPr>
          <p:cNvSpPr>
            <a:spLocks noGrp="1"/>
          </p:cNvSpPr>
          <p:nvPr>
            <p:ph type="sldNum" sz="quarter" idx="12"/>
          </p:nvPr>
        </p:nvSpPr>
        <p:spPr/>
        <p:txBody>
          <a:bodyPr/>
          <a:lstStyle/>
          <a:p>
            <a:fld id="{CBBDDD4E-16D4-41B9-AADA-A25CEA7F0F3F}" type="slidenum">
              <a:rPr lang="ja-JP" altLang="en-US" smtClean="0"/>
              <a:pPr/>
              <a:t>41</a:t>
            </a:fld>
            <a:endParaRPr lang="ja-JP" altLang="en-US" dirty="0"/>
          </a:p>
        </p:txBody>
      </p:sp>
      <p:sp>
        <p:nvSpPr>
          <p:cNvPr id="6" name="テキスト ボックス 5">
            <a:extLst>
              <a:ext uri="{FF2B5EF4-FFF2-40B4-BE49-F238E27FC236}">
                <a16:creationId xmlns:a16="http://schemas.microsoft.com/office/drawing/2014/main" id="{F54CC0E0-2F0C-463F-B37A-16FA2239B32F}"/>
              </a:ext>
            </a:extLst>
          </p:cNvPr>
          <p:cNvSpPr txBox="1"/>
          <p:nvPr/>
        </p:nvSpPr>
        <p:spPr>
          <a:xfrm>
            <a:off x="-10754" y="-27384"/>
            <a:ext cx="1922321" cy="523220"/>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Summary  </a:t>
            </a:r>
          </a:p>
        </p:txBody>
      </p:sp>
      <p:sp>
        <p:nvSpPr>
          <p:cNvPr id="7" name="コンテンツ プレースホルダー 2">
            <a:extLst>
              <a:ext uri="{FF2B5EF4-FFF2-40B4-BE49-F238E27FC236}">
                <a16:creationId xmlns:a16="http://schemas.microsoft.com/office/drawing/2014/main" id="{BDFCD9EC-126C-4EC7-94CE-395C2EE487B7}"/>
              </a:ext>
            </a:extLst>
          </p:cNvPr>
          <p:cNvSpPr>
            <a:spLocks noGrp="1"/>
          </p:cNvSpPr>
          <p:nvPr>
            <p:ph idx="1"/>
          </p:nvPr>
        </p:nvSpPr>
        <p:spPr>
          <a:xfrm>
            <a:off x="395536" y="620688"/>
            <a:ext cx="8676046" cy="5550852"/>
          </a:xfrm>
        </p:spPr>
        <p:txBody>
          <a:bodyPr>
            <a:noAutofit/>
          </a:bodyPr>
          <a:lstStyle/>
          <a:p>
            <a:pPr marL="0" indent="0">
              <a:buNone/>
            </a:pPr>
            <a:r>
              <a:rPr lang="en-US" altLang="ja-JP" sz="2400" dirty="0">
                <a:latin typeface="Arial" panose="020B0604020202020204" pitchFamily="34" charset="0"/>
                <a:cs typeface="Arial" panose="020B0604020202020204" pitchFamily="34" charset="0"/>
              </a:rPr>
              <a:t>Hybrid simulation of MEGA was applied to the LHD experiments with </a:t>
            </a:r>
            <a:r>
              <a:rPr lang="en-US" altLang="ja-JP" sz="2400" dirty="0">
                <a:effectLst/>
                <a:latin typeface="Arial" panose="020B0604020202020204" pitchFamily="34" charset="0"/>
                <a:ea typeface="ＭＳ 明朝" panose="02020609040205080304" pitchFamily="17" charset="-128"/>
                <a:cs typeface="Arial" panose="020B0604020202020204" pitchFamily="34" charset="0"/>
              </a:rPr>
              <a:t>the fast protons and fast deuterons</a:t>
            </a:r>
            <a:endParaRPr lang="en-US" altLang="ja-JP" sz="2400" dirty="0">
              <a:latin typeface="Arial" panose="020B0604020202020204" pitchFamily="34" charset="0"/>
              <a:cs typeface="Arial" panose="020B0604020202020204" pitchFamily="34" charset="0"/>
            </a:endParaRPr>
          </a:p>
          <a:p>
            <a:pPr marL="0" indent="0">
              <a:buNone/>
            </a:pPr>
            <a:endParaRPr lang="en-US" altLang="ja-JP" sz="2400" dirty="0">
              <a:latin typeface="Arial" panose="020B0604020202020204" pitchFamily="34" charset="0"/>
              <a:cs typeface="Arial" panose="020B0604020202020204" pitchFamily="34" charset="0"/>
            </a:endParaRPr>
          </a:p>
          <a:p>
            <a:pPr marL="0" indent="0">
              <a:buNone/>
            </a:pPr>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ea typeface="ＭＳ 明朝" panose="02020609040205080304" pitchFamily="17" charset="-128"/>
                <a:cs typeface="Arial" panose="020B0604020202020204" pitchFamily="34" charset="0"/>
              </a:rPr>
              <a:t>T</a:t>
            </a:r>
            <a:r>
              <a:rPr lang="en-US" altLang="ja-JP" sz="2400" dirty="0">
                <a:effectLst/>
                <a:latin typeface="Arial" panose="020B0604020202020204" pitchFamily="34" charset="0"/>
                <a:ea typeface="ＭＳ 明朝" panose="02020609040205080304" pitchFamily="17" charset="-128"/>
                <a:cs typeface="Arial" panose="020B0604020202020204" pitchFamily="34" charset="0"/>
              </a:rPr>
              <a:t>he AE modes with the three frequencies (~25 kHz, ~50 </a:t>
            </a:r>
            <a:r>
              <a:rPr lang="en-US" altLang="ja-JP" sz="2400" dirty="0">
                <a:latin typeface="Arial" panose="020B0604020202020204" pitchFamily="34" charset="0"/>
                <a:ea typeface="ＭＳ 明朝" panose="02020609040205080304" pitchFamily="17" charset="-128"/>
                <a:cs typeface="Arial" panose="020B0604020202020204" pitchFamily="34" charset="0"/>
              </a:rPr>
              <a:t>k</a:t>
            </a:r>
            <a:r>
              <a:rPr lang="en-US" altLang="ja-JP" sz="2400" dirty="0">
                <a:effectLst/>
                <a:latin typeface="Arial" panose="020B0604020202020204" pitchFamily="34" charset="0"/>
                <a:ea typeface="ＭＳ 明朝" panose="02020609040205080304" pitchFamily="17" charset="-128"/>
                <a:cs typeface="Arial" panose="020B0604020202020204" pitchFamily="34" charset="0"/>
              </a:rPr>
              <a:t>Hz, and ~60 </a:t>
            </a:r>
            <a:r>
              <a:rPr lang="en-US" altLang="ja-JP" sz="2400" dirty="0">
                <a:latin typeface="Arial" panose="020B0604020202020204" pitchFamily="34" charset="0"/>
                <a:ea typeface="ＭＳ 明朝" panose="02020609040205080304" pitchFamily="17" charset="-128"/>
                <a:cs typeface="Arial" panose="020B0604020202020204" pitchFamily="34" charset="0"/>
              </a:rPr>
              <a:t>k</a:t>
            </a:r>
            <a:r>
              <a:rPr lang="en-US" altLang="ja-JP" sz="2400" dirty="0">
                <a:effectLst/>
                <a:latin typeface="Arial" panose="020B0604020202020204" pitchFamily="34" charset="0"/>
                <a:ea typeface="ＭＳ 明朝" panose="02020609040205080304" pitchFamily="17" charset="-128"/>
                <a:cs typeface="Arial" panose="020B0604020202020204" pitchFamily="34" charset="0"/>
              </a:rPr>
              <a:t>Hz) observed in the experiment can be reproduced. </a:t>
            </a:r>
          </a:p>
          <a:p>
            <a:pPr marL="0" indent="0">
              <a:buNone/>
            </a:pPr>
            <a:r>
              <a:rPr lang="ja-JP" altLang="en-US" sz="2400" dirty="0">
                <a:latin typeface="Arial" panose="020B0604020202020204" pitchFamily="34" charset="0"/>
                <a:cs typeface="Arial" panose="020B0604020202020204" pitchFamily="34" charset="0"/>
              </a:rPr>
              <a:t>〇</a:t>
            </a:r>
            <a:r>
              <a:rPr lang="en-US" altLang="ja-JP" sz="2400" dirty="0">
                <a:latin typeface="Arial" panose="020B0604020202020204" pitchFamily="34" charset="0"/>
                <a:ea typeface="ＭＳ 明朝" panose="02020609040205080304" pitchFamily="17" charset="-128"/>
                <a:cs typeface="Arial" panose="020B0604020202020204" pitchFamily="34" charset="0"/>
              </a:rPr>
              <a:t>There are two AE peaks in the case of multiple ion species. </a:t>
            </a:r>
          </a:p>
          <a:p>
            <a:pPr marL="0" indent="0">
              <a:buNone/>
            </a:pPr>
            <a:r>
              <a:rPr lang="ja-JP" altLang="en-US" sz="2400" dirty="0">
                <a:latin typeface="Arial" panose="020B0604020202020204" pitchFamily="34" charset="0"/>
                <a:ea typeface="ＭＳ 明朝" panose="02020609040205080304" pitchFamily="17" charset="-128"/>
                <a:cs typeface="Arial" panose="020B0604020202020204" pitchFamily="34" charset="0"/>
              </a:rPr>
              <a:t>・</a:t>
            </a:r>
            <a:r>
              <a:rPr lang="en-US" altLang="ja-JP" sz="2400" dirty="0">
                <a:latin typeface="Arial" panose="020B0604020202020204" pitchFamily="34" charset="0"/>
                <a:ea typeface="ＭＳ 明朝" panose="02020609040205080304" pitchFamily="17" charset="-128"/>
                <a:cs typeface="Arial" panose="020B0604020202020204" pitchFamily="34" charset="0"/>
              </a:rPr>
              <a:t>The primary AE near the first peak was the similar as AE driven by only fast proton. </a:t>
            </a:r>
            <a:r>
              <a:rPr lang="en-US" altLang="ja-JP" sz="2400" dirty="0">
                <a:latin typeface="Arial" panose="020B0604020202020204" pitchFamily="34" charset="0"/>
                <a:cs typeface="Arial" panose="020B0604020202020204" pitchFamily="34" charset="0"/>
              </a:rPr>
              <a:t>AEs were mainly caused by fast protons with vpara/va~1.5. </a:t>
            </a:r>
          </a:p>
          <a:p>
            <a:pPr marL="0" indent="0">
              <a:buNone/>
            </a:pPr>
            <a:r>
              <a:rPr lang="ja-JP" altLang="en-US" sz="2400" dirty="0">
                <a:latin typeface="Arial" panose="020B0604020202020204" pitchFamily="34" charset="0"/>
                <a:ea typeface="ＭＳ 明朝" panose="02020609040205080304" pitchFamily="17" charset="-128"/>
                <a:cs typeface="Arial" panose="020B0604020202020204" pitchFamily="34" charset="0"/>
              </a:rPr>
              <a:t>・</a:t>
            </a:r>
            <a:r>
              <a:rPr lang="en-US" altLang="ja-JP" sz="2400" dirty="0">
                <a:latin typeface="Arial" panose="020B0604020202020204" pitchFamily="34" charset="0"/>
                <a:cs typeface="Arial" panose="020B0604020202020204" pitchFamily="34" charset="0"/>
              </a:rPr>
              <a:t>In</a:t>
            </a:r>
            <a:r>
              <a:rPr lang="en-US" altLang="ja-JP" sz="2400" dirty="0">
                <a:latin typeface="Arial" panose="020B0604020202020204" pitchFamily="34" charset="0"/>
                <a:ea typeface="ＭＳ 明朝" panose="02020609040205080304" pitchFamily="17" charset="-128"/>
                <a:cs typeface="Arial" panose="020B0604020202020204" pitchFamily="34" charset="0"/>
              </a:rPr>
              <a:t> case of multiple ion species</a:t>
            </a:r>
            <a:r>
              <a:rPr lang="en-US" altLang="ja-JP" sz="2400" dirty="0">
                <a:latin typeface="Arial" panose="020B0604020202020204" pitchFamily="34" charset="0"/>
                <a:cs typeface="Arial" panose="020B0604020202020204" pitchFamily="34" charset="0"/>
              </a:rPr>
              <a:t>, the additional second peak is destabilized and there is significant loss of fast ions.</a:t>
            </a:r>
            <a:r>
              <a:rPr lang="ja-JP" altLang="en-US" sz="2400" dirty="0">
                <a:latin typeface="Arial" panose="020B0604020202020204" pitchFamily="34" charset="0"/>
                <a:cs typeface="Arial" panose="020B0604020202020204" pitchFamily="34" charset="0"/>
              </a:rPr>
              <a:t>　</a:t>
            </a:r>
            <a:r>
              <a:rPr lang="en-US" altLang="ja-JP" sz="2400" dirty="0">
                <a:latin typeface="Arial" panose="020B0604020202020204" pitchFamily="34" charset="0"/>
                <a:cs typeface="Arial" panose="020B0604020202020204" pitchFamily="34" charset="0"/>
              </a:rPr>
              <a:t>In the second peak, AEs mainly interact with fast protons and deuterons with vpara/va~0.5.</a:t>
            </a:r>
          </a:p>
        </p:txBody>
      </p:sp>
      <p:cxnSp>
        <p:nvCxnSpPr>
          <p:cNvPr id="8" name="直線コネクタ 7">
            <a:extLst>
              <a:ext uri="{FF2B5EF4-FFF2-40B4-BE49-F238E27FC236}">
                <a16:creationId xmlns:a16="http://schemas.microsoft.com/office/drawing/2014/main" id="{5B5F4719-4597-1BDA-61B4-A705C55CB982}"/>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556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A2D8197-69BD-4D34-89B1-FCBEDC78061A}"/>
              </a:ext>
            </a:extLst>
          </p:cNvPr>
          <p:cNvSpPr>
            <a:spLocks noGrp="1"/>
          </p:cNvSpPr>
          <p:nvPr>
            <p:ph type="sldNum" sz="quarter" idx="12"/>
          </p:nvPr>
        </p:nvSpPr>
        <p:spPr>
          <a:xfrm>
            <a:off x="6553200" y="5716973"/>
            <a:ext cx="2133600" cy="365125"/>
          </a:xfrm>
        </p:spPr>
        <p:txBody>
          <a:bodyPr/>
          <a:lstStyle/>
          <a:p>
            <a:fld id="{CBBDDD4E-16D4-41B9-AADA-A25CEA7F0F3F}" type="slidenum">
              <a:rPr lang="ja-JP" altLang="en-US" smtClean="0"/>
              <a:pPr/>
              <a:t>42</a:t>
            </a:fld>
            <a:endParaRPr lang="ja-JP" altLang="en-US" dirty="0"/>
          </a:p>
        </p:txBody>
      </p:sp>
      <p:sp>
        <p:nvSpPr>
          <p:cNvPr id="17" name="テキスト ボックス 16">
            <a:extLst>
              <a:ext uri="{FF2B5EF4-FFF2-40B4-BE49-F238E27FC236}">
                <a16:creationId xmlns:a16="http://schemas.microsoft.com/office/drawing/2014/main" id="{367EE971-A47B-B9E9-F2C7-895FD2EA8BF0}"/>
              </a:ext>
            </a:extLst>
          </p:cNvPr>
          <p:cNvSpPr txBox="1"/>
          <p:nvPr/>
        </p:nvSpPr>
        <p:spPr>
          <a:xfrm>
            <a:off x="644807" y="4265408"/>
            <a:ext cx="1492716" cy="338554"/>
          </a:xfrm>
          <a:prstGeom prst="rect">
            <a:avLst/>
          </a:prstGeom>
          <a:noFill/>
        </p:spPr>
        <p:txBody>
          <a:bodyPr wrap="none" rtlCol="0">
            <a:spAutoFit/>
          </a:bodyPr>
          <a:lstStyle/>
          <a:p>
            <a:r>
              <a:rPr kumimoji="1" lang="en-US" altLang="ja-JP" sz="1600" dirty="0"/>
              <a:t>CX model (10</a:t>
            </a:r>
            <a:r>
              <a:rPr kumimoji="1" lang="en-US" altLang="ja-JP" sz="1600" baseline="30000" dirty="0"/>
              <a:t>14</a:t>
            </a:r>
            <a:r>
              <a:rPr kumimoji="1" lang="en-US" altLang="ja-JP" sz="1600" dirty="0"/>
              <a:t>)</a:t>
            </a:r>
            <a:endParaRPr kumimoji="1" lang="ja-JP" altLang="en-US" sz="1600" dirty="0"/>
          </a:p>
        </p:txBody>
      </p:sp>
      <p:sp>
        <p:nvSpPr>
          <p:cNvPr id="5" name="テキスト ボックス 4">
            <a:extLst>
              <a:ext uri="{FF2B5EF4-FFF2-40B4-BE49-F238E27FC236}">
                <a16:creationId xmlns:a16="http://schemas.microsoft.com/office/drawing/2014/main" id="{4DB0056C-9B5C-092A-A91B-DD04E0343141}"/>
              </a:ext>
            </a:extLst>
          </p:cNvPr>
          <p:cNvSpPr txBox="1"/>
          <p:nvPr/>
        </p:nvSpPr>
        <p:spPr>
          <a:xfrm>
            <a:off x="17261" y="69284"/>
            <a:ext cx="9115985" cy="584775"/>
          </a:xfrm>
          <a:prstGeom prst="rect">
            <a:avLst/>
          </a:prstGeom>
          <a:noFill/>
        </p:spPr>
        <p:txBody>
          <a:bodyPr wrap="square" rtlCol="0">
            <a:spAutoFit/>
          </a:bodyPr>
          <a:lstStyle/>
          <a:p>
            <a:r>
              <a:rPr lang="en-US" altLang="ja-JP" sz="3200" dirty="0">
                <a:latin typeface="Arial" panose="020B0604020202020204" pitchFamily="34" charset="0"/>
                <a:cs typeface="Arial" panose="020B0604020202020204" pitchFamily="34" charset="0"/>
              </a:rPr>
              <a:t>Effect of charge exchange loss</a:t>
            </a:r>
          </a:p>
        </p:txBody>
      </p:sp>
      <p:cxnSp>
        <p:nvCxnSpPr>
          <p:cNvPr id="6" name="直線コネクタ 5">
            <a:extLst>
              <a:ext uri="{FF2B5EF4-FFF2-40B4-BE49-F238E27FC236}">
                <a16:creationId xmlns:a16="http://schemas.microsoft.com/office/drawing/2014/main" id="{04DFBB01-69B7-8437-F4EA-44767263D48B}"/>
              </a:ext>
            </a:extLst>
          </p:cNvPr>
          <p:cNvCxnSpPr/>
          <p:nvPr/>
        </p:nvCxnSpPr>
        <p:spPr>
          <a:xfrm>
            <a:off x="-10754" y="620688"/>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図 6">
            <a:extLst>
              <a:ext uri="{FF2B5EF4-FFF2-40B4-BE49-F238E27FC236}">
                <a16:creationId xmlns:a16="http://schemas.microsoft.com/office/drawing/2014/main" id="{37936A84-2AA5-6B3F-34DC-C48996936520}"/>
              </a:ext>
            </a:extLst>
          </p:cNvPr>
          <p:cNvPicPr>
            <a:picLocks noChangeAspect="1"/>
          </p:cNvPicPr>
          <p:nvPr/>
        </p:nvPicPr>
        <p:blipFill>
          <a:blip r:embed="rId3"/>
          <a:stretch>
            <a:fillRect/>
          </a:stretch>
        </p:blipFill>
        <p:spPr>
          <a:xfrm>
            <a:off x="88061" y="685920"/>
            <a:ext cx="6572171" cy="3055321"/>
          </a:xfrm>
          <a:prstGeom prst="rect">
            <a:avLst/>
          </a:prstGeom>
        </p:spPr>
      </p:pic>
      <p:sp>
        <p:nvSpPr>
          <p:cNvPr id="12" name="テキスト ボックス 11">
            <a:extLst>
              <a:ext uri="{FF2B5EF4-FFF2-40B4-BE49-F238E27FC236}">
                <a16:creationId xmlns:a16="http://schemas.microsoft.com/office/drawing/2014/main" id="{7B262139-6D27-7277-61F6-3D16EC524ACE}"/>
              </a:ext>
            </a:extLst>
          </p:cNvPr>
          <p:cNvSpPr txBox="1"/>
          <p:nvPr/>
        </p:nvSpPr>
        <p:spPr>
          <a:xfrm>
            <a:off x="901394" y="1328242"/>
            <a:ext cx="662361" cy="338554"/>
          </a:xfrm>
          <a:prstGeom prst="rect">
            <a:avLst/>
          </a:prstGeom>
          <a:noFill/>
        </p:spPr>
        <p:txBody>
          <a:bodyPr wrap="none" rtlCol="0">
            <a:spAutoFit/>
          </a:bodyPr>
          <a:lstStyle/>
          <a:p>
            <a:r>
              <a:rPr lang="en-US" altLang="ja-JP" sz="1600" dirty="0"/>
              <a:t>no CX</a:t>
            </a:r>
            <a:endParaRPr kumimoji="1" lang="ja-JP" altLang="en-US" sz="1600" dirty="0"/>
          </a:p>
        </p:txBody>
      </p:sp>
      <p:sp>
        <p:nvSpPr>
          <p:cNvPr id="13" name="テキスト ボックス 12">
            <a:extLst>
              <a:ext uri="{FF2B5EF4-FFF2-40B4-BE49-F238E27FC236}">
                <a16:creationId xmlns:a16="http://schemas.microsoft.com/office/drawing/2014/main" id="{1263D3F9-972C-CBD8-9CAB-35D483CD0E1D}"/>
              </a:ext>
            </a:extLst>
          </p:cNvPr>
          <p:cNvSpPr txBox="1"/>
          <p:nvPr/>
        </p:nvSpPr>
        <p:spPr>
          <a:xfrm>
            <a:off x="784407" y="1968951"/>
            <a:ext cx="1492716" cy="338554"/>
          </a:xfrm>
          <a:prstGeom prst="rect">
            <a:avLst/>
          </a:prstGeom>
          <a:noFill/>
        </p:spPr>
        <p:txBody>
          <a:bodyPr wrap="none" rtlCol="0">
            <a:spAutoFit/>
          </a:bodyPr>
          <a:lstStyle/>
          <a:p>
            <a:r>
              <a:rPr kumimoji="1" lang="en-US" altLang="ja-JP" sz="1600" dirty="0"/>
              <a:t>CX model (10</a:t>
            </a:r>
            <a:r>
              <a:rPr kumimoji="1" lang="en-US" altLang="ja-JP" sz="1600" baseline="30000" dirty="0"/>
              <a:t>14</a:t>
            </a:r>
            <a:r>
              <a:rPr kumimoji="1" lang="en-US" altLang="ja-JP" sz="1600" dirty="0"/>
              <a:t>)</a:t>
            </a:r>
            <a:endParaRPr kumimoji="1" lang="ja-JP" altLang="en-US" sz="1600" dirty="0"/>
          </a:p>
        </p:txBody>
      </p:sp>
      <p:sp>
        <p:nvSpPr>
          <p:cNvPr id="14" name="テキスト ボックス 13">
            <a:extLst>
              <a:ext uri="{FF2B5EF4-FFF2-40B4-BE49-F238E27FC236}">
                <a16:creationId xmlns:a16="http://schemas.microsoft.com/office/drawing/2014/main" id="{002DB93E-39F7-FB3C-2508-F0ECAAC7D1A7}"/>
              </a:ext>
            </a:extLst>
          </p:cNvPr>
          <p:cNvSpPr txBox="1"/>
          <p:nvPr/>
        </p:nvSpPr>
        <p:spPr>
          <a:xfrm>
            <a:off x="734977" y="2595537"/>
            <a:ext cx="1492716" cy="338554"/>
          </a:xfrm>
          <a:prstGeom prst="rect">
            <a:avLst/>
          </a:prstGeom>
          <a:noFill/>
        </p:spPr>
        <p:txBody>
          <a:bodyPr wrap="none" rtlCol="0">
            <a:spAutoFit/>
          </a:bodyPr>
          <a:lstStyle/>
          <a:p>
            <a:r>
              <a:rPr lang="en-US" altLang="ja-JP" sz="1600" dirty="0"/>
              <a:t>CX model (10</a:t>
            </a:r>
            <a:r>
              <a:rPr lang="en-US" altLang="ja-JP" sz="1600" baseline="30000" dirty="0"/>
              <a:t>15</a:t>
            </a:r>
            <a:r>
              <a:rPr lang="en-US" altLang="ja-JP" sz="1600" dirty="0"/>
              <a:t>)</a:t>
            </a:r>
            <a:endParaRPr kumimoji="1" lang="ja-JP" altLang="en-US" sz="1600" dirty="0"/>
          </a:p>
        </p:txBody>
      </p:sp>
      <p:sp>
        <p:nvSpPr>
          <p:cNvPr id="15" name="テキスト ボックス 14">
            <a:extLst>
              <a:ext uri="{FF2B5EF4-FFF2-40B4-BE49-F238E27FC236}">
                <a16:creationId xmlns:a16="http://schemas.microsoft.com/office/drawing/2014/main" id="{7FE61402-3DCB-1265-20F6-86D539F34901}"/>
              </a:ext>
            </a:extLst>
          </p:cNvPr>
          <p:cNvSpPr txBox="1"/>
          <p:nvPr/>
        </p:nvSpPr>
        <p:spPr>
          <a:xfrm rot="16200000">
            <a:off x="-449861" y="1027262"/>
            <a:ext cx="1247714" cy="276999"/>
          </a:xfrm>
          <a:prstGeom prst="rect">
            <a:avLst/>
          </a:prstGeom>
          <a:noFill/>
        </p:spPr>
        <p:txBody>
          <a:bodyPr wrap="square" rtlCol="0">
            <a:spAutoFit/>
          </a:bodyPr>
          <a:lstStyle/>
          <a:p>
            <a:r>
              <a:rPr kumimoji="1" lang="en-US" altLang="ja-JP" sz="1200" dirty="0"/>
              <a:t>Kinetic energy [J]</a:t>
            </a:r>
            <a:endParaRPr kumimoji="1" lang="ja-JP" altLang="en-US" sz="1200" dirty="0"/>
          </a:p>
        </p:txBody>
      </p:sp>
      <p:sp>
        <p:nvSpPr>
          <p:cNvPr id="16" name="テキスト ボックス 15">
            <a:extLst>
              <a:ext uri="{FF2B5EF4-FFF2-40B4-BE49-F238E27FC236}">
                <a16:creationId xmlns:a16="http://schemas.microsoft.com/office/drawing/2014/main" id="{4F5BC5B0-E1F8-F0FF-F5BA-813EE6ABB327}"/>
              </a:ext>
            </a:extLst>
          </p:cNvPr>
          <p:cNvSpPr txBox="1"/>
          <p:nvPr/>
        </p:nvSpPr>
        <p:spPr>
          <a:xfrm rot="16200000">
            <a:off x="-1051134" y="2287639"/>
            <a:ext cx="2472324" cy="276999"/>
          </a:xfrm>
          <a:prstGeom prst="rect">
            <a:avLst/>
          </a:prstGeom>
          <a:noFill/>
        </p:spPr>
        <p:txBody>
          <a:bodyPr wrap="square" rtlCol="0">
            <a:spAutoFit/>
          </a:bodyPr>
          <a:lstStyle/>
          <a:p>
            <a:r>
              <a:rPr lang="en-US" altLang="ja-JP" sz="1200" dirty="0"/>
              <a:t>Change of stored energy</a:t>
            </a:r>
            <a:r>
              <a:rPr kumimoji="1" lang="en-US" altLang="ja-JP" sz="1200" dirty="0"/>
              <a:t> [kJ]</a:t>
            </a:r>
            <a:endParaRPr kumimoji="1" lang="ja-JP" altLang="en-US" sz="1200" dirty="0"/>
          </a:p>
        </p:txBody>
      </p:sp>
      <p:pic>
        <p:nvPicPr>
          <p:cNvPr id="2" name="図 1">
            <a:extLst>
              <a:ext uri="{FF2B5EF4-FFF2-40B4-BE49-F238E27FC236}">
                <a16:creationId xmlns:a16="http://schemas.microsoft.com/office/drawing/2014/main" id="{65C0553B-49E4-4662-4B5F-1BEB32A3D714}"/>
              </a:ext>
            </a:extLst>
          </p:cNvPr>
          <p:cNvPicPr>
            <a:picLocks/>
          </p:cNvPicPr>
          <p:nvPr/>
        </p:nvPicPr>
        <p:blipFill>
          <a:blip r:embed="rId4"/>
          <a:stretch>
            <a:fillRect/>
          </a:stretch>
        </p:blipFill>
        <p:spPr>
          <a:xfrm>
            <a:off x="126930" y="3573016"/>
            <a:ext cx="3933444" cy="1828609"/>
          </a:xfrm>
          <a:prstGeom prst="rect">
            <a:avLst/>
          </a:prstGeom>
        </p:spPr>
      </p:pic>
      <p:pic>
        <p:nvPicPr>
          <p:cNvPr id="3" name="図 2">
            <a:extLst>
              <a:ext uri="{FF2B5EF4-FFF2-40B4-BE49-F238E27FC236}">
                <a16:creationId xmlns:a16="http://schemas.microsoft.com/office/drawing/2014/main" id="{FAC8DBF0-FBBB-61C2-4231-0553AAA486A1}"/>
              </a:ext>
            </a:extLst>
          </p:cNvPr>
          <p:cNvPicPr>
            <a:picLocks/>
          </p:cNvPicPr>
          <p:nvPr/>
        </p:nvPicPr>
        <p:blipFill>
          <a:blip r:embed="rId5"/>
          <a:stretch>
            <a:fillRect/>
          </a:stretch>
        </p:blipFill>
        <p:spPr>
          <a:xfrm>
            <a:off x="134500" y="5113759"/>
            <a:ext cx="3933444" cy="1828609"/>
          </a:xfrm>
          <a:prstGeom prst="rect">
            <a:avLst/>
          </a:prstGeom>
        </p:spPr>
      </p:pic>
      <p:sp>
        <p:nvSpPr>
          <p:cNvPr id="8" name="テキスト ボックス 7">
            <a:extLst>
              <a:ext uri="{FF2B5EF4-FFF2-40B4-BE49-F238E27FC236}">
                <a16:creationId xmlns:a16="http://schemas.microsoft.com/office/drawing/2014/main" id="{FB019639-8691-062C-C3EC-FD822C53051D}"/>
              </a:ext>
            </a:extLst>
          </p:cNvPr>
          <p:cNvSpPr txBox="1"/>
          <p:nvPr/>
        </p:nvSpPr>
        <p:spPr>
          <a:xfrm>
            <a:off x="620347" y="5567293"/>
            <a:ext cx="1492716" cy="338554"/>
          </a:xfrm>
          <a:prstGeom prst="rect">
            <a:avLst/>
          </a:prstGeom>
          <a:noFill/>
        </p:spPr>
        <p:txBody>
          <a:bodyPr wrap="none" rtlCol="0">
            <a:spAutoFit/>
          </a:bodyPr>
          <a:lstStyle/>
          <a:p>
            <a:r>
              <a:rPr lang="en-US" altLang="ja-JP" sz="1600" dirty="0"/>
              <a:t>CX model (10</a:t>
            </a:r>
            <a:r>
              <a:rPr lang="en-US" altLang="ja-JP" sz="1600" baseline="30000" dirty="0"/>
              <a:t>15</a:t>
            </a:r>
            <a:r>
              <a:rPr lang="en-US" altLang="ja-JP" sz="1600" dirty="0"/>
              <a:t>)</a:t>
            </a:r>
            <a:endParaRPr kumimoji="1" lang="ja-JP" altLang="en-US" sz="1600" dirty="0"/>
          </a:p>
        </p:txBody>
      </p:sp>
      <p:sp>
        <p:nvSpPr>
          <p:cNvPr id="10" name="テキスト ボックス 9">
            <a:extLst>
              <a:ext uri="{FF2B5EF4-FFF2-40B4-BE49-F238E27FC236}">
                <a16:creationId xmlns:a16="http://schemas.microsoft.com/office/drawing/2014/main" id="{42F1E8C4-EF85-3619-3538-3F2BBF8795A4}"/>
              </a:ext>
            </a:extLst>
          </p:cNvPr>
          <p:cNvSpPr txBox="1"/>
          <p:nvPr/>
        </p:nvSpPr>
        <p:spPr>
          <a:xfrm>
            <a:off x="620347" y="3981742"/>
            <a:ext cx="1492716" cy="338554"/>
          </a:xfrm>
          <a:prstGeom prst="rect">
            <a:avLst/>
          </a:prstGeom>
          <a:noFill/>
        </p:spPr>
        <p:txBody>
          <a:bodyPr wrap="none" rtlCol="0">
            <a:spAutoFit/>
          </a:bodyPr>
          <a:lstStyle/>
          <a:p>
            <a:r>
              <a:rPr lang="en-US" altLang="ja-JP" sz="1600" dirty="0"/>
              <a:t>CX model (10</a:t>
            </a:r>
            <a:r>
              <a:rPr lang="en-US" altLang="ja-JP" sz="1600" baseline="30000" dirty="0"/>
              <a:t>14</a:t>
            </a:r>
            <a:r>
              <a:rPr lang="en-US" altLang="ja-JP" sz="1600" dirty="0"/>
              <a:t>)</a:t>
            </a:r>
            <a:endParaRPr kumimoji="1" lang="ja-JP" altLang="en-US" sz="1600" dirty="0"/>
          </a:p>
        </p:txBody>
      </p:sp>
      <p:sp>
        <p:nvSpPr>
          <p:cNvPr id="19" name="正方形/長方形 18">
            <a:extLst>
              <a:ext uri="{FF2B5EF4-FFF2-40B4-BE49-F238E27FC236}">
                <a16:creationId xmlns:a16="http://schemas.microsoft.com/office/drawing/2014/main" id="{A7C7AFD5-CCCA-DA21-619F-8EA17B73762C}"/>
              </a:ext>
            </a:extLst>
          </p:cNvPr>
          <p:cNvSpPr/>
          <p:nvPr/>
        </p:nvSpPr>
        <p:spPr>
          <a:xfrm>
            <a:off x="4084835" y="3847688"/>
            <a:ext cx="5048412" cy="2677656"/>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case of neutral density (10^15), the time width of AE burst is close to the experiment results. </a:t>
            </a:r>
          </a:p>
          <a:p>
            <a:r>
              <a:rPr lang="ja-JP" altLang="en-US" sz="2400" dirty="0">
                <a:latin typeface="Arial" charset="0"/>
                <a:cs typeface="Arial" charset="0"/>
              </a:rPr>
              <a:t>〇</a:t>
            </a:r>
            <a:r>
              <a:rPr lang="en-US" altLang="ja-JP" sz="2400" dirty="0">
                <a:latin typeface="Arial" charset="0"/>
                <a:cs typeface="Arial" charset="0"/>
              </a:rPr>
              <a:t>the modes with three frequencies can reproduced even in the case of 10^15. </a:t>
            </a:r>
          </a:p>
          <a:p>
            <a:r>
              <a:rPr lang="en-US" altLang="ja-JP" sz="2400" dirty="0">
                <a:latin typeface="Arial" charset="0"/>
                <a:cs typeface="Arial" charset="0"/>
              </a:rPr>
              <a:t> </a:t>
            </a:r>
          </a:p>
        </p:txBody>
      </p:sp>
    </p:spTree>
    <p:extLst>
      <p:ext uri="{BB962C8B-B14F-4D97-AF65-F5344CB8AC3E}">
        <p14:creationId xmlns:p14="http://schemas.microsoft.com/office/powerpoint/2010/main" val="701329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B2D78B-07FB-4C24-A252-C64494B30CF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99080920-FE19-4D2A-852F-45150CBD92A0}"/>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67EA701-057D-4C91-B267-77A8D18E71D7}"/>
              </a:ext>
            </a:extLst>
          </p:cNvPr>
          <p:cNvSpPr>
            <a:spLocks noGrp="1"/>
          </p:cNvSpPr>
          <p:nvPr>
            <p:ph type="sldNum" sz="quarter" idx="12"/>
          </p:nvPr>
        </p:nvSpPr>
        <p:spPr/>
        <p:txBody>
          <a:bodyPr/>
          <a:lstStyle/>
          <a:p>
            <a:fld id="{CBBDDD4E-16D4-41B9-AADA-A25CEA7F0F3F}" type="slidenum">
              <a:rPr lang="ja-JP" altLang="en-US" smtClean="0"/>
              <a:pPr/>
              <a:t>43</a:t>
            </a:fld>
            <a:endParaRPr lang="ja-JP" altLang="en-US" dirty="0"/>
          </a:p>
        </p:txBody>
      </p:sp>
      <p:pic>
        <p:nvPicPr>
          <p:cNvPr id="12" name="図 11">
            <a:extLst>
              <a:ext uri="{FF2B5EF4-FFF2-40B4-BE49-F238E27FC236}">
                <a16:creationId xmlns:a16="http://schemas.microsoft.com/office/drawing/2014/main" id="{CEFA37AA-8EAC-399B-2F5E-1BBCB489F6BB}"/>
              </a:ext>
            </a:extLst>
          </p:cNvPr>
          <p:cNvPicPr>
            <a:picLocks noChangeAspect="1"/>
          </p:cNvPicPr>
          <p:nvPr/>
        </p:nvPicPr>
        <p:blipFill>
          <a:blip r:embed="rId3"/>
          <a:stretch>
            <a:fillRect/>
          </a:stretch>
        </p:blipFill>
        <p:spPr>
          <a:xfrm>
            <a:off x="-1" y="476672"/>
            <a:ext cx="8820473" cy="3794855"/>
          </a:xfrm>
          <a:prstGeom prst="rect">
            <a:avLst/>
          </a:prstGeom>
        </p:spPr>
      </p:pic>
      <p:pic>
        <p:nvPicPr>
          <p:cNvPr id="14" name="図 13">
            <a:extLst>
              <a:ext uri="{FF2B5EF4-FFF2-40B4-BE49-F238E27FC236}">
                <a16:creationId xmlns:a16="http://schemas.microsoft.com/office/drawing/2014/main" id="{DE6368AB-7057-89A1-6DD3-030796A22BC7}"/>
              </a:ext>
            </a:extLst>
          </p:cNvPr>
          <p:cNvPicPr>
            <a:picLocks noChangeAspect="1"/>
          </p:cNvPicPr>
          <p:nvPr/>
        </p:nvPicPr>
        <p:blipFill>
          <a:blip r:embed="rId4"/>
          <a:stretch>
            <a:fillRect/>
          </a:stretch>
        </p:blipFill>
        <p:spPr>
          <a:xfrm>
            <a:off x="827584" y="4260212"/>
            <a:ext cx="7992888" cy="1144281"/>
          </a:xfrm>
          <a:prstGeom prst="rect">
            <a:avLst/>
          </a:prstGeom>
        </p:spPr>
      </p:pic>
    </p:spTree>
    <p:extLst>
      <p:ext uri="{BB962C8B-B14F-4D97-AF65-F5344CB8AC3E}">
        <p14:creationId xmlns:p14="http://schemas.microsoft.com/office/powerpoint/2010/main" val="34452536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800FA3-6DA8-54B8-D40F-DCFE8F3D64F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77ACCFA-D375-FE47-D257-32EFAC58FAF7}"/>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86EF5E1-A50F-804E-567F-F6C3DE452A4F}"/>
              </a:ext>
            </a:extLst>
          </p:cNvPr>
          <p:cNvSpPr>
            <a:spLocks noGrp="1"/>
          </p:cNvSpPr>
          <p:nvPr>
            <p:ph type="sldNum" sz="quarter" idx="12"/>
          </p:nvPr>
        </p:nvSpPr>
        <p:spPr/>
        <p:txBody>
          <a:bodyPr/>
          <a:lstStyle/>
          <a:p>
            <a:fld id="{CBBDDD4E-16D4-41B9-AADA-A25CEA7F0F3F}" type="slidenum">
              <a:rPr lang="ja-JP" altLang="en-US" smtClean="0"/>
              <a:pPr/>
              <a:t>44</a:t>
            </a:fld>
            <a:endParaRPr lang="ja-JP" altLang="en-US" dirty="0"/>
          </a:p>
        </p:txBody>
      </p:sp>
      <p:pic>
        <p:nvPicPr>
          <p:cNvPr id="6" name="図 5">
            <a:extLst>
              <a:ext uri="{FF2B5EF4-FFF2-40B4-BE49-F238E27FC236}">
                <a16:creationId xmlns:a16="http://schemas.microsoft.com/office/drawing/2014/main" id="{6FE3AFE6-ECBD-66D5-3535-E6BBCCA17DAD}"/>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22016204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F871D8-F7F7-846A-FA61-508F87B644E4}"/>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9E70136-ED54-81AE-FB02-7E7832624DB3}"/>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AA253A9-78B2-B468-323B-679A2A4249E9}"/>
              </a:ext>
            </a:extLst>
          </p:cNvPr>
          <p:cNvSpPr>
            <a:spLocks noGrp="1"/>
          </p:cNvSpPr>
          <p:nvPr>
            <p:ph type="sldNum" sz="quarter" idx="12"/>
          </p:nvPr>
        </p:nvSpPr>
        <p:spPr/>
        <p:txBody>
          <a:bodyPr/>
          <a:lstStyle/>
          <a:p>
            <a:fld id="{CBBDDD4E-16D4-41B9-AADA-A25CEA7F0F3F}" type="slidenum">
              <a:rPr lang="ja-JP" altLang="en-US" smtClean="0"/>
              <a:pPr/>
              <a:t>45</a:t>
            </a:fld>
            <a:endParaRPr lang="ja-JP" altLang="en-US" dirty="0"/>
          </a:p>
        </p:txBody>
      </p:sp>
    </p:spTree>
    <p:extLst>
      <p:ext uri="{BB962C8B-B14F-4D97-AF65-F5344CB8AC3E}">
        <p14:creationId xmlns:p14="http://schemas.microsoft.com/office/powerpoint/2010/main" val="667567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BCA30F2-BFFF-6C98-1F88-7ED24C2924B1}"/>
              </a:ext>
            </a:extLst>
          </p:cNvPr>
          <p:cNvSpPr>
            <a:spLocks noGrp="1"/>
          </p:cNvSpPr>
          <p:nvPr>
            <p:ph type="sldNum" sz="quarter" idx="12"/>
          </p:nvPr>
        </p:nvSpPr>
        <p:spPr/>
        <p:txBody>
          <a:bodyPr/>
          <a:lstStyle/>
          <a:p>
            <a:fld id="{CBBDDD4E-16D4-41B9-AADA-A25CEA7F0F3F}" type="slidenum">
              <a:rPr lang="ja-JP" altLang="en-US" smtClean="0"/>
              <a:pPr/>
              <a:t>46</a:t>
            </a:fld>
            <a:endParaRPr lang="ja-JP" altLang="en-US" dirty="0"/>
          </a:p>
        </p:txBody>
      </p:sp>
      <p:pic>
        <p:nvPicPr>
          <p:cNvPr id="10" name="図 9">
            <a:extLst>
              <a:ext uri="{FF2B5EF4-FFF2-40B4-BE49-F238E27FC236}">
                <a16:creationId xmlns:a16="http://schemas.microsoft.com/office/drawing/2014/main" id="{558F6CCF-0B81-C424-9947-D9A639743A51}"/>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11809090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CB5873-21C9-074B-7924-6E7DC8C18E91}"/>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41DDE3F9-F703-3BD4-1B71-859D2DD34C98}"/>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AE339E9-3B2A-666C-50C0-481E994E25D7}"/>
              </a:ext>
            </a:extLst>
          </p:cNvPr>
          <p:cNvSpPr>
            <a:spLocks noGrp="1"/>
          </p:cNvSpPr>
          <p:nvPr>
            <p:ph type="sldNum" sz="quarter" idx="12"/>
          </p:nvPr>
        </p:nvSpPr>
        <p:spPr/>
        <p:txBody>
          <a:bodyPr/>
          <a:lstStyle/>
          <a:p>
            <a:fld id="{CBBDDD4E-16D4-41B9-AADA-A25CEA7F0F3F}" type="slidenum">
              <a:rPr lang="ja-JP" altLang="en-US" smtClean="0"/>
              <a:pPr/>
              <a:t>47</a:t>
            </a:fld>
            <a:endParaRPr lang="ja-JP" altLang="en-US" dirty="0"/>
          </a:p>
        </p:txBody>
      </p:sp>
      <p:pic>
        <p:nvPicPr>
          <p:cNvPr id="6" name="図 5">
            <a:extLst>
              <a:ext uri="{FF2B5EF4-FFF2-40B4-BE49-F238E27FC236}">
                <a16:creationId xmlns:a16="http://schemas.microsoft.com/office/drawing/2014/main" id="{16D664F3-E16C-BAAA-0466-4A099CFCBA7E}"/>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3008451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C98B04C-CE7A-EEE8-C3E9-1C8E3E86ACD8}"/>
              </a:ext>
            </a:extLst>
          </p:cNvPr>
          <p:cNvSpPr>
            <a:spLocks noGrp="1"/>
          </p:cNvSpPr>
          <p:nvPr>
            <p:ph type="sldNum" sz="quarter" idx="12"/>
          </p:nvPr>
        </p:nvSpPr>
        <p:spPr/>
        <p:txBody>
          <a:bodyPr/>
          <a:lstStyle/>
          <a:p>
            <a:fld id="{CBBDDD4E-16D4-41B9-AADA-A25CEA7F0F3F}" type="slidenum">
              <a:rPr lang="ja-JP" altLang="en-US" smtClean="0"/>
              <a:pPr/>
              <a:t>48</a:t>
            </a:fld>
            <a:endParaRPr lang="ja-JP" altLang="en-US" dirty="0"/>
          </a:p>
        </p:txBody>
      </p:sp>
      <p:pic>
        <p:nvPicPr>
          <p:cNvPr id="5" name="図 4" descr="グラフ, 折れ線グラフ&#10;&#10;AI 生成コンテンツは誤りを含む可能性があります。">
            <a:extLst>
              <a:ext uri="{FF2B5EF4-FFF2-40B4-BE49-F238E27FC236}">
                <a16:creationId xmlns:a16="http://schemas.microsoft.com/office/drawing/2014/main" id="{A65927EB-24F6-7DAD-FFD4-A2DF390CABE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82" y="844996"/>
            <a:ext cx="9043870" cy="5320307"/>
          </a:xfrm>
          <a:prstGeom prst="rect">
            <a:avLst/>
          </a:prstGeom>
          <a:noFill/>
          <a:ln>
            <a:noFill/>
          </a:ln>
        </p:spPr>
      </p:pic>
    </p:spTree>
    <p:extLst>
      <p:ext uri="{BB962C8B-B14F-4D97-AF65-F5344CB8AC3E}">
        <p14:creationId xmlns:p14="http://schemas.microsoft.com/office/powerpoint/2010/main" val="36411621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6F9EDA4-B938-418B-9CF5-6767C797E14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EE45C80-BCE8-6CA1-AA22-45988495EBF3}"/>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8F812D9-EDFD-FE86-DFE8-6B626CE9D9EE}"/>
              </a:ext>
            </a:extLst>
          </p:cNvPr>
          <p:cNvSpPr>
            <a:spLocks noGrp="1"/>
          </p:cNvSpPr>
          <p:nvPr>
            <p:ph type="sldNum" sz="quarter" idx="12"/>
          </p:nvPr>
        </p:nvSpPr>
        <p:spPr/>
        <p:txBody>
          <a:bodyPr/>
          <a:lstStyle/>
          <a:p>
            <a:fld id="{CBBDDD4E-16D4-41B9-AADA-A25CEA7F0F3F}" type="slidenum">
              <a:rPr lang="ja-JP" altLang="en-US" smtClean="0"/>
              <a:pPr/>
              <a:t>49</a:t>
            </a:fld>
            <a:endParaRPr lang="ja-JP" altLang="en-US" dirty="0"/>
          </a:p>
        </p:txBody>
      </p:sp>
      <p:pic>
        <p:nvPicPr>
          <p:cNvPr id="6" name="図 5">
            <a:extLst>
              <a:ext uri="{FF2B5EF4-FFF2-40B4-BE49-F238E27FC236}">
                <a16:creationId xmlns:a16="http://schemas.microsoft.com/office/drawing/2014/main" id="{64C4817B-9229-FD8F-3139-48E51BC89D1C}"/>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4056173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図 41" descr="グラフ, 折れ線グラフ&#10;&#10;自動的に生成された説明">
            <a:extLst>
              <a:ext uri="{FF2B5EF4-FFF2-40B4-BE49-F238E27FC236}">
                <a16:creationId xmlns:a16="http://schemas.microsoft.com/office/drawing/2014/main" id="{E1963346-6876-A2FD-484A-ECC693AEE3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9258" y="1026178"/>
            <a:ext cx="5233988" cy="2652713"/>
          </a:xfrm>
          <a:prstGeom prst="rect">
            <a:avLst/>
          </a:prstGeom>
        </p:spPr>
      </p:pic>
      <p:sp>
        <p:nvSpPr>
          <p:cNvPr id="17" name="正方形/長方形 16">
            <a:extLst>
              <a:ext uri="{FF2B5EF4-FFF2-40B4-BE49-F238E27FC236}">
                <a16:creationId xmlns:a16="http://schemas.microsoft.com/office/drawing/2014/main" id="{02F9783E-9733-0CD0-37B0-79464396B219}"/>
              </a:ext>
            </a:extLst>
          </p:cNvPr>
          <p:cNvSpPr/>
          <p:nvPr/>
        </p:nvSpPr>
        <p:spPr>
          <a:xfrm>
            <a:off x="28730" y="3861048"/>
            <a:ext cx="8875218" cy="2677656"/>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In the case of AE driven by (P + D), </a:t>
            </a:r>
          </a:p>
          <a:p>
            <a:r>
              <a:rPr lang="en-US" altLang="ja-JP" sz="2400" dirty="0">
                <a:latin typeface="Arial" panose="020B0604020202020204" pitchFamily="34" charset="0"/>
                <a:cs typeface="Arial" panose="020B0604020202020204" pitchFamily="34" charset="0"/>
              </a:rPr>
              <a:t>additional AEs were destabilized by fast proton and deuteron redistributions. </a:t>
            </a:r>
            <a:endParaRPr lang="en-US" altLang="ja-JP" sz="2400" dirty="0">
              <a:latin typeface="Arial" charset="0"/>
              <a:cs typeface="Arial" charset="0"/>
            </a:endParaRPr>
          </a:p>
          <a:p>
            <a:r>
              <a:rPr lang="ja-JP" altLang="en-US" sz="2400" dirty="0">
                <a:latin typeface="Arial" charset="0"/>
                <a:cs typeface="Arial" charset="0"/>
              </a:rPr>
              <a:t>〇</a:t>
            </a:r>
            <a:r>
              <a:rPr lang="en-US" altLang="ja-JP" sz="2400" dirty="0">
                <a:latin typeface="Arial" charset="0"/>
                <a:cs typeface="Arial" charset="0"/>
              </a:rPr>
              <a:t>At the maximum additional AE peak(timing B) </a:t>
            </a:r>
          </a:p>
          <a:p>
            <a:r>
              <a:rPr lang="en-US" altLang="ja-JP" sz="2400" dirty="0">
                <a:latin typeface="Arial" charset="0"/>
                <a:cs typeface="Arial" charset="0"/>
              </a:rPr>
              <a:t>in the case of AE driven by (P+D),</a:t>
            </a:r>
          </a:p>
          <a:p>
            <a:r>
              <a:rPr lang="ja-JP" altLang="en-US" sz="2400" dirty="0">
                <a:latin typeface="Arial" charset="0"/>
                <a:cs typeface="Arial" charset="0"/>
              </a:rPr>
              <a:t>・</a:t>
            </a:r>
            <a:r>
              <a:rPr lang="en-US" altLang="ja-JP" sz="2400" dirty="0">
                <a:latin typeface="Arial" charset="0"/>
                <a:cs typeface="Arial" charset="0"/>
              </a:rPr>
              <a:t>fast ion loss rates in both protons and deuterons become large. </a:t>
            </a:r>
          </a:p>
          <a:p>
            <a:r>
              <a:rPr lang="ja-JP" altLang="en-US" sz="2400" dirty="0">
                <a:latin typeface="Arial" charset="0"/>
                <a:cs typeface="Arial" charset="0"/>
              </a:rPr>
              <a:t>・</a:t>
            </a:r>
            <a:r>
              <a:rPr lang="en-US" altLang="ja-JP" sz="2400" dirty="0">
                <a:latin typeface="Arial" charset="0"/>
                <a:cs typeface="Arial" charset="0"/>
              </a:rPr>
              <a:t>fast deuteron pressure changed significantly. </a:t>
            </a:r>
          </a:p>
        </p:txBody>
      </p:sp>
      <p:sp>
        <p:nvSpPr>
          <p:cNvPr id="33" name="正方形/長方形 32">
            <a:extLst>
              <a:ext uri="{FF2B5EF4-FFF2-40B4-BE49-F238E27FC236}">
                <a16:creationId xmlns:a16="http://schemas.microsoft.com/office/drawing/2014/main" id="{A2D888BE-4512-A474-9B03-CDB97E147B91}"/>
              </a:ext>
            </a:extLst>
          </p:cNvPr>
          <p:cNvSpPr/>
          <p:nvPr/>
        </p:nvSpPr>
        <p:spPr>
          <a:xfrm>
            <a:off x="4217359" y="678040"/>
            <a:ext cx="3384375" cy="461665"/>
          </a:xfrm>
          <a:prstGeom prst="rect">
            <a:avLst/>
          </a:prstGeom>
        </p:spPr>
        <p:txBody>
          <a:bodyPr wrap="square">
            <a:spAutoFit/>
          </a:bodyPr>
          <a:lstStyle/>
          <a:p>
            <a:r>
              <a:rPr lang="en-US" altLang="ja-JP" sz="2400" dirty="0">
                <a:latin typeface="Arial" charset="0"/>
                <a:cs typeface="Arial" charset="0"/>
              </a:rPr>
              <a:t>(d)proton pres.</a:t>
            </a:r>
          </a:p>
        </p:txBody>
      </p:sp>
      <p:sp>
        <p:nvSpPr>
          <p:cNvPr id="34" name="正方形/長方形 33">
            <a:extLst>
              <a:ext uri="{FF2B5EF4-FFF2-40B4-BE49-F238E27FC236}">
                <a16:creationId xmlns:a16="http://schemas.microsoft.com/office/drawing/2014/main" id="{000C608B-D73D-D4B0-E58F-C3713BAD2306}"/>
              </a:ext>
            </a:extLst>
          </p:cNvPr>
          <p:cNvSpPr/>
          <p:nvPr/>
        </p:nvSpPr>
        <p:spPr>
          <a:xfrm>
            <a:off x="6599018" y="695126"/>
            <a:ext cx="2808312" cy="461665"/>
          </a:xfrm>
          <a:prstGeom prst="rect">
            <a:avLst/>
          </a:prstGeom>
        </p:spPr>
        <p:txBody>
          <a:bodyPr wrap="square">
            <a:spAutoFit/>
          </a:bodyPr>
          <a:lstStyle/>
          <a:p>
            <a:r>
              <a:rPr lang="en-US" altLang="ja-JP" sz="2400" dirty="0">
                <a:latin typeface="Arial" charset="0"/>
                <a:cs typeface="Arial" charset="0"/>
              </a:rPr>
              <a:t>(e) deuteron pres.</a:t>
            </a:r>
          </a:p>
        </p:txBody>
      </p:sp>
      <p:pic>
        <p:nvPicPr>
          <p:cNvPr id="35" name="図 34" descr="グラフ, 折れ線グラフ&#10;&#10;自動的に生成された説明">
            <a:extLst>
              <a:ext uri="{FF2B5EF4-FFF2-40B4-BE49-F238E27FC236}">
                <a16:creationId xmlns:a16="http://schemas.microsoft.com/office/drawing/2014/main" id="{433F621F-E03F-155F-7F5A-BCA09E64CC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54" y="510539"/>
            <a:ext cx="3934778" cy="3334703"/>
          </a:xfrm>
          <a:prstGeom prst="rect">
            <a:avLst/>
          </a:prstGeom>
        </p:spPr>
      </p:pic>
      <p:sp>
        <p:nvSpPr>
          <p:cNvPr id="36" name="正方形/長方形 35">
            <a:extLst>
              <a:ext uri="{FF2B5EF4-FFF2-40B4-BE49-F238E27FC236}">
                <a16:creationId xmlns:a16="http://schemas.microsoft.com/office/drawing/2014/main" id="{BE85DA7E-E9C9-D848-02A5-539BE38C227C}"/>
              </a:ext>
            </a:extLst>
          </p:cNvPr>
          <p:cNvSpPr/>
          <p:nvPr/>
        </p:nvSpPr>
        <p:spPr>
          <a:xfrm>
            <a:off x="683568" y="2374981"/>
            <a:ext cx="3384376" cy="584775"/>
          </a:xfrm>
          <a:prstGeom prst="rect">
            <a:avLst/>
          </a:prstGeom>
        </p:spPr>
        <p:txBody>
          <a:bodyPr wrap="square">
            <a:spAutoFit/>
          </a:bodyPr>
          <a:lstStyle/>
          <a:p>
            <a:r>
              <a:rPr lang="en-US" altLang="ja-JP" sz="1600" dirty="0">
                <a:latin typeface="Arial" charset="0"/>
                <a:cs typeface="Arial" charset="0"/>
              </a:rPr>
              <a:t>(c) AE driven </a:t>
            </a:r>
          </a:p>
          <a:p>
            <a:r>
              <a:rPr lang="en-US" altLang="ja-JP" sz="1600" dirty="0">
                <a:latin typeface="Arial" charset="0"/>
                <a:cs typeface="Arial" charset="0"/>
              </a:rPr>
              <a:t>     by only (P)</a:t>
            </a:r>
          </a:p>
        </p:txBody>
      </p:sp>
      <p:sp>
        <p:nvSpPr>
          <p:cNvPr id="37" name="正方形/長方形 36">
            <a:extLst>
              <a:ext uri="{FF2B5EF4-FFF2-40B4-BE49-F238E27FC236}">
                <a16:creationId xmlns:a16="http://schemas.microsoft.com/office/drawing/2014/main" id="{A5B07891-D5BB-99C2-8DEC-85D683DB461B}"/>
              </a:ext>
            </a:extLst>
          </p:cNvPr>
          <p:cNvSpPr/>
          <p:nvPr/>
        </p:nvSpPr>
        <p:spPr>
          <a:xfrm>
            <a:off x="683568" y="1522174"/>
            <a:ext cx="3384376" cy="584775"/>
          </a:xfrm>
          <a:prstGeom prst="rect">
            <a:avLst/>
          </a:prstGeom>
        </p:spPr>
        <p:txBody>
          <a:bodyPr wrap="square">
            <a:spAutoFit/>
          </a:bodyPr>
          <a:lstStyle/>
          <a:p>
            <a:r>
              <a:rPr lang="en-US" altLang="ja-JP" sz="1600" dirty="0">
                <a:latin typeface="Arial" charset="0"/>
                <a:cs typeface="Arial" charset="0"/>
              </a:rPr>
              <a:t>(b) AE driven </a:t>
            </a:r>
          </a:p>
          <a:p>
            <a:r>
              <a:rPr lang="en-US" altLang="ja-JP" sz="1600" dirty="0">
                <a:latin typeface="Arial" charset="0"/>
                <a:cs typeface="Arial" charset="0"/>
              </a:rPr>
              <a:t>     by (P+D)</a:t>
            </a:r>
          </a:p>
        </p:txBody>
      </p:sp>
      <p:sp>
        <p:nvSpPr>
          <p:cNvPr id="38" name="正方形/長方形 37">
            <a:extLst>
              <a:ext uri="{FF2B5EF4-FFF2-40B4-BE49-F238E27FC236}">
                <a16:creationId xmlns:a16="http://schemas.microsoft.com/office/drawing/2014/main" id="{97734F85-301B-2B0E-4CEC-AE7406F9EF8D}"/>
              </a:ext>
            </a:extLst>
          </p:cNvPr>
          <p:cNvSpPr/>
          <p:nvPr/>
        </p:nvSpPr>
        <p:spPr>
          <a:xfrm>
            <a:off x="694857" y="756682"/>
            <a:ext cx="3384376" cy="338554"/>
          </a:xfrm>
          <a:prstGeom prst="rect">
            <a:avLst/>
          </a:prstGeom>
        </p:spPr>
        <p:txBody>
          <a:bodyPr wrap="square">
            <a:spAutoFit/>
          </a:bodyPr>
          <a:lstStyle/>
          <a:p>
            <a:pPr marL="228600" indent="-228600">
              <a:buAutoNum type="alphaLcParenBoth"/>
            </a:pPr>
            <a:r>
              <a:rPr lang="en-US" altLang="ja-JP" sz="1600" dirty="0">
                <a:latin typeface="Arial" charset="0"/>
                <a:cs typeface="Arial" charset="0"/>
              </a:rPr>
              <a:t>MHD kin.</a:t>
            </a:r>
          </a:p>
        </p:txBody>
      </p:sp>
      <p:cxnSp>
        <p:nvCxnSpPr>
          <p:cNvPr id="43" name="直線コネクタ 42">
            <a:extLst>
              <a:ext uri="{FF2B5EF4-FFF2-40B4-BE49-F238E27FC236}">
                <a16:creationId xmlns:a16="http://schemas.microsoft.com/office/drawing/2014/main" id="{97A77805-916B-9249-D203-905405AE6D08}"/>
              </a:ext>
            </a:extLst>
          </p:cNvPr>
          <p:cNvCxnSpPr/>
          <p:nvPr/>
        </p:nvCxnSpPr>
        <p:spPr>
          <a:xfrm>
            <a:off x="-10754" y="510539"/>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628EAE0D-42BB-86AE-D200-2F733E49EF81}"/>
              </a:ext>
            </a:extLst>
          </p:cNvPr>
          <p:cNvCxnSpPr/>
          <p:nvPr/>
        </p:nvCxnSpPr>
        <p:spPr>
          <a:xfrm>
            <a:off x="1005467" y="801935"/>
            <a:ext cx="0" cy="252168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DBA06FE8-5C0D-5769-12D6-15DB482C285F}"/>
              </a:ext>
            </a:extLst>
          </p:cNvPr>
          <p:cNvCxnSpPr/>
          <p:nvPr/>
        </p:nvCxnSpPr>
        <p:spPr>
          <a:xfrm>
            <a:off x="1691680" y="787282"/>
            <a:ext cx="0" cy="252168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テキスト ボックス 46">
            <a:extLst>
              <a:ext uri="{FF2B5EF4-FFF2-40B4-BE49-F238E27FC236}">
                <a16:creationId xmlns:a16="http://schemas.microsoft.com/office/drawing/2014/main" id="{1AE65B8D-22A6-E7BF-4385-0D5BCA120A18}"/>
              </a:ext>
            </a:extLst>
          </p:cNvPr>
          <p:cNvSpPr txBox="1"/>
          <p:nvPr/>
        </p:nvSpPr>
        <p:spPr>
          <a:xfrm>
            <a:off x="17261" y="-27384"/>
            <a:ext cx="6947736" cy="584775"/>
          </a:xfrm>
          <a:prstGeom prst="rect">
            <a:avLst/>
          </a:prstGeom>
          <a:noFill/>
        </p:spPr>
        <p:txBody>
          <a:bodyPr wrap="none" rtlCol="0">
            <a:spAutoFit/>
          </a:bodyPr>
          <a:lstStyle/>
          <a:p>
            <a:r>
              <a:rPr lang="en-US" altLang="ja-JP" sz="3200" dirty="0">
                <a:latin typeface="Arial" panose="020B0604020202020204" pitchFamily="34" charset="0"/>
                <a:cs typeface="Arial" panose="020B0604020202020204" pitchFamily="34" charset="0"/>
              </a:rPr>
              <a:t>fast ion profile and loss.(B:57.61 ms) </a:t>
            </a:r>
          </a:p>
        </p:txBody>
      </p:sp>
    </p:spTree>
    <p:extLst>
      <p:ext uri="{BB962C8B-B14F-4D97-AF65-F5344CB8AC3E}">
        <p14:creationId xmlns:p14="http://schemas.microsoft.com/office/powerpoint/2010/main" val="19389993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51EAB-BD27-07CB-B458-75A573DB2DF2}"/>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EDD4ACE1-E2C5-DF7F-4E65-DF15571D1E13}"/>
              </a:ext>
            </a:extLst>
          </p:cNvPr>
          <p:cNvSpPr txBox="1"/>
          <p:nvPr/>
        </p:nvSpPr>
        <p:spPr>
          <a:xfrm>
            <a:off x="35496" y="-27384"/>
            <a:ext cx="6102953" cy="1384995"/>
          </a:xfrm>
          <a:prstGeom prst="rect">
            <a:avLst/>
          </a:prstGeom>
          <a:noFill/>
        </p:spPr>
        <p:txBody>
          <a:bodyPr wrap="none" rtlCol="0">
            <a:spAutoFit/>
          </a:bodyPr>
          <a:lstStyle/>
          <a:p>
            <a:r>
              <a:rPr lang="en-US" altLang="ja-JP" sz="2800" dirty="0">
                <a:latin typeface="Arial" panose="020B0604020202020204" pitchFamily="34" charset="0"/>
                <a:cs typeface="Arial" panose="020B0604020202020204" pitchFamily="34" charset="0"/>
              </a:rPr>
              <a:t>Comparison of Frequency spectra of </a:t>
            </a:r>
          </a:p>
          <a:p>
            <a:r>
              <a:rPr lang="en-US" altLang="ja-JP" sz="2800" dirty="0">
                <a:latin typeface="Arial" panose="020B0604020202020204" pitchFamily="34" charset="0"/>
                <a:cs typeface="Arial" panose="020B0604020202020204" pitchFamily="34" charset="0"/>
              </a:rPr>
              <a:t>radial MHD velocity harmonics</a:t>
            </a:r>
          </a:p>
          <a:p>
            <a:r>
              <a:rPr lang="en-US" altLang="ja-JP" sz="2800" dirty="0">
                <a:latin typeface="Arial" panose="020B0604020202020204" pitchFamily="34" charset="0"/>
                <a:cs typeface="Arial" panose="020B0604020202020204" pitchFamily="34" charset="0"/>
              </a:rPr>
              <a:t> </a:t>
            </a:r>
          </a:p>
        </p:txBody>
      </p:sp>
      <p:pic>
        <p:nvPicPr>
          <p:cNvPr id="9" name="図 8">
            <a:extLst>
              <a:ext uri="{FF2B5EF4-FFF2-40B4-BE49-F238E27FC236}">
                <a16:creationId xmlns:a16="http://schemas.microsoft.com/office/drawing/2014/main" id="{641F7C86-B5EC-A99A-4F7F-4F1929A6A1DE}"/>
              </a:ext>
            </a:extLst>
          </p:cNvPr>
          <p:cNvPicPr>
            <a:picLocks noChangeAspect="1"/>
          </p:cNvPicPr>
          <p:nvPr/>
        </p:nvPicPr>
        <p:blipFill>
          <a:blip r:embed="rId3"/>
          <a:stretch>
            <a:fillRect/>
          </a:stretch>
        </p:blipFill>
        <p:spPr>
          <a:xfrm>
            <a:off x="4945171" y="1225519"/>
            <a:ext cx="3651849" cy="2295699"/>
          </a:xfrm>
          <a:prstGeom prst="rect">
            <a:avLst/>
          </a:prstGeom>
        </p:spPr>
      </p:pic>
      <p:sp>
        <p:nvSpPr>
          <p:cNvPr id="10" name="テキスト ボックス 9">
            <a:extLst>
              <a:ext uri="{FF2B5EF4-FFF2-40B4-BE49-F238E27FC236}">
                <a16:creationId xmlns:a16="http://schemas.microsoft.com/office/drawing/2014/main" id="{C966F0B4-CFBB-7B77-5831-DD7107807B10}"/>
              </a:ext>
            </a:extLst>
          </p:cNvPr>
          <p:cNvSpPr txBox="1"/>
          <p:nvPr/>
        </p:nvSpPr>
        <p:spPr>
          <a:xfrm>
            <a:off x="5577978" y="935572"/>
            <a:ext cx="4826670"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45</a:t>
            </a:r>
            <a:r>
              <a:rPr kumimoji="1" lang="en-US" altLang="ja-JP" sz="2000" dirty="0">
                <a:latin typeface="Arial" panose="020B0604020202020204" pitchFamily="34" charset="0"/>
                <a:cs typeface="Arial" panose="020B0604020202020204" pitchFamily="34" charset="0"/>
              </a:rPr>
              <a:t> kHz [</a:t>
            </a:r>
            <a:r>
              <a:rPr lang="en-US" altLang="ja-JP" sz="2000" dirty="0">
                <a:latin typeface="Arial" panose="020B0604020202020204" pitchFamily="34" charset="0"/>
                <a:cs typeface="Arial" panose="020B0604020202020204" pitchFamily="34" charset="0"/>
              </a:rPr>
              <a:t>AE driven by only (P)</a:t>
            </a:r>
            <a:r>
              <a:rPr kumimoji="1" lang="en-US" altLang="ja-JP" sz="2000" dirty="0">
                <a:latin typeface="Arial" panose="020B0604020202020204" pitchFamily="34" charset="0"/>
                <a:cs typeface="Arial" panose="020B0604020202020204" pitchFamily="34" charset="0"/>
              </a:rPr>
              <a:t>]</a:t>
            </a:r>
            <a:endParaRPr kumimoji="1" lang="ja-JP" altLang="en-US" sz="2000" dirty="0">
              <a:latin typeface="Arial" panose="020B0604020202020204" pitchFamily="34" charset="0"/>
              <a:cs typeface="Arial" panose="020B0604020202020204" pitchFamily="34" charset="0"/>
            </a:endParaRPr>
          </a:p>
        </p:txBody>
      </p:sp>
      <p:sp>
        <p:nvSpPr>
          <p:cNvPr id="7" name="正方形/長方形 6">
            <a:extLst>
              <a:ext uri="{FF2B5EF4-FFF2-40B4-BE49-F238E27FC236}">
                <a16:creationId xmlns:a16="http://schemas.microsoft.com/office/drawing/2014/main" id="{C629F04B-F4A0-1D48-AB1B-072133BF3AD5}"/>
              </a:ext>
            </a:extLst>
          </p:cNvPr>
          <p:cNvSpPr/>
          <p:nvPr/>
        </p:nvSpPr>
        <p:spPr>
          <a:xfrm>
            <a:off x="20861" y="4025603"/>
            <a:ext cx="4920145" cy="1569660"/>
          </a:xfrm>
          <a:prstGeom prst="rect">
            <a:avLst/>
          </a:prstGeom>
        </p:spPr>
        <p:txBody>
          <a:bodyPr wrap="square">
            <a:spAutoFit/>
          </a:bodyPr>
          <a:lstStyle/>
          <a:p>
            <a:r>
              <a:rPr lang="ja-JP" altLang="en-US" sz="2400" dirty="0">
                <a:latin typeface="Arial" charset="0"/>
                <a:cs typeface="Arial" charset="0"/>
              </a:rPr>
              <a:t>〇</a:t>
            </a:r>
            <a:r>
              <a:rPr lang="en-US" altLang="ja-JP" sz="2400" dirty="0">
                <a:latin typeface="Arial" charset="0"/>
                <a:cs typeface="Arial" charset="0"/>
              </a:rPr>
              <a:t>The primary frequencies of AE modes are ~45 kHz. </a:t>
            </a:r>
          </a:p>
          <a:p>
            <a:r>
              <a:rPr lang="ja-JP" altLang="en-US" sz="2400" dirty="0">
                <a:latin typeface="Arial" charset="0"/>
                <a:cs typeface="Arial" charset="0"/>
              </a:rPr>
              <a:t>〇</a:t>
            </a:r>
            <a:r>
              <a:rPr lang="en-US" altLang="ja-JP" sz="2400" dirty="0">
                <a:latin typeface="Arial" charset="0"/>
                <a:cs typeface="Arial" charset="0"/>
              </a:rPr>
              <a:t>The modes of each AE mode are m/n=2/1, 1/1.  </a:t>
            </a:r>
          </a:p>
        </p:txBody>
      </p:sp>
      <p:cxnSp>
        <p:nvCxnSpPr>
          <p:cNvPr id="2" name="直線コネクタ 1">
            <a:extLst>
              <a:ext uri="{FF2B5EF4-FFF2-40B4-BE49-F238E27FC236}">
                <a16:creationId xmlns:a16="http://schemas.microsoft.com/office/drawing/2014/main" id="{5258050C-1559-C0BF-F6D5-5112339BD013}"/>
              </a:ext>
            </a:extLst>
          </p:cNvPr>
          <p:cNvCxnSpPr/>
          <p:nvPr/>
        </p:nvCxnSpPr>
        <p:spPr>
          <a:xfrm>
            <a:off x="-10754" y="935572"/>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図 10">
            <a:extLst>
              <a:ext uri="{FF2B5EF4-FFF2-40B4-BE49-F238E27FC236}">
                <a16:creationId xmlns:a16="http://schemas.microsoft.com/office/drawing/2014/main" id="{716FF324-6811-F1B8-B98B-3F41A2B44823}"/>
              </a:ext>
            </a:extLst>
          </p:cNvPr>
          <p:cNvPicPr>
            <a:picLocks noChangeAspect="1"/>
          </p:cNvPicPr>
          <p:nvPr/>
        </p:nvPicPr>
        <p:blipFill>
          <a:blip r:embed="rId4"/>
          <a:stretch>
            <a:fillRect/>
          </a:stretch>
        </p:blipFill>
        <p:spPr>
          <a:xfrm>
            <a:off x="5055684" y="3933056"/>
            <a:ext cx="3404748" cy="2343126"/>
          </a:xfrm>
          <a:prstGeom prst="rect">
            <a:avLst/>
          </a:prstGeom>
        </p:spPr>
      </p:pic>
      <p:sp>
        <p:nvSpPr>
          <p:cNvPr id="12" name="テキスト ボックス 11">
            <a:extLst>
              <a:ext uri="{FF2B5EF4-FFF2-40B4-BE49-F238E27FC236}">
                <a16:creationId xmlns:a16="http://schemas.microsoft.com/office/drawing/2014/main" id="{074DD2BF-57A7-D3D4-CD53-5C46267CB2CF}"/>
              </a:ext>
            </a:extLst>
          </p:cNvPr>
          <p:cNvSpPr txBox="1"/>
          <p:nvPr/>
        </p:nvSpPr>
        <p:spPr>
          <a:xfrm>
            <a:off x="827584" y="3429000"/>
            <a:ext cx="982961" cy="400110"/>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55</a:t>
            </a:r>
            <a:r>
              <a:rPr kumimoji="1" lang="en-US" altLang="ja-JP" sz="2000" dirty="0">
                <a:latin typeface="Arial" panose="020B0604020202020204" pitchFamily="34" charset="0"/>
                <a:cs typeface="Arial" panose="020B0604020202020204" pitchFamily="34" charset="0"/>
              </a:rPr>
              <a:t> kHz</a:t>
            </a:r>
            <a:endParaRPr kumimoji="1" lang="ja-JP" altLang="en-US" sz="2000" dirty="0">
              <a:latin typeface="Arial" panose="020B0604020202020204" pitchFamily="34" charset="0"/>
              <a:cs typeface="Arial" panose="020B0604020202020204" pitchFamily="34" charset="0"/>
            </a:endParaRPr>
          </a:p>
        </p:txBody>
      </p:sp>
      <p:pic>
        <p:nvPicPr>
          <p:cNvPr id="14" name="図 13" descr="グラフ, 折れ線グラフ&#10;&#10;AI によって生成されたコンテンツは間違っている可能性があります。">
            <a:extLst>
              <a:ext uri="{FF2B5EF4-FFF2-40B4-BE49-F238E27FC236}">
                <a16:creationId xmlns:a16="http://schemas.microsoft.com/office/drawing/2014/main" id="{397F1A48-4819-68AA-33D8-C3C0D9BBF6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86" y="966783"/>
            <a:ext cx="4033110" cy="3027610"/>
          </a:xfrm>
          <a:prstGeom prst="rect">
            <a:avLst/>
          </a:prstGeom>
        </p:spPr>
      </p:pic>
      <p:sp>
        <p:nvSpPr>
          <p:cNvPr id="15" name="テキスト ボックス 14">
            <a:extLst>
              <a:ext uri="{FF2B5EF4-FFF2-40B4-BE49-F238E27FC236}">
                <a16:creationId xmlns:a16="http://schemas.microsoft.com/office/drawing/2014/main" id="{1AEC6579-0BB8-E72E-6376-655CFB76D0D6}"/>
              </a:ext>
            </a:extLst>
          </p:cNvPr>
          <p:cNvSpPr txBox="1"/>
          <p:nvPr/>
        </p:nvSpPr>
        <p:spPr>
          <a:xfrm>
            <a:off x="5580112" y="3532946"/>
            <a:ext cx="4826670" cy="400110"/>
          </a:xfrm>
          <a:prstGeom prst="rect">
            <a:avLst/>
          </a:prstGeom>
          <a:noFill/>
        </p:spPr>
        <p:txBody>
          <a:bodyPr wrap="square" rtlCol="0">
            <a:spAutoFit/>
          </a:bodyPr>
          <a:lstStyle/>
          <a:p>
            <a:r>
              <a:rPr lang="en-US" altLang="ja-JP" sz="2000" dirty="0">
                <a:latin typeface="Arial" panose="020B0604020202020204" pitchFamily="34" charset="0"/>
                <a:cs typeface="Arial" panose="020B0604020202020204" pitchFamily="34" charset="0"/>
              </a:rPr>
              <a:t>55</a:t>
            </a:r>
            <a:r>
              <a:rPr kumimoji="1" lang="en-US" altLang="ja-JP" sz="2000" dirty="0">
                <a:latin typeface="Arial" panose="020B0604020202020204" pitchFamily="34" charset="0"/>
                <a:cs typeface="Arial" panose="020B0604020202020204" pitchFamily="34" charset="0"/>
              </a:rPr>
              <a:t> kHz [</a:t>
            </a:r>
            <a:r>
              <a:rPr lang="en-US" altLang="ja-JP" sz="2000" dirty="0">
                <a:latin typeface="Arial" panose="020B0604020202020204" pitchFamily="34" charset="0"/>
                <a:cs typeface="Arial" panose="020B0604020202020204" pitchFamily="34" charset="0"/>
              </a:rPr>
              <a:t>AE driven by only (D)</a:t>
            </a:r>
            <a:r>
              <a:rPr kumimoji="1" lang="en-US" altLang="ja-JP" sz="2000" dirty="0">
                <a:latin typeface="Arial" panose="020B0604020202020204" pitchFamily="34" charset="0"/>
                <a:cs typeface="Arial" panose="020B0604020202020204" pitchFamily="34" charset="0"/>
              </a:rPr>
              <a:t>]</a:t>
            </a:r>
            <a:endParaRPr kumimoji="1"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11089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2FEB13-E024-7B47-B65A-D8565D1F0A2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8E795CA-6BFD-B547-ACBE-5CAAE548A7C8}"/>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CEF28EE-282A-8863-3BB6-3092E878DB64}"/>
              </a:ext>
            </a:extLst>
          </p:cNvPr>
          <p:cNvSpPr>
            <a:spLocks noGrp="1"/>
          </p:cNvSpPr>
          <p:nvPr>
            <p:ph type="sldNum" sz="quarter" idx="12"/>
          </p:nvPr>
        </p:nvSpPr>
        <p:spPr/>
        <p:txBody>
          <a:bodyPr/>
          <a:lstStyle/>
          <a:p>
            <a:fld id="{CBBDDD4E-16D4-41B9-AADA-A25CEA7F0F3F}" type="slidenum">
              <a:rPr lang="ja-JP" altLang="en-US" smtClean="0"/>
              <a:pPr/>
              <a:t>52</a:t>
            </a:fld>
            <a:endParaRPr lang="ja-JP" altLang="en-US" dirty="0"/>
          </a:p>
        </p:txBody>
      </p:sp>
      <p:pic>
        <p:nvPicPr>
          <p:cNvPr id="6" name="図 5">
            <a:extLst>
              <a:ext uri="{FF2B5EF4-FFF2-40B4-BE49-F238E27FC236}">
                <a16:creationId xmlns:a16="http://schemas.microsoft.com/office/drawing/2014/main" id="{A3C07FA6-44D8-1F57-434F-ACEA1246C518}"/>
              </a:ext>
            </a:extLst>
          </p:cNvPr>
          <p:cNvPicPr>
            <a:picLocks noChangeAspect="1"/>
          </p:cNvPicPr>
          <p:nvPr/>
        </p:nvPicPr>
        <p:blipFill>
          <a:blip r:embed="rId2"/>
          <a:stretch>
            <a:fillRect/>
          </a:stretch>
        </p:blipFill>
        <p:spPr>
          <a:xfrm>
            <a:off x="0" y="1165565"/>
            <a:ext cx="9144000" cy="4526870"/>
          </a:xfrm>
          <a:prstGeom prst="rect">
            <a:avLst/>
          </a:prstGeom>
        </p:spPr>
      </p:pic>
    </p:spTree>
    <p:extLst>
      <p:ext uri="{BB962C8B-B14F-4D97-AF65-F5344CB8AC3E}">
        <p14:creationId xmlns:p14="http://schemas.microsoft.com/office/powerpoint/2010/main" val="29810015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BDD5AD-B38E-C20A-BA79-CE470FAE3873}"/>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76C0FF2A-A7C5-8DB5-F912-117759A17932}"/>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F67D9E6-1720-0BC9-08EA-B2EE8F20CD01}"/>
              </a:ext>
            </a:extLst>
          </p:cNvPr>
          <p:cNvSpPr>
            <a:spLocks noGrp="1"/>
          </p:cNvSpPr>
          <p:nvPr>
            <p:ph type="sldNum" sz="quarter" idx="12"/>
          </p:nvPr>
        </p:nvSpPr>
        <p:spPr/>
        <p:txBody>
          <a:bodyPr/>
          <a:lstStyle/>
          <a:p>
            <a:fld id="{CBBDDD4E-16D4-41B9-AADA-A25CEA7F0F3F}" type="slidenum">
              <a:rPr lang="ja-JP" altLang="en-US" smtClean="0"/>
              <a:pPr/>
              <a:t>53</a:t>
            </a:fld>
            <a:endParaRPr lang="ja-JP" altLang="en-US" dirty="0"/>
          </a:p>
        </p:txBody>
      </p:sp>
      <p:sp>
        <p:nvSpPr>
          <p:cNvPr id="6" name="テキスト ボックス 5">
            <a:extLst>
              <a:ext uri="{FF2B5EF4-FFF2-40B4-BE49-F238E27FC236}">
                <a16:creationId xmlns:a16="http://schemas.microsoft.com/office/drawing/2014/main" id="{27674A32-ABD4-30EE-129B-CBEB3D1B640C}"/>
              </a:ext>
            </a:extLst>
          </p:cNvPr>
          <p:cNvSpPr txBox="1"/>
          <p:nvPr/>
        </p:nvSpPr>
        <p:spPr>
          <a:xfrm>
            <a:off x="2286000" y="3015734"/>
            <a:ext cx="4572000" cy="369332"/>
          </a:xfrm>
          <a:prstGeom prst="rect">
            <a:avLst/>
          </a:prstGeom>
          <a:noFill/>
        </p:spPr>
        <p:txBody>
          <a:bodyPr wrap="square">
            <a:spAutoFit/>
          </a:bodyPr>
          <a:lstStyle/>
          <a:p>
            <a:r>
              <a:rPr lang="ja-JP" altLang="en-US" dirty="0"/>
              <a:t> 57.0924,  0.796701</a:t>
            </a:r>
          </a:p>
        </p:txBody>
      </p:sp>
      <p:pic>
        <p:nvPicPr>
          <p:cNvPr id="8" name="図 7">
            <a:extLst>
              <a:ext uri="{FF2B5EF4-FFF2-40B4-BE49-F238E27FC236}">
                <a16:creationId xmlns:a16="http://schemas.microsoft.com/office/drawing/2014/main" id="{DA49D8E0-DF72-59E9-FD4D-92ABFC05991C}"/>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22878233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CED187-42EC-8284-F318-DA5B60FE5F51}"/>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8B536D16-8D64-BCFD-7DE3-011D228D2CCA}"/>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D9966DB-D910-4E13-6326-D89A3F42833A}"/>
              </a:ext>
            </a:extLst>
          </p:cNvPr>
          <p:cNvSpPr>
            <a:spLocks noGrp="1"/>
          </p:cNvSpPr>
          <p:nvPr>
            <p:ph type="sldNum" sz="quarter" idx="12"/>
          </p:nvPr>
        </p:nvSpPr>
        <p:spPr/>
        <p:txBody>
          <a:bodyPr/>
          <a:lstStyle/>
          <a:p>
            <a:fld id="{CBBDDD4E-16D4-41B9-AADA-A25CEA7F0F3F}" type="slidenum">
              <a:rPr lang="ja-JP" altLang="en-US" smtClean="0"/>
              <a:pPr/>
              <a:t>54</a:t>
            </a:fld>
            <a:endParaRPr lang="ja-JP" altLang="en-US" dirty="0"/>
          </a:p>
        </p:txBody>
      </p:sp>
      <p:pic>
        <p:nvPicPr>
          <p:cNvPr id="10" name="図 9">
            <a:extLst>
              <a:ext uri="{FF2B5EF4-FFF2-40B4-BE49-F238E27FC236}">
                <a16:creationId xmlns:a16="http://schemas.microsoft.com/office/drawing/2014/main" id="{E74FD605-BFE4-ABD1-C526-046D67BEE9E9}"/>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34189762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032BEF-DA71-ABD6-ABA7-FDED5686EAE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73F7AC2D-ECAC-3343-F29D-78E27189CCA6}"/>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4A36106-B641-3BE6-0529-002BC4D68211}"/>
              </a:ext>
            </a:extLst>
          </p:cNvPr>
          <p:cNvSpPr>
            <a:spLocks noGrp="1"/>
          </p:cNvSpPr>
          <p:nvPr>
            <p:ph type="sldNum" sz="quarter" idx="12"/>
          </p:nvPr>
        </p:nvSpPr>
        <p:spPr/>
        <p:txBody>
          <a:bodyPr/>
          <a:lstStyle/>
          <a:p>
            <a:fld id="{CBBDDD4E-16D4-41B9-AADA-A25CEA7F0F3F}" type="slidenum">
              <a:rPr lang="ja-JP" altLang="en-US" smtClean="0"/>
              <a:pPr/>
              <a:t>55</a:t>
            </a:fld>
            <a:endParaRPr lang="ja-JP" altLang="en-US" dirty="0"/>
          </a:p>
        </p:txBody>
      </p:sp>
      <p:pic>
        <p:nvPicPr>
          <p:cNvPr id="6" name="図 5">
            <a:extLst>
              <a:ext uri="{FF2B5EF4-FFF2-40B4-BE49-F238E27FC236}">
                <a16:creationId xmlns:a16="http://schemas.microsoft.com/office/drawing/2014/main" id="{200D946B-2C46-9D73-72F7-5A5C7BC8C0D2}"/>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28779571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E456EC-D6F7-0166-1E68-100EAA32685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3F6B225-F695-D016-F829-D9239284F749}"/>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81BB397-2F28-E7DF-39A5-285914DEC7F4}"/>
              </a:ext>
            </a:extLst>
          </p:cNvPr>
          <p:cNvSpPr>
            <a:spLocks noGrp="1"/>
          </p:cNvSpPr>
          <p:nvPr>
            <p:ph type="sldNum" sz="quarter" idx="12"/>
          </p:nvPr>
        </p:nvSpPr>
        <p:spPr/>
        <p:txBody>
          <a:bodyPr/>
          <a:lstStyle/>
          <a:p>
            <a:fld id="{CBBDDD4E-16D4-41B9-AADA-A25CEA7F0F3F}" type="slidenum">
              <a:rPr lang="ja-JP" altLang="en-US" smtClean="0"/>
              <a:pPr/>
              <a:t>56</a:t>
            </a:fld>
            <a:endParaRPr lang="ja-JP" altLang="en-US" dirty="0"/>
          </a:p>
        </p:txBody>
      </p:sp>
      <p:pic>
        <p:nvPicPr>
          <p:cNvPr id="8" name="図 7">
            <a:extLst>
              <a:ext uri="{FF2B5EF4-FFF2-40B4-BE49-F238E27FC236}">
                <a16:creationId xmlns:a16="http://schemas.microsoft.com/office/drawing/2014/main" id="{56A054C1-36A2-46F6-5B76-C6E578310542}"/>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36853797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52E60F-C9C4-3F1C-13B7-F3A5EDCBD83E}"/>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1FA4F3B6-A963-E80F-C82B-BFF61B94A1CA}"/>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3FBAB2A-CFFD-449B-B138-B80D7A6299ED}"/>
              </a:ext>
            </a:extLst>
          </p:cNvPr>
          <p:cNvSpPr>
            <a:spLocks noGrp="1"/>
          </p:cNvSpPr>
          <p:nvPr>
            <p:ph type="sldNum" sz="quarter" idx="12"/>
          </p:nvPr>
        </p:nvSpPr>
        <p:spPr/>
        <p:txBody>
          <a:bodyPr/>
          <a:lstStyle/>
          <a:p>
            <a:fld id="{CBBDDD4E-16D4-41B9-AADA-A25CEA7F0F3F}" type="slidenum">
              <a:rPr lang="ja-JP" altLang="en-US" smtClean="0"/>
              <a:pPr/>
              <a:t>57</a:t>
            </a:fld>
            <a:endParaRPr lang="ja-JP" altLang="en-US" dirty="0"/>
          </a:p>
        </p:txBody>
      </p:sp>
      <p:pic>
        <p:nvPicPr>
          <p:cNvPr id="6" name="図 5">
            <a:extLst>
              <a:ext uri="{FF2B5EF4-FFF2-40B4-BE49-F238E27FC236}">
                <a16:creationId xmlns:a16="http://schemas.microsoft.com/office/drawing/2014/main" id="{D1DFEE84-56C6-595D-F52C-104842ED8D01}"/>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9080673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829310-A1A6-FBEC-35F2-193D41C2E1C2}"/>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DF641503-BEF2-1B33-F2E5-6087C2125F6C}"/>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26D5CC9-39BA-1B6F-46F3-6721CE2626EF}"/>
              </a:ext>
            </a:extLst>
          </p:cNvPr>
          <p:cNvSpPr>
            <a:spLocks noGrp="1"/>
          </p:cNvSpPr>
          <p:nvPr>
            <p:ph type="sldNum" sz="quarter" idx="12"/>
          </p:nvPr>
        </p:nvSpPr>
        <p:spPr/>
        <p:txBody>
          <a:bodyPr/>
          <a:lstStyle/>
          <a:p>
            <a:fld id="{CBBDDD4E-16D4-41B9-AADA-A25CEA7F0F3F}" type="slidenum">
              <a:rPr lang="ja-JP" altLang="en-US" smtClean="0"/>
              <a:pPr/>
              <a:t>58</a:t>
            </a:fld>
            <a:endParaRPr lang="ja-JP" altLang="en-US" dirty="0"/>
          </a:p>
        </p:txBody>
      </p:sp>
      <p:pic>
        <p:nvPicPr>
          <p:cNvPr id="8" name="図 7">
            <a:extLst>
              <a:ext uri="{FF2B5EF4-FFF2-40B4-BE49-F238E27FC236}">
                <a16:creationId xmlns:a16="http://schemas.microsoft.com/office/drawing/2014/main" id="{604F2688-A176-A2C5-BEE3-ACC6E23C3817}"/>
              </a:ext>
            </a:extLst>
          </p:cNvPr>
          <p:cNvPicPr>
            <a:picLocks noChangeAspect="1"/>
          </p:cNvPicPr>
          <p:nvPr/>
        </p:nvPicPr>
        <p:blipFill>
          <a:blip r:embed="rId2"/>
          <a:stretch>
            <a:fillRect/>
          </a:stretch>
        </p:blipFill>
        <p:spPr>
          <a:xfrm>
            <a:off x="0" y="1303533"/>
            <a:ext cx="9144000" cy="4250933"/>
          </a:xfrm>
          <a:prstGeom prst="rect">
            <a:avLst/>
          </a:prstGeom>
        </p:spPr>
      </p:pic>
    </p:spTree>
    <p:extLst>
      <p:ext uri="{BB962C8B-B14F-4D97-AF65-F5344CB8AC3E}">
        <p14:creationId xmlns:p14="http://schemas.microsoft.com/office/powerpoint/2010/main" val="7047662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5C7718-B048-0CBD-739F-24D3B74635B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E21CEA92-E907-AA57-F355-C3FD5C7190EF}"/>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1883F18-CD25-DD4D-98BE-C7A3A4112F7B}"/>
              </a:ext>
            </a:extLst>
          </p:cNvPr>
          <p:cNvSpPr>
            <a:spLocks noGrp="1"/>
          </p:cNvSpPr>
          <p:nvPr>
            <p:ph type="sldNum" sz="quarter" idx="12"/>
          </p:nvPr>
        </p:nvSpPr>
        <p:spPr/>
        <p:txBody>
          <a:bodyPr/>
          <a:lstStyle/>
          <a:p>
            <a:fld id="{CBBDDD4E-16D4-41B9-AADA-A25CEA7F0F3F}" type="slidenum">
              <a:rPr lang="ja-JP" altLang="en-US" smtClean="0"/>
              <a:pPr/>
              <a:t>59</a:t>
            </a:fld>
            <a:endParaRPr lang="ja-JP" altLang="en-US" dirty="0"/>
          </a:p>
        </p:txBody>
      </p:sp>
      <p:pic>
        <p:nvPicPr>
          <p:cNvPr id="6" name="図 5">
            <a:extLst>
              <a:ext uri="{FF2B5EF4-FFF2-40B4-BE49-F238E27FC236}">
                <a16:creationId xmlns:a16="http://schemas.microsoft.com/office/drawing/2014/main" id="{37E4DEBA-F80A-C62E-ADE2-D56C27BB539D}"/>
              </a:ext>
            </a:extLst>
          </p:cNvPr>
          <p:cNvPicPr>
            <a:picLocks noChangeAspect="1"/>
          </p:cNvPicPr>
          <p:nvPr/>
        </p:nvPicPr>
        <p:blipFill>
          <a:blip r:embed="rId2"/>
          <a:stretch>
            <a:fillRect/>
          </a:stretch>
        </p:blipFill>
        <p:spPr>
          <a:xfrm>
            <a:off x="0" y="1165565"/>
            <a:ext cx="9144000" cy="4526870"/>
          </a:xfrm>
          <a:prstGeom prst="rect">
            <a:avLst/>
          </a:prstGeom>
        </p:spPr>
      </p:pic>
    </p:spTree>
    <p:extLst>
      <p:ext uri="{BB962C8B-B14F-4D97-AF65-F5344CB8AC3E}">
        <p14:creationId xmlns:p14="http://schemas.microsoft.com/office/powerpoint/2010/main" val="27301217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BAC1CB-EA67-5F05-37E1-6FFE66841AC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677D03E-5412-E3DA-A811-5778637BF401}"/>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17DA5DD-A312-A3DA-160E-2F435F248A1D}"/>
              </a:ext>
            </a:extLst>
          </p:cNvPr>
          <p:cNvSpPr>
            <a:spLocks noGrp="1"/>
          </p:cNvSpPr>
          <p:nvPr>
            <p:ph type="sldNum" sz="quarter" idx="12"/>
          </p:nvPr>
        </p:nvSpPr>
        <p:spPr/>
        <p:txBody>
          <a:bodyPr/>
          <a:lstStyle/>
          <a:p>
            <a:fld id="{CBBDDD4E-16D4-41B9-AADA-A25CEA7F0F3F}" type="slidenum">
              <a:rPr lang="ja-JP" altLang="en-US" smtClean="0"/>
              <a:pPr/>
              <a:t>60</a:t>
            </a:fld>
            <a:endParaRPr lang="ja-JP" altLang="en-US" dirty="0"/>
          </a:p>
        </p:txBody>
      </p:sp>
      <p:pic>
        <p:nvPicPr>
          <p:cNvPr id="8" name="図 7">
            <a:extLst>
              <a:ext uri="{FF2B5EF4-FFF2-40B4-BE49-F238E27FC236}">
                <a16:creationId xmlns:a16="http://schemas.microsoft.com/office/drawing/2014/main" id="{0C43BD25-7802-B4D1-B71E-2C3931E2BEBA}"/>
              </a:ext>
            </a:extLst>
          </p:cNvPr>
          <p:cNvPicPr>
            <a:picLocks noChangeAspect="1"/>
          </p:cNvPicPr>
          <p:nvPr/>
        </p:nvPicPr>
        <p:blipFill>
          <a:blip r:embed="rId2"/>
          <a:stretch>
            <a:fillRect/>
          </a:stretch>
        </p:blipFill>
        <p:spPr>
          <a:xfrm>
            <a:off x="0" y="1165565"/>
            <a:ext cx="9144000" cy="4526870"/>
          </a:xfrm>
          <a:prstGeom prst="rect">
            <a:avLst/>
          </a:prstGeom>
        </p:spPr>
      </p:pic>
    </p:spTree>
    <p:extLst>
      <p:ext uri="{BB962C8B-B14F-4D97-AF65-F5344CB8AC3E}">
        <p14:creationId xmlns:p14="http://schemas.microsoft.com/office/powerpoint/2010/main" val="6747799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87C32D-1184-6F53-F3EF-6EA0821554B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8DB0189-6D59-D9AD-54BE-0AC98B6D9119}"/>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2637764-26E2-3269-1E77-50C9896DE4EB}"/>
              </a:ext>
            </a:extLst>
          </p:cNvPr>
          <p:cNvSpPr>
            <a:spLocks noGrp="1"/>
          </p:cNvSpPr>
          <p:nvPr>
            <p:ph type="sldNum" sz="quarter" idx="12"/>
          </p:nvPr>
        </p:nvSpPr>
        <p:spPr/>
        <p:txBody>
          <a:bodyPr/>
          <a:lstStyle/>
          <a:p>
            <a:fld id="{CBBDDD4E-16D4-41B9-AADA-A25CEA7F0F3F}" type="slidenum">
              <a:rPr lang="ja-JP" altLang="en-US" smtClean="0"/>
              <a:pPr/>
              <a:t>61</a:t>
            </a:fld>
            <a:endParaRPr lang="ja-JP" altLang="en-US" dirty="0"/>
          </a:p>
        </p:txBody>
      </p:sp>
      <p:sp>
        <p:nvSpPr>
          <p:cNvPr id="6" name="テキスト ボックス 5">
            <a:extLst>
              <a:ext uri="{FF2B5EF4-FFF2-40B4-BE49-F238E27FC236}">
                <a16:creationId xmlns:a16="http://schemas.microsoft.com/office/drawing/2014/main" id="{10A11ECC-0292-C805-04CC-7997B0B66DF6}"/>
              </a:ext>
            </a:extLst>
          </p:cNvPr>
          <p:cNvSpPr txBox="1"/>
          <p:nvPr/>
        </p:nvSpPr>
        <p:spPr>
          <a:xfrm>
            <a:off x="2286000" y="3015734"/>
            <a:ext cx="4572000" cy="369332"/>
          </a:xfrm>
          <a:prstGeom prst="rect">
            <a:avLst/>
          </a:prstGeom>
          <a:noFill/>
        </p:spPr>
        <p:txBody>
          <a:bodyPr wrap="square">
            <a:spAutoFit/>
          </a:bodyPr>
          <a:lstStyle/>
          <a:p>
            <a:r>
              <a:rPr lang="ja-JP" altLang="en-US" dirty="0"/>
              <a:t>-3.75739, -0.000661910</a:t>
            </a:r>
          </a:p>
        </p:txBody>
      </p:sp>
      <p:pic>
        <p:nvPicPr>
          <p:cNvPr id="8" name="図 7">
            <a:extLst>
              <a:ext uri="{FF2B5EF4-FFF2-40B4-BE49-F238E27FC236}">
                <a16:creationId xmlns:a16="http://schemas.microsoft.com/office/drawing/2014/main" id="{F0B7172A-BA26-4601-8117-0B58825D20DF}"/>
              </a:ext>
            </a:extLst>
          </p:cNvPr>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9264471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2DF013-31C9-5E9F-D59C-9B2B2E16164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E3E35BB7-6214-5993-1C5A-48AAAD8BEB34}"/>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D2F709A-3882-F661-5437-65A508DAA791}"/>
              </a:ext>
            </a:extLst>
          </p:cNvPr>
          <p:cNvSpPr>
            <a:spLocks noGrp="1"/>
          </p:cNvSpPr>
          <p:nvPr>
            <p:ph type="sldNum" sz="quarter" idx="12"/>
          </p:nvPr>
        </p:nvSpPr>
        <p:spPr/>
        <p:txBody>
          <a:bodyPr/>
          <a:lstStyle/>
          <a:p>
            <a:fld id="{CBBDDD4E-16D4-41B9-AADA-A25CEA7F0F3F}" type="slidenum">
              <a:rPr lang="ja-JP" altLang="en-US" smtClean="0"/>
              <a:pPr/>
              <a:t>62</a:t>
            </a:fld>
            <a:endParaRPr lang="ja-JP" altLang="en-US" dirty="0"/>
          </a:p>
        </p:txBody>
      </p:sp>
      <p:pic>
        <p:nvPicPr>
          <p:cNvPr id="6" name="図 5">
            <a:extLst>
              <a:ext uri="{FF2B5EF4-FFF2-40B4-BE49-F238E27FC236}">
                <a16:creationId xmlns:a16="http://schemas.microsoft.com/office/drawing/2014/main" id="{69DE9E52-F2D0-031E-F668-7F7BC91EF8CB}"/>
              </a:ext>
            </a:extLst>
          </p:cNvPr>
          <p:cNvPicPr>
            <a:picLocks noChangeAspect="1"/>
          </p:cNvPicPr>
          <p:nvPr/>
        </p:nvPicPr>
        <p:blipFill>
          <a:blip r:embed="rId2"/>
          <a:stretch>
            <a:fillRect/>
          </a:stretch>
        </p:blipFill>
        <p:spPr>
          <a:xfrm>
            <a:off x="285750" y="0"/>
            <a:ext cx="8572500" cy="6858000"/>
          </a:xfrm>
          <a:prstGeom prst="rect">
            <a:avLst/>
          </a:prstGeom>
        </p:spPr>
      </p:pic>
    </p:spTree>
    <p:extLst>
      <p:ext uri="{BB962C8B-B14F-4D97-AF65-F5344CB8AC3E}">
        <p14:creationId xmlns:p14="http://schemas.microsoft.com/office/powerpoint/2010/main" val="339171931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90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147791</TotalTime>
  <Words>8857</Words>
  <Application>Microsoft Office PowerPoint</Application>
  <PresentationFormat>画面に合わせる (4:3)</PresentationFormat>
  <Paragraphs>914</Paragraphs>
  <Slides>63</Slides>
  <Notes>36</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63</vt:i4>
      </vt:variant>
    </vt:vector>
  </HeadingPairs>
  <TitlesOfParts>
    <vt:vector size="70" baseType="lpstr">
      <vt:lpstr>Arial Unicode MS</vt:lpstr>
      <vt:lpstr>游明朝</vt:lpstr>
      <vt:lpstr>Arial</vt:lpstr>
      <vt:lpstr>Calibri</vt:lpstr>
      <vt:lpstr>Times New Roman</vt:lpstr>
      <vt:lpstr>Wingdings</vt:lpstr>
      <vt:lpstr>Office ​​テーマ</vt:lpstr>
      <vt:lpstr>PowerPoint プレゼンテーション</vt:lpstr>
      <vt:lpstr>Background</vt:lpstr>
      <vt:lpstr>PowerPoint プレゼンテーション</vt:lpstr>
      <vt:lpstr>Outline</vt:lpstr>
      <vt:lpstr>Outline</vt:lpstr>
      <vt:lpstr>LHD experiment with multi fast-ion species</vt:lpstr>
      <vt:lpstr>Simulation conditions</vt:lpstr>
      <vt:lpstr>Time evolution of stored fast-ion energy and MHD kinetic energy of the instabilities. </vt:lpstr>
      <vt:lpstr>Time evolution of MHD kinetic energy and  fast-ion profiles near 57 ms.</vt:lpstr>
      <vt:lpstr>PowerPoint プレゼンテーション</vt:lpstr>
      <vt:lpstr>PowerPoint プレゼンテーション</vt:lpstr>
      <vt:lpstr>Outline</vt:lpstr>
      <vt:lpstr>Effect of pressure gradients of multiple fast-ion species on AEs in LHD</vt:lpstr>
      <vt:lpstr>Simulation conditions(Effect of pressure gradients)</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Purpose</vt:lpstr>
      <vt:lpstr>Simulation condition</vt:lpstr>
      <vt:lpstr>Time evolution of stored fast ion energy and MHD kinetic energy of the instabilities. </vt:lpstr>
      <vt:lpstr>Time evolution of MHD kinetic energy and  fast ion profile near 57 ms.</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seki</dc:creator>
  <cp:lastModifiedBy>良輔 關</cp:lastModifiedBy>
  <cp:revision>1160</cp:revision>
  <cp:lastPrinted>2025-09-16T04:20:36Z</cp:lastPrinted>
  <dcterms:created xsi:type="dcterms:W3CDTF">2016-10-10T08:46:42Z</dcterms:created>
  <dcterms:modified xsi:type="dcterms:W3CDTF">2026-09-28T06:53:50Z</dcterms:modified>
</cp:coreProperties>
</file>