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91" r:id="rId4"/>
  </p:sldMasterIdLst>
  <p:notesMasterIdLst>
    <p:notesMasterId r:id="rId42"/>
  </p:notesMasterIdLst>
  <p:handoutMasterIdLst>
    <p:handoutMasterId r:id="rId43"/>
  </p:handoutMasterIdLst>
  <p:sldIdLst>
    <p:sldId id="2147481337" r:id="rId5"/>
    <p:sldId id="2147481355" r:id="rId6"/>
    <p:sldId id="2147481356" r:id="rId7"/>
    <p:sldId id="487" r:id="rId8"/>
    <p:sldId id="484" r:id="rId9"/>
    <p:sldId id="261" r:id="rId10"/>
    <p:sldId id="486" r:id="rId11"/>
    <p:sldId id="2147481366" r:id="rId12"/>
    <p:sldId id="2147481364" r:id="rId13"/>
    <p:sldId id="476" r:id="rId14"/>
    <p:sldId id="2147481340" r:id="rId15"/>
    <p:sldId id="2147481357" r:id="rId16"/>
    <p:sldId id="2147481358" r:id="rId17"/>
    <p:sldId id="2147481339" r:id="rId18"/>
    <p:sldId id="2147481362" r:id="rId19"/>
    <p:sldId id="2147481341" r:id="rId20"/>
    <p:sldId id="2147481342" r:id="rId21"/>
    <p:sldId id="2147481365" r:id="rId22"/>
    <p:sldId id="2147481343" r:id="rId23"/>
    <p:sldId id="2147481363" r:id="rId24"/>
    <p:sldId id="324" r:id="rId25"/>
    <p:sldId id="326" r:id="rId26"/>
    <p:sldId id="2147481349" r:id="rId27"/>
    <p:sldId id="343" r:id="rId28"/>
    <p:sldId id="331" r:id="rId29"/>
    <p:sldId id="330" r:id="rId30"/>
    <p:sldId id="329" r:id="rId31"/>
    <p:sldId id="2147481346" r:id="rId32"/>
    <p:sldId id="2147481348" r:id="rId33"/>
    <p:sldId id="327" r:id="rId34"/>
    <p:sldId id="2147481350" r:id="rId35"/>
    <p:sldId id="2147481351" r:id="rId36"/>
    <p:sldId id="2147481352" r:id="rId37"/>
    <p:sldId id="2147481353" r:id="rId38"/>
    <p:sldId id="2147481360" r:id="rId39"/>
    <p:sldId id="2147481361" r:id="rId40"/>
    <p:sldId id="2147481354" r:id="rId4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76F3E-2B2C-D02E-A927-755D46376812}" name="Elicia Ferrer" initials="EF" userId="ac7d01b8666ae590" providerId="Windows Live"/>
  <p188:author id="{BEF8CA72-6AE8-8AD8-5B9A-8F576BAC3FD5}" name="Janiga, Jaimee" initials="JJ" userId="S::7nj@ornl.gov::c06abe94-9752-4f8c-96a2-49efdf1f636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7DBA00"/>
    <a:srgbClr val="FF9E1B"/>
    <a:srgbClr val="7DC397"/>
    <a:srgbClr val="ECECEC"/>
    <a:srgbClr val="4E008E"/>
    <a:srgbClr val="B50094"/>
    <a:srgbClr val="FE5000"/>
    <a:srgbClr val="ED9634"/>
    <a:srgbClr val="00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574"/>
    <p:restoredTop sz="96311"/>
  </p:normalViewPr>
  <p:slideViewPr>
    <p:cSldViewPr snapToGrid="0">
      <p:cViewPr varScale="1">
        <p:scale>
          <a:sx n="170" d="100"/>
          <a:sy n="170" d="100"/>
        </p:scale>
        <p:origin x="149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05" d="100"/>
          <a:sy n="105" d="100"/>
        </p:scale>
        <p:origin x="4152" y="-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2F454D-A2FB-E28F-62C2-050A837E17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96BDF-7ADA-716C-F5CA-D157A094BB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14C3F-0AF5-DA4C-84F9-3990FF0B58A5}" type="datetimeFigureOut">
              <a:rPr lang="en-US" smtClean="0">
                <a:latin typeface="Aptos" panose="020B0004020202020204" pitchFamily="34" charset="0"/>
              </a:rPr>
              <a:t>9/28/26</a:t>
            </a:fld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77AF2-C6EF-69B3-EBC0-F3BECE6632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AEBCA-6ABE-1DFD-7AA8-A3B2F1B63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AB913-EDAA-C746-870D-9B7877FA5A85}" type="slidenum">
              <a:rPr lang="en-US" smtClean="0">
                <a:latin typeface="Aptos" panose="020B0004020202020204" pitchFamily="34" charset="0"/>
              </a:rPr>
              <a:t>‹#›</a:t>
            </a:fld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90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9F2D4C33-E834-184F-A85B-4B1A7D742F82}" type="datetimeFigureOut">
              <a:rPr lang="en-US" smtClean="0"/>
              <a:pPr/>
              <a:t>9/28/26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CEEA2CD3-FB95-D94F-9F04-F9F995EAB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3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77446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None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Accessing Title Slide Options </a:t>
            </a:r>
            <a:b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</a:b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The standard ORNL presentation template includes five branded title slide layouts: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Standard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The preferred layout for lab-wide and general presentations. Features a default aerial photograph of the lab.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Custom Image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Allows replacement of the default background with a custom full-slide image (16:9 or 4:3 landscape format).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Custom Portrait Image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Supports inclusion of a custom 4:3 portrait image positioned next to the introductory text.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Custom Landscape Image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Supports inclusion of a custom 16:9 landscape image positioned next to the introductory text.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Text Only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Offers additional space for longer titles and multiple presenters.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None/>
            </a:pP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Additional Lab-approved title slides specific to directorates and user facilities are available in PowerPoint under the following folders: </a:t>
            </a: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Custom Title Slides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 and </a:t>
            </a: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User Facility Templates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, located in </a:t>
            </a: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Presentation Templates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None/>
            </a:pPr>
            <a:endParaRPr lang="en-US" b="1" dirty="0">
              <a:latin typeface="Aptos Light" panose="020B0004020202020204" pitchFamily="34" charset="0"/>
              <a:ea typeface="Aptos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None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Custom Title Slide Guidelines</a:t>
            </a:r>
            <a:endParaRPr lang="en-US" dirty="0">
              <a:latin typeface="Aptos Light" panose="020B0004020202020204" pitchFamily="34" charset="0"/>
              <a:ea typeface="Aptos" panose="02000000000000000000" pitchFamily="2" charset="0"/>
            </a:endParaRP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Image Rights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Any custom images, graphics, or photography must be owned by ORNL or used with documented permission from the original creator or source.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Appropriate Image Use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. Select images that work well with the layout. Ensure the focal point of the image is not obscured by the title text and white overlay box.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Relevance and Impact.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 Visuals are a key element of effective communication. Whenever possible, use imagery that enhances the message of your presentation and reflects ORNL’s mission and values.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Quality and Clarity.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 Use high-resolution images for clarity on large screens. Avoid overly complex or dark images that may conflict with the title text.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Text-Only Option.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 If no appropriate or approved imagery is available, or if imagery is not permitted for the subject matter, the </a:t>
            </a:r>
            <a:r>
              <a:rPr lang="en-US" b="1" dirty="0">
                <a:latin typeface="Aptos Light" panose="020B0004020202020204" pitchFamily="34" charset="0"/>
                <a:ea typeface="Aptos" panose="02000000000000000000" pitchFamily="2" charset="0"/>
              </a:rPr>
              <a:t>Title | Text Only</a:t>
            </a:r>
            <a:r>
              <a:rPr lang="en-US" dirty="0">
                <a:latin typeface="Aptos Light" panose="020B0004020202020204" pitchFamily="34" charset="0"/>
                <a:ea typeface="Aptos" panose="02000000000000000000" pitchFamily="2" charset="0"/>
              </a:rPr>
              <a:t> layout provides a clean, professional alternative.</a:t>
            </a:r>
            <a:endParaRPr lang="en-US" dirty="0">
              <a:effectLst/>
              <a:latin typeface="Aptos Light" panose="020B0004020202020204" pitchFamily="34" charset="0"/>
              <a:ea typeface="Aptos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</a:pPr>
            <a:endParaRPr lang="en-US" dirty="0">
              <a:effectLst/>
              <a:latin typeface="Aptos Light" panose="020B0004020202020204" pitchFamily="34" charset="0"/>
              <a:ea typeface="Aptos" panose="02000000000000000000" pitchFamily="2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</a:pPr>
            <a:r>
              <a:rPr lang="en-US" b="1" dirty="0">
                <a:effectLst/>
                <a:latin typeface="Aptos Light" panose="020B0004020202020204" pitchFamily="34" charset="0"/>
                <a:ea typeface="Aptos" panose="02000000000000000000" pitchFamily="2" charset="0"/>
              </a:rPr>
              <a:t>Learn more about ORNL presentations</a:t>
            </a:r>
          </a:p>
          <a:p>
            <a:pPr marL="628650" lvl="1" indent="-171450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Aptos Light" panose="020B0004020202020204" pitchFamily="34" charset="0"/>
                <a:ea typeface="Aptos" panose="02000000000000000000" pitchFamily="2" charset="0"/>
              </a:rPr>
              <a:t>https://</a:t>
            </a:r>
            <a:r>
              <a:rPr lang="en-US" b="0" dirty="0" err="1">
                <a:latin typeface="Aptos Light" panose="020B0004020202020204" pitchFamily="34" charset="0"/>
                <a:ea typeface="Aptos" panose="02000000000000000000" pitchFamily="2" charset="0"/>
              </a:rPr>
              <a:t>ornl.sharepoint.com</a:t>
            </a:r>
            <a:r>
              <a:rPr lang="en-US" b="0" dirty="0">
                <a:latin typeface="Aptos Light" panose="020B0004020202020204" pitchFamily="34" charset="0"/>
                <a:ea typeface="Aptos" panose="02000000000000000000" pitchFamily="2" charset="0"/>
              </a:rPr>
              <a:t>/sites/Branding/</a:t>
            </a:r>
            <a:r>
              <a:rPr lang="en-US" b="0" dirty="0" err="1">
                <a:latin typeface="Aptos Light" panose="020B0004020202020204" pitchFamily="34" charset="0"/>
                <a:ea typeface="Aptos" panose="02000000000000000000" pitchFamily="2" charset="0"/>
              </a:rPr>
              <a:t>SitePages</a:t>
            </a:r>
            <a:r>
              <a:rPr lang="en-US" b="0" dirty="0">
                <a:latin typeface="Aptos Light" panose="020B0004020202020204" pitchFamily="34" charset="0"/>
                <a:ea typeface="Aptos" panose="02000000000000000000" pitchFamily="2" charset="0"/>
              </a:rPr>
              <a:t>/</a:t>
            </a:r>
            <a:r>
              <a:rPr lang="en-US" b="0" dirty="0" err="1">
                <a:latin typeface="Aptos Light" panose="020B0004020202020204" pitchFamily="34" charset="0"/>
                <a:ea typeface="Aptos" panose="02000000000000000000" pitchFamily="2" charset="0"/>
              </a:rPr>
              <a:t>Presentations.aspx</a:t>
            </a:r>
            <a:endParaRPr lang="en-US" b="0" dirty="0">
              <a:latin typeface="Aptos Light" panose="020B0004020202020204" pitchFamily="34" charset="0"/>
              <a:ea typeface="Aptos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A2CD3-FB95-D94F-9F04-F9F995EAB8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7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A2CD3-FB95-D94F-9F04-F9F995EAB82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7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C6643-48C2-7BA8-C944-40E739B9E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0DAF20-D2A7-3603-323A-C67CEA2CD5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36DA6-9A3A-9A90-9877-99BD12684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42DB9-68DF-153E-999F-9CA23B0AB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A2CD3-FB95-D94F-9F04-F9F995EAB82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7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5-P07743_Edited by Laddy Fields">
            <a:extLst>
              <a:ext uri="{FF2B5EF4-FFF2-40B4-BE49-F238E27FC236}">
                <a16:creationId xmlns:a16="http://schemas.microsoft.com/office/drawing/2014/main" id="{67A9F7CF-46EE-7A3A-582A-AF06B67927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6E5A5E-2C67-D407-ED55-56457B6A5BC0}"/>
              </a:ext>
            </a:extLst>
          </p:cNvPr>
          <p:cNvSpPr/>
          <p:nvPr userDrawn="1"/>
        </p:nvSpPr>
        <p:spPr>
          <a:xfrm>
            <a:off x="585216" y="630936"/>
            <a:ext cx="5202936" cy="3902202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89" name="Title 1">
            <a:extLst>
              <a:ext uri="{FF2B5EF4-FFF2-40B4-BE49-F238E27FC236}">
                <a16:creationId xmlns:a16="http://schemas.microsoft.com/office/drawing/2014/main" id="{4E63AC8A-1BE4-CC0D-A87D-57B1147823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588" y="1690732"/>
            <a:ext cx="4626864" cy="747897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1990" name="Subtitle 2">
            <a:extLst>
              <a:ext uri="{FF2B5EF4-FFF2-40B4-BE49-F238E27FC236}">
                <a16:creationId xmlns:a16="http://schemas.microsoft.com/office/drawing/2014/main" id="{2FDEC7A3-8D58-3E27-DFCC-68F1F758C8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588" y="3023290"/>
            <a:ext cx="46268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1" spc="85" baseline="0">
                <a:solidFill>
                  <a:schemeClr val="tx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91" name="Text Placeholder 1961">
            <a:extLst>
              <a:ext uri="{FF2B5EF4-FFF2-40B4-BE49-F238E27FC236}">
                <a16:creationId xmlns:a16="http://schemas.microsoft.com/office/drawing/2014/main" id="{F290C317-5693-2190-DC6C-B1FBB50E65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588" y="1451004"/>
            <a:ext cx="46268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0" i="0" spc="85" baseline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788">
                <a:solidFill>
                  <a:schemeClr val="bg1"/>
                </a:solidFill>
              </a:defRPr>
            </a:lvl2pPr>
            <a:lvl3pPr marL="514350" indent="0" algn="ctr">
              <a:buNone/>
              <a:defRPr sz="788">
                <a:solidFill>
                  <a:schemeClr val="bg1"/>
                </a:solidFill>
              </a:defRPr>
            </a:lvl3pPr>
            <a:lvl4pPr marL="771525" indent="0" algn="ctr">
              <a:buNone/>
              <a:defRPr sz="788">
                <a:solidFill>
                  <a:schemeClr val="bg1"/>
                </a:solidFill>
              </a:defRPr>
            </a:lvl4pPr>
            <a:lvl5pPr marL="1028700" indent="0" algn="ctr">
              <a:buNone/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93" name="Rectangle 1992">
            <a:extLst>
              <a:ext uri="{FF2B5EF4-FFF2-40B4-BE49-F238E27FC236}">
                <a16:creationId xmlns:a16="http://schemas.microsoft.com/office/drawing/2014/main" id="{75F67FD0-9510-D988-3837-38FD99E6DD28}"/>
              </a:ext>
            </a:extLst>
          </p:cNvPr>
          <p:cNvSpPr/>
          <p:nvPr userDrawn="1"/>
        </p:nvSpPr>
        <p:spPr>
          <a:xfrm>
            <a:off x="914400" y="2832355"/>
            <a:ext cx="850392" cy="539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sp>
        <p:nvSpPr>
          <p:cNvPr id="1994" name="Text Placeholder 47">
            <a:extLst>
              <a:ext uri="{FF2B5EF4-FFF2-40B4-BE49-F238E27FC236}">
                <a16:creationId xmlns:a16="http://schemas.microsoft.com/office/drawing/2014/main" id="{CE691B96-E32E-F7AA-D0A1-ACAFF2C96F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588" y="3599190"/>
            <a:ext cx="4626864" cy="184666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51435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77152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02870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C0DE8B0-00F7-8DAF-901A-A1000D757C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828" y="856047"/>
            <a:ext cx="1780479" cy="3210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78D00F-D9AE-E1AF-0E47-34A8189E2E62}"/>
              </a:ext>
            </a:extLst>
          </p:cNvPr>
          <p:cNvGrpSpPr/>
          <p:nvPr userDrawn="1"/>
        </p:nvGrpSpPr>
        <p:grpSpPr>
          <a:xfrm>
            <a:off x="859582" y="4018687"/>
            <a:ext cx="4553667" cy="334480"/>
            <a:chOff x="859581" y="5358242"/>
            <a:chExt cx="4553667" cy="4459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CD3442-F157-B130-4C8C-C1C6563CA624}"/>
                </a:ext>
              </a:extLst>
            </p:cNvPr>
            <p:cNvSpPr txBox="1"/>
            <p:nvPr userDrawn="1"/>
          </p:nvSpPr>
          <p:spPr>
            <a:xfrm>
              <a:off x="2368296" y="5404105"/>
              <a:ext cx="304495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5" name="Picture 4" descr="Shape&#10;&#10;AI-generated content may be incorrect.">
              <a:extLst>
                <a:ext uri="{FF2B5EF4-FFF2-40B4-BE49-F238E27FC236}">
                  <a16:creationId xmlns:a16="http://schemas.microsoft.com/office/drawing/2014/main" id="{D47D5A10-ED5E-F8B2-A87C-B355D63D2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81" y="5358242"/>
              <a:ext cx="1526303" cy="438406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48C0B-0CA2-3215-034A-F3F7983ABD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284982"/>
            <a:ext cx="4626864" cy="24688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172075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25B3089-0A48-0AC4-08EB-C9D35463AC28}"/>
              </a:ext>
            </a:extLst>
          </p:cNvPr>
          <p:cNvSpPr/>
          <p:nvPr userDrawn="1"/>
        </p:nvSpPr>
        <p:spPr>
          <a:xfrm>
            <a:off x="289323" y="4511280"/>
            <a:ext cx="5174715" cy="431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4C945081-2E41-8958-47F9-7669134012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27432" y="0"/>
            <a:ext cx="9166412" cy="5173756"/>
          </a:xfrm>
          <a:custGeom>
            <a:avLst/>
            <a:gdLst>
              <a:gd name="connsiteX0" fmla="*/ 896615 w 12192000"/>
              <a:gd name="connsiteY0" fmla="*/ 829307 h 6858000"/>
              <a:gd name="connsiteX1" fmla="*/ 896615 w 12192000"/>
              <a:gd name="connsiteY1" fmla="*/ 6028692 h 6858000"/>
              <a:gd name="connsiteX2" fmla="*/ 6096000 w 12192000"/>
              <a:gd name="connsiteY2" fmla="*/ 6028692 h 6858000"/>
              <a:gd name="connsiteX3" fmla="*/ 6096000 w 12192000"/>
              <a:gd name="connsiteY3" fmla="*/ 82930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  <a:gd name="connsiteX0" fmla="*/ 896615 w 12192000"/>
              <a:gd name="connsiteY0" fmla="*/ 829307 h 6858000"/>
              <a:gd name="connsiteX1" fmla="*/ 896615 w 12192000"/>
              <a:gd name="connsiteY1" fmla="*/ 6028692 h 6858000"/>
              <a:gd name="connsiteX2" fmla="*/ 6096000 w 12192000"/>
              <a:gd name="connsiteY2" fmla="*/ 6028692 h 6858000"/>
              <a:gd name="connsiteX3" fmla="*/ 6096000 w 12192000"/>
              <a:gd name="connsiteY3" fmla="*/ 829307 h 6858000"/>
              <a:gd name="connsiteX4" fmla="*/ 896615 w 12192000"/>
              <a:gd name="connsiteY4" fmla="*/ 829307 h 6858000"/>
              <a:gd name="connsiteX5" fmla="*/ 0 w 12192000"/>
              <a:gd name="connsiteY5" fmla="*/ 0 h 6858000"/>
              <a:gd name="connsiteX6" fmla="*/ 8413377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  <a:gd name="connsiteX9" fmla="*/ 0 w 12192000"/>
              <a:gd name="connsiteY9" fmla="*/ 0 h 6858000"/>
              <a:gd name="connsiteX0" fmla="*/ 896615 w 12192000"/>
              <a:gd name="connsiteY0" fmla="*/ 842754 h 6871447"/>
              <a:gd name="connsiteX1" fmla="*/ 896615 w 12192000"/>
              <a:gd name="connsiteY1" fmla="*/ 6042139 h 6871447"/>
              <a:gd name="connsiteX2" fmla="*/ 6096000 w 12192000"/>
              <a:gd name="connsiteY2" fmla="*/ 6042139 h 6871447"/>
              <a:gd name="connsiteX3" fmla="*/ 6096000 w 12192000"/>
              <a:gd name="connsiteY3" fmla="*/ 842754 h 6871447"/>
              <a:gd name="connsiteX4" fmla="*/ 896615 w 12192000"/>
              <a:gd name="connsiteY4" fmla="*/ 842754 h 6871447"/>
              <a:gd name="connsiteX5" fmla="*/ 0 w 12192000"/>
              <a:gd name="connsiteY5" fmla="*/ 13447 h 6871447"/>
              <a:gd name="connsiteX6" fmla="*/ 9825318 w 12192000"/>
              <a:gd name="connsiteY6" fmla="*/ 0 h 6871447"/>
              <a:gd name="connsiteX7" fmla="*/ 12192000 w 12192000"/>
              <a:gd name="connsiteY7" fmla="*/ 6871447 h 6871447"/>
              <a:gd name="connsiteX8" fmla="*/ 0 w 12192000"/>
              <a:gd name="connsiteY8" fmla="*/ 6871447 h 6871447"/>
              <a:gd name="connsiteX9" fmla="*/ 0 w 12192000"/>
              <a:gd name="connsiteY9" fmla="*/ 13447 h 6871447"/>
              <a:gd name="connsiteX0" fmla="*/ 896615 w 9825318"/>
              <a:gd name="connsiteY0" fmla="*/ 842754 h 6871447"/>
              <a:gd name="connsiteX1" fmla="*/ 896615 w 9825318"/>
              <a:gd name="connsiteY1" fmla="*/ 6042139 h 6871447"/>
              <a:gd name="connsiteX2" fmla="*/ 6096000 w 9825318"/>
              <a:gd name="connsiteY2" fmla="*/ 6042139 h 6871447"/>
              <a:gd name="connsiteX3" fmla="*/ 6096000 w 9825318"/>
              <a:gd name="connsiteY3" fmla="*/ 842754 h 6871447"/>
              <a:gd name="connsiteX4" fmla="*/ 896615 w 9825318"/>
              <a:gd name="connsiteY4" fmla="*/ 842754 h 6871447"/>
              <a:gd name="connsiteX5" fmla="*/ 0 w 9825318"/>
              <a:gd name="connsiteY5" fmla="*/ 13447 h 6871447"/>
              <a:gd name="connsiteX6" fmla="*/ 9825318 w 9825318"/>
              <a:gd name="connsiteY6" fmla="*/ 0 h 6871447"/>
              <a:gd name="connsiteX7" fmla="*/ 8346141 w 9825318"/>
              <a:gd name="connsiteY7" fmla="*/ 6858000 h 6871447"/>
              <a:gd name="connsiteX8" fmla="*/ 0 w 9825318"/>
              <a:gd name="connsiteY8" fmla="*/ 6871447 h 6871447"/>
              <a:gd name="connsiteX9" fmla="*/ 0 w 9825318"/>
              <a:gd name="connsiteY9" fmla="*/ 13447 h 6871447"/>
              <a:gd name="connsiteX0" fmla="*/ 896615 w 9879106"/>
              <a:gd name="connsiteY0" fmla="*/ 842754 h 6871447"/>
              <a:gd name="connsiteX1" fmla="*/ 896615 w 9879106"/>
              <a:gd name="connsiteY1" fmla="*/ 6042139 h 6871447"/>
              <a:gd name="connsiteX2" fmla="*/ 6096000 w 9879106"/>
              <a:gd name="connsiteY2" fmla="*/ 6042139 h 6871447"/>
              <a:gd name="connsiteX3" fmla="*/ 6096000 w 9879106"/>
              <a:gd name="connsiteY3" fmla="*/ 842754 h 6871447"/>
              <a:gd name="connsiteX4" fmla="*/ 896615 w 9879106"/>
              <a:gd name="connsiteY4" fmla="*/ 842754 h 6871447"/>
              <a:gd name="connsiteX5" fmla="*/ 0 w 9879106"/>
              <a:gd name="connsiteY5" fmla="*/ 13447 h 6871447"/>
              <a:gd name="connsiteX6" fmla="*/ 9825318 w 9879106"/>
              <a:gd name="connsiteY6" fmla="*/ 0 h 6871447"/>
              <a:gd name="connsiteX7" fmla="*/ 9879106 w 9879106"/>
              <a:gd name="connsiteY7" fmla="*/ 6844553 h 6871447"/>
              <a:gd name="connsiteX8" fmla="*/ 0 w 9879106"/>
              <a:gd name="connsiteY8" fmla="*/ 6871447 h 6871447"/>
              <a:gd name="connsiteX9" fmla="*/ 0 w 9879106"/>
              <a:gd name="connsiteY9" fmla="*/ 13447 h 6871447"/>
              <a:gd name="connsiteX0" fmla="*/ 896615 w 9879106"/>
              <a:gd name="connsiteY0" fmla="*/ 842754 h 6871447"/>
              <a:gd name="connsiteX1" fmla="*/ 896615 w 9879106"/>
              <a:gd name="connsiteY1" fmla="*/ 6042139 h 6871447"/>
              <a:gd name="connsiteX2" fmla="*/ 6096000 w 9879106"/>
              <a:gd name="connsiteY2" fmla="*/ 6042139 h 6871447"/>
              <a:gd name="connsiteX3" fmla="*/ 6096000 w 9879106"/>
              <a:gd name="connsiteY3" fmla="*/ 842754 h 6871447"/>
              <a:gd name="connsiteX4" fmla="*/ 896615 w 9879106"/>
              <a:gd name="connsiteY4" fmla="*/ 842754 h 6871447"/>
              <a:gd name="connsiteX5" fmla="*/ 0 w 9879106"/>
              <a:gd name="connsiteY5" fmla="*/ 13447 h 6871447"/>
              <a:gd name="connsiteX6" fmla="*/ 9865659 w 9879106"/>
              <a:gd name="connsiteY6" fmla="*/ 0 h 6871447"/>
              <a:gd name="connsiteX7" fmla="*/ 9879106 w 9879106"/>
              <a:gd name="connsiteY7" fmla="*/ 6844553 h 6871447"/>
              <a:gd name="connsiteX8" fmla="*/ 0 w 9879106"/>
              <a:gd name="connsiteY8" fmla="*/ 6871447 h 6871447"/>
              <a:gd name="connsiteX9" fmla="*/ 0 w 9879106"/>
              <a:gd name="connsiteY9" fmla="*/ 13447 h 6871447"/>
              <a:gd name="connsiteX0" fmla="*/ 896615 w 9879106"/>
              <a:gd name="connsiteY0" fmla="*/ 842754 h 6871447"/>
              <a:gd name="connsiteX1" fmla="*/ 896615 w 9879106"/>
              <a:gd name="connsiteY1" fmla="*/ 6042139 h 6871447"/>
              <a:gd name="connsiteX2" fmla="*/ 6096000 w 9879106"/>
              <a:gd name="connsiteY2" fmla="*/ 6042139 h 6871447"/>
              <a:gd name="connsiteX3" fmla="*/ 6096000 w 9879106"/>
              <a:gd name="connsiteY3" fmla="*/ 842754 h 6871447"/>
              <a:gd name="connsiteX4" fmla="*/ 896615 w 9879106"/>
              <a:gd name="connsiteY4" fmla="*/ 842754 h 6871447"/>
              <a:gd name="connsiteX5" fmla="*/ 0 w 9879106"/>
              <a:gd name="connsiteY5" fmla="*/ 13447 h 6871447"/>
              <a:gd name="connsiteX6" fmla="*/ 9865659 w 9879106"/>
              <a:gd name="connsiteY6" fmla="*/ 0 h 6871447"/>
              <a:gd name="connsiteX7" fmla="*/ 9879106 w 9879106"/>
              <a:gd name="connsiteY7" fmla="*/ 6871447 h 6871447"/>
              <a:gd name="connsiteX8" fmla="*/ 0 w 9879106"/>
              <a:gd name="connsiteY8" fmla="*/ 6871447 h 6871447"/>
              <a:gd name="connsiteX9" fmla="*/ 0 w 9879106"/>
              <a:gd name="connsiteY9" fmla="*/ 13447 h 6871447"/>
              <a:gd name="connsiteX0" fmla="*/ 896615 w 9879106"/>
              <a:gd name="connsiteY0" fmla="*/ 842754 h 6871447"/>
              <a:gd name="connsiteX1" fmla="*/ 896615 w 9879106"/>
              <a:gd name="connsiteY1" fmla="*/ 6042139 h 6871447"/>
              <a:gd name="connsiteX2" fmla="*/ 6096000 w 9879106"/>
              <a:gd name="connsiteY2" fmla="*/ 6042139 h 6871447"/>
              <a:gd name="connsiteX3" fmla="*/ 6096000 w 9879106"/>
              <a:gd name="connsiteY3" fmla="*/ 842754 h 6871447"/>
              <a:gd name="connsiteX4" fmla="*/ 896615 w 9879106"/>
              <a:gd name="connsiteY4" fmla="*/ 842754 h 6871447"/>
              <a:gd name="connsiteX5" fmla="*/ 1331258 w 9879106"/>
              <a:gd name="connsiteY5" fmla="*/ 309282 h 6871447"/>
              <a:gd name="connsiteX6" fmla="*/ 9865659 w 9879106"/>
              <a:gd name="connsiteY6" fmla="*/ 0 h 6871447"/>
              <a:gd name="connsiteX7" fmla="*/ 9879106 w 9879106"/>
              <a:gd name="connsiteY7" fmla="*/ 6871447 h 6871447"/>
              <a:gd name="connsiteX8" fmla="*/ 0 w 9879106"/>
              <a:gd name="connsiteY8" fmla="*/ 6871447 h 6871447"/>
              <a:gd name="connsiteX9" fmla="*/ 1331258 w 9879106"/>
              <a:gd name="connsiteY9" fmla="*/ 309282 h 6871447"/>
              <a:gd name="connsiteX0" fmla="*/ 896615 w 9879106"/>
              <a:gd name="connsiteY0" fmla="*/ 842754 h 6871447"/>
              <a:gd name="connsiteX1" fmla="*/ 896615 w 9879106"/>
              <a:gd name="connsiteY1" fmla="*/ 6042139 h 6871447"/>
              <a:gd name="connsiteX2" fmla="*/ 6096000 w 9879106"/>
              <a:gd name="connsiteY2" fmla="*/ 6042139 h 6871447"/>
              <a:gd name="connsiteX3" fmla="*/ 6096000 w 9879106"/>
              <a:gd name="connsiteY3" fmla="*/ 842754 h 6871447"/>
              <a:gd name="connsiteX4" fmla="*/ 896615 w 9879106"/>
              <a:gd name="connsiteY4" fmla="*/ 842754 h 6871447"/>
              <a:gd name="connsiteX5" fmla="*/ 255494 w 9879106"/>
              <a:gd name="connsiteY5" fmla="*/ 0 h 6871447"/>
              <a:gd name="connsiteX6" fmla="*/ 9865659 w 9879106"/>
              <a:gd name="connsiteY6" fmla="*/ 0 h 6871447"/>
              <a:gd name="connsiteX7" fmla="*/ 9879106 w 9879106"/>
              <a:gd name="connsiteY7" fmla="*/ 6871447 h 6871447"/>
              <a:gd name="connsiteX8" fmla="*/ 0 w 9879106"/>
              <a:gd name="connsiteY8" fmla="*/ 6871447 h 6871447"/>
              <a:gd name="connsiteX9" fmla="*/ 255494 w 9879106"/>
              <a:gd name="connsiteY9" fmla="*/ 0 h 6871447"/>
              <a:gd name="connsiteX0" fmla="*/ 641121 w 9623612"/>
              <a:gd name="connsiteY0" fmla="*/ 842754 h 6871447"/>
              <a:gd name="connsiteX1" fmla="*/ 641121 w 9623612"/>
              <a:gd name="connsiteY1" fmla="*/ 6042139 h 6871447"/>
              <a:gd name="connsiteX2" fmla="*/ 5840506 w 9623612"/>
              <a:gd name="connsiteY2" fmla="*/ 6042139 h 6871447"/>
              <a:gd name="connsiteX3" fmla="*/ 5840506 w 9623612"/>
              <a:gd name="connsiteY3" fmla="*/ 842754 h 6871447"/>
              <a:gd name="connsiteX4" fmla="*/ 641121 w 9623612"/>
              <a:gd name="connsiteY4" fmla="*/ 842754 h 6871447"/>
              <a:gd name="connsiteX5" fmla="*/ 0 w 9623612"/>
              <a:gd name="connsiteY5" fmla="*/ 0 h 6871447"/>
              <a:gd name="connsiteX6" fmla="*/ 9610165 w 9623612"/>
              <a:gd name="connsiteY6" fmla="*/ 0 h 6871447"/>
              <a:gd name="connsiteX7" fmla="*/ 9623612 w 9623612"/>
              <a:gd name="connsiteY7" fmla="*/ 6871447 h 6871447"/>
              <a:gd name="connsiteX8" fmla="*/ 524435 w 9623612"/>
              <a:gd name="connsiteY8" fmla="*/ 6535270 h 6871447"/>
              <a:gd name="connsiteX9" fmla="*/ 0 w 9623612"/>
              <a:gd name="connsiteY9" fmla="*/ 0 h 6871447"/>
              <a:gd name="connsiteX0" fmla="*/ 641121 w 9623612"/>
              <a:gd name="connsiteY0" fmla="*/ 842754 h 6871447"/>
              <a:gd name="connsiteX1" fmla="*/ 641121 w 9623612"/>
              <a:gd name="connsiteY1" fmla="*/ 6042139 h 6871447"/>
              <a:gd name="connsiteX2" fmla="*/ 5840506 w 9623612"/>
              <a:gd name="connsiteY2" fmla="*/ 6042139 h 6871447"/>
              <a:gd name="connsiteX3" fmla="*/ 5840506 w 9623612"/>
              <a:gd name="connsiteY3" fmla="*/ 842754 h 6871447"/>
              <a:gd name="connsiteX4" fmla="*/ 641121 w 9623612"/>
              <a:gd name="connsiteY4" fmla="*/ 842754 h 6871447"/>
              <a:gd name="connsiteX5" fmla="*/ 0 w 9623612"/>
              <a:gd name="connsiteY5" fmla="*/ 0 h 6871447"/>
              <a:gd name="connsiteX6" fmla="*/ 9610165 w 9623612"/>
              <a:gd name="connsiteY6" fmla="*/ 0 h 6871447"/>
              <a:gd name="connsiteX7" fmla="*/ 9623612 w 9623612"/>
              <a:gd name="connsiteY7" fmla="*/ 6871447 h 6871447"/>
              <a:gd name="connsiteX8" fmla="*/ 67235 w 9623612"/>
              <a:gd name="connsiteY8" fmla="*/ 6831105 h 6871447"/>
              <a:gd name="connsiteX9" fmla="*/ 0 w 9623612"/>
              <a:gd name="connsiteY9" fmla="*/ 0 h 6871447"/>
              <a:gd name="connsiteX0" fmla="*/ 641121 w 9623612"/>
              <a:gd name="connsiteY0" fmla="*/ 842754 h 6871447"/>
              <a:gd name="connsiteX1" fmla="*/ 641121 w 9623612"/>
              <a:gd name="connsiteY1" fmla="*/ 6042139 h 6871447"/>
              <a:gd name="connsiteX2" fmla="*/ 5840506 w 9623612"/>
              <a:gd name="connsiteY2" fmla="*/ 6042139 h 6871447"/>
              <a:gd name="connsiteX3" fmla="*/ 5840506 w 9623612"/>
              <a:gd name="connsiteY3" fmla="*/ 842754 h 6871447"/>
              <a:gd name="connsiteX4" fmla="*/ 641121 w 9623612"/>
              <a:gd name="connsiteY4" fmla="*/ 842754 h 6871447"/>
              <a:gd name="connsiteX5" fmla="*/ 0 w 9623612"/>
              <a:gd name="connsiteY5" fmla="*/ 0 h 6871447"/>
              <a:gd name="connsiteX6" fmla="*/ 9610165 w 9623612"/>
              <a:gd name="connsiteY6" fmla="*/ 0 h 6871447"/>
              <a:gd name="connsiteX7" fmla="*/ 9623612 w 9623612"/>
              <a:gd name="connsiteY7" fmla="*/ 6871447 h 6871447"/>
              <a:gd name="connsiteX8" fmla="*/ 53788 w 9623612"/>
              <a:gd name="connsiteY8" fmla="*/ 6615952 h 6871447"/>
              <a:gd name="connsiteX9" fmla="*/ 0 w 9623612"/>
              <a:gd name="connsiteY9" fmla="*/ 0 h 6871447"/>
              <a:gd name="connsiteX0" fmla="*/ 641121 w 9623612"/>
              <a:gd name="connsiteY0" fmla="*/ 842754 h 6871447"/>
              <a:gd name="connsiteX1" fmla="*/ 641121 w 9623612"/>
              <a:gd name="connsiteY1" fmla="*/ 6042139 h 6871447"/>
              <a:gd name="connsiteX2" fmla="*/ 5840506 w 9623612"/>
              <a:gd name="connsiteY2" fmla="*/ 6042139 h 6871447"/>
              <a:gd name="connsiteX3" fmla="*/ 5840506 w 9623612"/>
              <a:gd name="connsiteY3" fmla="*/ 842754 h 6871447"/>
              <a:gd name="connsiteX4" fmla="*/ 641121 w 9623612"/>
              <a:gd name="connsiteY4" fmla="*/ 842754 h 6871447"/>
              <a:gd name="connsiteX5" fmla="*/ 0 w 9623612"/>
              <a:gd name="connsiteY5" fmla="*/ 0 h 6871447"/>
              <a:gd name="connsiteX6" fmla="*/ 9610165 w 9623612"/>
              <a:gd name="connsiteY6" fmla="*/ 0 h 6871447"/>
              <a:gd name="connsiteX7" fmla="*/ 9623612 w 9623612"/>
              <a:gd name="connsiteY7" fmla="*/ 6871447 h 6871447"/>
              <a:gd name="connsiteX8" fmla="*/ 26894 w 9623612"/>
              <a:gd name="connsiteY8" fmla="*/ 6871446 h 6871447"/>
              <a:gd name="connsiteX9" fmla="*/ 0 w 9623612"/>
              <a:gd name="connsiteY9" fmla="*/ 0 h 6871447"/>
              <a:gd name="connsiteX0" fmla="*/ 614227 w 9596718"/>
              <a:gd name="connsiteY0" fmla="*/ 842754 h 6871447"/>
              <a:gd name="connsiteX1" fmla="*/ 614227 w 9596718"/>
              <a:gd name="connsiteY1" fmla="*/ 6042139 h 6871447"/>
              <a:gd name="connsiteX2" fmla="*/ 5813612 w 9596718"/>
              <a:gd name="connsiteY2" fmla="*/ 6042139 h 6871447"/>
              <a:gd name="connsiteX3" fmla="*/ 5813612 w 9596718"/>
              <a:gd name="connsiteY3" fmla="*/ 842754 h 6871447"/>
              <a:gd name="connsiteX4" fmla="*/ 614227 w 9596718"/>
              <a:gd name="connsiteY4" fmla="*/ 842754 h 6871447"/>
              <a:gd name="connsiteX5" fmla="*/ 537882 w 9596718"/>
              <a:gd name="connsiteY5" fmla="*/ 26894 h 6871447"/>
              <a:gd name="connsiteX6" fmla="*/ 9583271 w 9596718"/>
              <a:gd name="connsiteY6" fmla="*/ 0 h 6871447"/>
              <a:gd name="connsiteX7" fmla="*/ 9596718 w 9596718"/>
              <a:gd name="connsiteY7" fmla="*/ 6871447 h 6871447"/>
              <a:gd name="connsiteX8" fmla="*/ 0 w 9596718"/>
              <a:gd name="connsiteY8" fmla="*/ 6871446 h 6871447"/>
              <a:gd name="connsiteX9" fmla="*/ 537882 w 9596718"/>
              <a:gd name="connsiteY9" fmla="*/ 26894 h 6871447"/>
              <a:gd name="connsiteX0" fmla="*/ 614227 w 9596718"/>
              <a:gd name="connsiteY0" fmla="*/ 842754 h 6871447"/>
              <a:gd name="connsiteX1" fmla="*/ 614227 w 9596718"/>
              <a:gd name="connsiteY1" fmla="*/ 6042139 h 6871447"/>
              <a:gd name="connsiteX2" fmla="*/ 5813612 w 9596718"/>
              <a:gd name="connsiteY2" fmla="*/ 6042139 h 6871447"/>
              <a:gd name="connsiteX3" fmla="*/ 5813612 w 9596718"/>
              <a:gd name="connsiteY3" fmla="*/ 842754 h 6871447"/>
              <a:gd name="connsiteX4" fmla="*/ 614227 w 9596718"/>
              <a:gd name="connsiteY4" fmla="*/ 842754 h 6871447"/>
              <a:gd name="connsiteX5" fmla="*/ 40341 w 9596718"/>
              <a:gd name="connsiteY5" fmla="*/ 0 h 6871447"/>
              <a:gd name="connsiteX6" fmla="*/ 9583271 w 9596718"/>
              <a:gd name="connsiteY6" fmla="*/ 0 h 6871447"/>
              <a:gd name="connsiteX7" fmla="*/ 9596718 w 9596718"/>
              <a:gd name="connsiteY7" fmla="*/ 6871447 h 6871447"/>
              <a:gd name="connsiteX8" fmla="*/ 0 w 9596718"/>
              <a:gd name="connsiteY8" fmla="*/ 6871446 h 6871447"/>
              <a:gd name="connsiteX9" fmla="*/ 40341 w 9596718"/>
              <a:gd name="connsiteY9" fmla="*/ 0 h 6871447"/>
              <a:gd name="connsiteX0" fmla="*/ 614227 w 9583285"/>
              <a:gd name="connsiteY0" fmla="*/ 842754 h 6884894"/>
              <a:gd name="connsiteX1" fmla="*/ 614227 w 9583285"/>
              <a:gd name="connsiteY1" fmla="*/ 6042139 h 6884894"/>
              <a:gd name="connsiteX2" fmla="*/ 5813612 w 9583285"/>
              <a:gd name="connsiteY2" fmla="*/ 6042139 h 6884894"/>
              <a:gd name="connsiteX3" fmla="*/ 5813612 w 9583285"/>
              <a:gd name="connsiteY3" fmla="*/ 842754 h 6884894"/>
              <a:gd name="connsiteX4" fmla="*/ 614227 w 9583285"/>
              <a:gd name="connsiteY4" fmla="*/ 842754 h 6884894"/>
              <a:gd name="connsiteX5" fmla="*/ 40341 w 9583285"/>
              <a:gd name="connsiteY5" fmla="*/ 0 h 6884894"/>
              <a:gd name="connsiteX6" fmla="*/ 9583271 w 9583285"/>
              <a:gd name="connsiteY6" fmla="*/ 0 h 6884894"/>
              <a:gd name="connsiteX7" fmla="*/ 8588188 w 9583285"/>
              <a:gd name="connsiteY7" fmla="*/ 6884894 h 6884894"/>
              <a:gd name="connsiteX8" fmla="*/ 0 w 9583285"/>
              <a:gd name="connsiteY8" fmla="*/ 6871446 h 6884894"/>
              <a:gd name="connsiteX9" fmla="*/ 40341 w 9583285"/>
              <a:gd name="connsiteY9" fmla="*/ 0 h 6884894"/>
              <a:gd name="connsiteX0" fmla="*/ 614227 w 9583304"/>
              <a:gd name="connsiteY0" fmla="*/ 842754 h 6871447"/>
              <a:gd name="connsiteX1" fmla="*/ 614227 w 9583304"/>
              <a:gd name="connsiteY1" fmla="*/ 6042139 h 6871447"/>
              <a:gd name="connsiteX2" fmla="*/ 5813612 w 9583304"/>
              <a:gd name="connsiteY2" fmla="*/ 6042139 h 6871447"/>
              <a:gd name="connsiteX3" fmla="*/ 5813612 w 9583304"/>
              <a:gd name="connsiteY3" fmla="*/ 842754 h 6871447"/>
              <a:gd name="connsiteX4" fmla="*/ 614227 w 9583304"/>
              <a:gd name="connsiteY4" fmla="*/ 842754 h 6871447"/>
              <a:gd name="connsiteX5" fmla="*/ 40341 w 9583304"/>
              <a:gd name="connsiteY5" fmla="*/ 0 h 6871447"/>
              <a:gd name="connsiteX6" fmla="*/ 9583271 w 9583304"/>
              <a:gd name="connsiteY6" fmla="*/ 0 h 6871447"/>
              <a:gd name="connsiteX7" fmla="*/ 9139518 w 9583304"/>
              <a:gd name="connsiteY7" fmla="*/ 6871447 h 6871447"/>
              <a:gd name="connsiteX8" fmla="*/ 0 w 9583304"/>
              <a:gd name="connsiteY8" fmla="*/ 6871446 h 6871447"/>
              <a:gd name="connsiteX9" fmla="*/ 40341 w 9583304"/>
              <a:gd name="connsiteY9" fmla="*/ 0 h 6871447"/>
              <a:gd name="connsiteX0" fmla="*/ 614227 w 9139518"/>
              <a:gd name="connsiteY0" fmla="*/ 842754 h 6871447"/>
              <a:gd name="connsiteX1" fmla="*/ 614227 w 9139518"/>
              <a:gd name="connsiteY1" fmla="*/ 6042139 h 6871447"/>
              <a:gd name="connsiteX2" fmla="*/ 5813612 w 9139518"/>
              <a:gd name="connsiteY2" fmla="*/ 6042139 h 6871447"/>
              <a:gd name="connsiteX3" fmla="*/ 5813612 w 9139518"/>
              <a:gd name="connsiteY3" fmla="*/ 842754 h 6871447"/>
              <a:gd name="connsiteX4" fmla="*/ 614227 w 9139518"/>
              <a:gd name="connsiteY4" fmla="*/ 842754 h 6871447"/>
              <a:gd name="connsiteX5" fmla="*/ 40341 w 9139518"/>
              <a:gd name="connsiteY5" fmla="*/ 0 h 6871447"/>
              <a:gd name="connsiteX6" fmla="*/ 8373035 w 9139518"/>
              <a:gd name="connsiteY6" fmla="*/ 40341 h 6871447"/>
              <a:gd name="connsiteX7" fmla="*/ 9139518 w 9139518"/>
              <a:gd name="connsiteY7" fmla="*/ 6871447 h 6871447"/>
              <a:gd name="connsiteX8" fmla="*/ 0 w 9139518"/>
              <a:gd name="connsiteY8" fmla="*/ 6871446 h 6871447"/>
              <a:gd name="connsiteX9" fmla="*/ 40341 w 9139518"/>
              <a:gd name="connsiteY9" fmla="*/ 0 h 6871447"/>
              <a:gd name="connsiteX0" fmla="*/ 614227 w 9153561"/>
              <a:gd name="connsiteY0" fmla="*/ 842754 h 6871447"/>
              <a:gd name="connsiteX1" fmla="*/ 614227 w 9153561"/>
              <a:gd name="connsiteY1" fmla="*/ 6042139 h 6871447"/>
              <a:gd name="connsiteX2" fmla="*/ 5813612 w 9153561"/>
              <a:gd name="connsiteY2" fmla="*/ 6042139 h 6871447"/>
              <a:gd name="connsiteX3" fmla="*/ 5813612 w 9153561"/>
              <a:gd name="connsiteY3" fmla="*/ 842754 h 6871447"/>
              <a:gd name="connsiteX4" fmla="*/ 614227 w 9153561"/>
              <a:gd name="connsiteY4" fmla="*/ 842754 h 6871447"/>
              <a:gd name="connsiteX5" fmla="*/ 40341 w 9153561"/>
              <a:gd name="connsiteY5" fmla="*/ 0 h 6871447"/>
              <a:gd name="connsiteX6" fmla="*/ 9152965 w 9153561"/>
              <a:gd name="connsiteY6" fmla="*/ 13447 h 6871447"/>
              <a:gd name="connsiteX7" fmla="*/ 9139518 w 9153561"/>
              <a:gd name="connsiteY7" fmla="*/ 6871447 h 6871447"/>
              <a:gd name="connsiteX8" fmla="*/ 0 w 9153561"/>
              <a:gd name="connsiteY8" fmla="*/ 6871446 h 6871447"/>
              <a:gd name="connsiteX9" fmla="*/ 40341 w 9153561"/>
              <a:gd name="connsiteY9" fmla="*/ 0 h 6871447"/>
              <a:gd name="connsiteX0" fmla="*/ 614227 w 9166412"/>
              <a:gd name="connsiteY0" fmla="*/ 842754 h 6898341"/>
              <a:gd name="connsiteX1" fmla="*/ 614227 w 9166412"/>
              <a:gd name="connsiteY1" fmla="*/ 6042139 h 6898341"/>
              <a:gd name="connsiteX2" fmla="*/ 5813612 w 9166412"/>
              <a:gd name="connsiteY2" fmla="*/ 6042139 h 6898341"/>
              <a:gd name="connsiteX3" fmla="*/ 5813612 w 9166412"/>
              <a:gd name="connsiteY3" fmla="*/ 842754 h 6898341"/>
              <a:gd name="connsiteX4" fmla="*/ 614227 w 9166412"/>
              <a:gd name="connsiteY4" fmla="*/ 842754 h 6898341"/>
              <a:gd name="connsiteX5" fmla="*/ 40341 w 9166412"/>
              <a:gd name="connsiteY5" fmla="*/ 0 h 6898341"/>
              <a:gd name="connsiteX6" fmla="*/ 9152965 w 9166412"/>
              <a:gd name="connsiteY6" fmla="*/ 13447 h 6898341"/>
              <a:gd name="connsiteX7" fmla="*/ 9166412 w 9166412"/>
              <a:gd name="connsiteY7" fmla="*/ 6898341 h 6898341"/>
              <a:gd name="connsiteX8" fmla="*/ 0 w 9166412"/>
              <a:gd name="connsiteY8" fmla="*/ 6871446 h 6898341"/>
              <a:gd name="connsiteX9" fmla="*/ 40341 w 9166412"/>
              <a:gd name="connsiteY9" fmla="*/ 0 h 689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66412" h="6898341">
                <a:moveTo>
                  <a:pt x="614227" y="842754"/>
                </a:moveTo>
                <a:lnTo>
                  <a:pt x="614227" y="6042139"/>
                </a:lnTo>
                <a:lnTo>
                  <a:pt x="5813612" y="6042139"/>
                </a:lnTo>
                <a:lnTo>
                  <a:pt x="5813612" y="842754"/>
                </a:lnTo>
                <a:lnTo>
                  <a:pt x="614227" y="842754"/>
                </a:lnTo>
                <a:close/>
                <a:moveTo>
                  <a:pt x="40341" y="0"/>
                </a:moveTo>
                <a:lnTo>
                  <a:pt x="9152965" y="13447"/>
                </a:lnTo>
                <a:cubicBezTo>
                  <a:pt x="9157447" y="2294965"/>
                  <a:pt x="9161930" y="4616823"/>
                  <a:pt x="9166412" y="6898341"/>
                </a:cubicBezTo>
                <a:lnTo>
                  <a:pt x="0" y="6871446"/>
                </a:lnTo>
                <a:lnTo>
                  <a:pt x="4034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2B6A4265-6FDC-7301-BD87-6CE0C2335A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588" y="1690732"/>
            <a:ext cx="4626864" cy="747897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43" name="Text Placeholder 1961">
            <a:extLst>
              <a:ext uri="{FF2B5EF4-FFF2-40B4-BE49-F238E27FC236}">
                <a16:creationId xmlns:a16="http://schemas.microsoft.com/office/drawing/2014/main" id="{1061D354-0A2B-B951-F1BE-22D610DF3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588" y="1451004"/>
            <a:ext cx="46268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0" i="0" spc="85" baseline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788">
                <a:solidFill>
                  <a:schemeClr val="bg1"/>
                </a:solidFill>
              </a:defRPr>
            </a:lvl2pPr>
            <a:lvl3pPr marL="514350" indent="0" algn="ctr">
              <a:buNone/>
              <a:defRPr sz="788">
                <a:solidFill>
                  <a:schemeClr val="bg1"/>
                </a:solidFill>
              </a:defRPr>
            </a:lvl3pPr>
            <a:lvl4pPr marL="771525" indent="0" algn="ctr">
              <a:buNone/>
              <a:defRPr sz="788">
                <a:solidFill>
                  <a:schemeClr val="bg1"/>
                </a:solidFill>
              </a:defRPr>
            </a:lvl4pPr>
            <a:lvl5pPr marL="1028700" indent="0" algn="ctr">
              <a:buNone/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7" name="Text Placeholder 1963">
            <a:extLst>
              <a:ext uri="{FF2B5EF4-FFF2-40B4-BE49-F238E27FC236}">
                <a16:creationId xmlns:a16="http://schemas.microsoft.com/office/drawing/2014/main" id="{3B1CF4E8-BDC8-B225-DB1D-63D508EC38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588" y="3287398"/>
            <a:ext cx="4626864" cy="2492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8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1350">
                <a:solidFill>
                  <a:schemeClr val="bg1"/>
                </a:solidFill>
              </a:defRPr>
            </a:lvl2pPr>
            <a:lvl3pPr marL="514350" indent="0" algn="ctr">
              <a:buNone/>
              <a:defRPr sz="1350">
                <a:solidFill>
                  <a:schemeClr val="bg1"/>
                </a:solidFill>
              </a:defRPr>
            </a:lvl3pPr>
            <a:lvl4pPr marL="771525" indent="0" algn="ctr">
              <a:buNone/>
              <a:defRPr sz="1350">
                <a:solidFill>
                  <a:schemeClr val="bg1"/>
                </a:solidFill>
              </a:defRPr>
            </a:lvl4pPr>
            <a:lvl5pPr marL="1028700" indent="0" algn="ct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67FCB669-B9C0-1E9C-516B-D8A804C4C3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588" y="3599190"/>
            <a:ext cx="4626864" cy="184666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51435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77152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02870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7B51F-DF85-E9E0-712B-297B83E802F9}"/>
              </a:ext>
            </a:extLst>
          </p:cNvPr>
          <p:cNvSpPr/>
          <p:nvPr userDrawn="1"/>
        </p:nvSpPr>
        <p:spPr>
          <a:xfrm>
            <a:off x="911587" y="2835595"/>
            <a:ext cx="850392" cy="539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461967E-4A3D-99FD-12D2-D204FBEBAF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588" y="3023290"/>
            <a:ext cx="46268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1" spc="85" baseline="0">
                <a:solidFill>
                  <a:schemeClr val="tx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PRESENTED BY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40122A2-F85B-52C3-58C8-CD4C29B673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8828" y="857250"/>
            <a:ext cx="1780479" cy="32101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907DE83-962E-2709-40E7-EEF3C0A01EF0}"/>
              </a:ext>
            </a:extLst>
          </p:cNvPr>
          <p:cNvGrpSpPr/>
          <p:nvPr userDrawn="1"/>
        </p:nvGrpSpPr>
        <p:grpSpPr>
          <a:xfrm>
            <a:off x="859582" y="4018687"/>
            <a:ext cx="4553667" cy="334480"/>
            <a:chOff x="859581" y="5358242"/>
            <a:chExt cx="4553667" cy="44597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CEAC16-9074-4C00-ED52-587DFD8E880C}"/>
                </a:ext>
              </a:extLst>
            </p:cNvPr>
            <p:cNvSpPr txBox="1"/>
            <p:nvPr userDrawn="1"/>
          </p:nvSpPr>
          <p:spPr>
            <a:xfrm>
              <a:off x="2368296" y="5404105"/>
              <a:ext cx="304495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11" name="Picture 10" descr="Shape&#10;&#10;AI-generated content may be incorrect.">
              <a:extLst>
                <a:ext uri="{FF2B5EF4-FFF2-40B4-BE49-F238E27FC236}">
                  <a16:creationId xmlns:a16="http://schemas.microsoft.com/office/drawing/2014/main" id="{93CC2986-A9BB-981F-987F-7A1D45462E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59581" y="5358242"/>
              <a:ext cx="1526303" cy="438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030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285">
            <a:extLst>
              <a:ext uri="{FF2B5EF4-FFF2-40B4-BE49-F238E27FC236}">
                <a16:creationId xmlns:a16="http://schemas.microsoft.com/office/drawing/2014/main" id="{86093AA1-AE09-DC4C-8D75-DFCAFD70C2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5145208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112" y="1719057"/>
            <a:ext cx="3877056" cy="747897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6112" y="3014545"/>
            <a:ext cx="3877056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1" spc="85" baseline="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112" y="1410749"/>
            <a:ext cx="3877056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0" i="0" spc="85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788">
                <a:solidFill>
                  <a:schemeClr val="bg1"/>
                </a:solidFill>
              </a:defRPr>
            </a:lvl2pPr>
            <a:lvl3pPr marL="514350" indent="0" algn="ctr">
              <a:buNone/>
              <a:defRPr sz="788">
                <a:solidFill>
                  <a:schemeClr val="bg1"/>
                </a:solidFill>
              </a:defRPr>
            </a:lvl3pPr>
            <a:lvl4pPr marL="771525" indent="0" algn="ctr">
              <a:buNone/>
              <a:defRPr sz="788">
                <a:solidFill>
                  <a:schemeClr val="bg1"/>
                </a:solidFill>
              </a:defRPr>
            </a:lvl4pPr>
            <a:lvl5pPr marL="1028700" indent="0" algn="ctr">
              <a:buNone/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6112" y="3278652"/>
            <a:ext cx="3877056" cy="2492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8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1350">
                <a:solidFill>
                  <a:schemeClr val="bg1"/>
                </a:solidFill>
              </a:defRPr>
            </a:lvl2pPr>
            <a:lvl3pPr marL="514350" indent="0" algn="ctr">
              <a:buNone/>
              <a:defRPr sz="1350">
                <a:solidFill>
                  <a:schemeClr val="bg1"/>
                </a:solidFill>
              </a:defRPr>
            </a:lvl3pPr>
            <a:lvl4pPr marL="771525" indent="0" algn="ctr">
              <a:buNone/>
              <a:defRPr sz="1350">
                <a:solidFill>
                  <a:schemeClr val="bg1"/>
                </a:solidFill>
              </a:defRPr>
            </a:lvl4pPr>
            <a:lvl5pPr marL="1028700" indent="0" algn="ct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6111" y="2845412"/>
            <a:ext cx="850392" cy="53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6112" y="3660761"/>
            <a:ext cx="3877056" cy="184666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51435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77152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02870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29785" y="0"/>
            <a:ext cx="4014215" cy="5143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B2A75EE-2060-2B81-10CC-3592A134BA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587722"/>
            <a:ext cx="1780479" cy="3210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F8FCF1-FC55-9B7A-79E9-CDAE719BFF49}"/>
              </a:ext>
            </a:extLst>
          </p:cNvPr>
          <p:cNvGrpSpPr/>
          <p:nvPr userDrawn="1"/>
        </p:nvGrpSpPr>
        <p:grpSpPr>
          <a:xfrm>
            <a:off x="859536" y="4581147"/>
            <a:ext cx="3913632" cy="334372"/>
            <a:chOff x="859536" y="6108192"/>
            <a:chExt cx="3913632" cy="445829"/>
          </a:xfrm>
        </p:grpSpPr>
        <p:pic>
          <p:nvPicPr>
            <p:cNvPr id="12" name="Picture 11" descr="Text&#10;&#10;AI-generated content may be incorrect.">
              <a:extLst>
                <a:ext uri="{FF2B5EF4-FFF2-40B4-BE49-F238E27FC236}">
                  <a16:creationId xmlns:a16="http://schemas.microsoft.com/office/drawing/2014/main" id="{AF705930-3E3C-0226-6A9B-913C58FB52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6364E2-59F3-6CEA-9389-61A9390C7B34}"/>
                </a:ext>
              </a:extLst>
            </p:cNvPr>
            <p:cNvSpPr txBox="1"/>
            <p:nvPr userDrawn="1"/>
          </p:nvSpPr>
          <p:spPr>
            <a:xfrm>
              <a:off x="2368296" y="6153912"/>
              <a:ext cx="240487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13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182205C2-BBCB-B1DC-D60B-1F699D3CF6B8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5011000 w 9144000"/>
              <a:gd name="connsiteY5" fmla="*/ 2027365 h 6858000"/>
              <a:gd name="connsiteX6" fmla="*/ 5011000 w 9144000"/>
              <a:gd name="connsiteY6" fmla="*/ 4830635 h 6858000"/>
              <a:gd name="connsiteX7" fmla="*/ 8748693 w 9144000"/>
              <a:gd name="connsiteY7" fmla="*/ 4830635 h 6858000"/>
              <a:gd name="connsiteX8" fmla="*/ 8748693 w 9144000"/>
              <a:gd name="connsiteY8" fmla="*/ 2027365 h 6858000"/>
              <a:gd name="connsiteX9" fmla="*/ 5011000 w 9144000"/>
              <a:gd name="connsiteY9" fmla="*/ 20273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5011000" y="2027365"/>
                </a:moveTo>
                <a:lnTo>
                  <a:pt x="5011000" y="4830635"/>
                </a:lnTo>
                <a:lnTo>
                  <a:pt x="8748693" y="4830635"/>
                </a:lnTo>
                <a:lnTo>
                  <a:pt x="8748693" y="2027365"/>
                </a:lnTo>
                <a:lnTo>
                  <a:pt x="5011000" y="202736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112" y="1719057"/>
            <a:ext cx="3877056" cy="747897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6112" y="3014545"/>
            <a:ext cx="3877056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1" spc="85" baseline="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112" y="1410749"/>
            <a:ext cx="3877056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0" i="0" spc="85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788">
                <a:solidFill>
                  <a:schemeClr val="bg1"/>
                </a:solidFill>
              </a:defRPr>
            </a:lvl2pPr>
            <a:lvl3pPr marL="514350" indent="0" algn="ctr">
              <a:buNone/>
              <a:defRPr sz="788">
                <a:solidFill>
                  <a:schemeClr val="bg1"/>
                </a:solidFill>
              </a:defRPr>
            </a:lvl3pPr>
            <a:lvl4pPr marL="771525" indent="0" algn="ctr">
              <a:buNone/>
              <a:defRPr sz="788">
                <a:solidFill>
                  <a:schemeClr val="bg1"/>
                </a:solidFill>
              </a:defRPr>
            </a:lvl4pPr>
            <a:lvl5pPr marL="1028700" indent="0" algn="ctr">
              <a:buNone/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6112" y="3278652"/>
            <a:ext cx="3877056" cy="2492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8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1350">
                <a:solidFill>
                  <a:schemeClr val="bg1"/>
                </a:solidFill>
              </a:defRPr>
            </a:lvl2pPr>
            <a:lvl3pPr marL="514350" indent="0" algn="ctr">
              <a:buNone/>
              <a:defRPr sz="1350">
                <a:solidFill>
                  <a:schemeClr val="bg1"/>
                </a:solidFill>
              </a:defRPr>
            </a:lvl3pPr>
            <a:lvl4pPr marL="771525" indent="0" algn="ctr">
              <a:buNone/>
              <a:defRPr sz="1350">
                <a:solidFill>
                  <a:schemeClr val="bg1"/>
                </a:solidFill>
              </a:defRPr>
            </a:lvl4pPr>
            <a:lvl5pPr marL="1028700" indent="0" algn="ct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6111" y="2845412"/>
            <a:ext cx="850392" cy="53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6112" y="3660761"/>
            <a:ext cx="3877056" cy="184666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51435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77152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02870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83480" y="1488186"/>
            <a:ext cx="3767328" cy="217398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5A1CEB-C7FF-9665-1C04-924FD6255D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587722"/>
            <a:ext cx="1780479" cy="32101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63FAF96-2ABF-702F-C975-AAFA373CA9B1}"/>
              </a:ext>
            </a:extLst>
          </p:cNvPr>
          <p:cNvGrpSpPr/>
          <p:nvPr userDrawn="1"/>
        </p:nvGrpSpPr>
        <p:grpSpPr>
          <a:xfrm>
            <a:off x="859536" y="4581147"/>
            <a:ext cx="3913632" cy="334372"/>
            <a:chOff x="859536" y="6108192"/>
            <a:chExt cx="3913632" cy="445829"/>
          </a:xfrm>
        </p:grpSpPr>
        <p:pic>
          <p:nvPicPr>
            <p:cNvPr id="14" name="Picture 13" descr="Text&#10;&#10;AI-generated content may be incorrect.">
              <a:extLst>
                <a:ext uri="{FF2B5EF4-FFF2-40B4-BE49-F238E27FC236}">
                  <a16:creationId xmlns:a16="http://schemas.microsoft.com/office/drawing/2014/main" id="{026DBDC8-8438-B461-1958-F9B97F4DB2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6CAFA4A-6862-70F5-C130-21CD5EA20EFB}"/>
                </a:ext>
              </a:extLst>
            </p:cNvPr>
            <p:cNvSpPr txBox="1"/>
            <p:nvPr userDrawn="1"/>
          </p:nvSpPr>
          <p:spPr>
            <a:xfrm>
              <a:off x="2368296" y="6153912"/>
              <a:ext cx="240487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881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 Text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285">
            <a:extLst>
              <a:ext uri="{FF2B5EF4-FFF2-40B4-BE49-F238E27FC236}">
                <a16:creationId xmlns:a16="http://schemas.microsoft.com/office/drawing/2014/main" id="{3253FF91-2D17-B3DD-D1A4-312EC58F33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162" r="18837"/>
          <a:stretch>
            <a:fillRect/>
          </a:stretch>
        </p:blipFill>
        <p:spPr>
          <a:xfrm rot="10800000">
            <a:off x="-1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6112" y="1719057"/>
            <a:ext cx="7370064" cy="747897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Title: Best Title Option for Longer Presentation Titles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6112" y="3014545"/>
            <a:ext cx="73700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1" spc="85" baseline="0">
                <a:solidFill>
                  <a:schemeClr val="bg1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6112" y="1410749"/>
            <a:ext cx="7370064" cy="145424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050" b="0" i="0" spc="85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788">
                <a:solidFill>
                  <a:schemeClr val="bg1"/>
                </a:solidFill>
              </a:defRPr>
            </a:lvl2pPr>
            <a:lvl3pPr marL="514350" indent="0" algn="ctr">
              <a:buNone/>
              <a:defRPr sz="788">
                <a:solidFill>
                  <a:schemeClr val="bg1"/>
                </a:solidFill>
              </a:defRPr>
            </a:lvl3pPr>
            <a:lvl4pPr marL="771525" indent="0" algn="ctr">
              <a:buNone/>
              <a:defRPr sz="788">
                <a:solidFill>
                  <a:schemeClr val="bg1"/>
                </a:solidFill>
              </a:defRPr>
            </a:lvl4pPr>
            <a:lvl5pPr marL="1028700" indent="0" algn="ctr">
              <a:buNone/>
              <a:defRPr sz="788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6112" y="3278652"/>
            <a:ext cx="7370064" cy="2492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675"/>
              </a:spcBef>
              <a:spcAft>
                <a:spcPts val="34"/>
              </a:spcAft>
              <a:buNone/>
              <a:defRPr sz="18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1350">
                <a:solidFill>
                  <a:schemeClr val="bg1"/>
                </a:solidFill>
              </a:defRPr>
            </a:lvl2pPr>
            <a:lvl3pPr marL="514350" indent="0" algn="ctr">
              <a:buNone/>
              <a:defRPr sz="1350">
                <a:solidFill>
                  <a:schemeClr val="bg1"/>
                </a:solidFill>
              </a:defRPr>
            </a:lvl3pPr>
            <a:lvl4pPr marL="771525" indent="0" algn="ctr">
              <a:buNone/>
              <a:defRPr sz="1350">
                <a:solidFill>
                  <a:schemeClr val="bg1"/>
                </a:solidFill>
              </a:defRPr>
            </a:lvl4pPr>
            <a:lvl5pPr marL="1028700" indent="0" algn="ctr"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6112" y="2845412"/>
            <a:ext cx="850392" cy="53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6112" y="3660761"/>
            <a:ext cx="7370064" cy="184666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51435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771525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028700" indent="0" algn="ctr">
              <a:buNone/>
              <a:defRPr sz="9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C58F74-3A5E-F620-420D-5EEAB9AB74E1}"/>
              </a:ext>
            </a:extLst>
          </p:cNvPr>
          <p:cNvGrpSpPr/>
          <p:nvPr userDrawn="1"/>
        </p:nvGrpSpPr>
        <p:grpSpPr>
          <a:xfrm>
            <a:off x="859536" y="4581147"/>
            <a:ext cx="3913632" cy="334372"/>
            <a:chOff x="859536" y="6108192"/>
            <a:chExt cx="3913632" cy="445829"/>
          </a:xfrm>
        </p:grpSpPr>
        <p:pic>
          <p:nvPicPr>
            <p:cNvPr id="11" name="Picture 10" descr="Text&#10;&#10;AI-generated content may be incorrect.">
              <a:extLst>
                <a:ext uri="{FF2B5EF4-FFF2-40B4-BE49-F238E27FC236}">
                  <a16:creationId xmlns:a16="http://schemas.microsoft.com/office/drawing/2014/main" id="{FAED7F04-4018-37AD-1413-4F12AD3538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E73836-5008-E549-FB3A-1E42A69C5E63}"/>
                </a:ext>
              </a:extLst>
            </p:cNvPr>
            <p:cNvSpPr txBox="1"/>
            <p:nvPr userDrawn="1"/>
          </p:nvSpPr>
          <p:spPr>
            <a:xfrm>
              <a:off x="2368296" y="6153912"/>
              <a:ext cx="240487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AFDA9FEF-5F92-48E1-218B-AD1470B7E1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070" y="587722"/>
            <a:ext cx="1780479" cy="32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5791-4F91-34B2-5F77-014A7A42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019" y="273844"/>
            <a:ext cx="8619324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8E7B4-2380-B18C-C8C1-09BD437D6B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6019" y="1369220"/>
            <a:ext cx="8619324" cy="3046372"/>
          </a:xfrm>
        </p:spPr>
        <p:txBody>
          <a:bodyPr/>
          <a:lstStyle>
            <a:lvl1pPr marL="0" indent="0">
              <a:spcBef>
                <a:spcPts val="675"/>
              </a:spcBef>
              <a:buNone/>
              <a:defRPr sz="1350"/>
            </a:lvl1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90023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Ke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5F232B-0EDE-9AF7-8505-73A82A1D984A}"/>
              </a:ext>
            </a:extLst>
          </p:cNvPr>
          <p:cNvSpPr/>
          <p:nvPr userDrawn="1"/>
        </p:nvSpPr>
        <p:spPr>
          <a:xfrm>
            <a:off x="0" y="0"/>
            <a:ext cx="3509138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0400C1-7283-FABD-80B9-45AEE1D1F5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8773" y="0"/>
            <a:ext cx="5635228" cy="5143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670E88-C0FF-E8E8-AD64-9E26061BCD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DC8E763-21B1-B59C-D466-C13089A563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3844"/>
            <a:ext cx="2862072" cy="1659636"/>
          </a:xfrm>
        </p:spPr>
        <p:txBody>
          <a:bodyPr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40420D-FFBC-8FFA-1946-3EE8DA32A92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29184" y="2153412"/>
            <a:ext cx="2862072" cy="2256282"/>
          </a:xfrm>
        </p:spPr>
        <p:txBody>
          <a:bodyPr anchor="t" anchorCtr="0">
            <a:noAutofit/>
          </a:bodyPr>
          <a:lstStyle>
            <a:lvl1pPr marL="0" indent="0">
              <a:buNone/>
              <a:defRPr sz="1350"/>
            </a:lvl1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81537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Hexagon Cut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3844"/>
            <a:ext cx="2862072" cy="1659636"/>
          </a:xfrm>
        </p:spPr>
        <p:txBody>
          <a:bodyPr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29184" y="2153412"/>
            <a:ext cx="2862072" cy="2256282"/>
          </a:xfrm>
        </p:spPr>
        <p:txBody>
          <a:bodyPr anchor="t" anchorCtr="0">
            <a:noAutofit/>
          </a:bodyPr>
          <a:lstStyle>
            <a:lvl1pPr marL="0" indent="0">
              <a:buNone/>
              <a:defRPr sz="135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Picture Placeholder 21">
            <a:extLst>
              <a:ext uri="{FF2B5EF4-FFF2-40B4-BE49-F238E27FC236}">
                <a16:creationId xmlns:a16="http://schemas.microsoft.com/office/drawing/2014/main" id="{3BFC11CF-2456-08BB-EC7E-7BE0264086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74515" y="2"/>
            <a:ext cx="5626610" cy="5143499"/>
          </a:xfrm>
          <a:custGeom>
            <a:avLst/>
            <a:gdLst>
              <a:gd name="connsiteX0" fmla="*/ 3979905 w 5626610"/>
              <a:gd name="connsiteY0" fmla="*/ 6705918 h 6857999"/>
              <a:gd name="connsiteX1" fmla="*/ 5077844 w 5626610"/>
              <a:gd name="connsiteY1" fmla="*/ 6705918 h 6857999"/>
              <a:gd name="connsiteX2" fmla="*/ 5165645 w 5626610"/>
              <a:gd name="connsiteY2" fmla="*/ 6857999 h 6857999"/>
              <a:gd name="connsiteX3" fmla="*/ 3892095 w 5626610"/>
              <a:gd name="connsiteY3" fmla="*/ 6857999 h 6857999"/>
              <a:gd name="connsiteX4" fmla="*/ 2265672 w 5626610"/>
              <a:gd name="connsiteY4" fmla="*/ 5709537 h 6857999"/>
              <a:gd name="connsiteX5" fmla="*/ 3363611 w 5626610"/>
              <a:gd name="connsiteY5" fmla="*/ 5709537 h 6857999"/>
              <a:gd name="connsiteX6" fmla="*/ 3912554 w 5626610"/>
              <a:gd name="connsiteY6" fmla="*/ 6660364 h 6857999"/>
              <a:gd name="connsiteX7" fmla="*/ 3798457 w 5626610"/>
              <a:gd name="connsiteY7" fmla="*/ 6857999 h 6857999"/>
              <a:gd name="connsiteX8" fmla="*/ 1830775 w 5626610"/>
              <a:gd name="connsiteY8" fmla="*/ 6857999 h 6857999"/>
              <a:gd name="connsiteX9" fmla="*/ 1716675 w 5626610"/>
              <a:gd name="connsiteY9" fmla="*/ 6660364 h 6857999"/>
              <a:gd name="connsiteX10" fmla="*/ 3979905 w 5626610"/>
              <a:gd name="connsiteY10" fmla="*/ 4725830 h 6857999"/>
              <a:gd name="connsiteX11" fmla="*/ 5077844 w 5626610"/>
              <a:gd name="connsiteY11" fmla="*/ 4725830 h 6857999"/>
              <a:gd name="connsiteX12" fmla="*/ 5626610 w 5626610"/>
              <a:gd name="connsiteY12" fmla="*/ 5676351 h 6857999"/>
              <a:gd name="connsiteX13" fmla="*/ 5626610 w 5626610"/>
              <a:gd name="connsiteY13" fmla="*/ 5676964 h 6857999"/>
              <a:gd name="connsiteX14" fmla="*/ 5077844 w 5626610"/>
              <a:gd name="connsiteY14" fmla="*/ 6627482 h 6857999"/>
              <a:gd name="connsiteX15" fmla="*/ 3979905 w 5626610"/>
              <a:gd name="connsiteY15" fmla="*/ 6627482 h 6857999"/>
              <a:gd name="connsiteX16" fmla="*/ 3430908 w 5626610"/>
              <a:gd name="connsiteY16" fmla="*/ 5676657 h 6857999"/>
              <a:gd name="connsiteX17" fmla="*/ 2265672 w 5626610"/>
              <a:gd name="connsiteY17" fmla="*/ 3732737 h 6857999"/>
              <a:gd name="connsiteX18" fmla="*/ 3363611 w 5626610"/>
              <a:gd name="connsiteY18" fmla="*/ 3732737 h 6857999"/>
              <a:gd name="connsiteX19" fmla="*/ 3912554 w 5626610"/>
              <a:gd name="connsiteY19" fmla="*/ 4683563 h 6857999"/>
              <a:gd name="connsiteX20" fmla="*/ 3363611 w 5626610"/>
              <a:gd name="connsiteY20" fmla="*/ 5634389 h 6857999"/>
              <a:gd name="connsiteX21" fmla="*/ 2265672 w 5626610"/>
              <a:gd name="connsiteY21" fmla="*/ 5634389 h 6857999"/>
              <a:gd name="connsiteX22" fmla="*/ 1716675 w 5626610"/>
              <a:gd name="connsiteY22" fmla="*/ 4683563 h 6857999"/>
              <a:gd name="connsiteX23" fmla="*/ 3979905 w 5626610"/>
              <a:gd name="connsiteY23" fmla="*/ 2748978 h 6857999"/>
              <a:gd name="connsiteX24" fmla="*/ 5077844 w 5626610"/>
              <a:gd name="connsiteY24" fmla="*/ 2748978 h 6857999"/>
              <a:gd name="connsiteX25" fmla="*/ 5626610 w 5626610"/>
              <a:gd name="connsiteY25" fmla="*/ 3699552 h 6857999"/>
              <a:gd name="connsiteX26" fmla="*/ 5626610 w 5626610"/>
              <a:gd name="connsiteY26" fmla="*/ 3700165 h 6857999"/>
              <a:gd name="connsiteX27" fmla="*/ 5077844 w 5626610"/>
              <a:gd name="connsiteY27" fmla="*/ 4650683 h 6857999"/>
              <a:gd name="connsiteX28" fmla="*/ 3979905 w 5626610"/>
              <a:gd name="connsiteY28" fmla="*/ 4650683 h 6857999"/>
              <a:gd name="connsiteX29" fmla="*/ 3430908 w 5626610"/>
              <a:gd name="connsiteY29" fmla="*/ 3699858 h 6857999"/>
              <a:gd name="connsiteX30" fmla="*/ 548943 w 5626610"/>
              <a:gd name="connsiteY30" fmla="*/ 2748978 h 6857999"/>
              <a:gd name="connsiteX31" fmla="*/ 1646884 w 5626610"/>
              <a:gd name="connsiteY31" fmla="*/ 2748978 h 6857999"/>
              <a:gd name="connsiteX32" fmla="*/ 2195880 w 5626610"/>
              <a:gd name="connsiteY32" fmla="*/ 3699858 h 6857999"/>
              <a:gd name="connsiteX33" fmla="*/ 1646884 w 5626610"/>
              <a:gd name="connsiteY33" fmla="*/ 4650683 h 6857999"/>
              <a:gd name="connsiteX34" fmla="*/ 548943 w 5626610"/>
              <a:gd name="connsiteY34" fmla="*/ 4650683 h 6857999"/>
              <a:gd name="connsiteX35" fmla="*/ 0 w 5626610"/>
              <a:gd name="connsiteY35" fmla="*/ 3699858 h 6857999"/>
              <a:gd name="connsiteX36" fmla="*/ 2265672 w 5626610"/>
              <a:gd name="connsiteY36" fmla="*/ 1765166 h 6857999"/>
              <a:gd name="connsiteX37" fmla="*/ 3363611 w 5626610"/>
              <a:gd name="connsiteY37" fmla="*/ 1765166 h 6857999"/>
              <a:gd name="connsiteX38" fmla="*/ 3912554 w 5626610"/>
              <a:gd name="connsiteY38" fmla="*/ 2715991 h 6857999"/>
              <a:gd name="connsiteX39" fmla="*/ 3363611 w 5626610"/>
              <a:gd name="connsiteY39" fmla="*/ 3666817 h 6857999"/>
              <a:gd name="connsiteX40" fmla="*/ 2265672 w 5626610"/>
              <a:gd name="connsiteY40" fmla="*/ 3666817 h 6857999"/>
              <a:gd name="connsiteX41" fmla="*/ 1716675 w 5626610"/>
              <a:gd name="connsiteY41" fmla="*/ 2715991 h 6857999"/>
              <a:gd name="connsiteX42" fmla="*/ 548996 w 5626610"/>
              <a:gd name="connsiteY42" fmla="*/ 780613 h 6857999"/>
              <a:gd name="connsiteX43" fmla="*/ 1646936 w 5626610"/>
              <a:gd name="connsiteY43" fmla="*/ 780613 h 6857999"/>
              <a:gd name="connsiteX44" fmla="*/ 2195879 w 5626610"/>
              <a:gd name="connsiteY44" fmla="*/ 1731438 h 6857999"/>
              <a:gd name="connsiteX45" fmla="*/ 1646936 w 5626610"/>
              <a:gd name="connsiteY45" fmla="*/ 2682265 h 6857999"/>
              <a:gd name="connsiteX46" fmla="*/ 548996 w 5626610"/>
              <a:gd name="connsiteY46" fmla="*/ 2682265 h 6857999"/>
              <a:gd name="connsiteX47" fmla="*/ 0 w 5626610"/>
              <a:gd name="connsiteY47" fmla="*/ 1731438 h 6857999"/>
              <a:gd name="connsiteX48" fmla="*/ 2148347 w 5626610"/>
              <a:gd name="connsiteY48" fmla="*/ 0 h 6857999"/>
              <a:gd name="connsiteX49" fmla="*/ 3480925 w 5626610"/>
              <a:gd name="connsiteY49" fmla="*/ 0 h 6857999"/>
              <a:gd name="connsiteX50" fmla="*/ 3912554 w 5626610"/>
              <a:gd name="connsiteY50" fmla="*/ 747626 h 6857999"/>
              <a:gd name="connsiteX51" fmla="*/ 3363611 w 5626610"/>
              <a:gd name="connsiteY51" fmla="*/ 1698452 h 6857999"/>
              <a:gd name="connsiteX52" fmla="*/ 2265672 w 5626610"/>
              <a:gd name="connsiteY52" fmla="*/ 1698452 h 6857999"/>
              <a:gd name="connsiteX53" fmla="*/ 1716675 w 5626610"/>
              <a:gd name="connsiteY53" fmla="*/ 747626 h 6857999"/>
              <a:gd name="connsiteX54" fmla="*/ 139379 w 5626610"/>
              <a:gd name="connsiteY54" fmla="*/ 0 h 6857999"/>
              <a:gd name="connsiteX55" fmla="*/ 2058294 w 5626610"/>
              <a:gd name="connsiteY55" fmla="*/ 0 h 6857999"/>
              <a:gd name="connsiteX56" fmla="*/ 1647786 w 5626610"/>
              <a:gd name="connsiteY56" fmla="*/ 710978 h 6857999"/>
              <a:gd name="connsiteX57" fmla="*/ 549847 w 5626610"/>
              <a:gd name="connsiteY57" fmla="*/ 71097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626610" h="6857999">
                <a:moveTo>
                  <a:pt x="3979905" y="6705918"/>
                </a:moveTo>
                <a:lnTo>
                  <a:pt x="5077844" y="6705918"/>
                </a:lnTo>
                <a:lnTo>
                  <a:pt x="5165645" y="6857999"/>
                </a:lnTo>
                <a:lnTo>
                  <a:pt x="3892095" y="6857999"/>
                </a:lnTo>
                <a:close/>
                <a:moveTo>
                  <a:pt x="2265672" y="5709537"/>
                </a:moveTo>
                <a:lnTo>
                  <a:pt x="3363611" y="5709537"/>
                </a:lnTo>
                <a:lnTo>
                  <a:pt x="3912554" y="6660364"/>
                </a:lnTo>
                <a:lnTo>
                  <a:pt x="3798457" y="6857999"/>
                </a:lnTo>
                <a:lnTo>
                  <a:pt x="1830775" y="6857999"/>
                </a:lnTo>
                <a:lnTo>
                  <a:pt x="1716675" y="6660364"/>
                </a:lnTo>
                <a:close/>
                <a:moveTo>
                  <a:pt x="3979905" y="4725830"/>
                </a:moveTo>
                <a:lnTo>
                  <a:pt x="5077844" y="4725830"/>
                </a:lnTo>
                <a:lnTo>
                  <a:pt x="5626610" y="5676351"/>
                </a:lnTo>
                <a:lnTo>
                  <a:pt x="5626610" y="5676964"/>
                </a:lnTo>
                <a:lnTo>
                  <a:pt x="5077844" y="6627482"/>
                </a:lnTo>
                <a:lnTo>
                  <a:pt x="3979905" y="6627482"/>
                </a:lnTo>
                <a:lnTo>
                  <a:pt x="3430908" y="5676657"/>
                </a:lnTo>
                <a:close/>
                <a:moveTo>
                  <a:pt x="2265672" y="3732737"/>
                </a:moveTo>
                <a:lnTo>
                  <a:pt x="3363611" y="3732737"/>
                </a:lnTo>
                <a:lnTo>
                  <a:pt x="3912554" y="4683563"/>
                </a:lnTo>
                <a:lnTo>
                  <a:pt x="3363611" y="5634389"/>
                </a:lnTo>
                <a:lnTo>
                  <a:pt x="2265672" y="5634389"/>
                </a:lnTo>
                <a:lnTo>
                  <a:pt x="1716675" y="4683563"/>
                </a:lnTo>
                <a:close/>
                <a:moveTo>
                  <a:pt x="3979905" y="2748978"/>
                </a:moveTo>
                <a:lnTo>
                  <a:pt x="5077844" y="2748978"/>
                </a:lnTo>
                <a:lnTo>
                  <a:pt x="5626610" y="3699552"/>
                </a:lnTo>
                <a:lnTo>
                  <a:pt x="5626610" y="3700165"/>
                </a:lnTo>
                <a:lnTo>
                  <a:pt x="5077844" y="4650683"/>
                </a:lnTo>
                <a:lnTo>
                  <a:pt x="3979905" y="4650683"/>
                </a:lnTo>
                <a:lnTo>
                  <a:pt x="3430908" y="3699858"/>
                </a:lnTo>
                <a:close/>
                <a:moveTo>
                  <a:pt x="548943" y="2748978"/>
                </a:moveTo>
                <a:lnTo>
                  <a:pt x="1646884" y="2748978"/>
                </a:lnTo>
                <a:lnTo>
                  <a:pt x="2195880" y="3699858"/>
                </a:lnTo>
                <a:lnTo>
                  <a:pt x="1646884" y="4650683"/>
                </a:lnTo>
                <a:lnTo>
                  <a:pt x="548943" y="4650683"/>
                </a:lnTo>
                <a:lnTo>
                  <a:pt x="0" y="3699858"/>
                </a:lnTo>
                <a:close/>
                <a:moveTo>
                  <a:pt x="2265672" y="1765166"/>
                </a:moveTo>
                <a:lnTo>
                  <a:pt x="3363611" y="1765166"/>
                </a:lnTo>
                <a:lnTo>
                  <a:pt x="3912554" y="2715991"/>
                </a:lnTo>
                <a:lnTo>
                  <a:pt x="3363611" y="3666817"/>
                </a:lnTo>
                <a:lnTo>
                  <a:pt x="2265672" y="3666817"/>
                </a:lnTo>
                <a:lnTo>
                  <a:pt x="1716675" y="2715991"/>
                </a:lnTo>
                <a:close/>
                <a:moveTo>
                  <a:pt x="548996" y="780613"/>
                </a:moveTo>
                <a:lnTo>
                  <a:pt x="1646936" y="780613"/>
                </a:lnTo>
                <a:lnTo>
                  <a:pt x="2195879" y="1731438"/>
                </a:lnTo>
                <a:lnTo>
                  <a:pt x="1646936" y="2682265"/>
                </a:lnTo>
                <a:lnTo>
                  <a:pt x="548996" y="2682265"/>
                </a:lnTo>
                <a:lnTo>
                  <a:pt x="0" y="1731438"/>
                </a:lnTo>
                <a:close/>
                <a:moveTo>
                  <a:pt x="2148347" y="0"/>
                </a:moveTo>
                <a:lnTo>
                  <a:pt x="3480925" y="0"/>
                </a:lnTo>
                <a:lnTo>
                  <a:pt x="3912554" y="747626"/>
                </a:lnTo>
                <a:lnTo>
                  <a:pt x="3363611" y="1698452"/>
                </a:lnTo>
                <a:lnTo>
                  <a:pt x="2265672" y="1698452"/>
                </a:lnTo>
                <a:lnTo>
                  <a:pt x="1716675" y="747626"/>
                </a:lnTo>
                <a:close/>
                <a:moveTo>
                  <a:pt x="139379" y="0"/>
                </a:moveTo>
                <a:lnTo>
                  <a:pt x="2058294" y="0"/>
                </a:lnTo>
                <a:lnTo>
                  <a:pt x="1647786" y="710978"/>
                </a:lnTo>
                <a:lnTo>
                  <a:pt x="549847" y="7109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20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Stacked Image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FCAA6D76-9D9F-EEEC-3A19-B8672A58A5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4050" y="-4762"/>
            <a:ext cx="3409950" cy="1616869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1" name="Picture Placeholder 120">
            <a:extLst>
              <a:ext uri="{FF2B5EF4-FFF2-40B4-BE49-F238E27FC236}">
                <a16:creationId xmlns:a16="http://schemas.microsoft.com/office/drawing/2014/main" id="{374474B3-1A16-3799-2DA6-5E1F9B62F1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34050" y="1764508"/>
            <a:ext cx="3409950" cy="161210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0285EA67-185C-FA9B-F112-0DEA71BAF9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4050" y="3527823"/>
            <a:ext cx="3409950" cy="1615678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4983480" cy="994410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561B3BD0-8400-FE4A-5A3F-210329D8A1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9184" y="1762506"/>
            <a:ext cx="4983480" cy="2654046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6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29184" y="1104138"/>
            <a:ext cx="4123944" cy="3312414"/>
          </a:xfrm>
        </p:spPr>
        <p:txBody>
          <a:bodyPr/>
          <a:lstStyle>
            <a:lvl1pPr marL="0" indent="0">
              <a:spcBef>
                <a:spcPts val="675"/>
              </a:spcBef>
              <a:buNone/>
              <a:defRPr sz="135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81728" y="1104138"/>
            <a:ext cx="4123944" cy="3326130"/>
          </a:xfrm>
        </p:spPr>
        <p:txBody>
          <a:bodyPr/>
          <a:lstStyle>
            <a:lvl1pPr marL="0" indent="0">
              <a:spcBef>
                <a:spcPts val="675"/>
              </a:spcBef>
              <a:buNone/>
              <a:defRPr sz="135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411557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F88D73-7929-478A-E46D-64C57D87D2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6EC752-742A-EF10-6EBC-05C70222734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29184" y="1104138"/>
            <a:ext cx="4123944" cy="3312414"/>
          </a:xfrm>
        </p:spPr>
        <p:txBody>
          <a:bodyPr/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831A274-3172-9DE8-ECB9-E7E0A5EBAAC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81728" y="1104138"/>
            <a:ext cx="4123944" cy="3326130"/>
          </a:xfrm>
        </p:spPr>
        <p:txBody>
          <a:bodyPr/>
          <a:lstStyle>
            <a:lvl1pPr marL="0" indent="0">
              <a:spcBef>
                <a:spcPts val="675"/>
              </a:spcBef>
              <a:buNone/>
              <a:defRPr sz="13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12AFF23-C09B-277F-3296-0E92BB604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2409650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8328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55264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63056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DE1A3F-57DA-A071-6F2C-2F70888C7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172851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597FA-CC1A-74DB-E2DA-D4589376F04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8328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8D7AD6-B3DC-12B4-1226-7F9F9C74A834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55264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4741F20-83E5-40D4-70D7-9A93D2BF06E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63056" y="1316736"/>
            <a:ext cx="2679192" cy="2859786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CAA851-6B6B-0A3A-0925-F9DC69255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E25CFCD-32FF-7E51-245D-CF458B3D13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89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4320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496312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718304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912864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31B985A-03F7-AF94-964B-9309C7305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4106746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A549449-73EE-AEBF-8648-F5FCF3FABFD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4320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1E6735A-54B5-8598-45A5-22C9A34AF44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496312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B3C868B-6567-13FF-E97C-A06FF5AEAA79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718304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060B959-0612-9B80-2C8A-6CA8A98297B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912864" y="1323594"/>
            <a:ext cx="1947672" cy="285292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bg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F328C19-882D-ADE3-B4A7-2D9B28249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964DF44-90B0-1353-4F9F-C1595FEC8C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8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0896" y="1440180"/>
            <a:ext cx="4096512" cy="285413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36592" y="1440180"/>
            <a:ext cx="4096512" cy="285413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E5D92591-51DF-3209-1704-154E381BA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1056132"/>
            <a:ext cx="4096512" cy="325474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322623F-B85A-91ED-9131-7E60FBA08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6592" y="1056132"/>
            <a:ext cx="4096512" cy="322326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ACDBE9-926D-48C7-D952-4C286286AB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2000835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0896" y="1460754"/>
            <a:ext cx="2679192" cy="271576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18688" y="1460754"/>
            <a:ext cx="2679192" cy="271576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26480" y="1460754"/>
            <a:ext cx="2679192" cy="2712944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0EDE83FF-6880-0C2B-F666-A52972148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1049274"/>
            <a:ext cx="2679192" cy="325474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8CEEB1B0-74A1-A9A5-0E01-2E2E2380F2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8688" y="1049274"/>
            <a:ext cx="2679192" cy="322326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B1FC136-726A-E90A-AA01-55CC4CA7F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5624" y="1049274"/>
            <a:ext cx="2679192" cy="322326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B52FD8-0DF9-CE18-0FB2-6CB1D64BE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401445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92608" y="1460754"/>
            <a:ext cx="1947672" cy="2712944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487168" y="1460754"/>
            <a:ext cx="1947672" cy="2712944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709160" y="1460754"/>
            <a:ext cx="1947672" cy="2712944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903720" y="1460754"/>
            <a:ext cx="1947672" cy="2712944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675"/>
              </a:spcBef>
              <a:spcAft>
                <a:spcPts val="34"/>
              </a:spcAft>
              <a:buNone/>
              <a:defRPr sz="1350">
                <a:solidFill>
                  <a:schemeClr val="tx1"/>
                </a:solidFill>
              </a:defRPr>
            </a:lvl1pPr>
            <a:lvl2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2pPr>
            <a:lvl3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3pPr>
            <a:lvl4pPr>
              <a:spcBef>
                <a:spcPts val="675"/>
              </a:spcBef>
              <a:spcAft>
                <a:spcPts val="34"/>
              </a:spcAft>
              <a:defRPr sz="900">
                <a:solidFill>
                  <a:schemeClr val="tx1"/>
                </a:solidFill>
              </a:defRPr>
            </a:lvl4pPr>
            <a:lvl5pPr>
              <a:spcBef>
                <a:spcPts val="675"/>
              </a:spcBef>
              <a:spcAft>
                <a:spcPts val="34"/>
              </a:spcAft>
              <a:defRPr sz="9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A8FB3702-489D-7133-5029-0EED83D742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2608" y="1049274"/>
            <a:ext cx="1975104" cy="372859"/>
          </a:xfrm>
          <a:solidFill>
            <a:schemeClr val="tx2"/>
          </a:solidFill>
        </p:spPr>
        <p:txBody>
          <a:bodyPr wrap="square" lIns="182880" tIns="91440" rIns="91440" bIns="91440">
            <a:sp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A472ABD6-D4AF-51A3-D274-EB02E1F7D6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87168" y="1049274"/>
            <a:ext cx="1975104" cy="322326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9B2846D9-98D8-E207-8370-E81B28729B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9160" y="1049274"/>
            <a:ext cx="1975104" cy="325474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</a:t>
            </a:r>
          </a:p>
        </p:txBody>
      </p:sp>
      <p:sp>
        <p:nvSpPr>
          <p:cNvPr id="7" name="Text Placeholder 212">
            <a:extLst>
              <a:ext uri="{FF2B5EF4-FFF2-40B4-BE49-F238E27FC236}">
                <a16:creationId xmlns:a16="http://schemas.microsoft.com/office/drawing/2014/main" id="{5A4E93FB-938D-13A6-A78B-46943641C3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03720" y="1049274"/>
            <a:ext cx="1975104" cy="325474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 sz="1013" b="1">
                <a:solidFill>
                  <a:schemeClr val="bg1"/>
                </a:solidFill>
              </a:defRPr>
            </a:lvl2pPr>
            <a:lvl3pPr marL="514350" indent="0">
              <a:buNone/>
              <a:defRPr sz="1013" b="1">
                <a:solidFill>
                  <a:schemeClr val="bg1"/>
                </a:solidFill>
              </a:defRPr>
            </a:lvl3pPr>
            <a:lvl4pPr marL="771525" indent="0">
              <a:buNone/>
              <a:defRPr sz="1013" b="1">
                <a:solidFill>
                  <a:schemeClr val="bg1"/>
                </a:solidFill>
              </a:defRPr>
            </a:lvl4pPr>
            <a:lvl5pPr marL="1028700" indent="0">
              <a:buNone/>
              <a:defRPr sz="1013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687F-A0D7-EA7D-1E0B-482587A66E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498188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A0731A8F-A5F9-DD23-C897-CABCBA301C32}"/>
              </a:ext>
            </a:extLst>
          </p:cNvPr>
          <p:cNvSpPr/>
          <p:nvPr userDrawn="1"/>
        </p:nvSpPr>
        <p:spPr>
          <a:xfrm>
            <a:off x="0" y="2155531"/>
            <a:ext cx="9144000" cy="2987969"/>
          </a:xfrm>
          <a:custGeom>
            <a:avLst/>
            <a:gdLst>
              <a:gd name="connsiteX0" fmla="*/ 0 w 12192000"/>
              <a:gd name="connsiteY0" fmla="*/ 0 h 3728466"/>
              <a:gd name="connsiteX1" fmla="*/ 12192000 w 12192000"/>
              <a:gd name="connsiteY1" fmla="*/ 0 h 3728466"/>
              <a:gd name="connsiteX2" fmla="*/ 12192000 w 12192000"/>
              <a:gd name="connsiteY2" fmla="*/ 3728466 h 3728466"/>
              <a:gd name="connsiteX3" fmla="*/ 0 w 12192000"/>
              <a:gd name="connsiteY3" fmla="*/ 3728466 h 372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28466">
                <a:moveTo>
                  <a:pt x="0" y="0"/>
                </a:moveTo>
                <a:lnTo>
                  <a:pt x="12192000" y="0"/>
                </a:lnTo>
                <a:lnTo>
                  <a:pt x="12192000" y="3728466"/>
                </a:lnTo>
                <a:lnTo>
                  <a:pt x="0" y="3728466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B6D4833-11C2-F073-A788-EE5CF087546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34A6DB-C53E-62E5-DBA4-18AABD8C5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185FED3-43C4-A63D-4E15-A06D8C4F35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  <p:sp>
        <p:nvSpPr>
          <p:cNvPr id="2" name="Picture Placeholder 360">
            <a:extLst>
              <a:ext uri="{FF2B5EF4-FFF2-40B4-BE49-F238E27FC236}">
                <a16:creationId xmlns:a16="http://schemas.microsoft.com/office/drawing/2014/main" id="{3665992E-312E-7BFF-F763-03582AD7CA0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29184" y="1234440"/>
            <a:ext cx="2649792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6AB432EB-7F86-04D9-D801-61DE7DDD1CDE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3241548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C41D3DE2-C649-2EDE-5EE2-90BA0BFBAB5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153912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364">
            <a:extLst>
              <a:ext uri="{FF2B5EF4-FFF2-40B4-BE49-F238E27FC236}">
                <a16:creationId xmlns:a16="http://schemas.microsoft.com/office/drawing/2014/main" id="{20B243FD-1F81-8B20-CABD-220B337307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05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5" name="Text Placeholder 364">
            <a:extLst>
              <a:ext uri="{FF2B5EF4-FFF2-40B4-BE49-F238E27FC236}">
                <a16:creationId xmlns:a16="http://schemas.microsoft.com/office/drawing/2014/main" id="{D8D46F80-C0FC-FBB8-B82E-14DE03A3D8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0453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6" name="Text Placeholder 364">
            <a:extLst>
              <a:ext uri="{FF2B5EF4-FFF2-40B4-BE49-F238E27FC236}">
                <a16:creationId xmlns:a16="http://schemas.microsoft.com/office/drawing/2014/main" id="{91B85E78-6040-0436-D377-B518FDAE07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2817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06819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285">
            <a:extLst>
              <a:ext uri="{FF2B5EF4-FFF2-40B4-BE49-F238E27FC236}">
                <a16:creationId xmlns:a16="http://schemas.microsoft.com/office/drawing/2014/main" id="{BC20BEE7-5DF5-C9CC-6294-A2D3C6AC3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162" r="18837"/>
          <a:stretch>
            <a:fillRect/>
          </a:stretch>
        </p:blipFill>
        <p:spPr>
          <a:xfrm rot="10800000">
            <a:off x="-1" y="0"/>
            <a:ext cx="9144000" cy="5143500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DFF061F-90B4-9BB2-0647-909F3FCF3B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3A1E8F7-F4BE-724E-3D6D-277B000EC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2" name="Picture Placeholder 360">
            <a:extLst>
              <a:ext uri="{FF2B5EF4-FFF2-40B4-BE49-F238E27FC236}">
                <a16:creationId xmlns:a16="http://schemas.microsoft.com/office/drawing/2014/main" id="{BA65795A-F41E-052B-C842-6E55E78844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29184" y="1234440"/>
            <a:ext cx="2649792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60">
            <a:extLst>
              <a:ext uri="{FF2B5EF4-FFF2-40B4-BE49-F238E27FC236}">
                <a16:creationId xmlns:a16="http://schemas.microsoft.com/office/drawing/2014/main" id="{6CEC22AE-1045-FAEC-B537-12B556B8447F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3241548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0D725C7B-4F18-4408-97EB-A5975E1048B5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153912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364">
            <a:extLst>
              <a:ext uri="{FF2B5EF4-FFF2-40B4-BE49-F238E27FC236}">
                <a16:creationId xmlns:a16="http://schemas.microsoft.com/office/drawing/2014/main" id="{29105790-EA12-C642-EA83-4748D55EB9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05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Text Placeholder 364">
            <a:extLst>
              <a:ext uri="{FF2B5EF4-FFF2-40B4-BE49-F238E27FC236}">
                <a16:creationId xmlns:a16="http://schemas.microsoft.com/office/drawing/2014/main" id="{F66C8A10-1F09-B88C-1926-8F1D1A050E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0453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267986BE-9CE7-AEF5-72DD-1BE77960C6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2817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652793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31E114-1051-4620-29B9-99F66CEAE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C23491C-932E-A2F9-1621-A23A5E44DC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  <p:sp>
        <p:nvSpPr>
          <p:cNvPr id="2" name="Picture Placeholder 360">
            <a:extLst>
              <a:ext uri="{FF2B5EF4-FFF2-40B4-BE49-F238E27FC236}">
                <a16:creationId xmlns:a16="http://schemas.microsoft.com/office/drawing/2014/main" id="{481688D3-FB14-BAC4-3002-008996CB8E8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29184" y="1234440"/>
            <a:ext cx="2649792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60">
            <a:extLst>
              <a:ext uri="{FF2B5EF4-FFF2-40B4-BE49-F238E27FC236}">
                <a16:creationId xmlns:a16="http://schemas.microsoft.com/office/drawing/2014/main" id="{DD13B680-2CFE-1CB6-C384-08A09E0F38CA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3241548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A001E7A0-F185-3FF9-3A29-DD6B2542AF93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153912" y="1234440"/>
            <a:ext cx="2651760" cy="19888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364">
            <a:extLst>
              <a:ext uri="{FF2B5EF4-FFF2-40B4-BE49-F238E27FC236}">
                <a16:creationId xmlns:a16="http://schemas.microsoft.com/office/drawing/2014/main" id="{6D36DA2B-F6C6-1684-91B8-71924CC80F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05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Text Placeholder 364">
            <a:extLst>
              <a:ext uri="{FF2B5EF4-FFF2-40B4-BE49-F238E27FC236}">
                <a16:creationId xmlns:a16="http://schemas.microsoft.com/office/drawing/2014/main" id="{7D063193-395E-D43C-079C-44E272027A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0453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972F2340-6B9D-8FB4-0888-84578EEE61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2817" y="3351198"/>
            <a:ext cx="2393950" cy="276999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350" b="1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 b="1">
                <a:solidFill>
                  <a:schemeClr val="bg1"/>
                </a:solidFill>
              </a:defRPr>
            </a:lvl2pPr>
            <a:lvl3pPr marL="685800" indent="0" algn="ctr">
              <a:buNone/>
              <a:defRPr sz="1500" b="1">
                <a:solidFill>
                  <a:schemeClr val="bg1"/>
                </a:solidFill>
              </a:defRPr>
            </a:lvl3pPr>
            <a:lvl4pPr marL="1028700" indent="0" algn="ctr">
              <a:buNone/>
              <a:defRPr sz="1500" b="1">
                <a:solidFill>
                  <a:schemeClr val="bg1"/>
                </a:solidFill>
              </a:defRPr>
            </a:lvl4pPr>
            <a:lvl5pPr marL="1371600" indent="0" algn="ctr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96653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021" y="4823864"/>
            <a:ext cx="891741" cy="214368"/>
          </a:xfrm>
          <a:prstGeom prst="rect">
            <a:avLst/>
          </a:prstGeom>
        </p:spPr>
      </p:pic>
      <p:sp>
        <p:nvSpPr>
          <p:cNvPr id="17" name="Picture Placeholder 122">
            <a:extLst>
              <a:ext uri="{FF2B5EF4-FFF2-40B4-BE49-F238E27FC236}">
                <a16:creationId xmlns:a16="http://schemas.microsoft.com/office/drawing/2014/main" id="{87D78755-2DCD-D8CC-0E1B-26B8798C9E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58568" y="1234440"/>
            <a:ext cx="2642616" cy="9601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46ACBB2B-C7F0-E810-9B2C-BD70D1820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9808" y="1234440"/>
            <a:ext cx="1499616" cy="960120"/>
          </a:xfrm>
          <a:solidFill>
            <a:schemeClr val="accent5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350" b="1" i="0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900">
                <a:solidFill>
                  <a:schemeClr val="bg1"/>
                </a:solidFill>
              </a:defRPr>
            </a:lvl2pPr>
            <a:lvl3pPr marL="514350" indent="0">
              <a:buNone/>
              <a:defRPr sz="900">
                <a:solidFill>
                  <a:schemeClr val="bg1"/>
                </a:solidFill>
              </a:defRPr>
            </a:lvl3pPr>
            <a:lvl4pPr marL="771525" indent="0">
              <a:buNone/>
              <a:defRPr sz="900">
                <a:solidFill>
                  <a:schemeClr val="bg1"/>
                </a:solidFill>
              </a:defRPr>
            </a:lvl4pPr>
            <a:lvl5pPr marL="10287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A5AB8117-0D0B-F4A2-5D9D-8D07A61536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96312" y="2379726"/>
            <a:ext cx="1499616" cy="960120"/>
          </a:xfrm>
          <a:solidFill>
            <a:schemeClr val="accent4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350" b="1" i="0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900">
                <a:solidFill>
                  <a:schemeClr val="bg1"/>
                </a:solidFill>
              </a:defRPr>
            </a:lvl2pPr>
            <a:lvl3pPr marL="514350" indent="0">
              <a:buNone/>
              <a:defRPr sz="900">
                <a:solidFill>
                  <a:schemeClr val="bg1"/>
                </a:solidFill>
              </a:defRPr>
            </a:lvl3pPr>
            <a:lvl4pPr marL="771525" indent="0">
              <a:buNone/>
              <a:defRPr sz="900">
                <a:solidFill>
                  <a:schemeClr val="bg1"/>
                </a:solidFill>
              </a:defRPr>
            </a:lvl4pPr>
            <a:lvl5pPr marL="10287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269DCCB0-CA4C-C341-313C-4C6AB851C3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42816" y="3545586"/>
            <a:ext cx="1499616" cy="960120"/>
          </a:xfrm>
          <a:solidFill>
            <a:schemeClr val="accent3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350" b="1" i="0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900">
                <a:solidFill>
                  <a:schemeClr val="bg1"/>
                </a:solidFill>
              </a:defRPr>
            </a:lvl2pPr>
            <a:lvl3pPr marL="514350" indent="0">
              <a:buNone/>
              <a:defRPr sz="900">
                <a:solidFill>
                  <a:schemeClr val="bg1"/>
                </a:solidFill>
              </a:defRPr>
            </a:lvl3pPr>
            <a:lvl4pPr marL="771525" indent="0">
              <a:buNone/>
              <a:defRPr sz="900">
                <a:solidFill>
                  <a:schemeClr val="bg1"/>
                </a:solidFill>
              </a:defRPr>
            </a:lvl4pPr>
            <a:lvl5pPr marL="10287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E9E79B-6FB1-5ED5-35E4-04F5A25AE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7" name="Picture Placeholder 122">
            <a:extLst>
              <a:ext uri="{FF2B5EF4-FFF2-40B4-BE49-F238E27FC236}">
                <a16:creationId xmlns:a16="http://schemas.microsoft.com/office/drawing/2014/main" id="{BF9AC4A2-F540-5BE7-FE14-F2DC7D6A9D5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005072" y="2386584"/>
            <a:ext cx="2642616" cy="9601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2">
            <a:extLst>
              <a:ext uri="{FF2B5EF4-FFF2-40B4-BE49-F238E27FC236}">
                <a16:creationId xmlns:a16="http://schemas.microsoft.com/office/drawing/2014/main" id="{78B2C2B5-E689-3EC1-F19E-0E4C3270C9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51576" y="3545586"/>
            <a:ext cx="2642616" cy="9601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067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Series Colo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41449" y="1419606"/>
            <a:ext cx="1837943" cy="116586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84D16B10-4114-3D13-50FC-848A872439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936" y="2839212"/>
            <a:ext cx="1810512" cy="1159002"/>
          </a:xfrm>
          <a:solidFill>
            <a:schemeClr val="accent6"/>
          </a:solidFill>
        </p:spPr>
        <p:txBody>
          <a:bodyPr lIns="182880" tIns="182880" rIns="182880"/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69C9FFD-3BEB-F410-9877-CC941D3224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36008" y="1419606"/>
            <a:ext cx="1810512" cy="1159002"/>
          </a:xfrm>
          <a:solidFill>
            <a:schemeClr val="accent2"/>
          </a:solidFill>
        </p:spPr>
        <p:txBody>
          <a:bodyPr lIns="182880" tIns="182880" rIns="182880"/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C39CDA33-6D16-DEAF-0280-749663549D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36008" y="2839212"/>
            <a:ext cx="1810512" cy="1159002"/>
          </a:xfrm>
          <a:solidFill>
            <a:schemeClr val="accent4"/>
          </a:solidFill>
        </p:spPr>
        <p:txBody>
          <a:bodyPr lIns="182880" tIns="182880" rIns="182880"/>
          <a:lstStyle>
            <a:lvl1pPr marL="0" indent="0">
              <a:buNone/>
              <a:defRPr sz="1350" b="1" i="0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FD3A4D06-1EC0-67D1-BF1F-4A91D1E34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936" y="1419606"/>
            <a:ext cx="1810512" cy="1159002"/>
          </a:xfrm>
          <a:solidFill>
            <a:schemeClr val="tx2"/>
          </a:solidFill>
        </p:spPr>
        <p:txBody>
          <a:bodyPr lIns="182880" tIns="182880" rIns="182880"/>
          <a:lstStyle>
            <a:lvl1pPr marL="0" indent="0">
              <a:buNone/>
              <a:defRPr sz="1350" b="1" i="0">
                <a:solidFill>
                  <a:schemeClr val="bg1"/>
                </a:solidFill>
                <a:latin typeface="+mj-lt"/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578AC9-D7CB-DD21-863B-206499CA3D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5" name="Picture Placeholder 360">
            <a:extLst>
              <a:ext uri="{FF2B5EF4-FFF2-40B4-BE49-F238E27FC236}">
                <a16:creationId xmlns:a16="http://schemas.microsoft.com/office/drawing/2014/main" id="{55896471-6DC1-85F4-7D59-B7F21A53577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441449" y="2839212"/>
            <a:ext cx="1837943" cy="116586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5D039D5F-BCC4-EB79-D4F4-6D771CE330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55665" y="1419606"/>
            <a:ext cx="1837943" cy="116586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F21A1E1D-C8DE-3D6D-035A-6C38299B7F7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55665" y="2839212"/>
            <a:ext cx="1837943" cy="116586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67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Image Series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FAF27A3-463A-0DC9-698B-82A251DC9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4" name="Picture Placeholder 360">
            <a:extLst>
              <a:ext uri="{FF2B5EF4-FFF2-40B4-BE49-F238E27FC236}">
                <a16:creationId xmlns:a16="http://schemas.microsoft.com/office/drawing/2014/main" id="{B6AF17DC-31CC-E6C8-B8DD-E2D39163C8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120" y="1153786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360">
            <a:extLst>
              <a:ext uri="{FF2B5EF4-FFF2-40B4-BE49-F238E27FC236}">
                <a16:creationId xmlns:a16="http://schemas.microsoft.com/office/drawing/2014/main" id="{11EBACC9-C54B-B446-28B0-5BC1B50D626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55147" y="1153786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15ECDC0E-96E7-2A8E-F9B7-6EA1FF6E8D1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85174" y="1153786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8C72655B-7836-5643-2157-D113E9EB034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25120" y="2897385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360">
            <a:extLst>
              <a:ext uri="{FF2B5EF4-FFF2-40B4-BE49-F238E27FC236}">
                <a16:creationId xmlns:a16="http://schemas.microsoft.com/office/drawing/2014/main" id="{C249B6CD-0BE1-694B-9244-CB7B062096B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55147" y="2897385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FE18E5B9-3E7F-513C-2B5D-B54B8414EE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85174" y="2897385"/>
            <a:ext cx="2642616" cy="115126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A0550589-6604-77BB-C42B-3494C92F72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5120" y="2305050"/>
            <a:ext cx="2641600" cy="377190"/>
          </a:xfrm>
          <a:solidFill>
            <a:schemeClr val="tx2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4DCAA021-24E8-A603-0A30-0C88EA0378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55147" y="2305050"/>
            <a:ext cx="2641600" cy="377190"/>
          </a:xfrm>
          <a:solidFill>
            <a:schemeClr val="accent3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18BD0567-B72D-FB6F-2648-881AF44435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5174" y="2305050"/>
            <a:ext cx="2641600" cy="377190"/>
          </a:xfrm>
          <a:solidFill>
            <a:schemeClr val="accent6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64442872-DB4C-672A-7405-62AD84851E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5120" y="4048649"/>
            <a:ext cx="2641600" cy="377190"/>
          </a:xfrm>
          <a:solidFill>
            <a:schemeClr val="accent5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tx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8D8EA365-46F1-8F00-486F-C2772A7D13F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55147" y="4048649"/>
            <a:ext cx="2641600" cy="377190"/>
          </a:xfrm>
          <a:solidFill>
            <a:schemeClr val="accent4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tx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7AD3F1B4-EE36-7EF8-D775-375D6C2435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5174" y="4048649"/>
            <a:ext cx="2641600" cy="377190"/>
          </a:xfrm>
          <a:solidFill>
            <a:schemeClr val="tx1"/>
          </a:solidFill>
        </p:spPr>
        <p:txBody>
          <a:bodyPr lIns="91440" tIns="91440" rIns="91440" bIns="91440">
            <a:noAutofit/>
          </a:bodyPr>
          <a:lstStyle>
            <a:lvl1pPr marL="0" indent="0" algn="ctr">
              <a:buNone/>
              <a:defRPr sz="1350" b="1" i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8581818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417B61F-C64F-B68C-E2F7-7BF9D6876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22" name="Picture Placeholder 360">
            <a:extLst>
              <a:ext uri="{FF2B5EF4-FFF2-40B4-BE49-F238E27FC236}">
                <a16:creationId xmlns:a16="http://schemas.microsoft.com/office/drawing/2014/main" id="{57E3D138-63BF-55EB-C890-68FDEDCC2EE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21827" y="124153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C418B6C-3575-832B-AC6D-B2E9B10B2E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189" y="2222404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5" name="Picture Placeholder 360">
            <a:extLst>
              <a:ext uri="{FF2B5EF4-FFF2-40B4-BE49-F238E27FC236}">
                <a16:creationId xmlns:a16="http://schemas.microsoft.com/office/drawing/2014/main" id="{8A6EB3F9-0E75-A794-938D-F70B5B6658F5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2376307" y="124153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4013E73-C263-491E-C817-C09AA768BE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76669" y="2222404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8" name="Picture Placeholder 360">
            <a:extLst>
              <a:ext uri="{FF2B5EF4-FFF2-40B4-BE49-F238E27FC236}">
                <a16:creationId xmlns:a16="http://schemas.microsoft.com/office/drawing/2014/main" id="{BEEE16DA-3614-7F1C-6A5D-831E194F17E0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3930787" y="124153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5D8E81C8-4B97-BA4F-3D1C-6B023DC400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1148" y="2222404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0" name="Picture Placeholder 360">
            <a:extLst>
              <a:ext uri="{FF2B5EF4-FFF2-40B4-BE49-F238E27FC236}">
                <a16:creationId xmlns:a16="http://schemas.microsoft.com/office/drawing/2014/main" id="{89BAB257-43EE-74D2-6F5C-E76BC9558C1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485267" y="124153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028CB3A6-7C8B-48D3-4F4D-993272F845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85629" y="2222404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2" name="Picture Placeholder 360">
            <a:extLst>
              <a:ext uri="{FF2B5EF4-FFF2-40B4-BE49-F238E27FC236}">
                <a16:creationId xmlns:a16="http://schemas.microsoft.com/office/drawing/2014/main" id="{9050E6B7-4F22-F862-7DDA-0809D6581B78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039747" y="124153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0F5B311-1976-B925-862E-2525AF71F0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40109" y="2222404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4" name="Picture Placeholder 360">
            <a:extLst>
              <a:ext uri="{FF2B5EF4-FFF2-40B4-BE49-F238E27FC236}">
                <a16:creationId xmlns:a16="http://schemas.microsoft.com/office/drawing/2014/main" id="{AD767BE8-15D3-3375-2C64-BF12C5BAC6C5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821827" y="294014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DAE5FC4-6338-49EF-F871-F3FDE487E6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2189" y="3921015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6" name="Picture Placeholder 360">
            <a:extLst>
              <a:ext uri="{FF2B5EF4-FFF2-40B4-BE49-F238E27FC236}">
                <a16:creationId xmlns:a16="http://schemas.microsoft.com/office/drawing/2014/main" id="{0423B283-7E50-1D91-6C47-FDE8B2006908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2376307" y="294014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6CC9C40-9054-6590-B56B-E98D0FF951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76669" y="3921015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8" name="Picture Placeholder 360">
            <a:extLst>
              <a:ext uri="{FF2B5EF4-FFF2-40B4-BE49-F238E27FC236}">
                <a16:creationId xmlns:a16="http://schemas.microsoft.com/office/drawing/2014/main" id="{32139702-C331-8A27-F1E0-82384F7D4CA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930787" y="294014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A59DCBFD-82C6-1EB3-9DFD-8CBC207AA43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31148" y="3921015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0" name="Picture Placeholder 360">
            <a:extLst>
              <a:ext uri="{FF2B5EF4-FFF2-40B4-BE49-F238E27FC236}">
                <a16:creationId xmlns:a16="http://schemas.microsoft.com/office/drawing/2014/main" id="{2F5ADDAC-EB1D-8DDA-5E06-699389BD0E8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485267" y="294014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730F76E7-C69C-50AA-3453-1ABBF65DDEF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85629" y="3921015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2" name="Picture Placeholder 360">
            <a:extLst>
              <a:ext uri="{FF2B5EF4-FFF2-40B4-BE49-F238E27FC236}">
                <a16:creationId xmlns:a16="http://schemas.microsoft.com/office/drawing/2014/main" id="{EC23E720-1F43-6BCE-E6EF-DC3C1939C9B6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039747" y="2940145"/>
            <a:ext cx="1282426" cy="96182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F2CC5C01-02D0-EFC6-5CC2-A2324C472DF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040109" y="3921015"/>
            <a:ext cx="1282065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793375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6BCF81-CD00-1991-F97C-1183147036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66479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4" name="Picture Placeholder 360">
            <a:extLst>
              <a:ext uri="{FF2B5EF4-FFF2-40B4-BE49-F238E27FC236}">
                <a16:creationId xmlns:a16="http://schemas.microsoft.com/office/drawing/2014/main" id="{7D7F2390-A128-B167-76B3-542BD85826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3014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8ED57BF-5BDD-6808-C03F-44099859EB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375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9" name="Picture Placeholder 360">
            <a:extLst>
              <a:ext uri="{FF2B5EF4-FFF2-40B4-BE49-F238E27FC236}">
                <a16:creationId xmlns:a16="http://schemas.microsoft.com/office/drawing/2014/main" id="{114F48B4-48EB-DBA1-F4F3-103D82E7DC51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804447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E39E17B-4ACD-EFEE-C81D-C0E1361616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4809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6" name="Picture Placeholder 360">
            <a:extLst>
              <a:ext uri="{FF2B5EF4-FFF2-40B4-BE49-F238E27FC236}">
                <a16:creationId xmlns:a16="http://schemas.microsoft.com/office/drawing/2014/main" id="{683084AF-A2C5-1217-7118-1265EE495E1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3275880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9586B66E-1ADB-D654-C462-CBD87E1693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6241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8" name="Picture Placeholder 360">
            <a:extLst>
              <a:ext uri="{FF2B5EF4-FFF2-40B4-BE49-F238E27FC236}">
                <a16:creationId xmlns:a16="http://schemas.microsoft.com/office/drawing/2014/main" id="{EAC780F9-1600-745C-320D-72F6C3E13C44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747313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1AA3571-703F-B84A-0F46-F694C340D6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7675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0" name="Picture Placeholder 360">
            <a:extLst>
              <a:ext uri="{FF2B5EF4-FFF2-40B4-BE49-F238E27FC236}">
                <a16:creationId xmlns:a16="http://schemas.microsoft.com/office/drawing/2014/main" id="{1745587E-498B-892D-B299-9E313C05CAD0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6218746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1DC0CDC-1A69-2E08-803A-8801715FF8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19108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2" name="Picture Placeholder 360">
            <a:extLst>
              <a:ext uri="{FF2B5EF4-FFF2-40B4-BE49-F238E27FC236}">
                <a16:creationId xmlns:a16="http://schemas.microsoft.com/office/drawing/2014/main" id="{0E8DEC86-F6AE-9148-D3F0-30B5F2099062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7690179" y="1290827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1A8EDC9-92FF-06AD-0AA5-D9704663E3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90541" y="2147110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5" name="Picture Placeholder 360">
            <a:extLst>
              <a:ext uri="{FF2B5EF4-FFF2-40B4-BE49-F238E27FC236}">
                <a16:creationId xmlns:a16="http://schemas.microsoft.com/office/drawing/2014/main" id="{10B2B513-00DB-5F50-0726-FE18AD5E1711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33014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E8EAB8B5-D2BB-37BF-057E-F725A567C3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3375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6" name="Picture Placeholder 360">
            <a:extLst>
              <a:ext uri="{FF2B5EF4-FFF2-40B4-BE49-F238E27FC236}">
                <a16:creationId xmlns:a16="http://schemas.microsoft.com/office/drawing/2014/main" id="{77F8BCE6-9724-43B5-BEAB-9A8D55323AD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804447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BEAD62C9-663E-C8D8-796F-E37B64E749B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04809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8" name="Picture Placeholder 360">
            <a:extLst>
              <a:ext uri="{FF2B5EF4-FFF2-40B4-BE49-F238E27FC236}">
                <a16:creationId xmlns:a16="http://schemas.microsoft.com/office/drawing/2014/main" id="{3E4DA151-58BA-AFA5-1BB7-AFCD31451A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3275880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6FD9AB91-D5D1-894F-05FE-FB37A8E556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76241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50" name="Picture Placeholder 360">
            <a:extLst>
              <a:ext uri="{FF2B5EF4-FFF2-40B4-BE49-F238E27FC236}">
                <a16:creationId xmlns:a16="http://schemas.microsoft.com/office/drawing/2014/main" id="{637DF00A-387D-2A7C-BBC0-DC67A7766D7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4747313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D8CD22A5-B78B-6705-F64D-E9AAB0ECE6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47675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52" name="Picture Placeholder 360">
            <a:extLst>
              <a:ext uri="{FF2B5EF4-FFF2-40B4-BE49-F238E27FC236}">
                <a16:creationId xmlns:a16="http://schemas.microsoft.com/office/drawing/2014/main" id="{D35338CD-B4A9-10B6-DA35-BAB24944AD28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6218746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F9929604-807E-4CD9-D5EA-6EAB6640280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19108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54" name="Picture Placeholder 360">
            <a:extLst>
              <a:ext uri="{FF2B5EF4-FFF2-40B4-BE49-F238E27FC236}">
                <a16:creationId xmlns:a16="http://schemas.microsoft.com/office/drawing/2014/main" id="{BE0E1DFF-8832-F0C1-7552-FE8F40BC1AA1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690179" y="2866179"/>
            <a:ext cx="1128460" cy="846345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3E1A703E-E2A8-D392-DB45-46C0972C4F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690541" y="3722463"/>
            <a:ext cx="1128099" cy="434579"/>
          </a:xfrm>
        </p:spPr>
        <p:txBody>
          <a:bodyPr tIns="91440"/>
          <a:lstStyle>
            <a:lvl1pPr marL="0" indent="0">
              <a:buNone/>
              <a:defRPr sz="1200" b="0">
                <a:latin typeface="+mn-lt"/>
              </a:defRPr>
            </a:lvl1pPr>
            <a:lvl2pPr marL="257175" indent="0">
              <a:buNone/>
              <a:defRPr sz="1200"/>
            </a:lvl2pPr>
            <a:lvl3pPr marL="514350" indent="0">
              <a:buNone/>
              <a:defRPr sz="1200"/>
            </a:lvl3pPr>
            <a:lvl4pPr marL="771525" indent="0">
              <a:buNone/>
              <a:defRPr sz="1200"/>
            </a:lvl4pPr>
            <a:lvl5pPr marL="1028700" indent="0">
              <a:buNone/>
              <a:defRPr sz="1200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386488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23-P05692: Jaimee edited &#10;&#10;Drone Mission - Aerial of ORNL East Campus facing west. May 9, 2023.&#10;">
            <a:extLst>
              <a:ext uri="{FF2B5EF4-FFF2-40B4-BE49-F238E27FC236}">
                <a16:creationId xmlns:a16="http://schemas.microsoft.com/office/drawing/2014/main" id="{1D5AF1DA-B42D-B50D-7B1A-B7ED68F954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3908" t="14533" b="23514"/>
          <a:stretch>
            <a:fillRect/>
          </a:stretch>
        </p:blipFill>
        <p:spPr>
          <a:xfrm>
            <a:off x="0" y="311"/>
            <a:ext cx="9144000" cy="51428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496" y="1693926"/>
            <a:ext cx="8065008" cy="397764"/>
          </a:xfrm>
        </p:spPr>
        <p:txBody>
          <a:bodyPr anchor="t" anchorCtr="0">
            <a:noAutofit/>
          </a:bodyPr>
          <a:lstStyle>
            <a:lvl1pPr algn="ctr">
              <a:spcBef>
                <a:spcPts val="675"/>
              </a:spcBef>
              <a:spcAft>
                <a:spcPts val="34"/>
              </a:spcAft>
              <a:defRPr sz="27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One-sentence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496" y="2194560"/>
            <a:ext cx="8065008" cy="233172"/>
          </a:xfrm>
        </p:spPr>
        <p:txBody>
          <a:bodyPr tIns="0" anchor="t" anchorCtr="0">
            <a:noAutofit/>
          </a:bodyPr>
          <a:lstStyle>
            <a:lvl1pPr marL="0" indent="0" algn="ctr">
              <a:spcBef>
                <a:spcPts val="675"/>
              </a:spcBef>
              <a:spcAft>
                <a:spcPts val="34"/>
              </a:spcAft>
              <a:buNone/>
              <a:defRPr sz="1650" b="1" i="0" spc="225">
                <a:solidFill>
                  <a:schemeClr val="tx2"/>
                </a:solidFill>
                <a:latin typeface="+mj-lt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4142232" y="2599183"/>
            <a:ext cx="850392" cy="539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787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285">
            <a:extLst>
              <a:ext uri="{FF2B5EF4-FFF2-40B4-BE49-F238E27FC236}">
                <a16:creationId xmlns:a16="http://schemas.microsoft.com/office/drawing/2014/main" id="{591BB715-8005-D4FA-5492-D116699DD0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162" r="18837"/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71230B-9536-B5A5-160D-DBECD2D26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088" y="1968246"/>
            <a:ext cx="7744968" cy="373949"/>
          </a:xfrm>
        </p:spPr>
        <p:txBody>
          <a:bodyPr anchor="t" anchorCtr="0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</a:t>
            </a:r>
          </a:p>
        </p:txBody>
      </p:sp>
      <p:sp>
        <p:nvSpPr>
          <p:cNvPr id="320" name="Text Placeholder 368">
            <a:extLst>
              <a:ext uri="{FF2B5EF4-FFF2-40B4-BE49-F238E27FC236}">
                <a16:creationId xmlns:a16="http://schemas.microsoft.com/office/drawing/2014/main" id="{EE706859-C661-2A5C-56D3-6BE7DBBC7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4088" y="2770633"/>
            <a:ext cx="7744968" cy="18697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675"/>
              </a:spcBef>
              <a:spcAft>
                <a:spcPts val="34"/>
              </a:spcAft>
              <a:buNone/>
              <a:defRPr sz="12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257175" indent="0">
              <a:buNone/>
              <a:defRPr sz="900">
                <a:solidFill>
                  <a:schemeClr val="bg1"/>
                </a:solidFill>
              </a:defRPr>
            </a:lvl2pPr>
            <a:lvl3pPr marL="514350" indent="0">
              <a:buNone/>
              <a:defRPr sz="900">
                <a:solidFill>
                  <a:schemeClr val="bg1"/>
                </a:solidFill>
              </a:defRPr>
            </a:lvl3pPr>
            <a:lvl4pPr marL="771525" indent="0">
              <a:buNone/>
              <a:defRPr sz="900">
                <a:solidFill>
                  <a:schemeClr val="bg1"/>
                </a:solidFill>
              </a:defRPr>
            </a:lvl4pPr>
            <a:lvl5pPr marL="10287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D526D-05AB-C716-46F5-6CDC1D14E2ED}"/>
              </a:ext>
            </a:extLst>
          </p:cNvPr>
          <p:cNvSpPr/>
          <p:nvPr userDrawn="1"/>
        </p:nvSpPr>
        <p:spPr>
          <a:xfrm>
            <a:off x="4142232" y="2544319"/>
            <a:ext cx="850392" cy="53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013" dirty="0">
              <a:latin typeface="Aptos Light" panose="020B00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C5D6D4-E7B7-6C45-59D0-554A5C06715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563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563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A747B74-2011-1277-FF8A-E191EFEE27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 +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5-P08154: Drone Mission - Aerial of sunrise over ORNL east campus, April 3, 2023.  &#10;&#10;Electronic Reference Image – For more images in this series, please contact, creativeservices@ornl.gov&#10;This image has been reviewed by an ORNL Releasing Official and is approved for public release, January 4, 2023.">
            <a:extLst>
              <a:ext uri="{FF2B5EF4-FFF2-40B4-BE49-F238E27FC236}">
                <a16:creationId xmlns:a16="http://schemas.microsoft.com/office/drawing/2014/main" id="{0F7D9CEE-28F6-5556-FDD8-AD158E2D6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494" t="5003" r="28010" b="5003"/>
          <a:stretch>
            <a:fillRect/>
          </a:stretch>
        </p:blipFill>
        <p:spPr>
          <a:xfrm>
            <a:off x="0" y="621"/>
            <a:ext cx="9144000" cy="5142879"/>
          </a:xfrm>
          <a:prstGeom prst="rect">
            <a:avLst/>
          </a:prstGeom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DAE593DB-8ADA-2B81-0837-94D520E63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" y="274320"/>
            <a:ext cx="8476488" cy="99441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Keep up with ORNL’s latest scientific discoveries, economic impacts, and solutions for energy and national security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667E3C-A4C2-20E5-FC74-3C225DC33D5B}"/>
              </a:ext>
            </a:extLst>
          </p:cNvPr>
          <p:cNvGrpSpPr/>
          <p:nvPr userDrawn="1"/>
        </p:nvGrpSpPr>
        <p:grpSpPr>
          <a:xfrm>
            <a:off x="1289915" y="1629720"/>
            <a:ext cx="6564170" cy="751487"/>
            <a:chOff x="2419238" y="1689595"/>
            <a:chExt cx="7333183" cy="1119369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43D969F-BFCF-DF4E-DE40-50B264888A9F}"/>
                </a:ext>
              </a:extLst>
            </p:cNvPr>
            <p:cNvSpPr/>
            <p:nvPr userDrawn="1"/>
          </p:nvSpPr>
          <p:spPr>
            <a:xfrm>
              <a:off x="6151118" y="1690962"/>
              <a:ext cx="1113318" cy="1113317"/>
            </a:xfrm>
            <a:custGeom>
              <a:avLst/>
              <a:gdLst>
                <a:gd name="connsiteX0" fmla="*/ 0 w 543306"/>
                <a:gd name="connsiteY0" fmla="*/ 0 h 543305"/>
                <a:gd name="connsiteX1" fmla="*/ 543306 w 543306"/>
                <a:gd name="connsiteY1" fmla="*/ 0 h 543305"/>
                <a:gd name="connsiteX2" fmla="*/ 543306 w 543306"/>
                <a:gd name="connsiteY2" fmla="*/ 543306 h 543305"/>
                <a:gd name="connsiteX3" fmla="*/ 0 w 543306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13CC1C2-CBC9-C939-C05F-F6829FD4B54D}"/>
                </a:ext>
              </a:extLst>
            </p:cNvPr>
            <p:cNvSpPr/>
            <p:nvPr userDrawn="1"/>
          </p:nvSpPr>
          <p:spPr>
            <a:xfrm>
              <a:off x="6531907" y="1870334"/>
              <a:ext cx="352119" cy="754014"/>
            </a:xfrm>
            <a:custGeom>
              <a:avLst/>
              <a:gdLst>
                <a:gd name="connsiteX0" fmla="*/ 136975 w 171836"/>
                <a:gd name="connsiteY0" fmla="*/ 62674 h 367963"/>
                <a:gd name="connsiteX1" fmla="*/ 167646 w 171836"/>
                <a:gd name="connsiteY1" fmla="*/ 62674 h 367963"/>
                <a:gd name="connsiteX2" fmla="*/ 171837 w 171836"/>
                <a:gd name="connsiteY2" fmla="*/ 58483 h 367963"/>
                <a:gd name="connsiteX3" fmla="*/ 171837 w 171836"/>
                <a:gd name="connsiteY3" fmla="*/ 3905 h 367963"/>
                <a:gd name="connsiteX4" fmla="*/ 168027 w 171836"/>
                <a:gd name="connsiteY4" fmla="*/ 0 h 367963"/>
                <a:gd name="connsiteX5" fmla="*/ 104305 w 171836"/>
                <a:gd name="connsiteY5" fmla="*/ 667 h 367963"/>
                <a:gd name="connsiteX6" fmla="*/ 53156 w 171836"/>
                <a:gd name="connsiteY6" fmla="*/ 26670 h 367963"/>
                <a:gd name="connsiteX7" fmla="*/ 38392 w 171836"/>
                <a:gd name="connsiteY7" fmla="*/ 72580 h 367963"/>
                <a:gd name="connsiteX8" fmla="*/ 38392 w 171836"/>
                <a:gd name="connsiteY8" fmla="*/ 113633 h 367963"/>
                <a:gd name="connsiteX9" fmla="*/ 32105 w 171836"/>
                <a:gd name="connsiteY9" fmla="*/ 120205 h 367963"/>
                <a:gd name="connsiteX10" fmla="*/ 4483 w 171836"/>
                <a:gd name="connsiteY10" fmla="*/ 120015 h 367963"/>
                <a:gd name="connsiteX11" fmla="*/ 6 w 171836"/>
                <a:gd name="connsiteY11" fmla="*/ 124492 h 367963"/>
                <a:gd name="connsiteX12" fmla="*/ 6 w 171836"/>
                <a:gd name="connsiteY12" fmla="*/ 178403 h 367963"/>
                <a:gd name="connsiteX13" fmla="*/ 4959 w 171836"/>
                <a:gd name="connsiteY13" fmla="*/ 183166 h 367963"/>
                <a:gd name="connsiteX14" fmla="*/ 31915 w 171836"/>
                <a:gd name="connsiteY14" fmla="*/ 182975 h 367963"/>
                <a:gd name="connsiteX15" fmla="*/ 38106 w 171836"/>
                <a:gd name="connsiteY15" fmla="*/ 189167 h 367963"/>
                <a:gd name="connsiteX16" fmla="*/ 38011 w 171836"/>
                <a:gd name="connsiteY16" fmla="*/ 275558 h 367963"/>
                <a:gd name="connsiteX17" fmla="*/ 37915 w 171836"/>
                <a:gd name="connsiteY17" fmla="*/ 360807 h 367963"/>
                <a:gd name="connsiteX18" fmla="*/ 44773 w 171836"/>
                <a:gd name="connsiteY18" fmla="*/ 367951 h 367963"/>
                <a:gd name="connsiteX19" fmla="*/ 107924 w 171836"/>
                <a:gd name="connsiteY19" fmla="*/ 367951 h 367963"/>
                <a:gd name="connsiteX20" fmla="*/ 115354 w 171836"/>
                <a:gd name="connsiteY20" fmla="*/ 360617 h 367963"/>
                <a:gd name="connsiteX21" fmla="*/ 115258 w 171836"/>
                <a:gd name="connsiteY21" fmla="*/ 191452 h 367963"/>
                <a:gd name="connsiteX22" fmla="*/ 123164 w 171836"/>
                <a:gd name="connsiteY22" fmla="*/ 183737 h 367963"/>
                <a:gd name="connsiteX23" fmla="*/ 159931 w 171836"/>
                <a:gd name="connsiteY23" fmla="*/ 183737 h 367963"/>
                <a:gd name="connsiteX24" fmla="*/ 165836 w 171836"/>
                <a:gd name="connsiteY24" fmla="*/ 178975 h 367963"/>
                <a:gd name="connsiteX25" fmla="*/ 170980 w 171836"/>
                <a:gd name="connsiteY25" fmla="*/ 124682 h 367963"/>
                <a:gd name="connsiteX26" fmla="*/ 165455 w 171836"/>
                <a:gd name="connsiteY26" fmla="*/ 118872 h 367963"/>
                <a:gd name="connsiteX27" fmla="*/ 118878 w 171836"/>
                <a:gd name="connsiteY27" fmla="*/ 118967 h 367963"/>
                <a:gd name="connsiteX28" fmla="*/ 114115 w 171836"/>
                <a:gd name="connsiteY28" fmla="*/ 115348 h 367963"/>
                <a:gd name="connsiteX29" fmla="*/ 114592 w 171836"/>
                <a:gd name="connsiteY29" fmla="*/ 82867 h 367963"/>
                <a:gd name="connsiteX30" fmla="*/ 137166 w 171836"/>
                <a:gd name="connsiteY30" fmla="*/ 62389 h 36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836" h="367963">
                  <a:moveTo>
                    <a:pt x="136975" y="62674"/>
                  </a:moveTo>
                  <a:cubicBezTo>
                    <a:pt x="147167" y="62674"/>
                    <a:pt x="157454" y="62579"/>
                    <a:pt x="167646" y="62674"/>
                  </a:cubicBezTo>
                  <a:cubicBezTo>
                    <a:pt x="170789" y="62674"/>
                    <a:pt x="171837" y="61722"/>
                    <a:pt x="171837" y="58483"/>
                  </a:cubicBezTo>
                  <a:cubicBezTo>
                    <a:pt x="171742" y="40291"/>
                    <a:pt x="171742" y="22098"/>
                    <a:pt x="171837" y="3905"/>
                  </a:cubicBezTo>
                  <a:cubicBezTo>
                    <a:pt x="171837" y="1048"/>
                    <a:pt x="170980" y="0"/>
                    <a:pt x="168027" y="0"/>
                  </a:cubicBezTo>
                  <a:cubicBezTo>
                    <a:pt x="146786" y="190"/>
                    <a:pt x="125546" y="-286"/>
                    <a:pt x="104305" y="667"/>
                  </a:cubicBezTo>
                  <a:cubicBezTo>
                    <a:pt x="83635" y="1619"/>
                    <a:pt x="65729" y="9430"/>
                    <a:pt x="53156" y="26670"/>
                  </a:cubicBezTo>
                  <a:cubicBezTo>
                    <a:pt x="43154" y="40291"/>
                    <a:pt x="38677" y="55817"/>
                    <a:pt x="38392" y="72580"/>
                  </a:cubicBezTo>
                  <a:cubicBezTo>
                    <a:pt x="38106" y="86296"/>
                    <a:pt x="38106" y="100013"/>
                    <a:pt x="38392" y="113633"/>
                  </a:cubicBezTo>
                  <a:cubicBezTo>
                    <a:pt x="38487" y="118586"/>
                    <a:pt x="37439" y="120491"/>
                    <a:pt x="32105" y="120205"/>
                  </a:cubicBezTo>
                  <a:cubicBezTo>
                    <a:pt x="22961" y="119729"/>
                    <a:pt x="13722" y="120205"/>
                    <a:pt x="4483" y="120015"/>
                  </a:cubicBezTo>
                  <a:cubicBezTo>
                    <a:pt x="958" y="120015"/>
                    <a:pt x="-89" y="121063"/>
                    <a:pt x="6" y="124492"/>
                  </a:cubicBezTo>
                  <a:cubicBezTo>
                    <a:pt x="197" y="142494"/>
                    <a:pt x="197" y="160496"/>
                    <a:pt x="6" y="178403"/>
                  </a:cubicBezTo>
                  <a:cubicBezTo>
                    <a:pt x="6" y="182213"/>
                    <a:pt x="1339" y="183261"/>
                    <a:pt x="4959" y="183166"/>
                  </a:cubicBezTo>
                  <a:cubicBezTo>
                    <a:pt x="13913" y="182975"/>
                    <a:pt x="22961" y="183356"/>
                    <a:pt x="31915" y="182975"/>
                  </a:cubicBezTo>
                  <a:cubicBezTo>
                    <a:pt x="36772" y="182785"/>
                    <a:pt x="38106" y="184309"/>
                    <a:pt x="38106" y="189167"/>
                  </a:cubicBezTo>
                  <a:cubicBezTo>
                    <a:pt x="37915" y="217932"/>
                    <a:pt x="38011" y="246793"/>
                    <a:pt x="38011" y="275558"/>
                  </a:cubicBezTo>
                  <a:cubicBezTo>
                    <a:pt x="38011" y="304324"/>
                    <a:pt x="38106" y="332327"/>
                    <a:pt x="37915" y="360807"/>
                  </a:cubicBezTo>
                  <a:cubicBezTo>
                    <a:pt x="37915" y="366141"/>
                    <a:pt x="38868" y="368141"/>
                    <a:pt x="44773" y="367951"/>
                  </a:cubicBezTo>
                  <a:cubicBezTo>
                    <a:pt x="65824" y="367570"/>
                    <a:pt x="86874" y="367570"/>
                    <a:pt x="107924" y="367951"/>
                  </a:cubicBezTo>
                  <a:cubicBezTo>
                    <a:pt x="113830" y="368046"/>
                    <a:pt x="115354" y="366617"/>
                    <a:pt x="115354" y="360617"/>
                  </a:cubicBezTo>
                  <a:cubicBezTo>
                    <a:pt x="115068" y="304229"/>
                    <a:pt x="115163" y="247841"/>
                    <a:pt x="115258" y="191452"/>
                  </a:cubicBezTo>
                  <a:cubicBezTo>
                    <a:pt x="115258" y="182499"/>
                    <a:pt x="114401" y="183833"/>
                    <a:pt x="123164" y="183737"/>
                  </a:cubicBezTo>
                  <a:cubicBezTo>
                    <a:pt x="135451" y="183737"/>
                    <a:pt x="147643" y="183642"/>
                    <a:pt x="159931" y="183737"/>
                  </a:cubicBezTo>
                  <a:cubicBezTo>
                    <a:pt x="163646" y="183737"/>
                    <a:pt x="165455" y="182975"/>
                    <a:pt x="165836" y="178975"/>
                  </a:cubicBezTo>
                  <a:cubicBezTo>
                    <a:pt x="167360" y="160877"/>
                    <a:pt x="169075" y="142780"/>
                    <a:pt x="170980" y="124682"/>
                  </a:cubicBezTo>
                  <a:cubicBezTo>
                    <a:pt x="171456" y="119920"/>
                    <a:pt x="170027" y="118872"/>
                    <a:pt x="165455" y="118872"/>
                  </a:cubicBezTo>
                  <a:cubicBezTo>
                    <a:pt x="149930" y="119158"/>
                    <a:pt x="134404" y="118872"/>
                    <a:pt x="118878" y="118967"/>
                  </a:cubicBezTo>
                  <a:cubicBezTo>
                    <a:pt x="116306" y="118967"/>
                    <a:pt x="114020" y="119253"/>
                    <a:pt x="114115" y="115348"/>
                  </a:cubicBezTo>
                  <a:cubicBezTo>
                    <a:pt x="114401" y="104489"/>
                    <a:pt x="113830" y="93631"/>
                    <a:pt x="114592" y="82867"/>
                  </a:cubicBezTo>
                  <a:cubicBezTo>
                    <a:pt x="115449" y="69437"/>
                    <a:pt x="123545" y="62389"/>
                    <a:pt x="137166" y="623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7D7BA2C-20EC-0CF0-7970-0F8078CF08E0}"/>
                </a:ext>
              </a:extLst>
            </p:cNvPr>
            <p:cNvSpPr/>
            <p:nvPr userDrawn="1"/>
          </p:nvSpPr>
          <p:spPr>
            <a:xfrm>
              <a:off x="4907224" y="1690572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9DFA8BB-3CE6-9B47-F33E-67E6FB28CAE0}"/>
                </a:ext>
              </a:extLst>
            </p:cNvPr>
            <p:cNvSpPr/>
            <p:nvPr userDrawn="1"/>
          </p:nvSpPr>
          <p:spPr>
            <a:xfrm>
              <a:off x="5613002" y="2009890"/>
              <a:ext cx="88611" cy="88611"/>
            </a:xfrm>
            <a:custGeom>
              <a:avLst/>
              <a:gdLst>
                <a:gd name="connsiteX0" fmla="*/ 21622 w 43243"/>
                <a:gd name="connsiteY0" fmla="*/ 0 h 43243"/>
                <a:gd name="connsiteX1" fmla="*/ 0 w 43243"/>
                <a:gd name="connsiteY1" fmla="*/ 21622 h 43243"/>
                <a:gd name="connsiteX2" fmla="*/ 21622 w 43243"/>
                <a:gd name="connsiteY2" fmla="*/ 43244 h 43243"/>
                <a:gd name="connsiteX3" fmla="*/ 43244 w 43243"/>
                <a:gd name="connsiteY3" fmla="*/ 21622 h 43243"/>
                <a:gd name="connsiteX4" fmla="*/ 21622 w 43243"/>
                <a:gd name="connsiteY4" fmla="*/ 0 h 4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43" h="43243">
                  <a:moveTo>
                    <a:pt x="21622" y="0"/>
                  </a:moveTo>
                  <a:cubicBezTo>
                    <a:pt x="9715" y="0"/>
                    <a:pt x="0" y="9716"/>
                    <a:pt x="0" y="21622"/>
                  </a:cubicBezTo>
                  <a:cubicBezTo>
                    <a:pt x="0" y="33528"/>
                    <a:pt x="9715" y="43244"/>
                    <a:pt x="21622" y="43244"/>
                  </a:cubicBezTo>
                  <a:cubicBezTo>
                    <a:pt x="33528" y="43244"/>
                    <a:pt x="43244" y="33528"/>
                    <a:pt x="43244" y="21622"/>
                  </a:cubicBezTo>
                  <a:cubicBezTo>
                    <a:pt x="43244" y="9716"/>
                    <a:pt x="33528" y="0"/>
                    <a:pt x="2162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72F87FC-D08E-D82E-F968-55B6BA824E9C}"/>
                </a:ext>
              </a:extLst>
            </p:cNvPr>
            <p:cNvSpPr/>
            <p:nvPr userDrawn="1"/>
          </p:nvSpPr>
          <p:spPr>
            <a:xfrm>
              <a:off x="5100064" y="1883412"/>
              <a:ext cx="727442" cy="727442"/>
            </a:xfrm>
            <a:custGeom>
              <a:avLst/>
              <a:gdLst>
                <a:gd name="connsiteX0" fmla="*/ 265462 w 354996"/>
                <a:gd name="connsiteY0" fmla="*/ 0 h 354996"/>
                <a:gd name="connsiteX1" fmla="*/ 89535 w 354996"/>
                <a:gd name="connsiteY1" fmla="*/ 0 h 354996"/>
                <a:gd name="connsiteX2" fmla="*/ 0 w 354996"/>
                <a:gd name="connsiteY2" fmla="*/ 89535 h 354996"/>
                <a:gd name="connsiteX3" fmla="*/ 0 w 354996"/>
                <a:gd name="connsiteY3" fmla="*/ 265462 h 354996"/>
                <a:gd name="connsiteX4" fmla="*/ 89535 w 354996"/>
                <a:gd name="connsiteY4" fmla="*/ 354997 h 354996"/>
                <a:gd name="connsiteX5" fmla="*/ 265462 w 354996"/>
                <a:gd name="connsiteY5" fmla="*/ 354997 h 354996"/>
                <a:gd name="connsiteX6" fmla="*/ 354997 w 354996"/>
                <a:gd name="connsiteY6" fmla="*/ 265462 h 354996"/>
                <a:gd name="connsiteX7" fmla="*/ 354997 w 354996"/>
                <a:gd name="connsiteY7" fmla="*/ 89535 h 354996"/>
                <a:gd name="connsiteX8" fmla="*/ 265462 w 354996"/>
                <a:gd name="connsiteY8" fmla="*/ 0 h 354996"/>
                <a:gd name="connsiteX9" fmla="*/ 316421 w 354996"/>
                <a:gd name="connsiteY9" fmla="*/ 265462 h 354996"/>
                <a:gd name="connsiteX10" fmla="*/ 265462 w 354996"/>
                <a:gd name="connsiteY10" fmla="*/ 316421 h 354996"/>
                <a:gd name="connsiteX11" fmla="*/ 89535 w 354996"/>
                <a:gd name="connsiteY11" fmla="*/ 316421 h 354996"/>
                <a:gd name="connsiteX12" fmla="*/ 38576 w 354996"/>
                <a:gd name="connsiteY12" fmla="*/ 265462 h 354996"/>
                <a:gd name="connsiteX13" fmla="*/ 38576 w 354996"/>
                <a:gd name="connsiteY13" fmla="*/ 89535 h 354996"/>
                <a:gd name="connsiteX14" fmla="*/ 89535 w 354996"/>
                <a:gd name="connsiteY14" fmla="*/ 38576 h 354996"/>
                <a:gd name="connsiteX15" fmla="*/ 265462 w 354996"/>
                <a:gd name="connsiteY15" fmla="*/ 38576 h 354996"/>
                <a:gd name="connsiteX16" fmla="*/ 316421 w 354996"/>
                <a:gd name="connsiteY16" fmla="*/ 89535 h 354996"/>
                <a:gd name="connsiteX17" fmla="*/ 316421 w 354996"/>
                <a:gd name="connsiteY17" fmla="*/ 265462 h 35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996" h="354996">
                  <a:moveTo>
                    <a:pt x="265462" y="0"/>
                  </a:moveTo>
                  <a:lnTo>
                    <a:pt x="89535" y="0"/>
                  </a:lnTo>
                  <a:cubicBezTo>
                    <a:pt x="40196" y="0"/>
                    <a:pt x="0" y="40196"/>
                    <a:pt x="0" y="89535"/>
                  </a:cubicBezTo>
                  <a:lnTo>
                    <a:pt x="0" y="265462"/>
                  </a:lnTo>
                  <a:cubicBezTo>
                    <a:pt x="0" y="314896"/>
                    <a:pt x="40196" y="354997"/>
                    <a:pt x="89535" y="354997"/>
                  </a:cubicBezTo>
                  <a:lnTo>
                    <a:pt x="265462" y="354997"/>
                  </a:lnTo>
                  <a:cubicBezTo>
                    <a:pt x="314801" y="354997"/>
                    <a:pt x="354997" y="314801"/>
                    <a:pt x="354997" y="265462"/>
                  </a:cubicBezTo>
                  <a:lnTo>
                    <a:pt x="354997" y="89535"/>
                  </a:lnTo>
                  <a:cubicBezTo>
                    <a:pt x="354997" y="40196"/>
                    <a:pt x="314801" y="0"/>
                    <a:pt x="265462" y="0"/>
                  </a:cubicBezTo>
                  <a:close/>
                  <a:moveTo>
                    <a:pt x="316421" y="265462"/>
                  </a:moveTo>
                  <a:cubicBezTo>
                    <a:pt x="316421" y="293560"/>
                    <a:pt x="293561" y="316421"/>
                    <a:pt x="265462" y="316421"/>
                  </a:cubicBezTo>
                  <a:lnTo>
                    <a:pt x="89535" y="316421"/>
                  </a:lnTo>
                  <a:cubicBezTo>
                    <a:pt x="61436" y="316421"/>
                    <a:pt x="38576" y="293560"/>
                    <a:pt x="38576" y="265462"/>
                  </a:cubicBezTo>
                  <a:lnTo>
                    <a:pt x="38576" y="89535"/>
                  </a:lnTo>
                  <a:cubicBezTo>
                    <a:pt x="38576" y="61436"/>
                    <a:pt x="61436" y="38576"/>
                    <a:pt x="89535" y="38576"/>
                  </a:cubicBezTo>
                  <a:lnTo>
                    <a:pt x="265462" y="38576"/>
                  </a:lnTo>
                  <a:cubicBezTo>
                    <a:pt x="293561" y="38576"/>
                    <a:pt x="316421" y="61436"/>
                    <a:pt x="316421" y="89535"/>
                  </a:cubicBezTo>
                  <a:lnTo>
                    <a:pt x="316421" y="26546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91D75EE-B69F-059F-5177-4606BC608241}"/>
                </a:ext>
              </a:extLst>
            </p:cNvPr>
            <p:cNvSpPr/>
            <p:nvPr userDrawn="1"/>
          </p:nvSpPr>
          <p:spPr>
            <a:xfrm>
              <a:off x="5276508" y="2059857"/>
              <a:ext cx="374747" cy="374750"/>
            </a:xfrm>
            <a:custGeom>
              <a:avLst/>
              <a:gdLst>
                <a:gd name="connsiteX0" fmla="*/ 91440 w 182879"/>
                <a:gd name="connsiteY0" fmla="*/ 0 h 182880"/>
                <a:gd name="connsiteX1" fmla="*/ 0 w 182879"/>
                <a:gd name="connsiteY1" fmla="*/ 91440 h 182880"/>
                <a:gd name="connsiteX2" fmla="*/ 91440 w 182879"/>
                <a:gd name="connsiteY2" fmla="*/ 182880 h 182880"/>
                <a:gd name="connsiteX3" fmla="*/ 182880 w 182879"/>
                <a:gd name="connsiteY3" fmla="*/ 91440 h 182880"/>
                <a:gd name="connsiteX4" fmla="*/ 91440 w 182879"/>
                <a:gd name="connsiteY4" fmla="*/ 0 h 182880"/>
                <a:gd name="connsiteX5" fmla="*/ 91440 w 182879"/>
                <a:gd name="connsiteY5" fmla="*/ 144209 h 182880"/>
                <a:gd name="connsiteX6" fmla="*/ 38671 w 182879"/>
                <a:gd name="connsiteY6" fmla="*/ 91440 h 182880"/>
                <a:gd name="connsiteX7" fmla="*/ 91440 w 182879"/>
                <a:gd name="connsiteY7" fmla="*/ 38672 h 182880"/>
                <a:gd name="connsiteX8" fmla="*/ 144304 w 182879"/>
                <a:gd name="connsiteY8" fmla="*/ 91440 h 182880"/>
                <a:gd name="connsiteX9" fmla="*/ 91440 w 182879"/>
                <a:gd name="connsiteY9" fmla="*/ 144209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879" h="182880">
                  <a:moveTo>
                    <a:pt x="91440" y="0"/>
                  </a:moveTo>
                  <a:cubicBezTo>
                    <a:pt x="41053" y="0"/>
                    <a:pt x="0" y="41053"/>
                    <a:pt x="0" y="91440"/>
                  </a:cubicBezTo>
                  <a:cubicBezTo>
                    <a:pt x="0" y="141827"/>
                    <a:pt x="41053" y="182880"/>
                    <a:pt x="91440" y="182880"/>
                  </a:cubicBezTo>
                  <a:cubicBezTo>
                    <a:pt x="141827" y="182880"/>
                    <a:pt x="182880" y="141827"/>
                    <a:pt x="182880" y="91440"/>
                  </a:cubicBezTo>
                  <a:cubicBezTo>
                    <a:pt x="182880" y="41053"/>
                    <a:pt x="141922" y="0"/>
                    <a:pt x="91440" y="0"/>
                  </a:cubicBezTo>
                  <a:close/>
                  <a:moveTo>
                    <a:pt x="91440" y="144209"/>
                  </a:moveTo>
                  <a:cubicBezTo>
                    <a:pt x="62389" y="144209"/>
                    <a:pt x="38671" y="120491"/>
                    <a:pt x="38671" y="91440"/>
                  </a:cubicBezTo>
                  <a:cubicBezTo>
                    <a:pt x="38671" y="62389"/>
                    <a:pt x="62389" y="38672"/>
                    <a:pt x="91440" y="38672"/>
                  </a:cubicBezTo>
                  <a:cubicBezTo>
                    <a:pt x="120491" y="38672"/>
                    <a:pt x="144304" y="62389"/>
                    <a:pt x="144304" y="91440"/>
                  </a:cubicBezTo>
                  <a:cubicBezTo>
                    <a:pt x="144304" y="120491"/>
                    <a:pt x="120586" y="144209"/>
                    <a:pt x="91440" y="1442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B85C919-ECDC-EE42-8B8E-1AA4D9307257}"/>
                </a:ext>
              </a:extLst>
            </p:cNvPr>
            <p:cNvSpPr/>
            <p:nvPr userDrawn="1"/>
          </p:nvSpPr>
          <p:spPr>
            <a:xfrm>
              <a:off x="7395013" y="1695646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C8C2195-308E-BED5-7C43-5025AE627624}"/>
                </a:ext>
              </a:extLst>
            </p:cNvPr>
            <p:cNvSpPr/>
            <p:nvPr userDrawn="1"/>
          </p:nvSpPr>
          <p:spPr>
            <a:xfrm>
              <a:off x="7581999" y="1991739"/>
              <a:ext cx="739350" cy="521135"/>
            </a:xfrm>
            <a:custGeom>
              <a:avLst/>
              <a:gdLst>
                <a:gd name="connsiteX0" fmla="*/ 353282 w 360807"/>
                <a:gd name="connsiteY0" fmla="*/ 39719 h 254317"/>
                <a:gd name="connsiteX1" fmla="*/ 321373 w 360807"/>
                <a:gd name="connsiteY1" fmla="*/ 7620 h 254317"/>
                <a:gd name="connsiteX2" fmla="*/ 180404 w 360807"/>
                <a:gd name="connsiteY2" fmla="*/ 0 h 254317"/>
                <a:gd name="connsiteX3" fmla="*/ 39433 w 360807"/>
                <a:gd name="connsiteY3" fmla="*/ 7620 h 254317"/>
                <a:gd name="connsiteX4" fmla="*/ 7525 w 360807"/>
                <a:gd name="connsiteY4" fmla="*/ 39719 h 254317"/>
                <a:gd name="connsiteX5" fmla="*/ 0 w 360807"/>
                <a:gd name="connsiteY5" fmla="*/ 127159 h 254317"/>
                <a:gd name="connsiteX6" fmla="*/ 7525 w 360807"/>
                <a:gd name="connsiteY6" fmla="*/ 214598 h 254317"/>
                <a:gd name="connsiteX7" fmla="*/ 39433 w 360807"/>
                <a:gd name="connsiteY7" fmla="*/ 246697 h 254317"/>
                <a:gd name="connsiteX8" fmla="*/ 180404 w 360807"/>
                <a:gd name="connsiteY8" fmla="*/ 254317 h 254317"/>
                <a:gd name="connsiteX9" fmla="*/ 321373 w 360807"/>
                <a:gd name="connsiteY9" fmla="*/ 246697 h 254317"/>
                <a:gd name="connsiteX10" fmla="*/ 353282 w 360807"/>
                <a:gd name="connsiteY10" fmla="*/ 214598 h 254317"/>
                <a:gd name="connsiteX11" fmla="*/ 360807 w 360807"/>
                <a:gd name="connsiteY11" fmla="*/ 127159 h 254317"/>
                <a:gd name="connsiteX12" fmla="*/ 353282 w 360807"/>
                <a:gd name="connsiteY12" fmla="*/ 39719 h 254317"/>
                <a:gd name="connsiteX13" fmla="*/ 143542 w 360807"/>
                <a:gd name="connsiteY13" fmla="*/ 180784 h 254317"/>
                <a:gd name="connsiteX14" fmla="*/ 143542 w 360807"/>
                <a:gd name="connsiteY14" fmla="*/ 73533 h 254317"/>
                <a:gd name="connsiteX15" fmla="*/ 237839 w 360807"/>
                <a:gd name="connsiteY15" fmla="*/ 127159 h 254317"/>
                <a:gd name="connsiteX16" fmla="*/ 143542 w 360807"/>
                <a:gd name="connsiteY16" fmla="*/ 180784 h 25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0807" h="254317">
                  <a:moveTo>
                    <a:pt x="353282" y="39719"/>
                  </a:moveTo>
                  <a:cubicBezTo>
                    <a:pt x="349091" y="24098"/>
                    <a:pt x="336899" y="11811"/>
                    <a:pt x="321373" y="7620"/>
                  </a:cubicBezTo>
                  <a:cubicBezTo>
                    <a:pt x="293275" y="0"/>
                    <a:pt x="180404" y="0"/>
                    <a:pt x="180404" y="0"/>
                  </a:cubicBezTo>
                  <a:cubicBezTo>
                    <a:pt x="180404" y="0"/>
                    <a:pt x="67532" y="0"/>
                    <a:pt x="39433" y="7620"/>
                  </a:cubicBezTo>
                  <a:cubicBezTo>
                    <a:pt x="23908" y="11811"/>
                    <a:pt x="11716" y="24098"/>
                    <a:pt x="7525" y="39719"/>
                  </a:cubicBezTo>
                  <a:cubicBezTo>
                    <a:pt x="0" y="68008"/>
                    <a:pt x="0" y="127159"/>
                    <a:pt x="0" y="127159"/>
                  </a:cubicBezTo>
                  <a:cubicBezTo>
                    <a:pt x="0" y="127159"/>
                    <a:pt x="0" y="186214"/>
                    <a:pt x="7525" y="214598"/>
                  </a:cubicBezTo>
                  <a:cubicBezTo>
                    <a:pt x="11716" y="230219"/>
                    <a:pt x="23908" y="242506"/>
                    <a:pt x="39433" y="246697"/>
                  </a:cubicBezTo>
                  <a:cubicBezTo>
                    <a:pt x="67532" y="254317"/>
                    <a:pt x="180404" y="254317"/>
                    <a:pt x="180404" y="254317"/>
                  </a:cubicBezTo>
                  <a:cubicBezTo>
                    <a:pt x="180404" y="254317"/>
                    <a:pt x="293275" y="254317"/>
                    <a:pt x="321373" y="246697"/>
                  </a:cubicBezTo>
                  <a:cubicBezTo>
                    <a:pt x="336899" y="242506"/>
                    <a:pt x="349091" y="230219"/>
                    <a:pt x="353282" y="214598"/>
                  </a:cubicBezTo>
                  <a:cubicBezTo>
                    <a:pt x="360807" y="186309"/>
                    <a:pt x="360807" y="127159"/>
                    <a:pt x="360807" y="127159"/>
                  </a:cubicBezTo>
                  <a:cubicBezTo>
                    <a:pt x="360807" y="127159"/>
                    <a:pt x="360807" y="68104"/>
                    <a:pt x="353282" y="39719"/>
                  </a:cubicBezTo>
                  <a:close/>
                  <a:moveTo>
                    <a:pt x="143542" y="180784"/>
                  </a:moveTo>
                  <a:lnTo>
                    <a:pt x="143542" y="73533"/>
                  </a:lnTo>
                  <a:lnTo>
                    <a:pt x="237839" y="127159"/>
                  </a:lnTo>
                  <a:lnTo>
                    <a:pt x="143542" y="18078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70694B5-73DE-2F4C-C267-F32F72ACCC5A}"/>
                </a:ext>
              </a:extLst>
            </p:cNvPr>
            <p:cNvSpPr/>
            <p:nvPr userDrawn="1"/>
          </p:nvSpPr>
          <p:spPr>
            <a:xfrm>
              <a:off x="2419238" y="1689595"/>
              <a:ext cx="1113317" cy="1113317"/>
            </a:xfrm>
            <a:custGeom>
              <a:avLst/>
              <a:gdLst>
                <a:gd name="connsiteX0" fmla="*/ 0 w 543305"/>
                <a:gd name="connsiteY0" fmla="*/ 0 h 543305"/>
                <a:gd name="connsiteX1" fmla="*/ 543306 w 543305"/>
                <a:gd name="connsiteY1" fmla="*/ 0 h 543305"/>
                <a:gd name="connsiteX2" fmla="*/ 543306 w 543305"/>
                <a:gd name="connsiteY2" fmla="*/ 543306 h 543305"/>
                <a:gd name="connsiteX3" fmla="*/ 0 w 543305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AC33D5A-C39E-33F6-0616-412A17B152C1}"/>
                </a:ext>
              </a:extLst>
            </p:cNvPr>
            <p:cNvSpPr/>
            <p:nvPr userDrawn="1"/>
          </p:nvSpPr>
          <p:spPr>
            <a:xfrm>
              <a:off x="2628279" y="2125633"/>
              <a:ext cx="149117" cy="479562"/>
            </a:xfrm>
            <a:custGeom>
              <a:avLst/>
              <a:gdLst>
                <a:gd name="connsiteX0" fmla="*/ 0 w 72770"/>
                <a:gd name="connsiteY0" fmla="*/ 0 h 234029"/>
                <a:gd name="connsiteX1" fmla="*/ 72771 w 72770"/>
                <a:gd name="connsiteY1" fmla="*/ 0 h 234029"/>
                <a:gd name="connsiteX2" fmla="*/ 72771 w 72770"/>
                <a:gd name="connsiteY2" fmla="*/ 234029 h 234029"/>
                <a:gd name="connsiteX3" fmla="*/ 0 w 72770"/>
                <a:gd name="connsiteY3" fmla="*/ 234029 h 234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70" h="234029">
                  <a:moveTo>
                    <a:pt x="0" y="0"/>
                  </a:moveTo>
                  <a:lnTo>
                    <a:pt x="72771" y="0"/>
                  </a:lnTo>
                  <a:lnTo>
                    <a:pt x="72771" y="234029"/>
                  </a:lnTo>
                  <a:lnTo>
                    <a:pt x="0" y="23402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A9D6211-28B6-CB86-CA60-BF5D5506C9AA}"/>
                </a:ext>
              </a:extLst>
            </p:cNvPr>
            <p:cNvSpPr/>
            <p:nvPr userDrawn="1"/>
          </p:nvSpPr>
          <p:spPr>
            <a:xfrm>
              <a:off x="2616371" y="1887316"/>
              <a:ext cx="172539" cy="172930"/>
            </a:xfrm>
            <a:custGeom>
              <a:avLst/>
              <a:gdLst>
                <a:gd name="connsiteX0" fmla="*/ 42100 w 84200"/>
                <a:gd name="connsiteY0" fmla="*/ 0 h 84391"/>
                <a:gd name="connsiteX1" fmla="*/ 0 w 84200"/>
                <a:gd name="connsiteY1" fmla="*/ 42196 h 84391"/>
                <a:gd name="connsiteX2" fmla="*/ 42100 w 84200"/>
                <a:gd name="connsiteY2" fmla="*/ 84392 h 84391"/>
                <a:gd name="connsiteX3" fmla="*/ 84201 w 84200"/>
                <a:gd name="connsiteY3" fmla="*/ 42196 h 84391"/>
                <a:gd name="connsiteX4" fmla="*/ 42100 w 84200"/>
                <a:gd name="connsiteY4" fmla="*/ 0 h 8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00" h="84391">
                  <a:moveTo>
                    <a:pt x="42100" y="0"/>
                  </a:moveTo>
                  <a:cubicBezTo>
                    <a:pt x="18764" y="0"/>
                    <a:pt x="0" y="18860"/>
                    <a:pt x="0" y="42196"/>
                  </a:cubicBezTo>
                  <a:cubicBezTo>
                    <a:pt x="0" y="65532"/>
                    <a:pt x="18859" y="84392"/>
                    <a:pt x="42100" y="84392"/>
                  </a:cubicBezTo>
                  <a:cubicBezTo>
                    <a:pt x="65342" y="84392"/>
                    <a:pt x="84201" y="65532"/>
                    <a:pt x="84201" y="42196"/>
                  </a:cubicBezTo>
                  <a:cubicBezTo>
                    <a:pt x="84201" y="18860"/>
                    <a:pt x="65342" y="0"/>
                    <a:pt x="42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3F124ED-6632-898A-692B-A0F80450F019}"/>
                </a:ext>
              </a:extLst>
            </p:cNvPr>
            <p:cNvSpPr/>
            <p:nvPr userDrawn="1"/>
          </p:nvSpPr>
          <p:spPr>
            <a:xfrm>
              <a:off x="2870888" y="2113727"/>
              <a:ext cx="464728" cy="491467"/>
            </a:xfrm>
            <a:custGeom>
              <a:avLst/>
              <a:gdLst>
                <a:gd name="connsiteX0" fmla="*/ 139446 w 226790"/>
                <a:gd name="connsiteY0" fmla="*/ 0 h 239839"/>
                <a:gd name="connsiteX1" fmla="*/ 70675 w 226790"/>
                <a:gd name="connsiteY1" fmla="*/ 37814 h 239839"/>
                <a:gd name="connsiteX2" fmla="*/ 69723 w 226790"/>
                <a:gd name="connsiteY2" fmla="*/ 37814 h 239839"/>
                <a:gd name="connsiteX3" fmla="*/ 69723 w 226790"/>
                <a:gd name="connsiteY3" fmla="*/ 5810 h 239839"/>
                <a:gd name="connsiteX4" fmla="*/ 0 w 226790"/>
                <a:gd name="connsiteY4" fmla="*/ 5810 h 239839"/>
                <a:gd name="connsiteX5" fmla="*/ 0 w 226790"/>
                <a:gd name="connsiteY5" fmla="*/ 239839 h 239839"/>
                <a:gd name="connsiteX6" fmla="*/ 72676 w 226790"/>
                <a:gd name="connsiteY6" fmla="*/ 239839 h 239839"/>
                <a:gd name="connsiteX7" fmla="*/ 72676 w 226790"/>
                <a:gd name="connsiteY7" fmla="*/ 124111 h 239839"/>
                <a:gd name="connsiteX8" fmla="*/ 116300 w 226790"/>
                <a:gd name="connsiteY8" fmla="*/ 64008 h 239839"/>
                <a:gd name="connsiteX9" fmla="*/ 154115 w 226790"/>
                <a:gd name="connsiteY9" fmla="*/ 126016 h 239839"/>
                <a:gd name="connsiteX10" fmla="*/ 154115 w 226790"/>
                <a:gd name="connsiteY10" fmla="*/ 239839 h 239839"/>
                <a:gd name="connsiteX11" fmla="*/ 226790 w 226790"/>
                <a:gd name="connsiteY11" fmla="*/ 239839 h 239839"/>
                <a:gd name="connsiteX12" fmla="*/ 226790 w 226790"/>
                <a:gd name="connsiteY12" fmla="*/ 111538 h 239839"/>
                <a:gd name="connsiteX13" fmla="*/ 139541 w 226790"/>
                <a:gd name="connsiteY13" fmla="*/ 95 h 23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6790" h="239839">
                  <a:moveTo>
                    <a:pt x="139446" y="0"/>
                  </a:moveTo>
                  <a:cubicBezTo>
                    <a:pt x="104108" y="0"/>
                    <a:pt x="80391" y="19431"/>
                    <a:pt x="70675" y="37814"/>
                  </a:cubicBezTo>
                  <a:lnTo>
                    <a:pt x="69723" y="37814"/>
                  </a:lnTo>
                  <a:lnTo>
                    <a:pt x="69723" y="5810"/>
                  </a:lnTo>
                  <a:lnTo>
                    <a:pt x="0" y="5810"/>
                  </a:lnTo>
                  <a:lnTo>
                    <a:pt x="0" y="239839"/>
                  </a:lnTo>
                  <a:lnTo>
                    <a:pt x="72676" y="239839"/>
                  </a:lnTo>
                  <a:lnTo>
                    <a:pt x="72676" y="124111"/>
                  </a:lnTo>
                  <a:cubicBezTo>
                    <a:pt x="72676" y="93631"/>
                    <a:pt x="78486" y="64008"/>
                    <a:pt x="116300" y="64008"/>
                  </a:cubicBezTo>
                  <a:cubicBezTo>
                    <a:pt x="154115" y="64008"/>
                    <a:pt x="154115" y="98869"/>
                    <a:pt x="154115" y="126016"/>
                  </a:cubicBezTo>
                  <a:lnTo>
                    <a:pt x="154115" y="239839"/>
                  </a:lnTo>
                  <a:lnTo>
                    <a:pt x="226790" y="239839"/>
                  </a:lnTo>
                  <a:lnTo>
                    <a:pt x="226790" y="111538"/>
                  </a:lnTo>
                  <a:cubicBezTo>
                    <a:pt x="226790" y="48577"/>
                    <a:pt x="213170" y="95"/>
                    <a:pt x="139541" y="9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FB52FC2-A5BC-9D2E-D29E-CD7BA0ADA719}"/>
                </a:ext>
              </a:extLst>
            </p:cNvPr>
            <p:cNvSpPr/>
            <p:nvPr userDrawn="1"/>
          </p:nvSpPr>
          <p:spPr>
            <a:xfrm>
              <a:off x="8639104" y="1690572"/>
              <a:ext cx="1113317" cy="1113318"/>
            </a:xfrm>
            <a:custGeom>
              <a:avLst/>
              <a:gdLst>
                <a:gd name="connsiteX0" fmla="*/ 0 w 543305"/>
                <a:gd name="connsiteY0" fmla="*/ 0 h 543306"/>
                <a:gd name="connsiteX1" fmla="*/ 543306 w 543305"/>
                <a:gd name="connsiteY1" fmla="*/ 0 h 543306"/>
                <a:gd name="connsiteX2" fmla="*/ 543306 w 543305"/>
                <a:gd name="connsiteY2" fmla="*/ 543306 h 543306"/>
                <a:gd name="connsiteX3" fmla="*/ 0 w 543305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119ADD7-9FB3-00F9-B41F-7139407E2829}"/>
                </a:ext>
              </a:extLst>
            </p:cNvPr>
            <p:cNvSpPr/>
            <p:nvPr userDrawn="1"/>
          </p:nvSpPr>
          <p:spPr>
            <a:xfrm>
              <a:off x="9250999" y="2079375"/>
              <a:ext cx="335713" cy="335714"/>
            </a:xfrm>
            <a:custGeom>
              <a:avLst/>
              <a:gdLst>
                <a:gd name="connsiteX0" fmla="*/ 81915 w 163830"/>
                <a:gd name="connsiteY0" fmla="*/ 0 h 163830"/>
                <a:gd name="connsiteX1" fmla="*/ 0 w 163830"/>
                <a:gd name="connsiteY1" fmla="*/ 81915 h 163830"/>
                <a:gd name="connsiteX2" fmla="*/ 81915 w 163830"/>
                <a:gd name="connsiteY2" fmla="*/ 163830 h 163830"/>
                <a:gd name="connsiteX3" fmla="*/ 163830 w 163830"/>
                <a:gd name="connsiteY3" fmla="*/ 81915 h 163830"/>
                <a:gd name="connsiteX4" fmla="*/ 81915 w 163830"/>
                <a:gd name="connsiteY4" fmla="*/ 0 h 16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30">
                  <a:moveTo>
                    <a:pt x="81915" y="0"/>
                  </a:moveTo>
                  <a:cubicBezTo>
                    <a:pt x="36672" y="0"/>
                    <a:pt x="0" y="36671"/>
                    <a:pt x="0" y="81915"/>
                  </a:cubicBezTo>
                  <a:cubicBezTo>
                    <a:pt x="0" y="127159"/>
                    <a:pt x="36672" y="163830"/>
                    <a:pt x="81915" y="163830"/>
                  </a:cubicBezTo>
                  <a:cubicBezTo>
                    <a:pt x="127159" y="163830"/>
                    <a:pt x="163830" y="127159"/>
                    <a:pt x="163830" y="81915"/>
                  </a:cubicBezTo>
                  <a:cubicBezTo>
                    <a:pt x="163830" y="36671"/>
                    <a:pt x="127159" y="0"/>
                    <a:pt x="8191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A0E05FE-69FF-BE1F-883A-AA7511BA10BA}"/>
                </a:ext>
              </a:extLst>
            </p:cNvPr>
            <p:cNvSpPr/>
            <p:nvPr userDrawn="1"/>
          </p:nvSpPr>
          <p:spPr>
            <a:xfrm>
              <a:off x="8804617" y="2079375"/>
              <a:ext cx="335713" cy="335711"/>
            </a:xfrm>
            <a:custGeom>
              <a:avLst/>
              <a:gdLst>
                <a:gd name="connsiteX0" fmla="*/ 163830 w 163830"/>
                <a:gd name="connsiteY0" fmla="*/ 81915 h 163829"/>
                <a:gd name="connsiteX1" fmla="*/ 81915 w 163830"/>
                <a:gd name="connsiteY1" fmla="*/ 163830 h 163829"/>
                <a:gd name="connsiteX2" fmla="*/ 1 w 163830"/>
                <a:gd name="connsiteY2" fmla="*/ 81915 h 163829"/>
                <a:gd name="connsiteX3" fmla="*/ 81915 w 163830"/>
                <a:gd name="connsiteY3" fmla="*/ 0 h 163829"/>
                <a:gd name="connsiteX4" fmla="*/ 163830 w 163830"/>
                <a:gd name="connsiteY4" fmla="*/ 81915 h 16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29">
                  <a:moveTo>
                    <a:pt x="163830" y="81915"/>
                  </a:moveTo>
                  <a:cubicBezTo>
                    <a:pt x="163830" y="127155"/>
                    <a:pt x="127156" y="163830"/>
                    <a:pt x="81915" y="163830"/>
                  </a:cubicBezTo>
                  <a:cubicBezTo>
                    <a:pt x="36675" y="163830"/>
                    <a:pt x="1" y="127155"/>
                    <a:pt x="1" y="81915"/>
                  </a:cubicBezTo>
                  <a:cubicBezTo>
                    <a:pt x="1" y="36675"/>
                    <a:pt x="36675" y="0"/>
                    <a:pt x="81915" y="0"/>
                  </a:cubicBezTo>
                  <a:cubicBezTo>
                    <a:pt x="127156" y="0"/>
                    <a:pt x="163830" y="36675"/>
                    <a:pt x="163830" y="819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9AA7D10-63DB-D44B-F6F1-50DF518B3F2D}"/>
                </a:ext>
              </a:extLst>
            </p:cNvPr>
            <p:cNvSpPr/>
            <p:nvPr userDrawn="1"/>
          </p:nvSpPr>
          <p:spPr>
            <a:xfrm>
              <a:off x="3663327" y="1692523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9E9A36A-EA2E-16A6-944B-1906CD8402EA}"/>
                </a:ext>
              </a:extLst>
            </p:cNvPr>
            <p:cNvSpPr/>
            <p:nvPr userDrawn="1"/>
          </p:nvSpPr>
          <p:spPr>
            <a:xfrm>
              <a:off x="3867878" y="1889462"/>
              <a:ext cx="703825" cy="719246"/>
            </a:xfrm>
            <a:custGeom>
              <a:avLst/>
              <a:gdLst>
                <a:gd name="connsiteX0" fmla="*/ 204406 w 343471"/>
                <a:gd name="connsiteY0" fmla="*/ 148685 h 350996"/>
                <a:gd name="connsiteX1" fmla="*/ 332327 w 343471"/>
                <a:gd name="connsiteY1" fmla="*/ 0 h 350996"/>
                <a:gd name="connsiteX2" fmla="*/ 302038 w 343471"/>
                <a:gd name="connsiteY2" fmla="*/ 0 h 350996"/>
                <a:gd name="connsiteX3" fmla="*/ 190976 w 343471"/>
                <a:gd name="connsiteY3" fmla="*/ 129064 h 350996"/>
                <a:gd name="connsiteX4" fmla="*/ 102298 w 343471"/>
                <a:gd name="connsiteY4" fmla="*/ 0 h 350996"/>
                <a:gd name="connsiteX5" fmla="*/ 0 w 343471"/>
                <a:gd name="connsiteY5" fmla="*/ 0 h 350996"/>
                <a:gd name="connsiteX6" fmla="*/ 134112 w 343471"/>
                <a:gd name="connsiteY6" fmla="*/ 195167 h 350996"/>
                <a:gd name="connsiteX7" fmla="*/ 0 w 343471"/>
                <a:gd name="connsiteY7" fmla="*/ 350996 h 350996"/>
                <a:gd name="connsiteX8" fmla="*/ 30289 w 343471"/>
                <a:gd name="connsiteY8" fmla="*/ 350996 h 350996"/>
                <a:gd name="connsiteX9" fmla="*/ 147542 w 343471"/>
                <a:gd name="connsiteY9" fmla="*/ 214694 h 350996"/>
                <a:gd name="connsiteX10" fmla="*/ 241173 w 343471"/>
                <a:gd name="connsiteY10" fmla="*/ 350996 h 350996"/>
                <a:gd name="connsiteX11" fmla="*/ 343471 w 343471"/>
                <a:gd name="connsiteY11" fmla="*/ 350996 h 350996"/>
                <a:gd name="connsiteX12" fmla="*/ 204406 w 343471"/>
                <a:gd name="connsiteY12" fmla="*/ 148590 h 350996"/>
                <a:gd name="connsiteX13" fmla="*/ 204406 w 343471"/>
                <a:gd name="connsiteY13" fmla="*/ 148590 h 350996"/>
                <a:gd name="connsiteX14" fmla="*/ 162973 w 343471"/>
                <a:gd name="connsiteY14" fmla="*/ 196882 h 350996"/>
                <a:gd name="connsiteX15" fmla="*/ 149352 w 343471"/>
                <a:gd name="connsiteY15" fmla="*/ 177451 h 350996"/>
                <a:gd name="connsiteX16" fmla="*/ 41243 w 343471"/>
                <a:gd name="connsiteY16" fmla="*/ 22765 h 350996"/>
                <a:gd name="connsiteX17" fmla="*/ 87821 w 343471"/>
                <a:gd name="connsiteY17" fmla="*/ 22765 h 350996"/>
                <a:gd name="connsiteX18" fmla="*/ 175070 w 343471"/>
                <a:gd name="connsiteY18" fmla="*/ 147542 h 350996"/>
                <a:gd name="connsiteX19" fmla="*/ 188690 w 343471"/>
                <a:gd name="connsiteY19" fmla="*/ 166973 h 350996"/>
                <a:gd name="connsiteX20" fmla="*/ 302133 w 343471"/>
                <a:gd name="connsiteY20" fmla="*/ 329184 h 350996"/>
                <a:gd name="connsiteX21" fmla="*/ 255556 w 343471"/>
                <a:gd name="connsiteY21" fmla="*/ 329184 h 350996"/>
                <a:gd name="connsiteX22" fmla="*/ 162973 w 343471"/>
                <a:gd name="connsiteY22" fmla="*/ 196787 h 350996"/>
                <a:gd name="connsiteX23" fmla="*/ 162973 w 343471"/>
                <a:gd name="connsiteY23" fmla="*/ 196787 h 35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3471" h="350996">
                  <a:moveTo>
                    <a:pt x="204406" y="148685"/>
                  </a:moveTo>
                  <a:lnTo>
                    <a:pt x="332327" y="0"/>
                  </a:lnTo>
                  <a:lnTo>
                    <a:pt x="302038" y="0"/>
                  </a:lnTo>
                  <a:lnTo>
                    <a:pt x="190976" y="129064"/>
                  </a:lnTo>
                  <a:lnTo>
                    <a:pt x="102298" y="0"/>
                  </a:lnTo>
                  <a:lnTo>
                    <a:pt x="0" y="0"/>
                  </a:lnTo>
                  <a:lnTo>
                    <a:pt x="134112" y="195167"/>
                  </a:lnTo>
                  <a:lnTo>
                    <a:pt x="0" y="350996"/>
                  </a:lnTo>
                  <a:lnTo>
                    <a:pt x="30289" y="350996"/>
                  </a:lnTo>
                  <a:lnTo>
                    <a:pt x="147542" y="214694"/>
                  </a:lnTo>
                  <a:lnTo>
                    <a:pt x="241173" y="350996"/>
                  </a:lnTo>
                  <a:lnTo>
                    <a:pt x="343471" y="350996"/>
                  </a:lnTo>
                  <a:lnTo>
                    <a:pt x="204406" y="148590"/>
                  </a:lnTo>
                  <a:lnTo>
                    <a:pt x="204406" y="148590"/>
                  </a:lnTo>
                  <a:close/>
                  <a:moveTo>
                    <a:pt x="162973" y="196882"/>
                  </a:moveTo>
                  <a:lnTo>
                    <a:pt x="149352" y="177451"/>
                  </a:lnTo>
                  <a:lnTo>
                    <a:pt x="41243" y="22765"/>
                  </a:lnTo>
                  <a:lnTo>
                    <a:pt x="87821" y="22765"/>
                  </a:lnTo>
                  <a:lnTo>
                    <a:pt x="175070" y="147542"/>
                  </a:lnTo>
                  <a:lnTo>
                    <a:pt x="188690" y="166973"/>
                  </a:lnTo>
                  <a:lnTo>
                    <a:pt x="302133" y="329184"/>
                  </a:lnTo>
                  <a:lnTo>
                    <a:pt x="255556" y="329184"/>
                  </a:lnTo>
                  <a:lnTo>
                    <a:pt x="162973" y="196787"/>
                  </a:lnTo>
                  <a:lnTo>
                    <a:pt x="162973" y="1967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733716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85">
            <a:extLst>
              <a:ext uri="{FF2B5EF4-FFF2-40B4-BE49-F238E27FC236}">
                <a16:creationId xmlns:a16="http://schemas.microsoft.com/office/drawing/2014/main" id="{8F55ECF5-8695-A762-07C6-D4E4FA392C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162" r="18837"/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D317F55-FBB0-60FC-BF94-40DF5C0483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9727" y="2126013"/>
            <a:ext cx="4944549" cy="89147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0810C3-6BEE-6F17-8A9F-A5E989606BB1}"/>
              </a:ext>
            </a:extLst>
          </p:cNvPr>
          <p:cNvGrpSpPr/>
          <p:nvPr userDrawn="1"/>
        </p:nvGrpSpPr>
        <p:grpSpPr>
          <a:xfrm>
            <a:off x="2615183" y="4471419"/>
            <a:ext cx="3913632" cy="334372"/>
            <a:chOff x="859536" y="6108192"/>
            <a:chExt cx="3913632" cy="445829"/>
          </a:xfrm>
        </p:grpSpPr>
        <p:pic>
          <p:nvPicPr>
            <p:cNvPr id="9" name="Picture 8" descr="Text&#10;&#10;AI-generated content may be incorrect.">
              <a:extLst>
                <a:ext uri="{FF2B5EF4-FFF2-40B4-BE49-F238E27FC236}">
                  <a16:creationId xmlns:a16="http://schemas.microsoft.com/office/drawing/2014/main" id="{D1583339-6F25-44D0-89CC-9E8E516DEA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63C050-DFCE-EE6A-6F9A-50551392A4FD}"/>
                </a:ext>
              </a:extLst>
            </p:cNvPr>
            <p:cNvSpPr txBox="1"/>
            <p:nvPr userDrawn="1"/>
          </p:nvSpPr>
          <p:spPr>
            <a:xfrm>
              <a:off x="2368296" y="6153912"/>
              <a:ext cx="2404872" cy="40010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675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1547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0C212-FC60-227A-0D05-3D8B3572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4E5AB-0941-5886-3822-9A6408BB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06E0-4689-184E-BAB6-C47A2C8E8560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03515-2B85-513E-CE75-2C195BD5C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FDDFF-8F7D-ED9A-E2A8-4C4E5B63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B2FF2-CEFF-C64A-A806-8643C7A75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6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92024"/>
            <a:ext cx="8636290" cy="3635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" y="1082539"/>
            <a:ext cx="8642640" cy="314656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12044" indent="-166688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267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26" y="205741"/>
            <a:ext cx="8568927" cy="424732"/>
          </a:xfrm>
        </p:spPr>
        <p:txBody>
          <a:bodyPr/>
          <a:lstStyle>
            <a:lvl1pPr>
              <a:lnSpc>
                <a:spcPct val="90000"/>
              </a:lnSpc>
              <a:defRPr sz="2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398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325" y="205740"/>
            <a:ext cx="8572500" cy="424732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1" y="1240301"/>
            <a:ext cx="8572500" cy="3035834"/>
          </a:xfrm>
        </p:spPr>
        <p:txBody>
          <a:bodyPr/>
          <a:lstStyle>
            <a:lvl1pPr marL="216694" indent="-216694">
              <a:spcBef>
                <a:spcPts val="1350"/>
              </a:spcBef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lang="en-US" sz="21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15541" indent="-216694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>
                <a:latin typeface="+mn-lt"/>
                <a:cs typeface="Arial" panose="020B0604020202020204" pitchFamily="34" charset="0"/>
              </a:defRPr>
            </a:lvl2pPr>
            <a:lvl3pPr marL="773906" indent="-216694"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tx1"/>
              </a:buClr>
              <a:defRPr>
                <a:latin typeface="+mn-lt"/>
                <a:cs typeface="Arial" panose="020B0604020202020204" pitchFamily="34" charset="0"/>
              </a:defRPr>
            </a:lvl4pPr>
            <a:lvl5pPr marL="1112044" indent="-166688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3595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753CB-6476-BF2C-3CDC-FAB102C7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19" y="273844"/>
            <a:ext cx="8619324" cy="33239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33DD6-9940-13F2-ECB0-187773310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019" y="1363167"/>
            <a:ext cx="8619324" cy="30154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25FC33D5-6A3D-626E-929B-EDEF84A7F09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645044" y="4932638"/>
            <a:ext cx="210301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97334">
              <a:lnSpc>
                <a:spcPct val="90000"/>
              </a:lnSpc>
              <a:tabLst>
                <a:tab pos="129481" algn="l"/>
              </a:tabLst>
              <a:defRPr/>
            </a:pPr>
            <a:fld id="{040BB257-551A-4736-B50F-DCF1BA034C06}" type="slidenum">
              <a:rPr lang="en-US" sz="619" b="1" i="0" smtClean="0">
                <a:solidFill>
                  <a:schemeClr val="bg2"/>
                </a:solidFill>
                <a:latin typeface="+mn-lt"/>
                <a:ea typeface="Aptos" panose="02000000000000000000" pitchFamily="2" charset="0"/>
                <a:cs typeface="Times New Roman" panose="02020603050405020304" pitchFamily="18" charset="0"/>
              </a:rPr>
              <a:pPr algn="ctr" defTabSz="97334">
                <a:lnSpc>
                  <a:spcPct val="90000"/>
                </a:lnSpc>
                <a:tabLst>
                  <a:tab pos="129481" algn="l"/>
                </a:tabLst>
                <a:defRPr/>
              </a:pPr>
              <a:t>‹#›</a:t>
            </a:fld>
            <a:endParaRPr lang="en-US" sz="619" b="1" i="0" dirty="0">
              <a:solidFill>
                <a:schemeClr val="bg2"/>
              </a:solidFill>
              <a:latin typeface="+mn-lt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1" name="Rectangle 256">
            <a:extLst>
              <a:ext uri="{FF2B5EF4-FFF2-40B4-BE49-F238E27FC236}">
                <a16:creationId xmlns:a16="http://schemas.microsoft.com/office/drawing/2014/main" id="{DF5E4726-94A1-FED7-677B-96B37254660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699598" y="4932638"/>
            <a:ext cx="2895600" cy="114300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563" dirty="0">
                <a:solidFill>
                  <a:schemeClr val="bg2"/>
                </a:solidFill>
                <a:latin typeface="Aptos Light" panose="020B0004020202020204" pitchFamily="34" charset="0"/>
                <a:ea typeface="Aptos" panose="02000000000000000000" pitchFamily="2" charset="0"/>
                <a:cs typeface="Arial" pitchFamily="34" charset="0"/>
              </a:rPr>
              <a:t>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955172-D148-304E-F8B7-5FF05C4C1A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36019" y="4823864"/>
            <a:ext cx="1188988" cy="21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939" r:id="rId2"/>
    <p:sldLayoutId id="2147483896" r:id="rId3"/>
    <p:sldLayoutId id="2147483927" r:id="rId4"/>
    <p:sldLayoutId id="2147483941" r:id="rId5"/>
    <p:sldLayoutId id="2147483832" r:id="rId6"/>
    <p:sldLayoutId id="2147483894" r:id="rId7"/>
    <p:sldLayoutId id="2147483829" r:id="rId8"/>
    <p:sldLayoutId id="2147483897" r:id="rId9"/>
    <p:sldLayoutId id="2147483833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834" r:id="rId16"/>
    <p:sldLayoutId id="2147483940" r:id="rId17"/>
    <p:sldLayoutId id="2147483835" r:id="rId18"/>
    <p:sldLayoutId id="2147483928" r:id="rId19"/>
    <p:sldLayoutId id="2147483906" r:id="rId20"/>
    <p:sldLayoutId id="2147483905" r:id="rId21"/>
    <p:sldLayoutId id="2147483937" r:id="rId22"/>
    <p:sldLayoutId id="2147483947" r:id="rId23"/>
    <p:sldLayoutId id="2147483948" r:id="rId24"/>
    <p:sldLayoutId id="2147483951" r:id="rId25"/>
    <p:sldLayoutId id="2147483949" r:id="rId26"/>
    <p:sldLayoutId id="2147483959" r:id="rId27"/>
    <p:sldLayoutId id="2147483861" r:id="rId28"/>
    <p:sldLayoutId id="2147483958" r:id="rId29"/>
    <p:sldLayoutId id="2147483849" r:id="rId30"/>
    <p:sldLayoutId id="2147483960" r:id="rId31"/>
    <p:sldLayoutId id="2147483961" r:id="rId32"/>
    <p:sldLayoutId id="2147483962" r:id="rId33"/>
    <p:sldLayoutId id="2147483963" r:id="rId34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+mj-lt"/>
          <a:ea typeface="Aptos" panose="02000000000000000000" pitchFamily="2" charset="0"/>
          <a:cs typeface="+mj-cs"/>
        </a:defRPr>
      </a:lvl1pPr>
    </p:titleStyle>
    <p:bodyStyle>
      <a:lvl1pPr marL="0" indent="0" algn="l" defTabSz="514350" rtl="0" eaLnBrk="1" latinLnBrk="0" hangingPunct="1">
        <a:lnSpc>
          <a:spcPct val="90000"/>
        </a:lnSpc>
        <a:spcBef>
          <a:spcPts val="675"/>
        </a:spcBef>
        <a:spcAft>
          <a:spcPts val="34"/>
        </a:spcAft>
        <a:buFont typeface="Arial" panose="020B0604020202020204" pitchFamily="34" charset="0"/>
        <a:buNone/>
        <a:defRPr sz="165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675"/>
        </a:spcBef>
        <a:spcAft>
          <a:spcPts val="34"/>
        </a:spcAft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675"/>
        </a:spcBef>
        <a:spcAft>
          <a:spcPts val="34"/>
        </a:spcAft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675"/>
        </a:spcBef>
        <a:spcAft>
          <a:spcPts val="34"/>
        </a:spcAft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675"/>
        </a:spcBef>
        <a:spcAft>
          <a:spcPts val="34"/>
        </a:spcAft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tiff"/><Relationship Id="rId7" Type="http://schemas.openxmlformats.org/officeDocument/2006/relationships/image" Target="../media/image28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tiff"/><Relationship Id="rId7" Type="http://schemas.openxmlformats.org/officeDocument/2006/relationships/image" Target="../media/image28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5.png"/><Relationship Id="rId5" Type="http://schemas.openxmlformats.org/officeDocument/2006/relationships/hyperlink" Target="https://arxiv.org/abs/2606.15512" TargetMode="External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png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BBF3CA2-15F9-F606-CD43-7D8ECAFF1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673" y="1998385"/>
            <a:ext cx="5014685" cy="616251"/>
          </a:xfrm>
        </p:spPr>
        <p:txBody>
          <a:bodyPr/>
          <a:lstStyle/>
          <a:p>
            <a:r>
              <a:rPr lang="en-US" sz="2000" dirty="0"/>
              <a:t>Energetic particle instability characteristics of reactor-scale stellarators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516F32F-2521-E377-91CC-6A3F6687B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9700" y="2972491"/>
            <a:ext cx="3470148" cy="1454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C124681-FC1C-5738-782C-4F537BBEB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1200" y="1247285"/>
            <a:ext cx="5014686" cy="443628"/>
          </a:xfrm>
        </p:spPr>
        <p:txBody>
          <a:bodyPr/>
          <a:lstStyle/>
          <a:p>
            <a:r>
              <a:rPr lang="en-US" dirty="0"/>
              <a:t>September 30, 2026</a:t>
            </a:r>
          </a:p>
          <a:p>
            <a:r>
              <a:rPr lang="en-US" dirty="0"/>
              <a:t>19th Technical Meeting on Energetic Particles in Magnetic Confinement Systems 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EE4E71B-E22F-528F-CD13-0E0FCBC67B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0800" y="3479448"/>
            <a:ext cx="4560589" cy="184666"/>
          </a:xfrm>
        </p:spPr>
        <p:txBody>
          <a:bodyPr/>
          <a:lstStyle/>
          <a:p>
            <a:r>
              <a:rPr lang="en-US" dirty="0"/>
              <a:t>Oak Ridge National Laboratory</a:t>
            </a:r>
          </a:p>
          <a:p>
            <a:r>
              <a:rPr lang="en-US" dirty="0"/>
              <a:t>Collaborators: L. Garcia, Y. Ghai, J. Varela, A. Bader, A. Chambliss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373517-F3C9-8ECB-D580-988FDA5D7F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2542" y="3171976"/>
            <a:ext cx="4418948" cy="768651"/>
          </a:xfrm>
        </p:spPr>
        <p:txBody>
          <a:bodyPr/>
          <a:lstStyle/>
          <a:p>
            <a:r>
              <a:rPr lang="en-US" dirty="0"/>
              <a:t>Don Spong</a:t>
            </a:r>
          </a:p>
        </p:txBody>
      </p:sp>
    </p:spTree>
    <p:extLst>
      <p:ext uri="{BB962C8B-B14F-4D97-AF65-F5344CB8AC3E}">
        <p14:creationId xmlns:p14="http://schemas.microsoft.com/office/powerpoint/2010/main" val="425199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4DDD-5704-CF5D-C079-B2CCE9F9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19" y="273844"/>
            <a:ext cx="8619324" cy="627304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Stellarators offer unique opportunities for energetic particle physics issues. This talk will: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5CBAE-6F44-A41B-80ED-E11B9569C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62" y="1156150"/>
            <a:ext cx="8949170" cy="341481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Introduce stellarators =&gt; symmetries, flexible design, optimization to a range of physics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Describe the </a:t>
            </a:r>
            <a:r>
              <a:rPr lang="en-US" sz="2400" dirty="0" err="1"/>
              <a:t>gyrofluid</a:t>
            </a:r>
            <a:r>
              <a:rPr lang="en-US" sz="2400" dirty="0"/>
              <a:t> approach to stellarator EP instability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Demonstrate AE suppression at increased densities in stellarators =&gt; stabilization above ~2.5 x 10</a:t>
            </a:r>
            <a:r>
              <a:rPr lang="en-US" sz="2400" baseline="30000" dirty="0"/>
              <a:t>20</a:t>
            </a:r>
            <a:r>
              <a:rPr lang="en-US" sz="2400" dirty="0"/>
              <a:t> m</a:t>
            </a:r>
            <a:r>
              <a:rPr lang="en-US" sz="2400" baseline="30000" dirty="0"/>
              <a:t>-3</a:t>
            </a:r>
            <a:r>
              <a:rPr lang="en-US" sz="2400" dirty="0"/>
              <a:t> and </a:t>
            </a:r>
            <a:r>
              <a:rPr lang="en-US" sz="2400" dirty="0" err="1"/>
              <a:t>P</a:t>
            </a:r>
            <a:r>
              <a:rPr lang="en-US" sz="2400" baseline="-25000" dirty="0" err="1"/>
              <a:t>fus</a:t>
            </a:r>
            <a:r>
              <a:rPr lang="en-US" sz="2400" dirty="0"/>
              <a:t> &lt; 1GW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Examine the nonlinear effects of instabilities: enhanced EP transport, zonal flow generation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6296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0383-38E7-1724-5487-F2C3D8C1E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45" y="116267"/>
            <a:ext cx="8619324" cy="38876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3D systems have both external and hidden symmetries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7F754-909A-70A4-8C49-2B6BDF585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99" y="524288"/>
            <a:ext cx="8663001" cy="438564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External symmetries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Hidden symmetries – stellarators</a:t>
            </a:r>
          </a:p>
          <a:p>
            <a:pPr marL="671513" lvl="1" indent="-285750"/>
            <a:r>
              <a:rPr lang="en-US" dirty="0"/>
              <a:t>Transform to Boozer coordinates =&gt; GC orbit trajectories depend only on |B|</a:t>
            </a:r>
          </a:p>
          <a:p>
            <a:pPr marL="671513" lvl="1" indent="-285750"/>
            <a:r>
              <a:rPr lang="en-US" dirty="0"/>
              <a:t>|B| ~ f(</a:t>
            </a:r>
            <a:r>
              <a:rPr lang="en-US" dirty="0" err="1"/>
              <a:t>ѱ,M</a:t>
            </a:r>
            <a:r>
              <a:rPr lang="en-US" dirty="0"/>
              <a:t>𝛳-N𝜻) M = 0 (poloidal quasi-symmetry), N = 0 (toroidal quasi-symmetry), N/M = rational number (helical quasi-symmetry)</a:t>
            </a:r>
          </a:p>
          <a:p>
            <a:pPr marL="671513" lvl="1" indent="-285750"/>
            <a:r>
              <a:rPr lang="en-US" dirty="0" err="1"/>
              <a:t>Omnigeneity</a:t>
            </a:r>
            <a:r>
              <a:rPr lang="en-US" dirty="0"/>
              <a:t> – drift optimization, piecewise </a:t>
            </a:r>
            <a:r>
              <a:rPr lang="en-US" dirty="0" err="1"/>
              <a:t>omnigeneity</a:t>
            </a:r>
            <a:r>
              <a:rPr lang="en-US" dirty="0"/>
              <a:t> =&gt; more flexibility than quasi-symmetry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FF8E20-54A9-2A56-A3AB-061D2203E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802957"/>
              </p:ext>
            </p:extLst>
          </p:nvPr>
        </p:nvGraphicFramePr>
        <p:xfrm>
          <a:off x="612618" y="784331"/>
          <a:ext cx="6470375" cy="2746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768">
                  <a:extLst>
                    <a:ext uri="{9D8B030D-6E8A-4147-A177-3AD203B41FA5}">
                      <a16:colId xmlns:a16="http://schemas.microsoft.com/office/drawing/2014/main" val="941151572"/>
                    </a:ext>
                  </a:extLst>
                </a:gridCol>
                <a:gridCol w="1860107">
                  <a:extLst>
                    <a:ext uri="{9D8B030D-6E8A-4147-A177-3AD203B41FA5}">
                      <a16:colId xmlns:a16="http://schemas.microsoft.com/office/drawing/2014/main" val="3905122517"/>
                    </a:ext>
                  </a:extLst>
                </a:gridCol>
                <a:gridCol w="2873500">
                  <a:extLst>
                    <a:ext uri="{9D8B030D-6E8A-4147-A177-3AD203B41FA5}">
                      <a16:colId xmlns:a16="http://schemas.microsoft.com/office/drawing/2014/main" val="727049709"/>
                    </a:ext>
                  </a:extLst>
                </a:gridCol>
              </a:tblGrid>
              <a:tr h="29587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Field period symmetry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Reflection symmetry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00984"/>
                  </a:ext>
                </a:extLst>
              </a:tr>
              <a:tr h="5395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Tokamak with ripple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dirty="0"/>
                        <a:t> ~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baseline="0" dirty="0"/>
                        <a:t> fold </a:t>
                      </a:r>
                      <a:r>
                        <a:rPr lang="en-US" sz="1200" dirty="0"/>
                        <a:t>anti-reflection symmetry</a:t>
                      </a:r>
                    </a:p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Flux surface covering field lines + islands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924496"/>
                  </a:ext>
                </a:extLst>
              </a:tr>
              <a:tr h="4241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Tokamak with ripple + up-down asymmetry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dirty="0"/>
                        <a:t> ~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69161"/>
                  </a:ext>
                </a:extLst>
              </a:tr>
              <a:tr h="4241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Tokamak with ripple + ferritic 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dirty="0"/>
                        <a:t> ~ 1 to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98040"/>
                  </a:ext>
                </a:extLst>
              </a:tr>
              <a:tr h="5395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Stellarator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 &lt; 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baseline="0" dirty="0"/>
                        <a:t> &lt; 12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baseline="0" dirty="0"/>
                        <a:t> fold </a:t>
                      </a:r>
                      <a:r>
                        <a:rPr lang="en-US" sz="1200" dirty="0"/>
                        <a:t>anti-reflection symmetry</a:t>
                      </a:r>
                    </a:p>
                    <a:p>
                      <a:pPr algn="ctr"/>
                      <a:r>
                        <a:rPr lang="en-US" sz="1200" dirty="0"/>
                        <a:t>Flux surface covering field lines + islands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0711"/>
                  </a:ext>
                </a:extLst>
              </a:tr>
              <a:tr h="4241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Bumpy torus/square, Drakon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dirty="0"/>
                        <a:t> ~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r>
                        <a:rPr lang="en-US" sz="1200" baseline="-25000" dirty="0"/>
                        <a:t>fp</a:t>
                      </a:r>
                      <a:r>
                        <a:rPr lang="en-US" sz="1200" baseline="0" dirty="0"/>
                        <a:t> fold reflection symmetry</a:t>
                      </a:r>
                    </a:p>
                    <a:p>
                      <a:pPr algn="ctr"/>
                      <a:r>
                        <a:rPr lang="en-US" sz="1200" baseline="0" dirty="0"/>
                        <a:t>closed field lines – no islands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940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90C3203-0BCE-ADEB-9CB2-D51F8EF7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453" y="1572489"/>
            <a:ext cx="1591364" cy="8866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611F51-A299-2350-5417-47963A05D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06" t="37448" r="15850" b="32447"/>
          <a:stretch>
            <a:fillRect/>
          </a:stretch>
        </p:blipFill>
        <p:spPr>
          <a:xfrm>
            <a:off x="7221050" y="3360253"/>
            <a:ext cx="1843436" cy="7267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39E1F-9883-B26F-6DF4-6D43661B2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704" y="701036"/>
            <a:ext cx="1530073" cy="821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609D1F-341F-DF85-EE7D-A0F16265B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176" y="2398643"/>
            <a:ext cx="1427294" cy="98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7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7BF6-0537-16F6-DF18-7939F3B0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5697"/>
            <a:ext cx="8568927" cy="1089529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Optimized stellarators strive for “hidden symmetries” to improve confinement </a:t>
            </a:r>
            <a:r>
              <a:rPr lang="en-US" dirty="0">
                <a:solidFill>
                  <a:schemeClr val="tx2"/>
                </a:solidFill>
              </a:rPr>
              <a:t>=&gt; flux surfaces are not symmetric, but B in Boozer coordinates reduces to a 2D function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989765-3670-4364-5D6E-1592DAC66B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484"/>
          <a:stretch/>
        </p:blipFill>
        <p:spPr>
          <a:xfrm>
            <a:off x="220132" y="1339218"/>
            <a:ext cx="4885267" cy="2885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F7419D-2748-DADE-F45E-FFEBF722E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458" y="1339218"/>
            <a:ext cx="3857672" cy="2619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4192E7-AFC1-0434-4B26-6590E9089046}"/>
              </a:ext>
            </a:extLst>
          </p:cNvPr>
          <p:cNvSpPr txBox="1"/>
          <p:nvPr/>
        </p:nvSpPr>
        <p:spPr>
          <a:xfrm>
            <a:off x="1337734" y="4564168"/>
            <a:ext cx="787399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QH (helical symmetry example from </a:t>
            </a:r>
            <a:r>
              <a:rPr lang="en-US" dirty="0" err="1">
                <a:latin typeface="+mn-lt"/>
              </a:rPr>
              <a:t>Landreman</a:t>
            </a:r>
            <a:r>
              <a:rPr lang="en-US" dirty="0">
                <a:latin typeface="+mn-lt"/>
              </a:rPr>
              <a:t>, et al. (2022)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7D22E4-7496-526A-CAF2-6B5284328D9C}"/>
              </a:ext>
            </a:extLst>
          </p:cNvPr>
          <p:cNvSpPr/>
          <p:nvPr/>
        </p:nvSpPr>
        <p:spPr>
          <a:xfrm>
            <a:off x="220132" y="1339218"/>
            <a:ext cx="491068" cy="345649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4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6EF5EF-DBBA-3D31-198C-A49985837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69" y="101913"/>
            <a:ext cx="8089261" cy="456533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0B295C-7D62-2B0B-444A-6C1CC0948B38}"/>
              </a:ext>
            </a:extLst>
          </p:cNvPr>
          <p:cNvSpPr txBox="1"/>
          <p:nvPr/>
        </p:nvSpPr>
        <p:spPr>
          <a:xfrm>
            <a:off x="468906" y="96755"/>
            <a:ext cx="8147724" cy="6478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effectLst/>
                <a:latin typeface="Helvetica" pitchFamily="2" charset="0"/>
              </a:rPr>
              <a:t>From February, 2024 presentation by Dario Panici, “Stellarator Equilibrium and Optimization with DESC”</a:t>
            </a:r>
          </a:p>
        </p:txBody>
      </p:sp>
    </p:spTree>
    <p:extLst>
      <p:ext uri="{BB962C8B-B14F-4D97-AF65-F5344CB8AC3E}">
        <p14:creationId xmlns:p14="http://schemas.microsoft.com/office/powerpoint/2010/main" val="227308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995" y="0"/>
            <a:ext cx="8277639" cy="2667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Stellarators can be synthesized to achieve physics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913" y="395910"/>
            <a:ext cx="8825948" cy="3076160"/>
          </a:xfrm>
        </p:spPr>
        <p:txBody>
          <a:bodyPr/>
          <a:lstStyle/>
          <a:p>
            <a:r>
              <a:rPr lang="en-US" sz="1500" dirty="0"/>
              <a:t>Coils     outer magnetic surface shape      physics properties</a:t>
            </a:r>
          </a:p>
          <a:p>
            <a:r>
              <a:rPr lang="en-US" sz="1500" dirty="0"/>
              <a:t>3D shapes open up very large design space: ~ 40 independent parameters (A. Boozer, L. P. Ku, 2010) based on SVD analysis</a:t>
            </a:r>
          </a:p>
          <a:p>
            <a:r>
              <a:rPr lang="en-US" sz="1500" dirty="0"/>
              <a:t>Axisymmetric tokamak shape parameters: </a:t>
            </a:r>
            <a:r>
              <a:rPr lang="en-US" sz="1500" dirty="0">
                <a:latin typeface="Symbol Proportional BT" charset="2"/>
                <a:cs typeface="Symbol Proportional BT" charset="2"/>
              </a:rPr>
              <a:t>𝜀, 𝜅, 𝛿</a:t>
            </a:r>
            <a:endParaRPr lang="en-US" sz="1500" dirty="0">
              <a:latin typeface="+mn-lt"/>
              <a:cs typeface="Symbol Proportional BT" charset="2"/>
            </a:endParaRPr>
          </a:p>
          <a:p>
            <a:r>
              <a:rPr lang="en-US" sz="1500" dirty="0">
                <a:latin typeface="+mn-lt"/>
                <a:cs typeface="Symbol Proportional BT" charset="2"/>
              </a:rPr>
              <a:t>Thought experiment: quantize shape parameters into 10 levels</a:t>
            </a:r>
          </a:p>
          <a:p>
            <a:pPr lvl="1"/>
            <a:r>
              <a:rPr lang="en-US" sz="1200" dirty="0">
                <a:latin typeface="+mn-lt"/>
                <a:cs typeface="Symbol Proportional BT" charset="2"/>
              </a:rPr>
              <a:t>10</a:t>
            </a:r>
            <a:r>
              <a:rPr lang="en-US" sz="1200" baseline="30000" dirty="0">
                <a:latin typeface="+mn-lt"/>
                <a:cs typeface="Symbol Proportional BT" charset="2"/>
              </a:rPr>
              <a:t>3</a:t>
            </a:r>
            <a:r>
              <a:rPr lang="en-US" sz="1200" dirty="0">
                <a:latin typeface="+mn-lt"/>
                <a:cs typeface="Symbol Proportional BT" charset="2"/>
              </a:rPr>
              <a:t> 2D configurations vs. </a:t>
            </a:r>
            <a:r>
              <a:rPr lang="en-US" sz="1200" dirty="0">
                <a:cs typeface="Symbol Proportional BT" charset="2"/>
              </a:rPr>
              <a:t>10</a:t>
            </a:r>
            <a:r>
              <a:rPr lang="en-US" sz="1200" baseline="30000" dirty="0">
                <a:cs typeface="Symbol Proportional BT" charset="2"/>
              </a:rPr>
              <a:t>40 </a:t>
            </a:r>
            <a:r>
              <a:rPr lang="en-US" sz="1200" dirty="0">
                <a:latin typeface="+mn-lt"/>
                <a:cs typeface="Symbol Proportional BT" charset="2"/>
              </a:rPr>
              <a:t>3D </a:t>
            </a:r>
            <a:r>
              <a:rPr lang="en-US" sz="1200" dirty="0">
                <a:cs typeface="Symbol Proportional BT" charset="2"/>
              </a:rPr>
              <a:t>configurations =&gt; “combinatorial explosion”</a:t>
            </a:r>
          </a:p>
          <a:p>
            <a:pPr lvl="1"/>
            <a:r>
              <a:rPr lang="en-US" sz="1200" dirty="0">
                <a:latin typeface="+mn-lt"/>
                <a:cs typeface="Symbol Proportional BT" charset="2"/>
              </a:rPr>
              <a:t>Other large numbers:  7x10</a:t>
            </a:r>
            <a:r>
              <a:rPr lang="en-US" sz="1200" baseline="30000" dirty="0">
                <a:latin typeface="+mn-lt"/>
                <a:cs typeface="Symbol Proportional BT" charset="2"/>
              </a:rPr>
              <a:t>22</a:t>
            </a:r>
            <a:r>
              <a:rPr lang="en-US" sz="1200" dirty="0">
                <a:latin typeface="+mn-lt"/>
                <a:cs typeface="Symbol Proportional BT" charset="2"/>
              </a:rPr>
              <a:t> visible </a:t>
            </a:r>
            <a:r>
              <a:rPr lang="en-US" sz="1200" dirty="0">
                <a:cs typeface="Symbol Proportional BT" charset="2"/>
              </a:rPr>
              <a:t>stars</a:t>
            </a:r>
            <a:r>
              <a:rPr lang="en-US" sz="1200" dirty="0">
                <a:latin typeface="+mn-lt"/>
                <a:cs typeface="Symbol Proportional BT" charset="2"/>
              </a:rPr>
              <a:t>, 6x10</a:t>
            </a:r>
            <a:r>
              <a:rPr lang="en-US" sz="1200" baseline="30000" dirty="0">
                <a:latin typeface="+mn-lt"/>
                <a:cs typeface="Symbol Proportional BT" charset="2"/>
              </a:rPr>
              <a:t>30</a:t>
            </a:r>
            <a:r>
              <a:rPr lang="en-US" sz="1200" dirty="0">
                <a:latin typeface="+mn-lt"/>
                <a:cs typeface="Symbol Proportional BT" charset="2"/>
              </a:rPr>
              <a:t> prokaryotes (bacteria) on earth’s surface</a:t>
            </a:r>
          </a:p>
          <a:p>
            <a:r>
              <a:rPr lang="en-US" sz="1500" dirty="0">
                <a:latin typeface="+mn-lt"/>
                <a:cs typeface="Symbol Proportional BT" charset="2"/>
              </a:rPr>
              <a:t>STELLOPT, SIMSOPT,</a:t>
            </a:r>
          </a:p>
          <a:p>
            <a:r>
              <a:rPr lang="en-US" sz="1500" dirty="0">
                <a:latin typeface="+mn-lt"/>
                <a:cs typeface="Symbol Proportional BT" charset="2"/>
              </a:rPr>
              <a:t>DESC, ROSE, …</a:t>
            </a:r>
            <a:endParaRPr lang="en-US" sz="1500" dirty="0"/>
          </a:p>
          <a:p>
            <a:endParaRPr lang="en-US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800350" y="2400300"/>
            <a:ext cx="1200150" cy="10858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43200" y="2400300"/>
            <a:ext cx="1314450" cy="11060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67865" tIns="33338" rIns="67865" bIns="33338">
            <a:spAutoFit/>
          </a:bodyPr>
          <a:lstStyle/>
          <a:p>
            <a:pPr algn="ctr"/>
            <a:r>
              <a:rPr lang="en-US" sz="1350" dirty="0">
                <a:solidFill>
                  <a:srgbClr val="1E7640"/>
                </a:solidFill>
                <a:latin typeface="Arial" charset="0"/>
              </a:rPr>
              <a:t>Adjust plasma</a:t>
            </a:r>
          </a:p>
          <a:p>
            <a:pPr algn="ctr"/>
            <a:r>
              <a:rPr lang="en-US" sz="1350" dirty="0">
                <a:solidFill>
                  <a:srgbClr val="1E7640"/>
                </a:solidFill>
              </a:rPr>
              <a:t>b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oundary</a:t>
            </a:r>
          </a:p>
          <a:p>
            <a:pPr algn="ctr"/>
            <a:r>
              <a:rPr lang="en-US" sz="1350" dirty="0">
                <a:solidFill>
                  <a:srgbClr val="1E7640"/>
                </a:solidFill>
              </a:rPr>
              <a:t>or coil geometry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 shape</a:t>
            </a:r>
            <a:endParaRPr lang="en-US" sz="1350" dirty="0">
              <a:solidFill>
                <a:srgbClr val="1E764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253120" y="2571750"/>
            <a:ext cx="1206776" cy="571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261816" y="2571750"/>
            <a:ext cx="1092061" cy="6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865" tIns="33338" rIns="67865" bIns="33338">
            <a:spAutoFit/>
          </a:bodyPr>
          <a:lstStyle/>
          <a:p>
            <a:pPr algn="ctr"/>
            <a:r>
              <a:rPr lang="en-US" sz="1350" dirty="0">
                <a:solidFill>
                  <a:srgbClr val="1E7640"/>
                </a:solidFill>
                <a:latin typeface="Arial" charset="0"/>
              </a:rPr>
              <a:t>Solve 3D</a:t>
            </a:r>
          </a:p>
          <a:p>
            <a:pPr algn="ctr"/>
            <a:r>
              <a:rPr lang="en-US" sz="1350" dirty="0">
                <a:solidFill>
                  <a:srgbClr val="1E7640"/>
                </a:solidFill>
              </a:rPr>
              <a:t>equilibrium</a:t>
            </a:r>
          </a:p>
          <a:p>
            <a:pPr algn="ctr"/>
            <a:endParaRPr lang="en-US" sz="1350" dirty="0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600700" y="2628900"/>
            <a:ext cx="2264569" cy="5143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5653711" y="2628901"/>
            <a:ext cx="2211406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5" tIns="33338" rIns="67865" bIns="33338">
            <a:spAutoFit/>
          </a:bodyPr>
          <a:lstStyle/>
          <a:p>
            <a:pPr algn="ctr"/>
            <a:r>
              <a:rPr lang="en-US" sz="1350" dirty="0">
                <a:solidFill>
                  <a:srgbClr val="1E7640"/>
                </a:solidFill>
                <a:latin typeface="Arial" charset="0"/>
              </a:rPr>
              <a:t>Calculate</a:t>
            </a:r>
          </a:p>
          <a:p>
            <a:pPr algn="ctr"/>
            <a:r>
              <a:rPr lang="en-US" sz="1350" dirty="0">
                <a:solidFill>
                  <a:srgbClr val="1E7640"/>
                </a:solidFill>
              </a:rPr>
              <a:t>𝝌</a:t>
            </a:r>
            <a:r>
              <a:rPr lang="en-US" sz="1350" baseline="30000" dirty="0">
                <a:solidFill>
                  <a:srgbClr val="1E7640"/>
                </a:solidFill>
              </a:rPr>
              <a:t>2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 (physics + engr. targets)</a:t>
            </a:r>
            <a:endParaRPr lang="en-US" sz="1350" baseline="30000" dirty="0">
              <a:solidFill>
                <a:srgbClr val="1E7640"/>
              </a:solidFill>
              <a:latin typeface="Arial" charset="0"/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925957" y="3932583"/>
            <a:ext cx="1943100" cy="690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65" tIns="33338" rIns="67865" bIns="33338">
            <a:spAutoFit/>
          </a:bodyPr>
          <a:lstStyle/>
          <a:p>
            <a:pPr algn="ctr"/>
            <a:r>
              <a:rPr lang="en-US" sz="1350" dirty="0" err="1">
                <a:solidFill>
                  <a:srgbClr val="1E7640"/>
                </a:solidFill>
                <a:latin typeface="Arial" charset="0"/>
              </a:rPr>
              <a:t>Levenberg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-Marquardt</a:t>
            </a:r>
          </a:p>
          <a:p>
            <a:pPr algn="ctr"/>
            <a:r>
              <a:rPr lang="en-US" sz="1350" dirty="0">
                <a:solidFill>
                  <a:srgbClr val="1E7640"/>
                </a:solidFill>
              </a:rPr>
              <a:t>o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r other </a:t>
            </a:r>
            <a:r>
              <a:rPr lang="en-US" sz="1350" dirty="0">
                <a:solidFill>
                  <a:srgbClr val="1E7640"/>
                </a:solidFill>
              </a:rPr>
              <a:t>method </a:t>
            </a:r>
            <a:r>
              <a:rPr lang="en-US" sz="1350" dirty="0">
                <a:solidFill>
                  <a:srgbClr val="1E7640"/>
                </a:solidFill>
                <a:latin typeface="Arial" charset="0"/>
              </a:rPr>
              <a:t>used to minimize</a:t>
            </a:r>
            <a:r>
              <a:rPr lang="en-US" sz="1350" dirty="0">
                <a:solidFill>
                  <a:srgbClr val="1E7640"/>
                </a:solidFill>
              </a:rPr>
              <a:t> 𝝌</a:t>
            </a:r>
            <a:r>
              <a:rPr lang="en-US" sz="1350" baseline="30000" dirty="0">
                <a:solidFill>
                  <a:srgbClr val="1E7640"/>
                </a:solidFill>
              </a:rPr>
              <a:t>2</a:t>
            </a: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H="1" flipV="1">
            <a:off x="3498574" y="3518452"/>
            <a:ext cx="387626" cy="53919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5" name="AutoShape 18"/>
          <p:cNvSpPr>
            <a:spLocks noChangeArrowheads="1"/>
          </p:cNvSpPr>
          <p:nvPr/>
        </p:nvSpPr>
        <p:spPr bwMode="auto">
          <a:xfrm>
            <a:off x="4000500" y="2800350"/>
            <a:ext cx="276225" cy="114300"/>
          </a:xfrm>
          <a:prstGeom prst="rightArrow">
            <a:avLst>
              <a:gd name="adj1" fmla="val 50000"/>
              <a:gd name="adj2" fmla="val 6041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>
            <a:off x="5413513" y="2800351"/>
            <a:ext cx="177662" cy="81998"/>
          </a:xfrm>
          <a:prstGeom prst="rightArrow">
            <a:avLst>
              <a:gd name="adj1" fmla="val 50000"/>
              <a:gd name="adj2" fmla="val 10455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6572250" y="3429000"/>
            <a:ext cx="1028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4" name="AutoShape 30"/>
          <p:cNvSpPr>
            <a:spLocks noChangeArrowheads="1"/>
          </p:cNvSpPr>
          <p:nvPr/>
        </p:nvSpPr>
        <p:spPr bwMode="auto">
          <a:xfrm rot="6660000">
            <a:off x="5402808" y="3455166"/>
            <a:ext cx="680231" cy="123223"/>
          </a:xfrm>
          <a:prstGeom prst="rightArrow">
            <a:avLst>
              <a:gd name="adj1" fmla="val 49426"/>
              <a:gd name="adj2" fmla="val 1482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3943350" y="3886200"/>
            <a:ext cx="1943100" cy="7810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49" name="Picture 39" descr="&#10;000000.jpg                                                     00077D6FMacinStor 100 xx               ABA78158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9560" y="3657601"/>
            <a:ext cx="1771650" cy="100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AutoShape 30"/>
          <p:cNvSpPr>
            <a:spLocks noChangeArrowheads="1"/>
          </p:cNvSpPr>
          <p:nvPr/>
        </p:nvSpPr>
        <p:spPr bwMode="auto">
          <a:xfrm rot="4208134">
            <a:off x="6449028" y="3398992"/>
            <a:ext cx="539317" cy="115496"/>
          </a:xfrm>
          <a:prstGeom prst="rightArrow">
            <a:avLst>
              <a:gd name="adj1" fmla="val 49426"/>
              <a:gd name="adj2" fmla="val 1482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3" name="Line 16"/>
          <p:cNvSpPr>
            <a:spLocks noChangeShapeType="1"/>
          </p:cNvSpPr>
          <p:nvPr/>
        </p:nvSpPr>
        <p:spPr bwMode="auto">
          <a:xfrm flipH="1" flipV="1">
            <a:off x="2716696" y="4108174"/>
            <a:ext cx="1169504" cy="1780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" name="Right Arrow 3"/>
          <p:cNvSpPr/>
          <p:nvPr/>
        </p:nvSpPr>
        <p:spPr>
          <a:xfrm>
            <a:off x="675861" y="457200"/>
            <a:ext cx="228600" cy="114300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465443" y="470453"/>
            <a:ext cx="258418" cy="106017"/>
          </a:xfrm>
          <a:prstGeom prst="rightArrow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55" y="2705756"/>
            <a:ext cx="2710277" cy="213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34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7052-8B69-F0D7-91F1-E79BD706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69743"/>
            <a:ext cx="8454325" cy="356461"/>
          </a:xfrm>
        </p:spPr>
        <p:txBody>
          <a:bodyPr/>
          <a:lstStyle/>
          <a:p>
            <a:r>
              <a:rPr lang="en-US" sz="2000" dirty="0">
                <a:solidFill>
                  <a:schemeClr val="tx2"/>
                </a:solidFill>
              </a:rPr>
              <a:t>Stellarators have been successfully optimized for EP confinement issues</a:t>
            </a: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B22AA-F3AA-1788-2E31-D1F23DCB3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7969"/>
            <a:ext cx="4037722" cy="22076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14C955-9CB7-D3E6-A092-993FD33D2BB7}"/>
              </a:ext>
            </a:extLst>
          </p:cNvPr>
          <p:cNvSpPr txBox="1"/>
          <p:nvPr/>
        </p:nvSpPr>
        <p:spPr>
          <a:xfrm>
            <a:off x="503693" y="976393"/>
            <a:ext cx="3742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M. </a:t>
            </a:r>
            <a:r>
              <a:rPr lang="en-US" sz="1400" b="1" dirty="0" err="1"/>
              <a:t>Landreman</a:t>
            </a:r>
            <a:r>
              <a:rPr lang="en-US" sz="1400" b="1" dirty="0"/>
              <a:t>, et al. (POP, 2022) good alpha particle confinement in optimized stellarators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ECD24-E462-8CCE-0361-5337357D4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429" y="1646478"/>
            <a:ext cx="4902200" cy="2222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810F6B-0448-B012-01FD-248CFE2EE509}"/>
              </a:ext>
            </a:extLst>
          </p:cNvPr>
          <p:cNvSpPr txBox="1"/>
          <p:nvPr/>
        </p:nvSpPr>
        <p:spPr>
          <a:xfrm>
            <a:off x="4271721" y="1067368"/>
            <a:ext cx="4730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E. Paul, et al. (JPP, 2025) HAE gap narrowing by shape optimization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B2D23-790C-3ED0-E972-DDE43894F486}"/>
              </a:ext>
            </a:extLst>
          </p:cNvPr>
          <p:cNvSpPr txBox="1"/>
          <p:nvPr/>
        </p:nvSpPr>
        <p:spPr>
          <a:xfrm>
            <a:off x="4712012" y="4157531"/>
            <a:ext cx="41181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FAR3d based optimization of AEs initiated (2026), N. </a:t>
            </a:r>
            <a:r>
              <a:rPr lang="en-US" sz="1400" b="1" dirty="0" err="1"/>
              <a:t>Ambadipudi</a:t>
            </a:r>
            <a:r>
              <a:rPr lang="en-US" sz="1400" b="1" dirty="0"/>
              <a:t>, D. Spong, J. Larson: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95114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8931-E1FD-CF30-556E-A97557D5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5980B322-8668-2051-F6BB-DA37CDDD7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" y="0"/>
            <a:ext cx="9051235" cy="614363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For 3D configurations the toroidal mode number (n) is not a good quantum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11893-5EB0-4BAB-1FE5-DCB290C80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15" y="1218994"/>
            <a:ext cx="2786062" cy="257112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Aft>
                <a:spcPts val="0"/>
              </a:spcAft>
              <a:defRPr/>
            </a:pPr>
            <a:r>
              <a:rPr lang="en-US" sz="1800" dirty="0"/>
              <a:t>Field period symmetry: </a:t>
            </a:r>
            <a:r>
              <a:rPr lang="en-US" sz="1800" dirty="0" err="1"/>
              <a:t>N</a:t>
            </a:r>
            <a:r>
              <a:rPr lang="en-US" sz="1800" baseline="-25000" dirty="0" err="1"/>
              <a:t>fp</a:t>
            </a:r>
            <a:r>
              <a:rPr lang="en-US" sz="1800" dirty="0"/>
              <a:t> replicated elements</a:t>
            </a:r>
          </a:p>
          <a:p>
            <a:pPr>
              <a:lnSpc>
                <a:spcPct val="140000"/>
              </a:lnSpc>
              <a:spcAft>
                <a:spcPts val="0"/>
              </a:spcAft>
              <a:defRPr/>
            </a:pPr>
            <a:r>
              <a:rPr lang="en-US" sz="1800" dirty="0"/>
              <a:t>Toroidal coupling =&gt; mode families, rather than single toroidal modes:</a:t>
            </a:r>
          </a:p>
          <a:p>
            <a:pPr lvl="1">
              <a:lnSpc>
                <a:spcPct val="140000"/>
              </a:lnSpc>
              <a:spcAft>
                <a:spcPts val="0"/>
              </a:spcAft>
              <a:buNone/>
              <a:defRPr/>
            </a:pPr>
            <a:r>
              <a:rPr lang="en-US" dirty="0"/>
              <a:t>n’ ± n = </a:t>
            </a:r>
            <a:r>
              <a:rPr lang="en-US" dirty="0" err="1"/>
              <a:t>kN</a:t>
            </a:r>
            <a:r>
              <a:rPr lang="en-US" baseline="-25000" dirty="0" err="1"/>
              <a:t>fp</a:t>
            </a:r>
            <a:r>
              <a:rPr lang="en-US" dirty="0"/>
              <a:t>, k = 0, 1, 2, …</a:t>
            </a:r>
          </a:p>
        </p:txBody>
      </p:sp>
      <p:pic>
        <p:nvPicPr>
          <p:cNvPr id="32772" name="Picture 3">
            <a:extLst>
              <a:ext uri="{FF2B5EF4-FFF2-40B4-BE49-F238E27FC236}">
                <a16:creationId xmlns:a16="http://schemas.microsoft.com/office/drawing/2014/main" id="{1346DAE3-654A-8DD6-DADA-CDBB66570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0553" y="1042987"/>
            <a:ext cx="3720448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4">
            <a:extLst>
              <a:ext uri="{FF2B5EF4-FFF2-40B4-BE49-F238E27FC236}">
                <a16:creationId xmlns:a16="http://schemas.microsoft.com/office/drawing/2014/main" id="{6135A08E-05F3-243D-6864-F60CAB1EB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96" y="800100"/>
            <a:ext cx="179119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50" b="1" dirty="0"/>
              <a:t>n = ±1 mode families</a:t>
            </a:r>
          </a:p>
        </p:txBody>
      </p:sp>
      <p:sp>
        <p:nvSpPr>
          <p:cNvPr id="32774" name="TextBox 5">
            <a:extLst>
              <a:ext uri="{FF2B5EF4-FFF2-40B4-BE49-F238E27FC236}">
                <a16:creationId xmlns:a16="http://schemas.microsoft.com/office/drawing/2014/main" id="{2A911FA3-4A76-B2D1-AF48-BCABCBBF1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1257301"/>
            <a:ext cx="9078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10 families</a:t>
            </a:r>
          </a:p>
        </p:txBody>
      </p:sp>
      <p:sp>
        <p:nvSpPr>
          <p:cNvPr id="32775" name="TextBox 6">
            <a:extLst>
              <a:ext uri="{FF2B5EF4-FFF2-40B4-BE49-F238E27FC236}">
                <a16:creationId xmlns:a16="http://schemas.microsoft.com/office/drawing/2014/main" id="{BB5873F7-9203-04A7-87CF-13E648A64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165735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8000FF"/>
                </a:solidFill>
              </a:rPr>
              <a:t>5 families</a:t>
            </a:r>
          </a:p>
        </p:txBody>
      </p:sp>
      <p:sp>
        <p:nvSpPr>
          <p:cNvPr id="32776" name="TextBox 7">
            <a:extLst>
              <a:ext uri="{FF2B5EF4-FFF2-40B4-BE49-F238E27FC236}">
                <a16:creationId xmlns:a16="http://schemas.microsoft.com/office/drawing/2014/main" id="{75984162-959C-DAD2-5813-4CEEEE364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17170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80FF"/>
                </a:solidFill>
              </a:rPr>
              <a:t>4 families</a:t>
            </a:r>
          </a:p>
        </p:txBody>
      </p:sp>
      <p:sp>
        <p:nvSpPr>
          <p:cNvPr id="32777" name="TextBox 8">
            <a:extLst>
              <a:ext uri="{FF2B5EF4-FFF2-40B4-BE49-F238E27FC236}">
                <a16:creationId xmlns:a16="http://schemas.microsoft.com/office/drawing/2014/main" id="{CDCFA64E-1ED5-8E62-33C3-B0948B487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64795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3 families</a:t>
            </a:r>
          </a:p>
        </p:txBody>
      </p:sp>
      <p:sp>
        <p:nvSpPr>
          <p:cNvPr id="32778" name="TextBox 10">
            <a:extLst>
              <a:ext uri="{FF2B5EF4-FFF2-40B4-BE49-F238E27FC236}">
                <a16:creationId xmlns:a16="http://schemas.microsoft.com/office/drawing/2014/main" id="{CC985491-D877-D470-6803-AB5A4FB99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308610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0080"/>
                </a:solidFill>
              </a:rPr>
              <a:t>2 families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B97235-34D5-3051-8221-EF8F0625FA48}"/>
              </a:ext>
            </a:extLst>
          </p:cNvPr>
          <p:cNvSpPr txBox="1"/>
          <p:nvPr/>
        </p:nvSpPr>
        <p:spPr>
          <a:xfrm>
            <a:off x="5886450" y="3543301"/>
            <a:ext cx="70108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1 family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BADE52-8B7C-CBBB-9142-6902D3CB0D23}"/>
              </a:ext>
            </a:extLst>
          </p:cNvPr>
          <p:cNvSpPr txBox="1"/>
          <p:nvPr/>
        </p:nvSpPr>
        <p:spPr>
          <a:xfrm>
            <a:off x="7372351" y="400050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7F5E56"/>
                </a:solidFill>
              </a:rPr>
              <a:t>/DIII-D</a:t>
            </a:r>
          </a:p>
        </p:txBody>
      </p:sp>
      <p:pic>
        <p:nvPicPr>
          <p:cNvPr id="14" name="Picture 13" descr="lhd0000.tif">
            <a:extLst>
              <a:ext uri="{FF2B5EF4-FFF2-40B4-BE49-F238E27FC236}">
                <a16:creationId xmlns:a16="http://schemas.microsoft.com/office/drawing/2014/main" id="{310C8EAA-4256-091F-3D1E-8492E7ED6F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38525" y="1314450"/>
            <a:ext cx="791766" cy="385986"/>
          </a:xfrm>
          <a:prstGeom prst="rect">
            <a:avLst/>
          </a:prstGeom>
        </p:spPr>
      </p:pic>
      <p:pic>
        <p:nvPicPr>
          <p:cNvPr id="4" name="Picture 3" descr="w7x_side1.jpeg">
            <a:extLst>
              <a:ext uri="{FF2B5EF4-FFF2-40B4-BE49-F238E27FC236}">
                <a16:creationId xmlns:a16="http://schemas.microsoft.com/office/drawing/2014/main" id="{90A0209A-DC77-BDBB-C748-BE1945D8B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675" y="1714500"/>
            <a:ext cx="684748" cy="514350"/>
          </a:xfrm>
          <a:prstGeom prst="rect">
            <a:avLst/>
          </a:prstGeom>
        </p:spPr>
      </p:pic>
      <p:pic>
        <p:nvPicPr>
          <p:cNvPr id="5" name="Picture 4" descr="li383_side1.jpeg">
            <a:extLst>
              <a:ext uri="{FF2B5EF4-FFF2-40B4-BE49-F238E27FC236}">
                <a16:creationId xmlns:a16="http://schemas.microsoft.com/office/drawing/2014/main" id="{948F7211-607B-84CF-32D6-D2F25498F8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825" y="2743200"/>
            <a:ext cx="530580" cy="410332"/>
          </a:xfrm>
          <a:prstGeom prst="rect">
            <a:avLst/>
          </a:prstGeom>
        </p:spPr>
      </p:pic>
      <p:pic>
        <p:nvPicPr>
          <p:cNvPr id="6" name="Picture 5" descr="qps0000.png">
            <a:extLst>
              <a:ext uri="{FF2B5EF4-FFF2-40B4-BE49-F238E27FC236}">
                <a16:creationId xmlns:a16="http://schemas.microsoft.com/office/drawing/2014/main" id="{AE9B924A-2C0E-538E-B3E9-8A79C27FFE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8631" y="3200400"/>
            <a:ext cx="603220" cy="466725"/>
          </a:xfrm>
          <a:prstGeom prst="rect">
            <a:avLst/>
          </a:prstGeom>
        </p:spPr>
      </p:pic>
      <p:pic>
        <p:nvPicPr>
          <p:cNvPr id="18" name="Picture 17" descr="Figure_3a.tif">
            <a:extLst>
              <a:ext uri="{FF2B5EF4-FFF2-40B4-BE49-F238E27FC236}">
                <a16:creationId xmlns:a16="http://schemas.microsoft.com/office/drawing/2014/main" id="{E31C6D68-B7E5-7A29-67AF-85FD3D0F1C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8525" y="3714750"/>
            <a:ext cx="745927" cy="476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C2B7D9-AC35-AD0C-06DD-AFC5232231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3300" y="857251"/>
            <a:ext cx="533898" cy="4337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765FB8-24E6-6443-63E6-740E79E59C27}"/>
              </a:ext>
            </a:extLst>
          </p:cNvPr>
          <p:cNvSpPr txBox="1"/>
          <p:nvPr/>
        </p:nvSpPr>
        <p:spPr>
          <a:xfrm>
            <a:off x="4225353" y="1028700"/>
            <a:ext cx="575799" cy="217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900" dirty="0" err="1"/>
              <a:t>N</a:t>
            </a:r>
            <a:r>
              <a:rPr lang="en-US" sz="900" baseline="-25000" dirty="0" err="1"/>
              <a:t>fp</a:t>
            </a:r>
            <a:r>
              <a:rPr lang="en-US" sz="900" dirty="0"/>
              <a:t>=&gt; </a:t>
            </a:r>
            <a:r>
              <a:rPr lang="en-US" sz="900" dirty="0">
                <a:latin typeface="Symbol Proportional BT" charset="2"/>
                <a:cs typeface="Symbol Proportional BT" charset="2"/>
              </a:rPr>
              <a:t>∞</a:t>
            </a:r>
            <a:endParaRPr lang="en-US" sz="9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0E8714-03A9-B3AE-A4E2-8CF5BE6E7D98}"/>
              </a:ext>
            </a:extLst>
          </p:cNvPr>
          <p:cNvSpPr/>
          <p:nvPr/>
        </p:nvSpPr>
        <p:spPr>
          <a:xfrm>
            <a:off x="4873752" y="1104138"/>
            <a:ext cx="41148" cy="411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C4799F-F991-1F88-94D8-96985B37177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26280" r="16133" b="20934"/>
          <a:stretch>
            <a:fillRect/>
          </a:stretch>
        </p:blipFill>
        <p:spPr bwMode="auto">
          <a:xfrm>
            <a:off x="3484646" y="2231755"/>
            <a:ext cx="655244" cy="475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9041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26637-B734-6D70-23FA-D05CB862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EB5D589-7646-1EF1-6678-83EF84D2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" y="0"/>
            <a:ext cx="9051235" cy="614363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For 3D configurations the toroidal mode number (n) is not a good quantum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10E9B-8868-66F4-75F0-D430D14D0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015" y="1218994"/>
            <a:ext cx="2786062" cy="2571128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Aft>
                <a:spcPts val="0"/>
              </a:spcAft>
              <a:defRPr/>
            </a:pPr>
            <a:r>
              <a:rPr lang="en-US" sz="1800" dirty="0"/>
              <a:t>Field period symmetry: </a:t>
            </a:r>
            <a:r>
              <a:rPr lang="en-US" sz="1800" dirty="0" err="1"/>
              <a:t>N</a:t>
            </a:r>
            <a:r>
              <a:rPr lang="en-US" sz="1800" baseline="-25000" dirty="0" err="1"/>
              <a:t>fp</a:t>
            </a:r>
            <a:r>
              <a:rPr lang="en-US" sz="1800" dirty="0"/>
              <a:t> replicated elements</a:t>
            </a:r>
          </a:p>
          <a:p>
            <a:pPr>
              <a:lnSpc>
                <a:spcPct val="140000"/>
              </a:lnSpc>
              <a:spcAft>
                <a:spcPts val="0"/>
              </a:spcAft>
              <a:defRPr/>
            </a:pPr>
            <a:r>
              <a:rPr lang="en-US" sz="1800" dirty="0"/>
              <a:t>Toroidal coupling =&gt; mode families, rather than single toroidal modes:</a:t>
            </a:r>
          </a:p>
          <a:p>
            <a:pPr lvl="1">
              <a:lnSpc>
                <a:spcPct val="140000"/>
              </a:lnSpc>
              <a:spcAft>
                <a:spcPts val="0"/>
              </a:spcAft>
              <a:buNone/>
              <a:defRPr/>
            </a:pPr>
            <a:r>
              <a:rPr lang="en-US" dirty="0"/>
              <a:t>n’ ± n = </a:t>
            </a:r>
            <a:r>
              <a:rPr lang="en-US" dirty="0" err="1"/>
              <a:t>kN</a:t>
            </a:r>
            <a:r>
              <a:rPr lang="en-US" baseline="-25000" dirty="0" err="1"/>
              <a:t>fp</a:t>
            </a:r>
            <a:r>
              <a:rPr lang="en-US" dirty="0"/>
              <a:t>, k = 0, 1, 2, …</a:t>
            </a:r>
          </a:p>
        </p:txBody>
      </p:sp>
      <p:pic>
        <p:nvPicPr>
          <p:cNvPr id="32772" name="Picture 3">
            <a:extLst>
              <a:ext uri="{FF2B5EF4-FFF2-40B4-BE49-F238E27FC236}">
                <a16:creationId xmlns:a16="http://schemas.microsoft.com/office/drawing/2014/main" id="{4E342A60-8264-E839-4EF3-2970B6ED0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0553" y="1042987"/>
            <a:ext cx="3720448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Box 4">
            <a:extLst>
              <a:ext uri="{FF2B5EF4-FFF2-40B4-BE49-F238E27FC236}">
                <a16:creationId xmlns:a16="http://schemas.microsoft.com/office/drawing/2014/main" id="{67FC3EF4-0A6B-7AE2-86FD-2263A2C8C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796" y="800100"/>
            <a:ext cx="179119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350" b="1" dirty="0"/>
              <a:t>n = ±1 mode families</a:t>
            </a:r>
          </a:p>
        </p:txBody>
      </p:sp>
      <p:sp>
        <p:nvSpPr>
          <p:cNvPr id="32774" name="TextBox 5">
            <a:extLst>
              <a:ext uri="{FF2B5EF4-FFF2-40B4-BE49-F238E27FC236}">
                <a16:creationId xmlns:a16="http://schemas.microsoft.com/office/drawing/2014/main" id="{E361C198-0CA8-216E-5C28-A99FF04C8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1257301"/>
            <a:ext cx="9078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10 families</a:t>
            </a:r>
          </a:p>
        </p:txBody>
      </p:sp>
      <p:sp>
        <p:nvSpPr>
          <p:cNvPr id="32775" name="TextBox 6">
            <a:extLst>
              <a:ext uri="{FF2B5EF4-FFF2-40B4-BE49-F238E27FC236}">
                <a16:creationId xmlns:a16="http://schemas.microsoft.com/office/drawing/2014/main" id="{23C59172-C4CD-5A42-F013-06C218676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165735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8000FF"/>
                </a:solidFill>
              </a:rPr>
              <a:t>5 families</a:t>
            </a:r>
          </a:p>
        </p:txBody>
      </p:sp>
      <p:sp>
        <p:nvSpPr>
          <p:cNvPr id="32776" name="TextBox 7">
            <a:extLst>
              <a:ext uri="{FF2B5EF4-FFF2-40B4-BE49-F238E27FC236}">
                <a16:creationId xmlns:a16="http://schemas.microsoft.com/office/drawing/2014/main" id="{AB35B264-F57C-E189-9E9F-5F9785429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17170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80FF"/>
                </a:solidFill>
              </a:rPr>
              <a:t>4 families</a:t>
            </a:r>
          </a:p>
        </p:txBody>
      </p:sp>
      <p:sp>
        <p:nvSpPr>
          <p:cNvPr id="32777" name="TextBox 8">
            <a:extLst>
              <a:ext uri="{FF2B5EF4-FFF2-40B4-BE49-F238E27FC236}">
                <a16:creationId xmlns:a16="http://schemas.microsoft.com/office/drawing/2014/main" id="{02E37519-327C-82B0-D3EE-109C25FDE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64795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3 families</a:t>
            </a:r>
          </a:p>
        </p:txBody>
      </p:sp>
      <p:sp>
        <p:nvSpPr>
          <p:cNvPr id="32778" name="TextBox 10">
            <a:extLst>
              <a:ext uri="{FF2B5EF4-FFF2-40B4-BE49-F238E27FC236}">
                <a16:creationId xmlns:a16="http://schemas.microsoft.com/office/drawing/2014/main" id="{6261BAE8-D22C-61BD-BE79-A439C8BA6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3086101"/>
            <a:ext cx="8261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0080"/>
                </a:solidFill>
              </a:rPr>
              <a:t>2 families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4F225F-FBD3-4B21-DC99-CC2A1C1270A3}"/>
              </a:ext>
            </a:extLst>
          </p:cNvPr>
          <p:cNvSpPr txBox="1"/>
          <p:nvPr/>
        </p:nvSpPr>
        <p:spPr>
          <a:xfrm>
            <a:off x="5886450" y="3543301"/>
            <a:ext cx="70108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1 family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B63B4F-AF98-1D60-0D14-4EE237706C6B}"/>
              </a:ext>
            </a:extLst>
          </p:cNvPr>
          <p:cNvSpPr txBox="1"/>
          <p:nvPr/>
        </p:nvSpPr>
        <p:spPr>
          <a:xfrm>
            <a:off x="7372351" y="4000500"/>
            <a:ext cx="5693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7F5E56"/>
                </a:solidFill>
              </a:rPr>
              <a:t>/DIII-D</a:t>
            </a:r>
          </a:p>
        </p:txBody>
      </p:sp>
      <p:pic>
        <p:nvPicPr>
          <p:cNvPr id="14" name="Picture 13" descr="lhd0000.tif">
            <a:extLst>
              <a:ext uri="{FF2B5EF4-FFF2-40B4-BE49-F238E27FC236}">
                <a16:creationId xmlns:a16="http://schemas.microsoft.com/office/drawing/2014/main" id="{DF8AF684-570B-2DED-0756-AC315F9D0B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38525" y="1314450"/>
            <a:ext cx="791766" cy="385986"/>
          </a:xfrm>
          <a:prstGeom prst="rect">
            <a:avLst/>
          </a:prstGeom>
        </p:spPr>
      </p:pic>
      <p:pic>
        <p:nvPicPr>
          <p:cNvPr id="4" name="Picture 3" descr="w7x_side1.jpeg">
            <a:extLst>
              <a:ext uri="{FF2B5EF4-FFF2-40B4-BE49-F238E27FC236}">
                <a16:creationId xmlns:a16="http://schemas.microsoft.com/office/drawing/2014/main" id="{D6B34B00-56FA-BCD3-328D-BBEDBBC6DB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675" y="1714500"/>
            <a:ext cx="684748" cy="514350"/>
          </a:xfrm>
          <a:prstGeom prst="rect">
            <a:avLst/>
          </a:prstGeom>
        </p:spPr>
      </p:pic>
      <p:pic>
        <p:nvPicPr>
          <p:cNvPr id="5" name="Picture 4" descr="li383_side1.jpeg">
            <a:extLst>
              <a:ext uri="{FF2B5EF4-FFF2-40B4-BE49-F238E27FC236}">
                <a16:creationId xmlns:a16="http://schemas.microsoft.com/office/drawing/2014/main" id="{4262C03C-4FEC-D8B1-7B27-657E55E974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825" y="2743200"/>
            <a:ext cx="530580" cy="410332"/>
          </a:xfrm>
          <a:prstGeom prst="rect">
            <a:avLst/>
          </a:prstGeom>
        </p:spPr>
      </p:pic>
      <p:pic>
        <p:nvPicPr>
          <p:cNvPr id="6" name="Picture 5" descr="qps0000.png">
            <a:extLst>
              <a:ext uri="{FF2B5EF4-FFF2-40B4-BE49-F238E27FC236}">
                <a16:creationId xmlns:a16="http://schemas.microsoft.com/office/drawing/2014/main" id="{71EC30BA-F068-B044-E2A0-55C7206DDE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8631" y="3200400"/>
            <a:ext cx="603220" cy="466725"/>
          </a:xfrm>
          <a:prstGeom prst="rect">
            <a:avLst/>
          </a:prstGeom>
        </p:spPr>
      </p:pic>
      <p:pic>
        <p:nvPicPr>
          <p:cNvPr id="18" name="Picture 17" descr="Figure_3a.tif">
            <a:extLst>
              <a:ext uri="{FF2B5EF4-FFF2-40B4-BE49-F238E27FC236}">
                <a16:creationId xmlns:a16="http://schemas.microsoft.com/office/drawing/2014/main" id="{1F5B2E07-A986-0E89-BE12-01457074D6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8525" y="3714750"/>
            <a:ext cx="745927" cy="476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7A08E3-4480-9051-F3EE-B0B25DAB9E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3300" y="857251"/>
            <a:ext cx="533898" cy="4337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97DA00-525E-39EE-C1F0-D0E70D2A23B6}"/>
              </a:ext>
            </a:extLst>
          </p:cNvPr>
          <p:cNvSpPr txBox="1"/>
          <p:nvPr/>
        </p:nvSpPr>
        <p:spPr>
          <a:xfrm>
            <a:off x="4225353" y="1028700"/>
            <a:ext cx="575799" cy="217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900" dirty="0" err="1"/>
              <a:t>N</a:t>
            </a:r>
            <a:r>
              <a:rPr lang="en-US" sz="900" baseline="-25000" dirty="0" err="1"/>
              <a:t>fp</a:t>
            </a:r>
            <a:r>
              <a:rPr lang="en-US" sz="900" dirty="0"/>
              <a:t>=&gt; </a:t>
            </a:r>
            <a:r>
              <a:rPr lang="en-US" sz="900" dirty="0">
                <a:latin typeface="Symbol Proportional BT" charset="2"/>
                <a:cs typeface="Symbol Proportional BT" charset="2"/>
              </a:rPr>
              <a:t>∞</a:t>
            </a:r>
            <a:endParaRPr lang="en-US" sz="9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C8B148-8B94-577D-898D-6162186FAF55}"/>
              </a:ext>
            </a:extLst>
          </p:cNvPr>
          <p:cNvSpPr/>
          <p:nvPr/>
        </p:nvSpPr>
        <p:spPr>
          <a:xfrm>
            <a:off x="4873752" y="1104138"/>
            <a:ext cx="41148" cy="411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sz="1350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23D8E-CC20-46AD-A55D-1A5FECE2D7D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26280" r="16133" b="20934"/>
          <a:stretch>
            <a:fillRect/>
          </a:stretch>
        </p:blipFill>
        <p:spPr bwMode="auto">
          <a:xfrm>
            <a:off x="3484646" y="2231755"/>
            <a:ext cx="655244" cy="475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Left Arrow 1">
            <a:extLst>
              <a:ext uri="{FF2B5EF4-FFF2-40B4-BE49-F238E27FC236}">
                <a16:creationId xmlns:a16="http://schemas.microsoft.com/office/drawing/2014/main" id="{C87B6468-58FF-0C8B-8812-93BABDEEB591}"/>
              </a:ext>
            </a:extLst>
          </p:cNvPr>
          <p:cNvSpPr/>
          <p:nvPr/>
        </p:nvSpPr>
        <p:spPr>
          <a:xfrm>
            <a:off x="7971296" y="2378990"/>
            <a:ext cx="178407" cy="10315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3AD8B322-46C8-60B1-924C-E675E4272857}"/>
              </a:ext>
            </a:extLst>
          </p:cNvPr>
          <p:cNvSpPr/>
          <p:nvPr/>
        </p:nvSpPr>
        <p:spPr>
          <a:xfrm>
            <a:off x="7971295" y="1919207"/>
            <a:ext cx="211810" cy="1343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641410-21A2-9A8A-C831-F121343A4871}"/>
              </a:ext>
            </a:extLst>
          </p:cNvPr>
          <p:cNvSpPr txBox="1"/>
          <p:nvPr/>
        </p:nvSpPr>
        <p:spPr>
          <a:xfrm>
            <a:off x="8149703" y="1809824"/>
            <a:ext cx="6566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W7-X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4DAF9-C368-0C7D-36A7-FBF1C5428A62}"/>
              </a:ext>
            </a:extLst>
          </p:cNvPr>
          <p:cNvSpPr txBox="1"/>
          <p:nvPr/>
        </p:nvSpPr>
        <p:spPr>
          <a:xfrm>
            <a:off x="8092440" y="2276856"/>
            <a:ext cx="121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WISTELL-D</a:t>
            </a:r>
          </a:p>
        </p:txBody>
      </p:sp>
    </p:spTree>
    <p:extLst>
      <p:ext uri="{BB962C8B-B14F-4D97-AF65-F5344CB8AC3E}">
        <p14:creationId xmlns:p14="http://schemas.microsoft.com/office/powerpoint/2010/main" val="387357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3DE8-E023-8545-02DD-2FDE785D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35" y="0"/>
            <a:ext cx="8572500" cy="650929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Alfvén instability drive in stellarator reactors can potentially be mitigated by high density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760B1-CC4D-6BD1-0BC0-8C3DE85D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718719"/>
            <a:ext cx="8572500" cy="4127810"/>
          </a:xfrm>
        </p:spPr>
        <p:txBody>
          <a:bodyPr/>
          <a:lstStyle/>
          <a:p>
            <a:r>
              <a:rPr lang="en-US" sz="2000" b="1" dirty="0"/>
              <a:t>Stellarators significantly exceeded the tokamak density limits</a:t>
            </a:r>
          </a:p>
          <a:p>
            <a:pPr lvl="1"/>
            <a:r>
              <a:rPr lang="en-US" sz="1600" dirty="0"/>
              <a:t>LHD has demonstrated peak densities of ~ 4.5 x 10</a:t>
            </a:r>
            <a:r>
              <a:rPr lang="en-US" sz="1600" baseline="30000" dirty="0"/>
              <a:t>20 </a:t>
            </a:r>
            <a:r>
              <a:rPr lang="en-US" sz="1600" dirty="0"/>
              <a:t>m</a:t>
            </a:r>
            <a:r>
              <a:rPr lang="en-US" sz="1600" baseline="30000" dirty="0"/>
              <a:t>-3</a:t>
            </a:r>
          </a:p>
          <a:p>
            <a:pPr lvl="2"/>
            <a:r>
              <a:rPr lang="en-US" sz="1600" dirty="0"/>
              <a:t>Super-dense core regime, N. Ohyabu, T. Morisaki, et al., Phys. Rev. Lett. </a:t>
            </a:r>
            <a:r>
              <a:rPr lang="en-US" sz="1600" b="1" dirty="0"/>
              <a:t>97 </a:t>
            </a:r>
            <a:r>
              <a:rPr lang="en-US" sz="1600" dirty="0"/>
              <a:t>(2006)</a:t>
            </a:r>
          </a:p>
          <a:p>
            <a:pPr lvl="1"/>
            <a:r>
              <a:rPr lang="en-US" sz="1600" dirty="0"/>
              <a:t>W7-AS demonstrated ~ 3 x 10</a:t>
            </a:r>
            <a:r>
              <a:rPr lang="en-US" sz="1600" baseline="30000" dirty="0"/>
              <a:t>20 </a:t>
            </a:r>
            <a:r>
              <a:rPr lang="en-US" sz="1600" dirty="0"/>
              <a:t>m</a:t>
            </a:r>
            <a:r>
              <a:rPr lang="en-US" sz="1600" baseline="30000" dirty="0"/>
              <a:t>-3</a:t>
            </a:r>
            <a:endParaRPr lang="en-US" sz="1600" dirty="0"/>
          </a:p>
          <a:p>
            <a:pPr lvl="2"/>
            <a:r>
              <a:rPr lang="en-US" sz="1600" dirty="0"/>
              <a:t>HDH regime, R. Jaenicke, S. Baeumel, J. Baldzuhn, et al., PPCF </a:t>
            </a:r>
            <a:r>
              <a:rPr lang="en-US" sz="1600" b="1" dirty="0"/>
              <a:t>44</a:t>
            </a:r>
            <a:r>
              <a:rPr lang="en-US" sz="1600" dirty="0"/>
              <a:t> (2002).</a:t>
            </a:r>
          </a:p>
          <a:p>
            <a:r>
              <a:rPr lang="en-US" sz="2000" b="1" dirty="0"/>
              <a:t>Alpha slowing-down time inversely proportional to density</a:t>
            </a:r>
          </a:p>
          <a:p>
            <a:pPr lvl="1"/>
            <a:r>
              <a:rPr lang="en-US" sz="1600" dirty="0"/>
              <a:t>high density shortens slowing-down time, lowers EP instability drive</a:t>
            </a:r>
          </a:p>
          <a:p>
            <a:r>
              <a:rPr lang="en-US" sz="2000" b="1" dirty="0"/>
              <a:t>However, stellarator designs tend toward higher aspect ratio</a:t>
            </a:r>
          </a:p>
          <a:p>
            <a:pPr lvl="1"/>
            <a:r>
              <a:rPr lang="en-US" sz="1600" dirty="0"/>
              <a:t>At same fusion power output =&gt; smaller </a:t>
            </a:r>
            <a:r>
              <a:rPr lang="en-US" sz="1600" i="1" dirty="0"/>
              <a:t>&lt;a&gt;</a:t>
            </a:r>
            <a:r>
              <a:rPr lang="en-US" sz="1600" dirty="0"/>
              <a:t>, stronger 𝛼 gradients</a:t>
            </a:r>
          </a:p>
          <a:p>
            <a:r>
              <a:rPr lang="en-US" sz="2000" b="1"/>
              <a:t>Current </a:t>
            </a:r>
            <a:r>
              <a:rPr lang="en-US" sz="2000" b="1" dirty="0"/>
              <a:t>optimized stellarators =&gt; low shear iota profile</a:t>
            </a:r>
          </a:p>
          <a:p>
            <a:r>
              <a:rPr lang="en-US" sz="1600" dirty="0"/>
              <a:t>Alpha physics tests: tokamaks =&gt; ITER, stellarators =&gt; ? Need to model AE stability    boundaries vs. density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96FA20-7201-A24C-680D-A1AA761ACC61}"/>
              </a:ext>
            </a:extLst>
          </p:cNvPr>
          <p:cNvSpPr/>
          <p:nvPr/>
        </p:nvSpPr>
        <p:spPr>
          <a:xfrm>
            <a:off x="7597740" y="4931596"/>
            <a:ext cx="1325366" cy="146407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7160" rIns="13716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03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0CCE3-E4D8-E1C9-D40F-B82584F9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20" y="118342"/>
            <a:ext cx="6634883" cy="701576"/>
          </a:xfrm>
        </p:spPr>
        <p:txBody>
          <a:bodyPr/>
          <a:lstStyle/>
          <a:p>
            <a:r>
              <a:rPr lang="en-US" sz="2100" dirty="0">
                <a:solidFill>
                  <a:schemeClr val="tx2"/>
                </a:solidFill>
              </a:rPr>
              <a:t>The effect of increasing density: linear stability study of WISTELL-D along constant fusion power contours</a:t>
            </a:r>
            <a:br>
              <a:rPr lang="en-US" sz="2100" dirty="0"/>
            </a:br>
            <a:r>
              <a:rPr lang="en-US" sz="2100" dirty="0"/>
              <a:t>          </a:t>
            </a:r>
            <a:r>
              <a:rPr lang="en-US" sz="1400" b="0" dirty="0"/>
              <a:t>(D. Spong, et al. 2026 submitted to JPP)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18968-DDE9-39CC-7F43-E12578432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296" y="1439428"/>
            <a:ext cx="7797800" cy="3093893"/>
          </a:xfrm>
        </p:spPr>
        <p:txBody>
          <a:bodyPr/>
          <a:lstStyle/>
          <a:p>
            <a:r>
              <a:rPr lang="en-US" sz="1600" dirty="0"/>
              <a:t>Contours of constant fusion power =&gt; determine plasma density and temperature: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600" dirty="0"/>
              <a:t>From steady-state slowing-down formulas Estrada-Mila, J. Candy, R. Waltz, Phys. Plasmas </a:t>
            </a:r>
            <a:r>
              <a:rPr lang="en-US" sz="1600" b="1" dirty="0"/>
              <a:t>13</a:t>
            </a:r>
            <a:r>
              <a:rPr lang="en-US" sz="1600" dirty="0"/>
              <a:t> (2006) all relevant alpha particle parameters are determined from n</a:t>
            </a:r>
            <a:r>
              <a:rPr lang="en-US" sz="1600" baseline="-25000" dirty="0"/>
              <a:t>e</a:t>
            </a:r>
            <a:r>
              <a:rPr lang="en-US" sz="1600" dirty="0"/>
              <a:t>, </a:t>
            </a:r>
            <a:r>
              <a:rPr lang="en-US" sz="1600" dirty="0" err="1"/>
              <a:t>T</a:t>
            </a:r>
            <a:r>
              <a:rPr lang="en-US" sz="1600" baseline="-25000" dirty="0" err="1"/>
              <a:t>e</a:t>
            </a:r>
            <a:endParaRPr lang="en-US" sz="1600" baseline="-250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410039-C548-3DDE-0365-4AB698DEE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33" y="2723243"/>
            <a:ext cx="7228114" cy="20763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97B401-6374-2CCC-F5A6-A97B8D3F2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992" y="1746060"/>
            <a:ext cx="3387877" cy="4929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F6E54E-9ED5-9A0C-0DAB-3BD7068AE57D}"/>
              </a:ext>
            </a:extLst>
          </p:cNvPr>
          <p:cNvSpPr/>
          <p:nvPr/>
        </p:nvSpPr>
        <p:spPr>
          <a:xfrm>
            <a:off x="7784377" y="2844811"/>
            <a:ext cx="371213" cy="283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AF2F44-60F3-14DE-C87C-55B5C430FF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26280" r="16133" b="20934"/>
          <a:stretch>
            <a:fillRect/>
          </a:stretch>
        </p:blipFill>
        <p:spPr bwMode="auto">
          <a:xfrm>
            <a:off x="6902022" y="0"/>
            <a:ext cx="1975608" cy="14336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6746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3CEF-A95C-F16F-9D8D-22A915AF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38" y="121444"/>
            <a:ext cx="8619324" cy="664798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The parameter space for reactor EP instability studies is minimized by following constant fusion power contours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98368-EC2A-4A24-330A-8881A1ED4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91" y="1225826"/>
            <a:ext cx="4348921" cy="32616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D551AE-7815-E500-7BFC-CDBD02899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400" y="1239077"/>
            <a:ext cx="4324466" cy="329979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A62BAA-0C39-2BF4-97E3-7B215444D31F}"/>
              </a:ext>
            </a:extLst>
          </p:cNvPr>
          <p:cNvCxnSpPr/>
          <p:nvPr/>
        </p:nvCxnSpPr>
        <p:spPr>
          <a:xfrm flipV="1">
            <a:off x="7394713" y="2126974"/>
            <a:ext cx="0" cy="1795669"/>
          </a:xfrm>
          <a:prstGeom prst="line">
            <a:avLst/>
          </a:prstGeom>
          <a:ln w="127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098FD0-E8F9-2988-5AFA-DEABA5550A42}"/>
              </a:ext>
            </a:extLst>
          </p:cNvPr>
          <p:cNvCxnSpPr>
            <a:cxnSpLocks/>
          </p:cNvCxnSpPr>
          <p:nvPr/>
        </p:nvCxnSpPr>
        <p:spPr>
          <a:xfrm flipH="1">
            <a:off x="5592417" y="2107096"/>
            <a:ext cx="1755914" cy="0"/>
          </a:xfrm>
          <a:prstGeom prst="line">
            <a:avLst/>
          </a:prstGeom>
          <a:ln w="1270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31F0C1A-7AD4-250A-4597-1BFB5635D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730" y="839331"/>
            <a:ext cx="2905539" cy="6208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CD172F-1321-ABEE-2E9A-2625A397C38F}"/>
              </a:ext>
            </a:extLst>
          </p:cNvPr>
          <p:cNvSpPr txBox="1"/>
          <p:nvPr/>
        </p:nvSpPr>
        <p:spPr>
          <a:xfrm>
            <a:off x="5956852" y="3604591"/>
            <a:ext cx="246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WISTELL-D, P</a:t>
            </a:r>
            <a:r>
              <a:rPr lang="en-US" baseline="-25000" dirty="0"/>
              <a:t>in</a:t>
            </a:r>
            <a:r>
              <a:rPr lang="en-US" dirty="0"/>
              <a:t> = </a:t>
            </a:r>
            <a:r>
              <a:rPr lang="en-US" dirty="0" err="1"/>
              <a:t>P</a:t>
            </a:r>
            <a:r>
              <a:rPr lang="en-US" baseline="-25000" dirty="0" err="1"/>
              <a:t>fus</a:t>
            </a:r>
            <a:r>
              <a:rPr lang="en-US" dirty="0"/>
              <a:t>/5</a:t>
            </a:r>
          </a:p>
        </p:txBody>
      </p:sp>
    </p:spTree>
    <p:extLst>
      <p:ext uri="{BB962C8B-B14F-4D97-AF65-F5344CB8AC3E}">
        <p14:creationId xmlns:p14="http://schemas.microsoft.com/office/powerpoint/2010/main" val="3731135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D25A-B61A-B0E3-DEB6-B8CCBD7B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27" y="81688"/>
            <a:ext cx="8470659" cy="1051373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Iota and pressure profiles derived from the equilibrium, n</a:t>
            </a:r>
            <a:r>
              <a:rPr lang="en-US" baseline="-25000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T</a:t>
            </a:r>
            <a:r>
              <a:rPr lang="en-US" baseline="-25000" dirty="0" err="1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 inferred from pressure: n</a:t>
            </a:r>
            <a:r>
              <a:rPr lang="en-US" baseline="-25000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 = n</a:t>
            </a:r>
            <a:r>
              <a:rPr lang="en-US" baseline="-25000" dirty="0">
                <a:solidFill>
                  <a:schemeClr val="tx2"/>
                </a:solidFill>
              </a:rPr>
              <a:t>e0</a:t>
            </a:r>
            <a:r>
              <a:rPr lang="en-US" dirty="0">
                <a:solidFill>
                  <a:schemeClr val="tx2"/>
                </a:solidFill>
              </a:rPr>
              <a:t> (p/p</a:t>
            </a:r>
            <a:r>
              <a:rPr lang="en-US" baseline="-25000" dirty="0">
                <a:solidFill>
                  <a:schemeClr val="tx2"/>
                </a:solidFill>
              </a:rPr>
              <a:t>0</a:t>
            </a:r>
            <a:r>
              <a:rPr lang="en-US" dirty="0">
                <a:solidFill>
                  <a:schemeClr val="tx2"/>
                </a:solidFill>
              </a:rPr>
              <a:t>)</a:t>
            </a:r>
            <a:r>
              <a:rPr lang="en-US" baseline="30000" dirty="0">
                <a:solidFill>
                  <a:schemeClr val="tx2"/>
                </a:solidFill>
              </a:rPr>
              <a:t>𝜹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T</a:t>
            </a:r>
            <a:r>
              <a:rPr lang="en-US" baseline="-25000" dirty="0" err="1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 = T</a:t>
            </a:r>
            <a:r>
              <a:rPr lang="en-US" baseline="-25000" dirty="0">
                <a:solidFill>
                  <a:schemeClr val="tx2"/>
                </a:solidFill>
              </a:rPr>
              <a:t>e0</a:t>
            </a:r>
            <a:r>
              <a:rPr lang="en-US" dirty="0">
                <a:solidFill>
                  <a:schemeClr val="tx2"/>
                </a:solidFill>
              </a:rPr>
              <a:t> (p/p</a:t>
            </a:r>
            <a:r>
              <a:rPr lang="en-US" baseline="-25000" dirty="0">
                <a:solidFill>
                  <a:schemeClr val="tx2"/>
                </a:solidFill>
              </a:rPr>
              <a:t>0</a:t>
            </a:r>
            <a:r>
              <a:rPr lang="en-US" dirty="0">
                <a:solidFill>
                  <a:schemeClr val="tx2"/>
                </a:solidFill>
              </a:rPr>
              <a:t>)</a:t>
            </a:r>
            <a:r>
              <a:rPr lang="en-US" baseline="30000" dirty="0">
                <a:solidFill>
                  <a:schemeClr val="tx2"/>
                </a:solidFill>
              </a:rPr>
              <a:t>(1-𝜹)</a:t>
            </a:r>
            <a:r>
              <a:rPr lang="en-US" dirty="0">
                <a:solidFill>
                  <a:schemeClr val="tx2"/>
                </a:solidFill>
              </a:rPr>
              <a:t>, T</a:t>
            </a:r>
            <a:r>
              <a:rPr lang="en-US" baseline="-25000" dirty="0">
                <a:solidFill>
                  <a:schemeClr val="tx2"/>
                </a:solidFill>
              </a:rPr>
              <a:t>i</a:t>
            </a:r>
            <a:r>
              <a:rPr lang="en-US" dirty="0">
                <a:solidFill>
                  <a:schemeClr val="tx2"/>
                </a:solidFill>
              </a:rPr>
              <a:t>=</a:t>
            </a:r>
            <a:r>
              <a:rPr lang="en-US" dirty="0" err="1">
                <a:solidFill>
                  <a:schemeClr val="tx2"/>
                </a:solidFill>
              </a:rPr>
              <a:t>T</a:t>
            </a:r>
            <a:r>
              <a:rPr lang="en-US" baseline="-25000" dirty="0" err="1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, 𝜹 = 0.3.    Alpha parameters from slowing-down formulas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CC05D-3139-D1E4-EA93-EE0A19D698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6"/>
          <a:stretch>
            <a:fillRect/>
          </a:stretch>
        </p:blipFill>
        <p:spPr>
          <a:xfrm>
            <a:off x="6161462" y="1676400"/>
            <a:ext cx="2828373" cy="2908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800E14-AE70-EF32-142B-9993C67E4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54"/>
          <a:stretch>
            <a:fillRect/>
          </a:stretch>
        </p:blipFill>
        <p:spPr>
          <a:xfrm>
            <a:off x="3054626" y="1670555"/>
            <a:ext cx="2948609" cy="2905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49909D-D45A-FBD2-26B4-111E154A22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22"/>
          <a:stretch>
            <a:fillRect/>
          </a:stretch>
        </p:blipFill>
        <p:spPr>
          <a:xfrm>
            <a:off x="125897" y="1702907"/>
            <a:ext cx="2835964" cy="2902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F64723-736F-F79E-9698-B23075376A99}"/>
              </a:ext>
            </a:extLst>
          </p:cNvPr>
          <p:cNvSpPr txBox="1"/>
          <p:nvPr/>
        </p:nvSpPr>
        <p:spPr>
          <a:xfrm>
            <a:off x="251791" y="1411356"/>
            <a:ext cx="276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Rotational transform = 1/q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B0998-C384-909F-C31E-FC048E3CCE4B}"/>
              </a:ext>
            </a:extLst>
          </p:cNvPr>
          <p:cNvSpPr txBox="1"/>
          <p:nvPr/>
        </p:nvSpPr>
        <p:spPr>
          <a:xfrm>
            <a:off x="3141744" y="1398104"/>
            <a:ext cx="3203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Equilibrium pressure (Pascals)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468B1A-962B-FC8C-B123-532BB07DE8E2}"/>
              </a:ext>
            </a:extLst>
          </p:cNvPr>
          <p:cNvSpPr txBox="1"/>
          <p:nvPr/>
        </p:nvSpPr>
        <p:spPr>
          <a:xfrm>
            <a:off x="7090891" y="1371601"/>
            <a:ext cx="1242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β</a:t>
            </a:r>
            <a:r>
              <a:rPr lang="en-US" baseline="-25000" dirty="0"/>
              <a:t>𝛼</a:t>
            </a:r>
            <a:r>
              <a:rPr lang="en-US" dirty="0"/>
              <a:t> profiles</a:t>
            </a:r>
          </a:p>
        </p:txBody>
      </p:sp>
    </p:spTree>
    <p:extLst>
      <p:ext uri="{BB962C8B-B14F-4D97-AF65-F5344CB8AC3E}">
        <p14:creationId xmlns:p14="http://schemas.microsoft.com/office/powerpoint/2010/main" val="174330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C0BF-B61E-F5C5-A7D3-0438AB431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56" y="57920"/>
            <a:ext cx="8824685" cy="628038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AE drive weakens with increasing density along constant fusion power contours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B67C1C-0CBA-C19C-F212-19EE2F9EE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" r="6181"/>
          <a:stretch>
            <a:fillRect/>
          </a:stretch>
        </p:blipFill>
        <p:spPr>
          <a:xfrm>
            <a:off x="1477777" y="678645"/>
            <a:ext cx="2867646" cy="22113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D58F55-B600-B5D1-434E-B11D8B1D9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r="6425"/>
          <a:stretch>
            <a:fillRect/>
          </a:stretch>
        </p:blipFill>
        <p:spPr>
          <a:xfrm>
            <a:off x="4952999" y="623599"/>
            <a:ext cx="3009563" cy="22942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4EB4E1-E5F4-27EF-738C-96AB150834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6" r="6409"/>
          <a:stretch>
            <a:fillRect/>
          </a:stretch>
        </p:blipFill>
        <p:spPr>
          <a:xfrm>
            <a:off x="1521948" y="2921224"/>
            <a:ext cx="2898512" cy="22222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5BE5FE-6C85-7697-BEAE-6B8782EB39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 r="6549"/>
          <a:stretch>
            <a:fillRect/>
          </a:stretch>
        </p:blipFill>
        <p:spPr>
          <a:xfrm>
            <a:off x="5081799" y="2961684"/>
            <a:ext cx="2863312" cy="218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52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6F67-4B67-2EB8-B0A6-19D8A5D8E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23" y="157607"/>
            <a:ext cx="8619324" cy="664798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For the density scan study, we use the reduced dimensionality model FAR3d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E4DC7-A05B-D7B7-56CF-EEBFA561F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38" y="1048564"/>
            <a:ext cx="8207486" cy="34304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Landau closures [as introduced by Hammett, Perkins (1990)] =&gt; linear fast ion resonance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Used in several other EP stability models (TAEFL, TGLF-EP, MAS)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Includes linear ion and EP FLR effects (</a:t>
            </a:r>
            <a:r>
              <a:rPr lang="en-US" sz="1800" dirty="0" err="1"/>
              <a:t>Padé</a:t>
            </a:r>
            <a:r>
              <a:rPr lang="en-US" sz="1800" dirty="0"/>
              <a:t> form), thermal ion/electron Landau damping, compressibility, 2-fluid 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Applied to tokamaks, stellarators, RFPs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Linear/Nonlinear options; initial value/eigenvalue options</a:t>
            </a:r>
          </a:p>
          <a:p>
            <a:pPr marL="671513" lvl="1" indent="-285750"/>
            <a:r>
              <a:rPr lang="en-US" sz="1800" dirty="0"/>
              <a:t>Nonlinear saturation - convective and </a:t>
            </a:r>
            <a:r>
              <a:rPr lang="en-US" sz="1800" dirty="0" err="1"/>
              <a:t>JxB</a:t>
            </a:r>
            <a:r>
              <a:rPr lang="en-US" sz="1800" dirty="0"/>
              <a:t> nonlinearities drive profile changes, zonal flows/zonal currents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Checked against other codes for tokamaks:  S. </a:t>
            </a:r>
            <a:r>
              <a:rPr lang="en-US" sz="1800" dirty="0" err="1"/>
              <a:t>Taimourzadeh</a:t>
            </a:r>
            <a:r>
              <a:rPr lang="en-US" sz="1800" dirty="0"/>
              <a:t> (2019)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Review paper: J. Varela, D. Spong, et al., Frontiers in Physics (2024)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03859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AFE7-9EA1-0220-5C57-1483C6FF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50958"/>
            <a:ext cx="8882743" cy="100348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Poloidal/toroidal mode number distribution:  chose to provide dropoff in volume averaged kinetic energy</a:t>
            </a:r>
            <a:br>
              <a:rPr lang="en-US" sz="2100" i="1" dirty="0"/>
            </a:br>
            <a:r>
              <a:rPr lang="en-US" sz="2100" b="0" i="1" dirty="0"/>
              <a:t>=&gt; D</a:t>
            </a:r>
            <a:r>
              <a:rPr lang="en-US" sz="2100" b="0" dirty="0"/>
              <a:t>ominance of high mode number range (m ~ 22, n ~ 25) in reactor regime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598D7-F9A3-4EB8-19DB-76D980156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5" y="2034208"/>
            <a:ext cx="2864677" cy="21485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1ACB66-0309-1628-22D4-7D668B769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695" y="2047460"/>
            <a:ext cx="2827131" cy="21203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EF466-F589-FFE8-05BB-AD9C0FBD0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366" y="2027582"/>
            <a:ext cx="2827131" cy="2120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40B0EE-739D-1AE4-DEB4-E3D732D16ABE}"/>
              </a:ext>
            </a:extLst>
          </p:cNvPr>
          <p:cNvSpPr txBox="1"/>
          <p:nvPr/>
        </p:nvSpPr>
        <p:spPr>
          <a:xfrm>
            <a:off x="511443" y="1821051"/>
            <a:ext cx="1922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50094"/>
                </a:solidFill>
              </a:rPr>
              <a:t>n = 1 mode family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9EC4D-3227-22EF-3B1D-51A16473356D}"/>
              </a:ext>
            </a:extLst>
          </p:cNvPr>
          <p:cNvSpPr txBox="1"/>
          <p:nvPr/>
        </p:nvSpPr>
        <p:spPr>
          <a:xfrm>
            <a:off x="3531029" y="1857214"/>
            <a:ext cx="1922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50094"/>
                </a:solidFill>
              </a:rPr>
              <a:t>n = 2 mode family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3D4F1-89E4-5135-34F4-E2ACF9456022}"/>
              </a:ext>
            </a:extLst>
          </p:cNvPr>
          <p:cNvSpPr txBox="1"/>
          <p:nvPr/>
        </p:nvSpPr>
        <p:spPr>
          <a:xfrm>
            <a:off x="6553199" y="1833966"/>
            <a:ext cx="1922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50094"/>
                </a:solidFill>
              </a:rPr>
              <a:t>n = 3 mode family</a:t>
            </a:r>
          </a:p>
        </p:txBody>
      </p:sp>
    </p:spTree>
    <p:extLst>
      <p:ext uri="{BB962C8B-B14F-4D97-AF65-F5344CB8AC3E}">
        <p14:creationId xmlns:p14="http://schemas.microsoft.com/office/powerpoint/2010/main" val="2177318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ADB2E6-FF78-5679-43D7-60FFCC0AC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85" y="2756452"/>
            <a:ext cx="2687363" cy="20156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698EC-FC44-9CD2-DAF2-A3346182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47341"/>
            <a:ext cx="8940799" cy="93417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AE stability analysis indicates stabilization above densities of ~ 2.5 x 10</a:t>
            </a:r>
            <a:r>
              <a:rPr lang="en-US" baseline="30000" dirty="0">
                <a:solidFill>
                  <a:schemeClr val="tx2"/>
                </a:solidFill>
              </a:rPr>
              <a:t>20</a:t>
            </a:r>
            <a:r>
              <a:rPr lang="en-US" dirty="0">
                <a:solidFill>
                  <a:schemeClr val="tx2"/>
                </a:solidFill>
              </a:rPr>
              <a:t> m</a:t>
            </a:r>
            <a:r>
              <a:rPr lang="en-US" baseline="30000" dirty="0">
                <a:solidFill>
                  <a:schemeClr val="tx2"/>
                </a:solidFill>
              </a:rPr>
              <a:t>-3</a:t>
            </a:r>
            <a:r>
              <a:rPr lang="en-US" dirty="0">
                <a:solidFill>
                  <a:schemeClr val="tx2"/>
                </a:solidFill>
              </a:rPr>
              <a:t> for reactor power levels up to 1GW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57E62-CED8-FD68-1A6C-387387543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2" y="891996"/>
            <a:ext cx="2597166" cy="194802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B28885-E07A-EE39-3951-04A1DC487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826" y="908644"/>
            <a:ext cx="2557669" cy="19124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2D9FB-73FC-F962-48DC-880D05AA0A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42" y="2837248"/>
            <a:ext cx="2573906" cy="19305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7B9F02-7E34-5079-71CB-8967FDA299F2}"/>
              </a:ext>
            </a:extLst>
          </p:cNvPr>
          <p:cNvSpPr txBox="1"/>
          <p:nvPr/>
        </p:nvSpPr>
        <p:spPr>
          <a:xfrm>
            <a:off x="1683805" y="768578"/>
            <a:ext cx="11385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i="1" dirty="0"/>
              <a:t>Growth rates</a:t>
            </a:r>
            <a:endParaRPr lang="en-US" sz="13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A2B870-A53B-0ED3-B54D-88D24F992391}"/>
              </a:ext>
            </a:extLst>
          </p:cNvPr>
          <p:cNvSpPr txBox="1"/>
          <p:nvPr/>
        </p:nvSpPr>
        <p:spPr>
          <a:xfrm>
            <a:off x="4251121" y="753710"/>
            <a:ext cx="1138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Frequencies</a:t>
            </a:r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3822CB-86BC-9BBD-A741-6BDDCF11168B}"/>
              </a:ext>
            </a:extLst>
          </p:cNvPr>
          <p:cNvSpPr txBox="1"/>
          <p:nvPr/>
        </p:nvSpPr>
        <p:spPr>
          <a:xfrm>
            <a:off x="7004715" y="743811"/>
            <a:ext cx="14020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Mode structures</a:t>
            </a:r>
            <a:endParaRPr lang="en-US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131B6-BA8F-D5ED-3584-473FB04F9EF5}"/>
              </a:ext>
            </a:extLst>
          </p:cNvPr>
          <p:cNvSpPr txBox="1"/>
          <p:nvPr/>
        </p:nvSpPr>
        <p:spPr>
          <a:xfrm>
            <a:off x="99392" y="1384852"/>
            <a:ext cx="787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 = 1</a:t>
            </a:r>
          </a:p>
          <a:p>
            <a:pPr algn="ctr"/>
            <a:r>
              <a:rPr lang="en-US" dirty="0"/>
              <a:t>family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43436A-60E4-E86E-B1A4-A7A93475E975}"/>
              </a:ext>
            </a:extLst>
          </p:cNvPr>
          <p:cNvSpPr txBox="1"/>
          <p:nvPr/>
        </p:nvSpPr>
        <p:spPr>
          <a:xfrm>
            <a:off x="59635" y="3326295"/>
            <a:ext cx="787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 = 2</a:t>
            </a:r>
          </a:p>
          <a:p>
            <a:pPr algn="ctr"/>
            <a:r>
              <a:rPr lang="en-US" dirty="0"/>
              <a:t>family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C76564-88DE-F729-29A3-C318BA9699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09" t="6304" r="3111" b="1840"/>
          <a:stretch>
            <a:fillRect/>
          </a:stretch>
        </p:blipFill>
        <p:spPr>
          <a:xfrm>
            <a:off x="5963477" y="980661"/>
            <a:ext cx="2869095" cy="17981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889EC6-C5BC-B170-F34C-9903CCBB2B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135" t="6705" r="3622" b="2109"/>
          <a:stretch>
            <a:fillRect/>
          </a:stretch>
        </p:blipFill>
        <p:spPr>
          <a:xfrm>
            <a:off x="5966305" y="2895600"/>
            <a:ext cx="2899400" cy="182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06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7368-1E77-946D-4EC3-BD8B9A0A1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00DB-3F00-342A-FB21-B54ADF27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" y="47341"/>
            <a:ext cx="8940799" cy="93417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AE stability analysis indicates stabilization above densities of ~ 2.5 x 10</a:t>
            </a:r>
            <a:r>
              <a:rPr lang="en-US" baseline="30000" dirty="0">
                <a:solidFill>
                  <a:schemeClr val="tx2"/>
                </a:solidFill>
              </a:rPr>
              <a:t>20</a:t>
            </a:r>
            <a:r>
              <a:rPr lang="en-US" dirty="0">
                <a:solidFill>
                  <a:schemeClr val="tx2"/>
                </a:solidFill>
              </a:rPr>
              <a:t> m</a:t>
            </a:r>
            <a:r>
              <a:rPr lang="en-US" baseline="30000" dirty="0">
                <a:solidFill>
                  <a:schemeClr val="tx2"/>
                </a:solidFill>
              </a:rPr>
              <a:t>-3</a:t>
            </a:r>
            <a:r>
              <a:rPr lang="en-US" dirty="0">
                <a:solidFill>
                  <a:schemeClr val="tx2"/>
                </a:solidFill>
              </a:rPr>
              <a:t> for reactor power levels up to 1GW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D5DFD7-8C53-9651-77AE-CC643F955434}"/>
              </a:ext>
            </a:extLst>
          </p:cNvPr>
          <p:cNvSpPr txBox="1"/>
          <p:nvPr/>
        </p:nvSpPr>
        <p:spPr>
          <a:xfrm>
            <a:off x="1683805" y="768578"/>
            <a:ext cx="11385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i="1" dirty="0"/>
              <a:t>Growth rates</a:t>
            </a:r>
            <a:endParaRPr lang="en-US" sz="13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D0674-951F-2447-9C63-509A8DDBA3EB}"/>
              </a:ext>
            </a:extLst>
          </p:cNvPr>
          <p:cNvSpPr txBox="1"/>
          <p:nvPr/>
        </p:nvSpPr>
        <p:spPr>
          <a:xfrm>
            <a:off x="4251121" y="753710"/>
            <a:ext cx="1138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Frequencies</a:t>
            </a:r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26CF34-1EF3-253E-4EB9-11F14B51AA7E}"/>
              </a:ext>
            </a:extLst>
          </p:cNvPr>
          <p:cNvSpPr txBox="1"/>
          <p:nvPr/>
        </p:nvSpPr>
        <p:spPr>
          <a:xfrm>
            <a:off x="6958333" y="770314"/>
            <a:ext cx="14020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Mode structures</a:t>
            </a:r>
            <a:endParaRPr lang="en-US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8CDBD-9F87-4E62-0781-0715009E60EF}"/>
              </a:ext>
            </a:extLst>
          </p:cNvPr>
          <p:cNvSpPr txBox="1"/>
          <p:nvPr/>
        </p:nvSpPr>
        <p:spPr>
          <a:xfrm>
            <a:off x="99392" y="1384852"/>
            <a:ext cx="787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 = 3</a:t>
            </a:r>
          </a:p>
          <a:p>
            <a:pPr algn="ctr"/>
            <a:r>
              <a:rPr lang="en-US" dirty="0"/>
              <a:t>family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E8A41D-75AB-654E-37DB-DA0E9E833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51" r="7267"/>
          <a:stretch>
            <a:fillRect/>
          </a:stretch>
        </p:blipFill>
        <p:spPr>
          <a:xfrm>
            <a:off x="858078" y="1053547"/>
            <a:ext cx="2606803" cy="20292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A4F8FC-5EE9-F231-8FC7-6C7404B1F8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11" r="6908"/>
          <a:stretch>
            <a:fillRect/>
          </a:stretch>
        </p:blipFill>
        <p:spPr>
          <a:xfrm>
            <a:off x="3442418" y="1080053"/>
            <a:ext cx="2646957" cy="20171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9062E0-C5C7-19F0-C0D4-9B0FBD4244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23" t="6034" r="2772" b="2108"/>
          <a:stretch>
            <a:fillRect/>
          </a:stretch>
        </p:blipFill>
        <p:spPr>
          <a:xfrm>
            <a:off x="6042991" y="1106558"/>
            <a:ext cx="3008242" cy="187672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60893D0-DCCF-A906-3F15-F8A250B5EB96}"/>
              </a:ext>
            </a:extLst>
          </p:cNvPr>
          <p:cNvSpPr txBox="1"/>
          <p:nvPr/>
        </p:nvSpPr>
        <p:spPr>
          <a:xfrm>
            <a:off x="666988" y="3318322"/>
            <a:ext cx="80506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Key results from linear stability analysis: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dirty="0" err="1"/>
              <a:t>P</a:t>
            </a:r>
            <a:r>
              <a:rPr lang="en-US" baseline="-25000" dirty="0" err="1"/>
              <a:t>fus</a:t>
            </a:r>
            <a:r>
              <a:rPr lang="en-US" dirty="0"/>
              <a:t> = 0.5 and 1 GW, growth rates are small or 0 above n</a:t>
            </a:r>
            <a:r>
              <a:rPr lang="en-US" baseline="-25000" dirty="0"/>
              <a:t>e0</a:t>
            </a:r>
            <a:r>
              <a:rPr lang="en-US" dirty="0"/>
              <a:t> ~ 2.5 x 10</a:t>
            </a:r>
            <a:r>
              <a:rPr lang="en-US" baseline="30000" dirty="0"/>
              <a:t>20</a:t>
            </a:r>
            <a:r>
              <a:rPr lang="en-US" dirty="0"/>
              <a:t> m</a:t>
            </a:r>
            <a:r>
              <a:rPr lang="en-US" baseline="30000" dirty="0"/>
              <a:t>-3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dirty="0" err="1"/>
              <a:t>P</a:t>
            </a:r>
            <a:r>
              <a:rPr lang="en-US" baseline="-25000" dirty="0" err="1"/>
              <a:t>fus</a:t>
            </a:r>
            <a:r>
              <a:rPr lang="en-US" dirty="0"/>
              <a:t> = 2 and 3 GW, instability remains up to highest density 5 x 10</a:t>
            </a:r>
            <a:r>
              <a:rPr lang="en-US" baseline="30000" dirty="0"/>
              <a:t>20</a:t>
            </a:r>
            <a:r>
              <a:rPr lang="en-US" dirty="0"/>
              <a:t> m</a:t>
            </a:r>
            <a:r>
              <a:rPr lang="en-US" baseline="30000" dirty="0"/>
              <a:t>-3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 structures localized in 𝜌/&lt;a&gt; ~ 0.4 to 0.7 interval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Frequencies in 𝜔</a:t>
            </a:r>
            <a:r>
              <a:rPr lang="en-US" baseline="-25000" dirty="0"/>
              <a:t>real</a:t>
            </a:r>
            <a:r>
              <a:rPr lang="en-US" dirty="0"/>
              <a:t> ~ 0.1 to 0.4 region</a:t>
            </a:r>
          </a:p>
        </p:txBody>
      </p:sp>
    </p:spTree>
    <p:extLst>
      <p:ext uri="{BB962C8B-B14F-4D97-AF65-F5344CB8AC3E}">
        <p14:creationId xmlns:p14="http://schemas.microsoft.com/office/powerpoint/2010/main" val="2621114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D46B-8BD6-8726-CF55-DE51F167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29" y="125399"/>
            <a:ext cx="8619324" cy="66479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The unstable AE modes reside in the Beta-induced Alfvén gap: suggests optimization methods should focus on this region</a:t>
            </a:r>
          </a:p>
        </p:txBody>
      </p:sp>
      <p:pic>
        <p:nvPicPr>
          <p:cNvPr id="1034" name="Picture 20">
            <a:extLst>
              <a:ext uri="{FF2B5EF4-FFF2-40B4-BE49-F238E27FC236}">
                <a16:creationId xmlns:a16="http://schemas.microsoft.com/office/drawing/2014/main" id="{A82046D8-3E1E-6284-760B-F298EF3A0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38" y="1076567"/>
            <a:ext cx="6449724" cy="388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3FCE431-BEA1-15E6-7A0B-C53DAF068860}"/>
              </a:ext>
            </a:extLst>
          </p:cNvPr>
          <p:cNvSpPr/>
          <p:nvPr/>
        </p:nvSpPr>
        <p:spPr>
          <a:xfrm>
            <a:off x="2139083" y="1351722"/>
            <a:ext cx="4765299" cy="31792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F2D5E73-939F-A8E9-1167-04A59D8CE9F5}"/>
              </a:ext>
            </a:extLst>
          </p:cNvPr>
          <p:cNvSpPr/>
          <p:nvPr/>
        </p:nvSpPr>
        <p:spPr>
          <a:xfrm>
            <a:off x="2743702" y="4212814"/>
            <a:ext cx="1534360" cy="3595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Text Box 24">
            <a:extLst>
              <a:ext uri="{FF2B5EF4-FFF2-40B4-BE49-F238E27FC236}">
                <a16:creationId xmlns:a16="http://schemas.microsoft.com/office/drawing/2014/main" id="{A3D1A36A-3DDC-10DC-42F7-78396A784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691" y="3921536"/>
            <a:ext cx="1498074" cy="35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Region occupied by unstable modes</a:t>
            </a:r>
            <a:endParaRPr lang="en-US" altLang="en-US" sz="1200" dirty="0"/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FDEDB28-60A8-0981-F09F-68BCFB08D9FE}"/>
              </a:ext>
            </a:extLst>
          </p:cNvPr>
          <p:cNvSpPr/>
          <p:nvPr/>
        </p:nvSpPr>
        <p:spPr>
          <a:xfrm>
            <a:off x="3680016" y="3916018"/>
            <a:ext cx="1554593" cy="443948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326B03-CFB0-FF09-586F-1F8F7B745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78" y="5567"/>
            <a:ext cx="150817" cy="33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C93AA2-4EB4-1947-7708-045195D0B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78" y="348467"/>
            <a:ext cx="150817" cy="33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E5DF8-10E8-4558-534F-39027BCBD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78" y="3377417"/>
            <a:ext cx="150817" cy="33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8D8810-D218-1749-2C03-4B4A39F6A702}"/>
              </a:ext>
            </a:extLst>
          </p:cNvPr>
          <p:cNvSpPr txBox="1"/>
          <p:nvPr/>
        </p:nvSpPr>
        <p:spPr>
          <a:xfrm>
            <a:off x="306537" y="811434"/>
            <a:ext cx="8674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Alfvén continuum for the n = 3 mode family at n</a:t>
            </a:r>
            <a:r>
              <a:rPr lang="en-US" baseline="-25000" dirty="0"/>
              <a:t>e</a:t>
            </a:r>
            <a:r>
              <a:rPr lang="en-US" dirty="0"/>
              <a:t>(0) = 4.7 x 10</a:t>
            </a:r>
            <a:r>
              <a:rPr lang="en-US" baseline="30000" dirty="0"/>
              <a:t>20</a:t>
            </a:r>
            <a:r>
              <a:rPr lang="en-US" dirty="0"/>
              <a:t> m</a:t>
            </a:r>
            <a:r>
              <a:rPr lang="en-US" baseline="30000" dirty="0"/>
              <a:t>-3</a:t>
            </a:r>
            <a:r>
              <a:rPr lang="en-US" dirty="0"/>
              <a:t> and 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r>
              <a:rPr lang="en-US" dirty="0"/>
              <a:t>(0) = 12 keV</a:t>
            </a:r>
          </a:p>
        </p:txBody>
      </p:sp>
    </p:spTree>
    <p:extLst>
      <p:ext uri="{BB962C8B-B14F-4D97-AF65-F5344CB8AC3E}">
        <p14:creationId xmlns:p14="http://schemas.microsoft.com/office/powerpoint/2010/main" val="3507700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24BA-1297-0691-3EDE-D1F1C7B6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819" y="1428471"/>
            <a:ext cx="5436361" cy="664798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Nonlinear simulations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Reactor-scaled W7-X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  </a:t>
            </a:r>
            <a:r>
              <a:rPr lang="en-US" dirty="0" err="1"/>
              <a:t>Wistell</a:t>
            </a:r>
            <a:r>
              <a:rPr lang="en-US" dirty="0"/>
              <a:t>-D</a:t>
            </a:r>
          </a:p>
        </p:txBody>
      </p:sp>
    </p:spTree>
    <p:extLst>
      <p:ext uri="{BB962C8B-B14F-4D97-AF65-F5344CB8AC3E}">
        <p14:creationId xmlns:p14="http://schemas.microsoft.com/office/powerpoint/2010/main" val="172076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4ECA8-9A90-3B35-1298-6215FF336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79" y="58730"/>
            <a:ext cx="5915025" cy="35124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FAR3d nonlinear simulations (enlarged W7-X)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4D1F4D-DD51-2FE3-ABE6-A4F3FF6900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13" t="27902" r="17301" b="23085"/>
          <a:stretch>
            <a:fillRect/>
          </a:stretch>
        </p:blipFill>
        <p:spPr>
          <a:xfrm>
            <a:off x="5793090" y="1298204"/>
            <a:ext cx="2832448" cy="1881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D66EEC-9D0E-085F-8A4E-9C6BA3E548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06" t="37448" r="15850" b="32447"/>
          <a:stretch>
            <a:fillRect/>
          </a:stretch>
        </p:blipFill>
        <p:spPr>
          <a:xfrm>
            <a:off x="5736723" y="3288668"/>
            <a:ext cx="2931090" cy="1155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21CDA0-1131-85D0-119F-FA44B20899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96" t="13033" r="17623" b="12988"/>
          <a:stretch>
            <a:fillRect/>
          </a:stretch>
        </p:blipFill>
        <p:spPr>
          <a:xfrm>
            <a:off x="2741792" y="1587320"/>
            <a:ext cx="2804665" cy="2847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2466B-2961-A97A-4060-66843FF109D8}"/>
              </a:ext>
            </a:extLst>
          </p:cNvPr>
          <p:cNvSpPr txBox="1"/>
          <p:nvPr/>
        </p:nvSpPr>
        <p:spPr>
          <a:xfrm>
            <a:off x="120112" y="318769"/>
            <a:ext cx="8903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&lt;B&gt; = 5 Tesla,  R</a:t>
            </a:r>
            <a:r>
              <a:rPr lang="en-US" baseline="-25000" dirty="0"/>
              <a:t>0</a:t>
            </a:r>
            <a:r>
              <a:rPr lang="en-US" dirty="0"/>
              <a:t> = 22m,  &lt;a&gt; = 2.1m,  Volume = 1907 m</a:t>
            </a:r>
            <a:r>
              <a:rPr lang="en-US" baseline="30000" dirty="0"/>
              <a:t>3</a:t>
            </a:r>
            <a:r>
              <a:rPr lang="en-US" dirty="0"/>
              <a:t>, Surface area = 2241 m</a:t>
            </a:r>
            <a:r>
              <a:rPr lang="en-US" baseline="30000" dirty="0"/>
              <a:t>2   </a:t>
            </a:r>
            <a:r>
              <a:rPr lang="en-US" dirty="0"/>
              <a:t>Rescaled version of W7-X to reactor 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645440-2438-3740-EE4A-3FC22E9DB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33" y="976393"/>
            <a:ext cx="2019584" cy="1929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F3571E-30DD-279F-E7B9-8C9EB471D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358" y="2929178"/>
            <a:ext cx="1910995" cy="182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78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8155A-8C85-C8BD-12B9-0EED3D38C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694" y="2813161"/>
            <a:ext cx="3608374" cy="231397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8CF152-D74B-A431-3F38-4857D9FA4F67}"/>
              </a:ext>
            </a:extLst>
          </p:cNvPr>
          <p:cNvCxnSpPr>
            <a:cxnSpLocks/>
          </p:cNvCxnSpPr>
          <p:nvPr/>
        </p:nvCxnSpPr>
        <p:spPr>
          <a:xfrm>
            <a:off x="4839126" y="4402223"/>
            <a:ext cx="493786" cy="0"/>
          </a:xfrm>
          <a:prstGeom prst="straightConnector1">
            <a:avLst/>
          </a:prstGeom>
          <a:ln w="34925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5E10539-08A9-C57D-6E91-ACFE144621A6}"/>
              </a:ext>
            </a:extLst>
          </p:cNvPr>
          <p:cNvCxnSpPr>
            <a:cxnSpLocks/>
          </p:cNvCxnSpPr>
          <p:nvPr/>
        </p:nvCxnSpPr>
        <p:spPr>
          <a:xfrm>
            <a:off x="5344124" y="4402224"/>
            <a:ext cx="748145" cy="0"/>
          </a:xfrm>
          <a:prstGeom prst="straightConnector1">
            <a:avLst/>
          </a:prstGeom>
          <a:ln w="34925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EEBF69-8D6A-47A8-AF00-913C83EBB5FE}"/>
              </a:ext>
            </a:extLst>
          </p:cNvPr>
          <p:cNvCxnSpPr>
            <a:cxnSpLocks/>
          </p:cNvCxnSpPr>
          <p:nvPr/>
        </p:nvCxnSpPr>
        <p:spPr>
          <a:xfrm>
            <a:off x="6092269" y="4389754"/>
            <a:ext cx="2053982" cy="0"/>
          </a:xfrm>
          <a:prstGeom prst="straightConnector1">
            <a:avLst/>
          </a:prstGeom>
          <a:ln w="34925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F1D7B6-C6BD-B23B-4AF0-BB6A25506288}"/>
              </a:ext>
            </a:extLst>
          </p:cNvPr>
          <p:cNvSpPr txBox="1"/>
          <p:nvPr/>
        </p:nvSpPr>
        <p:spPr>
          <a:xfrm>
            <a:off x="4755570" y="4449173"/>
            <a:ext cx="529312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13" dirty="0">
                <a:solidFill>
                  <a:srgbClr val="0432FF"/>
                </a:solidFill>
              </a:rPr>
              <a:t>Initial</a:t>
            </a:r>
          </a:p>
          <a:p>
            <a:pPr algn="ctr"/>
            <a:r>
              <a:rPr lang="en-US" sz="1013" dirty="0">
                <a:solidFill>
                  <a:srgbClr val="0432FF"/>
                </a:solidFill>
              </a:rPr>
              <a:t>phase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F2D8DA-B4A0-143B-4B8F-B48D22089EDE}"/>
              </a:ext>
            </a:extLst>
          </p:cNvPr>
          <p:cNvSpPr txBox="1"/>
          <p:nvPr/>
        </p:nvSpPr>
        <p:spPr>
          <a:xfrm>
            <a:off x="5206715" y="4449173"/>
            <a:ext cx="1082073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0432FF"/>
                </a:solidFill>
              </a:rPr>
              <a:t>Exponential growth phase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EE1990-377D-0AEE-1900-2DE3AC6DC85F}"/>
              </a:ext>
            </a:extLst>
          </p:cNvPr>
          <p:cNvSpPr txBox="1"/>
          <p:nvPr/>
        </p:nvSpPr>
        <p:spPr>
          <a:xfrm>
            <a:off x="6135379" y="4435190"/>
            <a:ext cx="176683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13" dirty="0">
                <a:solidFill>
                  <a:srgbClr val="0432FF"/>
                </a:solidFill>
              </a:rPr>
              <a:t>Nonlinearly saturated phase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0B3ED9-BD0D-C6C4-5097-2DD7B08FF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2" y="479915"/>
            <a:ext cx="3456500" cy="230046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43A9655F-E5D0-B921-B7E8-893C8CE8A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2" y="0"/>
            <a:ext cx="8854267" cy="1061397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Internal magnetic fluctuations at 4 different radial locations show 𝜹B</a:t>
            </a:r>
            <a:r>
              <a:rPr lang="en-US" sz="1800" baseline="-25000" dirty="0">
                <a:solidFill>
                  <a:schemeClr val="tx2"/>
                </a:solidFill>
              </a:rPr>
              <a:t>𝛳</a:t>
            </a:r>
            <a:r>
              <a:rPr lang="en-US" sz="1800" dirty="0">
                <a:solidFill>
                  <a:schemeClr val="tx2"/>
                </a:solidFill>
              </a:rPr>
              <a:t>/B</a:t>
            </a:r>
            <a:r>
              <a:rPr lang="en-US" sz="1800" baseline="-25000" dirty="0">
                <a:solidFill>
                  <a:schemeClr val="tx2"/>
                </a:solidFill>
              </a:rPr>
              <a:t>0</a:t>
            </a:r>
            <a:r>
              <a:rPr lang="en-US" sz="1800" dirty="0">
                <a:solidFill>
                  <a:schemeClr val="tx2"/>
                </a:solidFill>
              </a:rPr>
              <a:t> in the range &lt; 10</a:t>
            </a:r>
            <a:r>
              <a:rPr lang="en-US" sz="1800" baseline="30000" dirty="0">
                <a:solidFill>
                  <a:schemeClr val="tx2"/>
                </a:solidFill>
              </a:rPr>
              <a:t>-3</a:t>
            </a:r>
            <a:r>
              <a:rPr lang="en-US" sz="1800" dirty="0">
                <a:solidFill>
                  <a:schemeClr val="tx2"/>
                </a:solidFill>
              </a:rPr>
              <a:t>, typical of experiments</a:t>
            </a:r>
            <a:endParaRPr lang="en-US" sz="1800" baseline="-25000" dirty="0">
              <a:solidFill>
                <a:schemeClr val="tx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D3413A-3EB0-E691-DA01-D932FBDE0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246" y="1659223"/>
            <a:ext cx="2728533" cy="2133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FD7C88-F78E-861A-C9F3-57B1796E2ED9}"/>
              </a:ext>
            </a:extLst>
          </p:cNvPr>
          <p:cNvSpPr txBox="1"/>
          <p:nvPr/>
        </p:nvSpPr>
        <p:spPr>
          <a:xfrm>
            <a:off x="943246" y="1064221"/>
            <a:ext cx="3170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223 m/n modes are used and 400 radial grid points</a:t>
            </a:r>
          </a:p>
        </p:txBody>
      </p:sp>
    </p:spTree>
    <p:extLst>
      <p:ext uri="{BB962C8B-B14F-4D97-AF65-F5344CB8AC3E}">
        <p14:creationId xmlns:p14="http://schemas.microsoft.com/office/powerpoint/2010/main" val="1696575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422FF-FDCB-AC47-AFA8-9890B998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F69C-1A13-622C-3F6D-07601160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8" y="848320"/>
            <a:ext cx="5915025" cy="30192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429BC-81A0-6B2E-A239-CBC59BA02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129" y="738057"/>
            <a:ext cx="5859743" cy="37625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90DFEB-DD8B-18B6-EBAF-8F4E6E3C5C64}"/>
              </a:ext>
            </a:extLst>
          </p:cNvPr>
          <p:cNvSpPr txBox="1"/>
          <p:nvPr/>
        </p:nvSpPr>
        <p:spPr>
          <a:xfrm>
            <a:off x="4024600" y="2982225"/>
            <a:ext cx="60144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100kHz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73E00D-ACDD-A448-E13A-D02EB4AABE40}"/>
              </a:ext>
            </a:extLst>
          </p:cNvPr>
          <p:cNvSpPr txBox="1"/>
          <p:nvPr/>
        </p:nvSpPr>
        <p:spPr>
          <a:xfrm>
            <a:off x="4897342" y="3496575"/>
            <a:ext cx="5325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50kHz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645CA3-B298-7E6B-0C59-967536668E91}"/>
              </a:ext>
            </a:extLst>
          </p:cNvPr>
          <p:cNvSpPr txBox="1"/>
          <p:nvPr/>
        </p:nvSpPr>
        <p:spPr>
          <a:xfrm>
            <a:off x="5585208" y="3260832"/>
            <a:ext cx="5325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75kHz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B654D8-AEA5-FFFC-E6DE-A47B47166F7A}"/>
              </a:ext>
            </a:extLst>
          </p:cNvPr>
          <p:cNvSpPr txBox="1"/>
          <p:nvPr/>
        </p:nvSpPr>
        <p:spPr>
          <a:xfrm>
            <a:off x="4158868" y="3903769"/>
            <a:ext cx="5325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10kHz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009A40-62D5-D4C3-D18F-8A895E4F2DBE}"/>
              </a:ext>
            </a:extLst>
          </p:cNvPr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The magnetic fluctuations are </a:t>
            </a:r>
            <a:r>
              <a:rPr lang="en-US" sz="2000" b="1" dirty="0" err="1">
                <a:solidFill>
                  <a:schemeClr val="tx2"/>
                </a:solidFill>
              </a:rPr>
              <a:t>FFT’d</a:t>
            </a:r>
            <a:r>
              <a:rPr lang="en-US" sz="2000" b="1" dirty="0">
                <a:solidFill>
                  <a:schemeClr val="tx2"/>
                </a:solidFill>
              </a:rPr>
              <a:t> in a moving time window (spectrogram), indicating dominant frequencies</a:t>
            </a:r>
          </a:p>
        </p:txBody>
      </p:sp>
    </p:spTree>
    <p:extLst>
      <p:ext uri="{BB962C8B-B14F-4D97-AF65-F5344CB8AC3E}">
        <p14:creationId xmlns:p14="http://schemas.microsoft.com/office/powerpoint/2010/main" val="3100682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5BFFC-3576-05EB-273A-86A835A77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782" y="714456"/>
            <a:ext cx="5566280" cy="590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Kinetic energy (perpendicular) evolution (volume-averaged)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A73A34-95DD-3269-1C7F-F4A27D022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333609"/>
            <a:ext cx="5138306" cy="28180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4E2D6-F7FD-0FD7-A3E0-41E5F6A5D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495" t="27337" r="38511" b="25623"/>
          <a:stretch>
            <a:fillRect/>
          </a:stretch>
        </p:blipFill>
        <p:spPr>
          <a:xfrm>
            <a:off x="6543676" y="1585913"/>
            <a:ext cx="1457324" cy="215774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E59C083-EF6A-8898-9A3E-FA74020E14D6}"/>
              </a:ext>
            </a:extLst>
          </p:cNvPr>
          <p:cNvCxnSpPr/>
          <p:nvPr/>
        </p:nvCxnSpPr>
        <p:spPr>
          <a:xfrm>
            <a:off x="3309505" y="2302885"/>
            <a:ext cx="584489" cy="233795"/>
          </a:xfrm>
          <a:prstGeom prst="straightConnector1">
            <a:avLst/>
          </a:prstGeom>
          <a:ln w="34925">
            <a:solidFill>
              <a:srgbClr val="0432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6CCD8D6-E211-E824-841A-F0B4FFBCA310}"/>
              </a:ext>
            </a:extLst>
          </p:cNvPr>
          <p:cNvSpPr txBox="1"/>
          <p:nvPr/>
        </p:nvSpPr>
        <p:spPr>
          <a:xfrm>
            <a:off x="3886201" y="2404197"/>
            <a:ext cx="24938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dirty="0">
                <a:solidFill>
                  <a:srgbClr val="0432FF"/>
                </a:solidFill>
              </a:rPr>
              <a:t>Equilibrium (n = 0, 5, 15, 20) mode family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A0C5B6-862D-A98B-D122-02A97D02AFFF}"/>
              </a:ext>
            </a:extLst>
          </p:cNvPr>
          <p:cNvSpPr/>
          <p:nvPr/>
        </p:nvSpPr>
        <p:spPr>
          <a:xfrm>
            <a:off x="3091297" y="2193781"/>
            <a:ext cx="233795" cy="148070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202026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B3BA-ACAA-4E17-0F05-F352FA4AF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48" y="103813"/>
            <a:ext cx="8494424" cy="57811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2D potential function slice at </a:t>
            </a:r>
            <a:r>
              <a:rPr lang="en-US" dirty="0" err="1">
                <a:solidFill>
                  <a:schemeClr val="tx2"/>
                </a:solidFill>
              </a:rPr>
              <a:t>ζ</a:t>
            </a:r>
            <a:r>
              <a:rPr lang="en-US" dirty="0">
                <a:solidFill>
                  <a:schemeClr val="tx2"/>
                </a:solidFill>
              </a:rPr>
              <a:t> = π/10 show a mode (m = 26 – 28) in linear regime that collapses down to m = 2 to 12 nonlinearly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17CA672-8969-441C-DC18-B6B45E60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2" t="20235" r="3053" b="10193"/>
          <a:stretch>
            <a:fillRect/>
          </a:stretch>
        </p:blipFill>
        <p:spPr>
          <a:xfrm>
            <a:off x="2274057" y="1034087"/>
            <a:ext cx="1661020" cy="1227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1B1B3-68A8-E964-F8BD-D7B392855D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88" t="18771" r="3303" b="10372"/>
          <a:stretch>
            <a:fillRect/>
          </a:stretch>
        </p:blipFill>
        <p:spPr>
          <a:xfrm>
            <a:off x="2267766" y="2274847"/>
            <a:ext cx="1679896" cy="12789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60CD7E-3343-A0D7-CDFF-07D7083BD5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44" t="19092" r="2958" b="9868"/>
          <a:stretch>
            <a:fillRect/>
          </a:stretch>
        </p:blipFill>
        <p:spPr>
          <a:xfrm>
            <a:off x="2242598" y="3601010"/>
            <a:ext cx="1728970" cy="1299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72DE09-F859-36ED-DC14-D3F891DCAD55}"/>
              </a:ext>
            </a:extLst>
          </p:cNvPr>
          <p:cNvSpPr txBox="1"/>
          <p:nvPr/>
        </p:nvSpPr>
        <p:spPr>
          <a:xfrm>
            <a:off x="3014910" y="1981765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0.44 msec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2BAE55-6BD7-1527-881A-03DA61C2ADAB}"/>
              </a:ext>
            </a:extLst>
          </p:cNvPr>
          <p:cNvSpPr txBox="1"/>
          <p:nvPr/>
        </p:nvSpPr>
        <p:spPr>
          <a:xfrm>
            <a:off x="3060001" y="3260038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0.56 msec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EC50CB-2D1C-D439-8AD7-FCB8307C17FF}"/>
              </a:ext>
            </a:extLst>
          </p:cNvPr>
          <p:cNvSpPr txBox="1"/>
          <p:nvPr/>
        </p:nvSpPr>
        <p:spPr>
          <a:xfrm>
            <a:off x="3066292" y="4600180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0.97 msec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8A7BB1-8D68-1AAF-2CEC-58C4C7CCE3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206" t="20660" r="1507" b="9318"/>
          <a:stretch>
            <a:fillRect/>
          </a:stretch>
        </p:blipFill>
        <p:spPr>
          <a:xfrm>
            <a:off x="5124217" y="1052854"/>
            <a:ext cx="1742552" cy="1270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19F4FF-7551-503D-6F79-EC5B52F0EC77}"/>
              </a:ext>
            </a:extLst>
          </p:cNvPr>
          <p:cNvSpPr txBox="1"/>
          <p:nvPr/>
        </p:nvSpPr>
        <p:spPr>
          <a:xfrm>
            <a:off x="5986710" y="2015322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1.05 msec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A6A7-2BE9-E60C-A0AB-AB45E54B33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206" t="19091" r="1991" b="9684"/>
          <a:stretch>
            <a:fillRect/>
          </a:stretch>
        </p:blipFill>
        <p:spPr>
          <a:xfrm>
            <a:off x="5143092" y="2310619"/>
            <a:ext cx="1742813" cy="13004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9DD00F-F9F0-8456-F2C3-B6CB2AA90D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883" t="20516" r="2313" b="9317"/>
          <a:stretch>
            <a:fillRect/>
          </a:stretch>
        </p:blipFill>
        <p:spPr>
          <a:xfrm>
            <a:off x="5143091" y="3677099"/>
            <a:ext cx="1812023" cy="13319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329D6D-83CF-30A9-ADCD-7D3FD99B9EE3}"/>
              </a:ext>
            </a:extLst>
          </p:cNvPr>
          <p:cNvSpPr txBox="1"/>
          <p:nvPr/>
        </p:nvSpPr>
        <p:spPr>
          <a:xfrm>
            <a:off x="5981467" y="3312470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1.33 msec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C25786-ECDD-8FCC-A2A9-FD7A92024CB7}"/>
              </a:ext>
            </a:extLst>
          </p:cNvPr>
          <p:cNvSpPr txBox="1"/>
          <p:nvPr/>
        </p:nvSpPr>
        <p:spPr>
          <a:xfrm>
            <a:off x="6063259" y="4696654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1.65 msec</a:t>
            </a:r>
          </a:p>
        </p:txBody>
      </p:sp>
    </p:spTree>
    <p:extLst>
      <p:ext uri="{BB962C8B-B14F-4D97-AF65-F5344CB8AC3E}">
        <p14:creationId xmlns:p14="http://schemas.microsoft.com/office/powerpoint/2010/main" val="930900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00B19-4F0F-F7C9-E109-748CBC16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80" y="62768"/>
            <a:ext cx="7673669" cy="94462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The evolving alpha density profile shows mild flattening in several regions due to AE-driven transport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C97C1-2689-7A06-59D7-BB50C0FF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380" y="1286010"/>
            <a:ext cx="4735241" cy="32145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B66475-A74F-9202-807D-4537A87D351B}"/>
              </a:ext>
            </a:extLst>
          </p:cNvPr>
          <p:cNvSpPr/>
          <p:nvPr/>
        </p:nvSpPr>
        <p:spPr>
          <a:xfrm>
            <a:off x="4135582" y="2108056"/>
            <a:ext cx="561110" cy="787112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309F8B-A119-295A-B751-0B55D9D8799F}"/>
              </a:ext>
            </a:extLst>
          </p:cNvPr>
          <p:cNvSpPr/>
          <p:nvPr/>
        </p:nvSpPr>
        <p:spPr>
          <a:xfrm>
            <a:off x="5483802" y="3220533"/>
            <a:ext cx="561110" cy="787112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6BE73-89AB-503F-6C09-17DAD58460CD}"/>
              </a:ext>
            </a:extLst>
          </p:cNvPr>
          <p:cNvSpPr txBox="1"/>
          <p:nvPr/>
        </p:nvSpPr>
        <p:spPr>
          <a:xfrm>
            <a:off x="4081322" y="1708994"/>
            <a:ext cx="7296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solidFill>
                  <a:srgbClr val="008F00"/>
                </a:solidFill>
              </a:rPr>
              <a:t>local</a:t>
            </a:r>
          </a:p>
          <a:p>
            <a:pPr algn="ctr"/>
            <a:r>
              <a:rPr lang="en-US" sz="1050" i="1" dirty="0">
                <a:solidFill>
                  <a:srgbClr val="008F00"/>
                </a:solidFill>
              </a:rPr>
              <a:t>flattening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987422-2B1C-BA0A-3990-EB07424C8AB5}"/>
              </a:ext>
            </a:extLst>
          </p:cNvPr>
          <p:cNvSpPr txBox="1"/>
          <p:nvPr/>
        </p:nvSpPr>
        <p:spPr>
          <a:xfrm>
            <a:off x="5409928" y="2861431"/>
            <a:ext cx="7296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solidFill>
                  <a:srgbClr val="008F00"/>
                </a:solidFill>
              </a:rPr>
              <a:t>local</a:t>
            </a:r>
          </a:p>
          <a:p>
            <a:pPr algn="ctr"/>
            <a:r>
              <a:rPr lang="en-US" sz="1050" i="1" dirty="0">
                <a:solidFill>
                  <a:srgbClr val="008F00"/>
                </a:solidFill>
              </a:rPr>
              <a:t>flattening</a:t>
            </a:r>
          </a:p>
        </p:txBody>
      </p:sp>
    </p:spTree>
    <p:extLst>
      <p:ext uri="{BB962C8B-B14F-4D97-AF65-F5344CB8AC3E}">
        <p14:creationId xmlns:p14="http://schemas.microsoft.com/office/powerpoint/2010/main" val="3608247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DA657-CFAA-9CE7-D0BB-E360DC8D6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29" y="50334"/>
            <a:ext cx="8826285" cy="62384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Fluxes can be derived from profile changes – flux gradient relations show nonlinear, non-diffusive nature of instability driven alpha transport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F5F59-A371-85E2-E234-82D704F0E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728" y="1768532"/>
            <a:ext cx="4478864" cy="3073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CD29CC-B3DA-3B80-DF72-6AD0224A744B}"/>
              </a:ext>
            </a:extLst>
          </p:cNvPr>
          <p:cNvSpPr txBox="1"/>
          <p:nvPr/>
        </p:nvSpPr>
        <p:spPr>
          <a:xfrm>
            <a:off x="1984663" y="3393931"/>
            <a:ext cx="235962" cy="2482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13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6A1B0-FCE6-2D11-1ACC-3A9359766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305" y="599501"/>
            <a:ext cx="2824512" cy="10919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7C2196-C405-E33B-4D8E-3AE90951C9C2}"/>
              </a:ext>
            </a:extLst>
          </p:cNvPr>
          <p:cNvCxnSpPr>
            <a:cxnSpLocks/>
          </p:cNvCxnSpPr>
          <p:nvPr/>
        </p:nvCxnSpPr>
        <p:spPr>
          <a:xfrm flipV="1">
            <a:off x="5721291" y="4060258"/>
            <a:ext cx="553674" cy="453005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63BF07D-B8F1-C3F8-E735-5F68042349A6}"/>
              </a:ext>
            </a:extLst>
          </p:cNvPr>
          <p:cNvSpPr txBox="1"/>
          <p:nvPr/>
        </p:nvSpPr>
        <p:spPr>
          <a:xfrm>
            <a:off x="5960378" y="3841095"/>
            <a:ext cx="851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C00000"/>
                </a:solidFill>
              </a:rPr>
              <a:t>20 m</a:t>
            </a:r>
            <a:r>
              <a:rPr lang="en-US" sz="1200" i="1" baseline="30000" dirty="0">
                <a:solidFill>
                  <a:srgbClr val="C00000"/>
                </a:solidFill>
              </a:rPr>
              <a:t>2</a:t>
            </a:r>
            <a:r>
              <a:rPr lang="en-US" sz="1200" i="1" dirty="0">
                <a:solidFill>
                  <a:srgbClr val="C00000"/>
                </a:solidFill>
              </a:rPr>
              <a:t>/sec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0840A8-42F9-6841-6DC2-5AA71E070EAF}"/>
              </a:ext>
            </a:extLst>
          </p:cNvPr>
          <p:cNvSpPr txBox="1"/>
          <p:nvPr/>
        </p:nvSpPr>
        <p:spPr>
          <a:xfrm>
            <a:off x="4311941" y="3034703"/>
            <a:ext cx="2063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Non-diffusive transport can be modeled using integral kernel</a:t>
            </a:r>
            <a:r>
              <a:rPr lang="en-US" sz="1350" baseline="30000" dirty="0"/>
              <a:t>1</a:t>
            </a:r>
            <a:r>
              <a:rPr lang="en-US" sz="1350" dirty="0"/>
              <a:t> approach or ML surrogate</a:t>
            </a:r>
            <a:r>
              <a:rPr lang="en-US" sz="1350" baseline="30000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4CBA93-8A33-3A54-C00D-C2DDB0C522FF}"/>
              </a:ext>
            </a:extLst>
          </p:cNvPr>
          <p:cNvSpPr txBox="1"/>
          <p:nvPr/>
        </p:nvSpPr>
        <p:spPr>
          <a:xfrm>
            <a:off x="3796018" y="4889584"/>
            <a:ext cx="53479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aseline="30000" dirty="0"/>
              <a:t>1</a:t>
            </a:r>
            <a:r>
              <a:rPr lang="en-US" sz="1050" dirty="0"/>
              <a:t>D. del-Castillo-Negrete, 2010 Nonlinear Process </a:t>
            </a:r>
            <a:r>
              <a:rPr lang="en-US" sz="1050" dirty="0" err="1"/>
              <a:t>Geophys</a:t>
            </a:r>
            <a:r>
              <a:rPr lang="en-US" sz="1050" dirty="0"/>
              <a:t>.     </a:t>
            </a:r>
            <a:r>
              <a:rPr lang="en-US" sz="1050" baseline="30000" dirty="0"/>
              <a:t>2</a:t>
            </a:r>
            <a:r>
              <a:rPr lang="en-US" sz="1050" dirty="0"/>
              <a:t>Y. Ghai, </a:t>
            </a:r>
            <a:r>
              <a:rPr lang="en-US" sz="105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arXiv:2606.15512</a:t>
            </a:r>
            <a:r>
              <a:rPr lang="en-US" sz="1050" dirty="0"/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649F60-A60A-7FEB-E2E5-4123C981D066}"/>
              </a:ext>
            </a:extLst>
          </p:cNvPr>
          <p:cNvSpPr/>
          <p:nvPr/>
        </p:nvSpPr>
        <p:spPr>
          <a:xfrm>
            <a:off x="3914530" y="3551728"/>
            <a:ext cx="147234" cy="5191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8A0968-80E9-FA3F-8676-0498F71ED069}"/>
              </a:ext>
            </a:extLst>
          </p:cNvPr>
          <p:cNvSpPr txBox="1"/>
          <p:nvPr/>
        </p:nvSpPr>
        <p:spPr>
          <a:xfrm rot="16200000">
            <a:off x="3741718" y="3581823"/>
            <a:ext cx="553673" cy="248209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13" dirty="0"/>
              <a:t>Alpha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B4D068-ADE1-3E74-D925-8C24D457AF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74" y="1906292"/>
            <a:ext cx="3162519" cy="27025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1D7891-E80C-D5AC-F9E1-C95F8A5DFFDC}"/>
              </a:ext>
            </a:extLst>
          </p:cNvPr>
          <p:cNvSpPr txBox="1"/>
          <p:nvPr/>
        </p:nvSpPr>
        <p:spPr>
          <a:xfrm>
            <a:off x="1185621" y="1735812"/>
            <a:ext cx="2030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Instability-driven flux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D0B565-32E6-7708-59D1-E96C15C155A1}"/>
              </a:ext>
            </a:extLst>
          </p:cNvPr>
          <p:cNvSpPr txBox="1"/>
          <p:nvPr/>
        </p:nvSpPr>
        <p:spPr>
          <a:xfrm>
            <a:off x="5383079" y="1585995"/>
            <a:ext cx="2113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Flux-gradient relation</a:t>
            </a:r>
          </a:p>
        </p:txBody>
      </p:sp>
    </p:spTree>
    <p:extLst>
      <p:ext uri="{BB962C8B-B14F-4D97-AF65-F5344CB8AC3E}">
        <p14:creationId xmlns:p14="http://schemas.microsoft.com/office/powerpoint/2010/main" val="2987579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102CF-9A55-A90E-97D5-B1531EE6C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5B78-E46E-0949-3003-FE2F0E1F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79" y="120724"/>
            <a:ext cx="5915025" cy="35124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FAR3d nonlinear simulations (WISTELL-D)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FA8E00-D656-9534-B392-503F000F51A2}"/>
              </a:ext>
            </a:extLst>
          </p:cNvPr>
          <p:cNvSpPr txBox="1"/>
          <p:nvPr/>
        </p:nvSpPr>
        <p:spPr>
          <a:xfrm>
            <a:off x="1240522" y="488934"/>
            <a:ext cx="6662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&lt;B&gt; = 8.1 Tesla,  R</a:t>
            </a:r>
            <a:r>
              <a:rPr lang="en-US" baseline="-25000" dirty="0"/>
              <a:t>0</a:t>
            </a:r>
            <a:r>
              <a:rPr lang="en-US" dirty="0"/>
              <a:t> = 10.1m,  &lt;a&gt; = 1.25 m,  4 field periods, Volume = 439 m</a:t>
            </a:r>
            <a:r>
              <a:rPr lang="en-US" baseline="30000" dirty="0"/>
              <a:t>3</a:t>
            </a:r>
            <a:r>
              <a:rPr lang="en-US" dirty="0"/>
              <a:t>, Surface area = 832 m</a:t>
            </a:r>
            <a:r>
              <a:rPr lang="en-US" baseline="30000" dirty="0"/>
              <a:t>2 </a:t>
            </a:r>
            <a:r>
              <a:rPr lang="en-US" dirty="0"/>
              <a:t> - Reactor version of WISTELL-A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FD573-B0A1-4C13-9570-C38A930230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26280" r="16133" b="20934"/>
          <a:stretch>
            <a:fillRect/>
          </a:stretch>
        </p:blipFill>
        <p:spPr bwMode="auto">
          <a:xfrm>
            <a:off x="4948263" y="1295474"/>
            <a:ext cx="2404259" cy="17446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DD387E-69B3-869A-C946-EBAFCDB1B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14" t="13696" r="15289" b="13106"/>
          <a:stretch>
            <a:fillRect/>
          </a:stretch>
        </p:blipFill>
        <p:spPr>
          <a:xfrm>
            <a:off x="1614197" y="1497564"/>
            <a:ext cx="2901023" cy="2841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9C1503-C010-04D5-7C9C-3957073AD7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15" t="31747" r="15890" b="27618"/>
          <a:stretch>
            <a:fillRect/>
          </a:stretch>
        </p:blipFill>
        <p:spPr>
          <a:xfrm>
            <a:off x="4876763" y="3347924"/>
            <a:ext cx="2547257" cy="140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693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A314-7235-2C76-B43D-C8ED1A63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E2E1F6-735F-5277-7335-3159534EA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397" y="424329"/>
            <a:ext cx="3049749" cy="22765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3C6EFB-46AE-3E66-74FC-41C64B2AAF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3" t="6656" r="5962"/>
          <a:stretch>
            <a:fillRect/>
          </a:stretch>
        </p:blipFill>
        <p:spPr>
          <a:xfrm>
            <a:off x="3354355" y="2864499"/>
            <a:ext cx="2813180" cy="220653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ED3E9C-398D-11C6-78DD-D355883E38DC}"/>
              </a:ext>
            </a:extLst>
          </p:cNvPr>
          <p:cNvCxnSpPr>
            <a:cxnSpLocks/>
          </p:cNvCxnSpPr>
          <p:nvPr/>
        </p:nvCxnSpPr>
        <p:spPr>
          <a:xfrm>
            <a:off x="4072813" y="4371196"/>
            <a:ext cx="667139" cy="0"/>
          </a:xfrm>
          <a:prstGeom prst="straightConnector1">
            <a:avLst/>
          </a:prstGeom>
          <a:ln w="34925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8D761E-F9DC-BE51-92F9-35E0742B2288}"/>
              </a:ext>
            </a:extLst>
          </p:cNvPr>
          <p:cNvCxnSpPr>
            <a:cxnSpLocks/>
          </p:cNvCxnSpPr>
          <p:nvPr/>
        </p:nvCxnSpPr>
        <p:spPr>
          <a:xfrm>
            <a:off x="4753947" y="4363391"/>
            <a:ext cx="1231641" cy="0"/>
          </a:xfrm>
          <a:prstGeom prst="straightConnector1">
            <a:avLst/>
          </a:prstGeom>
          <a:ln w="34925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C89E9E9-CF06-9F22-4D40-601906AAB7A4}"/>
              </a:ext>
            </a:extLst>
          </p:cNvPr>
          <p:cNvSpPr txBox="1"/>
          <p:nvPr/>
        </p:nvSpPr>
        <p:spPr>
          <a:xfrm>
            <a:off x="3882389" y="4446138"/>
            <a:ext cx="1082073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rgbClr val="0432FF"/>
                </a:solidFill>
              </a:rPr>
              <a:t>Exponential growth phase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667979-E9A3-8FD9-8CFC-27A963ACC68A}"/>
              </a:ext>
            </a:extLst>
          </p:cNvPr>
          <p:cNvSpPr txBox="1"/>
          <p:nvPr/>
        </p:nvSpPr>
        <p:spPr>
          <a:xfrm>
            <a:off x="4730276" y="4399496"/>
            <a:ext cx="1396536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13" dirty="0">
                <a:solidFill>
                  <a:srgbClr val="0432FF"/>
                </a:solidFill>
              </a:rPr>
              <a:t>Nonlinearly saturated</a:t>
            </a:r>
          </a:p>
          <a:p>
            <a:pPr algn="ctr"/>
            <a:r>
              <a:rPr lang="en-US" sz="1013" dirty="0">
                <a:solidFill>
                  <a:srgbClr val="0432FF"/>
                </a:solidFill>
              </a:rPr>
              <a:t>phase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B4840E0-92D0-796F-2A0F-6B6897EE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22" y="0"/>
            <a:ext cx="8717797" cy="860367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Internal magnetic fluctuations at 4 different radial locations show 𝜹B</a:t>
            </a:r>
            <a:r>
              <a:rPr lang="en-US" sz="1800" baseline="-25000" dirty="0">
                <a:solidFill>
                  <a:schemeClr val="tx2"/>
                </a:solidFill>
              </a:rPr>
              <a:t>𝛳</a:t>
            </a:r>
            <a:r>
              <a:rPr lang="en-US" sz="1800" dirty="0">
                <a:solidFill>
                  <a:schemeClr val="tx2"/>
                </a:solidFill>
              </a:rPr>
              <a:t>/B</a:t>
            </a:r>
            <a:r>
              <a:rPr lang="en-US" sz="1800" baseline="-25000" dirty="0">
                <a:solidFill>
                  <a:schemeClr val="tx2"/>
                </a:solidFill>
              </a:rPr>
              <a:t>0</a:t>
            </a:r>
            <a:r>
              <a:rPr lang="en-US" sz="1800" dirty="0">
                <a:solidFill>
                  <a:schemeClr val="tx2"/>
                </a:solidFill>
              </a:rPr>
              <a:t> in the range &lt; 10</a:t>
            </a:r>
            <a:r>
              <a:rPr lang="en-US" sz="1800" baseline="30000" dirty="0">
                <a:solidFill>
                  <a:schemeClr val="tx2"/>
                </a:solidFill>
              </a:rPr>
              <a:t>-3</a:t>
            </a:r>
            <a:r>
              <a:rPr lang="en-US" sz="1800" dirty="0">
                <a:solidFill>
                  <a:schemeClr val="tx2"/>
                </a:solidFill>
              </a:rPr>
              <a:t>, typical of experiments</a:t>
            </a:r>
            <a:endParaRPr lang="en-US" sz="1800" baseline="-250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629691-9635-F317-3C50-E02C540E576A}"/>
              </a:ext>
            </a:extLst>
          </p:cNvPr>
          <p:cNvSpPr txBox="1"/>
          <p:nvPr/>
        </p:nvSpPr>
        <p:spPr>
          <a:xfrm>
            <a:off x="2729204" y="1226975"/>
            <a:ext cx="7371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𝜹B</a:t>
            </a:r>
            <a:r>
              <a:rPr lang="en-US" sz="1350" baseline="-25000" dirty="0"/>
              <a:t>𝛳</a:t>
            </a:r>
            <a:r>
              <a:rPr lang="en-US" sz="1350" dirty="0"/>
              <a:t>/B</a:t>
            </a:r>
            <a:r>
              <a:rPr lang="en-US" sz="1350" baseline="-25000" dirty="0"/>
              <a:t>0</a:t>
            </a:r>
            <a:endParaRPr lang="en-US" sz="13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C6A90E-379F-16A0-7904-BF5546741182}"/>
              </a:ext>
            </a:extLst>
          </p:cNvPr>
          <p:cNvSpPr txBox="1"/>
          <p:nvPr/>
        </p:nvSpPr>
        <p:spPr>
          <a:xfrm>
            <a:off x="2815512" y="3603949"/>
            <a:ext cx="7371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𝜹B</a:t>
            </a:r>
            <a:r>
              <a:rPr lang="en-US" sz="1350" baseline="-25000" dirty="0"/>
              <a:t>𝛳</a:t>
            </a:r>
            <a:r>
              <a:rPr lang="en-US" sz="1350" dirty="0"/>
              <a:t>/B</a:t>
            </a:r>
            <a:r>
              <a:rPr lang="en-US" sz="1350" baseline="-25000" dirty="0"/>
              <a:t>0</a:t>
            </a:r>
            <a:endParaRPr lang="en-US" sz="13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2D593A-4600-67F9-0199-B08FB7174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0495"/>
            <a:ext cx="2909795" cy="2182509"/>
          </a:xfrm>
          <a:prstGeom prst="rect">
            <a:avLst/>
          </a:prstGeom>
        </p:spPr>
      </p:pic>
      <p:sp>
        <p:nvSpPr>
          <p:cNvPr id="3" name="5-Point Star 2">
            <a:extLst>
              <a:ext uri="{FF2B5EF4-FFF2-40B4-BE49-F238E27FC236}">
                <a16:creationId xmlns:a16="http://schemas.microsoft.com/office/drawing/2014/main" id="{34FD5626-6B4B-926A-B258-39F2501DB6A0}"/>
              </a:ext>
            </a:extLst>
          </p:cNvPr>
          <p:cNvSpPr/>
          <p:nvPr/>
        </p:nvSpPr>
        <p:spPr>
          <a:xfrm>
            <a:off x="968644" y="2131017"/>
            <a:ext cx="371959" cy="364210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>
            <a:extLst>
              <a:ext uri="{FF2B5EF4-FFF2-40B4-BE49-F238E27FC236}">
                <a16:creationId xmlns:a16="http://schemas.microsoft.com/office/drawing/2014/main" id="{8870443B-CCC0-CA18-1B91-F7EB489AE38C}"/>
              </a:ext>
            </a:extLst>
          </p:cNvPr>
          <p:cNvSpPr/>
          <p:nvPr/>
        </p:nvSpPr>
        <p:spPr>
          <a:xfrm>
            <a:off x="268637" y="1317356"/>
            <a:ext cx="204061" cy="191145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69280E-2A44-358B-679B-E04FB5664C7C}"/>
              </a:ext>
            </a:extLst>
          </p:cNvPr>
          <p:cNvSpPr txBox="1"/>
          <p:nvPr/>
        </p:nvSpPr>
        <p:spPr>
          <a:xfrm>
            <a:off x="402956" y="1317356"/>
            <a:ext cx="2287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= Parameters for nonlinear case</a:t>
            </a:r>
          </a:p>
        </p:txBody>
      </p:sp>
    </p:spTree>
    <p:extLst>
      <p:ext uri="{BB962C8B-B14F-4D97-AF65-F5344CB8AC3E}">
        <p14:creationId xmlns:p14="http://schemas.microsoft.com/office/powerpoint/2010/main" val="911849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F392C2-FDB5-894C-B61B-EF72DA42B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131" y="918821"/>
            <a:ext cx="5829300" cy="37775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FF01C-1AFE-76BB-9977-60672FB1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11" y="162520"/>
            <a:ext cx="7733654" cy="62591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Spectrogram of frequencies at 𝝆 = 0.3 in nonlinear regime shows several modes coexisting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B4650F-C4E5-2A30-25C9-2A6522578C0A}"/>
              </a:ext>
            </a:extLst>
          </p:cNvPr>
          <p:cNvSpPr txBox="1"/>
          <p:nvPr/>
        </p:nvSpPr>
        <p:spPr>
          <a:xfrm>
            <a:off x="5401196" y="3431262"/>
            <a:ext cx="5325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50kHz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4B6B0E-C83C-257B-020C-9364F6C86BEB}"/>
              </a:ext>
            </a:extLst>
          </p:cNvPr>
          <p:cNvSpPr txBox="1"/>
          <p:nvPr/>
        </p:nvSpPr>
        <p:spPr>
          <a:xfrm>
            <a:off x="5118678" y="2892273"/>
            <a:ext cx="601447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110kHz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9AC647-C4AF-FE4D-461D-777C44B08C84}"/>
              </a:ext>
            </a:extLst>
          </p:cNvPr>
          <p:cNvSpPr txBox="1"/>
          <p:nvPr/>
        </p:nvSpPr>
        <p:spPr>
          <a:xfrm>
            <a:off x="3463737" y="3763810"/>
            <a:ext cx="5325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25kHz</a:t>
            </a:r>
          </a:p>
        </p:txBody>
      </p:sp>
    </p:spTree>
    <p:extLst>
      <p:ext uri="{BB962C8B-B14F-4D97-AF65-F5344CB8AC3E}">
        <p14:creationId xmlns:p14="http://schemas.microsoft.com/office/powerpoint/2010/main" val="4062027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B36B3-00A0-474A-15FF-86247F8A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C78A41-D1F0-1301-9D13-527E3D021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62" y="974855"/>
            <a:ext cx="5829300" cy="31928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F46EA-9E30-88AE-0441-D109E9C1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0" y="122200"/>
            <a:ext cx="8725545" cy="590902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Magnetic energy (perpendicular) evolution (volume-averaged) shows n = 0 family driven by n &gt; 0 modes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B850EE-7239-F24B-15E6-63D7D9A8E1C0}"/>
              </a:ext>
            </a:extLst>
          </p:cNvPr>
          <p:cNvCxnSpPr>
            <a:cxnSpLocks/>
          </p:cNvCxnSpPr>
          <p:nvPr/>
        </p:nvCxnSpPr>
        <p:spPr>
          <a:xfrm>
            <a:off x="4315408" y="2472612"/>
            <a:ext cx="385685" cy="187155"/>
          </a:xfrm>
          <a:prstGeom prst="straightConnector1">
            <a:avLst/>
          </a:prstGeom>
          <a:ln w="34925">
            <a:solidFill>
              <a:srgbClr val="0432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5F63C68-0B8A-052A-35DA-F28143350461}"/>
              </a:ext>
            </a:extLst>
          </p:cNvPr>
          <p:cNvSpPr txBox="1"/>
          <p:nvPr/>
        </p:nvSpPr>
        <p:spPr>
          <a:xfrm>
            <a:off x="4572001" y="2492837"/>
            <a:ext cx="24938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dirty="0">
                <a:solidFill>
                  <a:srgbClr val="0432FF"/>
                </a:solidFill>
              </a:rPr>
              <a:t>Equilibrium (n = 0, 4, 16, 20) mode family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C393BDA-B8E0-BBCD-6165-ACB9A7965678}"/>
              </a:ext>
            </a:extLst>
          </p:cNvPr>
          <p:cNvSpPr/>
          <p:nvPr/>
        </p:nvSpPr>
        <p:spPr>
          <a:xfrm>
            <a:off x="3931053" y="2254429"/>
            <a:ext cx="365695" cy="260171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F59F26-2054-285A-1417-63A7150706BF}"/>
              </a:ext>
            </a:extLst>
          </p:cNvPr>
          <p:cNvSpPr txBox="1"/>
          <p:nvPr/>
        </p:nvSpPr>
        <p:spPr>
          <a:xfrm>
            <a:off x="6755365" y="4212772"/>
            <a:ext cx="83388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1.1msec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BE1996-6E4C-9BB9-C48E-2400F5683403}"/>
              </a:ext>
            </a:extLst>
          </p:cNvPr>
          <p:cNvSpPr txBox="1"/>
          <p:nvPr/>
        </p:nvSpPr>
        <p:spPr>
          <a:xfrm>
            <a:off x="4509018" y="4215103"/>
            <a:ext cx="8691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0.5 msec</a:t>
            </a:r>
          </a:p>
        </p:txBody>
      </p:sp>
    </p:spTree>
    <p:extLst>
      <p:ext uri="{BB962C8B-B14F-4D97-AF65-F5344CB8AC3E}">
        <p14:creationId xmlns:p14="http://schemas.microsoft.com/office/powerpoint/2010/main" val="1950513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C39D-B739-B38A-0BEE-385C980B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27BEEA3-D200-187C-3D62-4FE5D7D278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18" t="16591" r="3650" b="10572"/>
          <a:stretch>
            <a:fillRect/>
          </a:stretch>
        </p:blipFill>
        <p:spPr>
          <a:xfrm>
            <a:off x="5066523" y="3564294"/>
            <a:ext cx="1914265" cy="15068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16BBD54-244C-1530-FC34-8A91568D09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58" t="16452" r="4050" b="11714"/>
          <a:stretch>
            <a:fillRect/>
          </a:stretch>
        </p:blipFill>
        <p:spPr>
          <a:xfrm>
            <a:off x="5027270" y="452535"/>
            <a:ext cx="1914706" cy="14835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9DD7828-C0BC-928C-E713-2B960BD0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38" t="16773" r="4129" b="11028"/>
          <a:stretch>
            <a:fillRect/>
          </a:stretch>
        </p:blipFill>
        <p:spPr>
          <a:xfrm>
            <a:off x="5052786" y="1980871"/>
            <a:ext cx="1870529" cy="14667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CCCD68-9440-3F73-A422-953E7FE857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718" t="16956" r="3890" b="11119"/>
          <a:stretch>
            <a:fillRect/>
          </a:stretch>
        </p:blipFill>
        <p:spPr>
          <a:xfrm>
            <a:off x="2262672" y="3612495"/>
            <a:ext cx="1973425" cy="15310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697D5F-881C-8FA2-D0B6-8D30A69D9A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477" t="16227" r="3569" b="11028"/>
          <a:stretch>
            <a:fillRect/>
          </a:stretch>
        </p:blipFill>
        <p:spPr>
          <a:xfrm>
            <a:off x="2259961" y="2044570"/>
            <a:ext cx="1962095" cy="1529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2D5603-D6E3-21E2-1D3C-B04EBE5620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078" t="16591" r="3490" b="9569"/>
          <a:stretch>
            <a:fillRect/>
          </a:stretch>
        </p:blipFill>
        <p:spPr>
          <a:xfrm>
            <a:off x="2262674" y="519616"/>
            <a:ext cx="1940768" cy="15262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DDE98-63A4-2BBA-E9B4-9CF2EA619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1" y="0"/>
            <a:ext cx="8839200" cy="477077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2D potential mode structure evolution indicates shearing and a collapse to lower mode numbers (m ~ 18 drops down to m = 2 – 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14F456-0827-7D7A-F40B-B639CBFCE2EF}"/>
              </a:ext>
            </a:extLst>
          </p:cNvPr>
          <p:cNvSpPr txBox="1"/>
          <p:nvPr/>
        </p:nvSpPr>
        <p:spPr>
          <a:xfrm>
            <a:off x="3265255" y="531804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0.18 msec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FAE652-30D4-0657-5A2B-99BF34BB5B8D}"/>
              </a:ext>
            </a:extLst>
          </p:cNvPr>
          <p:cNvSpPr txBox="1"/>
          <p:nvPr/>
        </p:nvSpPr>
        <p:spPr>
          <a:xfrm>
            <a:off x="3282354" y="2059782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0.37 msec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89F8C-D127-11DB-FB2C-5DEA36FFD1F3}"/>
              </a:ext>
            </a:extLst>
          </p:cNvPr>
          <p:cNvSpPr txBox="1"/>
          <p:nvPr/>
        </p:nvSpPr>
        <p:spPr>
          <a:xfrm>
            <a:off x="3321303" y="3612083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0.55 msec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ED64DA-5981-D506-F501-7C6BC58B7D77}"/>
              </a:ext>
            </a:extLst>
          </p:cNvPr>
          <p:cNvSpPr txBox="1"/>
          <p:nvPr/>
        </p:nvSpPr>
        <p:spPr>
          <a:xfrm>
            <a:off x="6008454" y="467390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0.78 msec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566E59-151E-D7EC-1EA5-F6264EFFB2EE}"/>
              </a:ext>
            </a:extLst>
          </p:cNvPr>
          <p:cNvSpPr txBox="1"/>
          <p:nvPr/>
        </p:nvSpPr>
        <p:spPr>
          <a:xfrm>
            <a:off x="6045200" y="1983807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0.82 msec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85378F-08F2-FCFD-6E23-A3D796A9186F}"/>
              </a:ext>
            </a:extLst>
          </p:cNvPr>
          <p:cNvSpPr txBox="1"/>
          <p:nvPr/>
        </p:nvSpPr>
        <p:spPr>
          <a:xfrm>
            <a:off x="6117661" y="3573263"/>
            <a:ext cx="9516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t = 1.0 msec</a:t>
            </a:r>
          </a:p>
        </p:txBody>
      </p:sp>
    </p:spTree>
    <p:extLst>
      <p:ext uri="{BB962C8B-B14F-4D97-AF65-F5344CB8AC3E}">
        <p14:creationId xmlns:p14="http://schemas.microsoft.com/office/powerpoint/2010/main" val="2932997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E994A-127F-9336-7FEE-A8787F142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936CC7-19E7-8B49-59A4-CDD30A02D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563" y="1037641"/>
            <a:ext cx="5829300" cy="3853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1C7CA2-CDD2-4323-8799-80C60715B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966" y="62769"/>
            <a:ext cx="6762923" cy="246622"/>
          </a:xfrm>
        </p:spPr>
        <p:txBody>
          <a:bodyPr>
            <a:noAutofit/>
          </a:bodyPr>
          <a:lstStyle/>
          <a:p>
            <a:r>
              <a:rPr lang="en-US" sz="2025" dirty="0">
                <a:solidFill>
                  <a:schemeClr val="tx2"/>
                </a:solidFill>
              </a:rPr>
              <a:t>The evolving alpha density profile shows mild flattening in several regions due to AE-driven transport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CB1D8-0559-BD48-C4E4-2EC2F523F007}"/>
              </a:ext>
            </a:extLst>
          </p:cNvPr>
          <p:cNvSpPr/>
          <p:nvPr/>
        </p:nvSpPr>
        <p:spPr>
          <a:xfrm>
            <a:off x="4065602" y="2103391"/>
            <a:ext cx="561110" cy="787112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8C5B0-5504-7F18-0A35-1F7E9B3637C1}"/>
              </a:ext>
            </a:extLst>
          </p:cNvPr>
          <p:cNvSpPr/>
          <p:nvPr/>
        </p:nvSpPr>
        <p:spPr>
          <a:xfrm>
            <a:off x="5255202" y="3122561"/>
            <a:ext cx="561110" cy="787112"/>
          </a:xfrm>
          <a:prstGeom prst="rect">
            <a:avLst/>
          </a:prstGeom>
          <a:solidFill>
            <a:srgbClr val="FFFF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0C7E77-A24B-FC53-CAF8-AF84B52DFE38}"/>
              </a:ext>
            </a:extLst>
          </p:cNvPr>
          <p:cNvSpPr txBox="1"/>
          <p:nvPr/>
        </p:nvSpPr>
        <p:spPr>
          <a:xfrm>
            <a:off x="4002011" y="1713659"/>
            <a:ext cx="7296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solidFill>
                  <a:srgbClr val="008F00"/>
                </a:solidFill>
              </a:rPr>
              <a:t>local</a:t>
            </a:r>
          </a:p>
          <a:p>
            <a:pPr algn="ctr"/>
            <a:r>
              <a:rPr lang="en-US" sz="1050" i="1" dirty="0">
                <a:solidFill>
                  <a:srgbClr val="008F00"/>
                </a:solidFill>
              </a:rPr>
              <a:t>flattening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314274-6EA4-D466-0EBB-D92C2FE90CDF}"/>
              </a:ext>
            </a:extLst>
          </p:cNvPr>
          <p:cNvSpPr txBox="1"/>
          <p:nvPr/>
        </p:nvSpPr>
        <p:spPr>
          <a:xfrm>
            <a:off x="5199989" y="2763460"/>
            <a:ext cx="7296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i="1" dirty="0">
                <a:solidFill>
                  <a:srgbClr val="008F00"/>
                </a:solidFill>
              </a:rPr>
              <a:t>local</a:t>
            </a:r>
          </a:p>
          <a:p>
            <a:pPr algn="ctr"/>
            <a:r>
              <a:rPr lang="en-US" sz="1050" i="1" dirty="0">
                <a:solidFill>
                  <a:srgbClr val="008F00"/>
                </a:solidFill>
              </a:rPr>
              <a:t>flattening</a:t>
            </a:r>
          </a:p>
        </p:txBody>
      </p:sp>
    </p:spTree>
    <p:extLst>
      <p:ext uri="{BB962C8B-B14F-4D97-AF65-F5344CB8AC3E}">
        <p14:creationId xmlns:p14="http://schemas.microsoft.com/office/powerpoint/2010/main" val="1449252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49C2B-4577-BD9D-CD17-0BD9EEE8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B78E88D-5D76-AECC-843D-DD42873B8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43" y="1999282"/>
            <a:ext cx="3360771" cy="2787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F0CFB-F8C5-934E-71FC-E53EB070C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169" y="1931430"/>
            <a:ext cx="4526273" cy="30872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19C19C-1A68-034C-050F-0CF4FC7B4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7" y="0"/>
            <a:ext cx="8795287" cy="272762"/>
          </a:xfrm>
        </p:spPr>
        <p:txBody>
          <a:bodyPr>
            <a:noAutofit/>
          </a:bodyPr>
          <a:lstStyle/>
          <a:p>
            <a:r>
              <a:rPr lang="en-US" sz="2025" dirty="0">
                <a:solidFill>
                  <a:schemeClr val="tx2"/>
                </a:solidFill>
              </a:rPr>
              <a:t>Fluxes can be derived from profile changes – flux gradient relations show nonlinear, non-diffusive nature of instability driven alpha 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51BAC-4B5C-E20B-4941-FCBF1AD30E7C}"/>
              </a:ext>
            </a:extLst>
          </p:cNvPr>
          <p:cNvSpPr txBox="1"/>
          <p:nvPr/>
        </p:nvSpPr>
        <p:spPr>
          <a:xfrm>
            <a:off x="4061435" y="3440425"/>
            <a:ext cx="235962" cy="248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13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9DA73-0722-9EE4-684D-ACEBD9C0F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776" y="630497"/>
            <a:ext cx="2824512" cy="10919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BCC6EF-5213-89F3-9C9F-8F52C0373328}"/>
              </a:ext>
            </a:extLst>
          </p:cNvPr>
          <p:cNvCxnSpPr>
            <a:cxnSpLocks/>
          </p:cNvCxnSpPr>
          <p:nvPr/>
        </p:nvCxnSpPr>
        <p:spPr>
          <a:xfrm flipV="1">
            <a:off x="6131736" y="4203282"/>
            <a:ext cx="638334" cy="465589"/>
          </a:xfrm>
          <a:prstGeom prst="line">
            <a:avLst/>
          </a:prstGeom>
          <a:ln w="190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FECDF9E-F744-671D-0100-9DDBA8644182}"/>
              </a:ext>
            </a:extLst>
          </p:cNvPr>
          <p:cNvSpPr txBox="1"/>
          <p:nvPr/>
        </p:nvSpPr>
        <p:spPr>
          <a:xfrm>
            <a:off x="6384819" y="4383924"/>
            <a:ext cx="851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C00000"/>
                </a:solidFill>
              </a:rPr>
              <a:t>10 m</a:t>
            </a:r>
            <a:r>
              <a:rPr lang="en-US" sz="1200" i="1" baseline="30000" dirty="0">
                <a:solidFill>
                  <a:srgbClr val="C00000"/>
                </a:solidFill>
              </a:rPr>
              <a:t>2</a:t>
            </a:r>
            <a:r>
              <a:rPr lang="en-US" sz="1200" i="1" dirty="0">
                <a:solidFill>
                  <a:srgbClr val="C00000"/>
                </a:solidFill>
              </a:rPr>
              <a:t>/sec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C5AC6E-FD07-08A5-BA73-294DD09C050A}"/>
              </a:ext>
            </a:extLst>
          </p:cNvPr>
          <p:cNvSpPr txBox="1"/>
          <p:nvPr/>
        </p:nvSpPr>
        <p:spPr>
          <a:xfrm>
            <a:off x="1379349" y="1821052"/>
            <a:ext cx="2030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Instability-driven flux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5C9BA1-4122-127D-6F8F-553243DE6062}"/>
              </a:ext>
            </a:extLst>
          </p:cNvPr>
          <p:cNvSpPr txBox="1"/>
          <p:nvPr/>
        </p:nvSpPr>
        <p:spPr>
          <a:xfrm>
            <a:off x="5824781" y="1748726"/>
            <a:ext cx="2113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B50094"/>
                </a:solidFill>
              </a:rPr>
              <a:t>Flux-gradient relation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69B668-342F-0092-DF47-1DCB0C402ED4}"/>
              </a:ext>
            </a:extLst>
          </p:cNvPr>
          <p:cNvSpPr/>
          <p:nvPr/>
        </p:nvSpPr>
        <p:spPr>
          <a:xfrm>
            <a:off x="4409268" y="3760954"/>
            <a:ext cx="162732" cy="547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C2592-887A-2B8D-D2CB-D6EB87C18D3B}"/>
              </a:ext>
            </a:extLst>
          </p:cNvPr>
          <p:cNvSpPr txBox="1"/>
          <p:nvPr/>
        </p:nvSpPr>
        <p:spPr>
          <a:xfrm rot="16200000">
            <a:off x="4206240" y="3749040"/>
            <a:ext cx="553673" cy="248209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13" dirty="0"/>
              <a:t>Alpha</a:t>
            </a:r>
          </a:p>
        </p:txBody>
      </p:sp>
    </p:spTree>
    <p:extLst>
      <p:ext uri="{BB962C8B-B14F-4D97-AF65-F5344CB8AC3E}">
        <p14:creationId xmlns:p14="http://schemas.microsoft.com/office/powerpoint/2010/main" val="3870302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F60E1-95CD-34DA-0560-C3C4BC8F8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38" y="55183"/>
            <a:ext cx="8619324" cy="1071251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The zonal flow and zonal flow shearing rate show sustained amplitudes near 𝜌 ~ 0.3 and 0.7 near where the BAE mode induced density flattening was large.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BFB814-0B43-84E3-C756-ECC917D0B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7" y="1517373"/>
            <a:ext cx="4384844" cy="2793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226F0E-3BC2-EA02-03ED-27CE62510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034" y="1572521"/>
            <a:ext cx="4231449" cy="2741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0D509E-DB13-4811-0C9F-FFF9ABA103ED}"/>
              </a:ext>
            </a:extLst>
          </p:cNvPr>
          <p:cNvSpPr txBox="1"/>
          <p:nvPr/>
        </p:nvSpPr>
        <p:spPr>
          <a:xfrm>
            <a:off x="1518834" y="1216616"/>
            <a:ext cx="2017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50094"/>
                </a:solidFill>
              </a:rPr>
              <a:t>Zonal flow velocity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E4B8AC-A71B-BE44-0455-99B74017CBBD}"/>
              </a:ext>
            </a:extLst>
          </p:cNvPr>
          <p:cNvSpPr txBox="1"/>
          <p:nvPr/>
        </p:nvSpPr>
        <p:spPr>
          <a:xfrm>
            <a:off x="5979763" y="1198535"/>
            <a:ext cx="2539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50094"/>
                </a:solidFill>
              </a:rPr>
              <a:t>Zonal flow shearing rate</a:t>
            </a:r>
          </a:p>
        </p:txBody>
      </p:sp>
    </p:spTree>
    <p:extLst>
      <p:ext uri="{BB962C8B-B14F-4D97-AF65-F5344CB8AC3E}">
        <p14:creationId xmlns:p14="http://schemas.microsoft.com/office/powerpoint/2010/main" val="209454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49DF9E2-0D80-AFFA-CEF8-5DA1FB385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644" y="539473"/>
            <a:ext cx="3122711" cy="1734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0D07DE-0783-12F4-02E0-17F3A89BA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1" y="0"/>
            <a:ext cx="8788897" cy="441773"/>
          </a:xfrm>
        </p:spPr>
        <p:txBody>
          <a:bodyPr/>
          <a:lstStyle/>
          <a:p>
            <a:r>
              <a:rPr lang="en-US" sz="2000" dirty="0">
                <a:solidFill>
                  <a:schemeClr val="tx2"/>
                </a:solidFill>
              </a:rPr>
              <a:t>Nonlinear simulations for the power scan are underway – magnetic energy growth reflects linear growth rates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23BF23-D57A-CF12-03EE-1F4C20225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331" y="3486979"/>
            <a:ext cx="2981737" cy="16565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F6DD74-91D8-5C48-7FA2-77BE681B2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712" y="2296538"/>
            <a:ext cx="3160644" cy="1755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57EB6A-C499-7A95-43F3-0E60E6F59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5" y="1634116"/>
            <a:ext cx="2909795" cy="21825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EC76C9-3110-44D0-E95F-FE95008DA454}"/>
              </a:ext>
            </a:extLst>
          </p:cNvPr>
          <p:cNvCxnSpPr/>
          <p:nvPr/>
        </p:nvCxnSpPr>
        <p:spPr>
          <a:xfrm flipV="1">
            <a:off x="1404730" y="1815548"/>
            <a:ext cx="0" cy="1570382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7CFD25-9402-9B0F-2D91-DD395F6AE4AB}"/>
              </a:ext>
            </a:extLst>
          </p:cNvPr>
          <p:cNvCxnSpPr>
            <a:endCxn id="9" idx="1"/>
          </p:cNvCxnSpPr>
          <p:nvPr/>
        </p:nvCxnSpPr>
        <p:spPr>
          <a:xfrm flipV="1">
            <a:off x="1437861" y="1406893"/>
            <a:ext cx="1572783" cy="739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D21FDF5-4297-5A97-5BEE-4FA8DD84579A}"/>
              </a:ext>
            </a:extLst>
          </p:cNvPr>
          <p:cNvCxnSpPr>
            <a:cxnSpLocks/>
          </p:cNvCxnSpPr>
          <p:nvPr/>
        </p:nvCxnSpPr>
        <p:spPr>
          <a:xfrm>
            <a:off x="1378226" y="2517914"/>
            <a:ext cx="4406348" cy="437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B4B196-C6DB-132F-7EC4-C3F024C42D12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1398105" y="3087757"/>
            <a:ext cx="1569226" cy="12274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B3B2395-85D6-4ED1-4FF1-B2B34AA4A9C3}"/>
              </a:ext>
            </a:extLst>
          </p:cNvPr>
          <p:cNvSpPr txBox="1"/>
          <p:nvPr/>
        </p:nvSpPr>
        <p:spPr>
          <a:xfrm>
            <a:off x="3299792" y="636104"/>
            <a:ext cx="676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3GW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2C55AA-A619-10AC-44E9-984B067D5D41}"/>
              </a:ext>
            </a:extLst>
          </p:cNvPr>
          <p:cNvSpPr txBox="1"/>
          <p:nvPr/>
        </p:nvSpPr>
        <p:spPr>
          <a:xfrm>
            <a:off x="6208645" y="2387084"/>
            <a:ext cx="676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2GW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BEE0E7-90B9-AD0F-0105-1C08AA4BCC8A}"/>
              </a:ext>
            </a:extLst>
          </p:cNvPr>
          <p:cNvSpPr txBox="1"/>
          <p:nvPr/>
        </p:nvSpPr>
        <p:spPr>
          <a:xfrm>
            <a:off x="3200401" y="3525078"/>
            <a:ext cx="676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1GW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E79B0B-C5F1-70B4-99A7-8CC55BD17C2F}"/>
              </a:ext>
            </a:extLst>
          </p:cNvPr>
          <p:cNvSpPr txBox="1"/>
          <p:nvPr/>
        </p:nvSpPr>
        <p:spPr>
          <a:xfrm>
            <a:off x="6014706" y="531515"/>
            <a:ext cx="24931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dirty="0">
                <a:solidFill>
                  <a:srgbClr val="0432FF"/>
                </a:solidFill>
              </a:rPr>
              <a:t>Equilibrium (n = 0, 4, 16, 20) mode family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8EB633-2C6F-DB9A-7707-2D1F141C5FB1}"/>
              </a:ext>
            </a:extLst>
          </p:cNvPr>
          <p:cNvSpPr/>
          <p:nvPr/>
        </p:nvSpPr>
        <p:spPr>
          <a:xfrm>
            <a:off x="4638261" y="1267143"/>
            <a:ext cx="258417" cy="223728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9C83097-1E22-A78F-4976-C4894EFB2D3F}"/>
              </a:ext>
            </a:extLst>
          </p:cNvPr>
          <p:cNvSpPr/>
          <p:nvPr/>
        </p:nvSpPr>
        <p:spPr>
          <a:xfrm>
            <a:off x="5022575" y="1346656"/>
            <a:ext cx="258417" cy="223728"/>
          </a:xfrm>
          <a:prstGeom prst="ellipse">
            <a:avLst/>
          </a:prstGeom>
          <a:noFill/>
          <a:ln w="34925">
            <a:solidFill>
              <a:srgbClr val="B500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32B72F2-C348-E243-7C33-3376EF41D937}"/>
              </a:ext>
            </a:extLst>
          </p:cNvPr>
          <p:cNvCxnSpPr>
            <a:cxnSpLocks/>
            <a:stCxn id="23" idx="7"/>
          </p:cNvCxnSpPr>
          <p:nvPr/>
        </p:nvCxnSpPr>
        <p:spPr>
          <a:xfrm flipV="1">
            <a:off x="4858834" y="854765"/>
            <a:ext cx="1343183" cy="445142"/>
          </a:xfrm>
          <a:prstGeom prst="straightConnector1">
            <a:avLst/>
          </a:prstGeom>
          <a:ln w="34925">
            <a:solidFill>
              <a:srgbClr val="0432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677BE64-DC66-FE5D-611E-3E5986313EBF}"/>
              </a:ext>
            </a:extLst>
          </p:cNvPr>
          <p:cNvCxnSpPr>
            <a:cxnSpLocks/>
          </p:cNvCxnSpPr>
          <p:nvPr/>
        </p:nvCxnSpPr>
        <p:spPr>
          <a:xfrm flipV="1">
            <a:off x="5269651" y="1411357"/>
            <a:ext cx="1064888" cy="47576"/>
          </a:xfrm>
          <a:prstGeom prst="straightConnector1">
            <a:avLst/>
          </a:prstGeom>
          <a:ln w="34925">
            <a:solidFill>
              <a:srgbClr val="B500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4849669-64D5-F023-CFC6-E6B8E47EE2D6}"/>
              </a:ext>
            </a:extLst>
          </p:cNvPr>
          <p:cNvSpPr txBox="1"/>
          <p:nvPr/>
        </p:nvSpPr>
        <p:spPr>
          <a:xfrm>
            <a:off x="6167105" y="1253760"/>
            <a:ext cx="2844373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dirty="0">
                <a:solidFill>
                  <a:srgbClr val="B50094"/>
                </a:solidFill>
              </a:rPr>
              <a:t>Higher n’s (n = 17, 18,19, 21)</a:t>
            </a:r>
          </a:p>
        </p:txBody>
      </p:sp>
    </p:spTree>
    <p:extLst>
      <p:ext uri="{BB962C8B-B14F-4D97-AF65-F5344CB8AC3E}">
        <p14:creationId xmlns:p14="http://schemas.microsoft.com/office/powerpoint/2010/main" val="925947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93C2D-50E0-F0BF-A659-A770158C9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44" y="207941"/>
            <a:ext cx="5363024" cy="30262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55199-422C-4749-0C14-D70096995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765" y="620000"/>
            <a:ext cx="8550000" cy="378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Linear density scan (WISTELL-D)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Alfvén-stable regimes identified at n</a:t>
            </a:r>
            <a:r>
              <a:rPr lang="en-US" sz="1800" baseline="-25000" dirty="0"/>
              <a:t>e0</a:t>
            </a:r>
            <a:r>
              <a:rPr lang="en-US" sz="1800" dirty="0"/>
              <a:t> ≥ 2.5 x 10</a:t>
            </a:r>
            <a:r>
              <a:rPr lang="en-US" sz="1800" baseline="30000" dirty="0"/>
              <a:t>20</a:t>
            </a:r>
            <a:r>
              <a:rPr lang="en-US" sz="1800" dirty="0"/>
              <a:t> m</a:t>
            </a:r>
            <a:r>
              <a:rPr lang="en-US" sz="1800" baseline="30000" dirty="0"/>
              <a:t>-3</a:t>
            </a:r>
            <a:r>
              <a:rPr lang="en-US" sz="1800" dirty="0"/>
              <a:t> for P</a:t>
            </a:r>
            <a:r>
              <a:rPr lang="en-US" sz="1800" baseline="-25000" dirty="0"/>
              <a:t>fus</a:t>
            </a:r>
            <a:r>
              <a:rPr lang="en-US" sz="1800" dirty="0"/>
              <a:t> ≲ 1 GW; at 2–3 GW instability persists up to 5 x 10</a:t>
            </a:r>
            <a:r>
              <a:rPr lang="en-US" sz="1800" baseline="30000" dirty="0"/>
              <a:t>20</a:t>
            </a:r>
            <a:r>
              <a:rPr lang="en-US" sz="1800" dirty="0"/>
              <a:t> m</a:t>
            </a:r>
            <a:r>
              <a:rPr lang="en-US" sz="1800" baseline="30000" dirty="0"/>
              <a:t>-3</a:t>
            </a:r>
          </a:p>
          <a:p>
            <a:pPr marL="600075" lvl="1" indent="-228600">
              <a:spcBef>
                <a:spcPts val="200"/>
              </a:spcBef>
              <a:buFontTx/>
              <a:buChar char="–"/>
            </a:pPr>
            <a:r>
              <a:rPr lang="en-US" sz="1300" dirty="0"/>
              <a:t>Unstable modes in the BAE gap, localized at ρ/&lt;a&gt; ~ 0.4–0.7</a:t>
            </a:r>
          </a:p>
          <a:p>
            <a:pPr marL="600075" lvl="1" indent="-228600">
              <a:spcBef>
                <a:spcPts val="200"/>
              </a:spcBef>
              <a:buFontTx/>
              <a:buChar char="–"/>
            </a:pPr>
            <a:r>
              <a:rPr lang="en-US" sz="1300" dirty="0"/>
              <a:t>Stability boundaries depend on reactor configuration, magnetic field strength, and reactor size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000" b="1" dirty="0"/>
              <a:t>Nonlinear simulations (reactor-scaled W7-X, WISTELL-D)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Many-mode saturated nonlinear simulations demonstrated, with δB</a:t>
            </a:r>
            <a:r>
              <a:rPr lang="en-US" sz="1800" baseline="-25000" dirty="0"/>
              <a:t>θ</a:t>
            </a:r>
            <a:r>
              <a:rPr lang="en-US" sz="1800" dirty="0"/>
              <a:t>/B</a:t>
            </a:r>
            <a:r>
              <a:rPr lang="en-US" sz="1800" baseline="-25000" dirty="0"/>
              <a:t>0</a:t>
            </a:r>
            <a:r>
              <a:rPr lang="en-US" sz="1800" dirty="0"/>
              <a:t> &lt; 10</a:t>
            </a:r>
            <a:r>
              <a:rPr lang="en-US" sz="1800" baseline="30000" dirty="0"/>
              <a:t>-3</a:t>
            </a:r>
            <a:endParaRPr lang="en-US" sz="1800" dirty="0"/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Alpha particle and energy fluxes are non-diffusive and non-local</a:t>
            </a:r>
          </a:p>
          <a:p>
            <a:pPr marL="600075" lvl="1" indent="-228600">
              <a:spcBef>
                <a:spcPts val="200"/>
              </a:spcBef>
              <a:buFontTx/>
              <a:buChar char="–"/>
            </a:pPr>
            <a:r>
              <a:rPr lang="en-US" sz="1300" dirty="0"/>
              <a:t>A diffusive fit gives only a rough D ~ 10 m</a:t>
            </a:r>
            <a:r>
              <a:rPr lang="en-US" sz="1300" baseline="30000" dirty="0"/>
              <a:t>2</a:t>
            </a:r>
            <a:r>
              <a:rPr lang="en-US" sz="1300" dirty="0"/>
              <a:t>/sec (WISTELL-D) to 20 m</a:t>
            </a:r>
            <a:r>
              <a:rPr lang="en-US" sz="1300" baseline="30000" dirty="0"/>
              <a:t>2</a:t>
            </a:r>
            <a:r>
              <a:rPr lang="en-US" sz="1300" dirty="0"/>
              <a:t>/sec (reactor-scaled W7-X)</a:t>
            </a:r>
          </a:p>
          <a:p>
            <a:pPr marL="600075" lvl="1" indent="-228600">
              <a:spcBef>
                <a:spcPts val="200"/>
              </a:spcBef>
              <a:buFontTx/>
              <a:buChar char="–"/>
            </a:pPr>
            <a:r>
              <a:rPr lang="en-US" sz="1300" dirty="0"/>
              <a:t>ML surrogates or integral-kernel formulations needed in place of diffusion coefficients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Localized zonal flows are nonlinearly driven; shearing levels show they can supplement turbulence-driven zonal flows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en-US" sz="2000" b="1" dirty="0"/>
              <a:t>Next steps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Nonlinear simulations of the 1–3 GW power scan are underway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Examine AE suppression by high density in other devices</a:t>
            </a:r>
          </a:p>
        </p:txBody>
      </p:sp>
    </p:spTree>
    <p:extLst>
      <p:ext uri="{BB962C8B-B14F-4D97-AF65-F5344CB8AC3E}">
        <p14:creationId xmlns:p14="http://schemas.microsoft.com/office/powerpoint/2010/main" val="869743716"/>
      </p:ext>
    </p:extLst>
  </p:cSld>
  <p:clrMapOvr>
    <a:masterClrMapping/>
  </p:clrMapOvr>
</p:sld>
</file>

<file path=ppt/theme/theme1.xml><?xml version="1.0" encoding="utf-8"?>
<a:theme xmlns:a="http://schemas.openxmlformats.org/drawingml/2006/main" name="ORNL Presentation">
  <a:themeElements>
    <a:clrScheme name="ORNL Color TEST">
      <a:dk1>
        <a:srgbClr val="373A36"/>
      </a:dk1>
      <a:lt1>
        <a:srgbClr val="FFFFFF"/>
      </a:lt1>
      <a:dk2>
        <a:srgbClr val="00662C"/>
      </a:dk2>
      <a:lt2>
        <a:srgbClr val="DBDCDB"/>
      </a:lt2>
      <a:accent1>
        <a:srgbClr val="00454D"/>
      </a:accent1>
      <a:accent2>
        <a:srgbClr val="006BA6"/>
      </a:accent2>
      <a:accent3>
        <a:srgbClr val="00B38F"/>
      </a:accent3>
      <a:accent4>
        <a:srgbClr val="7DBA00"/>
      </a:accent4>
      <a:accent5>
        <a:srgbClr val="FF9E1B"/>
      </a:accent5>
      <a:accent6>
        <a:srgbClr val="B50093"/>
      </a:accent6>
      <a:hlink>
        <a:srgbClr val="00BDB5"/>
      </a:hlink>
      <a:folHlink>
        <a:srgbClr val="00662C"/>
      </a:folHlink>
    </a:clrScheme>
    <a:fontScheme name="aptos only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ORNL Green">
      <a:srgbClr val="00662C"/>
    </a:custClr>
    <a:custClr name="Hale Navy">
      <a:srgbClr val="00454D"/>
    </a:custClr>
    <a:custClr name="Graphite">
      <a:srgbClr val="DBDCDB"/>
    </a:custClr>
    <a:custClr name="Polar">
      <a:srgbClr val="FFFFFF"/>
    </a:custClr>
    <a:custClr name="Dark Matter">
      <a:srgbClr val="373A36"/>
    </a:custClr>
    <a:custClr name="Energy">
      <a:srgbClr val="7DBA00"/>
    </a:custClr>
    <a:custClr name="Mist">
      <a:srgbClr val="8BFEBF"/>
    </a:custClr>
    <a:custClr name="Biome">
      <a:srgbClr val="00B38F"/>
    </a:custClr>
    <a:custClr name="Aqua">
      <a:srgbClr val="00BDB5"/>
    </a:custClr>
    <a:custClr name="Infinity">
      <a:srgbClr val="006BA6"/>
    </a:custClr>
    <a:custClr name="Hydro">
      <a:srgbClr val="005776"/>
    </a:custClr>
    <a:custClr name="Forge">
      <a:srgbClr val="FF9E1B"/>
    </a:custClr>
    <a:custClr name="Spark">
      <a:srgbClr val="FE5000"/>
    </a:custClr>
    <a:custClr name="Plasma">
      <a:srgbClr val="B50094"/>
    </a:custClr>
    <a:custClr name="Pulsar">
      <a:srgbClr val="4E008E"/>
    </a:custClr>
  </a:custClrLst>
  <a:extLst>
    <a:ext uri="{05A4C25C-085E-4340-85A3-A5531E510DB2}">
      <thm15:themeFamily xmlns:thm15="http://schemas.microsoft.com/office/thememl/2012/main" name="ORNL-Presentation-4x3-Template" id="{4CC234DF-ADF1-1D40-AAD5-39CF2B0CA755}" vid="{AD9F0E46-FA68-4A40-AF25-0C2C2029A0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B8826E43E7C4DB802D9B32C536A48" ma:contentTypeVersion="3" ma:contentTypeDescription="Create a new document." ma:contentTypeScope="" ma:versionID="f5e42f8e0d30833b926c3998c180937f">
  <xsd:schema xmlns:xsd="http://www.w3.org/2001/XMLSchema" xmlns:xs="http://www.w3.org/2001/XMLSchema" xmlns:p="http://schemas.microsoft.com/office/2006/metadata/properties" xmlns:ns2="72a292dc-bc7d-4064-ad7e-59ebb9ecfed4" targetNamespace="http://schemas.microsoft.com/office/2006/metadata/properties" ma:root="true" ma:fieldsID="952d09375256859619f1fe54a00e39ff" ns2:_="">
    <xsd:import namespace="72a292dc-bc7d-4064-ad7e-59ebb9ecf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a292dc-bc7d-4064-ad7e-59ebb9ecfe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951F17-9F89-4A6A-9B03-727A4077435C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0F91AEC-5998-413B-AC23-0CB9129C23A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2a292dc-bc7d-4064-ad7e-59ebb9ecfed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7073D0-BC71-45F3-86AA-5CC2A3C5B3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ORNL Presentation</Template>
  <TotalTime>4522</TotalTime>
  <Words>2473</Words>
  <Application>Microsoft Macintosh PowerPoint</Application>
  <PresentationFormat>On-screen Show (16:9)</PresentationFormat>
  <Paragraphs>274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Aptos Light</vt:lpstr>
      <vt:lpstr>Arial</vt:lpstr>
      <vt:lpstr>Century Gothic</vt:lpstr>
      <vt:lpstr>Helvetica</vt:lpstr>
      <vt:lpstr>Symbol Proportional BT</vt:lpstr>
      <vt:lpstr>ORNL Presentation</vt:lpstr>
      <vt:lpstr>Energetic particle instability characteristics of reactor-scale stellarators</vt:lpstr>
      <vt:lpstr>Stellarators offer unique opportunities for energetic particle physics issues. This talk will:</vt:lpstr>
      <vt:lpstr>3D systems have both external and hidden symmetries</vt:lpstr>
      <vt:lpstr>Optimized stellarators strive for “hidden symmetries” to improve confinement =&gt; flux surfaces are not symmetric, but B in Boozer coordinates reduces to a 2D function</vt:lpstr>
      <vt:lpstr>PowerPoint Presentation</vt:lpstr>
      <vt:lpstr>Stellarators can be synthesized to achieve physics goals</vt:lpstr>
      <vt:lpstr>Stellarators have been successfully optimized for EP confinement issues</vt:lpstr>
      <vt:lpstr>For 3D configurations the toroidal mode number (n) is not a good quantum number</vt:lpstr>
      <vt:lpstr>For 3D configurations the toroidal mode number (n) is not a good quantum number</vt:lpstr>
      <vt:lpstr>Alfvén instability drive in stellarator reactors can potentially be mitigated by high density operation</vt:lpstr>
      <vt:lpstr>The effect of increasing density: linear stability study of WISTELL-D along constant fusion power contours           (D. Spong, et al. 2026 submitted to JPP)</vt:lpstr>
      <vt:lpstr>The parameter space for reactor EP instability studies is minimized by following constant fusion power contours</vt:lpstr>
      <vt:lpstr>Iota and pressure profiles derived from the equilibrium, ne, Te inferred from pressure: ne = ne0 (p/p0)𝜹, Te = Te0 (p/p0)(1-𝜹), Ti=Te, 𝜹 = 0.3.    Alpha parameters from slowing-down formulas</vt:lpstr>
      <vt:lpstr>AE drive weakens with increasing density along constant fusion power contours</vt:lpstr>
      <vt:lpstr>For the density scan study, we use the reduced dimensionality model FAR3d</vt:lpstr>
      <vt:lpstr>Poloidal/toroidal mode number distribution:  chose to provide dropoff in volume averaged kinetic energy =&gt; Dominance of high mode number range (m ~ 22, n ~ 25) in reactor regime</vt:lpstr>
      <vt:lpstr>AE stability analysis indicates stabilization above densities of ~ 2.5 x 1020 m-3 for reactor power levels up to 1GW </vt:lpstr>
      <vt:lpstr>AE stability analysis indicates stabilization above densities of ~ 2.5 x 1020 m-3 for reactor power levels up to 1GW </vt:lpstr>
      <vt:lpstr>The unstable AE modes reside in the Beta-induced Alfvén gap: suggests optimization methods should focus on this region</vt:lpstr>
      <vt:lpstr>Nonlinear simulations         Reactor-scaled W7-X         Wistell-D</vt:lpstr>
      <vt:lpstr>FAR3d nonlinear simulations (enlarged W7-X)</vt:lpstr>
      <vt:lpstr>Internal magnetic fluctuations at 4 different radial locations show 𝜹B𝛳/B0 in the range &lt; 10-3, typical of experiments</vt:lpstr>
      <vt:lpstr>PowerPoint Presentation</vt:lpstr>
      <vt:lpstr>Kinetic energy (perpendicular) evolution (volume-averaged)</vt:lpstr>
      <vt:lpstr>2D potential function slice at ζ = π/10 show a mode (m = 26 – 28) in linear regime that collapses down to m = 2 to 12 nonlinearly</vt:lpstr>
      <vt:lpstr>The evolving alpha density profile shows mild flattening in several regions due to AE-driven transport</vt:lpstr>
      <vt:lpstr>Fluxes can be derived from profile changes – flux gradient relations show nonlinear, non-diffusive nature of instability driven alpha transport</vt:lpstr>
      <vt:lpstr>FAR3d nonlinear simulations (WISTELL-D)</vt:lpstr>
      <vt:lpstr>Internal magnetic fluctuations at 4 different radial locations show 𝜹B𝛳/B0 in the range &lt; 10-3, typical of experiments</vt:lpstr>
      <vt:lpstr>Spectrogram of frequencies at 𝝆 = 0.3 in nonlinear regime shows several modes coexisting</vt:lpstr>
      <vt:lpstr>Magnetic energy (perpendicular) evolution (volume-averaged) shows n = 0 family driven by n &gt; 0 modes</vt:lpstr>
      <vt:lpstr>2D potential mode structure evolution indicates shearing and a collapse to lower mode numbers (m ~ 18 drops down to m = 2 – 4)</vt:lpstr>
      <vt:lpstr>The evolving alpha density profile shows mild flattening in several regions due to AE-driven transport</vt:lpstr>
      <vt:lpstr>Fluxes can be derived from profile changes – flux gradient relations show nonlinear, non-diffusive nature of instability driven alpha transport</vt:lpstr>
      <vt:lpstr>The zonal flow and zonal flow shearing rate show sustained amplitudes near 𝜌 ~ 0.3 and 0.7 near where the BAE mode induced density flattening was large.</vt:lpstr>
      <vt:lpstr>Nonlinear simulations for the power scan are underway – magnetic energy growth reflects linear growth rates</vt:lpstr>
      <vt:lpstr>Conclusions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Energetic particle instability characteristics of reactor-scale stellarators</dc:title>
  <dc:subject/>
  <dc:creator>Spong, Donald</dc:creator>
  <cp:keywords/>
  <dc:description/>
  <cp:lastModifiedBy>Spong, Donald</cp:lastModifiedBy>
  <cp:revision>92</cp:revision>
  <dcterms:created xsi:type="dcterms:W3CDTF">2026-08-24T20:06:29Z</dcterms:created>
  <dcterms:modified xsi:type="dcterms:W3CDTF">2026-09-28T18:51:02Z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0x010100322B8826E43E7C4DB802D9B32C536A48</vt:lpwstr>
  </property>
</Properties>
</file>