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257" r:id="rId5"/>
    <p:sldId id="288" r:id="rId6"/>
    <p:sldId id="297" r:id="rId7"/>
    <p:sldId id="293" r:id="rId8"/>
    <p:sldId id="298" r:id="rId9"/>
    <p:sldId id="300" r:id="rId10"/>
    <p:sldId id="299" r:id="rId11"/>
    <p:sldId id="303" r:id="rId12"/>
    <p:sldId id="301" r:id="rId13"/>
    <p:sldId id="306" r:id="rId14"/>
    <p:sldId id="296" r:id="rId15"/>
    <p:sldId id="304" r:id="rId16"/>
    <p:sldId id="305" r:id="rId17"/>
    <p:sldId id="30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2B93"/>
    <a:srgbClr val="2C71A4"/>
    <a:srgbClr val="4B2CA2"/>
    <a:srgbClr val="4EA72E"/>
    <a:srgbClr val="2DA573"/>
    <a:srgbClr val="E2D2DF"/>
    <a:srgbClr val="D7D2E3"/>
    <a:srgbClr val="D2DAE3"/>
    <a:srgbClr val="D2E4DF"/>
    <a:srgbClr val="F6A7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1B4A37-F22C-4D33-B5C9-E89C1F9DEC17}" v="34" dt="2026-09-25T09:38:59.5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52" autoAdjust="0"/>
    <p:restoredTop sz="96247" autoAdjust="0"/>
  </p:normalViewPr>
  <p:slideViewPr>
    <p:cSldViewPr snapToGrid="0">
      <p:cViewPr varScale="1">
        <p:scale>
          <a:sx n="106" d="100"/>
          <a:sy n="106" d="100"/>
        </p:scale>
        <p:origin x="1116"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Clements, Ken G" userId="0ddabca0-3553-4e8f-a7f5-b77c5128965c" providerId="ADAL" clId="{AD9B79BA-38CC-46CF-A751-63FF63D75DA9}"/>
    <pc:docChg chg="undo redo custSel addSld delSld modSld modMainMaster">
      <pc:chgData name="McClements, Ken G" userId="0ddabca0-3553-4e8f-a7f5-b77c5128965c" providerId="ADAL" clId="{AD9B79BA-38CC-46CF-A751-63FF63D75DA9}" dt="2026-09-25T09:38:59.544" v="16520"/>
      <pc:docMkLst>
        <pc:docMk/>
      </pc:docMkLst>
      <pc:sldChg chg="modNotesTx">
        <pc:chgData name="McClements, Ken G" userId="0ddabca0-3553-4e8f-a7f5-b77c5128965c" providerId="ADAL" clId="{AD9B79BA-38CC-46CF-A751-63FF63D75DA9}" dt="2026-09-17T13:20:26.520" v="13611" actId="20577"/>
        <pc:sldMkLst>
          <pc:docMk/>
          <pc:sldMk cId="786838669" sldId="257"/>
        </pc:sldMkLst>
      </pc:sldChg>
      <pc:sldChg chg="modSp mod modNotesTx">
        <pc:chgData name="McClements, Ken G" userId="0ddabca0-3553-4e8f-a7f5-b77c5128965c" providerId="ADAL" clId="{AD9B79BA-38CC-46CF-A751-63FF63D75DA9}" dt="2026-09-17T13:23:59.261" v="14020" actId="20577"/>
        <pc:sldMkLst>
          <pc:docMk/>
          <pc:sldMk cId="642772251" sldId="288"/>
        </pc:sldMkLst>
        <pc:spChg chg="mod">
          <ac:chgData name="McClements, Ken G" userId="0ddabca0-3553-4e8f-a7f5-b77c5128965c" providerId="ADAL" clId="{AD9B79BA-38CC-46CF-A751-63FF63D75DA9}" dt="2026-09-11T08:00:06.708" v="1518" actId="1076"/>
          <ac:spMkLst>
            <pc:docMk/>
            <pc:sldMk cId="642772251" sldId="288"/>
            <ac:spMk id="2" creationId="{4E18D9DC-5307-5FFA-B909-FC8E21150C17}"/>
          </ac:spMkLst>
        </pc:spChg>
      </pc:sldChg>
      <pc:sldChg chg="addSp delSp modSp mod modNotesTx">
        <pc:chgData name="McClements, Ken G" userId="0ddabca0-3553-4e8f-a7f5-b77c5128965c" providerId="ADAL" clId="{AD9B79BA-38CC-46CF-A751-63FF63D75DA9}" dt="2026-09-18T06:59:59.631" v="15925" actId="114"/>
        <pc:sldMkLst>
          <pc:docMk/>
          <pc:sldMk cId="2676066585" sldId="293"/>
        </pc:sldMkLst>
        <pc:spChg chg="mod">
          <ac:chgData name="McClements, Ken G" userId="0ddabca0-3553-4e8f-a7f5-b77c5128965c" providerId="ADAL" clId="{AD9B79BA-38CC-46CF-A751-63FF63D75DA9}" dt="2026-09-11T10:16:34.150" v="1574" actId="20577"/>
          <ac:spMkLst>
            <pc:docMk/>
            <pc:sldMk cId="2676066585" sldId="293"/>
            <ac:spMk id="4" creationId="{C35DC001-19AD-615B-970C-BE0AFB7C3C36}"/>
          </ac:spMkLst>
        </pc:spChg>
        <pc:spChg chg="mod">
          <ac:chgData name="McClements, Ken G" userId="0ddabca0-3553-4e8f-a7f5-b77c5128965c" providerId="ADAL" clId="{AD9B79BA-38CC-46CF-A751-63FF63D75DA9}" dt="2026-09-15T07:45:15.022" v="5650" actId="20577"/>
          <ac:spMkLst>
            <pc:docMk/>
            <pc:sldMk cId="2676066585" sldId="293"/>
            <ac:spMk id="9" creationId="{E38DC2A3-FD9C-2073-5BEA-C3E41139C956}"/>
          </ac:spMkLst>
        </pc:spChg>
        <pc:spChg chg="add mod">
          <ac:chgData name="McClements, Ken G" userId="0ddabca0-3553-4e8f-a7f5-b77c5128965c" providerId="ADAL" clId="{AD9B79BA-38CC-46CF-A751-63FF63D75DA9}" dt="2026-09-11T10:32:09.170" v="1831" actId="164"/>
          <ac:spMkLst>
            <pc:docMk/>
            <pc:sldMk cId="2676066585" sldId="293"/>
            <ac:spMk id="34" creationId="{4ADF160B-89AE-014B-C9D0-C66FDD616771}"/>
          </ac:spMkLst>
        </pc:spChg>
        <pc:spChg chg="add mod">
          <ac:chgData name="McClements, Ken G" userId="0ddabca0-3553-4e8f-a7f5-b77c5128965c" providerId="ADAL" clId="{AD9B79BA-38CC-46CF-A751-63FF63D75DA9}" dt="2026-09-11T10:32:09.170" v="1831" actId="164"/>
          <ac:spMkLst>
            <pc:docMk/>
            <pc:sldMk cId="2676066585" sldId="293"/>
            <ac:spMk id="36" creationId="{13226663-8986-1790-9348-FC33C0A4A2E0}"/>
          </ac:spMkLst>
        </pc:spChg>
        <pc:spChg chg="add mod">
          <ac:chgData name="McClements, Ken G" userId="0ddabca0-3553-4e8f-a7f5-b77c5128965c" providerId="ADAL" clId="{AD9B79BA-38CC-46CF-A751-63FF63D75DA9}" dt="2026-09-18T06:59:59.631" v="15925" actId="114"/>
          <ac:spMkLst>
            <pc:docMk/>
            <pc:sldMk cId="2676066585" sldId="293"/>
            <ac:spMk id="38" creationId="{AC77F4E6-9BD5-F635-83A1-22A9F82C1208}"/>
          </ac:spMkLst>
        </pc:spChg>
        <pc:spChg chg="add mod">
          <ac:chgData name="McClements, Ken G" userId="0ddabca0-3553-4e8f-a7f5-b77c5128965c" providerId="ADAL" clId="{AD9B79BA-38CC-46CF-A751-63FF63D75DA9}" dt="2026-09-11T10:32:09.170" v="1831" actId="164"/>
          <ac:spMkLst>
            <pc:docMk/>
            <pc:sldMk cId="2676066585" sldId="293"/>
            <ac:spMk id="40" creationId="{EEC147A5-29C2-33FB-4DA1-6E5D146B1A56}"/>
          </ac:spMkLst>
        </pc:spChg>
        <pc:spChg chg="add mod">
          <ac:chgData name="McClements, Ken G" userId="0ddabca0-3553-4e8f-a7f5-b77c5128965c" providerId="ADAL" clId="{AD9B79BA-38CC-46CF-A751-63FF63D75DA9}" dt="2026-09-11T10:32:09.170" v="1831" actId="164"/>
          <ac:spMkLst>
            <pc:docMk/>
            <pc:sldMk cId="2676066585" sldId="293"/>
            <ac:spMk id="42" creationId="{45FA7497-1E7A-C6BA-49F6-8B297C011F3A}"/>
          </ac:spMkLst>
        </pc:spChg>
        <pc:spChg chg="add mod">
          <ac:chgData name="McClements, Ken G" userId="0ddabca0-3553-4e8f-a7f5-b77c5128965c" providerId="ADAL" clId="{AD9B79BA-38CC-46CF-A751-63FF63D75DA9}" dt="2026-09-11T10:32:09.170" v="1831" actId="164"/>
          <ac:spMkLst>
            <pc:docMk/>
            <pc:sldMk cId="2676066585" sldId="293"/>
            <ac:spMk id="44" creationId="{13BC97F5-1166-D42D-2493-C1EEC95D8F7D}"/>
          </ac:spMkLst>
        </pc:spChg>
        <pc:spChg chg="add mod">
          <ac:chgData name="McClements, Ken G" userId="0ddabca0-3553-4e8f-a7f5-b77c5128965c" providerId="ADAL" clId="{AD9B79BA-38CC-46CF-A751-63FF63D75DA9}" dt="2026-09-11T10:32:09.170" v="1831" actId="164"/>
          <ac:spMkLst>
            <pc:docMk/>
            <pc:sldMk cId="2676066585" sldId="293"/>
            <ac:spMk id="46" creationId="{91D43A93-C099-7CB4-7D66-96F60F44BEDC}"/>
          </ac:spMkLst>
        </pc:spChg>
        <pc:spChg chg="add mod">
          <ac:chgData name="McClements, Ken G" userId="0ddabca0-3553-4e8f-a7f5-b77c5128965c" providerId="ADAL" clId="{AD9B79BA-38CC-46CF-A751-63FF63D75DA9}" dt="2026-09-11T10:32:09.170" v="1831" actId="164"/>
          <ac:spMkLst>
            <pc:docMk/>
            <pc:sldMk cId="2676066585" sldId="293"/>
            <ac:spMk id="48" creationId="{16CCCE78-CB65-5B61-C3BD-68CC55B670D8}"/>
          </ac:spMkLst>
        </pc:spChg>
        <pc:spChg chg="add mod">
          <ac:chgData name="McClements, Ken G" userId="0ddabca0-3553-4e8f-a7f5-b77c5128965c" providerId="ADAL" clId="{AD9B79BA-38CC-46CF-A751-63FF63D75DA9}" dt="2026-09-11T13:34:11.991" v="3182" actId="1038"/>
          <ac:spMkLst>
            <pc:docMk/>
            <pc:sldMk cId="2676066585" sldId="293"/>
            <ac:spMk id="50" creationId="{39AB6A46-EA1D-9053-58E5-5553B4BF7586}"/>
          </ac:spMkLst>
        </pc:spChg>
        <pc:spChg chg="add mod">
          <ac:chgData name="McClements, Ken G" userId="0ddabca0-3553-4e8f-a7f5-b77c5128965c" providerId="ADAL" clId="{AD9B79BA-38CC-46CF-A751-63FF63D75DA9}" dt="2026-09-11T10:35:05.058" v="1948" actId="164"/>
          <ac:spMkLst>
            <pc:docMk/>
            <pc:sldMk cId="2676066585" sldId="293"/>
            <ac:spMk id="52" creationId="{4617189B-C96E-116A-E42D-5EF493D7C1C9}"/>
          </ac:spMkLst>
        </pc:spChg>
        <pc:spChg chg="add mod">
          <ac:chgData name="McClements, Ken G" userId="0ddabca0-3553-4e8f-a7f5-b77c5128965c" providerId="ADAL" clId="{AD9B79BA-38CC-46CF-A751-63FF63D75DA9}" dt="2026-09-16T07:58:52.012" v="13470" actId="20577"/>
          <ac:spMkLst>
            <pc:docMk/>
            <pc:sldMk cId="2676066585" sldId="293"/>
            <ac:spMk id="54" creationId="{10EA915E-59F4-1E2E-A3D8-0920613875BB}"/>
          </ac:spMkLst>
        </pc:spChg>
        <pc:grpChg chg="add mod">
          <ac:chgData name="McClements, Ken G" userId="0ddabca0-3553-4e8f-a7f5-b77c5128965c" providerId="ADAL" clId="{AD9B79BA-38CC-46CF-A751-63FF63D75DA9}" dt="2026-09-11T10:32:09.170" v="1831" actId="164"/>
          <ac:grpSpMkLst>
            <pc:docMk/>
            <pc:sldMk cId="2676066585" sldId="293"/>
            <ac:grpSpMk id="33" creationId="{BC211B45-EE76-EE92-DD28-8708D0CD5715}"/>
          </ac:grpSpMkLst>
        </pc:grpChg>
        <pc:grpChg chg="add mod">
          <ac:chgData name="McClements, Ken G" userId="0ddabca0-3553-4e8f-a7f5-b77c5128965c" providerId="ADAL" clId="{AD9B79BA-38CC-46CF-A751-63FF63D75DA9}" dt="2026-09-11T10:35:05.058" v="1948" actId="164"/>
          <ac:grpSpMkLst>
            <pc:docMk/>
            <pc:sldMk cId="2676066585" sldId="293"/>
            <ac:grpSpMk id="51" creationId="{897F73AA-BD82-43CC-3D83-0210134B5A58}"/>
          </ac:grpSpMkLst>
        </pc:grpChg>
        <pc:grpChg chg="add mod">
          <ac:chgData name="McClements, Ken G" userId="0ddabca0-3553-4e8f-a7f5-b77c5128965c" providerId="ADAL" clId="{AD9B79BA-38CC-46CF-A751-63FF63D75DA9}" dt="2026-09-15T07:43:31.357" v="5432" actId="1076"/>
          <ac:grpSpMkLst>
            <pc:docMk/>
            <pc:sldMk cId="2676066585" sldId="293"/>
            <ac:grpSpMk id="53" creationId="{DDCB18FD-781A-0140-AA21-7B40459F6ACA}"/>
          </ac:grpSpMkLst>
        </pc:grpChg>
        <pc:picChg chg="add mod">
          <ac:chgData name="McClements, Ken G" userId="0ddabca0-3553-4e8f-a7f5-b77c5128965c" providerId="ADAL" clId="{AD9B79BA-38CC-46CF-A751-63FF63D75DA9}" dt="2026-09-11T10:20:58.369" v="1600" actId="164"/>
          <ac:picMkLst>
            <pc:docMk/>
            <pc:sldMk cId="2676066585" sldId="293"/>
            <ac:picMk id="30" creationId="{6CCAF1DE-C874-F62E-5DAF-3FFF1C1F84FD}"/>
          </ac:picMkLst>
        </pc:picChg>
        <pc:picChg chg="add mod">
          <ac:chgData name="McClements, Ken G" userId="0ddabca0-3553-4e8f-a7f5-b77c5128965c" providerId="ADAL" clId="{AD9B79BA-38CC-46CF-A751-63FF63D75DA9}" dt="2026-09-11T10:36:39.398" v="1953" actId="1076"/>
          <ac:picMkLst>
            <pc:docMk/>
            <pc:sldMk cId="2676066585" sldId="293"/>
            <ac:picMk id="32" creationId="{7F010D24-D6EA-470B-904E-9999285A47D2}"/>
          </ac:picMkLst>
        </pc:picChg>
      </pc:sldChg>
      <pc:sldChg chg="addSp delSp modSp mod">
        <pc:chgData name="McClements, Ken G" userId="0ddabca0-3553-4e8f-a7f5-b77c5128965c" providerId="ADAL" clId="{AD9B79BA-38CC-46CF-A751-63FF63D75DA9}" dt="2026-09-25T09:37:07.378" v="16510" actId="20577"/>
        <pc:sldMkLst>
          <pc:docMk/>
          <pc:sldMk cId="3874937042" sldId="296"/>
        </pc:sldMkLst>
        <pc:spChg chg="add mod">
          <ac:chgData name="McClements, Ken G" userId="0ddabca0-3553-4e8f-a7f5-b77c5128965c" providerId="ADAL" clId="{AD9B79BA-38CC-46CF-A751-63FF63D75DA9}" dt="2026-09-18T07:39:01.740" v="16346" actId="20577"/>
          <ac:spMkLst>
            <pc:docMk/>
            <pc:sldMk cId="3874937042" sldId="296"/>
            <ac:spMk id="3" creationId="{3FE50033-BF6B-88FC-8A41-EEA4991D777A}"/>
          </ac:spMkLst>
        </pc:spChg>
        <pc:spChg chg="mod">
          <ac:chgData name="McClements, Ken G" userId="0ddabca0-3553-4e8f-a7f5-b77c5128965c" providerId="ADAL" clId="{AD9B79BA-38CC-46CF-A751-63FF63D75DA9}" dt="2026-09-15T09:30:36.866" v="8186" actId="20577"/>
          <ac:spMkLst>
            <pc:docMk/>
            <pc:sldMk cId="3874937042" sldId="296"/>
            <ac:spMk id="4" creationId="{2CC0BF89-1263-FED0-DB1F-97A0A0EE5FC5}"/>
          </ac:spMkLst>
        </pc:spChg>
        <pc:spChg chg="add mod">
          <ac:chgData name="McClements, Ken G" userId="0ddabca0-3553-4e8f-a7f5-b77c5128965c" providerId="ADAL" clId="{AD9B79BA-38CC-46CF-A751-63FF63D75DA9}" dt="2026-09-25T09:37:07.378" v="16510" actId="20577"/>
          <ac:spMkLst>
            <pc:docMk/>
            <pc:sldMk cId="3874937042" sldId="296"/>
            <ac:spMk id="8" creationId="{A436C569-BFBF-F636-9825-F1CF6E5DEC49}"/>
          </ac:spMkLst>
        </pc:spChg>
        <pc:spChg chg="add mod">
          <ac:chgData name="McClements, Ken G" userId="0ddabca0-3553-4e8f-a7f5-b77c5128965c" providerId="ADAL" clId="{AD9B79BA-38CC-46CF-A751-63FF63D75DA9}" dt="2026-09-15T08:21:53.998" v="6942" actId="1076"/>
          <ac:spMkLst>
            <pc:docMk/>
            <pc:sldMk cId="3874937042" sldId="296"/>
            <ac:spMk id="11" creationId="{0E57F1DD-AC7F-67CB-69F5-A2A19A66C30C}"/>
          </ac:spMkLst>
        </pc:spChg>
        <pc:spChg chg="add mod">
          <ac:chgData name="McClements, Ken G" userId="0ddabca0-3553-4e8f-a7f5-b77c5128965c" providerId="ADAL" clId="{AD9B79BA-38CC-46CF-A751-63FF63D75DA9}" dt="2026-09-15T09:48:32.791" v="8273" actId="20577"/>
          <ac:spMkLst>
            <pc:docMk/>
            <pc:sldMk cId="3874937042" sldId="296"/>
            <ac:spMk id="12" creationId="{44425677-5BFF-0F9C-82A5-3BD4267EF9EB}"/>
          </ac:spMkLst>
        </pc:spChg>
      </pc:sldChg>
      <pc:sldChg chg="addSp delSp modSp mod modNotesTx">
        <pc:chgData name="McClements, Ken G" userId="0ddabca0-3553-4e8f-a7f5-b77c5128965c" providerId="ADAL" clId="{AD9B79BA-38CC-46CF-A751-63FF63D75DA9}" dt="2026-09-25T08:22:54.681" v="16385" actId="1038"/>
        <pc:sldMkLst>
          <pc:docMk/>
          <pc:sldMk cId="2983252766" sldId="297"/>
        </pc:sldMkLst>
        <pc:spChg chg="add mod">
          <ac:chgData name="McClements, Ken G" userId="0ddabca0-3553-4e8f-a7f5-b77c5128965c" providerId="ADAL" clId="{AD9B79BA-38CC-46CF-A751-63FF63D75DA9}" dt="2026-09-25T08:22:54.681" v="16385" actId="1038"/>
          <ac:spMkLst>
            <pc:docMk/>
            <pc:sldMk cId="2983252766" sldId="297"/>
            <ac:spMk id="4" creationId="{895C79D6-915E-7513-D05D-574968A52791}"/>
          </ac:spMkLst>
        </pc:spChg>
        <pc:spChg chg="mod">
          <ac:chgData name="McClements, Ken G" userId="0ddabca0-3553-4e8f-a7f5-b77c5128965c" providerId="ADAL" clId="{AD9B79BA-38CC-46CF-A751-63FF63D75DA9}" dt="2026-09-11T07:53:47.419" v="1516" actId="1076"/>
          <ac:spMkLst>
            <pc:docMk/>
            <pc:sldMk cId="2983252766" sldId="297"/>
            <ac:spMk id="6" creationId="{9FC18F95-9091-9F82-ABEA-04C78350909F}"/>
          </ac:spMkLst>
        </pc:spChg>
        <pc:spChg chg="add mod ord">
          <ac:chgData name="McClements, Ken G" userId="0ddabca0-3553-4e8f-a7f5-b77c5128965c" providerId="ADAL" clId="{AD9B79BA-38CC-46CF-A751-63FF63D75DA9}" dt="2026-09-18T06:59:43.162" v="15923" actId="114"/>
          <ac:spMkLst>
            <pc:docMk/>
            <pc:sldMk cId="2983252766" sldId="297"/>
            <ac:spMk id="7" creationId="{4BC09014-AB90-A5C3-D1D8-22B5A0A6558F}"/>
          </ac:spMkLst>
        </pc:spChg>
        <pc:picChg chg="add">
          <ac:chgData name="McClements, Ken G" userId="0ddabca0-3553-4e8f-a7f5-b77c5128965c" providerId="ADAL" clId="{AD9B79BA-38CC-46CF-A751-63FF63D75DA9}" dt="2026-09-11T10:12:49.022" v="1520" actId="22"/>
          <ac:picMkLst>
            <pc:docMk/>
            <pc:sldMk cId="2983252766" sldId="297"/>
            <ac:picMk id="8" creationId="{DADC63A7-FE50-083E-CF6C-153573ACB661}"/>
          </ac:picMkLst>
        </pc:picChg>
      </pc:sldChg>
      <pc:sldChg chg="addSp delSp modSp add mod">
        <pc:chgData name="McClements, Ken G" userId="0ddabca0-3553-4e8f-a7f5-b77c5128965c" providerId="ADAL" clId="{AD9B79BA-38CC-46CF-A751-63FF63D75DA9}" dt="2026-09-25T08:23:15.882" v="16386" actId="166"/>
        <pc:sldMkLst>
          <pc:docMk/>
          <pc:sldMk cId="1461134364" sldId="298"/>
        </pc:sldMkLst>
        <pc:spChg chg="add mod">
          <ac:chgData name="McClements, Ken G" userId="0ddabca0-3553-4e8f-a7f5-b77c5128965c" providerId="ADAL" clId="{AD9B79BA-38CC-46CF-A751-63FF63D75DA9}" dt="2026-09-15T07:51:18.924" v="5770" actId="1076"/>
          <ac:spMkLst>
            <pc:docMk/>
            <pc:sldMk cId="1461134364" sldId="298"/>
            <ac:spMk id="2" creationId="{CD2A9145-F950-48C8-EBDE-59D5863B58CC}"/>
          </ac:spMkLst>
        </pc:spChg>
        <pc:spChg chg="ord">
          <ac:chgData name="McClements, Ken G" userId="0ddabca0-3553-4e8f-a7f5-b77c5128965c" providerId="ADAL" clId="{AD9B79BA-38CC-46CF-A751-63FF63D75DA9}" dt="2026-09-25T08:23:15.882" v="16386" actId="166"/>
          <ac:spMkLst>
            <pc:docMk/>
            <pc:sldMk cId="1461134364" sldId="298"/>
            <ac:spMk id="3" creationId="{CF11210D-325C-E6CE-B820-7B5033B328FE}"/>
          </ac:spMkLst>
        </pc:spChg>
        <pc:spChg chg="mod">
          <ac:chgData name="McClements, Ken G" userId="0ddabca0-3553-4e8f-a7f5-b77c5128965c" providerId="ADAL" clId="{AD9B79BA-38CC-46CF-A751-63FF63D75DA9}" dt="2026-09-11T11:02:27.400" v="2518" actId="20577"/>
          <ac:spMkLst>
            <pc:docMk/>
            <pc:sldMk cId="1461134364" sldId="298"/>
            <ac:spMk id="4" creationId="{C956766D-C383-FDA6-97E4-DBC2CA271BAE}"/>
          </ac:spMkLst>
        </pc:spChg>
        <pc:spChg chg="mod">
          <ac:chgData name="McClements, Ken G" userId="0ddabca0-3553-4e8f-a7f5-b77c5128965c" providerId="ADAL" clId="{AD9B79BA-38CC-46CF-A751-63FF63D75DA9}" dt="2026-09-15T07:46:33.784" v="5689" actId="20577"/>
          <ac:spMkLst>
            <pc:docMk/>
            <pc:sldMk cId="1461134364" sldId="298"/>
            <ac:spMk id="9" creationId="{B5C7B264-ACF1-EBBF-6301-CBE48F1C1A4F}"/>
          </ac:spMkLst>
        </pc:spChg>
        <pc:spChg chg="add mod ord">
          <ac:chgData name="McClements, Ken G" userId="0ddabca0-3553-4e8f-a7f5-b77c5128965c" providerId="ADAL" clId="{AD9B79BA-38CC-46CF-A751-63FF63D75DA9}" dt="2026-09-11T13:25:43.032" v="3127" actId="207"/>
          <ac:spMkLst>
            <pc:docMk/>
            <pc:sldMk cId="1461134364" sldId="298"/>
            <ac:spMk id="10" creationId="{BF3DA531-9745-858F-372A-AF76B87E3627}"/>
          </ac:spMkLst>
        </pc:spChg>
        <pc:spChg chg="add mod ord">
          <ac:chgData name="McClements, Ken G" userId="0ddabca0-3553-4e8f-a7f5-b77c5128965c" providerId="ADAL" clId="{AD9B79BA-38CC-46CF-A751-63FF63D75DA9}" dt="2026-09-16T06:58:40.048" v="11488" actId="1076"/>
          <ac:spMkLst>
            <pc:docMk/>
            <pc:sldMk cId="1461134364" sldId="298"/>
            <ac:spMk id="12" creationId="{8147DC6D-0EE8-18F9-C385-372245189469}"/>
          </ac:spMkLst>
        </pc:spChg>
        <pc:spChg chg="add mod">
          <ac:chgData name="McClements, Ken G" userId="0ddabca0-3553-4e8f-a7f5-b77c5128965c" providerId="ADAL" clId="{AD9B79BA-38CC-46CF-A751-63FF63D75DA9}" dt="2026-09-11T13:33:47.134" v="3180" actId="164"/>
          <ac:spMkLst>
            <pc:docMk/>
            <pc:sldMk cId="1461134364" sldId="298"/>
            <ac:spMk id="13" creationId="{8211B4E2-049F-B685-4F32-0CD8936FF9E5}"/>
          </ac:spMkLst>
        </pc:spChg>
        <pc:spChg chg="add mod">
          <ac:chgData name="McClements, Ken G" userId="0ddabca0-3553-4e8f-a7f5-b77c5128965c" providerId="ADAL" clId="{AD9B79BA-38CC-46CF-A751-63FF63D75DA9}" dt="2026-09-11T13:35:23.403" v="3188" actId="164"/>
          <ac:spMkLst>
            <pc:docMk/>
            <pc:sldMk cId="1461134364" sldId="298"/>
            <ac:spMk id="16" creationId="{05F45D06-AC84-8649-1CFF-2E7289F8CC94}"/>
          </ac:spMkLst>
        </pc:spChg>
        <pc:spChg chg="add">
          <ac:chgData name="McClements, Ken G" userId="0ddabca0-3553-4e8f-a7f5-b77c5128965c" providerId="ADAL" clId="{AD9B79BA-38CC-46CF-A751-63FF63D75DA9}" dt="2026-09-11T13:57:05.905" v="3672" actId="22"/>
          <ac:spMkLst>
            <pc:docMk/>
            <pc:sldMk cId="1461134364" sldId="298"/>
            <ac:spMk id="19" creationId="{ED7574FC-596A-7436-D4F8-B19B4A87B0D4}"/>
          </ac:spMkLst>
        </pc:spChg>
        <pc:spChg chg="add">
          <ac:chgData name="McClements, Ken G" userId="0ddabca0-3553-4e8f-a7f5-b77c5128965c" providerId="ADAL" clId="{AD9B79BA-38CC-46CF-A751-63FF63D75DA9}" dt="2026-09-11T13:57:05.905" v="3672" actId="22"/>
          <ac:spMkLst>
            <pc:docMk/>
            <pc:sldMk cId="1461134364" sldId="298"/>
            <ac:spMk id="21" creationId="{566FD193-EE47-B498-71ED-D6A3CE018EFB}"/>
          </ac:spMkLst>
        </pc:spChg>
        <pc:spChg chg="add">
          <ac:chgData name="McClements, Ken G" userId="0ddabca0-3553-4e8f-a7f5-b77c5128965c" providerId="ADAL" clId="{AD9B79BA-38CC-46CF-A751-63FF63D75DA9}" dt="2026-09-11T13:57:05.905" v="3672" actId="22"/>
          <ac:spMkLst>
            <pc:docMk/>
            <pc:sldMk cId="1461134364" sldId="298"/>
            <ac:spMk id="23" creationId="{2E3A8FBC-0448-613A-1506-CB59F35DB310}"/>
          </ac:spMkLst>
        </pc:spChg>
        <pc:grpChg chg="add mod ord">
          <ac:chgData name="McClements, Ken G" userId="0ddabca0-3553-4e8f-a7f5-b77c5128965c" providerId="ADAL" clId="{AD9B79BA-38CC-46CF-A751-63FF63D75DA9}" dt="2026-09-11T13:33:47.134" v="3180" actId="164"/>
          <ac:grpSpMkLst>
            <pc:docMk/>
            <pc:sldMk cId="1461134364" sldId="298"/>
            <ac:grpSpMk id="11" creationId="{E956D01A-7CD6-CD41-02C6-EBD80C418674}"/>
          </ac:grpSpMkLst>
        </pc:grpChg>
        <pc:grpChg chg="add mod">
          <ac:chgData name="McClements, Ken G" userId="0ddabca0-3553-4e8f-a7f5-b77c5128965c" providerId="ADAL" clId="{AD9B79BA-38CC-46CF-A751-63FF63D75DA9}" dt="2026-09-11T13:35:23.403" v="3188" actId="164"/>
          <ac:grpSpMkLst>
            <pc:docMk/>
            <pc:sldMk cId="1461134364" sldId="298"/>
            <ac:grpSpMk id="14" creationId="{0C70C520-3750-804A-A2A3-C935BF4DF996}"/>
          </ac:grpSpMkLst>
        </pc:grpChg>
        <pc:grpChg chg="add mod">
          <ac:chgData name="McClements, Ken G" userId="0ddabca0-3553-4e8f-a7f5-b77c5128965c" providerId="ADAL" clId="{AD9B79BA-38CC-46CF-A751-63FF63D75DA9}" dt="2026-09-11T13:35:23.403" v="3188" actId="164"/>
          <ac:grpSpMkLst>
            <pc:docMk/>
            <pc:sldMk cId="1461134364" sldId="298"/>
            <ac:grpSpMk id="17" creationId="{8E751009-6450-DA93-B87B-E1349F4EDC58}"/>
          </ac:grpSpMkLst>
        </pc:grpChg>
        <pc:picChg chg="add mod ord">
          <ac:chgData name="McClements, Ken G" userId="0ddabca0-3553-4e8f-a7f5-b77c5128965c" providerId="ADAL" clId="{AD9B79BA-38CC-46CF-A751-63FF63D75DA9}" dt="2026-09-11T13:18:01.035" v="2967" actId="164"/>
          <ac:picMkLst>
            <pc:docMk/>
            <pc:sldMk cId="1461134364" sldId="298"/>
            <ac:picMk id="6" creationId="{1557BE2B-F799-EE49-A6F9-EADCF1CC4BD6}"/>
          </ac:picMkLst>
        </pc:picChg>
      </pc:sldChg>
      <pc:sldChg chg="addSp delSp modSp add mod">
        <pc:chgData name="McClements, Ken G" userId="0ddabca0-3553-4e8f-a7f5-b77c5128965c" providerId="ADAL" clId="{AD9B79BA-38CC-46CF-A751-63FF63D75DA9}" dt="2026-09-25T08:26:12.981" v="16399" actId="20577"/>
        <pc:sldMkLst>
          <pc:docMk/>
          <pc:sldMk cId="1101331273" sldId="299"/>
        </pc:sldMkLst>
        <pc:spChg chg="ord">
          <ac:chgData name="McClements, Ken G" userId="0ddabca0-3553-4e8f-a7f5-b77c5128965c" providerId="ADAL" clId="{AD9B79BA-38CC-46CF-A751-63FF63D75DA9}" dt="2026-09-15T09:04:40.684" v="7603" actId="166"/>
          <ac:spMkLst>
            <pc:docMk/>
            <pc:sldMk cId="1101331273" sldId="299"/>
            <ac:spMk id="3" creationId="{40597437-71ED-5AD3-2794-3B06BFBBABF9}"/>
          </ac:spMkLst>
        </pc:spChg>
        <pc:spChg chg="mod">
          <ac:chgData name="McClements, Ken G" userId="0ddabca0-3553-4e8f-a7f5-b77c5128965c" providerId="ADAL" clId="{AD9B79BA-38CC-46CF-A751-63FF63D75DA9}" dt="2026-09-11T18:19:10.681" v="4103" actId="1076"/>
          <ac:spMkLst>
            <pc:docMk/>
            <pc:sldMk cId="1101331273" sldId="299"/>
            <ac:spMk id="4" creationId="{6D4C4B30-29FD-6CC9-2B64-5AAF35E31499}"/>
          </ac:spMkLst>
        </pc:spChg>
        <pc:spChg chg="add mod">
          <ac:chgData name="McClements, Ken G" userId="0ddabca0-3553-4e8f-a7f5-b77c5128965c" providerId="ADAL" clId="{AD9B79BA-38CC-46CF-A751-63FF63D75DA9}" dt="2026-09-15T07:51:45.433" v="5781" actId="1076"/>
          <ac:spMkLst>
            <pc:docMk/>
            <pc:sldMk cId="1101331273" sldId="299"/>
            <ac:spMk id="7" creationId="{89BF2716-629F-7637-959E-EB8AEC0FFDD1}"/>
          </ac:spMkLst>
        </pc:spChg>
        <pc:spChg chg="mod">
          <ac:chgData name="McClements, Ken G" userId="0ddabca0-3553-4e8f-a7f5-b77c5128965c" providerId="ADAL" clId="{AD9B79BA-38CC-46CF-A751-63FF63D75DA9}" dt="2026-09-25T08:25:11.314" v="16389"/>
          <ac:spMkLst>
            <pc:docMk/>
            <pc:sldMk cId="1101331273" sldId="299"/>
            <ac:spMk id="8" creationId="{7129E3AB-D500-EB29-F9F8-D8E46F734F77}"/>
          </ac:spMkLst>
        </pc:spChg>
        <pc:spChg chg="mod">
          <ac:chgData name="McClements, Ken G" userId="0ddabca0-3553-4e8f-a7f5-b77c5128965c" providerId="ADAL" clId="{AD9B79BA-38CC-46CF-A751-63FF63D75DA9}" dt="2026-09-15T07:49:36.140" v="5741" actId="14100"/>
          <ac:spMkLst>
            <pc:docMk/>
            <pc:sldMk cId="1101331273" sldId="299"/>
            <ac:spMk id="9" creationId="{4F460FAF-8C90-B98D-B293-3EF0BF01ECC7}"/>
          </ac:spMkLst>
        </pc:spChg>
        <pc:spChg chg="add mod">
          <ac:chgData name="McClements, Ken G" userId="0ddabca0-3553-4e8f-a7f5-b77c5128965c" providerId="ADAL" clId="{AD9B79BA-38CC-46CF-A751-63FF63D75DA9}" dt="2026-09-14T09:48:39.726" v="5219" actId="1076"/>
          <ac:spMkLst>
            <pc:docMk/>
            <pc:sldMk cId="1101331273" sldId="299"/>
            <ac:spMk id="10" creationId="{A2F73DC8-562F-5329-2626-A64D8D4A7418}"/>
          </ac:spMkLst>
        </pc:spChg>
        <pc:spChg chg="add mod">
          <ac:chgData name="McClements, Ken G" userId="0ddabca0-3553-4e8f-a7f5-b77c5128965c" providerId="ADAL" clId="{AD9B79BA-38CC-46CF-A751-63FF63D75DA9}" dt="2026-09-25T08:25:11.314" v="16389"/>
          <ac:spMkLst>
            <pc:docMk/>
            <pc:sldMk cId="1101331273" sldId="299"/>
            <ac:spMk id="14" creationId="{CF0CF3FA-CF3C-6BA0-ADAB-4FD01D89D8F7}"/>
          </ac:spMkLst>
        </pc:spChg>
        <pc:spChg chg="add mod">
          <ac:chgData name="McClements, Ken G" userId="0ddabca0-3553-4e8f-a7f5-b77c5128965c" providerId="ADAL" clId="{AD9B79BA-38CC-46CF-A751-63FF63D75DA9}" dt="2026-09-14T09:49:07.735" v="5221" actId="1076"/>
          <ac:spMkLst>
            <pc:docMk/>
            <pc:sldMk cId="1101331273" sldId="299"/>
            <ac:spMk id="15" creationId="{0F91A3FF-D853-9183-DB77-FF3F43D25EED}"/>
          </ac:spMkLst>
        </pc:spChg>
        <pc:spChg chg="add mod">
          <ac:chgData name="McClements, Ken G" userId="0ddabca0-3553-4e8f-a7f5-b77c5128965c" providerId="ADAL" clId="{AD9B79BA-38CC-46CF-A751-63FF63D75DA9}" dt="2026-09-25T08:25:11.314" v="16389"/>
          <ac:spMkLst>
            <pc:docMk/>
            <pc:sldMk cId="1101331273" sldId="299"/>
            <ac:spMk id="16" creationId="{60187BB4-01A0-3CAF-BFC8-98C9F5252431}"/>
          </ac:spMkLst>
        </pc:spChg>
        <pc:spChg chg="add mod">
          <ac:chgData name="McClements, Ken G" userId="0ddabca0-3553-4e8f-a7f5-b77c5128965c" providerId="ADAL" clId="{AD9B79BA-38CC-46CF-A751-63FF63D75DA9}" dt="2026-09-25T08:25:11.314" v="16389"/>
          <ac:spMkLst>
            <pc:docMk/>
            <pc:sldMk cId="1101331273" sldId="299"/>
            <ac:spMk id="18" creationId="{58C2191E-093B-B359-59D8-DB4533C22100}"/>
          </ac:spMkLst>
        </pc:spChg>
        <pc:spChg chg="add mod">
          <ac:chgData name="McClements, Ken G" userId="0ddabca0-3553-4e8f-a7f5-b77c5128965c" providerId="ADAL" clId="{AD9B79BA-38CC-46CF-A751-63FF63D75DA9}" dt="2026-09-14T09:54:09.297" v="5252" actId="948"/>
          <ac:spMkLst>
            <pc:docMk/>
            <pc:sldMk cId="1101331273" sldId="299"/>
            <ac:spMk id="19" creationId="{544F2D6D-2BA0-F05D-DA8C-49F53BCBA3FA}"/>
          </ac:spMkLst>
        </pc:spChg>
        <pc:spChg chg="add mod">
          <ac:chgData name="McClements, Ken G" userId="0ddabca0-3553-4e8f-a7f5-b77c5128965c" providerId="ADAL" clId="{AD9B79BA-38CC-46CF-A751-63FF63D75DA9}" dt="2026-09-25T08:25:11.314" v="16389"/>
          <ac:spMkLst>
            <pc:docMk/>
            <pc:sldMk cId="1101331273" sldId="299"/>
            <ac:spMk id="20" creationId="{94FA31F6-ED1A-6204-858C-2DB0D108A106}"/>
          </ac:spMkLst>
        </pc:spChg>
        <pc:spChg chg="add mod">
          <ac:chgData name="McClements, Ken G" userId="0ddabca0-3553-4e8f-a7f5-b77c5128965c" providerId="ADAL" clId="{AD9B79BA-38CC-46CF-A751-63FF63D75DA9}" dt="2026-09-25T08:25:11.314" v="16389"/>
          <ac:spMkLst>
            <pc:docMk/>
            <pc:sldMk cId="1101331273" sldId="299"/>
            <ac:spMk id="22" creationId="{63E4CAE4-31D9-ACE6-0E79-CED4CAE91DA6}"/>
          </ac:spMkLst>
        </pc:spChg>
        <pc:spChg chg="add mod">
          <ac:chgData name="McClements, Ken G" userId="0ddabca0-3553-4e8f-a7f5-b77c5128965c" providerId="ADAL" clId="{AD9B79BA-38CC-46CF-A751-63FF63D75DA9}" dt="2026-09-14T09:54:23.846" v="5253" actId="1076"/>
          <ac:spMkLst>
            <pc:docMk/>
            <pc:sldMk cId="1101331273" sldId="299"/>
            <ac:spMk id="23" creationId="{097B41DE-0A2A-8B43-A20D-B94242AD4224}"/>
          </ac:spMkLst>
        </pc:spChg>
        <pc:spChg chg="add mod">
          <ac:chgData name="McClements, Ken G" userId="0ddabca0-3553-4e8f-a7f5-b77c5128965c" providerId="ADAL" clId="{AD9B79BA-38CC-46CF-A751-63FF63D75DA9}" dt="2026-09-25T08:25:11.314" v="16389"/>
          <ac:spMkLst>
            <pc:docMk/>
            <pc:sldMk cId="1101331273" sldId="299"/>
            <ac:spMk id="24" creationId="{598BC0BC-DDAB-8246-665D-154D49259389}"/>
          </ac:spMkLst>
        </pc:spChg>
        <pc:spChg chg="add mod">
          <ac:chgData name="McClements, Ken G" userId="0ddabca0-3553-4e8f-a7f5-b77c5128965c" providerId="ADAL" clId="{AD9B79BA-38CC-46CF-A751-63FF63D75DA9}" dt="2026-09-11T14:55:22.555" v="3842" actId="1076"/>
          <ac:spMkLst>
            <pc:docMk/>
            <pc:sldMk cId="1101331273" sldId="299"/>
            <ac:spMk id="26" creationId="{B4C02553-B3B0-2B6B-0029-EA3101581B31}"/>
          </ac:spMkLst>
        </pc:spChg>
        <pc:spChg chg="add mod">
          <ac:chgData name="McClements, Ken G" userId="0ddabca0-3553-4e8f-a7f5-b77c5128965c" providerId="ADAL" clId="{AD9B79BA-38CC-46CF-A751-63FF63D75DA9}" dt="2026-09-25T08:26:12.981" v="16399" actId="20577"/>
          <ac:spMkLst>
            <pc:docMk/>
            <pc:sldMk cId="1101331273" sldId="299"/>
            <ac:spMk id="27" creationId="{B337B733-3B97-6227-5D3E-AFD98ECEBFB6}"/>
          </ac:spMkLst>
        </pc:spChg>
        <pc:spChg chg="add mod">
          <ac:chgData name="McClements, Ken G" userId="0ddabca0-3553-4e8f-a7f5-b77c5128965c" providerId="ADAL" clId="{AD9B79BA-38CC-46CF-A751-63FF63D75DA9}" dt="2026-09-25T08:25:11.314" v="16389"/>
          <ac:spMkLst>
            <pc:docMk/>
            <pc:sldMk cId="1101331273" sldId="299"/>
            <ac:spMk id="28" creationId="{4012224D-41F9-C4BD-7E43-704B28B3CF76}"/>
          </ac:spMkLst>
        </pc:spChg>
        <pc:grpChg chg="add mod">
          <ac:chgData name="McClements, Ken G" userId="0ddabca0-3553-4e8f-a7f5-b77c5128965c" providerId="ADAL" clId="{AD9B79BA-38CC-46CF-A751-63FF63D75DA9}" dt="2026-09-11T14:47:43.892" v="3750" actId="164"/>
          <ac:grpSpMkLst>
            <pc:docMk/>
            <pc:sldMk cId="1101331273" sldId="299"/>
            <ac:grpSpMk id="2" creationId="{CD349B96-C829-6CF4-E9DA-01417CE0CF96}"/>
          </ac:grpSpMkLst>
        </pc:grpChg>
        <pc:grpChg chg="add mod">
          <ac:chgData name="McClements, Ken G" userId="0ddabca0-3553-4e8f-a7f5-b77c5128965c" providerId="ADAL" clId="{AD9B79BA-38CC-46CF-A751-63FF63D75DA9}" dt="2026-09-11T18:19:34.441" v="4105" actId="164"/>
          <ac:grpSpMkLst>
            <pc:docMk/>
            <pc:sldMk cId="1101331273" sldId="299"/>
            <ac:grpSpMk id="12" creationId="{E402447B-4C11-7AE9-D518-6D6042F674F2}"/>
          </ac:grpSpMkLst>
        </pc:grpChg>
        <pc:grpChg chg="add mod">
          <ac:chgData name="McClements, Ken G" userId="0ddabca0-3553-4e8f-a7f5-b77c5128965c" providerId="ADAL" clId="{AD9B79BA-38CC-46CF-A751-63FF63D75DA9}" dt="2026-09-11T18:20:07.405" v="4108" actId="164"/>
          <ac:grpSpMkLst>
            <pc:docMk/>
            <pc:sldMk cId="1101331273" sldId="299"/>
            <ac:grpSpMk id="29" creationId="{D80425B0-55F2-0AA1-E1C6-BEFEE826A772}"/>
          </ac:grpSpMkLst>
        </pc:grpChg>
        <pc:grpChg chg="add mod">
          <ac:chgData name="McClements, Ken G" userId="0ddabca0-3553-4e8f-a7f5-b77c5128965c" providerId="ADAL" clId="{AD9B79BA-38CC-46CF-A751-63FF63D75DA9}" dt="2026-09-11T18:20:14.112" v="4109" actId="1076"/>
          <ac:grpSpMkLst>
            <pc:docMk/>
            <pc:sldMk cId="1101331273" sldId="299"/>
            <ac:grpSpMk id="30" creationId="{A069429A-CBFE-E945-BA7E-AD70D7B3C831}"/>
          </ac:grpSpMkLst>
        </pc:grpChg>
        <pc:picChg chg="mod">
          <ac:chgData name="McClements, Ken G" userId="0ddabca0-3553-4e8f-a7f5-b77c5128965c" providerId="ADAL" clId="{AD9B79BA-38CC-46CF-A751-63FF63D75DA9}" dt="2026-09-11T14:47:19.370" v="3749" actId="14100"/>
          <ac:picMkLst>
            <pc:docMk/>
            <pc:sldMk cId="1101331273" sldId="299"/>
            <ac:picMk id="6" creationId="{59B1387A-DD8F-5F13-050C-1B8C043D0C23}"/>
          </ac:picMkLst>
        </pc:picChg>
        <pc:picChg chg="add mod">
          <ac:chgData name="McClements, Ken G" userId="0ddabca0-3553-4e8f-a7f5-b77c5128965c" providerId="ADAL" clId="{AD9B79BA-38CC-46CF-A751-63FF63D75DA9}" dt="2026-09-25T08:25:11.314" v="16389"/>
          <ac:picMkLst>
            <pc:docMk/>
            <pc:sldMk cId="1101331273" sldId="299"/>
            <ac:picMk id="11" creationId="{0D01C3FC-8D91-3182-F8A2-3C623D388913}"/>
          </ac:picMkLst>
        </pc:picChg>
      </pc:sldChg>
      <pc:sldChg chg="addSp delSp modSp add mod modNotesTx">
        <pc:chgData name="McClements, Ken G" userId="0ddabca0-3553-4e8f-a7f5-b77c5128965c" providerId="ADAL" clId="{AD9B79BA-38CC-46CF-A751-63FF63D75DA9}" dt="2026-09-25T08:23:35.703" v="16387" actId="166"/>
        <pc:sldMkLst>
          <pc:docMk/>
          <pc:sldMk cId="193891906" sldId="300"/>
        </pc:sldMkLst>
        <pc:spChg chg="ord">
          <ac:chgData name="McClements, Ken G" userId="0ddabca0-3553-4e8f-a7f5-b77c5128965c" providerId="ADAL" clId="{AD9B79BA-38CC-46CF-A751-63FF63D75DA9}" dt="2026-09-25T08:23:35.703" v="16387" actId="166"/>
          <ac:spMkLst>
            <pc:docMk/>
            <pc:sldMk cId="193891906" sldId="300"/>
            <ac:spMk id="3" creationId="{DC292DB4-90A7-A851-DB9E-A5876108EFCB}"/>
          </ac:spMkLst>
        </pc:spChg>
        <pc:spChg chg="add mod">
          <ac:chgData name="McClements, Ken G" userId="0ddabca0-3553-4e8f-a7f5-b77c5128965c" providerId="ADAL" clId="{AD9B79BA-38CC-46CF-A751-63FF63D75DA9}" dt="2026-09-15T07:47:47.415" v="5702" actId="20577"/>
          <ac:spMkLst>
            <pc:docMk/>
            <pc:sldMk cId="193891906" sldId="300"/>
            <ac:spMk id="7" creationId="{387355FD-D0B1-AAAD-3F17-6F43B1D6F34A}"/>
          </ac:spMkLst>
        </pc:spChg>
        <pc:spChg chg="add">
          <ac:chgData name="McClements, Ken G" userId="0ddabca0-3553-4e8f-a7f5-b77c5128965c" providerId="ADAL" clId="{AD9B79BA-38CC-46CF-A751-63FF63D75DA9}" dt="2026-09-15T07:51:22.993" v="5771" actId="22"/>
          <ac:spMkLst>
            <pc:docMk/>
            <pc:sldMk cId="193891906" sldId="300"/>
            <ac:spMk id="8" creationId="{1193F70F-8271-5C59-0C08-B6BE58D60259}"/>
          </ac:spMkLst>
        </pc:spChg>
        <pc:spChg chg="mod">
          <ac:chgData name="McClements, Ken G" userId="0ddabca0-3553-4e8f-a7f5-b77c5128965c" providerId="ADAL" clId="{AD9B79BA-38CC-46CF-A751-63FF63D75DA9}" dt="2026-09-15T11:01:49.399" v="10090" actId="20577"/>
          <ac:spMkLst>
            <pc:docMk/>
            <pc:sldMk cId="193891906" sldId="300"/>
            <ac:spMk id="9" creationId="{C652D1C9-BB75-74A4-70D6-9CC295543514}"/>
          </ac:spMkLst>
        </pc:spChg>
        <pc:spChg chg="mod">
          <ac:chgData name="McClements, Ken G" userId="0ddabca0-3553-4e8f-a7f5-b77c5128965c" providerId="ADAL" clId="{AD9B79BA-38CC-46CF-A751-63FF63D75DA9}" dt="2026-09-16T06:58:49.260" v="11489" actId="1076"/>
          <ac:spMkLst>
            <pc:docMk/>
            <pc:sldMk cId="193891906" sldId="300"/>
            <ac:spMk id="12" creationId="{82D4F2A7-7D17-7820-9DF9-59C4AD551224}"/>
          </ac:spMkLst>
        </pc:spChg>
        <pc:spChg chg="add mod">
          <ac:chgData name="McClements, Ken G" userId="0ddabca0-3553-4e8f-a7f5-b77c5128965c" providerId="ADAL" clId="{AD9B79BA-38CC-46CF-A751-63FF63D75DA9}" dt="2026-09-11T13:56:30.111" v="3668" actId="1076"/>
          <ac:spMkLst>
            <pc:docMk/>
            <pc:sldMk cId="193891906" sldId="300"/>
            <ac:spMk id="15" creationId="{7633D3FE-3554-222F-003E-BCA354432AEB}"/>
          </ac:spMkLst>
        </pc:spChg>
        <pc:spChg chg="add mod">
          <ac:chgData name="McClements, Ken G" userId="0ddabca0-3553-4e8f-a7f5-b77c5128965c" providerId="ADAL" clId="{AD9B79BA-38CC-46CF-A751-63FF63D75DA9}" dt="2026-09-11T13:56:52.046" v="3671" actId="1076"/>
          <ac:spMkLst>
            <pc:docMk/>
            <pc:sldMk cId="193891906" sldId="300"/>
            <ac:spMk id="19" creationId="{CD959956-C5C9-5170-DFBC-B6FE93FC27FD}"/>
          </ac:spMkLst>
        </pc:spChg>
        <pc:spChg chg="add mod">
          <ac:chgData name="McClements, Ken G" userId="0ddabca0-3553-4e8f-a7f5-b77c5128965c" providerId="ADAL" clId="{AD9B79BA-38CC-46CF-A751-63FF63D75DA9}" dt="2026-09-11T13:56:37.151" v="3670" actId="1076"/>
          <ac:spMkLst>
            <pc:docMk/>
            <pc:sldMk cId="193891906" sldId="300"/>
            <ac:spMk id="21" creationId="{FC277A6F-CFD7-CE55-EEC3-C9DAA79FCF8A}"/>
          </ac:spMkLst>
        </pc:spChg>
        <pc:grpChg chg="mod">
          <ac:chgData name="McClements, Ken G" userId="0ddabca0-3553-4e8f-a7f5-b77c5128965c" providerId="ADAL" clId="{AD9B79BA-38CC-46CF-A751-63FF63D75DA9}" dt="2026-09-11T14:48:50.891" v="3755" actId="1036"/>
          <ac:grpSpMkLst>
            <pc:docMk/>
            <pc:sldMk cId="193891906" sldId="300"/>
            <ac:grpSpMk id="17" creationId="{E71E02A5-96A0-A697-E212-06C5E3E64E1E}"/>
          </ac:grpSpMkLst>
        </pc:grpChg>
      </pc:sldChg>
      <pc:sldChg chg="addSp modSp add mod">
        <pc:chgData name="McClements, Ken G" userId="0ddabca0-3553-4e8f-a7f5-b77c5128965c" providerId="ADAL" clId="{AD9B79BA-38CC-46CF-A751-63FF63D75DA9}" dt="2026-09-25T09:30:22.398" v="16450" actId="20577"/>
        <pc:sldMkLst>
          <pc:docMk/>
          <pc:sldMk cId="3666448421" sldId="301"/>
        </pc:sldMkLst>
        <pc:spChg chg="add mod">
          <ac:chgData name="McClements, Ken G" userId="0ddabca0-3553-4e8f-a7f5-b77c5128965c" providerId="ADAL" clId="{AD9B79BA-38CC-46CF-A751-63FF63D75DA9}" dt="2026-09-25T09:29:56.063" v="16432" actId="14100"/>
          <ac:spMkLst>
            <pc:docMk/>
            <pc:sldMk cId="3666448421" sldId="301"/>
            <ac:spMk id="2" creationId="{4D851705-B6AA-0A3C-9921-0830FE004AA9}"/>
          </ac:spMkLst>
        </pc:spChg>
        <pc:spChg chg="mod">
          <ac:chgData name="McClements, Ken G" userId="0ddabca0-3553-4e8f-a7f5-b77c5128965c" providerId="ADAL" clId="{AD9B79BA-38CC-46CF-A751-63FF63D75DA9}" dt="2026-09-14T07:23:44.514" v="4470" actId="20577"/>
          <ac:spMkLst>
            <pc:docMk/>
            <pc:sldMk cId="3666448421" sldId="301"/>
            <ac:spMk id="4" creationId="{BBBF9B8D-1BBA-BFFD-1E73-4CD5E8155781}"/>
          </ac:spMkLst>
        </pc:spChg>
        <pc:spChg chg="add mod">
          <ac:chgData name="McClements, Ken G" userId="0ddabca0-3553-4e8f-a7f5-b77c5128965c" providerId="ADAL" clId="{AD9B79BA-38CC-46CF-A751-63FF63D75DA9}" dt="2026-09-18T07:38:20.694" v="16338" actId="20577"/>
          <ac:spMkLst>
            <pc:docMk/>
            <pc:sldMk cId="3666448421" sldId="301"/>
            <ac:spMk id="6" creationId="{9CD22912-FA30-04D4-60B0-7D563D460C32}"/>
          </ac:spMkLst>
        </pc:spChg>
        <pc:spChg chg="add mod">
          <ac:chgData name="McClements, Ken G" userId="0ddabca0-3553-4e8f-a7f5-b77c5128965c" providerId="ADAL" clId="{AD9B79BA-38CC-46CF-A751-63FF63D75DA9}" dt="2026-09-18T07:32:16.854" v="16088" actId="1076"/>
          <ac:spMkLst>
            <pc:docMk/>
            <pc:sldMk cId="3666448421" sldId="301"/>
            <ac:spMk id="8" creationId="{6372D216-C15E-74B1-B536-EE1F5AE6E3E5}"/>
          </ac:spMkLst>
        </pc:spChg>
        <pc:spChg chg="mod">
          <ac:chgData name="McClements, Ken G" userId="0ddabca0-3553-4e8f-a7f5-b77c5128965c" providerId="ADAL" clId="{AD9B79BA-38CC-46CF-A751-63FF63D75DA9}" dt="2026-09-18T07:36:35.558" v="16263" actId="20577"/>
          <ac:spMkLst>
            <pc:docMk/>
            <pc:sldMk cId="3666448421" sldId="301"/>
            <ac:spMk id="9" creationId="{5DF2ABFE-CEF6-280D-3C89-8E53BCF74A38}"/>
          </ac:spMkLst>
        </pc:spChg>
        <pc:spChg chg="add mod">
          <ac:chgData name="McClements, Ken G" userId="0ddabca0-3553-4e8f-a7f5-b77c5128965c" providerId="ADAL" clId="{AD9B79BA-38CC-46CF-A751-63FF63D75DA9}" dt="2026-09-25T09:29:50.943" v="16431" actId="14100"/>
          <ac:spMkLst>
            <pc:docMk/>
            <pc:sldMk cId="3666448421" sldId="301"/>
            <ac:spMk id="11" creationId="{60BD853B-BDFB-7CCC-E2A7-952E3E27BCD4}"/>
          </ac:spMkLst>
        </pc:spChg>
        <pc:spChg chg="add mod">
          <ac:chgData name="McClements, Ken G" userId="0ddabca0-3553-4e8f-a7f5-b77c5128965c" providerId="ADAL" clId="{AD9B79BA-38CC-46CF-A751-63FF63D75DA9}" dt="2026-09-25T09:30:22.398" v="16450" actId="20577"/>
          <ac:spMkLst>
            <pc:docMk/>
            <pc:sldMk cId="3666448421" sldId="301"/>
            <ac:spMk id="13" creationId="{1FAC1198-2122-0C91-7DFE-B3D6F3873814}"/>
          </ac:spMkLst>
        </pc:spChg>
        <pc:picChg chg="mod">
          <ac:chgData name="McClements, Ken G" userId="0ddabca0-3553-4e8f-a7f5-b77c5128965c" providerId="ADAL" clId="{AD9B79BA-38CC-46CF-A751-63FF63D75DA9}" dt="2026-09-18T07:32:36.491" v="16090" actId="1076"/>
          <ac:picMkLst>
            <pc:docMk/>
            <pc:sldMk cId="3666448421" sldId="301"/>
            <ac:picMk id="7" creationId="{F24E5F49-C96D-8C03-DB5B-75B81378413A}"/>
          </ac:picMkLst>
        </pc:picChg>
      </pc:sldChg>
      <pc:sldChg chg="addSp modSp add mod modAnim">
        <pc:chgData name="McClements, Ken G" userId="0ddabca0-3553-4e8f-a7f5-b77c5128965c" providerId="ADAL" clId="{AD9B79BA-38CC-46CF-A751-63FF63D75DA9}" dt="2026-09-25T09:38:59.544" v="16520"/>
        <pc:sldMkLst>
          <pc:docMk/>
          <pc:sldMk cId="469742373" sldId="302"/>
        </pc:sldMkLst>
        <pc:spChg chg="add mod">
          <ac:chgData name="McClements, Ken G" userId="0ddabca0-3553-4e8f-a7f5-b77c5128965c" providerId="ADAL" clId="{AD9B79BA-38CC-46CF-A751-63FF63D75DA9}" dt="2026-09-18T07:15:52.245" v="16014" actId="20577"/>
          <ac:spMkLst>
            <pc:docMk/>
            <pc:sldMk cId="469742373" sldId="302"/>
            <ac:spMk id="3" creationId="{83881555-C3E5-69A3-69CF-277480340D7D}"/>
          </ac:spMkLst>
        </pc:spChg>
      </pc:sldChg>
      <pc:sldChg chg="addSp delSp modSp add mod">
        <pc:chgData name="McClements, Ken G" userId="0ddabca0-3553-4e8f-a7f5-b77c5128965c" providerId="ADAL" clId="{AD9B79BA-38CC-46CF-A751-63FF63D75DA9}" dt="2026-09-25T08:29:32.800" v="16413" actId="20577"/>
        <pc:sldMkLst>
          <pc:docMk/>
          <pc:sldMk cId="1691723538" sldId="303"/>
        </pc:sldMkLst>
        <pc:spChg chg="add mod">
          <ac:chgData name="McClements, Ken G" userId="0ddabca0-3553-4e8f-a7f5-b77c5128965c" providerId="ADAL" clId="{AD9B79BA-38CC-46CF-A751-63FF63D75DA9}" dt="2026-09-15T07:52:03.412" v="5785" actId="14100"/>
          <ac:spMkLst>
            <pc:docMk/>
            <pc:sldMk cId="1691723538" sldId="303"/>
            <ac:spMk id="6" creationId="{69E06CF7-8B3B-86DF-7091-7BB73C1DF8A0}"/>
          </ac:spMkLst>
        </pc:spChg>
        <pc:spChg chg="mod">
          <ac:chgData name="McClements, Ken G" userId="0ddabca0-3553-4e8f-a7f5-b77c5128965c" providerId="ADAL" clId="{AD9B79BA-38CC-46CF-A751-63FF63D75DA9}" dt="2026-09-15T08:03:00.852" v="6100" actId="948"/>
          <ac:spMkLst>
            <pc:docMk/>
            <pc:sldMk cId="1691723538" sldId="303"/>
            <ac:spMk id="9" creationId="{1E9A840C-4C35-38E8-E439-E9EE7B2E4FC8}"/>
          </ac:spMkLst>
        </pc:spChg>
        <pc:spChg chg="add mod">
          <ac:chgData name="McClements, Ken G" userId="0ddabca0-3553-4e8f-a7f5-b77c5128965c" providerId="ADAL" clId="{AD9B79BA-38CC-46CF-A751-63FF63D75DA9}" dt="2026-09-25T08:29:32.800" v="16413" actId="20577"/>
          <ac:spMkLst>
            <pc:docMk/>
            <pc:sldMk cId="1691723538" sldId="303"/>
            <ac:spMk id="32" creationId="{012A905A-D4EF-9F24-14EC-9A92B76D553B}"/>
          </ac:spMkLst>
        </pc:spChg>
        <pc:spChg chg="add mod ord">
          <ac:chgData name="McClements, Ken G" userId="0ddabca0-3553-4e8f-a7f5-b77c5128965c" providerId="ADAL" clId="{AD9B79BA-38CC-46CF-A751-63FF63D75DA9}" dt="2026-09-14T09:45:13.878" v="5171" actId="14100"/>
          <ac:spMkLst>
            <pc:docMk/>
            <pc:sldMk cId="1691723538" sldId="303"/>
            <ac:spMk id="34" creationId="{85DB6341-8D28-BAE0-67D8-661672936D7E}"/>
          </ac:spMkLst>
        </pc:spChg>
        <pc:spChg chg="add mod">
          <ac:chgData name="McClements, Ken G" userId="0ddabca0-3553-4e8f-a7f5-b77c5128965c" providerId="ADAL" clId="{AD9B79BA-38CC-46CF-A751-63FF63D75DA9}" dt="2026-09-14T09:30:20.224" v="5022" actId="164"/>
          <ac:spMkLst>
            <pc:docMk/>
            <pc:sldMk cId="1691723538" sldId="303"/>
            <ac:spMk id="36" creationId="{D4B826AA-B388-8BA5-68E2-1D66B41D6A7A}"/>
          </ac:spMkLst>
        </pc:spChg>
        <pc:spChg chg="add mod">
          <ac:chgData name="McClements, Ken G" userId="0ddabca0-3553-4e8f-a7f5-b77c5128965c" providerId="ADAL" clId="{AD9B79BA-38CC-46CF-A751-63FF63D75DA9}" dt="2026-09-14T09:30:20.224" v="5022" actId="164"/>
          <ac:spMkLst>
            <pc:docMk/>
            <pc:sldMk cId="1691723538" sldId="303"/>
            <ac:spMk id="38" creationId="{7405D2AA-1827-920F-823E-277EE9619400}"/>
          </ac:spMkLst>
        </pc:spChg>
        <pc:spChg chg="add mod ord">
          <ac:chgData name="McClements, Ken G" userId="0ddabca0-3553-4e8f-a7f5-b77c5128965c" providerId="ADAL" clId="{AD9B79BA-38CC-46CF-A751-63FF63D75DA9}" dt="2026-09-14T09:30:20.224" v="5022" actId="164"/>
          <ac:spMkLst>
            <pc:docMk/>
            <pc:sldMk cId="1691723538" sldId="303"/>
            <ac:spMk id="40" creationId="{1FAC1FDC-3368-537A-41AD-62010F493340}"/>
          </ac:spMkLst>
        </pc:spChg>
        <pc:spChg chg="add mod">
          <ac:chgData name="McClements, Ken G" userId="0ddabca0-3553-4e8f-a7f5-b77c5128965c" providerId="ADAL" clId="{AD9B79BA-38CC-46CF-A751-63FF63D75DA9}" dt="2026-09-14T11:56:56.324" v="5419" actId="1076"/>
          <ac:spMkLst>
            <pc:docMk/>
            <pc:sldMk cId="1691723538" sldId="303"/>
            <ac:spMk id="43" creationId="{8CBDAAC3-EC51-142F-AE60-BB297FF78F01}"/>
          </ac:spMkLst>
        </pc:spChg>
        <pc:grpChg chg="add mod">
          <ac:chgData name="McClements, Ken G" userId="0ddabca0-3553-4e8f-a7f5-b77c5128965c" providerId="ADAL" clId="{AD9B79BA-38CC-46CF-A751-63FF63D75DA9}" dt="2026-09-14T09:30:20.224" v="5022" actId="164"/>
          <ac:grpSpMkLst>
            <pc:docMk/>
            <pc:sldMk cId="1691723538" sldId="303"/>
            <ac:grpSpMk id="25" creationId="{6193A6B9-BF47-C7CE-9F81-E60344463310}"/>
          </ac:grpSpMkLst>
        </pc:grpChg>
        <pc:grpChg chg="add mod">
          <ac:chgData name="McClements, Ken G" userId="0ddabca0-3553-4e8f-a7f5-b77c5128965c" providerId="ADAL" clId="{AD9B79BA-38CC-46CF-A751-63FF63D75DA9}" dt="2026-09-14T09:30:24.890" v="5023" actId="1076"/>
          <ac:grpSpMkLst>
            <pc:docMk/>
            <pc:sldMk cId="1691723538" sldId="303"/>
            <ac:grpSpMk id="41" creationId="{E28764C2-C7FE-3BDF-FA19-9D1BF16C4454}"/>
          </ac:grpSpMkLst>
        </pc:grpChg>
        <pc:picChg chg="add mod">
          <ac:chgData name="McClements, Ken G" userId="0ddabca0-3553-4e8f-a7f5-b77c5128965c" providerId="ADAL" clId="{AD9B79BA-38CC-46CF-A751-63FF63D75DA9}" dt="2026-09-14T09:19:02.399" v="4903" actId="14100"/>
          <ac:picMkLst>
            <pc:docMk/>
            <pc:sldMk cId="1691723538" sldId="303"/>
            <ac:picMk id="19" creationId="{A57B1BCD-7B54-3280-7CCE-E3D605CA3B16}"/>
          </ac:picMkLst>
        </pc:picChg>
        <pc:picChg chg="add mod">
          <ac:chgData name="McClements, Ken G" userId="0ddabca0-3553-4e8f-a7f5-b77c5128965c" providerId="ADAL" clId="{AD9B79BA-38CC-46CF-A751-63FF63D75DA9}" dt="2026-09-14T09:14:55.945" v="4833" actId="164"/>
          <ac:picMkLst>
            <pc:docMk/>
            <pc:sldMk cId="1691723538" sldId="303"/>
            <ac:picMk id="23" creationId="{07F67C5E-3D2C-0253-8628-377FABA53B08}"/>
          </ac:picMkLst>
        </pc:picChg>
        <pc:cxnChg chg="add mod">
          <ac:chgData name="McClements, Ken G" userId="0ddabca0-3553-4e8f-a7f5-b77c5128965c" providerId="ADAL" clId="{AD9B79BA-38CC-46CF-A751-63FF63D75DA9}" dt="2026-09-15T07:56:05.857" v="5857" actId="1076"/>
          <ac:cxnSpMkLst>
            <pc:docMk/>
            <pc:sldMk cId="1691723538" sldId="303"/>
            <ac:cxnSpMk id="7" creationId="{452719AA-0351-01B6-4C1D-99C486F21262}"/>
          </ac:cxnSpMkLst>
        </pc:cxnChg>
        <pc:cxnChg chg="add mod">
          <ac:chgData name="McClements, Ken G" userId="0ddabca0-3553-4e8f-a7f5-b77c5128965c" providerId="ADAL" clId="{AD9B79BA-38CC-46CF-A751-63FF63D75DA9}" dt="2026-09-15T07:56:25.697" v="5858" actId="1076"/>
          <ac:cxnSpMkLst>
            <pc:docMk/>
            <pc:sldMk cId="1691723538" sldId="303"/>
            <ac:cxnSpMk id="8" creationId="{62E92347-1E2B-7A9A-441D-B49573826466}"/>
          </ac:cxnSpMkLst>
        </pc:cxnChg>
        <pc:cxnChg chg="add mod">
          <ac:chgData name="McClements, Ken G" userId="0ddabca0-3553-4e8f-a7f5-b77c5128965c" providerId="ADAL" clId="{AD9B79BA-38CC-46CF-A751-63FF63D75DA9}" dt="2026-09-14T09:35:02.682" v="5154" actId="693"/>
          <ac:cxnSpMkLst>
            <pc:docMk/>
            <pc:sldMk cId="1691723538" sldId="303"/>
            <ac:cxnSpMk id="45" creationId="{E56E5419-65BA-3546-D955-8668605187C4}"/>
          </ac:cxnSpMkLst>
        </pc:cxnChg>
        <pc:cxnChg chg="add mod">
          <ac:chgData name="McClements, Ken G" userId="0ddabca0-3553-4e8f-a7f5-b77c5128965c" providerId="ADAL" clId="{AD9B79BA-38CC-46CF-A751-63FF63D75DA9}" dt="2026-09-14T09:36:09.171" v="5170" actId="1076"/>
          <ac:cxnSpMkLst>
            <pc:docMk/>
            <pc:sldMk cId="1691723538" sldId="303"/>
            <ac:cxnSpMk id="46" creationId="{FE6BC593-32E2-9D5E-C331-DC09C9D8F771}"/>
          </ac:cxnSpMkLst>
        </pc:cxnChg>
      </pc:sldChg>
      <pc:sldChg chg="addSp delSp modSp add mod">
        <pc:chgData name="McClements, Ken G" userId="0ddabca0-3553-4e8f-a7f5-b77c5128965c" providerId="ADAL" clId="{AD9B79BA-38CC-46CF-A751-63FF63D75DA9}" dt="2026-09-25T09:31:48.996" v="16456" actId="20577"/>
        <pc:sldMkLst>
          <pc:docMk/>
          <pc:sldMk cId="964519211" sldId="304"/>
        </pc:sldMkLst>
        <pc:spChg chg="add mod ord">
          <ac:chgData name="McClements, Ken G" userId="0ddabca0-3553-4e8f-a7f5-b77c5128965c" providerId="ADAL" clId="{AD9B79BA-38CC-46CF-A751-63FF63D75DA9}" dt="2026-09-21T07:32:01.095" v="16362" actId="166"/>
          <ac:spMkLst>
            <pc:docMk/>
            <pc:sldMk cId="964519211" sldId="304"/>
            <ac:spMk id="2" creationId="{569764B6-C2E4-C691-334D-075CECA55F34}"/>
          </ac:spMkLst>
        </pc:spChg>
        <pc:spChg chg="add mod ord">
          <ac:chgData name="McClements, Ken G" userId="0ddabca0-3553-4e8f-a7f5-b77c5128965c" providerId="ADAL" clId="{AD9B79BA-38CC-46CF-A751-63FF63D75DA9}" dt="2026-09-21T07:32:01.095" v="16362" actId="166"/>
          <ac:spMkLst>
            <pc:docMk/>
            <pc:sldMk cId="964519211" sldId="304"/>
            <ac:spMk id="3" creationId="{D2250F20-609E-FFDB-52EA-72708F66EDB3}"/>
          </ac:spMkLst>
        </pc:spChg>
        <pc:spChg chg="mod">
          <ac:chgData name="McClements, Ken G" userId="0ddabca0-3553-4e8f-a7f5-b77c5128965c" providerId="ADAL" clId="{AD9B79BA-38CC-46CF-A751-63FF63D75DA9}" dt="2026-09-15T11:42:51.795" v="10620" actId="20577"/>
          <ac:spMkLst>
            <pc:docMk/>
            <pc:sldMk cId="964519211" sldId="304"/>
            <ac:spMk id="4" creationId="{4635E73B-9301-F913-FBE0-1F6B078E4BFA}"/>
          </ac:spMkLst>
        </pc:spChg>
        <pc:spChg chg="mod">
          <ac:chgData name="McClements, Ken G" userId="0ddabca0-3553-4e8f-a7f5-b77c5128965c" providerId="ADAL" clId="{AD9B79BA-38CC-46CF-A751-63FF63D75DA9}" dt="2026-09-25T09:31:48.996" v="16456" actId="20577"/>
          <ac:spMkLst>
            <pc:docMk/>
            <pc:sldMk cId="964519211" sldId="304"/>
            <ac:spMk id="8" creationId="{8196F5BC-0AA4-A9FA-8A7C-8129746D483A}"/>
          </ac:spMkLst>
        </pc:spChg>
        <pc:picChg chg="add mod">
          <ac:chgData name="McClements, Ken G" userId="0ddabca0-3553-4e8f-a7f5-b77c5128965c" providerId="ADAL" clId="{AD9B79BA-38CC-46CF-A751-63FF63D75DA9}" dt="2026-09-21T07:32:12.531" v="16364" actId="1076"/>
          <ac:picMkLst>
            <pc:docMk/>
            <pc:sldMk cId="964519211" sldId="304"/>
            <ac:picMk id="12" creationId="{F21FEE2A-7516-06A0-1924-90F2537F3B28}"/>
          </ac:picMkLst>
        </pc:picChg>
      </pc:sldChg>
      <pc:sldChg chg="addSp delSp modSp add mod">
        <pc:chgData name="McClements, Ken G" userId="0ddabca0-3553-4e8f-a7f5-b77c5128965c" providerId="ADAL" clId="{AD9B79BA-38CC-46CF-A751-63FF63D75DA9}" dt="2026-09-21T07:34:03.798" v="16368" actId="22"/>
        <pc:sldMkLst>
          <pc:docMk/>
          <pc:sldMk cId="2046195153" sldId="305"/>
        </pc:sldMkLst>
        <pc:spChg chg="mod">
          <ac:chgData name="McClements, Ken G" userId="0ddabca0-3553-4e8f-a7f5-b77c5128965c" providerId="ADAL" clId="{AD9B79BA-38CC-46CF-A751-63FF63D75DA9}" dt="2026-09-15T11:45:23.941" v="10801" actId="20577"/>
          <ac:spMkLst>
            <pc:docMk/>
            <pc:sldMk cId="2046195153" sldId="305"/>
            <ac:spMk id="4" creationId="{D7FD91CA-FEC8-3132-481C-010C045061EA}"/>
          </ac:spMkLst>
        </pc:spChg>
        <pc:spChg chg="mod">
          <ac:chgData name="McClements, Ken G" userId="0ddabca0-3553-4e8f-a7f5-b77c5128965c" providerId="ADAL" clId="{AD9B79BA-38CC-46CF-A751-63FF63D75DA9}" dt="2026-09-15T11:06:42.474" v="10373" actId="20577"/>
          <ac:spMkLst>
            <pc:docMk/>
            <pc:sldMk cId="2046195153" sldId="305"/>
            <ac:spMk id="8" creationId="{55E6FBB4-E9B7-D9D4-E799-CF7C2B0AAB17}"/>
          </ac:spMkLst>
        </pc:spChg>
        <pc:spChg chg="add">
          <ac:chgData name="McClements, Ken G" userId="0ddabca0-3553-4e8f-a7f5-b77c5128965c" providerId="ADAL" clId="{AD9B79BA-38CC-46CF-A751-63FF63D75DA9}" dt="2026-09-21T07:34:03.798" v="16368" actId="22"/>
          <ac:spMkLst>
            <pc:docMk/>
            <pc:sldMk cId="2046195153" sldId="305"/>
            <ac:spMk id="10" creationId="{7C23C679-FE3F-BEFB-BA2B-7B59E33CEC15}"/>
          </ac:spMkLst>
        </pc:spChg>
        <pc:spChg chg="add">
          <ac:chgData name="McClements, Ken G" userId="0ddabca0-3553-4e8f-a7f5-b77c5128965c" providerId="ADAL" clId="{AD9B79BA-38CC-46CF-A751-63FF63D75DA9}" dt="2026-09-21T07:34:03.798" v="16368" actId="22"/>
          <ac:spMkLst>
            <pc:docMk/>
            <pc:sldMk cId="2046195153" sldId="305"/>
            <ac:spMk id="12" creationId="{2C99CE47-FF79-659B-6C67-1491B8EAB276}"/>
          </ac:spMkLst>
        </pc:spChg>
        <pc:picChg chg="add mod">
          <ac:chgData name="McClements, Ken G" userId="0ddabca0-3553-4e8f-a7f5-b77c5128965c" providerId="ADAL" clId="{AD9B79BA-38CC-46CF-A751-63FF63D75DA9}" dt="2026-09-21T07:33:26.411" v="16367" actId="1076"/>
          <ac:picMkLst>
            <pc:docMk/>
            <pc:sldMk cId="2046195153" sldId="305"/>
            <ac:picMk id="7" creationId="{DB052CF1-4819-46F5-CBEE-7B40F8C45DD9}"/>
          </ac:picMkLst>
        </pc:picChg>
      </pc:sldChg>
      <pc:sldChg chg="addSp delSp modSp add mod">
        <pc:chgData name="McClements, Ken G" userId="0ddabca0-3553-4e8f-a7f5-b77c5128965c" providerId="ADAL" clId="{AD9B79BA-38CC-46CF-A751-63FF63D75DA9}" dt="2026-09-18T07:38:50.148" v="16342" actId="20577"/>
        <pc:sldMkLst>
          <pc:docMk/>
          <pc:sldMk cId="2087803997" sldId="306"/>
        </pc:sldMkLst>
        <pc:spChg chg="mod">
          <ac:chgData name="McClements, Ken G" userId="0ddabca0-3553-4e8f-a7f5-b77c5128965c" providerId="ADAL" clId="{AD9B79BA-38CC-46CF-A751-63FF63D75DA9}" dt="2026-09-15T13:28:35.054" v="11037" actId="20577"/>
          <ac:spMkLst>
            <pc:docMk/>
            <pc:sldMk cId="2087803997" sldId="306"/>
            <ac:spMk id="4" creationId="{2CA78918-B49B-3D6F-FE0C-D3FBD27C11F1}"/>
          </ac:spMkLst>
        </pc:spChg>
        <pc:spChg chg="mod">
          <ac:chgData name="McClements, Ken G" userId="0ddabca0-3553-4e8f-a7f5-b77c5128965c" providerId="ADAL" clId="{AD9B79BA-38CC-46CF-A751-63FF63D75DA9}" dt="2026-09-18T07:38:50.148" v="16342" actId="20577"/>
          <ac:spMkLst>
            <pc:docMk/>
            <pc:sldMk cId="2087803997" sldId="306"/>
            <ac:spMk id="6" creationId="{AA9856FA-A097-9956-940E-7796781F9A51}"/>
          </ac:spMkLst>
        </pc:spChg>
        <pc:spChg chg="add mod">
          <ac:chgData name="McClements, Ken G" userId="0ddabca0-3553-4e8f-a7f5-b77c5128965c" providerId="ADAL" clId="{AD9B79BA-38CC-46CF-A751-63FF63D75DA9}" dt="2026-09-16T07:15:09.157" v="11853" actId="1076"/>
          <ac:spMkLst>
            <pc:docMk/>
            <pc:sldMk cId="2087803997" sldId="306"/>
            <ac:spMk id="7" creationId="{3E9C4262-6659-2C52-E09D-17FCAAB09859}"/>
          </ac:spMkLst>
        </pc:spChg>
        <pc:spChg chg="mod">
          <ac:chgData name="McClements, Ken G" userId="0ddabca0-3553-4e8f-a7f5-b77c5128965c" providerId="ADAL" clId="{AD9B79BA-38CC-46CF-A751-63FF63D75DA9}" dt="2026-09-18T07:38:46.246" v="16340" actId="20577"/>
          <ac:spMkLst>
            <pc:docMk/>
            <pc:sldMk cId="2087803997" sldId="306"/>
            <ac:spMk id="8" creationId="{364B0F8C-9BD8-5DB6-84EA-EAE035AF461C}"/>
          </ac:spMkLst>
        </pc:spChg>
        <pc:spChg chg="add mod">
          <ac:chgData name="McClements, Ken G" userId="0ddabca0-3553-4e8f-a7f5-b77c5128965c" providerId="ADAL" clId="{AD9B79BA-38CC-46CF-A751-63FF63D75DA9}" dt="2026-09-16T07:15:05.816" v="11852" actId="1076"/>
          <ac:spMkLst>
            <pc:docMk/>
            <pc:sldMk cId="2087803997" sldId="306"/>
            <ac:spMk id="10" creationId="{42AA9B2C-9C16-A955-6D22-C943868520B2}"/>
          </ac:spMkLst>
        </pc:spChg>
        <pc:picChg chg="add mod">
          <ac:chgData name="McClements, Ken G" userId="0ddabca0-3553-4e8f-a7f5-b77c5128965c" providerId="ADAL" clId="{AD9B79BA-38CC-46CF-A751-63FF63D75DA9}" dt="2026-09-16T07:14:56.929" v="11851" actId="14100"/>
          <ac:picMkLst>
            <pc:docMk/>
            <pc:sldMk cId="2087803997" sldId="306"/>
            <ac:picMk id="2" creationId="{4EB311CF-A25A-99D9-FEFD-185842E4EA0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C494B7-3010-C04A-A8D2-3A67F5B3F740}" type="slidenum">
              <a:rPr lang="en-US" smtClean="0"/>
              <a:t>‹#›</a:t>
            </a:fld>
            <a:endParaRPr lang="en-US"/>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F9E3AD-85AA-4D4F-953B-BDDC046C417F}" type="datetimeFigureOut">
              <a:rPr lang="en-US" smtClean="0"/>
              <a:t>9/25/2026</a:t>
            </a:fld>
            <a:endParaRPr lang="en-US"/>
          </a:p>
        </p:txBody>
      </p:sp>
    </p:spTree>
    <p:extLst>
      <p:ext uri="{BB962C8B-B14F-4D97-AF65-F5344CB8AC3E}">
        <p14:creationId xmlns:p14="http://schemas.microsoft.com/office/powerpoint/2010/main" val="1743236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9CD0D-D0C5-DD4D-B44E-98E59B6DF763}"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C2E606-7E0B-0B4A-8955-4487729DC77D}" type="slidenum">
              <a:rPr lang="en-US" smtClean="0"/>
              <a:t>‹#›</a:t>
            </a:fld>
            <a:endParaRPr lang="en-US"/>
          </a:p>
        </p:txBody>
      </p:sp>
    </p:spTree>
    <p:extLst>
      <p:ext uri="{BB962C8B-B14F-4D97-AF65-F5344CB8AC3E}">
        <p14:creationId xmlns:p14="http://schemas.microsoft.com/office/powerpoint/2010/main" val="1976250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I’m going to report on measurements and modelling of fast particle-driven ion cyclotron emission in MAST upgrade.</a:t>
            </a:r>
          </a:p>
        </p:txBody>
      </p:sp>
      <p:sp>
        <p:nvSpPr>
          <p:cNvPr id="4" name="Slide Number Placeholder 3"/>
          <p:cNvSpPr>
            <a:spLocks noGrp="1"/>
          </p:cNvSpPr>
          <p:nvPr>
            <p:ph type="sldNum" sz="quarter" idx="5"/>
          </p:nvPr>
        </p:nvSpPr>
        <p:spPr/>
        <p:txBody>
          <a:bodyPr/>
          <a:lstStyle/>
          <a:p>
            <a:fld id="{13C2E606-7E0B-0B4A-8955-4487729DC77D}" type="slidenum">
              <a:rPr lang="en-US" smtClean="0"/>
              <a:t>1</a:t>
            </a:fld>
            <a:endParaRPr lang="en-US"/>
          </a:p>
        </p:txBody>
      </p:sp>
    </p:spTree>
    <p:extLst>
      <p:ext uri="{BB962C8B-B14F-4D97-AF65-F5344CB8AC3E}">
        <p14:creationId xmlns:p14="http://schemas.microsoft.com/office/powerpoint/2010/main" val="338531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of all I’d like to acknowledge these co-authors, and I’d like to single out Roman Ochoukov and Dave Ryan for driving the installation of high sampling rate digitisers on MAST-U, Mykola Dreval for mode number analysis and data interpretation, and James Cook for modelling.</a:t>
            </a:r>
          </a:p>
        </p:txBody>
      </p:sp>
      <p:sp>
        <p:nvSpPr>
          <p:cNvPr id="4" name="Slide Number Placeholder 3"/>
          <p:cNvSpPr>
            <a:spLocks noGrp="1"/>
          </p:cNvSpPr>
          <p:nvPr>
            <p:ph type="sldNum" sz="quarter" idx="5"/>
          </p:nvPr>
        </p:nvSpPr>
        <p:spPr/>
        <p:txBody>
          <a:bodyPr/>
          <a:lstStyle/>
          <a:p>
            <a:fld id="{13C2E606-7E0B-0B4A-8955-4487729DC77D}" type="slidenum">
              <a:rPr lang="en-US" smtClean="0"/>
              <a:t>2</a:t>
            </a:fld>
            <a:endParaRPr lang="en-US"/>
          </a:p>
        </p:txBody>
      </p:sp>
    </p:spTree>
    <p:extLst>
      <p:ext uri="{BB962C8B-B14F-4D97-AF65-F5344CB8AC3E}">
        <p14:creationId xmlns:p14="http://schemas.microsoft.com/office/powerpoint/2010/main" val="2159825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those of you who don’t already know, MAST-U is the UK’s flagship magnetic fusion device, with typical parameters listed here. Most pulses have fast ions provided by one or both of two neutral beams, with tangency radii lying close to the magnetic axis and sixty centimetres above it, the typical field, density and beam injection energies are such that the fast ions are born at super-Alfvenic speeds, hence they can excite a wide range of instabilities, including ion cyclotron emission, meaning waves at frequencies clustered around ion cyclotron harmonics. However we had no means of detecting magnetic fluctuations associated with cyclotron harmonic emission until a high sampling rate capability was added to one of the coils of an existing Mirnov coil array in twenty </a:t>
            </a:r>
            <a:r>
              <a:rPr lang="en-GB" dirty="0" err="1"/>
              <a:t>twenty</a:t>
            </a:r>
            <a:r>
              <a:rPr lang="en-GB" dirty="0"/>
              <a:t> five. And earlier this year a similar capability was added to other coils, enabling the measurement of ICE toroidal mode numbers. To be clear, in most of the plots I will show, positive n corresponds to propagation in the co-TF direction, which in MAST-U is the counter-current direction.    </a:t>
            </a:r>
          </a:p>
        </p:txBody>
      </p:sp>
      <p:sp>
        <p:nvSpPr>
          <p:cNvPr id="4" name="Slide Number Placeholder 3"/>
          <p:cNvSpPr>
            <a:spLocks noGrp="1"/>
          </p:cNvSpPr>
          <p:nvPr>
            <p:ph type="sldNum" sz="quarter" idx="5"/>
          </p:nvPr>
        </p:nvSpPr>
        <p:spPr/>
        <p:txBody>
          <a:bodyPr/>
          <a:lstStyle/>
          <a:p>
            <a:fld id="{13C2E606-7E0B-0B4A-8955-4487729DC77D}" type="slidenum">
              <a:rPr lang="en-US" smtClean="0"/>
              <a:t>3</a:t>
            </a:fld>
            <a:endParaRPr lang="en-US"/>
          </a:p>
        </p:txBody>
      </p:sp>
    </p:spTree>
    <p:extLst>
      <p:ext uri="{BB962C8B-B14F-4D97-AF65-F5344CB8AC3E}">
        <p14:creationId xmlns:p14="http://schemas.microsoft.com/office/powerpoint/2010/main" val="3299225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addition to the high sampling rate coils, on MAST-U we also have two Doppler backscattering systems, which have sampling rates extending into the ion cyclotron range. And we have found examples of ICE bursts that can be seen simultaneously in high frequency magnetic and using DBS. In this case the frequency tracks and is close to the second ion </a:t>
            </a:r>
            <a:r>
              <a:rPr lang="en-GB"/>
              <a:t>cyclotron harmonic </a:t>
            </a:r>
            <a:r>
              <a:rPr lang="en-GB" dirty="0"/>
              <a:t>at the magnetic axis.  </a:t>
            </a:r>
          </a:p>
        </p:txBody>
      </p:sp>
      <p:sp>
        <p:nvSpPr>
          <p:cNvPr id="4" name="Slide Number Placeholder 3"/>
          <p:cNvSpPr>
            <a:spLocks noGrp="1"/>
          </p:cNvSpPr>
          <p:nvPr>
            <p:ph type="sldNum" sz="quarter" idx="5"/>
          </p:nvPr>
        </p:nvSpPr>
        <p:spPr/>
        <p:txBody>
          <a:bodyPr/>
          <a:lstStyle/>
          <a:p>
            <a:fld id="{13C2E606-7E0B-0B4A-8955-4487729DC77D}" type="slidenum">
              <a:rPr lang="en-US" smtClean="0"/>
              <a:t>4</a:t>
            </a:fld>
            <a:endParaRPr lang="en-US"/>
          </a:p>
        </p:txBody>
      </p:sp>
    </p:spTree>
    <p:extLst>
      <p:ext uri="{BB962C8B-B14F-4D97-AF65-F5344CB8AC3E}">
        <p14:creationId xmlns:p14="http://schemas.microsoft.com/office/powerpoint/2010/main" val="1967357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B35A-2F5C-FE72-D2C8-1934D30B1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5AA2A-C640-E0BB-1441-D5209D94C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73115-9D52-3C02-5A37-3B38E2C3821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9117944-6F48-6B72-5EF5-78C5445EADAE}"/>
              </a:ext>
            </a:extLst>
          </p:cNvPr>
          <p:cNvSpPr>
            <a:spLocks noGrp="1"/>
          </p:cNvSpPr>
          <p:nvPr>
            <p:ph type="sldNum" sz="quarter" idx="5"/>
          </p:nvPr>
        </p:nvSpPr>
        <p:spPr/>
        <p:txBody>
          <a:bodyPr/>
          <a:lstStyle/>
          <a:p>
            <a:fld id="{13C2E606-7E0B-0B4A-8955-4487729DC77D}" type="slidenum">
              <a:rPr lang="en-US" smtClean="0"/>
              <a:t>5</a:t>
            </a:fld>
            <a:endParaRPr lang="en-US"/>
          </a:p>
        </p:txBody>
      </p:sp>
    </p:spTree>
    <p:extLst>
      <p:ext uri="{BB962C8B-B14F-4D97-AF65-F5344CB8AC3E}">
        <p14:creationId xmlns:p14="http://schemas.microsoft.com/office/powerpoint/2010/main" val="755366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49F62-CA12-2390-3586-B5B9F4398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CF991-D560-8F19-61E5-6AA41D6A9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038B0B-C28E-B00D-C178-AA87064A403F}"/>
              </a:ext>
            </a:extLst>
          </p:cNvPr>
          <p:cNvSpPr>
            <a:spLocks noGrp="1"/>
          </p:cNvSpPr>
          <p:nvPr>
            <p:ph type="body" idx="1"/>
          </p:nvPr>
        </p:nvSpPr>
        <p:spPr/>
        <p:txBody>
          <a:bodyPr/>
          <a:lstStyle/>
          <a:p>
            <a:r>
              <a:rPr lang="en-GB" dirty="0"/>
              <a:t>So the question that immediately arises is: how should we interpret the fact that ICE modes with a wide range or toroidal mode numbers, both positive and negative, seem to have similar amplitude? </a:t>
            </a:r>
          </a:p>
        </p:txBody>
      </p:sp>
      <p:sp>
        <p:nvSpPr>
          <p:cNvPr id="4" name="Slide Number Placeholder 3">
            <a:extLst>
              <a:ext uri="{FF2B5EF4-FFF2-40B4-BE49-F238E27FC236}">
                <a16:creationId xmlns:a16="http://schemas.microsoft.com/office/drawing/2014/main" id="{4791EA2F-B886-F025-C07D-8F256FB7F646}"/>
              </a:ext>
            </a:extLst>
          </p:cNvPr>
          <p:cNvSpPr>
            <a:spLocks noGrp="1"/>
          </p:cNvSpPr>
          <p:nvPr>
            <p:ph type="sldNum" sz="quarter" idx="5"/>
          </p:nvPr>
        </p:nvSpPr>
        <p:spPr/>
        <p:txBody>
          <a:bodyPr/>
          <a:lstStyle/>
          <a:p>
            <a:fld id="{13C2E606-7E0B-0B4A-8955-4487729DC77D}" type="slidenum">
              <a:rPr lang="en-US" smtClean="0"/>
              <a:t>6</a:t>
            </a:fld>
            <a:endParaRPr lang="en-US"/>
          </a:p>
        </p:txBody>
      </p:sp>
    </p:spTree>
    <p:extLst>
      <p:ext uri="{BB962C8B-B14F-4D97-AF65-F5344CB8AC3E}">
        <p14:creationId xmlns:p14="http://schemas.microsoft.com/office/powerpoint/2010/main" val="2997354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0D44C-6DC6-6161-D667-E6ABF20F4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CDC892-7521-CB46-3815-9612DEB316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0CD6C-FFBF-DE55-2658-3AAFCCB1872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1D83EF9-9DE4-5E8A-22A3-81F36C521A91}"/>
              </a:ext>
            </a:extLst>
          </p:cNvPr>
          <p:cNvSpPr>
            <a:spLocks noGrp="1"/>
          </p:cNvSpPr>
          <p:nvPr>
            <p:ph type="sldNum" sz="quarter" idx="5"/>
          </p:nvPr>
        </p:nvSpPr>
        <p:spPr/>
        <p:txBody>
          <a:bodyPr/>
          <a:lstStyle/>
          <a:p>
            <a:fld id="{13C2E606-7E0B-0B4A-8955-4487729DC77D}" type="slidenum">
              <a:rPr lang="en-US" smtClean="0"/>
              <a:t>7</a:t>
            </a:fld>
            <a:endParaRPr lang="en-US"/>
          </a:p>
        </p:txBody>
      </p:sp>
    </p:spTree>
    <p:extLst>
      <p:ext uri="{BB962C8B-B14F-4D97-AF65-F5344CB8AC3E}">
        <p14:creationId xmlns:p14="http://schemas.microsoft.com/office/powerpoint/2010/main" val="3653721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7CA00-FFA5-96E5-F394-25C96A5D1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7DF91E-5276-9EF7-65C6-2012ECA16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D84A3-FE75-FF72-3BA1-567D583D37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1EE7798-D36E-7E88-E7FA-7AD7683F02A9}"/>
              </a:ext>
            </a:extLst>
          </p:cNvPr>
          <p:cNvSpPr>
            <a:spLocks noGrp="1"/>
          </p:cNvSpPr>
          <p:nvPr>
            <p:ph type="sldNum" sz="quarter" idx="5"/>
          </p:nvPr>
        </p:nvSpPr>
        <p:spPr/>
        <p:txBody>
          <a:bodyPr/>
          <a:lstStyle/>
          <a:p>
            <a:fld id="{13C2E606-7E0B-0B4A-8955-4487729DC77D}" type="slidenum">
              <a:rPr lang="en-US" smtClean="0"/>
              <a:t>8</a:t>
            </a:fld>
            <a:endParaRPr lang="en-US"/>
          </a:p>
        </p:txBody>
      </p:sp>
    </p:spTree>
    <p:extLst>
      <p:ext uri="{BB962C8B-B14F-4D97-AF65-F5344CB8AC3E}">
        <p14:creationId xmlns:p14="http://schemas.microsoft.com/office/powerpoint/2010/main" val="1838201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2D21B-E471-1AD1-5252-A5F139585A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ECB46-C793-A3C1-A91E-C927973F81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AE6E2-F15E-8B63-FCE6-710F0675A28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AAAA44-8685-8CAB-240C-DE6C4A0B1344}"/>
              </a:ext>
            </a:extLst>
          </p:cNvPr>
          <p:cNvSpPr>
            <a:spLocks noGrp="1"/>
          </p:cNvSpPr>
          <p:nvPr>
            <p:ph type="sldNum" sz="quarter" idx="5"/>
          </p:nvPr>
        </p:nvSpPr>
        <p:spPr/>
        <p:txBody>
          <a:bodyPr/>
          <a:lstStyle/>
          <a:p>
            <a:fld id="{13C2E606-7E0B-0B4A-8955-4487729DC77D}" type="slidenum">
              <a:rPr lang="en-US" smtClean="0"/>
              <a:t>9</a:t>
            </a:fld>
            <a:endParaRPr lang="en-US"/>
          </a:p>
        </p:txBody>
      </p:sp>
    </p:spTree>
    <p:extLst>
      <p:ext uri="{BB962C8B-B14F-4D97-AF65-F5344CB8AC3E}">
        <p14:creationId xmlns:p14="http://schemas.microsoft.com/office/powerpoint/2010/main" val="2493319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8747D-62FF-0BF8-22DC-D50DA4F3C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CF98F-CBFA-9E78-9BCB-82E6EC7CE3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F8DC41-6BE0-8605-C1AB-6A47B5E1B4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97DFADF-25A3-0B92-B10B-DD6347ADCE1F}"/>
              </a:ext>
            </a:extLst>
          </p:cNvPr>
          <p:cNvSpPr>
            <a:spLocks noGrp="1"/>
          </p:cNvSpPr>
          <p:nvPr>
            <p:ph type="sldNum" sz="quarter" idx="5"/>
          </p:nvPr>
        </p:nvSpPr>
        <p:spPr/>
        <p:txBody>
          <a:bodyPr/>
          <a:lstStyle/>
          <a:p>
            <a:fld id="{13C2E606-7E0B-0B4A-8955-4487729DC77D}" type="slidenum">
              <a:rPr lang="en-US" smtClean="0"/>
              <a:t>10</a:t>
            </a:fld>
            <a:endParaRPr lang="en-US"/>
          </a:p>
        </p:txBody>
      </p:sp>
    </p:spTree>
    <p:extLst>
      <p:ext uri="{BB962C8B-B14F-4D97-AF65-F5344CB8AC3E}">
        <p14:creationId xmlns:p14="http://schemas.microsoft.com/office/powerpoint/2010/main" val="3235157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48D69-BA99-5804-C2C1-6F57FD9A5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00040-9C54-CD91-E3A9-C1F9CD4965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D860F6-E9ED-E8F7-9F85-9A512FF29EE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219BBDC-EF65-AE12-E6A2-B50B24D43DFD}"/>
              </a:ext>
            </a:extLst>
          </p:cNvPr>
          <p:cNvSpPr>
            <a:spLocks noGrp="1"/>
          </p:cNvSpPr>
          <p:nvPr>
            <p:ph type="sldNum" sz="quarter" idx="5"/>
          </p:nvPr>
        </p:nvSpPr>
        <p:spPr/>
        <p:txBody>
          <a:bodyPr/>
          <a:lstStyle/>
          <a:p>
            <a:fld id="{13C2E606-7E0B-0B4A-8955-4487729DC77D}" type="slidenum">
              <a:rPr lang="en-US" smtClean="0"/>
              <a:t>11</a:t>
            </a:fld>
            <a:endParaRPr lang="en-US"/>
          </a:p>
        </p:txBody>
      </p:sp>
    </p:spTree>
    <p:extLst>
      <p:ext uri="{BB962C8B-B14F-4D97-AF65-F5344CB8AC3E}">
        <p14:creationId xmlns:p14="http://schemas.microsoft.com/office/powerpoint/2010/main" val="115321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BF972-928B-9AD0-268F-2248385D7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BD945-A5AD-DCAC-09DA-F716BF256A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ED223-9FAA-5FB1-A9E2-0C458FF42FA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E7E3415-6C91-C989-D646-8F605A27C774}"/>
              </a:ext>
            </a:extLst>
          </p:cNvPr>
          <p:cNvSpPr>
            <a:spLocks noGrp="1"/>
          </p:cNvSpPr>
          <p:nvPr>
            <p:ph type="sldNum" sz="quarter" idx="5"/>
          </p:nvPr>
        </p:nvSpPr>
        <p:spPr/>
        <p:txBody>
          <a:bodyPr/>
          <a:lstStyle/>
          <a:p>
            <a:fld id="{13C2E606-7E0B-0B4A-8955-4487729DC77D}" type="slidenum">
              <a:rPr lang="en-US" smtClean="0"/>
              <a:t>12</a:t>
            </a:fld>
            <a:endParaRPr lang="en-US"/>
          </a:p>
        </p:txBody>
      </p:sp>
    </p:spTree>
    <p:extLst>
      <p:ext uri="{BB962C8B-B14F-4D97-AF65-F5344CB8AC3E}">
        <p14:creationId xmlns:p14="http://schemas.microsoft.com/office/powerpoint/2010/main" val="3044042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9937-2C24-521D-12D4-4AB0C962A6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7A07A-B56E-B177-BE7F-1F8D4D354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57EDF-0DCA-04ED-DFC5-1AE1EE8B20D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05A6B96-44EC-8672-21DD-62C4B2DD3771}"/>
              </a:ext>
            </a:extLst>
          </p:cNvPr>
          <p:cNvSpPr>
            <a:spLocks noGrp="1"/>
          </p:cNvSpPr>
          <p:nvPr>
            <p:ph type="sldNum" sz="quarter" idx="5"/>
          </p:nvPr>
        </p:nvSpPr>
        <p:spPr/>
        <p:txBody>
          <a:bodyPr/>
          <a:lstStyle/>
          <a:p>
            <a:fld id="{13C2E606-7E0B-0B4A-8955-4487729DC77D}" type="slidenum">
              <a:rPr lang="en-US" smtClean="0"/>
              <a:t>13</a:t>
            </a:fld>
            <a:endParaRPr lang="en-US"/>
          </a:p>
        </p:txBody>
      </p:sp>
    </p:spTree>
    <p:extLst>
      <p:ext uri="{BB962C8B-B14F-4D97-AF65-F5344CB8AC3E}">
        <p14:creationId xmlns:p14="http://schemas.microsoft.com/office/powerpoint/2010/main" val="147618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8DE8F-7C45-51F9-C187-52F613495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00357-1CEB-B05E-4B2E-57BA1FB50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CC2629-47A8-5BB5-4089-A024733D2D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D096AFC-0C86-2B94-5DE0-548EC0D2F9BD}"/>
              </a:ext>
            </a:extLst>
          </p:cNvPr>
          <p:cNvSpPr>
            <a:spLocks noGrp="1"/>
          </p:cNvSpPr>
          <p:nvPr>
            <p:ph type="sldNum" sz="quarter" idx="5"/>
          </p:nvPr>
        </p:nvSpPr>
        <p:spPr/>
        <p:txBody>
          <a:bodyPr/>
          <a:lstStyle/>
          <a:p>
            <a:fld id="{13C2E606-7E0B-0B4A-8955-4487729DC77D}" type="slidenum">
              <a:rPr lang="en-US" smtClean="0"/>
              <a:t>14</a:t>
            </a:fld>
            <a:endParaRPr lang="en-US"/>
          </a:p>
        </p:txBody>
      </p:sp>
    </p:spTree>
    <p:extLst>
      <p:ext uri="{BB962C8B-B14F-4D97-AF65-F5344CB8AC3E}">
        <p14:creationId xmlns:p14="http://schemas.microsoft.com/office/powerpoint/2010/main" val="2435970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image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710637-E575-9447-A555-DB547E0A158A}"/>
              </a:ext>
            </a:extLst>
          </p:cNvPr>
          <p:cNvPicPr>
            <a:picLocks noChangeAspect="1"/>
          </p:cNvPicPr>
          <p:nvPr userDrawn="1"/>
        </p:nvPicPr>
        <p:blipFill>
          <a:blip r:embed="rId2"/>
          <a:stretch>
            <a:fillRect/>
          </a:stretch>
        </p:blipFill>
        <p:spPr>
          <a:xfrm>
            <a:off x="0" y="-12652"/>
            <a:ext cx="12197227" cy="5308448"/>
          </a:xfrm>
          <a:prstGeom prst="rect">
            <a:avLst/>
          </a:prstGeom>
        </p:spPr>
      </p:pic>
      <p:sp>
        <p:nvSpPr>
          <p:cNvPr id="13" name="Freeform 12"/>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21"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22"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23"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Content Placeholder 3"/>
          <p:cNvSpPr>
            <a:spLocks noGrp="1"/>
          </p:cNvSpPr>
          <p:nvPr>
            <p:ph sz="half" idx="2"/>
          </p:nvPr>
        </p:nvSpPr>
        <p:spPr>
          <a:xfrm>
            <a:off x="166867" y="1530994"/>
            <a:ext cx="11465690"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p:cNvSpPr>
            <a:spLocks noGrp="1"/>
          </p:cNvSpPr>
          <p:nvPr>
            <p:ph type="title"/>
          </p:nvPr>
        </p:nvSpPr>
        <p:spPr>
          <a:xfrm>
            <a:off x="166868" y="205430"/>
            <a:ext cx="10018853" cy="1325564"/>
          </a:xfrm>
          <a:prstGeom prst="rect">
            <a:avLst/>
          </a:prstGeom>
        </p:spPr>
        <p:txBody>
          <a:bodyPr/>
          <a:lstStyle>
            <a:lvl1pPr>
              <a:defRPr>
                <a:solidFill>
                  <a:schemeClr val="tx1"/>
                </a:solidFill>
              </a:defRPr>
            </a:lvl1pPr>
          </a:lstStyle>
          <a:p>
            <a:r>
              <a:rPr lang="en-US"/>
              <a:t>Click to edit Master title style</a:t>
            </a:r>
          </a:p>
        </p:txBody>
      </p:sp>
      <p:sp>
        <p:nvSpPr>
          <p:cNvPr id="2" name="Footer Placeholder 1"/>
          <p:cNvSpPr>
            <a:spLocks noGrp="1"/>
          </p:cNvSpPr>
          <p:nvPr>
            <p:ph type="ftr" sz="quarter" idx="10"/>
          </p:nvPr>
        </p:nvSpPr>
        <p:spPr/>
        <p:txBody>
          <a:bodyPr/>
          <a:lstStyle>
            <a:lvl1pPr>
              <a:defRPr>
                <a:solidFill>
                  <a:schemeClr val="tx1"/>
                </a:solidFill>
              </a:defRPr>
            </a:lvl1pPr>
          </a:lstStyle>
          <a:p>
            <a:r>
              <a:rPr lang="en-US"/>
              <a:t>Official - Sensitive - Commercial </a:t>
            </a: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54068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ffiliations">
    <p:spTree>
      <p:nvGrpSpPr>
        <p:cNvPr id="1" name=""/>
        <p:cNvGrpSpPr/>
        <p:nvPr/>
      </p:nvGrpSpPr>
      <p:grpSpPr>
        <a:xfrm>
          <a:off x="0" y="0"/>
          <a:ext cx="0" cy="0"/>
          <a:chOff x="0" y="0"/>
          <a:chExt cx="0" cy="0"/>
        </a:xfrm>
      </p:grpSpPr>
      <p:sp>
        <p:nvSpPr>
          <p:cNvPr id="15" name="Content Placeholder 3"/>
          <p:cNvSpPr>
            <a:spLocks noGrp="1"/>
          </p:cNvSpPr>
          <p:nvPr>
            <p:ph sz="half" idx="2" hasCustomPrompt="1"/>
          </p:nvPr>
        </p:nvSpPr>
        <p:spPr>
          <a:xfrm>
            <a:off x="166867" y="1530994"/>
            <a:ext cx="11465690" cy="4491980"/>
          </a:xfrm>
        </p:spPr>
        <p:txBody>
          <a:bodyPr/>
          <a:lstStyle>
            <a:lvl1pPr marL="342900" indent="-342900">
              <a:buFont typeface="Arial" charset="0"/>
              <a:buChar char="•"/>
              <a:defRPr sz="2400">
                <a:solidFill>
                  <a:schemeClr val="tx1"/>
                </a:solidFill>
              </a:defRPr>
            </a:lvl1pPr>
            <a:lvl2pPr>
              <a:defRPr sz="2200"/>
            </a:lvl2pPr>
          </a:lstStyle>
          <a:p>
            <a:pPr lvl="0"/>
            <a:r>
              <a:rPr lang="en-US"/>
              <a:t>Insert text or logos as necessary</a:t>
            </a:r>
          </a:p>
        </p:txBody>
      </p:sp>
      <p:sp>
        <p:nvSpPr>
          <p:cNvPr id="2" name="Footer Placeholder 1"/>
          <p:cNvSpPr>
            <a:spLocks noGrp="1"/>
          </p:cNvSpPr>
          <p:nvPr>
            <p:ph type="ftr" sz="quarter" idx="10"/>
          </p:nvPr>
        </p:nvSpPr>
        <p:spPr/>
        <p:txBody>
          <a:bodyPr/>
          <a:lstStyle>
            <a:lvl1pPr>
              <a:defRPr>
                <a:solidFill>
                  <a:schemeClr val="tx1"/>
                </a:solidFill>
              </a:defRPr>
            </a:lvl1pPr>
          </a:lstStyle>
          <a:p>
            <a:r>
              <a:rPr lang="en-US"/>
              <a:t>Official - Sensitive - Commercial </a:t>
            </a:r>
          </a:p>
        </p:txBody>
      </p:sp>
      <p:sp>
        <p:nvSpPr>
          <p:cNvPr id="3" name="TextBox 2"/>
          <p:cNvSpPr txBox="1"/>
          <p:nvPr userDrawn="1"/>
        </p:nvSpPr>
        <p:spPr>
          <a:xfrm>
            <a:off x="166867" y="265043"/>
            <a:ext cx="8539811" cy="646331"/>
          </a:xfrm>
          <a:prstGeom prst="rect">
            <a:avLst/>
          </a:prstGeom>
          <a:noFill/>
        </p:spPr>
        <p:txBody>
          <a:bodyPr wrap="square" rtlCol="0">
            <a:spAutoFit/>
          </a:bodyPr>
          <a:lstStyle/>
          <a:p>
            <a:r>
              <a:rPr kumimoji="0" lang="en-US" sz="3600" b="1" i="0" u="none" strike="noStrike" kern="1200" cap="none" spc="0" normalizeH="0" baseline="0" noProof="0">
                <a:ln>
                  <a:noFill/>
                </a:ln>
                <a:solidFill>
                  <a:schemeClr val="tx1"/>
                </a:solidFill>
                <a:effectLst/>
                <a:uLnTx/>
                <a:uFillTx/>
                <a:latin typeface="Arial Black" charset="0"/>
                <a:ea typeface="Arial Black" charset="0"/>
                <a:cs typeface="Arial Black" charset="0"/>
              </a:rPr>
              <a:t>Affiliations</a:t>
            </a:r>
            <a:endParaRPr lang="en-US">
              <a:solidFill>
                <a:schemeClr val="tx1"/>
              </a:solidFill>
            </a:endParaRP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with Title">
    <p:spTree>
      <p:nvGrpSpPr>
        <p:cNvPr id="1" name=""/>
        <p:cNvGrpSpPr/>
        <p:nvPr/>
      </p:nvGrpSpPr>
      <p:grpSpPr>
        <a:xfrm>
          <a:off x="0" y="0"/>
          <a:ext cx="0" cy="0"/>
          <a:chOff x="0" y="0"/>
          <a:chExt cx="0" cy="0"/>
        </a:xfrm>
      </p:grpSpPr>
      <p:sp>
        <p:nvSpPr>
          <p:cNvPr id="10"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1" name="Content Placeholder 3"/>
          <p:cNvSpPr>
            <a:spLocks noGrp="1"/>
          </p:cNvSpPr>
          <p:nvPr>
            <p:ph sz="half" idx="2"/>
          </p:nvPr>
        </p:nvSpPr>
        <p:spPr>
          <a:xfrm>
            <a:off x="166868" y="1530994"/>
            <a:ext cx="5624603"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5"/>
          <p:cNvSpPr>
            <a:spLocks noGrp="1"/>
          </p:cNvSpPr>
          <p:nvPr>
            <p:ph sz="quarter" idx="10"/>
          </p:nvPr>
        </p:nvSpPr>
        <p:spPr>
          <a:xfrm>
            <a:off x="5980255" y="1530994"/>
            <a:ext cx="5652303" cy="4491980"/>
          </a:xfrm>
        </p:spPr>
        <p:txBody>
          <a:bodyPr/>
          <a:lstStyle>
            <a:lvl1pPr>
              <a:defRPr sz="2400">
                <a:solidFill>
                  <a:schemeClr val="tx1"/>
                </a:solidFill>
              </a:defRPr>
            </a:lvl1pPr>
            <a:lvl2pPr>
              <a:defRPr sz="2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1"/>
          <p:cNvSpPr>
            <a:spLocks noGrp="1"/>
          </p:cNvSpPr>
          <p:nvPr>
            <p:ph type="ftr" sz="quarter" idx="11"/>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7"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2023695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ext Placeholder 2"/>
          <p:cNvSpPr>
            <a:spLocks noGrp="1"/>
          </p:cNvSpPr>
          <p:nvPr>
            <p:ph type="body" idx="1"/>
          </p:nvPr>
        </p:nvSpPr>
        <p:spPr>
          <a:xfrm>
            <a:off x="166868" y="1530994"/>
            <a:ext cx="5624603" cy="823912"/>
          </a:xfr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3" name="Text Placeholder 4"/>
          <p:cNvSpPr>
            <a:spLocks noGrp="1"/>
          </p:cNvSpPr>
          <p:nvPr>
            <p:ph type="body" sz="quarter" idx="3"/>
          </p:nvPr>
        </p:nvSpPr>
        <p:spPr>
          <a:xfrm>
            <a:off x="5980255" y="1530994"/>
            <a:ext cx="5624603" cy="823912"/>
          </a:xfrm>
        </p:spPr>
        <p:txBody>
          <a:bodyPr anchor="b"/>
          <a:lstStyle>
            <a:lvl1pPr marL="0" indent="0">
              <a:buNone/>
              <a:defRPr sz="2400" b="1">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4" name="Title 1"/>
          <p:cNvSpPr>
            <a:spLocks noGrp="1"/>
          </p:cNvSpPr>
          <p:nvPr>
            <p:ph type="title"/>
          </p:nvPr>
        </p:nvSpPr>
        <p:spPr>
          <a:xfrm>
            <a:off x="166868" y="205431"/>
            <a:ext cx="10018853" cy="1325563"/>
          </a:xfrm>
          <a:prstGeom prst="rect">
            <a:avLst/>
          </a:prstGeom>
        </p:spPr>
        <p:txBody>
          <a:bodyPr/>
          <a:lstStyle>
            <a:lvl1pPr>
              <a:defRPr>
                <a:solidFill>
                  <a:schemeClr val="tx1"/>
                </a:solidFill>
              </a:defRPr>
            </a:lvl1pPr>
          </a:lstStyle>
          <a:p>
            <a:r>
              <a:rPr lang="en-US"/>
              <a:t>Click to edit Master title style</a:t>
            </a:r>
          </a:p>
        </p:txBody>
      </p:sp>
      <p:sp>
        <p:nvSpPr>
          <p:cNvPr id="15" name="Content Placeholder 3"/>
          <p:cNvSpPr>
            <a:spLocks noGrp="1"/>
          </p:cNvSpPr>
          <p:nvPr>
            <p:ph sz="half" idx="2"/>
          </p:nvPr>
        </p:nvSpPr>
        <p:spPr>
          <a:xfrm>
            <a:off x="5980255" y="2354906"/>
            <a:ext cx="5624603" cy="3668068"/>
          </a:xfrm>
        </p:spPr>
        <p:txBody>
          <a:bodyPr/>
          <a:lstStyle>
            <a:lvl1pPr marL="0" marR="0" indent="0" algn="l" defTabSz="914377" rtl="0" eaLnBrk="1" fontAlgn="auto" latinLnBrk="0" hangingPunct="1">
              <a:lnSpc>
                <a:spcPct val="90000"/>
              </a:lnSpc>
              <a:spcBef>
                <a:spcPts val="1000"/>
              </a:spcBef>
              <a:spcAft>
                <a:spcPts val="0"/>
              </a:spcAft>
              <a:buClrTx/>
              <a:buSzTx/>
              <a:buFont typeface="Arial"/>
              <a:buNone/>
              <a:tabLst/>
              <a:defRPr sz="2000">
                <a:solidFill>
                  <a:schemeClr val="tx1"/>
                </a:solidFill>
              </a:defRPr>
            </a:lvl1pPr>
            <a:lvl2pPr marL="457189"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2pPr>
            <a:lvl3pPr marL="914377" marR="0" indent="0" algn="l" defTabSz="914377" rtl="0" eaLnBrk="1" fontAlgn="auto" latinLnBrk="0" hangingPunct="1">
              <a:lnSpc>
                <a:spcPct val="90000"/>
              </a:lnSpc>
              <a:spcBef>
                <a:spcPts val="500"/>
              </a:spcBef>
              <a:spcAft>
                <a:spcPts val="0"/>
              </a:spcAft>
              <a:buClrTx/>
              <a:buSzTx/>
              <a:buFont typeface="Arial"/>
              <a:buNone/>
              <a:tabLst/>
              <a:defRPr sz="2000">
                <a:solidFill>
                  <a:schemeClr val="tx1"/>
                </a:solidFill>
              </a:defRPr>
            </a:lvl3pPr>
            <a:lvl4pPr marL="1371566"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4pPr>
            <a:lvl5pPr marL="1828754" marR="0" indent="0" algn="l" defTabSz="914377" rtl="0" eaLnBrk="1" fontAlgn="auto" latinLnBrk="0" hangingPunct="1">
              <a:lnSpc>
                <a:spcPct val="90000"/>
              </a:lnSpc>
              <a:spcBef>
                <a:spcPts val="500"/>
              </a:spcBef>
              <a:spcAft>
                <a:spcPts val="0"/>
              </a:spcAft>
              <a:buClrTx/>
              <a:buSzTx/>
              <a:buFont typeface="Arial"/>
              <a:buNone/>
              <a:tabLst/>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5"/>
          <p:cNvSpPr>
            <a:spLocks noGrp="1"/>
          </p:cNvSpPr>
          <p:nvPr>
            <p:ph sz="quarter" idx="4"/>
          </p:nvPr>
        </p:nvSpPr>
        <p:spPr>
          <a:xfrm>
            <a:off x="166868" y="2354906"/>
            <a:ext cx="5624603" cy="3668068"/>
          </a:xfrm>
        </p:spPr>
        <p:txBody>
          <a:bodyPr/>
          <a:lstStyle>
            <a:lvl1pPr>
              <a:defRPr sz="2000">
                <a:solidFill>
                  <a:schemeClr val="tx1"/>
                </a:solidFill>
              </a:defRPr>
            </a:lvl1pPr>
            <a:lvl2pPr>
              <a:defRPr sz="20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9" name="Slide Number Placeholder 5"/>
          <p:cNvSpPr>
            <a:spLocks noGrp="1"/>
          </p:cNvSpPr>
          <p:nvPr>
            <p:ph type="sldNum" sz="quarter" idx="11"/>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39942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1" name="Rectangle 10"/>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0"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4" name="Title 1"/>
          <p:cNvSpPr>
            <a:spLocks noGrp="1"/>
          </p:cNvSpPr>
          <p:nvPr>
            <p:ph type="title" hasCustomPrompt="1"/>
          </p:nvPr>
        </p:nvSpPr>
        <p:spPr>
          <a:xfrm>
            <a:off x="1666479" y="1308009"/>
            <a:ext cx="8853467" cy="3968772"/>
          </a:xfrm>
          <a:prstGeom prst="rect">
            <a:avLst/>
          </a:prstGeom>
        </p:spPr>
        <p:txBody>
          <a:bodyPr anchor="ctr" anchorCtr="0">
            <a:normAutofit/>
          </a:bodyPr>
          <a:lstStyle>
            <a:lvl1pPr algn="ctr">
              <a:lnSpc>
                <a:spcPct val="100000"/>
              </a:lnSpc>
              <a:defRPr sz="3600" spc="0">
                <a:solidFill>
                  <a:schemeClr val="bg1"/>
                </a:solidFill>
              </a:defRPr>
            </a:lvl1pPr>
          </a:lstStyle>
          <a:p>
            <a:r>
              <a:rPr lang="en-GB"/>
              <a:t>INSERT QUOTE HERE</a:t>
            </a:r>
            <a:endParaRPr lang="en-US"/>
          </a:p>
        </p:txBody>
      </p:sp>
      <p:sp>
        <p:nvSpPr>
          <p:cNvPr id="15" name="Content Placeholder 2"/>
          <p:cNvSpPr>
            <a:spLocks noGrp="1"/>
          </p:cNvSpPr>
          <p:nvPr>
            <p:ph sz="quarter" idx="11" hasCustomPrompt="1"/>
          </p:nvPr>
        </p:nvSpPr>
        <p:spPr>
          <a:xfrm>
            <a:off x="1886674" y="5564305"/>
            <a:ext cx="8413078" cy="487362"/>
          </a:xfrm>
        </p:spPr>
        <p:txBody>
          <a:bodyPr>
            <a:noAutofit/>
          </a:bodyPr>
          <a:lstStyle>
            <a:lvl1pPr algn="ctr">
              <a:defRPr sz="2000" b="1">
                <a:solidFill>
                  <a:srgbClr val="9091B3"/>
                </a:solidFill>
              </a:defRPr>
            </a:lvl1pPr>
          </a:lstStyle>
          <a:p>
            <a:pPr lvl="0"/>
            <a:r>
              <a:rPr lang="en-US"/>
              <a:t>NAME / DATE</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7" name="TextBox 16"/>
          <p:cNvSpPr txBox="1"/>
          <p:nvPr userDrawn="1"/>
        </p:nvSpPr>
        <p:spPr>
          <a:xfrm>
            <a:off x="731458" y="1034180"/>
            <a:ext cx="1342664" cy="1477328"/>
          </a:xfrm>
          <a:prstGeom prst="rect">
            <a:avLst/>
          </a:prstGeom>
          <a:noFill/>
        </p:spPr>
        <p:txBody>
          <a:bodyPr wrap="square" rtlCol="0">
            <a:spAutoFit/>
          </a:bodyPr>
          <a:lstStyle/>
          <a:p>
            <a:r>
              <a:rPr lang="en-US" sz="9000" b="1" i="0">
                <a:solidFill>
                  <a:srgbClr val="9091B3"/>
                </a:solidFill>
                <a:latin typeface="Arial Black" charset="0"/>
                <a:ea typeface="Arial Black" charset="0"/>
                <a:cs typeface="Arial Black" charset="0"/>
              </a:rPr>
              <a:t>“</a:t>
            </a:r>
          </a:p>
        </p:txBody>
      </p:sp>
      <p:sp>
        <p:nvSpPr>
          <p:cNvPr id="18" name="TextBox 17"/>
          <p:cNvSpPr txBox="1"/>
          <p:nvPr userDrawn="1"/>
        </p:nvSpPr>
        <p:spPr>
          <a:xfrm>
            <a:off x="10573850" y="4825641"/>
            <a:ext cx="1342664" cy="1477328"/>
          </a:xfrm>
          <a:prstGeom prst="rect">
            <a:avLst/>
          </a:prstGeom>
          <a:noFill/>
        </p:spPr>
        <p:txBody>
          <a:bodyPr wrap="square" rtlCol="0">
            <a:spAutoFit/>
          </a:bodyPr>
          <a:lstStyle/>
          <a:p>
            <a:r>
              <a:rPr lang="en-US" sz="9000" b="1" i="0">
                <a:solidFill>
                  <a:srgbClr val="9091B3"/>
                </a:solidFill>
                <a:latin typeface="Arial Black" charset="0"/>
                <a:ea typeface="Arial Black" charset="0"/>
                <a:cs typeface="Arial Black" charset="0"/>
              </a:rPr>
              <a:t>”</a:t>
            </a:r>
          </a:p>
        </p:txBody>
      </p:sp>
      <p:sp>
        <p:nvSpPr>
          <p:cNvPr id="2" name="Footer Placeholder 1"/>
          <p:cNvSpPr>
            <a:spLocks noGrp="1"/>
          </p:cNvSpPr>
          <p:nvPr>
            <p:ph type="ftr" sz="quarter" idx="12"/>
          </p:nvPr>
        </p:nvSpPr>
        <p:spPr/>
        <p:txBody>
          <a:bodyPr/>
          <a:lstStyle>
            <a:lvl1pPr>
              <a:defRPr>
                <a:solidFill>
                  <a:schemeClr val="bg1"/>
                </a:solidFill>
              </a:defRPr>
            </a:lvl1pPr>
          </a:lstStyle>
          <a:p>
            <a:r>
              <a:rPr lang="en-US"/>
              <a:t>Official - Sensitive - Commercial </a:t>
            </a:r>
          </a:p>
        </p:txBody>
      </p:sp>
      <p:sp>
        <p:nvSpPr>
          <p:cNvPr id="3" name="Slide Number Placeholder 2"/>
          <p:cNvSpPr>
            <a:spLocks noGrp="1"/>
          </p:cNvSpPr>
          <p:nvPr>
            <p:ph type="sldNum" sz="quarter" idx="13"/>
          </p:nvPr>
        </p:nvSpPr>
        <p:spPr/>
        <p:txBody>
          <a:bodyPr/>
          <a:lstStyle>
            <a:lvl1pPr>
              <a:defRPr>
                <a:solidFill>
                  <a:srgbClr val="9091B3"/>
                </a:solidFill>
              </a:defRPr>
            </a:lvl1pPr>
          </a:lstStyle>
          <a:p>
            <a:fld id="{35482B25-261F-464E-BDD8-63296DE4D8A4}" type="slidenum">
              <a:rPr lang="en-US" smtClean="0"/>
              <a:pPr/>
              <a:t>‹#›</a:t>
            </a:fld>
            <a:endParaRPr lang="en-US"/>
          </a:p>
        </p:txBody>
      </p:sp>
      <p:sp>
        <p:nvSpPr>
          <p:cNvPr id="19"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bg1"/>
                </a:solidFill>
                <a:latin typeface="Arial" charset="0"/>
                <a:ea typeface="Arial" charset="0"/>
                <a:cs typeface="Arial" charset="0"/>
              </a:rPr>
              <a:t>|</a:t>
            </a:r>
          </a:p>
        </p:txBody>
      </p:sp>
    </p:spTree>
    <p:extLst>
      <p:ext uri="{BB962C8B-B14F-4D97-AF65-F5344CB8AC3E}">
        <p14:creationId xmlns:p14="http://schemas.microsoft.com/office/powerpoint/2010/main" val="14762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5"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1477052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Footer Placeholder 1"/>
          <p:cNvSpPr>
            <a:spLocks noGrp="1"/>
          </p:cNvSpPr>
          <p:nvPr>
            <p:ph type="ftr" sz="quarter" idx="10"/>
          </p:nvPr>
        </p:nvSpPr>
        <p:spPr>
          <a:xfrm>
            <a:off x="876222" y="6387700"/>
            <a:ext cx="4114800" cy="365125"/>
          </a:xfrm>
        </p:spPr>
        <p:txBody>
          <a:bodyPr/>
          <a:lstStyle>
            <a:lvl1pPr>
              <a:defRPr>
                <a:solidFill>
                  <a:schemeClr val="tx1"/>
                </a:solidFill>
              </a:defRPr>
            </a:lvl1pPr>
          </a:lstStyle>
          <a:p>
            <a:r>
              <a:rPr lang="en-US"/>
              <a:t>Official - Sensitive - Commercial </a:t>
            </a:r>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Tree>
    <p:extLst>
      <p:ext uri="{BB962C8B-B14F-4D97-AF65-F5344CB8AC3E}">
        <p14:creationId xmlns:p14="http://schemas.microsoft.com/office/powerpoint/2010/main" val="336419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Colour">
    <p:spTree>
      <p:nvGrpSpPr>
        <p:cNvPr id="1" name=""/>
        <p:cNvGrpSpPr/>
        <p:nvPr/>
      </p:nvGrpSpPr>
      <p:grpSpPr>
        <a:xfrm>
          <a:off x="0" y="0"/>
          <a:ext cx="0" cy="0"/>
          <a:chOff x="0" y="0"/>
          <a:chExt cx="0" cy="0"/>
        </a:xfrm>
      </p:grpSpPr>
      <p:sp>
        <p:nvSpPr>
          <p:cNvPr id="7" name="Rectangle 6"/>
          <p:cNvSpPr/>
          <p:nvPr userDrawn="1"/>
        </p:nvSpPr>
        <p:spPr>
          <a:xfrm>
            <a:off x="-2788"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10" name="Footer Placeholder 1"/>
          <p:cNvSpPr>
            <a:spLocks noGrp="1"/>
          </p:cNvSpPr>
          <p:nvPr>
            <p:ph type="ftr" sz="quarter" idx="12"/>
          </p:nvPr>
        </p:nvSpPr>
        <p:spPr>
          <a:xfrm>
            <a:off x="876221" y="6387700"/>
            <a:ext cx="7008821" cy="365125"/>
          </a:xfrm>
        </p:spPr>
        <p:txBody>
          <a:bodyPr/>
          <a:lstStyle>
            <a:lvl1pPr>
              <a:defRPr>
                <a:solidFill>
                  <a:schemeClr val="bg1"/>
                </a:solidFill>
              </a:defRPr>
            </a:lvl1pPr>
          </a:lstStyle>
          <a:p>
            <a:r>
              <a:rPr lang="en-US"/>
              <a:t>Official - Sensitive - Commercial </a:t>
            </a:r>
          </a:p>
        </p:txBody>
      </p:sp>
      <p:sp>
        <p:nvSpPr>
          <p:cNvPr id="11" name="Slide Number Placeholder 2"/>
          <p:cNvSpPr>
            <a:spLocks noGrp="1"/>
          </p:cNvSpPr>
          <p:nvPr>
            <p:ph type="sldNum" sz="quarter" idx="13"/>
          </p:nvPr>
        </p:nvSpPr>
        <p:spPr>
          <a:xfrm>
            <a:off x="101600" y="6387702"/>
            <a:ext cx="663451" cy="365125"/>
          </a:xfrm>
        </p:spPr>
        <p:txBody>
          <a:bodyPr/>
          <a:lstStyle>
            <a:lvl1pPr>
              <a:defRPr>
                <a:solidFill>
                  <a:srgbClr val="9091B3"/>
                </a:solidFill>
              </a:defRPr>
            </a:lvl1pPr>
          </a:lstStyle>
          <a:p>
            <a:fld id="{35482B25-261F-464E-BDD8-63296DE4D8A4}" type="slidenum">
              <a:rPr lang="en-US" smtClean="0"/>
              <a:pPr/>
              <a:t>‹#›</a:t>
            </a:fld>
            <a:endParaRPr lang="en-US"/>
          </a:p>
        </p:txBody>
      </p:sp>
      <p:sp>
        <p:nvSpPr>
          <p:cNvPr id="12" name="Slide Number Placeholder 5"/>
          <p:cNvSpPr txBox="1">
            <a:spLocks/>
          </p:cNvSpPr>
          <p:nvPr userDrawn="1"/>
        </p:nvSpPr>
        <p:spPr>
          <a:xfrm flipH="1">
            <a:off x="775684"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bg1"/>
                </a:solidFill>
                <a:latin typeface="Arial" charset="0"/>
                <a:ea typeface="Arial" charset="0"/>
                <a:cs typeface="Arial" charset="0"/>
              </a:rPr>
              <a:t>|</a:t>
            </a:r>
          </a:p>
        </p:txBody>
      </p:sp>
      <p:sp>
        <p:nvSpPr>
          <p:cNvPr id="2" name="Title 1"/>
          <p:cNvSpPr>
            <a:spLocks noGrp="1"/>
          </p:cNvSpPr>
          <p:nvPr>
            <p:ph type="title"/>
          </p:nvPr>
        </p:nvSpPr>
        <p:spPr>
          <a:xfrm>
            <a:off x="831851" y="1709740"/>
            <a:ext cx="10515600" cy="2852737"/>
          </a:xfrm>
          <a:prstGeom prst="rect">
            <a:avLst/>
          </a:prstGeom>
        </p:spPr>
        <p:txBody>
          <a:bodyPr anchor="b">
            <a:normAutofit/>
          </a:bodyPr>
          <a:lstStyle>
            <a:lvl1pPr>
              <a:defRPr sz="4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normAutofit/>
          </a:bodyPr>
          <a:lstStyle>
            <a:lvl1pPr marL="0" indent="0">
              <a:buNone/>
              <a:defRPr sz="2000">
                <a:solidFill>
                  <a:srgbClr val="9091B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image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F05E6A-D149-0847-8492-98A25A908D52}"/>
              </a:ext>
            </a:extLst>
          </p:cNvPr>
          <p:cNvPicPr>
            <a:picLocks noChangeAspect="1"/>
          </p:cNvPicPr>
          <p:nvPr userDrawn="1"/>
        </p:nvPicPr>
        <p:blipFill>
          <a:blip r:embed="rId2"/>
          <a:stretch>
            <a:fillRect/>
          </a:stretch>
        </p:blipFill>
        <p:spPr>
          <a:xfrm>
            <a:off x="-9697" y="-12652"/>
            <a:ext cx="12206924" cy="5324881"/>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7"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image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441264-3313-9B47-B87B-70DE9C28B821}"/>
              </a:ext>
            </a:extLst>
          </p:cNvPr>
          <p:cNvPicPr>
            <a:picLocks noChangeAspect="1"/>
          </p:cNvPicPr>
          <p:nvPr userDrawn="1"/>
        </p:nvPicPr>
        <p:blipFill>
          <a:blip r:embed="rId2"/>
          <a:stretch>
            <a:fillRect/>
          </a:stretch>
        </p:blipFill>
        <p:spPr>
          <a:xfrm>
            <a:off x="-20444" y="-12653"/>
            <a:ext cx="12236577" cy="5368423"/>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7"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image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63430B-242D-C74B-B8F9-B32BD16FE8FF}"/>
              </a:ext>
            </a:extLst>
          </p:cNvPr>
          <p:cNvPicPr>
            <a:picLocks noChangeAspect="1"/>
          </p:cNvPicPr>
          <p:nvPr userDrawn="1"/>
        </p:nvPicPr>
        <p:blipFill>
          <a:blip r:embed="rId2"/>
          <a:stretch>
            <a:fillRect/>
          </a:stretch>
        </p:blipFill>
        <p:spPr>
          <a:xfrm>
            <a:off x="-17748" y="-12652"/>
            <a:ext cx="12214975" cy="5316172"/>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7"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image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013090-AD91-9E4E-A26F-8BC4969B062E}"/>
              </a:ext>
            </a:extLst>
          </p:cNvPr>
          <p:cNvPicPr>
            <a:picLocks noChangeAspect="1"/>
          </p:cNvPicPr>
          <p:nvPr userDrawn="1"/>
        </p:nvPicPr>
        <p:blipFill>
          <a:blip r:embed="rId2"/>
          <a:stretch>
            <a:fillRect/>
          </a:stretch>
        </p:blipFill>
        <p:spPr>
          <a:xfrm>
            <a:off x="-16038" y="-12653"/>
            <a:ext cx="12213265" cy="5307463"/>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7"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image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CFDBE-C74D-5A41-A781-A9C298C50465}"/>
              </a:ext>
            </a:extLst>
          </p:cNvPr>
          <p:cNvPicPr>
            <a:picLocks noChangeAspect="1"/>
          </p:cNvPicPr>
          <p:nvPr userDrawn="1"/>
        </p:nvPicPr>
        <p:blipFill>
          <a:blip r:embed="rId2"/>
          <a:stretch>
            <a:fillRect/>
          </a:stretch>
        </p:blipFill>
        <p:spPr>
          <a:xfrm>
            <a:off x="-22975" y="-12652"/>
            <a:ext cx="12214975" cy="5316172"/>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image7">
    <p:spTree>
      <p:nvGrpSpPr>
        <p:cNvPr id="1" name=""/>
        <p:cNvGrpSpPr/>
        <p:nvPr/>
      </p:nvGrpSpPr>
      <p:grpSpPr>
        <a:xfrm>
          <a:off x="0" y="0"/>
          <a:ext cx="0" cy="0"/>
          <a:chOff x="0" y="0"/>
          <a:chExt cx="0" cy="0"/>
        </a:xfrm>
      </p:grpSpPr>
      <p:pic>
        <p:nvPicPr>
          <p:cNvPr id="6" name="Picture 5" descr="A picture containing table, sitting, small, cake&#10;&#10;Description automatically generated">
            <a:extLst>
              <a:ext uri="{FF2B5EF4-FFF2-40B4-BE49-F238E27FC236}">
                <a16:creationId xmlns:a16="http://schemas.microsoft.com/office/drawing/2014/main" id="{43C8883A-1065-6C4E-AAE7-DA4A787ACE87}"/>
              </a:ext>
            </a:extLst>
          </p:cNvPr>
          <p:cNvPicPr>
            <a:picLocks noChangeAspect="1"/>
          </p:cNvPicPr>
          <p:nvPr userDrawn="1"/>
        </p:nvPicPr>
        <p:blipFill>
          <a:blip r:embed="rId2"/>
          <a:stretch>
            <a:fillRect/>
          </a:stretch>
        </p:blipFill>
        <p:spPr>
          <a:xfrm>
            <a:off x="0" y="-10633"/>
            <a:ext cx="12192000" cy="5283200"/>
          </a:xfrm>
          <a:prstGeom prst="rect">
            <a:avLst/>
          </a:prstGeom>
        </p:spPr>
      </p:pic>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6"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8"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extLst>
      <p:ext uri="{BB962C8B-B14F-4D97-AF65-F5344CB8AC3E}">
        <p14:creationId xmlns:p14="http://schemas.microsoft.com/office/powerpoint/2010/main" val="3426231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custom_im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12699"/>
            <a:ext cx="12202079" cy="5246988"/>
          </a:xfrm>
          <a:custGeom>
            <a:avLst/>
            <a:gdLst>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5225723 h 5225723"/>
              <a:gd name="connsiteX5" fmla="*/ 0 w 12196763"/>
              <a:gd name="connsiteY5" fmla="*/ 0 h 5225723"/>
              <a:gd name="connsiteX6" fmla="*/ 0 w 12196763"/>
              <a:gd name="connsiteY6" fmla="*/ 0 h 5225723"/>
              <a:gd name="connsiteX0" fmla="*/ 0 w 12196763"/>
              <a:gd name="connsiteY0" fmla="*/ 0 h 5225723"/>
              <a:gd name="connsiteX1" fmla="*/ 10202575 w 12196763"/>
              <a:gd name="connsiteY1" fmla="*/ 0 h 5225723"/>
              <a:gd name="connsiteX2" fmla="*/ 12196763 w 12196763"/>
              <a:gd name="connsiteY2" fmla="*/ 1994188 h 5225723"/>
              <a:gd name="connsiteX3" fmla="*/ 12196763 w 12196763"/>
              <a:gd name="connsiteY3" fmla="*/ 5225723 h 5225723"/>
              <a:gd name="connsiteX4" fmla="*/ 0 w 12196763"/>
              <a:gd name="connsiteY4" fmla="*/ 2916156 h 5225723"/>
              <a:gd name="connsiteX5" fmla="*/ 0 w 12196763"/>
              <a:gd name="connsiteY5" fmla="*/ 0 h 5225723"/>
              <a:gd name="connsiteX6" fmla="*/ 0 w 12196763"/>
              <a:gd name="connsiteY6" fmla="*/ 0 h 5225723"/>
              <a:gd name="connsiteX0" fmla="*/ 0 w 12202079"/>
              <a:gd name="connsiteY0" fmla="*/ 0 h 5246988"/>
              <a:gd name="connsiteX1" fmla="*/ 10202575 w 12202079"/>
              <a:gd name="connsiteY1" fmla="*/ 0 h 5246988"/>
              <a:gd name="connsiteX2" fmla="*/ 12196763 w 12202079"/>
              <a:gd name="connsiteY2" fmla="*/ 1994188 h 5246988"/>
              <a:gd name="connsiteX3" fmla="*/ 12202079 w 12202079"/>
              <a:gd name="connsiteY3" fmla="*/ 5246988 h 5246988"/>
              <a:gd name="connsiteX4" fmla="*/ 0 w 12202079"/>
              <a:gd name="connsiteY4" fmla="*/ 2916156 h 5246988"/>
              <a:gd name="connsiteX5" fmla="*/ 0 w 12202079"/>
              <a:gd name="connsiteY5" fmla="*/ 0 h 5246988"/>
              <a:gd name="connsiteX6" fmla="*/ 0 w 12202079"/>
              <a:gd name="connsiteY6" fmla="*/ 0 h 524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2079" h="5246988">
                <a:moveTo>
                  <a:pt x="0" y="0"/>
                </a:moveTo>
                <a:lnTo>
                  <a:pt x="10202575" y="0"/>
                </a:lnTo>
                <a:lnTo>
                  <a:pt x="12196763" y="1994188"/>
                </a:lnTo>
                <a:lnTo>
                  <a:pt x="12202079" y="5246988"/>
                </a:lnTo>
                <a:lnTo>
                  <a:pt x="0" y="2916156"/>
                </a:lnTo>
                <a:lnTo>
                  <a:pt x="0" y="0"/>
                </a:lnTo>
                <a:lnTo>
                  <a:pt x="0" y="0"/>
                </a:lnTo>
                <a:close/>
              </a:path>
            </a:pathLst>
          </a:custGeom>
        </p:spPr>
        <p:txBody>
          <a:bodyPr anchor="ctr"/>
          <a:lstStyle>
            <a:lvl1pPr algn="ctr">
              <a:defRPr/>
            </a:lvl1pPr>
          </a:lstStyle>
          <a:p>
            <a:r>
              <a:rPr lang="en-US"/>
              <a:t>Click icon to add picture</a:t>
            </a:r>
          </a:p>
        </p:txBody>
      </p:sp>
      <p:sp>
        <p:nvSpPr>
          <p:cNvPr id="10" name="Freeform 9"/>
          <p:cNvSpPr/>
          <p:nvPr userDrawn="1"/>
        </p:nvSpPr>
        <p:spPr>
          <a:xfrm>
            <a:off x="-18930" y="2886832"/>
            <a:ext cx="12216157" cy="3979419"/>
          </a:xfrm>
          <a:custGeom>
            <a:avLst/>
            <a:gdLst>
              <a:gd name="connsiteX0" fmla="*/ 0 w 12260826"/>
              <a:gd name="connsiteY0" fmla="*/ 0 h 5270090"/>
              <a:gd name="connsiteX1" fmla="*/ 12260826 w 12260826"/>
              <a:gd name="connsiteY1" fmla="*/ 4817806 h 5270090"/>
              <a:gd name="connsiteX2" fmla="*/ 12260826 w 12260826"/>
              <a:gd name="connsiteY2" fmla="*/ 5270090 h 5270090"/>
              <a:gd name="connsiteX3" fmla="*/ 29497 w 12260826"/>
              <a:gd name="connsiteY3" fmla="*/ 5270090 h 5270090"/>
              <a:gd name="connsiteX4" fmla="*/ 0 w 12260826"/>
              <a:gd name="connsiteY4" fmla="*/ 0 h 5270090"/>
              <a:gd name="connsiteX0" fmla="*/ 7935 w 12231329"/>
              <a:gd name="connsiteY0" fmla="*/ 0 h 5254048"/>
              <a:gd name="connsiteX1" fmla="*/ 12231329 w 12231329"/>
              <a:gd name="connsiteY1" fmla="*/ 4801764 h 5254048"/>
              <a:gd name="connsiteX2" fmla="*/ 12231329 w 12231329"/>
              <a:gd name="connsiteY2" fmla="*/ 5254048 h 5254048"/>
              <a:gd name="connsiteX3" fmla="*/ 0 w 12231329"/>
              <a:gd name="connsiteY3" fmla="*/ 5254048 h 5254048"/>
              <a:gd name="connsiteX4" fmla="*/ 7935 w 12231329"/>
              <a:gd name="connsiteY4" fmla="*/ 0 h 5254048"/>
              <a:gd name="connsiteX0" fmla="*/ 0 w 12223394"/>
              <a:gd name="connsiteY0" fmla="*/ 0 h 5259395"/>
              <a:gd name="connsiteX1" fmla="*/ 12223394 w 12223394"/>
              <a:gd name="connsiteY1" fmla="*/ 4801764 h 5259395"/>
              <a:gd name="connsiteX2" fmla="*/ 12223394 w 12223394"/>
              <a:gd name="connsiteY2" fmla="*/ 5254048 h 5259395"/>
              <a:gd name="connsiteX3" fmla="*/ 72276 w 12223394"/>
              <a:gd name="connsiteY3" fmla="*/ 5259395 h 5259395"/>
              <a:gd name="connsiteX4" fmla="*/ 0 w 12223394"/>
              <a:gd name="connsiteY4" fmla="*/ 0 h 5259395"/>
              <a:gd name="connsiteX0" fmla="*/ 0 w 12223394"/>
              <a:gd name="connsiteY0" fmla="*/ 0 h 5264743"/>
              <a:gd name="connsiteX1" fmla="*/ 12223394 w 12223394"/>
              <a:gd name="connsiteY1" fmla="*/ 4801764 h 5264743"/>
              <a:gd name="connsiteX2" fmla="*/ 12223394 w 12223394"/>
              <a:gd name="connsiteY2" fmla="*/ 5254048 h 5264743"/>
              <a:gd name="connsiteX3" fmla="*/ 8107 w 12223394"/>
              <a:gd name="connsiteY3" fmla="*/ 5264743 h 5264743"/>
              <a:gd name="connsiteX4" fmla="*/ 0 w 12223394"/>
              <a:gd name="connsiteY4" fmla="*/ 0 h 5264743"/>
              <a:gd name="connsiteX0" fmla="*/ 0 w 12223394"/>
              <a:gd name="connsiteY0" fmla="*/ 0 h 5254048"/>
              <a:gd name="connsiteX1" fmla="*/ 12223394 w 12223394"/>
              <a:gd name="connsiteY1" fmla="*/ 4801764 h 5254048"/>
              <a:gd name="connsiteX2" fmla="*/ 12223394 w 12223394"/>
              <a:gd name="connsiteY2" fmla="*/ 5254048 h 5254048"/>
              <a:gd name="connsiteX3" fmla="*/ 8107 w 12223394"/>
              <a:gd name="connsiteY3" fmla="*/ 5238006 h 5254048"/>
              <a:gd name="connsiteX4" fmla="*/ 0 w 12223394"/>
              <a:gd name="connsiteY4" fmla="*/ 0 h 5254048"/>
              <a:gd name="connsiteX0" fmla="*/ 0 w 12223394"/>
              <a:gd name="connsiteY0" fmla="*/ 0 h 4841452"/>
              <a:gd name="connsiteX1" fmla="*/ 12223394 w 12223394"/>
              <a:gd name="connsiteY1" fmla="*/ 4389168 h 4841452"/>
              <a:gd name="connsiteX2" fmla="*/ 12223394 w 12223394"/>
              <a:gd name="connsiteY2" fmla="*/ 4841452 h 4841452"/>
              <a:gd name="connsiteX3" fmla="*/ 8107 w 12223394"/>
              <a:gd name="connsiteY3" fmla="*/ 4825410 h 4841452"/>
              <a:gd name="connsiteX4" fmla="*/ 0 w 12223394"/>
              <a:gd name="connsiteY4" fmla="*/ 0 h 4841452"/>
              <a:gd name="connsiteX0" fmla="*/ 3585 w 12215828"/>
              <a:gd name="connsiteY0" fmla="*/ 0 h 4629579"/>
              <a:gd name="connsiteX1" fmla="*/ 12215828 w 12215828"/>
              <a:gd name="connsiteY1" fmla="*/ 4177295 h 4629579"/>
              <a:gd name="connsiteX2" fmla="*/ 12215828 w 12215828"/>
              <a:gd name="connsiteY2" fmla="*/ 4629579 h 4629579"/>
              <a:gd name="connsiteX3" fmla="*/ 541 w 12215828"/>
              <a:gd name="connsiteY3" fmla="*/ 4613537 h 4629579"/>
              <a:gd name="connsiteX4" fmla="*/ 3585 w 12215828"/>
              <a:gd name="connsiteY4" fmla="*/ 0 h 4629579"/>
              <a:gd name="connsiteX0" fmla="*/ 3585 w 12215828"/>
              <a:gd name="connsiteY0" fmla="*/ 0 h 4685336"/>
              <a:gd name="connsiteX1" fmla="*/ 12215828 w 12215828"/>
              <a:gd name="connsiteY1" fmla="*/ 4233052 h 4685336"/>
              <a:gd name="connsiteX2" fmla="*/ 12215828 w 12215828"/>
              <a:gd name="connsiteY2" fmla="*/ 4685336 h 4685336"/>
              <a:gd name="connsiteX3" fmla="*/ 541 w 12215828"/>
              <a:gd name="connsiteY3" fmla="*/ 4669294 h 4685336"/>
              <a:gd name="connsiteX4" fmla="*/ 3585 w 12215828"/>
              <a:gd name="connsiteY4" fmla="*/ 0 h 4685336"/>
              <a:gd name="connsiteX0" fmla="*/ 3585 w 12249282"/>
              <a:gd name="connsiteY0" fmla="*/ 0 h 4685336"/>
              <a:gd name="connsiteX1" fmla="*/ 12249282 w 12249282"/>
              <a:gd name="connsiteY1" fmla="*/ 3842759 h 4685336"/>
              <a:gd name="connsiteX2" fmla="*/ 12215828 w 12249282"/>
              <a:gd name="connsiteY2" fmla="*/ 4685336 h 4685336"/>
              <a:gd name="connsiteX3" fmla="*/ 541 w 12249282"/>
              <a:gd name="connsiteY3" fmla="*/ 4669294 h 4685336"/>
              <a:gd name="connsiteX4" fmla="*/ 3585 w 12249282"/>
              <a:gd name="connsiteY4" fmla="*/ 0 h 4685336"/>
              <a:gd name="connsiteX0" fmla="*/ 0 w 12279151"/>
              <a:gd name="connsiteY0" fmla="*/ 0 h 4573823"/>
              <a:gd name="connsiteX1" fmla="*/ 12279151 w 12279151"/>
              <a:gd name="connsiteY1" fmla="*/ 3731246 h 4573823"/>
              <a:gd name="connsiteX2" fmla="*/ 12245697 w 12279151"/>
              <a:gd name="connsiteY2" fmla="*/ 4573823 h 4573823"/>
              <a:gd name="connsiteX3" fmla="*/ 30410 w 12279151"/>
              <a:gd name="connsiteY3" fmla="*/ 4557781 h 4573823"/>
              <a:gd name="connsiteX4" fmla="*/ 0 w 12279151"/>
              <a:gd name="connsiteY4" fmla="*/ 0 h 4573823"/>
              <a:gd name="connsiteX0" fmla="*/ 0 w 12346058"/>
              <a:gd name="connsiteY0" fmla="*/ 0 h 4573823"/>
              <a:gd name="connsiteX1" fmla="*/ 12346058 w 12346058"/>
              <a:gd name="connsiteY1" fmla="*/ 3541675 h 4573823"/>
              <a:gd name="connsiteX2" fmla="*/ 12245697 w 12346058"/>
              <a:gd name="connsiteY2" fmla="*/ 4573823 h 4573823"/>
              <a:gd name="connsiteX3" fmla="*/ 30410 w 12346058"/>
              <a:gd name="connsiteY3" fmla="*/ 4557781 h 4573823"/>
              <a:gd name="connsiteX4" fmla="*/ 0 w 12346058"/>
              <a:gd name="connsiteY4" fmla="*/ 0 h 4573823"/>
              <a:gd name="connsiteX0" fmla="*/ 0 w 12245697"/>
              <a:gd name="connsiteY0" fmla="*/ 0 h 4573823"/>
              <a:gd name="connsiteX1" fmla="*/ 12211379 w 12245697"/>
              <a:gd name="connsiteY1" fmla="*/ 3492056 h 4573823"/>
              <a:gd name="connsiteX2" fmla="*/ 12245697 w 12245697"/>
              <a:gd name="connsiteY2" fmla="*/ 4573823 h 4573823"/>
              <a:gd name="connsiteX3" fmla="*/ 30410 w 12245697"/>
              <a:gd name="connsiteY3" fmla="*/ 4557781 h 4573823"/>
              <a:gd name="connsiteX4" fmla="*/ 0 w 12245697"/>
              <a:gd name="connsiteY4" fmla="*/ 0 h 4573823"/>
              <a:gd name="connsiteX0" fmla="*/ 0 w 12211379"/>
              <a:gd name="connsiteY0" fmla="*/ 0 h 4557781"/>
              <a:gd name="connsiteX1" fmla="*/ 12211379 w 12211379"/>
              <a:gd name="connsiteY1" fmla="*/ 3492056 h 4557781"/>
              <a:gd name="connsiteX2" fmla="*/ 11756600 w 12211379"/>
              <a:gd name="connsiteY2" fmla="*/ 4020930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1827484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31293 h 4557781"/>
              <a:gd name="connsiteX3" fmla="*/ 30410 w 12211379"/>
              <a:gd name="connsiteY3" fmla="*/ 4557781 h 4557781"/>
              <a:gd name="connsiteX4" fmla="*/ 0 w 12211379"/>
              <a:gd name="connsiteY4" fmla="*/ 0 h 4557781"/>
              <a:gd name="connsiteX0" fmla="*/ 0 w 12211379"/>
              <a:gd name="connsiteY0" fmla="*/ 0 h 4557781"/>
              <a:gd name="connsiteX1" fmla="*/ 12211379 w 12211379"/>
              <a:gd name="connsiteY1" fmla="*/ 3492056 h 4557781"/>
              <a:gd name="connsiteX2" fmla="*/ 12210257 w 12211379"/>
              <a:gd name="connsiteY2" fmla="*/ 4541341 h 4557781"/>
              <a:gd name="connsiteX3" fmla="*/ 30410 w 12211379"/>
              <a:gd name="connsiteY3" fmla="*/ 4557781 h 4557781"/>
              <a:gd name="connsiteX4" fmla="*/ 0 w 12211379"/>
              <a:gd name="connsiteY4" fmla="*/ 0 h 4557781"/>
              <a:gd name="connsiteX0" fmla="*/ 0 w 12221427"/>
              <a:gd name="connsiteY0" fmla="*/ 0 h 4557781"/>
              <a:gd name="connsiteX1" fmla="*/ 12221427 w 12221427"/>
              <a:gd name="connsiteY1" fmla="*/ 3502104 h 4557781"/>
              <a:gd name="connsiteX2" fmla="*/ 12210257 w 12221427"/>
              <a:gd name="connsiteY2" fmla="*/ 4541341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30410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25696 w 12221427"/>
              <a:gd name="connsiteY3" fmla="*/ 4557781 h 4557781"/>
              <a:gd name="connsiteX4" fmla="*/ 0 w 12221427"/>
              <a:gd name="connsiteY4" fmla="*/ 0 h 4557781"/>
              <a:gd name="connsiteX0" fmla="*/ 0 w 12221427"/>
              <a:gd name="connsiteY0" fmla="*/ 0 h 4557781"/>
              <a:gd name="connsiteX1" fmla="*/ 12221427 w 12221427"/>
              <a:gd name="connsiteY1" fmla="*/ 3502104 h 4557781"/>
              <a:gd name="connsiteX2" fmla="*/ 12219684 w 12221427"/>
              <a:gd name="connsiteY2" fmla="*/ 4546055 h 4557781"/>
              <a:gd name="connsiteX3" fmla="*/ 16269 w 12221427"/>
              <a:gd name="connsiteY3" fmla="*/ 4557781 h 4557781"/>
              <a:gd name="connsiteX4" fmla="*/ 0 w 12221427"/>
              <a:gd name="connsiteY4" fmla="*/ 0 h 4557781"/>
              <a:gd name="connsiteX0" fmla="*/ 0 w 12221427"/>
              <a:gd name="connsiteY0" fmla="*/ 0 h 4562495"/>
              <a:gd name="connsiteX1" fmla="*/ 12221427 w 12221427"/>
              <a:gd name="connsiteY1" fmla="*/ 3502104 h 4562495"/>
              <a:gd name="connsiteX2" fmla="*/ 12219684 w 12221427"/>
              <a:gd name="connsiteY2" fmla="*/ 4546055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1599482 w 12221427"/>
              <a:gd name="connsiteY2" fmla="*/ 4021269 h 4562495"/>
              <a:gd name="connsiteX3" fmla="*/ 6842 w 12221427"/>
              <a:gd name="connsiteY3" fmla="*/ 4562495 h 4562495"/>
              <a:gd name="connsiteX4" fmla="*/ 0 w 12221427"/>
              <a:gd name="connsiteY4" fmla="*/ 0 h 4562495"/>
              <a:gd name="connsiteX0" fmla="*/ 0 w 12221427"/>
              <a:gd name="connsiteY0" fmla="*/ 0 h 4562495"/>
              <a:gd name="connsiteX1" fmla="*/ 12221427 w 12221427"/>
              <a:gd name="connsiteY1" fmla="*/ 3502104 h 4562495"/>
              <a:gd name="connsiteX2" fmla="*/ 12211733 w 12221427"/>
              <a:gd name="connsiteY2" fmla="*/ 4530152 h 4562495"/>
              <a:gd name="connsiteX3" fmla="*/ 6842 w 12221427"/>
              <a:gd name="connsiteY3" fmla="*/ 4562495 h 4562495"/>
              <a:gd name="connsiteX4" fmla="*/ 0 w 12221427"/>
              <a:gd name="connsiteY4" fmla="*/ 0 h 4562495"/>
              <a:gd name="connsiteX0" fmla="*/ 33052 w 12214722"/>
              <a:gd name="connsiteY0" fmla="*/ 0 h 4546593"/>
              <a:gd name="connsiteX1" fmla="*/ 12214722 w 12214722"/>
              <a:gd name="connsiteY1" fmla="*/ 3486202 h 4546593"/>
              <a:gd name="connsiteX2" fmla="*/ 12205028 w 12214722"/>
              <a:gd name="connsiteY2" fmla="*/ 4514250 h 4546593"/>
              <a:gd name="connsiteX3" fmla="*/ 137 w 12214722"/>
              <a:gd name="connsiteY3" fmla="*/ 4546593 h 4546593"/>
              <a:gd name="connsiteX4" fmla="*/ 33052 w 12214722"/>
              <a:gd name="connsiteY4" fmla="*/ 0 h 4546593"/>
              <a:gd name="connsiteX0" fmla="*/ 25134 w 12214755"/>
              <a:gd name="connsiteY0" fmla="*/ 0 h 4538641"/>
              <a:gd name="connsiteX1" fmla="*/ 12214755 w 12214755"/>
              <a:gd name="connsiteY1" fmla="*/ 3478250 h 4538641"/>
              <a:gd name="connsiteX2" fmla="*/ 12205061 w 12214755"/>
              <a:gd name="connsiteY2" fmla="*/ 4506298 h 4538641"/>
              <a:gd name="connsiteX3" fmla="*/ 170 w 12214755"/>
              <a:gd name="connsiteY3" fmla="*/ 4538641 h 4538641"/>
              <a:gd name="connsiteX4" fmla="*/ 25134 w 12214755"/>
              <a:gd name="connsiteY4" fmla="*/ 0 h 4538641"/>
              <a:gd name="connsiteX0" fmla="*/ 9400 w 12214923"/>
              <a:gd name="connsiteY0" fmla="*/ 0 h 4530690"/>
              <a:gd name="connsiteX1" fmla="*/ 12214923 w 12214923"/>
              <a:gd name="connsiteY1" fmla="*/ 3470299 h 4530690"/>
              <a:gd name="connsiteX2" fmla="*/ 12205229 w 12214923"/>
              <a:gd name="connsiteY2" fmla="*/ 4498347 h 4530690"/>
              <a:gd name="connsiteX3" fmla="*/ 338 w 12214923"/>
              <a:gd name="connsiteY3" fmla="*/ 4530690 h 4530690"/>
              <a:gd name="connsiteX4" fmla="*/ 9400 w 12214923"/>
              <a:gd name="connsiteY4" fmla="*/ 0 h 4530690"/>
              <a:gd name="connsiteX0" fmla="*/ 0 w 12205523"/>
              <a:gd name="connsiteY0" fmla="*/ 0 h 4498347"/>
              <a:gd name="connsiteX1" fmla="*/ 12205523 w 12205523"/>
              <a:gd name="connsiteY1" fmla="*/ 3470299 h 4498347"/>
              <a:gd name="connsiteX2" fmla="*/ 12195829 w 12205523"/>
              <a:gd name="connsiteY2" fmla="*/ 4498347 h 4498347"/>
              <a:gd name="connsiteX3" fmla="*/ 285136 w 12205523"/>
              <a:gd name="connsiteY3" fmla="*/ 4268297 h 4498347"/>
              <a:gd name="connsiteX4" fmla="*/ 0 w 12205523"/>
              <a:gd name="connsiteY4" fmla="*/ 0 h 4498347"/>
              <a:gd name="connsiteX0" fmla="*/ 0 w 12205523"/>
              <a:gd name="connsiteY0" fmla="*/ 0 h 4506836"/>
              <a:gd name="connsiteX1" fmla="*/ 12205523 w 12205523"/>
              <a:gd name="connsiteY1" fmla="*/ 3470299 h 4506836"/>
              <a:gd name="connsiteX2" fmla="*/ 12195829 w 12205523"/>
              <a:gd name="connsiteY2" fmla="*/ 4498347 h 4506836"/>
              <a:gd name="connsiteX3" fmla="*/ 6841 w 12205523"/>
              <a:gd name="connsiteY3" fmla="*/ 4506836 h 4506836"/>
              <a:gd name="connsiteX4" fmla="*/ 0 w 12205523"/>
              <a:gd name="connsiteY4" fmla="*/ 0 h 4506836"/>
              <a:gd name="connsiteX0" fmla="*/ 0 w 12205523"/>
              <a:gd name="connsiteY0" fmla="*/ 0 h 4511047"/>
              <a:gd name="connsiteX1" fmla="*/ 12205523 w 12205523"/>
              <a:gd name="connsiteY1" fmla="*/ 3470299 h 4511047"/>
              <a:gd name="connsiteX2" fmla="*/ 12202179 w 12205523"/>
              <a:gd name="connsiteY2" fmla="*/ 4511047 h 4511047"/>
              <a:gd name="connsiteX3" fmla="*/ 6841 w 12205523"/>
              <a:gd name="connsiteY3" fmla="*/ 4506836 h 4511047"/>
              <a:gd name="connsiteX4" fmla="*/ 0 w 12205523"/>
              <a:gd name="connsiteY4" fmla="*/ 0 h 4511047"/>
              <a:gd name="connsiteX0" fmla="*/ 0 w 12216156"/>
              <a:gd name="connsiteY0" fmla="*/ 0 h 3958154"/>
              <a:gd name="connsiteX1" fmla="*/ 12216156 w 12216156"/>
              <a:gd name="connsiteY1" fmla="*/ 2917406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58154"/>
              <a:gd name="connsiteX1" fmla="*/ 12216156 w 12216156"/>
              <a:gd name="connsiteY1" fmla="*/ 2715387 h 3958154"/>
              <a:gd name="connsiteX2" fmla="*/ 12212812 w 12216156"/>
              <a:gd name="connsiteY2" fmla="*/ 3958154 h 3958154"/>
              <a:gd name="connsiteX3" fmla="*/ 17474 w 12216156"/>
              <a:gd name="connsiteY3" fmla="*/ 3953943 h 3958154"/>
              <a:gd name="connsiteX4" fmla="*/ 0 w 12216156"/>
              <a:gd name="connsiteY4" fmla="*/ 0 h 3958154"/>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736652 h 3979419"/>
              <a:gd name="connsiteX2" fmla="*/ 12212812 w 12216156"/>
              <a:gd name="connsiteY2" fmla="*/ 3979419 h 3979419"/>
              <a:gd name="connsiteX3" fmla="*/ 17474 w 12216156"/>
              <a:gd name="connsiteY3" fmla="*/ 3975208 h 3979419"/>
              <a:gd name="connsiteX4" fmla="*/ 0 w 12216156"/>
              <a:gd name="connsiteY4" fmla="*/ 0 h 3979419"/>
              <a:gd name="connsiteX0" fmla="*/ 0 w 12216156"/>
              <a:gd name="connsiteY0" fmla="*/ 0 h 3979419"/>
              <a:gd name="connsiteX1" fmla="*/ 12216156 w 12216156"/>
              <a:gd name="connsiteY1" fmla="*/ 2332614 h 3979419"/>
              <a:gd name="connsiteX2" fmla="*/ 12212812 w 12216156"/>
              <a:gd name="connsiteY2" fmla="*/ 3979419 h 3979419"/>
              <a:gd name="connsiteX3" fmla="*/ 17474 w 12216156"/>
              <a:gd name="connsiteY3" fmla="*/ 3975208 h 3979419"/>
              <a:gd name="connsiteX4" fmla="*/ 0 w 12216156"/>
              <a:gd name="connsiteY4" fmla="*/ 0 h 397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156" h="3979419">
                <a:moveTo>
                  <a:pt x="0" y="0"/>
                </a:moveTo>
                <a:lnTo>
                  <a:pt x="12216156" y="2332614"/>
                </a:lnTo>
                <a:cubicBezTo>
                  <a:pt x="12212925" y="2675297"/>
                  <a:pt x="12216043" y="3636736"/>
                  <a:pt x="12212812" y="3979419"/>
                </a:cubicBezTo>
                <a:lnTo>
                  <a:pt x="17474" y="3975208"/>
                </a:lnTo>
                <a:cubicBezTo>
                  <a:pt x="14772" y="2220294"/>
                  <a:pt x="2702" y="1754914"/>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11"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9" name="Title 1"/>
          <p:cNvSpPr>
            <a:spLocks noGrp="1"/>
          </p:cNvSpPr>
          <p:nvPr>
            <p:ph type="ctrTitle" hasCustomPrompt="1"/>
          </p:nvPr>
        </p:nvSpPr>
        <p:spPr>
          <a:xfrm>
            <a:off x="307663" y="3785082"/>
            <a:ext cx="4527320" cy="738664"/>
          </a:xfrm>
          <a:prstGeom prst="rect">
            <a:avLst/>
          </a:prstGeom>
        </p:spPr>
        <p:txBody>
          <a:bodyPr vert="horz" lIns="0" tIns="0" rIns="0" bIns="0" anchor="ctr" anchorCtr="0">
            <a:noAutofit/>
          </a:bodyPr>
          <a:lstStyle>
            <a:lvl1pPr algn="l">
              <a:lnSpc>
                <a:spcPct val="100000"/>
              </a:lnSpc>
              <a:defRPr sz="4000" b="1" i="0">
                <a:solidFill>
                  <a:srgbClr val="9091B3"/>
                </a:solidFill>
                <a:latin typeface="Arial Black" charset="0"/>
                <a:ea typeface="Arial Black" charset="0"/>
                <a:cs typeface="Arial Black" charset="0"/>
              </a:defRPr>
            </a:lvl1pPr>
          </a:lstStyle>
          <a:p>
            <a:r>
              <a:rPr lang="en-US"/>
              <a:t>UKAEA</a:t>
            </a:r>
          </a:p>
        </p:txBody>
      </p:sp>
      <p:sp>
        <p:nvSpPr>
          <p:cNvPr id="14" name="Subtitle 2"/>
          <p:cNvSpPr>
            <a:spLocks noGrp="1"/>
          </p:cNvSpPr>
          <p:nvPr>
            <p:ph type="subTitle" idx="1" hasCustomPrompt="1"/>
          </p:nvPr>
        </p:nvSpPr>
        <p:spPr>
          <a:xfrm>
            <a:off x="307662" y="4594103"/>
            <a:ext cx="8734738" cy="1287122"/>
          </a:xfrm>
        </p:spPr>
        <p:txBody>
          <a:bodyPr lIns="0" tIns="0" rIns="0" bIns="0" anchor="ctr" anchorCtr="0">
            <a:normAutofit/>
          </a:bodyPr>
          <a:lstStyle>
            <a:lvl1pPr marL="0" indent="0" algn="l">
              <a:lnSpc>
                <a:spcPct val="100000"/>
              </a:lnSpc>
              <a:spcBef>
                <a:spcPts val="0"/>
              </a:spcBef>
              <a:buNone/>
              <a:defRPr sz="4800" b="1" i="0">
                <a:solidFill>
                  <a:schemeClr val="bg1"/>
                </a:solidFill>
                <a:latin typeface="Arial Black" charset="0"/>
                <a:ea typeface="Arial Black" charset="0"/>
                <a:cs typeface="Arial Black"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title</a:t>
            </a:r>
          </a:p>
        </p:txBody>
      </p:sp>
      <p:sp>
        <p:nvSpPr>
          <p:cNvPr id="15" name="Text Placeholder 12"/>
          <p:cNvSpPr>
            <a:spLocks noGrp="1"/>
          </p:cNvSpPr>
          <p:nvPr>
            <p:ph type="body" sz="quarter" idx="14" hasCustomPrompt="1"/>
          </p:nvPr>
        </p:nvSpPr>
        <p:spPr>
          <a:xfrm>
            <a:off x="307714" y="6050503"/>
            <a:ext cx="7324725" cy="588486"/>
          </a:xfrm>
        </p:spPr>
        <p:txBody>
          <a:bodyPr lIns="0" tIns="0" rIns="0" bIns="0">
            <a:normAutofit/>
          </a:bodyPr>
          <a:lstStyle>
            <a:lvl1pPr>
              <a:defRPr sz="2000" b="1" i="0" baseline="0">
                <a:solidFill>
                  <a:srgbClr val="9091B3"/>
                </a:solidFill>
                <a:latin typeface="Arial Black" charset="0"/>
                <a:ea typeface="Arial Black" charset="0"/>
                <a:cs typeface="Arial Black" charset="0"/>
              </a:defRPr>
            </a:lvl1pPr>
          </a:lstStyle>
          <a:p>
            <a:pPr lvl="0"/>
            <a:r>
              <a:rPr lang="en-US"/>
              <a:t>Click to add text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riangle 6"/>
          <p:cNvSpPr/>
          <p:nvPr userDrawn="1"/>
        </p:nvSpPr>
        <p:spPr>
          <a:xfrm rot="10800000">
            <a:off x="10205791" y="-12651"/>
            <a:ext cx="1991783" cy="1991922"/>
          </a:xfrm>
          <a:custGeom>
            <a:avLst/>
            <a:gdLst>
              <a:gd name="connsiteX0" fmla="*/ 0 w 1991783"/>
              <a:gd name="connsiteY0" fmla="*/ 1991922 h 1991922"/>
              <a:gd name="connsiteX1" fmla="*/ 0 w 1991783"/>
              <a:gd name="connsiteY1" fmla="*/ 0 h 1991922"/>
              <a:gd name="connsiteX2" fmla="*/ 1991783 w 1991783"/>
              <a:gd name="connsiteY2" fmla="*/ 1991922 h 1991922"/>
              <a:gd name="connsiteX3" fmla="*/ 0 w 1991783"/>
              <a:gd name="connsiteY3" fmla="*/ 1991922 h 1991922"/>
              <a:gd name="connsiteX0" fmla="*/ 0 w 1991783"/>
              <a:gd name="connsiteY0" fmla="*/ 1991922 h 1991922"/>
              <a:gd name="connsiteX1" fmla="*/ 0 w 1991783"/>
              <a:gd name="connsiteY1" fmla="*/ 0 h 1991922"/>
              <a:gd name="connsiteX2" fmla="*/ 1991783 w 1991783"/>
              <a:gd name="connsiteY2" fmla="*/ 1979222 h 1991922"/>
              <a:gd name="connsiteX3" fmla="*/ 0 w 1991783"/>
              <a:gd name="connsiteY3" fmla="*/ 1991922 h 1991922"/>
            </a:gdLst>
            <a:ahLst/>
            <a:cxnLst>
              <a:cxn ang="0">
                <a:pos x="connsiteX0" y="connsiteY0"/>
              </a:cxn>
              <a:cxn ang="0">
                <a:pos x="connsiteX1" y="connsiteY1"/>
              </a:cxn>
              <a:cxn ang="0">
                <a:pos x="connsiteX2" y="connsiteY2"/>
              </a:cxn>
              <a:cxn ang="0">
                <a:pos x="connsiteX3" y="connsiteY3"/>
              </a:cxn>
            </a:cxnLst>
            <a:rect l="l" t="t" r="r" b="b"/>
            <a:pathLst>
              <a:path w="1991783" h="1991922">
                <a:moveTo>
                  <a:pt x="0" y="1991922"/>
                </a:moveTo>
                <a:lnTo>
                  <a:pt x="0" y="0"/>
                </a:lnTo>
                <a:lnTo>
                  <a:pt x="1991783" y="1979222"/>
                </a:lnTo>
                <a:lnTo>
                  <a:pt x="0" y="199192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schemeClr val="tx1"/>
              </a:solidFill>
            </a:endParaRPr>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11323877" y="190096"/>
            <a:ext cx="691844" cy="690506"/>
          </a:xfrm>
          <a:prstGeom prst="rect">
            <a:avLst/>
          </a:prstGeom>
        </p:spPr>
      </p:pic>
      <p:sp>
        <p:nvSpPr>
          <p:cNvPr id="3" name="Text Placeholder 2"/>
          <p:cNvSpPr>
            <a:spLocks noGrp="1"/>
          </p:cNvSpPr>
          <p:nvPr>
            <p:ph type="body" idx="1"/>
          </p:nvPr>
        </p:nvSpPr>
        <p:spPr>
          <a:xfrm>
            <a:off x="203200" y="1314930"/>
            <a:ext cx="11150600" cy="48620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Placeholder 23"/>
          <p:cNvSpPr>
            <a:spLocks noGrp="1"/>
          </p:cNvSpPr>
          <p:nvPr>
            <p:ph type="title"/>
          </p:nvPr>
        </p:nvSpPr>
        <p:spPr>
          <a:xfrm>
            <a:off x="203200" y="190097"/>
            <a:ext cx="11150600" cy="1094544"/>
          </a:xfrm>
          <a:prstGeom prst="rect">
            <a:avLst/>
          </a:prstGeom>
        </p:spPr>
        <p:txBody>
          <a:bodyPr vert="horz" lIns="91440" tIns="45720" rIns="91440" bIns="45720" rtlCol="0" anchor="t" anchorCtr="0">
            <a:normAutofit/>
          </a:bodyPr>
          <a:lstStyle/>
          <a:p>
            <a:r>
              <a:rPr lang="en-US"/>
              <a:t>Click to edit Master title style</a:t>
            </a:r>
          </a:p>
        </p:txBody>
      </p:sp>
      <p:sp>
        <p:nvSpPr>
          <p:cNvPr id="6" name="Slide Number Placeholder 5"/>
          <p:cNvSpPr>
            <a:spLocks noGrp="1"/>
          </p:cNvSpPr>
          <p:nvPr>
            <p:ph type="sldNum" sz="quarter" idx="4"/>
          </p:nvPr>
        </p:nvSpPr>
        <p:spPr>
          <a:xfrm>
            <a:off x="101600" y="6387702"/>
            <a:ext cx="663451" cy="365125"/>
          </a:xfrm>
          <a:prstGeom prst="rect">
            <a:avLst/>
          </a:prstGeom>
        </p:spPr>
        <p:txBody>
          <a:bodyPr vert="horz" lIns="91440" tIns="45720" rIns="91440" bIns="45720" rtlCol="0" anchor="ctr"/>
          <a:lstStyle>
            <a:lvl1pPr algn="r">
              <a:defRPr sz="2800" b="1" i="0">
                <a:solidFill>
                  <a:srgbClr val="9091B3"/>
                </a:solidFill>
                <a:latin typeface="Arial Black" charset="0"/>
                <a:ea typeface="Arial Black" charset="0"/>
                <a:cs typeface="Arial Black" charset="0"/>
              </a:defRPr>
            </a:lvl1pPr>
          </a:lstStyle>
          <a:p>
            <a:fld id="{35482B25-261F-464E-BDD8-63296DE4D8A4}" type="slidenum">
              <a:rPr lang="en-US" smtClean="0"/>
              <a:pPr/>
              <a:t>‹#›</a:t>
            </a:fld>
            <a:endParaRPr lang="en-US"/>
          </a:p>
        </p:txBody>
      </p:sp>
      <p:sp>
        <p:nvSpPr>
          <p:cNvPr id="9" name="Footer Placeholder 3"/>
          <p:cNvSpPr>
            <a:spLocks noGrp="1"/>
          </p:cNvSpPr>
          <p:nvPr>
            <p:ph type="ftr" sz="quarter" idx="3"/>
          </p:nvPr>
        </p:nvSpPr>
        <p:spPr>
          <a:xfrm>
            <a:off x="876221" y="6387700"/>
            <a:ext cx="7008821" cy="365125"/>
          </a:xfrm>
          <a:prstGeom prst="rect">
            <a:avLst/>
          </a:prstGeom>
        </p:spPr>
        <p:txBody>
          <a:bodyPr vert="horz" lIns="91440" tIns="45720" rIns="91440" bIns="45720" rtlCol="0" anchor="ctr"/>
          <a:lstStyle>
            <a:lvl1pPr algn="l">
              <a:defRPr sz="1100" b="1">
                <a:solidFill>
                  <a:schemeClr val="tx1"/>
                </a:solidFill>
                <a:latin typeface="Arial" charset="0"/>
                <a:ea typeface="Arial" charset="0"/>
                <a:cs typeface="Arial" charset="0"/>
              </a:defRPr>
            </a:lvl1pPr>
          </a:lstStyle>
          <a:p>
            <a:r>
              <a:rPr lang="en-US"/>
              <a:t>Official - Sensitive - Commercial </a:t>
            </a:r>
          </a:p>
        </p:txBody>
      </p:sp>
      <p:sp>
        <p:nvSpPr>
          <p:cNvPr id="10" name="Slide Number Placeholder 5"/>
          <p:cNvSpPr txBox="1">
            <a:spLocks/>
          </p:cNvSpPr>
          <p:nvPr userDrawn="1"/>
        </p:nvSpPr>
        <p:spPr>
          <a:xfrm flipH="1">
            <a:off x="765051" y="6357413"/>
            <a:ext cx="45719"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90919C"/>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0" i="0">
                <a:solidFill>
                  <a:schemeClr val="tx1"/>
                </a:solidFill>
                <a:latin typeface="Arial" charset="0"/>
                <a:ea typeface="Arial" charset="0"/>
                <a:cs typeface="Arial" charset="0"/>
              </a:rPr>
              <a:t>|</a:t>
            </a:r>
          </a:p>
        </p:txBody>
      </p:sp>
    </p:spTree>
    <p:extLst>
      <p:ext uri="{BB962C8B-B14F-4D97-AF65-F5344CB8AC3E}">
        <p14:creationId xmlns:p14="http://schemas.microsoft.com/office/powerpoint/2010/main" val="31676753"/>
      </p:ext>
    </p:extLst>
  </p:cSld>
  <p:clrMap bg1="lt1" tx1="dk1" bg2="lt2" tx2="dk2" accent1="accent1" accent2="accent2" accent3="accent3" accent4="accent4" accent5="accent5" accent6="accent6" hlink="hlink" folHlink="folHlink"/>
  <p:sldLayoutIdLst>
    <p:sldLayoutId id="2147483667" r:id="rId1"/>
    <p:sldLayoutId id="2147483650" r:id="rId2"/>
    <p:sldLayoutId id="2147483673" r:id="rId3"/>
    <p:sldLayoutId id="2147483652" r:id="rId4"/>
    <p:sldLayoutId id="2147483653" r:id="rId5"/>
    <p:sldLayoutId id="2147483660" r:id="rId6"/>
    <p:sldLayoutId id="2147483655" r:id="rId7"/>
    <p:sldLayoutId id="2147483651" r:id="rId8"/>
    <p:sldLayoutId id="2147483677" r:id="rId9"/>
    <p:sldLayoutId id="2147483670" r:id="rId10"/>
    <p:sldLayoutId id="2147483671" r:id="rId11"/>
    <p:sldLayoutId id="2147483674" r:id="rId12"/>
    <p:sldLayoutId id="2147483675" r:id="rId13"/>
    <p:sldLayoutId id="2147483676" r:id="rId14"/>
    <p:sldLayoutId id="2147483678" r:id="rId15"/>
    <p:sldLayoutId id="2147483672" r:id="rId16"/>
  </p:sldLayoutIdLst>
  <p:hf hdr="0" dt="0"/>
  <p:txStyles>
    <p:titleStyle>
      <a:lvl1pPr algn="l" defTabSz="914377" rtl="0" eaLnBrk="1" latinLnBrk="0" hangingPunct="1">
        <a:lnSpc>
          <a:spcPct val="100000"/>
        </a:lnSpc>
        <a:spcBef>
          <a:spcPct val="0"/>
        </a:spcBef>
        <a:buNone/>
        <a:defRPr sz="3600" b="1" i="0" kern="1200">
          <a:solidFill>
            <a:schemeClr val="tx1"/>
          </a:solidFill>
          <a:latin typeface="Arial Black" charset="0"/>
          <a:ea typeface="Arial Black" charset="0"/>
          <a:cs typeface="Arial Black" charset="0"/>
        </a:defRPr>
      </a:lvl1pPr>
    </p:titleStyle>
    <p:bodyStyle>
      <a:lvl1pPr marL="0" indent="0" algn="l" defTabSz="914377" rtl="0" eaLnBrk="1" latinLnBrk="0" hangingPunct="1">
        <a:lnSpc>
          <a:spcPct val="90000"/>
        </a:lnSpc>
        <a:spcBef>
          <a:spcPts val="1000"/>
        </a:spcBef>
        <a:buFont typeface="Arial"/>
        <a:buNone/>
        <a:defRPr sz="2400" kern="1200">
          <a:solidFill>
            <a:schemeClr val="tx1"/>
          </a:solidFill>
          <a:latin typeface="Arial" charset="0"/>
          <a:ea typeface="Arial" charset="0"/>
          <a:cs typeface="Arial" charset="0"/>
        </a:defRPr>
      </a:lvl1pPr>
      <a:lvl2pPr marL="457189"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2pPr>
      <a:lvl3pPr marL="914377" indent="0" algn="l" defTabSz="914377"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3pPr>
      <a:lvl4pPr marL="1371566"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4pPr>
      <a:lvl5pPr marL="1828754" indent="0" algn="l" defTabSz="914377"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18" Type="http://schemas.openxmlformats.org/officeDocument/2006/relationships/image" Target="../media/image25.png"/><Relationship Id="rId3" Type="http://schemas.openxmlformats.org/officeDocument/2006/relationships/image" Target="../media/image21.png"/><Relationship Id="rId21" Type="http://schemas.openxmlformats.org/officeDocument/2006/relationships/image" Target="../media/image28.png"/><Relationship Id="rId17" Type="http://schemas.openxmlformats.org/officeDocument/2006/relationships/image" Target="../media/image22.png"/><Relationship Id="rId2" Type="http://schemas.openxmlformats.org/officeDocument/2006/relationships/notesSlide" Target="../notesSlides/notesSlide7.xml"/><Relationship Id="rId16" Type="http://schemas.openxmlformats.org/officeDocument/2006/relationships/image" Target="../media/image160.png"/><Relationship Id="rId20" Type="http://schemas.openxmlformats.org/officeDocument/2006/relationships/image" Target="../media/image27.png"/><Relationship Id="rId1" Type="http://schemas.openxmlformats.org/officeDocument/2006/relationships/slideLayout" Target="../slideLayouts/slideLayout2.xml"/><Relationship Id="rId23" Type="http://schemas.openxmlformats.org/officeDocument/2006/relationships/image" Target="../media/image30.png"/><Relationship Id="rId19" Type="http://schemas.openxmlformats.org/officeDocument/2006/relationships/image" Target="../media/image26.png"/><Relationship Id="rId4" Type="http://schemas.openxmlformats.org/officeDocument/2006/relationships/image" Target="../media/image20.png"/><Relationship Id="rId22"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1.png"/><Relationship Id="rId4" Type="http://schemas.openxmlformats.org/officeDocument/2006/relationships/image" Target="../media/image40.emf"/></Relationships>
</file>

<file path=ppt/slides/_rels/slide13.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2.png"/><Relationship Id="rId4" Type="http://schemas.openxmlformats.org/officeDocument/2006/relationships/image" Target="../media/image41.emf"/></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close-up of a machine&#10;&#10;Description automatically generated">
            <a:extLst>
              <a:ext uri="{FF2B5EF4-FFF2-40B4-BE49-F238E27FC236}">
                <a16:creationId xmlns:a16="http://schemas.microsoft.com/office/drawing/2014/main" id="{28675757-4D0B-345D-440A-053711EBEAFC}"/>
              </a:ext>
            </a:extLst>
          </p:cNvPr>
          <p:cNvPicPr>
            <a:picLocks noGrp="1" noChangeAspect="1"/>
          </p:cNvPicPr>
          <p:nvPr>
            <p:ph type="pic" sz="quarter" idx="15"/>
          </p:nvPr>
        </p:nvPicPr>
        <p:blipFill>
          <a:blip r:embed="rId3"/>
          <a:srcRect t="11811" b="11811"/>
          <a:stretch>
            <a:fillRect/>
          </a:stretch>
        </p:blipFill>
        <p:spPr>
          <a:xfrm>
            <a:off x="10274" y="-12699"/>
            <a:ext cx="12202079" cy="5246988"/>
          </a:xfrm>
        </p:spPr>
      </p:pic>
      <p:sp>
        <p:nvSpPr>
          <p:cNvPr id="3" name="Title 2">
            <a:extLst>
              <a:ext uri="{FF2B5EF4-FFF2-40B4-BE49-F238E27FC236}">
                <a16:creationId xmlns:a16="http://schemas.microsoft.com/office/drawing/2014/main" id="{33832E05-302D-6ACB-7172-C4EC8FCF6EAF}"/>
              </a:ext>
            </a:extLst>
          </p:cNvPr>
          <p:cNvSpPr>
            <a:spLocks noGrp="1"/>
          </p:cNvSpPr>
          <p:nvPr>
            <p:ph type="ctrTitle"/>
          </p:nvPr>
        </p:nvSpPr>
        <p:spPr>
          <a:xfrm>
            <a:off x="307662" y="3880185"/>
            <a:ext cx="5385771" cy="738664"/>
          </a:xfrm>
        </p:spPr>
        <p:txBody>
          <a:bodyPr/>
          <a:lstStyle/>
          <a:p>
            <a:r>
              <a:rPr lang="en-GB" sz="3200" dirty="0"/>
              <a:t>Ken McClements</a:t>
            </a:r>
            <a:br>
              <a:rPr lang="en-GB" sz="3200" dirty="0"/>
            </a:br>
            <a:r>
              <a:rPr lang="en-GB" sz="3200" dirty="0"/>
              <a:t>UKAEA</a:t>
            </a:r>
          </a:p>
        </p:txBody>
      </p:sp>
      <p:sp>
        <p:nvSpPr>
          <p:cNvPr id="4" name="Subtitle 3">
            <a:extLst>
              <a:ext uri="{FF2B5EF4-FFF2-40B4-BE49-F238E27FC236}">
                <a16:creationId xmlns:a16="http://schemas.microsoft.com/office/drawing/2014/main" id="{86D26CC9-249A-0FDC-59B6-9C0E55EEAE46}"/>
              </a:ext>
            </a:extLst>
          </p:cNvPr>
          <p:cNvSpPr>
            <a:spLocks noGrp="1"/>
          </p:cNvSpPr>
          <p:nvPr>
            <p:ph type="subTitle" idx="1"/>
          </p:nvPr>
        </p:nvSpPr>
        <p:spPr>
          <a:xfrm>
            <a:off x="307662" y="4764353"/>
            <a:ext cx="11534271" cy="1287122"/>
          </a:xfrm>
        </p:spPr>
        <p:txBody>
          <a:bodyPr>
            <a:normAutofit/>
          </a:bodyPr>
          <a:lstStyle/>
          <a:p>
            <a:r>
              <a:rPr lang="en-GB" sz="3200" dirty="0"/>
              <a:t>Observations &amp; modelling of energetic particle-driven ion cyclotron emission in MAST-Upgrade</a:t>
            </a:r>
          </a:p>
        </p:txBody>
      </p:sp>
      <p:sp>
        <p:nvSpPr>
          <p:cNvPr id="5" name="Text Placeholder 4">
            <a:extLst>
              <a:ext uri="{FF2B5EF4-FFF2-40B4-BE49-F238E27FC236}">
                <a16:creationId xmlns:a16="http://schemas.microsoft.com/office/drawing/2014/main" id="{F7EA1FBB-513F-4460-74A1-49578D8593D0}"/>
              </a:ext>
            </a:extLst>
          </p:cNvPr>
          <p:cNvSpPr>
            <a:spLocks noGrp="1"/>
          </p:cNvSpPr>
          <p:nvPr>
            <p:ph type="body" sz="quarter" idx="14"/>
          </p:nvPr>
        </p:nvSpPr>
        <p:spPr>
          <a:xfrm>
            <a:off x="307662" y="6118457"/>
            <a:ext cx="11683003" cy="588486"/>
          </a:xfrm>
        </p:spPr>
        <p:txBody>
          <a:bodyPr>
            <a:normAutofit fontScale="92500" lnSpcReduction="10000"/>
          </a:bodyPr>
          <a:lstStyle/>
          <a:p>
            <a:r>
              <a:rPr lang="en-GB" sz="1800" dirty="0"/>
              <a:t>19th Technical Meeting on Energetic Particles in Magnetic Confinement Systems</a:t>
            </a:r>
          </a:p>
          <a:p>
            <a:r>
              <a:rPr lang="en-GB" sz="1800" dirty="0"/>
              <a:t>September 28 2026, Lausanne, Switzerland</a:t>
            </a:r>
          </a:p>
          <a:p>
            <a:endParaRPr lang="en-GB" dirty="0"/>
          </a:p>
        </p:txBody>
      </p:sp>
    </p:spTree>
    <p:extLst>
      <p:ext uri="{BB962C8B-B14F-4D97-AF65-F5344CB8AC3E}">
        <p14:creationId xmlns:p14="http://schemas.microsoft.com/office/powerpoint/2010/main" val="786838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978F6B-7523-D789-CD85-395D1B1557C6}"/>
              </a:ext>
            </a:extLst>
          </p:cNvPr>
          <p:cNvSpPr>
            <a:spLocks noGrp="1"/>
          </p:cNvSpPr>
          <p:nvPr>
            <p:ph type="title"/>
          </p:nvPr>
        </p:nvSpPr>
        <p:spPr>
          <a:xfrm>
            <a:off x="332843" y="1138688"/>
            <a:ext cx="10855093" cy="4954294"/>
          </a:xfrm>
        </p:spPr>
        <p:txBody>
          <a:bodyPr>
            <a:normAutofit fontScale="90000"/>
          </a:bodyPr>
          <a:lstStyle/>
          <a:p>
            <a:pPr indent="-457200"/>
            <a:r>
              <a:rPr lang="en-GB" sz="2600" dirty="0">
                <a:latin typeface="Aptos" panose="020B0004020202020204" pitchFamily="34" charset="0"/>
              </a:rPr>
              <a:t>M B Dreval</a:t>
            </a:r>
            <a:r>
              <a:rPr lang="en-GB" sz="2600" baseline="30000" dirty="0">
                <a:latin typeface="Aptos" panose="020B0004020202020204" pitchFamily="34" charset="0"/>
              </a:rPr>
              <a:t>1</a:t>
            </a:r>
            <a:r>
              <a:rPr lang="en-GB" sz="2600" dirty="0">
                <a:latin typeface="Aptos" panose="020B0004020202020204" pitchFamily="34" charset="0"/>
              </a:rPr>
              <a:t>, C A Michael</a:t>
            </a:r>
            <a:r>
              <a:rPr lang="en-GB" sz="2600" baseline="30000" dirty="0">
                <a:latin typeface="Aptos" panose="020B0004020202020204" pitchFamily="34" charset="0"/>
              </a:rPr>
              <a:t>2</a:t>
            </a:r>
            <a:r>
              <a:rPr lang="en-GB" sz="2600" dirty="0">
                <a:latin typeface="Aptos" panose="020B0004020202020204" pitchFamily="34" charset="0"/>
              </a:rPr>
              <a:t>, R Ochoukov</a:t>
            </a:r>
            <a:r>
              <a:rPr lang="en-GB" sz="2600" baseline="30000" dirty="0">
                <a:latin typeface="Aptos" panose="020B0004020202020204" pitchFamily="34" charset="0"/>
              </a:rPr>
              <a:t>3</a:t>
            </a:r>
            <a:r>
              <a:rPr lang="en-GB" sz="2600" dirty="0">
                <a:latin typeface="Aptos" panose="020B0004020202020204" pitchFamily="34" charset="0"/>
              </a:rPr>
              <a:t>, J W S Cook</a:t>
            </a:r>
            <a:r>
              <a:rPr lang="en-GB" sz="2600" baseline="30000" dirty="0">
                <a:latin typeface="Aptos" panose="020B0004020202020204" pitchFamily="34" charset="0"/>
              </a:rPr>
              <a:t>4</a:t>
            </a:r>
            <a:r>
              <a:rPr lang="en-GB" sz="2600" dirty="0">
                <a:latin typeface="Aptos" panose="020B0004020202020204" pitchFamily="34" charset="0"/>
              </a:rPr>
              <a:t>, H J C Oliver</a:t>
            </a:r>
            <a:r>
              <a:rPr lang="en-GB" sz="2600" baseline="30000" dirty="0">
                <a:latin typeface="Aptos" panose="020B0004020202020204" pitchFamily="34" charset="0"/>
              </a:rPr>
              <a:t>4</a:t>
            </a:r>
            <a:r>
              <a:rPr lang="en-GB" sz="2600" dirty="0">
                <a:latin typeface="Aptos" panose="020B0004020202020204" pitchFamily="34" charset="0"/>
              </a:rPr>
              <a:t>, D Ryan</a:t>
            </a:r>
            <a:r>
              <a:rPr lang="en-GB" sz="2600" baseline="30000" dirty="0">
                <a:latin typeface="Aptos" panose="020B0004020202020204" pitchFamily="34" charset="0"/>
              </a:rPr>
              <a:t>4</a:t>
            </a:r>
            <a:r>
              <a:rPr lang="en-GB" sz="2600" dirty="0">
                <a:latin typeface="Aptos" panose="020B0004020202020204" pitchFamily="34" charset="0"/>
              </a:rPr>
              <a:t>,             R Sarwar</a:t>
            </a:r>
            <a:r>
              <a:rPr lang="en-GB" sz="2600" baseline="30000" dirty="0">
                <a:latin typeface="Aptos" panose="020B0004020202020204" pitchFamily="34" charset="0"/>
              </a:rPr>
              <a:t>4</a:t>
            </a:r>
            <a:r>
              <a:rPr lang="en-GB" sz="2600" dirty="0">
                <a:latin typeface="Aptos" panose="020B0004020202020204" pitchFamily="34" charset="0"/>
              </a:rPr>
              <a:t>, R Scannell</a:t>
            </a:r>
            <a:r>
              <a:rPr lang="en-GB" sz="2600" baseline="30000" dirty="0">
                <a:latin typeface="Aptos" panose="020B0004020202020204" pitchFamily="34" charset="0"/>
              </a:rPr>
              <a:t>4</a:t>
            </a:r>
            <a:r>
              <a:rPr lang="en-GB" sz="2600" dirty="0">
                <a:latin typeface="Aptos" panose="020B0004020202020204" pitchFamily="34" charset="0"/>
              </a:rPr>
              <a:t>, S E Sharapov</a:t>
            </a:r>
            <a:r>
              <a:rPr lang="en-GB" sz="2600" baseline="30000" dirty="0">
                <a:latin typeface="Aptos" panose="020B0004020202020204" pitchFamily="34" charset="0"/>
              </a:rPr>
              <a:t>4</a:t>
            </a:r>
            <a:r>
              <a:rPr lang="en-GB" sz="2600" dirty="0">
                <a:latin typeface="Aptos" panose="020B0004020202020204" pitchFamily="34" charset="0"/>
              </a:rPr>
              <a:t>, A Stephen</a:t>
            </a:r>
            <a:r>
              <a:rPr lang="en-GB" sz="2600" baseline="30000" dirty="0">
                <a:latin typeface="Aptos" panose="020B0004020202020204" pitchFamily="34" charset="0"/>
              </a:rPr>
              <a:t>4</a:t>
            </a:r>
            <a:r>
              <a:rPr lang="en-GB" sz="2600" dirty="0">
                <a:latin typeface="Aptos" panose="020B0004020202020204" pitchFamily="34" charset="0"/>
              </a:rPr>
              <a:t>, R O Dendy</a:t>
            </a:r>
            <a:r>
              <a:rPr lang="en-GB" sz="2600" baseline="30000" dirty="0">
                <a:latin typeface="Aptos" panose="020B0004020202020204" pitchFamily="34" charset="0"/>
              </a:rPr>
              <a:t>5</a:t>
            </a:r>
            <a:r>
              <a:rPr lang="en-GB" sz="2600" dirty="0">
                <a:latin typeface="Aptos" panose="020B0004020202020204" pitchFamily="34" charset="0"/>
              </a:rPr>
              <a:t>, MAST Upgrade Team</a:t>
            </a:r>
            <a:r>
              <a:rPr lang="en-GB" sz="2600" baseline="30000" dirty="0">
                <a:latin typeface="Aptos" panose="020B0004020202020204" pitchFamily="34" charset="0"/>
              </a:rPr>
              <a:t>6</a:t>
            </a:r>
            <a:r>
              <a:rPr lang="en-GB" sz="2600" dirty="0">
                <a:latin typeface="Aptos" panose="020B0004020202020204" pitchFamily="34" charset="0"/>
              </a:rPr>
              <a:t>, WPTE Team</a:t>
            </a:r>
            <a:r>
              <a:rPr lang="en-GB" sz="2600" baseline="30000" dirty="0">
                <a:latin typeface="Aptos" panose="020B0004020202020204" pitchFamily="34" charset="0"/>
              </a:rPr>
              <a:t>7</a:t>
            </a:r>
            <a:br>
              <a:rPr lang="en-GB" sz="2600" baseline="30000" dirty="0">
                <a:latin typeface="Aptos" panose="020B0004020202020204" pitchFamily="34" charset="0"/>
              </a:rPr>
            </a:br>
            <a:br>
              <a:rPr lang="en-GB" sz="2600" baseline="30000" dirty="0">
                <a:latin typeface="Aptos" panose="020B0004020202020204" pitchFamily="34" charset="0"/>
              </a:rPr>
            </a:br>
            <a:br>
              <a:rPr lang="en-GB" sz="2600" dirty="0">
                <a:latin typeface="Aptos" panose="020B0004020202020204" pitchFamily="34" charset="0"/>
              </a:rPr>
            </a:br>
            <a:r>
              <a:rPr lang="en-GB" sz="2600" baseline="30000" dirty="0">
                <a:latin typeface="Aptos" panose="020B0004020202020204" pitchFamily="34" charset="0"/>
              </a:rPr>
              <a:t>1</a:t>
            </a:r>
            <a:r>
              <a:rPr lang="en-GB" sz="2600" dirty="0">
                <a:latin typeface="Aptos" panose="020B0004020202020204" pitchFamily="34" charset="0"/>
              </a:rPr>
              <a:t>Kharkov Institute of Physics and Technology, 61108 Kharkov, Ukraine</a:t>
            </a:r>
            <a:br>
              <a:rPr lang="en-GB" sz="2600" dirty="0">
                <a:latin typeface="Aptos" panose="020B0004020202020204" pitchFamily="34" charset="0"/>
              </a:rPr>
            </a:br>
            <a:r>
              <a:rPr lang="en-GB" sz="2600" baseline="30000" dirty="0">
                <a:latin typeface="Aptos" panose="020B0004020202020204" pitchFamily="34" charset="0"/>
              </a:rPr>
              <a:t>2 </a:t>
            </a:r>
            <a:r>
              <a:rPr lang="en-GB" sz="2600" dirty="0">
                <a:latin typeface="Aptos" panose="020B0004020202020204" pitchFamily="34" charset="0"/>
              </a:rPr>
              <a:t>Physics &amp; Astronomy Dept., University of California Los Angeles, USA             </a:t>
            </a:r>
            <a:br>
              <a:rPr lang="en-GB" sz="2600" dirty="0">
                <a:latin typeface="Aptos" panose="020B0004020202020204" pitchFamily="34" charset="0"/>
              </a:rPr>
            </a:br>
            <a:r>
              <a:rPr lang="en-GB" sz="2600" baseline="30000" dirty="0">
                <a:latin typeface="Aptos" panose="020B0004020202020204" pitchFamily="34" charset="0"/>
              </a:rPr>
              <a:t>3 </a:t>
            </a:r>
            <a:r>
              <a:rPr lang="en-GB" sz="2600" dirty="0">
                <a:latin typeface="Aptos" panose="020B0004020202020204" pitchFamily="34" charset="0"/>
              </a:rPr>
              <a:t>MPI for Plasma Physics, </a:t>
            </a:r>
            <a:r>
              <a:rPr lang="en-GB" sz="2600" dirty="0" err="1">
                <a:latin typeface="Aptos" panose="020B0004020202020204" pitchFamily="34" charset="0"/>
              </a:rPr>
              <a:t>Boltzmannstrasse</a:t>
            </a:r>
            <a:r>
              <a:rPr lang="en-GB" sz="2600" dirty="0">
                <a:latin typeface="Aptos" panose="020B0004020202020204" pitchFamily="34" charset="0"/>
              </a:rPr>
              <a:t> 2, 85748 </a:t>
            </a:r>
            <a:r>
              <a:rPr lang="en-GB" sz="2600" dirty="0" err="1">
                <a:latin typeface="Aptos" panose="020B0004020202020204" pitchFamily="34" charset="0"/>
              </a:rPr>
              <a:t>Garching</a:t>
            </a:r>
            <a:r>
              <a:rPr lang="en-GB" sz="2600" dirty="0">
                <a:latin typeface="Aptos" panose="020B0004020202020204" pitchFamily="34" charset="0"/>
              </a:rPr>
              <a:t>, Germany</a:t>
            </a:r>
            <a:br>
              <a:rPr lang="en-GB" sz="2600" dirty="0">
                <a:latin typeface="Aptos" panose="020B0004020202020204" pitchFamily="34" charset="0"/>
              </a:rPr>
            </a:br>
            <a:r>
              <a:rPr lang="en-GB" sz="2600" baseline="30000" dirty="0">
                <a:latin typeface="Aptos" panose="020B0004020202020204" pitchFamily="34" charset="0"/>
              </a:rPr>
              <a:t>4 </a:t>
            </a:r>
            <a:r>
              <a:rPr lang="en-GB" sz="2600" dirty="0">
                <a:latin typeface="Aptos" panose="020B0004020202020204" pitchFamily="34" charset="0"/>
              </a:rPr>
              <a:t>UKAEA, Culham Campus, Abingdon OX14 3DB, UK</a:t>
            </a:r>
            <a:br>
              <a:rPr lang="en-GB" sz="2600" dirty="0">
                <a:latin typeface="Aptos" panose="020B0004020202020204" pitchFamily="34" charset="0"/>
              </a:rPr>
            </a:br>
            <a:r>
              <a:rPr lang="en-GB" sz="2600" baseline="30000" dirty="0">
                <a:latin typeface="Aptos" panose="020B0004020202020204" pitchFamily="34" charset="0"/>
              </a:rPr>
              <a:t>5 </a:t>
            </a:r>
            <a:r>
              <a:rPr lang="en-GB" sz="2600" dirty="0">
                <a:latin typeface="Aptos" panose="020B0004020202020204" pitchFamily="34" charset="0"/>
              </a:rPr>
              <a:t>Centre for Fusion, Space and Astrophysics, University of Warwick, Coventry, UK</a:t>
            </a:r>
            <a:br>
              <a:rPr lang="en-GB" sz="2600" dirty="0">
                <a:latin typeface="Aptos" panose="020B0004020202020204" pitchFamily="34" charset="0"/>
              </a:rPr>
            </a:br>
            <a:r>
              <a:rPr lang="en-GB" sz="2600" baseline="30000" dirty="0">
                <a:latin typeface="Aptos" panose="020B0004020202020204" pitchFamily="34" charset="0"/>
              </a:rPr>
              <a:t>6 </a:t>
            </a:r>
            <a:r>
              <a:rPr lang="en-GB" sz="2600" dirty="0">
                <a:latin typeface="Aptos" panose="020B0004020202020204" pitchFamily="34" charset="0"/>
              </a:rPr>
              <a:t>See author list of J. R. Harrison et al., 2024 </a:t>
            </a:r>
            <a:r>
              <a:rPr lang="en-GB" sz="2600" i="1" dirty="0" err="1">
                <a:latin typeface="Aptos" panose="020B0004020202020204" pitchFamily="34" charset="0"/>
              </a:rPr>
              <a:t>Nucl</a:t>
            </a:r>
            <a:r>
              <a:rPr lang="en-GB" sz="2600" i="1" dirty="0">
                <a:latin typeface="Aptos" panose="020B0004020202020204" pitchFamily="34" charset="0"/>
              </a:rPr>
              <a:t>. Fusion </a:t>
            </a:r>
            <a:r>
              <a:rPr lang="en-GB" sz="2600" dirty="0">
                <a:latin typeface="Aptos" panose="020B0004020202020204" pitchFamily="34" charset="0"/>
              </a:rPr>
              <a:t>64 112017</a:t>
            </a:r>
            <a:br>
              <a:rPr lang="en-GB" sz="2600" dirty="0">
                <a:latin typeface="Aptos" panose="020B0004020202020204" pitchFamily="34" charset="0"/>
              </a:rPr>
            </a:br>
            <a:r>
              <a:rPr lang="en-GB" sz="2600" baseline="30000" dirty="0">
                <a:latin typeface="Aptos" panose="020B0004020202020204" pitchFamily="34" charset="0"/>
              </a:rPr>
              <a:t>7 </a:t>
            </a:r>
            <a:r>
              <a:rPr lang="en-GB" sz="2600" dirty="0">
                <a:latin typeface="Aptos" panose="020B0004020202020204" pitchFamily="34" charset="0"/>
              </a:rPr>
              <a:t>See author list of N. Vianello et al. 2026 </a:t>
            </a:r>
            <a:r>
              <a:rPr lang="en-GB" sz="2600" i="1" dirty="0" err="1">
                <a:latin typeface="Aptos" panose="020B0004020202020204" pitchFamily="34" charset="0"/>
              </a:rPr>
              <a:t>Nucl</a:t>
            </a:r>
            <a:r>
              <a:rPr lang="en-GB" sz="2600" i="1" dirty="0">
                <a:latin typeface="Aptos" panose="020B0004020202020204" pitchFamily="34" charset="0"/>
              </a:rPr>
              <a:t>. Fusion </a:t>
            </a:r>
            <a:r>
              <a:rPr lang="en-GB" sz="2600" dirty="0">
                <a:latin typeface="Aptos" panose="020B0004020202020204" pitchFamily="34" charset="0"/>
              </a:rPr>
              <a:t>66 116010</a:t>
            </a:r>
            <a:br>
              <a:rPr lang="en-GB" sz="2600" dirty="0">
                <a:latin typeface="Aptos" panose="020B0004020202020204" pitchFamily="34" charset="0"/>
              </a:rPr>
            </a:br>
            <a:br>
              <a:rPr lang="en-GB" sz="2600" dirty="0">
                <a:latin typeface="Aptos" panose="020B0004020202020204" pitchFamily="34" charset="0"/>
              </a:rPr>
            </a:br>
            <a:endParaRPr lang="en-GB" sz="2600" b="0" dirty="0">
              <a:latin typeface="Aptos" panose="020B0004020202020204" pitchFamily="34" charset="0"/>
            </a:endParaRPr>
          </a:p>
        </p:txBody>
      </p:sp>
      <p:sp>
        <p:nvSpPr>
          <p:cNvPr id="4" name="Footer Placeholder 3">
            <a:extLst>
              <a:ext uri="{FF2B5EF4-FFF2-40B4-BE49-F238E27FC236}">
                <a16:creationId xmlns:a16="http://schemas.microsoft.com/office/drawing/2014/main" id="{46FAA574-7DC1-7BF4-10B2-2961650E1AB3}"/>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sp>
        <p:nvSpPr>
          <p:cNvPr id="5" name="Slide Number Placeholder 4">
            <a:extLst>
              <a:ext uri="{FF2B5EF4-FFF2-40B4-BE49-F238E27FC236}">
                <a16:creationId xmlns:a16="http://schemas.microsoft.com/office/drawing/2014/main" id="{EBCADE70-C105-1C0E-6338-2F65D4CFF432}"/>
              </a:ext>
            </a:extLst>
          </p:cNvPr>
          <p:cNvSpPr>
            <a:spLocks noGrp="1"/>
          </p:cNvSpPr>
          <p:nvPr>
            <p:ph type="sldNum" sz="quarter" idx="4"/>
          </p:nvPr>
        </p:nvSpPr>
        <p:spPr/>
        <p:txBody>
          <a:bodyPr/>
          <a:lstStyle/>
          <a:p>
            <a:fld id="{35482B25-261F-464E-BDD8-63296DE4D8A4}" type="slidenum">
              <a:rPr lang="en-US" smtClean="0"/>
              <a:pPr/>
              <a:t>2</a:t>
            </a:fld>
            <a:endParaRPr lang="en-US"/>
          </a:p>
        </p:txBody>
      </p:sp>
      <p:sp>
        <p:nvSpPr>
          <p:cNvPr id="2" name="TextBox 1">
            <a:extLst>
              <a:ext uri="{FF2B5EF4-FFF2-40B4-BE49-F238E27FC236}">
                <a16:creationId xmlns:a16="http://schemas.microsoft.com/office/drawing/2014/main" id="{4E18D9DC-5307-5FFA-B909-FC8E21150C17}"/>
              </a:ext>
            </a:extLst>
          </p:cNvPr>
          <p:cNvSpPr txBox="1"/>
          <p:nvPr/>
        </p:nvSpPr>
        <p:spPr>
          <a:xfrm>
            <a:off x="332843" y="118687"/>
            <a:ext cx="11264646" cy="646331"/>
          </a:xfrm>
          <a:prstGeom prst="rect">
            <a:avLst/>
          </a:prstGeom>
          <a:noFill/>
        </p:spPr>
        <p:txBody>
          <a:bodyPr wrap="square" rtlCol="0">
            <a:spAutoFit/>
          </a:bodyPr>
          <a:lstStyle/>
          <a:p>
            <a:r>
              <a:rPr lang="en-GB" sz="3600" b="1" dirty="0">
                <a:latin typeface="Aptos" panose="020B0004020202020204" pitchFamily="34" charset="0"/>
              </a:rPr>
              <a:t>Acknowledgements to co-authors</a:t>
            </a:r>
          </a:p>
        </p:txBody>
      </p:sp>
    </p:spTree>
    <p:extLst>
      <p:ext uri="{BB962C8B-B14F-4D97-AF65-F5344CB8AC3E}">
        <p14:creationId xmlns:p14="http://schemas.microsoft.com/office/powerpoint/2010/main" val="642772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4DC9A8E-F6C0-FDCC-9B2F-C3C3DA973219}"/>
              </a:ext>
            </a:extLst>
          </p:cNvPr>
          <p:cNvSpPr>
            <a:spLocks noGrp="1"/>
          </p:cNvSpPr>
          <p:nvPr>
            <p:ph type="sldNum" sz="quarter" idx="4"/>
          </p:nvPr>
        </p:nvSpPr>
        <p:spPr/>
        <p:txBody>
          <a:bodyPr/>
          <a:lstStyle/>
          <a:p>
            <a:fld id="{35482B25-261F-464E-BDD8-63296DE4D8A4}" type="slidenum">
              <a:rPr lang="en-US" smtClean="0"/>
              <a:pPr/>
              <a:t>3</a:t>
            </a:fld>
            <a:endParaRPr lang="en-US"/>
          </a:p>
        </p:txBody>
      </p:sp>
      <p:sp>
        <p:nvSpPr>
          <p:cNvPr id="2" name="Footer Placeholder 3">
            <a:extLst>
              <a:ext uri="{FF2B5EF4-FFF2-40B4-BE49-F238E27FC236}">
                <a16:creationId xmlns:a16="http://schemas.microsoft.com/office/drawing/2014/main" id="{BC9759AA-7644-BFDF-1AA0-EC7D852857A7}"/>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sp>
        <p:nvSpPr>
          <p:cNvPr id="6" name="TextBox 5">
            <a:extLst>
              <a:ext uri="{FF2B5EF4-FFF2-40B4-BE49-F238E27FC236}">
                <a16:creationId xmlns:a16="http://schemas.microsoft.com/office/drawing/2014/main" id="{9FC18F95-9091-9F82-ABEA-04C78350909F}"/>
              </a:ext>
            </a:extLst>
          </p:cNvPr>
          <p:cNvSpPr txBox="1"/>
          <p:nvPr/>
        </p:nvSpPr>
        <p:spPr>
          <a:xfrm>
            <a:off x="332843" y="197143"/>
            <a:ext cx="10407044" cy="646331"/>
          </a:xfrm>
          <a:prstGeom prst="rect">
            <a:avLst/>
          </a:prstGeom>
          <a:noFill/>
        </p:spPr>
        <p:txBody>
          <a:bodyPr wrap="square" rtlCol="0">
            <a:spAutoFit/>
          </a:bodyPr>
          <a:lstStyle/>
          <a:p>
            <a:r>
              <a:rPr lang="en-GB" sz="3600" b="1" dirty="0">
                <a:latin typeface="Aptos" panose="020B0004020202020204" pitchFamily="34" charset="0"/>
              </a:rPr>
              <a:t>Mega-Amp Spherical Tokamak Upgrade (MAST-U)  </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95C79D6-915E-7513-D05D-574968A52791}"/>
                  </a:ext>
                </a:extLst>
              </p:cNvPr>
              <p:cNvSpPr txBox="1"/>
              <p:nvPr/>
            </p:nvSpPr>
            <p:spPr>
              <a:xfrm>
                <a:off x="4882978" y="942758"/>
                <a:ext cx="7177177" cy="5344925"/>
              </a:xfrm>
              <a:prstGeom prst="rect">
                <a:avLst/>
              </a:prstGeom>
              <a:noFill/>
            </p:spPr>
            <p:txBody>
              <a:bodyPr wrap="square" rtlCol="0">
                <a:spAutoFit/>
              </a:bodyPr>
              <a:lstStyle/>
              <a:p>
                <a:pPr marL="324000" indent="-324000">
                  <a:spcBef>
                    <a:spcPts val="600"/>
                  </a:spcBef>
                  <a:buFont typeface="Arial" panose="020B0604020202020204" pitchFamily="34" charset="0"/>
                  <a:buChar char="•"/>
                </a:pP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𝐵</m:t>
                        </m:r>
                      </m:e>
                      <m:sub>
                        <m:r>
                          <a:rPr lang="en-GB" sz="2000" i="1">
                            <a:latin typeface="Cambria Math" panose="02040503050406030204" pitchFamily="18" charset="0"/>
                          </a:rPr>
                          <m:t>0</m:t>
                        </m:r>
                      </m:sub>
                    </m:sSub>
                    <m:r>
                      <a:rPr lang="en-GB" sz="2000" i="1">
                        <a:latin typeface="Cambria Math" panose="02040503050406030204" pitchFamily="18" charset="0"/>
                      </a:rPr>
                      <m:t>~0.6</m:t>
                    </m:r>
                    <m:r>
                      <m:rPr>
                        <m:nor/>
                      </m:rPr>
                      <a:rPr lang="en-GB" sz="2000" i="0">
                        <a:latin typeface="Cambria Math" panose="02040503050406030204" pitchFamily="18" charset="0"/>
                      </a:rPr>
                      <m:t>T, </m:t>
                    </m:r>
                    <m:sSub>
                      <m:sSubPr>
                        <m:ctrlPr>
                          <a:rPr lang="en-GB" sz="2000" i="1">
                            <a:latin typeface="Cambria Math" panose="02040503050406030204" pitchFamily="18" charset="0"/>
                          </a:rPr>
                        </m:ctrlPr>
                      </m:sSubPr>
                      <m:e>
                        <m:r>
                          <a:rPr lang="en-GB" sz="2000" i="1">
                            <a:latin typeface="Cambria Math" panose="02040503050406030204" pitchFamily="18" charset="0"/>
                          </a:rPr>
                          <m:t>𝐼</m:t>
                        </m:r>
                      </m:e>
                      <m:sub>
                        <m:r>
                          <a:rPr lang="en-GB" sz="2000" i="1">
                            <a:latin typeface="Cambria Math" panose="02040503050406030204" pitchFamily="18" charset="0"/>
                          </a:rPr>
                          <m:t>𝑝</m:t>
                        </m:r>
                      </m:sub>
                    </m:sSub>
                    <m:r>
                      <a:rPr lang="en-GB" sz="2000" i="1">
                        <a:latin typeface="Cambria Math" panose="02040503050406030204" pitchFamily="18" charset="0"/>
                      </a:rPr>
                      <m:t>=0.45−1.0</m:t>
                    </m:r>
                    <m:r>
                      <m:rPr>
                        <m:nor/>
                      </m:rPr>
                      <a:rPr lang="en-GB" sz="2000" i="0">
                        <a:latin typeface="Cambria Math" panose="02040503050406030204" pitchFamily="18" charset="0"/>
                      </a:rPr>
                      <m:t>MA, </m:t>
                    </m:r>
                    <m:sSub>
                      <m:sSubPr>
                        <m:ctrlPr>
                          <a:rPr lang="en-GB" sz="2000" i="1">
                            <a:latin typeface="Cambria Math" panose="02040503050406030204" pitchFamily="18" charset="0"/>
                          </a:rPr>
                        </m:ctrlPr>
                      </m:sSubPr>
                      <m:e>
                        <m:r>
                          <a:rPr lang="en-GB" sz="2000" i="1">
                            <a:latin typeface="Cambria Math" panose="02040503050406030204" pitchFamily="18" charset="0"/>
                          </a:rPr>
                          <m:t>𝑅</m:t>
                        </m:r>
                      </m:e>
                      <m:sub>
                        <m:r>
                          <a:rPr lang="en-GB" sz="2000" i="1">
                            <a:latin typeface="Cambria Math" panose="02040503050406030204" pitchFamily="18" charset="0"/>
                          </a:rPr>
                          <m:t>0</m:t>
                        </m:r>
                      </m:sub>
                    </m:sSub>
                    <m:r>
                      <a:rPr lang="en-GB" sz="2000" i="1">
                        <a:latin typeface="Cambria Math" panose="02040503050406030204" pitchFamily="18" charset="0"/>
                        <a:ea typeface="Cambria Math" panose="02040503050406030204" pitchFamily="18" charset="0"/>
                      </a:rPr>
                      <m:t>≈0.9</m:t>
                    </m:r>
                    <m:r>
                      <m:rPr>
                        <m:nor/>
                      </m:rPr>
                      <a:rPr lang="en-GB" sz="2000" i="0">
                        <a:latin typeface="Cambria Math" panose="02040503050406030204" pitchFamily="18" charset="0"/>
                        <a:ea typeface="Cambria Math" panose="02040503050406030204" pitchFamily="18" charset="0"/>
                      </a:rPr>
                      <m:t>m, </m:t>
                    </m:r>
                    <m:r>
                      <a:rPr lang="en-GB" sz="2000" i="1">
                        <a:latin typeface="Cambria Math" panose="02040503050406030204" pitchFamily="18" charset="0"/>
                        <a:ea typeface="Cambria Math" panose="02040503050406030204" pitchFamily="18" charset="0"/>
                      </a:rPr>
                      <m:t>𝑎</m:t>
                    </m:r>
                    <m:r>
                      <a:rPr lang="en-GB" sz="2000" i="1">
                        <a:latin typeface="Cambria Math" panose="02040503050406030204" pitchFamily="18" charset="0"/>
                        <a:ea typeface="Cambria Math" panose="02040503050406030204" pitchFamily="18" charset="0"/>
                      </a:rPr>
                      <m:t> ≈0.6</m:t>
                    </m:r>
                    <m:r>
                      <m:rPr>
                        <m:nor/>
                      </m:rPr>
                      <a:rPr lang="en-GB" sz="2000" i="0">
                        <a:latin typeface="Cambria Math" panose="02040503050406030204" pitchFamily="18" charset="0"/>
                        <a:ea typeface="Cambria Math" panose="02040503050406030204" pitchFamily="18" charset="0"/>
                      </a:rPr>
                      <m:t>m</m:t>
                    </m:r>
                    <m:r>
                      <a:rPr lang="en-GB" sz="2000" b="0" i="1" smtClean="0">
                        <a:latin typeface="Cambria Math" panose="02040503050406030204" pitchFamily="18" charset="0"/>
                        <a:ea typeface="Cambria Math" panose="02040503050406030204" pitchFamily="18" charset="0"/>
                      </a:rPr>
                      <m:t>,    </m:t>
                    </m:r>
                  </m:oMath>
                </a14:m>
                <a:r>
                  <a:rPr lang="en-GB" sz="2000" dirty="0">
                    <a:ea typeface="Cambria Math" panose="02040503050406030204" pitchFamily="18" charset="0"/>
                  </a:rPr>
                  <a:t> elongation </a:t>
                </a:r>
                <a14:m>
                  <m:oMath xmlns:m="http://schemas.openxmlformats.org/officeDocument/2006/math">
                    <m:r>
                      <a:rPr lang="en-GB" sz="2000" i="1">
                        <a:latin typeface="Cambria Math" panose="02040503050406030204" pitchFamily="18" charset="0"/>
                        <a:ea typeface="Cambria Math" panose="02040503050406030204" pitchFamily="18" charset="0"/>
                      </a:rPr>
                      <m:t>𝜅</m:t>
                    </m:r>
                    <m:r>
                      <a:rPr lang="en-GB" sz="2000" i="1">
                        <a:latin typeface="Cambria Math" panose="02040503050406030204" pitchFamily="18" charset="0"/>
                        <a:ea typeface="Cambria Math" panose="02040503050406030204" pitchFamily="18" charset="0"/>
                      </a:rPr>
                      <m:t>~2</m:t>
                    </m:r>
                  </m:oMath>
                </a14:m>
                <a:endParaRPr lang="en-GB" sz="2000" dirty="0">
                  <a:ea typeface="Cambria Math" panose="02040503050406030204" pitchFamily="18" charset="0"/>
                </a:endParaRPr>
              </a:p>
              <a:p>
                <a:pPr marL="324000" indent="-324000">
                  <a:spcBef>
                    <a:spcPts val="600"/>
                  </a:spcBef>
                  <a:buFont typeface="Arial" panose="020B0604020202020204" pitchFamily="34" charset="0"/>
                  <a:buChar char="•"/>
                </a:pPr>
                <a:r>
                  <a:rPr lang="en-GB" sz="2000" dirty="0"/>
                  <a:t>On-axis &amp; off-axis neutral beam injectors, each delivering up to ~1.7 MW, beam ions (deuterium) with primary injection energy </a:t>
                </a:r>
                <a:r>
                  <a:rPr lang="en-GB" sz="2000" dirty="0">
                    <a:sym typeface="Symbol" panose="05050102010706020507" pitchFamily="18" charset="2"/>
                  </a:rPr>
                  <a:t></a:t>
                </a:r>
                <a:r>
                  <a:rPr lang="en-GB" sz="2000" dirty="0"/>
                  <a:t>70 keV</a:t>
                </a:r>
              </a:p>
              <a:p>
                <a:pPr marL="324000" lvl="1" indent="-324000">
                  <a:spcBef>
                    <a:spcPts val="600"/>
                  </a:spcBef>
                  <a:buFont typeface="Wingdings" panose="05000000000000000000" pitchFamily="2" charset="2"/>
                  <a:buChar char="Ø"/>
                </a:pPr>
                <a:r>
                  <a:rPr lang="en-GB" sz="2000" dirty="0"/>
                  <a:t>beam ions have speeds in </a:t>
                </a:r>
                <a:r>
                  <a:rPr lang="en-GB" sz="2000" dirty="0" err="1"/>
                  <a:t>Alfvénic</a:t>
                </a:r>
                <a:r>
                  <a:rPr lang="en-GB" sz="2000" dirty="0"/>
                  <a:t> range &amp; hence can excite many instabilities including ion cyclotron emission (ICE) around harmonics of ion gyrofrequency </a:t>
                </a: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𝑓</m:t>
                        </m:r>
                      </m:e>
                      <m:sub>
                        <m:r>
                          <a:rPr lang="en-GB" sz="2000" i="1">
                            <a:latin typeface="Cambria Math" panose="02040503050406030204" pitchFamily="18" charset="0"/>
                          </a:rPr>
                          <m:t>𝑐𝐷</m:t>
                        </m:r>
                      </m:sub>
                    </m:sSub>
                  </m:oMath>
                </a14:m>
                <a:r>
                  <a:rPr lang="en-GB" sz="2000" dirty="0"/>
                  <a:t>     </a:t>
                </a:r>
              </a:p>
              <a:p>
                <a:pPr marL="324000" indent="-324000">
                  <a:spcBef>
                    <a:spcPts val="600"/>
                  </a:spcBef>
                  <a:buFont typeface="Arial" panose="020B0604020202020204" pitchFamily="34" charset="0"/>
                  <a:buChar char="•"/>
                </a:pPr>
                <a:r>
                  <a:rPr lang="en-GB" sz="2000" dirty="0"/>
                  <a:t>In 2025 ICE was detected in MAST-U by adding high sampling rate (250 MHz) capability to one coil in existing Mirnov array [1,2] </a:t>
                </a:r>
              </a:p>
              <a:p>
                <a:pPr marL="324000" indent="-324000">
                  <a:spcBef>
                    <a:spcPts val="600"/>
                  </a:spcBef>
                  <a:buFont typeface="Arial" panose="020B0604020202020204" pitchFamily="34" charset="0"/>
                  <a:buChar char="•"/>
                </a:pPr>
                <a:r>
                  <a:rPr lang="en-GB" sz="2000" dirty="0"/>
                  <a:t>In 2026 similar capability was added to other coils, enabling measurement of toroidal mode numbers </a:t>
                </a:r>
                <a14:m>
                  <m:oMath xmlns:m="http://schemas.openxmlformats.org/officeDocument/2006/math">
                    <m:r>
                      <a:rPr lang="en-GB" sz="2000" i="1">
                        <a:latin typeface="Cambria Math" panose="02040503050406030204" pitchFamily="18" charset="0"/>
                      </a:rPr>
                      <m:t>𝑛</m:t>
                    </m:r>
                  </m:oMath>
                </a14:m>
                <a:r>
                  <a:rPr lang="en-GB" sz="2000" dirty="0"/>
                  <a:t>         </a:t>
                </a:r>
                <a:r>
                  <a:rPr lang="en-GB" sz="2000" b="1" dirty="0"/>
                  <a:t>NB here </a:t>
                </a:r>
                <a14:m>
                  <m:oMath xmlns:m="http://schemas.openxmlformats.org/officeDocument/2006/math">
                    <m:r>
                      <a:rPr lang="en-GB" sz="2000" b="1" i="1">
                        <a:latin typeface="Cambria Math" panose="02040503050406030204" pitchFamily="18" charset="0"/>
                      </a:rPr>
                      <m:t>𝒏</m:t>
                    </m:r>
                    <m:r>
                      <a:rPr lang="en-GB" sz="2000" b="1" i="1">
                        <a:latin typeface="Cambria Math" panose="02040503050406030204" pitchFamily="18" charset="0"/>
                      </a:rPr>
                      <m:t>&gt;</m:t>
                    </m:r>
                    <m:r>
                      <a:rPr lang="en-GB" sz="2000" b="1" i="1">
                        <a:latin typeface="Cambria Math" panose="02040503050406030204" pitchFamily="18" charset="0"/>
                      </a:rPr>
                      <m:t>𝟎</m:t>
                    </m:r>
                    <m:r>
                      <a:rPr lang="en-GB" sz="2000" b="1" i="1">
                        <a:latin typeface="Cambria Math" panose="02040503050406030204" pitchFamily="18" charset="0"/>
                        <a:ea typeface="Cambria Math" panose="02040503050406030204" pitchFamily="18" charset="0"/>
                      </a:rPr>
                      <m:t>⇒</m:t>
                    </m:r>
                  </m:oMath>
                </a14:m>
                <a:r>
                  <a:rPr lang="en-GB" sz="2000" b="1" dirty="0"/>
                  <a:t> toroidal field direction / counter </a:t>
                </a:r>
                <a14:m>
                  <m:oMath xmlns:m="http://schemas.openxmlformats.org/officeDocument/2006/math">
                    <m:sSub>
                      <m:sSubPr>
                        <m:ctrlPr>
                          <a:rPr lang="en-GB" sz="2000" b="1" i="1">
                            <a:latin typeface="Cambria Math" panose="02040503050406030204" pitchFamily="18" charset="0"/>
                          </a:rPr>
                        </m:ctrlPr>
                      </m:sSubPr>
                      <m:e>
                        <m:r>
                          <a:rPr lang="en-GB" sz="2000" b="1" i="1">
                            <a:latin typeface="Cambria Math" panose="02040503050406030204" pitchFamily="18" charset="0"/>
                          </a:rPr>
                          <m:t>𝑰</m:t>
                        </m:r>
                      </m:e>
                      <m:sub>
                        <m:r>
                          <a:rPr lang="en-GB" sz="2000" b="1" i="1">
                            <a:latin typeface="Cambria Math" panose="02040503050406030204" pitchFamily="18" charset="0"/>
                          </a:rPr>
                          <m:t>𝒑</m:t>
                        </m:r>
                      </m:sub>
                    </m:sSub>
                  </m:oMath>
                </a14:m>
                <a:r>
                  <a:rPr lang="en-GB" sz="2000" b="1" dirty="0"/>
                  <a:t> direction</a:t>
                </a:r>
              </a:p>
              <a:p>
                <a:endParaRPr lang="en-GB" dirty="0"/>
              </a:p>
            </p:txBody>
          </p:sp>
        </mc:Choice>
        <mc:Fallback>
          <p:sp>
            <p:nvSpPr>
              <p:cNvPr id="4" name="TextBox 3">
                <a:extLst>
                  <a:ext uri="{FF2B5EF4-FFF2-40B4-BE49-F238E27FC236}">
                    <a16:creationId xmlns:a16="http://schemas.microsoft.com/office/drawing/2014/main" id="{895C79D6-915E-7513-D05D-574968A52791}"/>
                  </a:ext>
                </a:extLst>
              </p:cNvPr>
              <p:cNvSpPr txBox="1">
                <a:spLocks noRot="1" noChangeAspect="1" noMove="1" noResize="1" noEditPoints="1" noAdjustHandles="1" noChangeArrowheads="1" noChangeShapeType="1" noTextEdit="1"/>
              </p:cNvSpPr>
              <p:nvPr/>
            </p:nvSpPr>
            <p:spPr>
              <a:xfrm>
                <a:off x="4882978" y="942758"/>
                <a:ext cx="7177177" cy="5344925"/>
              </a:xfrm>
              <a:prstGeom prst="rect">
                <a:avLst/>
              </a:prstGeom>
              <a:blipFill>
                <a:blip r:embed="rId3"/>
                <a:stretch>
                  <a:fillRect l="-765" t="-342"/>
                </a:stretch>
              </a:blipFill>
            </p:spPr>
            <p:txBody>
              <a:bodyPr/>
              <a:lstStyle/>
              <a:p>
                <a:r>
                  <a:rPr lang="en-GB">
                    <a:noFill/>
                  </a:rPr>
                  <a:t> </a:t>
                </a:r>
              </a:p>
            </p:txBody>
          </p:sp>
        </mc:Fallback>
      </mc:AlternateContent>
      <p:pic>
        <p:nvPicPr>
          <p:cNvPr id="8" name="Picture 4">
            <a:extLst>
              <a:ext uri="{FF2B5EF4-FFF2-40B4-BE49-F238E27FC236}">
                <a16:creationId xmlns:a16="http://schemas.microsoft.com/office/drawing/2014/main" id="{DADC63A7-FE50-083E-CF6C-153573ACB6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75" y="835026"/>
            <a:ext cx="4762500" cy="56007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BC09014-AB90-A5C3-D1D8-22B5A0A6558F}"/>
              </a:ext>
            </a:extLst>
          </p:cNvPr>
          <p:cNvSpPr txBox="1"/>
          <p:nvPr/>
        </p:nvSpPr>
        <p:spPr>
          <a:xfrm>
            <a:off x="341470" y="6029914"/>
            <a:ext cx="11252432" cy="307777"/>
          </a:xfrm>
          <a:prstGeom prst="rect">
            <a:avLst/>
          </a:prstGeom>
          <a:noFill/>
        </p:spPr>
        <p:txBody>
          <a:bodyPr wrap="square" rtlCol="0">
            <a:spAutoFit/>
          </a:bodyPr>
          <a:lstStyle/>
          <a:p>
            <a:r>
              <a:rPr lang="en-GB" sz="1400" dirty="0"/>
              <a:t>[1] M J Hole </a:t>
            </a:r>
            <a:r>
              <a:rPr lang="en-GB" sz="1400" i="1" dirty="0"/>
              <a:t>et al</a:t>
            </a:r>
            <a:r>
              <a:rPr lang="en-GB" sz="1400" dirty="0"/>
              <a:t>. </a:t>
            </a:r>
            <a:r>
              <a:rPr lang="en-GB" sz="1400" i="1" dirty="0"/>
              <a:t>Rev. Sci. </a:t>
            </a:r>
            <a:r>
              <a:rPr lang="en-GB" sz="1400" i="1" dirty="0" err="1"/>
              <a:t>Instrum</a:t>
            </a:r>
            <a:r>
              <a:rPr lang="en-GB" sz="1400" i="1" dirty="0"/>
              <a:t>.</a:t>
            </a:r>
            <a:r>
              <a:rPr lang="en-GB" sz="1400" dirty="0"/>
              <a:t> </a:t>
            </a:r>
            <a:r>
              <a:rPr lang="en-GB" sz="1400" b="1" dirty="0"/>
              <a:t>80 </a:t>
            </a:r>
            <a:r>
              <a:rPr lang="en-GB" sz="1400" dirty="0"/>
              <a:t>(2009) 123507 		[2] M B Dreval </a:t>
            </a:r>
            <a:r>
              <a:rPr lang="en-GB" sz="1400" i="1" dirty="0"/>
              <a:t>et al.</a:t>
            </a:r>
            <a:r>
              <a:rPr lang="en-GB" sz="1400" dirty="0"/>
              <a:t> </a:t>
            </a:r>
            <a:r>
              <a:rPr lang="en-GB" sz="1400" i="1" dirty="0"/>
              <a:t>Plasma Phys. Control. Fusion</a:t>
            </a:r>
            <a:r>
              <a:rPr lang="en-GB" sz="1400" dirty="0"/>
              <a:t> </a:t>
            </a:r>
            <a:r>
              <a:rPr lang="en-GB" sz="1400" b="1" dirty="0"/>
              <a:t>68</a:t>
            </a:r>
            <a:r>
              <a:rPr lang="en-GB" sz="1400" dirty="0"/>
              <a:t> (2026) 035014</a:t>
            </a:r>
          </a:p>
        </p:txBody>
      </p:sp>
    </p:spTree>
    <p:extLst>
      <p:ext uri="{BB962C8B-B14F-4D97-AF65-F5344CB8AC3E}">
        <p14:creationId xmlns:p14="http://schemas.microsoft.com/office/powerpoint/2010/main" val="2983252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13868AF-3C9D-9295-EC29-C36E40B01E81}"/>
              </a:ext>
            </a:extLst>
          </p:cNvPr>
          <p:cNvSpPr>
            <a:spLocks noGrp="1"/>
          </p:cNvSpPr>
          <p:nvPr>
            <p:ph type="sldNum" sz="quarter" idx="4"/>
          </p:nvPr>
        </p:nvSpPr>
        <p:spPr/>
        <p:txBody>
          <a:bodyPr/>
          <a:lstStyle/>
          <a:p>
            <a:fld id="{35482B25-261F-464E-BDD8-63296DE4D8A4}" type="slidenum">
              <a:rPr lang="en-US" smtClean="0"/>
              <a:pPr/>
              <a:t>4</a:t>
            </a:fld>
            <a:endParaRPr lang="en-US"/>
          </a:p>
        </p:txBody>
      </p:sp>
      <p:sp>
        <p:nvSpPr>
          <p:cNvPr id="4" name="TextBox 3">
            <a:extLst>
              <a:ext uri="{FF2B5EF4-FFF2-40B4-BE49-F238E27FC236}">
                <a16:creationId xmlns:a16="http://schemas.microsoft.com/office/drawing/2014/main" id="{C35DC001-19AD-615B-970C-BE0AFB7C3C36}"/>
              </a:ext>
            </a:extLst>
          </p:cNvPr>
          <p:cNvSpPr txBox="1"/>
          <p:nvPr/>
        </p:nvSpPr>
        <p:spPr>
          <a:xfrm>
            <a:off x="393228" y="201536"/>
            <a:ext cx="10182757" cy="553998"/>
          </a:xfrm>
          <a:prstGeom prst="rect">
            <a:avLst/>
          </a:prstGeom>
          <a:noFill/>
        </p:spPr>
        <p:txBody>
          <a:bodyPr wrap="square" rtlCol="0">
            <a:spAutoFit/>
          </a:bodyPr>
          <a:lstStyle/>
          <a:p>
            <a:r>
              <a:rPr lang="en-GB" sz="3000" b="1" dirty="0"/>
              <a:t>ICE detected using DBS reflectometry as well as coils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38DC2A3-FD9C-2073-5BEA-C3E41139C956}"/>
                  </a:ext>
                </a:extLst>
              </p:cNvPr>
              <p:cNvSpPr txBox="1"/>
              <p:nvPr/>
            </p:nvSpPr>
            <p:spPr>
              <a:xfrm>
                <a:off x="433325" y="809794"/>
                <a:ext cx="11281859" cy="1015663"/>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sz="2000" dirty="0"/>
                  <a:t>Bursting narrow-band ICE detected simultaneously in pulse with pure on-axis NBI using         UCLA Doppler backscattering (DBS) [3] reflectometry system (top) &amp; high sampling rate coils (bottom); frequency tracks &amp; is close to </a:t>
                </a: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2</m:t>
                        </m:r>
                        <m:r>
                          <a:rPr lang="en-GB" sz="2000" i="1">
                            <a:latin typeface="Cambria Math" panose="02040503050406030204" pitchFamily="18" charset="0"/>
                          </a:rPr>
                          <m:t>𝑓</m:t>
                        </m:r>
                      </m:e>
                      <m:sub>
                        <m:r>
                          <a:rPr lang="en-GB" sz="2000" i="1">
                            <a:latin typeface="Cambria Math" panose="02040503050406030204" pitchFamily="18" charset="0"/>
                          </a:rPr>
                          <m:t>𝑐𝐷</m:t>
                        </m:r>
                      </m:sub>
                    </m:sSub>
                  </m:oMath>
                </a14:m>
                <a:r>
                  <a:rPr lang="en-GB" sz="2000" dirty="0">
                    <a:ea typeface="Cambria Math" panose="02040503050406030204" pitchFamily="18" charset="0"/>
                  </a:rPr>
                  <a:t> at magnetic axis</a:t>
                </a:r>
                <a:endParaRPr lang="en-GB" sz="2000" dirty="0"/>
              </a:p>
            </p:txBody>
          </p:sp>
        </mc:Choice>
        <mc:Fallback xmlns="">
          <p:sp>
            <p:nvSpPr>
              <p:cNvPr id="9" name="TextBox 8">
                <a:extLst>
                  <a:ext uri="{FF2B5EF4-FFF2-40B4-BE49-F238E27FC236}">
                    <a16:creationId xmlns:a16="http://schemas.microsoft.com/office/drawing/2014/main" id="{E38DC2A3-FD9C-2073-5BEA-C3E41139C956}"/>
                  </a:ext>
                </a:extLst>
              </p:cNvPr>
              <p:cNvSpPr txBox="1">
                <a:spLocks noRot="1" noChangeAspect="1" noMove="1" noResize="1" noEditPoints="1" noAdjustHandles="1" noChangeArrowheads="1" noChangeShapeType="1" noTextEdit="1"/>
              </p:cNvSpPr>
              <p:nvPr/>
            </p:nvSpPr>
            <p:spPr>
              <a:xfrm>
                <a:off x="433325" y="809794"/>
                <a:ext cx="11281859" cy="1015663"/>
              </a:xfrm>
              <a:prstGeom prst="rect">
                <a:avLst/>
              </a:prstGeom>
              <a:blipFill>
                <a:blip r:embed="rId3"/>
                <a:stretch>
                  <a:fillRect l="-486" t="-3012" b="-10843"/>
                </a:stretch>
              </a:blipFill>
            </p:spPr>
            <p:txBody>
              <a:bodyPr/>
              <a:lstStyle/>
              <a:p>
                <a:r>
                  <a:rPr lang="en-GB">
                    <a:noFill/>
                  </a:rPr>
                  <a:t> </a:t>
                </a:r>
              </a:p>
            </p:txBody>
          </p:sp>
        </mc:Fallback>
      </mc:AlternateContent>
      <p:sp>
        <p:nvSpPr>
          <p:cNvPr id="3" name="Footer Placeholder 3">
            <a:extLst>
              <a:ext uri="{FF2B5EF4-FFF2-40B4-BE49-F238E27FC236}">
                <a16:creationId xmlns:a16="http://schemas.microsoft.com/office/drawing/2014/main" id="{07B3A610-40BD-7076-DF73-5702D9871D94}"/>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sp>
        <p:nvSpPr>
          <p:cNvPr id="38" name="TextBox 37">
            <a:extLst>
              <a:ext uri="{FF2B5EF4-FFF2-40B4-BE49-F238E27FC236}">
                <a16:creationId xmlns:a16="http://schemas.microsoft.com/office/drawing/2014/main" id="{AC77F4E6-9BD5-F635-83A1-22A9F82C1208}"/>
              </a:ext>
            </a:extLst>
          </p:cNvPr>
          <p:cNvSpPr txBox="1"/>
          <p:nvPr/>
        </p:nvSpPr>
        <p:spPr>
          <a:xfrm>
            <a:off x="433325" y="5803754"/>
            <a:ext cx="11281859" cy="523220"/>
          </a:xfrm>
          <a:prstGeom prst="rect">
            <a:avLst/>
          </a:prstGeom>
          <a:noFill/>
        </p:spPr>
        <p:txBody>
          <a:bodyPr wrap="square" rtlCol="0">
            <a:spAutoFit/>
          </a:bodyPr>
          <a:lstStyle/>
          <a:p>
            <a:r>
              <a:rPr lang="en-GB" sz="1400" dirty="0"/>
              <a:t>[3] T L Rhodes </a:t>
            </a:r>
            <a:r>
              <a:rPr lang="en-GB" sz="1400" i="1" dirty="0"/>
              <a:t>et al. Rev. Sci. </a:t>
            </a:r>
            <a:r>
              <a:rPr lang="en-GB" sz="1400" i="1" dirty="0" err="1"/>
              <a:t>Instrum</a:t>
            </a:r>
            <a:r>
              <a:rPr lang="en-GB" sz="1400" i="1" dirty="0"/>
              <a:t>. </a:t>
            </a:r>
            <a:r>
              <a:rPr lang="en-GB" sz="1400" b="1" dirty="0"/>
              <a:t>93 </a:t>
            </a:r>
            <a:r>
              <a:rPr lang="en-GB" sz="1400" dirty="0"/>
              <a:t>(2022) 113549		                                                                                                                                                    [4] N A Crocker </a:t>
            </a:r>
            <a:r>
              <a:rPr lang="en-GB" sz="1400" i="1" dirty="0"/>
              <a:t>et al.</a:t>
            </a:r>
            <a:r>
              <a:rPr lang="en-GB" sz="1400" dirty="0"/>
              <a:t> 30</a:t>
            </a:r>
            <a:r>
              <a:rPr lang="en-GB" sz="1400" baseline="30000" dirty="0"/>
              <a:t>th</a:t>
            </a:r>
            <a:r>
              <a:rPr lang="en-GB" sz="1400" dirty="0"/>
              <a:t> ITPA EP Topical Group Meeting (2023) 	[5] Ya I Kolesnichenko </a:t>
            </a:r>
            <a:r>
              <a:rPr lang="en-GB" sz="1400" i="1" dirty="0"/>
              <a:t>et al. Phys. Plasmas </a:t>
            </a:r>
            <a:r>
              <a:rPr lang="en-GB" sz="1400" b="1" dirty="0"/>
              <a:t>31</a:t>
            </a:r>
            <a:r>
              <a:rPr lang="en-GB" sz="1400" dirty="0"/>
              <a:t> (2024) 042107	</a:t>
            </a:r>
          </a:p>
        </p:txBody>
      </p:sp>
      <p:grpSp>
        <p:nvGrpSpPr>
          <p:cNvPr id="53" name="Group 52">
            <a:extLst>
              <a:ext uri="{FF2B5EF4-FFF2-40B4-BE49-F238E27FC236}">
                <a16:creationId xmlns:a16="http://schemas.microsoft.com/office/drawing/2014/main" id="{DDCB18FD-781A-0140-AA21-7B40459F6ACA}"/>
              </a:ext>
            </a:extLst>
          </p:cNvPr>
          <p:cNvGrpSpPr/>
          <p:nvPr/>
        </p:nvGrpSpPr>
        <p:grpSpPr>
          <a:xfrm>
            <a:off x="4623760" y="-1011184"/>
            <a:ext cx="7568240" cy="6974397"/>
            <a:chOff x="4623759" y="-1074579"/>
            <a:chExt cx="7568240" cy="6974397"/>
          </a:xfrm>
        </p:grpSpPr>
        <p:grpSp>
          <p:nvGrpSpPr>
            <p:cNvPr id="51" name="Group 50">
              <a:extLst>
                <a:ext uri="{FF2B5EF4-FFF2-40B4-BE49-F238E27FC236}">
                  <a16:creationId xmlns:a16="http://schemas.microsoft.com/office/drawing/2014/main" id="{897F73AA-BD82-43CC-3D83-0210134B5A58}"/>
                </a:ext>
              </a:extLst>
            </p:cNvPr>
            <p:cNvGrpSpPr/>
            <p:nvPr/>
          </p:nvGrpSpPr>
          <p:grpSpPr>
            <a:xfrm>
              <a:off x="4623759" y="-1074579"/>
              <a:ext cx="7451058" cy="6799990"/>
              <a:chOff x="4487901" y="-1222324"/>
              <a:chExt cx="7451058" cy="6799990"/>
            </a:xfrm>
          </p:grpSpPr>
          <p:grpSp>
            <p:nvGrpSpPr>
              <p:cNvPr id="33" name="Group 32">
                <a:extLst>
                  <a:ext uri="{FF2B5EF4-FFF2-40B4-BE49-F238E27FC236}">
                    <a16:creationId xmlns:a16="http://schemas.microsoft.com/office/drawing/2014/main" id="{BC211B45-EE76-EE92-DD28-8708D0CD5715}"/>
                  </a:ext>
                </a:extLst>
              </p:cNvPr>
              <p:cNvGrpSpPr/>
              <p:nvPr/>
            </p:nvGrpSpPr>
            <p:grpSpPr>
              <a:xfrm>
                <a:off x="5254951" y="1722328"/>
                <a:ext cx="6684008" cy="3855338"/>
                <a:chOff x="5099675" y="2608922"/>
                <a:chExt cx="6684008" cy="3425943"/>
              </a:xfrm>
            </p:grpSpPr>
            <p:pic>
              <p:nvPicPr>
                <p:cNvPr id="30" name="Picture 29" descr="A purple background with white text&#10;&#10;AI-generated content may be incorrect.">
                  <a:extLst>
                    <a:ext uri="{FF2B5EF4-FFF2-40B4-BE49-F238E27FC236}">
                      <a16:creationId xmlns:a16="http://schemas.microsoft.com/office/drawing/2014/main" id="{6CCAF1DE-C874-F62E-5DAF-3FFF1C1F84FD}"/>
                    </a:ext>
                  </a:extLst>
                </p:cNvPr>
                <p:cNvPicPr>
                  <a:picLocks noChangeAspect="1"/>
                </p:cNvPicPr>
                <p:nvPr/>
              </p:nvPicPr>
              <p:blipFill>
                <a:blip r:embed="rId4"/>
                <a:stretch>
                  <a:fillRect/>
                </a:stretch>
              </p:blipFill>
              <p:spPr>
                <a:xfrm>
                  <a:off x="5099675" y="3849856"/>
                  <a:ext cx="6684008" cy="2185009"/>
                </a:xfrm>
                <a:prstGeom prst="rect">
                  <a:avLst/>
                </a:prstGeom>
              </p:spPr>
            </p:pic>
            <p:pic>
              <p:nvPicPr>
                <p:cNvPr id="32" name="Picture 31" descr="A blue and white background&#10;&#10;AI-generated content may be incorrect.">
                  <a:extLst>
                    <a:ext uri="{FF2B5EF4-FFF2-40B4-BE49-F238E27FC236}">
                      <a16:creationId xmlns:a16="http://schemas.microsoft.com/office/drawing/2014/main" id="{7F010D24-D6EA-470B-904E-9999285A47D2}"/>
                    </a:ext>
                  </a:extLst>
                </p:cNvPr>
                <p:cNvPicPr>
                  <a:picLocks noChangeAspect="1"/>
                </p:cNvPicPr>
                <p:nvPr/>
              </p:nvPicPr>
              <p:blipFill>
                <a:blip r:embed="rId5"/>
                <a:stretch>
                  <a:fillRect/>
                </a:stretch>
              </p:blipFill>
              <p:spPr>
                <a:xfrm>
                  <a:off x="5099675" y="2608922"/>
                  <a:ext cx="6595762" cy="1169449"/>
                </a:xfrm>
                <a:prstGeom prst="rect">
                  <a:avLst/>
                </a:prstGeom>
              </p:spPr>
            </p:pic>
          </p:grpSp>
          <p:sp>
            <p:nvSpPr>
              <p:cNvPr id="34" name="TextBox 33">
                <a:extLst>
                  <a:ext uri="{FF2B5EF4-FFF2-40B4-BE49-F238E27FC236}">
                    <a16:creationId xmlns:a16="http://schemas.microsoft.com/office/drawing/2014/main" id="{4ADF160B-89AE-014B-C9D0-C66FDD616771}"/>
                  </a:ext>
                </a:extLst>
              </p:cNvPr>
              <p:cNvSpPr txBox="1"/>
              <p:nvPr/>
            </p:nvSpPr>
            <p:spPr>
              <a:xfrm>
                <a:off x="7953554" y="2529113"/>
                <a:ext cx="3897159" cy="369332"/>
              </a:xfrm>
              <a:prstGeom prst="rect">
                <a:avLst/>
              </a:prstGeom>
              <a:noFill/>
            </p:spPr>
            <p:txBody>
              <a:bodyPr wrap="square" rtlCol="0">
                <a:spAutoFit/>
              </a:bodyPr>
              <a:lstStyle/>
              <a:p>
                <a:r>
                  <a:rPr lang="en-GB" dirty="0">
                    <a:solidFill>
                      <a:schemeClr val="bg1"/>
                    </a:solidFill>
                  </a:rPr>
                  <a:t>DBS reflectometry MAST-U #53363</a:t>
                </a:r>
              </a:p>
            </p:txBody>
          </p:sp>
          <p:sp>
            <p:nvSpPr>
              <p:cNvPr id="36" name="TextBox 35">
                <a:extLst>
                  <a:ext uri="{FF2B5EF4-FFF2-40B4-BE49-F238E27FC236}">
                    <a16:creationId xmlns:a16="http://schemas.microsoft.com/office/drawing/2014/main" id="{13226663-8986-1790-9348-FC33C0A4A2E0}"/>
                  </a:ext>
                </a:extLst>
              </p:cNvPr>
              <p:cNvSpPr txBox="1"/>
              <p:nvPr/>
            </p:nvSpPr>
            <p:spPr>
              <a:xfrm>
                <a:off x="8747185" y="4567949"/>
                <a:ext cx="3036500" cy="369332"/>
              </a:xfrm>
              <a:prstGeom prst="rect">
                <a:avLst/>
              </a:prstGeom>
              <a:noFill/>
            </p:spPr>
            <p:txBody>
              <a:bodyPr wrap="square" rtlCol="0">
                <a:spAutoFit/>
              </a:bodyPr>
              <a:lstStyle/>
              <a:p>
                <a:r>
                  <a:rPr lang="en-GB" dirty="0">
                    <a:solidFill>
                      <a:schemeClr val="bg1"/>
                    </a:solidFill>
                  </a:rPr>
                  <a:t>magnetics MAST-U #53363</a:t>
                </a:r>
              </a:p>
            </p:txBody>
          </p:sp>
          <p:sp>
            <p:nvSpPr>
              <p:cNvPr id="40" name="TextBox 39">
                <a:extLst>
                  <a:ext uri="{FF2B5EF4-FFF2-40B4-BE49-F238E27FC236}">
                    <a16:creationId xmlns:a16="http://schemas.microsoft.com/office/drawing/2014/main" id="{EEC147A5-29C2-33FB-4DA1-6E5D146B1A56}"/>
                  </a:ext>
                </a:extLst>
              </p:cNvPr>
              <p:cNvSpPr txBox="1"/>
              <p:nvPr/>
            </p:nvSpPr>
            <p:spPr>
              <a:xfrm>
                <a:off x="4811072" y="3498034"/>
                <a:ext cx="980087" cy="369332"/>
              </a:xfrm>
              <a:prstGeom prst="rect">
                <a:avLst/>
              </a:prstGeom>
              <a:noFill/>
            </p:spPr>
            <p:txBody>
              <a:bodyPr wrap="square" rtlCol="0">
                <a:spAutoFit/>
              </a:bodyPr>
              <a:lstStyle/>
              <a:p>
                <a:r>
                  <a:rPr lang="en-GB" dirty="0"/>
                  <a:t>10</a:t>
                </a:r>
              </a:p>
            </p:txBody>
          </p:sp>
          <p:sp>
            <p:nvSpPr>
              <p:cNvPr id="42" name="TextBox 41">
                <a:extLst>
                  <a:ext uri="{FF2B5EF4-FFF2-40B4-BE49-F238E27FC236}">
                    <a16:creationId xmlns:a16="http://schemas.microsoft.com/office/drawing/2014/main" id="{45FA7497-1E7A-C6BA-49F6-8B297C011F3A}"/>
                  </a:ext>
                </a:extLst>
              </p:cNvPr>
              <p:cNvSpPr txBox="1"/>
              <p:nvPr/>
            </p:nvSpPr>
            <p:spPr>
              <a:xfrm>
                <a:off x="4914978" y="4059319"/>
                <a:ext cx="435609" cy="369332"/>
              </a:xfrm>
              <a:prstGeom prst="rect">
                <a:avLst/>
              </a:prstGeom>
              <a:noFill/>
            </p:spPr>
            <p:txBody>
              <a:bodyPr wrap="square" rtlCol="0">
                <a:spAutoFit/>
              </a:bodyPr>
              <a:lstStyle/>
              <a:p>
                <a:r>
                  <a:rPr lang="en-GB" dirty="0"/>
                  <a:t>9</a:t>
                </a:r>
              </a:p>
            </p:txBody>
          </p:sp>
          <p:sp>
            <p:nvSpPr>
              <p:cNvPr id="44" name="TextBox 43">
                <a:extLst>
                  <a:ext uri="{FF2B5EF4-FFF2-40B4-BE49-F238E27FC236}">
                    <a16:creationId xmlns:a16="http://schemas.microsoft.com/office/drawing/2014/main" id="{13BC97F5-1166-D42D-2493-C1EEC95D8F7D}"/>
                  </a:ext>
                </a:extLst>
              </p:cNvPr>
              <p:cNvSpPr txBox="1"/>
              <p:nvPr/>
            </p:nvSpPr>
            <p:spPr>
              <a:xfrm>
                <a:off x="4908197" y="4654775"/>
                <a:ext cx="640739" cy="369332"/>
              </a:xfrm>
              <a:prstGeom prst="rect">
                <a:avLst/>
              </a:prstGeom>
              <a:noFill/>
            </p:spPr>
            <p:txBody>
              <a:bodyPr wrap="square" rtlCol="0">
                <a:spAutoFit/>
              </a:bodyPr>
              <a:lstStyle/>
              <a:p>
                <a:r>
                  <a:rPr lang="en-GB" dirty="0"/>
                  <a:t>8</a:t>
                </a:r>
              </a:p>
            </p:txBody>
          </p:sp>
          <p:sp>
            <p:nvSpPr>
              <p:cNvPr id="46" name="TextBox 45">
                <a:extLst>
                  <a:ext uri="{FF2B5EF4-FFF2-40B4-BE49-F238E27FC236}">
                    <a16:creationId xmlns:a16="http://schemas.microsoft.com/office/drawing/2014/main" id="{91D43A93-C099-7CB4-7D66-96F60F44BEDC}"/>
                  </a:ext>
                </a:extLst>
              </p:cNvPr>
              <p:cNvSpPr txBox="1"/>
              <p:nvPr/>
            </p:nvSpPr>
            <p:spPr>
              <a:xfrm>
                <a:off x="4946869" y="2011007"/>
                <a:ext cx="435609" cy="369332"/>
              </a:xfrm>
              <a:prstGeom prst="rect">
                <a:avLst/>
              </a:prstGeom>
              <a:noFill/>
            </p:spPr>
            <p:txBody>
              <a:bodyPr wrap="square" rtlCol="0">
                <a:spAutoFit/>
              </a:bodyPr>
              <a:lstStyle/>
              <a:p>
                <a:r>
                  <a:rPr lang="en-GB" dirty="0"/>
                  <a:t>9</a:t>
                </a:r>
              </a:p>
            </p:txBody>
          </p:sp>
          <p:sp>
            <p:nvSpPr>
              <p:cNvPr id="48" name="TextBox 47">
                <a:extLst>
                  <a:ext uri="{FF2B5EF4-FFF2-40B4-BE49-F238E27FC236}">
                    <a16:creationId xmlns:a16="http://schemas.microsoft.com/office/drawing/2014/main" id="{16CCCE78-CB65-5B61-C3BD-68CC55B670D8}"/>
                  </a:ext>
                </a:extLst>
              </p:cNvPr>
              <p:cNvSpPr txBox="1"/>
              <p:nvPr/>
            </p:nvSpPr>
            <p:spPr>
              <a:xfrm>
                <a:off x="4923215" y="2540426"/>
                <a:ext cx="640739" cy="369332"/>
              </a:xfrm>
              <a:prstGeom prst="rect">
                <a:avLst/>
              </a:prstGeom>
              <a:noFill/>
            </p:spPr>
            <p:txBody>
              <a:bodyPr wrap="square" rtlCol="0">
                <a:spAutoFit/>
              </a:bodyPr>
              <a:lstStyle/>
              <a:p>
                <a:r>
                  <a:rPr lang="en-GB" dirty="0"/>
                  <a:t>8</a:t>
                </a:r>
              </a:p>
            </p:txBody>
          </p:sp>
          <p:sp>
            <p:nvSpPr>
              <p:cNvPr id="50" name="TextBox 49">
                <a:extLst>
                  <a:ext uri="{FF2B5EF4-FFF2-40B4-BE49-F238E27FC236}">
                    <a16:creationId xmlns:a16="http://schemas.microsoft.com/office/drawing/2014/main" id="{39AB6A46-EA1D-9053-58E5-5553B4BF7586}"/>
                  </a:ext>
                </a:extLst>
              </p:cNvPr>
              <p:cNvSpPr txBox="1"/>
              <p:nvPr/>
            </p:nvSpPr>
            <p:spPr>
              <a:xfrm rot="16200000">
                <a:off x="1936079" y="1329498"/>
                <a:ext cx="5503753" cy="400110"/>
              </a:xfrm>
              <a:prstGeom prst="rect">
                <a:avLst/>
              </a:prstGeom>
              <a:noFill/>
            </p:spPr>
            <p:txBody>
              <a:bodyPr wrap="square" rtlCol="0">
                <a:spAutoFit/>
              </a:bodyPr>
              <a:lstStyle/>
              <a:p>
                <a:r>
                  <a:rPr lang="en-GB" sz="2000" dirty="0"/>
                  <a:t>frequency (MHz)</a:t>
                </a:r>
              </a:p>
            </p:txBody>
          </p:sp>
        </p:grpSp>
        <p:sp>
          <p:nvSpPr>
            <p:cNvPr id="52" name="TextBox 51">
              <a:extLst>
                <a:ext uri="{FF2B5EF4-FFF2-40B4-BE49-F238E27FC236}">
                  <a16:creationId xmlns:a16="http://schemas.microsoft.com/office/drawing/2014/main" id="{4617189B-C96E-116A-E42D-5EF493D7C1C9}"/>
                </a:ext>
              </a:extLst>
            </p:cNvPr>
            <p:cNvSpPr txBox="1"/>
            <p:nvPr/>
          </p:nvSpPr>
          <p:spPr>
            <a:xfrm>
              <a:off x="5390808" y="5253487"/>
              <a:ext cx="6801191" cy="646331"/>
            </a:xfrm>
            <a:prstGeom prst="rect">
              <a:avLst/>
            </a:prstGeom>
            <a:solidFill>
              <a:schemeClr val="bg1"/>
            </a:solidFill>
          </p:spPr>
          <p:txBody>
            <a:bodyPr wrap="square" rtlCol="0">
              <a:spAutoFit/>
            </a:bodyPr>
            <a:lstStyle/>
            <a:p>
              <a:r>
                <a:rPr lang="en-GB" dirty="0"/>
                <a:t>       240            260            280            300            320             340</a:t>
              </a:r>
            </a:p>
            <a:p>
              <a:r>
                <a:rPr lang="en-GB" dirty="0"/>
                <a:t>					</a:t>
              </a:r>
              <a:r>
                <a:rPr lang="en-GB" i="1" dirty="0"/>
                <a:t>t </a:t>
              </a:r>
              <a:r>
                <a:rPr lang="en-GB" dirty="0"/>
                <a:t>(</a:t>
              </a:r>
              <a:r>
                <a:rPr lang="en-GB" dirty="0" err="1"/>
                <a:t>ms</a:t>
              </a:r>
              <a:r>
                <a:rPr lang="en-GB" dirty="0"/>
                <a:t>)</a:t>
              </a:r>
            </a:p>
          </p:txBody>
        </p:sp>
      </p:grpSp>
      <p:sp>
        <p:nvSpPr>
          <p:cNvPr id="54" name="TextBox 53">
            <a:extLst>
              <a:ext uri="{FF2B5EF4-FFF2-40B4-BE49-F238E27FC236}">
                <a16:creationId xmlns:a16="http://schemas.microsoft.com/office/drawing/2014/main" id="{10EA915E-59F4-1E2E-A3D8-0920613875BB}"/>
              </a:ext>
            </a:extLst>
          </p:cNvPr>
          <p:cNvSpPr txBox="1"/>
          <p:nvPr/>
        </p:nvSpPr>
        <p:spPr>
          <a:xfrm>
            <a:off x="439417" y="1863790"/>
            <a:ext cx="4150601" cy="3801041"/>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sz="2000" dirty="0"/>
              <a:t>DBS signal due to velocity fluctuations along microwave ray path</a:t>
            </a:r>
          </a:p>
          <a:p>
            <a:pPr marL="781200" lvl="2" indent="-324000">
              <a:spcAft>
                <a:spcPts val="600"/>
              </a:spcAft>
              <a:buFont typeface="Wingdings" panose="05000000000000000000" pitchFamily="2" charset="2"/>
              <a:buChar char="Ø"/>
            </a:pPr>
            <a:r>
              <a:rPr lang="en-GB" dirty="0"/>
              <a:t>possible to obtain spatial information on ICE other than that contained in frequency: analysis of DBS data ongoing</a:t>
            </a:r>
            <a:endParaRPr lang="en-GB" sz="2000" dirty="0"/>
          </a:p>
          <a:p>
            <a:pPr marL="324000" indent="-324000">
              <a:spcAft>
                <a:spcPts val="600"/>
              </a:spcAft>
              <a:buFont typeface="Arial" panose="020B0604020202020204" pitchFamily="34" charset="0"/>
              <a:buChar char="•"/>
            </a:pPr>
            <a:r>
              <a:rPr lang="en-GB" sz="2000" dirty="0"/>
              <a:t>DBS also used on MAST-U to detect ICE in </a:t>
            </a:r>
            <a:r>
              <a:rPr lang="en-GB" sz="2000" i="1" dirty="0"/>
              <a:t>Ohmic</a:t>
            </a:r>
            <a:r>
              <a:rPr lang="en-GB" sz="2000" dirty="0"/>
              <a:t> pulses [4]</a:t>
            </a:r>
          </a:p>
          <a:p>
            <a:pPr marL="781200" lvl="2" indent="-324000">
              <a:spcAft>
                <a:spcPts val="600"/>
              </a:spcAft>
              <a:buFont typeface="Wingdings" panose="05000000000000000000" pitchFamily="2" charset="2"/>
              <a:buChar char="Ø"/>
            </a:pPr>
            <a:r>
              <a:rPr lang="en-GB" dirty="0"/>
              <a:t>has been attributed </a:t>
            </a:r>
            <a:r>
              <a:rPr lang="en-GB"/>
              <a:t>to resonant </a:t>
            </a:r>
            <a:r>
              <a:rPr lang="en-GB" dirty="0"/>
              <a:t>Maxwellian ions in presence of temperature gradient [5] </a:t>
            </a:r>
          </a:p>
        </p:txBody>
      </p:sp>
    </p:spTree>
    <p:extLst>
      <p:ext uri="{BB962C8B-B14F-4D97-AF65-F5344CB8AC3E}">
        <p14:creationId xmlns:p14="http://schemas.microsoft.com/office/powerpoint/2010/main" val="2676066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6477D-7732-E1E5-A957-FFB0612F306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9254B5D-207C-6A0A-0BAA-04C5B18B3814}"/>
              </a:ext>
            </a:extLst>
          </p:cNvPr>
          <p:cNvSpPr>
            <a:spLocks noGrp="1"/>
          </p:cNvSpPr>
          <p:nvPr>
            <p:ph type="sldNum" sz="quarter" idx="4"/>
          </p:nvPr>
        </p:nvSpPr>
        <p:spPr/>
        <p:txBody>
          <a:bodyPr/>
          <a:lstStyle/>
          <a:p>
            <a:fld id="{35482B25-261F-464E-BDD8-63296DE4D8A4}" type="slidenum">
              <a:rPr lang="en-US" smtClean="0"/>
              <a:pPr/>
              <a:t>5</a:t>
            </a:fld>
            <a:endParaRPr lang="en-US"/>
          </a:p>
        </p:txBody>
      </p:sp>
      <p:sp>
        <p:nvSpPr>
          <p:cNvPr id="4" name="TextBox 3">
            <a:extLst>
              <a:ext uri="{FF2B5EF4-FFF2-40B4-BE49-F238E27FC236}">
                <a16:creationId xmlns:a16="http://schemas.microsoft.com/office/drawing/2014/main" id="{C956766D-C383-FDA6-97E4-DBC2CA271BAE}"/>
              </a:ext>
            </a:extLst>
          </p:cNvPr>
          <p:cNvSpPr txBox="1"/>
          <p:nvPr/>
        </p:nvSpPr>
        <p:spPr>
          <a:xfrm>
            <a:off x="393228" y="201536"/>
            <a:ext cx="10665836" cy="646331"/>
          </a:xfrm>
          <a:prstGeom prst="rect">
            <a:avLst/>
          </a:prstGeom>
          <a:noFill/>
        </p:spPr>
        <p:txBody>
          <a:bodyPr wrap="square" rtlCol="0">
            <a:spAutoFit/>
          </a:bodyPr>
          <a:lstStyle/>
          <a:p>
            <a:r>
              <a:rPr lang="en-GB" sz="3600" b="1" dirty="0">
                <a:latin typeface="Aptos" panose="020B0004020202020204" pitchFamily="34" charset="0"/>
              </a:rPr>
              <a:t>ICE in MAST-U has wide range of mode numbers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5C7B264-ACF1-EBBF-6301-CBE48F1C1A4F}"/>
                  </a:ext>
                </a:extLst>
              </p:cNvPr>
              <p:cNvSpPr txBox="1"/>
              <p:nvPr/>
            </p:nvSpPr>
            <p:spPr>
              <a:xfrm>
                <a:off x="503384" y="804863"/>
                <a:ext cx="11295388" cy="1908215"/>
              </a:xfrm>
              <a:prstGeom prst="rect">
                <a:avLst/>
              </a:prstGeom>
              <a:noFill/>
            </p:spPr>
            <p:txBody>
              <a:bodyPr wrap="square" rtlCol="0">
                <a:spAutoFit/>
              </a:bodyPr>
              <a:lstStyle/>
              <a:p>
                <a:pPr marL="324000" indent="-324000">
                  <a:spcBef>
                    <a:spcPts val="600"/>
                  </a:spcBef>
                  <a:buFont typeface="Arial" panose="020B0604020202020204" pitchFamily="34" charset="0"/>
                  <a:buChar char="•"/>
                </a:pPr>
                <a:r>
                  <a:rPr lang="en-GB" dirty="0">
                    <a:ea typeface="Cambria Math" panose="02040503050406030204" pitchFamily="18" charset="0"/>
                  </a:rPr>
                  <a:t>Plot shows toroidal mode numbers </a:t>
                </a:r>
                <a14:m>
                  <m:oMath xmlns:m="http://schemas.openxmlformats.org/officeDocument/2006/math">
                    <m:r>
                      <a:rPr lang="en-GB" i="1">
                        <a:latin typeface="Cambria Math" panose="02040503050406030204" pitchFamily="18" charset="0"/>
                        <a:ea typeface="Cambria Math" panose="02040503050406030204" pitchFamily="18" charset="0"/>
                      </a:rPr>
                      <m:t>𝑛</m:t>
                    </m:r>
                  </m:oMath>
                </a14:m>
                <a:r>
                  <a:rPr lang="en-GB" dirty="0">
                    <a:ea typeface="Cambria Math" panose="02040503050406030204" pitchFamily="18" charset="0"/>
                  </a:rPr>
                  <a:t> (colour bar) of quasi-continuous broadband ICE at several     harmonics in pulse #53593 with combined on-axis &amp; off-axis NBI:10 MHz </a:t>
                </a:r>
                <a14:m>
                  <m:oMath xmlns:m="http://schemas.openxmlformats.org/officeDocument/2006/math">
                    <m:r>
                      <a:rPr lang="en-GB" i="1">
                        <a:latin typeface="Cambria Math" panose="02040503050406030204" pitchFamily="18" charset="0"/>
                        <a:ea typeface="Cambria Math" panose="02040503050406030204" pitchFamily="18" charset="0"/>
                      </a:rPr>
                      <m:t>≈3</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𝑓</m:t>
                        </m:r>
                      </m:e>
                      <m:sub>
                        <m:r>
                          <a:rPr lang="en-GB" i="1">
                            <a:latin typeface="Cambria Math" panose="02040503050406030204" pitchFamily="18" charset="0"/>
                            <a:ea typeface="Cambria Math" panose="02040503050406030204" pitchFamily="18" charset="0"/>
                          </a:rPr>
                          <m:t>𝑐𝐷</m:t>
                        </m:r>
                      </m:sub>
                    </m:sSub>
                  </m:oMath>
                </a14:m>
                <a:r>
                  <a:rPr lang="en-GB" dirty="0">
                    <a:ea typeface="Cambria Math" panose="02040503050406030204" pitchFamily="18" charset="0"/>
                  </a:rPr>
                  <a:t> in outboard midplane</a:t>
                </a:r>
              </a:p>
              <a:p>
                <a:pPr marL="324000" indent="-324000">
                  <a:spcBef>
                    <a:spcPts val="600"/>
                  </a:spcBef>
                  <a:buFont typeface="Arial" panose="020B0604020202020204" pitchFamily="34" charset="0"/>
                  <a:buChar char="•"/>
                </a:pPr>
                <a:r>
                  <a:rPr lang="en-GB" dirty="0">
                    <a:ea typeface="Cambria Math" panose="02040503050406030204" pitchFamily="18" charset="0"/>
                  </a:rPr>
                  <a:t>Individual ICE bursts have duration </a:t>
                </a:r>
                <a14:m>
                  <m:oMath xmlns:m="http://schemas.openxmlformats.org/officeDocument/2006/math">
                    <m:r>
                      <a:rPr lang="en-GB" i="1">
                        <a:latin typeface="Cambria Math" panose="02040503050406030204" pitchFamily="18" charset="0"/>
                        <a:ea typeface="Cambria Math" panose="02040503050406030204" pitchFamily="18" charset="0"/>
                      </a:rPr>
                      <m:t>~100</m:t>
                    </m:r>
                    <m:r>
                      <a:rPr lang="en-GB" i="1">
                        <a:latin typeface="Cambria Math" panose="02040503050406030204" pitchFamily="18" charset="0"/>
                        <a:ea typeface="Cambria Math" panose="02040503050406030204" pitchFamily="18" charset="0"/>
                      </a:rPr>
                      <m:t>𝜇</m:t>
                    </m:r>
                    <m:r>
                      <a:rPr lang="en-GB" i="1">
                        <a:latin typeface="Cambria Math" panose="02040503050406030204" pitchFamily="18" charset="0"/>
                        <a:ea typeface="Cambria Math" panose="02040503050406030204" pitchFamily="18" charset="0"/>
                      </a:rPr>
                      <m:t>𝑠</m:t>
                    </m:r>
                  </m:oMath>
                </a14:m>
                <a:r>
                  <a:rPr lang="en-GB" dirty="0">
                    <a:ea typeface="Cambria Math" panose="02040503050406030204" pitchFamily="18" charset="0"/>
                  </a:rPr>
                  <a:t> &amp; are correlated with mode activity in 50-100kHz range, likely to be toroidal Alfvén eigenmodes (TAEs)</a:t>
                </a:r>
              </a:p>
              <a:p>
                <a:pPr marL="324000" indent="-324000">
                  <a:spcBef>
                    <a:spcPts val="600"/>
                  </a:spcBef>
                  <a:buFont typeface="Arial" panose="020B0604020202020204" pitchFamily="34" charset="0"/>
                  <a:buChar char="•"/>
                </a:pPr>
                <a:r>
                  <a:rPr lang="en-GB" dirty="0">
                    <a:ea typeface="Cambria Math" panose="02040503050406030204" pitchFamily="18" charset="0"/>
                  </a:rPr>
                  <a:t>Modes with </a:t>
                </a:r>
                <a14:m>
                  <m:oMath xmlns:m="http://schemas.openxmlformats.org/officeDocument/2006/math">
                    <m:r>
                      <a:rPr lang="en-GB" i="1">
                        <a:latin typeface="Cambria Math" panose="02040503050406030204" pitchFamily="18" charset="0"/>
                        <a:ea typeface="Cambria Math" panose="02040503050406030204" pitchFamily="18" charset="0"/>
                      </a:rPr>
                      <m:t>−10 ≤</m:t>
                    </m:r>
                    <m:r>
                      <a:rPr lang="en-GB" i="1">
                        <a:latin typeface="Cambria Math" panose="02040503050406030204" pitchFamily="18" charset="0"/>
                        <a:ea typeface="Cambria Math" panose="02040503050406030204" pitchFamily="18" charset="0"/>
                      </a:rPr>
                      <m:t>𝑛</m:t>
                    </m:r>
                    <m:r>
                      <a:rPr lang="en-GB" i="1">
                        <a:latin typeface="Cambria Math" panose="02040503050406030204" pitchFamily="18" charset="0"/>
                        <a:ea typeface="Cambria Math" panose="02040503050406030204" pitchFamily="18" charset="0"/>
                      </a:rPr>
                      <m:t>≤10</m:t>
                    </m:r>
                  </m:oMath>
                </a14:m>
                <a:r>
                  <a:rPr lang="en-GB" dirty="0">
                    <a:ea typeface="Cambria Math" panose="02040503050406030204" pitchFamily="18" charset="0"/>
                  </a:rPr>
                  <a:t> have similar amplitudes </a:t>
                </a:r>
                <a:r>
                  <a:rPr lang="en-GB" b="1" dirty="0">
                    <a:ea typeface="Cambria Math" panose="02040503050406030204" pitchFamily="18" charset="0"/>
                  </a:rPr>
                  <a:t>(CAVEAT: due to limited number of high frequency coils exact </a:t>
                </a:r>
                <a14:m>
                  <m:oMath xmlns:m="http://schemas.openxmlformats.org/officeDocument/2006/math">
                    <m:r>
                      <a:rPr lang="en-GB" b="1" i="1">
                        <a:latin typeface="Cambria Math" panose="02040503050406030204" pitchFamily="18" charset="0"/>
                        <a:ea typeface="Cambria Math" panose="02040503050406030204" pitchFamily="18" charset="0"/>
                      </a:rPr>
                      <m:t>𝒏</m:t>
                    </m:r>
                  </m:oMath>
                </a14:m>
                <a:r>
                  <a:rPr lang="en-GB" b="1" dirty="0">
                    <a:ea typeface="Cambria Math" panose="02040503050406030204" pitchFamily="18" charset="0"/>
                  </a:rPr>
                  <a:t> values are uncertain)</a:t>
                </a:r>
              </a:p>
            </p:txBody>
          </p:sp>
        </mc:Choice>
        <mc:Fallback xmlns="">
          <p:sp>
            <p:nvSpPr>
              <p:cNvPr id="9" name="TextBox 8">
                <a:extLst>
                  <a:ext uri="{FF2B5EF4-FFF2-40B4-BE49-F238E27FC236}">
                    <a16:creationId xmlns:a16="http://schemas.microsoft.com/office/drawing/2014/main" id="{B5C7B264-ACF1-EBBF-6301-CBE48F1C1A4F}"/>
                  </a:ext>
                </a:extLst>
              </p:cNvPr>
              <p:cNvSpPr txBox="1">
                <a:spLocks noRot="1" noChangeAspect="1" noMove="1" noResize="1" noEditPoints="1" noAdjustHandles="1" noChangeArrowheads="1" noChangeShapeType="1" noTextEdit="1"/>
              </p:cNvSpPr>
              <p:nvPr/>
            </p:nvSpPr>
            <p:spPr>
              <a:xfrm>
                <a:off x="503384" y="804863"/>
                <a:ext cx="11295388" cy="1908215"/>
              </a:xfrm>
              <a:prstGeom prst="rect">
                <a:avLst/>
              </a:prstGeom>
              <a:blipFill>
                <a:blip r:embed="rId3"/>
                <a:stretch>
                  <a:fillRect l="-378" t="-1597" b="-4153"/>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8E751009-6450-DA93-B87B-E1349F4EDC58}"/>
              </a:ext>
            </a:extLst>
          </p:cNvPr>
          <p:cNvGrpSpPr/>
          <p:nvPr/>
        </p:nvGrpSpPr>
        <p:grpSpPr>
          <a:xfrm>
            <a:off x="4092262" y="-146750"/>
            <a:ext cx="8066366" cy="6842611"/>
            <a:chOff x="4092262" y="-146750"/>
            <a:chExt cx="8066366" cy="6842611"/>
          </a:xfrm>
        </p:grpSpPr>
        <p:grpSp>
          <p:nvGrpSpPr>
            <p:cNvPr id="14" name="Group 13">
              <a:extLst>
                <a:ext uri="{FF2B5EF4-FFF2-40B4-BE49-F238E27FC236}">
                  <a16:creationId xmlns:a16="http://schemas.microsoft.com/office/drawing/2014/main" id="{0C70C520-3750-804A-A2A3-C935BF4DF996}"/>
                </a:ext>
              </a:extLst>
            </p:cNvPr>
            <p:cNvGrpSpPr/>
            <p:nvPr/>
          </p:nvGrpSpPr>
          <p:grpSpPr>
            <a:xfrm>
              <a:off x="4386105" y="2770042"/>
              <a:ext cx="7580563" cy="3925819"/>
              <a:chOff x="4386105" y="2770042"/>
              <a:chExt cx="7580563" cy="3925819"/>
            </a:xfrm>
          </p:grpSpPr>
          <p:grpSp>
            <p:nvGrpSpPr>
              <p:cNvPr id="11" name="Group 10">
                <a:extLst>
                  <a:ext uri="{FF2B5EF4-FFF2-40B4-BE49-F238E27FC236}">
                    <a16:creationId xmlns:a16="http://schemas.microsoft.com/office/drawing/2014/main" id="{E956D01A-7CD6-CD41-02C6-EBD80C418674}"/>
                  </a:ext>
                </a:extLst>
              </p:cNvPr>
              <p:cNvGrpSpPr/>
              <p:nvPr/>
            </p:nvGrpSpPr>
            <p:grpSpPr>
              <a:xfrm>
                <a:off x="4610100" y="2770042"/>
                <a:ext cx="7356568" cy="3925819"/>
                <a:chOff x="4835432" y="2709680"/>
                <a:chExt cx="7356568" cy="3925819"/>
              </a:xfrm>
            </p:grpSpPr>
            <p:pic>
              <p:nvPicPr>
                <p:cNvPr id="6" name="Picture 5">
                  <a:extLst>
                    <a:ext uri="{FF2B5EF4-FFF2-40B4-BE49-F238E27FC236}">
                      <a16:creationId xmlns:a16="http://schemas.microsoft.com/office/drawing/2014/main" id="{1557BE2B-F799-EE49-A6F9-EADCF1CC4B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5432" y="2709680"/>
                  <a:ext cx="7356568" cy="3349828"/>
                </a:xfrm>
                <a:prstGeom prst="rect">
                  <a:avLst/>
                </a:prstGeom>
                <a:noFill/>
                <a:ln>
                  <a:noFill/>
                </a:ln>
              </p:spPr>
            </p:pic>
            <p:sp>
              <p:nvSpPr>
                <p:cNvPr id="10" name="TextBox 9">
                  <a:extLst>
                    <a:ext uri="{FF2B5EF4-FFF2-40B4-BE49-F238E27FC236}">
                      <a16:creationId xmlns:a16="http://schemas.microsoft.com/office/drawing/2014/main" id="{BF3DA531-9745-858F-372A-AF76B87E3627}"/>
                    </a:ext>
                  </a:extLst>
                </p:cNvPr>
                <p:cNvSpPr txBox="1"/>
                <p:nvPr/>
              </p:nvSpPr>
              <p:spPr>
                <a:xfrm>
                  <a:off x="4917890" y="5989168"/>
                  <a:ext cx="7042242" cy="646331"/>
                </a:xfrm>
                <a:prstGeom prst="rect">
                  <a:avLst/>
                </a:prstGeom>
                <a:solidFill>
                  <a:schemeClr val="bg1"/>
                </a:solidFill>
              </p:spPr>
              <p:txBody>
                <a:bodyPr wrap="square" rtlCol="0">
                  <a:spAutoFit/>
                </a:bodyPr>
                <a:lstStyle/>
                <a:p>
                  <a:r>
                    <a:rPr lang="en-GB" i="1" dirty="0"/>
                    <a:t>      </a:t>
                  </a:r>
                  <a:r>
                    <a:rPr lang="en-GB" dirty="0"/>
                    <a:t>95     100     105     110     115     120     125     130     135</a:t>
                  </a:r>
                </a:p>
                <a:p>
                  <a:r>
                    <a:rPr lang="en-GB" i="1" dirty="0"/>
                    <a:t>					t</a:t>
                  </a:r>
                  <a:r>
                    <a:rPr lang="en-GB" dirty="0"/>
                    <a:t> (</a:t>
                  </a:r>
                  <a:r>
                    <a:rPr lang="en-GB" dirty="0" err="1"/>
                    <a:t>ms</a:t>
                  </a:r>
                  <a:r>
                    <a:rPr lang="en-GB" dirty="0"/>
                    <a:t>)</a:t>
                  </a:r>
                </a:p>
              </p:txBody>
            </p:sp>
          </p:grpSp>
          <p:sp>
            <p:nvSpPr>
              <p:cNvPr id="13" name="TextBox 12">
                <a:extLst>
                  <a:ext uri="{FF2B5EF4-FFF2-40B4-BE49-F238E27FC236}">
                    <a16:creationId xmlns:a16="http://schemas.microsoft.com/office/drawing/2014/main" id="{8211B4E2-049F-B685-4F32-0CD8936FF9E5}"/>
                  </a:ext>
                </a:extLst>
              </p:cNvPr>
              <p:cNvSpPr txBox="1"/>
              <p:nvPr/>
            </p:nvSpPr>
            <p:spPr>
              <a:xfrm>
                <a:off x="4386105" y="3118803"/>
                <a:ext cx="442128" cy="3098284"/>
              </a:xfrm>
              <a:prstGeom prst="rect">
                <a:avLst/>
              </a:prstGeom>
              <a:solidFill>
                <a:schemeClr val="bg1"/>
              </a:solidFill>
            </p:spPr>
            <p:txBody>
              <a:bodyPr wrap="square" rtlCol="0">
                <a:spAutoFit/>
              </a:bodyPr>
              <a:lstStyle/>
              <a:p>
                <a:pPr>
                  <a:spcAft>
                    <a:spcPts val="500"/>
                  </a:spcAft>
                </a:pPr>
                <a:r>
                  <a:rPr lang="en-GB" dirty="0"/>
                  <a:t>16</a:t>
                </a:r>
              </a:p>
              <a:p>
                <a:pPr>
                  <a:spcAft>
                    <a:spcPts val="500"/>
                  </a:spcAft>
                </a:pPr>
                <a:endParaRPr lang="en-GB" dirty="0"/>
              </a:p>
              <a:p>
                <a:pPr>
                  <a:spcAft>
                    <a:spcPts val="500"/>
                  </a:spcAft>
                </a:pPr>
                <a:r>
                  <a:rPr lang="en-GB" dirty="0"/>
                  <a:t>14</a:t>
                </a:r>
              </a:p>
              <a:p>
                <a:pPr>
                  <a:spcAft>
                    <a:spcPts val="500"/>
                  </a:spcAft>
                </a:pPr>
                <a:endParaRPr lang="en-GB" dirty="0"/>
              </a:p>
              <a:p>
                <a:pPr>
                  <a:spcAft>
                    <a:spcPts val="500"/>
                  </a:spcAft>
                </a:pPr>
                <a:r>
                  <a:rPr lang="en-GB" dirty="0"/>
                  <a:t>12</a:t>
                </a:r>
              </a:p>
              <a:p>
                <a:pPr>
                  <a:spcAft>
                    <a:spcPts val="500"/>
                  </a:spcAft>
                </a:pPr>
                <a:endParaRPr lang="en-GB" dirty="0"/>
              </a:p>
              <a:p>
                <a:pPr>
                  <a:spcAft>
                    <a:spcPts val="500"/>
                  </a:spcAft>
                </a:pPr>
                <a:r>
                  <a:rPr lang="en-GB" dirty="0"/>
                  <a:t>10</a:t>
                </a:r>
              </a:p>
              <a:p>
                <a:pPr>
                  <a:spcAft>
                    <a:spcPts val="500"/>
                  </a:spcAft>
                </a:pPr>
                <a:endParaRPr lang="en-GB" dirty="0"/>
              </a:p>
              <a:p>
                <a:pPr>
                  <a:spcAft>
                    <a:spcPts val="500"/>
                  </a:spcAft>
                </a:pPr>
                <a:r>
                  <a:rPr lang="en-GB" dirty="0"/>
                  <a:t>  8</a:t>
                </a:r>
              </a:p>
            </p:txBody>
          </p:sp>
        </p:grpSp>
        <p:sp>
          <p:nvSpPr>
            <p:cNvPr id="16" name="TextBox 15">
              <a:extLst>
                <a:ext uri="{FF2B5EF4-FFF2-40B4-BE49-F238E27FC236}">
                  <a16:creationId xmlns:a16="http://schemas.microsoft.com/office/drawing/2014/main" id="{05F45D06-AC84-8649-1CFF-2E7289F8CC94}"/>
                </a:ext>
              </a:extLst>
            </p:cNvPr>
            <p:cNvSpPr txBox="1"/>
            <p:nvPr/>
          </p:nvSpPr>
          <p:spPr>
            <a:xfrm rot="16200000">
              <a:off x="1540440" y="2405072"/>
              <a:ext cx="5503753" cy="400110"/>
            </a:xfrm>
            <a:prstGeom prst="rect">
              <a:avLst/>
            </a:prstGeom>
            <a:noFill/>
          </p:spPr>
          <p:txBody>
            <a:bodyPr wrap="square" rtlCol="0">
              <a:spAutoFit/>
            </a:bodyPr>
            <a:lstStyle/>
            <a:p>
              <a:r>
                <a:rPr lang="en-GB" sz="2000" dirty="0"/>
                <a:t>frequency (MHz)</a:t>
              </a:r>
            </a:p>
          </p:txBody>
        </p:sp>
        <p:sp>
          <p:nvSpPr>
            <p:cNvPr id="12" name="TextBox 11">
              <a:extLst>
                <a:ext uri="{FF2B5EF4-FFF2-40B4-BE49-F238E27FC236}">
                  <a16:creationId xmlns:a16="http://schemas.microsoft.com/office/drawing/2014/main" id="{8147DC6D-0EE8-18F9-C385-372245189469}"/>
                </a:ext>
              </a:extLst>
            </p:cNvPr>
            <p:cNvSpPr txBox="1"/>
            <p:nvPr/>
          </p:nvSpPr>
          <p:spPr>
            <a:xfrm>
              <a:off x="11758578" y="2877217"/>
              <a:ext cx="400050" cy="3385542"/>
            </a:xfrm>
            <a:prstGeom prst="rect">
              <a:avLst/>
            </a:prstGeom>
            <a:solidFill>
              <a:schemeClr val="bg1"/>
            </a:solidFill>
          </p:spPr>
          <p:txBody>
            <a:bodyPr wrap="square" rtlCol="0">
              <a:spAutoFit/>
            </a:bodyPr>
            <a:lstStyle/>
            <a:p>
              <a:pPr>
                <a:spcAft>
                  <a:spcPts val="10"/>
                </a:spcAft>
              </a:pPr>
              <a:r>
                <a:rPr lang="en-GB" sz="1000" dirty="0"/>
                <a:t>15</a:t>
              </a:r>
            </a:p>
            <a:p>
              <a:pPr>
                <a:spcAft>
                  <a:spcPts val="10"/>
                </a:spcAft>
              </a:pPr>
              <a:endParaRPr lang="en-GB" sz="1000" dirty="0"/>
            </a:p>
            <a:p>
              <a:pPr>
                <a:spcAft>
                  <a:spcPts val="10"/>
                </a:spcAft>
              </a:pPr>
              <a:endParaRPr lang="en-GB" sz="1000" dirty="0"/>
            </a:p>
            <a:p>
              <a:pPr>
                <a:spcAft>
                  <a:spcPts val="10"/>
                </a:spcAft>
              </a:pPr>
              <a:r>
                <a:rPr lang="en-GB" sz="1000" dirty="0">
                  <a:solidFill>
                    <a:schemeClr val="tx2"/>
                  </a:solidFill>
                </a:rPr>
                <a:t>10</a:t>
              </a:r>
              <a:r>
                <a:rPr lang="en-GB" sz="1000" dirty="0">
                  <a:solidFill>
                    <a:schemeClr val="bg1"/>
                  </a:solidFill>
                </a:rPr>
                <a:t>00</a:t>
              </a:r>
            </a:p>
            <a:p>
              <a:pPr>
                <a:spcAft>
                  <a:spcPts val="10"/>
                </a:spcAft>
              </a:pPr>
              <a:endParaRPr lang="en-GB" sz="1000" dirty="0"/>
            </a:p>
            <a:p>
              <a:pPr>
                <a:spcAft>
                  <a:spcPts val="10"/>
                </a:spcAft>
              </a:pPr>
              <a:r>
                <a:rPr lang="en-GB" sz="1000" dirty="0"/>
                <a:t>5</a:t>
              </a:r>
            </a:p>
            <a:p>
              <a:pPr>
                <a:spcAft>
                  <a:spcPts val="10"/>
                </a:spcAft>
              </a:pPr>
              <a:endParaRPr lang="en-GB" sz="1000" dirty="0"/>
            </a:p>
            <a:p>
              <a:pPr>
                <a:spcAft>
                  <a:spcPts val="10"/>
                </a:spcAft>
              </a:pPr>
              <a:endParaRPr lang="en-GB" sz="1000" dirty="0"/>
            </a:p>
            <a:p>
              <a:pPr>
                <a:spcAft>
                  <a:spcPts val="10"/>
                </a:spcAft>
              </a:pPr>
              <a:r>
                <a:rPr lang="en-GB" sz="1000" dirty="0"/>
                <a:t>0</a:t>
              </a:r>
            </a:p>
            <a:p>
              <a:pPr>
                <a:spcAft>
                  <a:spcPts val="10"/>
                </a:spcAft>
              </a:pPr>
              <a:endParaRPr lang="en-GB" sz="1000" dirty="0"/>
            </a:p>
            <a:p>
              <a:pPr>
                <a:spcAft>
                  <a:spcPts val="10"/>
                </a:spcAft>
              </a:pPr>
              <a:endParaRPr lang="en-GB" sz="1000" dirty="0"/>
            </a:p>
            <a:p>
              <a:pPr>
                <a:spcAft>
                  <a:spcPts val="10"/>
                </a:spcAft>
              </a:pPr>
              <a:r>
                <a:rPr lang="en-GB" sz="1000" dirty="0"/>
                <a:t>-5</a:t>
              </a:r>
            </a:p>
            <a:p>
              <a:pPr>
                <a:spcAft>
                  <a:spcPts val="10"/>
                </a:spcAft>
              </a:pPr>
              <a:endParaRPr lang="en-GB" sz="1000" dirty="0"/>
            </a:p>
            <a:p>
              <a:pPr>
                <a:spcAft>
                  <a:spcPts val="10"/>
                </a:spcAft>
              </a:pPr>
              <a:endParaRPr lang="en-GB" sz="1000" dirty="0"/>
            </a:p>
            <a:p>
              <a:pPr>
                <a:spcAft>
                  <a:spcPts val="10"/>
                </a:spcAft>
              </a:pPr>
              <a:r>
                <a:rPr lang="en-GB" sz="1000" dirty="0"/>
                <a:t>-10</a:t>
              </a:r>
            </a:p>
            <a:p>
              <a:pPr>
                <a:spcAft>
                  <a:spcPts val="10"/>
                </a:spcAft>
              </a:pPr>
              <a:endParaRPr lang="en-GB" sz="1000" dirty="0"/>
            </a:p>
            <a:p>
              <a:pPr>
                <a:spcAft>
                  <a:spcPts val="10"/>
                </a:spcAft>
              </a:pPr>
              <a:endParaRPr lang="en-GB" sz="1000" dirty="0"/>
            </a:p>
            <a:p>
              <a:pPr>
                <a:spcAft>
                  <a:spcPts val="10"/>
                </a:spcAft>
              </a:pPr>
              <a:r>
                <a:rPr lang="en-GB" sz="1000" dirty="0"/>
                <a:t>-15</a:t>
              </a:r>
            </a:p>
            <a:p>
              <a:pPr>
                <a:spcAft>
                  <a:spcPts val="20"/>
                </a:spcAft>
              </a:pPr>
              <a:endParaRPr lang="en-GB" sz="1200" dirty="0"/>
            </a:p>
            <a:p>
              <a:endParaRPr lang="en-GB" sz="1200" dirty="0"/>
            </a:p>
          </p:txBody>
        </p:sp>
      </p:gr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D7574FC-596A-7436-D4F8-B19B4A87B0D4}"/>
                  </a:ext>
                </a:extLst>
              </p:cNvPr>
              <p:cNvSpPr txBox="1"/>
              <p:nvPr/>
            </p:nvSpPr>
            <p:spPr>
              <a:xfrm>
                <a:off x="9746797" y="5357004"/>
                <a:ext cx="1281562"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latin typeface="Cambria Math" panose="02040503050406030204" pitchFamily="18" charset="0"/>
                          <a:ea typeface="Cambria Math" panose="02040503050406030204" pitchFamily="18" charset="0"/>
                        </a:rPr>
                        <m:t>ℓ</m:t>
                      </m:r>
                      <m:r>
                        <a:rPr lang="en-GB" sz="2000" b="1" i="1" smtClean="0">
                          <a:latin typeface="Cambria Math" panose="02040503050406030204" pitchFamily="18" charset="0"/>
                          <a:ea typeface="Cambria Math" panose="02040503050406030204" pitchFamily="18" charset="0"/>
                        </a:rPr>
                        <m:t>=</m:t>
                      </m:r>
                      <m:r>
                        <a:rPr lang="en-GB" sz="2000" b="1" i="1" smtClean="0">
                          <a:latin typeface="Cambria Math" panose="02040503050406030204" pitchFamily="18" charset="0"/>
                          <a:ea typeface="Cambria Math" panose="02040503050406030204" pitchFamily="18" charset="0"/>
                        </a:rPr>
                        <m:t>𝟑</m:t>
                      </m:r>
                    </m:oMath>
                  </m:oMathPara>
                </a14:m>
                <a:endParaRPr lang="en-GB" sz="2000" b="1" dirty="0"/>
              </a:p>
            </p:txBody>
          </p:sp>
        </mc:Choice>
        <mc:Fallback xmlns="">
          <p:sp>
            <p:nvSpPr>
              <p:cNvPr id="19" name="TextBox 18">
                <a:extLst>
                  <a:ext uri="{FF2B5EF4-FFF2-40B4-BE49-F238E27FC236}">
                    <a16:creationId xmlns:a16="http://schemas.microsoft.com/office/drawing/2014/main" id="{ED7574FC-596A-7436-D4F8-B19B4A87B0D4}"/>
                  </a:ext>
                </a:extLst>
              </p:cNvPr>
              <p:cNvSpPr txBox="1">
                <a:spLocks noRot="1" noChangeAspect="1" noMove="1" noResize="1" noEditPoints="1" noAdjustHandles="1" noChangeArrowheads="1" noChangeShapeType="1" noTextEdit="1"/>
              </p:cNvSpPr>
              <p:nvPr/>
            </p:nvSpPr>
            <p:spPr>
              <a:xfrm>
                <a:off x="9746797" y="5357004"/>
                <a:ext cx="1281562"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66FD193-EE47-B498-71ED-D6A3CE018EFB}"/>
                  </a:ext>
                </a:extLst>
              </p:cNvPr>
              <p:cNvSpPr txBox="1"/>
              <p:nvPr/>
            </p:nvSpPr>
            <p:spPr>
              <a:xfrm>
                <a:off x="9772446" y="4127355"/>
                <a:ext cx="1281562"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latin typeface="Cambria Math" panose="02040503050406030204" pitchFamily="18" charset="0"/>
                          <a:ea typeface="Cambria Math" panose="02040503050406030204" pitchFamily="18" charset="0"/>
                        </a:rPr>
                        <m:t>ℓ</m:t>
                      </m:r>
                      <m:r>
                        <a:rPr lang="en-GB" sz="2000" b="1" i="1" smtClean="0">
                          <a:latin typeface="Cambria Math" panose="02040503050406030204" pitchFamily="18" charset="0"/>
                          <a:ea typeface="Cambria Math" panose="02040503050406030204" pitchFamily="18" charset="0"/>
                        </a:rPr>
                        <m:t>=</m:t>
                      </m:r>
                      <m:r>
                        <a:rPr lang="en-GB" sz="2000" b="1" i="1" smtClean="0">
                          <a:latin typeface="Cambria Math" panose="02040503050406030204" pitchFamily="18" charset="0"/>
                          <a:ea typeface="Cambria Math" panose="02040503050406030204" pitchFamily="18" charset="0"/>
                        </a:rPr>
                        <m:t>𝟒</m:t>
                      </m:r>
                    </m:oMath>
                  </m:oMathPara>
                </a14:m>
                <a:endParaRPr lang="en-GB" sz="2000" b="1" dirty="0"/>
              </a:p>
            </p:txBody>
          </p:sp>
        </mc:Choice>
        <mc:Fallback xmlns="">
          <p:sp>
            <p:nvSpPr>
              <p:cNvPr id="21" name="TextBox 20">
                <a:extLst>
                  <a:ext uri="{FF2B5EF4-FFF2-40B4-BE49-F238E27FC236}">
                    <a16:creationId xmlns:a16="http://schemas.microsoft.com/office/drawing/2014/main" id="{566FD193-EE47-B498-71ED-D6A3CE018EFB}"/>
                  </a:ext>
                </a:extLst>
              </p:cNvPr>
              <p:cNvSpPr txBox="1">
                <a:spLocks noRot="1" noChangeAspect="1" noMove="1" noResize="1" noEditPoints="1" noAdjustHandles="1" noChangeArrowheads="1" noChangeShapeType="1" noTextEdit="1"/>
              </p:cNvSpPr>
              <p:nvPr/>
            </p:nvSpPr>
            <p:spPr>
              <a:xfrm>
                <a:off x="9772446" y="4127355"/>
                <a:ext cx="1281562" cy="40011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E3A8FBC-0448-613A-1506-CB59F35DB310}"/>
                  </a:ext>
                </a:extLst>
              </p:cNvPr>
              <p:cNvSpPr txBox="1"/>
              <p:nvPr/>
            </p:nvSpPr>
            <p:spPr>
              <a:xfrm>
                <a:off x="9772446" y="2966213"/>
                <a:ext cx="1281562"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latin typeface="Cambria Math" panose="02040503050406030204" pitchFamily="18" charset="0"/>
                          <a:ea typeface="Cambria Math" panose="02040503050406030204" pitchFamily="18" charset="0"/>
                        </a:rPr>
                        <m:t>ℓ</m:t>
                      </m:r>
                      <m:r>
                        <a:rPr lang="en-GB" sz="2000" b="1" i="1" smtClean="0">
                          <a:latin typeface="Cambria Math" panose="02040503050406030204" pitchFamily="18" charset="0"/>
                          <a:ea typeface="Cambria Math" panose="02040503050406030204" pitchFamily="18" charset="0"/>
                        </a:rPr>
                        <m:t>=</m:t>
                      </m:r>
                      <m:r>
                        <a:rPr lang="en-GB" sz="2000" b="1" i="1" smtClean="0">
                          <a:latin typeface="Cambria Math" panose="02040503050406030204" pitchFamily="18" charset="0"/>
                          <a:ea typeface="Cambria Math" panose="02040503050406030204" pitchFamily="18" charset="0"/>
                        </a:rPr>
                        <m:t>𝟓</m:t>
                      </m:r>
                    </m:oMath>
                  </m:oMathPara>
                </a14:m>
                <a:endParaRPr lang="en-GB" sz="2000" b="1" dirty="0"/>
              </a:p>
            </p:txBody>
          </p:sp>
        </mc:Choice>
        <mc:Fallback xmlns="">
          <p:sp>
            <p:nvSpPr>
              <p:cNvPr id="23" name="TextBox 22">
                <a:extLst>
                  <a:ext uri="{FF2B5EF4-FFF2-40B4-BE49-F238E27FC236}">
                    <a16:creationId xmlns:a16="http://schemas.microsoft.com/office/drawing/2014/main" id="{2E3A8FBC-0448-613A-1506-CB59F35DB310}"/>
                  </a:ext>
                </a:extLst>
              </p:cNvPr>
              <p:cNvSpPr txBox="1">
                <a:spLocks noRot="1" noChangeAspect="1" noMove="1" noResize="1" noEditPoints="1" noAdjustHandles="1" noChangeArrowheads="1" noChangeShapeType="1" noTextEdit="1"/>
              </p:cNvSpPr>
              <p:nvPr/>
            </p:nvSpPr>
            <p:spPr>
              <a:xfrm>
                <a:off x="9772446" y="2966213"/>
                <a:ext cx="1281562" cy="400110"/>
              </a:xfrm>
              <a:prstGeom prst="rect">
                <a:avLst/>
              </a:prstGeom>
              <a:blipFill>
                <a:blip r:embed="rId7"/>
                <a:stretch>
                  <a:fillRect/>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CD2A9145-F950-48C8-EBDE-59D5863B58CC}"/>
              </a:ext>
            </a:extLst>
          </p:cNvPr>
          <p:cNvSpPr txBox="1"/>
          <p:nvPr/>
        </p:nvSpPr>
        <p:spPr>
          <a:xfrm>
            <a:off x="4908345" y="2877217"/>
            <a:ext cx="2375310" cy="369332"/>
          </a:xfrm>
          <a:prstGeom prst="rect">
            <a:avLst/>
          </a:prstGeom>
          <a:noFill/>
        </p:spPr>
        <p:txBody>
          <a:bodyPr wrap="square" rtlCol="0">
            <a:spAutoFit/>
          </a:bodyPr>
          <a:lstStyle/>
          <a:p>
            <a:r>
              <a:rPr lang="en-GB" b="1" dirty="0"/>
              <a:t>MAST-U #53593 </a:t>
            </a:r>
          </a:p>
        </p:txBody>
      </p:sp>
      <p:sp>
        <p:nvSpPr>
          <p:cNvPr id="3" name="Footer Placeholder 3">
            <a:extLst>
              <a:ext uri="{FF2B5EF4-FFF2-40B4-BE49-F238E27FC236}">
                <a16:creationId xmlns:a16="http://schemas.microsoft.com/office/drawing/2014/main" id="{CF11210D-325C-E6CE-B820-7B5033B328FE}"/>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spTree>
    <p:extLst>
      <p:ext uri="{BB962C8B-B14F-4D97-AF65-F5344CB8AC3E}">
        <p14:creationId xmlns:p14="http://schemas.microsoft.com/office/powerpoint/2010/main" val="1461134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01624-D818-20D9-E120-6839349A53C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5779C88-2268-760A-CAB5-59E39D30CA3E}"/>
              </a:ext>
            </a:extLst>
          </p:cNvPr>
          <p:cNvSpPr>
            <a:spLocks noGrp="1"/>
          </p:cNvSpPr>
          <p:nvPr>
            <p:ph type="sldNum" sz="quarter" idx="4"/>
          </p:nvPr>
        </p:nvSpPr>
        <p:spPr/>
        <p:txBody>
          <a:bodyPr/>
          <a:lstStyle/>
          <a:p>
            <a:fld id="{35482B25-261F-464E-BDD8-63296DE4D8A4}" type="slidenum">
              <a:rPr lang="en-US" smtClean="0"/>
              <a:pPr/>
              <a:t>6</a:t>
            </a:fld>
            <a:endParaRPr lang="en-US"/>
          </a:p>
        </p:txBody>
      </p:sp>
      <p:sp>
        <p:nvSpPr>
          <p:cNvPr id="4" name="TextBox 3">
            <a:extLst>
              <a:ext uri="{FF2B5EF4-FFF2-40B4-BE49-F238E27FC236}">
                <a16:creationId xmlns:a16="http://schemas.microsoft.com/office/drawing/2014/main" id="{18270098-B458-7B38-C513-6F4D8B859FC1}"/>
              </a:ext>
            </a:extLst>
          </p:cNvPr>
          <p:cNvSpPr txBox="1"/>
          <p:nvPr/>
        </p:nvSpPr>
        <p:spPr>
          <a:xfrm>
            <a:off x="393228" y="201536"/>
            <a:ext cx="10665836" cy="646331"/>
          </a:xfrm>
          <a:prstGeom prst="rect">
            <a:avLst/>
          </a:prstGeom>
          <a:noFill/>
        </p:spPr>
        <p:txBody>
          <a:bodyPr wrap="square" rtlCol="0">
            <a:spAutoFit/>
          </a:bodyPr>
          <a:lstStyle/>
          <a:p>
            <a:r>
              <a:rPr lang="en-GB" sz="3600" b="1" dirty="0">
                <a:latin typeface="Aptos" panose="020B0004020202020204" pitchFamily="34" charset="0"/>
              </a:rPr>
              <a:t>ICE in MAST-U has wide range of mode numbers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652D1C9-BB75-74A4-70D6-9CC295543514}"/>
                  </a:ext>
                </a:extLst>
              </p:cNvPr>
              <p:cNvSpPr txBox="1"/>
              <p:nvPr/>
            </p:nvSpPr>
            <p:spPr>
              <a:xfrm>
                <a:off x="465194" y="804764"/>
                <a:ext cx="11295388" cy="1909177"/>
              </a:xfrm>
              <a:prstGeom prst="rect">
                <a:avLst/>
              </a:prstGeom>
              <a:noFill/>
            </p:spPr>
            <p:txBody>
              <a:bodyPr wrap="square" rtlCol="0">
                <a:spAutoFit/>
              </a:bodyPr>
              <a:lstStyle/>
              <a:p>
                <a:pPr marL="324000" indent="-324000">
                  <a:spcBef>
                    <a:spcPts val="600"/>
                  </a:spcBef>
                  <a:buFont typeface="Arial" panose="020B0604020202020204" pitchFamily="34" charset="0"/>
                  <a:buChar char="•"/>
                </a:pPr>
                <a:r>
                  <a:rPr lang="en-GB" dirty="0">
                    <a:ea typeface="Cambria Math" panose="02040503050406030204" pitchFamily="18" charset="0"/>
                  </a:rPr>
                  <a:t>At resonance, growth rate </a:t>
                </a:r>
                <a14:m>
                  <m:oMath xmlns:m="http://schemas.openxmlformats.org/officeDocument/2006/math">
                    <m:r>
                      <a:rPr lang="en-GB" i="1" smtClean="0">
                        <a:latin typeface="Cambria Math" panose="02040503050406030204" pitchFamily="18" charset="0"/>
                        <a:ea typeface="Cambria Math" panose="02040503050406030204" pitchFamily="18" charset="0"/>
                      </a:rPr>
                      <m:t>𝛾</m:t>
                    </m:r>
                  </m:oMath>
                </a14:m>
                <a:r>
                  <a:rPr lang="en-GB" dirty="0">
                    <a:ea typeface="Cambria Math" panose="02040503050406030204" pitchFamily="18" charset="0"/>
                  </a:rPr>
                  <a:t> of mode with frequency </a:t>
                </a:r>
                <a14:m>
                  <m:oMath xmlns:m="http://schemas.openxmlformats.org/officeDocument/2006/math">
                    <m:r>
                      <a:rPr lang="en-GB" i="1">
                        <a:latin typeface="Cambria Math" panose="02040503050406030204" pitchFamily="18" charset="0"/>
                        <a:ea typeface="Cambria Math" panose="02040503050406030204" pitchFamily="18" charset="0"/>
                      </a:rPr>
                      <m:t>𝜔</m:t>
                    </m:r>
                  </m:oMath>
                </a14:m>
                <a:r>
                  <a:rPr lang="en-GB" dirty="0">
                    <a:ea typeface="Cambria Math" panose="02040503050406030204" pitchFamily="18" charset="0"/>
                  </a:rPr>
                  <a:t> scales with gradients of beam ion distribution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𝑓</m:t>
                        </m:r>
                      </m:e>
                      <m:sub>
                        <m:r>
                          <a:rPr lang="en-GB" i="1">
                            <a:latin typeface="Cambria Math" panose="02040503050406030204" pitchFamily="18" charset="0"/>
                            <a:ea typeface="Cambria Math" panose="02040503050406030204" pitchFamily="18" charset="0"/>
                          </a:rPr>
                          <m:t>𝑏</m:t>
                        </m:r>
                      </m:sub>
                    </m:sSub>
                  </m:oMath>
                </a14:m>
                <a:r>
                  <a:rPr lang="en-GB" dirty="0">
                    <a:ea typeface="Cambria Math" panose="02040503050406030204" pitchFamily="18" charset="0"/>
                  </a:rPr>
                  <a:t> in unperturbed constants-of-motion space: </a:t>
                </a:r>
              </a:p>
              <a:p>
                <a:pPr marL="324000" indent="-324000" algn="r">
                  <a:spcBef>
                    <a:spcPts val="600"/>
                  </a:spcBef>
                </a:pPr>
                <a14:m>
                  <m:oMathPara xmlns:m="http://schemas.openxmlformats.org/officeDocument/2006/math">
                    <m:oMathParaPr>
                      <m:jc m:val="center"/>
                    </m:oMathParaPr>
                    <m:oMath>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 ~ </m:t>
                      </m:r>
                      <m:r>
                        <a:rPr lang="en-GB" i="1">
                          <a:latin typeface="Cambria Math" panose="02040503050406030204" pitchFamily="18" charset="0"/>
                          <a:ea typeface="Cambria Math" panose="02040503050406030204" pitchFamily="18" charset="0"/>
                        </a:rPr>
                        <m:t>𝑛</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𝑓</m:t>
                              </m:r>
                            </m:e>
                            <m:sub>
                              <m:r>
                                <a:rPr lang="en-GB" i="1">
                                  <a:latin typeface="Cambria Math" panose="02040503050406030204" pitchFamily="18" charset="0"/>
                                  <a:ea typeface="Cambria Math" panose="02040503050406030204" pitchFamily="18" charset="0"/>
                                </a:rPr>
                                <m:t>𝑏</m:t>
                              </m:r>
                            </m:sub>
                          </m:sSub>
                        </m:num>
                        <m:den>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𝑃</m:t>
                              </m:r>
                            </m:e>
                            <m:sub>
                              <m:r>
                                <a:rPr lang="en-GB" i="1">
                                  <a:latin typeface="Cambria Math" panose="02040503050406030204" pitchFamily="18" charset="0"/>
                                  <a:ea typeface="Cambria Math" panose="02040503050406030204" pitchFamily="18" charset="0"/>
                                </a:rPr>
                                <m:t>𝜑</m:t>
                              </m:r>
                            </m:sub>
                          </m:sSub>
                        </m:den>
                      </m:f>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𝜔</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𝑓</m:t>
                              </m:r>
                            </m:e>
                            <m:sub>
                              <m:r>
                                <a:rPr lang="en-GB" i="1">
                                  <a:latin typeface="Cambria Math" panose="02040503050406030204" pitchFamily="18" charset="0"/>
                                  <a:ea typeface="Cambria Math" panose="02040503050406030204" pitchFamily="18" charset="0"/>
                                </a:rPr>
                                <m:t>𝑏</m:t>
                              </m:r>
                            </m:sub>
                          </m:sSub>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𝐸</m:t>
                          </m:r>
                        </m:den>
                      </m:f>
                      <m:r>
                        <a:rPr lang="en-GB" i="1">
                          <a:latin typeface="Cambria Math" panose="02040503050406030204" pitchFamily="18" charset="0"/>
                          <a:ea typeface="Cambria Math" panose="02040503050406030204" pitchFamily="18" charset="0"/>
                        </a:rPr>
                        <m:t>+</m:t>
                      </m:r>
                      <m:r>
                        <m:rPr>
                          <m:sty m:val="p"/>
                        </m:rPr>
                        <a:rPr lang="en-GB" i="1">
                          <a:latin typeface="Cambria Math" panose="02040503050406030204" pitchFamily="18" charset="0"/>
                          <a:ea typeface="Cambria Math" panose="02040503050406030204" pitchFamily="18" charset="0"/>
                        </a:rPr>
                        <m:t>ℓ</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𝑍𝑒</m:t>
                          </m:r>
                        </m:num>
                        <m:den>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𝑚</m:t>
                              </m:r>
                            </m:e>
                            <m:sub>
                              <m:r>
                                <a:rPr lang="en-GB" i="1">
                                  <a:latin typeface="Cambria Math" panose="02040503050406030204" pitchFamily="18" charset="0"/>
                                  <a:ea typeface="Cambria Math" panose="02040503050406030204" pitchFamily="18" charset="0"/>
                                </a:rPr>
                                <m:t>𝑏</m:t>
                              </m:r>
                            </m:sub>
                          </m:sSub>
                        </m:den>
                      </m:f>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𝑓</m:t>
                              </m:r>
                            </m:e>
                            <m:sub>
                              <m:r>
                                <a:rPr lang="en-GB" i="1">
                                  <a:latin typeface="Cambria Math" panose="02040503050406030204" pitchFamily="18" charset="0"/>
                                  <a:ea typeface="Cambria Math" panose="02040503050406030204" pitchFamily="18" charset="0"/>
                                </a:rPr>
                                <m:t>𝑏</m:t>
                              </m:r>
                            </m:sub>
                          </m:sSub>
                        </m:num>
                        <m:den>
                          <m:r>
                            <a:rPr lang="en-GB" i="1">
                              <a:latin typeface="Cambria Math" panose="02040503050406030204" pitchFamily="18" charset="0"/>
                              <a:ea typeface="Cambria Math" panose="02040503050406030204" pitchFamily="18" charset="0"/>
                            </a:rPr>
                            <m:t>𝜕𝜇</m:t>
                          </m:r>
                        </m:den>
                      </m:f>
                    </m:oMath>
                  </m:oMathPara>
                </a14:m>
                <a:endParaRPr lang="en-GB" dirty="0">
                  <a:ea typeface="Cambria Math" panose="02040503050406030204" pitchFamily="18" charset="0"/>
                </a:endParaRPr>
              </a:p>
              <a:p>
                <a:pPr marL="324000" indent="-324000">
                  <a:spcBef>
                    <a:spcPts val="600"/>
                  </a:spcBef>
                  <a:buClr>
                    <a:schemeClr val="bg1"/>
                  </a:buClr>
                  <a:buFont typeface="Arial" panose="020B0604020202020204" pitchFamily="34" charset="0"/>
                  <a:buChar char="•"/>
                </a:pP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𝑃</m:t>
                        </m:r>
                      </m:e>
                      <m:sub>
                        <m:r>
                          <a:rPr lang="en-GB" i="1">
                            <a:latin typeface="Cambria Math" panose="02040503050406030204" pitchFamily="18" charset="0"/>
                            <a:ea typeface="Cambria Math" panose="02040503050406030204" pitchFamily="18" charset="0"/>
                          </a:rPr>
                          <m:t>𝜑</m:t>
                        </m:r>
                      </m:sub>
                    </m:sSub>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𝐸</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𝜇</m:t>
                    </m:r>
                  </m:oMath>
                </a14:m>
                <a:r>
                  <a:rPr lang="en-GB" dirty="0">
                    <a:ea typeface="Cambria Math" panose="02040503050406030204" pitchFamily="18" charset="0"/>
                  </a:rPr>
                  <a:t> - toroidal momentum, energy &amp; magnetic moment of beam ion with mass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𝑚</m:t>
                        </m:r>
                      </m:e>
                      <m:sub>
                        <m:r>
                          <a:rPr lang="en-GB" i="1">
                            <a:latin typeface="Cambria Math" panose="02040503050406030204" pitchFamily="18" charset="0"/>
                            <a:ea typeface="Cambria Math" panose="02040503050406030204" pitchFamily="18" charset="0"/>
                          </a:rPr>
                          <m:t>𝑏</m:t>
                        </m:r>
                      </m:sub>
                    </m:sSub>
                  </m:oMath>
                </a14:m>
                <a:r>
                  <a:rPr lang="en-GB" dirty="0">
                    <a:ea typeface="Cambria Math" panose="02040503050406030204" pitchFamily="18" charset="0"/>
                  </a:rPr>
                  <a:t> &amp; charge </a:t>
                </a:r>
                <a14:m>
                  <m:oMath xmlns:m="http://schemas.openxmlformats.org/officeDocument/2006/math">
                    <m:r>
                      <a:rPr lang="en-GB" i="1">
                        <a:latin typeface="Cambria Math" panose="02040503050406030204" pitchFamily="18" charset="0"/>
                        <a:ea typeface="Cambria Math" panose="02040503050406030204" pitchFamily="18" charset="0"/>
                      </a:rPr>
                      <m:t>𝑍𝑒</m:t>
                    </m:r>
                  </m:oMath>
                </a14:m>
                <a:r>
                  <a:rPr lang="en-GB" dirty="0">
                    <a:ea typeface="Cambria Math" panose="02040503050406030204" pitchFamily="18" charset="0"/>
                  </a:rPr>
                  <a:t>;               </a:t>
                </a:r>
                <a14:m>
                  <m:oMath xmlns:m="http://schemas.openxmlformats.org/officeDocument/2006/math">
                    <m:r>
                      <m:rPr>
                        <m:sty m:val="p"/>
                      </m:rPr>
                      <a:rPr lang="en-GB" i="1">
                        <a:latin typeface="Cambria Math" panose="02040503050406030204" pitchFamily="18" charset="0"/>
                        <a:ea typeface="Cambria Math" panose="02040503050406030204" pitchFamily="18" charset="0"/>
                      </a:rPr>
                      <m:t>ℓ</m:t>
                    </m:r>
                  </m:oMath>
                </a14:m>
                <a:r>
                  <a:rPr lang="en-GB" dirty="0">
                    <a:ea typeface="Cambria Math" panose="02040503050406030204" pitchFamily="18" charset="0"/>
                  </a:rPr>
                  <a:t> - cyclotron harmonic number</a:t>
                </a:r>
              </a:p>
            </p:txBody>
          </p:sp>
        </mc:Choice>
        <mc:Fallback xmlns="">
          <p:sp>
            <p:nvSpPr>
              <p:cNvPr id="9" name="TextBox 8">
                <a:extLst>
                  <a:ext uri="{FF2B5EF4-FFF2-40B4-BE49-F238E27FC236}">
                    <a16:creationId xmlns:a16="http://schemas.microsoft.com/office/drawing/2014/main" id="{C652D1C9-BB75-74A4-70D6-9CC295543514}"/>
                  </a:ext>
                </a:extLst>
              </p:cNvPr>
              <p:cNvSpPr txBox="1">
                <a:spLocks noRot="1" noChangeAspect="1" noMove="1" noResize="1" noEditPoints="1" noAdjustHandles="1" noChangeArrowheads="1" noChangeShapeType="1" noTextEdit="1"/>
              </p:cNvSpPr>
              <p:nvPr/>
            </p:nvSpPr>
            <p:spPr>
              <a:xfrm>
                <a:off x="465194" y="804764"/>
                <a:ext cx="11295388" cy="1909177"/>
              </a:xfrm>
              <a:prstGeom prst="rect">
                <a:avLst/>
              </a:prstGeom>
              <a:blipFill>
                <a:blip r:embed="rId3"/>
                <a:stretch>
                  <a:fillRect l="-324" t="-1597" r="-432" b="-4473"/>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E71E02A5-96A0-A697-E212-06C5E3E64E1E}"/>
              </a:ext>
            </a:extLst>
          </p:cNvPr>
          <p:cNvGrpSpPr/>
          <p:nvPr/>
        </p:nvGrpSpPr>
        <p:grpSpPr>
          <a:xfrm>
            <a:off x="4100888" y="-138124"/>
            <a:ext cx="8042588" cy="6842611"/>
            <a:chOff x="4092262" y="-146750"/>
            <a:chExt cx="8042588" cy="6842611"/>
          </a:xfrm>
        </p:grpSpPr>
        <p:grpSp>
          <p:nvGrpSpPr>
            <p:cNvPr id="14" name="Group 13">
              <a:extLst>
                <a:ext uri="{FF2B5EF4-FFF2-40B4-BE49-F238E27FC236}">
                  <a16:creationId xmlns:a16="http://schemas.microsoft.com/office/drawing/2014/main" id="{A89597CF-0D2C-0103-BB97-C06C9D332A85}"/>
                </a:ext>
              </a:extLst>
            </p:cNvPr>
            <p:cNvGrpSpPr/>
            <p:nvPr/>
          </p:nvGrpSpPr>
          <p:grpSpPr>
            <a:xfrm>
              <a:off x="4386105" y="2770042"/>
              <a:ext cx="7580563" cy="3925819"/>
              <a:chOff x="4386105" y="2770042"/>
              <a:chExt cx="7580563" cy="3925819"/>
            </a:xfrm>
          </p:grpSpPr>
          <p:grpSp>
            <p:nvGrpSpPr>
              <p:cNvPr id="11" name="Group 10">
                <a:extLst>
                  <a:ext uri="{FF2B5EF4-FFF2-40B4-BE49-F238E27FC236}">
                    <a16:creationId xmlns:a16="http://schemas.microsoft.com/office/drawing/2014/main" id="{9BB2F79F-E6B7-9A52-38B1-DBF02440267D}"/>
                  </a:ext>
                </a:extLst>
              </p:cNvPr>
              <p:cNvGrpSpPr/>
              <p:nvPr/>
            </p:nvGrpSpPr>
            <p:grpSpPr>
              <a:xfrm>
                <a:off x="4610100" y="2770042"/>
                <a:ext cx="7356568" cy="3925819"/>
                <a:chOff x="4835432" y="2709680"/>
                <a:chExt cx="7356568" cy="3925819"/>
              </a:xfrm>
            </p:grpSpPr>
            <p:pic>
              <p:nvPicPr>
                <p:cNvPr id="6" name="Picture 5">
                  <a:extLst>
                    <a:ext uri="{FF2B5EF4-FFF2-40B4-BE49-F238E27FC236}">
                      <a16:creationId xmlns:a16="http://schemas.microsoft.com/office/drawing/2014/main" id="{0314C791-7402-4722-6761-ABD928CF45D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5432" y="2709680"/>
                  <a:ext cx="7356568" cy="3349828"/>
                </a:xfrm>
                <a:prstGeom prst="rect">
                  <a:avLst/>
                </a:prstGeom>
                <a:noFill/>
                <a:ln>
                  <a:noFill/>
                </a:ln>
              </p:spPr>
            </p:pic>
            <p:sp>
              <p:nvSpPr>
                <p:cNvPr id="10" name="TextBox 9">
                  <a:extLst>
                    <a:ext uri="{FF2B5EF4-FFF2-40B4-BE49-F238E27FC236}">
                      <a16:creationId xmlns:a16="http://schemas.microsoft.com/office/drawing/2014/main" id="{D66E34EF-D011-B39D-31F5-520394D2ED13}"/>
                    </a:ext>
                  </a:extLst>
                </p:cNvPr>
                <p:cNvSpPr txBox="1"/>
                <p:nvPr/>
              </p:nvSpPr>
              <p:spPr>
                <a:xfrm>
                  <a:off x="4917890" y="5989168"/>
                  <a:ext cx="7042242" cy="646331"/>
                </a:xfrm>
                <a:prstGeom prst="rect">
                  <a:avLst/>
                </a:prstGeom>
                <a:solidFill>
                  <a:schemeClr val="bg1"/>
                </a:solidFill>
              </p:spPr>
              <p:txBody>
                <a:bodyPr wrap="square" rtlCol="0">
                  <a:spAutoFit/>
                </a:bodyPr>
                <a:lstStyle/>
                <a:p>
                  <a:r>
                    <a:rPr lang="en-GB" i="1" dirty="0"/>
                    <a:t>      </a:t>
                  </a:r>
                  <a:r>
                    <a:rPr lang="en-GB" dirty="0"/>
                    <a:t>95     100     105     110     115     120     125     130     135</a:t>
                  </a:r>
                </a:p>
                <a:p>
                  <a:r>
                    <a:rPr lang="en-GB" i="1" dirty="0"/>
                    <a:t>					t</a:t>
                  </a:r>
                  <a:r>
                    <a:rPr lang="en-GB" dirty="0"/>
                    <a:t> (</a:t>
                  </a:r>
                  <a:r>
                    <a:rPr lang="en-GB" dirty="0" err="1"/>
                    <a:t>ms</a:t>
                  </a:r>
                  <a:r>
                    <a:rPr lang="en-GB" dirty="0"/>
                    <a:t>)</a:t>
                  </a:r>
                </a:p>
              </p:txBody>
            </p:sp>
          </p:grpSp>
          <p:sp>
            <p:nvSpPr>
              <p:cNvPr id="13" name="TextBox 12">
                <a:extLst>
                  <a:ext uri="{FF2B5EF4-FFF2-40B4-BE49-F238E27FC236}">
                    <a16:creationId xmlns:a16="http://schemas.microsoft.com/office/drawing/2014/main" id="{AC4C4186-C55D-4C39-4EE0-65A57BF26A13}"/>
                  </a:ext>
                </a:extLst>
              </p:cNvPr>
              <p:cNvSpPr txBox="1"/>
              <p:nvPr/>
            </p:nvSpPr>
            <p:spPr>
              <a:xfrm>
                <a:off x="4386105" y="3118803"/>
                <a:ext cx="442128" cy="3098284"/>
              </a:xfrm>
              <a:prstGeom prst="rect">
                <a:avLst/>
              </a:prstGeom>
              <a:solidFill>
                <a:schemeClr val="bg1"/>
              </a:solidFill>
            </p:spPr>
            <p:txBody>
              <a:bodyPr wrap="square" rtlCol="0">
                <a:spAutoFit/>
              </a:bodyPr>
              <a:lstStyle/>
              <a:p>
                <a:pPr>
                  <a:spcAft>
                    <a:spcPts val="500"/>
                  </a:spcAft>
                </a:pPr>
                <a:r>
                  <a:rPr lang="en-GB" dirty="0"/>
                  <a:t>16</a:t>
                </a:r>
              </a:p>
              <a:p>
                <a:pPr>
                  <a:spcAft>
                    <a:spcPts val="500"/>
                  </a:spcAft>
                </a:pPr>
                <a:endParaRPr lang="en-GB" dirty="0"/>
              </a:p>
              <a:p>
                <a:pPr>
                  <a:spcAft>
                    <a:spcPts val="500"/>
                  </a:spcAft>
                </a:pPr>
                <a:r>
                  <a:rPr lang="en-GB" dirty="0"/>
                  <a:t>14</a:t>
                </a:r>
              </a:p>
              <a:p>
                <a:pPr>
                  <a:spcAft>
                    <a:spcPts val="500"/>
                  </a:spcAft>
                </a:pPr>
                <a:endParaRPr lang="en-GB" dirty="0"/>
              </a:p>
              <a:p>
                <a:pPr>
                  <a:spcAft>
                    <a:spcPts val="500"/>
                  </a:spcAft>
                </a:pPr>
                <a:r>
                  <a:rPr lang="en-GB" dirty="0"/>
                  <a:t>12</a:t>
                </a:r>
              </a:p>
              <a:p>
                <a:pPr>
                  <a:spcAft>
                    <a:spcPts val="500"/>
                  </a:spcAft>
                </a:pPr>
                <a:endParaRPr lang="en-GB" dirty="0"/>
              </a:p>
              <a:p>
                <a:pPr>
                  <a:spcAft>
                    <a:spcPts val="500"/>
                  </a:spcAft>
                </a:pPr>
                <a:r>
                  <a:rPr lang="en-GB" dirty="0"/>
                  <a:t>10</a:t>
                </a:r>
              </a:p>
              <a:p>
                <a:pPr>
                  <a:spcAft>
                    <a:spcPts val="500"/>
                  </a:spcAft>
                </a:pPr>
                <a:endParaRPr lang="en-GB" dirty="0"/>
              </a:p>
              <a:p>
                <a:pPr>
                  <a:spcAft>
                    <a:spcPts val="500"/>
                  </a:spcAft>
                </a:pPr>
                <a:r>
                  <a:rPr lang="en-GB" dirty="0"/>
                  <a:t>  8</a:t>
                </a:r>
              </a:p>
            </p:txBody>
          </p:sp>
        </p:grpSp>
        <p:sp>
          <p:nvSpPr>
            <p:cNvPr id="16" name="TextBox 15">
              <a:extLst>
                <a:ext uri="{FF2B5EF4-FFF2-40B4-BE49-F238E27FC236}">
                  <a16:creationId xmlns:a16="http://schemas.microsoft.com/office/drawing/2014/main" id="{5218DDAC-2817-7AC9-4672-340FD1E56212}"/>
                </a:ext>
              </a:extLst>
            </p:cNvPr>
            <p:cNvSpPr txBox="1"/>
            <p:nvPr/>
          </p:nvSpPr>
          <p:spPr>
            <a:xfrm rot="16200000">
              <a:off x="1540440" y="2405072"/>
              <a:ext cx="5503753" cy="400110"/>
            </a:xfrm>
            <a:prstGeom prst="rect">
              <a:avLst/>
            </a:prstGeom>
            <a:noFill/>
          </p:spPr>
          <p:txBody>
            <a:bodyPr wrap="square" rtlCol="0">
              <a:spAutoFit/>
            </a:bodyPr>
            <a:lstStyle/>
            <a:p>
              <a:r>
                <a:rPr lang="en-GB" sz="2000" dirty="0"/>
                <a:t>frequency (MHz)</a:t>
              </a:r>
            </a:p>
          </p:txBody>
        </p:sp>
        <p:sp>
          <p:nvSpPr>
            <p:cNvPr id="12" name="TextBox 11">
              <a:extLst>
                <a:ext uri="{FF2B5EF4-FFF2-40B4-BE49-F238E27FC236}">
                  <a16:creationId xmlns:a16="http://schemas.microsoft.com/office/drawing/2014/main" id="{82D4F2A7-7D17-7820-9DF9-59C4AD551224}"/>
                </a:ext>
              </a:extLst>
            </p:cNvPr>
            <p:cNvSpPr txBox="1"/>
            <p:nvPr/>
          </p:nvSpPr>
          <p:spPr>
            <a:xfrm>
              <a:off x="11734800" y="2892428"/>
              <a:ext cx="400050" cy="3385542"/>
            </a:xfrm>
            <a:prstGeom prst="rect">
              <a:avLst/>
            </a:prstGeom>
            <a:solidFill>
              <a:schemeClr val="bg1"/>
            </a:solidFill>
          </p:spPr>
          <p:txBody>
            <a:bodyPr wrap="square" rtlCol="0">
              <a:spAutoFit/>
            </a:bodyPr>
            <a:lstStyle/>
            <a:p>
              <a:pPr>
                <a:spcAft>
                  <a:spcPts val="10"/>
                </a:spcAft>
              </a:pPr>
              <a:r>
                <a:rPr lang="en-GB" sz="1000" dirty="0"/>
                <a:t>15</a:t>
              </a:r>
            </a:p>
            <a:p>
              <a:pPr>
                <a:spcAft>
                  <a:spcPts val="10"/>
                </a:spcAft>
              </a:pPr>
              <a:endParaRPr lang="en-GB" sz="1000" dirty="0"/>
            </a:p>
            <a:p>
              <a:pPr>
                <a:spcAft>
                  <a:spcPts val="10"/>
                </a:spcAft>
              </a:pPr>
              <a:endParaRPr lang="en-GB" sz="1000" dirty="0"/>
            </a:p>
            <a:p>
              <a:pPr>
                <a:spcAft>
                  <a:spcPts val="10"/>
                </a:spcAft>
              </a:pPr>
              <a:r>
                <a:rPr lang="en-GB" sz="1000" dirty="0">
                  <a:solidFill>
                    <a:schemeClr val="tx2"/>
                  </a:solidFill>
                </a:rPr>
                <a:t>10</a:t>
              </a:r>
              <a:r>
                <a:rPr lang="en-GB" sz="1000" dirty="0">
                  <a:solidFill>
                    <a:schemeClr val="bg1"/>
                  </a:solidFill>
                </a:rPr>
                <a:t>00</a:t>
              </a:r>
            </a:p>
            <a:p>
              <a:pPr>
                <a:spcAft>
                  <a:spcPts val="10"/>
                </a:spcAft>
              </a:pPr>
              <a:endParaRPr lang="en-GB" sz="1000" dirty="0"/>
            </a:p>
            <a:p>
              <a:pPr>
                <a:spcAft>
                  <a:spcPts val="10"/>
                </a:spcAft>
              </a:pPr>
              <a:r>
                <a:rPr lang="en-GB" sz="1000" dirty="0"/>
                <a:t>5</a:t>
              </a:r>
            </a:p>
            <a:p>
              <a:pPr>
                <a:spcAft>
                  <a:spcPts val="10"/>
                </a:spcAft>
              </a:pPr>
              <a:endParaRPr lang="en-GB" sz="1000" dirty="0"/>
            </a:p>
            <a:p>
              <a:pPr>
                <a:spcAft>
                  <a:spcPts val="10"/>
                </a:spcAft>
              </a:pPr>
              <a:endParaRPr lang="en-GB" sz="1000" dirty="0"/>
            </a:p>
            <a:p>
              <a:pPr>
                <a:spcAft>
                  <a:spcPts val="10"/>
                </a:spcAft>
              </a:pPr>
              <a:r>
                <a:rPr lang="en-GB" sz="1000" dirty="0"/>
                <a:t>0</a:t>
              </a:r>
            </a:p>
            <a:p>
              <a:pPr>
                <a:spcAft>
                  <a:spcPts val="10"/>
                </a:spcAft>
              </a:pPr>
              <a:endParaRPr lang="en-GB" sz="1000" dirty="0"/>
            </a:p>
            <a:p>
              <a:pPr>
                <a:spcAft>
                  <a:spcPts val="10"/>
                </a:spcAft>
              </a:pPr>
              <a:endParaRPr lang="en-GB" sz="1000" dirty="0"/>
            </a:p>
            <a:p>
              <a:pPr>
                <a:spcAft>
                  <a:spcPts val="10"/>
                </a:spcAft>
              </a:pPr>
              <a:r>
                <a:rPr lang="en-GB" sz="1000" dirty="0"/>
                <a:t>-5</a:t>
              </a:r>
            </a:p>
            <a:p>
              <a:pPr>
                <a:spcAft>
                  <a:spcPts val="10"/>
                </a:spcAft>
              </a:pPr>
              <a:endParaRPr lang="en-GB" sz="1000" dirty="0"/>
            </a:p>
            <a:p>
              <a:pPr>
                <a:spcAft>
                  <a:spcPts val="10"/>
                </a:spcAft>
              </a:pPr>
              <a:endParaRPr lang="en-GB" sz="1000" dirty="0"/>
            </a:p>
            <a:p>
              <a:pPr>
                <a:spcAft>
                  <a:spcPts val="10"/>
                </a:spcAft>
              </a:pPr>
              <a:r>
                <a:rPr lang="en-GB" sz="1000" dirty="0"/>
                <a:t>-10</a:t>
              </a:r>
            </a:p>
            <a:p>
              <a:pPr>
                <a:spcAft>
                  <a:spcPts val="10"/>
                </a:spcAft>
              </a:pPr>
              <a:endParaRPr lang="en-GB" sz="1000" dirty="0"/>
            </a:p>
            <a:p>
              <a:pPr>
                <a:spcAft>
                  <a:spcPts val="10"/>
                </a:spcAft>
              </a:pPr>
              <a:endParaRPr lang="en-GB" sz="1000" dirty="0"/>
            </a:p>
            <a:p>
              <a:pPr>
                <a:spcAft>
                  <a:spcPts val="10"/>
                </a:spcAft>
              </a:pPr>
              <a:r>
                <a:rPr lang="en-GB" sz="1000" dirty="0"/>
                <a:t>-15</a:t>
              </a:r>
            </a:p>
            <a:p>
              <a:pPr>
                <a:spcAft>
                  <a:spcPts val="20"/>
                </a:spcAft>
              </a:pPr>
              <a:endParaRPr lang="en-GB" sz="1200" dirty="0"/>
            </a:p>
            <a:p>
              <a:endParaRPr lang="en-GB" sz="1200" dirty="0"/>
            </a:p>
          </p:txBody>
        </p: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87355FD-D0B1-AAAD-3F17-6F43B1D6F34A}"/>
                  </a:ext>
                </a:extLst>
              </p:cNvPr>
              <p:cNvSpPr txBox="1"/>
              <p:nvPr/>
            </p:nvSpPr>
            <p:spPr>
              <a:xfrm>
                <a:off x="440044" y="2713941"/>
                <a:ext cx="3714193" cy="3948838"/>
              </a:xfrm>
              <a:prstGeom prst="rect">
                <a:avLst/>
              </a:prstGeom>
              <a:noFill/>
            </p:spPr>
            <p:txBody>
              <a:bodyPr wrap="square" rtlCol="0">
                <a:spAutoFit/>
              </a:bodyPr>
              <a:lstStyle/>
              <a:p>
                <a:pPr marL="324000" indent="-324000">
                  <a:spcBef>
                    <a:spcPts val="600"/>
                  </a:spcBef>
                  <a:buFont typeface="Wingdings" panose="05000000000000000000" pitchFamily="2" charset="2"/>
                  <a:buChar char="Ø"/>
                </a:pPr>
                <a:r>
                  <a:rPr lang="en-GB" dirty="0">
                    <a:ea typeface="Cambria Math" panose="02040503050406030204" pitchFamily="18" charset="0"/>
                  </a:rPr>
                  <a:t>wide range of </a:t>
                </a:r>
                <a14:m>
                  <m:oMath xmlns:m="http://schemas.openxmlformats.org/officeDocument/2006/math">
                    <m:r>
                      <a:rPr lang="en-GB" b="0" i="1" smtClean="0">
                        <a:latin typeface="Cambria Math" panose="02040503050406030204" pitchFamily="18" charset="0"/>
                        <a:ea typeface="Cambria Math" panose="02040503050406030204" pitchFamily="18" charset="0"/>
                      </a:rPr>
                      <m:t>𝑛</m:t>
                    </m:r>
                  </m:oMath>
                </a14:m>
                <a:r>
                  <a:rPr lang="en-GB" dirty="0">
                    <a:ea typeface="Cambria Math" panose="02040503050406030204" pitchFamily="18" charset="0"/>
                  </a:rPr>
                  <a:t>’s excited </a:t>
                </a:r>
                <a:r>
                  <a:rPr lang="en-GB" dirty="0">
                    <a:ea typeface="Cambria Math" panose="02040503050406030204" pitchFamily="18" charset="0"/>
                    <a:sym typeface="Symbol" panose="05050102010706020507" pitchFamily="18" charset="2"/>
                  </a:rPr>
                  <a:t> </a:t>
                </a:r>
                <a:r>
                  <a:rPr lang="en-GB" dirty="0">
                    <a:ea typeface="Cambria Math" panose="02040503050406030204" pitchFamily="18" charset="0"/>
                  </a:rPr>
                  <a:t>radial gradients (</a:t>
                </a:r>
                <a14:m>
                  <m:oMath xmlns:m="http://schemas.openxmlformats.org/officeDocument/2006/math">
                    <m:r>
                      <a:rPr lang="en-GB" b="0" i="1">
                        <a:latin typeface="Cambria Math" panose="02040503050406030204" pitchFamily="18" charset="0"/>
                        <a:ea typeface="Cambria Math" panose="02040503050406030204" pitchFamily="18" charset="0"/>
                      </a:rPr>
                      <m:t>𝜕</m:t>
                    </m:r>
                    <m:sSub>
                      <m:sSubPr>
                        <m:ctrlPr>
                          <a:rPr lang="en-GB" b="0" i="1">
                            <a:latin typeface="Cambria Math" panose="02040503050406030204" pitchFamily="18" charset="0"/>
                            <a:ea typeface="Cambria Math" panose="02040503050406030204" pitchFamily="18" charset="0"/>
                          </a:rPr>
                        </m:ctrlPr>
                      </m:sSubPr>
                      <m:e>
                        <m:r>
                          <a:rPr lang="en-GB" b="0" i="1">
                            <a:latin typeface="Cambria Math" panose="02040503050406030204" pitchFamily="18" charset="0"/>
                            <a:ea typeface="Cambria Math" panose="02040503050406030204" pitchFamily="18" charset="0"/>
                          </a:rPr>
                          <m:t>𝑓</m:t>
                        </m:r>
                      </m:e>
                      <m:sub>
                        <m:r>
                          <a:rPr lang="en-GB" b="0" i="1">
                            <a:latin typeface="Cambria Math" panose="02040503050406030204" pitchFamily="18" charset="0"/>
                            <a:ea typeface="Cambria Math" panose="02040503050406030204" pitchFamily="18" charset="0"/>
                          </a:rPr>
                          <m:t>𝑏</m:t>
                        </m:r>
                      </m:sub>
                    </m:sSub>
                    <m:r>
                      <a:rPr lang="en-GB" b="0" i="1">
                        <a:latin typeface="Cambria Math" panose="02040503050406030204" pitchFamily="18" charset="0"/>
                        <a:ea typeface="Cambria Math" panose="02040503050406030204" pitchFamily="18" charset="0"/>
                      </a:rPr>
                      <m:t>/</m:t>
                    </m:r>
                    <m:r>
                      <a:rPr lang="en-GB" b="0" i="1">
                        <a:latin typeface="Cambria Math" panose="02040503050406030204" pitchFamily="18" charset="0"/>
                        <a:ea typeface="Cambria Math" panose="02040503050406030204" pitchFamily="18" charset="0"/>
                      </a:rPr>
                      <m:t>𝜕</m:t>
                    </m:r>
                    <m:sSub>
                      <m:sSubPr>
                        <m:ctrlPr>
                          <a:rPr lang="en-GB" b="0" i="1">
                            <a:latin typeface="Cambria Math" panose="02040503050406030204" pitchFamily="18" charset="0"/>
                            <a:ea typeface="Cambria Math" panose="02040503050406030204" pitchFamily="18" charset="0"/>
                          </a:rPr>
                        </m:ctrlPr>
                      </m:sSubPr>
                      <m:e>
                        <m:r>
                          <a:rPr lang="en-GB" b="0" i="1">
                            <a:latin typeface="Cambria Math" panose="02040503050406030204" pitchFamily="18" charset="0"/>
                            <a:ea typeface="Cambria Math" panose="02040503050406030204" pitchFamily="18" charset="0"/>
                          </a:rPr>
                          <m:t>𝑃</m:t>
                        </m:r>
                      </m:e>
                      <m:sub>
                        <m:r>
                          <a:rPr lang="en-GB" b="0" i="1">
                            <a:latin typeface="Cambria Math" panose="02040503050406030204" pitchFamily="18" charset="0"/>
                            <a:ea typeface="Cambria Math" panose="02040503050406030204" pitchFamily="18" charset="0"/>
                          </a:rPr>
                          <m:t>𝜑</m:t>
                        </m:r>
                      </m:sub>
                    </m:sSub>
                  </m:oMath>
                </a14:m>
                <a:r>
                  <a:rPr lang="en-GB" dirty="0">
                    <a:ea typeface="Cambria Math" panose="02040503050406030204" pitchFamily="18" charset="0"/>
                  </a:rPr>
                  <a:t>) do not drive instability</a:t>
                </a:r>
              </a:p>
              <a:p>
                <a:pPr marL="324000" indent="-324000">
                  <a:spcBef>
                    <a:spcPts val="600"/>
                  </a:spcBef>
                  <a:buFont typeface="Wingdings" panose="05000000000000000000" pitchFamily="2" charset="2"/>
                  <a:buChar char="Ø"/>
                </a:pPr>
                <a:r>
                  <a:rPr lang="en-GB" dirty="0">
                    <a:ea typeface="Cambria Math" panose="02040503050406030204" pitchFamily="18" charset="0"/>
                  </a:rPr>
                  <a:t>ICE driven by population inversion (</a:t>
                </a:r>
                <a14:m>
                  <m:oMath xmlns:m="http://schemas.openxmlformats.org/officeDocument/2006/math">
                    <m:r>
                      <a:rPr lang="en-GB" b="0" i="1">
                        <a:latin typeface="Cambria Math" panose="02040503050406030204" pitchFamily="18" charset="0"/>
                        <a:ea typeface="Cambria Math" panose="02040503050406030204" pitchFamily="18" charset="0"/>
                      </a:rPr>
                      <m:t>𝜕</m:t>
                    </m:r>
                    <m:sSub>
                      <m:sSubPr>
                        <m:ctrlPr>
                          <a:rPr lang="en-GB" b="0" i="1">
                            <a:latin typeface="Cambria Math" panose="02040503050406030204" pitchFamily="18" charset="0"/>
                            <a:ea typeface="Cambria Math" panose="02040503050406030204" pitchFamily="18" charset="0"/>
                          </a:rPr>
                        </m:ctrlPr>
                      </m:sSubPr>
                      <m:e>
                        <m:r>
                          <a:rPr lang="en-GB" b="0" i="1">
                            <a:latin typeface="Cambria Math" panose="02040503050406030204" pitchFamily="18" charset="0"/>
                            <a:ea typeface="Cambria Math" panose="02040503050406030204" pitchFamily="18" charset="0"/>
                          </a:rPr>
                          <m:t>𝑓</m:t>
                        </m:r>
                      </m:e>
                      <m:sub>
                        <m:r>
                          <a:rPr lang="en-GB" b="0" i="1">
                            <a:latin typeface="Cambria Math" panose="02040503050406030204" pitchFamily="18" charset="0"/>
                            <a:ea typeface="Cambria Math" panose="02040503050406030204" pitchFamily="18" charset="0"/>
                          </a:rPr>
                          <m:t>𝑏</m:t>
                        </m:r>
                      </m:sub>
                    </m:sSub>
                    <m:r>
                      <a:rPr lang="en-GB" b="0" i="1">
                        <a:latin typeface="Cambria Math" panose="02040503050406030204" pitchFamily="18" charset="0"/>
                        <a:ea typeface="Cambria Math" panose="02040503050406030204" pitchFamily="18" charset="0"/>
                      </a:rPr>
                      <m:t>/</m:t>
                    </m:r>
                    <m:r>
                      <a:rPr lang="en-GB" b="0" i="1">
                        <a:latin typeface="Cambria Math" panose="02040503050406030204" pitchFamily="18" charset="0"/>
                        <a:ea typeface="Cambria Math" panose="02040503050406030204" pitchFamily="18" charset="0"/>
                      </a:rPr>
                      <m:t>𝜕</m:t>
                    </m:r>
                    <m:r>
                      <a:rPr lang="en-GB" b="0" i="1">
                        <a:latin typeface="Cambria Math" panose="02040503050406030204" pitchFamily="18" charset="0"/>
                        <a:ea typeface="Cambria Math" panose="02040503050406030204" pitchFamily="18" charset="0"/>
                      </a:rPr>
                      <m:t>𝐸</m:t>
                    </m:r>
                  </m:oMath>
                </a14:m>
                <a:r>
                  <a:rPr lang="en-GB" dirty="0">
                    <a:ea typeface="Cambria Math" panose="02040503050406030204" pitchFamily="18" charset="0"/>
                  </a:rPr>
                  <a:t> &gt; 0) &amp;/or anisotropy (</a:t>
                </a:r>
                <a14:m>
                  <m:oMath xmlns:m="http://schemas.openxmlformats.org/officeDocument/2006/math">
                    <m:r>
                      <a:rPr lang="en-GB" b="0" i="1">
                        <a:latin typeface="Cambria Math" panose="02040503050406030204" pitchFamily="18" charset="0"/>
                        <a:ea typeface="Cambria Math" panose="02040503050406030204" pitchFamily="18" charset="0"/>
                      </a:rPr>
                      <m:t>𝜕</m:t>
                    </m:r>
                    <m:sSub>
                      <m:sSubPr>
                        <m:ctrlPr>
                          <a:rPr lang="en-GB" b="0" i="1">
                            <a:latin typeface="Cambria Math" panose="02040503050406030204" pitchFamily="18" charset="0"/>
                            <a:ea typeface="Cambria Math" panose="02040503050406030204" pitchFamily="18" charset="0"/>
                          </a:rPr>
                        </m:ctrlPr>
                      </m:sSubPr>
                      <m:e>
                        <m:r>
                          <a:rPr lang="en-GB" b="0" i="1">
                            <a:latin typeface="Cambria Math" panose="02040503050406030204" pitchFamily="18" charset="0"/>
                            <a:ea typeface="Cambria Math" panose="02040503050406030204" pitchFamily="18" charset="0"/>
                          </a:rPr>
                          <m:t>𝑓</m:t>
                        </m:r>
                      </m:e>
                      <m:sub>
                        <m:r>
                          <a:rPr lang="en-GB" b="0" i="1">
                            <a:latin typeface="Cambria Math" panose="02040503050406030204" pitchFamily="18" charset="0"/>
                            <a:ea typeface="Cambria Math" panose="02040503050406030204" pitchFamily="18" charset="0"/>
                          </a:rPr>
                          <m:t>𝑏</m:t>
                        </m:r>
                      </m:sub>
                    </m:sSub>
                    <m:r>
                      <a:rPr lang="en-GB" b="0" i="1">
                        <a:latin typeface="Cambria Math" panose="02040503050406030204" pitchFamily="18" charset="0"/>
                        <a:ea typeface="Cambria Math" panose="02040503050406030204" pitchFamily="18" charset="0"/>
                      </a:rPr>
                      <m:t>/</m:t>
                    </m:r>
                    <m:r>
                      <a:rPr lang="en-GB" b="0" i="1">
                        <a:latin typeface="Cambria Math" panose="02040503050406030204" pitchFamily="18" charset="0"/>
                        <a:ea typeface="Cambria Math" panose="02040503050406030204" pitchFamily="18" charset="0"/>
                      </a:rPr>
                      <m:t>𝜕𝜇</m:t>
                    </m:r>
                    <m:r>
                      <a:rPr lang="en-GB" b="0" i="1">
                        <a:latin typeface="Cambria Math" panose="02040503050406030204" pitchFamily="18" charset="0"/>
                        <a:ea typeface="Cambria Math" panose="02040503050406030204" pitchFamily="18" charset="0"/>
                      </a:rPr>
                      <m:t>≠0</m:t>
                    </m:r>
                  </m:oMath>
                </a14:m>
                <a:r>
                  <a:rPr lang="en-GB" dirty="0">
                    <a:ea typeface="Cambria Math" panose="02040503050406030204" pitchFamily="18" charset="0"/>
                  </a:rPr>
                  <a:t>)</a:t>
                </a:r>
              </a:p>
              <a:p>
                <a:pPr marL="324000" indent="-324000">
                  <a:spcBef>
                    <a:spcPts val="600"/>
                  </a:spcBef>
                  <a:buFont typeface="Arial" panose="020B0604020202020204" pitchFamily="34" charset="0"/>
                  <a:buChar char="•"/>
                </a:pP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𝑓</m:t>
                        </m:r>
                      </m:e>
                      <m:sub>
                        <m:r>
                          <a:rPr lang="en-GB" i="1">
                            <a:latin typeface="Cambria Math" panose="02040503050406030204" pitchFamily="18" charset="0"/>
                            <a:ea typeface="Cambria Math" panose="02040503050406030204" pitchFamily="18" charset="0"/>
                          </a:rPr>
                          <m:t>𝑏</m:t>
                        </m:r>
                      </m:sub>
                    </m:sSub>
                  </m:oMath>
                </a14:m>
                <a:r>
                  <a:rPr lang="en-GB" dirty="0">
                    <a:ea typeface="Cambria Math" panose="02040503050406030204" pitchFamily="18" charset="0"/>
                  </a:rPr>
                  <a:t> in MAST-U is anisotropic but ICE is often absent during NBI  </a:t>
                </a:r>
              </a:p>
              <a:p>
                <a:pPr marL="324000" indent="-324000">
                  <a:spcBef>
                    <a:spcPts val="600"/>
                  </a:spcBef>
                  <a:buFont typeface="Wingdings" panose="05000000000000000000" pitchFamily="2" charset="2"/>
                  <a:buChar char="Ø"/>
                </a:pPr>
                <a:r>
                  <a:rPr lang="en-GB" b="1" dirty="0">
                    <a:ea typeface="Cambria Math" panose="02040503050406030204" pitchFamily="18" charset="0"/>
                  </a:rPr>
                  <a:t>ICE likely to be due to </a:t>
                </a:r>
                <a14:m>
                  <m:oMath xmlns:m="http://schemas.openxmlformats.org/officeDocument/2006/math">
                    <m:r>
                      <a:rPr lang="en-GB" b="1" i="1">
                        <a:latin typeface="Cambria Math" panose="02040503050406030204" pitchFamily="18" charset="0"/>
                        <a:ea typeface="Cambria Math" panose="02040503050406030204" pitchFamily="18" charset="0"/>
                      </a:rPr>
                      <m:t>𝝏</m:t>
                    </m:r>
                    <m:sSub>
                      <m:sSubPr>
                        <m:ctrlPr>
                          <a:rPr lang="en-GB" b="1"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𝒇</m:t>
                        </m:r>
                      </m:e>
                      <m:sub>
                        <m:r>
                          <a:rPr lang="en-GB" b="1" i="1">
                            <a:latin typeface="Cambria Math" panose="02040503050406030204" pitchFamily="18" charset="0"/>
                            <a:ea typeface="Cambria Math" panose="02040503050406030204" pitchFamily="18" charset="0"/>
                          </a:rPr>
                          <m:t>𝒃</m:t>
                        </m:r>
                      </m:sub>
                    </m:sSub>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oMath>
                </a14:m>
                <a:r>
                  <a:rPr lang="en-GB" b="1" dirty="0">
                    <a:ea typeface="Cambria Math" panose="02040503050406030204" pitchFamily="18" charset="0"/>
                  </a:rPr>
                  <a:t> &gt; 0 – could occur due to energy-dependent redistribution of fast ions  </a:t>
                </a:r>
              </a:p>
              <a:p>
                <a:pPr marL="324000" indent="-324000">
                  <a:spcAft>
                    <a:spcPts val="600"/>
                  </a:spcAft>
                  <a:buFont typeface="Arial" panose="020B0604020202020204" pitchFamily="34" charset="0"/>
                  <a:buChar char="•"/>
                </a:pPr>
                <a:endParaRPr lang="en-GB" dirty="0"/>
              </a:p>
            </p:txBody>
          </p:sp>
        </mc:Choice>
        <mc:Fallback xmlns="">
          <p:sp>
            <p:nvSpPr>
              <p:cNvPr id="7" name="TextBox 6">
                <a:extLst>
                  <a:ext uri="{FF2B5EF4-FFF2-40B4-BE49-F238E27FC236}">
                    <a16:creationId xmlns:a16="http://schemas.microsoft.com/office/drawing/2014/main" id="{387355FD-D0B1-AAAD-3F17-6F43B1D6F34A}"/>
                  </a:ext>
                </a:extLst>
              </p:cNvPr>
              <p:cNvSpPr txBox="1">
                <a:spLocks noRot="1" noChangeAspect="1" noMove="1" noResize="1" noEditPoints="1" noAdjustHandles="1" noChangeArrowheads="1" noChangeShapeType="1" noTextEdit="1"/>
              </p:cNvSpPr>
              <p:nvPr/>
            </p:nvSpPr>
            <p:spPr>
              <a:xfrm>
                <a:off x="440044" y="2713941"/>
                <a:ext cx="3714193" cy="3948838"/>
              </a:xfrm>
              <a:prstGeom prst="rect">
                <a:avLst/>
              </a:prstGeom>
              <a:blipFill>
                <a:blip r:embed="rId5"/>
                <a:stretch>
                  <a:fillRect l="-985" t="-772" r="-26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633D3FE-3554-222F-003E-BCA354432AEB}"/>
                  </a:ext>
                </a:extLst>
              </p:cNvPr>
              <p:cNvSpPr txBox="1"/>
              <p:nvPr/>
            </p:nvSpPr>
            <p:spPr>
              <a:xfrm>
                <a:off x="9746797" y="5357004"/>
                <a:ext cx="1281562"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latin typeface="Cambria Math" panose="02040503050406030204" pitchFamily="18" charset="0"/>
                          <a:ea typeface="Cambria Math" panose="02040503050406030204" pitchFamily="18" charset="0"/>
                        </a:rPr>
                        <m:t>ℓ</m:t>
                      </m:r>
                      <m:r>
                        <a:rPr lang="en-GB" sz="2000" b="1" i="1" smtClean="0">
                          <a:latin typeface="Cambria Math" panose="02040503050406030204" pitchFamily="18" charset="0"/>
                          <a:ea typeface="Cambria Math" panose="02040503050406030204" pitchFamily="18" charset="0"/>
                        </a:rPr>
                        <m:t>=</m:t>
                      </m:r>
                      <m:r>
                        <a:rPr lang="en-GB" sz="2000" b="1" i="1" smtClean="0">
                          <a:latin typeface="Cambria Math" panose="02040503050406030204" pitchFamily="18" charset="0"/>
                          <a:ea typeface="Cambria Math" panose="02040503050406030204" pitchFamily="18" charset="0"/>
                        </a:rPr>
                        <m:t>𝟑</m:t>
                      </m:r>
                    </m:oMath>
                  </m:oMathPara>
                </a14:m>
                <a:endParaRPr lang="en-GB" sz="2000" b="1" dirty="0"/>
              </a:p>
            </p:txBody>
          </p:sp>
        </mc:Choice>
        <mc:Fallback xmlns="">
          <p:sp>
            <p:nvSpPr>
              <p:cNvPr id="15" name="TextBox 14">
                <a:extLst>
                  <a:ext uri="{FF2B5EF4-FFF2-40B4-BE49-F238E27FC236}">
                    <a16:creationId xmlns:a16="http://schemas.microsoft.com/office/drawing/2014/main" id="{7633D3FE-3554-222F-003E-BCA354432AEB}"/>
                  </a:ext>
                </a:extLst>
              </p:cNvPr>
              <p:cNvSpPr txBox="1">
                <a:spLocks noRot="1" noChangeAspect="1" noMove="1" noResize="1" noEditPoints="1" noAdjustHandles="1" noChangeArrowheads="1" noChangeShapeType="1" noTextEdit="1"/>
              </p:cNvSpPr>
              <p:nvPr/>
            </p:nvSpPr>
            <p:spPr>
              <a:xfrm>
                <a:off x="9746797" y="5357004"/>
                <a:ext cx="1281562" cy="40011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D959956-C5C9-5170-DFBC-B6FE93FC27FD}"/>
                  </a:ext>
                </a:extLst>
              </p:cNvPr>
              <p:cNvSpPr txBox="1"/>
              <p:nvPr/>
            </p:nvSpPr>
            <p:spPr>
              <a:xfrm>
                <a:off x="9772446" y="4127355"/>
                <a:ext cx="1281562"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latin typeface="Cambria Math" panose="02040503050406030204" pitchFamily="18" charset="0"/>
                          <a:ea typeface="Cambria Math" panose="02040503050406030204" pitchFamily="18" charset="0"/>
                        </a:rPr>
                        <m:t>ℓ</m:t>
                      </m:r>
                      <m:r>
                        <a:rPr lang="en-GB" sz="2000" b="1" i="1" smtClean="0">
                          <a:latin typeface="Cambria Math" panose="02040503050406030204" pitchFamily="18" charset="0"/>
                          <a:ea typeface="Cambria Math" panose="02040503050406030204" pitchFamily="18" charset="0"/>
                        </a:rPr>
                        <m:t>=</m:t>
                      </m:r>
                      <m:r>
                        <a:rPr lang="en-GB" sz="2000" b="1" i="1" smtClean="0">
                          <a:latin typeface="Cambria Math" panose="02040503050406030204" pitchFamily="18" charset="0"/>
                          <a:ea typeface="Cambria Math" panose="02040503050406030204" pitchFamily="18" charset="0"/>
                        </a:rPr>
                        <m:t>𝟒</m:t>
                      </m:r>
                    </m:oMath>
                  </m:oMathPara>
                </a14:m>
                <a:endParaRPr lang="en-GB" sz="2000" b="1" dirty="0"/>
              </a:p>
            </p:txBody>
          </p:sp>
        </mc:Choice>
        <mc:Fallback xmlns="">
          <p:sp>
            <p:nvSpPr>
              <p:cNvPr id="19" name="TextBox 18">
                <a:extLst>
                  <a:ext uri="{FF2B5EF4-FFF2-40B4-BE49-F238E27FC236}">
                    <a16:creationId xmlns:a16="http://schemas.microsoft.com/office/drawing/2014/main" id="{CD959956-C5C9-5170-DFBC-B6FE93FC27FD}"/>
                  </a:ext>
                </a:extLst>
              </p:cNvPr>
              <p:cNvSpPr txBox="1">
                <a:spLocks noRot="1" noChangeAspect="1" noMove="1" noResize="1" noEditPoints="1" noAdjustHandles="1" noChangeArrowheads="1" noChangeShapeType="1" noTextEdit="1"/>
              </p:cNvSpPr>
              <p:nvPr/>
            </p:nvSpPr>
            <p:spPr>
              <a:xfrm>
                <a:off x="9772446" y="4127355"/>
                <a:ext cx="1281562" cy="40011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C277A6F-CFD7-CE55-EEC3-C9DAA79FCF8A}"/>
                  </a:ext>
                </a:extLst>
              </p:cNvPr>
              <p:cNvSpPr txBox="1"/>
              <p:nvPr/>
            </p:nvSpPr>
            <p:spPr>
              <a:xfrm>
                <a:off x="9772446" y="2966213"/>
                <a:ext cx="1281562"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latin typeface="Cambria Math" panose="02040503050406030204" pitchFamily="18" charset="0"/>
                          <a:ea typeface="Cambria Math" panose="02040503050406030204" pitchFamily="18" charset="0"/>
                        </a:rPr>
                        <m:t>ℓ</m:t>
                      </m:r>
                      <m:r>
                        <a:rPr lang="en-GB" sz="2000" b="1" i="1" smtClean="0">
                          <a:latin typeface="Cambria Math" panose="02040503050406030204" pitchFamily="18" charset="0"/>
                          <a:ea typeface="Cambria Math" panose="02040503050406030204" pitchFamily="18" charset="0"/>
                        </a:rPr>
                        <m:t>=</m:t>
                      </m:r>
                      <m:r>
                        <a:rPr lang="en-GB" sz="2000" b="1" i="1" smtClean="0">
                          <a:latin typeface="Cambria Math" panose="02040503050406030204" pitchFamily="18" charset="0"/>
                          <a:ea typeface="Cambria Math" panose="02040503050406030204" pitchFamily="18" charset="0"/>
                        </a:rPr>
                        <m:t>𝟓</m:t>
                      </m:r>
                    </m:oMath>
                  </m:oMathPara>
                </a14:m>
                <a:endParaRPr lang="en-GB" sz="2000" b="1" dirty="0"/>
              </a:p>
            </p:txBody>
          </p:sp>
        </mc:Choice>
        <mc:Fallback xmlns="">
          <p:sp>
            <p:nvSpPr>
              <p:cNvPr id="21" name="TextBox 20">
                <a:extLst>
                  <a:ext uri="{FF2B5EF4-FFF2-40B4-BE49-F238E27FC236}">
                    <a16:creationId xmlns:a16="http://schemas.microsoft.com/office/drawing/2014/main" id="{FC277A6F-CFD7-CE55-EEC3-C9DAA79FCF8A}"/>
                  </a:ext>
                </a:extLst>
              </p:cNvPr>
              <p:cNvSpPr txBox="1">
                <a:spLocks noRot="1" noChangeAspect="1" noMove="1" noResize="1" noEditPoints="1" noAdjustHandles="1" noChangeArrowheads="1" noChangeShapeType="1" noTextEdit="1"/>
              </p:cNvSpPr>
              <p:nvPr/>
            </p:nvSpPr>
            <p:spPr>
              <a:xfrm>
                <a:off x="9772446" y="2966213"/>
                <a:ext cx="1281562" cy="400110"/>
              </a:xfrm>
              <a:prstGeom prst="rect">
                <a:avLst/>
              </a:prstGeom>
              <a:blipFill>
                <a:blip r:embed="rId8"/>
                <a:stretch>
                  <a:fillRect/>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1193F70F-8271-5C59-0C08-B6BE58D60259}"/>
              </a:ext>
            </a:extLst>
          </p:cNvPr>
          <p:cNvSpPr txBox="1"/>
          <p:nvPr/>
        </p:nvSpPr>
        <p:spPr>
          <a:xfrm>
            <a:off x="4908345" y="2877217"/>
            <a:ext cx="2375310" cy="369332"/>
          </a:xfrm>
          <a:prstGeom prst="rect">
            <a:avLst/>
          </a:prstGeom>
          <a:noFill/>
        </p:spPr>
        <p:txBody>
          <a:bodyPr wrap="square" rtlCol="0">
            <a:spAutoFit/>
          </a:bodyPr>
          <a:lstStyle/>
          <a:p>
            <a:r>
              <a:rPr lang="en-GB" b="1" dirty="0"/>
              <a:t>MAST-U #53593 </a:t>
            </a:r>
          </a:p>
        </p:txBody>
      </p:sp>
      <p:sp>
        <p:nvSpPr>
          <p:cNvPr id="3" name="Footer Placeholder 3">
            <a:extLst>
              <a:ext uri="{FF2B5EF4-FFF2-40B4-BE49-F238E27FC236}">
                <a16:creationId xmlns:a16="http://schemas.microsoft.com/office/drawing/2014/main" id="{DC292DB4-90A7-A851-DB9E-A5876108EFCB}"/>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spTree>
    <p:extLst>
      <p:ext uri="{BB962C8B-B14F-4D97-AF65-F5344CB8AC3E}">
        <p14:creationId xmlns:p14="http://schemas.microsoft.com/office/powerpoint/2010/main" val="193891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E3F9B-2895-3026-8BF4-B4AF409B7E0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C234F6C-0FE5-DA1A-390B-3A0BA40A6898}"/>
              </a:ext>
            </a:extLst>
          </p:cNvPr>
          <p:cNvSpPr>
            <a:spLocks noGrp="1"/>
          </p:cNvSpPr>
          <p:nvPr>
            <p:ph type="sldNum" sz="quarter" idx="4"/>
          </p:nvPr>
        </p:nvSpPr>
        <p:spPr/>
        <p:txBody>
          <a:bodyPr/>
          <a:lstStyle/>
          <a:p>
            <a:fld id="{35482B25-261F-464E-BDD8-63296DE4D8A4}" type="slidenum">
              <a:rPr lang="en-US" smtClean="0"/>
              <a:pPr/>
              <a:t>7</a:t>
            </a:fld>
            <a:endParaRPr lang="en-US"/>
          </a:p>
        </p:txBody>
      </p:sp>
      <p:sp>
        <p:nvSpPr>
          <p:cNvPr id="4" name="TextBox 3">
            <a:extLst>
              <a:ext uri="{FF2B5EF4-FFF2-40B4-BE49-F238E27FC236}">
                <a16:creationId xmlns:a16="http://schemas.microsoft.com/office/drawing/2014/main" id="{6D4C4B30-29FD-6CC9-2B64-5AAF35E31499}"/>
              </a:ext>
            </a:extLst>
          </p:cNvPr>
          <p:cNvSpPr txBox="1"/>
          <p:nvPr/>
        </p:nvSpPr>
        <p:spPr>
          <a:xfrm>
            <a:off x="313329" y="94415"/>
            <a:ext cx="10260395" cy="646331"/>
          </a:xfrm>
          <a:prstGeom prst="rect">
            <a:avLst/>
          </a:prstGeom>
          <a:noFill/>
        </p:spPr>
        <p:txBody>
          <a:bodyPr wrap="square" rtlCol="0">
            <a:spAutoFit/>
          </a:bodyPr>
          <a:lstStyle/>
          <a:p>
            <a:r>
              <a:rPr lang="en-GB" sz="3600" b="1" dirty="0">
                <a:latin typeface="Aptos" panose="020B0004020202020204" pitchFamily="34" charset="0"/>
              </a:rPr>
              <a:t>Broadband ICE detected at up to six harmonics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F460FAF-8C90-B98D-B293-3EF0BF01ECC7}"/>
                  </a:ext>
                </a:extLst>
              </p:cNvPr>
              <p:cNvSpPr txBox="1"/>
              <p:nvPr/>
            </p:nvSpPr>
            <p:spPr>
              <a:xfrm>
                <a:off x="457570" y="1628507"/>
                <a:ext cx="3671915" cy="3908762"/>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GB" sz="2000" dirty="0"/>
                  <a:t>Bands of quasi-continuous emission excited late in pulse with combined on-axis &amp; off-axis NBI have </a:t>
                </a:r>
                <a14:m>
                  <m:oMath xmlns:m="http://schemas.openxmlformats.org/officeDocument/2006/math">
                    <m:r>
                      <m:rPr>
                        <m:sty m:val="p"/>
                      </m:rPr>
                      <a:rPr lang="el-GR" sz="2000" i="1">
                        <a:latin typeface="Cambria Math" panose="02040503050406030204" pitchFamily="18" charset="0"/>
                        <a:ea typeface="Cambria Math" panose="02040503050406030204" pitchFamily="18" charset="0"/>
                      </a:rPr>
                      <m:t>Δ</m:t>
                    </m:r>
                    <m:r>
                      <a:rPr lang="en-GB" sz="2000" i="1">
                        <a:latin typeface="Cambria Math" panose="02040503050406030204" pitchFamily="18" charset="0"/>
                        <a:ea typeface="Cambria Math" panose="02040503050406030204" pitchFamily="18" charset="0"/>
                      </a:rPr>
                      <m:t>𝑓</m:t>
                    </m:r>
                    <m:r>
                      <a:rPr lang="en-GB" sz="2000" i="1">
                        <a:latin typeface="Cambria Math" panose="02040503050406030204" pitchFamily="18" charset="0"/>
                        <a:ea typeface="Cambria Math" panose="02040503050406030204" pitchFamily="18" charset="0"/>
                      </a:rPr>
                      <m:t> ~</m:t>
                    </m:r>
                  </m:oMath>
                </a14:m>
                <a:r>
                  <a:rPr lang="en-GB" sz="2000" dirty="0"/>
                  <a:t> </a:t>
                </a:r>
                <a14:m>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𝑓</m:t>
                        </m:r>
                      </m:e>
                      <m:sub>
                        <m:r>
                          <a:rPr lang="en-GB" sz="2000" i="1">
                            <a:latin typeface="Cambria Math" panose="02040503050406030204" pitchFamily="18" charset="0"/>
                          </a:rPr>
                          <m:t>𝑐𝐷</m:t>
                        </m:r>
                      </m:sub>
                    </m:sSub>
                    <m:r>
                      <a:rPr lang="en-GB" sz="2000" i="1">
                        <a:latin typeface="Cambria Math" panose="02040503050406030204" pitchFamily="18" charset="0"/>
                      </a:rPr>
                      <m:t> </m:t>
                    </m:r>
                  </m:oMath>
                </a14:m>
                <a:r>
                  <a:rPr lang="en-GB" sz="2000" dirty="0"/>
                  <a:t>in outer midplane</a:t>
                </a:r>
              </a:p>
              <a:p>
                <a:pPr marL="324000" indent="-324000">
                  <a:spcAft>
                    <a:spcPts val="1200"/>
                  </a:spcAft>
                  <a:buFont typeface="Arial" panose="020B0604020202020204" pitchFamily="34" charset="0"/>
                  <a:buChar char="•"/>
                </a:pPr>
                <a:r>
                  <a:rPr lang="en-GB" sz="2000" dirty="0"/>
                  <a:t>Cyclotron harmonics up to </a:t>
                </a:r>
                <a14:m>
                  <m:oMath xmlns:m="http://schemas.openxmlformats.org/officeDocument/2006/math">
                    <m:r>
                      <m:rPr>
                        <m:sty m:val="p"/>
                      </m:rPr>
                      <a:rPr lang="en-GB" sz="2000" i="1">
                        <a:latin typeface="Cambria Math" panose="02040503050406030204" pitchFamily="18" charset="0"/>
                        <a:ea typeface="Cambria Math" panose="02040503050406030204" pitchFamily="18" charset="0"/>
                      </a:rPr>
                      <m:t>ℓ</m:t>
                    </m:r>
                    <m:r>
                      <a:rPr lang="en-GB" sz="2000" i="1">
                        <a:latin typeface="Cambria Math" panose="02040503050406030204" pitchFamily="18" charset="0"/>
                        <a:ea typeface="Cambria Math" panose="02040503050406030204" pitchFamily="18" charset="0"/>
                      </a:rPr>
                      <m:t>=6</m:t>
                    </m:r>
                  </m:oMath>
                </a14:m>
                <a:r>
                  <a:rPr lang="en-GB" sz="2000" dirty="0"/>
                  <a:t> detected</a:t>
                </a:r>
              </a:p>
              <a:p>
                <a:pPr marL="324000" indent="-324000">
                  <a:spcAft>
                    <a:spcPts val="1200"/>
                  </a:spcAft>
                  <a:buFont typeface="Arial" panose="020B0604020202020204" pitchFamily="34" charset="0"/>
                  <a:buChar char="•"/>
                </a:pPr>
                <a:r>
                  <a:rPr lang="en-GB" sz="2000" dirty="0"/>
                  <a:t>Lower plot: ICE correlated with instabilities in shear Alfvén range &lt; 300 kHz </a:t>
                </a:r>
              </a:p>
              <a:p>
                <a:pPr marL="285750" indent="-285750">
                  <a:spcAft>
                    <a:spcPts val="1200"/>
                  </a:spcAft>
                  <a:buFont typeface="Arial" panose="020B0604020202020204" pitchFamily="34" charset="0"/>
                  <a:buChar char="•"/>
                </a:pPr>
                <a:endParaRPr lang="en-GB" dirty="0"/>
              </a:p>
            </p:txBody>
          </p:sp>
        </mc:Choice>
        <mc:Fallback xmlns="">
          <p:sp>
            <p:nvSpPr>
              <p:cNvPr id="9" name="TextBox 8">
                <a:extLst>
                  <a:ext uri="{FF2B5EF4-FFF2-40B4-BE49-F238E27FC236}">
                    <a16:creationId xmlns:a16="http://schemas.microsoft.com/office/drawing/2014/main" id="{4F460FAF-8C90-B98D-B293-3EF0BF01ECC7}"/>
                  </a:ext>
                </a:extLst>
              </p:cNvPr>
              <p:cNvSpPr txBox="1">
                <a:spLocks noRot="1" noChangeAspect="1" noMove="1" noResize="1" noEditPoints="1" noAdjustHandles="1" noChangeArrowheads="1" noChangeShapeType="1" noTextEdit="1"/>
              </p:cNvSpPr>
              <p:nvPr/>
            </p:nvSpPr>
            <p:spPr>
              <a:xfrm>
                <a:off x="457570" y="1628507"/>
                <a:ext cx="3671915" cy="3908762"/>
              </a:xfrm>
              <a:prstGeom prst="rect">
                <a:avLst/>
              </a:prstGeom>
              <a:blipFill>
                <a:blip r:embed="rId3"/>
                <a:stretch>
                  <a:fillRect l="-1495" t="-624"/>
                </a:stretch>
              </a:blipFill>
            </p:spPr>
            <p:txBody>
              <a:bodyPr/>
              <a:lstStyle/>
              <a:p>
                <a:r>
                  <a:rPr lang="en-GB">
                    <a:noFill/>
                  </a:rPr>
                  <a:t> </a:t>
                </a:r>
              </a:p>
            </p:txBody>
          </p:sp>
        </mc:Fallback>
      </mc:AlternateContent>
      <p:sp>
        <p:nvSpPr>
          <p:cNvPr id="26" name="TextBox 25">
            <a:extLst>
              <a:ext uri="{FF2B5EF4-FFF2-40B4-BE49-F238E27FC236}">
                <a16:creationId xmlns:a16="http://schemas.microsoft.com/office/drawing/2014/main" id="{B4C02553-B3B0-2B6B-0029-EA3101581B31}"/>
              </a:ext>
            </a:extLst>
          </p:cNvPr>
          <p:cNvSpPr txBox="1"/>
          <p:nvPr/>
        </p:nvSpPr>
        <p:spPr>
          <a:xfrm>
            <a:off x="5145732" y="1072375"/>
            <a:ext cx="2957969" cy="400110"/>
          </a:xfrm>
          <a:prstGeom prst="rect">
            <a:avLst/>
          </a:prstGeom>
          <a:noFill/>
        </p:spPr>
        <p:txBody>
          <a:bodyPr wrap="square" rtlCol="0">
            <a:spAutoFit/>
          </a:bodyPr>
          <a:lstStyle/>
          <a:p>
            <a:r>
              <a:rPr lang="en-GB" sz="2000" b="1" dirty="0">
                <a:solidFill>
                  <a:schemeClr val="bg1"/>
                </a:solidFill>
              </a:rPr>
              <a:t>MAST-U #54046</a:t>
            </a:r>
          </a:p>
        </p:txBody>
      </p:sp>
      <p:grpSp>
        <p:nvGrpSpPr>
          <p:cNvPr id="30" name="Group 29">
            <a:extLst>
              <a:ext uri="{FF2B5EF4-FFF2-40B4-BE49-F238E27FC236}">
                <a16:creationId xmlns:a16="http://schemas.microsoft.com/office/drawing/2014/main" id="{A069429A-CBFE-E945-BA7E-AD70D7B3C831}"/>
              </a:ext>
            </a:extLst>
          </p:cNvPr>
          <p:cNvGrpSpPr/>
          <p:nvPr/>
        </p:nvGrpSpPr>
        <p:grpSpPr>
          <a:xfrm>
            <a:off x="4237868" y="740746"/>
            <a:ext cx="24925218" cy="19325588"/>
            <a:chOff x="4291134" y="847867"/>
            <a:chExt cx="24925218" cy="19325588"/>
          </a:xfrm>
        </p:grpSpPr>
        <p:grpSp>
          <p:nvGrpSpPr>
            <p:cNvPr id="29" name="Group 28">
              <a:extLst>
                <a:ext uri="{FF2B5EF4-FFF2-40B4-BE49-F238E27FC236}">
                  <a16:creationId xmlns:a16="http://schemas.microsoft.com/office/drawing/2014/main" id="{D80425B0-55F2-0AA1-E1C6-BEFEE826A772}"/>
                </a:ext>
              </a:extLst>
            </p:cNvPr>
            <p:cNvGrpSpPr/>
            <p:nvPr/>
          </p:nvGrpSpPr>
          <p:grpSpPr>
            <a:xfrm>
              <a:off x="4291134" y="847867"/>
              <a:ext cx="24925218" cy="19325588"/>
              <a:chOff x="4291134" y="847867"/>
              <a:chExt cx="24925218" cy="19325588"/>
            </a:xfrm>
          </p:grpSpPr>
          <p:grpSp>
            <p:nvGrpSpPr>
              <p:cNvPr id="12" name="Group 11">
                <a:extLst>
                  <a:ext uri="{FF2B5EF4-FFF2-40B4-BE49-F238E27FC236}">
                    <a16:creationId xmlns:a16="http://schemas.microsoft.com/office/drawing/2014/main" id="{E402447B-4C11-7AE9-D518-6D6042F674F2}"/>
                  </a:ext>
                </a:extLst>
              </p:cNvPr>
              <p:cNvGrpSpPr/>
              <p:nvPr/>
            </p:nvGrpSpPr>
            <p:grpSpPr>
              <a:xfrm>
                <a:off x="4291134" y="847867"/>
                <a:ext cx="24925218" cy="19325588"/>
                <a:chOff x="4894815" y="1075975"/>
                <a:chExt cx="24925218" cy="19325588"/>
              </a:xfrm>
            </p:grpSpPr>
            <p:grpSp>
              <p:nvGrpSpPr>
                <p:cNvPr id="2" name="Group 1">
                  <a:extLst>
                    <a:ext uri="{FF2B5EF4-FFF2-40B4-BE49-F238E27FC236}">
                      <a16:creationId xmlns:a16="http://schemas.microsoft.com/office/drawing/2014/main" id="{CD349B96-C829-6CF4-E9DA-01417CE0CF96}"/>
                    </a:ext>
                  </a:extLst>
                </p:cNvPr>
                <p:cNvGrpSpPr/>
                <p:nvPr/>
              </p:nvGrpSpPr>
              <p:grpSpPr>
                <a:xfrm>
                  <a:off x="5452403" y="1075975"/>
                  <a:ext cx="24367630" cy="19325588"/>
                  <a:chOff x="5773579" y="4790377"/>
                  <a:chExt cx="23725344" cy="18949057"/>
                </a:xfrm>
              </p:grpSpPr>
              <p:pic>
                <p:nvPicPr>
                  <p:cNvPr id="6" name="Picture 5" descr="A blue and purple screen&#10;&#10;AI-generated content may be incorrect.">
                    <a:extLst>
                      <a:ext uri="{FF2B5EF4-FFF2-40B4-BE49-F238E27FC236}">
                        <a16:creationId xmlns:a16="http://schemas.microsoft.com/office/drawing/2014/main" id="{59B1387A-DD8F-5F13-050C-1B8C043D0C23}"/>
                      </a:ext>
                    </a:extLst>
                  </p:cNvPr>
                  <p:cNvPicPr>
                    <a:picLocks noChangeAspect="1"/>
                  </p:cNvPicPr>
                  <p:nvPr/>
                </p:nvPicPr>
                <p:blipFill>
                  <a:blip r:embed="rId4"/>
                  <a:stretch>
                    <a:fillRect/>
                  </a:stretch>
                </p:blipFill>
                <p:spPr>
                  <a:xfrm>
                    <a:off x="5773579" y="4790377"/>
                    <a:ext cx="6078479" cy="3343935"/>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129E3AB-D500-EB29-F9F8-D8E46F734F77}"/>
                          </a:ext>
                        </a:extLst>
                      </p:cNvPr>
                      <p:cNvSpPr txBox="1"/>
                      <p:nvPr/>
                    </p:nvSpPr>
                    <p:spPr>
                      <a:xfrm>
                        <a:off x="15911879" y="22908437"/>
                        <a:ext cx="13587044" cy="830997"/>
                      </a:xfrm>
                      <a:prstGeom prst="rect">
                        <a:avLst/>
                      </a:prstGeom>
                      <a:noFill/>
                    </p:spPr>
                    <p:txBody>
                      <a:bodyPr wrap="square" rtlCol="0">
                        <a:spAutoFit/>
                      </a:bodyPr>
                      <a:lstStyle/>
                      <a:p>
                        <a:r>
                          <a:rPr lang="en-GB" sz="2400" b="1" dirty="0"/>
                          <a:t>Fig. 3. </a:t>
                        </a:r>
                        <a:r>
                          <a:rPr lang="en-GB" sz="2400" dirty="0"/>
                          <a:t>Top: multiple harmonic broadband ICE in pulse #54046. Bands of emission have  </a:t>
                        </a:r>
                        <a14:m>
                          <m:oMath xmlns:m="http://schemas.openxmlformats.org/officeDocument/2006/math">
                            <m:r>
                              <m:rPr>
                                <m:sty m:val="p"/>
                              </m:rPr>
                              <a:rPr lang="el-GR" sz="2400" i="1" smtClean="0">
                                <a:latin typeface="Cambria Math" panose="02040503050406030204" pitchFamily="18" charset="0"/>
                                <a:ea typeface="Cambria Math" panose="02040503050406030204" pitchFamily="18" charset="0"/>
                              </a:rPr>
                              <m:t>Δ</m:t>
                            </m:r>
                            <m:r>
                              <a:rPr lang="en-GB" sz="2400" b="0" i="1" smtClean="0">
                                <a:latin typeface="Cambria Math" panose="02040503050406030204" pitchFamily="18" charset="0"/>
                                <a:ea typeface="Cambria Math" panose="02040503050406030204" pitchFamily="18" charset="0"/>
                              </a:rPr>
                              <m:t>𝑓</m:t>
                            </m:r>
                            <m:r>
                              <a:rPr lang="en-GB" sz="2400" b="0" i="1" smtClean="0">
                                <a:latin typeface="Cambria Math" panose="02040503050406030204" pitchFamily="18" charset="0"/>
                                <a:ea typeface="Cambria Math" panose="02040503050406030204" pitchFamily="18" charset="0"/>
                              </a:rPr>
                              <m:t>~</m:t>
                            </m:r>
                            <m:sSub>
                              <m:sSubPr>
                                <m:ctrlPr>
                                  <a:rPr lang="en-GB" sz="2400" i="1">
                                    <a:latin typeface="Cambria Math" panose="02040503050406030204" pitchFamily="18" charset="0"/>
                                    <a:ea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𝑓</m:t>
                                </m:r>
                              </m:e>
                              <m:sub>
                                <m:r>
                                  <a:rPr lang="en-GB" sz="2400" i="1">
                                    <a:latin typeface="Cambria Math" panose="02040503050406030204" pitchFamily="18" charset="0"/>
                                    <a:ea typeface="Cambria Math" panose="02040503050406030204" pitchFamily="18" charset="0"/>
                                  </a:rPr>
                                  <m:t>𝑐𝐷</m:t>
                                </m:r>
                              </m:sub>
                            </m:sSub>
                          </m:oMath>
                        </a14:m>
                        <a:r>
                          <a:rPr lang="en-GB" sz="2400" dirty="0"/>
                          <a:t>: harmonics up to </a:t>
                        </a:r>
                        <a14:m>
                          <m:oMath xmlns:m="http://schemas.openxmlformats.org/officeDocument/2006/math">
                            <m:r>
                              <m:rPr>
                                <m:sty m:val="p"/>
                              </m:rPr>
                              <a:rPr lang="en-GB" sz="2400" i="1" smtClean="0">
                                <a:latin typeface="Cambria Math" panose="02040503050406030204" pitchFamily="18" charset="0"/>
                                <a:ea typeface="Cambria Math" panose="02040503050406030204" pitchFamily="18" charset="0"/>
                              </a:rPr>
                              <m:t>ℓ</m:t>
                            </m:r>
                            <m:r>
                              <a:rPr lang="en-GB" sz="2400" b="0" i="1" smtClean="0">
                                <a:latin typeface="Cambria Math" panose="02040503050406030204" pitchFamily="18" charset="0"/>
                                <a:ea typeface="Cambria Math" panose="02040503050406030204" pitchFamily="18" charset="0"/>
                              </a:rPr>
                              <m:t>=6</m:t>
                            </m:r>
                          </m:oMath>
                        </a14:m>
                        <a:r>
                          <a:rPr lang="en-GB" sz="2400" dirty="0"/>
                          <a:t> can be seen. Bottom: instabilities at </a:t>
                        </a:r>
                        <a14:m>
                          <m:oMath xmlns:m="http://schemas.openxmlformats.org/officeDocument/2006/math">
                            <m:r>
                              <a:rPr lang="en-GB" sz="2400" b="0" i="1" smtClean="0">
                                <a:latin typeface="Cambria Math" panose="02040503050406030204" pitchFamily="18" charset="0"/>
                              </a:rPr>
                              <m:t>𝑓</m:t>
                            </m:r>
                            <m:r>
                              <a:rPr lang="en-GB" sz="2400" b="0" i="1" smtClean="0">
                                <a:latin typeface="Cambria Math" panose="02040503050406030204" pitchFamily="18" charset="0"/>
                              </a:rPr>
                              <m:t>&lt;</m:t>
                            </m:r>
                          </m:oMath>
                        </a14:m>
                        <a:r>
                          <a:rPr lang="en-GB" sz="2400" dirty="0"/>
                          <a:t> 300 kHz in same time window. </a:t>
                        </a:r>
                        <a:endParaRPr lang="en-GB" sz="2400" b="1" dirty="0"/>
                      </a:p>
                    </p:txBody>
                  </p:sp>
                </mc:Choice>
                <mc:Fallback xmlns="">
                  <p:sp>
                    <p:nvSpPr>
                      <p:cNvPr id="37" name="TextBox 36">
                        <a:extLst>
                          <a:ext uri="{FF2B5EF4-FFF2-40B4-BE49-F238E27FC236}">
                            <a16:creationId xmlns:a16="http://schemas.microsoft.com/office/drawing/2014/main" id="{1BE985AE-9951-73D1-1AED-8E036A95815F}"/>
                          </a:ext>
                        </a:extLst>
                      </p:cNvPr>
                      <p:cNvSpPr txBox="1">
                        <a:spLocks noRot="1" noChangeAspect="1" noMove="1" noResize="1" noEditPoints="1" noAdjustHandles="1" noChangeArrowheads="1" noChangeShapeType="1" noTextEdit="1"/>
                      </p:cNvSpPr>
                      <p:nvPr/>
                    </p:nvSpPr>
                    <p:spPr>
                      <a:xfrm>
                        <a:off x="15911879" y="22908437"/>
                        <a:ext cx="13587044" cy="830997"/>
                      </a:xfrm>
                      <a:prstGeom prst="rect">
                        <a:avLst/>
                      </a:prstGeom>
                      <a:blipFill>
                        <a:blip r:embed="rId16"/>
                        <a:stretch>
                          <a:fillRect l="-673" t="-5109" b="-16058"/>
                        </a:stretch>
                      </a:blipFill>
                    </p:spPr>
                    <p:txBody>
                      <a:bodyPr/>
                      <a:lstStyle/>
                      <a:p>
                        <a:r>
                          <a:rPr lang="en-GB">
                            <a:noFill/>
                          </a:rPr>
                          <a:t> </a:t>
                        </a:r>
                      </a:p>
                    </p:txBody>
                  </p:sp>
                </mc:Fallback>
              </mc:AlternateContent>
            </p:grpSp>
            <p:pic>
              <p:nvPicPr>
                <p:cNvPr id="11" name="Picture 10" descr="A blue and yellow colored graph&#10;&#10;AI-generated content may be incorrect.">
                  <a:extLst>
                    <a:ext uri="{FF2B5EF4-FFF2-40B4-BE49-F238E27FC236}">
                      <a16:creationId xmlns:a16="http://schemas.microsoft.com/office/drawing/2014/main" id="{0D01C3FC-8D91-3182-F8A2-3C623D388913}"/>
                    </a:ext>
                  </a:extLst>
                </p:cNvPr>
                <p:cNvPicPr>
                  <a:picLocks noChangeAspect="1"/>
                </p:cNvPicPr>
                <p:nvPr/>
              </p:nvPicPr>
              <p:blipFill>
                <a:blip r:embed="rId17"/>
                <a:stretch>
                  <a:fillRect/>
                </a:stretch>
              </p:blipFill>
              <p:spPr>
                <a:xfrm>
                  <a:off x="4894815" y="4325392"/>
                  <a:ext cx="7898866" cy="2427433"/>
                </a:xfrm>
                <a:prstGeom prst="rect">
                  <a:avLst/>
                </a:prstGeom>
              </p:spPr>
            </p:pic>
          </p:gr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F0CF3FA-CF3C-6BA0-ADAB-4FD01D89D8F7}"/>
                      </a:ext>
                    </a:extLst>
                  </p:cNvPr>
                  <p:cNvSpPr txBox="1"/>
                  <p:nvPr/>
                </p:nvSpPr>
                <p:spPr>
                  <a:xfrm>
                    <a:off x="9729924" y="1346682"/>
                    <a:ext cx="1270171"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solidFill>
                                <a:schemeClr val="bg1"/>
                              </a:solidFill>
                              <a:latin typeface="Cambria Math" panose="02040503050406030204" pitchFamily="18" charset="0"/>
                              <a:ea typeface="Cambria Math" panose="02040503050406030204" pitchFamily="18" charset="0"/>
                            </a:rPr>
                            <m:t>ℓ</m:t>
                          </m:r>
                          <m:r>
                            <a:rPr lang="en-GB" sz="2000" b="1" i="1" smtClean="0">
                              <a:solidFill>
                                <a:schemeClr val="bg1"/>
                              </a:solidFill>
                              <a:latin typeface="Cambria Math" panose="02040503050406030204" pitchFamily="18" charset="0"/>
                              <a:ea typeface="Cambria Math" panose="02040503050406030204" pitchFamily="18" charset="0"/>
                            </a:rPr>
                            <m:t>=</m:t>
                          </m:r>
                          <m:r>
                            <a:rPr lang="en-GB" sz="2000" b="1" i="1" smtClean="0">
                              <a:solidFill>
                                <a:schemeClr val="bg1"/>
                              </a:solidFill>
                              <a:latin typeface="Cambria Math" panose="02040503050406030204" pitchFamily="18" charset="0"/>
                              <a:ea typeface="Cambria Math" panose="02040503050406030204" pitchFamily="18" charset="0"/>
                            </a:rPr>
                            <m:t>𝟔</m:t>
                          </m:r>
                        </m:oMath>
                      </m:oMathPara>
                    </a14:m>
                    <a:endParaRPr lang="en-GB" sz="2000" b="1" dirty="0">
                      <a:solidFill>
                        <a:schemeClr val="bg1"/>
                      </a:solidFill>
                    </a:endParaRPr>
                  </a:p>
                </p:txBody>
              </p:sp>
            </mc:Choice>
            <mc:Fallback xmlns="">
              <p:sp>
                <p:nvSpPr>
                  <p:cNvPr id="14" name="TextBox 13">
                    <a:extLst>
                      <a:ext uri="{FF2B5EF4-FFF2-40B4-BE49-F238E27FC236}">
                        <a16:creationId xmlns:a16="http://schemas.microsoft.com/office/drawing/2014/main" id="{CF0CF3FA-CF3C-6BA0-ADAB-4FD01D89D8F7}"/>
                      </a:ext>
                    </a:extLst>
                  </p:cNvPr>
                  <p:cNvSpPr txBox="1">
                    <a:spLocks noRot="1" noChangeAspect="1" noMove="1" noResize="1" noEditPoints="1" noAdjustHandles="1" noChangeArrowheads="1" noChangeShapeType="1" noTextEdit="1"/>
                  </p:cNvSpPr>
                  <p:nvPr/>
                </p:nvSpPr>
                <p:spPr>
                  <a:xfrm>
                    <a:off x="9729924" y="1346682"/>
                    <a:ext cx="1270171" cy="400110"/>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0187BB4-01A0-3CAF-BFC8-98C9F5252431}"/>
                      </a:ext>
                    </a:extLst>
                  </p:cNvPr>
                  <p:cNvSpPr txBox="1"/>
                  <p:nvPr/>
                </p:nvSpPr>
                <p:spPr>
                  <a:xfrm>
                    <a:off x="9729923" y="1790212"/>
                    <a:ext cx="1270171"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solidFill>
                                <a:schemeClr val="bg1"/>
                              </a:solidFill>
                              <a:latin typeface="Cambria Math" panose="02040503050406030204" pitchFamily="18" charset="0"/>
                              <a:ea typeface="Cambria Math" panose="02040503050406030204" pitchFamily="18" charset="0"/>
                            </a:rPr>
                            <m:t>ℓ</m:t>
                          </m:r>
                          <m:r>
                            <a:rPr lang="en-GB" sz="2000" b="1" i="1" smtClean="0">
                              <a:solidFill>
                                <a:schemeClr val="bg1"/>
                              </a:solidFill>
                              <a:latin typeface="Cambria Math" panose="02040503050406030204" pitchFamily="18" charset="0"/>
                              <a:ea typeface="Cambria Math" panose="02040503050406030204" pitchFamily="18" charset="0"/>
                            </a:rPr>
                            <m:t>=</m:t>
                          </m:r>
                          <m:r>
                            <a:rPr lang="en-GB" sz="2000" b="1" i="1" smtClean="0">
                              <a:solidFill>
                                <a:schemeClr val="bg1"/>
                              </a:solidFill>
                              <a:latin typeface="Cambria Math" panose="02040503050406030204" pitchFamily="18" charset="0"/>
                              <a:ea typeface="Cambria Math" panose="02040503050406030204" pitchFamily="18" charset="0"/>
                            </a:rPr>
                            <m:t>𝟓</m:t>
                          </m:r>
                        </m:oMath>
                      </m:oMathPara>
                    </a14:m>
                    <a:endParaRPr lang="en-GB" sz="2000" b="1" dirty="0">
                      <a:solidFill>
                        <a:schemeClr val="bg1"/>
                      </a:solidFill>
                    </a:endParaRPr>
                  </a:p>
                </p:txBody>
              </p:sp>
            </mc:Choice>
            <mc:Fallback xmlns="">
              <p:sp>
                <p:nvSpPr>
                  <p:cNvPr id="16" name="TextBox 15">
                    <a:extLst>
                      <a:ext uri="{FF2B5EF4-FFF2-40B4-BE49-F238E27FC236}">
                        <a16:creationId xmlns:a16="http://schemas.microsoft.com/office/drawing/2014/main" id="{60187BB4-01A0-3CAF-BFC8-98C9F5252431}"/>
                      </a:ext>
                    </a:extLst>
                  </p:cNvPr>
                  <p:cNvSpPr txBox="1">
                    <a:spLocks noRot="1" noChangeAspect="1" noMove="1" noResize="1" noEditPoints="1" noAdjustHandles="1" noChangeArrowheads="1" noChangeShapeType="1" noTextEdit="1"/>
                  </p:cNvSpPr>
                  <p:nvPr/>
                </p:nvSpPr>
                <p:spPr>
                  <a:xfrm>
                    <a:off x="9729923" y="1790212"/>
                    <a:ext cx="1270171" cy="400110"/>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8C2191E-093B-B359-59D8-DB4533C22100}"/>
                      </a:ext>
                    </a:extLst>
                  </p:cNvPr>
                  <p:cNvSpPr txBox="1"/>
                  <p:nvPr/>
                </p:nvSpPr>
                <p:spPr>
                  <a:xfrm>
                    <a:off x="9729924" y="2181156"/>
                    <a:ext cx="1270171"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solidFill>
                                <a:schemeClr val="bg1"/>
                              </a:solidFill>
                              <a:latin typeface="Cambria Math" panose="02040503050406030204" pitchFamily="18" charset="0"/>
                              <a:ea typeface="Cambria Math" panose="02040503050406030204" pitchFamily="18" charset="0"/>
                            </a:rPr>
                            <m:t>ℓ</m:t>
                          </m:r>
                          <m:r>
                            <a:rPr lang="en-GB" sz="2000" b="1" i="1" smtClean="0">
                              <a:solidFill>
                                <a:schemeClr val="bg1"/>
                              </a:solidFill>
                              <a:latin typeface="Cambria Math" panose="02040503050406030204" pitchFamily="18" charset="0"/>
                              <a:ea typeface="Cambria Math" panose="02040503050406030204" pitchFamily="18" charset="0"/>
                            </a:rPr>
                            <m:t>=</m:t>
                          </m:r>
                          <m:r>
                            <a:rPr lang="en-GB" sz="2000" b="1" i="1" smtClean="0">
                              <a:solidFill>
                                <a:schemeClr val="bg1"/>
                              </a:solidFill>
                              <a:latin typeface="Cambria Math" panose="02040503050406030204" pitchFamily="18" charset="0"/>
                              <a:ea typeface="Cambria Math" panose="02040503050406030204" pitchFamily="18" charset="0"/>
                            </a:rPr>
                            <m:t>𝟒</m:t>
                          </m:r>
                        </m:oMath>
                      </m:oMathPara>
                    </a14:m>
                    <a:endParaRPr lang="en-GB" sz="2000" b="1" dirty="0">
                      <a:solidFill>
                        <a:schemeClr val="bg1"/>
                      </a:solidFill>
                    </a:endParaRPr>
                  </a:p>
                </p:txBody>
              </p:sp>
            </mc:Choice>
            <mc:Fallback xmlns="">
              <p:sp>
                <p:nvSpPr>
                  <p:cNvPr id="18" name="TextBox 17">
                    <a:extLst>
                      <a:ext uri="{FF2B5EF4-FFF2-40B4-BE49-F238E27FC236}">
                        <a16:creationId xmlns:a16="http://schemas.microsoft.com/office/drawing/2014/main" id="{58C2191E-093B-B359-59D8-DB4533C22100}"/>
                      </a:ext>
                    </a:extLst>
                  </p:cNvPr>
                  <p:cNvSpPr txBox="1">
                    <a:spLocks noRot="1" noChangeAspect="1" noMove="1" noResize="1" noEditPoints="1" noAdjustHandles="1" noChangeArrowheads="1" noChangeShapeType="1" noTextEdit="1"/>
                  </p:cNvSpPr>
                  <p:nvPr/>
                </p:nvSpPr>
                <p:spPr>
                  <a:xfrm>
                    <a:off x="9729924" y="2181156"/>
                    <a:ext cx="1270171" cy="400110"/>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4FA31F6-ED1A-6204-858C-2DB0D108A106}"/>
                      </a:ext>
                    </a:extLst>
                  </p:cNvPr>
                  <p:cNvSpPr txBox="1"/>
                  <p:nvPr/>
                </p:nvSpPr>
                <p:spPr>
                  <a:xfrm>
                    <a:off x="9729923" y="2645717"/>
                    <a:ext cx="1270171"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solidFill>
                                <a:schemeClr val="bg1"/>
                              </a:solidFill>
                              <a:latin typeface="Cambria Math" panose="02040503050406030204" pitchFamily="18" charset="0"/>
                              <a:ea typeface="Cambria Math" panose="02040503050406030204" pitchFamily="18" charset="0"/>
                            </a:rPr>
                            <m:t>ℓ</m:t>
                          </m:r>
                          <m:r>
                            <a:rPr lang="en-GB" sz="2000" b="1" i="1" smtClean="0">
                              <a:solidFill>
                                <a:schemeClr val="bg1"/>
                              </a:solidFill>
                              <a:latin typeface="Cambria Math" panose="02040503050406030204" pitchFamily="18" charset="0"/>
                              <a:ea typeface="Cambria Math" panose="02040503050406030204" pitchFamily="18" charset="0"/>
                            </a:rPr>
                            <m:t>=</m:t>
                          </m:r>
                          <m:r>
                            <a:rPr lang="en-GB" sz="2000" b="1" i="1" smtClean="0">
                              <a:solidFill>
                                <a:schemeClr val="bg1"/>
                              </a:solidFill>
                              <a:latin typeface="Cambria Math" panose="02040503050406030204" pitchFamily="18" charset="0"/>
                              <a:ea typeface="Cambria Math" panose="02040503050406030204" pitchFamily="18" charset="0"/>
                            </a:rPr>
                            <m:t>𝟑</m:t>
                          </m:r>
                        </m:oMath>
                      </m:oMathPara>
                    </a14:m>
                    <a:endParaRPr lang="en-GB" sz="2000" b="1" dirty="0">
                      <a:solidFill>
                        <a:schemeClr val="bg1"/>
                      </a:solidFill>
                    </a:endParaRPr>
                  </a:p>
                </p:txBody>
              </p:sp>
            </mc:Choice>
            <mc:Fallback xmlns="">
              <p:sp>
                <p:nvSpPr>
                  <p:cNvPr id="20" name="TextBox 19">
                    <a:extLst>
                      <a:ext uri="{FF2B5EF4-FFF2-40B4-BE49-F238E27FC236}">
                        <a16:creationId xmlns:a16="http://schemas.microsoft.com/office/drawing/2014/main" id="{94FA31F6-ED1A-6204-858C-2DB0D108A106}"/>
                      </a:ext>
                    </a:extLst>
                  </p:cNvPr>
                  <p:cNvSpPr txBox="1">
                    <a:spLocks noRot="1" noChangeAspect="1" noMove="1" noResize="1" noEditPoints="1" noAdjustHandles="1" noChangeArrowheads="1" noChangeShapeType="1" noTextEdit="1"/>
                  </p:cNvSpPr>
                  <p:nvPr/>
                </p:nvSpPr>
                <p:spPr>
                  <a:xfrm>
                    <a:off x="9729923" y="2645717"/>
                    <a:ext cx="1270171" cy="400110"/>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3E4CAE4-31D9-ACE6-0E79-CED4CAE91DA6}"/>
                      </a:ext>
                    </a:extLst>
                  </p:cNvPr>
                  <p:cNvSpPr txBox="1"/>
                  <p:nvPr/>
                </p:nvSpPr>
                <p:spPr>
                  <a:xfrm>
                    <a:off x="9729923" y="3062755"/>
                    <a:ext cx="1270171"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solidFill>
                                <a:schemeClr val="bg1"/>
                              </a:solidFill>
                              <a:latin typeface="Cambria Math" panose="02040503050406030204" pitchFamily="18" charset="0"/>
                              <a:ea typeface="Cambria Math" panose="02040503050406030204" pitchFamily="18" charset="0"/>
                            </a:rPr>
                            <m:t>ℓ</m:t>
                          </m:r>
                          <m:r>
                            <a:rPr lang="en-GB" sz="2000" b="1" i="1" smtClean="0">
                              <a:solidFill>
                                <a:schemeClr val="bg1"/>
                              </a:solidFill>
                              <a:latin typeface="Cambria Math" panose="02040503050406030204" pitchFamily="18" charset="0"/>
                              <a:ea typeface="Cambria Math" panose="02040503050406030204" pitchFamily="18" charset="0"/>
                            </a:rPr>
                            <m:t>=</m:t>
                          </m:r>
                          <m:r>
                            <a:rPr lang="en-GB" sz="2000" b="1" i="1" smtClean="0">
                              <a:solidFill>
                                <a:schemeClr val="bg1"/>
                              </a:solidFill>
                              <a:latin typeface="Cambria Math" panose="02040503050406030204" pitchFamily="18" charset="0"/>
                              <a:ea typeface="Cambria Math" panose="02040503050406030204" pitchFamily="18" charset="0"/>
                            </a:rPr>
                            <m:t>𝟐</m:t>
                          </m:r>
                        </m:oMath>
                      </m:oMathPara>
                    </a14:m>
                    <a:endParaRPr lang="en-GB" sz="2000" b="1" dirty="0">
                      <a:solidFill>
                        <a:schemeClr val="bg1"/>
                      </a:solidFill>
                    </a:endParaRPr>
                  </a:p>
                </p:txBody>
              </p:sp>
            </mc:Choice>
            <mc:Fallback xmlns="">
              <p:sp>
                <p:nvSpPr>
                  <p:cNvPr id="22" name="TextBox 21">
                    <a:extLst>
                      <a:ext uri="{FF2B5EF4-FFF2-40B4-BE49-F238E27FC236}">
                        <a16:creationId xmlns:a16="http://schemas.microsoft.com/office/drawing/2014/main" id="{63E4CAE4-31D9-ACE6-0E79-CED4CAE91DA6}"/>
                      </a:ext>
                    </a:extLst>
                  </p:cNvPr>
                  <p:cNvSpPr txBox="1">
                    <a:spLocks noRot="1" noChangeAspect="1" noMove="1" noResize="1" noEditPoints="1" noAdjustHandles="1" noChangeArrowheads="1" noChangeShapeType="1" noTextEdit="1"/>
                  </p:cNvSpPr>
                  <p:nvPr/>
                </p:nvSpPr>
                <p:spPr>
                  <a:xfrm>
                    <a:off x="9729923" y="3062755"/>
                    <a:ext cx="1270171" cy="400110"/>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98BC0BC-DDAB-8246-665D-154D49259389}"/>
                      </a:ext>
                    </a:extLst>
                  </p:cNvPr>
                  <p:cNvSpPr txBox="1"/>
                  <p:nvPr/>
                </p:nvSpPr>
                <p:spPr>
                  <a:xfrm>
                    <a:off x="9729923" y="3472666"/>
                    <a:ext cx="1270171"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solidFill>
                                <a:schemeClr val="bg1"/>
                              </a:solidFill>
                              <a:latin typeface="Cambria Math" panose="02040503050406030204" pitchFamily="18" charset="0"/>
                              <a:ea typeface="Cambria Math" panose="02040503050406030204" pitchFamily="18" charset="0"/>
                            </a:rPr>
                            <m:t>ℓ</m:t>
                          </m:r>
                          <m:r>
                            <a:rPr lang="en-GB" sz="2000" b="1" i="1" smtClean="0">
                              <a:solidFill>
                                <a:schemeClr val="bg1"/>
                              </a:solidFill>
                              <a:latin typeface="Cambria Math" panose="02040503050406030204" pitchFamily="18" charset="0"/>
                              <a:ea typeface="Cambria Math" panose="02040503050406030204" pitchFamily="18" charset="0"/>
                            </a:rPr>
                            <m:t>=</m:t>
                          </m:r>
                          <m:r>
                            <a:rPr lang="en-GB" sz="2000" b="1" i="1" smtClean="0">
                              <a:solidFill>
                                <a:schemeClr val="bg1"/>
                              </a:solidFill>
                              <a:latin typeface="Cambria Math" panose="02040503050406030204" pitchFamily="18" charset="0"/>
                              <a:ea typeface="Cambria Math" panose="02040503050406030204" pitchFamily="18" charset="0"/>
                            </a:rPr>
                            <m:t>𝟏</m:t>
                          </m:r>
                        </m:oMath>
                      </m:oMathPara>
                    </a14:m>
                    <a:endParaRPr lang="en-GB" sz="2000" b="1" dirty="0">
                      <a:solidFill>
                        <a:schemeClr val="bg1"/>
                      </a:solidFill>
                    </a:endParaRPr>
                  </a:p>
                </p:txBody>
              </p:sp>
            </mc:Choice>
            <mc:Fallback xmlns="">
              <p:sp>
                <p:nvSpPr>
                  <p:cNvPr id="24" name="TextBox 23">
                    <a:extLst>
                      <a:ext uri="{FF2B5EF4-FFF2-40B4-BE49-F238E27FC236}">
                        <a16:creationId xmlns:a16="http://schemas.microsoft.com/office/drawing/2014/main" id="{598BC0BC-DDAB-8246-665D-154D49259389}"/>
                      </a:ext>
                    </a:extLst>
                  </p:cNvPr>
                  <p:cNvSpPr txBox="1">
                    <a:spLocks noRot="1" noChangeAspect="1" noMove="1" noResize="1" noEditPoints="1" noAdjustHandles="1" noChangeArrowheads="1" noChangeShapeType="1" noTextEdit="1"/>
                  </p:cNvSpPr>
                  <p:nvPr/>
                </p:nvSpPr>
                <p:spPr>
                  <a:xfrm>
                    <a:off x="9729923" y="3472666"/>
                    <a:ext cx="1270171" cy="400110"/>
                  </a:xfrm>
                  <a:prstGeom prst="rect">
                    <a:avLst/>
                  </a:prstGeom>
                  <a:blipFill>
                    <a:blip r:embed="rId23"/>
                    <a:stretch>
                      <a:fillRect/>
                    </a:stretch>
                  </a:blipFill>
                </p:spPr>
                <p:txBody>
                  <a:bodyPr/>
                  <a:lstStyle/>
                  <a:p>
                    <a:r>
                      <a:rPr lang="en-GB">
                        <a:noFill/>
                      </a:rPr>
                      <a:t> </a:t>
                    </a:r>
                  </a:p>
                </p:txBody>
              </p:sp>
            </mc:Fallback>
          </mc:AlternateContent>
          <p:sp>
            <p:nvSpPr>
              <p:cNvPr id="27" name="TextBox 26">
                <a:extLst>
                  <a:ext uri="{FF2B5EF4-FFF2-40B4-BE49-F238E27FC236}">
                    <a16:creationId xmlns:a16="http://schemas.microsoft.com/office/drawing/2014/main" id="{B337B733-3B97-6227-5D3E-AFD98ECEBFB6}"/>
                  </a:ext>
                </a:extLst>
              </p:cNvPr>
              <p:cNvSpPr txBox="1"/>
              <p:nvPr/>
            </p:nvSpPr>
            <p:spPr>
              <a:xfrm>
                <a:off x="4973009" y="4039810"/>
                <a:ext cx="6118747" cy="307777"/>
              </a:xfrm>
              <a:prstGeom prst="rect">
                <a:avLst/>
              </a:prstGeom>
              <a:solidFill>
                <a:schemeClr val="bg1"/>
              </a:solidFill>
            </p:spPr>
            <p:txBody>
              <a:bodyPr wrap="square" rtlCol="0">
                <a:spAutoFit/>
              </a:bodyPr>
              <a:lstStyle/>
              <a:p>
                <a:r>
                  <a:rPr lang="en-GB" sz="1400" dirty="0" err="1">
                    <a:solidFill>
                      <a:schemeClr val="bg1"/>
                    </a:solidFill>
                  </a:rPr>
                  <a:t>ajhgAJv</a:t>
                </a:r>
                <a:r>
                  <a:rPr lang="en-GB" sz="1400" dirty="0">
                    <a:solidFill>
                      <a:schemeClr val="bg1"/>
                    </a:solidFill>
                  </a:rPr>
                  <a:t>  </a:t>
                </a:r>
                <a:r>
                  <a:rPr lang="en-GB" sz="1200" dirty="0"/>
                  <a:t>800              820              840              860              880               900</a:t>
                </a:r>
                <a:endParaRPr lang="en-GB" sz="1200" dirty="0">
                  <a:solidFill>
                    <a:schemeClr val="bg1"/>
                  </a:solidFill>
                </a:endParaRPr>
              </a:p>
            </p:txBody>
          </p:sp>
        </p:grpSp>
        <p:sp>
          <p:nvSpPr>
            <p:cNvPr id="28" name="TextBox 27">
              <a:extLst>
                <a:ext uri="{FF2B5EF4-FFF2-40B4-BE49-F238E27FC236}">
                  <a16:creationId xmlns:a16="http://schemas.microsoft.com/office/drawing/2014/main" id="{4012224D-41F9-C4BD-7E43-704B28B3CF76}"/>
                </a:ext>
              </a:extLst>
            </p:cNvPr>
            <p:cNvSpPr txBox="1"/>
            <p:nvPr/>
          </p:nvSpPr>
          <p:spPr>
            <a:xfrm>
              <a:off x="5090615" y="6287069"/>
              <a:ext cx="6073253" cy="477054"/>
            </a:xfrm>
            <a:prstGeom prst="rect">
              <a:avLst/>
            </a:prstGeom>
            <a:solidFill>
              <a:schemeClr val="bg1"/>
            </a:solidFill>
          </p:spPr>
          <p:txBody>
            <a:bodyPr wrap="square" rtlCol="0">
              <a:spAutoFit/>
            </a:bodyPr>
            <a:lstStyle/>
            <a:p>
              <a:r>
                <a:rPr lang="en-GB" sz="1300" dirty="0"/>
                <a:t>              </a:t>
              </a:r>
              <a:r>
                <a:rPr lang="en-GB" sz="1200" dirty="0"/>
                <a:t>800              820              840              860              880               900</a:t>
              </a:r>
            </a:p>
            <a:p>
              <a:r>
                <a:rPr lang="en-GB" sz="1200" dirty="0"/>
                <a:t>					</a:t>
              </a:r>
              <a:r>
                <a:rPr lang="en-GB" sz="1200" i="1" dirty="0"/>
                <a:t>t</a:t>
              </a:r>
              <a:r>
                <a:rPr lang="en-GB" sz="1200" dirty="0"/>
                <a:t> (</a:t>
              </a:r>
              <a:r>
                <a:rPr lang="en-GB" sz="1200" dirty="0" err="1"/>
                <a:t>ms</a:t>
              </a:r>
              <a:r>
                <a:rPr lang="en-GB" sz="1200" dirty="0"/>
                <a:t>)</a:t>
              </a:r>
            </a:p>
          </p:txBody>
        </p:sp>
      </p:grpSp>
      <p:sp>
        <p:nvSpPr>
          <p:cNvPr id="10" name="TextBox 9">
            <a:extLst>
              <a:ext uri="{FF2B5EF4-FFF2-40B4-BE49-F238E27FC236}">
                <a16:creationId xmlns:a16="http://schemas.microsoft.com/office/drawing/2014/main" id="{A2F73DC8-562F-5329-2626-A64D8D4A7418}"/>
              </a:ext>
            </a:extLst>
          </p:cNvPr>
          <p:cNvSpPr txBox="1"/>
          <p:nvPr/>
        </p:nvSpPr>
        <p:spPr>
          <a:xfrm>
            <a:off x="4327279" y="795919"/>
            <a:ext cx="710070" cy="3703578"/>
          </a:xfrm>
          <a:prstGeom prst="rect">
            <a:avLst/>
          </a:prstGeom>
          <a:solidFill>
            <a:schemeClr val="bg1"/>
          </a:solidFill>
        </p:spPr>
        <p:txBody>
          <a:bodyPr wrap="square" rtlCol="0">
            <a:spAutoFit/>
          </a:bodyPr>
          <a:lstStyle/>
          <a:p>
            <a:pPr algn="r">
              <a:spcAft>
                <a:spcPts val="1850"/>
              </a:spcAft>
            </a:pPr>
            <a:r>
              <a:rPr lang="en-GB" sz="1200" dirty="0"/>
              <a:t>     28</a:t>
            </a:r>
          </a:p>
          <a:p>
            <a:pPr algn="r">
              <a:spcAft>
                <a:spcPts val="1850"/>
              </a:spcAft>
            </a:pPr>
            <a:r>
              <a:rPr lang="en-GB" sz="1200" dirty="0"/>
              <a:t>     24</a:t>
            </a:r>
          </a:p>
          <a:p>
            <a:pPr algn="r">
              <a:spcAft>
                <a:spcPts val="1850"/>
              </a:spcAft>
            </a:pPr>
            <a:r>
              <a:rPr lang="en-GB" sz="1200" dirty="0"/>
              <a:t>     20</a:t>
            </a:r>
          </a:p>
          <a:p>
            <a:pPr algn="r">
              <a:spcAft>
                <a:spcPts val="1850"/>
              </a:spcAft>
            </a:pPr>
            <a:r>
              <a:rPr lang="en-GB" sz="1200" dirty="0"/>
              <a:t>16</a:t>
            </a:r>
          </a:p>
          <a:p>
            <a:pPr algn="r">
              <a:spcAft>
                <a:spcPts val="1850"/>
              </a:spcAft>
            </a:pPr>
            <a:r>
              <a:rPr lang="en-GB" sz="1200" dirty="0"/>
              <a:t>12</a:t>
            </a:r>
          </a:p>
          <a:p>
            <a:pPr algn="r">
              <a:spcAft>
                <a:spcPts val="1850"/>
              </a:spcAft>
            </a:pPr>
            <a:r>
              <a:rPr lang="en-GB" sz="1200" dirty="0"/>
              <a:t>8</a:t>
            </a:r>
          </a:p>
          <a:p>
            <a:pPr algn="r">
              <a:spcAft>
                <a:spcPts val="1850"/>
              </a:spcAft>
            </a:pPr>
            <a:r>
              <a:rPr lang="en-GB" sz="1200" dirty="0"/>
              <a:t>4</a:t>
            </a:r>
          </a:p>
          <a:p>
            <a:pPr algn="r">
              <a:spcAft>
                <a:spcPts val="1850"/>
              </a:spcAft>
            </a:pPr>
            <a:r>
              <a:rPr lang="en-GB" sz="1200" dirty="0"/>
              <a:t>0</a:t>
            </a:r>
          </a:p>
          <a:p>
            <a:pPr algn="r">
              <a:spcAft>
                <a:spcPts val="500"/>
              </a:spcAft>
            </a:pPr>
            <a:r>
              <a:rPr lang="en-GB" sz="1200" dirty="0"/>
              <a:t>   </a:t>
            </a:r>
          </a:p>
        </p:txBody>
      </p:sp>
      <p:sp>
        <p:nvSpPr>
          <p:cNvPr id="15" name="TextBox 14">
            <a:extLst>
              <a:ext uri="{FF2B5EF4-FFF2-40B4-BE49-F238E27FC236}">
                <a16:creationId xmlns:a16="http://schemas.microsoft.com/office/drawing/2014/main" id="{0F91A3FF-D853-9183-DB77-FF3F43D25EED}"/>
              </a:ext>
            </a:extLst>
          </p:cNvPr>
          <p:cNvSpPr txBox="1"/>
          <p:nvPr/>
        </p:nvSpPr>
        <p:spPr>
          <a:xfrm rot="16200000">
            <a:off x="3731048" y="2005647"/>
            <a:ext cx="1743434" cy="276999"/>
          </a:xfrm>
          <a:prstGeom prst="rect">
            <a:avLst/>
          </a:prstGeom>
          <a:noFill/>
        </p:spPr>
        <p:txBody>
          <a:bodyPr wrap="square" rtlCol="0">
            <a:spAutoFit/>
          </a:bodyPr>
          <a:lstStyle/>
          <a:p>
            <a:r>
              <a:rPr lang="en-GB" sz="1200" dirty="0"/>
              <a:t>frequency (MHz)</a:t>
            </a:r>
          </a:p>
        </p:txBody>
      </p:sp>
      <p:sp>
        <p:nvSpPr>
          <p:cNvPr id="19" name="TextBox 18">
            <a:extLst>
              <a:ext uri="{FF2B5EF4-FFF2-40B4-BE49-F238E27FC236}">
                <a16:creationId xmlns:a16="http://schemas.microsoft.com/office/drawing/2014/main" id="{544F2D6D-2BA0-F05D-DA8C-49F53BCBA3FA}"/>
              </a:ext>
            </a:extLst>
          </p:cNvPr>
          <p:cNvSpPr txBox="1"/>
          <p:nvPr/>
        </p:nvSpPr>
        <p:spPr>
          <a:xfrm>
            <a:off x="4302061" y="4375635"/>
            <a:ext cx="710070" cy="2231380"/>
          </a:xfrm>
          <a:prstGeom prst="rect">
            <a:avLst/>
          </a:prstGeom>
          <a:solidFill>
            <a:schemeClr val="bg1"/>
          </a:solidFill>
        </p:spPr>
        <p:txBody>
          <a:bodyPr wrap="square" rtlCol="0">
            <a:spAutoFit/>
          </a:bodyPr>
          <a:lstStyle/>
          <a:p>
            <a:pPr algn="r">
              <a:spcAft>
                <a:spcPts val="1050"/>
              </a:spcAft>
            </a:pPr>
            <a:r>
              <a:rPr lang="en-GB" sz="1200" dirty="0"/>
              <a:t>     250</a:t>
            </a:r>
          </a:p>
          <a:p>
            <a:pPr algn="r">
              <a:spcAft>
                <a:spcPts val="1050"/>
              </a:spcAft>
            </a:pPr>
            <a:r>
              <a:rPr lang="en-GB" sz="1200" dirty="0"/>
              <a:t>     200</a:t>
            </a:r>
          </a:p>
          <a:p>
            <a:pPr algn="r">
              <a:spcAft>
                <a:spcPts val="1050"/>
              </a:spcAft>
            </a:pPr>
            <a:r>
              <a:rPr lang="en-GB" sz="1200" dirty="0"/>
              <a:t>     150</a:t>
            </a:r>
          </a:p>
          <a:p>
            <a:pPr algn="r">
              <a:spcAft>
                <a:spcPts val="1050"/>
              </a:spcAft>
            </a:pPr>
            <a:r>
              <a:rPr lang="en-GB" sz="1200" dirty="0"/>
              <a:t>100</a:t>
            </a:r>
          </a:p>
          <a:p>
            <a:pPr algn="r">
              <a:spcAft>
                <a:spcPts val="1050"/>
              </a:spcAft>
            </a:pPr>
            <a:r>
              <a:rPr lang="en-GB" sz="1200" dirty="0"/>
              <a:t>50</a:t>
            </a:r>
          </a:p>
          <a:p>
            <a:pPr algn="r">
              <a:spcAft>
                <a:spcPts val="1050"/>
              </a:spcAft>
            </a:pPr>
            <a:r>
              <a:rPr lang="en-GB" sz="1200" dirty="0"/>
              <a:t>0</a:t>
            </a:r>
          </a:p>
          <a:p>
            <a:pPr>
              <a:spcAft>
                <a:spcPts val="500"/>
              </a:spcAft>
            </a:pPr>
            <a:r>
              <a:rPr lang="en-GB" sz="1200" dirty="0"/>
              <a:t>   </a:t>
            </a:r>
          </a:p>
        </p:txBody>
      </p:sp>
      <p:sp>
        <p:nvSpPr>
          <p:cNvPr id="23" name="TextBox 22">
            <a:extLst>
              <a:ext uri="{FF2B5EF4-FFF2-40B4-BE49-F238E27FC236}">
                <a16:creationId xmlns:a16="http://schemas.microsoft.com/office/drawing/2014/main" id="{097B41DE-0A2A-8B43-A20D-B94242AD4224}"/>
              </a:ext>
            </a:extLst>
          </p:cNvPr>
          <p:cNvSpPr txBox="1"/>
          <p:nvPr/>
        </p:nvSpPr>
        <p:spPr>
          <a:xfrm rot="16200000">
            <a:off x="3638254" y="4800538"/>
            <a:ext cx="1743434" cy="276999"/>
          </a:xfrm>
          <a:prstGeom prst="rect">
            <a:avLst/>
          </a:prstGeom>
          <a:noFill/>
        </p:spPr>
        <p:txBody>
          <a:bodyPr wrap="square" rtlCol="0">
            <a:spAutoFit/>
          </a:bodyPr>
          <a:lstStyle/>
          <a:p>
            <a:r>
              <a:rPr lang="en-GB" sz="1200" dirty="0"/>
              <a:t>frequency (kHz)</a:t>
            </a:r>
          </a:p>
        </p:txBody>
      </p:sp>
      <p:sp>
        <p:nvSpPr>
          <p:cNvPr id="7" name="TextBox 6">
            <a:extLst>
              <a:ext uri="{FF2B5EF4-FFF2-40B4-BE49-F238E27FC236}">
                <a16:creationId xmlns:a16="http://schemas.microsoft.com/office/drawing/2014/main" id="{89BF2716-629F-7637-959E-EB8AEC0FFDD1}"/>
              </a:ext>
            </a:extLst>
          </p:cNvPr>
          <p:cNvSpPr txBox="1"/>
          <p:nvPr/>
        </p:nvSpPr>
        <p:spPr>
          <a:xfrm>
            <a:off x="5174335" y="949800"/>
            <a:ext cx="3121891" cy="369332"/>
          </a:xfrm>
          <a:prstGeom prst="rect">
            <a:avLst/>
          </a:prstGeom>
          <a:noFill/>
        </p:spPr>
        <p:txBody>
          <a:bodyPr wrap="square" rtlCol="0">
            <a:spAutoFit/>
          </a:bodyPr>
          <a:lstStyle/>
          <a:p>
            <a:r>
              <a:rPr lang="en-GB" dirty="0">
                <a:solidFill>
                  <a:schemeClr val="bg1"/>
                </a:solidFill>
              </a:rPr>
              <a:t>MAST-U #54046</a:t>
            </a:r>
          </a:p>
        </p:txBody>
      </p:sp>
      <p:sp>
        <p:nvSpPr>
          <p:cNvPr id="3" name="Footer Placeholder 3">
            <a:extLst>
              <a:ext uri="{FF2B5EF4-FFF2-40B4-BE49-F238E27FC236}">
                <a16:creationId xmlns:a16="http://schemas.microsoft.com/office/drawing/2014/main" id="{40597437-71ED-5AD3-2794-3B06BFBBABF9}"/>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spTree>
    <p:extLst>
      <p:ext uri="{BB962C8B-B14F-4D97-AF65-F5344CB8AC3E}">
        <p14:creationId xmlns:p14="http://schemas.microsoft.com/office/powerpoint/2010/main" val="1101331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C117A-215A-3E4B-E217-904306E33DE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A3A3A9B-0DD1-A21B-CBFB-3590B583C178}"/>
              </a:ext>
            </a:extLst>
          </p:cNvPr>
          <p:cNvSpPr>
            <a:spLocks noGrp="1"/>
          </p:cNvSpPr>
          <p:nvPr>
            <p:ph type="sldNum" sz="quarter" idx="4"/>
          </p:nvPr>
        </p:nvSpPr>
        <p:spPr/>
        <p:txBody>
          <a:bodyPr/>
          <a:lstStyle/>
          <a:p>
            <a:fld id="{35482B25-261F-464E-BDD8-63296DE4D8A4}" type="slidenum">
              <a:rPr lang="en-US" smtClean="0"/>
              <a:pPr/>
              <a:t>8</a:t>
            </a:fld>
            <a:endParaRPr lang="en-US"/>
          </a:p>
        </p:txBody>
      </p:sp>
      <p:sp>
        <p:nvSpPr>
          <p:cNvPr id="4" name="TextBox 3">
            <a:extLst>
              <a:ext uri="{FF2B5EF4-FFF2-40B4-BE49-F238E27FC236}">
                <a16:creationId xmlns:a16="http://schemas.microsoft.com/office/drawing/2014/main" id="{97D1AC1B-30EC-4CB4-9259-A1DD29D23EE0}"/>
              </a:ext>
            </a:extLst>
          </p:cNvPr>
          <p:cNvSpPr txBox="1"/>
          <p:nvPr/>
        </p:nvSpPr>
        <p:spPr>
          <a:xfrm>
            <a:off x="313329" y="94415"/>
            <a:ext cx="10260395" cy="646331"/>
          </a:xfrm>
          <a:prstGeom prst="rect">
            <a:avLst/>
          </a:prstGeom>
          <a:noFill/>
        </p:spPr>
        <p:txBody>
          <a:bodyPr wrap="square" rtlCol="0">
            <a:spAutoFit/>
          </a:bodyPr>
          <a:lstStyle/>
          <a:p>
            <a:r>
              <a:rPr lang="en-GB" sz="3600" b="1" dirty="0">
                <a:latin typeface="Aptos" panose="020B0004020202020204" pitchFamily="34" charset="0"/>
              </a:rPr>
              <a:t>Broadband ICE detected at up to six harmonics</a:t>
            </a:r>
          </a:p>
        </p:txBody>
      </p:sp>
      <p:sp>
        <p:nvSpPr>
          <p:cNvPr id="9" name="TextBox 8">
            <a:extLst>
              <a:ext uri="{FF2B5EF4-FFF2-40B4-BE49-F238E27FC236}">
                <a16:creationId xmlns:a16="http://schemas.microsoft.com/office/drawing/2014/main" id="{1E9A840C-4C35-38E8-E439-E9EE7B2E4FC8}"/>
              </a:ext>
            </a:extLst>
          </p:cNvPr>
          <p:cNvSpPr txBox="1"/>
          <p:nvPr/>
        </p:nvSpPr>
        <p:spPr>
          <a:xfrm>
            <a:off x="459824" y="2172046"/>
            <a:ext cx="4640540" cy="2862322"/>
          </a:xfrm>
          <a:prstGeom prst="rect">
            <a:avLst/>
          </a:prstGeom>
          <a:noFill/>
        </p:spPr>
        <p:txBody>
          <a:bodyPr wrap="square" rtlCol="0">
            <a:spAutoFit/>
          </a:bodyPr>
          <a:lstStyle/>
          <a:p>
            <a:pPr marL="324000" indent="-324000">
              <a:spcAft>
                <a:spcPts val="1200"/>
              </a:spcAft>
              <a:buFont typeface="Arial" panose="020B0604020202020204" pitchFamily="34" charset="0"/>
              <a:buChar char="•"/>
            </a:pPr>
            <a:r>
              <a:rPr lang="en-GB" sz="2000" dirty="0"/>
              <a:t>Zoom in frequency &amp; time for this pulse shows that ICE is again intermittent (upper plot) </a:t>
            </a:r>
          </a:p>
          <a:p>
            <a:pPr marL="342900" indent="-342900">
              <a:spcAft>
                <a:spcPts val="1200"/>
              </a:spcAft>
              <a:buFont typeface="Arial" panose="020B0604020202020204" pitchFamily="34" charset="0"/>
              <a:buChar char="•"/>
            </a:pPr>
            <a:endParaRPr lang="en-GB" sz="2000" dirty="0"/>
          </a:p>
          <a:p>
            <a:pPr marL="342900" indent="-342900">
              <a:spcAft>
                <a:spcPts val="1200"/>
              </a:spcAft>
              <a:buFont typeface="Arial" panose="020B0604020202020204" pitchFamily="34" charset="0"/>
              <a:buChar char="•"/>
            </a:pPr>
            <a:r>
              <a:rPr lang="en-GB" sz="2000" dirty="0"/>
              <a:t>Some evidence of temporal correlation between maxima in ICE amplitude &amp; individual bursts in shear Alfvén range</a:t>
            </a:r>
            <a:endParaRPr lang="en-GB" dirty="0"/>
          </a:p>
        </p:txBody>
      </p:sp>
      <p:sp>
        <p:nvSpPr>
          <p:cNvPr id="26" name="TextBox 25">
            <a:extLst>
              <a:ext uri="{FF2B5EF4-FFF2-40B4-BE49-F238E27FC236}">
                <a16:creationId xmlns:a16="http://schemas.microsoft.com/office/drawing/2014/main" id="{F0D70DA7-8A12-BF66-8778-F9B527505EE6}"/>
              </a:ext>
            </a:extLst>
          </p:cNvPr>
          <p:cNvSpPr txBox="1"/>
          <p:nvPr/>
        </p:nvSpPr>
        <p:spPr>
          <a:xfrm>
            <a:off x="5145732" y="1072375"/>
            <a:ext cx="2957969" cy="400110"/>
          </a:xfrm>
          <a:prstGeom prst="rect">
            <a:avLst/>
          </a:prstGeom>
          <a:noFill/>
        </p:spPr>
        <p:txBody>
          <a:bodyPr wrap="square" rtlCol="0">
            <a:spAutoFit/>
          </a:bodyPr>
          <a:lstStyle/>
          <a:p>
            <a:r>
              <a:rPr lang="en-GB" sz="2000" b="1" dirty="0">
                <a:solidFill>
                  <a:schemeClr val="bg1"/>
                </a:solidFill>
              </a:rPr>
              <a:t>MAST-U #54046</a:t>
            </a:r>
          </a:p>
        </p:txBody>
      </p:sp>
      <p:sp>
        <p:nvSpPr>
          <p:cNvPr id="3" name="Footer Placeholder 3">
            <a:extLst>
              <a:ext uri="{FF2B5EF4-FFF2-40B4-BE49-F238E27FC236}">
                <a16:creationId xmlns:a16="http://schemas.microsoft.com/office/drawing/2014/main" id="{473B5E94-49C0-132B-7A4E-3A6A1758DD46}"/>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grpSp>
        <p:nvGrpSpPr>
          <p:cNvPr id="41" name="Group 40">
            <a:extLst>
              <a:ext uri="{FF2B5EF4-FFF2-40B4-BE49-F238E27FC236}">
                <a16:creationId xmlns:a16="http://schemas.microsoft.com/office/drawing/2014/main" id="{E28764C2-C7FE-3BDF-FA19-9D1BF16C4454}"/>
              </a:ext>
            </a:extLst>
          </p:cNvPr>
          <p:cNvGrpSpPr/>
          <p:nvPr/>
        </p:nvGrpSpPr>
        <p:grpSpPr>
          <a:xfrm>
            <a:off x="5145732" y="1272430"/>
            <a:ext cx="6972759" cy="5043965"/>
            <a:chOff x="4929197" y="1280767"/>
            <a:chExt cx="6972759" cy="5043965"/>
          </a:xfrm>
        </p:grpSpPr>
        <p:sp>
          <p:nvSpPr>
            <p:cNvPr id="40" name="TextBox 39">
              <a:extLst>
                <a:ext uri="{FF2B5EF4-FFF2-40B4-BE49-F238E27FC236}">
                  <a16:creationId xmlns:a16="http://schemas.microsoft.com/office/drawing/2014/main" id="{1FAC1FDC-3368-537A-41AD-62010F493340}"/>
                </a:ext>
              </a:extLst>
            </p:cNvPr>
            <p:cNvSpPr txBox="1"/>
            <p:nvPr/>
          </p:nvSpPr>
          <p:spPr>
            <a:xfrm>
              <a:off x="4929197" y="4357669"/>
              <a:ext cx="710070" cy="1897955"/>
            </a:xfrm>
            <a:prstGeom prst="rect">
              <a:avLst/>
            </a:prstGeom>
            <a:solidFill>
              <a:schemeClr val="bg1"/>
            </a:solidFill>
          </p:spPr>
          <p:txBody>
            <a:bodyPr wrap="square" rtlCol="0">
              <a:spAutoFit/>
            </a:bodyPr>
            <a:lstStyle/>
            <a:p>
              <a:pPr>
                <a:spcAft>
                  <a:spcPts val="650"/>
                </a:spcAft>
              </a:pPr>
              <a:r>
                <a:rPr lang="en-GB" sz="1200" dirty="0"/>
                <a:t>     200</a:t>
              </a:r>
            </a:p>
            <a:p>
              <a:pPr>
                <a:spcAft>
                  <a:spcPts val="650"/>
                </a:spcAft>
              </a:pPr>
              <a:endParaRPr lang="en-GB" sz="1200" dirty="0"/>
            </a:p>
            <a:p>
              <a:pPr>
                <a:spcAft>
                  <a:spcPts val="650"/>
                </a:spcAft>
              </a:pPr>
              <a:r>
                <a:rPr lang="en-GB" sz="1200" dirty="0"/>
                <a:t>     150</a:t>
              </a:r>
            </a:p>
            <a:p>
              <a:pPr>
                <a:spcAft>
                  <a:spcPts val="650"/>
                </a:spcAft>
              </a:pPr>
              <a:endParaRPr lang="en-GB" sz="1200" dirty="0"/>
            </a:p>
            <a:p>
              <a:pPr>
                <a:spcAft>
                  <a:spcPts val="650"/>
                </a:spcAft>
              </a:pPr>
              <a:r>
                <a:rPr lang="en-GB" sz="1200" dirty="0"/>
                <a:t>     100</a:t>
              </a:r>
            </a:p>
            <a:p>
              <a:pPr>
                <a:spcAft>
                  <a:spcPts val="500"/>
                </a:spcAft>
              </a:pPr>
              <a:endParaRPr lang="en-GB" sz="1200" dirty="0"/>
            </a:p>
            <a:p>
              <a:pPr>
                <a:spcAft>
                  <a:spcPts val="500"/>
                </a:spcAft>
              </a:pPr>
              <a:r>
                <a:rPr lang="en-GB" sz="1200" dirty="0"/>
                <a:t>   </a:t>
              </a:r>
            </a:p>
          </p:txBody>
        </p:sp>
        <p:sp>
          <p:nvSpPr>
            <p:cNvPr id="34" name="TextBox 33">
              <a:extLst>
                <a:ext uri="{FF2B5EF4-FFF2-40B4-BE49-F238E27FC236}">
                  <a16:creationId xmlns:a16="http://schemas.microsoft.com/office/drawing/2014/main" id="{85DB6341-8D28-BAE0-67D8-661672936D7E}"/>
                </a:ext>
              </a:extLst>
            </p:cNvPr>
            <p:cNvSpPr txBox="1"/>
            <p:nvPr/>
          </p:nvSpPr>
          <p:spPr>
            <a:xfrm>
              <a:off x="5007230" y="1647533"/>
              <a:ext cx="710070" cy="2177519"/>
            </a:xfrm>
            <a:prstGeom prst="rect">
              <a:avLst/>
            </a:prstGeom>
            <a:solidFill>
              <a:schemeClr val="bg1"/>
            </a:solidFill>
          </p:spPr>
          <p:txBody>
            <a:bodyPr wrap="square" rtlCol="0">
              <a:spAutoFit/>
            </a:bodyPr>
            <a:lstStyle/>
            <a:p>
              <a:pPr>
                <a:spcAft>
                  <a:spcPts val="400"/>
                </a:spcAft>
              </a:pPr>
              <a:r>
                <a:rPr lang="en-GB" sz="1200" dirty="0"/>
                <a:t>     16</a:t>
              </a:r>
            </a:p>
            <a:p>
              <a:pPr>
                <a:spcAft>
                  <a:spcPts val="400"/>
                </a:spcAft>
              </a:pPr>
              <a:endParaRPr lang="en-GB" sz="1200" dirty="0"/>
            </a:p>
            <a:p>
              <a:pPr>
                <a:spcAft>
                  <a:spcPts val="400"/>
                </a:spcAft>
              </a:pPr>
              <a:endParaRPr lang="en-GB" sz="1200" dirty="0"/>
            </a:p>
            <a:p>
              <a:pPr>
                <a:spcAft>
                  <a:spcPts val="400"/>
                </a:spcAft>
              </a:pPr>
              <a:r>
                <a:rPr lang="en-GB" sz="1200" dirty="0"/>
                <a:t>     15</a:t>
              </a:r>
            </a:p>
            <a:p>
              <a:pPr>
                <a:spcAft>
                  <a:spcPts val="400"/>
                </a:spcAft>
              </a:pPr>
              <a:endParaRPr lang="en-GB" sz="1200" dirty="0"/>
            </a:p>
            <a:p>
              <a:pPr>
                <a:spcAft>
                  <a:spcPts val="400"/>
                </a:spcAft>
              </a:pPr>
              <a:endParaRPr lang="en-GB" sz="1200" dirty="0"/>
            </a:p>
            <a:p>
              <a:pPr>
                <a:spcAft>
                  <a:spcPts val="400"/>
                </a:spcAft>
              </a:pPr>
              <a:r>
                <a:rPr lang="en-GB" sz="1200" dirty="0"/>
                <a:t>     14</a:t>
              </a:r>
            </a:p>
            <a:p>
              <a:pPr>
                <a:spcAft>
                  <a:spcPts val="500"/>
                </a:spcAft>
              </a:pPr>
              <a:endParaRPr lang="en-GB" sz="1200" dirty="0"/>
            </a:p>
            <a:p>
              <a:pPr>
                <a:spcAft>
                  <a:spcPts val="500"/>
                </a:spcAft>
              </a:pPr>
              <a:r>
                <a:rPr lang="en-GB" sz="1200" dirty="0"/>
                <a:t>   </a:t>
              </a:r>
            </a:p>
          </p:txBody>
        </p:sp>
        <p:grpSp>
          <p:nvGrpSpPr>
            <p:cNvPr id="25" name="Group 24">
              <a:extLst>
                <a:ext uri="{FF2B5EF4-FFF2-40B4-BE49-F238E27FC236}">
                  <a16:creationId xmlns:a16="http://schemas.microsoft.com/office/drawing/2014/main" id="{6193A6B9-BF47-C7CE-9F81-E60344463310}"/>
                </a:ext>
              </a:extLst>
            </p:cNvPr>
            <p:cNvGrpSpPr/>
            <p:nvPr/>
          </p:nvGrpSpPr>
          <p:grpSpPr>
            <a:xfrm>
              <a:off x="5519263" y="1280767"/>
              <a:ext cx="6382693" cy="4566911"/>
              <a:chOff x="4888871" y="1491068"/>
              <a:chExt cx="6382693" cy="4566911"/>
            </a:xfrm>
          </p:grpSpPr>
          <p:pic>
            <p:nvPicPr>
              <p:cNvPr id="19" name="Picture 18">
                <a:extLst>
                  <a:ext uri="{FF2B5EF4-FFF2-40B4-BE49-F238E27FC236}">
                    <a16:creationId xmlns:a16="http://schemas.microsoft.com/office/drawing/2014/main" id="{A57B1BCD-7B54-3280-7CCE-E3D605CA3B16}"/>
                  </a:ext>
                </a:extLst>
              </p:cNvPr>
              <p:cNvPicPr>
                <a:picLocks noChangeAspect="1"/>
              </p:cNvPicPr>
              <p:nvPr/>
            </p:nvPicPr>
            <p:blipFill>
              <a:blip r:embed="rId3"/>
              <a:stretch>
                <a:fillRect/>
              </a:stretch>
            </p:blipFill>
            <p:spPr>
              <a:xfrm>
                <a:off x="4888871" y="1491068"/>
                <a:ext cx="5449047" cy="2604957"/>
              </a:xfrm>
              <a:prstGeom prst="rect">
                <a:avLst/>
              </a:prstGeom>
            </p:spPr>
          </p:pic>
          <p:pic>
            <p:nvPicPr>
              <p:cNvPr id="23" name="Picture 22">
                <a:extLst>
                  <a:ext uri="{FF2B5EF4-FFF2-40B4-BE49-F238E27FC236}">
                    <a16:creationId xmlns:a16="http://schemas.microsoft.com/office/drawing/2014/main" id="{07F67C5E-3D2C-0253-8628-377FABA53B08}"/>
                  </a:ext>
                </a:extLst>
              </p:cNvPr>
              <p:cNvPicPr>
                <a:picLocks noChangeAspect="1"/>
              </p:cNvPicPr>
              <p:nvPr/>
            </p:nvPicPr>
            <p:blipFill>
              <a:blip r:embed="rId4"/>
              <a:stretch>
                <a:fillRect/>
              </a:stretch>
            </p:blipFill>
            <p:spPr>
              <a:xfrm>
                <a:off x="4893328" y="4114608"/>
                <a:ext cx="6378236" cy="1943371"/>
              </a:xfrm>
              <a:prstGeom prst="rect">
                <a:avLst/>
              </a:prstGeom>
            </p:spPr>
          </p:pic>
        </p:grpSp>
        <p:sp>
          <p:nvSpPr>
            <p:cNvPr id="32" name="TextBox 31">
              <a:extLst>
                <a:ext uri="{FF2B5EF4-FFF2-40B4-BE49-F238E27FC236}">
                  <a16:creationId xmlns:a16="http://schemas.microsoft.com/office/drawing/2014/main" id="{012A905A-D4EF-9F24-14EC-9A92B76D553B}"/>
                </a:ext>
              </a:extLst>
            </p:cNvPr>
            <p:cNvSpPr txBox="1"/>
            <p:nvPr/>
          </p:nvSpPr>
          <p:spPr>
            <a:xfrm>
              <a:off x="5264627" y="5847678"/>
              <a:ext cx="6455120" cy="477054"/>
            </a:xfrm>
            <a:prstGeom prst="rect">
              <a:avLst/>
            </a:prstGeom>
            <a:solidFill>
              <a:schemeClr val="bg1"/>
            </a:solidFill>
          </p:spPr>
          <p:txBody>
            <a:bodyPr wrap="square" rtlCol="0">
              <a:spAutoFit/>
            </a:bodyPr>
            <a:lstStyle/>
            <a:p>
              <a:r>
                <a:rPr lang="en-GB" sz="1300" dirty="0"/>
                <a:t>  </a:t>
              </a:r>
              <a:r>
                <a:rPr lang="en-GB" sz="1200" dirty="0"/>
                <a:t>820                    822                    824                    826                    828                    830</a:t>
              </a:r>
            </a:p>
            <a:p>
              <a:r>
                <a:rPr lang="en-GB" sz="1200" dirty="0"/>
                <a:t>					</a:t>
              </a:r>
              <a:r>
                <a:rPr lang="en-GB" sz="1200" i="1" dirty="0"/>
                <a:t>t</a:t>
              </a:r>
              <a:r>
                <a:rPr lang="en-GB" sz="1200" dirty="0"/>
                <a:t> (</a:t>
              </a:r>
              <a:r>
                <a:rPr lang="en-GB" sz="1200" dirty="0" err="1"/>
                <a:t>ms</a:t>
              </a:r>
              <a:r>
                <a:rPr lang="en-GB" sz="1200" dirty="0"/>
                <a:t>)</a:t>
              </a:r>
            </a:p>
          </p:txBody>
        </p:sp>
        <p:sp>
          <p:nvSpPr>
            <p:cNvPr id="36" name="TextBox 35">
              <a:extLst>
                <a:ext uri="{FF2B5EF4-FFF2-40B4-BE49-F238E27FC236}">
                  <a16:creationId xmlns:a16="http://schemas.microsoft.com/office/drawing/2014/main" id="{D4B826AA-B388-8BA5-68E2-1D66B41D6A7A}"/>
                </a:ext>
              </a:extLst>
            </p:cNvPr>
            <p:cNvSpPr txBox="1"/>
            <p:nvPr/>
          </p:nvSpPr>
          <p:spPr>
            <a:xfrm rot="16200000">
              <a:off x="4274015" y="2013984"/>
              <a:ext cx="1743434" cy="276999"/>
            </a:xfrm>
            <a:prstGeom prst="rect">
              <a:avLst/>
            </a:prstGeom>
            <a:noFill/>
          </p:spPr>
          <p:txBody>
            <a:bodyPr wrap="square" rtlCol="0">
              <a:spAutoFit/>
            </a:bodyPr>
            <a:lstStyle/>
            <a:p>
              <a:r>
                <a:rPr lang="en-GB" sz="1200" dirty="0"/>
                <a:t>frequency (MHz)</a:t>
              </a:r>
            </a:p>
          </p:txBody>
        </p:sp>
        <p:sp>
          <p:nvSpPr>
            <p:cNvPr id="38" name="TextBox 37">
              <a:extLst>
                <a:ext uri="{FF2B5EF4-FFF2-40B4-BE49-F238E27FC236}">
                  <a16:creationId xmlns:a16="http://schemas.microsoft.com/office/drawing/2014/main" id="{7405D2AA-1827-920F-823E-277EE9619400}"/>
                </a:ext>
              </a:extLst>
            </p:cNvPr>
            <p:cNvSpPr txBox="1"/>
            <p:nvPr/>
          </p:nvSpPr>
          <p:spPr>
            <a:xfrm rot="16200000">
              <a:off x="4201983" y="4481578"/>
              <a:ext cx="1743434" cy="276999"/>
            </a:xfrm>
            <a:prstGeom prst="rect">
              <a:avLst/>
            </a:prstGeom>
            <a:noFill/>
          </p:spPr>
          <p:txBody>
            <a:bodyPr wrap="square" rtlCol="0">
              <a:spAutoFit/>
            </a:bodyPr>
            <a:lstStyle/>
            <a:p>
              <a:r>
                <a:rPr lang="en-GB" sz="1200" dirty="0"/>
                <a:t>frequency (kHz)</a:t>
              </a:r>
            </a:p>
          </p:txBody>
        </p:sp>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CBDAAC3-EC51-142F-AE60-BB297FF78F01}"/>
                  </a:ext>
                </a:extLst>
              </p:cNvPr>
              <p:cNvSpPr txBox="1"/>
              <p:nvPr/>
            </p:nvSpPr>
            <p:spPr>
              <a:xfrm>
                <a:off x="10038075" y="3360021"/>
                <a:ext cx="1270171" cy="400110"/>
              </a:xfrm>
              <a:prstGeom prst="rect">
                <a:avLst/>
              </a:prstGeom>
              <a:noFill/>
            </p:spPr>
            <p:txBody>
              <a:bodyPr wrap="square" rtlCol="0">
                <a:spAutoFit/>
              </a:bodyPr>
              <a:lstStyle/>
              <a:p>
                <a:pPr/>
                <a14:m>
                  <m:oMathPara xmlns:m="http://schemas.openxmlformats.org/officeDocument/2006/math">
                    <m:oMath>
                      <m:r>
                        <m:rPr>
                          <m:sty m:val="p"/>
                        </m:rPr>
                        <a:rPr lang="en-GB" sz="2000" b="1" i="1" smtClean="0">
                          <a:solidFill>
                            <a:schemeClr val="bg1"/>
                          </a:solidFill>
                          <a:latin typeface="Cambria Math" panose="02040503050406030204" pitchFamily="18" charset="0"/>
                          <a:ea typeface="Cambria Math" panose="02040503050406030204" pitchFamily="18" charset="0"/>
                        </a:rPr>
                        <m:t>ℓ</m:t>
                      </m:r>
                      <m:r>
                        <a:rPr lang="en-GB" sz="2000" b="1" i="1" smtClean="0">
                          <a:solidFill>
                            <a:schemeClr val="bg1"/>
                          </a:solidFill>
                          <a:latin typeface="Cambria Math" panose="02040503050406030204" pitchFamily="18" charset="0"/>
                          <a:ea typeface="Cambria Math" panose="02040503050406030204" pitchFamily="18" charset="0"/>
                        </a:rPr>
                        <m:t>=</m:t>
                      </m:r>
                      <m:r>
                        <a:rPr lang="en-GB" sz="2000" b="1" i="1" smtClean="0">
                          <a:solidFill>
                            <a:schemeClr val="bg1"/>
                          </a:solidFill>
                          <a:latin typeface="Cambria Math" panose="02040503050406030204" pitchFamily="18" charset="0"/>
                          <a:ea typeface="Cambria Math" panose="02040503050406030204" pitchFamily="18" charset="0"/>
                        </a:rPr>
                        <m:t>𝟒</m:t>
                      </m:r>
                    </m:oMath>
                  </m:oMathPara>
                </a14:m>
                <a:endParaRPr lang="en-GB" sz="2000" b="1" dirty="0">
                  <a:solidFill>
                    <a:schemeClr val="bg1"/>
                  </a:solidFill>
                </a:endParaRPr>
              </a:p>
            </p:txBody>
          </p:sp>
        </mc:Choice>
        <mc:Fallback xmlns="">
          <p:sp>
            <p:nvSpPr>
              <p:cNvPr id="43" name="TextBox 42">
                <a:extLst>
                  <a:ext uri="{FF2B5EF4-FFF2-40B4-BE49-F238E27FC236}">
                    <a16:creationId xmlns:a16="http://schemas.microsoft.com/office/drawing/2014/main" id="{8CBDAAC3-EC51-142F-AE60-BB297FF78F01}"/>
                  </a:ext>
                </a:extLst>
              </p:cNvPr>
              <p:cNvSpPr txBox="1">
                <a:spLocks noRot="1" noChangeAspect="1" noMove="1" noResize="1" noEditPoints="1" noAdjustHandles="1" noChangeArrowheads="1" noChangeShapeType="1" noTextEdit="1"/>
              </p:cNvSpPr>
              <p:nvPr/>
            </p:nvSpPr>
            <p:spPr>
              <a:xfrm>
                <a:off x="10038075" y="3360021"/>
                <a:ext cx="1270171" cy="400110"/>
              </a:xfrm>
              <a:prstGeom prst="rect">
                <a:avLst/>
              </a:prstGeom>
              <a:blipFill>
                <a:blip r:embed="rId5"/>
                <a:stretch>
                  <a:fillRect/>
                </a:stretch>
              </a:blipFill>
            </p:spPr>
            <p:txBody>
              <a:bodyPr/>
              <a:lstStyle/>
              <a:p>
                <a:r>
                  <a:rPr lang="en-GB">
                    <a:noFill/>
                  </a:rPr>
                  <a:t> </a:t>
                </a:r>
              </a:p>
            </p:txBody>
          </p:sp>
        </mc:Fallback>
      </mc:AlternateContent>
      <p:cxnSp>
        <p:nvCxnSpPr>
          <p:cNvPr id="45" name="Straight Connector 44">
            <a:extLst>
              <a:ext uri="{FF2B5EF4-FFF2-40B4-BE49-F238E27FC236}">
                <a16:creationId xmlns:a16="http://schemas.microsoft.com/office/drawing/2014/main" id="{E56E5419-65BA-3546-D955-8668605187C4}"/>
              </a:ext>
            </a:extLst>
          </p:cNvPr>
          <p:cNvCxnSpPr/>
          <p:nvPr/>
        </p:nvCxnSpPr>
        <p:spPr>
          <a:xfrm>
            <a:off x="7432895" y="1367073"/>
            <a:ext cx="0" cy="4472268"/>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E6BC593-32E2-9D5E-C331-DC09C9D8F771}"/>
              </a:ext>
            </a:extLst>
          </p:cNvPr>
          <p:cNvCxnSpPr/>
          <p:nvPr/>
        </p:nvCxnSpPr>
        <p:spPr>
          <a:xfrm>
            <a:off x="7856898" y="1367073"/>
            <a:ext cx="0" cy="4472268"/>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9E06CF7-8B3B-86DF-7091-7BB73C1DF8A0}"/>
              </a:ext>
            </a:extLst>
          </p:cNvPr>
          <p:cNvSpPr txBox="1"/>
          <p:nvPr/>
        </p:nvSpPr>
        <p:spPr>
          <a:xfrm>
            <a:off x="9153543" y="1454530"/>
            <a:ext cx="2031302" cy="369332"/>
          </a:xfrm>
          <a:prstGeom prst="rect">
            <a:avLst/>
          </a:prstGeom>
          <a:noFill/>
        </p:spPr>
        <p:txBody>
          <a:bodyPr wrap="square" rtlCol="0">
            <a:spAutoFit/>
          </a:bodyPr>
          <a:lstStyle/>
          <a:p>
            <a:r>
              <a:rPr lang="en-GB" b="1" dirty="0">
                <a:solidFill>
                  <a:schemeClr val="bg1"/>
                </a:solidFill>
              </a:rPr>
              <a:t>MAST-U #54046</a:t>
            </a:r>
          </a:p>
        </p:txBody>
      </p:sp>
      <p:cxnSp>
        <p:nvCxnSpPr>
          <p:cNvPr id="7" name="Straight Connector 6">
            <a:extLst>
              <a:ext uri="{FF2B5EF4-FFF2-40B4-BE49-F238E27FC236}">
                <a16:creationId xmlns:a16="http://schemas.microsoft.com/office/drawing/2014/main" id="{452719AA-0351-01B6-4C1D-99C486F21262}"/>
              </a:ext>
            </a:extLst>
          </p:cNvPr>
          <p:cNvCxnSpPr/>
          <p:nvPr/>
        </p:nvCxnSpPr>
        <p:spPr>
          <a:xfrm>
            <a:off x="6471719" y="1357029"/>
            <a:ext cx="0" cy="4472268"/>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E92347-1E2B-7A9A-441D-B49573826466}"/>
              </a:ext>
            </a:extLst>
          </p:cNvPr>
          <p:cNvCxnSpPr/>
          <p:nvPr/>
        </p:nvCxnSpPr>
        <p:spPr>
          <a:xfrm>
            <a:off x="6968149" y="1357029"/>
            <a:ext cx="0" cy="4472268"/>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723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145AC-2BF5-BDAA-9E1F-C304EAAFECD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98EC85B-B45C-B04F-B6F2-7D8DCF38A221}"/>
              </a:ext>
            </a:extLst>
          </p:cNvPr>
          <p:cNvSpPr>
            <a:spLocks noGrp="1"/>
          </p:cNvSpPr>
          <p:nvPr>
            <p:ph type="sldNum" sz="quarter" idx="4"/>
          </p:nvPr>
        </p:nvSpPr>
        <p:spPr/>
        <p:txBody>
          <a:bodyPr/>
          <a:lstStyle/>
          <a:p>
            <a:fld id="{35482B25-261F-464E-BDD8-63296DE4D8A4}" type="slidenum">
              <a:rPr lang="en-US" smtClean="0"/>
              <a:pPr/>
              <a:t>9</a:t>
            </a:fld>
            <a:endParaRPr lang="en-US"/>
          </a:p>
        </p:txBody>
      </p:sp>
      <p:sp>
        <p:nvSpPr>
          <p:cNvPr id="4" name="TextBox 3">
            <a:extLst>
              <a:ext uri="{FF2B5EF4-FFF2-40B4-BE49-F238E27FC236}">
                <a16:creationId xmlns:a16="http://schemas.microsoft.com/office/drawing/2014/main" id="{BBBF9B8D-1BBA-BFFD-1E73-4CD5E8155781}"/>
              </a:ext>
            </a:extLst>
          </p:cNvPr>
          <p:cNvSpPr txBox="1"/>
          <p:nvPr/>
        </p:nvSpPr>
        <p:spPr>
          <a:xfrm>
            <a:off x="393228" y="201536"/>
            <a:ext cx="10063524" cy="646331"/>
          </a:xfrm>
          <a:prstGeom prst="rect">
            <a:avLst/>
          </a:prstGeom>
          <a:noFill/>
        </p:spPr>
        <p:txBody>
          <a:bodyPr wrap="square" rtlCol="0">
            <a:spAutoFit/>
          </a:bodyPr>
          <a:lstStyle/>
          <a:p>
            <a:r>
              <a:rPr lang="en-GB" sz="3600" b="1" dirty="0" err="1">
                <a:latin typeface="Aptos" panose="020B0004020202020204" pitchFamily="34" charset="0"/>
              </a:rPr>
              <a:t>Sawteeth</a:t>
            </a:r>
            <a:r>
              <a:rPr lang="en-GB" sz="3600" b="1" dirty="0">
                <a:latin typeface="Aptos" panose="020B0004020202020204" pitchFamily="34" charset="0"/>
              </a:rPr>
              <a:t> terminated GAEs then triggered ICE  </a:t>
            </a:r>
          </a:p>
        </p:txBody>
      </p:sp>
      <p:sp>
        <p:nvSpPr>
          <p:cNvPr id="9" name="TextBox 8">
            <a:extLst>
              <a:ext uri="{FF2B5EF4-FFF2-40B4-BE49-F238E27FC236}">
                <a16:creationId xmlns:a16="http://schemas.microsoft.com/office/drawing/2014/main" id="{5DF2ABFE-CEF6-280D-3C89-8E53BCF74A38}"/>
              </a:ext>
            </a:extLst>
          </p:cNvPr>
          <p:cNvSpPr txBox="1"/>
          <p:nvPr/>
        </p:nvSpPr>
        <p:spPr>
          <a:xfrm>
            <a:off x="413740" y="1547986"/>
            <a:ext cx="4473653" cy="4909036"/>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dirty="0"/>
              <a:t>Bottom plot – line-integrated soft X-ray emission for chords passing close to axis (red) &amp; outboard edge (blue)</a:t>
            </a:r>
          </a:p>
          <a:p>
            <a:pPr marL="781200" lvl="3" indent="-324000">
              <a:spcAft>
                <a:spcPts val="600"/>
              </a:spcAft>
              <a:buFont typeface="Wingdings" panose="05000000000000000000" pitchFamily="2" charset="2"/>
              <a:buChar char="Ø"/>
            </a:pPr>
            <a:r>
              <a:rPr lang="en-GB" dirty="0"/>
              <a:t>sawtooth-induced transport of electron thermal energy from core to edge </a:t>
            </a:r>
          </a:p>
          <a:p>
            <a:pPr marL="324000" indent="-324000">
              <a:spcAft>
                <a:spcPts val="600"/>
              </a:spcAft>
              <a:buFont typeface="Arial" panose="020B0604020202020204" pitchFamily="34" charset="0"/>
              <a:buChar char="•"/>
            </a:pPr>
            <a:r>
              <a:rPr lang="en-GB" dirty="0"/>
              <a:t>Duration of ICE bursts ~1ms ~10 </a:t>
            </a:r>
            <a:r>
              <a:rPr lang="en-GB" dirty="0">
                <a:sym typeface="Symbol" panose="05050102010706020507" pitchFamily="18" charset="2"/>
              </a:rPr>
              <a:t> sawtooth collapse time ~ 100s</a:t>
            </a:r>
          </a:p>
          <a:p>
            <a:pPr marL="781200" lvl="2" indent="-324000">
              <a:spcAft>
                <a:spcPts val="600"/>
              </a:spcAft>
              <a:buFont typeface="Wingdings" panose="05000000000000000000" pitchFamily="2" charset="2"/>
              <a:buChar char="Ø"/>
            </a:pPr>
            <a:r>
              <a:rPr lang="en-GB" dirty="0">
                <a:sym typeface="Symbol" panose="05050102010706020507" pitchFamily="18" charset="2"/>
              </a:rPr>
              <a:t>strongly suggests sawtooth-induced redistribution of fast ions driving GAEs, resulting in ICE-emitting fast ion distribution</a:t>
            </a:r>
          </a:p>
          <a:p>
            <a:pPr marL="781200" lvl="2" indent="-324000">
              <a:spcAft>
                <a:spcPts val="600"/>
              </a:spcAft>
              <a:buFont typeface="Wingdings" panose="05000000000000000000" pitchFamily="2" charset="2"/>
              <a:buChar char="Ø"/>
            </a:pPr>
            <a:r>
              <a:rPr lang="en-GB" dirty="0">
                <a:sym typeface="Symbol" panose="05050102010706020507" pitchFamily="18" charset="2"/>
              </a:rPr>
              <a:t>cf. studies on DIII-D [7]  </a:t>
            </a:r>
            <a:r>
              <a:rPr lang="en-GB" dirty="0" err="1">
                <a:sym typeface="Symbol" panose="05050102010706020507" pitchFamily="18" charset="2"/>
              </a:rPr>
              <a:t>sawteeth</a:t>
            </a:r>
            <a:r>
              <a:rPr lang="en-GB" dirty="0">
                <a:sym typeface="Symbol" panose="05050102010706020507" pitchFamily="18" charset="2"/>
              </a:rPr>
              <a:t> expel all fast ions except most energetic trapped ones  </a:t>
            </a:r>
            <a:endParaRPr lang="en-GB" dirty="0"/>
          </a:p>
          <a:p>
            <a:pPr marL="285750" indent="-285750">
              <a:spcAft>
                <a:spcPts val="1200"/>
              </a:spcAft>
              <a:buFont typeface="Arial" panose="020B0604020202020204" pitchFamily="34" charset="0"/>
              <a:buChar char="•"/>
            </a:pPr>
            <a:endParaRPr lang="en-GB" dirty="0"/>
          </a:p>
        </p:txBody>
      </p:sp>
      <p:sp>
        <p:nvSpPr>
          <p:cNvPr id="3" name="Footer Placeholder 3">
            <a:extLst>
              <a:ext uri="{FF2B5EF4-FFF2-40B4-BE49-F238E27FC236}">
                <a16:creationId xmlns:a16="http://schemas.microsoft.com/office/drawing/2014/main" id="{680CD596-AACD-1277-ED01-C7C4DE859909}"/>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pic>
        <p:nvPicPr>
          <p:cNvPr id="7" name="Content Placeholder 2" descr="A screen shot of a graph&#10;&#10;AI-generated content may be incorrect.">
            <a:extLst>
              <a:ext uri="{FF2B5EF4-FFF2-40B4-BE49-F238E27FC236}">
                <a16:creationId xmlns:a16="http://schemas.microsoft.com/office/drawing/2014/main" id="{F24E5F49-C96D-8C03-DB5B-75B8137841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7905" y="1778427"/>
            <a:ext cx="7058810" cy="4231706"/>
          </a:xfrm>
          <a:prstGeom prst="rect">
            <a:avLst/>
          </a:prstGeom>
        </p:spPr>
      </p:pic>
      <p:sp>
        <p:nvSpPr>
          <p:cNvPr id="6" name="TextBox 5">
            <a:extLst>
              <a:ext uri="{FF2B5EF4-FFF2-40B4-BE49-F238E27FC236}">
                <a16:creationId xmlns:a16="http://schemas.microsoft.com/office/drawing/2014/main" id="{9CD22912-FA30-04D4-60B0-7D563D460C32}"/>
              </a:ext>
            </a:extLst>
          </p:cNvPr>
          <p:cNvSpPr txBox="1"/>
          <p:nvPr/>
        </p:nvSpPr>
        <p:spPr>
          <a:xfrm>
            <a:off x="413740" y="6079923"/>
            <a:ext cx="11552975" cy="523220"/>
          </a:xfrm>
          <a:prstGeom prst="rect">
            <a:avLst/>
          </a:prstGeom>
          <a:noFill/>
        </p:spPr>
        <p:txBody>
          <a:bodyPr wrap="square" rtlCol="0">
            <a:spAutoFit/>
          </a:bodyPr>
          <a:lstStyle/>
          <a:p>
            <a:r>
              <a:rPr lang="en-GB" sz="1400" dirty="0"/>
              <a:t>[6] M B Dreval </a:t>
            </a:r>
            <a:r>
              <a:rPr lang="en-GB" sz="1400" i="1" dirty="0"/>
              <a:t>et al. </a:t>
            </a:r>
            <a:r>
              <a:rPr lang="en-GB" sz="1400" i="1" dirty="0" err="1"/>
              <a:t>Nucl</a:t>
            </a:r>
            <a:r>
              <a:rPr lang="en-GB" sz="1400" i="1" dirty="0"/>
              <a:t>. Fusion </a:t>
            </a:r>
            <a:r>
              <a:rPr lang="en-GB" sz="1400" b="1" dirty="0"/>
              <a:t>65 </a:t>
            </a:r>
            <a:r>
              <a:rPr lang="en-GB" sz="1400" dirty="0"/>
              <a:t>(2025) 016043		[7] C M Muscatello </a:t>
            </a:r>
            <a:r>
              <a:rPr lang="en-GB" sz="1400" i="1" dirty="0"/>
              <a:t>et al. Plasma Phys. Control. Fusion </a:t>
            </a:r>
            <a:r>
              <a:rPr lang="en-GB" sz="1400" b="1" dirty="0"/>
              <a:t>54</a:t>
            </a:r>
            <a:r>
              <a:rPr lang="en-GB" sz="1400" dirty="0"/>
              <a:t> (2012) 025006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372D216-C15E-74B1-B536-EE1F5AE6E3E5}"/>
                  </a:ext>
                </a:extLst>
              </p:cNvPr>
              <p:cNvSpPr txBox="1"/>
              <p:nvPr/>
            </p:nvSpPr>
            <p:spPr>
              <a:xfrm>
                <a:off x="393228" y="847867"/>
                <a:ext cx="10923604" cy="1077218"/>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dirty="0"/>
                  <a:t>Top plot: global Alfvén eigenmodes (GAEs) [6] in pulse with pure on-axis NBI ; </a:t>
                </a:r>
                <a14:m>
                  <m:oMath xmlns:m="http://schemas.openxmlformats.org/officeDocument/2006/math">
                    <m:r>
                      <a:rPr lang="en-GB" i="1">
                        <a:latin typeface="Cambria Math" panose="02040503050406030204" pitchFamily="18" charset="0"/>
                      </a:rPr>
                      <m:t>−10</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𝑛</m:t>
                    </m:r>
                    <m:r>
                      <a:rPr lang="en-GB" i="1">
                        <a:latin typeface="Cambria Math" panose="02040503050406030204" pitchFamily="18" charset="0"/>
                        <a:ea typeface="Cambria Math" panose="02040503050406030204" pitchFamily="18" charset="0"/>
                      </a:rPr>
                      <m:t>≤12</m:t>
                    </m:r>
                  </m:oMath>
                </a14:m>
                <a:endParaRPr lang="en-GB" dirty="0"/>
              </a:p>
              <a:p>
                <a:pPr marL="324000" indent="-324000">
                  <a:spcAft>
                    <a:spcPts val="600"/>
                  </a:spcAft>
                  <a:buFont typeface="Arial" panose="020B0604020202020204" pitchFamily="34" charset="0"/>
                  <a:buChar char="•"/>
                </a:pPr>
                <a:r>
                  <a:rPr lang="en-GB" dirty="0"/>
                  <a:t>Middle plot: ICE; </a:t>
                </a:r>
                <a14:m>
                  <m:oMath xmlns:m="http://schemas.openxmlformats.org/officeDocument/2006/math">
                    <m:r>
                      <a:rPr lang="en-GB" i="1">
                        <a:latin typeface="Cambria Math" panose="02040503050406030204" pitchFamily="18" charset="0"/>
                      </a:rPr>
                      <m:t>𝑓</m:t>
                    </m:r>
                  </m:oMath>
                </a14:m>
                <a:r>
                  <a:rPr lang="en-GB" i="1" dirty="0">
                    <a:latin typeface="Cambria Math" panose="02040503050406030204" pitchFamily="18" charset="0"/>
                  </a:rPr>
                  <a:t> </a:t>
                </a:r>
                <a:r>
                  <a:rPr lang="en-GB" dirty="0">
                    <a:latin typeface="Cambria Math" panose="02040503050406030204" pitchFamily="18" charset="0"/>
                  </a:rPr>
                  <a:t>slightly below</a:t>
                </a:r>
                <a:r>
                  <a:rPr lang="en-GB" i="1" dirty="0">
                    <a:latin typeface="Cambria Math" panose="02040503050406030204" pitchFamily="18" charset="0"/>
                  </a:rPr>
                  <a:t> </a:t>
                </a:r>
                <a14:m>
                  <m:oMath xmlns:m="http://schemas.openxmlformats.org/officeDocument/2006/math">
                    <m:r>
                      <a:rPr lang="en-GB" i="1">
                        <a:latin typeface="Cambria Math" panose="02040503050406030204" pitchFamily="18" charset="0"/>
                      </a:rPr>
                      <m:t>2</m:t>
                    </m:r>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𝑐𝐷</m:t>
                        </m:r>
                      </m:sub>
                    </m:sSub>
                  </m:oMath>
                </a14:m>
                <a:r>
                  <a:rPr lang="en-GB" dirty="0"/>
                  <a:t> at magnetic axis; </a:t>
                </a:r>
                <a14:m>
                  <m:oMath xmlns:m="http://schemas.openxmlformats.org/officeDocument/2006/math">
                    <m:r>
                      <a:rPr lang="en-GB" i="1">
                        <a:latin typeface="Cambria Math" panose="02040503050406030204" pitchFamily="18" charset="0"/>
                      </a:rPr>
                      <m:t>−24</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𝑛</m:t>
                    </m:r>
                    <m:r>
                      <a:rPr lang="en-GB" i="1">
                        <a:latin typeface="Cambria Math" panose="02040503050406030204" pitchFamily="18" charset="0"/>
                        <a:ea typeface="Cambria Math" panose="02040503050406030204" pitchFamily="18" charset="0"/>
                      </a:rPr>
                      <m:t>≤−20</m:t>
                    </m:r>
                  </m:oMath>
                </a14:m>
                <a:endParaRPr lang="en-GB" dirty="0"/>
              </a:p>
              <a:p>
                <a:pPr marL="285750" indent="-285750">
                  <a:buFont typeface="Arial" panose="020B0604020202020204" pitchFamily="34" charset="0"/>
                  <a:buChar char="•"/>
                </a:pPr>
                <a:endParaRPr lang="en-GB" dirty="0"/>
              </a:p>
            </p:txBody>
          </p:sp>
        </mc:Choice>
        <mc:Fallback xmlns="">
          <p:sp>
            <p:nvSpPr>
              <p:cNvPr id="8" name="TextBox 7">
                <a:extLst>
                  <a:ext uri="{FF2B5EF4-FFF2-40B4-BE49-F238E27FC236}">
                    <a16:creationId xmlns:a16="http://schemas.microsoft.com/office/drawing/2014/main" id="{6372D216-C15E-74B1-B536-EE1F5AE6E3E5}"/>
                  </a:ext>
                </a:extLst>
              </p:cNvPr>
              <p:cNvSpPr txBox="1">
                <a:spLocks noRot="1" noChangeAspect="1" noMove="1" noResize="1" noEditPoints="1" noAdjustHandles="1" noChangeArrowheads="1" noChangeShapeType="1" noTextEdit="1"/>
              </p:cNvSpPr>
              <p:nvPr/>
            </p:nvSpPr>
            <p:spPr>
              <a:xfrm>
                <a:off x="393228" y="847867"/>
                <a:ext cx="10923604" cy="1077218"/>
              </a:xfrm>
              <a:prstGeom prst="rect">
                <a:avLst/>
              </a:prstGeom>
              <a:blipFill>
                <a:blip r:embed="rId4"/>
                <a:stretch>
                  <a:fillRect l="-391" t="-2825"/>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4D851705-B6AA-0A3C-9921-0830FE004AA9}"/>
              </a:ext>
            </a:extLst>
          </p:cNvPr>
          <p:cNvSpPr txBox="1"/>
          <p:nvPr/>
        </p:nvSpPr>
        <p:spPr>
          <a:xfrm>
            <a:off x="5540722" y="1925085"/>
            <a:ext cx="887238" cy="369332"/>
          </a:xfrm>
          <a:prstGeom prst="rect">
            <a:avLst/>
          </a:prstGeom>
          <a:noFill/>
        </p:spPr>
        <p:txBody>
          <a:bodyPr wrap="square" rtlCol="0">
            <a:spAutoFit/>
          </a:bodyPr>
          <a:lstStyle/>
          <a:p>
            <a:r>
              <a:rPr lang="en-GB" b="1" dirty="0"/>
              <a:t>GAEs</a:t>
            </a:r>
          </a:p>
        </p:txBody>
      </p:sp>
      <p:sp>
        <p:nvSpPr>
          <p:cNvPr id="11" name="TextBox 10">
            <a:extLst>
              <a:ext uri="{FF2B5EF4-FFF2-40B4-BE49-F238E27FC236}">
                <a16:creationId xmlns:a16="http://schemas.microsoft.com/office/drawing/2014/main" id="{60BD853B-BDFB-7CCC-E2A7-952E3E27BCD4}"/>
              </a:ext>
            </a:extLst>
          </p:cNvPr>
          <p:cNvSpPr txBox="1"/>
          <p:nvPr/>
        </p:nvSpPr>
        <p:spPr>
          <a:xfrm>
            <a:off x="5607113" y="3598277"/>
            <a:ext cx="757473" cy="369332"/>
          </a:xfrm>
          <a:prstGeom prst="rect">
            <a:avLst/>
          </a:prstGeom>
          <a:noFill/>
        </p:spPr>
        <p:txBody>
          <a:bodyPr wrap="square" rtlCol="0">
            <a:spAutoFit/>
          </a:bodyPr>
          <a:lstStyle/>
          <a:p>
            <a:r>
              <a:rPr lang="en-GB" b="1" dirty="0">
                <a:solidFill>
                  <a:schemeClr val="bg1"/>
                </a:solidFill>
              </a:rPr>
              <a:t>ICE</a:t>
            </a:r>
          </a:p>
        </p:txBody>
      </p:sp>
      <p:sp>
        <p:nvSpPr>
          <p:cNvPr id="13" name="TextBox 12">
            <a:extLst>
              <a:ext uri="{FF2B5EF4-FFF2-40B4-BE49-F238E27FC236}">
                <a16:creationId xmlns:a16="http://schemas.microsoft.com/office/drawing/2014/main" id="{1FAC1198-2122-0C91-7DFE-B3D6F3873814}"/>
              </a:ext>
            </a:extLst>
          </p:cNvPr>
          <p:cNvSpPr txBox="1"/>
          <p:nvPr/>
        </p:nvSpPr>
        <p:spPr>
          <a:xfrm>
            <a:off x="5465719" y="5002705"/>
            <a:ext cx="1903801" cy="369332"/>
          </a:xfrm>
          <a:prstGeom prst="rect">
            <a:avLst/>
          </a:prstGeom>
          <a:noFill/>
        </p:spPr>
        <p:txBody>
          <a:bodyPr wrap="square" rtlCol="0">
            <a:spAutoFit/>
          </a:bodyPr>
          <a:lstStyle/>
          <a:p>
            <a:r>
              <a:rPr lang="en-GB" b="1" dirty="0"/>
              <a:t>Soft X-rays</a:t>
            </a:r>
          </a:p>
        </p:txBody>
      </p:sp>
    </p:spTree>
    <p:extLst>
      <p:ext uri="{BB962C8B-B14F-4D97-AF65-F5344CB8AC3E}">
        <p14:creationId xmlns:p14="http://schemas.microsoft.com/office/powerpoint/2010/main" val="3666448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9CF4A-FB99-577F-15FF-995F1600E7D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517DC67-D609-6E43-4DBA-33416A8B0347}"/>
              </a:ext>
            </a:extLst>
          </p:cNvPr>
          <p:cNvSpPr>
            <a:spLocks noGrp="1"/>
          </p:cNvSpPr>
          <p:nvPr>
            <p:ph type="sldNum" sz="quarter" idx="4"/>
          </p:nvPr>
        </p:nvSpPr>
        <p:spPr/>
        <p:txBody>
          <a:bodyPr/>
          <a:lstStyle/>
          <a:p>
            <a:fld id="{35482B25-261F-464E-BDD8-63296DE4D8A4}" type="slidenum">
              <a:rPr lang="en-US" smtClean="0"/>
              <a:pPr/>
              <a:t>10</a:t>
            </a:fld>
            <a:endParaRPr lang="en-US"/>
          </a:p>
        </p:txBody>
      </p:sp>
      <p:sp>
        <p:nvSpPr>
          <p:cNvPr id="4" name="TextBox 3">
            <a:extLst>
              <a:ext uri="{FF2B5EF4-FFF2-40B4-BE49-F238E27FC236}">
                <a16:creationId xmlns:a16="http://schemas.microsoft.com/office/drawing/2014/main" id="{2CA78918-B49B-3D6F-FE0C-D3FBD27C11F1}"/>
              </a:ext>
            </a:extLst>
          </p:cNvPr>
          <p:cNvSpPr txBox="1"/>
          <p:nvPr/>
        </p:nvSpPr>
        <p:spPr>
          <a:xfrm>
            <a:off x="393228" y="201536"/>
            <a:ext cx="10063524" cy="646331"/>
          </a:xfrm>
          <a:prstGeom prst="rect">
            <a:avLst/>
          </a:prstGeom>
          <a:noFill/>
        </p:spPr>
        <p:txBody>
          <a:bodyPr wrap="square" rtlCol="0">
            <a:spAutoFit/>
          </a:bodyPr>
          <a:lstStyle/>
          <a:p>
            <a:r>
              <a:rPr lang="en-GB" sz="3600" b="1" dirty="0">
                <a:latin typeface="Aptos" panose="020B0004020202020204" pitchFamily="34" charset="0"/>
              </a:rPr>
              <a:t>MAST-U ICE is distinct from CAE activity   </a:t>
            </a:r>
          </a:p>
        </p:txBody>
      </p:sp>
      <p:sp>
        <p:nvSpPr>
          <p:cNvPr id="3" name="Footer Placeholder 3">
            <a:extLst>
              <a:ext uri="{FF2B5EF4-FFF2-40B4-BE49-F238E27FC236}">
                <a16:creationId xmlns:a16="http://schemas.microsoft.com/office/drawing/2014/main" id="{60B3A6DD-53DE-41D3-AA91-9765D0187008}"/>
              </a:ext>
            </a:extLst>
          </p:cNvPr>
          <p:cNvSpPr>
            <a:spLocks noGrp="1"/>
          </p:cNvSpPr>
          <p:nvPr>
            <p:ph type="ftr" sz="quarter" idx="10"/>
          </p:nvPr>
        </p:nvSpPr>
        <p:spPr>
          <a:xfrm>
            <a:off x="876220" y="6387700"/>
            <a:ext cx="7793327" cy="365125"/>
          </a:xfrm>
        </p:spPr>
        <p:txBody>
          <a:bodyPr/>
          <a:lstStyle/>
          <a:p>
            <a:r>
              <a:rPr lang="en-US" dirty="0"/>
              <a:t>Ken McClements | </a:t>
            </a:r>
            <a:r>
              <a:rPr lang="en-GB" dirty="0"/>
              <a:t>19th Technical Meeting on Energetic Particles in Magnetic Confinement Systems</a:t>
            </a:r>
            <a:r>
              <a:rPr lang="en-US" dirty="0"/>
              <a:t> | Sept 28 2026</a:t>
            </a:r>
          </a:p>
        </p:txBody>
      </p:sp>
      <p:sp>
        <p:nvSpPr>
          <p:cNvPr id="6" name="TextBox 5">
            <a:extLst>
              <a:ext uri="{FF2B5EF4-FFF2-40B4-BE49-F238E27FC236}">
                <a16:creationId xmlns:a16="http://schemas.microsoft.com/office/drawing/2014/main" id="{AA9856FA-A097-9956-940E-7796781F9A51}"/>
              </a:ext>
            </a:extLst>
          </p:cNvPr>
          <p:cNvSpPr txBox="1"/>
          <p:nvPr/>
        </p:nvSpPr>
        <p:spPr>
          <a:xfrm>
            <a:off x="393228" y="6047042"/>
            <a:ext cx="11281859" cy="523220"/>
          </a:xfrm>
          <a:prstGeom prst="rect">
            <a:avLst/>
          </a:prstGeom>
          <a:noFill/>
        </p:spPr>
        <p:txBody>
          <a:bodyPr wrap="square" rtlCol="0">
            <a:spAutoFit/>
          </a:bodyPr>
          <a:lstStyle/>
          <a:p>
            <a:r>
              <a:rPr lang="en-GB" sz="1400" dirty="0"/>
              <a:t>[8] S E Sharapov </a:t>
            </a:r>
            <a:r>
              <a:rPr lang="en-GB" sz="1400" i="1" dirty="0"/>
              <a:t>et al. Phys. Plasmas </a:t>
            </a:r>
            <a:r>
              <a:rPr lang="en-GB" sz="1400" b="1" dirty="0"/>
              <a:t>21</a:t>
            </a:r>
            <a:r>
              <a:rPr lang="en-GB" sz="1400" dirty="0"/>
              <a:t> (2014) 082501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64B0F8C-9BD8-5DB6-84EA-EAE035AF461C}"/>
                  </a:ext>
                </a:extLst>
              </p:cNvPr>
              <p:cNvSpPr txBox="1"/>
              <p:nvPr/>
            </p:nvSpPr>
            <p:spPr>
              <a:xfrm>
                <a:off x="393227" y="847867"/>
                <a:ext cx="11557347" cy="226215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dirty="0"/>
                  <a:t>ICE usually attributed to excitation of waves on compressional Alfvén branch – is it distinct from compressional Alfvén eigenmodes (CAEs)? </a:t>
                </a:r>
              </a:p>
              <a:p>
                <a:pPr marL="285750" indent="-285750">
                  <a:spcAft>
                    <a:spcPts val="600"/>
                  </a:spcAft>
                  <a:buFont typeface="Arial" panose="020B0604020202020204" pitchFamily="34" charset="0"/>
                  <a:buChar char="•"/>
                </a:pPr>
                <a:r>
                  <a:rPr lang="en-GB" dirty="0"/>
                  <a:t>In MAST &amp; MAST-U CAEs have been excited at low </a:t>
                </a:r>
                <a14:m>
                  <m:oMath xmlns:m="http://schemas.openxmlformats.org/officeDocument/2006/math">
                    <m:r>
                      <a:rPr lang="en-GB" b="0" i="1" smtClean="0">
                        <a:latin typeface="Cambria Math" panose="02040503050406030204" pitchFamily="18" charset="0"/>
                      </a:rPr>
                      <m:t>𝐵</m:t>
                    </m:r>
                  </m:oMath>
                </a14:m>
                <a:r>
                  <a:rPr lang="en-GB" dirty="0"/>
                  <a:t> – needed to ensure sufficiently high ratio of fast particle speed to Alfvén speed [8]; in MAST-U ICE can be excited at any </a:t>
                </a:r>
                <a14:m>
                  <m:oMath xmlns:m="http://schemas.openxmlformats.org/officeDocument/2006/math">
                    <m:r>
                      <a:rPr lang="en-GB" b="0" i="1" smtClean="0">
                        <a:latin typeface="Cambria Math" panose="02040503050406030204" pitchFamily="18" charset="0"/>
                      </a:rPr>
                      <m:t>𝐵</m:t>
                    </m:r>
                  </m:oMath>
                </a14:m>
                <a:r>
                  <a:rPr lang="en-GB" dirty="0"/>
                  <a:t>  </a:t>
                </a:r>
              </a:p>
              <a:p>
                <a:pPr marL="285750" indent="-285750">
                  <a:spcAft>
                    <a:spcPts val="600"/>
                  </a:spcAft>
                  <a:buFont typeface="Arial" panose="020B0604020202020204" pitchFamily="34" charset="0"/>
                  <a:buChar char="•"/>
                </a:pPr>
                <a:r>
                  <a:rPr lang="en-GB" dirty="0"/>
                  <a:t>In low </a:t>
                </a:r>
                <a14:m>
                  <m:oMath xmlns:m="http://schemas.openxmlformats.org/officeDocument/2006/math">
                    <m:r>
                      <a:rPr lang="en-GB" b="0" i="1" smtClean="0">
                        <a:latin typeface="Cambria Math" panose="02040503050406030204" pitchFamily="18" charset="0"/>
                      </a:rPr>
                      <m:t>𝐵</m:t>
                    </m:r>
                  </m:oMath>
                </a14:m>
                <a:r>
                  <a:rPr lang="en-GB" dirty="0"/>
                  <a:t> pulse with on-axis &amp; off-axis NBI, 1</a:t>
                </a:r>
                <a:r>
                  <a:rPr lang="en-GB" baseline="30000" dirty="0"/>
                  <a:t>st</a:t>
                </a:r>
                <a:r>
                  <a:rPr lang="en-GB" dirty="0"/>
                  <a:t> &amp; 2</a:t>
                </a:r>
                <a:r>
                  <a:rPr lang="en-GB" baseline="30000" dirty="0"/>
                  <a:t>nd</a:t>
                </a:r>
                <a:r>
                  <a:rPr lang="en-GB" dirty="0"/>
                  <a:t> harmonic CAEs (continuous, </a:t>
                </a:r>
                <a14:m>
                  <m:oMath xmlns:m="http://schemas.openxmlformats.org/officeDocument/2006/math">
                    <m:r>
                      <a:rPr lang="en-GB" b="0" i="1" smtClean="0">
                        <a:latin typeface="Cambria Math" panose="02040503050406030204" pitchFamily="18" charset="0"/>
                      </a:rPr>
                      <m:t>𝑛</m:t>
                    </m:r>
                  </m:oMath>
                </a14:m>
                <a:r>
                  <a:rPr lang="en-GB" dirty="0"/>
                  <a:t>’s at separate frequencies) + ICE (bursty, </a:t>
                </a:r>
                <a14:m>
                  <m:oMath xmlns:m="http://schemas.openxmlformats.org/officeDocument/2006/math">
                    <m:r>
                      <a:rPr lang="en-GB" i="1">
                        <a:latin typeface="Cambria Math" panose="02040503050406030204" pitchFamily="18" charset="0"/>
                      </a:rPr>
                      <m:t>𝑛</m:t>
                    </m:r>
                  </m:oMath>
                </a14:m>
                <a:r>
                  <a:rPr lang="en-GB" dirty="0"/>
                  <a:t>’s overlapping in frequency) were detected using same coil at distinct times &amp; frequencies</a:t>
                </a:r>
              </a:p>
              <a:p>
                <a:pPr marL="285750" indent="-285750">
                  <a:spcAft>
                    <a:spcPts val="600"/>
                  </a:spcAft>
                  <a:buFont typeface="Wingdings" panose="05000000000000000000" pitchFamily="2" charset="2"/>
                  <a:buChar char="Ø"/>
                </a:pPr>
                <a:r>
                  <a:rPr lang="en-GB" b="1" dirty="0"/>
                  <a:t>CAEs &amp; ICE in MAST-U are excited in different regimes &amp; have distinct properties  </a:t>
                </a:r>
              </a:p>
            </p:txBody>
          </p:sp>
        </mc:Choice>
        <mc:Fallback xmlns="">
          <p:sp>
            <p:nvSpPr>
              <p:cNvPr id="8" name="TextBox 7">
                <a:extLst>
                  <a:ext uri="{FF2B5EF4-FFF2-40B4-BE49-F238E27FC236}">
                    <a16:creationId xmlns:a16="http://schemas.microsoft.com/office/drawing/2014/main" id="{364B0F8C-9BD8-5DB6-84EA-EAE035AF461C}"/>
                  </a:ext>
                </a:extLst>
              </p:cNvPr>
              <p:cNvSpPr txBox="1">
                <a:spLocks noRot="1" noChangeAspect="1" noMove="1" noResize="1" noEditPoints="1" noAdjustHandles="1" noChangeArrowheads="1" noChangeShapeType="1" noTextEdit="1"/>
              </p:cNvSpPr>
              <p:nvPr/>
            </p:nvSpPr>
            <p:spPr>
              <a:xfrm>
                <a:off x="393227" y="847867"/>
                <a:ext cx="11557347" cy="2262158"/>
              </a:xfrm>
              <a:prstGeom prst="rect">
                <a:avLst/>
              </a:prstGeom>
              <a:blipFill>
                <a:blip r:embed="rId3"/>
                <a:stretch>
                  <a:fillRect l="-369" t="-1348" b="-3504"/>
                </a:stretch>
              </a:blipFill>
            </p:spPr>
            <p:txBody>
              <a:bodyPr/>
              <a:lstStyle/>
              <a:p>
                <a:r>
                  <a:rPr lang="en-GB">
                    <a:noFill/>
                  </a:rPr>
                  <a:t> </a:t>
                </a:r>
              </a:p>
            </p:txBody>
          </p:sp>
        </mc:Fallback>
      </mc:AlternateContent>
      <p:pic>
        <p:nvPicPr>
          <p:cNvPr id="2" name="Image3">
            <a:extLst>
              <a:ext uri="{FF2B5EF4-FFF2-40B4-BE49-F238E27FC236}">
                <a16:creationId xmlns:a16="http://schemas.microsoft.com/office/drawing/2014/main" id="{4EB311CF-A25A-99D9-FEFD-185842E4EA0E}"/>
              </a:ext>
            </a:extLst>
          </p:cNvPr>
          <p:cNvPicPr>
            <a:picLocks noChangeAspect="1"/>
          </p:cNvPicPr>
          <p:nvPr/>
        </p:nvPicPr>
        <p:blipFill>
          <a:blip r:embed="rId4"/>
          <a:stretch>
            <a:fillRect/>
          </a:stretch>
        </p:blipFill>
        <p:spPr bwMode="auto">
          <a:xfrm>
            <a:off x="1618346" y="3269230"/>
            <a:ext cx="8831622" cy="2740903"/>
          </a:xfrm>
          <a:prstGeom prst="rect">
            <a:avLst/>
          </a:prstGeom>
        </p:spPr>
      </p:pic>
      <p:sp>
        <p:nvSpPr>
          <p:cNvPr id="7" name="TextBox 6">
            <a:extLst>
              <a:ext uri="{FF2B5EF4-FFF2-40B4-BE49-F238E27FC236}">
                <a16:creationId xmlns:a16="http://schemas.microsoft.com/office/drawing/2014/main" id="{3E9C4262-6659-2C52-E09D-17FCAAB09859}"/>
              </a:ext>
            </a:extLst>
          </p:cNvPr>
          <p:cNvSpPr txBox="1"/>
          <p:nvPr/>
        </p:nvSpPr>
        <p:spPr>
          <a:xfrm>
            <a:off x="2018923" y="3761775"/>
            <a:ext cx="823865" cy="369332"/>
          </a:xfrm>
          <a:prstGeom prst="rect">
            <a:avLst/>
          </a:prstGeom>
          <a:noFill/>
        </p:spPr>
        <p:txBody>
          <a:bodyPr wrap="square" rtlCol="0">
            <a:spAutoFit/>
          </a:bodyPr>
          <a:lstStyle/>
          <a:p>
            <a:r>
              <a:rPr lang="en-GB" b="1" dirty="0"/>
              <a:t>CAEs</a:t>
            </a:r>
          </a:p>
        </p:txBody>
      </p:sp>
      <p:sp>
        <p:nvSpPr>
          <p:cNvPr id="10" name="TextBox 9">
            <a:extLst>
              <a:ext uri="{FF2B5EF4-FFF2-40B4-BE49-F238E27FC236}">
                <a16:creationId xmlns:a16="http://schemas.microsoft.com/office/drawing/2014/main" id="{42AA9B2C-9C16-A955-6D22-C943868520B2}"/>
              </a:ext>
            </a:extLst>
          </p:cNvPr>
          <p:cNvSpPr txBox="1"/>
          <p:nvPr/>
        </p:nvSpPr>
        <p:spPr>
          <a:xfrm>
            <a:off x="8047021" y="3429000"/>
            <a:ext cx="823865" cy="369332"/>
          </a:xfrm>
          <a:prstGeom prst="rect">
            <a:avLst/>
          </a:prstGeom>
          <a:noFill/>
        </p:spPr>
        <p:txBody>
          <a:bodyPr wrap="square" rtlCol="0">
            <a:spAutoFit/>
          </a:bodyPr>
          <a:lstStyle/>
          <a:p>
            <a:r>
              <a:rPr lang="en-GB" b="1" dirty="0"/>
              <a:t>ICE</a:t>
            </a:r>
          </a:p>
        </p:txBody>
      </p:sp>
    </p:spTree>
    <p:extLst>
      <p:ext uri="{BB962C8B-B14F-4D97-AF65-F5344CB8AC3E}">
        <p14:creationId xmlns:p14="http://schemas.microsoft.com/office/powerpoint/2010/main" val="2087803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8E0D1-D495-2A61-8869-F0714A5055F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817FCDA-1348-3FC3-5EDA-E348C30AE5F1}"/>
              </a:ext>
            </a:extLst>
          </p:cNvPr>
          <p:cNvSpPr>
            <a:spLocks noGrp="1"/>
          </p:cNvSpPr>
          <p:nvPr>
            <p:ph type="sldNum" sz="quarter" idx="4"/>
          </p:nvPr>
        </p:nvSpPr>
        <p:spPr/>
        <p:txBody>
          <a:bodyPr/>
          <a:lstStyle/>
          <a:p>
            <a:fld id="{35482B25-261F-464E-BDD8-63296DE4D8A4}" type="slidenum">
              <a:rPr lang="en-US" smtClean="0"/>
              <a:pPr/>
              <a:t>11</a:t>
            </a:fld>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CC0BF89-1263-FED0-DB1F-97A0A0EE5FC5}"/>
                  </a:ext>
                </a:extLst>
              </p:cNvPr>
              <p:cNvSpPr txBox="1"/>
              <p:nvPr/>
            </p:nvSpPr>
            <p:spPr>
              <a:xfrm>
                <a:off x="323789" y="195707"/>
                <a:ext cx="11137898" cy="658129"/>
              </a:xfrm>
              <a:prstGeom prst="rect">
                <a:avLst/>
              </a:prstGeom>
              <a:noFill/>
            </p:spPr>
            <p:txBody>
              <a:bodyPr wrap="square" rtlCol="0">
                <a:spAutoFit/>
              </a:bodyPr>
              <a:lstStyle/>
              <a:p>
                <a:r>
                  <a:rPr lang="en-GB" sz="3600" b="1" dirty="0">
                    <a:latin typeface="Aptos" panose="020B0004020202020204" pitchFamily="34" charset="0"/>
                  </a:rPr>
                  <a:t>ICE modelled by calculating </a:t>
                </a:r>
                <a14:m>
                  <m:oMath xmlns:m="http://schemas.openxmlformats.org/officeDocument/2006/math">
                    <m:r>
                      <a:rPr lang="en-GB" sz="3600" b="1" i="1" smtClean="0">
                        <a:latin typeface="Cambria Math" panose="02040503050406030204" pitchFamily="18" charset="0"/>
                        <a:ea typeface="Cambria Math" panose="02040503050406030204" pitchFamily="18" charset="0"/>
                      </a:rPr>
                      <m:t>𝝎</m:t>
                    </m:r>
                    <m:r>
                      <m:rPr>
                        <m:nor/>
                      </m:rPr>
                      <a:rPr lang="en-GB" sz="3600" b="1" i="0" smtClean="0">
                        <a:latin typeface="Cambria Math" panose="02040503050406030204" pitchFamily="18" charset="0"/>
                        <a:ea typeface="Cambria Math" panose="02040503050406030204" pitchFamily="18" charset="0"/>
                      </a:rPr>
                      <m:t>, </m:t>
                    </m:r>
                    <m:sSub>
                      <m:sSubPr>
                        <m:ctrlPr>
                          <a:rPr lang="en-GB" sz="3600" b="1" i="1" smtClean="0">
                            <a:latin typeface="Cambria Math" panose="02040503050406030204" pitchFamily="18" charset="0"/>
                            <a:ea typeface="Cambria Math" panose="02040503050406030204" pitchFamily="18" charset="0"/>
                          </a:rPr>
                        </m:ctrlPr>
                      </m:sSubPr>
                      <m:e>
                        <m:r>
                          <a:rPr lang="en-GB" sz="3600" b="1" i="1" smtClean="0">
                            <a:latin typeface="Cambria Math" panose="02040503050406030204" pitchFamily="18" charset="0"/>
                            <a:ea typeface="Cambria Math" panose="02040503050406030204" pitchFamily="18" charset="0"/>
                          </a:rPr>
                          <m:t>𝒌</m:t>
                        </m:r>
                      </m:e>
                      <m:sub>
                        <m:r>
                          <a:rPr lang="en-GB" sz="3600" b="1" i="1" smtClean="0">
                            <a:latin typeface="Cambria Math" panose="02040503050406030204" pitchFamily="18" charset="0"/>
                            <a:ea typeface="Cambria Math" panose="02040503050406030204" pitchFamily="18" charset="0"/>
                          </a:rPr>
                          <m:t>∥</m:t>
                        </m:r>
                      </m:sub>
                    </m:sSub>
                  </m:oMath>
                </a14:m>
                <a:r>
                  <a:rPr lang="en-GB" sz="3600" b="1" dirty="0">
                    <a:latin typeface="Aptos" panose="020B0004020202020204" pitchFamily="34" charset="0"/>
                  </a:rPr>
                  <a:t> for hot plasma </a:t>
                </a:r>
                <a:r>
                  <a:rPr lang="en-GB" sz="2500" b="1" dirty="0">
                    <a:latin typeface="Aptos" panose="020B0004020202020204" pitchFamily="34" charset="0"/>
                  </a:rPr>
                  <a:t>  </a:t>
                </a:r>
              </a:p>
            </p:txBody>
          </p:sp>
        </mc:Choice>
        <mc:Fallback xmlns="">
          <p:sp>
            <p:nvSpPr>
              <p:cNvPr id="4" name="TextBox 3">
                <a:extLst>
                  <a:ext uri="{FF2B5EF4-FFF2-40B4-BE49-F238E27FC236}">
                    <a16:creationId xmlns:a16="http://schemas.microsoft.com/office/drawing/2014/main" id="{2CC0BF89-1263-FED0-DB1F-97A0A0EE5FC5}"/>
                  </a:ext>
                </a:extLst>
              </p:cNvPr>
              <p:cNvSpPr txBox="1">
                <a:spLocks noRot="1" noChangeAspect="1" noMove="1" noResize="1" noEditPoints="1" noAdjustHandles="1" noChangeArrowheads="1" noChangeShapeType="1" noTextEdit="1"/>
              </p:cNvSpPr>
              <p:nvPr/>
            </p:nvSpPr>
            <p:spPr>
              <a:xfrm>
                <a:off x="323789" y="195707"/>
                <a:ext cx="11137898" cy="658129"/>
              </a:xfrm>
              <a:prstGeom prst="rect">
                <a:avLst/>
              </a:prstGeom>
              <a:blipFill>
                <a:blip r:embed="rId3"/>
                <a:stretch>
                  <a:fillRect l="-1642" t="-12037" b="-34259"/>
                </a:stretch>
              </a:blipFill>
            </p:spPr>
            <p:txBody>
              <a:bodyPr/>
              <a:lstStyle/>
              <a:p>
                <a:r>
                  <a:rPr lang="en-GB">
                    <a:noFill/>
                  </a:rPr>
                  <a:t> </a:t>
                </a:r>
              </a:p>
            </p:txBody>
          </p:sp>
        </mc:Fallback>
      </mc:AlternateContent>
      <p:sp>
        <p:nvSpPr>
          <p:cNvPr id="6" name="Footer Placeholder 3">
            <a:extLst>
              <a:ext uri="{FF2B5EF4-FFF2-40B4-BE49-F238E27FC236}">
                <a16:creationId xmlns:a16="http://schemas.microsoft.com/office/drawing/2014/main" id="{2F368BD1-CD0B-53B4-FE9D-AAA2E5BE5473}"/>
              </a:ext>
            </a:extLst>
          </p:cNvPr>
          <p:cNvSpPr>
            <a:spLocks noGrp="1"/>
          </p:cNvSpPr>
          <p:nvPr>
            <p:ph type="ftr" sz="quarter" idx="10"/>
          </p:nvPr>
        </p:nvSpPr>
        <p:spPr>
          <a:xfrm>
            <a:off x="876220" y="6387700"/>
            <a:ext cx="7810580" cy="365125"/>
          </a:xfrm>
        </p:spPr>
        <p:txBody>
          <a:bodyPr/>
          <a:lstStyle/>
          <a:p>
            <a:r>
              <a:rPr lang="en-US" dirty="0"/>
              <a:t>Ken McClements | </a:t>
            </a:r>
            <a:r>
              <a:rPr lang="en-GB" dirty="0"/>
              <a:t>19th Technical Meeting on Energetic Particles in Magnetic Confinement Systems</a:t>
            </a:r>
            <a:r>
              <a:rPr lang="en-US" dirty="0"/>
              <a:t> | Sept 28 2026</a:t>
            </a:r>
          </a:p>
        </p:txBody>
      </p:sp>
      <p:sp>
        <p:nvSpPr>
          <p:cNvPr id="3" name="TextBox 2">
            <a:extLst>
              <a:ext uri="{FF2B5EF4-FFF2-40B4-BE49-F238E27FC236}">
                <a16:creationId xmlns:a16="http://schemas.microsoft.com/office/drawing/2014/main" id="{3FE50033-BF6B-88FC-8A41-EEA4991D777A}"/>
              </a:ext>
            </a:extLst>
          </p:cNvPr>
          <p:cNvSpPr txBox="1"/>
          <p:nvPr/>
        </p:nvSpPr>
        <p:spPr>
          <a:xfrm>
            <a:off x="323789" y="5951116"/>
            <a:ext cx="11281859" cy="307777"/>
          </a:xfrm>
          <a:prstGeom prst="rect">
            <a:avLst/>
          </a:prstGeom>
          <a:noFill/>
        </p:spPr>
        <p:txBody>
          <a:bodyPr wrap="square" rtlCol="0">
            <a:spAutoFit/>
          </a:bodyPr>
          <a:lstStyle/>
          <a:p>
            <a:r>
              <a:rPr lang="en-GB" sz="1400" dirty="0"/>
              <a:t>[9] J W S Cook </a:t>
            </a:r>
            <a:r>
              <a:rPr lang="en-GB" sz="1400" i="1" dirty="0"/>
              <a:t>Plasma Phys. Control. Fusion </a:t>
            </a:r>
            <a:r>
              <a:rPr lang="en-GB" sz="1400" b="1" dirty="0"/>
              <a:t>64</a:t>
            </a:r>
            <a:r>
              <a:rPr lang="en-GB" sz="1400" dirty="0"/>
              <a:t> (2022) 115002	</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436C569-BFBF-F636-9825-F1CF6E5DEC49}"/>
                  </a:ext>
                </a:extLst>
              </p:cNvPr>
              <p:cNvSpPr txBox="1"/>
              <p:nvPr/>
            </p:nvSpPr>
            <p:spPr>
              <a:xfrm>
                <a:off x="433325" y="981845"/>
                <a:ext cx="11426715" cy="4841262"/>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dirty="0"/>
                  <a:t>We solve full dispersion relation for electromagnetic waves in ion cyclotron range hot </a:t>
                </a:r>
                <a:r>
                  <a:rPr lang="en-GB" i="1" dirty="0"/>
                  <a:t>uniform</a:t>
                </a:r>
                <a:r>
                  <a:rPr lang="en-GB" dirty="0"/>
                  <a:t> plasma (equilibrium gradients neglected) containing energetic ion ring-beam with distribution [9]</a:t>
                </a:r>
              </a:p>
              <a:p>
                <a:pPr marL="324000" indent="-324000">
                  <a:spcAft>
                    <a:spcPts val="600"/>
                  </a:spcAft>
                  <a:buFont typeface="Arial" panose="020B0604020202020204" pitchFamily="34" charset="0"/>
                  <a:buChar char="•"/>
                </a:pPr>
                <a:endParaRPr lang="en-GB" dirty="0"/>
              </a:p>
              <a:p>
                <a:pPr marL="324000" indent="-324000">
                  <a:spcAft>
                    <a:spcPts val="600"/>
                  </a:spcAft>
                  <a:buFont typeface="Arial" panose="020B0604020202020204" pitchFamily="34" charset="0"/>
                  <a:buChar char="•"/>
                </a:pPr>
                <a:endParaRPr lang="en-GB" dirty="0"/>
              </a:p>
              <a:p>
                <a:pPr marL="324000" indent="-324000">
                  <a:spcAft>
                    <a:spcPts val="600"/>
                  </a:spcAft>
                  <a:buFont typeface="Arial" panose="020B0604020202020204" pitchFamily="34" charset="0"/>
                  <a:buChar char="•"/>
                </a:pPr>
                <a:endParaRPr lang="en-GB" dirty="0"/>
              </a:p>
              <a:p>
                <a:pPr marL="324000" indent="-324000">
                  <a:spcAft>
                    <a:spcPts val="600"/>
                  </a:spcAft>
                  <a:buFont typeface="Arial" panose="020B0604020202020204" pitchFamily="34" charset="0"/>
                  <a:buChar char="•"/>
                </a:pPr>
                <a:r>
                  <a:rPr lang="en-GB" dirty="0"/>
                  <a:t>Thermal plasma ions &amp; electrons assigned temperatures, densities &amp; rotation rate characteristic of low field side in MAST-U #54046 (measured using Thomson scattering &amp; charge-exchange):</a:t>
                </a:r>
              </a:p>
              <a:p>
                <a:pPr marL="324000" indent="-324000">
                  <a:spcAft>
                    <a:spcPts val="600"/>
                  </a:spcAft>
                  <a:buFont typeface="Arial" panose="020B0604020202020204" pitchFamily="34" charset="0"/>
                  <a:buChar char="•"/>
                </a:pPr>
                <a:endParaRPr lang="en-GB" dirty="0"/>
              </a:p>
              <a:p>
                <a:pPr marL="324000" indent="-324000">
                  <a:spcAft>
                    <a:spcPts val="600"/>
                  </a:spcAft>
                  <a:buFont typeface="Arial" panose="020B0604020202020204" pitchFamily="34" charset="0"/>
                  <a:buChar char="•"/>
                </a:pPr>
                <a:endParaRPr lang="en-GB" dirty="0"/>
              </a:p>
              <a:p>
                <a:pPr marL="324000" indent="-324000">
                  <a:spcAft>
                    <a:spcPts val="600"/>
                  </a:spcAft>
                  <a:buClr>
                    <a:schemeClr val="bg1"/>
                  </a:buClr>
                  <a:buFont typeface="Arial" panose="020B0604020202020204" pitchFamily="34" charset="0"/>
                  <a:buChar char="•"/>
                </a:pPr>
                <a:r>
                  <a:rPr lang="en-GB" dirty="0"/>
                  <a:t>NB due to high poloidal field &amp; diamagnetic effects close to axis, </a:t>
                </a:r>
                <a14:m>
                  <m:oMath xmlns:m="http://schemas.openxmlformats.org/officeDocument/2006/math">
                    <m:r>
                      <a:rPr lang="en-GB" b="0" i="1" smtClean="0">
                        <a:latin typeface="Cambria Math" panose="02040503050406030204" pitchFamily="18" charset="0"/>
                      </a:rPr>
                      <m:t>𝐵</m:t>
                    </m:r>
                  </m:oMath>
                </a14:m>
                <a:r>
                  <a:rPr lang="en-GB" dirty="0"/>
                  <a:t> has flat profile on low field side</a:t>
                </a:r>
              </a:p>
              <a:p>
                <a:pPr marL="324000" indent="-324000">
                  <a:spcAft>
                    <a:spcPts val="600"/>
                  </a:spcAft>
                  <a:buClr>
                    <a:schemeClr val="tx1"/>
                  </a:buClr>
                  <a:buFont typeface="Arial" panose="020B0604020202020204" pitchFamily="34" charset="0"/>
                  <a:buChar char="•"/>
                </a:pPr>
                <a:r>
                  <a:rPr lang="en-GB" dirty="0"/>
                  <a:t>Population-inverted beam ions assumed to have mean energy equal to beam injection value (70 keV) &amp; very low concentration: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𝑏</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𝑒</m:t>
                        </m:r>
                      </m:sub>
                    </m:sSub>
                  </m:oMath>
                </a14:m>
                <a:r>
                  <a:rPr lang="en-GB" dirty="0"/>
                  <a:t> = 3</a:t>
                </a:r>
                <a:r>
                  <a:rPr lang="en-GB" dirty="0">
                    <a:sym typeface="Symbol" panose="05050102010706020507" pitchFamily="18" charset="2"/>
                  </a:rPr>
                  <a:t>10</a:t>
                </a:r>
                <a:r>
                  <a:rPr lang="en-GB" baseline="30000" dirty="0">
                    <a:sym typeface="Symbol" panose="05050102010706020507" pitchFamily="18" charset="2"/>
                  </a:rPr>
                  <a:t>-6</a:t>
                </a:r>
              </a:p>
              <a:p>
                <a:pPr marL="324000" indent="-324000">
                  <a:spcAft>
                    <a:spcPts val="600"/>
                  </a:spcAft>
                  <a:buClr>
                    <a:schemeClr val="tx1"/>
                  </a:buClr>
                  <a:buFont typeface="Arial" panose="020B0604020202020204" pitchFamily="34" charset="0"/>
                  <a:buChar char="•"/>
                </a:pPr>
                <a14:m>
                  <m:oMath xmlns:m="http://schemas.openxmlformats.org/officeDocument/2006/math">
                    <m:sSub>
                      <m:sSubPr>
                        <m:ctrlPr>
                          <a:rPr lang="en-GB" b="0" i="1" smtClean="0">
                            <a:latin typeface="Cambria Math" panose="02040503050406030204" pitchFamily="18" charset="0"/>
                            <a:sym typeface="Symbol" panose="05050102010706020507" pitchFamily="18" charset="2"/>
                          </a:rPr>
                        </m:ctrlPr>
                      </m:sSubPr>
                      <m:e>
                        <m:r>
                          <a:rPr lang="en-GB" b="0" i="1" smtClean="0">
                            <a:latin typeface="Cambria Math" panose="02040503050406030204" pitchFamily="18" charset="0"/>
                            <a:sym typeface="Symbol" panose="05050102010706020507" pitchFamily="18" charset="2"/>
                          </a:rPr>
                          <m:t>𝑣</m:t>
                        </m:r>
                      </m:e>
                      <m:sub>
                        <m:r>
                          <a:rPr lang="en-GB" i="1" smtClean="0">
                            <a:latin typeface="Cambria Math" panose="02040503050406030204" pitchFamily="18" charset="0"/>
                            <a:ea typeface="Cambria Math" panose="02040503050406030204" pitchFamily="18" charset="0"/>
                            <a:sym typeface="Symbol" panose="05050102010706020507" pitchFamily="18" charset="2"/>
                          </a:rPr>
                          <m:t>∥</m:t>
                        </m:r>
                        <m:r>
                          <a:rPr lang="en-GB" b="0" i="1" smtClean="0">
                            <a:latin typeface="Cambria Math" panose="02040503050406030204" pitchFamily="18" charset="0"/>
                            <a:ea typeface="Cambria Math" panose="02040503050406030204" pitchFamily="18" charset="0"/>
                            <a:sym typeface="Symbol" panose="05050102010706020507" pitchFamily="18" charset="2"/>
                          </a:rPr>
                          <m:t>,</m:t>
                        </m:r>
                        <m:r>
                          <a:rPr lang="en-GB" b="0" i="1" smtClean="0">
                            <a:latin typeface="Cambria Math" panose="02040503050406030204" pitchFamily="18" charset="0"/>
                            <a:ea typeface="Cambria Math" panose="02040503050406030204" pitchFamily="18" charset="0"/>
                            <a:sym typeface="Symbol" panose="05050102010706020507" pitchFamily="18" charset="2"/>
                          </a:rPr>
                          <m:t>𝑡ℎ</m:t>
                        </m:r>
                      </m:sub>
                    </m:sSub>
                  </m:oMath>
                </a14:m>
                <a:r>
                  <a:rPr lang="en-GB" dirty="0">
                    <a:sym typeface="Symbol" panose="05050102010706020507" pitchFamily="18" charset="2"/>
                  </a:rPr>
                  <a:t> &amp; </a:t>
                </a:r>
                <a14:m>
                  <m:oMath xmlns:m="http://schemas.openxmlformats.org/officeDocument/2006/math">
                    <m:sSub>
                      <m:sSubPr>
                        <m:ctrlPr>
                          <a:rPr lang="en-GB" i="1">
                            <a:latin typeface="Cambria Math" panose="02040503050406030204" pitchFamily="18" charset="0"/>
                            <a:sym typeface="Symbol" panose="05050102010706020507" pitchFamily="18" charset="2"/>
                          </a:rPr>
                        </m:ctrlPr>
                      </m:sSubPr>
                      <m:e>
                        <m:r>
                          <a:rPr lang="en-GB" i="1">
                            <a:latin typeface="Cambria Math" panose="02040503050406030204" pitchFamily="18" charset="0"/>
                            <a:sym typeface="Symbol" panose="05050102010706020507" pitchFamily="18" charset="2"/>
                          </a:rPr>
                          <m:t>𝑣</m:t>
                        </m:r>
                      </m:e>
                      <m:sub>
                        <m:r>
                          <a:rPr lang="en-GB" i="1" smtClean="0">
                            <a:latin typeface="Cambria Math" panose="02040503050406030204" pitchFamily="18" charset="0"/>
                            <a:ea typeface="Cambria Math" panose="02040503050406030204" pitchFamily="18" charset="0"/>
                            <a:sym typeface="Symbol" panose="05050102010706020507" pitchFamily="18" charset="2"/>
                          </a:rPr>
                          <m:t>⊥</m:t>
                        </m:r>
                        <m:r>
                          <a:rPr lang="en-GB" i="1">
                            <a:latin typeface="Cambria Math" panose="02040503050406030204" pitchFamily="18" charset="0"/>
                            <a:ea typeface="Cambria Math" panose="02040503050406030204" pitchFamily="18" charset="0"/>
                            <a:sym typeface="Symbol" panose="05050102010706020507" pitchFamily="18" charset="2"/>
                          </a:rPr>
                          <m:t>,</m:t>
                        </m:r>
                        <m:r>
                          <a:rPr lang="en-GB" i="1">
                            <a:latin typeface="Cambria Math" panose="02040503050406030204" pitchFamily="18" charset="0"/>
                            <a:ea typeface="Cambria Math" panose="02040503050406030204" pitchFamily="18" charset="0"/>
                            <a:sym typeface="Symbol" panose="05050102010706020507" pitchFamily="18" charset="2"/>
                          </a:rPr>
                          <m:t>𝑡ℎ</m:t>
                        </m:r>
                      </m:sub>
                    </m:sSub>
                  </m:oMath>
                </a14:m>
                <a:r>
                  <a:rPr lang="en-GB" dirty="0">
                    <a:sym typeface="Symbol" panose="05050102010706020507" pitchFamily="18" charset="2"/>
                  </a:rPr>
                  <a:t> assumed to be 0.1% of injection speed – </a:t>
                </a:r>
                <a14:m>
                  <m:oMath xmlns:m="http://schemas.openxmlformats.org/officeDocument/2006/math">
                    <m:sSub>
                      <m:sSubPr>
                        <m:ctrlPr>
                          <a:rPr lang="en-GB" b="0" i="1" smtClean="0">
                            <a:latin typeface="Cambria Math" panose="02040503050406030204" pitchFamily="18" charset="0"/>
                            <a:sym typeface="Symbol" panose="05050102010706020507" pitchFamily="18" charset="2"/>
                          </a:rPr>
                        </m:ctrlPr>
                      </m:sSubPr>
                      <m:e>
                        <m:r>
                          <a:rPr lang="en-GB" b="0" i="1" smtClean="0">
                            <a:latin typeface="Cambria Math" panose="02040503050406030204" pitchFamily="18" charset="0"/>
                            <a:sym typeface="Symbol" panose="05050102010706020507" pitchFamily="18" charset="2"/>
                          </a:rPr>
                          <m:t>𝑓</m:t>
                        </m:r>
                      </m:e>
                      <m:sub>
                        <m:r>
                          <a:rPr lang="en-GB" b="0" i="1" smtClean="0">
                            <a:latin typeface="Cambria Math" panose="02040503050406030204" pitchFamily="18" charset="0"/>
                            <a:sym typeface="Symbol" panose="05050102010706020507" pitchFamily="18" charset="2"/>
                          </a:rPr>
                          <m:t>𝑏</m:t>
                        </m:r>
                      </m:sub>
                    </m:sSub>
                  </m:oMath>
                </a14:m>
                <a:r>
                  <a:rPr lang="en-GB" dirty="0">
                    <a:sym typeface="Symbol" panose="05050102010706020507" pitchFamily="18" charset="2"/>
                  </a:rPr>
                  <a:t> is essentially delta function </a:t>
                </a:r>
              </a:p>
              <a:p>
                <a:pPr marL="324000" indent="-324000">
                  <a:spcAft>
                    <a:spcPts val="600"/>
                  </a:spcAft>
                  <a:buClr>
                    <a:schemeClr val="tx1"/>
                  </a:buClr>
                  <a:buFont typeface="Arial" panose="020B0604020202020204" pitchFamily="34" charset="0"/>
                  <a:buChar char="•"/>
                </a:pPr>
                <a:r>
                  <a:rPr lang="en-GB" dirty="0">
                    <a:sym typeface="Symbol" panose="05050102010706020507" pitchFamily="18" charset="2"/>
                  </a:rPr>
                  <a:t>Critical parameter determining unstable frequencies is energetic ion pitch, </a:t>
                </a:r>
                <a14:m>
                  <m:oMath xmlns:m="http://schemas.openxmlformats.org/officeDocument/2006/math">
                    <m:r>
                      <a:rPr lang="en-GB" b="0" i="1" smtClean="0">
                        <a:latin typeface="Cambria Math" panose="02040503050406030204" pitchFamily="18" charset="0"/>
                        <a:sym typeface="Symbol" panose="05050102010706020507" pitchFamily="18" charset="2"/>
                      </a:rPr>
                      <m:t>𝑝</m:t>
                    </m:r>
                    <m:r>
                      <a:rPr lang="en-GB" b="0" i="1" smtClean="0">
                        <a:latin typeface="Cambria Math" panose="02040503050406030204" pitchFamily="18" charset="0"/>
                        <a:sym typeface="Symbol" panose="05050102010706020507" pitchFamily="18" charset="2"/>
                      </a:rPr>
                      <m:t>=</m:t>
                    </m:r>
                  </m:oMath>
                </a14:m>
                <a:r>
                  <a:rPr lang="en-GB" dirty="0">
                    <a:sym typeface="Symbol" panose="05050102010706020507" pitchFamily="18" charset="2"/>
                  </a:rPr>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ea typeface="Cambria Math" panose="02040503050406030204" pitchFamily="18" charset="0"/>
                          </a:rPr>
                          <m:t>∥0</m:t>
                        </m:r>
                      </m:sub>
                    </m:sSub>
                    <m:r>
                      <a:rPr lang="en-GB" b="0" i="1" smtClean="0">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d>
                          <m:dPr>
                            <m:ctrlPr>
                              <a:rPr lang="en-GB" i="1">
                                <a:latin typeface="Cambria Math" panose="02040503050406030204" pitchFamily="18" charset="0"/>
                                <a:ea typeface="Cambria Math" panose="02040503050406030204" pitchFamily="18" charset="0"/>
                              </a:rPr>
                            </m:ctrlPr>
                          </m:dPr>
                          <m:e>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𝑣</m:t>
                                </m:r>
                              </m:e>
                              <m:sub>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2</m:t>
                                </m:r>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𝑣</m:t>
                                </m:r>
                              </m:e>
                              <m:sub>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2</m:t>
                                </m:r>
                              </m:sup>
                            </m:sSubSup>
                          </m:e>
                        </m:d>
                      </m:e>
                      <m:sup>
                        <m:r>
                          <a:rPr lang="en-GB" b="0" i="1" smtClean="0">
                            <a:latin typeface="Cambria Math" panose="02040503050406030204" pitchFamily="18" charset="0"/>
                            <a:ea typeface="Cambria Math" panose="02040503050406030204" pitchFamily="18" charset="0"/>
                          </a:rPr>
                          <m:t>1/2</m:t>
                        </m:r>
                      </m:sup>
                    </m:sSup>
                  </m:oMath>
                </a14:m>
                <a:endParaRPr lang="en-GB" dirty="0"/>
              </a:p>
            </p:txBody>
          </p:sp>
        </mc:Choice>
        <mc:Fallback>
          <p:sp>
            <p:nvSpPr>
              <p:cNvPr id="8" name="TextBox 7">
                <a:extLst>
                  <a:ext uri="{FF2B5EF4-FFF2-40B4-BE49-F238E27FC236}">
                    <a16:creationId xmlns:a16="http://schemas.microsoft.com/office/drawing/2014/main" id="{A436C569-BFBF-F636-9825-F1CF6E5DEC49}"/>
                  </a:ext>
                </a:extLst>
              </p:cNvPr>
              <p:cNvSpPr txBox="1">
                <a:spLocks noRot="1" noChangeAspect="1" noMove="1" noResize="1" noEditPoints="1" noAdjustHandles="1" noChangeArrowheads="1" noChangeShapeType="1" noTextEdit="1"/>
              </p:cNvSpPr>
              <p:nvPr/>
            </p:nvSpPr>
            <p:spPr>
              <a:xfrm>
                <a:off x="433325" y="981845"/>
                <a:ext cx="11426715" cy="4841262"/>
              </a:xfrm>
              <a:prstGeom prst="rect">
                <a:avLst/>
              </a:prstGeom>
              <a:blipFill>
                <a:blip r:embed="rId4"/>
                <a:stretch>
                  <a:fillRect l="-320" t="-630" b="-10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E57F1DD-AC7F-67CB-69F5-A2A19A66C30C}"/>
                  </a:ext>
                </a:extLst>
              </p:cNvPr>
              <p:cNvSpPr txBox="1"/>
              <p:nvPr/>
            </p:nvSpPr>
            <p:spPr>
              <a:xfrm>
                <a:off x="2839456" y="1759035"/>
                <a:ext cx="6106562" cy="734240"/>
              </a:xfrm>
              <a:prstGeom prst="rect">
                <a:avLst/>
              </a:prstGeom>
              <a:noFill/>
            </p:spPr>
            <p:txBody>
              <a:bodyPr wrap="square">
                <a:spAutoFit/>
              </a:bodyPr>
              <a:lstStyle/>
              <a:p>
                <a:pPr/>
                <a14:m>
                  <m:oMathPara xmlns:m="http://schemas.openxmlformats.org/officeDocument/2006/math">
                    <m:oMath>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𝑓</m:t>
                          </m:r>
                        </m:e>
                        <m:sub>
                          <m:r>
                            <a:rPr lang="en-GB" sz="1800" b="0" i="1" smtClean="0">
                              <a:latin typeface="Cambria Math" panose="02040503050406030204" pitchFamily="18" charset="0"/>
                            </a:rPr>
                            <m:t>𝑏</m:t>
                          </m:r>
                        </m:sub>
                      </m:sSub>
                      <m:r>
                        <a:rPr lang="en-GB" sz="1800" b="0" i="1" smtClean="0">
                          <a:latin typeface="Cambria Math" panose="02040503050406030204" pitchFamily="18" charset="0"/>
                        </a:rPr>
                        <m:t>=</m:t>
                      </m:r>
                      <m:sSub>
                        <m:sSubPr>
                          <m:ctrlPr>
                            <a:rPr lang="en-GB" sz="1800" b="0" i="1" smtClean="0">
                              <a:latin typeface="Cambria Math" panose="02040503050406030204" pitchFamily="18" charset="0"/>
                            </a:rPr>
                          </m:ctrlPr>
                        </m:sSubPr>
                        <m:e>
                          <m:r>
                            <a:rPr lang="en-GB" sz="1800" b="0" i="1" smtClean="0">
                              <a:latin typeface="Cambria Math" panose="02040503050406030204" pitchFamily="18" charset="0"/>
                            </a:rPr>
                            <m:t>𝑓</m:t>
                          </m:r>
                        </m:e>
                        <m:sub>
                          <m:r>
                            <a:rPr lang="en-GB" sz="1800" b="0" i="1" smtClean="0">
                              <a:latin typeface="Cambria Math" panose="02040503050406030204" pitchFamily="18" charset="0"/>
                            </a:rPr>
                            <m:t>0</m:t>
                          </m:r>
                        </m:sub>
                      </m:sSub>
                      <m:r>
                        <m:rPr>
                          <m:nor/>
                        </m:rPr>
                        <a:rPr lang="en-GB" sz="1800" b="0" i="0" smtClean="0">
                          <a:latin typeface="Cambria Math" panose="02040503050406030204" pitchFamily="18" charset="0"/>
                        </a:rPr>
                        <m:t>exp</m:t>
                      </m:r>
                      <m:d>
                        <m:dPr>
                          <m:begChr m:val="["/>
                          <m:endChr m:val="]"/>
                          <m:ctrlPr>
                            <a:rPr lang="en-GB" sz="1800" b="0" i="1" smtClean="0">
                              <a:latin typeface="Cambria Math" panose="02040503050406030204" pitchFamily="18" charset="0"/>
                            </a:rPr>
                          </m:ctrlPr>
                        </m:dPr>
                        <m:e>
                          <m:r>
                            <a:rPr lang="en-GB" sz="1800"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ea typeface="Cambria Math" panose="02040503050406030204" pitchFamily="18" charset="0"/>
                                            </a:rPr>
                                            <m:t>∥</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ea typeface="Cambria Math" panose="02040503050406030204" pitchFamily="18" charset="0"/>
                                            </a:rPr>
                                            <m:t>∥0</m:t>
                                          </m:r>
                                        </m:sub>
                                      </m:sSub>
                                    </m:e>
                                  </m:d>
                                </m:e>
                                <m:sup>
                                  <m:r>
                                    <a:rPr lang="en-GB" sz="1800" b="0" i="1" smtClean="0">
                                      <a:latin typeface="Cambria Math" panose="02040503050406030204" pitchFamily="18" charset="0"/>
                                    </a:rPr>
                                    <m:t>2</m:t>
                                  </m:r>
                                </m:sup>
                              </m:sSup>
                            </m:num>
                            <m:den>
                              <m:sSubSup>
                                <m:sSubSupPr>
                                  <m:ctrlPr>
                                    <a:rPr lang="en-GB" sz="1800" b="0" i="1" smtClean="0">
                                      <a:latin typeface="Cambria Math" panose="02040503050406030204" pitchFamily="18" charset="0"/>
                                    </a:rPr>
                                  </m:ctrlPr>
                                </m:sSubSupPr>
                                <m:e>
                                  <m:r>
                                    <a:rPr lang="en-GB" sz="1800" b="0" i="1" smtClean="0">
                                      <a:latin typeface="Cambria Math" panose="02040503050406030204" pitchFamily="18" charset="0"/>
                                    </a:rPr>
                                    <m:t>𝑣</m:t>
                                  </m:r>
                                </m:e>
                                <m:sub>
                                  <m:r>
                                    <a:rPr lang="en-GB" sz="1800" b="0" i="1" smtClean="0">
                                      <a:latin typeface="Cambria Math" panose="02040503050406030204" pitchFamily="18" charset="0"/>
                                      <a:ea typeface="Cambria Math" panose="02040503050406030204" pitchFamily="18" charset="0"/>
                                    </a:rPr>
                                    <m:t>∥,</m:t>
                                  </m:r>
                                  <m:r>
                                    <a:rPr lang="en-GB" sz="1800" b="0" i="1" smtClean="0">
                                      <a:latin typeface="Cambria Math" panose="02040503050406030204" pitchFamily="18" charset="0"/>
                                      <a:ea typeface="Cambria Math" panose="02040503050406030204" pitchFamily="18" charset="0"/>
                                    </a:rPr>
                                    <m:t>𝑡ℎ</m:t>
                                  </m:r>
                                </m:sub>
                                <m:sup>
                                  <m:r>
                                    <a:rPr lang="en-GB" sz="1800" b="0" i="1" smtClean="0">
                                      <a:latin typeface="Cambria Math" panose="02040503050406030204" pitchFamily="18" charset="0"/>
                                    </a:rPr>
                                    <m:t>2</m:t>
                                  </m:r>
                                </m:sup>
                              </m:sSubSup>
                            </m:den>
                          </m:f>
                        </m:e>
                      </m:d>
                      <m:r>
                        <m:rPr>
                          <m:nor/>
                        </m:rPr>
                        <a:rPr lang="en-GB" i="0">
                          <a:latin typeface="Cambria Math" panose="02040503050406030204" pitchFamily="18" charset="0"/>
                        </a:rPr>
                        <m:t>exp</m:t>
                      </m:r>
                      <m:d>
                        <m:dPr>
                          <m:begChr m:val="["/>
                          <m:endChr m:val="]"/>
                          <m:ctrlPr>
                            <a:rPr lang="en-GB" i="1">
                              <a:latin typeface="Cambria Math" panose="02040503050406030204" pitchFamily="18" charset="0"/>
                            </a:rPr>
                          </m:ctrlPr>
                        </m:dPr>
                        <m:e>
                          <m:r>
                            <a:rPr lang="en-GB" i="1">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ea typeface="Cambria Math" panose="02040503050406030204" pitchFamily="18" charset="0"/>
                                            </a:rPr>
                                            <m:t>⊥</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ea typeface="Cambria Math" panose="02040503050406030204" pitchFamily="18" charset="0"/>
                                            </a:rPr>
                                            <m:t>⊥0</m:t>
                                          </m:r>
                                        </m:sub>
                                      </m:sSub>
                                    </m:e>
                                  </m:d>
                                </m:e>
                                <m:sup>
                                  <m:r>
                                    <a:rPr lang="en-GB" i="1">
                                      <a:latin typeface="Cambria Math" panose="02040503050406030204" pitchFamily="18" charset="0"/>
                                    </a:rPr>
                                    <m:t>2</m:t>
                                  </m:r>
                                </m:sup>
                              </m:sSup>
                            </m:num>
                            <m:den>
                              <m:sSubSup>
                                <m:sSubSupPr>
                                  <m:ctrlPr>
                                    <a:rPr lang="en-GB" i="1">
                                      <a:latin typeface="Cambria Math" panose="02040503050406030204" pitchFamily="18" charset="0"/>
                                    </a:rPr>
                                  </m:ctrlPr>
                                </m:sSubSupPr>
                                <m:e>
                                  <m:r>
                                    <a:rPr lang="en-GB" i="1">
                                      <a:latin typeface="Cambria Math" panose="02040503050406030204" pitchFamily="18" charset="0"/>
                                    </a:rPr>
                                    <m:t>𝑣</m:t>
                                  </m:r>
                                </m:e>
                                <m:sub>
                                  <m:r>
                                    <a:rPr lang="en-GB"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𝑡ℎ</m:t>
                                  </m:r>
                                </m:sub>
                                <m:sup>
                                  <m:r>
                                    <a:rPr lang="en-GB" i="1">
                                      <a:latin typeface="Cambria Math" panose="02040503050406030204" pitchFamily="18" charset="0"/>
                                    </a:rPr>
                                    <m:t>2</m:t>
                                  </m:r>
                                </m:sup>
                              </m:sSubSup>
                            </m:den>
                          </m:f>
                        </m:e>
                      </m:d>
                    </m:oMath>
                  </m:oMathPara>
                </a14:m>
                <a:endParaRPr lang="en-GB" dirty="0"/>
              </a:p>
            </p:txBody>
          </p:sp>
        </mc:Choice>
        <mc:Fallback xmlns="">
          <p:sp>
            <p:nvSpPr>
              <p:cNvPr id="11" name="TextBox 10">
                <a:extLst>
                  <a:ext uri="{FF2B5EF4-FFF2-40B4-BE49-F238E27FC236}">
                    <a16:creationId xmlns:a16="http://schemas.microsoft.com/office/drawing/2014/main" id="{0E57F1DD-AC7F-67CB-69F5-A2A19A66C30C}"/>
                  </a:ext>
                </a:extLst>
              </p:cNvPr>
              <p:cNvSpPr txBox="1">
                <a:spLocks noRot="1" noChangeAspect="1" noMove="1" noResize="1" noEditPoints="1" noAdjustHandles="1" noChangeArrowheads="1" noChangeShapeType="1" noTextEdit="1"/>
              </p:cNvSpPr>
              <p:nvPr/>
            </p:nvSpPr>
            <p:spPr>
              <a:xfrm>
                <a:off x="2839456" y="1759035"/>
                <a:ext cx="6106562" cy="73424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4425677-5BFF-0F9C-82A5-3BD4267EF9EB}"/>
                  </a:ext>
                </a:extLst>
              </p:cNvPr>
              <p:cNvSpPr txBox="1"/>
              <p:nvPr/>
            </p:nvSpPr>
            <p:spPr>
              <a:xfrm>
                <a:off x="3328314" y="3537054"/>
                <a:ext cx="7233775" cy="307200"/>
              </a:xfrm>
              <a:prstGeom prst="rect">
                <a:avLst/>
              </a:prstGeom>
              <a:noFill/>
            </p:spPr>
            <p:txBody>
              <a:bodyPr wrap="none" lIns="0" tIns="0" rIns="0" bIns="0" rtlCol="0">
                <a:spAutoFit/>
              </a:bodyPr>
              <a:lstStyle/>
              <a:p>
                <a:pPr/>
                <a14:m>
                  <m:oMathPara xmlns:m="http://schemas.openxmlformats.org/officeDocument/2006/math">
                    <m:oMath>
                      <m:r>
                        <a:rPr lang="en-GB" b="0" i="1" smtClean="0">
                          <a:latin typeface="Cambria Math" panose="02040503050406030204" pitchFamily="18" charset="0"/>
                        </a:rPr>
                        <m:t>𝐵</m:t>
                      </m:r>
                      <m:r>
                        <a:rPr lang="en-GB" b="0" i="1" smtClean="0">
                          <a:latin typeface="Cambria Math" panose="02040503050406030204" pitchFamily="18" charset="0"/>
                        </a:rPr>
                        <m:t>=0.6 </m:t>
                      </m:r>
                      <m:r>
                        <m:rPr>
                          <m:nor/>
                        </m:rPr>
                        <a:rPr lang="en-GB" b="0" i="0" smtClean="0">
                          <a:latin typeface="Cambria Math" panose="02040503050406030204" pitchFamily="18" charset="0"/>
                        </a:rPr>
                        <m:t>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𝑖</m:t>
                          </m:r>
                        </m:sub>
                      </m:sSub>
                      <m:r>
                        <a:rPr lang="en-GB" b="0" i="1" smtClean="0">
                          <a:latin typeface="Cambria Math" panose="02040503050406030204" pitchFamily="18" charset="0"/>
                        </a:rPr>
                        <m:t>=1.7 </m:t>
                      </m:r>
                      <m:r>
                        <m:rPr>
                          <m:nor/>
                        </m:rPr>
                        <a:rPr lang="en-GB" b="0" i="0" smtClean="0">
                          <a:latin typeface="Cambria Math" panose="02040503050406030204" pitchFamily="18" charset="0"/>
                        </a:rPr>
                        <m:t>keV,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𝑒</m:t>
                          </m:r>
                        </m:sub>
                      </m:sSub>
                      <m:r>
                        <a:rPr lang="en-GB" b="0" i="1" smtClean="0">
                          <a:latin typeface="Cambria Math" panose="02040503050406030204" pitchFamily="18" charset="0"/>
                        </a:rPr>
                        <m:t>=1.1 </m:t>
                      </m:r>
                      <m:r>
                        <m:rPr>
                          <m:nor/>
                        </m:rPr>
                        <a:rPr lang="en-GB" b="0" i="0" smtClean="0">
                          <a:latin typeface="Cambria Math" panose="02040503050406030204" pitchFamily="18" charset="0"/>
                        </a:rPr>
                        <m:t>keV,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𝑒</m:t>
                          </m:r>
                        </m:sub>
                      </m:sSub>
                      <m:r>
                        <a:rPr lang="en-GB" b="0" i="1" smtClean="0">
                          <a:latin typeface="Cambria Math" panose="02040503050406030204" pitchFamily="18" charset="0"/>
                        </a:rPr>
                        <m:t>=3</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10</m:t>
                          </m:r>
                        </m:e>
                        <m:sup>
                          <m:r>
                            <a:rPr lang="en-GB" b="0" i="1" smtClean="0">
                              <a:latin typeface="Cambria Math" panose="02040503050406030204" pitchFamily="18" charset="0"/>
                              <a:ea typeface="Cambria Math" panose="02040503050406030204" pitchFamily="18" charset="0"/>
                            </a:rPr>
                            <m:t>19</m:t>
                          </m:r>
                        </m:sup>
                      </m:sSup>
                      <m:sSup>
                        <m:sSupPr>
                          <m:ctrlPr>
                            <a:rPr lang="en-GB" b="0" i="0" smtClean="0">
                              <a:latin typeface="Cambria Math" panose="02040503050406030204" pitchFamily="18" charset="0"/>
                              <a:ea typeface="Cambria Math" panose="02040503050406030204" pitchFamily="18" charset="0"/>
                            </a:rPr>
                          </m:ctrlPr>
                        </m:sSupPr>
                        <m:e>
                          <m:r>
                            <m:rPr>
                              <m:nor/>
                            </m:rPr>
                            <a:rPr lang="en-GB" b="0" i="0" smtClean="0">
                              <a:latin typeface="Cambria Math" panose="02040503050406030204" pitchFamily="18" charset="0"/>
                              <a:ea typeface="Cambria Math" panose="02040503050406030204" pitchFamily="18" charset="0"/>
                            </a:rPr>
                            <m:t>m</m:t>
                          </m:r>
                        </m:e>
                        <m:sup>
                          <m:r>
                            <a:rPr lang="en-GB" b="0" i="1" smtClean="0">
                              <a:latin typeface="Cambria Math" panose="02040503050406030204" pitchFamily="18" charset="0"/>
                              <a:ea typeface="Cambria Math" panose="02040503050406030204" pitchFamily="18" charset="0"/>
                            </a:rPr>
                            <m:t>−3</m:t>
                          </m:r>
                        </m:sup>
                      </m:sSup>
                      <m:r>
                        <a:rPr lang="en-GB" b="0" i="1" smtClean="0">
                          <a:latin typeface="Cambria Math" panose="02040503050406030204" pitchFamily="18" charset="0"/>
                          <a:ea typeface="Cambria Math" panose="02040503050406030204" pitchFamily="18" charset="0"/>
                        </a:rPr>
                        <m:t>,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𝑣</m:t>
                          </m:r>
                        </m:e>
                        <m:sub>
                          <m:r>
                            <a:rPr lang="en-GB" b="0" i="1" smtClean="0">
                              <a:latin typeface="Cambria Math" panose="02040503050406030204" pitchFamily="18" charset="0"/>
                              <a:ea typeface="Cambria Math" panose="02040503050406030204" pitchFamily="18" charset="0"/>
                            </a:rPr>
                            <m:t>𝜑</m:t>
                          </m:r>
                        </m:sub>
                      </m:sSub>
                      <m:r>
                        <a:rPr lang="en-GB" b="0" i="1" smtClean="0">
                          <a:latin typeface="Cambria Math" panose="02040503050406030204" pitchFamily="18" charset="0"/>
                          <a:ea typeface="Cambria Math" panose="02040503050406030204" pitchFamily="18" charset="0"/>
                        </a:rPr>
                        <m:t>=60 </m:t>
                      </m:r>
                      <m:r>
                        <m:rPr>
                          <m:sty m:val="p"/>
                        </m:rPr>
                        <a:rPr lang="en-GB" b="0" i="0" smtClean="0">
                          <a:latin typeface="Cambria Math" panose="02040503050406030204" pitchFamily="18" charset="0"/>
                          <a:ea typeface="Cambria Math" panose="02040503050406030204" pitchFamily="18" charset="0"/>
                        </a:rPr>
                        <m:t>k</m:t>
                      </m:r>
                      <m:r>
                        <m:rPr>
                          <m:nor/>
                        </m:rPr>
                        <a:rPr lang="en-GB" b="0" i="0" smtClean="0">
                          <a:latin typeface="Cambria Math" panose="02040503050406030204" pitchFamily="18" charset="0"/>
                          <a:ea typeface="Cambria Math" panose="02040503050406030204" pitchFamily="18" charset="0"/>
                        </a:rPr>
                        <m:t>m</m:t>
                      </m:r>
                      <m:sSup>
                        <m:sSupPr>
                          <m:ctrlPr>
                            <a:rPr lang="en-GB" b="0" i="0" smtClean="0">
                              <a:latin typeface="Cambria Math" panose="02040503050406030204" pitchFamily="18" charset="0"/>
                              <a:ea typeface="Cambria Math" panose="02040503050406030204" pitchFamily="18" charset="0"/>
                            </a:rPr>
                          </m:ctrlPr>
                        </m:sSupPr>
                        <m:e>
                          <m:r>
                            <m:rPr>
                              <m:nor/>
                            </m:rPr>
                            <a:rPr lang="en-GB" b="0" i="0" smtClean="0">
                              <a:latin typeface="Cambria Math" panose="02040503050406030204" pitchFamily="18" charset="0"/>
                              <a:ea typeface="Cambria Math" panose="02040503050406030204" pitchFamily="18" charset="0"/>
                            </a:rPr>
                            <m:t> s</m:t>
                          </m:r>
                        </m:e>
                        <m:sup>
                          <m:r>
                            <a:rPr lang="en-GB" b="0" i="1" smtClean="0">
                              <a:latin typeface="Cambria Math" panose="02040503050406030204" pitchFamily="18" charset="0"/>
                              <a:ea typeface="Cambria Math" panose="02040503050406030204" pitchFamily="18" charset="0"/>
                            </a:rPr>
                            <m:t>−1</m:t>
                          </m:r>
                        </m:sup>
                      </m:sSup>
                    </m:oMath>
                  </m:oMathPara>
                </a14:m>
                <a:endParaRPr lang="en-GB" dirty="0"/>
              </a:p>
            </p:txBody>
          </p:sp>
        </mc:Choice>
        <mc:Fallback xmlns="">
          <p:sp>
            <p:nvSpPr>
              <p:cNvPr id="12" name="TextBox 11">
                <a:extLst>
                  <a:ext uri="{FF2B5EF4-FFF2-40B4-BE49-F238E27FC236}">
                    <a16:creationId xmlns:a16="http://schemas.microsoft.com/office/drawing/2014/main" id="{44425677-5BFF-0F9C-82A5-3BD4267EF9EB}"/>
                  </a:ext>
                </a:extLst>
              </p:cNvPr>
              <p:cNvSpPr txBox="1">
                <a:spLocks noRot="1" noChangeAspect="1" noMove="1" noResize="1" noEditPoints="1" noAdjustHandles="1" noChangeArrowheads="1" noChangeShapeType="1" noTextEdit="1"/>
              </p:cNvSpPr>
              <p:nvPr/>
            </p:nvSpPr>
            <p:spPr>
              <a:xfrm>
                <a:off x="3328314" y="3537054"/>
                <a:ext cx="7233775" cy="307200"/>
              </a:xfrm>
              <a:prstGeom prst="rect">
                <a:avLst/>
              </a:prstGeom>
              <a:blipFill>
                <a:blip r:embed="rId6"/>
                <a:stretch>
                  <a:fillRect l="-253" b="-19608"/>
                </a:stretch>
              </a:blipFill>
            </p:spPr>
            <p:txBody>
              <a:bodyPr/>
              <a:lstStyle/>
              <a:p>
                <a:r>
                  <a:rPr lang="en-GB">
                    <a:noFill/>
                  </a:rPr>
                  <a:t> </a:t>
                </a:r>
              </a:p>
            </p:txBody>
          </p:sp>
        </mc:Fallback>
      </mc:AlternateContent>
    </p:spTree>
    <p:extLst>
      <p:ext uri="{BB962C8B-B14F-4D97-AF65-F5344CB8AC3E}">
        <p14:creationId xmlns:p14="http://schemas.microsoft.com/office/powerpoint/2010/main" val="3874937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CF4D2-92B8-AE8D-BD1D-A9FEB09DC3B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BF88D65-E424-A771-724E-0475F86D70A3}"/>
              </a:ext>
            </a:extLst>
          </p:cNvPr>
          <p:cNvSpPr>
            <a:spLocks noGrp="1"/>
          </p:cNvSpPr>
          <p:nvPr>
            <p:ph type="sldNum" sz="quarter" idx="4"/>
          </p:nvPr>
        </p:nvSpPr>
        <p:spPr/>
        <p:txBody>
          <a:bodyPr/>
          <a:lstStyle/>
          <a:p>
            <a:fld id="{35482B25-261F-464E-BDD8-63296DE4D8A4}" type="slidenum">
              <a:rPr lang="en-US" smtClean="0"/>
              <a:pPr/>
              <a:t>12</a:t>
            </a:fld>
            <a:endParaRPr lang="en-US"/>
          </a:p>
        </p:txBody>
      </p:sp>
      <p:sp>
        <p:nvSpPr>
          <p:cNvPr id="4" name="TextBox 3">
            <a:extLst>
              <a:ext uri="{FF2B5EF4-FFF2-40B4-BE49-F238E27FC236}">
                <a16:creationId xmlns:a16="http://schemas.microsoft.com/office/drawing/2014/main" id="{4635E73B-9301-F913-FBE0-1F6B078E4BFA}"/>
              </a:ext>
            </a:extLst>
          </p:cNvPr>
          <p:cNvSpPr txBox="1"/>
          <p:nvPr/>
        </p:nvSpPr>
        <p:spPr>
          <a:xfrm>
            <a:off x="323789" y="195707"/>
            <a:ext cx="11137898" cy="646331"/>
          </a:xfrm>
          <a:prstGeom prst="rect">
            <a:avLst/>
          </a:prstGeom>
          <a:noFill/>
        </p:spPr>
        <p:txBody>
          <a:bodyPr wrap="square" rtlCol="0">
            <a:spAutoFit/>
          </a:bodyPr>
          <a:lstStyle/>
          <a:p>
            <a:r>
              <a:rPr lang="en-GB" sz="3600" b="1" dirty="0">
                <a:latin typeface="Aptos" panose="020B0004020202020204" pitchFamily="34" charset="0"/>
              </a:rPr>
              <a:t>ICE excitation by passing fast ions seems unlikely  </a:t>
            </a:r>
            <a:endParaRPr lang="en-GB" sz="2500" b="1" dirty="0">
              <a:latin typeface="Aptos" panose="020B0004020202020204" pitchFamily="34" charset="0"/>
            </a:endParaRPr>
          </a:p>
        </p:txBody>
      </p:sp>
      <p:sp>
        <p:nvSpPr>
          <p:cNvPr id="6" name="Footer Placeholder 3">
            <a:extLst>
              <a:ext uri="{FF2B5EF4-FFF2-40B4-BE49-F238E27FC236}">
                <a16:creationId xmlns:a16="http://schemas.microsoft.com/office/drawing/2014/main" id="{BF86B13C-BA21-C03C-8F63-77263CD148AE}"/>
              </a:ext>
            </a:extLst>
          </p:cNvPr>
          <p:cNvSpPr>
            <a:spLocks noGrp="1"/>
          </p:cNvSpPr>
          <p:nvPr>
            <p:ph type="ftr" sz="quarter" idx="10"/>
          </p:nvPr>
        </p:nvSpPr>
        <p:spPr>
          <a:xfrm>
            <a:off x="876220" y="6387700"/>
            <a:ext cx="7810580" cy="365125"/>
          </a:xfrm>
        </p:spPr>
        <p:txBody>
          <a:bodyPr/>
          <a:lstStyle/>
          <a:p>
            <a:r>
              <a:rPr lang="en-US" dirty="0"/>
              <a:t>Ken McClements | </a:t>
            </a:r>
            <a:r>
              <a:rPr lang="en-GB" dirty="0"/>
              <a:t>19th Technical Meeting on Energetic Particles in Magnetic Confinement Systems</a:t>
            </a:r>
            <a:r>
              <a:rPr lang="en-US" dirty="0"/>
              <a:t> | Sept 28 2026</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8196F5BC-0AA4-A9FA-8A7C-8129746D483A}"/>
                  </a:ext>
                </a:extLst>
              </p:cNvPr>
              <p:cNvSpPr txBox="1"/>
              <p:nvPr/>
            </p:nvSpPr>
            <p:spPr>
              <a:xfrm>
                <a:off x="433325" y="853836"/>
                <a:ext cx="4509763" cy="5363520"/>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dirty="0"/>
                  <a:t>Dispersion relation solved on 2D </a:t>
                </a:r>
                <a14:m>
                  <m:oMath xmlns:m="http://schemas.openxmlformats.org/officeDocument/2006/math">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r>
                          <a:rPr lang="en-GB">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e>
                    </m:d>
                  </m:oMath>
                </a14:m>
                <a:r>
                  <a:rPr lang="en-GB" dirty="0">
                    <a:ea typeface="Cambria Math" panose="02040503050406030204" pitchFamily="18" charset="0"/>
                  </a:rPr>
                  <a:t> </a:t>
                </a:r>
                <a:r>
                  <a:rPr lang="en-GB" dirty="0"/>
                  <a:t>grid</a:t>
                </a:r>
              </a:p>
              <a:p>
                <a:pPr marL="324000" indent="-324000">
                  <a:spcAft>
                    <a:spcPts val="600"/>
                  </a:spcAft>
                  <a:buFont typeface="Arial" panose="020B0604020202020204" pitchFamily="34" charset="0"/>
                  <a:buChar char="•"/>
                </a:pPr>
                <a:r>
                  <a:rPr lang="en-GB" dirty="0"/>
                  <a:t>Top plot: </a:t>
                </a:r>
                <a14:m>
                  <m:oMath xmlns:m="http://schemas.openxmlformats.org/officeDocument/2006/math">
                    <m:r>
                      <a:rPr lang="en-GB" i="1" smtClean="0">
                        <a:latin typeface="Cambria Math" panose="02040503050406030204" pitchFamily="18" charset="0"/>
                        <a:ea typeface="Cambria Math" panose="02040503050406030204" pitchFamily="18" charset="0"/>
                      </a:rPr>
                      <m:t>𝛾</m:t>
                    </m:r>
                  </m:oMath>
                </a14:m>
                <a:r>
                  <a:rPr lang="en-GB" dirty="0"/>
                  <a:t> in units of </a:t>
                </a:r>
                <a14:m>
                  <m:oMath xmlns:m="http://schemas.openxmlformats.org/officeDocument/2006/math">
                    <m:sSub>
                      <m:sSubPr>
                        <m:ctrlPr>
                          <a:rPr lang="el-GR" i="1" smtClean="0">
                            <a:latin typeface="Cambria Math" panose="02040503050406030204" pitchFamily="18" charset="0"/>
                            <a:ea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Ω</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𝑒𝐵</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𝑖</m:t>
                        </m:r>
                      </m:sub>
                    </m:sSub>
                  </m:oMath>
                </a14:m>
                <a:r>
                  <a:rPr lang="en-GB" dirty="0"/>
                  <a:t> versus </a:t>
                </a:r>
                <a14:m>
                  <m:oMath xmlns:m="http://schemas.openxmlformats.org/officeDocument/2006/math">
                    <m:r>
                      <m:rPr>
                        <m:sty m:val="p"/>
                      </m:rPr>
                      <a:rPr lang="en-GB" i="1" smtClean="0">
                        <a:latin typeface="Cambria Math" panose="02040503050406030204" pitchFamily="18" charset="0"/>
                        <a:ea typeface="Cambria Math" panose="02040503050406030204" pitchFamily="18" charset="0"/>
                      </a:rPr>
                      <m:t>ℓ</m:t>
                    </m:r>
                  </m:oMath>
                </a14:m>
                <a:r>
                  <a:rPr lang="en-GB" dirty="0"/>
                  <a:t> &amp; frequency in MHz; colours show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𝑉</m:t>
                        </m:r>
                      </m:e>
                      <m:sub>
                        <m:r>
                          <a:rPr lang="en-GB" b="0" i="1" smtClean="0">
                            <a:latin typeface="Cambria Math" panose="02040503050406030204" pitchFamily="18" charset="0"/>
                            <a:ea typeface="Cambria Math" panose="02040503050406030204" pitchFamily="18" charset="0"/>
                          </a:rPr>
                          <m:t>𝐴</m:t>
                        </m:r>
                      </m:sub>
                    </m:sSub>
                    <m:r>
                      <a:rPr lang="en-GB" b="0" i="1" smtClean="0">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a14:m>
                <a:r>
                  <a:rPr lang="en-GB" dirty="0"/>
                  <a:t>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𝑉</m:t>
                        </m:r>
                      </m:e>
                      <m:sub>
                        <m:r>
                          <a:rPr lang="en-GB" i="1">
                            <a:latin typeface="Cambria Math" panose="02040503050406030204" pitchFamily="18" charset="0"/>
                            <a:ea typeface="Cambria Math" panose="02040503050406030204" pitchFamily="18" charset="0"/>
                          </a:rPr>
                          <m:t>𝐴</m:t>
                        </m:r>
                      </m:sub>
                    </m:sSub>
                  </m:oMath>
                </a14:m>
                <a:r>
                  <a:rPr lang="en-GB" dirty="0"/>
                  <a:t> - Alfvén speed)</a:t>
                </a:r>
              </a:p>
              <a:p>
                <a:pPr marL="324000" indent="-324000">
                  <a:spcAft>
                    <a:spcPts val="600"/>
                  </a:spcAft>
                  <a:buFont typeface="Arial" panose="020B0604020202020204" pitchFamily="34" charset="0"/>
                  <a:buChar char="•"/>
                </a:pPr>
                <a:r>
                  <a:rPr lang="en-GB" dirty="0"/>
                  <a:t>Bottom plot: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𝑉</m:t>
                        </m:r>
                      </m:e>
                      <m:sub>
                        <m:r>
                          <a:rPr lang="en-GB" i="1">
                            <a:latin typeface="Cambria Math" panose="02040503050406030204" pitchFamily="18" charset="0"/>
                            <a:ea typeface="Cambria Math" panose="02040503050406030204" pitchFamily="18" charset="0"/>
                          </a:rPr>
                          <m:t>𝐴</m:t>
                        </m:r>
                      </m:sub>
                    </m:sSub>
                    <m:r>
                      <a:rPr lang="en-GB" i="1">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a14:m>
                <a:r>
                  <a:rPr lang="en-GB" dirty="0"/>
                  <a:t> versus </a:t>
                </a:r>
                <a14:m>
                  <m:oMath xmlns:m="http://schemas.openxmlformats.org/officeDocument/2006/math">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a14:m>
                <a:r>
                  <a:rPr lang="en-GB" dirty="0"/>
                  <a:t>; colours show </a:t>
                </a:r>
                <a14:m>
                  <m:oMath xmlns:m="http://schemas.openxmlformats.org/officeDocument/2006/math">
                    <m:r>
                      <a:rPr lang="en-GB" i="1">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a14:m>
                <a:r>
                  <a:rPr lang="en-GB" dirty="0"/>
                  <a:t>; straight lines show cyclotron resonances:</a:t>
                </a:r>
              </a:p>
              <a:p>
                <a:pPr lvl="1" algn="ctr">
                  <a:spcAft>
                    <a:spcPts val="600"/>
                  </a:spcAft>
                </a:pPr>
                <a14:m>
                  <m:oMath xmlns:m="http://schemas.openxmlformats.org/officeDocument/2006/math">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𝑘</m:t>
                        </m:r>
                      </m:e>
                      <m:sub>
                        <m:r>
                          <a:rPr lang="en-GB" b="0" i="1" smtClean="0">
                            <a:latin typeface="Cambria Math" panose="02040503050406030204" pitchFamily="18" charset="0"/>
                            <a:ea typeface="Cambria Math" panose="02040503050406030204" pitchFamily="18" charset="0"/>
                          </a:rPr>
                          <m:t>∥</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𝑣</m:t>
                        </m:r>
                      </m:e>
                      <m:sub>
                        <m:r>
                          <a:rPr lang="en-GB" b="0" i="1" smtClean="0">
                            <a:latin typeface="Cambria Math" panose="02040503050406030204" pitchFamily="18" charset="0"/>
                            <a:ea typeface="Cambria Math" panose="02040503050406030204" pitchFamily="18" charset="0"/>
                          </a:rPr>
                          <m:t>∥</m:t>
                        </m:r>
                      </m:sub>
                    </m:sSub>
                    <m:r>
                      <a:rPr lang="en-GB" b="0" i="1" smtClean="0">
                        <a:latin typeface="Cambria Math" panose="02040503050406030204" pitchFamily="18" charset="0"/>
                        <a:ea typeface="Cambria Math" panose="02040503050406030204" pitchFamily="18" charset="0"/>
                      </a:rPr>
                      <m:t>−</m:t>
                    </m:r>
                    <m:r>
                      <m:rPr>
                        <m:sty m:val="p"/>
                      </m:rPr>
                      <a:rPr lang="en-GB" b="0" i="1" smtClean="0">
                        <a:latin typeface="Cambria Math" panose="02040503050406030204" pitchFamily="18" charset="0"/>
                        <a:ea typeface="Cambria Math" panose="02040503050406030204" pitchFamily="18" charset="0"/>
                      </a:rPr>
                      <m:t>ℓ</m:t>
                    </m:r>
                    <m:sSub>
                      <m:sSubPr>
                        <m:ctrlPr>
                          <a:rPr lang="el-GR" b="0" i="1" smtClean="0">
                            <a:latin typeface="Cambria Math" panose="02040503050406030204" pitchFamily="18" charset="0"/>
                            <a:ea typeface="Cambria Math" panose="02040503050406030204" pitchFamily="18" charset="0"/>
                          </a:rPr>
                        </m:ctrlPr>
                      </m:sSubPr>
                      <m:e>
                        <m:r>
                          <m:rPr>
                            <m:sty m:val="p"/>
                          </m:rPr>
                          <a:rPr lang="el-GR" b="0" i="1" smtClean="0">
                            <a:latin typeface="Cambria Math" panose="02040503050406030204" pitchFamily="18" charset="0"/>
                            <a:ea typeface="Cambria Math" panose="02040503050406030204" pitchFamily="18" charset="0"/>
                          </a:rPr>
                          <m:t>Ω</m:t>
                        </m:r>
                      </m:e>
                      <m:sub>
                        <m:r>
                          <a:rPr lang="en-GB" b="0" i="1" smtClean="0">
                            <a:latin typeface="Cambria Math" panose="02040503050406030204" pitchFamily="18" charset="0"/>
                            <a:ea typeface="Cambria Math" panose="02040503050406030204" pitchFamily="18" charset="0"/>
                          </a:rPr>
                          <m:t>𝑖</m:t>
                        </m:r>
                      </m:sub>
                    </m:sSub>
                    <m:r>
                      <a:rPr lang="en-GB" b="0" i="1" smtClean="0">
                        <a:latin typeface="Cambria Math" panose="02040503050406030204" pitchFamily="18" charset="0"/>
                        <a:ea typeface="Cambria Math" panose="02040503050406030204" pitchFamily="18" charset="0"/>
                      </a:rPr>
                      <m:t>=0</m:t>
                    </m:r>
                  </m:oMath>
                </a14:m>
                <a:r>
                  <a:rPr lang="en-GB" dirty="0"/>
                  <a:t> </a:t>
                </a:r>
              </a:p>
              <a:p>
                <a:pPr marL="324000" indent="-324000">
                  <a:spcAft>
                    <a:spcPts val="600"/>
                  </a:spcAft>
                  <a:buFont typeface="Arial" panose="020B0604020202020204" pitchFamily="34" charset="0"/>
                  <a:buChar char="•"/>
                </a:pPr>
                <a:r>
                  <a:rPr lang="en-GB" dirty="0"/>
                  <a:t>Here, pitch </a:t>
                </a: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=0.85</m:t>
                    </m:r>
                  </m:oMath>
                </a14:m>
                <a:r>
                  <a:rPr lang="en-GB" dirty="0"/>
                  <a:t> - realistic for beam ions close to NBI tangency radius</a:t>
                </a:r>
              </a:p>
              <a:p>
                <a:pPr marL="324000" indent="-324000">
                  <a:spcAft>
                    <a:spcPts val="600"/>
                  </a:spcAft>
                  <a:buFont typeface="Wingdings" panose="05000000000000000000" pitchFamily="2" charset="2"/>
                  <a:buChar char="Ø"/>
                </a:pPr>
                <a:r>
                  <a:rPr lang="en-GB" dirty="0"/>
                  <a:t>instability occurs across broad range of frequencies, peaking between harmonics, due to large Doppler shifts arising from high </a:t>
                </a:r>
                <a14:m>
                  <m:oMath xmlns:m="http://schemas.openxmlformats.org/officeDocument/2006/math">
                    <m:r>
                      <a:rPr lang="en-GB" b="0" i="1" smtClean="0">
                        <a:latin typeface="Cambria Math" panose="02040503050406030204" pitchFamily="18" charset="0"/>
                      </a:rPr>
                      <m:t>𝑝</m:t>
                    </m:r>
                  </m:oMath>
                </a14:m>
                <a:endParaRPr lang="en-GB" dirty="0"/>
              </a:p>
              <a:p>
                <a:pPr marL="324000" indent="-324000">
                  <a:spcAft>
                    <a:spcPts val="600"/>
                  </a:spcAft>
                  <a:buFont typeface="Wingdings" panose="05000000000000000000" pitchFamily="2" charset="2"/>
                  <a:buChar char="Ø"/>
                </a:pPr>
                <a:r>
                  <a:rPr lang="en-GB" dirty="0"/>
                  <a:t>not consistent with ICE measurements showing strong emission at </a:t>
                </a:r>
                <a14:m>
                  <m:oMath xmlns:m="http://schemas.openxmlformats.org/officeDocument/2006/math">
                    <m:r>
                      <a:rPr lang="en-GB" i="1" smtClean="0">
                        <a:latin typeface="Cambria Math" panose="02040503050406030204" pitchFamily="18" charset="0"/>
                        <a:ea typeface="Cambria Math" panose="02040503050406030204" pitchFamily="18" charset="0"/>
                      </a:rPr>
                      <m:t>𝜔</m:t>
                    </m:r>
                    <m:r>
                      <a:rPr lang="en-GB" i="1" smtClean="0">
                        <a:latin typeface="Cambria Math" panose="02040503050406030204" pitchFamily="18" charset="0"/>
                        <a:ea typeface="Cambria Math" panose="02040503050406030204" pitchFamily="18" charset="0"/>
                      </a:rPr>
                      <m:t>≈</m:t>
                    </m:r>
                    <m:r>
                      <m:rPr>
                        <m:sty m:val="p"/>
                      </m:rPr>
                      <a:rPr lang="en-GB" i="1" smtClean="0">
                        <a:latin typeface="Cambria Math" panose="02040503050406030204" pitchFamily="18" charset="0"/>
                        <a:ea typeface="Cambria Math" panose="02040503050406030204" pitchFamily="18" charset="0"/>
                      </a:rPr>
                      <m:t>ℓ</m:t>
                    </m:r>
                    <m:sSub>
                      <m:sSubPr>
                        <m:ctrlPr>
                          <a:rPr lang="el-GR" i="1" smtClean="0">
                            <a:latin typeface="Cambria Math" panose="02040503050406030204" pitchFamily="18" charset="0"/>
                            <a:ea typeface="Cambria Math" panose="02040503050406030204" pitchFamily="18" charset="0"/>
                          </a:rPr>
                        </m:ctrlPr>
                      </m:sSubPr>
                      <m:e>
                        <m:r>
                          <m:rPr>
                            <m:sty m:val="p"/>
                          </m:rPr>
                          <a:rPr lang="el-GR" i="1" smtClean="0">
                            <a:latin typeface="Cambria Math" panose="02040503050406030204" pitchFamily="18" charset="0"/>
                            <a:ea typeface="Cambria Math" panose="02040503050406030204" pitchFamily="18" charset="0"/>
                          </a:rPr>
                          <m:t>Ω</m:t>
                        </m:r>
                      </m:e>
                      <m:sub>
                        <m:r>
                          <a:rPr lang="en-GB" b="0" i="1" smtClean="0">
                            <a:latin typeface="Cambria Math" panose="02040503050406030204" pitchFamily="18" charset="0"/>
                            <a:ea typeface="Cambria Math" panose="02040503050406030204" pitchFamily="18" charset="0"/>
                          </a:rPr>
                          <m:t>𝑖</m:t>
                        </m:r>
                      </m:sub>
                    </m:sSub>
                  </m:oMath>
                </a14:m>
                <a:r>
                  <a:rPr lang="en-GB" dirty="0"/>
                  <a:t>   </a:t>
                </a:r>
              </a:p>
            </p:txBody>
          </p:sp>
        </mc:Choice>
        <mc:Fallback>
          <p:sp>
            <p:nvSpPr>
              <p:cNvPr id="8" name="TextBox 7">
                <a:extLst>
                  <a:ext uri="{FF2B5EF4-FFF2-40B4-BE49-F238E27FC236}">
                    <a16:creationId xmlns:a16="http://schemas.microsoft.com/office/drawing/2014/main" id="{8196F5BC-0AA4-A9FA-8A7C-8129746D483A}"/>
                  </a:ext>
                </a:extLst>
              </p:cNvPr>
              <p:cNvSpPr txBox="1">
                <a:spLocks noRot="1" noChangeAspect="1" noMove="1" noResize="1" noEditPoints="1" noAdjustHandles="1" noChangeArrowheads="1" noChangeShapeType="1" noTextEdit="1"/>
              </p:cNvSpPr>
              <p:nvPr/>
            </p:nvSpPr>
            <p:spPr>
              <a:xfrm>
                <a:off x="433325" y="853836"/>
                <a:ext cx="4509763" cy="5363520"/>
              </a:xfrm>
              <a:prstGeom prst="rect">
                <a:avLst/>
              </a:prstGeom>
              <a:blipFill>
                <a:blip r:embed="rId3"/>
                <a:stretch>
                  <a:fillRect l="-811" t="-568" r="-1892"/>
                </a:stretch>
              </a:blipFill>
            </p:spPr>
            <p:txBody>
              <a:bodyPr/>
              <a:lstStyle/>
              <a:p>
                <a:r>
                  <a:rPr lang="en-GB">
                    <a:noFill/>
                  </a:rPr>
                  <a:t> </a:t>
                </a:r>
              </a:p>
            </p:txBody>
          </p:sp>
        </mc:Fallback>
      </mc:AlternateContent>
      <p:pic>
        <p:nvPicPr>
          <p:cNvPr id="12" name="Picture 11">
            <a:extLst>
              <a:ext uri="{FF2B5EF4-FFF2-40B4-BE49-F238E27FC236}">
                <a16:creationId xmlns:a16="http://schemas.microsoft.com/office/drawing/2014/main" id="{F21FEE2A-7516-06A0-1924-90F2537F3B28}"/>
              </a:ext>
            </a:extLst>
          </p:cNvPr>
          <p:cNvPicPr>
            <a:picLocks noChangeAspect="1"/>
          </p:cNvPicPr>
          <p:nvPr/>
        </p:nvPicPr>
        <p:blipFill>
          <a:blip r:embed="rId4"/>
          <a:stretch>
            <a:fillRect/>
          </a:stretch>
        </p:blipFill>
        <p:spPr>
          <a:xfrm>
            <a:off x="4933890" y="1056735"/>
            <a:ext cx="6918593" cy="5172419"/>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69764B6-C2E4-C691-334D-075CECA55F34}"/>
                  </a:ext>
                </a:extLst>
              </p:cNvPr>
              <p:cNvSpPr txBox="1"/>
              <p:nvPr/>
            </p:nvSpPr>
            <p:spPr>
              <a:xfrm rot="16200000">
                <a:off x="11206413" y="2009870"/>
                <a:ext cx="1104523" cy="375231"/>
              </a:xfrm>
              <a:prstGeom prst="rect">
                <a:avLst/>
              </a:prstGeom>
              <a:noFill/>
            </p:spPr>
            <p:txBody>
              <a:bodyPr wrap="square" rtlCol="0">
                <a:spAutoFit/>
              </a:bodyPr>
              <a:lstStyle/>
              <a:p>
                <a:pPr/>
                <a14:m>
                  <m:oMathPara xmlns:m="http://schemas.openxmlformats.org/officeDocument/2006/math">
                    <m:oMath>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𝑉</m:t>
                          </m:r>
                        </m:e>
                        <m:sub>
                          <m:r>
                            <a:rPr lang="en-GB" i="1">
                              <a:latin typeface="Cambria Math" panose="02040503050406030204" pitchFamily="18" charset="0"/>
                              <a:ea typeface="Cambria Math" panose="02040503050406030204" pitchFamily="18" charset="0"/>
                            </a:rPr>
                            <m:t>𝐴</m:t>
                          </m:r>
                        </m:sub>
                      </m:sSub>
                      <m:r>
                        <a:rPr lang="en-GB" i="1">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m:oMathPara>
                </a14:m>
                <a:endParaRPr lang="en-GB" dirty="0"/>
              </a:p>
            </p:txBody>
          </p:sp>
        </mc:Choice>
        <mc:Fallback xmlns="">
          <p:sp>
            <p:nvSpPr>
              <p:cNvPr id="2" name="TextBox 1">
                <a:extLst>
                  <a:ext uri="{FF2B5EF4-FFF2-40B4-BE49-F238E27FC236}">
                    <a16:creationId xmlns:a16="http://schemas.microsoft.com/office/drawing/2014/main" id="{569764B6-C2E4-C691-334D-075CECA55F34}"/>
                  </a:ext>
                </a:extLst>
              </p:cNvPr>
              <p:cNvSpPr txBox="1">
                <a:spLocks noRot="1" noChangeAspect="1" noMove="1" noResize="1" noEditPoints="1" noAdjustHandles="1" noChangeArrowheads="1" noChangeShapeType="1" noTextEdit="1"/>
              </p:cNvSpPr>
              <p:nvPr/>
            </p:nvSpPr>
            <p:spPr>
              <a:xfrm rot="16200000">
                <a:off x="11206413" y="2009870"/>
                <a:ext cx="1104523" cy="375231"/>
              </a:xfrm>
              <a:prstGeom prst="rect">
                <a:avLst/>
              </a:prstGeom>
              <a:blipFill>
                <a:blip r:embed="rId5"/>
                <a:stretch>
                  <a:fillRect r="-1290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2250F20-609E-FFDB-52EA-72708F66EDB3}"/>
                  </a:ext>
                </a:extLst>
              </p:cNvPr>
              <p:cNvSpPr txBox="1"/>
              <p:nvPr/>
            </p:nvSpPr>
            <p:spPr>
              <a:xfrm rot="16200000">
                <a:off x="11182527" y="4593544"/>
                <a:ext cx="1339913" cy="369332"/>
              </a:xfrm>
              <a:prstGeom prst="rect">
                <a:avLst/>
              </a:prstGeom>
              <a:noFill/>
            </p:spPr>
            <p:txBody>
              <a:bodyPr wrap="square" rtlCol="0">
                <a:spAutoFit/>
              </a:bodyPr>
              <a:lstStyle/>
              <a:p>
                <a:pPr/>
                <a14:m>
                  <m:oMathPara xmlns:m="http://schemas.openxmlformats.org/officeDocument/2006/math">
                    <m:oMath>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m:oMathPara>
                </a14:m>
                <a:endParaRPr lang="en-GB" dirty="0"/>
              </a:p>
            </p:txBody>
          </p:sp>
        </mc:Choice>
        <mc:Fallback xmlns="">
          <p:sp>
            <p:nvSpPr>
              <p:cNvPr id="3" name="TextBox 2">
                <a:extLst>
                  <a:ext uri="{FF2B5EF4-FFF2-40B4-BE49-F238E27FC236}">
                    <a16:creationId xmlns:a16="http://schemas.microsoft.com/office/drawing/2014/main" id="{D2250F20-609E-FFDB-52EA-72708F66EDB3}"/>
                  </a:ext>
                </a:extLst>
              </p:cNvPr>
              <p:cNvSpPr txBox="1">
                <a:spLocks noRot="1" noChangeAspect="1" noMove="1" noResize="1" noEditPoints="1" noAdjustHandles="1" noChangeArrowheads="1" noChangeShapeType="1" noTextEdit="1"/>
              </p:cNvSpPr>
              <p:nvPr/>
            </p:nvSpPr>
            <p:spPr>
              <a:xfrm rot="16200000">
                <a:off x="11182527" y="4593544"/>
                <a:ext cx="1339913" cy="369332"/>
              </a:xfrm>
              <a:prstGeom prst="rect">
                <a:avLst/>
              </a:prstGeom>
              <a:blipFill>
                <a:blip r:embed="rId6"/>
                <a:stretch>
                  <a:fillRect r="-14754"/>
                </a:stretch>
              </a:blipFill>
            </p:spPr>
            <p:txBody>
              <a:bodyPr/>
              <a:lstStyle/>
              <a:p>
                <a:r>
                  <a:rPr lang="en-GB">
                    <a:noFill/>
                  </a:rPr>
                  <a:t> </a:t>
                </a:r>
              </a:p>
            </p:txBody>
          </p:sp>
        </mc:Fallback>
      </mc:AlternateContent>
    </p:spTree>
    <p:extLst>
      <p:ext uri="{BB962C8B-B14F-4D97-AF65-F5344CB8AC3E}">
        <p14:creationId xmlns:p14="http://schemas.microsoft.com/office/powerpoint/2010/main" val="964519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D0695-79DD-D4CF-E367-8104657EA17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0C95D7E-4224-1724-38EE-7A8F7989DD61}"/>
              </a:ext>
            </a:extLst>
          </p:cNvPr>
          <p:cNvSpPr>
            <a:spLocks noGrp="1"/>
          </p:cNvSpPr>
          <p:nvPr>
            <p:ph type="sldNum" sz="quarter" idx="4"/>
          </p:nvPr>
        </p:nvSpPr>
        <p:spPr/>
        <p:txBody>
          <a:bodyPr/>
          <a:lstStyle/>
          <a:p>
            <a:fld id="{35482B25-261F-464E-BDD8-63296DE4D8A4}" type="slidenum">
              <a:rPr lang="en-US" smtClean="0"/>
              <a:pPr/>
              <a:t>13</a:t>
            </a:fld>
            <a:endParaRPr lang="en-US"/>
          </a:p>
        </p:txBody>
      </p:sp>
      <p:sp>
        <p:nvSpPr>
          <p:cNvPr id="4" name="TextBox 3">
            <a:extLst>
              <a:ext uri="{FF2B5EF4-FFF2-40B4-BE49-F238E27FC236}">
                <a16:creationId xmlns:a16="http://schemas.microsoft.com/office/drawing/2014/main" id="{D7FD91CA-FEC8-3132-481C-010C045061EA}"/>
              </a:ext>
            </a:extLst>
          </p:cNvPr>
          <p:cNvSpPr txBox="1"/>
          <p:nvPr/>
        </p:nvSpPr>
        <p:spPr>
          <a:xfrm>
            <a:off x="323789" y="195707"/>
            <a:ext cx="11137898" cy="646331"/>
          </a:xfrm>
          <a:prstGeom prst="rect">
            <a:avLst/>
          </a:prstGeom>
          <a:noFill/>
        </p:spPr>
        <p:txBody>
          <a:bodyPr wrap="square" rtlCol="0">
            <a:spAutoFit/>
          </a:bodyPr>
          <a:lstStyle/>
          <a:p>
            <a:r>
              <a:rPr lang="en-GB" sz="3600" b="1" dirty="0">
                <a:latin typeface="Aptos" panose="020B0004020202020204" pitchFamily="34" charset="0"/>
              </a:rPr>
              <a:t> ICE excitation by trapped fast ions seems likely</a:t>
            </a:r>
            <a:endParaRPr lang="en-GB" sz="2500" b="1" dirty="0">
              <a:latin typeface="Aptos" panose="020B0004020202020204" pitchFamily="34" charset="0"/>
            </a:endParaRPr>
          </a:p>
        </p:txBody>
      </p:sp>
      <p:sp>
        <p:nvSpPr>
          <p:cNvPr id="6" name="Footer Placeholder 3">
            <a:extLst>
              <a:ext uri="{FF2B5EF4-FFF2-40B4-BE49-F238E27FC236}">
                <a16:creationId xmlns:a16="http://schemas.microsoft.com/office/drawing/2014/main" id="{3BA38A93-0389-A229-FA36-7864C9B224B3}"/>
              </a:ext>
            </a:extLst>
          </p:cNvPr>
          <p:cNvSpPr>
            <a:spLocks noGrp="1"/>
          </p:cNvSpPr>
          <p:nvPr>
            <p:ph type="ftr" sz="quarter" idx="10"/>
          </p:nvPr>
        </p:nvSpPr>
        <p:spPr>
          <a:xfrm>
            <a:off x="876220" y="6387700"/>
            <a:ext cx="7810580" cy="365125"/>
          </a:xfrm>
        </p:spPr>
        <p:txBody>
          <a:bodyPr/>
          <a:lstStyle/>
          <a:p>
            <a:r>
              <a:rPr lang="en-US" dirty="0"/>
              <a:t>Ken McClements | </a:t>
            </a:r>
            <a:r>
              <a:rPr lang="en-GB" dirty="0"/>
              <a:t>19th Technical Meeting on Energetic Particles in Magnetic Confinement Systems</a:t>
            </a:r>
            <a:r>
              <a:rPr lang="en-US" dirty="0"/>
              <a:t> | Sept 28 2026</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5E6FBB4-E9B7-D9D4-E799-CF7C2B0AAB17}"/>
                  </a:ext>
                </a:extLst>
              </p:cNvPr>
              <p:cNvSpPr txBox="1"/>
              <p:nvPr/>
            </p:nvSpPr>
            <p:spPr>
              <a:xfrm>
                <a:off x="433325" y="853836"/>
                <a:ext cx="4446493" cy="5468933"/>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dirty="0"/>
                  <a:t>Plots are for </a:t>
                </a: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=0.13</m:t>
                    </m:r>
                  </m:oMath>
                </a14:m>
                <a:r>
                  <a:rPr lang="en-GB" dirty="0"/>
                  <a:t> – ions driving ICE now assumed deeply trapped</a:t>
                </a:r>
              </a:p>
              <a:p>
                <a:pPr marL="324000" indent="-324000">
                  <a:spcAft>
                    <a:spcPts val="600"/>
                  </a:spcAft>
                  <a:buFont typeface="Arial" panose="020B0604020202020204" pitchFamily="34" charset="0"/>
                  <a:buChar char="•"/>
                </a:pPr>
                <a:r>
                  <a:rPr lang="en-GB" dirty="0"/>
                  <a:t>Unstable frequencies clustered around </a:t>
                </a:r>
                <a14:m>
                  <m:oMath xmlns:m="http://schemas.openxmlformats.org/officeDocument/2006/math">
                    <m:r>
                      <m:rPr>
                        <m:sty m:val="p"/>
                      </m:rPr>
                      <a:rPr lang="en-GB" i="1">
                        <a:latin typeface="Cambria Math" panose="02040503050406030204" pitchFamily="18" charset="0"/>
                        <a:ea typeface="Cambria Math" panose="02040503050406030204" pitchFamily="18" charset="0"/>
                      </a:rPr>
                      <m:t>ℓ</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ea typeface="Cambria Math" panose="02040503050406030204" pitchFamily="18" charset="0"/>
                          </a:rPr>
                          <m:t>𝑖</m:t>
                        </m:r>
                      </m:sub>
                    </m:sSub>
                  </m:oMath>
                </a14:m>
                <a:r>
                  <a:rPr lang="en-GB" dirty="0"/>
                  <a:t> with clearly-defined stable regions in-between</a:t>
                </a:r>
              </a:p>
              <a:p>
                <a:pPr marL="324000" indent="-324000">
                  <a:spcAft>
                    <a:spcPts val="600"/>
                  </a:spcAft>
                  <a:buFont typeface="Arial" panose="020B0604020202020204" pitchFamily="34" charset="0"/>
                  <a:buChar char="•"/>
                </a:pPr>
                <a:r>
                  <a:rPr lang="en-GB" dirty="0"/>
                  <a:t>Doublet structure at each harmonic corresponds to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r>
                      <a:rPr lang="en-GB" b="0" i="1" smtClean="0">
                        <a:latin typeface="Cambria Math" panose="02040503050406030204" pitchFamily="18" charset="0"/>
                        <a:ea typeface="Cambria Math" panose="02040503050406030204" pitchFamily="18" charset="0"/>
                      </a:rPr>
                      <m:t>&lt;0</m:t>
                    </m:r>
                  </m:oMath>
                </a14:m>
                <a:r>
                  <a:rPr lang="en-GB" dirty="0"/>
                  <a:t> &amp;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r>
                      <a:rPr lang="en-GB" b="0" i="1" smtClean="0">
                        <a:latin typeface="Cambria Math" panose="02040503050406030204" pitchFamily="18" charset="0"/>
                        <a:ea typeface="Cambria Math" panose="02040503050406030204" pitchFamily="18" charset="0"/>
                      </a:rPr>
                      <m:t>&gt;</m:t>
                    </m:r>
                    <m:r>
                      <a:rPr lang="en-GB" i="1">
                        <a:latin typeface="Cambria Math" panose="02040503050406030204" pitchFamily="18" charset="0"/>
                        <a:ea typeface="Cambria Math" panose="02040503050406030204" pitchFamily="18" charset="0"/>
                      </a:rPr>
                      <m:t>0</m:t>
                    </m:r>
                  </m:oMath>
                </a14:m>
                <a:r>
                  <a:rPr lang="en-GB" dirty="0"/>
                  <a:t> </a:t>
                </a:r>
              </a:p>
              <a:p>
                <a:pPr marL="324000" indent="-324000">
                  <a:spcAft>
                    <a:spcPts val="600"/>
                  </a:spcAft>
                  <a:buFont typeface="Arial" panose="020B0604020202020204" pitchFamily="34" charset="0"/>
                  <a:buChar char="•"/>
                </a:pPr>
                <a:r>
                  <a:rPr lang="en-GB" dirty="0"/>
                  <a:t>Instability extends to higher harmonics &amp; growth rates are also higher</a:t>
                </a:r>
              </a:p>
              <a:p>
                <a:pPr marL="324000" indent="-324000">
                  <a:spcAft>
                    <a:spcPts val="600"/>
                  </a:spcAft>
                  <a:buFont typeface="Wingdings" panose="05000000000000000000" pitchFamily="2" charset="2"/>
                  <a:buChar char="Ø"/>
                </a:pPr>
                <a:r>
                  <a:rPr lang="en-GB" dirty="0"/>
                  <a:t>results in closer agreement with experiment than those obtained when energetic ions were assumed to have high pitch (</a:t>
                </a: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=0.85</m:t>
                    </m:r>
                  </m:oMath>
                </a14:m>
                <a:r>
                  <a:rPr lang="en-GB" dirty="0"/>
                  <a:t>) </a:t>
                </a:r>
              </a:p>
              <a:p>
                <a:pPr marL="324000" indent="-324000">
                  <a:spcAft>
                    <a:spcPts val="600"/>
                  </a:spcAft>
                  <a:buFont typeface="Wingdings" panose="05000000000000000000" pitchFamily="2" charset="2"/>
                  <a:buChar char="Ø"/>
                </a:pPr>
                <a:r>
                  <a:rPr lang="en-GB" dirty="0"/>
                  <a:t>ICE doublet structure not usually observed in MAST-U – population-inverted trapped energetic ions may have wider range of </a:t>
                </a:r>
                <a14:m>
                  <m:oMath xmlns:m="http://schemas.openxmlformats.org/officeDocument/2006/math">
                    <m:r>
                      <a:rPr lang="en-GB" b="0" i="1" smtClean="0">
                        <a:latin typeface="Cambria Math" panose="02040503050406030204" pitchFamily="18" charset="0"/>
                      </a:rPr>
                      <m:t>𝑝</m:t>
                    </m:r>
                  </m:oMath>
                </a14:m>
                <a:r>
                  <a:rPr lang="en-GB" dirty="0"/>
                  <a:t> than those assumed here</a:t>
                </a:r>
              </a:p>
            </p:txBody>
          </p:sp>
        </mc:Choice>
        <mc:Fallback xmlns="">
          <p:sp>
            <p:nvSpPr>
              <p:cNvPr id="8" name="TextBox 7">
                <a:extLst>
                  <a:ext uri="{FF2B5EF4-FFF2-40B4-BE49-F238E27FC236}">
                    <a16:creationId xmlns:a16="http://schemas.microsoft.com/office/drawing/2014/main" id="{55E6FBB4-E9B7-D9D4-E799-CF7C2B0AAB17}"/>
                  </a:ext>
                </a:extLst>
              </p:cNvPr>
              <p:cNvSpPr txBox="1">
                <a:spLocks noRot="1" noChangeAspect="1" noMove="1" noResize="1" noEditPoints="1" noAdjustHandles="1" noChangeArrowheads="1" noChangeShapeType="1" noTextEdit="1"/>
              </p:cNvSpPr>
              <p:nvPr/>
            </p:nvSpPr>
            <p:spPr>
              <a:xfrm>
                <a:off x="433325" y="853836"/>
                <a:ext cx="4446493" cy="5468933"/>
              </a:xfrm>
              <a:prstGeom prst="rect">
                <a:avLst/>
              </a:prstGeom>
              <a:blipFill>
                <a:blip r:embed="rId3"/>
                <a:stretch>
                  <a:fillRect l="-823" t="-557" r="-2058" b="-892"/>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id="{DB052CF1-4819-46F5-CBEE-7B40F8C45DD9}"/>
              </a:ext>
            </a:extLst>
          </p:cNvPr>
          <p:cNvPicPr>
            <a:picLocks noChangeAspect="1"/>
          </p:cNvPicPr>
          <p:nvPr/>
        </p:nvPicPr>
        <p:blipFill>
          <a:blip r:embed="rId4"/>
          <a:stretch>
            <a:fillRect/>
          </a:stretch>
        </p:blipFill>
        <p:spPr>
          <a:xfrm>
            <a:off x="4879818" y="1036922"/>
            <a:ext cx="6940627" cy="5155894"/>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C23C679-FE3F-BEFB-BA2B-7B59E33CEC15}"/>
                  </a:ext>
                </a:extLst>
              </p:cNvPr>
              <p:cNvSpPr txBox="1"/>
              <p:nvPr/>
            </p:nvSpPr>
            <p:spPr>
              <a:xfrm rot="16200000">
                <a:off x="11206413" y="2009870"/>
                <a:ext cx="1104523" cy="375231"/>
              </a:xfrm>
              <a:prstGeom prst="rect">
                <a:avLst/>
              </a:prstGeom>
              <a:noFill/>
            </p:spPr>
            <p:txBody>
              <a:bodyPr wrap="square" rtlCol="0">
                <a:spAutoFit/>
              </a:bodyPr>
              <a:lstStyle/>
              <a:p>
                <a:pPr/>
                <a14:m>
                  <m:oMathPara xmlns:m="http://schemas.openxmlformats.org/officeDocument/2006/math">
                    <m:oMath>
                      <m:sSub>
                        <m:sSubPr>
                          <m:ctrlPr>
                            <a:rPr lang="en-GB" i="1">
                              <a:latin typeface="Cambria Math" panose="02040503050406030204" pitchFamily="18" charset="0"/>
                            </a:rPr>
                          </m:ctrlPr>
                        </m:sSubPr>
                        <m:e>
                          <m:r>
                            <a:rPr lang="en-GB" i="1">
                              <a:latin typeface="Cambria Math" panose="02040503050406030204" pitchFamily="18" charset="0"/>
                            </a:rPr>
                            <m:t>𝑘</m:t>
                          </m:r>
                        </m:e>
                        <m:sub>
                          <m:r>
                            <a:rPr lang="en-GB" i="1">
                              <a:latin typeface="Cambria Math" panose="02040503050406030204" pitchFamily="18" charset="0"/>
                              <a:ea typeface="Cambria Math" panose="02040503050406030204" pitchFamily="18" charset="0"/>
                            </a:rPr>
                            <m:t>∥</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𝑉</m:t>
                          </m:r>
                        </m:e>
                        <m:sub>
                          <m:r>
                            <a:rPr lang="en-GB" i="1">
                              <a:latin typeface="Cambria Math" panose="02040503050406030204" pitchFamily="18" charset="0"/>
                              <a:ea typeface="Cambria Math" panose="02040503050406030204" pitchFamily="18" charset="0"/>
                            </a:rPr>
                            <m:t>𝐴</m:t>
                          </m:r>
                        </m:sub>
                      </m:sSub>
                      <m:r>
                        <a:rPr lang="en-GB" i="1">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m:oMathPara>
                </a14:m>
                <a:endParaRPr lang="en-GB" dirty="0"/>
              </a:p>
            </p:txBody>
          </p:sp>
        </mc:Choice>
        <mc:Fallback xmlns="">
          <p:sp>
            <p:nvSpPr>
              <p:cNvPr id="10" name="TextBox 9">
                <a:extLst>
                  <a:ext uri="{FF2B5EF4-FFF2-40B4-BE49-F238E27FC236}">
                    <a16:creationId xmlns:a16="http://schemas.microsoft.com/office/drawing/2014/main" id="{7C23C679-FE3F-BEFB-BA2B-7B59E33CEC15}"/>
                  </a:ext>
                </a:extLst>
              </p:cNvPr>
              <p:cNvSpPr txBox="1">
                <a:spLocks noRot="1" noChangeAspect="1" noMove="1" noResize="1" noEditPoints="1" noAdjustHandles="1" noChangeArrowheads="1" noChangeShapeType="1" noTextEdit="1"/>
              </p:cNvSpPr>
              <p:nvPr/>
            </p:nvSpPr>
            <p:spPr>
              <a:xfrm rot="16200000">
                <a:off x="11206413" y="2009870"/>
                <a:ext cx="1104523" cy="375231"/>
              </a:xfrm>
              <a:prstGeom prst="rect">
                <a:avLst/>
              </a:prstGeom>
              <a:blipFill>
                <a:blip r:embed="rId5"/>
                <a:stretch>
                  <a:fillRect r="-1290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C99CE47-FF79-659B-6C67-1491B8EAB276}"/>
                  </a:ext>
                </a:extLst>
              </p:cNvPr>
              <p:cNvSpPr txBox="1"/>
              <p:nvPr/>
            </p:nvSpPr>
            <p:spPr>
              <a:xfrm rot="16200000">
                <a:off x="11182527" y="4593544"/>
                <a:ext cx="1339913" cy="369332"/>
              </a:xfrm>
              <a:prstGeom prst="rect">
                <a:avLst/>
              </a:prstGeom>
              <a:noFill/>
            </p:spPr>
            <p:txBody>
              <a:bodyPr wrap="square" rtlCol="0">
                <a:spAutoFit/>
              </a:bodyPr>
              <a:lstStyle/>
              <a:p>
                <a:pPr/>
                <a14:m>
                  <m:oMathPara xmlns:m="http://schemas.openxmlformats.org/officeDocument/2006/math">
                    <m:oMath>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m:t>
                      </m:r>
                      <m:sSub>
                        <m:sSubPr>
                          <m:ctrlPr>
                            <a:rPr lang="el-GR" i="1">
                              <a:latin typeface="Cambria Math" panose="02040503050406030204" pitchFamily="18" charset="0"/>
                              <a:ea typeface="Cambria Math" panose="02040503050406030204" pitchFamily="18" charset="0"/>
                            </a:rPr>
                          </m:ctrlPr>
                        </m:sSubPr>
                        <m:e>
                          <m:r>
                            <m:rPr>
                              <m:sty m:val="p"/>
                            </m:rPr>
                            <a:rPr lang="el-GR" i="1">
                              <a:latin typeface="Cambria Math" panose="02040503050406030204" pitchFamily="18" charset="0"/>
                              <a:ea typeface="Cambria Math" panose="02040503050406030204" pitchFamily="18" charset="0"/>
                            </a:rPr>
                            <m:t>Ω</m:t>
                          </m:r>
                        </m:e>
                        <m:sub>
                          <m:r>
                            <a:rPr lang="en-GB" i="1">
                              <a:latin typeface="Cambria Math" panose="02040503050406030204" pitchFamily="18" charset="0"/>
                            </a:rPr>
                            <m:t>𝑖</m:t>
                          </m:r>
                        </m:sub>
                      </m:sSub>
                    </m:oMath>
                  </m:oMathPara>
                </a14:m>
                <a:endParaRPr lang="en-GB" dirty="0"/>
              </a:p>
            </p:txBody>
          </p:sp>
        </mc:Choice>
        <mc:Fallback xmlns="">
          <p:sp>
            <p:nvSpPr>
              <p:cNvPr id="12" name="TextBox 11">
                <a:extLst>
                  <a:ext uri="{FF2B5EF4-FFF2-40B4-BE49-F238E27FC236}">
                    <a16:creationId xmlns:a16="http://schemas.microsoft.com/office/drawing/2014/main" id="{2C99CE47-FF79-659B-6C67-1491B8EAB276}"/>
                  </a:ext>
                </a:extLst>
              </p:cNvPr>
              <p:cNvSpPr txBox="1">
                <a:spLocks noRot="1" noChangeAspect="1" noMove="1" noResize="1" noEditPoints="1" noAdjustHandles="1" noChangeArrowheads="1" noChangeShapeType="1" noTextEdit="1"/>
              </p:cNvSpPr>
              <p:nvPr/>
            </p:nvSpPr>
            <p:spPr>
              <a:xfrm rot="16200000">
                <a:off x="11182527" y="4593544"/>
                <a:ext cx="1339913" cy="369332"/>
              </a:xfrm>
              <a:prstGeom prst="rect">
                <a:avLst/>
              </a:prstGeom>
              <a:blipFill>
                <a:blip r:embed="rId6"/>
                <a:stretch>
                  <a:fillRect r="-14754"/>
                </a:stretch>
              </a:blipFill>
            </p:spPr>
            <p:txBody>
              <a:bodyPr/>
              <a:lstStyle/>
              <a:p>
                <a:r>
                  <a:rPr lang="en-GB">
                    <a:noFill/>
                  </a:rPr>
                  <a:t> </a:t>
                </a:r>
              </a:p>
            </p:txBody>
          </p:sp>
        </mc:Fallback>
      </mc:AlternateContent>
    </p:spTree>
    <p:extLst>
      <p:ext uri="{BB962C8B-B14F-4D97-AF65-F5344CB8AC3E}">
        <p14:creationId xmlns:p14="http://schemas.microsoft.com/office/powerpoint/2010/main" val="2046195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D340F-A5A6-B645-F91E-5E70EE8979A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3028D08-A34A-842C-96BF-046737D86D5A}"/>
              </a:ext>
            </a:extLst>
          </p:cNvPr>
          <p:cNvSpPr>
            <a:spLocks noGrp="1"/>
          </p:cNvSpPr>
          <p:nvPr>
            <p:ph type="sldNum" sz="quarter" idx="4"/>
          </p:nvPr>
        </p:nvSpPr>
        <p:spPr/>
        <p:txBody>
          <a:bodyPr/>
          <a:lstStyle/>
          <a:p>
            <a:fld id="{35482B25-261F-464E-BDD8-63296DE4D8A4}" type="slidenum">
              <a:rPr lang="en-US" smtClean="0"/>
              <a:pPr/>
              <a:t>14</a:t>
            </a:fld>
            <a:endParaRPr lang="en-US"/>
          </a:p>
        </p:txBody>
      </p:sp>
      <p:sp>
        <p:nvSpPr>
          <p:cNvPr id="4" name="TextBox 3">
            <a:extLst>
              <a:ext uri="{FF2B5EF4-FFF2-40B4-BE49-F238E27FC236}">
                <a16:creationId xmlns:a16="http://schemas.microsoft.com/office/drawing/2014/main" id="{37EEFDCF-54ED-4085-B985-546424008F36}"/>
              </a:ext>
            </a:extLst>
          </p:cNvPr>
          <p:cNvSpPr txBox="1"/>
          <p:nvPr/>
        </p:nvSpPr>
        <p:spPr>
          <a:xfrm>
            <a:off x="323789" y="195707"/>
            <a:ext cx="11137898" cy="646331"/>
          </a:xfrm>
          <a:prstGeom prst="rect">
            <a:avLst/>
          </a:prstGeom>
          <a:noFill/>
        </p:spPr>
        <p:txBody>
          <a:bodyPr wrap="square" rtlCol="0">
            <a:spAutoFit/>
          </a:bodyPr>
          <a:lstStyle/>
          <a:p>
            <a:r>
              <a:rPr lang="en-GB" sz="3600" b="1" dirty="0">
                <a:latin typeface="Aptos" panose="020B0004020202020204" pitchFamily="34" charset="0"/>
              </a:rPr>
              <a:t>Conclusions</a:t>
            </a:r>
            <a:r>
              <a:rPr lang="en-GB" sz="2500" b="1" dirty="0">
                <a:latin typeface="Aptos" panose="020B0004020202020204" pitchFamily="34" charset="0"/>
              </a:rPr>
              <a:t>  </a:t>
            </a:r>
          </a:p>
        </p:txBody>
      </p:sp>
      <p:sp>
        <p:nvSpPr>
          <p:cNvPr id="6" name="Footer Placeholder 3">
            <a:extLst>
              <a:ext uri="{FF2B5EF4-FFF2-40B4-BE49-F238E27FC236}">
                <a16:creationId xmlns:a16="http://schemas.microsoft.com/office/drawing/2014/main" id="{20344A47-37C9-75FF-110A-86E60810EF1E}"/>
              </a:ext>
            </a:extLst>
          </p:cNvPr>
          <p:cNvSpPr>
            <a:spLocks noGrp="1"/>
          </p:cNvSpPr>
          <p:nvPr>
            <p:ph type="ftr" sz="quarter" idx="10"/>
          </p:nvPr>
        </p:nvSpPr>
        <p:spPr>
          <a:xfrm>
            <a:off x="876220" y="6387700"/>
            <a:ext cx="7810580" cy="365125"/>
          </a:xfrm>
        </p:spPr>
        <p:txBody>
          <a:bodyPr/>
          <a:lstStyle/>
          <a:p>
            <a:r>
              <a:rPr lang="en-US" dirty="0"/>
              <a:t>Ken McClements | </a:t>
            </a:r>
            <a:r>
              <a:rPr lang="en-GB" dirty="0"/>
              <a:t>19th Technical Meeting on Energetic Particles in Magnetic Confinement Systems</a:t>
            </a:r>
            <a:r>
              <a:rPr lang="en-US" dirty="0"/>
              <a:t> | Sept 28 2026</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3881555-C3E5-69A3-69CF-277480340D7D}"/>
                  </a:ext>
                </a:extLst>
              </p:cNvPr>
              <p:cNvSpPr txBox="1"/>
              <p:nvPr/>
            </p:nvSpPr>
            <p:spPr>
              <a:xfrm>
                <a:off x="433325" y="896425"/>
                <a:ext cx="11589677" cy="5478423"/>
              </a:xfrm>
              <a:prstGeom prst="rect">
                <a:avLst/>
              </a:prstGeom>
              <a:noFill/>
            </p:spPr>
            <p:txBody>
              <a:bodyPr wrap="square" rtlCol="0">
                <a:spAutoFit/>
              </a:bodyPr>
              <a:lstStyle/>
              <a:p>
                <a:pPr marL="324000" indent="-324000">
                  <a:spcAft>
                    <a:spcPts val="600"/>
                  </a:spcAft>
                  <a:buFont typeface="Arial" panose="020B0604020202020204" pitchFamily="34" charset="0"/>
                  <a:buChar char="•"/>
                </a:pPr>
                <a:r>
                  <a:rPr lang="en-GB" sz="2000" dirty="0"/>
                  <a:t>ICE frequently occurs close to harmonics of ion cyclotron frequency during NBI in  MAST-U</a:t>
                </a:r>
              </a:p>
              <a:p>
                <a:pPr marL="800100" lvl="1" indent="-342900">
                  <a:spcAft>
                    <a:spcPts val="600"/>
                  </a:spcAft>
                  <a:buFont typeface="Wingdings" panose="05000000000000000000" pitchFamily="2" charset="2"/>
                  <a:buChar char="Ø"/>
                </a:pPr>
                <a:r>
                  <a:rPr lang="en-GB" sz="2000" dirty="0"/>
                  <a:t>generally transient &amp; correlated with MHD activity or energetic particle-driven instabilities</a:t>
                </a:r>
              </a:p>
              <a:p>
                <a:pPr marL="324000" indent="-324000">
                  <a:spcAft>
                    <a:spcPts val="600"/>
                  </a:spcAft>
                  <a:buFont typeface="Arial" panose="020B0604020202020204" pitchFamily="34" charset="0"/>
                  <a:buChar char="•"/>
                </a:pPr>
                <a:r>
                  <a:rPr lang="en-GB" sz="2000" dirty="0"/>
                  <a:t>MAST-U ICE clearly distinct from other cyclotron resonance-driven instabilities (GAEs &amp; CAEs):</a:t>
                </a:r>
              </a:p>
              <a:p>
                <a:pPr marL="800100" lvl="1" indent="-342900">
                  <a:spcAft>
                    <a:spcPts val="600"/>
                  </a:spcAft>
                  <a:buFont typeface="Wingdings" panose="05000000000000000000" pitchFamily="2" charset="2"/>
                  <a:buChar char="Ø"/>
                </a:pPr>
                <a:r>
                  <a:rPr lang="en-GB" sz="2000" dirty="0"/>
                  <a:t>ICE is bursty whereas GAEs / CAEs are usually continuous </a:t>
                </a:r>
              </a:p>
              <a:p>
                <a:pPr marL="800100" lvl="1" indent="-342900">
                  <a:spcAft>
                    <a:spcPts val="600"/>
                  </a:spcAft>
                  <a:buFont typeface="Wingdings" panose="05000000000000000000" pitchFamily="2" charset="2"/>
                  <a:buChar char="Ø"/>
                </a:pPr>
                <a:r>
                  <a:rPr lang="en-GB" sz="2000" dirty="0"/>
                  <a:t>ICE </a:t>
                </a:r>
                <a14:m>
                  <m:oMath xmlns:m="http://schemas.openxmlformats.org/officeDocument/2006/math">
                    <m:r>
                      <a:rPr lang="en-GB" sz="2000" i="1">
                        <a:latin typeface="Cambria Math" panose="02040503050406030204" pitchFamily="18" charset="0"/>
                      </a:rPr>
                      <m:t>𝑛</m:t>
                    </m:r>
                  </m:oMath>
                </a14:m>
                <a:r>
                  <a:rPr lang="en-GB" sz="2000" dirty="0"/>
                  <a:t>’s overlap in frequency whereas those of CAEs / GAEs are at clearly-distinct frequencies   </a:t>
                </a:r>
              </a:p>
              <a:p>
                <a:pPr marL="324000" indent="-324000">
                  <a:spcAft>
                    <a:spcPts val="600"/>
                  </a:spcAft>
                  <a:buFont typeface="Arial" panose="020B0604020202020204" pitchFamily="34" charset="0"/>
                  <a:buChar char="•"/>
                </a:pPr>
                <a:r>
                  <a:rPr lang="en-GB" sz="2000" dirty="0"/>
                  <a:t>Solutions of dispersion relation for hot uniform plasma with ring-beam energetic ion component &amp; parameters representative of low field side of MAST-U plasmas in which ICE was detected</a:t>
                </a:r>
              </a:p>
              <a:p>
                <a:pPr marL="800100" lvl="1" indent="-342900">
                  <a:spcAft>
                    <a:spcPts val="600"/>
                  </a:spcAft>
                  <a:buFont typeface="Wingdings" panose="05000000000000000000" pitchFamily="2" charset="2"/>
                  <a:buChar char="Ø"/>
                </a:pPr>
                <a:r>
                  <a:rPr lang="en-GB" sz="2000" dirty="0"/>
                  <a:t>emission likely to be due to trapped (low pitch) fast ions with positive energy gradient</a:t>
                </a:r>
              </a:p>
              <a:p>
                <a:pPr marL="342900" indent="-342900">
                  <a:spcAft>
                    <a:spcPts val="600"/>
                  </a:spcAft>
                  <a:buFont typeface="Arial" panose="020B0604020202020204" pitchFamily="34" charset="0"/>
                  <a:buChar char="•"/>
                </a:pPr>
                <a:r>
                  <a:rPr lang="en-GB" sz="2000" dirty="0"/>
                  <a:t>Relevance for future devices?</a:t>
                </a:r>
              </a:p>
              <a:p>
                <a:pPr marL="800100" lvl="1" indent="-342900">
                  <a:spcAft>
                    <a:spcPts val="600"/>
                  </a:spcAft>
                  <a:buFont typeface="Wingdings" panose="05000000000000000000" pitchFamily="2" charset="2"/>
                  <a:buChar char="Ø"/>
                </a:pPr>
                <a:r>
                  <a:rPr lang="en-GB" sz="2000" dirty="0"/>
                  <a:t>not possible to assess impact (if any) of high harmonic ICE on energetic ion transport or losses in MAST-U since no other fast ion diagnostics have high enough data acquisition rate</a:t>
                </a:r>
              </a:p>
              <a:p>
                <a:pPr marL="800100" lvl="1" indent="-342900">
                  <a:spcAft>
                    <a:spcPts val="600"/>
                  </a:spcAft>
                  <a:buFont typeface="Wingdings" panose="05000000000000000000" pitchFamily="2" charset="2"/>
                  <a:buChar char="Ø"/>
                </a:pPr>
                <a:r>
                  <a:rPr lang="en-GB" sz="2000" dirty="0"/>
                  <a:t>existence of strong ICE signal seems to require departure of energetic ions from classical slowing-down behaviour – detection could provide useful early warning of off-normal events that are compromising energetic ion confinement    </a:t>
                </a:r>
              </a:p>
              <a:p>
                <a:pPr marL="324000" indent="-324000">
                  <a:spcAft>
                    <a:spcPts val="600"/>
                  </a:spcAft>
                  <a:buFont typeface="Arial" panose="020B0604020202020204" pitchFamily="34" charset="0"/>
                  <a:buChar char="•"/>
                </a:pPr>
                <a:endParaRPr lang="en-GB" sz="2000" dirty="0"/>
              </a:p>
            </p:txBody>
          </p:sp>
        </mc:Choice>
        <mc:Fallback xmlns="">
          <p:sp>
            <p:nvSpPr>
              <p:cNvPr id="3" name="TextBox 2">
                <a:extLst>
                  <a:ext uri="{FF2B5EF4-FFF2-40B4-BE49-F238E27FC236}">
                    <a16:creationId xmlns:a16="http://schemas.microsoft.com/office/drawing/2014/main" id="{83881555-C3E5-69A3-69CF-277480340D7D}"/>
                  </a:ext>
                </a:extLst>
              </p:cNvPr>
              <p:cNvSpPr txBox="1">
                <a:spLocks noRot="1" noChangeAspect="1" noMove="1" noResize="1" noEditPoints="1" noAdjustHandles="1" noChangeArrowheads="1" noChangeShapeType="1" noTextEdit="1"/>
              </p:cNvSpPr>
              <p:nvPr/>
            </p:nvSpPr>
            <p:spPr>
              <a:xfrm>
                <a:off x="433325" y="896425"/>
                <a:ext cx="11589677" cy="5478423"/>
              </a:xfrm>
              <a:prstGeom prst="rect">
                <a:avLst/>
              </a:prstGeom>
              <a:blipFill>
                <a:blip r:embed="rId3"/>
                <a:stretch>
                  <a:fillRect l="-473" t="-445" r="-1946"/>
                </a:stretch>
              </a:blipFill>
            </p:spPr>
            <p:txBody>
              <a:bodyPr/>
              <a:lstStyle/>
              <a:p>
                <a:r>
                  <a:rPr lang="en-GB">
                    <a:noFill/>
                  </a:rPr>
                  <a:t> </a:t>
                </a:r>
              </a:p>
            </p:txBody>
          </p:sp>
        </mc:Fallback>
      </mc:AlternateContent>
    </p:spTree>
    <p:extLst>
      <p:ext uri="{BB962C8B-B14F-4D97-AF65-F5344CB8AC3E}">
        <p14:creationId xmlns:p14="http://schemas.microsoft.com/office/powerpoint/2010/main" val="46974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1">
      <a:dk1>
        <a:srgbClr val="002F56"/>
      </a:dk1>
      <a:lt1>
        <a:srgbClr val="FFFFFF"/>
      </a:lt1>
      <a:dk2>
        <a:srgbClr val="000000"/>
      </a:dk2>
      <a:lt2>
        <a:srgbClr val="D1D2D3"/>
      </a:lt2>
      <a:accent1>
        <a:srgbClr val="002F56"/>
      </a:accent1>
      <a:accent2>
        <a:srgbClr val="F6D34D"/>
      </a:accent2>
      <a:accent3>
        <a:srgbClr val="006F45"/>
      </a:accent3>
      <a:accent4>
        <a:srgbClr val="0082CA"/>
      </a:accent4>
      <a:accent5>
        <a:srgbClr val="C9242C"/>
      </a:accent5>
      <a:accent6>
        <a:srgbClr val="808283"/>
      </a:accent6>
      <a:hlink>
        <a:srgbClr val="002F56"/>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4D7DE5F8-5B50-D54B-A56E-8D9716E41ED6}" vid="{59BD276D-3269-554A-BC34-F8363FA7ED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aa7aa17-2b56-4eef-868e-8de79531980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3E880072E4C24082BA2A7CAF3D727C" ma:contentTypeVersion="17" ma:contentTypeDescription="Create a new document." ma:contentTypeScope="" ma:versionID="161394c408d543c4448ef3af7e2b3983">
  <xsd:schema xmlns:xsd="http://www.w3.org/2001/XMLSchema" xmlns:xs="http://www.w3.org/2001/XMLSchema" xmlns:p="http://schemas.microsoft.com/office/2006/metadata/properties" xmlns:ns3="aaa7aa17-2b56-4eef-868e-8de79531980d" xmlns:ns4="348e84f1-518b-4e35-8723-3840e9659f98" targetNamespace="http://schemas.microsoft.com/office/2006/metadata/properties" ma:root="true" ma:fieldsID="38d5afd391ba0d53b96b1b06cf499845" ns3:_="" ns4:_="">
    <xsd:import namespace="aaa7aa17-2b56-4eef-868e-8de79531980d"/>
    <xsd:import namespace="348e84f1-518b-4e35-8723-3840e9659f9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_activity" minOccurs="0"/>
                <xsd:element ref="ns3:MediaServiceObjectDetectorVersions" minOccurs="0"/>
                <xsd:element ref="ns3:MediaLengthInSecond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a7aa17-2b56-4eef-868e-8de7953198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8e84f1-518b-4e35-8723-3840e9659f9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6977F2-F8A9-46C4-92C3-C0BBCB48B104}">
  <ds:schemaRefs>
    <ds:schemaRef ds:uri="http://schemas.microsoft.com/sharepoint/v3/contenttype/forms"/>
  </ds:schemaRefs>
</ds:datastoreItem>
</file>

<file path=customXml/itemProps2.xml><?xml version="1.0" encoding="utf-8"?>
<ds:datastoreItem xmlns:ds="http://schemas.openxmlformats.org/officeDocument/2006/customXml" ds:itemID="{C44565F7-E04C-4B9D-8CCD-1E5FCC2AE22F}">
  <ds:schemaRefs>
    <ds:schemaRef ds:uri="http://purl.org/dc/dcmitype/"/>
    <ds:schemaRef ds:uri="http://schemas.openxmlformats.org/package/2006/metadata/core-properties"/>
    <ds:schemaRef ds:uri="http://purl.org/dc/elements/1.1/"/>
    <ds:schemaRef ds:uri="http://schemas.microsoft.com/office/infopath/2007/PartnerControls"/>
    <ds:schemaRef ds:uri="http://www.w3.org/XML/1998/namespace"/>
    <ds:schemaRef ds:uri="http://schemas.microsoft.com/office/2006/metadata/properties"/>
    <ds:schemaRef ds:uri="http://schemas.microsoft.com/office/2006/documentManagement/types"/>
    <ds:schemaRef ds:uri="348e84f1-518b-4e35-8723-3840e9659f98"/>
    <ds:schemaRef ds:uri="aaa7aa17-2b56-4eef-868e-8de79531980d"/>
    <ds:schemaRef ds:uri="http://purl.org/dc/terms/"/>
  </ds:schemaRefs>
</ds:datastoreItem>
</file>

<file path=customXml/itemProps3.xml><?xml version="1.0" encoding="utf-8"?>
<ds:datastoreItem xmlns:ds="http://schemas.openxmlformats.org/officeDocument/2006/customXml" ds:itemID="{ED200A8A-9CAA-4B63-B879-DF8B64407C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a7aa17-2b56-4eef-868e-8de79531980d"/>
    <ds:schemaRef ds:uri="348e84f1-518b-4e35-8723-3840e9659f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UKAEA presentation (widescreen)</Template>
  <TotalTime>4226</TotalTime>
  <Words>2772</Words>
  <Application>Microsoft Office PowerPoint</Application>
  <PresentationFormat>Widescreen</PresentationFormat>
  <Paragraphs>281</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Arial Black</vt:lpstr>
      <vt:lpstr>Calibri</vt:lpstr>
      <vt:lpstr>Cambria Math</vt:lpstr>
      <vt:lpstr>Symbol</vt:lpstr>
      <vt:lpstr>Wingdings</vt:lpstr>
      <vt:lpstr>Office Theme</vt:lpstr>
      <vt:lpstr>Ken McClements UKAEA</vt:lpstr>
      <vt:lpstr>M B Dreval1, C A Michael2, R Ochoukov3, J W S Cook4, H J C Oliver4, D Ryan4,             R Sarwar4, R Scannell4, S E Sharapov4, A Stephen4, R O Dendy5, MAST Upgrade Team6, WPTE Team7   1Kharkov Institute of Physics and Technology, 61108 Kharkov, Ukraine 2 Physics &amp; Astronomy Dept., University of California Los Angeles, USA              3 MPI for Plasma Physics, Boltzmannstrasse 2, 85748 Garching, Germany 4 UKAEA, Culham Campus, Abingdon OX14 3DB, UK 5 Centre for Fusion, Space and Astrophysics, University of Warwick, Coventry, UK 6 See author list of J. R. Harrison et al., 2024 Nucl. Fusion 64 112017 7 See author list of N. Vianello et al. 2026 Nucl. Fusion 66 116010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Harrison, James R</dc:creator>
  <cp:lastModifiedBy>McClements, Ken G</cp:lastModifiedBy>
  <cp:revision>9</cp:revision>
  <cp:lastPrinted>2017-03-10T11:43:47Z</cp:lastPrinted>
  <dcterms:created xsi:type="dcterms:W3CDTF">2024-06-04T14:21:30Z</dcterms:created>
  <dcterms:modified xsi:type="dcterms:W3CDTF">2026-09-25T09:39:01Z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2759de7-3255-46b5-8dfe-736652f9c6c1_Enabled">
    <vt:lpwstr>true</vt:lpwstr>
  </property>
  <property fmtid="{D5CDD505-2E9C-101B-9397-08002B2CF9AE}" pid="3" name="MSIP_Label_22759de7-3255-46b5-8dfe-736652f9c6c1_SetDate">
    <vt:lpwstr>2024-06-05T13:14:16Z</vt:lpwstr>
  </property>
  <property fmtid="{D5CDD505-2E9C-101B-9397-08002B2CF9AE}" pid="4" name="MSIP_Label_22759de7-3255-46b5-8dfe-736652f9c6c1_Method">
    <vt:lpwstr>Standard</vt:lpwstr>
  </property>
  <property fmtid="{D5CDD505-2E9C-101B-9397-08002B2CF9AE}" pid="5" name="MSIP_Label_22759de7-3255-46b5-8dfe-736652f9c6c1_Name">
    <vt:lpwstr>22759de7-3255-46b5-8dfe-736652f9c6c1</vt:lpwstr>
  </property>
  <property fmtid="{D5CDD505-2E9C-101B-9397-08002B2CF9AE}" pid="6" name="MSIP_Label_22759de7-3255-46b5-8dfe-736652f9c6c1_SiteId">
    <vt:lpwstr>c6ac664b-ae27-4d5d-b4e6-bb5717196fc7</vt:lpwstr>
  </property>
  <property fmtid="{D5CDD505-2E9C-101B-9397-08002B2CF9AE}" pid="7" name="MSIP_Label_22759de7-3255-46b5-8dfe-736652f9c6c1_ActionId">
    <vt:lpwstr>33c48afd-0dd6-494b-ad62-1c094e3e76c8</vt:lpwstr>
  </property>
  <property fmtid="{D5CDD505-2E9C-101B-9397-08002B2CF9AE}" pid="8" name="MSIP_Label_22759de7-3255-46b5-8dfe-736652f9c6c1_ContentBits">
    <vt:lpwstr>0</vt:lpwstr>
  </property>
  <property fmtid="{D5CDD505-2E9C-101B-9397-08002B2CF9AE}" pid="9" name="ContentTypeId">
    <vt:lpwstr>0x0101003B3E880072E4C24082BA2A7CAF3D727C</vt:lpwstr>
  </property>
</Properties>
</file>