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8" r:id="rId2"/>
    <p:sldId id="2606" r:id="rId3"/>
    <p:sldId id="2657" r:id="rId4"/>
    <p:sldId id="2658" r:id="rId5"/>
    <p:sldId id="2635" r:id="rId6"/>
    <p:sldId id="2655" r:id="rId7"/>
    <p:sldId id="2669" r:id="rId8"/>
    <p:sldId id="2656" r:id="rId9"/>
    <p:sldId id="2670" r:id="rId10"/>
    <p:sldId id="2659" r:id="rId11"/>
    <p:sldId id="2640" r:id="rId12"/>
    <p:sldId id="2642" r:id="rId13"/>
    <p:sldId id="2671" r:id="rId14"/>
    <p:sldId id="291" r:id="rId15"/>
    <p:sldId id="2661" r:id="rId16"/>
    <p:sldId id="2664" r:id="rId17"/>
    <p:sldId id="2672" r:id="rId18"/>
    <p:sldId id="2662" r:id="rId19"/>
    <p:sldId id="2663" r:id="rId20"/>
    <p:sldId id="2648" r:id="rId21"/>
    <p:sldId id="2673" r:id="rId22"/>
    <p:sldId id="2674" r:id="rId23"/>
    <p:sldId id="2652" r:id="rId24"/>
    <p:sldId id="2675" r:id="rId25"/>
    <p:sldId id="2668" r:id="rId26"/>
    <p:sldId id="2660" r:id="rId27"/>
    <p:sldId id="2527" r:id="rId28"/>
    <p:sldId id="2607" r:id="rId29"/>
    <p:sldId id="2641" r:id="rId30"/>
    <p:sldId id="2643" r:id="rId31"/>
    <p:sldId id="2637" r:id="rId32"/>
    <p:sldId id="2665" r:id="rId33"/>
    <p:sldId id="2666" r:id="rId34"/>
    <p:sldId id="2667" r:id="rId35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09" userDrawn="1">
          <p15:clr>
            <a:srgbClr val="A4A3A4"/>
          </p15:clr>
        </p15:guide>
        <p15:guide id="2" pos="2370" userDrawn="1">
          <p15:clr>
            <a:srgbClr val="A4A3A4"/>
          </p15:clr>
        </p15:guide>
        <p15:guide id="3" orient="horz" pos="1882" userDrawn="1">
          <p15:clr>
            <a:srgbClr val="A4A3A4"/>
          </p15:clr>
        </p15:guide>
        <p15:guide id="4" orient="horz" pos="29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F2BF1E"/>
    <a:srgbClr val="009051"/>
    <a:srgbClr val="C6EEF3"/>
    <a:srgbClr val="FF2F92"/>
    <a:srgbClr val="FFC000"/>
    <a:srgbClr val="8EFA00"/>
    <a:srgbClr val="76D6FF"/>
    <a:srgbClr val="FFFF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06"/>
    <p:restoredTop sz="89307"/>
  </p:normalViewPr>
  <p:slideViewPr>
    <p:cSldViewPr snapToGrid="0">
      <p:cViewPr varScale="1">
        <p:scale>
          <a:sx n="115" d="100"/>
          <a:sy n="115" d="100"/>
        </p:scale>
        <p:origin x="216" y="528"/>
      </p:cViewPr>
      <p:guideLst>
        <p:guide pos="409"/>
        <p:guide pos="2370"/>
        <p:guide orient="horz" pos="1882"/>
        <p:guide orient="horz" pos="29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7B88AED-C6EF-184F-B336-C2128842D19A}" type="datetimeFigureOut">
              <a:rPr lang="en-US"/>
              <a:pPr>
                <a:defRPr/>
              </a:pPr>
              <a:t>9/29/26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7024DA0-804A-2349-B228-A6973AF50F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F9B527A-116A-874B-A85F-74F35655230F}" type="datetimeFigureOut">
              <a:rPr lang="en-US"/>
              <a:pPr>
                <a:defRPr/>
              </a:pPr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D57A780-2FD9-414B-B326-AFE130DDEB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2EC378-3EB1-2547-B9C0-DE037F5EF0DE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475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9F94C-4FFB-27E8-C45A-332471965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52BC0-0179-2716-2CA8-1E0EF2AEA5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3FF6B9-EE54-E07C-E49F-80CE50BD86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A26921-76E4-4E3B-06E6-BA988CC260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2EC378-3EB1-2547-B9C0-DE037F5EF0DE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8438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30541-DFDD-2857-E775-2E080C53E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B12A41-1D29-B1E1-C16E-F4938E018D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8CE93B-027C-CB8F-3492-4C1DDEA0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EB0C6-C699-5D0B-72CD-7AEF61E372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2EC378-3EB1-2547-B9C0-DE037F5EF0DE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5409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EB15D-5707-56B2-497C-E73EDA21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A560F9-EFD4-D5D2-19FA-49C3A32A03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72F786-4F79-A562-77B6-E225576FBC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32DD55-5E6F-743C-E9CB-81A3591D3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57A780-2FD9-414B-B326-AFE130DDEBA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03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01222-51EE-D7EA-420C-05D95917B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20F283-84C6-0C94-2BA6-768C759557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864450-5AD9-69EE-F0FF-5AE299FB58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60453-45C6-07FA-BC18-B55A15D71B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2EC378-3EB1-2547-B9C0-DE037F5EF0DE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8434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1F1B9-1CA3-53EC-E616-6139DACA7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903CF1-148E-8BDF-2DB4-244424455A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E0047D-411E-9DCF-70D8-FFFB8880A5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E11C07-54D5-91CF-0B25-01173A54A6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57A780-2FD9-414B-B326-AFE130DDEBA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75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D6304-4768-2DBF-D915-F491448D6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BA3342-FA87-A332-8695-212D48F293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A6B51E-CBD9-5FA9-8282-6874F6C96A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527BE-1FFE-4E04-2AF0-CBFC32755D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57A780-2FD9-414B-B326-AFE130DDEBA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38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57A780-2FD9-414B-B326-AFE130DDEBA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76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39957-77A2-704B-A196-FD1E5AF71ECD}" type="slidenum">
              <a:rPr lang="en-US" altLang="en-US"/>
              <a:pPr>
                <a:defRPr/>
              </a:pPr>
              <a:t>‹#›</a:t>
            </a:fld>
            <a:endParaRPr lang="en-US" altLang="en-US" sz="105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846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4000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05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2007C-E2E3-4942-A523-09162274D689}" type="slidenum">
              <a:rPr lang="en-US" altLang="en-US"/>
              <a:pPr>
                <a:defRPr/>
              </a:pPr>
              <a:t>‹#›</a:t>
            </a:fld>
            <a:endParaRPr lang="en-US" altLang="en-US" sz="105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73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0"/>
            <a:ext cx="38481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200150"/>
            <a:ext cx="38481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9EC22-DC23-6F4A-9994-3D7EFE97D11F}" type="slidenum">
              <a:rPr lang="en-US" altLang="en-US"/>
              <a:pPr>
                <a:defRPr/>
              </a:pPr>
              <a:t>‹#›</a:t>
            </a:fld>
            <a:endParaRPr lang="en-US" altLang="en-US" sz="105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85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3A85E-77ED-6C4D-BF84-634EE311032C}" type="slidenum">
              <a:rPr lang="en-US" altLang="en-US"/>
              <a:pPr>
                <a:defRPr/>
              </a:pPr>
              <a:t>‹#›</a:t>
            </a:fld>
            <a:endParaRPr lang="en-US" altLang="en-US" sz="105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54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25A7B-5A85-A54E-BB56-F2DF47F1D0F3}" type="slidenum">
              <a:rPr lang="en-US" altLang="en-US"/>
              <a:pPr>
                <a:defRPr/>
              </a:pPr>
              <a:t>‹#›</a:t>
            </a:fld>
            <a:endParaRPr lang="en-US" altLang="en-US" sz="105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95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2457A-0B20-B147-920B-975574D735A2}" type="slidenum">
              <a:rPr lang="en-US" altLang="en-US"/>
              <a:pPr>
                <a:defRPr/>
              </a:pPr>
              <a:t>‹#›</a:t>
            </a:fld>
            <a:endParaRPr lang="en-US" altLang="en-US" sz="105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347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A61A1-51BD-CD4D-B0C2-092634935E17}" type="slidenum">
              <a:rPr lang="en-US" altLang="en-US"/>
              <a:pPr>
                <a:defRPr/>
              </a:pPr>
              <a:t>‹#›</a:t>
            </a:fld>
            <a:endParaRPr lang="en-US" altLang="en-US" sz="105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96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D6F79-3780-B046-B82E-224E9CE73B3D}" type="slidenum">
              <a:rPr lang="en-US" altLang="en-US"/>
              <a:pPr>
                <a:defRPr/>
              </a:pPr>
              <a:t>‹#›</a:t>
            </a:fld>
            <a:endParaRPr lang="en-US" altLang="en-US" sz="105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70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BC106-8048-C345-9EC4-2B25B332F3A1}" type="slidenum">
              <a:rPr lang="en-US" altLang="en-US"/>
              <a:pPr>
                <a:defRPr/>
              </a:pPr>
              <a:t>‹#›</a:t>
            </a:fld>
            <a:endParaRPr lang="en-US" altLang="en-US" sz="105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489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9850" y="114300"/>
            <a:ext cx="2038350" cy="445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14300"/>
            <a:ext cx="5962650" cy="445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8ACB8-5566-1545-BA5C-E96F5D5DAFB5}" type="slidenum">
              <a:rPr lang="en-US" altLang="en-US"/>
              <a:pPr>
                <a:defRPr/>
              </a:pPr>
              <a:t>‹#›</a:t>
            </a:fld>
            <a:endParaRPr lang="en-US" altLang="en-US" sz="105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258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67879" marR="0" indent="-167879" algn="l" defTabSz="3429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 sz="1350" i="1"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62943"/>
            <a:ext cx="8229601" cy="369743"/>
          </a:xfrm>
          <a:prstGeom prst="rect">
            <a:avLst/>
          </a:prstGeom>
        </p:spPr>
        <p:txBody>
          <a:bodyPr/>
          <a:lstStyle>
            <a:lvl1pPr>
              <a:defRPr sz="1950"/>
            </a:lvl1pPr>
          </a:lstStyle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664F9B-4E12-C96E-18C2-05C13C6C815D}"/>
              </a:ext>
            </a:extLst>
          </p:cNvPr>
          <p:cNvSpPr txBox="1"/>
          <p:nvPr userDrawn="1"/>
        </p:nvSpPr>
        <p:spPr>
          <a:xfrm>
            <a:off x="5429839" y="486423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7B30FF-9FE4-828E-142D-FEC2E93408D3}"/>
              </a:ext>
            </a:extLst>
          </p:cNvPr>
          <p:cNvSpPr/>
          <p:nvPr userDrawn="1"/>
        </p:nvSpPr>
        <p:spPr>
          <a:xfrm>
            <a:off x="3421930" y="4741682"/>
            <a:ext cx="2192640" cy="238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005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owerPoint_Template_Cover_2012_white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14300"/>
            <a:ext cx="7696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00150"/>
            <a:ext cx="78486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-152400" y="4800600"/>
            <a:ext cx="914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>
                <a:solidFill>
                  <a:schemeClr val="bg1"/>
                </a:solidFill>
                <a:latin typeface="Century Gothic" charset="0"/>
              </a:defRPr>
            </a:lvl1pPr>
          </a:lstStyle>
          <a:p>
            <a:pPr>
              <a:defRPr/>
            </a:pPr>
            <a:fld id="{A07CFB96-86A8-4B4D-9F8A-046A7B317D04}" type="slidenum">
              <a:rPr lang="en-US" altLang="en-US"/>
              <a:pPr>
                <a:defRPr/>
              </a:pPr>
              <a:t>‹#›</a:t>
            </a:fld>
            <a:endParaRPr lang="en-US" altLang="en-US" sz="1050"/>
          </a:p>
        </p:txBody>
      </p:sp>
      <p:pic>
        <p:nvPicPr>
          <p:cNvPr id="2" name="Picture 10" descr="D3D_logo_Revised.tif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16" y="4580022"/>
            <a:ext cx="836140" cy="491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4"/>
          <p:cNvSpPr txBox="1">
            <a:spLocks/>
          </p:cNvSpPr>
          <p:nvPr userDrawn="1"/>
        </p:nvSpPr>
        <p:spPr>
          <a:xfrm>
            <a:off x="8763000" y="4847724"/>
            <a:ext cx="457200" cy="30480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defRPr/>
            </a:pPr>
            <a:fld id="{57341DE1-A5A8-E14F-88F9-CA684487DA75}" type="slidenum">
              <a:rPr lang="en-US" altLang="en-US" sz="1000" smtClean="0">
                <a:latin typeface="Century Gothic" charset="0"/>
              </a:rPr>
              <a:pPr>
                <a:defRPr/>
              </a:pPr>
              <a:t>‹#›</a:t>
            </a:fld>
            <a:endParaRPr lang="en-US" altLang="en-US" sz="1000">
              <a:latin typeface="Century Gothic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3" r:id="rId1"/>
    <p:sldLayoutId id="2147484114" r:id="rId2"/>
    <p:sldLayoutId id="2147484115" r:id="rId3"/>
    <p:sldLayoutId id="2147484116" r:id="rId4"/>
    <p:sldLayoutId id="2147484117" r:id="rId5"/>
    <p:sldLayoutId id="2147484118" r:id="rId6"/>
    <p:sldLayoutId id="2147484119" r:id="rId7"/>
    <p:sldLayoutId id="2147484120" r:id="rId8"/>
    <p:sldLayoutId id="2147484121" r:id="rId9"/>
    <p:sldLayoutId id="2147484122" r:id="rId10"/>
    <p:sldLayoutId id="2147484123" r:id="rId11"/>
    <p:sldLayoutId id="2147484124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bg1"/>
          </a:solidFill>
          <a:latin typeface="Century Gothic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bg1"/>
          </a:solidFill>
          <a:latin typeface="Century Gothic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bg1"/>
          </a:solidFill>
          <a:latin typeface="Century Gothic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bg1"/>
          </a:solidFill>
          <a:latin typeface="Century Gothic" charset="0"/>
          <a:ea typeface="ＭＳ Ｐゴシック" charset="-128"/>
          <a:cs typeface="ＭＳ Ｐゴシック" charset="-128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bg1"/>
          </a:solidFill>
          <a:latin typeface="Century Gothic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bg1"/>
          </a:solidFill>
          <a:latin typeface="Century Gothic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bg1"/>
          </a:solidFill>
          <a:latin typeface="Century Gothic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bg1"/>
          </a:solidFill>
          <a:latin typeface="Century Gothic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0C2D84"/>
        </a:buClr>
        <a:buChar char="•"/>
        <a:defRPr sz="195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0C2D84"/>
        </a:buClr>
        <a:buChar char="–"/>
        <a:defRPr sz="1800">
          <a:solidFill>
            <a:schemeClr val="tx1"/>
          </a:solidFill>
          <a:latin typeface="+mn-lt"/>
          <a:ea typeface="ＭＳ Ｐゴシック" charset="-128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0C2D84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  <a:ea typeface="ＭＳ Ｐゴシック" charset="-128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charset="-128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charset="-128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charset="-128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charset="-128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50.png"/><Relationship Id="rId7" Type="http://schemas.openxmlformats.org/officeDocument/2006/relationships/image" Target="../media/image2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0.png"/><Relationship Id="rId5" Type="http://schemas.openxmlformats.org/officeDocument/2006/relationships/image" Target="../media/image200.png"/><Relationship Id="rId4" Type="http://schemas.openxmlformats.org/officeDocument/2006/relationships/image" Target="../media/image26.pn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2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01306C78-EE04-7941-A0C5-B2D6A9459760}"/>
              </a:ext>
            </a:extLst>
          </p:cNvPr>
          <p:cNvSpPr txBox="1">
            <a:spLocks/>
          </p:cNvSpPr>
          <p:nvPr/>
        </p:nvSpPr>
        <p:spPr bwMode="auto">
          <a:xfrm>
            <a:off x="187851" y="744193"/>
            <a:ext cx="5313539" cy="3772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3838" marR="0" indent="-223838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682625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1800" i="1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0090"/>
              </a:solidFill>
              <a:latin typeface="Century Gothic" panose="020B0502020202020204" pitchFamily="34" charset="0"/>
            </a:endParaRPr>
          </a:p>
          <a:p>
            <a:pPr marL="0" indent="0">
              <a:buFont typeface="Arial"/>
              <a:buNone/>
            </a:pPr>
            <a:endParaRPr lang="en-US"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C81A65AD-1E1F-908B-8D15-AAF4013C07E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785" y="144517"/>
            <a:ext cx="9153296" cy="369743"/>
          </a:xfrm>
        </p:spPr>
        <p:txBody>
          <a:bodyPr/>
          <a:lstStyle/>
          <a:p>
            <a:r>
              <a:rPr lang="en-US" sz="2400" dirty="0"/>
              <a:t>Properties of Alfvén Eigenmodes during Strong Microturbulence Suppression </a:t>
            </a:r>
            <a:r>
              <a:rPr lang="en-US" sz="2200" dirty="0"/>
              <a:t> </a:t>
            </a:r>
          </a:p>
        </p:txBody>
      </p:sp>
      <p:pic>
        <p:nvPicPr>
          <p:cNvPr id="3" name="Picture 16" descr="ucirvine">
            <a:extLst>
              <a:ext uri="{FF2B5EF4-FFF2-40B4-BE49-F238E27FC236}">
                <a16:creationId xmlns:a16="http://schemas.microsoft.com/office/drawing/2014/main" id="{EAB6D16F-6C27-8144-D87A-23543C469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575" y="4441474"/>
            <a:ext cx="1828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group of graphs with numbers&#10;&#10;AI-generated content may be incorrect.">
            <a:extLst>
              <a:ext uri="{FF2B5EF4-FFF2-40B4-BE49-F238E27FC236}">
                <a16:creationId xmlns:a16="http://schemas.microsoft.com/office/drawing/2014/main" id="{2CADD43A-1E8A-A472-B1A4-B22026D5A8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1498"/>
          <a:stretch>
            <a:fillRect/>
          </a:stretch>
        </p:blipFill>
        <p:spPr>
          <a:xfrm>
            <a:off x="3079290" y="785192"/>
            <a:ext cx="5987581" cy="3178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6C7A26-096B-C1CF-A4E2-CAE33D72A614}"/>
              </a:ext>
            </a:extLst>
          </p:cNvPr>
          <p:cNvSpPr txBox="1"/>
          <p:nvPr/>
        </p:nvSpPr>
        <p:spPr>
          <a:xfrm>
            <a:off x="5076541" y="3947661"/>
            <a:ext cx="4820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j-lt"/>
              </a:rPr>
              <a:t>Normalized Minor Radius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9C2275-B869-8846-8AD2-7E414EB3FA84}"/>
              </a:ext>
            </a:extLst>
          </p:cNvPr>
          <p:cNvSpPr txBox="1"/>
          <p:nvPr/>
        </p:nvSpPr>
        <p:spPr>
          <a:xfrm>
            <a:off x="102935" y="744193"/>
            <a:ext cx="3007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latin typeface="+mj-lt"/>
              </a:rPr>
              <a:t>W. Heidbrink, X.D. Du, M. Austin, I. Bachant,</a:t>
            </a:r>
          </a:p>
          <a:p>
            <a:r>
              <a:rPr lang="en-US" sz="1600" b="1" i="1" dirty="0">
                <a:latin typeface="+mj-lt"/>
              </a:rPr>
              <a:t>K. Callahan, F. </a:t>
            </a:r>
            <a:r>
              <a:rPr lang="en-US" sz="1600" b="1" i="1" dirty="0" err="1">
                <a:latin typeface="+mj-lt"/>
              </a:rPr>
              <a:t>Eizaguirre</a:t>
            </a:r>
            <a:r>
              <a:rPr lang="en-US" sz="1600" b="1" i="1" dirty="0">
                <a:latin typeface="+mj-lt"/>
              </a:rPr>
              <a:t> R. Hong, L. Liu, G. McKee, M.</a:t>
            </a:r>
          </a:p>
          <a:p>
            <a:r>
              <a:rPr lang="en-US" sz="1600" b="1" i="1" dirty="0">
                <a:latin typeface="+mj-lt"/>
              </a:rPr>
              <a:t>Van Zeeland, Z Yan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80B2D2-7E0B-53F1-5C07-A80FFE546049}"/>
              </a:ext>
            </a:extLst>
          </p:cNvPr>
          <p:cNvSpPr txBox="1"/>
          <p:nvPr/>
        </p:nvSpPr>
        <p:spPr>
          <a:xfrm>
            <a:off x="150830" y="2630267"/>
            <a:ext cx="2611225" cy="10179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Methodology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Interpretation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3E4F87-919C-6DD7-3027-919765C5464B}"/>
              </a:ext>
            </a:extLst>
          </p:cNvPr>
          <p:cNvSpPr txBox="1"/>
          <p:nvPr/>
        </p:nvSpPr>
        <p:spPr>
          <a:xfrm>
            <a:off x="102935" y="3878145"/>
            <a:ext cx="4619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+mj-lt"/>
              </a:rPr>
              <a:t>Technical Meeting on Energetic Particles (October 2026)</a:t>
            </a:r>
          </a:p>
        </p:txBody>
      </p:sp>
    </p:spTree>
    <p:extLst>
      <p:ext uri="{BB962C8B-B14F-4D97-AF65-F5344CB8AC3E}">
        <p14:creationId xmlns:p14="http://schemas.microsoft.com/office/powerpoint/2010/main" val="107229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3B784E-8BFA-F901-F367-DE012455D8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42457A-0B20-B147-920B-975574D735A2}" type="slidenum">
              <a:rPr lang="en-US" altLang="en-US" smtClean="0"/>
              <a:pPr>
                <a:defRPr/>
              </a:pPr>
              <a:t>2</a:t>
            </a:fld>
            <a:endParaRPr lang="en-US" altLang="en-US" sz="105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E10816-B627-5380-133F-6C2A3EC95CFA}"/>
              </a:ext>
            </a:extLst>
          </p:cNvPr>
          <p:cNvSpPr txBox="1">
            <a:spLocks/>
          </p:cNvSpPr>
          <p:nvPr/>
        </p:nvSpPr>
        <p:spPr bwMode="auto">
          <a:xfrm>
            <a:off x="0" y="15066"/>
            <a:ext cx="3060441" cy="759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9pPr>
          </a:lstStyle>
          <a:p>
            <a:r>
              <a:rPr lang="en-US" sz="2000" kern="0" dirty="0">
                <a:ea typeface="ＭＳ Ｐゴシック"/>
              </a:rPr>
              <a:t>AEs are excited in the current ramp</a:t>
            </a:r>
            <a:endParaRPr lang="en-US" sz="2400" kern="0" dirty="0">
              <a:ea typeface="ＭＳ Ｐゴシック"/>
            </a:endParaRPr>
          </a:p>
        </p:txBody>
      </p:sp>
      <p:pic>
        <p:nvPicPr>
          <p:cNvPr id="10" name="Picture 9" descr="A diagram of a graph&#10;&#10;AI-generated content may be incorrect.">
            <a:extLst>
              <a:ext uri="{FF2B5EF4-FFF2-40B4-BE49-F238E27FC236}">
                <a16:creationId xmlns:a16="http://schemas.microsoft.com/office/drawing/2014/main" id="{C7812D93-EA99-DE68-51E3-0F6D6AC02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636" y="0"/>
            <a:ext cx="6315915" cy="5143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EA735FD-42B7-FDDF-37A3-07BA678758E5}"/>
              </a:ext>
            </a:extLst>
          </p:cNvPr>
          <p:cNvSpPr txBox="1"/>
          <p:nvPr/>
        </p:nvSpPr>
        <p:spPr>
          <a:xfrm>
            <a:off x="4590662" y="541176"/>
            <a:ext cx="886408" cy="33855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+mj-lt"/>
              </a:rPr>
              <a:t>Onset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1CBF4ED-16FA-584B-0492-51AB5466CF6D}"/>
              </a:ext>
            </a:extLst>
          </p:cNvPr>
          <p:cNvCxnSpPr/>
          <p:nvPr/>
        </p:nvCxnSpPr>
        <p:spPr bwMode="auto">
          <a:xfrm>
            <a:off x="5299788" y="718457"/>
            <a:ext cx="46653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5455D0E-C785-C213-9127-3F76A745E713}"/>
              </a:ext>
            </a:extLst>
          </p:cNvPr>
          <p:cNvCxnSpPr>
            <a:cxnSpLocks/>
          </p:cNvCxnSpPr>
          <p:nvPr/>
        </p:nvCxnSpPr>
        <p:spPr bwMode="auto">
          <a:xfrm flipH="1">
            <a:off x="7539134" y="1505339"/>
            <a:ext cx="344135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3492CFE-3A3E-2F5C-11D7-214EBB685E6E}"/>
              </a:ext>
            </a:extLst>
          </p:cNvPr>
          <p:cNvSpPr txBox="1"/>
          <p:nvPr/>
        </p:nvSpPr>
        <p:spPr>
          <a:xfrm>
            <a:off x="7952791" y="1337394"/>
            <a:ext cx="1107238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+mj-lt"/>
              </a:rPr>
              <a:t>Back Transition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6F9C47B-DD20-3E4E-5CFC-C3FDA15B3DC8}"/>
                  </a:ext>
                </a:extLst>
              </p:cNvPr>
              <p:cNvSpPr txBox="1"/>
              <p:nvPr/>
            </p:nvSpPr>
            <p:spPr>
              <a:xfrm>
                <a:off x="139959" y="805084"/>
                <a:ext cx="2673677" cy="2057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Select 5 pairs of carefully matched ”suppressed” &amp; “unsuppressed” shots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Call transition times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sz="1800" b="1" dirty="0"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sub>
                    </m:sSub>
                  </m:oMath>
                </a14:m>
                <a:endParaRPr lang="en-US" sz="1800" b="1" dirty="0">
                  <a:latin typeface="+mj-lt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6F9C47B-DD20-3E4E-5CFC-C3FDA15B3D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959" y="805084"/>
                <a:ext cx="2673677" cy="2057551"/>
              </a:xfrm>
              <a:prstGeom prst="rect">
                <a:avLst/>
              </a:prstGeom>
              <a:blipFill>
                <a:blip r:embed="rId3"/>
                <a:stretch>
                  <a:fillRect l="-1422" t="-1227" r="-1896" b="-24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3C4B67F-4EEA-9A19-F74A-415D2F273D51}"/>
                  </a:ext>
                </a:extLst>
              </p:cNvPr>
              <p:cNvSpPr txBox="1"/>
              <p:nvPr/>
            </p:nvSpPr>
            <p:spPr>
              <a:xfrm>
                <a:off x="5500540" y="4440026"/>
                <a:ext cx="264431" cy="303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</m:oMath>
                  </m:oMathPara>
                </a14:m>
                <a:endParaRPr lang="en-US" sz="1800" b="1" dirty="0">
                  <a:latin typeface="+mj-lt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3C4B67F-4EEA-9A19-F74A-415D2F273D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0540" y="4440026"/>
                <a:ext cx="264431" cy="303225"/>
              </a:xfrm>
              <a:prstGeom prst="rect">
                <a:avLst/>
              </a:prstGeom>
              <a:blipFill>
                <a:blip r:embed="rId4"/>
                <a:stretch>
                  <a:fillRect l="-8696" r="-8696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BC8D915-DA78-BD3C-574B-FDF328865958}"/>
                  </a:ext>
                </a:extLst>
              </p:cNvPr>
              <p:cNvSpPr txBox="1"/>
              <p:nvPr/>
            </p:nvSpPr>
            <p:spPr>
              <a:xfrm>
                <a:off x="7604288" y="4451022"/>
                <a:ext cx="2724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sub>
                      </m:sSub>
                    </m:oMath>
                  </m:oMathPara>
                </a14:m>
                <a:endParaRPr lang="en-US" sz="1800" b="1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BC8D915-DA78-BD3C-574B-FDF3288659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4288" y="4451022"/>
                <a:ext cx="272446" cy="276999"/>
              </a:xfrm>
              <a:prstGeom prst="rect">
                <a:avLst/>
              </a:prstGeom>
              <a:blipFill>
                <a:blip r:embed="rId5"/>
                <a:stretch>
                  <a:fillRect l="-13043" r="-4348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2571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834F6-D0B5-6055-A2F0-64B2BAEBC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FED9CA-6E0D-A453-6DD6-D0B4EDD25E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42457A-0B20-B147-920B-975574D735A2}" type="slidenum">
              <a:rPr lang="en-US" altLang="en-US" smtClean="0"/>
              <a:pPr>
                <a:defRPr/>
              </a:pPr>
              <a:t>3</a:t>
            </a:fld>
            <a:endParaRPr lang="en-US" altLang="en-US" sz="1050">
              <a:solidFill>
                <a:schemeClr val="tx1"/>
              </a:solidFill>
              <a:latin typeface="Times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49FF01CB-FD2D-BCD9-BC80-5ABB008A0AA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0" y="0"/>
                <a:ext cx="8738647" cy="774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="" xmlns:ma14="http://schemas.microsoft.com/office/mac/drawingml/2011/main" val="1"/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950" b="1">
                    <a:solidFill>
                      <a:schemeClr val="bg1"/>
                    </a:solidFill>
                    <a:latin typeface="+mj-lt"/>
                    <a:ea typeface="ＭＳ Ｐゴシック" charset="-128"/>
                    <a:cs typeface="ＭＳ Ｐゴシック" charset="-128"/>
                  </a:defRPr>
                </a:lvl1pPr>
                <a:lvl2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950" b="1">
                    <a:solidFill>
                      <a:schemeClr val="bg1"/>
                    </a:solidFill>
                    <a:latin typeface="Century Gothic" charset="0"/>
                    <a:ea typeface="ＭＳ Ｐゴシック" charset="-128"/>
                    <a:cs typeface="ＭＳ Ｐゴシック" charset="-128"/>
                  </a:defRPr>
                </a:lvl2pPr>
                <a:lvl3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950" b="1">
                    <a:solidFill>
                      <a:schemeClr val="bg1"/>
                    </a:solidFill>
                    <a:latin typeface="Century Gothic" charset="0"/>
                    <a:ea typeface="ＭＳ Ｐゴシック" charset="-128"/>
                    <a:cs typeface="ＭＳ Ｐゴシック" charset="-128"/>
                  </a:defRPr>
                </a:lvl3pPr>
                <a:lvl4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950" b="1">
                    <a:solidFill>
                      <a:schemeClr val="bg1"/>
                    </a:solidFill>
                    <a:latin typeface="Century Gothic" charset="0"/>
                    <a:ea typeface="ＭＳ Ｐゴシック" charset="-128"/>
                    <a:cs typeface="ＭＳ Ｐゴシック" charset="-128"/>
                  </a:defRPr>
                </a:lvl4pPr>
                <a:lvl5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950" b="1">
                    <a:solidFill>
                      <a:schemeClr val="bg1"/>
                    </a:solidFill>
                    <a:latin typeface="Century Gothic" charset="0"/>
                    <a:ea typeface="ＭＳ Ｐゴシック" charset="-128"/>
                    <a:cs typeface="ＭＳ Ｐゴシック" charset="-128"/>
                  </a:defRPr>
                </a:lvl5pPr>
                <a:lvl6pPr marL="342900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950" b="1">
                    <a:solidFill>
                      <a:schemeClr val="bg1"/>
                    </a:solidFill>
                    <a:latin typeface="Century Gothic" charset="0"/>
                  </a:defRPr>
                </a:lvl6pPr>
                <a:lvl7pPr marL="685800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950" b="1">
                    <a:solidFill>
                      <a:schemeClr val="bg1"/>
                    </a:solidFill>
                    <a:latin typeface="Century Gothic" charset="0"/>
                  </a:defRPr>
                </a:lvl7pPr>
                <a:lvl8pPr marL="1028700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950" b="1">
                    <a:solidFill>
                      <a:schemeClr val="bg1"/>
                    </a:solidFill>
                    <a:latin typeface="Century Gothic" charset="0"/>
                  </a:defRPr>
                </a:lvl8pPr>
                <a:lvl9pPr marL="1371600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950" b="1">
                    <a:solidFill>
                      <a:schemeClr val="bg1"/>
                    </a:solidFill>
                    <a:latin typeface="Century Gothic" charset="0"/>
                  </a:defRPr>
                </a:lvl9pPr>
              </a:lstStyle>
              <a:p>
                <a:r>
                  <a:rPr lang="en-US" sz="2000" kern="0" dirty="0">
                    <a:ea typeface="ＭＳ Ｐゴシック"/>
                  </a:rPr>
                  <a:t>Focus on TAEs excited near </a:t>
                </a:r>
                <a14:m>
                  <m:oMath xmlns:m="http://schemas.openxmlformats.org/officeDocument/2006/math">
                    <m:r>
                      <a:rPr lang="en-US" sz="20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𝝆</m:t>
                    </m:r>
                  </m:oMath>
                </a14:m>
                <a:r>
                  <a:rPr lang="en-US" sz="2000" kern="0" dirty="0">
                    <a:ea typeface="ＭＳ Ｐゴシック"/>
                  </a:rPr>
                  <a:t>=0.67</a:t>
                </a:r>
                <a:endParaRPr lang="en-US" sz="2400" kern="0" dirty="0">
                  <a:ea typeface="ＭＳ Ｐゴシック"/>
                </a:endParaRPr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49FF01CB-FD2D-BCD9-BC80-5ABB008A0A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8738647" cy="774440"/>
              </a:xfrm>
              <a:prstGeom prst="rect">
                <a:avLst/>
              </a:prstGeom>
              <a:blipFill>
                <a:blip r:embed="rId2"/>
                <a:stretch>
                  <a:fillRect l="-72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="" xmlns:ma14="http://schemas.microsoft.com/office/mac/drawingml/2011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DD325DE1-1272-7B15-695A-5238D81153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8820"/>
          <a:stretch>
            <a:fillRect/>
          </a:stretch>
        </p:blipFill>
        <p:spPr>
          <a:xfrm>
            <a:off x="84843" y="800968"/>
            <a:ext cx="1722563" cy="3022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CAD191-602F-35FE-5E19-634C89086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170" y="847199"/>
            <a:ext cx="6971430" cy="27589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4AAA33B-8EDD-E253-C9B5-8E80B0C804FC}"/>
              </a:ext>
            </a:extLst>
          </p:cNvPr>
          <p:cNvSpPr txBox="1"/>
          <p:nvPr/>
        </p:nvSpPr>
        <p:spPr>
          <a:xfrm>
            <a:off x="2625362" y="1136929"/>
            <a:ext cx="1630837" cy="338554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+mj-lt"/>
              </a:rPr>
              <a:t>Interferometer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56F049-788E-E830-C31D-CACBC3CCA8D0}"/>
              </a:ext>
            </a:extLst>
          </p:cNvPr>
          <p:cNvSpPr txBox="1"/>
          <p:nvPr/>
        </p:nvSpPr>
        <p:spPr>
          <a:xfrm>
            <a:off x="311085" y="3823568"/>
            <a:ext cx="2314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01BB8F-3BD6-968E-9B56-DBDC5261ED5D}"/>
              </a:ext>
            </a:extLst>
          </p:cNvPr>
          <p:cNvSpPr txBox="1"/>
          <p:nvPr/>
        </p:nvSpPr>
        <p:spPr>
          <a:xfrm>
            <a:off x="113124" y="3729298"/>
            <a:ext cx="2121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</a:rPr>
              <a:t>Normalized square root of toroidal flux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F7933-4553-FF04-F9D3-146CFB51123A}"/>
              </a:ext>
            </a:extLst>
          </p:cNvPr>
          <p:cNvSpPr txBox="1"/>
          <p:nvPr/>
        </p:nvSpPr>
        <p:spPr>
          <a:xfrm>
            <a:off x="6617618" y="3545904"/>
            <a:ext cx="2121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</a:rPr>
              <a:t>Normalized square root of poloidal flux</a:t>
            </a:r>
          </a:p>
        </p:txBody>
      </p:sp>
    </p:spTree>
    <p:extLst>
      <p:ext uri="{BB962C8B-B14F-4D97-AF65-F5344CB8AC3E}">
        <p14:creationId xmlns:p14="http://schemas.microsoft.com/office/powerpoint/2010/main" val="114615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464AA-532B-4C6F-9A33-5FD8CA5FA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AA166E-21C1-21A8-AF0E-8DE794C66D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42457A-0B20-B147-920B-975574D735A2}" type="slidenum">
              <a:rPr lang="en-US" altLang="en-US" smtClean="0"/>
              <a:pPr>
                <a:defRPr/>
              </a:pPr>
              <a:t>4</a:t>
            </a:fld>
            <a:endParaRPr lang="en-US" altLang="en-US" sz="105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6A52B2-F774-73B9-9E4C-1903B89B3D1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8738647" cy="774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9pPr>
          </a:lstStyle>
          <a:p>
            <a:r>
              <a:rPr lang="en-US" sz="2000" kern="0" dirty="0">
                <a:ea typeface="ＭＳ Ｐゴシック"/>
              </a:rPr>
              <a:t>The back transition is much sharper than the forward transition</a:t>
            </a:r>
            <a:endParaRPr lang="en-US" sz="2400" kern="0" dirty="0">
              <a:ea typeface="ＭＳ Ｐゴシック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8DDFC5-8C37-402B-9C4D-10BFC7B72042}"/>
              </a:ext>
            </a:extLst>
          </p:cNvPr>
          <p:cNvSpPr txBox="1"/>
          <p:nvPr/>
        </p:nvSpPr>
        <p:spPr>
          <a:xfrm>
            <a:off x="4381717" y="1345491"/>
            <a:ext cx="1236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+mj-lt"/>
              </a:rPr>
              <a:t>CO2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F223150-DE8E-DA58-7EE3-BDEB10B2AC5C}"/>
                  </a:ext>
                </a:extLst>
              </p:cNvPr>
              <p:cNvSpPr txBox="1"/>
              <p:nvPr/>
            </p:nvSpPr>
            <p:spPr>
              <a:xfrm>
                <a:off x="0" y="774440"/>
                <a:ext cx="4732256" cy="1226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b="1" u="sng" dirty="0">
                    <a:latin typeface="+mj-lt"/>
                  </a:rPr>
                  <a:t>Use 3 criteria to select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u="sng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u="sng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1800" b="1" i="1" u="sng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sz="1800" b="1" u="sng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u="sng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u="sng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1800" b="1" i="1" u="sng">
                            <a:latin typeface="Cambria Math" panose="02040503050406030204" pitchFamily="18" charset="0"/>
                          </a:rPr>
                          <m:t>𝒃</m:t>
                        </m:r>
                      </m:sub>
                    </m:sSub>
                  </m:oMath>
                </a14:m>
                <a:endParaRPr lang="en-US" sz="1800" b="1" u="sng" dirty="0">
                  <a:latin typeface="+mj-lt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800" b="1" dirty="0">
                    <a:latin typeface="+mj-lt"/>
                  </a:rPr>
                  <a:t>Change in AEs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800" b="1" dirty="0">
                    <a:latin typeface="+mj-lt"/>
                  </a:rPr>
                  <a:t>Change in ITG amplitude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800" b="1" dirty="0">
                    <a:latin typeface="+mj-lt"/>
                  </a:rPr>
                  <a:t>Change in MSE signals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F223150-DE8E-DA58-7EE3-BDEB10B2A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74440"/>
                <a:ext cx="4732256" cy="1226554"/>
              </a:xfrm>
              <a:prstGeom prst="rect">
                <a:avLst/>
              </a:prstGeom>
              <a:blipFill>
                <a:blip r:embed="rId2"/>
                <a:stretch>
                  <a:fillRect l="-1072" t="-3061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8943778-02C8-06E8-2C4B-C122D0C7B9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r="50000" b="-829"/>
          <a:stretch>
            <a:fillRect/>
          </a:stretch>
        </p:blipFill>
        <p:spPr>
          <a:xfrm>
            <a:off x="4835951" y="699025"/>
            <a:ext cx="4308049" cy="42121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A5FE06F-D2E8-9E73-688D-039D98786304}"/>
                  </a:ext>
                </a:extLst>
              </p:cNvPr>
              <p:cNvSpPr txBox="1"/>
              <p:nvPr/>
            </p:nvSpPr>
            <p:spPr>
              <a:xfrm>
                <a:off x="84841" y="2300139"/>
                <a:ext cx="3223967" cy="6725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n-lt"/>
                  </a:rPr>
                  <a:t>1 </a:t>
                </a:r>
                <a:r>
                  <a:rPr lang="en-US" sz="1800" b="1" dirty="0" err="1">
                    <a:latin typeface="+mn-lt"/>
                  </a:rPr>
                  <a:t>ms</a:t>
                </a:r>
                <a:r>
                  <a:rPr lang="en-US" sz="1800" b="1" dirty="0">
                    <a:latin typeface="+mn-lt"/>
                  </a:rPr>
                  <a:t> accuracy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𝒃</m:t>
                        </m:r>
                      </m:sub>
                    </m:sSub>
                  </m:oMath>
                </a14:m>
                <a:endParaRPr lang="en-US" sz="1800" b="1" dirty="0">
                  <a:latin typeface="+mj-lt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Usually  ~ 10 </a:t>
                </a:r>
                <a:r>
                  <a:rPr lang="en-US" sz="1800" b="1" dirty="0" err="1">
                    <a:latin typeface="+mj-lt"/>
                  </a:rPr>
                  <a:t>ms</a:t>
                </a:r>
                <a:r>
                  <a:rPr lang="en-US" sz="1800" b="1" dirty="0">
                    <a:latin typeface="+mj-lt"/>
                  </a:rPr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sz="1800" b="1" dirty="0"/>
                  <a:t> </a:t>
                </a:r>
                <a:endParaRPr lang="en-US" sz="1800" b="1" dirty="0">
                  <a:latin typeface="+mj-lt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A5FE06F-D2E8-9E73-688D-039D98786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41" y="2300139"/>
                <a:ext cx="3223967" cy="672556"/>
              </a:xfrm>
              <a:prstGeom prst="rect">
                <a:avLst/>
              </a:prstGeom>
              <a:blipFill>
                <a:blip r:embed="rId4"/>
                <a:stretch>
                  <a:fillRect l="-1176" t="-1818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C60426C-598B-6C2D-2D41-FF1504E31995}"/>
              </a:ext>
            </a:extLst>
          </p:cNvPr>
          <p:cNvSpPr txBox="1"/>
          <p:nvPr/>
        </p:nvSpPr>
        <p:spPr>
          <a:xfrm>
            <a:off x="8262591" y="1662440"/>
            <a:ext cx="645739" cy="33855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+mj-lt"/>
              </a:rPr>
              <a:t>BES</a:t>
            </a:r>
          </a:p>
        </p:txBody>
      </p:sp>
    </p:spTree>
    <p:extLst>
      <p:ext uri="{BB962C8B-B14F-4D97-AF65-F5344CB8AC3E}">
        <p14:creationId xmlns:p14="http://schemas.microsoft.com/office/powerpoint/2010/main" val="1184927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FD688-0932-09CD-42A5-E60BA63AA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21BF71-EBD9-74A1-B20F-C05AFB07D7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42457A-0B20-B147-920B-975574D735A2}" type="slidenum">
              <a:rPr lang="en-US" altLang="en-US" smtClean="0"/>
              <a:pPr>
                <a:defRPr/>
              </a:pPr>
              <a:t>5</a:t>
            </a:fld>
            <a:endParaRPr lang="en-US" altLang="en-US" sz="105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10CF4D-9E07-F46E-3C77-E2AAA67FEAC1}"/>
              </a:ext>
            </a:extLst>
          </p:cNvPr>
          <p:cNvSpPr txBox="1">
            <a:spLocks/>
          </p:cNvSpPr>
          <p:nvPr/>
        </p:nvSpPr>
        <p:spPr bwMode="auto">
          <a:xfrm>
            <a:off x="0" y="15066"/>
            <a:ext cx="8870623" cy="521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9pPr>
          </a:lstStyle>
          <a:p>
            <a:r>
              <a:rPr lang="en-US" sz="2000" kern="0" dirty="0">
                <a:ea typeface="ＭＳ Ｐゴシック"/>
              </a:rPr>
              <a:t>Track modes by hand, then interpolate between points to obtain f(t)</a:t>
            </a:r>
            <a:endParaRPr lang="en-US" sz="2400" kern="0" dirty="0">
              <a:ea typeface="ＭＳ Ｐゴシック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B50EAC-2542-FEC3-7CB7-6F976CBD6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682" y="672248"/>
            <a:ext cx="5192421" cy="44712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28AAED-2B57-8317-BE97-F788F461931E}"/>
              </a:ext>
            </a:extLst>
          </p:cNvPr>
          <p:cNvSpPr txBox="1"/>
          <p:nvPr/>
        </p:nvSpPr>
        <p:spPr>
          <a:xfrm>
            <a:off x="5773915" y="4262428"/>
            <a:ext cx="645739" cy="33855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+mj-lt"/>
              </a:rPr>
              <a:t>ECE</a:t>
            </a:r>
          </a:p>
        </p:txBody>
      </p:sp>
    </p:spTree>
    <p:extLst>
      <p:ext uri="{BB962C8B-B14F-4D97-AF65-F5344CB8AC3E}">
        <p14:creationId xmlns:p14="http://schemas.microsoft.com/office/powerpoint/2010/main" val="421346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A65B8-2588-156F-C26F-D8D3F1585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6577CD-A4B6-581C-3C48-DB549CDB0E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42457A-0B20-B147-920B-975574D735A2}" type="slidenum">
              <a:rPr lang="en-US" altLang="en-US" smtClean="0"/>
              <a:pPr>
                <a:defRPr/>
              </a:pPr>
              <a:t>6</a:t>
            </a:fld>
            <a:endParaRPr lang="en-US" altLang="en-US" sz="105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12CA85-52B7-5F53-5C76-841703301BAD}"/>
              </a:ext>
            </a:extLst>
          </p:cNvPr>
          <p:cNvSpPr txBox="1">
            <a:spLocks/>
          </p:cNvSpPr>
          <p:nvPr/>
        </p:nvSpPr>
        <p:spPr bwMode="auto">
          <a:xfrm>
            <a:off x="1" y="15066"/>
            <a:ext cx="4647880" cy="682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9pPr>
          </a:lstStyle>
          <a:p>
            <a:r>
              <a:rPr lang="en-US" sz="2000" kern="0" dirty="0">
                <a:ea typeface="ＭＳ Ｐゴシック"/>
              </a:rPr>
              <a:t>Complementary “peak-finder” approach includes transient modes</a:t>
            </a:r>
            <a:endParaRPr lang="en-US" sz="2400" kern="0" dirty="0">
              <a:ea typeface="ＭＳ Ｐゴシック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30A9D1-598F-0DEE-9337-030CEE539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80" y="0"/>
            <a:ext cx="4429668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3F44C0-AAFB-6A29-EB96-3B4B7816D1DA}"/>
              </a:ext>
            </a:extLst>
          </p:cNvPr>
          <p:cNvSpPr txBox="1"/>
          <p:nvPr/>
        </p:nvSpPr>
        <p:spPr>
          <a:xfrm>
            <a:off x="1734532" y="2026763"/>
            <a:ext cx="22530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j-lt"/>
              </a:rPr>
              <a:t>Diamonds are peaks found by peak-finder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7343CB4-537B-6C5E-2A35-9B2FF092EE10}"/>
              </a:ext>
            </a:extLst>
          </p:cNvPr>
          <p:cNvCxnSpPr/>
          <p:nvPr/>
        </p:nvCxnSpPr>
        <p:spPr bwMode="auto">
          <a:xfrm flipV="1">
            <a:off x="3751868" y="2300140"/>
            <a:ext cx="1998483" cy="2716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6E95AC3-89EE-D098-9075-E124A5717CE1}"/>
              </a:ext>
            </a:extLst>
          </p:cNvPr>
          <p:cNvSpPr txBox="1"/>
          <p:nvPr/>
        </p:nvSpPr>
        <p:spPr>
          <a:xfrm>
            <a:off x="8345861" y="1000753"/>
            <a:ext cx="645739" cy="338554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+mj-lt"/>
              </a:rPr>
              <a:t>ECE</a:t>
            </a:r>
          </a:p>
        </p:txBody>
      </p:sp>
    </p:spTree>
    <p:extLst>
      <p:ext uri="{BB962C8B-B14F-4D97-AF65-F5344CB8AC3E}">
        <p14:creationId xmlns:p14="http://schemas.microsoft.com/office/powerpoint/2010/main" val="3157710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6DB26-E9CB-BF1C-2C7D-8C8A05894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E02FAB1B-466E-0282-E1F9-31B5A1F85117}"/>
              </a:ext>
            </a:extLst>
          </p:cNvPr>
          <p:cNvSpPr txBox="1">
            <a:spLocks/>
          </p:cNvSpPr>
          <p:nvPr/>
        </p:nvSpPr>
        <p:spPr bwMode="auto">
          <a:xfrm>
            <a:off x="187851" y="744193"/>
            <a:ext cx="5313539" cy="3772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3838" marR="0" indent="-223838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682625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1800" i="1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0090"/>
              </a:solidFill>
              <a:latin typeface="Century Gothic" panose="020B0502020202020204" pitchFamily="34" charset="0"/>
            </a:endParaRPr>
          </a:p>
          <a:p>
            <a:pPr marL="0" indent="0">
              <a:buFont typeface="Arial"/>
              <a:buNone/>
            </a:pPr>
            <a:endParaRPr lang="en-US"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51A3003B-317F-85B6-F1CC-4C76DB6AFF7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785" y="144517"/>
            <a:ext cx="9153296" cy="369743"/>
          </a:xfrm>
        </p:spPr>
        <p:txBody>
          <a:bodyPr/>
          <a:lstStyle/>
          <a:p>
            <a:r>
              <a:rPr lang="en-US" sz="2400" dirty="0"/>
              <a:t>Properties of Alfvén Eigenmodes during Strong Microturbulence Suppression </a:t>
            </a:r>
            <a:r>
              <a:rPr lang="en-US" sz="2200" dirty="0"/>
              <a:t> </a:t>
            </a:r>
          </a:p>
        </p:txBody>
      </p:sp>
      <p:pic>
        <p:nvPicPr>
          <p:cNvPr id="3" name="Picture 16" descr="ucirvine">
            <a:extLst>
              <a:ext uri="{FF2B5EF4-FFF2-40B4-BE49-F238E27FC236}">
                <a16:creationId xmlns:a16="http://schemas.microsoft.com/office/drawing/2014/main" id="{EBF5E0BC-68EA-9652-2D3D-7B3E8DFD9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575" y="4441474"/>
            <a:ext cx="1828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group of graphs with numbers&#10;&#10;AI-generated content may be incorrect.">
            <a:extLst>
              <a:ext uri="{FF2B5EF4-FFF2-40B4-BE49-F238E27FC236}">
                <a16:creationId xmlns:a16="http://schemas.microsoft.com/office/drawing/2014/main" id="{F1EF07DA-6186-FA68-5E82-5B5C3E7C52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1498"/>
          <a:stretch>
            <a:fillRect/>
          </a:stretch>
        </p:blipFill>
        <p:spPr>
          <a:xfrm>
            <a:off x="3079290" y="785192"/>
            <a:ext cx="5987581" cy="3178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53E24F-79D3-8415-F787-284D204D69C9}"/>
              </a:ext>
            </a:extLst>
          </p:cNvPr>
          <p:cNvSpPr txBox="1"/>
          <p:nvPr/>
        </p:nvSpPr>
        <p:spPr>
          <a:xfrm>
            <a:off x="5076541" y="3947661"/>
            <a:ext cx="4820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j-lt"/>
              </a:rPr>
              <a:t>Normalized Minor Radius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46E29C-AB4D-265F-0CBA-ED52FF8258DE}"/>
              </a:ext>
            </a:extLst>
          </p:cNvPr>
          <p:cNvSpPr txBox="1"/>
          <p:nvPr/>
        </p:nvSpPr>
        <p:spPr>
          <a:xfrm>
            <a:off x="233395" y="924015"/>
            <a:ext cx="2611225" cy="10179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2"/>
                </a:solidFill>
                <a:latin typeface="+mj-lt"/>
              </a:rPr>
              <a:t>Methodology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2"/>
                </a:solidFill>
                <a:latin typeface="+mj-lt"/>
              </a:rPr>
              <a:t>Interpretation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95859C-9501-C267-66E4-FAC4EF42923B}"/>
              </a:ext>
            </a:extLst>
          </p:cNvPr>
          <p:cNvSpPr txBox="1"/>
          <p:nvPr/>
        </p:nvSpPr>
        <p:spPr>
          <a:xfrm>
            <a:off x="102935" y="3878145"/>
            <a:ext cx="4619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+mj-lt"/>
              </a:rPr>
              <a:t>Technical Meeting on Energetic Particles (September 2026)</a:t>
            </a:r>
          </a:p>
        </p:txBody>
      </p:sp>
    </p:spTree>
    <p:extLst>
      <p:ext uri="{BB962C8B-B14F-4D97-AF65-F5344CB8AC3E}">
        <p14:creationId xmlns:p14="http://schemas.microsoft.com/office/powerpoint/2010/main" val="2249056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2C876-79FD-1FE8-61B6-AC29E8560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A85BE1-A280-3680-8C3E-16E7FD6808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42457A-0B20-B147-920B-975574D735A2}" type="slidenum">
              <a:rPr lang="en-US" altLang="en-US" smtClean="0"/>
              <a:pPr>
                <a:defRPr/>
              </a:pPr>
              <a:t>8</a:t>
            </a:fld>
            <a:endParaRPr lang="en-US" altLang="en-US" sz="105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C3E95C-4755-F871-3526-D7D278AA1DE3}"/>
              </a:ext>
            </a:extLst>
          </p:cNvPr>
          <p:cNvSpPr txBox="1">
            <a:spLocks/>
          </p:cNvSpPr>
          <p:nvPr/>
        </p:nvSpPr>
        <p:spPr bwMode="auto">
          <a:xfrm>
            <a:off x="0" y="15066"/>
            <a:ext cx="8991599" cy="59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9pPr>
          </a:lstStyle>
          <a:p>
            <a:r>
              <a:rPr lang="en-US" sz="2000" kern="0" dirty="0">
                <a:ea typeface="ＭＳ Ｐゴシック"/>
              </a:rPr>
              <a:t>AEs are more numerous and stronger during strong suppression</a:t>
            </a:r>
            <a:endParaRPr lang="en-US" sz="2400" kern="0" dirty="0">
              <a:ea typeface="ＭＳ Ｐゴシック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A1AD54-26B3-D20E-B326-CD8E4B0B7FBF}"/>
              </a:ext>
            </a:extLst>
          </p:cNvPr>
          <p:cNvSpPr txBox="1"/>
          <p:nvPr/>
        </p:nvSpPr>
        <p:spPr>
          <a:xfrm>
            <a:off x="92824" y="729668"/>
            <a:ext cx="228273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The number of modes doubles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The summed power increases ~ 6x </a:t>
            </a:r>
            <a:r>
              <a:rPr lang="en-US" sz="1800" b="1" dirty="0">
                <a:latin typeface="+mj-lt"/>
                <a:sym typeface="Wingdings" pitchFamily="2" charset="2"/>
              </a:rPr>
              <a:t> modes are stronger too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  <a:sym typeface="Wingdings" pitchFamily="2" charset="2"/>
              </a:rPr>
              <a:t>Note that reference case kind of tracks for first ~ 50 </a:t>
            </a:r>
            <a:r>
              <a:rPr lang="en-US" sz="1800" b="1" dirty="0" err="1">
                <a:latin typeface="+mj-lt"/>
                <a:sym typeface="Wingdings" pitchFamily="2" charset="2"/>
              </a:rPr>
              <a:t>ms</a:t>
            </a:r>
            <a:r>
              <a:rPr lang="en-US" sz="1800" b="1" dirty="0">
                <a:latin typeface="+mj-lt"/>
                <a:sym typeface="Wingdings" pitchFamily="2" charset="2"/>
              </a:rPr>
              <a:t> before reverting to normal</a:t>
            </a:r>
            <a:endParaRPr lang="en-US" sz="1800" b="1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5338BC-090C-CB59-5112-7ECB093CF8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9218"/>
          <a:stretch>
            <a:fillRect/>
          </a:stretch>
        </p:blipFill>
        <p:spPr>
          <a:xfrm>
            <a:off x="2429213" y="729668"/>
            <a:ext cx="6655171" cy="26828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0E8AE8-E26E-BBA1-E08B-E871760EC1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61" t="89024" b="-2180"/>
          <a:stretch>
            <a:fillRect/>
          </a:stretch>
        </p:blipFill>
        <p:spPr>
          <a:xfrm>
            <a:off x="2658359" y="3322038"/>
            <a:ext cx="6418167" cy="58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986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4FDA0-DBDB-ECAF-914A-CCBCA757D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3118F036-85BC-4362-1A02-C6A0C34270EF}"/>
              </a:ext>
            </a:extLst>
          </p:cNvPr>
          <p:cNvSpPr txBox="1">
            <a:spLocks/>
          </p:cNvSpPr>
          <p:nvPr/>
        </p:nvSpPr>
        <p:spPr bwMode="auto">
          <a:xfrm>
            <a:off x="187851" y="744193"/>
            <a:ext cx="5313539" cy="3772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3838" marR="0" indent="-223838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682625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1800" i="1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0090"/>
              </a:solidFill>
              <a:latin typeface="Century Gothic" panose="020B0502020202020204" pitchFamily="34" charset="0"/>
            </a:endParaRPr>
          </a:p>
          <a:p>
            <a:pPr marL="0" indent="0">
              <a:buFont typeface="Arial"/>
              <a:buNone/>
            </a:pPr>
            <a:endParaRPr lang="en-US"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F8100A5F-7DF0-30AA-CD4B-7C130FA29E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785" y="144517"/>
            <a:ext cx="9153296" cy="369743"/>
          </a:xfrm>
        </p:spPr>
        <p:txBody>
          <a:bodyPr/>
          <a:lstStyle/>
          <a:p>
            <a:r>
              <a:rPr lang="en-US" sz="2400" dirty="0"/>
              <a:t>The eigenfunction narrows during strong suppression</a:t>
            </a:r>
            <a:r>
              <a:rPr lang="en-US" sz="2200" dirty="0"/>
              <a:t> </a:t>
            </a:r>
          </a:p>
        </p:txBody>
      </p:sp>
      <p:pic>
        <p:nvPicPr>
          <p:cNvPr id="5" name="Picture 4" descr="A group of graphs with numbers&#10;&#10;AI-generated content may be incorrect.">
            <a:extLst>
              <a:ext uri="{FF2B5EF4-FFF2-40B4-BE49-F238E27FC236}">
                <a16:creationId xmlns:a16="http://schemas.microsoft.com/office/drawing/2014/main" id="{442EA8B5-5798-B773-3E42-421C07BFF8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1498"/>
          <a:stretch>
            <a:fillRect/>
          </a:stretch>
        </p:blipFill>
        <p:spPr>
          <a:xfrm>
            <a:off x="3079290" y="785192"/>
            <a:ext cx="5987581" cy="3178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19FCA9-A9CC-64E1-6F53-57E413DFA26D}"/>
              </a:ext>
            </a:extLst>
          </p:cNvPr>
          <p:cNvSpPr txBox="1"/>
          <p:nvPr/>
        </p:nvSpPr>
        <p:spPr>
          <a:xfrm>
            <a:off x="5076541" y="3947661"/>
            <a:ext cx="4820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j-lt"/>
              </a:rPr>
              <a:t>Normalized Minor Radius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4D75C1-7E9D-6EB6-EE0A-8B9A2ED67A0C}"/>
              </a:ext>
            </a:extLst>
          </p:cNvPr>
          <p:cNvSpPr txBox="1"/>
          <p:nvPr/>
        </p:nvSpPr>
        <p:spPr>
          <a:xfrm>
            <a:off x="66770" y="868420"/>
            <a:ext cx="30125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Not all modes look like these but many 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Apply coherence &amp; amplitude thresholds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Fit to three Gaussians: entire data (</a:t>
            </a:r>
            <a:r>
              <a:rPr lang="en-US" sz="1800" b="1" dirty="0">
                <a:solidFill>
                  <a:srgbClr val="FF0000"/>
                </a:solidFill>
                <a:latin typeface="+mj-lt"/>
              </a:rPr>
              <a:t>red curves</a:t>
            </a:r>
            <a:r>
              <a:rPr lang="en-US" sz="1800" b="1" dirty="0">
                <a:latin typeface="+mj-lt"/>
              </a:rPr>
              <a:t>), mirror-reflected ”left” (</a:t>
            </a:r>
            <a:r>
              <a:rPr lang="en-US" sz="1800" b="1" dirty="0">
                <a:solidFill>
                  <a:srgbClr val="009051"/>
                </a:solidFill>
                <a:latin typeface="+mj-lt"/>
              </a:rPr>
              <a:t>green diamond</a:t>
            </a:r>
            <a:r>
              <a:rPr lang="en-US" sz="1800" b="1" dirty="0">
                <a:latin typeface="+mj-lt"/>
              </a:rPr>
              <a:t>) and “right” (</a:t>
            </a:r>
            <a:r>
              <a:rPr lang="en-US" sz="1800" b="1" dirty="0">
                <a:solidFill>
                  <a:srgbClr val="0070C0"/>
                </a:solidFill>
                <a:latin typeface="+mj-lt"/>
              </a:rPr>
              <a:t>blue diamonds</a:t>
            </a:r>
            <a:r>
              <a:rPr lang="en-US" sz="1800" b="1" dirty="0">
                <a:latin typeface="+mj-lt"/>
              </a:rPr>
              <a:t>) sides</a:t>
            </a:r>
          </a:p>
        </p:txBody>
      </p:sp>
    </p:spTree>
    <p:extLst>
      <p:ext uri="{BB962C8B-B14F-4D97-AF65-F5344CB8AC3E}">
        <p14:creationId xmlns:p14="http://schemas.microsoft.com/office/powerpoint/2010/main" val="2274366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EF176-EB20-8315-72A7-0D96E4486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7EF067-B391-BE9D-B886-3707EFAD97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42457A-0B20-B147-920B-975574D735A2}" type="slidenum">
              <a:rPr lang="en-US" altLang="en-US" smtClean="0"/>
              <a:pPr>
                <a:defRPr/>
              </a:pPr>
              <a:t>10</a:t>
            </a:fld>
            <a:endParaRPr lang="en-US" altLang="en-US" sz="105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678BDBF0-B786-A840-30C3-DDC0F9906F63}"/>
              </a:ext>
            </a:extLst>
          </p:cNvPr>
          <p:cNvSpPr txBox="1">
            <a:spLocks/>
          </p:cNvSpPr>
          <p:nvPr/>
        </p:nvSpPr>
        <p:spPr bwMode="auto">
          <a:xfrm>
            <a:off x="-1152" y="65987"/>
            <a:ext cx="405276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9pPr>
          </a:lstStyle>
          <a:p>
            <a:r>
              <a:rPr lang="en-US" kern="0" dirty="0"/>
              <a:t>The radial width shrinks during strong suppression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25D4C34-A910-27E8-78F0-2C0CFD87350E}"/>
                  </a:ext>
                </a:extLst>
              </p:cNvPr>
              <p:cNvSpPr txBox="1"/>
              <p:nvPr/>
            </p:nvSpPr>
            <p:spPr>
              <a:xfrm>
                <a:off x="74260" y="713792"/>
                <a:ext cx="3819010" cy="3139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Brown mode shrinks in ~ 20 </a:t>
                </a:r>
                <a:r>
                  <a:rPr lang="en-US" sz="1800" b="1" dirty="0" err="1">
                    <a:latin typeface="+mj-lt"/>
                  </a:rPr>
                  <a:t>ms</a:t>
                </a:r>
                <a:r>
                  <a:rPr lang="en-US" sz="1800" b="1" dirty="0">
                    <a:latin typeface="+mj-lt"/>
                  </a:rPr>
                  <a:t> @ ; in other cases, modes shrink continuously for up to 100 </a:t>
                </a:r>
                <a:r>
                  <a:rPr lang="en-US" sz="1800" b="1" dirty="0" err="1">
                    <a:latin typeface="+mj-lt"/>
                  </a:rPr>
                  <a:t>ms</a:t>
                </a:r>
                <a:r>
                  <a:rPr lang="en-US" sz="1800" b="1" dirty="0">
                    <a:latin typeface="+mj-lt"/>
                  </a:rPr>
                  <a:t> or pause for 20-30 </a:t>
                </a:r>
                <a:r>
                  <a:rPr lang="en-US" sz="1800" b="1" dirty="0" err="1">
                    <a:latin typeface="+mj-lt"/>
                  </a:rPr>
                  <a:t>ms</a:t>
                </a:r>
                <a:r>
                  <a:rPr lang="en-US" sz="1800" b="1" dirty="0">
                    <a:latin typeface="+mj-lt"/>
                  </a:rPr>
                  <a:t>, then suddenly shrink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Modes always widen in 10 </a:t>
                </a:r>
                <a:r>
                  <a:rPr lang="en-US" sz="1800" b="1" dirty="0" err="1">
                    <a:latin typeface="+mj-lt"/>
                  </a:rPr>
                  <a:t>ms</a:t>
                </a:r>
                <a:r>
                  <a:rPr lang="en-US" sz="1800" b="1" dirty="0">
                    <a:latin typeface="+mj-lt"/>
                  </a:rPr>
                  <a:t> @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sub>
                    </m:sSub>
                  </m:oMath>
                </a14:m>
                <a:endParaRPr lang="en-US" sz="1800" b="1" dirty="0">
                  <a:latin typeface="+mj-lt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Normal AEs stay wider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Normal AEs are more likely to be asymmetric than strongly-suppressed AEs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25D4C34-A910-27E8-78F0-2C0CFD8735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60" y="713792"/>
                <a:ext cx="3819010" cy="3139321"/>
              </a:xfrm>
              <a:prstGeom prst="rect">
                <a:avLst/>
              </a:prstGeom>
              <a:blipFill>
                <a:blip r:embed="rId2"/>
                <a:stretch>
                  <a:fillRect l="-993" t="-806" r="-1325" b="-2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2A4D459-7562-12C9-F54A-9A6C15A47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9256" y="702995"/>
            <a:ext cx="5084759" cy="444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16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8FB26-693B-610E-A633-0CB847666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1A6400-218E-19CB-66A6-87D36086911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4800" y="114300"/>
            <a:ext cx="3660710" cy="529512"/>
          </a:xfrm>
        </p:spPr>
        <p:txBody>
          <a:bodyPr/>
          <a:lstStyle/>
          <a:p>
            <a:r>
              <a:rPr lang="en-US" dirty="0"/>
              <a:t>The eigenfunction’s poloidal harmonics change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162A50D-2A48-D331-6DA1-E36B745C134C}"/>
                  </a:ext>
                </a:extLst>
              </p:cNvPr>
              <p:cNvSpPr txBox="1"/>
              <p:nvPr/>
            </p:nvSpPr>
            <p:spPr>
              <a:xfrm>
                <a:off x="111582" y="782328"/>
                <a:ext cx="3722914" cy="23145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The primary toroidal mode number </a:t>
                </a:r>
                <a:r>
                  <a:rPr lang="en-US" sz="1800" b="1" i="1" dirty="0">
                    <a:latin typeface="+mj-lt"/>
                  </a:rPr>
                  <a:t>n</a:t>
                </a:r>
                <a:r>
                  <a:rPr lang="en-US" sz="1800" b="1" dirty="0">
                    <a:latin typeface="+mj-lt"/>
                  </a:rPr>
                  <a:t> stays constant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The primary poloidal mode number evolves as 𝒎≈𝒏𝒒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A magnetic loop at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𝟔𝟎</m:t>
                        </m:r>
                      </m:e>
                      <m:sup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en-US" sz="1800" b="1" dirty="0">
                    <a:latin typeface="+mj-lt"/>
                  </a:rPr>
                  <a:t> sees a big jump @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sub>
                    </m:sSub>
                  </m:oMath>
                </a14:m>
                <a:endParaRPr lang="en-US" sz="1800" b="1" dirty="0">
                  <a:latin typeface="+mj-lt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Midplane magnetics signals don’t see these large jumps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162A50D-2A48-D331-6DA1-E36B745C13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82" y="782328"/>
                <a:ext cx="3722914" cy="2314544"/>
              </a:xfrm>
              <a:prstGeom prst="rect">
                <a:avLst/>
              </a:prstGeom>
              <a:blipFill>
                <a:blip r:embed="rId2"/>
                <a:stretch>
                  <a:fillRect l="-1020" t="-1093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3A7D625A-E067-099B-5058-BCF63BAE552A}"/>
              </a:ext>
            </a:extLst>
          </p:cNvPr>
          <p:cNvSpPr txBox="1"/>
          <p:nvPr/>
        </p:nvSpPr>
        <p:spPr>
          <a:xfrm>
            <a:off x="7662305" y="2010469"/>
            <a:ext cx="1236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+mj-lt"/>
              </a:rPr>
              <a:t>Magnetics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9B7F5E-E675-4602-D3F7-3051BA452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315" y="0"/>
            <a:ext cx="492087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58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0068A-5067-E69A-2C07-1657981A8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8AC2A8-0EBB-B67C-0980-D5C9CCD842C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4799" y="83976"/>
            <a:ext cx="8633927" cy="601824"/>
          </a:xfrm>
        </p:spPr>
        <p:txBody>
          <a:bodyPr/>
          <a:lstStyle/>
          <a:p>
            <a:r>
              <a:rPr lang="en-US" dirty="0"/>
              <a:t>The “radial twist” (phase variation) of eigenfunction is different in suppressed shots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704AF13-099C-8EB0-F3D3-FBA509EA7F71}"/>
                  </a:ext>
                </a:extLst>
              </p:cNvPr>
              <p:cNvSpPr txBox="1"/>
              <p:nvPr/>
            </p:nvSpPr>
            <p:spPr>
              <a:xfrm>
                <a:off x="149289" y="810607"/>
                <a:ext cx="3253785" cy="3422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Radial twist is linked to direction of energy flow*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solidFill>
                      <a:srgbClr val="7030A0"/>
                    </a:solidFill>
                    <a:latin typeface="+mj-lt"/>
                  </a:rPr>
                  <a:t>Energy flows outward in normal TAE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solidFill>
                      <a:srgbClr val="FF0000"/>
                    </a:solidFill>
                    <a:latin typeface="+mj-lt"/>
                  </a:rPr>
                  <a:t>Energy flows away from peak of eigenfunction during strong suppression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Fit radial phase variation to a polynomial,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𝝋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d>
                      <m:dPr>
                        <m:ctrlP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𝝆</m:t>
                            </m:r>
                          </m:e>
                          <m:sub>
                            <m:r>
                              <a:rPr lang="en-US" sz="1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e>
                    </m:d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1800" b="1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  <m:sSup>
                      <m:sSupPr>
                        <m:ctrlPr>
                          <a:rPr lang="en-US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𝝆</m:t>
                            </m:r>
                            <m:r>
                              <a:rPr lang="en-US" sz="18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𝝆</m:t>
                                </m:r>
                              </m:e>
                              <m:sub>
                                <m:r>
                                  <a:rPr lang="en-US" sz="1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𝟎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1800" b="1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704AF13-099C-8EB0-F3D3-FBA509EA7F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89" y="810607"/>
                <a:ext cx="3253785" cy="3422540"/>
              </a:xfrm>
              <a:prstGeom prst="rect">
                <a:avLst/>
              </a:prstGeom>
              <a:blipFill>
                <a:blip r:embed="rId2"/>
                <a:stretch>
                  <a:fillRect l="-1167" t="-738" r="-1556" b="-3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9E074A90-AD38-802E-634B-0C1AF56F8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955" y="754045"/>
            <a:ext cx="5823996" cy="34943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B9837C-AA67-437D-ABC0-F28925FF1339}"/>
              </a:ext>
            </a:extLst>
          </p:cNvPr>
          <p:cNvSpPr txBox="1"/>
          <p:nvPr/>
        </p:nvSpPr>
        <p:spPr>
          <a:xfrm>
            <a:off x="1590859" y="4518211"/>
            <a:ext cx="3622164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400" b="1" kern="0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*</a:t>
            </a:r>
            <a:r>
              <a:rPr lang="en-US" sz="1400" b="1" kern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Kolesnichenko</a:t>
            </a:r>
            <a:r>
              <a:rPr lang="en-US" sz="1400" b="1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US" sz="1400" b="1" kern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PoP</a:t>
            </a:r>
            <a:r>
              <a:rPr lang="en-US" sz="1400" b="1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 31 (2024) 112509; Heidbrink, NF 62 (2022) 066020 </a:t>
            </a:r>
          </a:p>
        </p:txBody>
      </p:sp>
    </p:spTree>
    <p:extLst>
      <p:ext uri="{BB962C8B-B14F-4D97-AF65-F5344CB8AC3E}">
        <p14:creationId xmlns:p14="http://schemas.microsoft.com/office/powerpoint/2010/main" val="2453660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AF51F-CB3C-E824-046F-64FAF926C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50C2195-A162-38EE-4E76-5E6311E5BF0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4799" y="55695"/>
            <a:ext cx="8633927" cy="601824"/>
          </a:xfrm>
        </p:spPr>
        <p:txBody>
          <a:bodyPr/>
          <a:lstStyle/>
          <a:p>
            <a:r>
              <a:rPr lang="en-US" dirty="0"/>
              <a:t>Energy flows away from the peak of the eigenfunction during strong suppression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1690DE1-7163-2B41-555E-2A5EFC978AEF}"/>
                  </a:ext>
                </a:extLst>
              </p:cNvPr>
              <p:cNvSpPr txBox="1"/>
              <p:nvPr/>
            </p:nvSpPr>
            <p:spPr>
              <a:xfrm>
                <a:off x="304799" y="782327"/>
                <a:ext cx="4856344" cy="37555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𝝋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d>
                      <m:dPr>
                        <m:ctrlP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𝝆</m:t>
                            </m:r>
                          </m:e>
                          <m:sub>
                            <m:r>
                              <a:rPr lang="en-US" sz="1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e>
                    </m:d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1800" b="1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  <m:sSup>
                      <m:sSupPr>
                        <m:ctrlPr>
                          <a:rPr lang="en-US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𝝆</m:t>
                            </m:r>
                            <m:r>
                              <a:rPr lang="en-US" sz="18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𝝆</m:t>
                                </m:r>
                              </m:e>
                              <m:sub>
                                <m:r>
                                  <a:rPr lang="en-US" sz="1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𝟎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1800" b="1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1690DE1-7163-2B41-555E-2A5EFC978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799" y="782327"/>
                <a:ext cx="4856344" cy="375552"/>
              </a:xfrm>
              <a:prstGeom prst="rect">
                <a:avLst/>
              </a:prstGeom>
              <a:blipFill>
                <a:blip r:embed="rId2"/>
                <a:stretch>
                  <a:fillRect b="-606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3DDB1C5C-659A-E831-F455-BD0FD5F7D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386" y="1311141"/>
            <a:ext cx="6174560" cy="33035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58FD74-B8A9-5322-C176-BEB62900662C}"/>
              </a:ext>
            </a:extLst>
          </p:cNvPr>
          <p:cNvSpPr txBox="1"/>
          <p:nvPr/>
        </p:nvSpPr>
        <p:spPr>
          <a:xfrm>
            <a:off x="6190271" y="902090"/>
            <a:ext cx="2007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70C0"/>
                </a:solidFill>
                <a:latin typeface="+mj-lt"/>
              </a:rPr>
              <a:t>Outward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FC0ACAF-A289-8968-27D7-5C60A2468C5D}"/>
              </a:ext>
            </a:extLst>
          </p:cNvPr>
          <p:cNvCxnSpPr/>
          <p:nvPr/>
        </p:nvCxnSpPr>
        <p:spPr bwMode="auto">
          <a:xfrm flipH="1">
            <a:off x="5161143" y="1157879"/>
            <a:ext cx="1013414" cy="4446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D555CB6-ECC1-DD07-0183-5180048EC4EB}"/>
              </a:ext>
            </a:extLst>
          </p:cNvPr>
          <p:cNvSpPr txBox="1"/>
          <p:nvPr/>
        </p:nvSpPr>
        <p:spPr>
          <a:xfrm>
            <a:off x="7184797" y="2226376"/>
            <a:ext cx="2007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+mj-lt"/>
              </a:rPr>
              <a:t>Inward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8EEE01D-F3D1-4A69-9EEA-1CE2E1390C14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854047" y="2216949"/>
            <a:ext cx="1340179" cy="22454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8DD0187-E7D0-8B5B-5AD8-95B20D1393C2}"/>
              </a:ext>
            </a:extLst>
          </p:cNvPr>
          <p:cNvSpPr txBox="1"/>
          <p:nvPr/>
        </p:nvSpPr>
        <p:spPr>
          <a:xfrm>
            <a:off x="7214649" y="2868970"/>
            <a:ext cx="2007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+mj-lt"/>
              </a:rPr>
              <a:t>Concave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68E02BF-DDC1-B17D-E6D6-C5FB57EB0CA2}"/>
              </a:ext>
            </a:extLst>
          </p:cNvPr>
          <p:cNvCxnSpPr>
            <a:cxnSpLocks/>
            <a:stCxn id="14" idx="1"/>
          </p:cNvCxnSpPr>
          <p:nvPr/>
        </p:nvCxnSpPr>
        <p:spPr bwMode="auto">
          <a:xfrm flipH="1">
            <a:off x="5667850" y="3053636"/>
            <a:ext cx="1546799" cy="2211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DAAA49F-A46C-511F-CAED-90619CAD2B57}"/>
              </a:ext>
            </a:extLst>
          </p:cNvPr>
          <p:cNvSpPr txBox="1"/>
          <p:nvPr/>
        </p:nvSpPr>
        <p:spPr>
          <a:xfrm>
            <a:off x="7194225" y="3938843"/>
            <a:ext cx="2007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70C0"/>
                </a:solidFill>
                <a:latin typeface="+mj-lt"/>
              </a:rPr>
              <a:t>Convex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C398B15-16BF-BA2A-15DD-E77FB41ACBCD}"/>
              </a:ext>
            </a:extLst>
          </p:cNvPr>
          <p:cNvCxnSpPr>
            <a:cxnSpLocks/>
            <a:stCxn id="17" idx="1"/>
          </p:cNvCxnSpPr>
          <p:nvPr/>
        </p:nvCxnSpPr>
        <p:spPr bwMode="auto">
          <a:xfrm flipH="1" flipV="1">
            <a:off x="5335571" y="3886889"/>
            <a:ext cx="1858654" cy="2366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4B62F40-4557-C4AE-E093-363F9CFF4EBE}"/>
              </a:ext>
            </a:extLst>
          </p:cNvPr>
          <p:cNvCxnSpPr>
            <a:cxnSpLocks/>
          </p:cNvCxnSpPr>
          <p:nvPr/>
        </p:nvCxnSpPr>
        <p:spPr bwMode="auto">
          <a:xfrm>
            <a:off x="1461155" y="1913641"/>
            <a:ext cx="552410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C531E3B-F05B-6F42-8D27-29EAC1AE6AD7}"/>
              </a:ext>
            </a:extLst>
          </p:cNvPr>
          <p:cNvCxnSpPr>
            <a:cxnSpLocks/>
          </p:cNvCxnSpPr>
          <p:nvPr/>
        </p:nvCxnSpPr>
        <p:spPr bwMode="auto">
          <a:xfrm>
            <a:off x="1500432" y="3593180"/>
            <a:ext cx="552410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92577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A322E4-C557-FC09-9357-79D99AE9D6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739" t="47774"/>
          <a:stretch>
            <a:fillRect/>
          </a:stretch>
        </p:blipFill>
        <p:spPr>
          <a:xfrm>
            <a:off x="5731497" y="2402406"/>
            <a:ext cx="3139529" cy="26862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AD4335B9-2CA8-50DF-BF0D-0A2AEA1D58C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0196" y="67647"/>
                <a:ext cx="5169961" cy="509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val="1"/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950" b="1">
                    <a:solidFill>
                      <a:schemeClr val="bg1"/>
                    </a:solidFill>
                    <a:latin typeface="+mj-lt"/>
                    <a:ea typeface="ＭＳ Ｐゴシック" charset="-128"/>
                    <a:cs typeface="ＭＳ Ｐゴシック" charset="-128"/>
                  </a:defRPr>
                </a:lvl1pPr>
                <a:lvl2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950" b="1">
                    <a:solidFill>
                      <a:schemeClr val="bg1"/>
                    </a:solidFill>
                    <a:latin typeface="Century Gothic" charset="0"/>
                    <a:ea typeface="ＭＳ Ｐゴシック" charset="-128"/>
                    <a:cs typeface="ＭＳ Ｐゴシック" charset="-128"/>
                  </a:defRPr>
                </a:lvl2pPr>
                <a:lvl3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950" b="1">
                    <a:solidFill>
                      <a:schemeClr val="bg1"/>
                    </a:solidFill>
                    <a:latin typeface="Century Gothic" charset="0"/>
                    <a:ea typeface="ＭＳ Ｐゴシック" charset="-128"/>
                    <a:cs typeface="ＭＳ Ｐゴシック" charset="-128"/>
                  </a:defRPr>
                </a:lvl3pPr>
                <a:lvl4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950" b="1">
                    <a:solidFill>
                      <a:schemeClr val="bg1"/>
                    </a:solidFill>
                    <a:latin typeface="Century Gothic" charset="0"/>
                    <a:ea typeface="ＭＳ Ｐゴシック" charset="-128"/>
                    <a:cs typeface="ＭＳ Ｐゴシック" charset="-128"/>
                  </a:defRPr>
                </a:lvl4pPr>
                <a:lvl5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950" b="1">
                    <a:solidFill>
                      <a:schemeClr val="bg1"/>
                    </a:solidFill>
                    <a:latin typeface="Century Gothic" charset="0"/>
                    <a:ea typeface="ＭＳ Ｐゴシック" charset="-128"/>
                    <a:cs typeface="ＭＳ Ｐゴシック" charset="-128"/>
                  </a:defRPr>
                </a:lvl5pPr>
                <a:lvl6pPr marL="342900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950" b="1">
                    <a:solidFill>
                      <a:schemeClr val="bg1"/>
                    </a:solidFill>
                    <a:latin typeface="Century Gothic" charset="0"/>
                  </a:defRPr>
                </a:lvl6pPr>
                <a:lvl7pPr marL="685800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950" b="1">
                    <a:solidFill>
                      <a:schemeClr val="bg1"/>
                    </a:solidFill>
                    <a:latin typeface="Century Gothic" charset="0"/>
                  </a:defRPr>
                </a:lvl7pPr>
                <a:lvl8pPr marL="1028700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950" b="1">
                    <a:solidFill>
                      <a:schemeClr val="bg1"/>
                    </a:solidFill>
                    <a:latin typeface="Century Gothic" charset="0"/>
                  </a:defRPr>
                </a:lvl8pPr>
                <a:lvl9pPr marL="1371600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1950" b="1">
                    <a:solidFill>
                      <a:schemeClr val="bg1"/>
                    </a:solidFill>
                    <a:latin typeface="Century Gothic" charset="0"/>
                  </a:defRPr>
                </a:lvl9pPr>
              </a:lstStyle>
              <a:p>
                <a:r>
                  <a:rPr lang="en-US" kern="0" dirty="0"/>
                  <a:t>Use </a:t>
                </a:r>
                <a14:m>
                  <m:oMath xmlns:m="http://schemas.openxmlformats.org/officeDocument/2006/math">
                    <m:r>
                      <a:rPr lang="en-US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𝜹</m:t>
                    </m:r>
                    <m:sSub>
                      <m:sSubPr>
                        <m:ctrlPr>
                          <a:rPr lang="en-US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en-US" kern="0" dirty="0"/>
                  <a:t> to detect polarization changes</a:t>
                </a:r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AD4335B9-2CA8-50DF-BF0D-0A2AEA1D58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196" y="67647"/>
                <a:ext cx="5169961" cy="509317"/>
              </a:xfrm>
              <a:prstGeom prst="rect">
                <a:avLst/>
              </a:prstGeom>
              <a:blipFill>
                <a:blip r:embed="rId3"/>
                <a:stretch>
                  <a:fillRect l="-1225" b="-487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7DD2625-7BA6-9ACC-FAE0-353561CBF76D}"/>
                  </a:ext>
                </a:extLst>
              </p:cNvPr>
              <p:cNvSpPr txBox="1"/>
              <p:nvPr/>
            </p:nvSpPr>
            <p:spPr>
              <a:xfrm>
                <a:off x="54964" y="576965"/>
                <a:ext cx="5547033" cy="1483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1800" b="1" dirty="0">
                  <a:latin typeface="+mj-lt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For normal AEs, 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𝜹</m:t>
                    </m:r>
                    <m:sSub>
                      <m:sSubPr>
                        <m:ctrlPr>
                          <a:rPr lang="en-US" sz="18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18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  <m:r>
                      <a:rPr lang="en-US" sz="1800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800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1800" b="1" dirty="0">
                  <a:latin typeface="+mj-lt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n-lt"/>
                    <a:sym typeface="Wingdings" pitchFamily="2" charset="2"/>
                  </a:rPr>
                  <a:t>Look for changes in </a:t>
                </a:r>
                <a:r>
                  <a:rPr lang="en-US" sz="1800" b="1" dirty="0">
                    <a:solidFill>
                      <a:srgbClr val="0070C0"/>
                    </a:solidFill>
                    <a:latin typeface="+mn-lt"/>
                    <a:sym typeface="Wingdings" pitchFamily="2" charset="2"/>
                  </a:rPr>
                  <a:t>BES:</a:t>
                </a:r>
                <a:r>
                  <a:rPr lang="en-US" sz="1800" b="1" dirty="0">
                    <a:solidFill>
                      <a:srgbClr val="FFC000"/>
                    </a:solidFill>
                    <a:sym typeface="Wingdings" pitchFamily="2" charset="2"/>
                  </a:rPr>
                  <a:t> ECE</a:t>
                </a:r>
                <a:r>
                  <a:rPr lang="en-US" sz="1800" b="1" dirty="0">
                    <a:latin typeface="+mn-lt"/>
                    <a:sym typeface="Wingdings" pitchFamily="2" charset="2"/>
                  </a:rPr>
                  <a:t> ratio to detect a polarization change</a:t>
                </a:r>
                <a:endParaRPr lang="en-US" sz="1800" b="1" dirty="0">
                  <a:latin typeface="+mn-lt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800" b="1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7DD2625-7BA6-9ACC-FAE0-353561CBF7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64" y="576965"/>
                <a:ext cx="5547033" cy="1483227"/>
              </a:xfrm>
              <a:prstGeom prst="rect">
                <a:avLst/>
              </a:prstGeom>
              <a:blipFill>
                <a:blip r:embed="rId4"/>
                <a:stretch>
                  <a:fillRect l="-685" r="-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7FD06F7-F7B7-AF7B-FAD8-1025CE1DE615}"/>
                  </a:ext>
                </a:extLst>
              </p:cNvPr>
              <p:cNvSpPr txBox="1"/>
              <p:nvPr/>
            </p:nvSpPr>
            <p:spPr>
              <a:xfrm>
                <a:off x="6182019" y="2814808"/>
                <a:ext cx="119090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sSub>
                        <m:sSubPr>
                          <m:ctrlPr>
                            <a:rPr lang="en-US" sz="1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1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𝑩𝑬𝑺</m:t>
                          </m:r>
                        </m:sub>
                      </m:sSub>
                      <m:r>
                        <a:rPr lang="en-US" sz="1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en-US" sz="1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1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𝑩𝑬𝑺</m:t>
                          </m:r>
                        </m:sub>
                      </m:sSub>
                    </m:oMath>
                  </m:oMathPara>
                </a14:m>
                <a:endParaRPr lang="en-US" sz="1800" b="1" dirty="0">
                  <a:solidFill>
                    <a:srgbClr val="0070C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7FD06F7-F7B7-AF7B-FAD8-1025CE1DE6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019" y="2814808"/>
                <a:ext cx="1190902" cy="276999"/>
              </a:xfrm>
              <a:prstGeom prst="rect">
                <a:avLst/>
              </a:prstGeom>
              <a:blipFill>
                <a:blip r:embed="rId5"/>
                <a:stretch>
                  <a:fillRect l="-4211" r="-1053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B10C174-5F5E-51A1-7579-BE9B0B0CF448}"/>
                  </a:ext>
                </a:extLst>
              </p:cNvPr>
              <p:cNvSpPr txBox="1"/>
              <p:nvPr/>
            </p:nvSpPr>
            <p:spPr>
              <a:xfrm flipH="1">
                <a:off x="6101256" y="3091807"/>
                <a:ext cx="94999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1" i="1" smtClean="0">
                          <a:solidFill>
                            <a:srgbClr val="F2BF1E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sSub>
                        <m:sSubPr>
                          <m:ctrlPr>
                            <a:rPr lang="en-US" sz="1800" b="1" i="1" smtClean="0">
                              <a:solidFill>
                                <a:srgbClr val="F2BF1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solidFill>
                                <a:srgbClr val="F2BF1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sz="1800" b="1" i="1" smtClean="0">
                              <a:solidFill>
                                <a:srgbClr val="F2BF1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  <m:r>
                        <a:rPr lang="en-US" sz="1800" b="1" i="1" smtClean="0">
                          <a:solidFill>
                            <a:srgbClr val="F2BF1E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en-US" sz="1800" b="1" i="1" smtClean="0">
                              <a:solidFill>
                                <a:srgbClr val="F2BF1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solidFill>
                                <a:srgbClr val="F2BF1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sz="1800" b="1" i="1" smtClean="0">
                              <a:solidFill>
                                <a:srgbClr val="F2BF1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</m:oMath>
                  </m:oMathPara>
                </a14:m>
                <a:endParaRPr lang="en-US" sz="1800" b="1" dirty="0">
                  <a:solidFill>
                    <a:srgbClr val="F2BF1E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B10C174-5F5E-51A1-7579-BE9B0B0CF4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101256" y="3091807"/>
                <a:ext cx="949994" cy="276999"/>
              </a:xfrm>
              <a:prstGeom prst="rect">
                <a:avLst/>
              </a:prstGeom>
              <a:blipFill>
                <a:blip r:embed="rId6"/>
                <a:stretch>
                  <a:fillRect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45B294-84D9-1783-198A-1FBAD11B7823}"/>
                  </a:ext>
                </a:extLst>
              </p:cNvPr>
              <p:cNvSpPr txBox="1"/>
              <p:nvPr/>
            </p:nvSpPr>
            <p:spPr>
              <a:xfrm>
                <a:off x="6101256" y="3300916"/>
                <a:ext cx="786733" cy="4065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𝜹</m:t>
                    </m:r>
                    <m:sSub>
                      <m:sSubPr>
                        <m:ctrlPr>
                          <a:rPr lang="en-US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en-US" sz="2000" kern="0" dirty="0">
                    <a:solidFill>
                      <a:srgbClr val="FF0000"/>
                    </a:solidFill>
                  </a:rPr>
                  <a:t> 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45B294-84D9-1783-198A-1FBAD11B7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1256" y="3300916"/>
                <a:ext cx="786733" cy="406586"/>
              </a:xfrm>
              <a:prstGeom prst="rect">
                <a:avLst/>
              </a:prstGeom>
              <a:blipFill>
                <a:blip r:embed="rId7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57949C8F-7F1E-7020-3990-E122795554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4479" y="802470"/>
            <a:ext cx="3264650" cy="79310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C0BEB91-05E3-622A-003D-7F9086D2652E}"/>
              </a:ext>
            </a:extLst>
          </p:cNvPr>
          <p:cNvSpPr txBox="1"/>
          <p:nvPr/>
        </p:nvSpPr>
        <p:spPr>
          <a:xfrm>
            <a:off x="1260921" y="4384365"/>
            <a:ext cx="2901035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400" b="1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X.D. Du, PRL 132, 215101 (2024)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FB6B43-4500-E13C-7E9C-2D19B943CCA4}"/>
              </a:ext>
            </a:extLst>
          </p:cNvPr>
          <p:cNvSpPr txBox="1"/>
          <p:nvPr/>
        </p:nvSpPr>
        <p:spPr>
          <a:xfrm>
            <a:off x="1224784" y="4753582"/>
            <a:ext cx="3139529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400" b="1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Heidbrink, NF 65, 112002 (2025)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02BF9C-412B-0BAF-8DDD-D9B75EB5B63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47989" r="94449"/>
          <a:stretch>
            <a:fillRect/>
          </a:stretch>
        </p:blipFill>
        <p:spPr>
          <a:xfrm>
            <a:off x="5545437" y="2460394"/>
            <a:ext cx="364719" cy="2743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EABE34-9905-F76C-183E-C06B51F15A7A}"/>
              </a:ext>
            </a:extLst>
          </p:cNvPr>
          <p:cNvSpPr txBox="1"/>
          <p:nvPr/>
        </p:nvSpPr>
        <p:spPr>
          <a:xfrm>
            <a:off x="6532775" y="3327663"/>
            <a:ext cx="4983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+mj-lt"/>
              </a:rPr>
              <a:t>(V)</a:t>
            </a:r>
          </a:p>
        </p:txBody>
      </p:sp>
    </p:spTree>
    <p:extLst>
      <p:ext uri="{BB962C8B-B14F-4D97-AF65-F5344CB8AC3E}">
        <p14:creationId xmlns:p14="http://schemas.microsoft.com/office/powerpoint/2010/main" val="4009651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FA88D-EC19-B516-B3A3-05922CA9A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C836AFF5-8B06-F5E4-2363-BC5F0E1D429D}"/>
                  </a:ext>
                </a:extLst>
              </p:cNvPr>
              <p:cNvSpPr>
                <a:spLocks noGrp="1"/>
              </p:cNvSpPr>
              <p:nvPr>
                <p:ph type="title" idx="4294967295"/>
              </p:nvPr>
            </p:nvSpPr>
            <p:spPr>
              <a:xfrm>
                <a:off x="141863" y="158920"/>
                <a:ext cx="8823028" cy="377318"/>
              </a:xfrm>
            </p:spPr>
            <p:txBody>
              <a:bodyPr/>
              <a:lstStyle/>
              <a:p>
                <a:r>
                  <a:rPr lang="en-US" sz="2400" dirty="0"/>
                  <a:t>Wide variety: Jumps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𝜹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en-US" sz="2400" dirty="0"/>
                  <a:t> occur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sub>
                    </m:sSub>
                  </m:oMath>
                </a14:m>
                <a:r>
                  <a:rPr lang="en-US" sz="2400" dirty="0"/>
                  <a:t>, and in between</a:t>
                </a:r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C836AFF5-8B06-F5E4-2363-BC5F0E1D42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 idx="4294967295"/>
              </p:nvPr>
            </p:nvSpPr>
            <p:spPr>
              <a:xfrm>
                <a:off x="141863" y="158920"/>
                <a:ext cx="8823028" cy="377318"/>
              </a:xfrm>
              <a:blipFill>
                <a:blip r:embed="rId3"/>
                <a:stretch>
                  <a:fillRect l="-1149" t="-32258" b="-387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2207497C-D869-9E60-2909-2D2F225FD83B}"/>
              </a:ext>
            </a:extLst>
          </p:cNvPr>
          <p:cNvSpPr/>
          <p:nvPr/>
        </p:nvSpPr>
        <p:spPr bwMode="auto">
          <a:xfrm>
            <a:off x="60439" y="2407298"/>
            <a:ext cx="1833675" cy="45366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6F56768-CFA1-B8BD-FF75-7A0D0557E998}"/>
                  </a:ext>
                </a:extLst>
              </p:cNvPr>
              <p:cNvSpPr txBox="1"/>
              <p:nvPr/>
            </p:nvSpPr>
            <p:spPr>
              <a:xfrm>
                <a:off x="17104" y="688638"/>
                <a:ext cx="3668776" cy="3171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(a) is like the mode that changes @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sz="1800" b="1" dirty="0">
                    <a:latin typeface="+mj-lt"/>
                  </a:rPr>
                  <a:t> in </a:t>
                </a:r>
                <a:r>
                  <a:rPr lang="en-US" sz="1800" b="1" dirty="0" err="1">
                    <a:latin typeface="+mj-lt"/>
                  </a:rPr>
                  <a:t>Xiaodi’s</a:t>
                </a:r>
                <a:r>
                  <a:rPr lang="en-US" sz="1800" b="1" dirty="0">
                    <a:latin typeface="+mj-lt"/>
                  </a:rPr>
                  <a:t> 2025 PRL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(b) &amp; (c) are examples of modes that acquire 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𝜹</m:t>
                    </m:r>
                    <m:sSub>
                      <m:sSubPr>
                        <m:ctrlPr>
                          <a:rPr lang="en-US" sz="18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18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en-US" sz="1800" b="1" dirty="0">
                    <a:latin typeface="+mj-lt"/>
                  </a:rPr>
                  <a:t> during the strong suppression phase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(d) is an example of a polarization jump at the back transition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Many modes don’t change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6F56768-CFA1-B8BD-FF75-7A0D0557E9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4" y="688638"/>
                <a:ext cx="3668776" cy="3171446"/>
              </a:xfrm>
              <a:prstGeom prst="rect">
                <a:avLst/>
              </a:prstGeom>
              <a:blipFill>
                <a:blip r:embed="rId4"/>
                <a:stretch>
                  <a:fillRect l="-1034" t="-800" b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ED01E1E4-6770-AB60-FBDA-807B5BCA9E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079" y="688638"/>
            <a:ext cx="5549485" cy="44548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41C666-5D57-BFE3-FE58-769EA2F883E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7989" r="94449"/>
          <a:stretch>
            <a:fillRect/>
          </a:stretch>
        </p:blipFill>
        <p:spPr>
          <a:xfrm>
            <a:off x="3679479" y="2978870"/>
            <a:ext cx="308059" cy="231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071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FF4D6-44D0-94AB-BC95-AC5DE506C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81AE53E9-D815-1B72-4512-0DD407655F69}"/>
              </a:ext>
            </a:extLst>
          </p:cNvPr>
          <p:cNvSpPr txBox="1">
            <a:spLocks/>
          </p:cNvSpPr>
          <p:nvPr/>
        </p:nvSpPr>
        <p:spPr bwMode="auto">
          <a:xfrm>
            <a:off x="90196" y="48986"/>
            <a:ext cx="8818134" cy="58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a14="http://schemas.microsoft.com/office/drawing/2010/main"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9pPr>
          </a:lstStyle>
          <a:p>
            <a:r>
              <a:rPr lang="en-US" kern="0" dirty="0"/>
              <a:t>Summary of empirical “facts” about the AEs during strong suppression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384C45-7970-D668-E9DC-A60C8A7815F5}"/>
              </a:ext>
            </a:extLst>
          </p:cNvPr>
          <p:cNvSpPr txBox="1"/>
          <p:nvPr/>
        </p:nvSpPr>
        <p:spPr>
          <a:xfrm>
            <a:off x="90196" y="801277"/>
            <a:ext cx="90538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There are more unstable AEs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AE amplitudes are larger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The radial eigenfunction is generally narrower and more symmetric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The poloidal composition of the eigenfunction is altered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The radial twist of the eigenfunction flips sign, indicating that wave energy flows </a:t>
            </a:r>
            <a:r>
              <a:rPr lang="en-US" sz="1800" b="1" u="sng" dirty="0">
                <a:latin typeface="+mj-lt"/>
              </a:rPr>
              <a:t>away</a:t>
            </a:r>
            <a:r>
              <a:rPr lang="en-US" sz="1800" b="1" dirty="0">
                <a:latin typeface="+mj-lt"/>
              </a:rPr>
              <a:t> from the peak of the eigenfunction in both directions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A subset of modes acquire an electrostatic component of polarization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The nonlinear burst cycle is similar in the suppressed and unsuppressed states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Direct nonlinear coupling between different AEs is weak</a:t>
            </a:r>
          </a:p>
        </p:txBody>
      </p:sp>
    </p:spTree>
    <p:extLst>
      <p:ext uri="{BB962C8B-B14F-4D97-AF65-F5344CB8AC3E}">
        <p14:creationId xmlns:p14="http://schemas.microsoft.com/office/powerpoint/2010/main" val="4252760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EF974-B6CA-F14C-4451-5693E303B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D63B6FAC-1DD6-DD42-2317-B8245BAA126D}"/>
              </a:ext>
            </a:extLst>
          </p:cNvPr>
          <p:cNvSpPr txBox="1">
            <a:spLocks/>
          </p:cNvSpPr>
          <p:nvPr/>
        </p:nvSpPr>
        <p:spPr bwMode="auto">
          <a:xfrm>
            <a:off x="187851" y="744193"/>
            <a:ext cx="5313539" cy="3772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3838" marR="0" indent="-223838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682625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1800" i="1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0090"/>
              </a:solidFill>
              <a:latin typeface="Century Gothic" panose="020B0502020202020204" pitchFamily="34" charset="0"/>
            </a:endParaRPr>
          </a:p>
          <a:p>
            <a:pPr marL="0" indent="0">
              <a:buFont typeface="Arial"/>
              <a:buNone/>
            </a:pPr>
            <a:endParaRPr lang="en-US"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24D3B320-CE5D-8DFC-8F6E-069D1C621AC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785" y="144517"/>
            <a:ext cx="9153296" cy="369743"/>
          </a:xfrm>
        </p:spPr>
        <p:txBody>
          <a:bodyPr/>
          <a:lstStyle/>
          <a:p>
            <a:r>
              <a:rPr lang="en-US" sz="2400" dirty="0"/>
              <a:t>Properties of Alfvén Eigenmodes during Strong Microturbulence Suppression </a:t>
            </a:r>
            <a:r>
              <a:rPr lang="en-US" sz="2200" dirty="0"/>
              <a:t> </a:t>
            </a:r>
          </a:p>
        </p:txBody>
      </p:sp>
      <p:pic>
        <p:nvPicPr>
          <p:cNvPr id="3" name="Picture 16" descr="ucirvine">
            <a:extLst>
              <a:ext uri="{FF2B5EF4-FFF2-40B4-BE49-F238E27FC236}">
                <a16:creationId xmlns:a16="http://schemas.microsoft.com/office/drawing/2014/main" id="{1B85DF01-EC80-A96F-E62A-4D9C10A54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575" y="4441474"/>
            <a:ext cx="1828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group of graphs with numbers&#10;&#10;AI-generated content may be incorrect.">
            <a:extLst>
              <a:ext uri="{FF2B5EF4-FFF2-40B4-BE49-F238E27FC236}">
                <a16:creationId xmlns:a16="http://schemas.microsoft.com/office/drawing/2014/main" id="{474A2CBC-4662-ADED-4341-7FD90AFBF7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1498"/>
          <a:stretch>
            <a:fillRect/>
          </a:stretch>
        </p:blipFill>
        <p:spPr>
          <a:xfrm>
            <a:off x="3079290" y="785192"/>
            <a:ext cx="5987581" cy="3178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BC18D8-E887-D908-061B-D5378D85CF5A}"/>
              </a:ext>
            </a:extLst>
          </p:cNvPr>
          <p:cNvSpPr txBox="1"/>
          <p:nvPr/>
        </p:nvSpPr>
        <p:spPr>
          <a:xfrm>
            <a:off x="5076541" y="3947661"/>
            <a:ext cx="4820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j-lt"/>
              </a:rPr>
              <a:t>Normalized Minor Radius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EE2CAC-0694-8249-7C74-CBE43757D3A8}"/>
              </a:ext>
            </a:extLst>
          </p:cNvPr>
          <p:cNvSpPr txBox="1"/>
          <p:nvPr/>
        </p:nvSpPr>
        <p:spPr>
          <a:xfrm>
            <a:off x="233395" y="924015"/>
            <a:ext cx="2611225" cy="10179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2"/>
                </a:solidFill>
                <a:latin typeface="+mj-lt"/>
              </a:rPr>
              <a:t>Methodology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2"/>
                </a:solidFill>
                <a:latin typeface="+mj-lt"/>
              </a:rPr>
              <a:t>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Interpretation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002C2C-AC92-4F26-126E-1DA9011B9564}"/>
              </a:ext>
            </a:extLst>
          </p:cNvPr>
          <p:cNvSpPr txBox="1"/>
          <p:nvPr/>
        </p:nvSpPr>
        <p:spPr>
          <a:xfrm>
            <a:off x="102935" y="3878145"/>
            <a:ext cx="4619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+mj-lt"/>
              </a:rPr>
              <a:t>Technical Meeting on Energetic Particles (September 2026)</a:t>
            </a:r>
          </a:p>
        </p:txBody>
      </p:sp>
    </p:spTree>
    <p:extLst>
      <p:ext uri="{BB962C8B-B14F-4D97-AF65-F5344CB8AC3E}">
        <p14:creationId xmlns:p14="http://schemas.microsoft.com/office/powerpoint/2010/main" val="1948004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9C5F3-5CFE-56A7-C1AD-E45349C1D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0859630E-4E9A-9F8F-B808-D2F52E5C696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1298" y="93306"/>
            <a:ext cx="7879702" cy="592494"/>
          </a:xfrm>
        </p:spPr>
        <p:txBody>
          <a:bodyPr/>
          <a:lstStyle/>
          <a:p>
            <a:r>
              <a:rPr lang="en-US" dirty="0"/>
              <a:t>Why are there more unstable modes during strong suppression?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3562E7-97E9-B433-8BF7-009ADB8AECC9}"/>
              </a:ext>
            </a:extLst>
          </p:cNvPr>
          <p:cNvSpPr txBox="1"/>
          <p:nvPr/>
        </p:nvSpPr>
        <p:spPr>
          <a:xfrm>
            <a:off x="208381" y="755591"/>
            <a:ext cx="8822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70C0"/>
                </a:solidFill>
                <a:latin typeface="+mj-lt"/>
              </a:rPr>
              <a:t>Not because they are a family of coupled daughter waves driven by a pump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89FD68-54BC-7A73-9601-62AF17F41978}"/>
              </a:ext>
            </a:extLst>
          </p:cNvPr>
          <p:cNvSpPr txBox="1"/>
          <p:nvPr/>
        </p:nvSpPr>
        <p:spPr>
          <a:xfrm>
            <a:off x="181671" y="1398186"/>
            <a:ext cx="86056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latin typeface="+mj-lt"/>
              </a:rPr>
              <a:t>More modes cross the stability boundary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+mj-lt"/>
              </a:rPr>
              <a:t>The fast-ion density is 30% larger </a:t>
            </a:r>
            <a:r>
              <a:rPr lang="en-US" sz="1800" b="1" dirty="0">
                <a:latin typeface="+mj-lt"/>
                <a:sym typeface="Wingdings" pitchFamily="2" charset="2"/>
              </a:rPr>
              <a:t> more drive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+mj-lt"/>
                <a:sym typeface="Wingdings" pitchFamily="2" charset="2"/>
              </a:rPr>
              <a:t>Reduced scattering of resonant fast ions by microturbulence</a:t>
            </a:r>
            <a:endParaRPr lang="en-US" sz="1800" b="1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+mj-lt"/>
              </a:rPr>
              <a:t>Drift waves can damp TAEs* </a:t>
            </a:r>
            <a:r>
              <a:rPr lang="en-US" sz="1800" b="1" dirty="0">
                <a:latin typeface="+mj-lt"/>
                <a:sym typeface="Wingdings" pitchFamily="2" charset="2"/>
              </a:rPr>
              <a:t> turbulence suppression reduces damping</a:t>
            </a:r>
            <a:endParaRPr lang="en-US" sz="1800" b="1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+mj-lt"/>
              </a:rPr>
              <a:t>Energy flow from zonal modes?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CD59FA-CA4F-EABD-39A6-DAC6157A4EBE}"/>
              </a:ext>
            </a:extLst>
          </p:cNvPr>
          <p:cNvSpPr txBox="1"/>
          <p:nvPr/>
        </p:nvSpPr>
        <p:spPr>
          <a:xfrm>
            <a:off x="208381" y="3200819"/>
            <a:ext cx="7936378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+mj-lt"/>
              </a:rPr>
              <a:t>Increasing drive and decreasing turbulence both change on the observed timescale of stronger, more numerous modes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374166-51E7-689F-BB00-82EC92A0522B}"/>
              </a:ext>
            </a:extLst>
          </p:cNvPr>
          <p:cNvSpPr txBox="1"/>
          <p:nvPr/>
        </p:nvSpPr>
        <p:spPr>
          <a:xfrm>
            <a:off x="1260921" y="4384365"/>
            <a:ext cx="2901035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400" b="1" kern="0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*</a:t>
            </a:r>
            <a:r>
              <a:rPr lang="en-US" sz="1400" b="1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Chen, Qiu, Zonca, NF (2022)</a:t>
            </a:r>
          </a:p>
        </p:txBody>
      </p:sp>
    </p:spTree>
    <p:extLst>
      <p:ext uri="{BB962C8B-B14F-4D97-AF65-F5344CB8AC3E}">
        <p14:creationId xmlns:p14="http://schemas.microsoft.com/office/powerpoint/2010/main" val="86567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01696-33B1-EE65-D055-08A04340D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1B5E815D-0F1B-4171-4D59-93AE72FF4C6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1298" y="93306"/>
            <a:ext cx="7879702" cy="592494"/>
          </a:xfrm>
        </p:spPr>
        <p:txBody>
          <a:bodyPr/>
          <a:lstStyle/>
          <a:p>
            <a:r>
              <a:rPr lang="en-US" dirty="0"/>
              <a:t>Why is the radial eigenfunction narrower?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BBF9E7-9250-A53A-5AB8-570C661194B6}"/>
                  </a:ext>
                </a:extLst>
              </p:cNvPr>
              <p:cNvSpPr txBox="1"/>
              <p:nvPr/>
            </p:nvSpPr>
            <p:spPr>
              <a:xfrm>
                <a:off x="208381" y="738266"/>
                <a:ext cx="8605681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>
                    <a:latin typeface="+mj-lt"/>
                  </a:rPr>
                  <a:t>Probably because of the flow shear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Both zonal flows and zonal currents shrink drift wave and AE eigenfunctions.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The timescale of shrinking is consistent with either ZF or ZC as the driver but the ~ 10 </a:t>
                </a:r>
                <a:r>
                  <a:rPr lang="en-US" sz="1800" b="1" dirty="0" err="1">
                    <a:latin typeface="+mj-lt"/>
                  </a:rPr>
                  <a:t>ms</a:t>
                </a:r>
                <a:r>
                  <a:rPr lang="en-US" sz="1800" b="1" dirty="0">
                    <a:latin typeface="+mj-lt"/>
                  </a:rPr>
                  <a:t> jump in width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sub>
                    </m:sSub>
                  </m:oMath>
                </a14:m>
                <a:r>
                  <a:rPr lang="en-US" sz="1800" b="1" dirty="0">
                    <a:latin typeface="+mj-lt"/>
                  </a:rPr>
                  <a:t> is more consistent with ZF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BBF9E7-9250-A53A-5AB8-570C66119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381" y="738266"/>
                <a:ext cx="8605681" cy="1477328"/>
              </a:xfrm>
              <a:prstGeom prst="rect">
                <a:avLst/>
              </a:prstGeom>
              <a:blipFill>
                <a:blip r:embed="rId2"/>
                <a:stretch>
                  <a:fillRect l="-589" t="-1709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3200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7723B-FEB4-E1A1-ADDD-F3C28ECA0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2903A1EF-5A69-9C33-8B85-DA2A5719975A}"/>
              </a:ext>
            </a:extLst>
          </p:cNvPr>
          <p:cNvSpPr txBox="1">
            <a:spLocks/>
          </p:cNvSpPr>
          <p:nvPr/>
        </p:nvSpPr>
        <p:spPr bwMode="auto">
          <a:xfrm>
            <a:off x="90196" y="48986"/>
            <a:ext cx="8818134" cy="58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a14="http://schemas.microsoft.com/office/drawing/2010/main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9pPr>
          </a:lstStyle>
          <a:p>
            <a:r>
              <a:rPr lang="en-US" kern="0" dirty="0"/>
              <a:t>What causes the gradual forward transition?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24F280-8F04-F2C8-EDD0-397D08183F51}"/>
              </a:ext>
            </a:extLst>
          </p:cNvPr>
          <p:cNvSpPr txBox="1"/>
          <p:nvPr/>
        </p:nvSpPr>
        <p:spPr>
          <a:xfrm>
            <a:off x="300997" y="753036"/>
            <a:ext cx="85095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Two criteria: a polarization change &amp; a feedback loop that amplifies the zonal flow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The polarization change is likely always there—even in the reference shots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Liu Chen’s zonal flow equation implies that, if the modes get stronger and narrower, the zonal flow will grow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The timescale for this mechanism is right</a:t>
            </a:r>
          </a:p>
          <a:p>
            <a:endParaRPr lang="en-US" sz="1800" b="1" dirty="0">
              <a:latin typeface="+mj-lt"/>
            </a:endParaRPr>
          </a:p>
          <a:p>
            <a:endParaRPr lang="en-US" sz="1800" b="1" dirty="0">
              <a:latin typeface="+mj-lt"/>
            </a:endParaRPr>
          </a:p>
        </p:txBody>
      </p:sp>
      <p:pic>
        <p:nvPicPr>
          <p:cNvPr id="3" name="Picture 2" descr="A math equations with numbers and symbols&#10;&#10;AI-generated content may be incorrect.">
            <a:extLst>
              <a:ext uri="{FF2B5EF4-FFF2-40B4-BE49-F238E27FC236}">
                <a16:creationId xmlns:a16="http://schemas.microsoft.com/office/drawing/2014/main" id="{18C844B1-45AE-DA2E-B7D0-A48C1EB52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18" y="2874661"/>
            <a:ext cx="3764981" cy="5838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7AEC94-7474-8CEB-FC4B-587B7F8DB86C}"/>
              </a:ext>
            </a:extLst>
          </p:cNvPr>
          <p:cNvSpPr txBox="1"/>
          <p:nvPr/>
        </p:nvSpPr>
        <p:spPr>
          <a:xfrm>
            <a:off x="518475" y="3893269"/>
            <a:ext cx="6627044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+mj-lt"/>
              </a:rPr>
              <a:t>But attempts to find a threshold in Power/width have failed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1E90E4-6007-4BD3-476D-05860CE2A54B}"/>
              </a:ext>
            </a:extLst>
          </p:cNvPr>
          <p:cNvSpPr/>
          <p:nvPr/>
        </p:nvSpPr>
        <p:spPr bwMode="auto">
          <a:xfrm>
            <a:off x="3487918" y="3290039"/>
            <a:ext cx="669304" cy="1684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D154951-7DD9-9885-7199-65545DEAAE9F}"/>
              </a:ext>
            </a:extLst>
          </p:cNvPr>
          <p:cNvSpPr/>
          <p:nvPr/>
        </p:nvSpPr>
        <p:spPr bwMode="auto">
          <a:xfrm>
            <a:off x="3120272" y="2874661"/>
            <a:ext cx="970961" cy="583874"/>
          </a:xfrm>
          <a:prstGeom prst="ellipse">
            <a:avLst/>
          </a:prstGeom>
          <a:noFill/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2BDD88-4BE1-A176-5EB7-1A14C4983D04}"/>
              </a:ext>
            </a:extLst>
          </p:cNvPr>
          <p:cNvSpPr txBox="1"/>
          <p:nvPr/>
        </p:nvSpPr>
        <p:spPr>
          <a:xfrm>
            <a:off x="4383464" y="2978871"/>
            <a:ext cx="1611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70C0"/>
                </a:solidFill>
                <a:latin typeface="+mj-lt"/>
              </a:rPr>
              <a:t>Power/width</a:t>
            </a:r>
          </a:p>
        </p:txBody>
      </p:sp>
    </p:spTree>
    <p:extLst>
      <p:ext uri="{BB962C8B-B14F-4D97-AF65-F5344CB8AC3E}">
        <p14:creationId xmlns:p14="http://schemas.microsoft.com/office/powerpoint/2010/main" val="320922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D5282-C561-2E7D-2DB4-4B36F449C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9528850D-CC37-49ED-10D0-1BDAAABFB3C8}"/>
              </a:ext>
            </a:extLst>
          </p:cNvPr>
          <p:cNvSpPr txBox="1">
            <a:spLocks/>
          </p:cNvSpPr>
          <p:nvPr/>
        </p:nvSpPr>
        <p:spPr bwMode="auto">
          <a:xfrm>
            <a:off x="90196" y="48986"/>
            <a:ext cx="8818134" cy="58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a14="http://schemas.microsoft.com/office/drawing/2010/main"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9pPr>
          </a:lstStyle>
          <a:p>
            <a:r>
              <a:rPr lang="en-US" kern="0" dirty="0"/>
              <a:t>What causes the rapid back transition?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702A4F-AE74-2294-81F0-D332CB26A502}"/>
              </a:ext>
            </a:extLst>
          </p:cNvPr>
          <p:cNvSpPr/>
          <p:nvPr/>
        </p:nvSpPr>
        <p:spPr bwMode="auto">
          <a:xfrm>
            <a:off x="3487918" y="3290039"/>
            <a:ext cx="669304" cy="1684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84C937-61D0-03FE-4460-768036F7D543}"/>
              </a:ext>
            </a:extLst>
          </p:cNvPr>
          <p:cNvSpPr txBox="1"/>
          <p:nvPr/>
        </p:nvSpPr>
        <p:spPr>
          <a:xfrm>
            <a:off x="301658" y="914400"/>
            <a:ext cx="8305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+mj-lt"/>
              </a:rPr>
              <a:t>We have no clue!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611642-50FD-9AEF-A102-A8B649D73E0F}"/>
              </a:ext>
            </a:extLst>
          </p:cNvPr>
          <p:cNvSpPr txBox="1"/>
          <p:nvPr/>
        </p:nvSpPr>
        <p:spPr>
          <a:xfrm>
            <a:off x="292231" y="1894788"/>
            <a:ext cx="4128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+mj-lt"/>
              </a:rPr>
              <a:t>well, hardly any ...</a:t>
            </a:r>
          </a:p>
        </p:txBody>
      </p:sp>
    </p:spTree>
    <p:extLst>
      <p:ext uri="{BB962C8B-B14F-4D97-AF65-F5344CB8AC3E}">
        <p14:creationId xmlns:p14="http://schemas.microsoft.com/office/powerpoint/2010/main" val="66808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92B67-C449-BBBC-DA8A-FBB736B49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01F53251-BD8F-8171-6F43-DCFFC1494948}"/>
              </a:ext>
            </a:extLst>
          </p:cNvPr>
          <p:cNvSpPr txBox="1">
            <a:spLocks/>
          </p:cNvSpPr>
          <p:nvPr/>
        </p:nvSpPr>
        <p:spPr bwMode="auto">
          <a:xfrm>
            <a:off x="90196" y="48986"/>
            <a:ext cx="8818134" cy="58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a14="http://schemas.microsoft.com/office/drawing/2010/main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9pPr>
          </a:lstStyle>
          <a:p>
            <a:r>
              <a:rPr lang="en-US" kern="0" dirty="0"/>
              <a:t>Summary of empirical “facts” about the AEs during strong suppression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AB26BE-16CC-59D0-9303-235A78BAF9C2}"/>
              </a:ext>
            </a:extLst>
          </p:cNvPr>
          <p:cNvSpPr txBox="1"/>
          <p:nvPr/>
        </p:nvSpPr>
        <p:spPr>
          <a:xfrm>
            <a:off x="90196" y="801278"/>
            <a:ext cx="891240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There are more unstable AEs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AE amplitudes are larger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The radial eigenfunction is generally narrower and more symmetric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The poloidal composition of the eigenfunction is altered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The radial twist of the eigenfunction flips sign, indicating that wave energy flows away from the peak of the eigenfunction in both directions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A subset of modes acquire an electrostatic component of polarization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The nonlinear burst cycle is similar in the suppressed and </a:t>
            </a:r>
            <a:r>
              <a:rPr lang="en-US" sz="1800" b="1" dirty="0" err="1">
                <a:latin typeface="+mj-lt"/>
              </a:rPr>
              <a:t>unsupressed</a:t>
            </a:r>
            <a:r>
              <a:rPr lang="en-US" sz="1800" b="1" dirty="0">
                <a:latin typeface="+mj-lt"/>
              </a:rPr>
              <a:t> states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Direct nonlinear coupling between different AEs is weak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207811-50F2-A5CD-009A-7E96AB831E1C}"/>
              </a:ext>
            </a:extLst>
          </p:cNvPr>
          <p:cNvSpPr txBox="1"/>
          <p:nvPr/>
        </p:nvSpPr>
        <p:spPr>
          <a:xfrm>
            <a:off x="1272619" y="4506012"/>
            <a:ext cx="7098383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70C0"/>
                </a:solidFill>
                <a:latin typeface="+mj-lt"/>
              </a:rPr>
              <a:t>“Properties of Alfvén Eigenmodes during Strong Microturbulence Suppression,” W.W. Heidbrink et al., </a:t>
            </a:r>
            <a:r>
              <a:rPr lang="en-US" sz="1400" b="1" dirty="0" err="1">
                <a:solidFill>
                  <a:srgbClr val="0070C0"/>
                </a:solidFill>
                <a:latin typeface="+mj-lt"/>
              </a:rPr>
              <a:t>Nucl</a:t>
            </a:r>
            <a:r>
              <a:rPr lang="en-US" sz="1400" b="1" dirty="0">
                <a:solidFill>
                  <a:srgbClr val="0070C0"/>
                </a:solidFill>
                <a:latin typeface="+mj-lt"/>
              </a:rPr>
              <a:t>. Fusion (2026) submitted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057CBF-32F9-2A86-CFD9-F4BE38C46636}"/>
              </a:ext>
            </a:extLst>
          </p:cNvPr>
          <p:cNvSpPr txBox="1"/>
          <p:nvPr/>
        </p:nvSpPr>
        <p:spPr>
          <a:xfrm>
            <a:off x="1003955" y="3723588"/>
            <a:ext cx="7437749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+mj-lt"/>
              </a:rPr>
              <a:t>Contact </a:t>
            </a:r>
            <a:r>
              <a:rPr lang="en-US" sz="2000" b="1" dirty="0" err="1">
                <a:solidFill>
                  <a:srgbClr val="FF0000"/>
                </a:solidFill>
                <a:latin typeface="+mj-lt"/>
              </a:rPr>
              <a:t>Xiaodi</a:t>
            </a:r>
            <a:r>
              <a:rPr lang="en-US" sz="2000" b="1" dirty="0">
                <a:solidFill>
                  <a:srgbClr val="FF0000"/>
                </a:solidFill>
                <a:latin typeface="+mj-lt"/>
              </a:rPr>
              <a:t> and me if you want to simulate these data</a:t>
            </a:r>
          </a:p>
        </p:txBody>
      </p:sp>
    </p:spTree>
    <p:extLst>
      <p:ext uri="{BB962C8B-B14F-4D97-AF65-F5344CB8AC3E}">
        <p14:creationId xmlns:p14="http://schemas.microsoft.com/office/powerpoint/2010/main" val="40083768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55871-D959-52BB-1551-DB5581C1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D1FB74B-5FD3-3B44-C470-2C4D136C1F5C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40516934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A7012-61A7-5364-B142-76A405C8E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C4BD7527-33CA-1E58-97C2-A017A31D5E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1298" y="93306"/>
            <a:ext cx="7879702" cy="592494"/>
          </a:xfrm>
        </p:spPr>
        <p:txBody>
          <a:bodyPr/>
          <a:lstStyle/>
          <a:p>
            <a:r>
              <a:rPr lang="en-US" dirty="0"/>
              <a:t>Why are there more unstable modes during strong suppression?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625FF4-D85D-596B-150F-971A620B4E81}"/>
              </a:ext>
            </a:extLst>
          </p:cNvPr>
          <p:cNvSpPr txBox="1"/>
          <p:nvPr/>
        </p:nvSpPr>
        <p:spPr>
          <a:xfrm>
            <a:off x="208381" y="755591"/>
            <a:ext cx="88224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70C0"/>
                </a:solidFill>
                <a:latin typeface="+mj-lt"/>
              </a:rPr>
              <a:t>Not because they are a family of coupled daughter waves driven by a pump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solidFill>
                  <a:srgbClr val="0070C0"/>
                </a:solidFill>
                <a:latin typeface="+mj-lt"/>
              </a:rPr>
              <a:t>The modes are independent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solidFill>
                  <a:srgbClr val="0070C0"/>
                </a:solidFill>
                <a:latin typeface="+mj-lt"/>
              </a:rPr>
              <a:t>The frequency interval is nonuniform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solidFill>
                  <a:srgbClr val="0070C0"/>
                </a:solidFill>
                <a:latin typeface="+mj-lt"/>
              </a:rPr>
              <a:t>The modes exhibit normal variability in radial eigenfunction &amp; twist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7D60E2-65E0-FDCC-D90A-024A0E2AF13D}"/>
              </a:ext>
            </a:extLst>
          </p:cNvPr>
          <p:cNvSpPr txBox="1"/>
          <p:nvPr/>
        </p:nvSpPr>
        <p:spPr>
          <a:xfrm>
            <a:off x="181671" y="1944941"/>
            <a:ext cx="86056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latin typeface="+mj-lt"/>
              </a:rPr>
              <a:t>More modes cross the stability boundary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+mj-lt"/>
              </a:rPr>
              <a:t>The fast-ion density is 30% larger </a:t>
            </a:r>
            <a:r>
              <a:rPr lang="en-US" sz="1800" b="1" dirty="0">
                <a:latin typeface="+mj-lt"/>
                <a:sym typeface="Wingdings" pitchFamily="2" charset="2"/>
              </a:rPr>
              <a:t> more drive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+mj-lt"/>
                <a:sym typeface="Wingdings" pitchFamily="2" charset="2"/>
              </a:rPr>
              <a:t>Reduced scattering of resonant fast ions by microturbulence</a:t>
            </a:r>
            <a:endParaRPr lang="en-US" sz="1800" b="1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+mj-lt"/>
              </a:rPr>
              <a:t>Drift waves can damp TAEs* </a:t>
            </a:r>
            <a:r>
              <a:rPr lang="en-US" sz="1800" b="1" dirty="0">
                <a:latin typeface="+mj-lt"/>
                <a:sym typeface="Wingdings" pitchFamily="2" charset="2"/>
              </a:rPr>
              <a:t> turbulence suppression reduces damping</a:t>
            </a:r>
            <a:endParaRPr lang="en-US" sz="1800" b="1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+mj-lt"/>
              </a:rPr>
              <a:t>Energy flow from zonal modes?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D13D0C-FE96-332E-DF04-49A54C96AE22}"/>
              </a:ext>
            </a:extLst>
          </p:cNvPr>
          <p:cNvSpPr txBox="1"/>
          <p:nvPr/>
        </p:nvSpPr>
        <p:spPr>
          <a:xfrm>
            <a:off x="208381" y="3455343"/>
            <a:ext cx="7936378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+mj-lt"/>
              </a:rPr>
              <a:t>Increasing drive and decreasing turbulence both change on the observed timescale of stronger, more numerous modes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D8EA37-E9E5-B8BA-43E4-C46D084FC523}"/>
              </a:ext>
            </a:extLst>
          </p:cNvPr>
          <p:cNvSpPr txBox="1"/>
          <p:nvPr/>
        </p:nvSpPr>
        <p:spPr>
          <a:xfrm>
            <a:off x="1260921" y="4384365"/>
            <a:ext cx="2901035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400" b="1" kern="0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*</a:t>
            </a:r>
            <a:r>
              <a:rPr lang="en-US" sz="1400" b="1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Chen, Qiu, Zonca, NF (2022)</a:t>
            </a:r>
          </a:p>
        </p:txBody>
      </p:sp>
    </p:spTree>
    <p:extLst>
      <p:ext uri="{BB962C8B-B14F-4D97-AF65-F5344CB8AC3E}">
        <p14:creationId xmlns:p14="http://schemas.microsoft.com/office/powerpoint/2010/main" val="3757804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CFEC9-2988-1278-1D00-6C7E4D98A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4E0B42-B021-CAA8-B13E-F64BBB3D44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42457A-0B20-B147-920B-975574D735A2}" type="slidenum">
              <a:rPr lang="en-US" altLang="en-US" smtClean="0"/>
              <a:pPr>
                <a:defRPr/>
              </a:pPr>
              <a:t>25</a:t>
            </a:fld>
            <a:endParaRPr lang="en-US" altLang="en-US" sz="105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C96D8D-9315-7553-8EFF-06FFE04F245E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8738647" cy="774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9pPr>
          </a:lstStyle>
          <a:p>
            <a:r>
              <a:rPr lang="en-US" sz="2000" kern="0" dirty="0">
                <a:ea typeface="ＭＳ Ｐゴシック"/>
              </a:rPr>
              <a:t>The back transition is much sharper than the forward transition</a:t>
            </a:r>
            <a:endParaRPr lang="en-US" sz="2400" kern="0" dirty="0">
              <a:ea typeface="ＭＳ Ｐゴシック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5F25A6-30D3-BCA8-B535-8075334CF734}"/>
              </a:ext>
            </a:extLst>
          </p:cNvPr>
          <p:cNvSpPr txBox="1"/>
          <p:nvPr/>
        </p:nvSpPr>
        <p:spPr>
          <a:xfrm>
            <a:off x="4381717" y="1345491"/>
            <a:ext cx="1236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+mj-lt"/>
              </a:rPr>
              <a:t>CO2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0FEED10-3123-9DF6-A1AE-8AD6A2942224}"/>
                  </a:ext>
                </a:extLst>
              </p:cNvPr>
              <p:cNvSpPr txBox="1"/>
              <p:nvPr/>
            </p:nvSpPr>
            <p:spPr>
              <a:xfrm>
                <a:off x="0" y="774440"/>
                <a:ext cx="4732256" cy="1226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b="1" u="sng" dirty="0">
                    <a:latin typeface="+mj-lt"/>
                  </a:rPr>
                  <a:t>Use 3 criteria to select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u="sng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u="sng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1800" b="1" i="1" u="sng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sz="1800" b="1" u="sng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u="sng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u="sng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1800" b="1" i="1" u="sng">
                            <a:latin typeface="Cambria Math" panose="02040503050406030204" pitchFamily="18" charset="0"/>
                          </a:rPr>
                          <m:t>𝒃</m:t>
                        </m:r>
                      </m:sub>
                    </m:sSub>
                  </m:oMath>
                </a14:m>
                <a:endParaRPr lang="en-US" sz="1800" b="1" u="sng" dirty="0">
                  <a:latin typeface="+mj-lt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800" b="1" dirty="0">
                    <a:latin typeface="+mj-lt"/>
                  </a:rPr>
                  <a:t>Change in AEs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800" b="1" dirty="0">
                    <a:latin typeface="+mj-lt"/>
                  </a:rPr>
                  <a:t>Change in ITG amplitude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800" b="1" dirty="0">
                    <a:latin typeface="+mj-lt"/>
                  </a:rPr>
                  <a:t>Change in MSE signals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0FEED10-3123-9DF6-A1AE-8AD6A29422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74440"/>
                <a:ext cx="4732256" cy="1226554"/>
              </a:xfrm>
              <a:prstGeom prst="rect">
                <a:avLst/>
              </a:prstGeom>
              <a:blipFill>
                <a:blip r:embed="rId2"/>
                <a:stretch>
                  <a:fillRect l="-1072" t="-3061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77021CF-4C2D-6D04-07C2-10E5F88B65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179" t="-1" r="265" b="-829"/>
          <a:stretch>
            <a:fillRect/>
          </a:stretch>
        </p:blipFill>
        <p:spPr>
          <a:xfrm>
            <a:off x="4637988" y="774440"/>
            <a:ext cx="4353612" cy="42121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C28AC3E-9368-7543-A52D-E549B1AF42C2}"/>
                  </a:ext>
                </a:extLst>
              </p:cNvPr>
              <p:cNvSpPr txBox="1"/>
              <p:nvPr/>
            </p:nvSpPr>
            <p:spPr>
              <a:xfrm>
                <a:off x="84841" y="2300139"/>
                <a:ext cx="3223967" cy="1503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n-lt"/>
                  </a:rPr>
                  <a:t>1 </a:t>
                </a:r>
                <a:r>
                  <a:rPr lang="en-US" sz="1800" b="1" dirty="0" err="1">
                    <a:latin typeface="+mn-lt"/>
                  </a:rPr>
                  <a:t>ms</a:t>
                </a:r>
                <a:r>
                  <a:rPr lang="en-US" sz="1800" b="1" dirty="0">
                    <a:latin typeface="+mn-lt"/>
                  </a:rPr>
                  <a:t> accuracy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𝒃</m:t>
                        </m:r>
                      </m:sub>
                    </m:sSub>
                  </m:oMath>
                </a14:m>
                <a:endParaRPr lang="en-US" sz="1800" b="1" dirty="0">
                  <a:latin typeface="+mj-lt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Usually  ~ 10 </a:t>
                </a:r>
                <a:r>
                  <a:rPr lang="en-US" sz="1800" b="1" dirty="0" err="1">
                    <a:latin typeface="+mj-lt"/>
                  </a:rPr>
                  <a:t>ms</a:t>
                </a:r>
                <a:r>
                  <a:rPr lang="en-US" sz="1800" b="1" dirty="0">
                    <a:latin typeface="+mj-lt"/>
                  </a:rPr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endParaRPr lang="en-US" sz="1800" b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solidFill>
                      <a:srgbClr val="FF0000"/>
                    </a:solidFill>
                    <a:latin typeface="+mn-lt"/>
                  </a:rPr>
                  <a:t>Sometimes the 3 criteria differ for the start of the forward transition</a:t>
                </a:r>
                <a:r>
                  <a:rPr lang="en-US" sz="1800" b="1" dirty="0">
                    <a:solidFill>
                      <a:srgbClr val="FF0000"/>
                    </a:solidFill>
                  </a:rPr>
                  <a:t> </a:t>
                </a:r>
                <a:endParaRPr lang="en-US" sz="18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C28AC3E-9368-7543-A52D-E549B1AF42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41" y="2300139"/>
                <a:ext cx="3223967" cy="1503553"/>
              </a:xfrm>
              <a:prstGeom prst="rect">
                <a:avLst/>
              </a:prstGeom>
              <a:blipFill>
                <a:blip r:embed="rId4"/>
                <a:stretch>
                  <a:fillRect l="-1176" t="-833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80068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EF748-860B-E0FD-F496-46A0D5623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9EB03868-E53E-589D-9B58-CD6E8B4DF7F7}"/>
                  </a:ext>
                </a:extLst>
              </p:cNvPr>
              <p:cNvSpPr>
                <a:spLocks noGrp="1"/>
              </p:cNvSpPr>
              <p:nvPr>
                <p:ph type="title" idx="4294967295"/>
              </p:nvPr>
            </p:nvSpPr>
            <p:spPr>
              <a:xfrm>
                <a:off x="141863" y="158920"/>
                <a:ext cx="8694493" cy="369743"/>
              </a:xfrm>
            </p:spPr>
            <p:txBody>
              <a:bodyPr/>
              <a:lstStyle/>
              <a:p>
                <a:r>
                  <a:rPr lang="en-US" sz="2400" dirty="0"/>
                  <a:t>Errors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𝜹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en-US" sz="2400" dirty="0"/>
                  <a:t>are substantial </a:t>
                </a:r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9EB03868-E53E-589D-9B58-CD6E8B4DF7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 idx="4294967295"/>
              </p:nvPr>
            </p:nvSpPr>
            <p:spPr>
              <a:xfrm>
                <a:off x="141863" y="158920"/>
                <a:ext cx="8694493" cy="369743"/>
              </a:xfrm>
              <a:blipFill>
                <a:blip r:embed="rId3"/>
                <a:stretch>
                  <a:fillRect l="-1168" t="-30000" b="-4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E792E4D2-C91A-5704-0605-9120AF17A097}"/>
              </a:ext>
            </a:extLst>
          </p:cNvPr>
          <p:cNvSpPr/>
          <p:nvPr/>
        </p:nvSpPr>
        <p:spPr bwMode="auto">
          <a:xfrm>
            <a:off x="60439" y="2407298"/>
            <a:ext cx="1833675" cy="45366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B90E5D5-D956-B9DA-D111-28A4F9DAB72D}"/>
                  </a:ext>
                </a:extLst>
              </p:cNvPr>
              <p:cNvSpPr txBox="1"/>
              <p:nvPr/>
            </p:nvSpPr>
            <p:spPr>
              <a:xfrm>
                <a:off x="17104" y="688638"/>
                <a:ext cx="3781898" cy="3422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~100 mV offset for normal AEs attributed to ECE/BES amplifier calibration errors, plasma profile errors and imperfect spatial overlap of selected ECE/BES channels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+mj-lt"/>
                  </a:rPr>
                  <a:t>Large fluctuations in </a:t>
                </a:r>
                <a14:m>
                  <m:oMath xmlns:m="http://schemas.openxmlformats.org/officeDocument/2006/math">
                    <m:r>
                      <a:rPr lang="en-US" sz="18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𝜹</m:t>
                    </m:r>
                    <m:sSub>
                      <m:sSubPr>
                        <m:ctrlPr>
                          <a:rPr lang="en-US" sz="18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18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en-US" sz="1800" b="1" dirty="0">
                    <a:latin typeface="+mj-lt"/>
                  </a:rPr>
                  <a:t>because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𝜹</m:t>
                    </m:r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sub>
                    </m:sSub>
                  </m:oMath>
                </a14:m>
                <a:r>
                  <a:rPr lang="en-US" sz="1800" b="1" dirty="0">
                    <a:latin typeface="+mj-lt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𝜹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𝑰</m:t>
                    </m:r>
                  </m:oMath>
                </a14:m>
                <a:r>
                  <a:rPr lang="en-US" sz="1800" b="1" dirty="0">
                    <a:latin typeface="+mj-lt"/>
                  </a:rPr>
                  <a:t> often misaligned temporally—caused by different spatial volumes &amp; eigenfunction changes?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B90E5D5-D956-B9DA-D111-28A4F9DAB7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4" y="688638"/>
                <a:ext cx="3781898" cy="3422219"/>
              </a:xfrm>
              <a:prstGeom prst="rect">
                <a:avLst/>
              </a:prstGeom>
              <a:blipFill>
                <a:blip r:embed="rId4"/>
                <a:stretch>
                  <a:fillRect l="-1003" t="-741" r="-2676"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17F31228-90EE-BD71-2A09-00A7ECC37AE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138" t="-215" b="-1"/>
          <a:stretch>
            <a:fillRect/>
          </a:stretch>
        </p:blipFill>
        <p:spPr>
          <a:xfrm>
            <a:off x="3696986" y="764055"/>
            <a:ext cx="5334297" cy="422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865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F3B66-1974-EA75-F008-2E250139E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CD076A-B7EB-2899-65A5-507ECF58B5A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1863" y="158920"/>
            <a:ext cx="8694493" cy="369743"/>
          </a:xfrm>
        </p:spPr>
        <p:txBody>
          <a:bodyPr/>
          <a:lstStyle/>
          <a:p>
            <a:r>
              <a:rPr lang="en-US" sz="2400" dirty="0"/>
              <a:t>In theory, AEs nonlinearly drive both zonal flows and zonal currents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BA7AC8-62CD-58A7-AEC9-93CC10550FE0}"/>
              </a:ext>
            </a:extLst>
          </p:cNvPr>
          <p:cNvSpPr/>
          <p:nvPr/>
        </p:nvSpPr>
        <p:spPr bwMode="auto">
          <a:xfrm>
            <a:off x="60439" y="2407298"/>
            <a:ext cx="1833675" cy="45366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E71800-6756-FB11-B929-8C5ADEEF9A8F}"/>
              </a:ext>
            </a:extLst>
          </p:cNvPr>
          <p:cNvSpPr txBox="1"/>
          <p:nvPr/>
        </p:nvSpPr>
        <p:spPr>
          <a:xfrm>
            <a:off x="307910" y="867747"/>
            <a:ext cx="30857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Predicted in both simulation and analytic theory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107F23-B611-6A1C-D224-9A0D2993D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586" y="725864"/>
            <a:ext cx="5531504" cy="430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839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BAC785-DB26-5E97-0B9C-70E9A761E3EB}"/>
              </a:ext>
            </a:extLst>
          </p:cNvPr>
          <p:cNvSpPr txBox="1">
            <a:spLocks/>
          </p:cNvSpPr>
          <p:nvPr/>
        </p:nvSpPr>
        <p:spPr bwMode="auto">
          <a:xfrm>
            <a:off x="0" y="33728"/>
            <a:ext cx="9069355" cy="51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9pPr>
          </a:lstStyle>
          <a:p>
            <a:r>
              <a:rPr lang="en-US" sz="2000" kern="0" dirty="0">
                <a:ea typeface="ＭＳ Ｐゴシック"/>
              </a:rPr>
              <a:t>Use BES, ECE, MSE, DBS, and Magnetic Diagnostics</a:t>
            </a:r>
            <a:endParaRPr lang="en-US" sz="2400" kern="0" dirty="0">
              <a:ea typeface="ＭＳ Ｐゴシック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B6ADE7C-EF2D-7F5B-8947-B74A4FF8C592}"/>
                  </a:ext>
                </a:extLst>
              </p:cNvPr>
              <p:cNvSpPr txBox="1"/>
              <p:nvPr/>
            </p:nvSpPr>
            <p:spPr>
              <a:xfrm>
                <a:off x="130628" y="745435"/>
                <a:ext cx="4262468" cy="37181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b="1" u="sng" dirty="0">
                    <a:latin typeface="+mj-lt"/>
                  </a:rPr>
                  <a:t>Beam emission spectroscopy (BES): </a:t>
                </a:r>
                <a:r>
                  <a:rPr lang="en-US" sz="1800" b="1" dirty="0">
                    <a:latin typeface="+mj-lt"/>
                  </a:rPr>
                  <a:t>ITG &amp; AE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𝜹</m:t>
                    </m:r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sub>
                    </m:sSub>
                  </m:oMath>
                </a14:m>
                <a:r>
                  <a:rPr lang="en-US" sz="1800" b="1" dirty="0">
                    <a:latin typeface="+mj-lt"/>
                  </a:rPr>
                  <a:t>, poloidal AE mode number </a:t>
                </a:r>
                <a:r>
                  <a:rPr lang="en-US" sz="1800" b="1" i="1" dirty="0">
                    <a:latin typeface="+mj-lt"/>
                  </a:rPr>
                  <a:t>m, </a:t>
                </a:r>
                <a:r>
                  <a:rPr lang="en-US" sz="1800" b="1" dirty="0">
                    <a:latin typeface="+mj-lt"/>
                  </a:rPr>
                  <a:t>poloidal &amp; radial flow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sub>
                    </m:sSub>
                  </m:oMath>
                </a14:m>
                <a:r>
                  <a:rPr lang="en-US" sz="1800" b="1" dirty="0">
                    <a:latin typeface="+mj-lt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endParaRPr lang="en-US" sz="1800" b="1" dirty="0">
                  <a:latin typeface="+mj-lt"/>
                </a:endParaRPr>
              </a:p>
              <a:p>
                <a:r>
                  <a:rPr lang="en-US" sz="1800" b="1" u="sng" dirty="0">
                    <a:latin typeface="+mj-lt"/>
                  </a:rPr>
                  <a:t>Electron cyclotron emission (ECE):</a:t>
                </a:r>
              </a:p>
              <a:p>
                <a:r>
                  <a:rPr lang="en-US" sz="1800" b="1" dirty="0"/>
                  <a:t>AE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𝜹</m:t>
                    </m:r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en-US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sub>
                    </m:sSub>
                    <m:r>
                      <a:rPr lang="en-US" sz="18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8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𝐫</m:t>
                    </m:r>
                    <m:r>
                      <a:rPr lang="en-US" sz="18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b="1" dirty="0">
                  <a:latin typeface="+mj-lt"/>
                </a:endParaRPr>
              </a:p>
              <a:p>
                <a:r>
                  <a:rPr lang="en-US" sz="1800" b="1" u="sng" dirty="0">
                    <a:latin typeface="+mj-lt"/>
                  </a:rPr>
                  <a:t>Motional Stark effect (MSE)</a:t>
                </a:r>
                <a:r>
                  <a:rPr lang="en-US" sz="1800" b="1" dirty="0">
                    <a:latin typeface="+mj-lt"/>
                  </a:rPr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  <m:r>
                        <a:rPr lang="en-US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𝝓</m:t>
                          </m:r>
                        </m:sub>
                      </m:sSub>
                      <m:r>
                        <a:rPr lang="en-US" sz="18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8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𝐫</m:t>
                      </m:r>
                      <m:r>
                        <a:rPr lang="en-US" sz="18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b="1" dirty="0"/>
              </a:p>
              <a:p>
                <a:r>
                  <a:rPr lang="en-US" sz="1800" b="1" u="sng" dirty="0">
                    <a:latin typeface="+mj-lt"/>
                  </a:rPr>
                  <a:t>Doppler back scattering (DBS)</a:t>
                </a:r>
              </a:p>
              <a:p>
                <a:r>
                  <a:rPr lang="en-US" sz="1800" b="1" dirty="0">
                    <a:latin typeface="+mj-lt"/>
                  </a:rPr>
                  <a:t>Axisymmetric flow shear</a:t>
                </a:r>
              </a:p>
              <a:p>
                <a:r>
                  <a:rPr lang="en-US" sz="1800" b="1" u="sng" dirty="0">
                    <a:latin typeface="+mj-lt"/>
                  </a:rPr>
                  <a:t>Magnetics</a:t>
                </a:r>
              </a:p>
              <a:p>
                <a:r>
                  <a:rPr lang="en-US" sz="1800" b="1" dirty="0">
                    <a:latin typeface="+mj-lt"/>
                  </a:rPr>
                  <a:t>AE toroidal mode number </a:t>
                </a:r>
                <a:r>
                  <a:rPr lang="en-US" sz="1800" b="1" i="1" dirty="0">
                    <a:latin typeface="+mj-lt"/>
                  </a:rPr>
                  <a:t>n, </a:t>
                </a:r>
                <a:r>
                  <a:rPr lang="en-US" sz="1800" b="1" dirty="0">
                    <a:latin typeface="+mj-lt"/>
                  </a:rPr>
                  <a:t>poloidal structure 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B6ADE7C-EF2D-7F5B-8947-B74A4FF8C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628" y="745435"/>
                <a:ext cx="4262468" cy="3718197"/>
              </a:xfrm>
              <a:prstGeom prst="rect">
                <a:avLst/>
              </a:prstGeom>
              <a:blipFill>
                <a:blip r:embed="rId3"/>
                <a:stretch>
                  <a:fillRect l="-1187" t="-680" r="-2374" b="-17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FFAE572-D07F-AD08-E53B-6A311776C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371" y="744716"/>
            <a:ext cx="4899691" cy="349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085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0DF8B-9C58-2CC0-47F0-C44E2C86D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graph&#10;&#10;AI-generated content may be incorrect.">
            <a:extLst>
              <a:ext uri="{FF2B5EF4-FFF2-40B4-BE49-F238E27FC236}">
                <a16:creationId xmlns:a16="http://schemas.microsoft.com/office/drawing/2014/main" id="{B55513E2-0E51-3260-C24C-6EDE940D2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574" y="0"/>
            <a:ext cx="3570599" cy="51435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2FE0613-32F5-2E35-0743-3081F4DD4F8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4801" y="114300"/>
            <a:ext cx="5215774" cy="571500"/>
          </a:xfrm>
        </p:spPr>
        <p:txBody>
          <a:bodyPr/>
          <a:lstStyle/>
          <a:p>
            <a:r>
              <a:rPr lang="en-US" dirty="0"/>
              <a:t>The jump at the back transition is largest near the R+1 port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06871F-17AC-5B32-A61F-8C02C1174BB5}"/>
              </a:ext>
            </a:extLst>
          </p:cNvPr>
          <p:cNvSpPr txBox="1"/>
          <p:nvPr/>
        </p:nvSpPr>
        <p:spPr>
          <a:xfrm>
            <a:off x="139959" y="811763"/>
            <a:ext cx="5654351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Analyze jump at back transition for “</a:t>
            </a:r>
            <a:r>
              <a:rPr lang="en-US" sz="1800" b="1" dirty="0" err="1">
                <a:latin typeface="+mj-lt"/>
              </a:rPr>
              <a:t>mpi</a:t>
            </a:r>
            <a:r>
              <a:rPr lang="en-US" sz="1800" b="1" dirty="0">
                <a:latin typeface="+mj-lt"/>
              </a:rPr>
              <a:t>” poloidal array in 3 matched pairs of shots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Plot jump as distance from vacuum vessel*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Shape contours are from before/after back transition in #204232 (suppressed shot)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Change in plasma shape seems too small to cause these jumps </a:t>
            </a:r>
            <a:r>
              <a:rPr lang="en-US" sz="1800" b="1" dirty="0">
                <a:solidFill>
                  <a:srgbClr val="FF0000"/>
                </a:solidFill>
                <a:latin typeface="+mj-lt"/>
                <a:sym typeface="Wingdings" pitchFamily="2" charset="2"/>
              </a:rPr>
              <a:t> further evidence of eigenfunction change</a:t>
            </a:r>
            <a:endParaRPr lang="en-US" sz="1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2FE767-D41F-CD07-1107-259932D21B31}"/>
              </a:ext>
            </a:extLst>
          </p:cNvPr>
          <p:cNvSpPr txBox="1"/>
          <p:nvPr/>
        </p:nvSpPr>
        <p:spPr>
          <a:xfrm>
            <a:off x="85512" y="4164563"/>
            <a:ext cx="5654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*The actual probe positions are a bit farther out</a:t>
            </a:r>
          </a:p>
        </p:txBody>
      </p:sp>
    </p:spTree>
    <p:extLst>
      <p:ext uri="{BB962C8B-B14F-4D97-AF65-F5344CB8AC3E}">
        <p14:creationId xmlns:p14="http://schemas.microsoft.com/office/powerpoint/2010/main" val="1138157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15A08-A923-A4CB-D86A-BCB1DE506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5986732-4351-4647-5291-5D891D94A65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1298" y="93306"/>
            <a:ext cx="7879702" cy="592494"/>
          </a:xfrm>
        </p:spPr>
        <p:txBody>
          <a:bodyPr/>
          <a:lstStyle/>
          <a:p>
            <a:r>
              <a:rPr lang="en-US" dirty="0"/>
              <a:t>The nonlinear burst pattern is similar to normal TAES during strong suppression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99D1EA-0A61-BF71-0E8F-F6A249DFE210}"/>
              </a:ext>
            </a:extLst>
          </p:cNvPr>
          <p:cNvSpPr txBox="1"/>
          <p:nvPr/>
        </p:nvSpPr>
        <p:spPr>
          <a:xfrm>
            <a:off x="208381" y="755592"/>
            <a:ext cx="29412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Similar skewness, Kurtosis, and Hurst parameters in suppressed &amp; unsuppressed shots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756B50-0C6F-F3D5-64E8-B8674A7D3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586" y="755592"/>
            <a:ext cx="5966413" cy="300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817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1DAA8-2D7C-7AFA-D362-9D83E5623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36042085-03E7-C04C-B0DA-D5CB9B4C07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1298" y="93306"/>
            <a:ext cx="7879702" cy="592494"/>
          </a:xfrm>
        </p:spPr>
        <p:txBody>
          <a:bodyPr/>
          <a:lstStyle/>
          <a:p>
            <a:r>
              <a:rPr lang="en-US" dirty="0"/>
              <a:t>The AEs are independent modes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760875-1881-6746-913D-42B8305C729E}"/>
              </a:ext>
            </a:extLst>
          </p:cNvPr>
          <p:cNvSpPr txBox="1"/>
          <p:nvPr/>
        </p:nvSpPr>
        <p:spPr>
          <a:xfrm>
            <a:off x="208381" y="755592"/>
            <a:ext cx="36189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No statistically significant bicoherence on either BES or ECE signals during suppression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The burst cycles are randomly phased too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68D0E30-2A88-0A79-A254-97650EFF3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4863" y="923826"/>
            <a:ext cx="5496680" cy="4219673"/>
          </a:xfrm>
          <a:prstGeom prst="rect">
            <a:avLst/>
          </a:prstGeom>
        </p:spPr>
      </p:pic>
      <p:pic>
        <p:nvPicPr>
          <p:cNvPr id="13" name="Picture 12" descr="A mathematical equation with numbers and symbols&#10;&#10;AI-generated content may be incorrect.">
            <a:extLst>
              <a:ext uri="{FF2B5EF4-FFF2-40B4-BE49-F238E27FC236}">
                <a16:creationId xmlns:a16="http://schemas.microsoft.com/office/drawing/2014/main" id="{C33531DC-9017-0C4D-88E7-64D32AA36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351755"/>
            <a:ext cx="28448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0866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13B5E-00EC-EEFB-3FA9-56F7E56C8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D9202600-FFBB-5500-7EA7-4BBF17D5335E}"/>
              </a:ext>
            </a:extLst>
          </p:cNvPr>
          <p:cNvSpPr txBox="1">
            <a:spLocks/>
          </p:cNvSpPr>
          <p:nvPr/>
        </p:nvSpPr>
        <p:spPr bwMode="auto">
          <a:xfrm>
            <a:off x="90196" y="48986"/>
            <a:ext cx="8818134" cy="58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a14="http://schemas.microsoft.com/office/drawing/2010/main"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9pPr>
          </a:lstStyle>
          <a:p>
            <a:r>
              <a:rPr lang="en-US" kern="0" dirty="0"/>
              <a:t>Attempts to find a power/width criterion at </a:t>
            </a:r>
            <a:r>
              <a:rPr lang="en-US" kern="0" dirty="0" err="1"/>
              <a:t>t_f</a:t>
            </a:r>
            <a:r>
              <a:rPr lang="en-US" kern="0" dirty="0"/>
              <a:t> have failed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913200-1D94-C8B3-59A2-1C4DACD36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744" y="703018"/>
            <a:ext cx="5904897" cy="444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6480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6741C-F73C-5461-6BC3-D3FA8268D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E6D931E6-87D9-53A1-A678-B5793C7DF0CA}"/>
              </a:ext>
            </a:extLst>
          </p:cNvPr>
          <p:cNvSpPr txBox="1">
            <a:spLocks/>
          </p:cNvSpPr>
          <p:nvPr/>
        </p:nvSpPr>
        <p:spPr bwMode="auto">
          <a:xfrm>
            <a:off x="90196" y="48986"/>
            <a:ext cx="8818134" cy="58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xmlns:a14="http://schemas.microsoft.com/office/drawing/2010/main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9pPr>
          </a:lstStyle>
          <a:p>
            <a:r>
              <a:rPr lang="en-US" kern="0" dirty="0"/>
              <a:t>We also don’t know what parameter controls the triggering polarization change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4342E9-647C-8756-4558-A65E4DAE9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547" y="694320"/>
            <a:ext cx="4063104" cy="40750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5D39D1-9A39-F6E4-22F6-77D11958DBEE}"/>
              </a:ext>
            </a:extLst>
          </p:cNvPr>
          <p:cNvSpPr txBox="1"/>
          <p:nvPr/>
        </p:nvSpPr>
        <p:spPr>
          <a:xfrm>
            <a:off x="4572000" y="4600097"/>
            <a:ext cx="3825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Du, </a:t>
            </a:r>
            <a:r>
              <a:rPr lang="en-US" sz="1600" dirty="0" err="1">
                <a:latin typeface="+mj-lt"/>
              </a:rPr>
              <a:t>PoP</a:t>
            </a:r>
            <a:r>
              <a:rPr lang="en-US" sz="1600" dirty="0">
                <a:latin typeface="+mj-lt"/>
              </a:rPr>
              <a:t> (2026)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415D3C-CC0A-902C-E6F1-6566ED3F486A}"/>
              </a:ext>
            </a:extLst>
          </p:cNvPr>
          <p:cNvSpPr txBox="1"/>
          <p:nvPr/>
        </p:nvSpPr>
        <p:spPr>
          <a:xfrm>
            <a:off x="193638" y="935915"/>
            <a:ext cx="4797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q &amp; </a:t>
            </a:r>
            <a:r>
              <a:rPr lang="en-US" sz="1800" b="1" dirty="0" err="1">
                <a:latin typeface="+mj-lt"/>
              </a:rPr>
              <a:t>n</a:t>
            </a:r>
            <a:r>
              <a:rPr lang="en-US" sz="1800" b="1" baseline="-25000" dirty="0" err="1">
                <a:latin typeface="+mj-lt"/>
              </a:rPr>
              <a:t>FI</a:t>
            </a:r>
            <a:endParaRPr lang="en-US" sz="1800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Higher </a:t>
            </a:r>
            <a:r>
              <a:rPr lang="en-US" sz="1800" b="1" dirty="0" err="1">
                <a:latin typeface="+mj-lt"/>
              </a:rPr>
              <a:t>T</a:t>
            </a:r>
            <a:r>
              <a:rPr lang="en-US" sz="1800" b="1" baseline="-25000" dirty="0" err="1">
                <a:latin typeface="+mj-lt"/>
              </a:rPr>
              <a:t>e</a:t>
            </a:r>
            <a:r>
              <a:rPr lang="en-US" sz="1800" b="1" dirty="0">
                <a:latin typeface="+mj-lt"/>
              </a:rPr>
              <a:t> favors suppression</a:t>
            </a:r>
          </a:p>
        </p:txBody>
      </p:sp>
    </p:spTree>
    <p:extLst>
      <p:ext uri="{BB962C8B-B14F-4D97-AF65-F5344CB8AC3E}">
        <p14:creationId xmlns:p14="http://schemas.microsoft.com/office/powerpoint/2010/main" val="4533829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46E2D-C855-7EC9-9220-37E84B107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6976D49F-DBD2-3E85-BA0D-ADF01A5FA728}"/>
              </a:ext>
            </a:extLst>
          </p:cNvPr>
          <p:cNvSpPr txBox="1">
            <a:spLocks/>
          </p:cNvSpPr>
          <p:nvPr/>
        </p:nvSpPr>
        <p:spPr bwMode="auto">
          <a:xfrm>
            <a:off x="90196" y="48986"/>
            <a:ext cx="8818134" cy="58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a14="http://schemas.microsoft.com/office/drawing/2010/main"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bg1"/>
                </a:solidFill>
                <a:latin typeface="Century Gothic" charset="0"/>
              </a:defRPr>
            </a:lvl9pPr>
          </a:lstStyle>
          <a:p>
            <a:r>
              <a:rPr lang="en-US" kern="0" dirty="0"/>
              <a:t>What causes the sudden back transition?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6E495A-EEFD-3C32-7A83-FACC690E17B9}"/>
              </a:ext>
            </a:extLst>
          </p:cNvPr>
          <p:cNvSpPr txBox="1"/>
          <p:nvPr/>
        </p:nvSpPr>
        <p:spPr>
          <a:xfrm>
            <a:off x="300997" y="742278"/>
            <a:ext cx="33111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No power/width threshold is evident for </a:t>
            </a:r>
            <a:r>
              <a:rPr lang="en-US" sz="1800" b="1" dirty="0" err="1">
                <a:latin typeface="+mj-lt"/>
              </a:rPr>
              <a:t>t_b</a:t>
            </a:r>
            <a:r>
              <a:rPr lang="en-US" sz="1800" b="1" dirty="0">
                <a:latin typeface="+mj-lt"/>
              </a:rPr>
              <a:t> either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In some cases, overlapping frequencies between RSAEs and TAEs may broaden the radial eigenfunction, triggering the back transition.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Not always observed, however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j-lt"/>
              </a:rPr>
              <a:t>A faster back transition is usually observed for H</a:t>
            </a:r>
            <a:r>
              <a:rPr lang="en-US" sz="1800" b="1" dirty="0">
                <a:latin typeface="+mj-lt"/>
                <a:sym typeface="Wingdings" pitchFamily="2" charset="2"/>
              </a:rPr>
              <a:t>L than for LH too</a:t>
            </a:r>
            <a:endParaRPr lang="en-US" sz="1800" b="1" dirty="0">
              <a:latin typeface="+mj-lt"/>
            </a:endParaRPr>
          </a:p>
          <a:p>
            <a:endParaRPr lang="en-US" sz="1800" b="1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96FC05-ADAB-6BB3-2585-4F0A98382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177" y="632860"/>
            <a:ext cx="5461377" cy="451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4200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b="1">
            <a:latin typeface="+mj-lt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ROF_soft_landing_LHW_xdu" id="{8F7B7B04-87FA-7840-94DA-A08421BBA149}" vid="{C2CEC838-62AB-2F4E-A78B-84D6C787DD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 Presentation</Template>
  <TotalTime>159434</TotalTime>
  <Words>1702</Words>
  <Application>Microsoft Macintosh PowerPoint</Application>
  <PresentationFormat>On-screen Show (16:9)</PresentationFormat>
  <Paragraphs>210</Paragraphs>
  <Slides>34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ＭＳ Ｐゴシック</vt:lpstr>
      <vt:lpstr>Arial</vt:lpstr>
      <vt:lpstr>Calibri</vt:lpstr>
      <vt:lpstr>Cambria Math</vt:lpstr>
      <vt:lpstr>Century Gothic</vt:lpstr>
      <vt:lpstr>Times</vt:lpstr>
      <vt:lpstr>Wingdings</vt:lpstr>
      <vt:lpstr>Blank Presentation</vt:lpstr>
      <vt:lpstr>Properties of Alfvén Eigenmodes during Strong Microturbulence Suppression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Properties of Alfvén Eigenmodes during Strong Microturbulence Suppression  </vt:lpstr>
      <vt:lpstr>PowerPoint Presentation</vt:lpstr>
      <vt:lpstr>The eigenfunction narrows during strong suppression </vt:lpstr>
      <vt:lpstr>PowerPoint Presentation</vt:lpstr>
      <vt:lpstr>The eigenfunction’s poloidal harmonics change</vt:lpstr>
      <vt:lpstr>The “radial twist” (phase variation) of eigenfunction is different in suppressed shots </vt:lpstr>
      <vt:lpstr>Energy flows away from the peak of the eigenfunction during strong suppression</vt:lpstr>
      <vt:lpstr>PowerPoint Presentation</vt:lpstr>
      <vt:lpstr>Wide variety: Jumps in δϕ_∥ occur at t_f, t_b, and in between</vt:lpstr>
      <vt:lpstr>PowerPoint Presentation</vt:lpstr>
      <vt:lpstr>Properties of Alfvén Eigenmodes during Strong Microturbulence Suppression  </vt:lpstr>
      <vt:lpstr>Why are there more unstable modes during strong suppression? </vt:lpstr>
      <vt:lpstr>Why is the radial eigenfunction narrower? </vt:lpstr>
      <vt:lpstr>PowerPoint Presentation</vt:lpstr>
      <vt:lpstr>PowerPoint Presentation</vt:lpstr>
      <vt:lpstr>PowerPoint Presentation</vt:lpstr>
      <vt:lpstr>Backup</vt:lpstr>
      <vt:lpstr>Why are there more unstable modes during strong suppression? </vt:lpstr>
      <vt:lpstr>PowerPoint Presentation</vt:lpstr>
      <vt:lpstr>Errors in δϕ_∥are substantial </vt:lpstr>
      <vt:lpstr>In theory, AEs nonlinearly drive both zonal flows and zonal currents </vt:lpstr>
      <vt:lpstr>PowerPoint Presentation</vt:lpstr>
      <vt:lpstr>The jump at the back transition is largest near the R+1 port</vt:lpstr>
      <vt:lpstr>The nonlinear burst pattern is similar to normal TAES during strong suppression </vt:lpstr>
      <vt:lpstr>The AEs are independent modes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Lower hybrid current drive shows potential to avoid the current quench induced by high-Z impurity in Alcator C-Mod, </dc:title>
  <dc:creator>Microsoft Office User</dc:creator>
  <cp:lastModifiedBy>William W Heidbrink</cp:lastModifiedBy>
  <cp:revision>4347</cp:revision>
  <cp:lastPrinted>2025-03-06T01:02:21Z</cp:lastPrinted>
  <dcterms:created xsi:type="dcterms:W3CDTF">2022-04-03T14:36:06Z</dcterms:created>
  <dcterms:modified xsi:type="dcterms:W3CDTF">2026-09-29T20:06:49Z</dcterms:modified>
</cp:coreProperties>
</file>