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  <p:sldMasterId id="2147483660" r:id="rId2"/>
  </p:sldMasterIdLst>
  <p:notesMasterIdLst>
    <p:notesMasterId r:id="rId30"/>
  </p:notesMasterIdLst>
  <p:sldIdLst>
    <p:sldId id="257" r:id="rId3"/>
    <p:sldId id="293" r:id="rId4"/>
    <p:sldId id="326" r:id="rId5"/>
    <p:sldId id="352" r:id="rId6"/>
    <p:sldId id="288" r:id="rId7"/>
    <p:sldId id="291" r:id="rId8"/>
    <p:sldId id="355" r:id="rId9"/>
    <p:sldId id="330" r:id="rId10"/>
    <p:sldId id="340" r:id="rId11"/>
    <p:sldId id="325" r:id="rId12"/>
    <p:sldId id="331" r:id="rId13"/>
    <p:sldId id="353" r:id="rId14"/>
    <p:sldId id="341" r:id="rId15"/>
    <p:sldId id="332" r:id="rId16"/>
    <p:sldId id="344" r:id="rId17"/>
    <p:sldId id="342" r:id="rId18"/>
    <p:sldId id="347" r:id="rId19"/>
    <p:sldId id="348" r:id="rId20"/>
    <p:sldId id="346" r:id="rId21"/>
    <p:sldId id="354" r:id="rId22"/>
    <p:sldId id="328" r:id="rId23"/>
    <p:sldId id="351" r:id="rId24"/>
    <p:sldId id="323" r:id="rId25"/>
    <p:sldId id="345" r:id="rId26"/>
    <p:sldId id="333" r:id="rId27"/>
    <p:sldId id="350" r:id="rId28"/>
    <p:sldId id="338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2CF"/>
    <a:srgbClr val="E307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70"/>
    <p:restoredTop sz="94579"/>
  </p:normalViewPr>
  <p:slideViewPr>
    <p:cSldViewPr snapToGrid="0">
      <p:cViewPr varScale="1">
        <p:scale>
          <a:sx n="110" d="100"/>
          <a:sy n="110" d="100"/>
        </p:scale>
        <p:origin x="9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C7AB06-609F-4743-9E45-7A62785AEE5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7CE50E-F7A4-884E-B888-287A76E6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329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F50783-AAED-1941-8BCC-9F6140F0A6B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1397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AF026-D4B2-112C-CCB8-EB34E51E3D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8064D5-993B-E40B-CE22-FA6844F179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B8F1BA-9326-968C-CAF9-7FEEFE1DF3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7864"/>
            <a:ext cx="949503" cy="365125"/>
          </a:xfrm>
        </p:spPr>
        <p:txBody>
          <a:bodyPr/>
          <a:lstStyle/>
          <a:p>
            <a:r>
              <a:rPr lang="en-US"/>
              <a:t>2/10/2026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36ED78-D3D0-5528-28DA-BFC11A4F9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87703" y="6497864"/>
            <a:ext cx="8435084" cy="365125"/>
          </a:xfrm>
        </p:spPr>
        <p:txBody>
          <a:bodyPr/>
          <a:lstStyle/>
          <a:p>
            <a:r>
              <a:rPr lang="en-US"/>
              <a:t>19th Technical Meeting on Energetic Particles - EP transport model validation workflow (M. Podestà)</a:t>
            </a:r>
          </a:p>
        </p:txBody>
      </p:sp>
    </p:spTree>
    <p:extLst>
      <p:ext uri="{BB962C8B-B14F-4D97-AF65-F5344CB8AC3E}">
        <p14:creationId xmlns:p14="http://schemas.microsoft.com/office/powerpoint/2010/main" val="1573783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DC38B-A3E3-AD8E-0EE8-C86DE1589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90" y="73896"/>
            <a:ext cx="10071459" cy="8876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070FB-4582-258A-5548-DBADAC799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588611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93E73B-F602-5404-0981-CBD62FA0B7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7866"/>
            <a:ext cx="2743200" cy="365125"/>
          </a:xfrm>
        </p:spPr>
        <p:txBody>
          <a:bodyPr/>
          <a:lstStyle/>
          <a:p>
            <a:r>
              <a:rPr lang="en-US"/>
              <a:t>2/10/2026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96D8BF-8307-8321-360B-455C3BE1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7866"/>
            <a:ext cx="4114800" cy="365125"/>
          </a:xfrm>
        </p:spPr>
        <p:txBody>
          <a:bodyPr/>
          <a:lstStyle/>
          <a:p>
            <a:r>
              <a:rPr lang="en-US"/>
              <a:t>19th Technical Meeting on Energetic Particles - EP transport model validation workflow (M. Podestà)</a:t>
            </a:r>
          </a:p>
        </p:txBody>
      </p:sp>
    </p:spTree>
    <p:extLst>
      <p:ext uri="{BB962C8B-B14F-4D97-AF65-F5344CB8AC3E}">
        <p14:creationId xmlns:p14="http://schemas.microsoft.com/office/powerpoint/2010/main" val="536088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4734F-FA19-5572-9220-72BA8B437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2F1673-A9A0-4FE6-5BF2-422FE9F7E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5D932-8882-9713-3204-AFA631A8A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BCEAF-A990-BF5F-5412-5EF0332C3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Technical Meeting on Energetic Particles - EP transport model validation workflow (M. Podestà)</a:t>
            </a:r>
          </a:p>
        </p:txBody>
      </p:sp>
      <p:sp>
        <p:nvSpPr>
          <p:cNvPr id="7" name="Espace réservé pour une image  11">
            <a:extLst>
              <a:ext uri="{FF2B5EF4-FFF2-40B4-BE49-F238E27FC236}">
                <a16:creationId xmlns:a16="http://schemas.microsoft.com/office/drawing/2014/main" id="{9C2DC2B2-5BC2-A684-6FAA-9A63340D667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331916" y="1"/>
            <a:ext cx="7812087" cy="4948238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DD5E88A-CD57-BD2D-71E3-FE215C69EAE6}"/>
              </a:ext>
            </a:extLst>
          </p:cNvPr>
          <p:cNvSpPr txBox="1">
            <a:spLocks/>
          </p:cNvSpPr>
          <p:nvPr userDrawn="1"/>
        </p:nvSpPr>
        <p:spPr>
          <a:xfrm>
            <a:off x="6405563" y="588941"/>
            <a:ext cx="2738437" cy="2338387"/>
          </a:xfrm>
          <a:prstGeom prst="rect">
            <a:avLst/>
          </a:prstGeom>
          <a:solidFill>
            <a:schemeClr val="accent1"/>
          </a:solidFill>
        </p:spPr>
        <p:txBody>
          <a:bodyPr vert="horz" lIns="215949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EF19E3E-C26C-B6B7-AA41-5FFBC9EE557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576763" y="3124924"/>
            <a:ext cx="1828800" cy="1568450"/>
          </a:xfrm>
          <a:prstGeom prst="rect">
            <a:avLst/>
          </a:prstGeom>
          <a:solidFill>
            <a:schemeClr val="tx1"/>
          </a:solidFill>
        </p:spPr>
        <p:txBody>
          <a:bodyPr lIns="8998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342820" indent="0" algn="ctr">
              <a:buNone/>
              <a:defRPr sz="1500"/>
            </a:lvl2pPr>
            <a:lvl3pPr marL="685640" indent="0" algn="ctr">
              <a:buNone/>
              <a:defRPr sz="1400"/>
            </a:lvl3pPr>
            <a:lvl4pPr marL="1028460" indent="0" algn="ctr">
              <a:buNone/>
              <a:defRPr sz="1200"/>
            </a:lvl4pPr>
            <a:lvl5pPr marL="1371280" indent="0" algn="ctr">
              <a:buNone/>
              <a:defRPr sz="1200"/>
            </a:lvl5pPr>
            <a:lvl6pPr marL="1714101" indent="0" algn="ctr">
              <a:buNone/>
              <a:defRPr sz="1200"/>
            </a:lvl6pPr>
            <a:lvl7pPr marL="2056919" indent="0" algn="ctr">
              <a:buNone/>
              <a:defRPr sz="1200"/>
            </a:lvl7pPr>
            <a:lvl8pPr marL="2399738" indent="0" algn="ctr">
              <a:buNone/>
              <a:defRPr sz="1200"/>
            </a:lvl8pPr>
            <a:lvl9pPr marL="2742558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pic>
        <p:nvPicPr>
          <p:cNvPr id="10" name="Image 6">
            <a:extLst>
              <a:ext uri="{FF2B5EF4-FFF2-40B4-BE49-F238E27FC236}">
                <a16:creationId xmlns:a16="http://schemas.microsoft.com/office/drawing/2014/main" id="{C0A731FF-A5DA-6B97-302A-85B27EAEFA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8" y="4579270"/>
            <a:ext cx="561543" cy="367382"/>
          </a:xfrm>
          <a:prstGeom prst="rect">
            <a:avLst/>
          </a:prstGeom>
        </p:spPr>
      </p:pic>
      <p:pic>
        <p:nvPicPr>
          <p:cNvPr id="11" name="Image 8">
            <a:extLst>
              <a:ext uri="{FF2B5EF4-FFF2-40B4-BE49-F238E27FC236}">
                <a16:creationId xmlns:a16="http://schemas.microsoft.com/office/drawing/2014/main" id="{6C404B41-4EF6-FFA7-69D3-431FF95CCE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49" y="80286"/>
            <a:ext cx="1175301" cy="508655"/>
          </a:xfrm>
          <a:prstGeom prst="rect">
            <a:avLst/>
          </a:prstGeom>
        </p:spPr>
      </p:pic>
      <p:sp>
        <p:nvSpPr>
          <p:cNvPr id="12" name="Espace réservé du texte 4">
            <a:extLst>
              <a:ext uri="{FF2B5EF4-FFF2-40B4-BE49-F238E27FC236}">
                <a16:creationId xmlns:a16="http://schemas.microsoft.com/office/drawing/2014/main" id="{35E4A387-3432-4089-6011-201C0D65B1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00801" y="4683130"/>
            <a:ext cx="1828800" cy="460375"/>
          </a:xfrm>
          <a:prstGeom prst="rect">
            <a:avLst/>
          </a:prstGeom>
          <a:solidFill>
            <a:schemeClr val="bg1"/>
          </a:solidFill>
        </p:spPr>
        <p:txBody>
          <a:bodyPr lIns="89980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380694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E0F98-5813-CE7F-D143-36421BAD8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90" y="73896"/>
            <a:ext cx="10071459" cy="8876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7C4BE-1B1B-0121-F579-845C1B90E4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598BEC-7877-ED6D-18D1-BA8698C8B1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CA7602-3A78-051B-1A53-25BA19E23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5E79C-521B-446C-2023-E07D5B954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Technical Meeting on Energetic Particles - EP transport model validation workflow (M. Podestà)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10824C-8F68-82CA-CCB6-2121AA51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428EA6-8025-8848-A362-AE7A983CA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985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B13BB-B6C9-4169-8327-149C2CDCB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A0D12A-1C16-8F3E-B079-B124EAA3FF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1BF137-A251-8365-C460-93889AC078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866F17-B371-1610-AC66-B34E5ACB96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C241D4-1C81-8A6B-BAA5-46F3DB6EC2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7627ED-9B9E-8323-074E-047C72CD7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E9994E-3B2A-C591-8270-FD2AF5A98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Technical Meeting on Energetic Particles - EP transport model validation workflow (M. Podestà)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F41D4-EB98-7B24-1C3D-02BC0AB24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428EA6-8025-8848-A362-AE7A983CA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647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31DB8-5317-31BF-9AE3-4299A625D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90" y="73896"/>
            <a:ext cx="10071459" cy="8876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4A4174-9F04-404D-9C29-A0B76E420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FF93AF-07B5-785A-3372-0CCDB72F8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Technical Meeting on Energetic Particles - EP transport model validation workflow (M. Podestà)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1C39E3-6194-64BD-FB15-20C6B0BA4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428EA6-8025-8848-A362-AE7A983CA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850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560790-DC47-6518-4927-155D157DC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91FE5C-56A0-232E-11D5-DEDC54293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Technical Meeting on Energetic Particles - EP transport model validation workflow (M. Podestà)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4745A5-9619-160C-92FB-012B9C929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428EA6-8025-8848-A362-AE7A983CA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376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A4152-AB1A-D696-8E8E-E5CAC87E9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7FECF-B0D4-92B3-8182-D37F0E8B5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105E58-FA7F-FA0B-3352-ABC45427C9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ADFC0E-122A-D7C2-88B2-14E0FFAB0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7E6C8D-4D1F-C3EC-2669-100FDE353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Technical Meeting on Energetic Particles - EP transport model validation workflow (M. Podestà)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68F0FB-7A92-1C2E-3B73-CDD861F13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428EA6-8025-8848-A362-AE7A983CA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246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4F53-D0F3-8EBB-DFB9-072296142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2ED3ED-9190-FEA7-AE4C-32F5982326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6D520-24D3-D771-0012-2228F8D1CD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327736-818B-387A-5853-7BA167ECC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CA6502-FF89-7F3F-F919-3412504DA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Technical Meeting on Energetic Particles - EP transport model validation workflow (M. Podestà)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B402E9-52A4-A6D9-642A-15EC58354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428EA6-8025-8848-A362-AE7A983CA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251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E856E-7103-1ED3-2A6A-9150B5206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90" y="73896"/>
            <a:ext cx="10071459" cy="8876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B14A53-1FEC-C481-C428-E3674586F4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8600" y="1588611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CCE87-31DB-75DD-A075-277024942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1C6F9-D15B-7E97-3892-B8893246E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Technical Meeting on Energetic Particles - EP transport model validation workflow (M. Podestà)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F3B9B-070B-F266-25FF-408E6D7A1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428EA6-8025-8848-A362-AE7A983CA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44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287DB3-F5EC-1363-90F1-9323339246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F44E3D-5CB6-5F69-5A51-86313AF8EB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85B6E-54B0-4DC4-6CD3-90070C990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ED442F-06D0-AAC9-AE1E-7907A9A03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Technical Meeting on Energetic Particles - EP transport model validation workflow (M. Podestà)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12D33D-ACB4-A30D-F211-97301D201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428EA6-8025-8848-A362-AE7A983CA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368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4CF6F629-51E7-9F40-939D-F50AE3925A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5889" y="1"/>
            <a:ext cx="10416116" cy="6597651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40752" y="785256"/>
            <a:ext cx="3651249" cy="3117849"/>
          </a:xfrm>
          <a:solidFill>
            <a:schemeClr val="accent1"/>
          </a:solidFill>
        </p:spPr>
        <p:txBody>
          <a:bodyPr lIns="215949" anchor="ctr" anchorCtr="0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02351" y="4166565"/>
            <a:ext cx="2438400" cy="2091267"/>
          </a:xfrm>
          <a:solidFill>
            <a:schemeClr val="tx1"/>
          </a:solidFill>
        </p:spPr>
        <p:txBody>
          <a:bodyPr lIns="8998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082" indent="0" algn="ctr">
              <a:buNone/>
              <a:defRPr sz="2000"/>
            </a:lvl2pPr>
            <a:lvl3pPr marL="914164" indent="0" algn="ctr">
              <a:buNone/>
              <a:defRPr sz="1867"/>
            </a:lvl3pPr>
            <a:lvl4pPr marL="1371246" indent="0" algn="ctr">
              <a:buNone/>
              <a:defRPr sz="1600"/>
            </a:lvl4pPr>
            <a:lvl5pPr marL="1828328" indent="0" algn="ctr">
              <a:buNone/>
              <a:defRPr sz="1600"/>
            </a:lvl5pPr>
            <a:lvl6pPr marL="2285411" indent="0" algn="ctr">
              <a:buNone/>
              <a:defRPr sz="1600"/>
            </a:lvl6pPr>
            <a:lvl7pPr marL="2742490" indent="0" algn="ctr">
              <a:buNone/>
              <a:defRPr sz="1600"/>
            </a:lvl7pPr>
            <a:lvl8pPr marL="3199571" indent="0" algn="ctr">
              <a:buNone/>
              <a:defRPr sz="1600"/>
            </a:lvl8pPr>
            <a:lvl9pPr marL="3656653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A61A89-D1E3-8A40-82D6-9A86AEBFAF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5" y="6105693"/>
            <a:ext cx="748724" cy="48984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B5BFF46-A721-4641-AD59-B3251C9D9E0D}"/>
              </a:ext>
            </a:extLst>
          </p:cNvPr>
          <p:cNvSpPr/>
          <p:nvPr userDrawn="1"/>
        </p:nvSpPr>
        <p:spPr>
          <a:xfrm rot="16200000">
            <a:off x="119579" y="6121904"/>
            <a:ext cx="60959" cy="797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algn="ctr"/>
            <a:endParaRPr lang="en-GB" sz="2400" noProof="0" dirty="0">
              <a:latin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535A482-EC85-1C41-A1E4-7882A0E39F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99" y="107048"/>
            <a:ext cx="1567068" cy="678207"/>
          </a:xfrm>
          <a:prstGeom prst="rect">
            <a:avLst/>
          </a:prstGeom>
        </p:spPr>
      </p:pic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01960462-6F28-0740-916D-499D3BEDB2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34401" y="6244174"/>
            <a:ext cx="2438400" cy="613833"/>
          </a:xfrm>
          <a:solidFill>
            <a:schemeClr val="bg1"/>
          </a:solidFill>
        </p:spPr>
        <p:txBody>
          <a:bodyPr lIns="89980" anchor="ctr">
            <a:noAutofit/>
          </a:bodyPr>
          <a:lstStyle>
            <a:lvl1pPr marL="0" indent="0" algn="ctr">
              <a:buNone/>
              <a:defRPr sz="1467"/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568703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126">
          <p15:clr>
            <a:srgbClr val="FBAE40"/>
          </p15:clr>
        </p15:guide>
        <p15:guide id="5" orient="horz" pos="123">
          <p15:clr>
            <a:srgbClr val="FBAE40"/>
          </p15:clr>
        </p15:guide>
        <p15:guide id="6" orient="horz" pos="3117">
          <p15:clr>
            <a:srgbClr val="FBAE40"/>
          </p15:clr>
        </p15:guide>
        <p15:guide id="7" pos="83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AF026-D4B2-112C-CCB8-EB34E51E3D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8064D5-993B-E40B-CE22-FA6844F179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B8F1BA-9326-968C-CAF9-7FEEFE1DF3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7864"/>
            <a:ext cx="2743200" cy="365125"/>
          </a:xfrm>
        </p:spPr>
        <p:txBody>
          <a:bodyPr/>
          <a:lstStyle/>
          <a:p>
            <a:r>
              <a:rPr lang="en-US"/>
              <a:t>2/10/2026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36ED78-D3D0-5528-28DA-BFC11A4F9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7864"/>
            <a:ext cx="4114800" cy="365125"/>
          </a:xfrm>
        </p:spPr>
        <p:txBody>
          <a:bodyPr/>
          <a:lstStyle/>
          <a:p>
            <a:r>
              <a:rPr lang="en-US"/>
              <a:t>19th Technical Meeting on Energetic Particles - EP transport model validation workflow (M. Podestà)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576C5E4-FD57-AF03-8DF3-CDB055A28B51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516688" y="4731712"/>
            <a:ext cx="3341052" cy="911524"/>
          </a:xfrm>
          <a:prstGeom prst="rect">
            <a:avLst/>
          </a:prstGeom>
        </p:spPr>
        <p:txBody>
          <a:bodyPr vert="horz" lIns="91420" tIns="45710" rIns="91420" bIns="4571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Wingdings" pitchFamily="2" charset="2"/>
              <a:buChar char="§"/>
            </a:pPr>
            <a:r>
              <a:rPr lang="fr-CH" sz="1200" dirty="0" err="1">
                <a:solidFill>
                  <a:srgbClr val="FF0000"/>
                </a:solidFill>
              </a:rPr>
              <a:t>Swiss</a:t>
            </a:r>
            <a:r>
              <a:rPr lang="fr-CH" sz="1200" dirty="0">
                <a:solidFill>
                  <a:srgbClr val="FF0000"/>
                </a:solidFill>
              </a:rPr>
              <a:t> Plasma Center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75F4C66-DC8C-F4CE-D2CE-FC8F271E89C9}"/>
              </a:ext>
            </a:extLst>
          </p:cNvPr>
          <p:cNvSpPr txBox="1">
            <a:spLocks/>
          </p:cNvSpPr>
          <p:nvPr userDrawn="1"/>
        </p:nvSpPr>
        <p:spPr>
          <a:xfrm>
            <a:off x="11679238" y="6576206"/>
            <a:ext cx="512762" cy="163552"/>
          </a:xfrm>
          <a:prstGeom prst="rect">
            <a:avLst/>
          </a:prstGeom>
        </p:spPr>
        <p:txBody>
          <a:bodyPr vert="horz" lIns="89980" tIns="0" rIns="89980" bIns="0" rtlCol="0" anchor="t"/>
          <a:lstStyle>
            <a:defPPr>
              <a:defRPr lang="en-US"/>
            </a:defPPr>
            <a:lvl1pPr marL="0" algn="ctr" defTabSz="914400" rtl="0" eaLnBrk="1" latinLnBrk="0" hangingPunct="1">
              <a:defRPr sz="7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1E1CD7C-2161-7D43-862E-CE4C333CD873}" type="slidenum">
              <a:rPr lang="fr-FR" sz="1200" smtClean="0"/>
              <a:pPr/>
              <a:t>‹#›</a:t>
            </a:fld>
            <a:endParaRPr lang="fr-FR" sz="1200" dirty="0"/>
          </a:p>
        </p:txBody>
      </p:sp>
      <p:pic>
        <p:nvPicPr>
          <p:cNvPr id="9" name="Image 12">
            <a:extLst>
              <a:ext uri="{FF2B5EF4-FFF2-40B4-BE49-F238E27FC236}">
                <a16:creationId xmlns:a16="http://schemas.microsoft.com/office/drawing/2014/main" id="{71B43CC2-A0C2-9CB2-3D24-062E4AC80D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1658" y="73896"/>
            <a:ext cx="653952" cy="283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202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DC38B-A3E3-AD8E-0EE8-C86DE1589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070FB-4582-258A-5548-DBADAC7996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93E73B-F602-5404-0981-CBD62FA0B7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611" y="6492875"/>
            <a:ext cx="1574850" cy="365125"/>
          </a:xfrm>
        </p:spPr>
        <p:txBody>
          <a:bodyPr/>
          <a:lstStyle/>
          <a:p>
            <a:r>
              <a:rPr lang="en-US"/>
              <a:t>2/10/2026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96D8BF-8307-8321-360B-455C3BE1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9298" y="6503669"/>
            <a:ext cx="7323593" cy="365125"/>
          </a:xfrm>
        </p:spPr>
        <p:txBody>
          <a:bodyPr/>
          <a:lstStyle/>
          <a:p>
            <a:r>
              <a:rPr lang="en-US"/>
              <a:t>19th Technical Meeting on Energetic Particles - EP transport model validation workflow (M. Podestà)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F6F5C0F-4CB6-4630-7D30-21828D40B042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508995" y="4665591"/>
            <a:ext cx="3341052" cy="911524"/>
          </a:xfrm>
          <a:prstGeom prst="rect">
            <a:avLst/>
          </a:prstGeom>
        </p:spPr>
        <p:txBody>
          <a:bodyPr vert="horz" lIns="91420" tIns="45710" rIns="91420" bIns="4571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Wingdings" pitchFamily="2" charset="2"/>
              <a:buChar char="§"/>
            </a:pPr>
            <a:r>
              <a:rPr lang="fr-CH" sz="1200" dirty="0" err="1">
                <a:solidFill>
                  <a:srgbClr val="FF0000"/>
                </a:solidFill>
              </a:rPr>
              <a:t>Swiss</a:t>
            </a:r>
            <a:r>
              <a:rPr lang="fr-CH" sz="1200" dirty="0">
                <a:solidFill>
                  <a:srgbClr val="FF0000"/>
                </a:solidFill>
              </a:rPr>
              <a:t> Plasma Center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1168168-6BDF-A113-6596-DEA1C1F37956}"/>
              </a:ext>
            </a:extLst>
          </p:cNvPr>
          <p:cNvSpPr txBox="1">
            <a:spLocks/>
          </p:cNvSpPr>
          <p:nvPr userDrawn="1"/>
        </p:nvSpPr>
        <p:spPr>
          <a:xfrm>
            <a:off x="11679238" y="6565932"/>
            <a:ext cx="512762" cy="163552"/>
          </a:xfrm>
          <a:prstGeom prst="rect">
            <a:avLst/>
          </a:prstGeom>
        </p:spPr>
        <p:txBody>
          <a:bodyPr vert="horz" lIns="89980" tIns="0" rIns="89980" bIns="0" rtlCol="0" anchor="t"/>
          <a:lstStyle>
            <a:defPPr>
              <a:defRPr lang="en-US"/>
            </a:defPPr>
            <a:lvl1pPr marL="0" algn="ctr" defTabSz="914400" rtl="0" eaLnBrk="1" latinLnBrk="0" hangingPunct="1">
              <a:defRPr sz="7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1E1CD7C-2161-7D43-862E-CE4C333CD873}" type="slidenum">
              <a:rPr lang="fr-FR" sz="1200" smtClean="0"/>
              <a:pPr/>
              <a:t>‹#›</a:t>
            </a:fld>
            <a:endParaRPr lang="fr-FR" sz="1200" dirty="0"/>
          </a:p>
        </p:txBody>
      </p:sp>
      <p:pic>
        <p:nvPicPr>
          <p:cNvPr id="9" name="Image 12">
            <a:extLst>
              <a:ext uri="{FF2B5EF4-FFF2-40B4-BE49-F238E27FC236}">
                <a16:creationId xmlns:a16="http://schemas.microsoft.com/office/drawing/2014/main" id="{2CD7AC64-EF24-4C03-CE8F-AD8D787B0B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1658" y="73896"/>
            <a:ext cx="653952" cy="283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5600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4734F-FA19-5572-9220-72BA8B437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2F1673-A9A0-4FE6-5BF2-422FE9F7E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5D932-8882-9713-3204-AFA631A8A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BCEAF-A990-BF5F-5412-5EF0332C3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Technical Meeting on Energetic Particles - EP transport model validation workflow (M. Podestà)</a:t>
            </a:r>
          </a:p>
        </p:txBody>
      </p:sp>
    </p:spTree>
    <p:extLst>
      <p:ext uri="{BB962C8B-B14F-4D97-AF65-F5344CB8AC3E}">
        <p14:creationId xmlns:p14="http://schemas.microsoft.com/office/powerpoint/2010/main" val="34186639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E0F98-5813-CE7F-D143-36421BAD8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7C4BE-1B1B-0121-F579-845C1B90E4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598BEC-7877-ED6D-18D1-BA8698C8B1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CA7602-3A78-051B-1A53-25BA19E23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5E79C-521B-446C-2023-E07D5B954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Technical Meeting on Energetic Particles - EP transport model validation workflow (M. Podestà)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10824C-8F68-82CA-CCB6-2121AA51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428EA6-8025-8848-A362-AE7A983CA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964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B13BB-B6C9-4169-8327-149C2CDCB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A0D12A-1C16-8F3E-B079-B124EAA3FF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1BF137-A251-8365-C460-93889AC078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866F17-B371-1610-AC66-B34E5ACB96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C241D4-1C81-8A6B-BAA5-46F3DB6EC2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7627ED-9B9E-8323-074E-047C72CD7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E9994E-3B2A-C591-8270-FD2AF5A98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Technical Meeting on Energetic Particles - EP transport model validation workflow (M. Podestà)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F41D4-EB98-7B24-1C3D-02BC0AB24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428EA6-8025-8848-A362-AE7A983CA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8502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31DB8-5317-31BF-9AE3-4299A625D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4A4174-9F04-404D-9C29-A0B76E420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FF93AF-07B5-785A-3372-0CCDB72F8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Technical Meeting on Energetic Particles - EP transport model validation workflow (M. Podestà)</a:t>
            </a:r>
          </a:p>
        </p:txBody>
      </p:sp>
    </p:spTree>
    <p:extLst>
      <p:ext uri="{BB962C8B-B14F-4D97-AF65-F5344CB8AC3E}">
        <p14:creationId xmlns:p14="http://schemas.microsoft.com/office/powerpoint/2010/main" val="7143776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560790-DC47-6518-4927-155D157DC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91FE5C-56A0-232E-11D5-DEDC54293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Technical Meeting on Energetic Particles - EP transport model validation workflow (M. Podestà)</a:t>
            </a:r>
          </a:p>
        </p:txBody>
      </p:sp>
    </p:spTree>
    <p:extLst>
      <p:ext uri="{BB962C8B-B14F-4D97-AF65-F5344CB8AC3E}">
        <p14:creationId xmlns:p14="http://schemas.microsoft.com/office/powerpoint/2010/main" val="24948961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A4152-AB1A-D696-8E8E-E5CAC87E9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7FECF-B0D4-92B3-8182-D37F0E8B5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105E58-FA7F-FA0B-3352-ABC45427C9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ADFC0E-122A-D7C2-88B2-14E0FFAB0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7E6C8D-4D1F-C3EC-2669-100FDE353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Technical Meeting on Energetic Particles - EP transport model validation workflow (M. Podestà)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68F0FB-7A92-1C2E-3B73-CDD861F13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428EA6-8025-8848-A362-AE7A983CA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5726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4F53-D0F3-8EBB-DFB9-072296142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2ED3ED-9190-FEA7-AE4C-32F5982326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6D520-24D3-D771-0012-2228F8D1CD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327736-818B-387A-5853-7BA167ECC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CA6502-FF89-7F3F-F919-3412504DA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Technical Meeting on Energetic Particles - EP transport model validation workflow (M. Podestà)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B402E9-52A4-A6D9-642A-15EC58354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428EA6-8025-8848-A362-AE7A983CA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1785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E856E-7103-1ED3-2A6A-9150B5206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B14A53-1FEC-C481-C428-E3674586F4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CCE87-31DB-75DD-A075-277024942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1C6F9-D15B-7E97-3892-B8893246E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Technical Meeting on Energetic Particles - EP transport model validation workflow (M. Podestà)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F3B9B-070B-F266-25FF-408E6D7A1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428EA6-8025-8848-A362-AE7A983CA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3136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287DB3-F5EC-1363-90F1-9323339246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F44E3D-5CB6-5F69-5A51-86313AF8EB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85B6E-54B0-4DC4-6CD3-90070C990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ED442F-06D0-AAC9-AE1E-7907A9A03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19th Technical Meeting on Energetic Particles - EP transport model validation workflow (M. Podestà)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12D33D-ACB4-A30D-F211-97301D201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428EA6-8025-8848-A362-AE7A983CA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733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4E3155-16A7-1ECC-6691-438231FF17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54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2/10/2026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DF0899-2EA3-3B0F-B1CA-3A849BD833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3187" y="6356350"/>
            <a:ext cx="81446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dirty="0"/>
              <a:t>19th Technical Meeting on Energetic Particles - EP transport model validation workflow (M. Podestà)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2CA093F-7558-A10E-AA3D-31DF8FB6611D}"/>
              </a:ext>
            </a:extLst>
          </p:cNvPr>
          <p:cNvCxnSpPr>
            <a:cxnSpLocks/>
          </p:cNvCxnSpPr>
          <p:nvPr userDrawn="1"/>
        </p:nvCxnSpPr>
        <p:spPr>
          <a:xfrm>
            <a:off x="91442" y="1024187"/>
            <a:ext cx="105221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pour une image  11">
            <a:extLst>
              <a:ext uri="{FF2B5EF4-FFF2-40B4-BE49-F238E27FC236}">
                <a16:creationId xmlns:a16="http://schemas.microsoft.com/office/drawing/2014/main" id="{B160AE40-06CA-F584-6A4F-7A9B82FF6EFE}"/>
              </a:ext>
            </a:extLst>
          </p:cNvPr>
          <p:cNvSpPr txBox="1">
            <a:spLocks/>
          </p:cNvSpPr>
          <p:nvPr userDrawn="1"/>
        </p:nvSpPr>
        <p:spPr>
          <a:xfrm>
            <a:off x="7187878" y="1228855"/>
            <a:ext cx="5004122" cy="30288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Cliquez sur l'icône pour ajouter une image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CB1601D0-E468-D24B-641A-93648C0969CC}"/>
              </a:ext>
            </a:extLst>
          </p:cNvPr>
          <p:cNvSpPr txBox="1">
            <a:spLocks/>
          </p:cNvSpPr>
          <p:nvPr userDrawn="1"/>
        </p:nvSpPr>
        <p:spPr>
          <a:xfrm>
            <a:off x="205200" y="1228855"/>
            <a:ext cx="6656476" cy="2923266"/>
          </a:xfrm>
          <a:prstGeom prst="rect">
            <a:avLst/>
          </a:prstGeom>
          <a:solidFill>
            <a:srgbClr val="E30713"/>
          </a:solidFill>
        </p:spPr>
        <p:txBody>
          <a:bodyPr lIns="215949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dirty="0"/>
              <a:t>Modifiez le style du titre</a:t>
            </a:r>
            <a:endParaRPr lang="en-US" sz="4000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95FCE0E5-BBE2-06E6-D0AF-5AEC1E337E3B}"/>
              </a:ext>
            </a:extLst>
          </p:cNvPr>
          <p:cNvSpPr txBox="1">
            <a:spLocks/>
          </p:cNvSpPr>
          <p:nvPr userDrawn="1"/>
        </p:nvSpPr>
        <p:spPr>
          <a:xfrm>
            <a:off x="3093206" y="3743536"/>
            <a:ext cx="5944624" cy="1678570"/>
          </a:xfrm>
          <a:prstGeom prst="rect">
            <a:avLst/>
          </a:prstGeom>
          <a:solidFill>
            <a:schemeClr val="tx1"/>
          </a:solidFill>
        </p:spPr>
        <p:txBody>
          <a:bodyPr lIns="8998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82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500" kern="120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2pPr>
            <a:lvl3pPr marL="68564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3pPr>
            <a:lvl4pPr marL="102846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28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101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6919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9738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558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Modifiez le style des sous-titres du masque</a:t>
            </a:r>
            <a:endParaRPr lang="en-US" sz="1600" dirty="0"/>
          </a:p>
        </p:txBody>
      </p:sp>
      <p:pic>
        <p:nvPicPr>
          <p:cNvPr id="18" name="Image 6">
            <a:extLst>
              <a:ext uri="{FF2B5EF4-FFF2-40B4-BE49-F238E27FC236}">
                <a16:creationId xmlns:a16="http://schemas.microsoft.com/office/drawing/2014/main" id="{A33921BE-AA0F-3D40-2E3C-5ECECEC34433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437" y="5833813"/>
            <a:ext cx="939723" cy="614801"/>
          </a:xfrm>
          <a:prstGeom prst="rect">
            <a:avLst/>
          </a:prstGeom>
        </p:spPr>
      </p:pic>
      <p:pic>
        <p:nvPicPr>
          <p:cNvPr id="19" name="Image 8">
            <a:extLst>
              <a:ext uri="{FF2B5EF4-FFF2-40B4-BE49-F238E27FC236}">
                <a16:creationId xmlns:a16="http://schemas.microsoft.com/office/drawing/2014/main" id="{7594325A-0299-0827-039D-2778AC8C8FD3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49" y="80286"/>
            <a:ext cx="1723002" cy="745693"/>
          </a:xfrm>
          <a:prstGeom prst="rect">
            <a:avLst/>
          </a:prstGeom>
        </p:spPr>
      </p:pic>
      <p:sp>
        <p:nvSpPr>
          <p:cNvPr id="20" name="Espace réservé du texte 4">
            <a:extLst>
              <a:ext uri="{FF2B5EF4-FFF2-40B4-BE49-F238E27FC236}">
                <a16:creationId xmlns:a16="http://schemas.microsoft.com/office/drawing/2014/main" id="{39EC3702-7533-FA1C-D148-CC906E8811BC}"/>
              </a:ext>
            </a:extLst>
          </p:cNvPr>
          <p:cNvSpPr txBox="1">
            <a:spLocks/>
          </p:cNvSpPr>
          <p:nvPr userDrawn="1"/>
        </p:nvSpPr>
        <p:spPr>
          <a:xfrm>
            <a:off x="9223449" y="5191919"/>
            <a:ext cx="1828800" cy="460375"/>
          </a:xfrm>
          <a:prstGeom prst="rect">
            <a:avLst/>
          </a:prstGeom>
          <a:solidFill>
            <a:schemeClr val="bg1"/>
          </a:solidFill>
        </p:spPr>
        <p:txBody>
          <a:bodyPr lIns="8998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Modifier les styles du texte du masque
Deuxième niveau
Troisième niveau
Quatrième niveau
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18343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70C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FF00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C6504A-61F1-0504-8900-4F7371A5E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90" y="73896"/>
            <a:ext cx="10071459" cy="8876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D7641E-F6AF-FBE0-4738-1F7FB65B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0" y="158861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4E3155-16A7-1ECC-6691-438231FF17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2/10/2026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DF0899-2EA3-3B0F-B1CA-3A849BD833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19th Technical Meeting on Energetic Particles - EP transport model validation workflow (M. Podestà)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2CA093F-7558-A10E-AA3D-31DF8FB6611D}"/>
              </a:ext>
            </a:extLst>
          </p:cNvPr>
          <p:cNvCxnSpPr>
            <a:cxnSpLocks/>
          </p:cNvCxnSpPr>
          <p:nvPr userDrawn="1"/>
        </p:nvCxnSpPr>
        <p:spPr>
          <a:xfrm>
            <a:off x="91442" y="1024187"/>
            <a:ext cx="105221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017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70C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FF00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EAE5AA54-9807-4542-B338-330D2FC673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836151" y="6216681"/>
            <a:ext cx="2355849" cy="716846"/>
          </a:xfrm>
        </p:spPr>
        <p:txBody>
          <a:bodyPr vert="horz" lIns="120000" tIns="45720" rIns="91440" bIns="45720" rtlCol="0" anchor="ctr">
            <a:noAutofit/>
          </a:bodyPr>
          <a:lstStyle/>
          <a:p>
            <a:r>
              <a:rPr lang="fr-FR" b="1" dirty="0"/>
              <a:t>02/10/2026</a:t>
            </a:r>
            <a:endParaRPr lang="fr-F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9F98B76-8913-BA55-8EB3-18369BAFBD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D6ADC2-D107-163A-2C7F-6786424620C4}"/>
              </a:ext>
            </a:extLst>
          </p:cNvPr>
          <p:cNvSpPr/>
          <p:nvPr/>
        </p:nvSpPr>
        <p:spPr>
          <a:xfrm>
            <a:off x="248356" y="1016000"/>
            <a:ext cx="10645422" cy="3160889"/>
          </a:xfrm>
          <a:prstGeom prst="rect">
            <a:avLst/>
          </a:prstGeom>
          <a:solidFill>
            <a:srgbClr val="E3071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H" sz="4000" b="1">
                <a:solidFill>
                  <a:schemeClr val="bg1"/>
                </a:solidFill>
              </a:rPr>
              <a:t>A workflow for testing energetic particle transport models from experiments</a:t>
            </a:r>
            <a:endParaRPr lang="en-US" sz="4000" b="1" dirty="0">
              <a:solidFill>
                <a:schemeClr val="bg1"/>
              </a:solidFill>
            </a:endParaRPr>
          </a:p>
          <a:p>
            <a:r>
              <a:rPr lang="en-CH" sz="4000" b="1">
                <a:solidFill>
                  <a:schemeClr val="bg1"/>
                </a:solidFill>
              </a:rPr>
              <a:t>to model validation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8" name="Sous-titre 9">
            <a:extLst>
              <a:ext uri="{FF2B5EF4-FFF2-40B4-BE49-F238E27FC236}">
                <a16:creationId xmlns:a16="http://schemas.microsoft.com/office/drawing/2014/main" id="{987FE5A2-F7C0-48E1-8412-0A277C056FEB}"/>
              </a:ext>
            </a:extLst>
          </p:cNvPr>
          <p:cNvSpPr txBox="1">
            <a:spLocks/>
          </p:cNvSpPr>
          <p:nvPr/>
        </p:nvSpPr>
        <p:spPr>
          <a:xfrm>
            <a:off x="3503788" y="3911543"/>
            <a:ext cx="8436328" cy="1930457"/>
          </a:xfrm>
          <a:prstGeom prst="rect">
            <a:avLst/>
          </a:prstGeom>
          <a:solidFill>
            <a:schemeClr val="tx1"/>
          </a:solidFill>
        </p:spPr>
        <p:txBody>
          <a:bodyPr vert="horz" lIns="120000" tIns="60960" rIns="121920" bIns="60960" rtlCol="0" anchor="ctr" anchorCtr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None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354">
              <a:lnSpc>
                <a:spcPct val="110000"/>
              </a:lnSpc>
              <a:buClr>
                <a:srgbClr val="E30613"/>
              </a:buClr>
            </a:pPr>
            <a:r>
              <a:rPr lang="en-GB" sz="1800" dirty="0">
                <a:latin typeface="Helvetica" pitchFamily="2" charset="0"/>
              </a:rPr>
              <a:t>M. Podestà</a:t>
            </a:r>
            <a:r>
              <a:rPr lang="en-GB" sz="1800" baseline="30000" dirty="0">
                <a:latin typeface="Helvetica" pitchFamily="2" charset="0"/>
              </a:rPr>
              <a:t>1</a:t>
            </a:r>
            <a:r>
              <a:rPr lang="en-GB" sz="1800" dirty="0">
                <a:latin typeface="Helvetica" pitchFamily="2" charset="0"/>
              </a:rPr>
              <a:t>, Q. Kernel</a:t>
            </a:r>
            <a:r>
              <a:rPr lang="en-GB" sz="1800" baseline="30000" dirty="0">
                <a:latin typeface="Helvetica" pitchFamily="2" charset="0"/>
              </a:rPr>
              <a:t>1</a:t>
            </a:r>
            <a:r>
              <a:rPr lang="en-GB" sz="1800" dirty="0">
                <a:latin typeface="Helvetica" pitchFamily="2" charset="0"/>
              </a:rPr>
              <a:t>, A. Jansen van Vuuren</a:t>
            </a:r>
            <a:r>
              <a:rPr lang="en-GB" sz="1800" baseline="30000" dirty="0">
                <a:latin typeface="Helvetica" pitchFamily="2" charset="0"/>
              </a:rPr>
              <a:t>1</a:t>
            </a:r>
            <a:r>
              <a:rPr lang="en-GB" sz="1800" dirty="0">
                <a:latin typeface="Helvetica" pitchFamily="2" charset="0"/>
              </a:rPr>
              <a:t>, M. Rud Larsen</a:t>
            </a:r>
            <a:r>
              <a:rPr lang="en-GB" sz="1800" baseline="30000" dirty="0">
                <a:latin typeface="Helvetica" pitchFamily="2" charset="0"/>
              </a:rPr>
              <a:t>1</a:t>
            </a:r>
            <a:r>
              <a:rPr lang="en-GB" sz="1800" dirty="0">
                <a:latin typeface="Helvetica" pitchFamily="2" charset="0"/>
              </a:rPr>
              <a:t>, A. N. Karpushov</a:t>
            </a:r>
            <a:r>
              <a:rPr lang="en-GB" sz="1800" baseline="30000" dirty="0">
                <a:latin typeface="Helvetica" pitchFamily="2" charset="0"/>
              </a:rPr>
              <a:t>1</a:t>
            </a:r>
            <a:r>
              <a:rPr lang="en-GB" sz="1800" dirty="0">
                <a:latin typeface="Helvetica" pitchFamily="2" charset="0"/>
              </a:rPr>
              <a:t>, D. Mykytchuk</a:t>
            </a:r>
            <a:r>
              <a:rPr lang="en-GB" sz="1800" baseline="30000" dirty="0">
                <a:latin typeface="Helvetica" pitchFamily="2" charset="0"/>
              </a:rPr>
              <a:t>1</a:t>
            </a:r>
            <a:r>
              <a:rPr lang="en-GB" sz="1800" dirty="0">
                <a:latin typeface="Helvetica" pitchFamily="2" charset="0"/>
              </a:rPr>
              <a:t>, A. Fasoli</a:t>
            </a:r>
            <a:r>
              <a:rPr lang="en-GB" sz="1800" baseline="30000" dirty="0">
                <a:latin typeface="Helvetica" pitchFamily="2" charset="0"/>
              </a:rPr>
              <a:t>1</a:t>
            </a:r>
            <a:r>
              <a:rPr lang="en-GB" sz="1800" dirty="0">
                <a:latin typeface="Helvetica" pitchFamily="2" charset="0"/>
              </a:rPr>
              <a:t>, M. Salewski</a:t>
            </a:r>
            <a:r>
              <a:rPr lang="en-GB" sz="1800" baseline="30000" dirty="0">
                <a:latin typeface="Helvetica" pitchFamily="2" charset="0"/>
              </a:rPr>
              <a:t>2</a:t>
            </a:r>
            <a:r>
              <a:rPr lang="en-GB" sz="1800" dirty="0">
                <a:latin typeface="Helvetica" pitchFamily="2" charset="0"/>
              </a:rPr>
              <a:t> and the TCV Team*</a:t>
            </a:r>
            <a:br>
              <a:rPr lang="en-GB" sz="1800" dirty="0">
                <a:latin typeface="Helvetica" pitchFamily="2" charset="0"/>
              </a:rPr>
            </a:br>
            <a:br>
              <a:rPr lang="en-GB" sz="1800" dirty="0">
                <a:latin typeface="Helvetica" pitchFamily="2" charset="0"/>
              </a:rPr>
            </a:br>
            <a:r>
              <a:rPr lang="en-GB" sz="1400" baseline="30000" dirty="0">
                <a:latin typeface="Helvetica" pitchFamily="2" charset="0"/>
              </a:rPr>
              <a:t>1 </a:t>
            </a:r>
            <a:r>
              <a:rPr lang="en-GB" sz="1400" dirty="0">
                <a:latin typeface="Helvetica" pitchFamily="2" charset="0"/>
              </a:rPr>
              <a:t>Swiss Plasma </a:t>
            </a:r>
            <a:r>
              <a:rPr lang="en-GB" sz="1400" dirty="0" err="1">
                <a:latin typeface="Helvetica" pitchFamily="2" charset="0"/>
              </a:rPr>
              <a:t>Center</a:t>
            </a:r>
            <a:r>
              <a:rPr lang="en-GB" sz="1400" dirty="0">
                <a:latin typeface="Helvetica" pitchFamily="2" charset="0"/>
              </a:rPr>
              <a:t>, École Polytechnique Fédérale de Lausanne, Switzerland</a:t>
            </a:r>
            <a:br>
              <a:rPr lang="en-GB" sz="1400" dirty="0">
                <a:latin typeface="Helvetica" pitchFamily="2" charset="0"/>
              </a:rPr>
            </a:br>
            <a:r>
              <a:rPr lang="en-GB" sz="1400" baseline="30000" dirty="0">
                <a:latin typeface="Helvetica" pitchFamily="2" charset="0"/>
              </a:rPr>
              <a:t>2</a:t>
            </a:r>
            <a:r>
              <a:rPr lang="en-GB" sz="1400" dirty="0">
                <a:latin typeface="Helvetica" pitchFamily="2" charset="0"/>
              </a:rPr>
              <a:t> </a:t>
            </a:r>
            <a:r>
              <a:rPr lang="en-CH" sz="1400">
                <a:latin typeface="Helvetica" pitchFamily="2" charset="0"/>
              </a:rPr>
              <a:t>Department of Physics, Technical University of Denmark, 2800 Kgs. Lyngby, Denmark</a:t>
            </a:r>
            <a:br>
              <a:rPr lang="en-CH" sz="1400">
                <a:latin typeface="Helvetica" pitchFamily="2" charset="0"/>
              </a:rPr>
            </a:br>
            <a:r>
              <a:rPr lang="en-GB" sz="1400" dirty="0">
                <a:latin typeface="Helvetica" pitchFamily="2" charset="0"/>
              </a:rPr>
              <a:t>* See author list in C. Theiler et al., </a:t>
            </a:r>
            <a:r>
              <a:rPr lang="en-GB" sz="1400" dirty="0" err="1">
                <a:latin typeface="Helvetica" pitchFamily="2" charset="0"/>
              </a:rPr>
              <a:t>Nucl</a:t>
            </a:r>
            <a:r>
              <a:rPr lang="en-GB" sz="1400" dirty="0">
                <a:latin typeface="Helvetica" pitchFamily="2" charset="0"/>
              </a:rPr>
              <a:t>. Fusion, 66 (2026) 116007</a:t>
            </a:r>
            <a:endParaRPr lang="en-GB" sz="1467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09710D9-06E9-C25A-CE12-DF7CF50CF24C}"/>
              </a:ext>
            </a:extLst>
          </p:cNvPr>
          <p:cNvSpPr txBox="1">
            <a:spLocks/>
          </p:cNvSpPr>
          <p:nvPr/>
        </p:nvSpPr>
        <p:spPr>
          <a:xfrm>
            <a:off x="5029278" y="5942897"/>
            <a:ext cx="6746410" cy="396517"/>
          </a:xfrm>
          <a:solidFill>
            <a:schemeClr val="accent1"/>
          </a:solidFill>
        </p:spPr>
        <p:txBody>
          <a:bodyPr lIns="215949" anchor="t" anchorCtr="0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200" i="1" dirty="0">
                <a:solidFill>
                  <a:srgbClr val="000000"/>
                </a:solidFill>
                <a:latin typeface="Helvetica" pitchFamily="2" charset="0"/>
              </a:rPr>
              <a:t>Acknowledgments: L. Persico, J. </a:t>
            </a:r>
            <a:r>
              <a:rPr lang="en-GB" sz="1200" i="1" dirty="0" err="1">
                <a:solidFill>
                  <a:srgbClr val="000000"/>
                </a:solidFill>
                <a:latin typeface="Helvetica" pitchFamily="2" charset="0"/>
              </a:rPr>
              <a:t>Tumbokon</a:t>
            </a:r>
            <a:r>
              <a:rPr lang="en-GB" sz="1200" i="1" dirty="0">
                <a:solidFill>
                  <a:srgbClr val="000000"/>
                </a:solidFill>
                <a:latin typeface="Helvetica" pitchFamily="2" charset="0"/>
              </a:rPr>
              <a:t>, B. Duval (SPC/EPFL), S. Sharapov (UKAEA),     M. </a:t>
            </a:r>
            <a:r>
              <a:rPr lang="en-GB" sz="1200" i="1" dirty="0" err="1">
                <a:solidFill>
                  <a:srgbClr val="000000"/>
                </a:solidFill>
                <a:latin typeface="Helvetica" pitchFamily="2" charset="0"/>
              </a:rPr>
              <a:t>Dreval</a:t>
            </a:r>
            <a:r>
              <a:rPr lang="en-GB" sz="1200" i="1" dirty="0">
                <a:solidFill>
                  <a:srgbClr val="000000"/>
                </a:solidFill>
                <a:latin typeface="Helvetica" pitchFamily="2" charset="0"/>
              </a:rPr>
              <a:t> (IPP, Kharkov, Ukraine), J. Carpenter (Durham U., UK), 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071526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613C2-2C79-C9C4-50A2-83F8C5649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F80F1-5628-86F4-9EB5-98220F0A1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1981"/>
            <a:ext cx="10125307" cy="1124070"/>
          </a:xfrm>
        </p:spPr>
        <p:txBody>
          <a:bodyPr>
            <a:normAutofit/>
          </a:bodyPr>
          <a:lstStyle/>
          <a:p>
            <a:r>
              <a:rPr lang="en-US" sz="2800" dirty="0"/>
              <a:t>Validation of Energetic Particle (EP) models is a critical step for projections to burning plasmas – and development of EP control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2A82C-EC31-8A56-2D47-8B8739592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4" y="1331089"/>
            <a:ext cx="7629921" cy="5166775"/>
          </a:xfrm>
        </p:spPr>
        <p:txBody>
          <a:bodyPr>
            <a:normAutofit/>
          </a:bodyPr>
          <a:lstStyle/>
          <a:p>
            <a:r>
              <a:rPr lang="en-US" dirty="0"/>
              <a:t>Several EP workflows are under development, based on different levels of physics fidelity</a:t>
            </a:r>
          </a:p>
          <a:p>
            <a:endParaRPr lang="en-US" dirty="0"/>
          </a:p>
          <a:p>
            <a:r>
              <a:rPr lang="en-US" dirty="0"/>
              <a:t>On TCV, we’re developing a workflow to close the loop between experiments and simulations</a:t>
            </a:r>
          </a:p>
          <a:p>
            <a:pPr lvl="1"/>
            <a:r>
              <a:rPr lang="en-US" dirty="0"/>
              <a:t>Make experimental EP data more routinely available</a:t>
            </a:r>
          </a:p>
          <a:p>
            <a:pPr lvl="1"/>
            <a:r>
              <a:rPr lang="en-US" dirty="0"/>
              <a:t>Make simulations (TRANSP, ASCOT) accessible to more users</a:t>
            </a:r>
          </a:p>
          <a:p>
            <a:pPr lvl="1"/>
            <a:r>
              <a:rPr lang="en-US" dirty="0"/>
              <a:t>Streamline advanced analysis, e.g. </a:t>
            </a:r>
            <a:r>
              <a:rPr lang="en-US" i="1" dirty="0"/>
              <a:t>inversion methods</a:t>
            </a:r>
            <a:r>
              <a:rPr lang="en-US" dirty="0"/>
              <a:t> of raw EP data for direct comparison with simulations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CFC18D-9B44-9572-CC8E-F7304C740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19th Technical Meeting on Energetic Particles - EP transport model validation workflow (M. Podestà)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353D973-1EB2-8AC0-1ABD-E46737F89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CCF502-7893-92AD-019F-E3467D8AA4C6}"/>
              </a:ext>
            </a:extLst>
          </p:cNvPr>
          <p:cNvSpPr txBox="1"/>
          <p:nvPr/>
        </p:nvSpPr>
        <p:spPr>
          <a:xfrm>
            <a:off x="8275897" y="5899846"/>
            <a:ext cx="40555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ym typeface="Wingdings" pitchFamily="2" charset="2"/>
              </a:rPr>
              <a:t> </a:t>
            </a:r>
            <a:r>
              <a:rPr lang="en-CH" i="1"/>
              <a:t>see </a:t>
            </a:r>
            <a:r>
              <a:rPr lang="en-CH" i="1" dirty="0"/>
              <a:t>Invited by A. Jansen van Vuuren, this meeting, Monday morning</a:t>
            </a:r>
          </a:p>
        </p:txBody>
      </p:sp>
      <p:pic>
        <p:nvPicPr>
          <p:cNvPr id="4" name="Picture 3" descr="A diagram of a scientific experiment&#10;&#10;Description automatically generated">
            <a:extLst>
              <a:ext uri="{FF2B5EF4-FFF2-40B4-BE49-F238E27FC236}">
                <a16:creationId xmlns:a16="http://schemas.microsoft.com/office/drawing/2014/main" id="{246A4F75-4262-0995-FB27-1E719A5CA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6841" y="1174320"/>
            <a:ext cx="3397445" cy="1944006"/>
          </a:xfrm>
          <a:prstGeom prst="rect">
            <a:avLst/>
          </a:prstGeom>
        </p:spPr>
      </p:pic>
      <p:pic>
        <p:nvPicPr>
          <p:cNvPr id="7" name="Picture 6" descr="A diagram of a scientific experiment&#10;&#10;Description automatically generated">
            <a:extLst>
              <a:ext uri="{FF2B5EF4-FFF2-40B4-BE49-F238E27FC236}">
                <a16:creationId xmlns:a16="http://schemas.microsoft.com/office/drawing/2014/main" id="{272F6933-D266-0F8B-C587-14A86CCB75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6841" y="1174320"/>
            <a:ext cx="3397445" cy="1944007"/>
          </a:xfrm>
          <a:prstGeom prst="rect">
            <a:avLst/>
          </a:prstGeom>
        </p:spPr>
      </p:pic>
      <p:pic>
        <p:nvPicPr>
          <p:cNvPr id="8" name="Picture 7" descr="A diagram of a scientific experiment&#10;&#10;Description automatically generated">
            <a:extLst>
              <a:ext uri="{FF2B5EF4-FFF2-40B4-BE49-F238E27FC236}">
                <a16:creationId xmlns:a16="http://schemas.microsoft.com/office/drawing/2014/main" id="{D83FD0C4-0EFF-ABC2-392B-5D34AC2E91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6841" y="1174320"/>
            <a:ext cx="3397445" cy="3172244"/>
          </a:xfrm>
          <a:prstGeom prst="rect">
            <a:avLst/>
          </a:prstGeom>
        </p:spPr>
      </p:pic>
      <p:pic>
        <p:nvPicPr>
          <p:cNvPr id="9" name="Picture 8" descr="A diagram of a scientific model&#10;&#10;Description automatically generated">
            <a:extLst>
              <a:ext uri="{FF2B5EF4-FFF2-40B4-BE49-F238E27FC236}">
                <a16:creationId xmlns:a16="http://schemas.microsoft.com/office/drawing/2014/main" id="{60B17646-7AE7-A9B9-1D07-97B49956F7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6841" y="1174320"/>
            <a:ext cx="3397445" cy="3967132"/>
          </a:xfrm>
          <a:prstGeom prst="rect">
            <a:avLst/>
          </a:prstGeom>
        </p:spPr>
      </p:pic>
      <p:pic>
        <p:nvPicPr>
          <p:cNvPr id="10" name="Picture 9" descr="A diagram of a scientific model&#10;&#10;Description automatically generated with medium confidence">
            <a:extLst>
              <a:ext uri="{FF2B5EF4-FFF2-40B4-BE49-F238E27FC236}">
                <a16:creationId xmlns:a16="http://schemas.microsoft.com/office/drawing/2014/main" id="{A1B38B0D-A54F-847F-4002-B2532F7B07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6841" y="1174319"/>
            <a:ext cx="3397445" cy="470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397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C3EF6-0667-DF5C-9FC8-034BCD551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2775E-9816-9549-04B0-C1240F2D0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1981"/>
            <a:ext cx="10071459" cy="899531"/>
          </a:xfrm>
        </p:spPr>
        <p:txBody>
          <a:bodyPr>
            <a:normAutofit fontScale="90000"/>
          </a:bodyPr>
          <a:lstStyle/>
          <a:p>
            <a:r>
              <a:rPr lang="en-US" dirty="0"/>
              <a:t>Fishbones and </a:t>
            </a:r>
            <a:r>
              <a:rPr lang="en-US" dirty="0" err="1"/>
              <a:t>sawteeth</a:t>
            </a:r>
            <a:r>
              <a:rPr lang="en-US" dirty="0"/>
              <a:t> provide a good initial target</a:t>
            </a:r>
            <a:br>
              <a:rPr lang="en-US" dirty="0"/>
            </a:br>
            <a:r>
              <a:rPr lang="en-US" dirty="0"/>
              <a:t>to test EP transport models &amp; the entire workflow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9258E-AA73-9278-C900-1E12F91E9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5" y="1211855"/>
            <a:ext cx="7193280" cy="1312906"/>
          </a:xfrm>
        </p:spPr>
        <p:txBody>
          <a:bodyPr>
            <a:normAutofit/>
          </a:bodyPr>
          <a:lstStyle/>
          <a:p>
            <a:r>
              <a:rPr lang="en-US" dirty="0"/>
              <a:t>Well understood instabilities</a:t>
            </a:r>
          </a:p>
          <a:p>
            <a:pPr lvl="1"/>
            <a:r>
              <a:rPr lang="en-US" dirty="0"/>
              <a:t>Dominant (</a:t>
            </a:r>
            <a:r>
              <a:rPr lang="en-US" dirty="0" err="1"/>
              <a:t>n,m</a:t>
            </a:r>
            <a:r>
              <a:rPr lang="en-US" dirty="0"/>
              <a:t>)=(1,1) internal kink structure</a:t>
            </a:r>
          </a:p>
          <a:p>
            <a:pPr lvl="1"/>
            <a:r>
              <a:rPr lang="en-US" dirty="0"/>
              <a:t>Well developed theory, simulation capabilities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8FFEE-D31D-2625-0A70-F6E03FB0C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19th Technical Meeting on Energetic Particles - EP transport model validation workflow (M. Podestà)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B5291D9-2F45-9E65-17B7-23FBD3774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ACF4636-49BD-D775-009E-3DB31E3ADFE0}"/>
              </a:ext>
            </a:extLst>
          </p:cNvPr>
          <p:cNvSpPr txBox="1">
            <a:spLocks/>
          </p:cNvSpPr>
          <p:nvPr/>
        </p:nvSpPr>
        <p:spPr>
          <a:xfrm>
            <a:off x="206563" y="2459605"/>
            <a:ext cx="9350032" cy="4297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Macroscopic effects on fast ion signals, possibly thermal plasma</a:t>
            </a:r>
          </a:p>
          <a:p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Good case to test EP transport models before moving to more complicated scenarios (e.g. AEs)</a:t>
            </a:r>
          </a:p>
          <a:p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Scans of discharge parameters can be used to test “knobs” for FB/instability control</a:t>
            </a:r>
          </a:p>
          <a:p>
            <a:pPr lvl="1"/>
            <a:r>
              <a:rPr lang="en-US" dirty="0"/>
              <a:t>Examples: NB power, I</a:t>
            </a:r>
            <a:r>
              <a:rPr lang="en-US" baseline="-25000" dirty="0"/>
              <a:t>p</a:t>
            </a:r>
            <a:r>
              <a:rPr lang="en-US" dirty="0"/>
              <a:t> scan, shaping, … not covered in this talk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A041AF-55B3-997A-7999-57446BBE6918}"/>
              </a:ext>
            </a:extLst>
          </p:cNvPr>
          <p:cNvSpPr txBox="1"/>
          <p:nvPr/>
        </p:nvSpPr>
        <p:spPr>
          <a:xfrm>
            <a:off x="1547579" y="4656244"/>
            <a:ext cx="5310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/>
              <a:t>[also see Invited </a:t>
            </a:r>
            <a:r>
              <a:rPr lang="en-CH"/>
              <a:t>by </a:t>
            </a:r>
            <a:r>
              <a:rPr lang="en-US" dirty="0"/>
              <a:t>Q</a:t>
            </a:r>
            <a:r>
              <a:rPr lang="en-CH"/>
              <a:t>. </a:t>
            </a:r>
            <a:r>
              <a:rPr lang="en-US" dirty="0"/>
              <a:t>Kernel</a:t>
            </a:r>
            <a:r>
              <a:rPr lang="en-CH"/>
              <a:t>, </a:t>
            </a:r>
            <a:r>
              <a:rPr lang="en-CH" dirty="0"/>
              <a:t>this meeting</a:t>
            </a:r>
            <a:r>
              <a:rPr lang="en-CH"/>
              <a:t>, </a:t>
            </a:r>
            <a:r>
              <a:rPr lang="en-US" dirty="0"/>
              <a:t>next talk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378107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64DE8-AC47-52B5-3F1A-EDFECE17A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D07A4-2222-320E-47FF-BD0AFF19A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90" y="261256"/>
            <a:ext cx="10071459" cy="700301"/>
          </a:xfrm>
        </p:spPr>
        <p:txBody>
          <a:bodyPr>
            <a:normAutofit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B54EF-AF1B-3C9A-2179-0A25EFE91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5" y="1211855"/>
            <a:ext cx="11615056" cy="5286010"/>
          </a:xfrm>
        </p:spPr>
        <p:txBody>
          <a:bodyPr>
            <a:normAutofit/>
          </a:bodyPr>
          <a:lstStyle/>
          <a:p>
            <a:r>
              <a:rPr lang="en-US" dirty="0"/>
              <a:t>TCV tokamak and EP diagnostics</a:t>
            </a:r>
          </a:p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Target scenario for fishbone studies</a:t>
            </a:r>
          </a:p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Simulations of EP response to fishbones</a:t>
            </a:r>
          </a:p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Summary and outlook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7FEC7-1DFB-854F-7012-4BEE8A08C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19th Technical Meeting on Energetic Particles - EP transport model validation workflow (M. Podestà)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5072FC2C-BB45-2C03-4596-48EDE2F62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</p:spTree>
    <p:extLst>
      <p:ext uri="{BB962C8B-B14F-4D97-AF65-F5344CB8AC3E}">
        <p14:creationId xmlns:p14="http://schemas.microsoft.com/office/powerpoint/2010/main" val="1588792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A5984-B402-38DE-582B-55D4A1985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403"/>
            <a:ext cx="10071459" cy="700301"/>
          </a:xfrm>
        </p:spPr>
        <p:txBody>
          <a:bodyPr>
            <a:normAutofit fontScale="90000"/>
          </a:bodyPr>
          <a:lstStyle/>
          <a:p>
            <a:r>
              <a:rPr lang="en-US" dirty="0"/>
              <a:t>Tokamak à Configuration Variable – TCV</a:t>
            </a:r>
            <a:br>
              <a:rPr lang="en-US" dirty="0"/>
            </a:br>
            <a:r>
              <a:rPr lang="en-US" dirty="0"/>
              <a:t>a medium size tokamak with flexible shaping, heating capabilities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2937F-856D-CE52-919A-971C0D287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19th Technical Meeting on Energetic Particles - EP transport model validation workflow (M. Podestà)</a:t>
            </a:r>
          </a:p>
        </p:txBody>
      </p:sp>
      <p:pic>
        <p:nvPicPr>
          <p:cNvPr id="10" name="Picture 9" descr="A multicolored machine with different colored parts&#10;&#10;AI-generated content may be incorrect.">
            <a:extLst>
              <a:ext uri="{FF2B5EF4-FFF2-40B4-BE49-F238E27FC236}">
                <a16:creationId xmlns:a16="http://schemas.microsoft.com/office/drawing/2014/main" id="{03497320-78F8-BDFA-45DA-8127EE778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252" y="1164056"/>
            <a:ext cx="7772400" cy="5333809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99BADD3-57D2-C52D-43AA-4C5A3C60A9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064512"/>
              </p:ext>
            </p:extLst>
          </p:nvPr>
        </p:nvGraphicFramePr>
        <p:xfrm>
          <a:off x="396132" y="1368251"/>
          <a:ext cx="5294537" cy="4697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4785">
                  <a:extLst>
                    <a:ext uri="{9D8B030D-6E8A-4147-A177-3AD203B41FA5}">
                      <a16:colId xmlns:a16="http://schemas.microsoft.com/office/drawing/2014/main" val="1486771055"/>
                    </a:ext>
                  </a:extLst>
                </a:gridCol>
                <a:gridCol w="2029752">
                  <a:extLst>
                    <a:ext uri="{9D8B030D-6E8A-4147-A177-3AD203B41FA5}">
                      <a16:colId xmlns:a16="http://schemas.microsoft.com/office/drawing/2014/main" val="3777670309"/>
                    </a:ext>
                  </a:extLst>
                </a:gridCol>
              </a:tblGrid>
              <a:tr h="427050"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081546"/>
                  </a:ext>
                </a:extLst>
              </a:tr>
              <a:tr h="427050">
                <a:tc>
                  <a:txBody>
                    <a:bodyPr/>
                    <a:lstStyle/>
                    <a:p>
                      <a:r>
                        <a:rPr lang="en-GB" dirty="0"/>
                        <a:t>Major and minor radii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0.88/0.25 m</a:t>
                      </a:r>
                    </a:p>
                  </a:txBody>
                  <a:tcPr marL="28575" marR="28575" marT="28575" marB="28575"/>
                </a:tc>
                <a:extLst>
                  <a:ext uri="{0D108BD9-81ED-4DB2-BD59-A6C34878D82A}">
                    <a16:rowId xmlns:a16="http://schemas.microsoft.com/office/drawing/2014/main" val="1483913750"/>
                  </a:ext>
                </a:extLst>
              </a:tr>
              <a:tr h="427050">
                <a:tc>
                  <a:txBody>
                    <a:bodyPr/>
                    <a:lstStyle/>
                    <a:p>
                      <a:r>
                        <a:rPr lang="en-GB"/>
                        <a:t>First wall material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r>
                        <a:rPr lang="en-GB" u="none" strike="noStrike" dirty="0">
                          <a:solidFill>
                            <a:schemeClr val="tx1"/>
                          </a:solidFill>
                          <a:effectLst/>
                        </a:rPr>
                        <a:t>Carbon (graphite)</a:t>
                      </a:r>
                      <a:endParaRPr lang="en-GB" u="none" dirty="0">
                        <a:solidFill>
                          <a:schemeClr val="tx1"/>
                        </a:solidFill>
                      </a:endParaRPr>
                    </a:p>
                  </a:txBody>
                  <a:tcPr marL="28575" marR="28575" marT="28575" marB="28575"/>
                </a:tc>
                <a:extLst>
                  <a:ext uri="{0D108BD9-81ED-4DB2-BD59-A6C34878D82A}">
                    <a16:rowId xmlns:a16="http://schemas.microsoft.com/office/drawing/2014/main" val="3404046582"/>
                  </a:ext>
                </a:extLst>
              </a:tr>
              <a:tr h="427050">
                <a:tc>
                  <a:txBody>
                    <a:bodyPr/>
                    <a:lstStyle/>
                    <a:p>
                      <a:r>
                        <a:rPr lang="en-GB" dirty="0"/>
                        <a:t>Max magnetic field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r>
                        <a:rPr lang="en-GB"/>
                        <a:t>1.54 T</a:t>
                      </a:r>
                    </a:p>
                  </a:txBody>
                  <a:tcPr marL="28575" marR="28575" marT="28575" marB="28575"/>
                </a:tc>
                <a:extLst>
                  <a:ext uri="{0D108BD9-81ED-4DB2-BD59-A6C34878D82A}">
                    <a16:rowId xmlns:a16="http://schemas.microsoft.com/office/drawing/2014/main" val="2124443218"/>
                  </a:ext>
                </a:extLst>
              </a:tr>
              <a:tr h="427050">
                <a:tc>
                  <a:txBody>
                    <a:bodyPr/>
                    <a:lstStyle/>
                    <a:p>
                      <a:r>
                        <a:rPr lang="en-GB" dirty="0"/>
                        <a:t>Max plasma current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r>
                        <a:rPr lang="en-GB"/>
                        <a:t>1.0 MA</a:t>
                      </a:r>
                    </a:p>
                  </a:txBody>
                  <a:tcPr marL="28575" marR="28575" marT="28575" marB="28575"/>
                </a:tc>
                <a:extLst>
                  <a:ext uri="{0D108BD9-81ED-4DB2-BD59-A6C34878D82A}">
                    <a16:rowId xmlns:a16="http://schemas.microsoft.com/office/drawing/2014/main" val="1523042291"/>
                  </a:ext>
                </a:extLst>
              </a:tr>
              <a:tr h="427050">
                <a:tc>
                  <a:txBody>
                    <a:bodyPr/>
                    <a:lstStyle/>
                    <a:p>
                      <a:r>
                        <a:rPr lang="en-GB" dirty="0"/>
                        <a:t>Max elongation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r>
                        <a:rPr lang="en-CH"/>
                        <a:t>2.8</a:t>
                      </a:r>
                    </a:p>
                  </a:txBody>
                  <a:tcPr marL="28575" marR="28575" marT="28575" marB="28575"/>
                </a:tc>
                <a:extLst>
                  <a:ext uri="{0D108BD9-81ED-4DB2-BD59-A6C34878D82A}">
                    <a16:rowId xmlns:a16="http://schemas.microsoft.com/office/drawing/2014/main" val="1699967099"/>
                  </a:ext>
                </a:extLst>
              </a:tr>
              <a:tr h="427050">
                <a:tc>
                  <a:txBody>
                    <a:bodyPr/>
                    <a:lstStyle/>
                    <a:p>
                      <a:r>
                        <a:rPr lang="en-GB" dirty="0"/>
                        <a:t>Triangularity</a:t>
                      </a: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-0.6 / +0.9</a:t>
                      </a:r>
                    </a:p>
                  </a:txBody>
                  <a:tcPr marL="28575" marR="28575" marT="28575" marB="28575"/>
                </a:tc>
                <a:extLst>
                  <a:ext uri="{0D108BD9-81ED-4DB2-BD59-A6C34878D82A}">
                    <a16:rowId xmlns:a16="http://schemas.microsoft.com/office/drawing/2014/main" val="3594938562"/>
                  </a:ext>
                </a:extLst>
              </a:tr>
              <a:tr h="427050">
                <a:tc>
                  <a:txBody>
                    <a:bodyPr/>
                    <a:lstStyle/>
                    <a:p>
                      <a:r>
                        <a:rPr lang="en-CH" dirty="0"/>
                        <a:t>Pulse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2 s (4 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859637"/>
                  </a:ext>
                </a:extLst>
              </a:tr>
              <a:tr h="4270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H" dirty="0"/>
                        <a:t>ECH 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2.4 MW (+1.9 MW)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305005"/>
                  </a:ext>
                </a:extLst>
              </a:tr>
              <a:tr h="427050">
                <a:tc>
                  <a:txBody>
                    <a:bodyPr/>
                    <a:lstStyle/>
                    <a:p>
                      <a:r>
                        <a:rPr lang="en-CH" dirty="0"/>
                        <a:t>NBI 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2.5 MW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958944"/>
                  </a:ext>
                </a:extLst>
              </a:tr>
              <a:tr h="427050">
                <a:tc>
                  <a:txBody>
                    <a:bodyPr/>
                    <a:lstStyle/>
                    <a:p>
                      <a:r>
                        <a:rPr lang="en-CH" dirty="0"/>
                        <a:t>Main species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D, H, He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160971"/>
                  </a:ext>
                </a:extLst>
              </a:tr>
            </a:tbl>
          </a:graphicData>
        </a:graphic>
      </p:graphicFrame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4DE7759-DCCC-3FE9-A1D6-E4696B4B1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</p:spTree>
    <p:extLst>
      <p:ext uri="{BB962C8B-B14F-4D97-AF65-F5344CB8AC3E}">
        <p14:creationId xmlns:p14="http://schemas.microsoft.com/office/powerpoint/2010/main" val="373684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3D514-644D-2DAA-673F-06266DED6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E061A-4ABD-98EB-2A4E-19D9F0DC7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403"/>
            <a:ext cx="10071459" cy="700301"/>
          </a:xfrm>
        </p:spPr>
        <p:txBody>
          <a:bodyPr>
            <a:normAutofit fontScale="90000"/>
          </a:bodyPr>
          <a:lstStyle/>
          <a:p>
            <a:r>
              <a:rPr lang="en-US" dirty="0"/>
              <a:t>EP diagnostics and analysis tools have been enhanced</a:t>
            </a:r>
            <a:br>
              <a:rPr lang="en-US" dirty="0"/>
            </a:br>
            <a:r>
              <a:rPr lang="en-US" dirty="0"/>
              <a:t>over last years to diagnose confined/lost NB ions, instabilities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9A1BC6-5636-BC75-1122-999D2958B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19th Technical Meeting on Energetic Particles - EP transport model validation workflow (M. Podestà)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Picture 5" descr="A diagram of a graph&#10;&#10;AI-generated content may be incorrect.">
            <a:extLst>
              <a:ext uri="{FF2B5EF4-FFF2-40B4-BE49-F238E27FC236}">
                <a16:creationId xmlns:a16="http://schemas.microsoft.com/office/drawing/2014/main" id="{02E31376-9F05-BDA4-DBBB-2EA6D7A7A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690" y="1340286"/>
            <a:ext cx="5608721" cy="423702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1A6D39-662B-5C83-E2FC-4A6586499144}"/>
              </a:ext>
            </a:extLst>
          </p:cNvPr>
          <p:cNvSpPr txBox="1"/>
          <p:nvPr/>
        </p:nvSpPr>
        <p:spPr>
          <a:xfrm>
            <a:off x="10261758" y="5586849"/>
            <a:ext cx="1727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i="1" dirty="0">
                <a:solidFill>
                  <a:schemeClr val="bg2">
                    <a:lumMod val="75000"/>
                  </a:schemeClr>
                </a:solidFill>
              </a:rPr>
              <a:t>[from SPC Wiki]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C6A9128-895D-65BC-A31F-292FE1428B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51" y="1280691"/>
            <a:ext cx="6859859" cy="5286010"/>
          </a:xfrm>
        </p:spPr>
        <p:txBody>
          <a:bodyPr>
            <a:noAutofit/>
          </a:bodyPr>
          <a:lstStyle/>
          <a:p>
            <a:r>
              <a:rPr lang="en-US" sz="2600" dirty="0"/>
              <a:t>TCV suite of diagnostics includes neutronics, FIDA, FILD, fast fluctuation diagnostics:</a:t>
            </a:r>
          </a:p>
          <a:p>
            <a:pPr lvl="1"/>
            <a:r>
              <a:rPr lang="en-US" dirty="0"/>
              <a:t>FIDA: 2 systems (horizontal + vertical) routinely available</a:t>
            </a:r>
          </a:p>
          <a:p>
            <a:pPr lvl="2"/>
            <a:r>
              <a:rPr lang="en-US" dirty="0"/>
              <a:t>20 chords/system looking through NBI-1</a:t>
            </a:r>
          </a:p>
          <a:p>
            <a:pPr lvl="2"/>
            <a:r>
              <a:rPr lang="en-US" dirty="0"/>
              <a:t>Third system (oblique) foreseen for 2027</a:t>
            </a:r>
          </a:p>
          <a:p>
            <a:pPr lvl="1"/>
            <a:r>
              <a:rPr lang="en-US" dirty="0"/>
              <a:t>FILD: one midplane system</a:t>
            </a:r>
          </a:p>
          <a:p>
            <a:pPr lvl="2"/>
            <a:r>
              <a:rPr lang="en-US" dirty="0"/>
              <a:t>Includes full CMOS and fast APDs (MHz range)</a:t>
            </a:r>
          </a:p>
          <a:p>
            <a:pPr lvl="1"/>
            <a:r>
              <a:rPr lang="en-US" dirty="0"/>
              <a:t>Neutron rate</a:t>
            </a:r>
          </a:p>
          <a:p>
            <a:pPr lvl="2"/>
            <a:r>
              <a:rPr lang="en-US" dirty="0"/>
              <a:t>Fast scintillator (1Ms/s), cross-calibrated with absolutely calibrated system (50ms integration) </a:t>
            </a:r>
          </a:p>
          <a:p>
            <a:pPr lvl="1"/>
            <a:r>
              <a:rPr lang="en-US" dirty="0"/>
              <a:t>Fluctuations</a:t>
            </a:r>
          </a:p>
          <a:p>
            <a:pPr lvl="2"/>
            <a:r>
              <a:rPr lang="en-US" dirty="0"/>
              <a:t>Fast magnetics, SXR.</a:t>
            </a:r>
          </a:p>
          <a:p>
            <a:pPr lvl="2"/>
            <a:r>
              <a:rPr lang="en-US" dirty="0"/>
              <a:t>ECE &amp; MSE under active development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64B1A7C-B56D-41DD-4858-8AC13A229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</p:spTree>
    <p:extLst>
      <p:ext uri="{BB962C8B-B14F-4D97-AF65-F5344CB8AC3E}">
        <p14:creationId xmlns:p14="http://schemas.microsoft.com/office/powerpoint/2010/main" val="444197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28245-6646-EEBD-C6EE-2583FDDCD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F6949-51BB-0892-233E-19DB440F5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90" y="261256"/>
            <a:ext cx="10071459" cy="700301"/>
          </a:xfrm>
        </p:spPr>
        <p:txBody>
          <a:bodyPr>
            <a:normAutofit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221D4-30A7-A217-2E23-7B1B061DC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5" y="1211855"/>
            <a:ext cx="11615056" cy="528601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TCV tokamak and EP diagnostics</a:t>
            </a:r>
          </a:p>
          <a:p>
            <a:r>
              <a:rPr lang="en-US" dirty="0"/>
              <a:t>Target scenario for fishbone studies</a:t>
            </a:r>
          </a:p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Simulations of EP response to fishbones</a:t>
            </a:r>
          </a:p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Summary and outlook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4CB51-EE3D-ACF9-BE25-04041FDDD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19th Technical Meeting on Energetic Particles - EP transport model validation workflow (M. Podestà)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D270D0B-670D-7827-909B-F10D64DDB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</p:spTree>
    <p:extLst>
      <p:ext uri="{BB962C8B-B14F-4D97-AF65-F5344CB8AC3E}">
        <p14:creationId xmlns:p14="http://schemas.microsoft.com/office/powerpoint/2010/main" val="117507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B9A40-8587-31BC-7212-9B96367A9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lose-up of a graph&#10;&#10;AI-generated content may be incorrect.">
            <a:extLst>
              <a:ext uri="{FF2B5EF4-FFF2-40B4-BE49-F238E27FC236}">
                <a16:creationId xmlns:a16="http://schemas.microsoft.com/office/drawing/2014/main" id="{BA976330-1F24-9DDB-2ADB-1F52F649C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3619" y="3989510"/>
            <a:ext cx="6311384" cy="21391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CB8413-9274-25BC-7F96-190C32EA24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8135" y="1192787"/>
            <a:ext cx="6777559" cy="24843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C7C2FA-412E-05D1-25A9-1157B3959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1981"/>
            <a:ext cx="10071459" cy="899531"/>
          </a:xfrm>
        </p:spPr>
        <p:txBody>
          <a:bodyPr>
            <a:normAutofit fontScale="90000"/>
          </a:bodyPr>
          <a:lstStyle/>
          <a:p>
            <a:r>
              <a:rPr lang="en-US" dirty="0"/>
              <a:t>Well reproducible L-mode limited scenario developed on TCV:</a:t>
            </a:r>
            <a:br>
              <a:rPr lang="en-US" dirty="0"/>
            </a:br>
            <a:r>
              <a:rPr lang="en-US" dirty="0"/>
              <a:t>I</a:t>
            </a:r>
            <a:r>
              <a:rPr lang="en-US" baseline="-25000" dirty="0"/>
              <a:t>p</a:t>
            </a:r>
            <a:r>
              <a:rPr lang="en-US" dirty="0"/>
              <a:t>=120kA, B</a:t>
            </a:r>
            <a:r>
              <a:rPr lang="en-US" baseline="-25000" dirty="0"/>
              <a:t>0</a:t>
            </a:r>
            <a:r>
              <a:rPr lang="en-US" dirty="0"/>
              <a:t>=1.44T, P</a:t>
            </a:r>
            <a:r>
              <a:rPr lang="en-US" baseline="-25000" dirty="0"/>
              <a:t>NB</a:t>
            </a:r>
            <a:r>
              <a:rPr lang="en-US" dirty="0"/>
              <a:t>=0.8MW (co-I</a:t>
            </a:r>
            <a:r>
              <a:rPr lang="en-US" baseline="-25000" dirty="0"/>
              <a:t>p</a:t>
            </a:r>
            <a:r>
              <a:rPr lang="en-US" dirty="0"/>
              <a:t>), 1.4 seconds of flat-top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21EAA-9331-37DD-DF8E-11D221726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5" y="1211855"/>
            <a:ext cx="5727745" cy="528601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During co-I</a:t>
            </a:r>
            <a:r>
              <a:rPr lang="en-US" baseline="-25000" dirty="0"/>
              <a:t>p</a:t>
            </a:r>
            <a:r>
              <a:rPr lang="en-US" dirty="0"/>
              <a:t> NBI, fishbones are destabilized every 8-10ms, duration ~2ms</a:t>
            </a:r>
          </a:p>
          <a:p>
            <a:r>
              <a:rPr lang="en-US" dirty="0"/>
              <a:t>Large frequency sweep</a:t>
            </a:r>
          </a:p>
          <a:p>
            <a:pPr lvl="1"/>
            <a:r>
              <a:rPr lang="en-US" dirty="0"/>
              <a:t>From </a:t>
            </a:r>
            <a:r>
              <a:rPr lang="en-US" dirty="0">
                <a:latin typeface="Aptos" panose="020B0004020202020204" pitchFamily="34" charset="0"/>
              </a:rPr>
              <a:t>f</a:t>
            </a:r>
            <a:r>
              <a:rPr lang="en-US" baseline="-25000" dirty="0"/>
              <a:t>*,i</a:t>
            </a:r>
            <a:r>
              <a:rPr lang="en-US" dirty="0"/>
              <a:t>~50kHz </a:t>
            </a:r>
            <a:r>
              <a:rPr lang="en-US" dirty="0">
                <a:sym typeface="Wingdings" pitchFamily="2" charset="2"/>
              </a:rPr>
              <a:t>down to</a:t>
            </a:r>
            <a:r>
              <a:rPr lang="en-US" dirty="0"/>
              <a:t> ~20kHz</a:t>
            </a:r>
          </a:p>
          <a:p>
            <a:pPr lvl="1"/>
            <a:r>
              <a:rPr lang="en-US" dirty="0"/>
              <a:t>Frequency range suggests </a:t>
            </a:r>
            <a:r>
              <a:rPr lang="en-US" i="1" dirty="0"/>
              <a:t>diamagnetic</a:t>
            </a:r>
            <a:r>
              <a:rPr lang="en-US" dirty="0"/>
              <a:t> type of fishbone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But: large uncertainty in Doppler shift from toroidal rotation!</a:t>
            </a:r>
          </a:p>
          <a:p>
            <a:endParaRPr lang="en-US" dirty="0"/>
          </a:p>
          <a:p>
            <a:r>
              <a:rPr lang="en-US" dirty="0"/>
              <a:t>Events lead to drop in neutron rate</a:t>
            </a:r>
          </a:p>
          <a:p>
            <a:r>
              <a:rPr lang="en-US" dirty="0"/>
              <a:t>Spikes observed in FILD raw signal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B19FB-C487-AD76-19D2-6715D7F65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19th Technical Meeting on Energetic Particles - EP transport model validation workflow (M. Podestà)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C4DDAE2-5A7F-8A98-CAD2-FBA70A144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E4267C-5D61-9BFD-E183-2C3F0EEE702E}"/>
              </a:ext>
            </a:extLst>
          </p:cNvPr>
          <p:cNvSpPr txBox="1"/>
          <p:nvPr/>
        </p:nvSpPr>
        <p:spPr>
          <a:xfrm>
            <a:off x="10474867" y="1304535"/>
            <a:ext cx="115159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1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NB power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CF634C-2388-31FD-7DDC-43333BCFE410}"/>
              </a:ext>
            </a:extLst>
          </p:cNvPr>
          <p:cNvSpPr txBox="1"/>
          <p:nvPr/>
        </p:nvSpPr>
        <p:spPr>
          <a:xfrm>
            <a:off x="6637615" y="2804377"/>
            <a:ext cx="121385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1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Pl. current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30A0B1-133B-F46C-B29F-2D84714CDDFE}"/>
              </a:ext>
            </a:extLst>
          </p:cNvPr>
          <p:cNvSpPr txBox="1"/>
          <p:nvPr/>
        </p:nvSpPr>
        <p:spPr>
          <a:xfrm>
            <a:off x="12854763" y="527374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H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90C2B3-48DC-A044-53DE-B38D6540D03C}"/>
              </a:ext>
            </a:extLst>
          </p:cNvPr>
          <p:cNvSpPr txBox="1"/>
          <p:nvPr/>
        </p:nvSpPr>
        <p:spPr>
          <a:xfrm>
            <a:off x="2056188" y="3778520"/>
            <a:ext cx="3628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[B. Coppi and F. Porcelli, PRL 1986]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CC8943-D910-1F5E-DAE4-28E8E22697CA}"/>
              </a:ext>
            </a:extLst>
          </p:cNvPr>
          <p:cNvSpPr txBox="1"/>
          <p:nvPr/>
        </p:nvSpPr>
        <p:spPr>
          <a:xfrm>
            <a:off x="10298152" y="3907431"/>
            <a:ext cx="122982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1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magnetics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AA6721-3056-5AC9-326B-1DCD53608537}"/>
              </a:ext>
            </a:extLst>
          </p:cNvPr>
          <p:cNvSpPr txBox="1"/>
          <p:nvPr/>
        </p:nvSpPr>
        <p:spPr>
          <a:xfrm>
            <a:off x="10055681" y="4364688"/>
            <a:ext cx="4849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6"/>
                </a:solidFill>
                <a:latin typeface="Aptos" panose="020B0004020202020204" pitchFamily="34" charset="0"/>
              </a:rPr>
              <a:t>f</a:t>
            </a:r>
            <a:r>
              <a:rPr lang="en-US" sz="2400" b="1" baseline="-25000" dirty="0">
                <a:solidFill>
                  <a:schemeClr val="accent6"/>
                </a:solidFill>
              </a:rPr>
              <a:t>*,</a:t>
            </a:r>
            <a:r>
              <a:rPr lang="en-US" sz="2400" b="1" baseline="-25000" dirty="0" err="1">
                <a:solidFill>
                  <a:schemeClr val="accent6"/>
                </a:solidFill>
              </a:rPr>
              <a:t>i</a:t>
            </a:r>
            <a:endParaRPr lang="en-US" sz="2400" b="1" dirty="0">
              <a:solidFill>
                <a:schemeClr val="accent6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472CED-75F7-8D01-57D8-908EC01B1F85}"/>
              </a:ext>
            </a:extLst>
          </p:cNvPr>
          <p:cNvSpPr txBox="1"/>
          <p:nvPr/>
        </p:nvSpPr>
        <p:spPr>
          <a:xfrm>
            <a:off x="10816209" y="5184133"/>
            <a:ext cx="586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2CF"/>
                </a:solidFill>
              </a:rPr>
              <a:t>f</a:t>
            </a:r>
            <a:r>
              <a:rPr lang="en-US" b="1" baseline="-25000" dirty="0">
                <a:solidFill>
                  <a:srgbClr val="FF02CF"/>
                </a:solidFill>
              </a:rPr>
              <a:t>rot,0</a:t>
            </a:r>
            <a:endParaRPr lang="en-US" b="1" dirty="0">
              <a:solidFill>
                <a:srgbClr val="FF02C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487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49ACB-86BA-55FB-37F8-80B436F31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160D8-BEC4-2504-059F-4A54E6F13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81981"/>
            <a:ext cx="11015831" cy="899531"/>
          </a:xfrm>
        </p:spPr>
        <p:txBody>
          <a:bodyPr>
            <a:normAutofit fontScale="90000"/>
          </a:bodyPr>
          <a:lstStyle/>
          <a:p>
            <a:r>
              <a:rPr lang="en-US" dirty="0"/>
              <a:t>Fishbones also affect </a:t>
            </a:r>
            <a:r>
              <a:rPr lang="en-US" i="1" dirty="0"/>
              <a:t>thermal</a:t>
            </a:r>
            <a:r>
              <a:rPr lang="en-US" dirty="0"/>
              <a:t> plasma due to large NB ion content:</a:t>
            </a:r>
            <a:br>
              <a:rPr lang="en-US" dirty="0"/>
            </a:br>
            <a:r>
              <a:rPr lang="en-US" dirty="0"/>
              <a:t>EP transport </a:t>
            </a:r>
            <a:r>
              <a:rPr lang="en-US" dirty="0">
                <a:sym typeface="Wingdings" pitchFamily="2" charset="2"/>
              </a:rPr>
              <a:t> thermal plasma response to preserve quasi-neutrality?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9E9A65-AEEF-92BD-1996-5B8873356B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5" y="1211855"/>
            <a:ext cx="7193280" cy="131290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Core NB ion density is ~20% of electron density</a:t>
            </a:r>
          </a:p>
          <a:p>
            <a:r>
              <a:rPr lang="en-US" dirty="0"/>
              <a:t>Core NB driven current is ~20% of ohmic</a:t>
            </a:r>
          </a:p>
          <a:p>
            <a:r>
              <a:rPr lang="en-US" dirty="0"/>
              <a:t>Similar content of thermal vs fast stored energy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C2639E-1EF3-668A-664C-F73D0525C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19th Technical Meeting on Energetic Particles - EP transport model validation workflow (M. Podestà)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977A120-ABC0-CF5A-ABC1-2C530C9F8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pic>
        <p:nvPicPr>
          <p:cNvPr id="6" name="Picture 5" descr="A graph of a graph&#10;&#10;AI-generated content may be incorrect.">
            <a:extLst>
              <a:ext uri="{FF2B5EF4-FFF2-40B4-BE49-F238E27FC236}">
                <a16:creationId xmlns:a16="http://schemas.microsoft.com/office/drawing/2014/main" id="{31A91A1B-8E64-1858-BE53-7A80EB7366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6521" y="2509626"/>
            <a:ext cx="8086975" cy="4043488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CB9944B-7A64-C25C-ACA4-36E07E9A937D}"/>
              </a:ext>
            </a:extLst>
          </p:cNvPr>
          <p:cNvSpPr txBox="1">
            <a:spLocks/>
          </p:cNvSpPr>
          <p:nvPr/>
        </p:nvSpPr>
        <p:spPr>
          <a:xfrm>
            <a:off x="217714" y="2825306"/>
            <a:ext cx="5111932" cy="4043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/>
              <a:t>Fishbones cause 10-15% drops in core n</a:t>
            </a:r>
            <a:r>
              <a:rPr lang="en-US" sz="2600" baseline="-25000" dirty="0"/>
              <a:t>e</a:t>
            </a:r>
            <a:r>
              <a:rPr lang="en-US" sz="2600" dirty="0"/>
              <a:t>, </a:t>
            </a:r>
            <a:r>
              <a:rPr lang="en-US" sz="2600" dirty="0" err="1"/>
              <a:t>T</a:t>
            </a:r>
            <a:r>
              <a:rPr lang="en-US" sz="2600" baseline="-25000" dirty="0" err="1"/>
              <a:t>e</a:t>
            </a:r>
            <a:endParaRPr lang="en-US" sz="2600" baseline="-25000" dirty="0"/>
          </a:p>
          <a:p>
            <a:pPr lvl="1"/>
            <a:r>
              <a:rPr lang="en-US" sz="2200" dirty="0"/>
              <a:t>Already visible on raw data from Thomson Scattering</a:t>
            </a:r>
          </a:p>
          <a:p>
            <a:r>
              <a:rPr lang="en-US" sz="2600" dirty="0"/>
              <a:t>Time resolution of Thomson Scattering system: 10ms</a:t>
            </a:r>
          </a:p>
          <a:p>
            <a:pPr lvl="1"/>
            <a:r>
              <a:rPr lang="en-US" sz="2200" dirty="0"/>
              <a:t>Not enough to resolve exact dynamic</a:t>
            </a:r>
          </a:p>
          <a:p>
            <a:pPr lvl="1"/>
            <a:r>
              <a:rPr lang="en-US" sz="2200" dirty="0"/>
              <a:t>A different approach is required…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10D4CCA-B9CB-E626-9DC8-28AB6E49137E}"/>
              </a:ext>
            </a:extLst>
          </p:cNvPr>
          <p:cNvGraphicFramePr>
            <a:graphicFrameLocks noGrp="1"/>
          </p:cNvGraphicFramePr>
          <p:nvPr/>
        </p:nvGraphicFramePr>
        <p:xfrm>
          <a:off x="7866743" y="1106308"/>
          <a:ext cx="2783840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1920">
                  <a:extLst>
                    <a:ext uri="{9D8B030D-6E8A-4147-A177-3AD203B41FA5}">
                      <a16:colId xmlns:a16="http://schemas.microsoft.com/office/drawing/2014/main" val="2506611682"/>
                    </a:ext>
                  </a:extLst>
                </a:gridCol>
                <a:gridCol w="1391920">
                  <a:extLst>
                    <a:ext uri="{9D8B030D-6E8A-4147-A177-3AD203B41FA5}">
                      <a16:colId xmlns:a16="http://schemas.microsoft.com/office/drawing/2014/main" val="2987002565"/>
                    </a:ext>
                  </a:extLst>
                </a:gridCol>
              </a:tblGrid>
              <a:tr h="262581">
                <a:tc>
                  <a:txBody>
                    <a:bodyPr/>
                    <a:lstStyle/>
                    <a:p>
                      <a:r>
                        <a:rPr lang="en-US" sz="1400" dirty="0"/>
                        <a:t>I</a:t>
                      </a:r>
                      <a:r>
                        <a:rPr lang="en-US" sz="1400" baseline="-25000" dirty="0"/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120 kA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452619"/>
                  </a:ext>
                </a:extLst>
              </a:tr>
              <a:tr h="262581">
                <a:tc>
                  <a:txBody>
                    <a:bodyPr/>
                    <a:lstStyle/>
                    <a:p>
                      <a:r>
                        <a:rPr lang="en-US" sz="1400" dirty="0"/>
                        <a:t>B</a:t>
                      </a:r>
                      <a:r>
                        <a:rPr lang="en-US" sz="1400" baseline="-25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1.4 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414366"/>
                  </a:ext>
                </a:extLst>
              </a:tr>
              <a:tr h="262581">
                <a:tc>
                  <a:txBody>
                    <a:bodyPr/>
                    <a:lstStyle/>
                    <a:p>
                      <a:r>
                        <a:rPr lang="en-US" sz="1400" dirty="0"/>
                        <a:t>n</a:t>
                      </a:r>
                      <a:r>
                        <a:rPr lang="en-US" sz="1400" baseline="-25000" dirty="0"/>
                        <a:t>e,0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4x10</a:t>
                      </a:r>
                      <a:r>
                        <a:rPr lang="en-US" sz="1400" baseline="30000" dirty="0"/>
                        <a:t>19 </a:t>
                      </a:r>
                      <a:r>
                        <a:rPr lang="en-US" sz="1400" dirty="0"/>
                        <a:t>m</a:t>
                      </a:r>
                      <a:r>
                        <a:rPr lang="en-US" sz="1400" baseline="30000" dirty="0"/>
                        <a:t>-3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465850"/>
                  </a:ext>
                </a:extLst>
              </a:tr>
              <a:tr h="262581">
                <a:tc>
                  <a:txBody>
                    <a:bodyPr/>
                    <a:lstStyle/>
                    <a:p>
                      <a:r>
                        <a:rPr lang="en-US" sz="1400" dirty="0"/>
                        <a:t>T</a:t>
                      </a:r>
                      <a:r>
                        <a:rPr lang="en-US" sz="1400" baseline="-25000" dirty="0"/>
                        <a:t>e,0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 keV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15674"/>
                  </a:ext>
                </a:extLst>
              </a:tr>
              <a:tr h="262581">
                <a:tc>
                  <a:txBody>
                    <a:bodyPr/>
                    <a:lstStyle/>
                    <a:p>
                      <a:r>
                        <a:rPr lang="en-US" sz="1400" dirty="0"/>
                        <a:t>P</a:t>
                      </a:r>
                      <a:r>
                        <a:rPr lang="en-US" sz="1400" baseline="-25000" dirty="0"/>
                        <a:t>NBI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0.7-0.8 MW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3233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3916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818C4-E140-DE7D-C51B-B08C311D4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27A53-D052-552C-88DC-34023839E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1981"/>
            <a:ext cx="10799545" cy="874364"/>
          </a:xfrm>
        </p:spPr>
        <p:txBody>
          <a:bodyPr>
            <a:normAutofit fontScale="90000"/>
          </a:bodyPr>
          <a:lstStyle/>
          <a:p>
            <a:r>
              <a:rPr lang="en-US" dirty="0"/>
              <a:t>Conditional Average Sampling (CAS) isolates effects of fishbones, provides evolution of plasma parameters on fishbone time-scales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9210B8-2BA5-2972-08C9-3713B58B3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440" y="1107452"/>
            <a:ext cx="11626455" cy="1860086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Leverage reasonable stationarity of discharge for ~1-1.4s flat-top </a:t>
            </a:r>
          </a:p>
          <a:p>
            <a:pPr lvl="1"/>
            <a:r>
              <a:rPr lang="en-US" dirty="0"/>
              <a:t>Several tens of fishbone events collected and re-sampled</a:t>
            </a:r>
          </a:p>
          <a:p>
            <a:r>
              <a:rPr lang="en-US" dirty="0"/>
              <a:t>A core SXR chord is used as main reference to detect the peak time of fishbones</a:t>
            </a:r>
          </a:p>
          <a:p>
            <a:r>
              <a:rPr lang="en-US" dirty="0"/>
              <a:t>Signals from Thomson Scattering, neutrons, FIDA, FILD, magnetics, etc. are then CAS averaged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2C37FC-2ACE-99B8-62F7-A8840543C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19th Technical Meeting on Energetic Particles - EP transport model validation workflow (M. Podestà)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6CED3681-F98D-C718-5FD2-27816EF54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pic>
        <p:nvPicPr>
          <p:cNvPr id="6" name="Picture 5" descr="A graph of a graph&#10;&#10;AI-generated content may be incorrect.">
            <a:extLst>
              <a:ext uri="{FF2B5EF4-FFF2-40B4-BE49-F238E27FC236}">
                <a16:creationId xmlns:a16="http://schemas.microsoft.com/office/drawing/2014/main" id="{41803C07-C3B8-C6AB-D2D7-87B3CC0CC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7435" y="2962587"/>
            <a:ext cx="5727573" cy="35282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5B0519-1B09-9FC5-FBE0-4F22BDC306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90" y="2937198"/>
            <a:ext cx="3963433" cy="3528279"/>
          </a:xfrm>
          <a:prstGeom prst="rect">
            <a:avLst/>
          </a:prstGeom>
        </p:spPr>
      </p:pic>
      <p:pic>
        <p:nvPicPr>
          <p:cNvPr id="4" name="Picture 3" descr="A graph of a graph showing a pulse&#10;&#10;AI-generated content may be incorrect.">
            <a:extLst>
              <a:ext uri="{FF2B5EF4-FFF2-40B4-BE49-F238E27FC236}">
                <a16:creationId xmlns:a16="http://schemas.microsoft.com/office/drawing/2014/main" id="{7D950ED3-CD63-F9B2-0AFF-415B91290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4037" y="3464811"/>
            <a:ext cx="3401700" cy="2476966"/>
          </a:xfrm>
          <a:prstGeom prst="rect">
            <a:avLst/>
          </a:prstGeom>
        </p:spPr>
      </p:pic>
      <p:sp>
        <p:nvSpPr>
          <p:cNvPr id="8" name="Right Arrow 7">
            <a:extLst>
              <a:ext uri="{FF2B5EF4-FFF2-40B4-BE49-F238E27FC236}">
                <a16:creationId xmlns:a16="http://schemas.microsoft.com/office/drawing/2014/main" id="{D7B34814-39AC-33E7-E17D-229CE7377238}"/>
              </a:ext>
            </a:extLst>
          </p:cNvPr>
          <p:cNvSpPr/>
          <p:nvPr/>
        </p:nvSpPr>
        <p:spPr>
          <a:xfrm>
            <a:off x="2371797" y="3279859"/>
            <a:ext cx="1516829" cy="40879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idenitify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62EC9E6B-E325-749C-B16B-957C122AE07E}"/>
              </a:ext>
            </a:extLst>
          </p:cNvPr>
          <p:cNvSpPr/>
          <p:nvPr/>
        </p:nvSpPr>
        <p:spPr>
          <a:xfrm>
            <a:off x="6030941" y="3284622"/>
            <a:ext cx="1516829" cy="40879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select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0785AC8C-2E97-7077-9CAD-7F27159F9B30}"/>
              </a:ext>
            </a:extLst>
          </p:cNvPr>
          <p:cNvSpPr/>
          <p:nvPr/>
        </p:nvSpPr>
        <p:spPr>
          <a:xfrm>
            <a:off x="8624647" y="3279859"/>
            <a:ext cx="1516829" cy="40879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average</a:t>
            </a:r>
          </a:p>
        </p:txBody>
      </p:sp>
    </p:spTree>
    <p:extLst>
      <p:ext uri="{BB962C8B-B14F-4D97-AF65-F5344CB8AC3E}">
        <p14:creationId xmlns:p14="http://schemas.microsoft.com/office/powerpoint/2010/main" val="4158836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5DFF4-0460-CDF8-9189-0576E57AA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C5A4C-CAAB-46A7-7B01-291C0C8B7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1981"/>
            <a:ext cx="10477948" cy="874364"/>
          </a:xfrm>
        </p:spPr>
        <p:txBody>
          <a:bodyPr>
            <a:normAutofit fontScale="90000"/>
          </a:bodyPr>
          <a:lstStyle/>
          <a:p>
            <a:r>
              <a:rPr lang="en-US" dirty="0"/>
              <a:t>Based on CAS, core n</a:t>
            </a:r>
            <a:r>
              <a:rPr lang="en-US" baseline="-25000" dirty="0"/>
              <a:t>e</a:t>
            </a:r>
            <a:r>
              <a:rPr lang="en-US" dirty="0"/>
              <a:t> drops by 15% and </a:t>
            </a:r>
            <a:r>
              <a:rPr lang="en-US" dirty="0" err="1"/>
              <a:t>T</a:t>
            </a:r>
            <a:r>
              <a:rPr lang="en-US" baseline="-25000" dirty="0" err="1"/>
              <a:t>e</a:t>
            </a:r>
            <a:r>
              <a:rPr lang="en-US" dirty="0"/>
              <a:t> by 20% – modeling is required to untangle fast ion response from n</a:t>
            </a:r>
            <a:r>
              <a:rPr lang="en-US" baseline="-25000" dirty="0"/>
              <a:t>e</a:t>
            </a:r>
            <a:r>
              <a:rPr lang="en-US" dirty="0"/>
              <a:t>, </a:t>
            </a:r>
            <a:r>
              <a:rPr lang="en-US" dirty="0" err="1"/>
              <a:t>T</a:t>
            </a:r>
            <a:r>
              <a:rPr lang="en-US" baseline="-25000" dirty="0" err="1"/>
              <a:t>e</a:t>
            </a:r>
            <a:r>
              <a:rPr lang="en-US" dirty="0"/>
              <a:t>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C2088-9B0F-A592-CCFA-0E3AC36BE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5" y="1211855"/>
            <a:ext cx="8661770" cy="5286010"/>
          </a:xfrm>
        </p:spPr>
        <p:txBody>
          <a:bodyPr>
            <a:normAutofit/>
          </a:bodyPr>
          <a:lstStyle/>
          <a:p>
            <a:r>
              <a:rPr lang="en-US" dirty="0"/>
              <a:t>Thermal plasma response to fishbones complicates the analysis</a:t>
            </a:r>
          </a:p>
          <a:p>
            <a:pPr lvl="1"/>
            <a:r>
              <a:rPr lang="en-US" dirty="0"/>
              <a:t>May affect NB deposition, NB driven current, …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38B0BA-7B44-2E5B-3EB2-E6F08BEF5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19th Technical Meeting on Energetic Particles - EP transport model validation workflow (M. Podestà)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9B50BA33-A018-0507-0110-69627AF4A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F59488-2255-907B-84C7-D853EC459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390" y="2555119"/>
            <a:ext cx="4749800" cy="381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9BD2ECE-335D-0619-3DCE-6234E106CE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1294" y="2613600"/>
            <a:ext cx="4749800" cy="3810000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F4605FB2-53C8-2470-2836-7FE6BD8D41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3361453"/>
              </p:ext>
            </p:extLst>
          </p:nvPr>
        </p:nvGraphicFramePr>
        <p:xfrm>
          <a:off x="8879485" y="1690009"/>
          <a:ext cx="2783840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1920">
                  <a:extLst>
                    <a:ext uri="{9D8B030D-6E8A-4147-A177-3AD203B41FA5}">
                      <a16:colId xmlns:a16="http://schemas.microsoft.com/office/drawing/2014/main" val="2506611682"/>
                    </a:ext>
                  </a:extLst>
                </a:gridCol>
                <a:gridCol w="1391920">
                  <a:extLst>
                    <a:ext uri="{9D8B030D-6E8A-4147-A177-3AD203B41FA5}">
                      <a16:colId xmlns:a16="http://schemas.microsoft.com/office/drawing/2014/main" val="2987002565"/>
                    </a:ext>
                  </a:extLst>
                </a:gridCol>
              </a:tblGrid>
              <a:tr h="262581">
                <a:tc>
                  <a:txBody>
                    <a:bodyPr/>
                    <a:lstStyle/>
                    <a:p>
                      <a:r>
                        <a:rPr lang="en-US" sz="1400" dirty="0"/>
                        <a:t>n</a:t>
                      </a:r>
                      <a:r>
                        <a:rPr lang="en-US" sz="1400" baseline="-25000" dirty="0"/>
                        <a:t>e,0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4x10</a:t>
                      </a:r>
                      <a:r>
                        <a:rPr lang="en-US" sz="1400" baseline="30000" dirty="0"/>
                        <a:t>19 </a:t>
                      </a:r>
                      <a:r>
                        <a:rPr lang="en-US" sz="1400" dirty="0"/>
                        <a:t>m</a:t>
                      </a:r>
                      <a:r>
                        <a:rPr lang="en-US" sz="1400" baseline="30000" dirty="0"/>
                        <a:t>-3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465850"/>
                  </a:ext>
                </a:extLst>
              </a:tr>
              <a:tr h="262581">
                <a:tc>
                  <a:txBody>
                    <a:bodyPr/>
                    <a:lstStyle/>
                    <a:p>
                      <a:r>
                        <a:rPr lang="en-US" sz="1400" dirty="0"/>
                        <a:t>T</a:t>
                      </a:r>
                      <a:r>
                        <a:rPr lang="en-US" sz="1400" baseline="-25000" dirty="0"/>
                        <a:t>e,0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 keV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1567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AD0D2C0-821A-39C9-44C2-82BC3B3879B8}"/>
              </a:ext>
            </a:extLst>
          </p:cNvPr>
          <p:cNvSpPr txBox="1"/>
          <p:nvPr/>
        </p:nvSpPr>
        <p:spPr>
          <a:xfrm>
            <a:off x="9415515" y="1367989"/>
            <a:ext cx="1728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Average values: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BBFAAA-747E-A9F0-DBBF-52CFAD55BBF2}"/>
              </a:ext>
            </a:extLst>
          </p:cNvPr>
          <p:cNvSpPr txBox="1"/>
          <p:nvPr/>
        </p:nvSpPr>
        <p:spPr>
          <a:xfrm>
            <a:off x="4010872" y="4755252"/>
            <a:ext cx="926857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q=1 radius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5DB6801-F3E5-C08F-489D-6403324A5FCC}"/>
              </a:ext>
            </a:extLst>
          </p:cNvPr>
          <p:cNvCxnSpPr/>
          <p:nvPr/>
        </p:nvCxnSpPr>
        <p:spPr>
          <a:xfrm>
            <a:off x="1974592" y="5062654"/>
            <a:ext cx="3111190" cy="0"/>
          </a:xfrm>
          <a:prstGeom prst="line">
            <a:avLst/>
          </a:prstGeom>
          <a:ln w="34925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9820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FC8FC-8702-C10E-9911-4B09335F5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2C92C-4FD0-89C0-DB06-D6FA1B7D7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90" y="261256"/>
            <a:ext cx="10071459" cy="700301"/>
          </a:xfrm>
        </p:spPr>
        <p:txBody>
          <a:bodyPr>
            <a:normAutofit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7FFC9-B8D3-1AF5-9997-5C10B9A24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5" y="1211855"/>
            <a:ext cx="11615056" cy="528601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TCV tokamak and EP diagnostics</a:t>
            </a:r>
          </a:p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Target scenario for fishbone studies</a:t>
            </a:r>
          </a:p>
          <a:p>
            <a:r>
              <a:rPr lang="en-US" dirty="0"/>
              <a:t>Simulations of EP response to fishbones</a:t>
            </a:r>
          </a:p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Summary and outlook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D0D80-8E25-E54D-6C2E-FDACBC746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19th Technical Meeting on Energetic Particles - EP transport model validation workflow (M. Podestà)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BB91B8DE-0C45-7C64-4A5F-3A9E2EFAB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</p:spTree>
    <p:extLst>
      <p:ext uri="{BB962C8B-B14F-4D97-AF65-F5344CB8AC3E}">
        <p14:creationId xmlns:p14="http://schemas.microsoft.com/office/powerpoint/2010/main" val="551139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15D8E-2824-F870-CDBB-45C7DD52B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E5D24-F395-5B57-EC42-F22DA8614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1981"/>
            <a:ext cx="10071459" cy="874364"/>
          </a:xfrm>
        </p:spPr>
        <p:txBody>
          <a:bodyPr>
            <a:normAutofit fontScale="90000"/>
          </a:bodyPr>
          <a:lstStyle/>
          <a:p>
            <a:r>
              <a:rPr lang="en-US" dirty="0"/>
              <a:t>TRANSP runs with profiles from CAS allow to reconstruct fast ion response to fishbones for entire discharge with varying n</a:t>
            </a:r>
            <a:r>
              <a:rPr lang="en-US" baseline="-25000" dirty="0"/>
              <a:t>e</a:t>
            </a:r>
            <a:r>
              <a:rPr lang="en-US" dirty="0"/>
              <a:t>, </a:t>
            </a:r>
            <a:r>
              <a:rPr lang="en-US" dirty="0" err="1"/>
              <a:t>T</a:t>
            </a:r>
            <a:r>
              <a:rPr lang="en-US" baseline="-25000" dirty="0" err="1"/>
              <a:t>e</a:t>
            </a:r>
            <a:endParaRPr lang="en-US" baseline="-25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0C245-AD85-776E-74B3-0A2DFCC71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4" y="1211855"/>
            <a:ext cx="7022181" cy="5286010"/>
          </a:xfrm>
        </p:spPr>
        <p:txBody>
          <a:bodyPr>
            <a:normAutofit/>
          </a:bodyPr>
          <a:lstStyle/>
          <a:p>
            <a:r>
              <a:rPr lang="en-US" dirty="0"/>
              <a:t>Assume dominant n=1, m=1 component for internal kink</a:t>
            </a:r>
          </a:p>
          <a:p>
            <a:pPr lvl="1"/>
            <a:r>
              <a:rPr lang="en-US" dirty="0"/>
              <a:t>Analytic mode structure</a:t>
            </a:r>
          </a:p>
          <a:p>
            <a:r>
              <a:rPr lang="en-US" dirty="0"/>
              <a:t>Use </a:t>
            </a:r>
            <a:r>
              <a:rPr lang="en-US" i="1" dirty="0"/>
              <a:t>kick model</a:t>
            </a:r>
            <a:r>
              <a:rPr lang="en-US" dirty="0"/>
              <a:t> framework to infer EP transport matrix associated with fishbone</a:t>
            </a:r>
          </a:p>
          <a:p>
            <a:pPr marL="0" indent="0">
              <a:buNone/>
            </a:pPr>
            <a:r>
              <a:rPr lang="en-US" dirty="0"/>
              <a:t> 	</a:t>
            </a:r>
          </a:p>
          <a:p>
            <a:r>
              <a:rPr lang="en-US" dirty="0"/>
              <a:t>Use transport matrix in NUBEAM to evolve fast ions during fishbone</a:t>
            </a:r>
          </a:p>
          <a:p>
            <a:r>
              <a:rPr lang="en-US" dirty="0"/>
              <a:t>Minimum time step for TRANSP is 0.5ms</a:t>
            </a:r>
          </a:p>
          <a:p>
            <a:pPr lvl="1"/>
            <a:r>
              <a:rPr lang="en-US" dirty="0"/>
              <a:t>OK to resolve evolution of fast ion distribution, but details are missing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0E98C-0865-ADBA-D7AD-3237D3462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19th Technical Meeting on Energetic Particles - EP transport model validation workflow (M. Podestà)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EC76A73B-4F37-9D87-DDA3-19A403C94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pic>
        <p:nvPicPr>
          <p:cNvPr id="4" name="Picture 3" descr="A diagram of a graph&#10;&#10;AI-generated content may be incorrect.">
            <a:extLst>
              <a:ext uri="{FF2B5EF4-FFF2-40B4-BE49-F238E27FC236}">
                <a16:creationId xmlns:a16="http://schemas.microsoft.com/office/drawing/2014/main" id="{3199D061-0EF6-9C1D-5C2D-20F927EBB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8674" y="1355889"/>
            <a:ext cx="4095611" cy="45452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AEB491-7EA1-DBA0-2B90-FB388312EA0A}"/>
              </a:ext>
            </a:extLst>
          </p:cNvPr>
          <p:cNvSpPr txBox="1"/>
          <p:nvPr/>
        </p:nvSpPr>
        <p:spPr>
          <a:xfrm>
            <a:off x="7870435" y="5744583"/>
            <a:ext cx="4245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i="1" dirty="0"/>
              <a:t>Example of n=1, m=1…3 “kink” structure used for TRANSP + kick simulations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66D75-8077-92AA-B85D-BD9034518717}"/>
              </a:ext>
            </a:extLst>
          </p:cNvPr>
          <p:cNvSpPr txBox="1"/>
          <p:nvPr/>
        </p:nvSpPr>
        <p:spPr>
          <a:xfrm>
            <a:off x="1039903" y="3305361"/>
            <a:ext cx="32803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/>
              <a:t>[M. Podestà et al., PPCF 2017]</a:t>
            </a:r>
          </a:p>
          <a:p>
            <a:r>
              <a:rPr lang="en-CH" dirty="0"/>
              <a:t>[M. Podestà et al., </a:t>
            </a:r>
            <a:r>
              <a:rPr lang="en-CH"/>
              <a:t>PPCF 202</a:t>
            </a:r>
            <a:r>
              <a:rPr lang="en-US" dirty="0"/>
              <a:t>2</a:t>
            </a:r>
            <a:r>
              <a:rPr lang="en-CH"/>
              <a:t>]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522954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C65B8-1804-4F7D-C356-97C106B0B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E4AAF-B150-A2AD-4B75-B2704A8DE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1981"/>
            <a:ext cx="10071459" cy="874364"/>
          </a:xfrm>
        </p:spPr>
        <p:txBody>
          <a:bodyPr>
            <a:normAutofit fontScale="90000"/>
          </a:bodyPr>
          <a:lstStyle/>
          <a:p>
            <a:r>
              <a:rPr lang="en-US" dirty="0"/>
              <a:t>Matching simulated to measured neutron response is used to select mode amplitude in TRANSP + kick runs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FFDEE-4B4E-326C-5995-6E0CDAC38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5" y="1211855"/>
            <a:ext cx="6686668" cy="5286010"/>
          </a:xfrm>
        </p:spPr>
        <p:txBody>
          <a:bodyPr>
            <a:normAutofit/>
          </a:bodyPr>
          <a:lstStyle/>
          <a:p>
            <a:r>
              <a:rPr lang="en-US" dirty="0"/>
              <a:t>Amplitude </a:t>
            </a:r>
            <a:r>
              <a:rPr lang="en-US" dirty="0" err="1">
                <a:latin typeface="Symbol" pitchFamily="2" charset="2"/>
              </a:rPr>
              <a:t>d</a:t>
            </a:r>
            <a:r>
              <a:rPr lang="en-US" dirty="0" err="1"/>
              <a:t>B</a:t>
            </a:r>
            <a:r>
              <a:rPr lang="en-US" baseline="-25000" dirty="0" err="1"/>
              <a:t>r</a:t>
            </a:r>
            <a:r>
              <a:rPr lang="en-US" dirty="0"/>
              <a:t>/B</a:t>
            </a:r>
            <a:r>
              <a:rPr lang="en-US" baseline="-25000" dirty="0"/>
              <a:t>0</a:t>
            </a:r>
            <a:r>
              <a:rPr lang="en-US" dirty="0"/>
              <a:t> = 0.5-1 x 10</a:t>
            </a:r>
            <a:r>
              <a:rPr lang="en-US" baseline="30000" dirty="0"/>
              <a:t>-3</a:t>
            </a:r>
            <a:r>
              <a:rPr lang="en-US" dirty="0"/>
              <a:t> results in reasonable match</a:t>
            </a:r>
          </a:p>
          <a:p>
            <a:r>
              <a:rPr lang="en-US" dirty="0"/>
              <a:t>Stored energy drop overestimated by ~50% - but DML measurements have large uncertainties</a:t>
            </a:r>
          </a:p>
          <a:p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TRANSP runs with/without </a:t>
            </a:r>
            <a:r>
              <a:rPr lang="en-US" i="1" dirty="0"/>
              <a:t>kicks</a:t>
            </a:r>
            <a:r>
              <a:rPr lang="en-US" dirty="0"/>
              <a:t> shows 20-40% of changes in neutron rate is due to fast variations in n</a:t>
            </a:r>
            <a:r>
              <a:rPr lang="en-US" baseline="-25000" dirty="0"/>
              <a:t>e</a:t>
            </a:r>
            <a:r>
              <a:rPr lang="en-US" dirty="0"/>
              <a:t>, </a:t>
            </a:r>
            <a:r>
              <a:rPr lang="en-US" dirty="0" err="1"/>
              <a:t>T</a:t>
            </a:r>
            <a:r>
              <a:rPr lang="en-US" baseline="-25000" dirty="0" err="1"/>
              <a:t>e</a:t>
            </a:r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EFE2E-DFCF-07B8-E128-4084175E7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19th Technical Meeting on Energetic Particles - EP transport model validation workflow (M. Podestà)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B967BF7D-7B37-5C78-888E-FC013D3F3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pic>
        <p:nvPicPr>
          <p:cNvPr id="6" name="Picture 5" descr="A graph of a graph showing a pulse&#10;&#10;AI-generated content may be incorrect.">
            <a:extLst>
              <a:ext uri="{FF2B5EF4-FFF2-40B4-BE49-F238E27FC236}">
                <a16:creationId xmlns:a16="http://schemas.microsoft.com/office/drawing/2014/main" id="{265F7F82-E2C3-D7D1-10CD-DEE1D96585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5708" y="1814212"/>
            <a:ext cx="52324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208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037FF-0DC9-6E3B-EC7E-5F1F087DB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2296F-82C7-96C8-5C91-10461D169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1981"/>
            <a:ext cx="10071459" cy="874364"/>
          </a:xfrm>
        </p:spPr>
        <p:txBody>
          <a:bodyPr>
            <a:normAutofit fontScale="90000"/>
          </a:bodyPr>
          <a:lstStyle/>
          <a:p>
            <a:r>
              <a:rPr lang="en-US" dirty="0"/>
              <a:t>Changes in fast ion distribution pre/post fishbone indicate redistribution. A broad region in </a:t>
            </a:r>
            <a:r>
              <a:rPr lang="en-US" i="1" dirty="0"/>
              <a:t>(</a:t>
            </a:r>
            <a:r>
              <a:rPr lang="en-US" i="1" dirty="0" err="1"/>
              <a:t>E,pitch,rho</a:t>
            </a:r>
            <a:r>
              <a:rPr lang="en-US" i="1" dirty="0"/>
              <a:t>)</a:t>
            </a:r>
            <a:r>
              <a:rPr lang="en-US" dirty="0"/>
              <a:t> is affected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7EB15-734F-9D31-85A9-D4C2C0D764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5" y="1211855"/>
            <a:ext cx="11206906" cy="5286010"/>
          </a:xfrm>
        </p:spPr>
        <p:txBody>
          <a:bodyPr>
            <a:normAutofit/>
          </a:bodyPr>
          <a:lstStyle/>
          <a:p>
            <a:r>
              <a:rPr lang="en-US" dirty="0"/>
              <a:t>Changes in </a:t>
            </a:r>
            <a:r>
              <a:rPr lang="en-US" i="1" dirty="0"/>
              <a:t>(</a:t>
            </a:r>
            <a:r>
              <a:rPr lang="en-US" i="1" dirty="0" err="1"/>
              <a:t>E,pitch</a:t>
            </a:r>
            <a:r>
              <a:rPr lang="en-US" i="1" dirty="0"/>
              <a:t>)</a:t>
            </a:r>
            <a:r>
              <a:rPr lang="en-US" dirty="0"/>
              <a:t> affect mostly co-passing and trapped orbits</a:t>
            </a:r>
          </a:p>
          <a:p>
            <a:r>
              <a:rPr lang="en-US" dirty="0"/>
              <a:t>Particles redistributed from inside q=1 to outward regions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CBBF6F-CA6D-46F0-5AA1-A4D73DB78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19th Technical Meeting on Energetic Particles - EP transport model validation workflow (M. Podestà)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46147F8-A826-AF52-7E33-879C6A7A5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437ACAC-54F4-875B-1051-FC2DA9B7C72E}"/>
              </a:ext>
            </a:extLst>
          </p:cNvPr>
          <p:cNvGrpSpPr/>
          <p:nvPr/>
        </p:nvGrpSpPr>
        <p:grpSpPr>
          <a:xfrm>
            <a:off x="764937" y="2526025"/>
            <a:ext cx="11009623" cy="3951325"/>
            <a:chOff x="796835" y="2579189"/>
            <a:chExt cx="11009623" cy="3951325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E2E9C8A-4BC1-E1B7-1135-F2184C8973ED}"/>
                </a:ext>
              </a:extLst>
            </p:cNvPr>
            <p:cNvGrpSpPr/>
            <p:nvPr/>
          </p:nvGrpSpPr>
          <p:grpSpPr>
            <a:xfrm>
              <a:off x="796835" y="2579189"/>
              <a:ext cx="11009623" cy="3907881"/>
              <a:chOff x="1839698" y="2589984"/>
              <a:chExt cx="11009623" cy="3907881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B5CE0852-9C8C-603A-DC22-CAB84CBCFC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551585" y="2589984"/>
                <a:ext cx="8297736" cy="3907881"/>
              </a:xfrm>
              <a:prstGeom prst="rect">
                <a:avLst/>
              </a:prstGeom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0315B57-5312-ABCF-1E08-70BC232D5D15}"/>
                  </a:ext>
                </a:extLst>
              </p:cNvPr>
              <p:cNvSpPr txBox="1"/>
              <p:nvPr/>
            </p:nvSpPr>
            <p:spPr>
              <a:xfrm>
                <a:off x="9401401" y="2931954"/>
                <a:ext cx="9509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rho=0.6</a:t>
                </a:r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D26505D3-B08A-EC8E-E7F8-8FF3ACFB19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39698" y="2636458"/>
                <a:ext cx="6896100" cy="3771900"/>
              </a:xfrm>
              <a:prstGeom prst="rect">
                <a:avLst/>
              </a:prstGeom>
            </p:spPr>
          </p:pic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4CDD4DA-E06E-67DE-97CE-55290AB9DBE6}"/>
                  </a:ext>
                </a:extLst>
              </p:cNvPr>
              <p:cNvSpPr txBox="1"/>
              <p:nvPr/>
            </p:nvSpPr>
            <p:spPr>
              <a:xfrm>
                <a:off x="5995300" y="2976766"/>
                <a:ext cx="9509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rho=0.2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60FE2BF-E987-B79C-D09A-E7A62C5C7C96}"/>
                  </a:ext>
                </a:extLst>
              </p:cNvPr>
              <p:cNvSpPr txBox="1"/>
              <p:nvPr/>
            </p:nvSpPr>
            <p:spPr>
              <a:xfrm>
                <a:off x="2429298" y="2973673"/>
                <a:ext cx="9509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rho=0.2</a:t>
                </a:r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7FBBA8-2857-9448-65A4-A1789E2A2C52}"/>
                </a:ext>
              </a:extLst>
            </p:cNvPr>
            <p:cNvSpPr/>
            <p:nvPr/>
          </p:nvSpPr>
          <p:spPr>
            <a:xfrm>
              <a:off x="5282005" y="6401176"/>
              <a:ext cx="720762" cy="1293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</p:spTree>
    <p:extLst>
      <p:ext uri="{BB962C8B-B14F-4D97-AF65-F5344CB8AC3E}">
        <p14:creationId xmlns:p14="http://schemas.microsoft.com/office/powerpoint/2010/main" val="544791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A41D1-0C0E-70A1-FD53-223C5C715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BBD0F-3CD6-9F40-FD7B-5AFFB9B11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1981"/>
            <a:ext cx="10071459" cy="874364"/>
          </a:xfrm>
        </p:spPr>
        <p:txBody>
          <a:bodyPr>
            <a:normAutofit fontScale="90000"/>
          </a:bodyPr>
          <a:lstStyle/>
          <a:p>
            <a:r>
              <a:rPr lang="en-US" dirty="0"/>
              <a:t>TRANSP also provides additional information on EP losses - with several caveats…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2138D-FC88-C0E8-8A74-1141BA5FF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5" y="1523999"/>
            <a:ext cx="6686668" cy="4973866"/>
          </a:xfrm>
        </p:spPr>
        <p:txBody>
          <a:bodyPr>
            <a:normAutofit/>
          </a:bodyPr>
          <a:lstStyle/>
          <a:p>
            <a:r>
              <a:rPr lang="en-US" dirty="0"/>
              <a:t>NB ion loss rate from TRANSP + kick increases 15-18% during fishbones</a:t>
            </a:r>
          </a:p>
          <a:p>
            <a:r>
              <a:rPr lang="en-US" u="sng" dirty="0"/>
              <a:t>But</a:t>
            </a:r>
            <a:r>
              <a:rPr lang="en-US" dirty="0"/>
              <a:t>: TRANSP considers particles “lost” if more than one Larmor radius away from LCFS</a:t>
            </a:r>
          </a:p>
          <a:p>
            <a:r>
              <a:rPr lang="en-US" dirty="0"/>
              <a:t>Large TCV volume means losses are probably over-estimated</a:t>
            </a:r>
          </a:p>
          <a:p>
            <a:pPr lvl="1"/>
            <a:r>
              <a:rPr lang="en-US" dirty="0"/>
              <a:t>Many orbits would re-enter the plasma from vacuum regions</a:t>
            </a:r>
          </a:p>
          <a:p>
            <a:pPr lvl="1"/>
            <a:r>
              <a:rPr lang="en-US" dirty="0"/>
              <a:t>… if not lost due to charge-exchange…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3F95E-46D3-AF7C-FFBA-C47128672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19th Technical Meeting on Energetic Particles - EP transport model validation workflow (M. Podestà)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F4832134-2B41-6776-7EA1-1C9BDA4EC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DCAC329-6ACE-4818-9E3B-9212564C6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5708" y="1523999"/>
            <a:ext cx="5060092" cy="450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424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4F058-750F-D77C-3BBB-67F311D46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diagram of a circle&#10;&#10;AI-generated content may be incorrect.">
            <a:extLst>
              <a:ext uri="{FF2B5EF4-FFF2-40B4-BE49-F238E27FC236}">
                <a16:creationId xmlns:a16="http://schemas.microsoft.com/office/drawing/2014/main" id="{8528F11A-D728-A257-F05B-C897FC781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8159" y="1058242"/>
            <a:ext cx="2897673" cy="58064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1A9D62-6E6E-2015-686B-CD6005D2C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1981"/>
            <a:ext cx="10071459" cy="874364"/>
          </a:xfrm>
        </p:spPr>
        <p:txBody>
          <a:bodyPr>
            <a:normAutofit fontScale="90000"/>
          </a:bodyPr>
          <a:lstStyle/>
          <a:p>
            <a:r>
              <a:rPr lang="en-US" dirty="0"/>
              <a:t>More details can be inferred from Orbit simulations with perturbation that mimics a fishbone cycle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7924A-E6CC-53BF-819B-606EB4917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5" y="1416205"/>
            <a:ext cx="7575950" cy="508166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Perturbation based on </a:t>
            </a:r>
          </a:p>
          <a:p>
            <a:pPr lvl="1"/>
            <a:r>
              <a:rPr lang="en-US" dirty="0"/>
              <a:t>Internal kink for mode structure (same as for TRANSP)</a:t>
            </a:r>
          </a:p>
          <a:p>
            <a:pPr lvl="1"/>
            <a:r>
              <a:rPr lang="en-US" dirty="0"/>
              <a:t>Amplitude &amp; frequency evolution modeled from experiment</a:t>
            </a:r>
          </a:p>
          <a:p>
            <a:endParaRPr lang="en-US" dirty="0"/>
          </a:p>
          <a:p>
            <a:r>
              <a:rPr lang="en-US" dirty="0"/>
              <a:t>Sample ~200k markers based on unperturbed NUBEAM/TRANSP distribution</a:t>
            </a:r>
          </a:p>
          <a:p>
            <a:r>
              <a:rPr lang="en-US" dirty="0"/>
              <a:t>Add “bump” at LFS midplane limiter to mimic FILD</a:t>
            </a:r>
          </a:p>
          <a:p>
            <a:r>
              <a:rPr lang="en-US" dirty="0"/>
              <a:t>Collect lost markers vs time, compare with initial orbits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69AB05-A14F-A6C2-3150-ECB839BA4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19th Technical Meeting on Energetic Particles - EP transport model validation workflow (M. Podestà)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BB75271-C45B-3811-B576-1E36CD764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sp>
        <p:nvSpPr>
          <p:cNvPr id="6" name="Down Arrow 5">
            <a:extLst>
              <a:ext uri="{FF2B5EF4-FFF2-40B4-BE49-F238E27FC236}">
                <a16:creationId xmlns:a16="http://schemas.microsoft.com/office/drawing/2014/main" id="{79FA9A87-F8E5-0885-5680-36E690FFA52A}"/>
              </a:ext>
            </a:extLst>
          </p:cNvPr>
          <p:cNvSpPr/>
          <p:nvPr/>
        </p:nvSpPr>
        <p:spPr>
          <a:xfrm rot="4074697" flipH="1">
            <a:off x="10818587" y="3569524"/>
            <a:ext cx="211326" cy="45024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757654-B65F-27EE-9E97-16173C340163}"/>
              </a:ext>
            </a:extLst>
          </p:cNvPr>
          <p:cNvSpPr txBox="1"/>
          <p:nvPr/>
        </p:nvSpPr>
        <p:spPr>
          <a:xfrm>
            <a:off x="11028567" y="3409920"/>
            <a:ext cx="1504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/>
              <a:t>“FILD”</a:t>
            </a:r>
          </a:p>
          <a:p>
            <a:r>
              <a:rPr lang="en-GB" dirty="0"/>
              <a:t>… b</a:t>
            </a:r>
            <a:r>
              <a:rPr lang="en-CH" dirty="0"/>
              <a:t>ut </a:t>
            </a:r>
            <a:r>
              <a:rPr lang="en-CH"/>
              <a:t>toroidally extended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7106311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6EBF2-7F85-CA2B-AF4C-E5E421B64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diagram of a graph&#10;&#10;AI-generated content may be incorrect.">
            <a:extLst>
              <a:ext uri="{FF2B5EF4-FFF2-40B4-BE49-F238E27FC236}">
                <a16:creationId xmlns:a16="http://schemas.microsoft.com/office/drawing/2014/main" id="{7E5C8811-32B8-4500-DA36-33498BE65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1406" y="1084100"/>
            <a:ext cx="5996048" cy="5291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68CFF0-5ED1-D9DB-1C84-D3E023F8B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1981"/>
            <a:ext cx="10071459" cy="874364"/>
          </a:xfrm>
        </p:spPr>
        <p:txBody>
          <a:bodyPr>
            <a:normAutofit fontScale="90000"/>
          </a:bodyPr>
          <a:lstStyle/>
          <a:p>
            <a:r>
              <a:rPr lang="en-US" dirty="0"/>
              <a:t>Orbit simulations indicate frequency-dependent losses, plus an accumulation of lost ions in selected </a:t>
            </a:r>
            <a:r>
              <a:rPr lang="en-US" i="1" dirty="0"/>
              <a:t>(</a:t>
            </a:r>
            <a:r>
              <a:rPr lang="en-US" i="1" dirty="0" err="1"/>
              <a:t>E,pitch</a:t>
            </a:r>
            <a:r>
              <a:rPr lang="en-US" i="1" dirty="0"/>
              <a:t>)</a:t>
            </a:r>
            <a:r>
              <a:rPr lang="en-US" dirty="0"/>
              <a:t> regions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9BDAB-2DF3-345B-F193-D776A29E0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19th Technical Meeting on Energetic Particles - EP transport model validation workflow (M. Podestà)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6364297-D3A0-FE86-7F0A-AAD78589C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1679B-B32C-8520-15E1-FB6DF111A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4" y="1211855"/>
            <a:ext cx="6284686" cy="5286010"/>
          </a:xfrm>
        </p:spPr>
        <p:txBody>
          <a:bodyPr>
            <a:normAutofit/>
          </a:bodyPr>
          <a:lstStyle/>
          <a:p>
            <a:r>
              <a:rPr lang="en-US" dirty="0"/>
              <a:t>According to Orbit, losses remain &lt;1%</a:t>
            </a:r>
          </a:p>
          <a:p>
            <a:r>
              <a:rPr lang="en-US" dirty="0"/>
              <a:t>Distinct features appear as frequency sweeps down</a:t>
            </a:r>
          </a:p>
          <a:p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Lost particles originate from broad </a:t>
            </a:r>
            <a:r>
              <a:rPr lang="en-US" i="1" dirty="0"/>
              <a:t>(</a:t>
            </a:r>
            <a:r>
              <a:rPr lang="en-US" i="1" dirty="0" err="1"/>
              <a:t>E,pitch</a:t>
            </a:r>
            <a:r>
              <a:rPr lang="en-US" i="1" dirty="0"/>
              <a:t>)</a:t>
            </a:r>
            <a:r>
              <a:rPr lang="en-US" dirty="0"/>
              <a:t> region</a:t>
            </a:r>
          </a:p>
          <a:p>
            <a:pPr lvl="1"/>
            <a:r>
              <a:rPr lang="en-US" dirty="0"/>
              <a:t>But they end up at “FILD” with narrow pitch distribution!</a:t>
            </a:r>
          </a:p>
          <a:p>
            <a:pPr>
              <a:buFont typeface="Wingdings" pitchFamily="2" charset="2"/>
              <a:buChar char="Ø"/>
            </a:pPr>
            <a:r>
              <a:rPr lang="en-US" i="1" dirty="0"/>
              <a:t>Critical to interpret measurements</a:t>
            </a:r>
          </a:p>
          <a:p>
            <a:pPr lvl="1"/>
            <a:r>
              <a:rPr lang="en-US" i="1" dirty="0"/>
              <a:t>Especially when comparing FIDA &amp; FILD (confined vs lost NB ions)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B2FADE-B624-7B6F-1969-E968ED99541D}"/>
              </a:ext>
            </a:extLst>
          </p:cNvPr>
          <p:cNvSpPr txBox="1"/>
          <p:nvPr/>
        </p:nvSpPr>
        <p:spPr>
          <a:xfrm>
            <a:off x="1461973" y="5935975"/>
            <a:ext cx="379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ym typeface="Wingdings" pitchFamily="2" charset="2"/>
              </a:rPr>
              <a:t> </a:t>
            </a:r>
            <a:r>
              <a:rPr lang="en-CH" i="1"/>
              <a:t>see </a:t>
            </a:r>
            <a:r>
              <a:rPr lang="en-US" i="1" dirty="0"/>
              <a:t>talk</a:t>
            </a:r>
            <a:r>
              <a:rPr lang="en-CH" i="1"/>
              <a:t> by </a:t>
            </a:r>
            <a:r>
              <a:rPr lang="en-US" i="1" dirty="0"/>
              <a:t>Q</a:t>
            </a:r>
            <a:r>
              <a:rPr lang="en-CH" i="1"/>
              <a:t>. </a:t>
            </a:r>
            <a:r>
              <a:rPr lang="en-US" i="1" dirty="0"/>
              <a:t>Kernel</a:t>
            </a:r>
            <a:r>
              <a:rPr lang="en-CH" i="1"/>
              <a:t>, this meeting</a:t>
            </a:r>
            <a:endParaRPr lang="en-CH" i="1" dirty="0"/>
          </a:p>
        </p:txBody>
      </p:sp>
    </p:spTree>
    <p:extLst>
      <p:ext uri="{BB962C8B-B14F-4D97-AF65-F5344CB8AC3E}">
        <p14:creationId xmlns:p14="http://schemas.microsoft.com/office/powerpoint/2010/main" val="29781350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503D2-7197-9513-A62A-F8CF58642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F7EA2-32A6-ABA3-7FAA-10F8FAC30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1981"/>
            <a:ext cx="10071459" cy="874364"/>
          </a:xfrm>
        </p:spPr>
        <p:txBody>
          <a:bodyPr>
            <a:normAutofit fontScale="90000"/>
          </a:bodyPr>
          <a:lstStyle/>
          <a:p>
            <a:r>
              <a:rPr lang="en-US" dirty="0"/>
              <a:t>Orbit results enable to discriminate lost NB ions by orbit type, and correlate that to their initial orbit topology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B080A-A8EC-7149-EC2F-6A35F3E44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5" y="1211855"/>
            <a:ext cx="7323593" cy="5286010"/>
          </a:xfrm>
        </p:spPr>
        <p:txBody>
          <a:bodyPr>
            <a:normAutofit/>
          </a:bodyPr>
          <a:lstStyle/>
          <a:p>
            <a:r>
              <a:rPr lang="en-US" dirty="0"/>
              <a:t>Main effect is a radial redistribution of co-passing particles</a:t>
            </a:r>
          </a:p>
          <a:p>
            <a:pPr lvl="1"/>
            <a:r>
              <a:rPr lang="en-US" dirty="0"/>
              <a:t>They mostly remain confined</a:t>
            </a:r>
          </a:p>
          <a:p>
            <a:endParaRPr lang="en-US" dirty="0"/>
          </a:p>
          <a:p>
            <a:r>
              <a:rPr lang="en-US" dirty="0"/>
              <a:t>Most lost particles undergo a transition from confined (co-, counter, trapped) orbits to unconfined trapped orbits</a:t>
            </a:r>
          </a:p>
          <a:p>
            <a:pPr lvl="1"/>
            <a:r>
              <a:rPr lang="en-US" dirty="0"/>
              <a:t>This explains the accumulation in pitch at “FILD” location</a:t>
            </a:r>
          </a:p>
          <a:p>
            <a:pPr lvl="1"/>
            <a:r>
              <a:rPr lang="en-US" dirty="0"/>
              <a:t>But: information on original orbits is mostly lost from experimental data!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7E034-13E3-54B0-15B7-6F30D1C0B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19th Technical Meeting on Energetic Particles - EP transport model validation workflow (M. Podestà)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10E0177-0A0E-4A22-17EE-B9E6A45BF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pic>
        <p:nvPicPr>
          <p:cNvPr id="7" name="Picture 6" descr="A diagram of a circle with a red and blue line&#10;&#10;AI-generated content may be incorrect.">
            <a:extLst>
              <a:ext uri="{FF2B5EF4-FFF2-40B4-BE49-F238E27FC236}">
                <a16:creationId xmlns:a16="http://schemas.microsoft.com/office/drawing/2014/main" id="{017AE054-71D6-28BA-FF79-64F0CF6F5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2762" y="1061484"/>
            <a:ext cx="3846628" cy="599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5693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E8242-D228-2CCC-4A87-F318B6CEA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74138-1BDE-13C3-CCEA-AF365C120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90" y="261256"/>
            <a:ext cx="10071459" cy="700301"/>
          </a:xfrm>
        </p:spPr>
        <p:txBody>
          <a:bodyPr>
            <a:normAutofit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37961-1D80-CF5F-59F6-903A662F3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5" y="1211855"/>
            <a:ext cx="11615056" cy="528601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TCV tokamak and EP diagnostics</a:t>
            </a:r>
          </a:p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Target scenario for fishbone studies</a:t>
            </a:r>
          </a:p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Simulations of EP response to fishbones</a:t>
            </a:r>
          </a:p>
          <a:p>
            <a:r>
              <a:rPr lang="en-US" dirty="0"/>
              <a:t>Summary and outlook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251C71-13D7-918A-6340-BD6576C77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19th Technical Meeting on Energetic Particles - EP transport model validation workflow (M. Podestà)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5B641B1C-CD52-D251-5A5E-F0A52F266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</p:spTree>
    <p:extLst>
      <p:ext uri="{BB962C8B-B14F-4D97-AF65-F5344CB8AC3E}">
        <p14:creationId xmlns:p14="http://schemas.microsoft.com/office/powerpoint/2010/main" val="1814632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B2938-E221-A287-DA45-734C7CEAB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8BA66-B0C4-2CD4-CF27-8DF44355C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1981"/>
            <a:ext cx="10071459" cy="700301"/>
          </a:xfrm>
        </p:spPr>
        <p:txBody>
          <a:bodyPr>
            <a:normAutofit/>
          </a:bodyPr>
          <a:lstStyle/>
          <a:p>
            <a:r>
              <a:rPr lang="en-US" dirty="0"/>
              <a:t>Summary and outlook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0C33C-C19E-4781-3E90-0B5D9EEA9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4" y="1133797"/>
            <a:ext cx="10933505" cy="565693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framework for testing EP transport models is being set up</a:t>
            </a:r>
          </a:p>
          <a:p>
            <a:pPr lvl="1"/>
            <a:r>
              <a:rPr lang="en-US" dirty="0"/>
              <a:t>Connect TCV data to results from modeling</a:t>
            </a:r>
          </a:p>
          <a:p>
            <a:r>
              <a:rPr lang="en-US" dirty="0"/>
              <a:t>Targeting fishbones as first step</a:t>
            </a:r>
          </a:p>
          <a:p>
            <a:pPr lvl="1"/>
            <a:r>
              <a:rPr lang="en-US" dirty="0"/>
              <a:t>Clear effect on fast ion diagnostics</a:t>
            </a:r>
          </a:p>
          <a:p>
            <a:pPr lvl="1"/>
            <a:r>
              <a:rPr lang="en-US" dirty="0"/>
              <a:t>Results can be interpreted based on solid physics understanding</a:t>
            </a:r>
          </a:p>
          <a:p>
            <a:pPr lvl="1"/>
            <a:r>
              <a:rPr lang="en-US" dirty="0"/>
              <a:t>… and yet, there’s more physics to be tested, e.g. for non-linear phase</a:t>
            </a:r>
          </a:p>
          <a:p>
            <a:r>
              <a:rPr lang="en-US" dirty="0"/>
              <a:t>Reference scenario developed, enables scans to explore </a:t>
            </a:r>
          </a:p>
          <a:p>
            <a:pPr lvl="1"/>
            <a:r>
              <a:rPr lang="en-US" dirty="0"/>
              <a:t>Validity of modeling framework vs experimental trends</a:t>
            </a:r>
          </a:p>
          <a:p>
            <a:pPr lvl="1"/>
            <a:r>
              <a:rPr lang="en-US" dirty="0"/>
              <a:t>Development of control tools: what can diagnostics tell us? How to react?</a:t>
            </a:r>
          </a:p>
          <a:p>
            <a:r>
              <a:rPr lang="en-US" dirty="0"/>
              <a:t>More work to do!</a:t>
            </a:r>
          </a:p>
          <a:p>
            <a:pPr lvl="1"/>
            <a:r>
              <a:rPr lang="en-US" dirty="0"/>
              <a:t>Complete coupling of different analysis and modeling tools</a:t>
            </a:r>
          </a:p>
          <a:p>
            <a:pPr lvl="1"/>
            <a:r>
              <a:rPr lang="en-US" dirty="0"/>
              <a:t>In parallel, test advanced analysis methods such as inversion of EP diagnostics data to infer confined &amp; lost distributions</a:t>
            </a:r>
          </a:p>
          <a:p>
            <a:pPr lvl="2">
              <a:buFont typeface="Wingdings" pitchFamily="2" charset="2"/>
              <a:buChar char="Ø"/>
            </a:pPr>
            <a:r>
              <a:rPr lang="en-US" dirty="0"/>
              <a:t>See next talk by Q. Kernel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3B984-4ABC-53AE-46DF-3E502D829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19th Technical Meeting on Energetic Particles - EP transport model validation workflow (M. Podestà)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23A2F662-C4F3-27EE-1D8A-BEA7DF225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</p:spTree>
    <p:extLst>
      <p:ext uri="{BB962C8B-B14F-4D97-AF65-F5344CB8AC3E}">
        <p14:creationId xmlns:p14="http://schemas.microsoft.com/office/powerpoint/2010/main" val="37030570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49A60-7544-1933-7F7B-AA028A430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FB674-7C31-A40E-402A-E94460FCD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90" y="261256"/>
            <a:ext cx="10071459" cy="700301"/>
          </a:xfrm>
        </p:spPr>
        <p:txBody>
          <a:bodyPr>
            <a:normAutofit/>
          </a:bodyPr>
          <a:lstStyle/>
          <a:p>
            <a:r>
              <a:rPr lang="en-US" dirty="0"/>
              <a:t>Backup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2828-E07B-8FA0-F42D-AB96F14B1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19th Technical Meeting on Energetic Particles - EP transport model validation workflow (M. Podestà)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09DF04F3-673B-C52E-DAA8-956A8339F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</p:spTree>
    <p:extLst>
      <p:ext uri="{BB962C8B-B14F-4D97-AF65-F5344CB8AC3E}">
        <p14:creationId xmlns:p14="http://schemas.microsoft.com/office/powerpoint/2010/main" val="40126726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8890A-381B-DC8C-A3FA-83F3FB544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diagram of a circular object with red squares&#10;&#10;AI-generated content may be incorrect.">
            <a:extLst>
              <a:ext uri="{FF2B5EF4-FFF2-40B4-BE49-F238E27FC236}">
                <a16:creationId xmlns:a16="http://schemas.microsoft.com/office/drawing/2014/main" id="{D55C42D4-AC70-6DC6-BEFA-C64CB000DA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9074" y="1139686"/>
            <a:ext cx="5491472" cy="52860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8387B7-F3C6-6688-E9B7-BC34E5DCE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3317"/>
            <a:ext cx="10071459" cy="700301"/>
          </a:xfrm>
        </p:spPr>
        <p:txBody>
          <a:bodyPr>
            <a:normAutofit/>
          </a:bodyPr>
          <a:lstStyle/>
          <a:p>
            <a:r>
              <a:rPr lang="en-US" dirty="0"/>
              <a:t>Two NBI systems deliver up to 2.5 MW in co/counter I</a:t>
            </a:r>
            <a:r>
              <a:rPr lang="en-US" baseline="-25000" dirty="0"/>
              <a:t>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4CB1F-A878-DDF4-9256-EB7B9ABAC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5" y="1211855"/>
            <a:ext cx="6686668" cy="5286010"/>
          </a:xfrm>
        </p:spPr>
        <p:txBody>
          <a:bodyPr>
            <a:normAutofit/>
          </a:bodyPr>
          <a:lstStyle/>
          <a:p>
            <a:r>
              <a:rPr lang="en-US" dirty="0"/>
              <a:t>Max injection energy:</a:t>
            </a:r>
          </a:p>
          <a:p>
            <a:pPr lvl="1"/>
            <a:r>
              <a:rPr lang="en-US" b="1" dirty="0" err="1"/>
              <a:t>E</a:t>
            </a:r>
            <a:r>
              <a:rPr lang="en-US" b="1" baseline="-25000" dirty="0" err="1"/>
              <a:t>inj</a:t>
            </a:r>
            <a:r>
              <a:rPr lang="en-US" b="1" dirty="0"/>
              <a:t>=12-28keV (NBI-1)</a:t>
            </a:r>
          </a:p>
          <a:p>
            <a:pPr lvl="1"/>
            <a:r>
              <a:rPr lang="en-US" dirty="0" err="1"/>
              <a:t>E</a:t>
            </a:r>
            <a:r>
              <a:rPr lang="en-US" baseline="-25000" dirty="0" err="1"/>
              <a:t>inj</a:t>
            </a:r>
            <a:r>
              <a:rPr lang="en-US" dirty="0"/>
              <a:t>=25-55keV (NBI-2)</a:t>
            </a:r>
          </a:p>
          <a:p>
            <a:r>
              <a:rPr lang="en-US" dirty="0"/>
              <a:t>Power controllable during pulse</a:t>
            </a:r>
          </a:p>
          <a:p>
            <a:r>
              <a:rPr lang="en-US" dirty="0"/>
              <a:t>On/off axis achieved through vertical shift of the plasma</a:t>
            </a:r>
          </a:p>
          <a:p>
            <a:endParaRPr lang="en-US" dirty="0"/>
          </a:p>
          <a:p>
            <a:r>
              <a:rPr lang="en-US" dirty="0"/>
              <a:t>This work: single NBI source at ~1MW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556837-513D-8A34-A267-B1FCEE818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19th Technical Meeting on Energetic Particles - EP transport model validation workflow (M. Podestà)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9B65FD-1EBC-4F32-8D24-DE1C6E1687FD}"/>
              </a:ext>
            </a:extLst>
          </p:cNvPr>
          <p:cNvSpPr txBox="1"/>
          <p:nvPr/>
        </p:nvSpPr>
        <p:spPr>
          <a:xfrm rot="16200000">
            <a:off x="10784958" y="3121145"/>
            <a:ext cx="2419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i="1" dirty="0"/>
              <a:t>[Karpushov, FED 2023]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9C6534D-FC2A-21FF-C445-39BF85413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</p:spTree>
    <p:extLst>
      <p:ext uri="{BB962C8B-B14F-4D97-AF65-F5344CB8AC3E}">
        <p14:creationId xmlns:p14="http://schemas.microsoft.com/office/powerpoint/2010/main" val="17914761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ECDE6-B2ED-18A4-E805-2AF603D9A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0B241-E7B6-81BA-E6F9-3E45A8A5B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1981"/>
            <a:ext cx="10071459" cy="874364"/>
          </a:xfrm>
        </p:spPr>
        <p:txBody>
          <a:bodyPr>
            <a:normAutofit fontScale="90000"/>
          </a:bodyPr>
          <a:lstStyle/>
          <a:p>
            <a:r>
              <a:rPr lang="en-US" dirty="0"/>
              <a:t>Orbit provides a break-down of lost NB ions by orbit type, and based on the initial orbit topology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3CDCE-A9CD-0812-BEDE-050242D01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19th Technical Meeting on Energetic Particles - EP transport model validation workflow (M. Podestà)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6B31174-0756-0A3C-9958-E424369A8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7331C1-D40A-48F5-13AA-65B92838D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195786"/>
            <a:ext cx="5701990" cy="331982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D3CB0-23E6-9C29-FAFF-29EAF87893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5" y="1211855"/>
            <a:ext cx="5878285" cy="221714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Overall, losses remain &lt;1% during each fishbone cycle</a:t>
            </a:r>
          </a:p>
          <a:p>
            <a:r>
              <a:rPr lang="en-US" dirty="0"/>
              <a:t>Main effect is a radial redistribution of co-passing particles</a:t>
            </a:r>
          </a:p>
          <a:p>
            <a:r>
              <a:rPr lang="en-US" dirty="0"/>
              <a:t>Let’s zoom in…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53E84A-3572-E196-FAD0-0CECA816B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847" y="3195352"/>
            <a:ext cx="5701990" cy="331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775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06094-6D86-9709-4F76-C34274516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of energy efficiency&#10;&#10;AI-generated content may be incorrect.">
            <a:extLst>
              <a:ext uri="{FF2B5EF4-FFF2-40B4-BE49-F238E27FC236}">
                <a16:creationId xmlns:a16="http://schemas.microsoft.com/office/drawing/2014/main" id="{E649B79B-5DDC-1CB6-43FA-A63DE4A27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771" y="3003082"/>
            <a:ext cx="2792859" cy="25165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3A7100-13B0-2FD5-3207-5D7E6EBF8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1981"/>
            <a:ext cx="10071459" cy="874364"/>
          </a:xfrm>
        </p:spPr>
        <p:txBody>
          <a:bodyPr>
            <a:normAutofit fontScale="90000"/>
          </a:bodyPr>
          <a:lstStyle/>
          <a:p>
            <a:r>
              <a:rPr lang="en-US" dirty="0"/>
              <a:t>Extensions to I</a:t>
            </a:r>
            <a:r>
              <a:rPr lang="en-US" baseline="-25000" dirty="0"/>
              <a:t>p</a:t>
            </a:r>
            <a:r>
              <a:rPr lang="en-US" dirty="0"/>
              <a:t> scan: a database is being collected to characterize the transition from fishbones to </a:t>
            </a:r>
            <a:r>
              <a:rPr lang="en-US" dirty="0" err="1"/>
              <a:t>sawteeth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C8521F-B891-6034-432F-B639BD8F9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5" y="1211855"/>
            <a:ext cx="6057957" cy="528601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As I</a:t>
            </a:r>
            <a:r>
              <a:rPr lang="en-US" baseline="-25000" dirty="0"/>
              <a:t>p</a:t>
            </a:r>
            <a:r>
              <a:rPr lang="en-US" dirty="0"/>
              <a:t> is increased, bursts become more virulent</a:t>
            </a:r>
          </a:p>
          <a:p>
            <a:pPr lvl="1"/>
            <a:r>
              <a:rPr lang="en-US" dirty="0"/>
              <a:t>Shorter duration, higher amplitude</a:t>
            </a:r>
          </a:p>
          <a:p>
            <a:r>
              <a:rPr lang="en-US" dirty="0"/>
              <a:t>Energy of thermal and fast populations increases at same rate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For I</a:t>
            </a:r>
            <a:r>
              <a:rPr lang="en-US" baseline="-25000" dirty="0"/>
              <a:t>p</a:t>
            </a:r>
            <a:r>
              <a:rPr lang="en-US" dirty="0"/>
              <a:t>&gt;160kA, </a:t>
            </a:r>
            <a:r>
              <a:rPr lang="en-US" dirty="0" err="1"/>
              <a:t>sawteeth</a:t>
            </a:r>
            <a:r>
              <a:rPr lang="en-US" dirty="0"/>
              <a:t> replace fishbones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85A4CC-8127-CB58-7EB8-DE5767A9B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19th Technical Meeting on Energetic Particles - EP transport model validation workflow (M. Podestà)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905D506-19AF-B4CF-092B-596360E2B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pic>
        <p:nvPicPr>
          <p:cNvPr id="13" name="Picture 12" descr="A graph of a graph of a graph&#10;&#10;AI-generated content may be incorrect.">
            <a:extLst>
              <a:ext uri="{FF2B5EF4-FFF2-40B4-BE49-F238E27FC236}">
                <a16:creationId xmlns:a16="http://schemas.microsoft.com/office/drawing/2014/main" id="{14B4E017-84A6-1E07-9AE3-ABAC61113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924" y="1410005"/>
            <a:ext cx="5726876" cy="509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3305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8ED4E-BBE0-9E44-3D61-2580F4B25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535B2-E47A-9DCD-BDD4-1D63EA4FC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1981"/>
            <a:ext cx="10809171" cy="874364"/>
          </a:xfrm>
        </p:spPr>
        <p:txBody>
          <a:bodyPr>
            <a:normAutofit fontScale="90000"/>
          </a:bodyPr>
          <a:lstStyle/>
          <a:p>
            <a:r>
              <a:rPr lang="en-US" dirty="0"/>
              <a:t>Clear differences predicted by modeling on NB ion losses (much reduced), neutron rate drop (increased) </a:t>
            </a:r>
            <a:r>
              <a:rPr lang="en-US" dirty="0">
                <a:sym typeface="Wingdings" pitchFamily="2" charset="2"/>
              </a:rPr>
              <a:t> good case for validation!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CCA1C-C60E-7D90-117F-20F9A4446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5" y="1211855"/>
            <a:ext cx="6686668" cy="5286010"/>
          </a:xfrm>
        </p:spPr>
        <p:txBody>
          <a:bodyPr>
            <a:normAutofit/>
          </a:bodyPr>
          <a:lstStyle/>
          <a:p>
            <a:r>
              <a:rPr lang="en-US" dirty="0"/>
              <a:t>I</a:t>
            </a:r>
            <a:r>
              <a:rPr lang="en-US" baseline="-25000" dirty="0"/>
              <a:t>p</a:t>
            </a:r>
            <a:r>
              <a:rPr lang="en-US" dirty="0"/>
              <a:t> varied in the 120-200kA range</a:t>
            </a:r>
          </a:p>
          <a:p>
            <a:pPr lvl="1"/>
            <a:r>
              <a:rPr lang="en-US" dirty="0"/>
              <a:t>Average neutron rate nearly doubles</a:t>
            </a:r>
          </a:p>
          <a:p>
            <a:r>
              <a:rPr lang="en-US" dirty="0"/>
              <a:t>NB ion losses induced by fishbones/</a:t>
            </a:r>
            <a:r>
              <a:rPr lang="en-US" dirty="0" err="1"/>
              <a:t>sawteeth</a:t>
            </a:r>
            <a:r>
              <a:rPr lang="en-US" dirty="0"/>
              <a:t> much reduced for I</a:t>
            </a:r>
            <a:r>
              <a:rPr lang="en-US" baseline="-25000" dirty="0"/>
              <a:t>p</a:t>
            </a:r>
            <a:r>
              <a:rPr lang="en-US" dirty="0"/>
              <a:t>&gt;140kA</a:t>
            </a:r>
          </a:p>
          <a:p>
            <a:r>
              <a:rPr lang="en-US" dirty="0"/>
              <a:t>But: neutron rate drop increases x5!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382DF-F3A4-FE38-1E33-B7FE5626E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19th Technical Meeting on Energetic Particles - EP transport model validation workflow (M. Podestà)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2C80FC2F-D765-9A53-DF75-9236115C2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pic>
        <p:nvPicPr>
          <p:cNvPr id="8" name="Picture 7" descr="A graph of a function&#10;&#10;AI-generated content may be incorrect.">
            <a:extLst>
              <a:ext uri="{FF2B5EF4-FFF2-40B4-BE49-F238E27FC236}">
                <a16:creationId xmlns:a16="http://schemas.microsoft.com/office/drawing/2014/main" id="{8F823DDD-C32F-1D60-A021-EB9684526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6420" y="1378107"/>
            <a:ext cx="5419380" cy="482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1473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98049-20FF-79F5-FFCC-5E8EBA2AC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8C8E6-2EAC-AE7A-EBE8-3DB4DD77B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1981"/>
            <a:ext cx="10071459" cy="700301"/>
          </a:xfrm>
        </p:spPr>
        <p:txBody>
          <a:bodyPr>
            <a:normAutofit/>
          </a:bodyPr>
          <a:lstStyle/>
          <a:p>
            <a:r>
              <a:rPr lang="en-US" dirty="0"/>
              <a:t>Additional analysis: TRANSP trends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36076-ED8C-F1D0-A43E-6C48FA001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19th Technical Meeting on Energetic Particles - EP transport model validation workflow (M. Podestà)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FDF49BB-A5CB-5B5D-71F5-D97A646E7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2/10/2026</a:t>
            </a:r>
          </a:p>
        </p:txBody>
      </p:sp>
      <p:pic>
        <p:nvPicPr>
          <p:cNvPr id="6" name="Picture 5" descr="A graph of energy efficiency&#10;&#10;AI-generated content may be incorrect.">
            <a:extLst>
              <a:ext uri="{FF2B5EF4-FFF2-40B4-BE49-F238E27FC236}">
                <a16:creationId xmlns:a16="http://schemas.microsoft.com/office/drawing/2014/main" id="{95D2D536-DDDA-F376-3E1C-0C9BD19AA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9157" y="1976758"/>
            <a:ext cx="3986587" cy="3592192"/>
          </a:xfrm>
          <a:prstGeom prst="rect">
            <a:avLst/>
          </a:prstGeom>
        </p:spPr>
      </p:pic>
      <p:pic>
        <p:nvPicPr>
          <p:cNvPr id="10" name="Picture 9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A019B7B2-2D4E-9573-43ED-B354FD666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4961" y="1976757"/>
            <a:ext cx="3986588" cy="3592193"/>
          </a:xfrm>
          <a:prstGeom prst="rect">
            <a:avLst/>
          </a:prstGeom>
        </p:spPr>
      </p:pic>
      <p:pic>
        <p:nvPicPr>
          <p:cNvPr id="15" name="Picture 14" descr="A graph of a number of blue lines&#10;&#10;AI-generated content may be incorrect.">
            <a:extLst>
              <a:ext uri="{FF2B5EF4-FFF2-40B4-BE49-F238E27FC236}">
                <a16:creationId xmlns:a16="http://schemas.microsoft.com/office/drawing/2014/main" id="{A16A51B0-5126-09FE-3EBD-8B9D60F5A9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7687" y="2225816"/>
            <a:ext cx="4471708" cy="334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960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7305</TotalTime>
  <Words>2361</Words>
  <Application>Microsoft Macintosh PowerPoint</Application>
  <PresentationFormat>Widescreen</PresentationFormat>
  <Paragraphs>281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Aptos</vt:lpstr>
      <vt:lpstr>Aptos Display</vt:lpstr>
      <vt:lpstr>Arial</vt:lpstr>
      <vt:lpstr>Helvetica</vt:lpstr>
      <vt:lpstr>Symbol</vt:lpstr>
      <vt:lpstr>Wingdings</vt:lpstr>
      <vt:lpstr>Office Theme</vt:lpstr>
      <vt:lpstr>1_Office Theme</vt:lpstr>
      <vt:lpstr>PowerPoint Presentation</vt:lpstr>
      <vt:lpstr>Validation of Energetic Particle (EP) models is a critical step for projections to burning plasmas – and development of EP control tools</vt:lpstr>
      <vt:lpstr>Fishbones and sawteeth provide a good initial target to test EP transport models &amp; the entire workflow</vt:lpstr>
      <vt:lpstr>Outline</vt:lpstr>
      <vt:lpstr>Tokamak à Configuration Variable – TCV a medium size tokamak with flexible shaping, heating capabilities</vt:lpstr>
      <vt:lpstr>EP diagnostics and analysis tools have been enhanced over last years to diagnose confined/lost NB ions, instabilities</vt:lpstr>
      <vt:lpstr>Outline</vt:lpstr>
      <vt:lpstr>Well reproducible L-mode limited scenario developed on TCV: Ip=120kA, B0=1.44T, PNB=0.8MW (co-Ip), 1.4 seconds of flat-top</vt:lpstr>
      <vt:lpstr>Fishbones also affect thermal plasma due to large NB ion content: EP transport  thermal plasma response to preserve quasi-neutrality?</vt:lpstr>
      <vt:lpstr>Conditional Average Sampling (CAS) isolates effects of fishbones, provides evolution of plasma parameters on fishbone time-scales </vt:lpstr>
      <vt:lpstr>Based on CAS, core ne drops by 15% and Te by 20% – modeling is required to untangle fast ion response from ne, Te changes</vt:lpstr>
      <vt:lpstr>Outline</vt:lpstr>
      <vt:lpstr>TRANSP runs with profiles from CAS allow to reconstruct fast ion response to fishbones for entire discharge with varying ne, Te</vt:lpstr>
      <vt:lpstr>Matching simulated to measured neutron response is used to select mode amplitude in TRANSP + kick runs</vt:lpstr>
      <vt:lpstr>Changes in fast ion distribution pre/post fishbone indicate redistribution. A broad region in (E,pitch,rho) is affected</vt:lpstr>
      <vt:lpstr>TRANSP also provides additional information on EP losses - with several caveats…</vt:lpstr>
      <vt:lpstr>More details can be inferred from Orbit simulations with perturbation that mimics a fishbone cycle</vt:lpstr>
      <vt:lpstr>Orbit simulations indicate frequency-dependent losses, plus an accumulation of lost ions in selected (E,pitch) regions</vt:lpstr>
      <vt:lpstr>Orbit results enable to discriminate lost NB ions by orbit type, and correlate that to their initial orbit topology</vt:lpstr>
      <vt:lpstr>Outline</vt:lpstr>
      <vt:lpstr>Summary and outlook</vt:lpstr>
      <vt:lpstr>Backup</vt:lpstr>
      <vt:lpstr>Two NBI systems deliver up to 2.5 MW in co/counter Ip</vt:lpstr>
      <vt:lpstr>Orbit provides a break-down of lost NB ions by orbit type, and based on the initial orbit topology</vt:lpstr>
      <vt:lpstr>Extensions to Ip scan: a database is being collected to characterize the transition from fishbones to sawteeth</vt:lpstr>
      <vt:lpstr>Clear differences predicted by modeling on NB ion losses (much reduced), neutron rate drop (increased)  good case for validation!</vt:lpstr>
      <vt:lpstr>Additional analysis: TRANSP trends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Mario Podesta</dc:creator>
  <cp:lastModifiedBy>Mario Podesta</cp:lastModifiedBy>
  <cp:revision>415</cp:revision>
  <dcterms:created xsi:type="dcterms:W3CDTF">2024-06-13T15:11:56Z</dcterms:created>
  <dcterms:modified xsi:type="dcterms:W3CDTF">2026-10-02T06:36:30Z</dcterms:modified>
</cp:coreProperties>
</file>