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1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8" r:id="rId10"/>
    <p:sldId id="414" r:id="rId11"/>
    <p:sldId id="403" r:id="rId12"/>
    <p:sldId id="41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lentz Laban" initials="CL" lastIdx="1" clrIdx="0">
    <p:extLst>
      <p:ext uri="{19B8F6BF-5375-455C-9EA6-DF929625EA0E}">
        <p15:presenceInfo xmlns:p15="http://schemas.microsoft.com/office/powerpoint/2012/main" userId="S-1-5-21-2854862015-1470449784-792596272-41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66FF"/>
    <a:srgbClr val="00FF00"/>
    <a:srgbClr val="996600"/>
    <a:srgbClr val="003D58"/>
    <a:srgbClr val="C6C1ED"/>
    <a:srgbClr val="333399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8" autoAdjust="0"/>
    <p:restoredTop sz="84140" autoAdjust="0"/>
  </p:normalViewPr>
  <p:slideViewPr>
    <p:cSldViewPr snapToGrid="0">
      <p:cViewPr varScale="1">
        <p:scale>
          <a:sx n="93" d="100"/>
          <a:sy n="93" d="100"/>
        </p:scale>
        <p:origin x="10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996A-CF11-854E-ACEF-5602CEBA4EA3}" type="datetimeFigureOut">
              <a:rPr lang="fr-FR"/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41C8-293B-EF4D-B6A0-B59951CEC87B}" type="slidenum">
              <a:r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2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4BF14-CD2F-57F4-24EC-EE02A23E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38103-1A93-6E12-8970-13626A751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9AF2E-69F3-94E8-A369-5140069D3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D4139-EF42-B74A-8B4C-85854CA2E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5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8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0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4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28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CA4ED-FFFC-340E-4CA1-1203AA93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9F977-2877-B8FF-F7BB-34179A25A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279EF-17A6-7821-E705-BD4D9B01A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72287-8F5B-F088-4B25-DC0E861C3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D2698-7CF4-4D4D-1E1F-36A00F631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9D05C-660A-F6CE-D2A0-DF804CD71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E0DD2-012B-4379-AC7C-C9CB0B98F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91078-AB19-4FE4-A56A-0C05947E1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4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F3FA-4F0C-8640-B307-DAC5EA6D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D6E40-EA15-BE95-0EFB-4A0AEC426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72167-F9D9-1C37-C7D1-DF38F6F06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3F921-5DC9-3ABE-89E2-F05FC6DD1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5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41C8-293B-EF4D-B6A0-B59951CEC8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6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ch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1143E7-9EC8-11F4-EE6D-2A04807E9021}"/>
              </a:ext>
            </a:extLst>
          </p:cNvPr>
          <p:cNvSpPr txBox="1"/>
          <p:nvPr userDrawn="1"/>
        </p:nvSpPr>
        <p:spPr>
          <a:xfrm>
            <a:off x="10263141" y="6271108"/>
            <a:ext cx="457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4C52B0-8C01-7849-9FBD-81D69A89DA73}" type="slidenum">
              <a:rPr lang="fr-FR" sz="1000">
                <a:solidFill>
                  <a:schemeClr val="bg1">
                    <a:lumMod val="6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rPr>
              <a:t>‹#›</a:t>
            </a:fld>
            <a:endParaRPr lang="fr-FR" sz="1000" dirty="0">
              <a:solidFill>
                <a:schemeClr val="bg1">
                  <a:lumMod val="65000"/>
                </a:schemeClr>
              </a:solidFill>
              <a:latin typeface="+mn-lt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BC44AE-DB0E-BBD8-F18F-F54E40BAEA68}"/>
              </a:ext>
            </a:extLst>
          </p:cNvPr>
          <p:cNvCxnSpPr>
            <a:cxnSpLocks/>
          </p:cNvCxnSpPr>
          <p:nvPr userDrawn="1"/>
        </p:nvCxnSpPr>
        <p:spPr>
          <a:xfrm>
            <a:off x="10291015" y="6248982"/>
            <a:ext cx="0" cy="270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6">
            <a:extLst>
              <a:ext uri="{FF2B5EF4-FFF2-40B4-BE49-F238E27FC236}">
                <a16:creationId xmlns:a16="http://schemas.microsoft.com/office/drawing/2014/main" id="{1EE29EDE-FCC0-39DE-2FD1-6D37651A67D3}"/>
              </a:ext>
            </a:extLst>
          </p:cNvPr>
          <p:cNvSpPr txBox="1"/>
          <p:nvPr userDrawn="1"/>
        </p:nvSpPr>
        <p:spPr>
          <a:xfrm>
            <a:off x="5986737" y="6206320"/>
            <a:ext cx="4260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2nd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Microwave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Calibration Workshop, ITER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Organization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January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12-13, 2026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6BC208-B99B-C6A1-9437-7AC7BD6B8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1" y="5955968"/>
            <a:ext cx="11808178" cy="25830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293B4AA-4BAA-70CD-79BB-3EE093EB60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2679" y="6104226"/>
            <a:ext cx="866227" cy="432000"/>
          </a:xfrm>
          <a:prstGeom prst="rect">
            <a:avLst/>
          </a:prstGeom>
        </p:spPr>
      </p:pic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68D1566A-1AED-031F-B9D4-ABC61F9E32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4902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F36F08B9-9289-486A-086A-82BE8E9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9208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01F4F76B-136B-6EC8-3982-6D9D215F4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3205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6E8341BD-19A4-573D-B628-C94418B67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7511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ul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307E7C-4B7E-A13A-0E0F-E18E752A1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user.iter.org/?uid=EEFPLC&amp;version=v1.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7" t="13559" r="17330" b="6231"/>
          <a:stretch/>
        </p:blipFill>
        <p:spPr bwMode="auto">
          <a:xfrm>
            <a:off x="249383" y="251618"/>
            <a:ext cx="11683946" cy="63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5DA64322-1F30-10CE-0262-B7AEF92DCFFE}"/>
              </a:ext>
            </a:extLst>
          </p:cNvPr>
          <p:cNvSpPr/>
          <p:nvPr/>
        </p:nvSpPr>
        <p:spPr>
          <a:xfrm>
            <a:off x="249383" y="3056965"/>
            <a:ext cx="11683946" cy="3514317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  <a:gd name="connsiteX0" fmla="*/ 0 w 12192001"/>
              <a:gd name="connsiteY0" fmla="*/ 12991 h 2285888"/>
              <a:gd name="connsiteX1" fmla="*/ 12180278 w 12192001"/>
              <a:gd name="connsiteY1" fmla="*/ 465499 h 2285888"/>
              <a:gd name="connsiteX2" fmla="*/ 12192001 w 12192001"/>
              <a:gd name="connsiteY2" fmla="*/ 2285888 h 2285888"/>
              <a:gd name="connsiteX3" fmla="*/ 0 w 12192001"/>
              <a:gd name="connsiteY3" fmla="*/ 2285888 h 2285888"/>
              <a:gd name="connsiteX4" fmla="*/ 0 w 12192001"/>
              <a:gd name="connsiteY4" fmla="*/ 12991 h 2285888"/>
              <a:gd name="connsiteX0" fmla="*/ 0 w 12192001"/>
              <a:gd name="connsiteY0" fmla="*/ 14880 h 2287777"/>
              <a:gd name="connsiteX1" fmla="*/ 12180278 w 12192001"/>
              <a:gd name="connsiteY1" fmla="*/ 467388 h 2287777"/>
              <a:gd name="connsiteX2" fmla="*/ 12192001 w 12192001"/>
              <a:gd name="connsiteY2" fmla="*/ 2287777 h 2287777"/>
              <a:gd name="connsiteX3" fmla="*/ 0 w 12192001"/>
              <a:gd name="connsiteY3" fmla="*/ 2287777 h 2287777"/>
              <a:gd name="connsiteX4" fmla="*/ 0 w 12192001"/>
              <a:gd name="connsiteY4" fmla="*/ 14880 h 2287777"/>
              <a:gd name="connsiteX0" fmla="*/ 0 w 12192001"/>
              <a:gd name="connsiteY0" fmla="*/ 10434 h 2283331"/>
              <a:gd name="connsiteX1" fmla="*/ 12180278 w 12192001"/>
              <a:gd name="connsiteY1" fmla="*/ 462942 h 2283331"/>
              <a:gd name="connsiteX2" fmla="*/ 12192001 w 12192001"/>
              <a:gd name="connsiteY2" fmla="*/ 2283331 h 2283331"/>
              <a:gd name="connsiteX3" fmla="*/ 0 w 12192001"/>
              <a:gd name="connsiteY3" fmla="*/ 2283331 h 2283331"/>
              <a:gd name="connsiteX4" fmla="*/ 0 w 12192001"/>
              <a:gd name="connsiteY4" fmla="*/ 10434 h 228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283331">
                <a:moveTo>
                  <a:pt x="0" y="10434"/>
                </a:moveTo>
                <a:cubicBezTo>
                  <a:pt x="26487" y="12974"/>
                  <a:pt x="5218072" y="-115331"/>
                  <a:pt x="12180278" y="462942"/>
                </a:cubicBezTo>
                <a:cubicBezTo>
                  <a:pt x="12184186" y="1069738"/>
                  <a:pt x="12188093" y="1676535"/>
                  <a:pt x="12192001" y="2283331"/>
                </a:cubicBezTo>
                <a:lnTo>
                  <a:pt x="0" y="2283331"/>
                </a:lnTo>
                <a:lnTo>
                  <a:pt x="0" y="10434"/>
                </a:lnTo>
                <a:close/>
              </a:path>
            </a:pathLst>
          </a:cu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38B5B8-CA14-BEB6-EAA3-3456B1FDD9EB}"/>
              </a:ext>
            </a:extLst>
          </p:cNvPr>
          <p:cNvSpPr txBox="1"/>
          <p:nvPr/>
        </p:nvSpPr>
        <p:spPr>
          <a:xfrm>
            <a:off x="527792" y="3696307"/>
            <a:ext cx="11664207" cy="63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5400" b="1" spc="-150" dirty="0">
                <a:solidFill>
                  <a:schemeClr val="accent1"/>
                </a:solidFill>
                <a:latin typeface="Aptos Black" panose="020B0004020202020204" pitchFamily="34" charset="0"/>
                <a:ea typeface="Open Sans" pitchFamily="2" charset="0"/>
                <a:cs typeface="Arial" panose="020B0604020202020204" pitchFamily="34" charset="0"/>
              </a:rPr>
              <a:t>Reference Calibration Discharge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4EF857-EA7A-474F-C32F-BC729B027792}"/>
              </a:ext>
            </a:extLst>
          </p:cNvPr>
          <p:cNvSpPr txBox="1"/>
          <p:nvPr/>
        </p:nvSpPr>
        <p:spPr>
          <a:xfrm>
            <a:off x="597158" y="4879026"/>
            <a:ext cx="799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Martin Kocan, Stefan Schmuck</a:t>
            </a:r>
          </a:p>
          <a:p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scope of this presentation is limited to SRO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49C68AE-032A-46A1-1ACD-E07091A60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20997" y="4954641"/>
            <a:ext cx="3075040" cy="1590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0DB44-9A7B-7F4E-F0ED-CC7227740983}"/>
              </a:ext>
            </a:extLst>
          </p:cNvPr>
          <p:cNvSpPr txBox="1"/>
          <p:nvPr/>
        </p:nvSpPr>
        <p:spPr>
          <a:xfrm>
            <a:off x="3963436" y="6545179"/>
            <a:ext cx="809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views and opinions expressed herein do not necessarily reflect those of the ITER Organization, </a:t>
            </a:r>
            <a:r>
              <a:rPr lang="en-US" sz="1100" dirty="0"/>
              <a:t>© 2026, ITER Organization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2953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710B7-5FBF-A9D8-90BD-84ABC996A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51018-AF62-66BA-E388-9F87BE346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1" t="8037" r="50048"/>
          <a:stretch>
            <a:fillRect/>
          </a:stretch>
        </p:blipFill>
        <p:spPr>
          <a:xfrm>
            <a:off x="7448764" y="644843"/>
            <a:ext cx="4377966" cy="461717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EF4A96D-26CB-4823-0857-DD2A98C4861C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Discharge: Possible Configurations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3ABE2-346B-653B-003C-7F1CACAD7943}"/>
              </a:ext>
            </a:extLst>
          </p:cNvPr>
          <p:cNvSpPr txBox="1"/>
          <p:nvPr/>
        </p:nvSpPr>
        <p:spPr>
          <a:xfrm>
            <a:off x="627160" y="497247"/>
            <a:ext cx="68506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GB" dirty="0"/>
          </a:p>
          <a:p>
            <a:r>
              <a:rPr lang="en-GB" dirty="0"/>
              <a:t>(1) </a:t>
            </a:r>
            <a:r>
              <a:rPr lang="en-GB" b="1" dirty="0">
                <a:solidFill>
                  <a:srgbClr val="0000FF"/>
                </a:solidFill>
              </a:rPr>
              <a:t>Shifting plasma slowly vertically </a:t>
            </a:r>
            <a:r>
              <a:rPr lang="en-GB" dirty="0"/>
              <a:t>over central lines of sight of TS and ECE diagnostics: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LOSs alignment/position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antenna pattern of ECE diagnostic</a:t>
            </a:r>
          </a:p>
          <a:p>
            <a:endParaRPr lang="en-GB" dirty="0"/>
          </a:p>
          <a:p>
            <a:r>
              <a:rPr lang="en-GB" dirty="0"/>
              <a:t>(2) Shifting plasma slowly </a:t>
            </a:r>
            <a:r>
              <a:rPr lang="en-GB" b="1" dirty="0">
                <a:solidFill>
                  <a:srgbClr val="0000FF"/>
                </a:solidFill>
              </a:rPr>
              <a:t>radially</a:t>
            </a:r>
            <a:r>
              <a:rPr lang="en-GB" dirty="0"/>
              <a:t> over central lines of sight of TS, ECE and reflectometer diagnostics: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consistency of individual diagnostic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joint consistency of all diagnostic sensitivities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rgbClr val="0000FF"/>
                </a:solidFill>
              </a:rPr>
              <a:t>Increasing temperature and density</a:t>
            </a:r>
          </a:p>
          <a:p>
            <a:r>
              <a:rPr lang="en-GB" dirty="0"/>
              <a:t>	- Check for non-linear effects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A7D51A-0EA3-9311-A447-DEFF02573D64}"/>
              </a:ext>
            </a:extLst>
          </p:cNvPr>
          <p:cNvCxnSpPr/>
          <p:nvPr/>
        </p:nvCxnSpPr>
        <p:spPr>
          <a:xfrm>
            <a:off x="5007862" y="5667893"/>
            <a:ext cx="22591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82F9B1-5E40-32B0-66AA-B122FFFE7DF2}"/>
              </a:ext>
            </a:extLst>
          </p:cNvPr>
          <p:cNvCxnSpPr>
            <a:cxnSpLocks/>
          </p:cNvCxnSpPr>
          <p:nvPr/>
        </p:nvCxnSpPr>
        <p:spPr>
          <a:xfrm flipV="1">
            <a:off x="5160262" y="4506067"/>
            <a:ext cx="0" cy="1314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85B9F73-9C9B-9567-AA70-8EFD06DAA6AD}"/>
              </a:ext>
            </a:extLst>
          </p:cNvPr>
          <p:cNvSpPr txBox="1"/>
          <p:nvPr/>
        </p:nvSpPr>
        <p:spPr>
          <a:xfrm>
            <a:off x="6013022" y="566789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AEBC22-93E2-1965-A004-A9F8A3B4958E}"/>
              </a:ext>
            </a:extLst>
          </p:cNvPr>
          <p:cNvSpPr txBox="1"/>
          <p:nvPr/>
        </p:nvSpPr>
        <p:spPr>
          <a:xfrm rot="16200000">
            <a:off x="4492842" y="4963930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</a:t>
            </a:r>
            <a:r>
              <a:rPr lang="en-US" dirty="0"/>
              <a:t>, ne</a:t>
            </a:r>
            <a:endParaRPr lang="en-GB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E4F8B80-0FD2-9B0E-A214-6729326F7041}"/>
              </a:ext>
            </a:extLst>
          </p:cNvPr>
          <p:cNvCxnSpPr/>
          <p:nvPr/>
        </p:nvCxnSpPr>
        <p:spPr>
          <a:xfrm flipV="1">
            <a:off x="5362865" y="4711923"/>
            <a:ext cx="1376978" cy="73942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E726BE2-207C-2A7B-EBD6-46B369A25625}"/>
              </a:ext>
            </a:extLst>
          </p:cNvPr>
          <p:cNvSpPr/>
          <p:nvPr/>
        </p:nvSpPr>
        <p:spPr>
          <a:xfrm>
            <a:off x="9349483" y="2154723"/>
            <a:ext cx="1871181" cy="25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21B8AB7E-3030-B10C-F7ED-F4F17EA807C7}"/>
              </a:ext>
            </a:extLst>
          </p:cNvPr>
          <p:cNvSpPr/>
          <p:nvPr/>
        </p:nvSpPr>
        <p:spPr>
          <a:xfrm>
            <a:off x="10191962" y="1893369"/>
            <a:ext cx="174660" cy="404044"/>
          </a:xfrm>
          <a:prstGeom prst="upDownArrow">
            <a:avLst>
              <a:gd name="adj1" fmla="val 56060"/>
              <a:gd name="adj2" fmla="val 40909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D5028B47-CD3E-5456-93BA-A3F25B13607B}"/>
              </a:ext>
            </a:extLst>
          </p:cNvPr>
          <p:cNvSpPr/>
          <p:nvPr/>
        </p:nvSpPr>
        <p:spPr>
          <a:xfrm rot="16200000">
            <a:off x="9327847" y="2683181"/>
            <a:ext cx="174660" cy="404044"/>
          </a:xfrm>
          <a:prstGeom prst="upDownArrow">
            <a:avLst>
              <a:gd name="adj1" fmla="val 56060"/>
              <a:gd name="adj2" fmla="val 40909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9DE743-A030-7466-45DF-0008B31D9B36}"/>
              </a:ext>
            </a:extLst>
          </p:cNvPr>
          <p:cNvSpPr/>
          <p:nvPr/>
        </p:nvSpPr>
        <p:spPr>
          <a:xfrm>
            <a:off x="10135292" y="1556565"/>
            <a:ext cx="288000" cy="28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GB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3BC5A8-656F-48DF-E1BF-C9A574DEE0CD}"/>
              </a:ext>
            </a:extLst>
          </p:cNvPr>
          <p:cNvSpPr/>
          <p:nvPr/>
        </p:nvSpPr>
        <p:spPr>
          <a:xfrm>
            <a:off x="9081257" y="2474133"/>
            <a:ext cx="288000" cy="28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747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BBA8E-4020-FAA9-4D9E-8CB378EB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1822A4-8FA4-F4FC-2308-7DCE3B2359E2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BF8C-EA4C-6C04-22D3-764B48E06667}"/>
              </a:ext>
            </a:extLst>
          </p:cNvPr>
          <p:cNvSpPr txBox="1"/>
          <p:nvPr/>
        </p:nvSpPr>
        <p:spPr>
          <a:xfrm>
            <a:off x="207714" y="809064"/>
            <a:ext cx="117155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the SRO, the diagnostics must deliver calibrated measurements early in the research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will be achieved by calibrating as many diagnostics as possible before the plasma operation i.e. during the manufacture, installation and integrated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diagnostics will require calibration with plasma – SRO Research Plan dedicates 35 days (or ~221 shots) to these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addition to calibration and commissioning plasma discharges, “reference discharge” is proposed 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Track performance of individual diagnostics (calibration factors, alignment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measurements between several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Details of this reference plasma scenario(s) are still to be developed</a:t>
            </a:r>
          </a:p>
          <a:p>
            <a:pPr marL="285750" indent="-285750">
              <a:buFontTx/>
              <a:buChar char="-"/>
            </a:pPr>
            <a:endParaRPr lang="en-GB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382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EEDC7-E1F8-6204-C6BA-BEF34926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E0A75F-EEDE-5C9F-97BE-289A8336692B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Discharge: Data Analysis Scheme 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2F98FB-0A1A-1AC1-4F91-5716C6692931}"/>
                  </a:ext>
                </a:extLst>
              </p:cNvPr>
              <p:cNvSpPr txBox="1"/>
              <p:nvPr/>
            </p:nvSpPr>
            <p:spPr>
              <a:xfrm>
                <a:off x="207714" y="521388"/>
                <a:ext cx="11715581" cy="4850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Conventional Data Analysis Schemes:</a:t>
                </a:r>
              </a:p>
              <a:p>
                <a:r>
                  <a:rPr lang="en-GB" dirty="0"/>
                  <a:t>Given an assumed set of diagnostic information like alignment and sensitivity, each profile diagnostic analyses data independently from other profile diagnostics. One could state this in probabilistic terms as</a:t>
                </a:r>
              </a:p>
              <a:p>
                <a:r>
                  <a:rPr lang="en-US" b="1" dirty="0"/>
                  <a:t>	           ,		           </a:t>
                </a:r>
                <a:r>
                  <a:rPr lang="en-US" dirty="0"/>
                  <a:t>and</a:t>
                </a:r>
                <a:r>
                  <a:rPr lang="en-US" b="1" dirty="0"/>
                  <a:t>                          </a:t>
                </a:r>
                <a:r>
                  <a:rPr lang="en-US" dirty="0"/>
                  <a:t>implying there exist several ne and </a:t>
                </a:r>
                <a:r>
                  <a:rPr lang="en-US" dirty="0" err="1"/>
                  <a:t>Te</a:t>
                </a:r>
                <a:r>
                  <a:rPr lang="en-US" dirty="0"/>
                  <a:t> profiles at the same time,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𝑇𝑆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𝑅𝑒𝑓𝑙</m:t>
                        </m:r>
                      </m:sup>
                    </m:sSub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𝑇𝑆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𝐸𝐶𝐸</m:t>
                        </m:r>
                      </m:sup>
                    </m:sSubSup>
                  </m:oMath>
                </a14:m>
                <a:r>
                  <a:rPr lang="en-US" dirty="0"/>
                  <a:t> could differ for systematic reasons. </a:t>
                </a:r>
              </a:p>
              <a:p>
                <a:r>
                  <a:rPr lang="en-US" b="1" dirty="0"/>
                  <a:t>Bayesian/Probabilistic Scheme:</a:t>
                </a:r>
              </a:p>
              <a:p>
                <a:r>
                  <a:rPr lang="en-GB" dirty="0"/>
                  <a:t>In order to detect and eliminate systematics like changed diagnostic sensitivities, misalignment and non-linear effects, a sophisticated data analysis scheme is needed. As several sources of uncertain information are used to investigate a complex problem, a Bayesian scheme seems the only option to remain objective. Performing Bayesian inference demands accurate models for each diagnostic and plasma physics. Hence, a “boring” reference discharge is essential. Without a suited computational infrastructure, a complex data analysis problem such as the inference of plasma and diagnostic parameters cannot be tackled efficiently. Analysing probabilistically a reference discharge on a regular basis cannot only reveal systematics and rectify them but also monitor the performance of the analysis scheme. </a:t>
                </a:r>
              </a:p>
              <a:p>
                <a:endParaRPr lang="en-GB" dirty="0"/>
              </a:p>
              <a:p>
                <a:r>
                  <a:rPr lang="en-US" b="1" dirty="0"/>
                  <a:t>Example: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2F98FB-0A1A-1AC1-4F91-5716C66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4" y="521388"/>
                <a:ext cx="11715581" cy="4850239"/>
              </a:xfrm>
              <a:prstGeom prst="rect">
                <a:avLst/>
              </a:prstGeom>
              <a:blipFill>
                <a:blip r:embed="rId3"/>
                <a:stretch>
                  <a:fillRect l="-416" t="-755" r="-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E23FF-5DCB-B8FB-3876-CC29E7EC3030}"/>
                  </a:ext>
                </a:extLst>
              </p:cNvPr>
              <p:cNvSpPr/>
              <p:nvPr/>
            </p:nvSpPr>
            <p:spPr>
              <a:xfrm>
                <a:off x="268705" y="1370582"/>
                <a:ext cx="1705296" cy="30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𝑇𝑆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𝑇𝑆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𝑇𝑆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E23FF-5DCB-B8FB-3876-CC29E7EC3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05" y="1370582"/>
                <a:ext cx="1705296" cy="308418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CF84D0-ED41-0001-A30D-6DA247FE3E7C}"/>
                  </a:ext>
                </a:extLst>
              </p:cNvPr>
              <p:cNvSpPr/>
              <p:nvPr/>
            </p:nvSpPr>
            <p:spPr>
              <a:xfrm>
                <a:off x="1974001" y="1370582"/>
                <a:ext cx="1705296" cy="362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𝑅𝑒𝑓𝑙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𝑅𝑒𝑓𝑙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𝑅𝑒𝑓𝑙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CF84D0-ED41-0001-A30D-6DA247FE3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001" y="1370582"/>
                <a:ext cx="1705296" cy="362663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06C5F7-FB71-79B0-AE23-CBAE132C742B}"/>
                  </a:ext>
                </a:extLst>
              </p:cNvPr>
              <p:cNvSpPr/>
              <p:nvPr/>
            </p:nvSpPr>
            <p:spPr>
              <a:xfrm>
                <a:off x="4122782" y="1396915"/>
                <a:ext cx="1735096" cy="30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𝐸𝐶𝐸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𝐸𝐶𝐸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𝐸𝐶𝐸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C06C5F7-FB71-79B0-AE23-CBAE132C7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782" y="1396915"/>
                <a:ext cx="1735096" cy="308418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03BBD5-A96A-AF78-0474-579CE1E0E469}"/>
                  </a:ext>
                </a:extLst>
              </p:cNvPr>
              <p:cNvSpPr/>
              <p:nvPr/>
            </p:nvSpPr>
            <p:spPr>
              <a:xfrm>
                <a:off x="1762402" y="5401629"/>
                <a:ext cx="10709714" cy="340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𝑅𝑒𝑓𝑙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𝐸𝐶𝐸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𝑅𝑒𝑓𝑙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𝐸𝐶𝐸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𝑅𝑒𝑓𝑙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𝐸𝐶𝐸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𝑅𝑒𝑓𝑙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𝑇𝑆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𝐸𝐶𝐸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𝑅𝑒𝑓𝑙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𝐸𝐶𝐸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03BBD5-A96A-AF78-0474-579CE1E0E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402" y="5401629"/>
                <a:ext cx="10709714" cy="34041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>
            <a:extLst>
              <a:ext uri="{FF2B5EF4-FFF2-40B4-BE49-F238E27FC236}">
                <a16:creationId xmlns:a16="http://schemas.microsoft.com/office/drawing/2014/main" id="{454F7ECB-20B6-CC21-63A8-78FD4EB5C7FD}"/>
              </a:ext>
            </a:extLst>
          </p:cNvPr>
          <p:cNvSpPr/>
          <p:nvPr/>
        </p:nvSpPr>
        <p:spPr>
          <a:xfrm rot="5400000">
            <a:off x="3345801" y="3832137"/>
            <a:ext cx="252431" cy="299603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490FCB-C711-CF45-ADD5-A4694A90F2B2}"/>
              </a:ext>
            </a:extLst>
          </p:cNvPr>
          <p:cNvSpPr txBox="1"/>
          <p:nvPr/>
        </p:nvSpPr>
        <p:spPr>
          <a:xfrm>
            <a:off x="2170869" y="4712270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Joint estimation of plasma profiles</a:t>
            </a:r>
          </a:p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and diagnostic calibrations given </a:t>
            </a:r>
          </a:p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plasma data</a:t>
            </a:r>
            <a:endParaRPr lang="en-GB" sz="1200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7847C213-2D2B-08BA-FF4A-58BD93A8D3C3}"/>
              </a:ext>
            </a:extLst>
          </p:cNvPr>
          <p:cNvSpPr/>
          <p:nvPr/>
        </p:nvSpPr>
        <p:spPr>
          <a:xfrm rot="5400000">
            <a:off x="6667684" y="3884317"/>
            <a:ext cx="252431" cy="288984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20AA4F-67CF-2987-EF0A-0B7975C9CE85}"/>
              </a:ext>
            </a:extLst>
          </p:cNvPr>
          <p:cNvSpPr txBox="1"/>
          <p:nvPr/>
        </p:nvSpPr>
        <p:spPr>
          <a:xfrm>
            <a:off x="5391553" y="4338798"/>
            <a:ext cx="288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Deterministic plasma physics and diagnostic models and measurement uncertainties and, if needed, systematic uncertainties to predict</a:t>
            </a:r>
          </a:p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noisy plasma data</a:t>
            </a:r>
            <a:endParaRPr lang="en-GB" sz="1200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E9D6C-3BD6-337D-82D7-3E9A0F8C8233}"/>
              </a:ext>
            </a:extLst>
          </p:cNvPr>
          <p:cNvSpPr txBox="1"/>
          <p:nvPr/>
        </p:nvSpPr>
        <p:spPr>
          <a:xfrm>
            <a:off x="8029781" y="5808495"/>
            <a:ext cx="288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A priori information </a:t>
            </a:r>
          </a:p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on plasma parameters</a:t>
            </a:r>
          </a:p>
          <a:p>
            <a:endParaRPr lang="en-GB" sz="1200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234E351F-BE69-BAB3-D037-4F70024F86AD}"/>
              </a:ext>
            </a:extLst>
          </p:cNvPr>
          <p:cNvSpPr/>
          <p:nvPr/>
        </p:nvSpPr>
        <p:spPr>
          <a:xfrm rot="16200000">
            <a:off x="8658904" y="5352496"/>
            <a:ext cx="206591" cy="83909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B38F58-83F3-2792-8C83-52BF29451EE1}"/>
              </a:ext>
            </a:extLst>
          </p:cNvPr>
          <p:cNvSpPr txBox="1"/>
          <p:nvPr/>
        </p:nvSpPr>
        <p:spPr>
          <a:xfrm>
            <a:off x="8942330" y="4523465"/>
            <a:ext cx="288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A priori information on calibration as determined by individual/disjoint </a:t>
            </a:r>
          </a:p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calibration procedures</a:t>
            </a:r>
            <a:endParaRPr lang="en-GB" sz="1200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AA08A8FC-C231-BD1C-BC03-973C9B58126B}"/>
              </a:ext>
            </a:extLst>
          </p:cNvPr>
          <p:cNvSpPr/>
          <p:nvPr/>
        </p:nvSpPr>
        <p:spPr>
          <a:xfrm rot="5400000">
            <a:off x="9954538" y="4430232"/>
            <a:ext cx="252432" cy="179801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46554C6F-0CCA-1C3F-526C-75F87ACDCA9E}"/>
              </a:ext>
            </a:extLst>
          </p:cNvPr>
          <p:cNvSpPr/>
          <p:nvPr/>
        </p:nvSpPr>
        <p:spPr>
          <a:xfrm rot="16200000">
            <a:off x="2070746" y="5530610"/>
            <a:ext cx="267777" cy="46126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7E0B12-2B62-3DE2-9B12-C8CC7514D95D}"/>
              </a:ext>
            </a:extLst>
          </p:cNvPr>
          <p:cNvSpPr txBox="1"/>
          <p:nvPr/>
        </p:nvSpPr>
        <p:spPr>
          <a:xfrm>
            <a:off x="1259553" y="5874066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Only one ne profile and one </a:t>
            </a:r>
            <a:r>
              <a:rPr lang="en-US" sz="1200" b="1" dirty="0" err="1">
                <a:solidFill>
                  <a:srgbClr val="0099FF"/>
                </a:solidFill>
                <a:latin typeface="Comic Sans MS" panose="030F0702030302020204" pitchFamily="66" charset="0"/>
              </a:rPr>
              <a:t>Te</a:t>
            </a:r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 profile </a:t>
            </a:r>
          </a:p>
          <a:p>
            <a:r>
              <a:rPr lang="en-US" sz="1200" b="1" dirty="0">
                <a:solidFill>
                  <a:srgbClr val="0099FF"/>
                </a:solidFill>
                <a:latin typeface="Comic Sans MS" panose="030F0702030302020204" pitchFamily="66" charset="0"/>
              </a:rPr>
              <a:t>exist in plasma</a:t>
            </a:r>
            <a:endParaRPr lang="en-GB" sz="1200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7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4ED5F3-6279-EAEE-2A0C-5423B2374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26966"/>
              </p:ext>
            </p:extLst>
          </p:nvPr>
        </p:nvGraphicFramePr>
        <p:xfrm>
          <a:off x="0" y="0"/>
          <a:ext cx="12191997" cy="6724963"/>
        </p:xfrm>
        <a:graphic>
          <a:graphicData uri="http://schemas.openxmlformats.org/drawingml/2006/table">
            <a:tbl>
              <a:tblPr/>
              <a:tblGrid>
                <a:gridCol w="1818167">
                  <a:extLst>
                    <a:ext uri="{9D8B030D-6E8A-4147-A177-3AD203B41FA5}">
                      <a16:colId xmlns:a16="http://schemas.microsoft.com/office/drawing/2014/main" val="1481972770"/>
                    </a:ext>
                  </a:extLst>
                </a:gridCol>
                <a:gridCol w="206458">
                  <a:extLst>
                    <a:ext uri="{9D8B030D-6E8A-4147-A177-3AD203B41FA5}">
                      <a16:colId xmlns:a16="http://schemas.microsoft.com/office/drawing/2014/main" val="3256383506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1978380707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332339844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385546841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455579885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1471371228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401929789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645081523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117874812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1862271768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811860689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60142479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144856614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189813689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4247235517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117739736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1178354346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091950136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4048499449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491667008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920879014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159422883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4135548545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478129472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4274168479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1521762222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161667132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1270856258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501415267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101318331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644261224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955173306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692840141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127879881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2299822892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3931135107"/>
                    </a:ext>
                  </a:extLst>
                </a:gridCol>
                <a:gridCol w="282427">
                  <a:extLst>
                    <a:ext uri="{9D8B030D-6E8A-4147-A177-3AD203B41FA5}">
                      <a16:colId xmlns:a16="http://schemas.microsoft.com/office/drawing/2014/main" val="155692849"/>
                    </a:ext>
                  </a:extLst>
                </a:gridCol>
              </a:tblGrid>
              <a:tr h="75181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GB" sz="600" b="0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530" marR="1530" marT="1530" marB="0" anchor="ctr">
                    <a:lnL w="6350" cap="flat" cmpd="sng" algn="ctr">
                      <a:solidFill>
                        <a:srgbClr val="7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Magnetics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7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Neutron Activation System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Divertor Neutron Flux Monitors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Core Plasma Thomson Scattering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Thomson Scattering - Edge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Toroidal Interf./Polarimeter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Polarimeter Poloidal 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Bolometers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H-Alpha (+ visible spectroscopy)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VUV Survey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Divertor Impurity Monitor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Core Imaging X-Ray Spectrometer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Visible Spectroscopy Reference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Radial X-ray Camera Advanced Detectors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Radial X-ray Camera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Neutral Particle Analyser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X-Ray Crystal Spec Survey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Hard X-ray Monitor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Divertor VUV Spectroscopy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VUV Edge Imaging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Electron Cyclotron Emission 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Reflectometer LFS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Reflectometer HFS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Density Interferometer Polarimeter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Vis/IR Cameras, (Equatorial Ports)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Thermocouple 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Pressure Gauges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Residual Gas Analyzers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IR Thermography  (divertor)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Langmuir Probes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Erosion monitor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Dust Monitor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sv-SE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Vis/IR Cameras (Upper Ports)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In-Vessel ECH detectors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Tritium Monitor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FW Samples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65678"/>
                          </a:solidFill>
                          <a:effectLst/>
                          <a:latin typeface="Tahoma" panose="020B0604030504040204" pitchFamily="34" charset="0"/>
                        </a:rPr>
                        <a:t>Boundary Imaging System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19235"/>
                  </a:ext>
                </a:extLst>
              </a:tr>
              <a:tr h="751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Plasma current, position, shape, loop voltage and </a:t>
                      </a:r>
                      <a:r>
                        <a:rPr lang="el-GR" sz="600" b="0" i="0" u="none" strike="noStrike" dirty="0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β</a:t>
                      </a:r>
                      <a:r>
                        <a:rPr lang="en-GB" sz="600" b="0" i="0" u="none" strike="noStrike" dirty="0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p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29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57317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Prad total (incl. transient)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27114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∫ne dl / ∫ dl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30757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Fusion power &amp; Total neutron flux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97665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Br/&lt;Bp&gt;  RWM + Error Field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386176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Btheta(complex, at wall)/&lt;Bp&gt;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3724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Plasma rotation (vPOL &amp; vTOR)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44156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nT / nD Core (Integral)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39746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C,O influx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6329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Be, Cu, W influx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4495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Be influx distribution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77954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pt-B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Be, C, O, Cu Ne, Ar, Kr, W rel. conc.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8118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fr-F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Extrinsic (Ne, Ar, Kr) influx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66411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Line averaged Zeff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0105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ELM radiation bursts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6388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ELM density transient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11747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ELM temperature transient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94211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L-H D</a:t>
                      </a:r>
                      <a:r>
                        <a:rPr lang="el-G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α </a:t>
                      </a: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step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7497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Runaway electrons Emax &amp; current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66193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Gas composition  (Fuel, He, impurities) (P div)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73548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Gas pressure, divertor (Pdiv)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42158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Max. surface temperature, divertor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95448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Fine surface metrology - Divertor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61139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Fine net erosion and redeposition - first wall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03153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Position of the ionization front, divertor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22498"/>
                  </a:ext>
                </a:extLst>
              </a:tr>
              <a:tr h="92441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Surface luminance and temperature (incl ELMs), FW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28582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Gas composition  (Fuel, He, impurities)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17467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Gas pressure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91681"/>
                  </a:ext>
                </a:extLst>
              </a:tr>
              <a:tr h="17281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Poloidal current one sector / current distr. Div cassette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26035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Toroidal Magnetic Field BT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72708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Core Te profile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41351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Edge Te profile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94593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Core ne profile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26532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Edge ne profile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7652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Current profile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52304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Zeff profile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76416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Fishbone Btheta(mode) / &lt;Bp&gt;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8358"/>
                  </a:ext>
                </a:extLst>
              </a:tr>
              <a:tr h="97473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NTM δT / Te. (complex; 100ms integration time)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49572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TAE Btheta(complex) / &lt;Bp&gt;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46627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fr-F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TAE δN / n, δT/T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69504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Core Ti profile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1133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fr-F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Fractional content profile, Z &gt;10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52713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fr-F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Fractional content profile, Z ≤ 10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85245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nH/nD, nT/nD, edge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180356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First wall neutron fluence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50636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Γ</a:t>
                      </a: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Be, </a:t>
                      </a:r>
                      <a:r>
                        <a:rPr lang="el-G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Γ</a:t>
                      </a: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c, </a:t>
                      </a:r>
                      <a:r>
                        <a:rPr lang="el-G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Γ</a:t>
                      </a: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w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40837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l-G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Γ</a:t>
                      </a: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d, </a:t>
                      </a:r>
                      <a:r>
                        <a:rPr lang="el-G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Γ</a:t>
                      </a: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t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81985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ne &amp; parallel ion heat flux, divertor target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77815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Te, divertor target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28212"/>
                  </a:ext>
                </a:extLst>
              </a:tr>
              <a:tr h="17281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fr-F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Radiation profile (divertor, main plasma, upper X point)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09048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Surface temperature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6180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nHe, divertor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86874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nH/nD &amp; nT/nD, divertor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70164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ne and Te Divertor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93827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Ti profile, divertor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07821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nH/nD, core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93862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D+T Influx in Chamber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2092"/>
                  </a:ext>
                </a:extLst>
              </a:tr>
              <a:tr h="194214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 dirty="0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Surface Concentration of mobilizable dust, dust distribution, viewing of dust on and under divertor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28397"/>
                  </a:ext>
                </a:extLst>
              </a:tr>
              <a:tr h="1063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fr-FR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Divertor Surface H, D, T Concentration (Inner baffle)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3503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First Wall Surface H, D, T Concentration 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23591"/>
                  </a:ext>
                </a:extLst>
              </a:tr>
              <a:tr h="87476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GB" sz="600" b="0" i="0" u="none" strike="noStrike">
                          <a:solidFill>
                            <a:srgbClr val="4C68A2"/>
                          </a:solidFill>
                          <a:effectLst/>
                          <a:latin typeface="Tahoma" panose="020B0604030504040204" pitchFamily="34" charset="0"/>
                        </a:rPr>
                        <a:t>In-vessel ECH stray radiation intensity</a:t>
                      </a:r>
                    </a:p>
                  </a:txBody>
                  <a:tcPr marL="1530" marR="1530" marT="1530" marB="0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6EE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1530" marR="1530" marT="1530" marB="0" vert="vert270" anchor="ctr">
                    <a:lnL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732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D2A620-ECE3-513F-2665-DCB05B4E7CB8}"/>
              </a:ext>
            </a:extLst>
          </p:cNvPr>
          <p:cNvSpPr txBox="1"/>
          <p:nvPr/>
        </p:nvSpPr>
        <p:spPr>
          <a:xfrm>
            <a:off x="8399728" y="6665373"/>
            <a:ext cx="38683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+ In-Vessel Viewing System and Tokamak Monitoring System</a:t>
            </a:r>
            <a:endParaRPr lang="en-GB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523B2-B365-406F-A885-C6B9031758DF}"/>
              </a:ext>
            </a:extLst>
          </p:cNvPr>
          <p:cNvSpPr/>
          <p:nvPr/>
        </p:nvSpPr>
        <p:spPr>
          <a:xfrm>
            <a:off x="2002971" y="6738331"/>
            <a:ext cx="360000" cy="10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D6D69-8A63-E848-4981-5E5005600DF5}"/>
              </a:ext>
            </a:extLst>
          </p:cNvPr>
          <p:cNvSpPr txBox="1"/>
          <p:nvPr/>
        </p:nvSpPr>
        <p:spPr>
          <a:xfrm>
            <a:off x="2304581" y="6670235"/>
            <a:ext cx="1470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Primary Contribution</a:t>
            </a:r>
            <a:endParaRPr lang="en-GB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0F71A-F461-E5E8-7454-A3121D07E3A4}"/>
              </a:ext>
            </a:extLst>
          </p:cNvPr>
          <p:cNvSpPr/>
          <p:nvPr/>
        </p:nvSpPr>
        <p:spPr>
          <a:xfrm>
            <a:off x="3896465" y="6738331"/>
            <a:ext cx="360000" cy="10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BCE46-33F9-FEFF-29FB-C44F8DCF0AC5}"/>
              </a:ext>
            </a:extLst>
          </p:cNvPr>
          <p:cNvSpPr txBox="1"/>
          <p:nvPr/>
        </p:nvSpPr>
        <p:spPr>
          <a:xfrm>
            <a:off x="4198696" y="6665020"/>
            <a:ext cx="1401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Backup Contribution</a:t>
            </a:r>
            <a:endParaRPr lang="en-GB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1C8AB-C80C-E888-E66B-33589F328B81}"/>
              </a:ext>
            </a:extLst>
          </p:cNvPr>
          <p:cNvSpPr/>
          <p:nvPr/>
        </p:nvSpPr>
        <p:spPr>
          <a:xfrm>
            <a:off x="7376160" y="0"/>
            <a:ext cx="870857" cy="67383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D5390-8580-633D-0472-F914B80393AC}"/>
              </a:ext>
            </a:extLst>
          </p:cNvPr>
          <p:cNvSpPr/>
          <p:nvPr/>
        </p:nvSpPr>
        <p:spPr>
          <a:xfrm>
            <a:off x="1820091" y="11668"/>
            <a:ext cx="182880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CD3C3C-F611-C88A-597B-FAF96EAB7F65}"/>
              </a:ext>
            </a:extLst>
          </p:cNvPr>
          <p:cNvSpPr/>
          <p:nvPr/>
        </p:nvSpPr>
        <p:spPr>
          <a:xfrm>
            <a:off x="3187338" y="11667"/>
            <a:ext cx="243842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99F6CF-96E2-B2E3-8DC7-D0D8A4555515}"/>
              </a:ext>
            </a:extLst>
          </p:cNvPr>
          <p:cNvSpPr/>
          <p:nvPr/>
        </p:nvSpPr>
        <p:spPr>
          <a:xfrm>
            <a:off x="4007477" y="11666"/>
            <a:ext cx="255317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BF80DC-3267-D679-8444-2C5CF60316E9}"/>
              </a:ext>
            </a:extLst>
          </p:cNvPr>
          <p:cNvSpPr/>
          <p:nvPr/>
        </p:nvSpPr>
        <p:spPr>
          <a:xfrm>
            <a:off x="5148352" y="-850"/>
            <a:ext cx="277088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138B-155B-7895-DD60-AE5542EFAD91}"/>
              </a:ext>
            </a:extLst>
          </p:cNvPr>
          <p:cNvSpPr/>
          <p:nvPr/>
        </p:nvSpPr>
        <p:spPr>
          <a:xfrm>
            <a:off x="6538165" y="0"/>
            <a:ext cx="277088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953DE7-AF7E-112C-7C77-D114E827FC68}"/>
              </a:ext>
            </a:extLst>
          </p:cNvPr>
          <p:cNvSpPr/>
          <p:nvPr/>
        </p:nvSpPr>
        <p:spPr>
          <a:xfrm>
            <a:off x="8252853" y="11666"/>
            <a:ext cx="277088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80B5CB-5676-8E5E-2C26-2D0EE065BFDB}"/>
              </a:ext>
            </a:extLst>
          </p:cNvPr>
          <p:cNvSpPr/>
          <p:nvPr/>
        </p:nvSpPr>
        <p:spPr>
          <a:xfrm>
            <a:off x="8510655" y="11665"/>
            <a:ext cx="277088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DE5A17-2576-087E-9A78-6A366F12D9A5}"/>
              </a:ext>
            </a:extLst>
          </p:cNvPr>
          <p:cNvSpPr/>
          <p:nvPr/>
        </p:nvSpPr>
        <p:spPr>
          <a:xfrm>
            <a:off x="9090624" y="11665"/>
            <a:ext cx="277088" cy="74374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66E56-B4C4-35A6-9A0B-62B17044E7A5}"/>
              </a:ext>
            </a:extLst>
          </p:cNvPr>
          <p:cNvSpPr txBox="1"/>
          <p:nvPr/>
        </p:nvSpPr>
        <p:spPr>
          <a:xfrm>
            <a:off x="9051439" y="896983"/>
            <a:ext cx="2595582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Limiter plasma initiation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29A5C9-45CC-7BD6-ECE6-6372CA36D364}"/>
              </a:ext>
            </a:extLst>
          </p:cNvPr>
          <p:cNvSpPr txBox="1"/>
          <p:nvPr/>
        </p:nvSpPr>
        <p:spPr>
          <a:xfrm>
            <a:off x="9051439" y="1319684"/>
            <a:ext cx="3034805" cy="369332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X-point formation @ 3.5MA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56CED-CEBB-D0E6-46F8-F2A0F5E628B0}"/>
              </a:ext>
            </a:extLst>
          </p:cNvPr>
          <p:cNvSpPr/>
          <p:nvPr/>
        </p:nvSpPr>
        <p:spPr>
          <a:xfrm>
            <a:off x="2595355" y="11665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005EF2-45CE-4EED-162E-4B9D10332E8C}"/>
              </a:ext>
            </a:extLst>
          </p:cNvPr>
          <p:cNvSpPr/>
          <p:nvPr/>
        </p:nvSpPr>
        <p:spPr>
          <a:xfrm>
            <a:off x="3727107" y="11665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0B41F2-B0C0-583E-9175-51F33D7799CC}"/>
              </a:ext>
            </a:extLst>
          </p:cNvPr>
          <p:cNvSpPr/>
          <p:nvPr/>
        </p:nvSpPr>
        <p:spPr>
          <a:xfrm>
            <a:off x="4297544" y="11664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B74FD0-1B99-1275-6819-FD5C98DEB4E8}"/>
              </a:ext>
            </a:extLst>
          </p:cNvPr>
          <p:cNvSpPr/>
          <p:nvPr/>
        </p:nvSpPr>
        <p:spPr>
          <a:xfrm>
            <a:off x="6262982" y="-851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EEB32C-0D85-4290-39D8-03C3CCA26402}"/>
              </a:ext>
            </a:extLst>
          </p:cNvPr>
          <p:cNvSpPr/>
          <p:nvPr/>
        </p:nvSpPr>
        <p:spPr>
          <a:xfrm>
            <a:off x="7381650" y="11664"/>
            <a:ext cx="291464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3BB687-E247-2CD0-F2D0-37A550F0EAF5}"/>
              </a:ext>
            </a:extLst>
          </p:cNvPr>
          <p:cNvSpPr/>
          <p:nvPr/>
        </p:nvSpPr>
        <p:spPr>
          <a:xfrm>
            <a:off x="7102551" y="11664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D86B25-4FFB-AED1-8AF6-608AE20ED1C6}"/>
              </a:ext>
            </a:extLst>
          </p:cNvPr>
          <p:cNvSpPr/>
          <p:nvPr/>
        </p:nvSpPr>
        <p:spPr>
          <a:xfrm>
            <a:off x="7681435" y="11664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F08FA7-5191-FFD6-EFF5-B81A9C511BE7}"/>
              </a:ext>
            </a:extLst>
          </p:cNvPr>
          <p:cNvSpPr/>
          <p:nvPr/>
        </p:nvSpPr>
        <p:spPr>
          <a:xfrm>
            <a:off x="7939237" y="11663"/>
            <a:ext cx="281666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9FBB32A-9683-AC1B-DB02-A3B45CD558DA}"/>
              </a:ext>
            </a:extLst>
          </p:cNvPr>
          <p:cNvSpPr/>
          <p:nvPr/>
        </p:nvSpPr>
        <p:spPr>
          <a:xfrm>
            <a:off x="11070316" y="11662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FF531-FB79-9732-2397-D2BEB3FA3E89}"/>
              </a:ext>
            </a:extLst>
          </p:cNvPr>
          <p:cNvSpPr/>
          <p:nvPr/>
        </p:nvSpPr>
        <p:spPr>
          <a:xfrm>
            <a:off x="9383727" y="11661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758270-A0FF-291F-ED6D-142DBB2ABDAA}"/>
              </a:ext>
            </a:extLst>
          </p:cNvPr>
          <p:cNvSpPr/>
          <p:nvPr/>
        </p:nvSpPr>
        <p:spPr>
          <a:xfrm>
            <a:off x="9944568" y="11661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FCCA16-7960-DED5-F440-0E44561C4074}"/>
              </a:ext>
            </a:extLst>
          </p:cNvPr>
          <p:cNvSpPr/>
          <p:nvPr/>
        </p:nvSpPr>
        <p:spPr>
          <a:xfrm>
            <a:off x="10791107" y="11661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8466D4-361F-C82C-21DE-C0123ADCC282}"/>
              </a:ext>
            </a:extLst>
          </p:cNvPr>
          <p:cNvSpPr/>
          <p:nvPr/>
        </p:nvSpPr>
        <p:spPr>
          <a:xfrm>
            <a:off x="9663278" y="11661"/>
            <a:ext cx="255317" cy="743747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5E527B-A86F-65A5-4D03-62479748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569"/>
          <a:stretch>
            <a:fillRect/>
          </a:stretch>
        </p:blipFill>
        <p:spPr>
          <a:xfrm>
            <a:off x="6177507" y="2630908"/>
            <a:ext cx="5898684" cy="254198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E7DC06-88E9-5974-1866-EA711C68DD5A}"/>
              </a:ext>
            </a:extLst>
          </p:cNvPr>
          <p:cNvSpPr/>
          <p:nvPr/>
        </p:nvSpPr>
        <p:spPr>
          <a:xfrm>
            <a:off x="6538165" y="2751909"/>
            <a:ext cx="1398587" cy="67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5D6A-3C91-307A-4BFC-67E627C18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A2848A-DC82-7045-A026-2B4A8320C356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Calibration – from manufacturing to operation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5094CB-610D-30D8-20D0-5987CD5354E0}"/>
              </a:ext>
            </a:extLst>
          </p:cNvPr>
          <p:cNvSpPr/>
          <p:nvPr/>
        </p:nvSpPr>
        <p:spPr>
          <a:xfrm>
            <a:off x="165460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Manufacturing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CE784-2AD5-12D1-4FDB-F60306C527C4}"/>
              </a:ext>
            </a:extLst>
          </p:cNvPr>
          <p:cNvSpPr/>
          <p:nvPr/>
        </p:nvSpPr>
        <p:spPr>
          <a:xfrm>
            <a:off x="3270404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On-site installation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4552D-914C-4C17-1EA8-ABDB2A910CF1}"/>
              </a:ext>
            </a:extLst>
          </p:cNvPr>
          <p:cNvSpPr/>
          <p:nvPr/>
        </p:nvSpPr>
        <p:spPr>
          <a:xfrm>
            <a:off x="6410186" y="798291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Integrated Commissioning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38413-9CA9-CD85-EF1C-629A575A0F41}"/>
              </a:ext>
            </a:extLst>
          </p:cNvPr>
          <p:cNvSpPr/>
          <p:nvPr/>
        </p:nvSpPr>
        <p:spPr>
          <a:xfrm>
            <a:off x="9549632" y="807000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Plasma Operation</a:t>
            </a:r>
            <a:endParaRPr lang="en-GB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959320C-AC30-A666-A463-EB3C9AD20AF4}"/>
              </a:ext>
            </a:extLst>
          </p:cNvPr>
          <p:cNvSpPr/>
          <p:nvPr/>
        </p:nvSpPr>
        <p:spPr>
          <a:xfrm>
            <a:off x="2771670" y="1027610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210C8F5-2CB9-9CB9-DE0F-01595EB8515F}"/>
              </a:ext>
            </a:extLst>
          </p:cNvPr>
          <p:cNvSpPr/>
          <p:nvPr/>
        </p:nvSpPr>
        <p:spPr>
          <a:xfrm>
            <a:off x="5878792" y="1016004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CBA27D-0F0D-1DE3-85E5-0AB338E794B2}"/>
              </a:ext>
            </a:extLst>
          </p:cNvPr>
          <p:cNvSpPr/>
          <p:nvPr/>
        </p:nvSpPr>
        <p:spPr>
          <a:xfrm>
            <a:off x="9018575" y="1007295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8B3B5-7CF0-1935-2D67-901FB598B5AD}"/>
              </a:ext>
            </a:extLst>
          </p:cNvPr>
          <p:cNvSpPr txBox="1"/>
          <p:nvPr/>
        </p:nvSpPr>
        <p:spPr>
          <a:xfrm>
            <a:off x="10514086" y="4832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3C474-257D-FED5-3EAF-EBA66BB516F8}"/>
              </a:ext>
            </a:extLst>
          </p:cNvPr>
          <p:cNvSpPr txBox="1"/>
          <p:nvPr/>
        </p:nvSpPr>
        <p:spPr>
          <a:xfrm>
            <a:off x="3993502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9ACD6-3DF2-9CBF-F80F-A556C1140F94}"/>
              </a:ext>
            </a:extLst>
          </p:cNvPr>
          <p:cNvSpPr txBox="1"/>
          <p:nvPr/>
        </p:nvSpPr>
        <p:spPr>
          <a:xfrm>
            <a:off x="815658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1028BB-EDCD-E60B-746F-2A2E482D24C5}"/>
              </a:ext>
            </a:extLst>
          </p:cNvPr>
          <p:cNvSpPr txBox="1"/>
          <p:nvPr/>
        </p:nvSpPr>
        <p:spPr>
          <a:xfrm>
            <a:off x="6947935" y="48259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2033 – 2034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D75B-F7F0-27E7-C41E-9F57EA1E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35C0AE9-1F93-8950-3E78-7B306D3F648A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Calibration – from manufacturing to operation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BFE66-8349-2F3B-F862-F2A1F7B46726}"/>
              </a:ext>
            </a:extLst>
          </p:cNvPr>
          <p:cNvSpPr/>
          <p:nvPr/>
        </p:nvSpPr>
        <p:spPr>
          <a:xfrm>
            <a:off x="165460" y="818606"/>
            <a:ext cx="2542903" cy="6966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Manufacturing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402F2-8749-CEAD-7522-42B24C29D618}"/>
              </a:ext>
            </a:extLst>
          </p:cNvPr>
          <p:cNvSpPr/>
          <p:nvPr/>
        </p:nvSpPr>
        <p:spPr>
          <a:xfrm>
            <a:off x="3270404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On-site installation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B7495-172F-E1DD-CE31-D9009D49172F}"/>
              </a:ext>
            </a:extLst>
          </p:cNvPr>
          <p:cNvSpPr/>
          <p:nvPr/>
        </p:nvSpPr>
        <p:spPr>
          <a:xfrm>
            <a:off x="6410186" y="798291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Integrated Commissioning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7CA19-6A8C-1E53-FD07-38BEDC7EE52D}"/>
              </a:ext>
            </a:extLst>
          </p:cNvPr>
          <p:cNvSpPr/>
          <p:nvPr/>
        </p:nvSpPr>
        <p:spPr>
          <a:xfrm>
            <a:off x="9549632" y="807000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Plasma Operation</a:t>
            </a:r>
            <a:endParaRPr lang="en-GB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BFF9CAC-DA14-D218-D36F-AC0D2B9D07F6}"/>
              </a:ext>
            </a:extLst>
          </p:cNvPr>
          <p:cNvSpPr/>
          <p:nvPr/>
        </p:nvSpPr>
        <p:spPr>
          <a:xfrm>
            <a:off x="2771670" y="1027610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3EF567-EE76-CC16-0122-ED30308F804A}"/>
              </a:ext>
            </a:extLst>
          </p:cNvPr>
          <p:cNvSpPr/>
          <p:nvPr/>
        </p:nvSpPr>
        <p:spPr>
          <a:xfrm>
            <a:off x="5878792" y="1016004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715CA3-0817-7160-C4D4-934CE18554F0}"/>
              </a:ext>
            </a:extLst>
          </p:cNvPr>
          <p:cNvSpPr/>
          <p:nvPr/>
        </p:nvSpPr>
        <p:spPr>
          <a:xfrm>
            <a:off x="9018575" y="1007295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8C236-858F-C59E-F078-D6474EA4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3" y="1909453"/>
            <a:ext cx="3386449" cy="4910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E05E9-DCA0-5F38-A131-1D4829E1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57" y="1909453"/>
            <a:ext cx="3945974" cy="3930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395A08-451F-7617-C84B-DECF18357CDF}"/>
              </a:ext>
            </a:extLst>
          </p:cNvPr>
          <p:cNvSpPr txBox="1"/>
          <p:nvPr/>
        </p:nvSpPr>
        <p:spPr>
          <a:xfrm>
            <a:off x="10514086" y="4832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9CB39-E75D-B298-FAAB-6B8E5FF1EC3F}"/>
              </a:ext>
            </a:extLst>
          </p:cNvPr>
          <p:cNvSpPr txBox="1"/>
          <p:nvPr/>
        </p:nvSpPr>
        <p:spPr>
          <a:xfrm>
            <a:off x="3993502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36923-45AA-6086-7644-D29EAB815BA8}"/>
              </a:ext>
            </a:extLst>
          </p:cNvPr>
          <p:cNvSpPr txBox="1"/>
          <p:nvPr/>
        </p:nvSpPr>
        <p:spPr>
          <a:xfrm>
            <a:off x="815658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3419F-2370-99B9-423A-AC1DF27B7E80}"/>
              </a:ext>
            </a:extLst>
          </p:cNvPr>
          <p:cNvSpPr txBox="1"/>
          <p:nvPr/>
        </p:nvSpPr>
        <p:spPr>
          <a:xfrm>
            <a:off x="6947935" y="48259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2033 – 2034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EA910-CCB6-E0FA-028F-4F58108525F7}"/>
              </a:ext>
            </a:extLst>
          </p:cNvPr>
          <p:cNvSpPr txBox="1"/>
          <p:nvPr/>
        </p:nvSpPr>
        <p:spPr>
          <a:xfrm>
            <a:off x="7550331" y="4921321"/>
            <a:ext cx="454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Calibration of ITER Hall sensors in NMR medical magnet (B ~ </a:t>
            </a:r>
            <a:r>
              <a:rPr lang="en-US" sz="2000" dirty="0" err="1"/>
              <a:t>V</a:t>
            </a:r>
            <a:r>
              <a:rPr lang="en-US" sz="2000" baseline="-25000" dirty="0" err="1"/>
              <a:t>Hall</a:t>
            </a:r>
            <a:r>
              <a:rPr lang="en-US" sz="2000" dirty="0"/>
              <a:t>)</a:t>
            </a:r>
            <a:endParaRPr lang="en-GB" sz="2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1ED642-2726-5529-EDE7-B51F0D74BEF6}"/>
              </a:ext>
            </a:extLst>
          </p:cNvPr>
          <p:cNvCxnSpPr/>
          <p:nvPr/>
        </p:nvCxnSpPr>
        <p:spPr>
          <a:xfrm flipH="1">
            <a:off x="2547991" y="3606229"/>
            <a:ext cx="2527443" cy="688369"/>
          </a:xfrm>
          <a:prstGeom prst="straightConnector1">
            <a:avLst/>
          </a:prstGeom>
          <a:ln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4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76F8-3B46-DEDC-1655-552C4D13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855237F-38D3-0B5F-D311-E9D5F6978E2A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Calibration – from manufacturing to operation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CDAEA1-A533-5DEE-B911-78E4A40E7248}"/>
              </a:ext>
            </a:extLst>
          </p:cNvPr>
          <p:cNvSpPr/>
          <p:nvPr/>
        </p:nvSpPr>
        <p:spPr>
          <a:xfrm>
            <a:off x="3270404" y="818606"/>
            <a:ext cx="2542903" cy="6966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On-site installation</a:t>
            </a:r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D7681-E78B-F495-BF7C-250F6395E9FF}"/>
              </a:ext>
            </a:extLst>
          </p:cNvPr>
          <p:cNvSpPr/>
          <p:nvPr/>
        </p:nvSpPr>
        <p:spPr>
          <a:xfrm>
            <a:off x="6410186" y="798291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Integrated Commissioning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1570B-413D-BE0D-363D-CCF3CB2DE5C2}"/>
              </a:ext>
            </a:extLst>
          </p:cNvPr>
          <p:cNvSpPr/>
          <p:nvPr/>
        </p:nvSpPr>
        <p:spPr>
          <a:xfrm>
            <a:off x="9549632" y="807000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Plasma Operation</a:t>
            </a:r>
            <a:endParaRPr lang="en-GB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BE96F4-83FF-AD49-207B-C0059F78D949}"/>
              </a:ext>
            </a:extLst>
          </p:cNvPr>
          <p:cNvSpPr/>
          <p:nvPr/>
        </p:nvSpPr>
        <p:spPr>
          <a:xfrm>
            <a:off x="2771670" y="1027610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EF2CEA-B003-8CB8-804F-34FD180702E5}"/>
              </a:ext>
            </a:extLst>
          </p:cNvPr>
          <p:cNvSpPr/>
          <p:nvPr/>
        </p:nvSpPr>
        <p:spPr>
          <a:xfrm>
            <a:off x="5878792" y="1016004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D27F197-5735-CA6A-B576-0549C07B7E77}"/>
              </a:ext>
            </a:extLst>
          </p:cNvPr>
          <p:cNvSpPr/>
          <p:nvPr/>
        </p:nvSpPr>
        <p:spPr>
          <a:xfrm>
            <a:off x="9018575" y="1007295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AFFE70-9415-D2E3-F5EB-C162EAA3F44B}"/>
              </a:ext>
            </a:extLst>
          </p:cNvPr>
          <p:cNvSpPr/>
          <p:nvPr/>
        </p:nvSpPr>
        <p:spPr>
          <a:xfrm>
            <a:off x="165460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Manufacturing</a:t>
            </a:r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4B0BDE-8915-DA0A-30CD-BEB8A2A7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04" y="2707449"/>
            <a:ext cx="4486458" cy="3923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BF8AE6-C653-7591-CCAA-D121A063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792" y="2295366"/>
            <a:ext cx="3425864" cy="2150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3DE086-918D-0578-FE46-2A58EFBB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929" y="4579585"/>
            <a:ext cx="3098599" cy="2190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1624B-8BD9-5D93-02FB-1F31E679FAEE}"/>
              </a:ext>
            </a:extLst>
          </p:cNvPr>
          <p:cNvSpPr txBox="1"/>
          <p:nvPr/>
        </p:nvSpPr>
        <p:spPr>
          <a:xfrm>
            <a:off x="8986514" y="34290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IR and ECE end-effector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0CF2E-DA6D-5054-3043-633F407FECC9}"/>
              </a:ext>
            </a:extLst>
          </p:cNvPr>
          <p:cNvSpPr txBox="1"/>
          <p:nvPr/>
        </p:nvSpPr>
        <p:spPr>
          <a:xfrm>
            <a:off x="9018575" y="519201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Microwave end-effector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E5477-EE24-EDCA-52EA-41F63FBE08CB}"/>
              </a:ext>
            </a:extLst>
          </p:cNvPr>
          <p:cNvSpPr txBox="1"/>
          <p:nvPr/>
        </p:nvSpPr>
        <p:spPr>
          <a:xfrm>
            <a:off x="10514086" y="4832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BDBEE-0761-66D3-A53A-DB5D7288C88C}"/>
              </a:ext>
            </a:extLst>
          </p:cNvPr>
          <p:cNvSpPr txBox="1"/>
          <p:nvPr/>
        </p:nvSpPr>
        <p:spPr>
          <a:xfrm>
            <a:off x="3993502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EB853-EF3E-668E-D34E-059C4A63647F}"/>
              </a:ext>
            </a:extLst>
          </p:cNvPr>
          <p:cNvSpPr txBox="1"/>
          <p:nvPr/>
        </p:nvSpPr>
        <p:spPr>
          <a:xfrm>
            <a:off x="815658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442400-A185-15A9-2B0B-AC8F78A6BD97}"/>
              </a:ext>
            </a:extLst>
          </p:cNvPr>
          <p:cNvSpPr txBox="1"/>
          <p:nvPr/>
        </p:nvSpPr>
        <p:spPr>
          <a:xfrm>
            <a:off x="6947935" y="48259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2033 – 2034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583224-BB63-7E8B-A246-8E0AB19CB0BD}"/>
              </a:ext>
            </a:extLst>
          </p:cNvPr>
          <p:cNvSpPr txBox="1"/>
          <p:nvPr/>
        </p:nvSpPr>
        <p:spPr>
          <a:xfrm>
            <a:off x="25721" y="1655404"/>
            <a:ext cx="121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Includes individual diagnostics commissioning and use of in-vessel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 allocated to use of in-vessel source will be very limited – some may not be deployed prior to SRO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77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13C98-B41F-78A5-F682-112194D8F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3F0F61C-752D-F273-815E-58FAF617C308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Calibration – from manufacturing to operation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DCADD-1225-4E2F-84FC-6B57ADF0F16C}"/>
              </a:ext>
            </a:extLst>
          </p:cNvPr>
          <p:cNvSpPr/>
          <p:nvPr/>
        </p:nvSpPr>
        <p:spPr>
          <a:xfrm>
            <a:off x="6410186" y="798291"/>
            <a:ext cx="2542903" cy="6966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Integrated Commissioning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B6DF3C-46EA-FE3E-3708-F4C632AB2FE9}"/>
              </a:ext>
            </a:extLst>
          </p:cNvPr>
          <p:cNvSpPr/>
          <p:nvPr/>
        </p:nvSpPr>
        <p:spPr>
          <a:xfrm>
            <a:off x="9549632" y="807000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Plasma Operation</a:t>
            </a:r>
            <a:endParaRPr lang="en-GB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12D63-05A0-24FD-FBF8-2A9F47E57100}"/>
              </a:ext>
            </a:extLst>
          </p:cNvPr>
          <p:cNvSpPr/>
          <p:nvPr/>
        </p:nvSpPr>
        <p:spPr>
          <a:xfrm>
            <a:off x="2771670" y="1027610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D8C434C-DB0A-29C6-55EC-34BD6B0FEE0C}"/>
              </a:ext>
            </a:extLst>
          </p:cNvPr>
          <p:cNvSpPr/>
          <p:nvPr/>
        </p:nvSpPr>
        <p:spPr>
          <a:xfrm>
            <a:off x="5878792" y="1016004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05CD40-A03A-7030-1B3C-152800BF943E}"/>
              </a:ext>
            </a:extLst>
          </p:cNvPr>
          <p:cNvSpPr/>
          <p:nvPr/>
        </p:nvSpPr>
        <p:spPr>
          <a:xfrm>
            <a:off x="9018575" y="1007295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2BA02-0C5F-9B33-EE56-3F6FC48BC441}"/>
              </a:ext>
            </a:extLst>
          </p:cNvPr>
          <p:cNvSpPr/>
          <p:nvPr/>
        </p:nvSpPr>
        <p:spPr>
          <a:xfrm>
            <a:off x="165460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Manufacturing</a:t>
            </a:r>
            <a:endParaRPr lang="en-GB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EA8483-6B7F-5F37-4CB6-08437A424B07}"/>
              </a:ext>
            </a:extLst>
          </p:cNvPr>
          <p:cNvSpPr/>
          <p:nvPr/>
        </p:nvSpPr>
        <p:spPr>
          <a:xfrm>
            <a:off x="3270404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On-site installation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26E1D-7324-AE55-7BF9-1058CD46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1" y="1515292"/>
            <a:ext cx="6701019" cy="50398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6619F1-E164-3257-2A43-6B753A104FD9}"/>
              </a:ext>
            </a:extLst>
          </p:cNvPr>
          <p:cNvSpPr txBox="1"/>
          <p:nvPr/>
        </p:nvSpPr>
        <p:spPr>
          <a:xfrm>
            <a:off x="165460" y="6451595"/>
            <a:ext cx="6607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</a:t>
            </a:r>
            <a:r>
              <a:rPr lang="en-GB" sz="1100" dirty="0">
                <a:hlinkClick r:id="rId4"/>
              </a:rPr>
              <a:t>ITER_D_EEFPLC - ITER Research Plan (IRP) – Level 2 – First Integrated Commissioning (IC-I)</a:t>
            </a:r>
            <a:r>
              <a:rPr lang="en-US" sz="1100" dirty="0"/>
              <a:t> </a:t>
            </a:r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4EAB7-7FE7-CF69-C60E-37CB37D22C6A}"/>
              </a:ext>
            </a:extLst>
          </p:cNvPr>
          <p:cNvSpPr txBox="1"/>
          <p:nvPr/>
        </p:nvSpPr>
        <p:spPr>
          <a:xfrm>
            <a:off x="6947935" y="48259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2033 – 2034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D4E19-3ECF-6B68-B59D-646EF7760082}"/>
              </a:ext>
            </a:extLst>
          </p:cNvPr>
          <p:cNvSpPr txBox="1"/>
          <p:nvPr/>
        </p:nvSpPr>
        <p:spPr>
          <a:xfrm>
            <a:off x="10514086" y="4832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C511B-5EB3-989F-DD84-FB581E7109C7}"/>
              </a:ext>
            </a:extLst>
          </p:cNvPr>
          <p:cNvSpPr txBox="1"/>
          <p:nvPr/>
        </p:nvSpPr>
        <p:spPr>
          <a:xfrm>
            <a:off x="3993502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D0507-8DFF-B2DB-6571-7E7B6DCE6B16}"/>
              </a:ext>
            </a:extLst>
          </p:cNvPr>
          <p:cNvSpPr txBox="1"/>
          <p:nvPr/>
        </p:nvSpPr>
        <p:spPr>
          <a:xfrm>
            <a:off x="815658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6B8793-8E38-7C37-4825-D61585BCB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322" y="1650349"/>
            <a:ext cx="5118213" cy="420035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252045-2565-C021-28D8-FA6B6C0723DB}"/>
              </a:ext>
            </a:extLst>
          </p:cNvPr>
          <p:cNvCxnSpPr/>
          <p:nvPr/>
        </p:nvCxnSpPr>
        <p:spPr>
          <a:xfrm flipH="1">
            <a:off x="10514086" y="5348177"/>
            <a:ext cx="39491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3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7FEFF-1782-0A9E-5C31-C5D2272D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40E8CB-1298-0674-A53C-2FD996782ECC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Calibration – from manufacturing to operation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9E6F7-4B76-13BA-1476-F62DA127ECBF}"/>
              </a:ext>
            </a:extLst>
          </p:cNvPr>
          <p:cNvSpPr/>
          <p:nvPr/>
        </p:nvSpPr>
        <p:spPr>
          <a:xfrm>
            <a:off x="9549632" y="807000"/>
            <a:ext cx="2542903" cy="6966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Plasma Operation</a:t>
            </a:r>
            <a:endParaRPr lang="en-GB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C35064D-CC0D-246C-F84A-6D3E0697FE85}"/>
              </a:ext>
            </a:extLst>
          </p:cNvPr>
          <p:cNvSpPr/>
          <p:nvPr/>
        </p:nvSpPr>
        <p:spPr>
          <a:xfrm>
            <a:off x="2771670" y="1027610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70E156-E461-543B-05E9-39B0460B8D5B}"/>
              </a:ext>
            </a:extLst>
          </p:cNvPr>
          <p:cNvSpPr/>
          <p:nvPr/>
        </p:nvSpPr>
        <p:spPr>
          <a:xfrm>
            <a:off x="5878792" y="1016004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650FAF-892D-3D07-2470-026E58AE0FF9}"/>
              </a:ext>
            </a:extLst>
          </p:cNvPr>
          <p:cNvSpPr/>
          <p:nvPr/>
        </p:nvSpPr>
        <p:spPr>
          <a:xfrm>
            <a:off x="9018575" y="1007295"/>
            <a:ext cx="465908" cy="2902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E4A4F4-D876-5AB0-7D10-9CA8A02A4237}"/>
              </a:ext>
            </a:extLst>
          </p:cNvPr>
          <p:cNvSpPr/>
          <p:nvPr/>
        </p:nvSpPr>
        <p:spPr>
          <a:xfrm>
            <a:off x="165460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Manufacturing</a:t>
            </a:r>
            <a:endParaRPr lang="en-GB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A0D070-15BD-0D0D-7E01-01E64E3D1DCA}"/>
              </a:ext>
            </a:extLst>
          </p:cNvPr>
          <p:cNvSpPr/>
          <p:nvPr/>
        </p:nvSpPr>
        <p:spPr>
          <a:xfrm>
            <a:off x="3270404" y="818606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On-site installation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800AC-5A30-8E35-F245-60F93C3F8649}"/>
              </a:ext>
            </a:extLst>
          </p:cNvPr>
          <p:cNvSpPr/>
          <p:nvPr/>
        </p:nvSpPr>
        <p:spPr>
          <a:xfrm>
            <a:off x="6410186" y="798291"/>
            <a:ext cx="2542903" cy="696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Integrated Commissioning</a:t>
            </a:r>
            <a:endParaRPr lang="en-GB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5DDAF7-B228-55CC-C632-F162E4336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50232"/>
              </p:ext>
            </p:extLst>
          </p:nvPr>
        </p:nvGraphicFramePr>
        <p:xfrm>
          <a:off x="165460" y="2178607"/>
          <a:ext cx="11843037" cy="464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284">
                  <a:extLst>
                    <a:ext uri="{9D8B030D-6E8A-4147-A177-3AD203B41FA5}">
                      <a16:colId xmlns:a16="http://schemas.microsoft.com/office/drawing/2014/main" val="1934578183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126603611"/>
                    </a:ext>
                  </a:extLst>
                </a:gridCol>
                <a:gridCol w="1641753">
                  <a:extLst>
                    <a:ext uri="{9D8B030D-6E8A-4147-A177-3AD203B41FA5}">
                      <a16:colId xmlns:a16="http://schemas.microsoft.com/office/drawing/2014/main" val="2057758162"/>
                    </a:ext>
                  </a:extLst>
                </a:gridCol>
              </a:tblGrid>
              <a:tr h="377736">
                <a:tc>
                  <a:txBody>
                    <a:bodyPr/>
                    <a:lstStyle/>
                    <a:p>
                      <a:r>
                        <a:rPr lang="en-US" sz="1500" dirty="0"/>
                        <a:t>Diagnostic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Scenario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good pulses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48391"/>
                  </a:ext>
                </a:extLst>
              </a:tr>
              <a:tr h="255460">
                <a:tc>
                  <a:txBody>
                    <a:bodyPr/>
                    <a:lstStyle/>
                    <a:p>
                      <a:r>
                        <a:rPr lang="en-US" sz="1500" dirty="0"/>
                        <a:t>Diamagnetic Loops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Ohmic limiter pulses at ~1-3MA with normal and reversed Ip.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 (2-3 w)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34024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r>
                        <a:rPr lang="en-US" sz="1500" dirty="0"/>
                        <a:t>Bolometers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Highly (5-10 MW) radiating diverted plasma w/o local radiation.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4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X-Ray Crystal Spectrometer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T</a:t>
                      </a:r>
                      <a:r>
                        <a:rPr lang="en-US" sz="1500" baseline="-25000" dirty="0" err="1"/>
                        <a:t>e</a:t>
                      </a:r>
                      <a:r>
                        <a:rPr lang="en-US" sz="1500" dirty="0"/>
                        <a:t> &gt; 3keV for </a:t>
                      </a:r>
                      <a:r>
                        <a:rPr lang="en-GB" sz="1500" dirty="0"/>
                        <a:t>ρ &lt; 0.5. Density ≈ 2×10</a:t>
                      </a:r>
                      <a:r>
                        <a:rPr lang="en-GB" sz="1500" baseline="30000" dirty="0"/>
                        <a:t>19</a:t>
                      </a:r>
                      <a:r>
                        <a:rPr lang="en-GB" sz="1500" dirty="0"/>
                        <a:t> m</a:t>
                      </a:r>
                      <a:r>
                        <a:rPr lang="en-GB" sz="1500" baseline="30000" dirty="0"/>
                        <a:t>-3</a:t>
                      </a:r>
                      <a:r>
                        <a:rPr lang="en-GB" sz="1500" dirty="0"/>
                        <a:t>, Xe 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199513"/>
                  </a:ext>
                </a:extLst>
              </a:tr>
              <a:tr h="377736">
                <a:tc>
                  <a:txBody>
                    <a:bodyPr/>
                    <a:lstStyle/>
                    <a:p>
                      <a:r>
                        <a:rPr lang="en-US" sz="1500" dirty="0"/>
                        <a:t>Visible Spectro. Reference System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Ne / </a:t>
                      </a:r>
                      <a:r>
                        <a:rPr lang="en-US" sz="1500" dirty="0" err="1"/>
                        <a:t>Ar</a:t>
                      </a:r>
                      <a:r>
                        <a:rPr lang="en-US" sz="1500" dirty="0"/>
                        <a:t> seeding discharges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62287"/>
                  </a:ext>
                </a:extLst>
              </a:tr>
              <a:tr h="37773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Density Interferometer Polarimeter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</a:t>
                      </a:r>
                      <a:r>
                        <a:rPr lang="en-US" sz="1500" baseline="-25000" dirty="0"/>
                        <a:t>e</a:t>
                      </a:r>
                      <a:r>
                        <a:rPr lang="en-US" sz="1500" dirty="0"/>
                        <a:t> scan at fixed I</a:t>
                      </a:r>
                      <a:r>
                        <a:rPr lang="en-US" sz="1500" baseline="-25000" dirty="0"/>
                        <a:t>p</a:t>
                      </a:r>
                      <a:r>
                        <a:rPr lang="en-US" sz="1500" dirty="0"/>
                        <a:t>. ~10cm vertical plasma position scan.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77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Toroidal Interferometer Polarimeter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n</a:t>
                      </a:r>
                      <a:r>
                        <a:rPr lang="en-US" sz="1500" baseline="-25000" dirty="0"/>
                        <a:t>e</a:t>
                      </a:r>
                      <a:r>
                        <a:rPr lang="en-US" sz="1500" dirty="0"/>
                        <a:t> scan at fixed I</a:t>
                      </a:r>
                      <a:r>
                        <a:rPr lang="en-US" sz="1500" baseline="-25000" dirty="0"/>
                        <a:t>p</a:t>
                      </a:r>
                      <a:r>
                        <a:rPr lang="en-US" sz="1500" dirty="0"/>
                        <a:t>. ~10cm outer boundary scan.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24724"/>
                  </a:ext>
                </a:extLst>
              </a:tr>
              <a:tr h="37773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Edge Thomson Scattering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Fixed I</a:t>
                      </a:r>
                      <a:r>
                        <a:rPr lang="en-US" sz="1500" baseline="-25000" dirty="0"/>
                        <a:t>p</a:t>
                      </a:r>
                      <a:r>
                        <a:rPr lang="en-US" sz="1500" dirty="0"/>
                        <a:t> and n</a:t>
                      </a:r>
                      <a:r>
                        <a:rPr lang="en-US" sz="1500" baseline="-25000" dirty="0"/>
                        <a:t>e</a:t>
                      </a:r>
                      <a:r>
                        <a:rPr lang="en-US" sz="1500" dirty="0"/>
                        <a:t> (few 1e19). Medium </a:t>
                      </a:r>
                      <a:r>
                        <a:rPr lang="en-US" sz="1500" dirty="0" err="1"/>
                        <a:t>T</a:t>
                      </a:r>
                      <a:r>
                        <a:rPr lang="en-US" sz="1500" baseline="-25000" dirty="0" err="1"/>
                        <a:t>e</a:t>
                      </a:r>
                      <a:r>
                        <a:rPr lang="en-US" sz="1500" dirty="0"/>
                        <a:t>. Outer boundary scan ±1cm. 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115843"/>
                  </a:ext>
                </a:extLst>
              </a:tr>
              <a:tr h="37773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LFS/HFS Reflectometry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All combination of I</a:t>
                      </a:r>
                      <a:r>
                        <a:rPr lang="en-US" sz="1500" baseline="-25000" dirty="0"/>
                        <a:t>p</a:t>
                      </a:r>
                      <a:r>
                        <a:rPr lang="en-US" sz="1500" dirty="0"/>
                        <a:t> and </a:t>
                      </a:r>
                      <a:r>
                        <a:rPr lang="en-US" sz="1500" dirty="0" err="1"/>
                        <a:t>B</a:t>
                      </a:r>
                      <a:r>
                        <a:rPr lang="en-US" sz="1500" baseline="-25000" dirty="0" err="1"/>
                        <a:t>t</a:t>
                      </a:r>
                      <a:r>
                        <a:rPr lang="en-US" sz="1500" dirty="0"/>
                        <a:t> planned for SRO. Both L- and H-mode. Outboard/inboard boundary scan ~10 cm.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3397"/>
                  </a:ext>
                </a:extLst>
              </a:tr>
              <a:tr h="377736">
                <a:tc>
                  <a:txBody>
                    <a:bodyPr/>
                    <a:lstStyle/>
                    <a:p>
                      <a:r>
                        <a:rPr lang="en-US" sz="1500" dirty="0"/>
                        <a:t>Divertor Langmuir probes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Attached high-recycling L-mode plasmas. I</a:t>
                      </a:r>
                      <a:r>
                        <a:rPr lang="en-GB" sz="1500" baseline="-25000" dirty="0"/>
                        <a:t>p</a:t>
                      </a:r>
                      <a:r>
                        <a:rPr lang="en-GB" sz="1500" dirty="0"/>
                        <a:t> ~5MA, half </a:t>
                      </a:r>
                      <a:r>
                        <a:rPr lang="en-GB" sz="1500" dirty="0" err="1"/>
                        <a:t>B</a:t>
                      </a:r>
                      <a:r>
                        <a:rPr lang="en-GB" sz="1500" baseline="-25000" dirty="0" err="1"/>
                        <a:t>t</a:t>
                      </a:r>
                      <a:r>
                        <a:rPr lang="en-GB" sz="1500" dirty="0"/>
                        <a:t>, P</a:t>
                      </a:r>
                      <a:r>
                        <a:rPr lang="en-GB" sz="1500" baseline="-25000" dirty="0"/>
                        <a:t>ECH</a:t>
                      </a:r>
                      <a:r>
                        <a:rPr lang="en-GB" sz="1500" dirty="0"/>
                        <a:t>~10MW. Inner (and possibly outer) strike point sweep.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745175"/>
                  </a:ext>
                </a:extLst>
              </a:tr>
              <a:tr h="377736">
                <a:tc>
                  <a:txBody>
                    <a:bodyPr/>
                    <a:lstStyle/>
                    <a:p>
                      <a:r>
                        <a:rPr lang="en-US" sz="1500" dirty="0"/>
                        <a:t>Wide Angle IR views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Dedicated scenarios with wall surface temperature &gt;200 °C 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90688"/>
                  </a:ext>
                </a:extLst>
              </a:tr>
              <a:tr h="377736">
                <a:tc>
                  <a:txBody>
                    <a:bodyPr/>
                    <a:lstStyle/>
                    <a:p>
                      <a:r>
                        <a:rPr lang="en-US" sz="1500" dirty="0"/>
                        <a:t>Radial Xray camera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Stable discharge with known </a:t>
                      </a:r>
                      <a:r>
                        <a:rPr lang="en-GB" sz="1500" dirty="0" err="1"/>
                        <a:t>T</a:t>
                      </a:r>
                      <a:r>
                        <a:rPr lang="en-GB" sz="1500" baseline="-25000" dirty="0" err="1"/>
                        <a:t>e</a:t>
                      </a:r>
                      <a:r>
                        <a:rPr lang="en-GB" sz="1500" dirty="0"/>
                        <a:t> &amp; impurities. Pellet injection or gas puffing.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335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B8BF7B-2184-C5A3-B61E-296242BF1E89}"/>
              </a:ext>
            </a:extLst>
          </p:cNvPr>
          <p:cNvSpPr txBox="1"/>
          <p:nvPr/>
        </p:nvSpPr>
        <p:spPr>
          <a:xfrm>
            <a:off x="6354082" y="48259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2033 – 2034 (18 months)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ACB16-D52F-0168-E114-F3862820FC9B}"/>
              </a:ext>
            </a:extLst>
          </p:cNvPr>
          <p:cNvSpPr txBox="1"/>
          <p:nvPr/>
        </p:nvSpPr>
        <p:spPr>
          <a:xfrm>
            <a:off x="10514086" y="4832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2035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C39BA-7DA5-55BA-462E-C1BA7B99E4D0}"/>
              </a:ext>
            </a:extLst>
          </p:cNvPr>
          <p:cNvSpPr txBox="1"/>
          <p:nvPr/>
        </p:nvSpPr>
        <p:spPr>
          <a:xfrm>
            <a:off x="3993502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3043D-79E4-8E66-BD38-6D09F41493D9}"/>
              </a:ext>
            </a:extLst>
          </p:cNvPr>
          <p:cNvSpPr txBox="1"/>
          <p:nvPr/>
        </p:nvSpPr>
        <p:spPr>
          <a:xfrm>
            <a:off x="815658" y="4805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72080-B6B3-020E-D87E-3D0B63858339}"/>
              </a:ext>
            </a:extLst>
          </p:cNvPr>
          <p:cNvSpPr txBox="1"/>
          <p:nvPr/>
        </p:nvSpPr>
        <p:spPr>
          <a:xfrm>
            <a:off x="207714" y="1684981"/>
            <a:ext cx="103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 days dedicated to diagnostics commissioning and calibration during the SRO </a:t>
            </a:r>
            <a:r>
              <a:rPr lang="en-US" dirty="0">
                <a:sym typeface="Wingdings" panose="05000000000000000000" pitchFamily="2" charset="2"/>
              </a:rPr>
              <a:t> 221 good pulses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74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3DC08-DE1A-3A9E-D1F5-82F10BB84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2B4D2D-81FB-2AA0-FF75-83401034B1A9}"/>
              </a:ext>
            </a:extLst>
          </p:cNvPr>
          <p:cNvSpPr txBox="1">
            <a:spLocks/>
          </p:cNvSpPr>
          <p:nvPr/>
        </p:nvSpPr>
        <p:spPr>
          <a:xfrm>
            <a:off x="207714" y="35537"/>
            <a:ext cx="11472453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2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Discharge: Motivation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04912-AB3C-4C09-16FD-FC44C163DF27}"/>
              </a:ext>
            </a:extLst>
          </p:cNvPr>
          <p:cNvSpPr txBox="1"/>
          <p:nvPr/>
        </p:nvSpPr>
        <p:spPr>
          <a:xfrm>
            <a:off x="207714" y="882346"/>
            <a:ext cx="11715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Diagnostics behaviour may change in time </a:t>
            </a:r>
            <a:r>
              <a:rPr lang="en-GB" sz="2000" b="1" dirty="0"/>
              <a:t>(sensitivity, alignment, non-linear effects)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not accounted for, this </a:t>
            </a:r>
            <a:r>
              <a:rPr lang="en-GB" sz="2000" b="1" dirty="0"/>
              <a:t>can lead to inconsistencies in n</a:t>
            </a:r>
            <a:r>
              <a:rPr lang="en-GB" sz="2000" b="1" baseline="-25000" dirty="0"/>
              <a:t>e</a:t>
            </a:r>
            <a:r>
              <a:rPr lang="en-GB" sz="2000" b="1" dirty="0"/>
              <a:t> and </a:t>
            </a:r>
            <a:r>
              <a:rPr lang="en-GB" sz="2000" b="1" dirty="0" err="1"/>
              <a:t>T</a:t>
            </a:r>
            <a:r>
              <a:rPr lang="en-GB" sz="2000" b="1" baseline="-25000" dirty="0" err="1"/>
              <a:t>e</a:t>
            </a:r>
            <a:r>
              <a:rPr lang="en-GB" sz="2000" b="1" dirty="0"/>
              <a:t> profile measurements</a:t>
            </a:r>
            <a:r>
              <a:rPr lang="en-GB" sz="2000" dirty="0"/>
              <a:t>. For instance, n</a:t>
            </a:r>
            <a:r>
              <a:rPr lang="en-GB" sz="2000" baseline="-25000" dirty="0"/>
              <a:t>e</a:t>
            </a:r>
            <a:r>
              <a:rPr lang="en-GB" sz="2000" dirty="0"/>
              <a:t> and </a:t>
            </a:r>
            <a:r>
              <a:rPr lang="en-GB" sz="2000" dirty="0" err="1"/>
              <a:t>T</a:t>
            </a:r>
            <a:r>
              <a:rPr lang="en-GB" sz="2000" baseline="-25000" dirty="0" err="1"/>
              <a:t>e</a:t>
            </a:r>
            <a:r>
              <a:rPr lang="en-GB" sz="2000" dirty="0"/>
              <a:t> profiles determined independently for each diagnostic deviate from each other for derived uncertainty bands. Furthermore, profile shifts lead to discrepancies in the localisation of strong gradient regions.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 descr="A graph of a normalized radius&#10;&#10;AI-generated content may be incorrect.">
            <a:extLst>
              <a:ext uri="{FF2B5EF4-FFF2-40B4-BE49-F238E27FC236}">
                <a16:creationId xmlns:a16="http://schemas.microsoft.com/office/drawing/2014/main" id="{1C2F0D81-7674-AF76-A3A3-E63FB38E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93" y="2733716"/>
            <a:ext cx="3754686" cy="2860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8C4DD-B81D-4762-B817-10CB6034C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70" y="2733716"/>
            <a:ext cx="3754686" cy="2860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EC4A3-7E79-5122-866D-3635017EE19B}"/>
              </a:ext>
            </a:extLst>
          </p:cNvPr>
          <p:cNvSpPr txBox="1"/>
          <p:nvPr/>
        </p:nvSpPr>
        <p:spPr>
          <a:xfrm>
            <a:off x="3937299" y="319127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Scaling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B87A5-0961-275B-7B9C-67B3E1345F5E}"/>
              </a:ext>
            </a:extLst>
          </p:cNvPr>
          <p:cNvSpPr txBox="1"/>
          <p:nvPr/>
        </p:nvSpPr>
        <p:spPr>
          <a:xfrm>
            <a:off x="9879106" y="3239991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Profile </a:t>
            </a:r>
          </a:p>
          <a:p>
            <a:r>
              <a:rPr lang="en-US" dirty="0"/>
              <a:t>shift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242E86-F2B4-7B3A-F452-EB285B67954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330512" y="3886322"/>
            <a:ext cx="179709" cy="606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9DB00B-6573-8A1B-11B7-1351BCA2AD4C}"/>
              </a:ext>
            </a:extLst>
          </p:cNvPr>
          <p:cNvCxnSpPr/>
          <p:nvPr/>
        </p:nvCxnSpPr>
        <p:spPr>
          <a:xfrm flipH="1">
            <a:off x="2312894" y="3374154"/>
            <a:ext cx="1516828" cy="10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1E2F79-17EE-8F78-21F8-FC09F3051784}"/>
              </a:ext>
            </a:extLst>
          </p:cNvPr>
          <p:cNvSpPr txBox="1"/>
          <p:nvPr/>
        </p:nvSpPr>
        <p:spPr>
          <a:xfrm>
            <a:off x="2099832" y="4847952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10% relative uncertainty assumed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637A16-480B-20B4-A0CF-61CE7EAF4769}"/>
              </a:ext>
            </a:extLst>
          </p:cNvPr>
          <p:cNvSpPr txBox="1"/>
          <p:nvPr/>
        </p:nvSpPr>
        <p:spPr>
          <a:xfrm>
            <a:off x="7706359" y="4847952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10% relative uncertainty assumed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5409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1D08-51D4-1545-681A-569642DE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4C96EA-0FBC-B8D0-F299-9786C9B3147A}"/>
              </a:ext>
            </a:extLst>
          </p:cNvPr>
          <p:cNvSpPr txBox="1">
            <a:spLocks/>
          </p:cNvSpPr>
          <p:nvPr/>
        </p:nvSpPr>
        <p:spPr>
          <a:xfrm>
            <a:off x="0" y="35537"/>
            <a:ext cx="12192000" cy="60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Discharge</a:t>
            </a:r>
            <a:r>
              <a:rPr lang="en-GB" sz="28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Core </a:t>
            </a:r>
            <a:r>
              <a:rPr lang="en-GB" sz="2800" b="1" kern="0" dirty="0" err="1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b="1" kern="0" baseline="-25000" dirty="0" err="1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</a:t>
            </a:r>
            <a:r>
              <a:rPr lang="en-GB" sz="2800" b="1" kern="0" baseline="-2500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b="1" kern="0" dirty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Diagnostics Characteristics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61B9D-31C7-B01E-8214-0312DC3F5ECE}"/>
              </a:ext>
            </a:extLst>
          </p:cNvPr>
          <p:cNvSpPr txBox="1"/>
          <p:nvPr/>
        </p:nvSpPr>
        <p:spPr>
          <a:xfrm>
            <a:off x="207714" y="603580"/>
            <a:ext cx="117155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Involved diagnostics: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Core n</a:t>
            </a:r>
            <a:r>
              <a:rPr lang="en-GB" sz="2000" baseline="-25000" dirty="0"/>
              <a:t>e</a:t>
            </a:r>
            <a:r>
              <a:rPr lang="en-GB" sz="2000" dirty="0"/>
              <a:t> and </a:t>
            </a:r>
            <a:r>
              <a:rPr lang="en-GB" sz="2000" dirty="0" err="1"/>
              <a:t>T</a:t>
            </a:r>
            <a:r>
              <a:rPr lang="en-GB" sz="2000" baseline="-25000" dirty="0" err="1"/>
              <a:t>e</a:t>
            </a:r>
            <a:r>
              <a:rPr lang="en-GB" sz="2000" dirty="0"/>
              <a:t>, line-integrated density: Thomson scattering, reflectometer and ECE diagnostics. </a:t>
            </a:r>
          </a:p>
          <a:p>
            <a:endParaRPr lang="en-US" sz="2000" b="1" dirty="0"/>
          </a:p>
          <a:p>
            <a:r>
              <a:rPr lang="en-US" sz="2000" b="1" dirty="0"/>
              <a:t>Main purpose: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</a:t>
            </a:r>
            <a:r>
              <a:rPr lang="en-GB" sz="2000" b="1" dirty="0">
                <a:solidFill>
                  <a:srgbClr val="0000FF"/>
                </a:solidFill>
              </a:rPr>
              <a:t>track individual diagnostic quantities such as alignment, calibration, non-linear effects</a:t>
            </a:r>
            <a:r>
              <a:rPr lang="en-GB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Such discharge could also test data </a:t>
            </a:r>
            <a:r>
              <a:rPr lang="en-GB" sz="2000" b="1" dirty="0">
                <a:solidFill>
                  <a:srgbClr val="0000FF"/>
                </a:solidFill>
              </a:rPr>
              <a:t>consistency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0000FF"/>
                </a:solidFill>
              </a:rPr>
              <a:t>between diagnostic systems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US" sz="2000" b="1" dirty="0"/>
              <a:t>Main characteristics of the reference discharge for core </a:t>
            </a:r>
            <a:r>
              <a:rPr lang="en-US" sz="2000" b="1" dirty="0" err="1"/>
              <a:t>Te</a:t>
            </a:r>
            <a:r>
              <a:rPr lang="en-US" sz="2000" b="1" dirty="0"/>
              <a:t> and ne diagnostics: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Core </a:t>
            </a:r>
            <a:r>
              <a:rPr lang="en-US" sz="2000" dirty="0" err="1"/>
              <a:t>T</a:t>
            </a:r>
            <a:r>
              <a:rPr lang="en-US" sz="2000" baseline="-25000" dirty="0" err="1"/>
              <a:t>e</a:t>
            </a:r>
            <a:r>
              <a:rPr lang="en-US" sz="2000" baseline="-25000" dirty="0"/>
              <a:t> </a:t>
            </a:r>
            <a:r>
              <a:rPr lang="en-US" sz="2000" dirty="0"/>
              <a:t>/ n</a:t>
            </a:r>
            <a:r>
              <a:rPr lang="en-US" sz="2000" baseline="-25000" dirty="0"/>
              <a:t>e</a:t>
            </a:r>
            <a:r>
              <a:rPr lang="en-US" sz="2000" dirty="0"/>
              <a:t> up to a few keV and 10</a:t>
            </a:r>
            <a:r>
              <a:rPr lang="en-US" sz="2000" baseline="30000" dirty="0"/>
              <a:t>19</a:t>
            </a:r>
            <a:r>
              <a:rPr lang="en-US" sz="2000" dirty="0"/>
              <a:t> m</a:t>
            </a:r>
            <a:r>
              <a:rPr lang="en-US" sz="2000" baseline="30000" dirty="0"/>
              <a:t>-3 </a:t>
            </a:r>
            <a:r>
              <a:rPr lang="en-US" sz="2000" dirty="0"/>
              <a:t>to minimize relativistic effects and avoid unnecessary microwave cut-offs inside plasma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L-mode with minimum ECH (ideally purely ohmic)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Avoid fast particles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Accurate equilibrium reconstruction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Slow dynamic behavior i.e. slow scan of n</a:t>
            </a:r>
            <a:r>
              <a:rPr lang="en-US" sz="2000" baseline="-25000" dirty="0"/>
              <a:t>e</a:t>
            </a:r>
            <a:r>
              <a:rPr lang="en-US" sz="2000" dirty="0"/>
              <a:t> , </a:t>
            </a:r>
            <a:r>
              <a:rPr lang="en-US" sz="2000" dirty="0" err="1"/>
              <a:t>T</a:t>
            </a:r>
            <a:r>
              <a:rPr lang="en-US" sz="2000" baseline="-25000" dirty="0" err="1"/>
              <a:t>e</a:t>
            </a:r>
            <a:r>
              <a:rPr lang="en-US" sz="2000" baseline="-25000" dirty="0"/>
              <a:t> </a:t>
            </a:r>
            <a:r>
              <a:rPr lang="en-US" sz="2000" dirty="0"/>
              <a:t>and plasma movement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6464044"/>
      </p:ext>
    </p:extLst>
  </p:cSld>
  <p:clrMapOvr>
    <a:masterClrMapping/>
  </p:clrMapOvr>
</p:sld>
</file>

<file path=ppt/theme/theme1.xml><?xml version="1.0" encoding="utf-8"?>
<a:theme xmlns:a="http://schemas.openxmlformats.org/drawingml/2006/main" name="ITER PPT Template">
  <a:themeElements>
    <a:clrScheme name="ITER theme color">
      <a:dk1>
        <a:srgbClr val="000000"/>
      </a:dk1>
      <a:lt1>
        <a:srgbClr val="FFFFFF"/>
      </a:lt1>
      <a:dk2>
        <a:srgbClr val="135D7F"/>
      </a:dk2>
      <a:lt2>
        <a:srgbClr val="E7E6E6"/>
      </a:lt2>
      <a:accent1>
        <a:srgbClr val="003C58"/>
      </a:accent1>
      <a:accent2>
        <a:srgbClr val="EB5D40"/>
      </a:accent2>
      <a:accent3>
        <a:srgbClr val="A5A5A5"/>
      </a:accent3>
      <a:accent4>
        <a:srgbClr val="FDC830"/>
      </a:accent4>
      <a:accent5>
        <a:srgbClr val="95ACBA"/>
      </a:accent5>
      <a:accent6>
        <a:srgbClr val="D9E5EC"/>
      </a:accent6>
      <a:hlink>
        <a:srgbClr val="003C58"/>
      </a:hlink>
      <a:folHlink>
        <a:srgbClr val="003C5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R_PPT_template_2023" id="{00FFD8D4-17E6-5140-951B-586A15AC7485}" vid="{A18E95FD-478C-6642-8139-72FC68875FE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45598</TotalTime>
  <Words>3962</Words>
  <Application>Microsoft Office PowerPoint</Application>
  <PresentationFormat>Widescreen</PresentationFormat>
  <Paragraphs>2543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 Black</vt:lpstr>
      <vt:lpstr>Arial</vt:lpstr>
      <vt:lpstr>Calibri</vt:lpstr>
      <vt:lpstr>Cambria Math</vt:lpstr>
      <vt:lpstr>Comic Sans MS</vt:lpstr>
      <vt:lpstr>Tahoma</vt:lpstr>
      <vt:lpstr>Wingdings</vt:lpstr>
      <vt:lpstr>ITER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Yifan Xiao</dc:creator>
  <cp:lastModifiedBy>Kocan Martin</cp:lastModifiedBy>
  <cp:revision>328</cp:revision>
  <dcterms:created xsi:type="dcterms:W3CDTF">2022-12-30T14:42:15Z</dcterms:created>
  <dcterms:modified xsi:type="dcterms:W3CDTF">2026-01-13T12:23:39Z</dcterms:modified>
</cp:coreProperties>
</file>