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83" r:id="rId2"/>
    <p:sldId id="350" r:id="rId3"/>
    <p:sldId id="384" r:id="rId4"/>
    <p:sldId id="387" r:id="rId5"/>
    <p:sldId id="389" r:id="rId6"/>
    <p:sldId id="388" r:id="rId7"/>
    <p:sldId id="390" r:id="rId8"/>
    <p:sldId id="391" r:id="rId9"/>
    <p:sldId id="374" r:id="rId10"/>
    <p:sldId id="359" r:id="rId11"/>
    <p:sldId id="349" r:id="rId12"/>
    <p:sldId id="385" r:id="rId13"/>
    <p:sldId id="392" r:id="rId1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blentz Laban" initials="CL" lastIdx="1" clrIdx="0">
    <p:extLst>
      <p:ext uri="{19B8F6BF-5375-455C-9EA6-DF929625EA0E}">
        <p15:presenceInfo xmlns:p15="http://schemas.microsoft.com/office/powerpoint/2012/main" userId="S-1-5-21-2854862015-1470449784-792596272-415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83AB"/>
    <a:srgbClr val="003D58"/>
    <a:srgbClr val="006400"/>
    <a:srgbClr val="B84516"/>
    <a:srgbClr val="E0A933"/>
    <a:srgbClr val="196FA8"/>
    <a:srgbClr val="CF6F47"/>
    <a:srgbClr val="BD7B58"/>
    <a:srgbClr val="E0B146"/>
    <a:srgbClr val="FF7F0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8497" autoAdjust="0"/>
  </p:normalViewPr>
  <p:slideViewPr>
    <p:cSldViewPr snapToGrid="0">
      <p:cViewPr varScale="1">
        <p:scale>
          <a:sx n="48" d="100"/>
          <a:sy n="48" d="100"/>
        </p:scale>
        <p:origin x="1469" y="269"/>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3D996A-CF11-854E-ACEF-5602CEBA4EA3}" type="datetimeFigureOut">
              <a:rPr lang="fr-FR"/>
              <a:t>13/01/2026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CA41C8-293B-EF4D-B6A0-B59951CEC87B}" type="slidenum">
              <a:rPr/>
              <a:t>‹#›</a:t>
            </a:fld>
            <a:endParaRPr lang="fr-FR"/>
          </a:p>
        </p:txBody>
      </p:sp>
    </p:spTree>
    <p:extLst>
      <p:ext uri="{BB962C8B-B14F-4D97-AF65-F5344CB8AC3E}">
        <p14:creationId xmlns:p14="http://schemas.microsoft.com/office/powerpoint/2010/main" val="115966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CA41C8-293B-EF4D-B6A0-B59951CEC87B}" type="slidenum">
              <a:rPr lang="en-GB" smtClean="0"/>
              <a:t>1</a:t>
            </a:fld>
            <a:endParaRPr lang="en-GB"/>
          </a:p>
        </p:txBody>
      </p:sp>
    </p:spTree>
    <p:extLst>
      <p:ext uri="{BB962C8B-B14F-4D97-AF65-F5344CB8AC3E}">
        <p14:creationId xmlns:p14="http://schemas.microsoft.com/office/powerpoint/2010/main" val="35010027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CCA41C8-293B-EF4D-B6A0-B59951CEC87B}" type="slidenum">
              <a:rPr lang="en-GB" smtClean="0"/>
              <a:t>11</a:t>
            </a:fld>
            <a:endParaRPr lang="en-GB"/>
          </a:p>
        </p:txBody>
      </p:sp>
    </p:spTree>
    <p:extLst>
      <p:ext uri="{BB962C8B-B14F-4D97-AF65-F5344CB8AC3E}">
        <p14:creationId xmlns:p14="http://schemas.microsoft.com/office/powerpoint/2010/main" val="12358470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CCA41C8-293B-EF4D-B6A0-B59951CEC87B}" type="slidenum">
              <a:rPr lang="en-GB" smtClean="0"/>
              <a:t>12</a:t>
            </a:fld>
            <a:endParaRPr lang="en-GB"/>
          </a:p>
        </p:txBody>
      </p:sp>
    </p:spTree>
    <p:extLst>
      <p:ext uri="{BB962C8B-B14F-4D97-AF65-F5344CB8AC3E}">
        <p14:creationId xmlns:p14="http://schemas.microsoft.com/office/powerpoint/2010/main" val="15585839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45D22-FCB3-A005-2D7B-6625E6F4CF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100F9D-D572-6A02-49BA-C335782024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1263DC-D970-9F60-DC0E-B377F03844F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FCC72FB-7E59-BC80-F01B-D5151BC58390}"/>
              </a:ext>
            </a:extLst>
          </p:cNvPr>
          <p:cNvSpPr>
            <a:spLocks noGrp="1"/>
          </p:cNvSpPr>
          <p:nvPr>
            <p:ph type="sldNum" sz="quarter" idx="10"/>
          </p:nvPr>
        </p:nvSpPr>
        <p:spPr/>
        <p:txBody>
          <a:bodyPr/>
          <a:lstStyle/>
          <a:p>
            <a:fld id="{FCCA41C8-293B-EF4D-B6A0-B59951CEC87B}" type="slidenum">
              <a:rPr lang="en-GB" smtClean="0"/>
              <a:t>13</a:t>
            </a:fld>
            <a:endParaRPr lang="en-GB"/>
          </a:p>
        </p:txBody>
      </p:sp>
    </p:spTree>
    <p:extLst>
      <p:ext uri="{BB962C8B-B14F-4D97-AF65-F5344CB8AC3E}">
        <p14:creationId xmlns:p14="http://schemas.microsoft.com/office/powerpoint/2010/main" val="1854342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CA41C8-293B-EF4D-B6A0-B59951CEC87B}" type="slidenum">
              <a:rPr lang="en-GB" smtClean="0"/>
              <a:t>2</a:t>
            </a:fld>
            <a:endParaRPr lang="en-GB"/>
          </a:p>
        </p:txBody>
      </p:sp>
    </p:spTree>
    <p:extLst>
      <p:ext uri="{BB962C8B-B14F-4D97-AF65-F5344CB8AC3E}">
        <p14:creationId xmlns:p14="http://schemas.microsoft.com/office/powerpoint/2010/main" val="2851663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09090B"/>
                </a:solidFill>
                <a:effectLst/>
                <a:latin typeface="Inter"/>
              </a:rPr>
              <a:t>Polarimeters measure the electron density via measurement of the Faraday rotation</a:t>
            </a:r>
            <a:br>
              <a:rPr lang="en-GB" b="0" i="0" dirty="0">
                <a:solidFill>
                  <a:srgbClr val="09090B"/>
                </a:solidFill>
                <a:effectLst/>
                <a:latin typeface="Inter"/>
              </a:rPr>
            </a:br>
            <a:r>
              <a:rPr lang="en-GB" b="0" i="0" dirty="0">
                <a:solidFill>
                  <a:srgbClr val="09090B"/>
                </a:solidFill>
                <a:effectLst/>
                <a:latin typeface="Inter"/>
              </a:rPr>
              <a:t>a reliable diagnostic to measure ne due to its immunity to fringe jump errors</a:t>
            </a:r>
          </a:p>
          <a:p>
            <a:endParaRPr lang="en-GB" b="0" i="0" dirty="0">
              <a:solidFill>
                <a:srgbClr val="09090B"/>
              </a:solidFill>
              <a:effectLst/>
              <a:latin typeface="Inter"/>
            </a:endParaRPr>
          </a:p>
          <a:p>
            <a:pPr algn="l"/>
            <a:r>
              <a:rPr lang="en-GB" sz="1800" b="0" i="0" u="none" strike="noStrike" baseline="0" dirty="0">
                <a:latin typeface="TimesNewRomanPSMT"/>
              </a:rPr>
              <a:t>enable the routine Bayesian inference of plasma and machine parameters for a given set of measurements.</a:t>
            </a:r>
            <a:endParaRPr lang="en-GB" dirty="0"/>
          </a:p>
        </p:txBody>
      </p:sp>
      <p:sp>
        <p:nvSpPr>
          <p:cNvPr id="4" name="Slide Number Placeholder 3"/>
          <p:cNvSpPr>
            <a:spLocks noGrp="1"/>
          </p:cNvSpPr>
          <p:nvPr>
            <p:ph type="sldNum" sz="quarter" idx="5"/>
          </p:nvPr>
        </p:nvSpPr>
        <p:spPr/>
        <p:txBody>
          <a:bodyPr/>
          <a:lstStyle/>
          <a:p>
            <a:fld id="{FCCA41C8-293B-EF4D-B6A0-B59951CEC87B}" type="slidenum">
              <a:rPr lang="en-GB" smtClean="0"/>
              <a:t>4</a:t>
            </a:fld>
            <a:endParaRPr lang="en-GB"/>
          </a:p>
        </p:txBody>
      </p:sp>
    </p:spTree>
    <p:extLst>
      <p:ext uri="{BB962C8B-B14F-4D97-AF65-F5344CB8AC3E}">
        <p14:creationId xmlns:p14="http://schemas.microsoft.com/office/powerpoint/2010/main" val="554152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b="1" i="0" dirty="0">
                <a:solidFill>
                  <a:srgbClr val="09090B"/>
                </a:solidFill>
                <a:effectLst/>
              </a:rPr>
              <a:t>Reflectometry ↔ Interferometry</a:t>
            </a:r>
            <a:r>
              <a:rPr lang="en-GB" sz="1200" b="0" i="0" dirty="0">
                <a:solidFill>
                  <a:srgbClr val="09090B"/>
                </a:solidFill>
                <a:effectLst/>
              </a:rPr>
              <a:t>: Both measure electron density but at different scales (profile vs. line-integrated). Reflectometry provides local measurements while interferometry provides integrated path measurements.</a:t>
            </a:r>
          </a:p>
          <a:p>
            <a:pPr algn="l"/>
            <a:r>
              <a:rPr lang="en-GB" sz="1200" b="1" i="0" dirty="0">
                <a:solidFill>
                  <a:srgbClr val="09090B"/>
                </a:solidFill>
                <a:effectLst/>
              </a:rPr>
              <a:t>ECE ↔ Reflectometry</a:t>
            </a:r>
            <a:r>
              <a:rPr lang="en-GB" sz="1200" b="0" i="0" dirty="0">
                <a:solidFill>
                  <a:srgbClr val="09090B"/>
                </a:solidFill>
                <a:effectLst/>
              </a:rPr>
              <a:t>: ECE and reflectometry have contributed significantly to understanding plasma dynamics, with ECE providing electron temperature and reflectometry providing density.</a:t>
            </a:r>
          </a:p>
          <a:p>
            <a:pPr algn="l"/>
            <a:r>
              <a:rPr lang="en-GB" sz="1200" b="1" i="0" dirty="0">
                <a:solidFill>
                  <a:srgbClr val="09090B"/>
                </a:solidFill>
                <a:effectLst/>
              </a:rPr>
              <a:t>ECE ↔ Thomson Scattering</a:t>
            </a:r>
            <a:r>
              <a:rPr lang="en-GB" sz="1200" b="0" i="0" dirty="0">
                <a:solidFill>
                  <a:srgbClr val="09090B"/>
                </a:solidFill>
                <a:effectLst/>
              </a:rPr>
              <a:t>: Both measure electron temperature; Thomson scattering is used to cross-calibrate ECE systems.</a:t>
            </a:r>
          </a:p>
          <a:p>
            <a:pPr algn="l">
              <a:buFont typeface="+mj-lt"/>
              <a:buNone/>
            </a:pPr>
            <a:r>
              <a:rPr lang="en-GB" sz="1200" b="1" i="0" dirty="0">
                <a:solidFill>
                  <a:srgbClr val="09090B"/>
                </a:solidFill>
                <a:effectLst/>
              </a:rPr>
              <a:t>Polarimetry ↔ Interferometry</a:t>
            </a:r>
            <a:r>
              <a:rPr lang="en-GB" sz="1200" b="0" i="0" dirty="0">
                <a:solidFill>
                  <a:srgbClr val="09090B"/>
                </a:solidFill>
                <a:effectLst/>
              </a:rPr>
              <a:t>: Combined systems (like the ITER TIP) carry out two-colour interferometry measurement of line-integrated density while a separate polarimetry measurement captures the plasma-induced Faraday effect.</a:t>
            </a:r>
          </a:p>
          <a:p>
            <a:pPr algn="l">
              <a:buFont typeface="+mj-lt"/>
              <a:buNone/>
            </a:pPr>
            <a:r>
              <a:rPr lang="en-GB" sz="1200" b="1" i="0" dirty="0">
                <a:solidFill>
                  <a:srgbClr val="09090B"/>
                </a:solidFill>
                <a:effectLst/>
              </a:rPr>
              <a:t>CTS ↔ ECE</a:t>
            </a:r>
            <a:r>
              <a:rPr lang="en-GB" sz="1200" b="0" i="0" dirty="0">
                <a:solidFill>
                  <a:srgbClr val="09090B"/>
                </a:solidFill>
                <a:effectLst/>
              </a:rPr>
              <a:t>: CTS frequency ranges are typically located between ECE harmonics coming from the plasma to avoid interference.</a:t>
            </a:r>
          </a:p>
          <a:p>
            <a:pPr algn="l">
              <a:buFont typeface="+mj-lt"/>
              <a:buNone/>
            </a:pPr>
            <a:endParaRPr lang="en-GB" sz="1200" b="1" i="0" dirty="0">
              <a:solidFill>
                <a:srgbClr val="09090B"/>
              </a:solidFill>
              <a:effectLst/>
            </a:endParaRPr>
          </a:p>
          <a:p>
            <a:pPr algn="l">
              <a:buFont typeface="+mj-lt"/>
              <a:buNone/>
            </a:pPr>
            <a:r>
              <a:rPr lang="en-GB" sz="1200" b="1" i="0" dirty="0">
                <a:solidFill>
                  <a:srgbClr val="09090B"/>
                </a:solidFill>
                <a:effectLst/>
              </a:rPr>
              <a:t>All Systems ↔ Magnetic Field Measurements</a:t>
            </a:r>
            <a:r>
              <a:rPr lang="en-GB" sz="1200" b="0" i="0" dirty="0">
                <a:solidFill>
                  <a:srgbClr val="09090B"/>
                </a:solidFill>
                <a:effectLst/>
              </a:rPr>
              <a:t>: Microwave reflectometry will serve as the primary diagnostic tool for measuring plasma density in ITER, with all microwave diagnostics depending on knowledge of the magnetic field configuration.</a:t>
            </a:r>
          </a:p>
          <a:p>
            <a:endParaRPr lang="en-GB" dirty="0"/>
          </a:p>
        </p:txBody>
      </p:sp>
      <p:sp>
        <p:nvSpPr>
          <p:cNvPr id="4" name="Slide Number Placeholder 3"/>
          <p:cNvSpPr>
            <a:spLocks noGrp="1"/>
          </p:cNvSpPr>
          <p:nvPr>
            <p:ph type="sldNum" sz="quarter" idx="5"/>
          </p:nvPr>
        </p:nvSpPr>
        <p:spPr/>
        <p:txBody>
          <a:bodyPr/>
          <a:lstStyle/>
          <a:p>
            <a:fld id="{FCCA41C8-293B-EF4D-B6A0-B59951CEC87B}" type="slidenum">
              <a:rPr lang="en-GB" smtClean="0"/>
              <a:t>5</a:t>
            </a:fld>
            <a:endParaRPr lang="en-GB"/>
          </a:p>
        </p:txBody>
      </p:sp>
    </p:spTree>
    <p:extLst>
      <p:ext uri="{BB962C8B-B14F-4D97-AF65-F5344CB8AC3E}">
        <p14:creationId xmlns:p14="http://schemas.microsoft.com/office/powerpoint/2010/main" val="2425549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09090B"/>
                </a:solidFill>
                <a:effectLst/>
                <a:latin typeface="Inter"/>
              </a:rPr>
              <a:t>Bayesian model analyses all diagnostics in a single model</a:t>
            </a:r>
          </a:p>
          <a:p>
            <a:endParaRPr lang="en-GB" b="0" i="0" dirty="0">
              <a:solidFill>
                <a:srgbClr val="09090B"/>
              </a:solidFill>
              <a:effectLst/>
              <a:latin typeface="Inter"/>
            </a:endParaRPr>
          </a:p>
          <a:p>
            <a:r>
              <a:rPr lang="en-GB" b="0" i="0" dirty="0">
                <a:solidFill>
                  <a:srgbClr val="09090B"/>
                </a:solidFill>
                <a:effectLst/>
                <a:latin typeface="Inter"/>
              </a:rPr>
              <a:t>Current tomography, interferometry, and polarimetry all contribute simultaneously to the posterior inference.</a:t>
            </a:r>
          </a:p>
          <a:p>
            <a:endParaRPr lang="en-GB" b="0" i="0" dirty="0">
              <a:solidFill>
                <a:srgbClr val="09090B"/>
              </a:solidFill>
              <a:effectLst/>
              <a:latin typeface="Inter"/>
            </a:endParaRPr>
          </a:p>
          <a:p>
            <a:r>
              <a:rPr lang="en-GB" b="0" i="0" dirty="0">
                <a:solidFill>
                  <a:srgbClr val="09090B"/>
                </a:solidFill>
                <a:effectLst/>
                <a:latin typeface="Inter"/>
              </a:rPr>
              <a:t>100 posterior samples</a:t>
            </a:r>
          </a:p>
          <a:p>
            <a:endParaRPr lang="en-GB" b="0" i="0" dirty="0">
              <a:solidFill>
                <a:srgbClr val="09090B"/>
              </a:solidFill>
              <a:effectLst/>
              <a:latin typeface="Inter"/>
            </a:endParaRPr>
          </a:p>
          <a:p>
            <a:r>
              <a:rPr lang="en-GB" b="0" i="0" dirty="0">
                <a:solidFill>
                  <a:srgbClr val="09090B"/>
                </a:solidFill>
                <a:effectLst/>
                <a:latin typeface="Inter"/>
              </a:rPr>
              <a:t>We see good agreement from the B probes and </a:t>
            </a:r>
            <a:r>
              <a:rPr lang="en-GB" b="0" i="0" dirty="0" err="1">
                <a:solidFill>
                  <a:srgbClr val="09090B"/>
                </a:solidFill>
                <a:effectLst/>
                <a:latin typeface="Inter"/>
              </a:rPr>
              <a:t>fluxloops</a:t>
            </a:r>
            <a:endParaRPr lang="en-GB" b="0" i="0" dirty="0">
              <a:solidFill>
                <a:srgbClr val="09090B"/>
              </a:solidFill>
              <a:effectLst/>
              <a:latin typeface="Inter"/>
            </a:endParaRPr>
          </a:p>
          <a:p>
            <a:endParaRPr lang="en-GB" b="0" i="0" dirty="0">
              <a:solidFill>
                <a:srgbClr val="09090B"/>
              </a:solidFill>
              <a:effectLst/>
              <a:latin typeface="Inter"/>
            </a:endParaRPr>
          </a:p>
          <a:p>
            <a:r>
              <a:rPr lang="en-GB" b="0" i="0" dirty="0">
                <a:solidFill>
                  <a:srgbClr val="09090B"/>
                </a:solidFill>
                <a:effectLst/>
                <a:latin typeface="Inter"/>
              </a:rPr>
              <a:t>Polarimeter and interferometer data are inconsistent</a:t>
            </a:r>
            <a:endParaRPr lang="en-US" b="0" i="0" dirty="0">
              <a:solidFill>
                <a:srgbClr val="09090B"/>
              </a:solidFill>
              <a:effectLst/>
              <a:latin typeface="Inter"/>
            </a:endParaRPr>
          </a:p>
          <a:p>
            <a:endParaRPr lang="en-US" dirty="0"/>
          </a:p>
          <a:p>
            <a:r>
              <a:rPr lang="en-GB" b="0" dirty="0">
                <a:solidFill>
                  <a:srgbClr val="09090B"/>
                </a:solidFill>
                <a:effectLst/>
                <a:latin typeface="KaTeX_Size1"/>
              </a:rPr>
              <a:t>We see large uncertainty in ∫</a:t>
            </a:r>
            <a:r>
              <a:rPr lang="en-GB" b="0" i="1" dirty="0">
                <a:solidFill>
                  <a:srgbClr val="09090B"/>
                </a:solidFill>
                <a:effectLst/>
                <a:latin typeface="KaTeX_Math"/>
              </a:rPr>
              <a:t>ne</a:t>
            </a:r>
            <a:r>
              <a:rPr lang="en-GB" b="0" dirty="0">
                <a:solidFill>
                  <a:srgbClr val="09090B"/>
                </a:solidFill>
                <a:effectLst/>
                <a:latin typeface="KaTeX_Main"/>
              </a:rPr>
              <a:t>​</a:t>
            </a:r>
            <a:r>
              <a:rPr lang="en-GB" b="0" i="1" dirty="0">
                <a:solidFill>
                  <a:srgbClr val="09090B"/>
                </a:solidFill>
                <a:effectLst/>
                <a:latin typeface="KaTeX_Math"/>
              </a:rPr>
              <a:t>B</a:t>
            </a:r>
            <a:r>
              <a:rPr lang="en-GB" b="0" dirty="0">
                <a:solidFill>
                  <a:srgbClr val="09090B"/>
                </a:solidFill>
                <a:effectLst/>
                <a:latin typeface="KaTeX_Main"/>
              </a:rPr>
              <a:t>∥​</a:t>
            </a:r>
            <a:r>
              <a:rPr lang="en-GB" b="0" i="1" dirty="0">
                <a:solidFill>
                  <a:srgbClr val="09090B"/>
                </a:solidFill>
                <a:effectLst/>
                <a:latin typeface="KaTeX_Math"/>
              </a:rPr>
              <a:t>dl</a:t>
            </a:r>
            <a:r>
              <a:rPr lang="en-GB" b="0" i="0" dirty="0">
                <a:solidFill>
                  <a:srgbClr val="09090B"/>
                </a:solidFill>
                <a:effectLst/>
                <a:latin typeface="Inter"/>
              </a:rPr>
              <a:t>, (polarimeter – Faraday rotation) -&gt; significant mismatch between observations and predictions. The probability of the prediction given the data is low. this uncertainty propagates into the density inference</a:t>
            </a:r>
            <a:endParaRPr lang="en-GB" dirty="0"/>
          </a:p>
          <a:p>
            <a:endParaRPr lang="en-GB" b="0" i="0" dirty="0">
              <a:solidFill>
                <a:srgbClr val="09090B"/>
              </a:solidFill>
              <a:effectLst/>
              <a:latin typeface="Inter"/>
            </a:endParaRPr>
          </a:p>
          <a:p>
            <a:r>
              <a:rPr lang="en-GB" b="0" i="0" dirty="0">
                <a:solidFill>
                  <a:srgbClr val="09090B"/>
                </a:solidFill>
                <a:effectLst/>
                <a:latin typeface="Inter"/>
              </a:rPr>
              <a:t>The equilibrium reconstruction is uncertain</a:t>
            </a:r>
            <a:endParaRPr lang="en-GB" dirty="0"/>
          </a:p>
        </p:txBody>
      </p:sp>
      <p:sp>
        <p:nvSpPr>
          <p:cNvPr id="4" name="Slide Number Placeholder 3"/>
          <p:cNvSpPr>
            <a:spLocks noGrp="1"/>
          </p:cNvSpPr>
          <p:nvPr>
            <p:ph type="sldNum" sz="quarter" idx="5"/>
          </p:nvPr>
        </p:nvSpPr>
        <p:spPr/>
        <p:txBody>
          <a:bodyPr/>
          <a:lstStyle/>
          <a:p>
            <a:fld id="{FCCA41C8-293B-EF4D-B6A0-B59951CEC87B}" type="slidenum">
              <a:rPr lang="en-GB" smtClean="0"/>
              <a:t>6</a:t>
            </a:fld>
            <a:endParaRPr lang="en-GB"/>
          </a:p>
        </p:txBody>
      </p:sp>
    </p:spTree>
    <p:extLst>
      <p:ext uri="{BB962C8B-B14F-4D97-AF65-F5344CB8AC3E}">
        <p14:creationId xmlns:p14="http://schemas.microsoft.com/office/powerpoint/2010/main" val="2735027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Large uncertainty in flux surface placement – understandable for the core – but why do we see this uncertainty in the edge. Magnetics measurements are good here.</a:t>
            </a:r>
          </a:p>
          <a:p>
            <a:endParaRPr lang="en-US" dirty="0"/>
          </a:p>
          <a:p>
            <a:r>
              <a:rPr lang="en-GB" b="0" i="0" dirty="0">
                <a:solidFill>
                  <a:srgbClr val="09090B"/>
                </a:solidFill>
                <a:effectLst/>
                <a:latin typeface="Inter"/>
              </a:rPr>
              <a:t>Polarimeter and interferometer data are inconsistent</a:t>
            </a:r>
            <a:endParaRPr lang="en-US" b="0" i="0" dirty="0">
              <a:solidFill>
                <a:srgbClr val="09090B"/>
              </a:solidFill>
              <a:effectLst/>
              <a:latin typeface="Inter"/>
            </a:endParaRPr>
          </a:p>
          <a:p>
            <a:endParaRPr lang="en-US" dirty="0"/>
          </a:p>
          <a:p>
            <a:r>
              <a:rPr lang="en-GB" b="0" dirty="0">
                <a:solidFill>
                  <a:srgbClr val="09090B"/>
                </a:solidFill>
                <a:effectLst/>
                <a:latin typeface="KaTeX_Size1"/>
              </a:rPr>
              <a:t>We see large uncertainty in ∫</a:t>
            </a:r>
            <a:r>
              <a:rPr lang="en-GB" b="0" i="1" dirty="0">
                <a:solidFill>
                  <a:srgbClr val="09090B"/>
                </a:solidFill>
                <a:effectLst/>
                <a:latin typeface="KaTeX_Math"/>
              </a:rPr>
              <a:t>ne</a:t>
            </a:r>
            <a:r>
              <a:rPr lang="en-GB" b="0" dirty="0">
                <a:solidFill>
                  <a:srgbClr val="09090B"/>
                </a:solidFill>
                <a:effectLst/>
                <a:latin typeface="KaTeX_Main"/>
              </a:rPr>
              <a:t>​</a:t>
            </a:r>
            <a:r>
              <a:rPr lang="en-GB" b="0" i="1" dirty="0">
                <a:solidFill>
                  <a:srgbClr val="09090B"/>
                </a:solidFill>
                <a:effectLst/>
                <a:latin typeface="KaTeX_Math"/>
              </a:rPr>
              <a:t>B</a:t>
            </a:r>
            <a:r>
              <a:rPr lang="en-GB" b="0" dirty="0">
                <a:solidFill>
                  <a:srgbClr val="09090B"/>
                </a:solidFill>
                <a:effectLst/>
                <a:latin typeface="KaTeX_Main"/>
              </a:rPr>
              <a:t>∥​</a:t>
            </a:r>
            <a:r>
              <a:rPr lang="en-GB" b="0" i="1" dirty="0">
                <a:solidFill>
                  <a:srgbClr val="09090B"/>
                </a:solidFill>
                <a:effectLst/>
                <a:latin typeface="KaTeX_Math"/>
              </a:rPr>
              <a:t>dl</a:t>
            </a:r>
            <a:r>
              <a:rPr lang="en-GB" b="0" i="0" dirty="0">
                <a:solidFill>
                  <a:srgbClr val="09090B"/>
                </a:solidFill>
                <a:effectLst/>
                <a:latin typeface="Inter"/>
              </a:rPr>
              <a:t>, (polarimeter – Faraday rotation).</a:t>
            </a:r>
          </a:p>
          <a:p>
            <a:endParaRPr lang="en-GB" b="0" i="0" dirty="0">
              <a:solidFill>
                <a:srgbClr val="09090B"/>
              </a:solidFill>
              <a:effectLst/>
              <a:latin typeface="Inter"/>
            </a:endParaRPr>
          </a:p>
          <a:p>
            <a:r>
              <a:rPr lang="en-GB" b="0" i="0" dirty="0">
                <a:solidFill>
                  <a:srgbClr val="09090B"/>
                </a:solidFill>
                <a:effectLst/>
                <a:latin typeface="Inter"/>
              </a:rPr>
              <a:t>This uncertainty is ours – it does not belong to the physics! This uncertainty indicates that there are issues with the calibration or function of one or more diagnostic systems. This information may be used to commission and (cross) calibrate multiple diagnostic systems in an integrated fashion</a:t>
            </a:r>
          </a:p>
          <a:p>
            <a:endParaRPr lang="en-GB" b="0" i="0" dirty="0">
              <a:solidFill>
                <a:srgbClr val="09090B"/>
              </a:solidFill>
              <a:effectLst/>
              <a:latin typeface="Inter"/>
            </a:endParaRPr>
          </a:p>
          <a:p>
            <a:pPr algn="l">
              <a:buFont typeface="Arial" panose="020B0604020202020204" pitchFamily="34" charset="0"/>
              <a:buNone/>
            </a:pPr>
            <a:r>
              <a:rPr lang="en-GB" b="0" i="0" dirty="0">
                <a:solidFill>
                  <a:srgbClr val="09090B"/>
                </a:solidFill>
                <a:effectLst/>
                <a:latin typeface="Inter"/>
              </a:rPr>
              <a:t>Bayesian workflows allow us to quantify uncertainties and to properly articulate the selection of manual weights.</a:t>
            </a:r>
            <a:br>
              <a:rPr lang="en-GB" b="0" i="0" dirty="0">
                <a:solidFill>
                  <a:srgbClr val="09090B"/>
                </a:solidFill>
                <a:effectLst/>
                <a:latin typeface="Inter"/>
              </a:rPr>
            </a:br>
            <a:br>
              <a:rPr lang="en-GB" b="0" i="0" dirty="0">
                <a:solidFill>
                  <a:srgbClr val="09090B"/>
                </a:solidFill>
                <a:effectLst/>
                <a:latin typeface="Inter"/>
              </a:rPr>
            </a:br>
            <a:r>
              <a:rPr lang="en-GB" b="0" i="0" dirty="0">
                <a:solidFill>
                  <a:srgbClr val="09090B"/>
                </a:solidFill>
                <a:effectLst/>
                <a:latin typeface="Inter"/>
              </a:rPr>
              <a:t>Current tomography uncertainty → flux surface uncertainty</a:t>
            </a:r>
          </a:p>
          <a:p>
            <a:pPr algn="l">
              <a:buFont typeface="Arial" panose="020B0604020202020204" pitchFamily="34" charset="0"/>
              <a:buNone/>
            </a:pPr>
            <a:r>
              <a:rPr lang="en-GB" b="0" i="0" dirty="0">
                <a:solidFill>
                  <a:srgbClr val="09090B"/>
                </a:solidFill>
                <a:effectLst/>
                <a:latin typeface="Inter"/>
              </a:rPr>
              <a:t>Flux surface uncertainty → diagnostic line-of-sight geometry uncertainty</a:t>
            </a:r>
          </a:p>
          <a:p>
            <a:pPr algn="l">
              <a:buFont typeface="Arial" panose="020B0604020202020204" pitchFamily="34" charset="0"/>
              <a:buNone/>
            </a:pPr>
            <a:r>
              <a:rPr lang="en-GB" b="0" i="0" dirty="0">
                <a:solidFill>
                  <a:srgbClr val="09090B"/>
                </a:solidFill>
                <a:effectLst/>
                <a:latin typeface="Inter"/>
              </a:rPr>
              <a:t>All combine to affect </a:t>
            </a:r>
            <a:r>
              <a:rPr lang="en-GB" b="0" i="1" dirty="0">
                <a:solidFill>
                  <a:srgbClr val="09090B"/>
                </a:solidFill>
                <a:effectLst/>
                <a:latin typeface="KaTeX_Math"/>
              </a:rPr>
              <a:t>ne</a:t>
            </a:r>
            <a:r>
              <a:rPr lang="en-GB" b="0" i="0" dirty="0">
                <a:solidFill>
                  <a:srgbClr val="09090B"/>
                </a:solidFill>
                <a:effectLst/>
                <a:latin typeface="KaTeX_Main"/>
              </a:rPr>
              <a:t>​</a:t>
            </a:r>
            <a:r>
              <a:rPr lang="en-GB" b="0" i="0" dirty="0">
                <a:solidFill>
                  <a:srgbClr val="09090B"/>
                </a:solidFill>
                <a:effectLst/>
                <a:latin typeface="Inter"/>
              </a:rPr>
              <a:t> profile inference</a:t>
            </a:r>
          </a:p>
          <a:p>
            <a:endParaRPr lang="en-GB" dirty="0"/>
          </a:p>
        </p:txBody>
      </p:sp>
      <p:sp>
        <p:nvSpPr>
          <p:cNvPr id="4" name="Slide Number Placeholder 3"/>
          <p:cNvSpPr>
            <a:spLocks noGrp="1"/>
          </p:cNvSpPr>
          <p:nvPr>
            <p:ph type="sldNum" sz="quarter" idx="5"/>
          </p:nvPr>
        </p:nvSpPr>
        <p:spPr/>
        <p:txBody>
          <a:bodyPr/>
          <a:lstStyle/>
          <a:p>
            <a:fld id="{FCCA41C8-293B-EF4D-B6A0-B59951CEC87B}" type="slidenum">
              <a:rPr lang="en-GB" smtClean="0"/>
              <a:t>7</a:t>
            </a:fld>
            <a:endParaRPr lang="en-GB"/>
          </a:p>
        </p:txBody>
      </p:sp>
    </p:spTree>
    <p:extLst>
      <p:ext uri="{BB962C8B-B14F-4D97-AF65-F5344CB8AC3E}">
        <p14:creationId xmlns:p14="http://schemas.microsoft.com/office/powerpoint/2010/main" val="4146381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kern="0" dirty="0">
                <a:effectLst/>
                <a:latin typeface="Aptos" panose="020B0004020202020204" pitchFamily="34" charset="0"/>
                <a:ea typeface="Aptos" panose="020B0004020202020204" pitchFamily="34" charset="0"/>
                <a:cs typeface="Aptos" panose="020B0004020202020204" pitchFamily="34" charset="0"/>
              </a:rPr>
              <a:t>Usually we have a good fit for the upper LOS (Z cord &gt; 0,  see right-top plot below), but bad fit for lower LOS (in the figure, measurements are points, the reconstruction by NICE are crosses). For instance, the LOS marked with a black cross, is ignored (4</a:t>
            </a:r>
            <a:r>
              <a:rPr lang="en-US" sz="1800" kern="0" baseline="30000" dirty="0">
                <a:effectLst/>
                <a:latin typeface="Aptos" panose="020B0004020202020204" pitchFamily="34" charset="0"/>
                <a:ea typeface="Aptos" panose="020B0004020202020204" pitchFamily="34" charset="0"/>
                <a:cs typeface="Aptos" panose="020B0004020202020204" pitchFamily="34" charset="0"/>
              </a:rPr>
              <a:t>th</a:t>
            </a:r>
            <a:r>
              <a:rPr lang="en-US" sz="1800" kern="0" dirty="0">
                <a:effectLst/>
                <a:latin typeface="Aptos" panose="020B0004020202020204" pitchFamily="34" charset="0"/>
                <a:ea typeface="Aptos" panose="020B0004020202020204" pitchFamily="34" charset="0"/>
                <a:cs typeface="Aptos" panose="020B0004020202020204" pitchFamily="34" charset="0"/>
              </a:rPr>
              <a:t> from the left, we think is an outlier). For the lower LOS (Z cord &lt; 0) you can find more than 10%-20% error. For the upper LOS error should be lower. The regularization of NICE makes the reconstruction smoother as well</a:t>
            </a:r>
          </a:p>
          <a:p>
            <a:endParaRPr lang="en-US" sz="1800" kern="0" dirty="0">
              <a:effectLst/>
              <a:latin typeface="Aptos" panose="020B0004020202020204" pitchFamily="34" charset="0"/>
            </a:endParaRPr>
          </a:p>
          <a:p>
            <a:r>
              <a:rPr lang="en-US" sz="1800" kern="0" dirty="0">
                <a:effectLst/>
                <a:latin typeface="Aptos" panose="020B0004020202020204" pitchFamily="34" charset="0"/>
              </a:rPr>
              <a:t>There could be a systematic error in the lower LOS</a:t>
            </a:r>
            <a:endParaRPr lang="en-GB" dirty="0"/>
          </a:p>
        </p:txBody>
      </p:sp>
      <p:sp>
        <p:nvSpPr>
          <p:cNvPr id="4" name="Slide Number Placeholder 3"/>
          <p:cNvSpPr>
            <a:spLocks noGrp="1"/>
          </p:cNvSpPr>
          <p:nvPr>
            <p:ph type="sldNum" sz="quarter" idx="5"/>
          </p:nvPr>
        </p:nvSpPr>
        <p:spPr/>
        <p:txBody>
          <a:bodyPr/>
          <a:lstStyle/>
          <a:p>
            <a:fld id="{FCCA41C8-293B-EF4D-B6A0-B59951CEC87B}" type="slidenum">
              <a:rPr lang="en-GB" smtClean="0"/>
              <a:t>8</a:t>
            </a:fld>
            <a:endParaRPr lang="en-GB"/>
          </a:p>
        </p:txBody>
      </p:sp>
    </p:spTree>
    <p:extLst>
      <p:ext uri="{BB962C8B-B14F-4D97-AF65-F5344CB8AC3E}">
        <p14:creationId xmlns:p14="http://schemas.microsoft.com/office/powerpoint/2010/main" val="4289161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E87174-653A-66D8-13EF-25544CC552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E9E1FF-8261-E3D9-6EB5-40BF260344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A98DA5-E07E-4970-A8EA-ECB52E93EC70}"/>
              </a:ext>
            </a:extLst>
          </p:cNvPr>
          <p:cNvSpPr>
            <a:spLocks noGrp="1"/>
          </p:cNvSpPr>
          <p:nvPr>
            <p:ph type="body" idx="1"/>
          </p:nvPr>
        </p:nvSpPr>
        <p:spPr/>
        <p:txBody>
          <a:bodyPr/>
          <a:lstStyle/>
          <a:p>
            <a:endParaRPr lang="en-US" sz="1200" dirty="0">
              <a:latin typeface="+mn-lt"/>
            </a:endParaRPr>
          </a:p>
          <a:p>
            <a:r>
              <a:rPr lang="en-GB" dirty="0"/>
              <a:t>Bayesian analysis possible with a limited set of diagnostics. This tool would be </a:t>
            </a:r>
            <a:r>
              <a:rPr lang="en-GB" b="1" dirty="0"/>
              <a:t>very</a:t>
            </a:r>
            <a:r>
              <a:rPr lang="en-GB" dirty="0"/>
              <a:t> useful for early operation at JT-60SA</a:t>
            </a:r>
          </a:p>
          <a:p>
            <a:r>
              <a:rPr lang="en-GB" dirty="0"/>
              <a:t>Can be used to correct calibration factors and diagnostic faults when applied to multiple shots</a:t>
            </a:r>
          </a:p>
          <a:p>
            <a:r>
              <a:rPr lang="en-GB" dirty="0"/>
              <a:t>Data dropouts handled automatically</a:t>
            </a:r>
          </a:p>
          <a:p>
            <a:endParaRPr lang="en-GB" dirty="0"/>
          </a:p>
          <a:p>
            <a:r>
              <a:rPr lang="en-GB" b="0" i="0" dirty="0">
                <a:solidFill>
                  <a:srgbClr val="09090B"/>
                </a:solidFill>
                <a:effectLst/>
                <a:latin typeface="Inter"/>
              </a:rPr>
              <a:t>By jointly estimating profiles from soft X-ray, interferometry and electron cyclotron emission measurements using Bayesian probability theory, the uncertainty is significantly reduced — specifically, </a:t>
            </a:r>
            <a:r>
              <a:rPr lang="en-GB" b="0" i="1" dirty="0">
                <a:solidFill>
                  <a:srgbClr val="09090B"/>
                </a:solidFill>
                <a:effectLst/>
                <a:latin typeface="KaTeX_Math"/>
              </a:rPr>
              <a:t>σ</a:t>
            </a:r>
            <a:r>
              <a:rPr lang="en-GB" b="0" dirty="0">
                <a:solidFill>
                  <a:srgbClr val="09090B"/>
                </a:solidFill>
                <a:effectLst/>
                <a:latin typeface="KaTeX_Main"/>
              </a:rPr>
              <a:t>(</a:t>
            </a:r>
            <a:r>
              <a:rPr lang="en-GB" b="0" i="1" dirty="0">
                <a:solidFill>
                  <a:srgbClr val="09090B"/>
                </a:solidFill>
                <a:effectLst/>
                <a:latin typeface="KaTeX_Math"/>
              </a:rPr>
              <a:t>Zeff</a:t>
            </a:r>
            <a:r>
              <a:rPr lang="en-GB" b="0" dirty="0">
                <a:solidFill>
                  <a:srgbClr val="09090B"/>
                </a:solidFill>
                <a:effectLst/>
                <a:latin typeface="KaTeX_Main"/>
              </a:rPr>
              <a:t>​)</a:t>
            </a:r>
            <a:r>
              <a:rPr lang="en-GB" b="0" i="0" dirty="0">
                <a:solidFill>
                  <a:srgbClr val="09090B"/>
                </a:solidFill>
                <a:effectLst/>
                <a:latin typeface="Inter"/>
              </a:rPr>
              <a:t> drops from </a:t>
            </a:r>
            <a:r>
              <a:rPr lang="en-GB" b="1" i="0" dirty="0">
                <a:solidFill>
                  <a:srgbClr val="09090B"/>
                </a:solidFill>
                <a:effectLst/>
                <a:latin typeface="Inter"/>
              </a:rPr>
              <a:t>0.5 to ~0.1</a:t>
            </a:r>
            <a:r>
              <a:rPr lang="en-GB" b="0" i="0" dirty="0">
                <a:solidFill>
                  <a:srgbClr val="09090B"/>
                </a:solidFill>
                <a:effectLst/>
                <a:latin typeface="Inter"/>
              </a:rPr>
              <a:t> when adding CO2 interferometry data.</a:t>
            </a:r>
          </a:p>
          <a:p>
            <a:endParaRPr lang="en-GB" b="0" i="0" dirty="0">
              <a:solidFill>
                <a:srgbClr val="09090B"/>
              </a:solidFill>
              <a:effectLst/>
              <a:latin typeface="Inter"/>
            </a:endParaRPr>
          </a:p>
          <a:p>
            <a:r>
              <a:rPr lang="en-GB" b="0" i="0" dirty="0">
                <a:solidFill>
                  <a:srgbClr val="09090B"/>
                </a:solidFill>
                <a:effectLst/>
                <a:latin typeface="Inter"/>
              </a:rPr>
              <a:t>SXR and CO2 interferometry are not microwave diagnostics (x-ray and infra-red) but their application is given here to demonstrate the utility of integrated analysis</a:t>
            </a:r>
            <a:br>
              <a:rPr lang="en-GB" b="0" i="0" dirty="0">
                <a:solidFill>
                  <a:srgbClr val="09090B"/>
                </a:solidFill>
                <a:effectLst/>
                <a:latin typeface="Inter"/>
              </a:rPr>
            </a:br>
            <a:br>
              <a:rPr lang="en-GB" b="0" i="0" dirty="0">
                <a:solidFill>
                  <a:srgbClr val="09090B"/>
                </a:solidFill>
                <a:effectLst/>
                <a:latin typeface="Inter"/>
              </a:rPr>
            </a:br>
            <a:r>
              <a:rPr lang="en-GB" b="0" i="0" dirty="0">
                <a:solidFill>
                  <a:srgbClr val="09090B"/>
                </a:solidFill>
                <a:effectLst/>
                <a:latin typeface="Inter"/>
              </a:rPr>
              <a:t>consistent estimation of plasma parameters from heterogeneous data sets</a:t>
            </a:r>
            <a:br>
              <a:rPr lang="en-GB" b="0" i="0" dirty="0">
                <a:solidFill>
                  <a:srgbClr val="09090B"/>
                </a:solidFill>
                <a:effectLst/>
                <a:latin typeface="Inter"/>
              </a:rPr>
            </a:br>
            <a:br>
              <a:rPr lang="en-GB" b="0" i="0" dirty="0">
                <a:solidFill>
                  <a:srgbClr val="09090B"/>
                </a:solidFill>
                <a:effectLst/>
                <a:latin typeface="Inter"/>
              </a:rPr>
            </a:br>
            <a:r>
              <a:rPr lang="en-GB" b="0" i="0" dirty="0">
                <a:solidFill>
                  <a:srgbClr val="09090B"/>
                </a:solidFill>
                <a:effectLst/>
                <a:latin typeface="Inter"/>
              </a:rPr>
              <a:t>SXR measures </a:t>
            </a:r>
            <a:r>
              <a:rPr lang="en-GB" b="0" i="1" dirty="0">
                <a:solidFill>
                  <a:srgbClr val="09090B"/>
                </a:solidFill>
                <a:effectLst/>
                <a:latin typeface="KaTeX_Math"/>
              </a:rPr>
              <a:t>ne</a:t>
            </a:r>
            <a:r>
              <a:rPr lang="en-GB" b="0" i="0" dirty="0">
                <a:solidFill>
                  <a:srgbClr val="09090B"/>
                </a:solidFill>
                <a:effectLst/>
                <a:latin typeface="KaTeX_Main"/>
              </a:rPr>
              <a:t>**2​⋅</a:t>
            </a:r>
            <a:r>
              <a:rPr lang="en-GB" b="0" i="1" dirty="0">
                <a:solidFill>
                  <a:srgbClr val="09090B"/>
                </a:solidFill>
                <a:effectLst/>
                <a:latin typeface="KaTeX_Math"/>
              </a:rPr>
              <a:t>Zeff</a:t>
            </a:r>
            <a:r>
              <a:rPr lang="en-GB" b="0" i="0" dirty="0">
                <a:solidFill>
                  <a:srgbClr val="09090B"/>
                </a:solidFill>
                <a:effectLst/>
                <a:latin typeface="KaTeX_Main"/>
              </a:rPr>
              <a:t>​⋅</a:t>
            </a:r>
            <a:r>
              <a:rPr lang="en-GB" b="0" i="1" dirty="0">
                <a:solidFill>
                  <a:srgbClr val="09090B"/>
                </a:solidFill>
                <a:effectLst/>
                <a:latin typeface="KaTeX_Math"/>
              </a:rPr>
              <a:t>f</a:t>
            </a:r>
            <a:r>
              <a:rPr lang="en-GB" b="0" i="0" dirty="0">
                <a:solidFill>
                  <a:srgbClr val="09090B"/>
                </a:solidFill>
                <a:effectLst/>
                <a:latin typeface="KaTeX_Main"/>
              </a:rPr>
              <a:t>(</a:t>
            </a:r>
            <a:r>
              <a:rPr lang="en-GB" b="0" i="1" dirty="0" err="1">
                <a:solidFill>
                  <a:srgbClr val="09090B"/>
                </a:solidFill>
                <a:effectLst/>
                <a:latin typeface="KaTeX_Math"/>
              </a:rPr>
              <a:t>Te</a:t>
            </a:r>
            <a:r>
              <a:rPr lang="en-GB" b="0" i="0" dirty="0">
                <a:solidFill>
                  <a:srgbClr val="09090B"/>
                </a:solidFill>
                <a:effectLst/>
                <a:latin typeface="KaTeX_Main"/>
              </a:rPr>
              <a:t>​) this makes it difficult to separate </a:t>
            </a:r>
            <a:r>
              <a:rPr lang="en-GB" b="0" i="1" dirty="0">
                <a:solidFill>
                  <a:srgbClr val="09090B"/>
                </a:solidFill>
                <a:effectLst/>
                <a:latin typeface="KaTeX_Math"/>
              </a:rPr>
              <a:t>ne</a:t>
            </a:r>
            <a:r>
              <a:rPr lang="en-GB" b="0" dirty="0">
                <a:solidFill>
                  <a:srgbClr val="09090B"/>
                </a:solidFill>
                <a:effectLst/>
                <a:latin typeface="KaTeX_Main"/>
              </a:rPr>
              <a:t>​</a:t>
            </a:r>
            <a:r>
              <a:rPr lang="en-GB" b="0" i="0" dirty="0">
                <a:solidFill>
                  <a:srgbClr val="09090B"/>
                </a:solidFill>
                <a:effectLst/>
                <a:latin typeface="Inter"/>
              </a:rPr>
              <a:t>, </a:t>
            </a:r>
            <a:r>
              <a:rPr lang="en-GB" b="0" i="1" dirty="0" err="1">
                <a:solidFill>
                  <a:srgbClr val="09090B"/>
                </a:solidFill>
                <a:effectLst/>
                <a:latin typeface="KaTeX_Math"/>
              </a:rPr>
              <a:t>Te</a:t>
            </a:r>
            <a:r>
              <a:rPr lang="en-GB" b="0" dirty="0">
                <a:solidFill>
                  <a:srgbClr val="09090B"/>
                </a:solidFill>
                <a:effectLst/>
                <a:latin typeface="KaTeX_Main"/>
              </a:rPr>
              <a:t>​</a:t>
            </a:r>
            <a:r>
              <a:rPr lang="en-GB" b="0" i="0" dirty="0">
                <a:solidFill>
                  <a:srgbClr val="09090B"/>
                </a:solidFill>
                <a:effectLst/>
                <a:latin typeface="Inter"/>
              </a:rPr>
              <a:t>, and </a:t>
            </a:r>
            <a:r>
              <a:rPr lang="en-GB" b="0" i="1" dirty="0">
                <a:solidFill>
                  <a:srgbClr val="09090B"/>
                </a:solidFill>
                <a:effectLst/>
                <a:latin typeface="KaTeX_Math"/>
              </a:rPr>
              <a:t>Zeff</a:t>
            </a:r>
            <a:br>
              <a:rPr lang="en-GB" b="0" i="1" dirty="0">
                <a:solidFill>
                  <a:srgbClr val="09090B"/>
                </a:solidFill>
                <a:effectLst/>
                <a:latin typeface="KaTeX_Math"/>
              </a:rPr>
            </a:br>
            <a:br>
              <a:rPr lang="en-GB" b="0" i="1" dirty="0">
                <a:solidFill>
                  <a:srgbClr val="09090B"/>
                </a:solidFill>
                <a:effectLst/>
                <a:latin typeface="KaTeX_Math"/>
              </a:rPr>
            </a:br>
            <a:r>
              <a:rPr lang="en-GB" b="0" i="0" dirty="0">
                <a:solidFill>
                  <a:srgbClr val="09090B"/>
                </a:solidFill>
                <a:effectLst/>
                <a:latin typeface="Inter"/>
              </a:rPr>
              <a:t>CO2 interferometry provides an </a:t>
            </a:r>
            <a:r>
              <a:rPr lang="en-GB" b="1" i="0" dirty="0">
                <a:solidFill>
                  <a:srgbClr val="09090B"/>
                </a:solidFill>
                <a:effectLst/>
                <a:latin typeface="Inter"/>
              </a:rPr>
              <a:t>independent constraint</a:t>
            </a:r>
            <a:r>
              <a:rPr lang="en-GB" b="0" i="0" dirty="0">
                <a:solidFill>
                  <a:srgbClr val="09090B"/>
                </a:solidFill>
                <a:effectLst/>
                <a:latin typeface="Inter"/>
              </a:rPr>
              <a:t> on line-integrated electron density (</a:t>
            </a:r>
            <a:r>
              <a:rPr lang="en-GB" b="0" dirty="0">
                <a:solidFill>
                  <a:srgbClr val="09090B"/>
                </a:solidFill>
                <a:effectLst/>
                <a:latin typeface="KaTeX_Size1"/>
              </a:rPr>
              <a:t>∫</a:t>
            </a:r>
            <a:r>
              <a:rPr lang="en-GB" b="0" i="1" dirty="0">
                <a:solidFill>
                  <a:srgbClr val="09090B"/>
                </a:solidFill>
                <a:effectLst/>
                <a:latin typeface="KaTeX_Math"/>
              </a:rPr>
              <a:t>ne</a:t>
            </a:r>
            <a:r>
              <a:rPr lang="en-GB" b="0" dirty="0">
                <a:solidFill>
                  <a:srgbClr val="09090B"/>
                </a:solidFill>
                <a:effectLst/>
                <a:latin typeface="KaTeX_Main"/>
              </a:rPr>
              <a:t>​</a:t>
            </a:r>
            <a:r>
              <a:rPr lang="en-GB" b="0" i="1" dirty="0">
                <a:solidFill>
                  <a:srgbClr val="09090B"/>
                </a:solidFill>
                <a:effectLst/>
                <a:latin typeface="KaTeX_Math"/>
              </a:rPr>
              <a:t>dl</a:t>
            </a:r>
            <a:r>
              <a:rPr lang="en-GB" b="0" i="0" dirty="0">
                <a:solidFill>
                  <a:srgbClr val="09090B"/>
                </a:solidFill>
                <a:effectLst/>
                <a:latin typeface="Inter"/>
              </a:rPr>
              <a:t>)</a:t>
            </a:r>
            <a:endParaRPr lang="en-GB" dirty="0"/>
          </a:p>
        </p:txBody>
      </p:sp>
      <p:sp>
        <p:nvSpPr>
          <p:cNvPr id="4" name="Slide Number Placeholder 3">
            <a:extLst>
              <a:ext uri="{FF2B5EF4-FFF2-40B4-BE49-F238E27FC236}">
                <a16:creationId xmlns:a16="http://schemas.microsoft.com/office/drawing/2014/main" id="{AD8CD1CD-4BED-88E1-6808-CB83966C9CF6}"/>
              </a:ext>
            </a:extLst>
          </p:cNvPr>
          <p:cNvSpPr>
            <a:spLocks noGrp="1"/>
          </p:cNvSpPr>
          <p:nvPr>
            <p:ph type="sldNum" sz="quarter" idx="10"/>
          </p:nvPr>
        </p:nvSpPr>
        <p:spPr/>
        <p:txBody>
          <a:bodyPr/>
          <a:lstStyle/>
          <a:p>
            <a:fld id="{FCCA41C8-293B-EF4D-B6A0-B59951CEC87B}" type="slidenum">
              <a:rPr lang="en-GB" smtClean="0"/>
              <a:t>9</a:t>
            </a:fld>
            <a:endParaRPr lang="en-GB"/>
          </a:p>
        </p:txBody>
      </p:sp>
    </p:spTree>
    <p:extLst>
      <p:ext uri="{BB962C8B-B14F-4D97-AF65-F5344CB8AC3E}">
        <p14:creationId xmlns:p14="http://schemas.microsoft.com/office/powerpoint/2010/main" val="3540798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black-box ML models with caution. It is almost always better to look inside the box if you can!</a:t>
            </a:r>
            <a:endParaRPr lang="en-GB" dirty="0"/>
          </a:p>
        </p:txBody>
      </p:sp>
      <p:sp>
        <p:nvSpPr>
          <p:cNvPr id="4" name="Slide Number Placeholder 3"/>
          <p:cNvSpPr>
            <a:spLocks noGrp="1"/>
          </p:cNvSpPr>
          <p:nvPr>
            <p:ph type="sldNum" sz="quarter" idx="5"/>
          </p:nvPr>
        </p:nvSpPr>
        <p:spPr/>
        <p:txBody>
          <a:bodyPr/>
          <a:lstStyle/>
          <a:p>
            <a:fld id="{FCCA41C8-293B-EF4D-B6A0-B59951CEC87B}" type="slidenum">
              <a:rPr lang="en-GB" smtClean="0"/>
              <a:t>10</a:t>
            </a:fld>
            <a:endParaRPr lang="en-GB"/>
          </a:p>
        </p:txBody>
      </p:sp>
    </p:spTree>
    <p:extLst>
      <p:ext uri="{BB962C8B-B14F-4D97-AF65-F5344CB8AC3E}">
        <p14:creationId xmlns:p14="http://schemas.microsoft.com/office/powerpoint/2010/main" val="6964538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RichSlides">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511143E7-9EC8-11F4-EE6D-2A04807E9021}"/>
              </a:ext>
            </a:extLst>
          </p:cNvPr>
          <p:cNvSpPr txBox="1"/>
          <p:nvPr userDrawn="1"/>
        </p:nvSpPr>
        <p:spPr>
          <a:xfrm>
            <a:off x="10263141" y="6271108"/>
            <a:ext cx="457629" cy="246221"/>
          </a:xfrm>
          <a:prstGeom prst="rect">
            <a:avLst/>
          </a:prstGeom>
          <a:noFill/>
        </p:spPr>
        <p:txBody>
          <a:bodyPr wrap="square" rtlCol="0">
            <a:spAutoFit/>
          </a:bodyPr>
          <a:lstStyle/>
          <a:p>
            <a:pPr algn="ctr"/>
            <a:fld id="{7C4C52B0-8C01-7849-9FBD-81D69A89DA73}" type="slidenum">
              <a:rPr lang="fr-FR" sz="1000">
                <a:solidFill>
                  <a:schemeClr val="bg1">
                    <a:lumMod val="65000"/>
                  </a:schemeClr>
                </a:solidFill>
                <a:latin typeface="+mn-lt"/>
                <a:ea typeface="Open Sans" pitchFamily="2" charset="0"/>
                <a:cs typeface="Open Sans" pitchFamily="2" charset="0"/>
              </a:rPr>
              <a:t>‹#›</a:t>
            </a:fld>
            <a:endParaRPr lang="fr-FR" sz="1000" dirty="0">
              <a:solidFill>
                <a:schemeClr val="bg1">
                  <a:lumMod val="65000"/>
                </a:schemeClr>
              </a:solidFill>
              <a:latin typeface="+mn-lt"/>
              <a:ea typeface="Open Sans" pitchFamily="2" charset="0"/>
              <a:cs typeface="Open Sans" pitchFamily="2" charset="0"/>
            </a:endParaRPr>
          </a:p>
        </p:txBody>
      </p:sp>
      <p:cxnSp>
        <p:nvCxnSpPr>
          <p:cNvPr id="10" name="Connecteur droit 9">
            <a:extLst>
              <a:ext uri="{FF2B5EF4-FFF2-40B4-BE49-F238E27FC236}">
                <a16:creationId xmlns:a16="http://schemas.microsoft.com/office/drawing/2014/main" id="{4FBC44AE-DB0E-BBD8-F18F-F54E40BAEA68}"/>
              </a:ext>
            </a:extLst>
          </p:cNvPr>
          <p:cNvCxnSpPr>
            <a:cxnSpLocks/>
          </p:cNvCxnSpPr>
          <p:nvPr userDrawn="1"/>
        </p:nvCxnSpPr>
        <p:spPr>
          <a:xfrm>
            <a:off x="10291015" y="6248982"/>
            <a:ext cx="0" cy="270391"/>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ZoneTexte 16">
            <a:extLst>
              <a:ext uri="{FF2B5EF4-FFF2-40B4-BE49-F238E27FC236}">
                <a16:creationId xmlns:a16="http://schemas.microsoft.com/office/drawing/2014/main" id="{1EE29EDE-FCC0-39DE-2FD1-6D37651A67D3}"/>
              </a:ext>
            </a:extLst>
          </p:cNvPr>
          <p:cNvSpPr txBox="1"/>
          <p:nvPr userDrawn="1"/>
        </p:nvSpPr>
        <p:spPr>
          <a:xfrm>
            <a:off x="5909733" y="6206320"/>
            <a:ext cx="4337858" cy="5078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900" dirty="0">
                <a:solidFill>
                  <a:schemeClr val="bg1">
                    <a:lumMod val="65000"/>
                  </a:schemeClr>
                </a:solidFill>
                <a:latin typeface="Arial" panose="020B0604020202020204" pitchFamily="34" charset="0"/>
                <a:ea typeface="Open Sans" pitchFamily="2" charset="0"/>
                <a:cs typeface="Arial" panose="020B0604020202020204" pitchFamily="34" charset="0"/>
              </a:rPr>
              <a:t>Integrated Modelling and Analysis Report from JT-60SA ET workshop</a:t>
            </a:r>
          </a:p>
          <a:p>
            <a:pPr marL="0" marR="0" lvl="0" indent="0" algn="r" defTabSz="914400" rtl="0" eaLnBrk="1" fontAlgn="auto" latinLnBrk="0" hangingPunct="1">
              <a:lnSpc>
                <a:spcPct val="100000"/>
              </a:lnSpc>
              <a:spcBef>
                <a:spcPts val="0"/>
              </a:spcBef>
              <a:spcAft>
                <a:spcPts val="0"/>
              </a:spcAft>
              <a:buClrTx/>
              <a:buSzTx/>
              <a:buFontTx/>
              <a:buNone/>
              <a:tabLst/>
              <a:defRPr/>
            </a:pPr>
            <a:r>
              <a:rPr lang="fr-FR" sz="900" dirty="0">
                <a:solidFill>
                  <a:schemeClr val="bg1">
                    <a:lumMod val="65000"/>
                  </a:schemeClr>
                </a:solidFill>
                <a:latin typeface="Arial" panose="020B0604020202020204" pitchFamily="34" charset="0"/>
                <a:ea typeface="Open Sans" pitchFamily="2" charset="0"/>
                <a:cs typeface="Arial" panose="020B0604020202020204" pitchFamily="34" charset="0"/>
              </a:rPr>
              <a:t>Simon</a:t>
            </a:r>
            <a:r>
              <a:rPr lang="fr-FR" sz="900" baseline="0" dirty="0">
                <a:solidFill>
                  <a:schemeClr val="bg1">
                    <a:lumMod val="65000"/>
                  </a:schemeClr>
                </a:solidFill>
                <a:latin typeface="Arial" panose="020B0604020202020204" pitchFamily="34" charset="0"/>
                <a:ea typeface="Open Sans" pitchFamily="2" charset="0"/>
                <a:cs typeface="Arial" panose="020B0604020202020204" pitchFamily="34" charset="0"/>
              </a:rPr>
              <a:t> McIntosh 14/11/2025</a:t>
            </a:r>
            <a:endParaRPr lang="en-US" sz="900" b="1" dirty="0">
              <a:solidFill>
                <a:schemeClr val="tx2"/>
              </a:solidFill>
              <a:latin typeface="Arial" panose="020B0604020202020204" pitchFamily="34" charset="0"/>
              <a:ea typeface="Open Sans" pitchFamily="2" charset="0"/>
              <a:cs typeface="Arial" panose="020B0604020202020204" pitchFamily="34" charset="0"/>
            </a:endParaRPr>
          </a:p>
          <a:p>
            <a:pPr algn="r"/>
            <a:r>
              <a:rPr lang="fr-FR" sz="900" baseline="0" dirty="0">
                <a:solidFill>
                  <a:schemeClr val="bg1">
                    <a:lumMod val="65000"/>
                  </a:schemeClr>
                </a:solidFill>
                <a:latin typeface="Arial" panose="020B0604020202020204" pitchFamily="34" charset="0"/>
                <a:ea typeface="Open Sans" pitchFamily="2" charset="0"/>
                <a:cs typeface="Arial" panose="020B0604020202020204" pitchFamily="34" charset="0"/>
              </a:rPr>
              <a:t> </a:t>
            </a:r>
            <a:endParaRPr lang="fr-FR" sz="900" dirty="0">
              <a:solidFill>
                <a:schemeClr val="bg1">
                  <a:lumMod val="65000"/>
                </a:schemeClr>
              </a:solidFill>
              <a:latin typeface="Arial" panose="020B0604020202020204" pitchFamily="34" charset="0"/>
              <a:ea typeface="Open Sans" pitchFamily="2" charset="0"/>
              <a:cs typeface="Arial" panose="020B0604020202020204" pitchFamily="34" charset="0"/>
            </a:endParaRPr>
          </a:p>
        </p:txBody>
      </p:sp>
      <p:pic>
        <p:nvPicPr>
          <p:cNvPr id="8" name="Image 7">
            <a:extLst>
              <a:ext uri="{FF2B5EF4-FFF2-40B4-BE49-F238E27FC236}">
                <a16:creationId xmlns:a16="http://schemas.microsoft.com/office/drawing/2014/main" id="{C26BC208-B99B-C6A1-9437-7AC7BD6B8FC1}"/>
              </a:ext>
            </a:extLst>
          </p:cNvPr>
          <p:cNvPicPr>
            <a:picLocks noChangeAspect="1"/>
          </p:cNvPicPr>
          <p:nvPr userDrawn="1"/>
        </p:nvPicPr>
        <p:blipFill>
          <a:blip r:embed="rId2"/>
          <a:stretch>
            <a:fillRect/>
          </a:stretch>
        </p:blipFill>
        <p:spPr>
          <a:xfrm>
            <a:off x="191911" y="5955968"/>
            <a:ext cx="11808178" cy="258304"/>
          </a:xfrm>
          <a:prstGeom prst="rect">
            <a:avLst/>
          </a:prstGeom>
        </p:spPr>
      </p:pic>
      <p:pic>
        <p:nvPicPr>
          <p:cNvPr id="13" name="Graphique 12">
            <a:extLst>
              <a:ext uri="{FF2B5EF4-FFF2-40B4-BE49-F238E27FC236}">
                <a16:creationId xmlns:a16="http://schemas.microsoft.com/office/drawing/2014/main" id="{B293B4AA-4BAA-70CD-79BB-3EE093EB605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002679" y="6104226"/>
            <a:ext cx="866227" cy="432000"/>
          </a:xfrm>
          <a:prstGeom prst="rect">
            <a:avLst/>
          </a:prstGeom>
        </p:spPr>
      </p:pic>
      <p:sp>
        <p:nvSpPr>
          <p:cNvPr id="14" name="Espace réservé pour une image  3">
            <a:extLst>
              <a:ext uri="{FF2B5EF4-FFF2-40B4-BE49-F238E27FC236}">
                <a16:creationId xmlns:a16="http://schemas.microsoft.com/office/drawing/2014/main" id="{68D1566A-1AED-031F-B9D4-ABC61F9E3221}"/>
              </a:ext>
            </a:extLst>
          </p:cNvPr>
          <p:cNvSpPr>
            <a:spLocks noGrp="1"/>
          </p:cNvSpPr>
          <p:nvPr>
            <p:ph type="pic" sz="quarter" idx="10"/>
          </p:nvPr>
        </p:nvSpPr>
        <p:spPr>
          <a:xfrm>
            <a:off x="6304902" y="1230515"/>
            <a:ext cx="2609865" cy="1468049"/>
          </a:xfrm>
          <a:prstGeom prst="rect">
            <a:avLst/>
          </a:prstGeom>
          <a:solidFill>
            <a:schemeClr val="bg2"/>
          </a:solidFill>
        </p:spPr>
        <p:txBody>
          <a:bodyPr/>
          <a:lstStyle>
            <a:lvl1pPr marL="0" indent="0">
              <a:buNone/>
              <a:defRPr sz="1600">
                <a:noFill/>
                <a:latin typeface="Arial" panose="020B0604020202020204" pitchFamily="34" charset="0"/>
                <a:cs typeface="Arial" panose="020B0604020202020204" pitchFamily="34" charset="0"/>
              </a:defRPr>
            </a:lvl1pPr>
          </a:lstStyle>
          <a:p>
            <a:endParaRPr lang="en-GB"/>
          </a:p>
        </p:txBody>
      </p:sp>
      <p:sp>
        <p:nvSpPr>
          <p:cNvPr id="15" name="Espace réservé pour une image  3">
            <a:extLst>
              <a:ext uri="{FF2B5EF4-FFF2-40B4-BE49-F238E27FC236}">
                <a16:creationId xmlns:a16="http://schemas.microsoft.com/office/drawing/2014/main" id="{F36F08B9-9289-486A-086A-82BE8E982607}"/>
              </a:ext>
            </a:extLst>
          </p:cNvPr>
          <p:cNvSpPr>
            <a:spLocks noGrp="1"/>
          </p:cNvSpPr>
          <p:nvPr>
            <p:ph type="pic" sz="quarter" idx="12"/>
          </p:nvPr>
        </p:nvSpPr>
        <p:spPr>
          <a:xfrm>
            <a:off x="9029208" y="1230515"/>
            <a:ext cx="2609865" cy="1468049"/>
          </a:xfrm>
          <a:prstGeom prst="rect">
            <a:avLst/>
          </a:prstGeom>
          <a:solidFill>
            <a:schemeClr val="bg2"/>
          </a:solidFill>
        </p:spPr>
        <p:txBody>
          <a:bodyPr/>
          <a:lstStyle>
            <a:lvl1pPr marL="0" indent="0">
              <a:buNone/>
              <a:defRPr sz="1600">
                <a:noFill/>
                <a:latin typeface="Arial" panose="020B0604020202020204" pitchFamily="34" charset="0"/>
                <a:cs typeface="Arial" panose="020B0604020202020204" pitchFamily="34" charset="0"/>
              </a:defRPr>
            </a:lvl1pPr>
          </a:lstStyle>
          <a:p>
            <a:endParaRPr lang="en-GB"/>
          </a:p>
        </p:txBody>
      </p:sp>
      <p:sp>
        <p:nvSpPr>
          <p:cNvPr id="16" name="Espace réservé pour une image  3">
            <a:extLst>
              <a:ext uri="{FF2B5EF4-FFF2-40B4-BE49-F238E27FC236}">
                <a16:creationId xmlns:a16="http://schemas.microsoft.com/office/drawing/2014/main" id="{01F4F76B-136B-6EC8-3982-6D9D215F4D7B}"/>
              </a:ext>
            </a:extLst>
          </p:cNvPr>
          <p:cNvSpPr>
            <a:spLocks noGrp="1"/>
          </p:cNvSpPr>
          <p:nvPr>
            <p:ph type="pic" sz="quarter" idx="13"/>
          </p:nvPr>
        </p:nvSpPr>
        <p:spPr>
          <a:xfrm>
            <a:off x="6303205" y="2794899"/>
            <a:ext cx="2609865" cy="1468049"/>
          </a:xfrm>
          <a:prstGeom prst="rect">
            <a:avLst/>
          </a:prstGeom>
          <a:solidFill>
            <a:schemeClr val="bg2"/>
          </a:solidFill>
        </p:spPr>
        <p:txBody>
          <a:bodyPr/>
          <a:lstStyle>
            <a:lvl1pPr marL="0" indent="0">
              <a:buNone/>
              <a:defRPr sz="1600">
                <a:noFill/>
                <a:latin typeface="Arial" panose="020B0604020202020204" pitchFamily="34" charset="0"/>
                <a:cs typeface="Arial" panose="020B0604020202020204" pitchFamily="34" charset="0"/>
              </a:defRPr>
            </a:lvl1pPr>
          </a:lstStyle>
          <a:p>
            <a:endParaRPr lang="en-GB"/>
          </a:p>
        </p:txBody>
      </p:sp>
      <p:sp>
        <p:nvSpPr>
          <p:cNvPr id="17" name="Espace réservé pour une image  3">
            <a:extLst>
              <a:ext uri="{FF2B5EF4-FFF2-40B4-BE49-F238E27FC236}">
                <a16:creationId xmlns:a16="http://schemas.microsoft.com/office/drawing/2014/main" id="{6E8341BD-19A4-573D-B628-C94418B67F3B}"/>
              </a:ext>
            </a:extLst>
          </p:cNvPr>
          <p:cNvSpPr>
            <a:spLocks noGrp="1"/>
          </p:cNvSpPr>
          <p:nvPr>
            <p:ph type="pic" sz="quarter" idx="14"/>
          </p:nvPr>
        </p:nvSpPr>
        <p:spPr>
          <a:xfrm>
            <a:off x="9027511" y="2794899"/>
            <a:ext cx="2609865" cy="1468049"/>
          </a:xfrm>
          <a:prstGeom prst="rect">
            <a:avLst/>
          </a:prstGeom>
          <a:solidFill>
            <a:schemeClr val="bg2"/>
          </a:solidFill>
        </p:spPr>
        <p:txBody>
          <a:bodyPr/>
          <a:lstStyle>
            <a:lvl1pPr marL="0" indent="0">
              <a:buNone/>
              <a:defRPr sz="1600">
                <a:noFill/>
                <a:latin typeface="Arial" panose="020B0604020202020204" pitchFamily="34" charset="0"/>
                <a:cs typeface="Arial" panose="020B0604020202020204" pitchFamily="34" charset="0"/>
              </a:defRPr>
            </a:lvl1pPr>
          </a:lstStyle>
          <a:p>
            <a:endParaRPr lang="en-GB"/>
          </a:p>
        </p:txBody>
      </p:sp>
    </p:spTree>
    <p:extLst>
      <p:ext uri="{BB962C8B-B14F-4D97-AF65-F5344CB8AC3E}">
        <p14:creationId xmlns:p14="http://schemas.microsoft.com/office/powerpoint/2010/main" val="4216073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mageFullSlide">
    <p:spTree>
      <p:nvGrpSpPr>
        <p:cNvPr id="1" name=""/>
        <p:cNvGrpSpPr/>
        <p:nvPr/>
      </p:nvGrpSpPr>
      <p:grpSpPr>
        <a:xfrm>
          <a:off x="0" y="0"/>
          <a:ext cx="0" cy="0"/>
          <a:chOff x="0" y="0"/>
          <a:chExt cx="0" cy="0"/>
        </a:xfrm>
      </p:grpSpPr>
      <p:sp>
        <p:nvSpPr>
          <p:cNvPr id="4" name="Espace réservé pour une image  3">
            <a:extLst>
              <a:ext uri="{FF2B5EF4-FFF2-40B4-BE49-F238E27FC236}">
                <a16:creationId xmlns:a16="http://schemas.microsoft.com/office/drawing/2014/main" id="{BF307E7C-4B7E-A13A-0E0F-E18E752A1AD1}"/>
              </a:ext>
            </a:extLst>
          </p:cNvPr>
          <p:cNvSpPr>
            <a:spLocks noGrp="1"/>
          </p:cNvSpPr>
          <p:nvPr>
            <p:ph type="pic" sz="quarter" idx="10"/>
          </p:nvPr>
        </p:nvSpPr>
        <p:spPr>
          <a:xfrm>
            <a:off x="0" y="0"/>
            <a:ext cx="12192000" cy="6858000"/>
          </a:xfrm>
          <a:prstGeom prst="rect">
            <a:avLst/>
          </a:prstGeom>
          <a:solidFill>
            <a:schemeClr val="bg2"/>
          </a:solidFill>
        </p:spPr>
        <p:txBody>
          <a:bodyPr/>
          <a:lstStyle>
            <a:lvl1pPr marL="0" indent="0">
              <a:buNone/>
              <a:defRPr sz="1600">
                <a:noFill/>
                <a:latin typeface="Arial" panose="020B0604020202020204" pitchFamily="34" charset="0"/>
                <a:cs typeface="Arial" panose="020B0604020202020204" pitchFamily="34" charset="0"/>
              </a:defRPr>
            </a:lvl1pPr>
          </a:lstStyle>
          <a:p>
            <a:endParaRPr lang="en-GB"/>
          </a:p>
        </p:txBody>
      </p:sp>
    </p:spTree>
    <p:extLst>
      <p:ext uri="{BB962C8B-B14F-4D97-AF65-F5344CB8AC3E}">
        <p14:creationId xmlns:p14="http://schemas.microsoft.com/office/powerpoint/2010/main" val="4128827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2860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ustom Slide with image">
    <p:spTree>
      <p:nvGrpSpPr>
        <p:cNvPr id="1" name=""/>
        <p:cNvGrpSpPr/>
        <p:nvPr/>
      </p:nvGrpSpPr>
      <p:grpSpPr>
        <a:xfrm>
          <a:off x="0" y="0"/>
          <a:ext cx="0" cy="0"/>
          <a:chOff x="0" y="0"/>
          <a:chExt cx="0" cy="0"/>
        </a:xfrm>
      </p:grpSpPr>
      <p:sp>
        <p:nvSpPr>
          <p:cNvPr id="26" name="Content Placeholder 2"/>
          <p:cNvSpPr>
            <a:spLocks noGrp="1"/>
          </p:cNvSpPr>
          <p:nvPr>
            <p:ph idx="1"/>
          </p:nvPr>
        </p:nvSpPr>
        <p:spPr>
          <a:xfrm>
            <a:off x="838200" y="886690"/>
            <a:ext cx="5086350" cy="5290273"/>
          </a:xfrm>
          <a:prstGeom prst="rect">
            <a:avLst/>
          </a:prstGeom>
        </p:spPr>
        <p:txBody>
          <a:bodyPr/>
          <a:lstStyle>
            <a:lvl1pPr marL="457200" marR="0" indent="-457200" algn="l" defTabSz="795338" rtl="0" eaLnBrk="1" fontAlgn="base" latinLnBrk="0" hangingPunct="1">
              <a:lnSpc>
                <a:spcPct val="100000"/>
              </a:lnSpc>
              <a:spcBef>
                <a:spcPct val="20000"/>
              </a:spcBef>
              <a:spcAft>
                <a:spcPct val="0"/>
              </a:spcAft>
              <a:buClrTx/>
              <a:buSzTx/>
              <a:buFont typeface="Wingdings" panose="05000000000000000000" pitchFamily="2" charset="2"/>
              <a:buChar char="q"/>
              <a:tabLst/>
              <a:defRPr sz="2000">
                <a:latin typeface="Arial" panose="020B0604020202020204" pitchFamily="34" charset="0"/>
                <a:cs typeface="Arial" panose="020B0604020202020204" pitchFamily="34" charset="0"/>
              </a:defRPr>
            </a:lvl1pPr>
            <a:lvl2pPr>
              <a:defRPr/>
            </a:lvl2pPr>
            <a:lvl3pPr>
              <a:defRPr/>
            </a:lvl3pPr>
            <a:lvl4pPr>
              <a:defRPr/>
            </a:lvl4pPr>
            <a:lvl5pPr>
              <a:defRPr/>
            </a:lvl5pPr>
          </a:lstStyle>
          <a:p>
            <a:pPr lvl="0"/>
            <a:r>
              <a:rPr lang="en-US" dirty="0"/>
              <a:t>Edit Master text styles</a:t>
            </a:r>
          </a:p>
          <a:p>
            <a:pPr marL="457200" marR="0" lvl="0" indent="-457200" algn="l" defTabSz="795338" rtl="0" eaLnBrk="1" fontAlgn="base" latinLnBrk="0" hangingPunct="1">
              <a:lnSpc>
                <a:spcPct val="100000"/>
              </a:lnSpc>
              <a:spcBef>
                <a:spcPct val="20000"/>
              </a:spcBef>
              <a:spcAft>
                <a:spcPct val="0"/>
              </a:spcAft>
              <a:buClrTx/>
              <a:buSzTx/>
              <a:buFont typeface="Wingdings" panose="05000000000000000000" pitchFamily="2" charset="2"/>
              <a:buChar char="q"/>
              <a:tabLst/>
              <a:defRPr/>
            </a:pPr>
            <a:r>
              <a:rPr lang="en-US" sz="2000" dirty="0">
                <a:solidFill>
                  <a:schemeClr val="bg1"/>
                </a:solidFill>
                <a:highlight>
                  <a:srgbClr val="003D58"/>
                </a:highlight>
                <a:latin typeface="Arial" panose="020B0604020202020204" pitchFamily="34" charset="0"/>
                <a:ea typeface="ＭＳ Ｐゴシック" charset="-128"/>
                <a:cs typeface="Arial" panose="020B0604020202020204" pitchFamily="34" charset="0"/>
              </a:rPr>
              <a:t>This</a:t>
            </a:r>
            <a:r>
              <a:rPr lang="en-US" sz="2000" baseline="0" dirty="0">
                <a:solidFill>
                  <a:schemeClr val="bg1"/>
                </a:solidFill>
                <a:highlight>
                  <a:srgbClr val="003D58"/>
                </a:highlight>
                <a:latin typeface="Arial" panose="020B0604020202020204" pitchFamily="34" charset="0"/>
                <a:ea typeface="ＭＳ Ｐゴシック" charset="-128"/>
                <a:cs typeface="Arial" panose="020B0604020202020204" pitchFamily="34" charset="0"/>
              </a:rPr>
              <a:t> is </a:t>
            </a:r>
            <a:r>
              <a:rPr lang="en-US" sz="2000" dirty="0">
                <a:solidFill>
                  <a:schemeClr val="bg1"/>
                </a:solidFill>
                <a:highlight>
                  <a:srgbClr val="003D58"/>
                </a:highlight>
                <a:latin typeface="Arial" panose="020B0604020202020204" pitchFamily="34" charset="0"/>
                <a:ea typeface="ＭＳ Ｐゴシック" charset="-128"/>
                <a:cs typeface="Arial" panose="020B0604020202020204" pitchFamily="34" charset="0"/>
              </a:rPr>
              <a:t>a key point of the slide  </a:t>
            </a:r>
            <a:endParaRPr kumimoji="0" lang="en-US" sz="2000" b="0" i="0" u="none" strike="noStrike" kern="0" cap="none" spc="0" normalizeH="0" baseline="0" noProof="0" dirty="0">
              <a:ln>
                <a:noFill/>
              </a:ln>
              <a:solidFill>
                <a:srgbClr val="000000"/>
              </a:solidFill>
              <a:effectLst/>
              <a:uLnTx/>
              <a:uFillTx/>
              <a:latin typeface="+mn-lt"/>
              <a:ea typeface="+mn-ea"/>
              <a:cs typeface="+mn-cs"/>
            </a:endParaRP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Content Placeholder 3"/>
          <p:cNvSpPr>
            <a:spLocks noGrp="1"/>
          </p:cNvSpPr>
          <p:nvPr>
            <p:ph sz="half" idx="2" hasCustomPrompt="1"/>
          </p:nvPr>
        </p:nvSpPr>
        <p:spPr>
          <a:xfrm>
            <a:off x="6229350" y="886690"/>
            <a:ext cx="5213350" cy="5290272"/>
          </a:xfrm>
          <a:prstGeom prst="rect">
            <a:avLst/>
          </a:prstGeom>
        </p:spPr>
        <p:txBody>
          <a:bodyPr/>
          <a:lstStyle>
            <a:lvl1pPr marL="0" indent="0">
              <a:buNone/>
              <a:defRPr/>
            </a:lvl1pPr>
          </a:lstStyle>
          <a:p>
            <a:pPr lvl="0"/>
            <a:r>
              <a:rPr lang="en-US" dirty="0"/>
              <a:t>figure</a:t>
            </a:r>
            <a:endParaRPr lang="en-GB" dirty="0"/>
          </a:p>
        </p:txBody>
      </p:sp>
      <p:sp>
        <p:nvSpPr>
          <p:cNvPr id="7" name="Text Placeholder 2"/>
          <p:cNvSpPr>
            <a:spLocks noGrp="1"/>
          </p:cNvSpPr>
          <p:nvPr>
            <p:ph type="body" sz="quarter" idx="16" hasCustomPrompt="1"/>
          </p:nvPr>
        </p:nvSpPr>
        <p:spPr>
          <a:xfrm>
            <a:off x="839229" y="6534150"/>
            <a:ext cx="1724026" cy="257175"/>
          </a:xfrm>
          <a:prstGeom prst="rect">
            <a:avLst/>
          </a:prstGeom>
        </p:spPr>
        <p:txBody>
          <a:bodyPr/>
          <a:lstStyle>
            <a:lvl1pPr marL="0" indent="0">
              <a:buNone/>
              <a:defRPr sz="1400" b="1" baseline="0">
                <a:solidFill>
                  <a:srgbClr val="003D58"/>
                </a:solidFill>
                <a:latin typeface="Arial" panose="020B0604020202020204" pitchFamily="34" charset="0"/>
                <a:cs typeface="Arial" panose="020B0604020202020204" pitchFamily="34" charset="0"/>
              </a:defRPr>
            </a:lvl1pPr>
            <a:lvl2pPr>
              <a:defRPr sz="1400"/>
            </a:lvl2pPr>
          </a:lstStyle>
          <a:p>
            <a:pPr lvl="0"/>
            <a:r>
              <a:rPr lang="en-US" dirty="0"/>
              <a:t>A. Section name</a:t>
            </a:r>
          </a:p>
        </p:txBody>
      </p:sp>
      <p:sp>
        <p:nvSpPr>
          <p:cNvPr id="8" name="Title 1"/>
          <p:cNvSpPr>
            <a:spLocks noGrp="1"/>
          </p:cNvSpPr>
          <p:nvPr>
            <p:ph type="title"/>
          </p:nvPr>
        </p:nvSpPr>
        <p:spPr>
          <a:xfrm>
            <a:off x="0" y="76200"/>
            <a:ext cx="12192000" cy="619125"/>
          </a:xfrm>
          <a:prstGeom prst="rect">
            <a:avLst/>
          </a:prstGeom>
        </p:spPr>
        <p:txBody>
          <a:bodyPr/>
          <a:lstStyle>
            <a:lvl1pPr>
              <a:defRPr sz="3600">
                <a:solidFill>
                  <a:srgbClr val="003D58"/>
                </a:solidFill>
                <a:latin typeface="+mn-lt"/>
              </a:defRPr>
            </a:lvl1pPr>
          </a:lstStyle>
          <a:p>
            <a:r>
              <a:rPr lang="en-US" dirty="0"/>
              <a:t>Click to edit Master title style</a:t>
            </a:r>
            <a:endParaRPr lang="en-GB" dirty="0"/>
          </a:p>
        </p:txBody>
      </p:sp>
      <p:sp>
        <p:nvSpPr>
          <p:cNvPr id="2" name="Slide Number Placeholder 1">
            <a:extLst>
              <a:ext uri="{FF2B5EF4-FFF2-40B4-BE49-F238E27FC236}">
                <a16:creationId xmlns:a16="http://schemas.microsoft.com/office/drawing/2014/main" id="{9DF6A130-E24E-D17F-E6F5-8569DE32B909}"/>
              </a:ext>
            </a:extLst>
          </p:cNvPr>
          <p:cNvSpPr>
            <a:spLocks noGrp="1"/>
          </p:cNvSpPr>
          <p:nvPr>
            <p:ph type="sldNum" sz="quarter" idx="17"/>
          </p:nvPr>
        </p:nvSpPr>
        <p:spPr>
          <a:xfrm>
            <a:off x="0" y="6492875"/>
            <a:ext cx="675935" cy="365125"/>
          </a:xfrm>
        </p:spPr>
        <p:txBody>
          <a:bodyPr/>
          <a:lstStyle/>
          <a:p>
            <a:fld id="{FFD79EF5-AE30-4AB2-AD9A-947EDFB8ECDD}" type="slidenum">
              <a:rPr lang="en-GB" smtClean="0"/>
              <a:pPr/>
              <a:t>‹#›</a:t>
            </a:fld>
            <a:endParaRPr lang="en-GB" dirty="0"/>
          </a:p>
        </p:txBody>
      </p:sp>
    </p:spTree>
    <p:extLst>
      <p:ext uri="{BB962C8B-B14F-4D97-AF65-F5344CB8AC3E}">
        <p14:creationId xmlns:p14="http://schemas.microsoft.com/office/powerpoint/2010/main" val="40146100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810514"/>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0" r:id="rId3"/>
    <p:sldLayoutId id="2147483653" r:id="rId4"/>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svg"/></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22.png"/><Relationship Id="rId12" Type="http://schemas.openxmlformats.org/officeDocument/2006/relationships/image" Target="../media/image200.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1.png"/><Relationship Id="rId11" Type="http://schemas.openxmlformats.org/officeDocument/2006/relationships/image" Target="../media/image190.png"/><Relationship Id="rId5" Type="http://schemas.openxmlformats.org/officeDocument/2006/relationships/image" Target="../media/image20.png"/><Relationship Id="rId10" Type="http://schemas.openxmlformats.org/officeDocument/2006/relationships/image" Target="../media/image8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image" Target="../media/image580.png"/><Relationship Id="rId3" Type="http://schemas.openxmlformats.org/officeDocument/2006/relationships/image" Target="../media/image24.png"/><Relationship Id="rId7" Type="http://schemas.openxmlformats.org/officeDocument/2006/relationships/image" Target="../media/image62.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560.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590.png"/></Relationships>
</file>

<file path=ppt/slides/_rels/slide1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9.jpeg"/><Relationship Id="rId7"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1.jpeg"/><Relationship Id="rId5" Type="http://schemas.openxmlformats.org/officeDocument/2006/relationships/image" Target="../media/image27.pn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6.png"/><Relationship Id="rId9" Type="http://schemas.openxmlformats.org/officeDocument/2006/relationships/image" Target="../media/image13.jpe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6.png"/><Relationship Id="rId9" Type="http://schemas.openxmlformats.org/officeDocument/2006/relationships/image" Target="../media/image13.jpeg"/></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phique 10">
            <a:extLst>
              <a:ext uri="{FF2B5EF4-FFF2-40B4-BE49-F238E27FC236}">
                <a16:creationId xmlns:a16="http://schemas.microsoft.com/office/drawing/2014/main" id="{949C68AE-032A-46A1-1ACD-E07091A60646}"/>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10833" y="5368105"/>
            <a:ext cx="2380856" cy="1231477"/>
          </a:xfrm>
          <a:prstGeom prst="rect">
            <a:avLst/>
          </a:prstGeom>
        </p:spPr>
      </p:pic>
      <p:sp>
        <p:nvSpPr>
          <p:cNvPr id="7" name="ZoneTexte 3">
            <a:extLst>
              <a:ext uri="{FF2B5EF4-FFF2-40B4-BE49-F238E27FC236}">
                <a16:creationId xmlns:a16="http://schemas.microsoft.com/office/drawing/2014/main" id="{C438B5B8-CA14-BEB6-EAA3-3456B1FDD9EB}"/>
              </a:ext>
            </a:extLst>
          </p:cNvPr>
          <p:cNvSpPr txBox="1"/>
          <p:nvPr/>
        </p:nvSpPr>
        <p:spPr>
          <a:xfrm>
            <a:off x="0" y="98356"/>
            <a:ext cx="12081159" cy="584775"/>
          </a:xfrm>
          <a:prstGeom prst="rect">
            <a:avLst/>
          </a:prstGeom>
          <a:noFill/>
        </p:spPr>
        <p:txBody>
          <a:bodyPr wrap="square" rtlCol="0" anchor="t">
            <a:spAutoFit/>
          </a:bodyPr>
          <a:lstStyle/>
          <a:p>
            <a:r>
              <a:rPr lang="en-GB" sz="3200" b="1" spc="-150" dirty="0">
                <a:solidFill>
                  <a:schemeClr val="accent1"/>
                </a:solidFill>
                <a:latin typeface="Arial" panose="020B0604020202020204" pitchFamily="34" charset="0"/>
                <a:ea typeface="Open Sans" pitchFamily="2" charset="0"/>
                <a:cs typeface="Arial" panose="020B0604020202020204" pitchFamily="34" charset="0"/>
              </a:rPr>
              <a:t>Joint Data Analysis Schemes for Microwave Diagnostics</a:t>
            </a:r>
            <a:endParaRPr lang="en-US" sz="3200" b="1" spc="-150" dirty="0">
              <a:solidFill>
                <a:schemeClr val="accent1"/>
              </a:solidFill>
              <a:latin typeface="Arial" panose="020B0604020202020204" pitchFamily="34" charset="0"/>
              <a:ea typeface="Open Sans" pitchFamily="2" charset="0"/>
              <a:cs typeface="Arial" panose="020B0604020202020204" pitchFamily="34" charset="0"/>
            </a:endParaRPr>
          </a:p>
        </p:txBody>
      </p:sp>
      <p:sp>
        <p:nvSpPr>
          <p:cNvPr id="9" name="ZoneTexte 4">
            <a:extLst>
              <a:ext uri="{FF2B5EF4-FFF2-40B4-BE49-F238E27FC236}">
                <a16:creationId xmlns:a16="http://schemas.microsoft.com/office/drawing/2014/main" id="{9F4EF857-EA7A-474F-C32F-BC729B027792}"/>
              </a:ext>
            </a:extLst>
          </p:cNvPr>
          <p:cNvSpPr txBox="1"/>
          <p:nvPr/>
        </p:nvSpPr>
        <p:spPr>
          <a:xfrm>
            <a:off x="110833" y="1267906"/>
            <a:ext cx="2661332" cy="4278094"/>
          </a:xfrm>
          <a:prstGeom prst="rect">
            <a:avLst/>
          </a:prstGeom>
          <a:noFill/>
        </p:spPr>
        <p:txBody>
          <a:bodyPr wrap="square" rtlCol="0" anchor="t">
            <a:spAutoFit/>
          </a:bodyPr>
          <a:lstStyle/>
          <a:p>
            <a:r>
              <a:rPr lang="en-US" sz="2000" b="1" dirty="0">
                <a:solidFill>
                  <a:schemeClr val="tx2"/>
                </a:solidFill>
                <a:latin typeface="Arial" panose="020B0604020202020204" pitchFamily="34" charset="0"/>
                <a:ea typeface="Open Sans" pitchFamily="2" charset="0"/>
                <a:cs typeface="Arial" panose="020B0604020202020204" pitchFamily="34" charset="0"/>
              </a:rPr>
              <a:t>Simon McIntosh</a:t>
            </a:r>
          </a:p>
          <a:p>
            <a:r>
              <a:rPr lang="en-US" sz="2000" b="1" dirty="0">
                <a:solidFill>
                  <a:schemeClr val="tx2"/>
                </a:solidFill>
                <a:latin typeface="Arial" panose="020B0604020202020204" pitchFamily="34" charset="0"/>
                <a:ea typeface="Open Sans" pitchFamily="2" charset="0"/>
                <a:cs typeface="Arial" panose="020B0604020202020204" pitchFamily="34" charset="0"/>
              </a:rPr>
              <a:t>Jakob Svensson</a:t>
            </a:r>
          </a:p>
          <a:p>
            <a:r>
              <a:rPr lang="en-US" sz="2000" b="1" dirty="0">
                <a:solidFill>
                  <a:schemeClr val="tx2"/>
                </a:solidFill>
                <a:latin typeface="Arial" panose="020B0604020202020204" pitchFamily="34" charset="0"/>
                <a:ea typeface="Open Sans" pitchFamily="2" charset="0"/>
                <a:cs typeface="Arial" panose="020B0604020202020204" pitchFamily="34" charset="0"/>
              </a:rPr>
              <a:t>Dirk Stieglitz</a:t>
            </a:r>
          </a:p>
          <a:p>
            <a:r>
              <a:rPr lang="en-US" sz="2000" b="1" dirty="0">
                <a:solidFill>
                  <a:schemeClr val="tx2"/>
                </a:solidFill>
                <a:latin typeface="Arial" panose="020B0604020202020204" pitchFamily="34" charset="0"/>
                <a:ea typeface="Open Sans" pitchFamily="2" charset="0"/>
                <a:cs typeface="Arial" panose="020B0604020202020204" pitchFamily="34" charset="0"/>
              </a:rPr>
              <a:t>Rainer Fischer</a:t>
            </a:r>
          </a:p>
          <a:p>
            <a:r>
              <a:rPr lang="en-US" sz="2000" b="1" dirty="0">
                <a:solidFill>
                  <a:schemeClr val="tx2"/>
                </a:solidFill>
                <a:latin typeface="Arial" panose="020B0604020202020204" pitchFamily="34" charset="0"/>
                <a:ea typeface="Open Sans" pitchFamily="2" charset="0"/>
                <a:cs typeface="Arial" panose="020B0604020202020204" pitchFamily="34" charset="0"/>
              </a:rPr>
              <a:t>Jorge Morales</a:t>
            </a:r>
          </a:p>
          <a:p>
            <a:r>
              <a:rPr lang="en-US" sz="2000" b="1" dirty="0">
                <a:solidFill>
                  <a:schemeClr val="tx2"/>
                </a:solidFill>
                <a:latin typeface="Arial" panose="020B0604020202020204" pitchFamily="34" charset="0"/>
                <a:ea typeface="Open Sans" pitchFamily="2" charset="0"/>
                <a:cs typeface="Arial" panose="020B0604020202020204" pitchFamily="34" charset="0"/>
              </a:rPr>
              <a:t>Simon van Mulders </a:t>
            </a:r>
          </a:p>
          <a:p>
            <a:r>
              <a:rPr lang="en-US" sz="2000" b="1" dirty="0">
                <a:solidFill>
                  <a:schemeClr val="tx2"/>
                </a:solidFill>
                <a:latin typeface="Arial" panose="020B0604020202020204" pitchFamily="34" charset="0"/>
                <a:ea typeface="Open Sans" pitchFamily="2" charset="0"/>
                <a:cs typeface="Arial" panose="020B0604020202020204" pitchFamily="34" charset="0"/>
              </a:rPr>
              <a:t>Paulo Abreu</a:t>
            </a:r>
          </a:p>
          <a:p>
            <a:r>
              <a:rPr lang="en-US" sz="2000" b="1" dirty="0">
                <a:solidFill>
                  <a:schemeClr val="tx2"/>
                </a:solidFill>
                <a:latin typeface="Arial" panose="020B0604020202020204" pitchFamily="34" charset="0"/>
                <a:ea typeface="Open Sans" pitchFamily="2" charset="0"/>
                <a:cs typeface="Arial" panose="020B0604020202020204" pitchFamily="34" charset="0"/>
              </a:rPr>
              <a:t>Simon Pinches</a:t>
            </a:r>
          </a:p>
          <a:p>
            <a:endParaRPr lang="en-US" sz="1600" b="1" dirty="0">
              <a:solidFill>
                <a:schemeClr val="tx2"/>
              </a:solidFill>
              <a:latin typeface="Arial" panose="020B0604020202020204" pitchFamily="34" charset="0"/>
              <a:ea typeface="Open Sans" pitchFamily="2" charset="0"/>
              <a:cs typeface="Arial" panose="020B0604020202020204" pitchFamily="34" charset="0"/>
            </a:endParaRPr>
          </a:p>
          <a:p>
            <a:r>
              <a:rPr lang="en-US" sz="1600" b="1" dirty="0">
                <a:solidFill>
                  <a:schemeClr val="tx2"/>
                </a:solidFill>
                <a:latin typeface="Arial" panose="020B0604020202020204" pitchFamily="34" charset="0"/>
                <a:ea typeface="Open Sans" pitchFamily="2" charset="0"/>
                <a:cs typeface="Arial" panose="020B0604020202020204" pitchFamily="34" charset="0"/>
              </a:rPr>
              <a:t>Tuesday 13</a:t>
            </a:r>
            <a:r>
              <a:rPr lang="en-US" sz="1600" b="1" baseline="30000" dirty="0">
                <a:solidFill>
                  <a:schemeClr val="tx2"/>
                </a:solidFill>
                <a:latin typeface="Arial" panose="020B0604020202020204" pitchFamily="34" charset="0"/>
                <a:ea typeface="Open Sans" pitchFamily="2" charset="0"/>
                <a:cs typeface="Arial" panose="020B0604020202020204" pitchFamily="34" charset="0"/>
              </a:rPr>
              <a:t>th</a:t>
            </a:r>
            <a:r>
              <a:rPr lang="en-US" sz="1600" b="1" dirty="0">
                <a:solidFill>
                  <a:schemeClr val="tx2"/>
                </a:solidFill>
                <a:latin typeface="Arial" panose="020B0604020202020204" pitchFamily="34" charset="0"/>
                <a:ea typeface="Open Sans" pitchFamily="2" charset="0"/>
                <a:cs typeface="Arial" panose="020B0604020202020204" pitchFamily="34" charset="0"/>
              </a:rPr>
              <a:t> January 2026</a:t>
            </a:r>
          </a:p>
          <a:p>
            <a:endParaRPr lang="en-US" sz="1600" b="1" dirty="0">
              <a:solidFill>
                <a:schemeClr val="tx2"/>
              </a:solidFill>
              <a:latin typeface="Arial" panose="020B0604020202020204" pitchFamily="34" charset="0"/>
              <a:ea typeface="Open Sans" pitchFamily="2" charset="0"/>
              <a:cs typeface="Arial" panose="020B0604020202020204" pitchFamily="34" charset="0"/>
            </a:endParaRPr>
          </a:p>
          <a:p>
            <a:r>
              <a:rPr lang="en-US" sz="1600" b="1" dirty="0">
                <a:solidFill>
                  <a:schemeClr val="tx2"/>
                </a:solidFill>
                <a:latin typeface="Arial" panose="020B0604020202020204" pitchFamily="34" charset="0"/>
                <a:ea typeface="Open Sans" pitchFamily="2" charset="0"/>
                <a:cs typeface="Arial" panose="020B0604020202020204" pitchFamily="34" charset="0"/>
              </a:rPr>
              <a:t>2nd Microwave calibration workshop</a:t>
            </a:r>
          </a:p>
          <a:p>
            <a:endParaRPr lang="en-US" sz="1600" b="1" dirty="0">
              <a:solidFill>
                <a:schemeClr val="tx2"/>
              </a:solidFill>
              <a:latin typeface="Arial" panose="020B0604020202020204" pitchFamily="34" charset="0"/>
              <a:ea typeface="Open Sans" pitchFamily="2" charset="0"/>
              <a:cs typeface="Arial" panose="020B0604020202020204" pitchFamily="34" charset="0"/>
            </a:endParaRPr>
          </a:p>
        </p:txBody>
      </p:sp>
      <p:sp>
        <p:nvSpPr>
          <p:cNvPr id="6" name="Rectangle 5">
            <a:extLst>
              <a:ext uri="{FF2B5EF4-FFF2-40B4-BE49-F238E27FC236}">
                <a16:creationId xmlns:a16="http://schemas.microsoft.com/office/drawing/2014/main" id="{3FDB367D-EF8F-E267-B2B7-955E4484AE15}"/>
              </a:ext>
            </a:extLst>
          </p:cNvPr>
          <p:cNvSpPr/>
          <p:nvPr/>
        </p:nvSpPr>
        <p:spPr>
          <a:xfrm>
            <a:off x="40494" y="648688"/>
            <a:ext cx="12081168" cy="461665"/>
          </a:xfrm>
          <a:prstGeom prst="rect">
            <a:avLst/>
          </a:prstGeom>
        </p:spPr>
        <p:txBody>
          <a:bodyPr wrap="square">
            <a:spAutoFit/>
          </a:bodyPr>
          <a:lstStyle/>
          <a:p>
            <a:r>
              <a:rPr lang="en-US" sz="2400" spc="-150" dirty="0">
                <a:solidFill>
                  <a:schemeClr val="tx1">
                    <a:lumMod val="65000"/>
                    <a:lumOff val="35000"/>
                  </a:schemeClr>
                </a:solidFill>
                <a:latin typeface="Arial" panose="020B0604020202020204" pitchFamily="34" charset="0"/>
                <a:ea typeface="Open Sans" pitchFamily="2" charset="0"/>
                <a:cs typeface="Arial" panose="020B0604020202020204" pitchFamily="34" charset="0"/>
              </a:rPr>
              <a:t>Shedding light on the distribution of plasma current</a:t>
            </a:r>
          </a:p>
        </p:txBody>
      </p:sp>
      <p:pic>
        <p:nvPicPr>
          <p:cNvPr id="8" name="Picture 2">
            <a:extLst>
              <a:ext uri="{FF2B5EF4-FFF2-40B4-BE49-F238E27FC236}">
                <a16:creationId xmlns:a16="http://schemas.microsoft.com/office/drawing/2014/main" id="{12E1BA68-C77F-6976-D4BD-AD34DD40BA9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4035" t="20096" r="11239" b="19455"/>
          <a:stretch/>
        </p:blipFill>
        <p:spPr bwMode="auto">
          <a:xfrm>
            <a:off x="7889632" y="1267906"/>
            <a:ext cx="4103076" cy="5111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a:extLst>
              <a:ext uri="{FF2B5EF4-FFF2-40B4-BE49-F238E27FC236}">
                <a16:creationId xmlns:a16="http://schemas.microsoft.com/office/drawing/2014/main" id="{A4451605-443A-A99F-9408-C05E270D7F9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50731" t="51425" r="9974" b="5735"/>
          <a:stretch/>
        </p:blipFill>
        <p:spPr bwMode="auto">
          <a:xfrm>
            <a:off x="2710355" y="3949146"/>
            <a:ext cx="4680000" cy="2891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
            <a:extLst>
              <a:ext uri="{FF2B5EF4-FFF2-40B4-BE49-F238E27FC236}">
                <a16:creationId xmlns:a16="http://schemas.microsoft.com/office/drawing/2014/main" id="{909AD9F3-B95D-3EA0-D839-179222C025E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9117" t="51144" r="51588" b="6017"/>
          <a:stretch/>
        </p:blipFill>
        <p:spPr bwMode="auto">
          <a:xfrm>
            <a:off x="2772165" y="1106573"/>
            <a:ext cx="4680000" cy="2891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a:extLst>
              <a:ext uri="{FF2B5EF4-FFF2-40B4-BE49-F238E27FC236}">
                <a16:creationId xmlns:a16="http://schemas.microsoft.com/office/drawing/2014/main" id="{7F98A1E4-39B0-D48B-5037-03341E185E5E}"/>
              </a:ext>
            </a:extLst>
          </p:cNvPr>
          <p:cNvSpPr/>
          <p:nvPr/>
        </p:nvSpPr>
        <p:spPr>
          <a:xfrm>
            <a:off x="4654062" y="1040015"/>
            <a:ext cx="1723292" cy="23068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2BE82D7B-B362-B12D-16EE-5C3D3A0F0E06}"/>
              </a:ext>
            </a:extLst>
          </p:cNvPr>
          <p:cNvSpPr/>
          <p:nvPr/>
        </p:nvSpPr>
        <p:spPr>
          <a:xfrm>
            <a:off x="4918383" y="3963359"/>
            <a:ext cx="837648" cy="13689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DE55BDB1-6717-7E42-870A-68E51295DB79}"/>
              </a:ext>
            </a:extLst>
          </p:cNvPr>
          <p:cNvSpPr/>
          <p:nvPr/>
        </p:nvSpPr>
        <p:spPr>
          <a:xfrm>
            <a:off x="5421924" y="3039429"/>
            <a:ext cx="1840331" cy="461665"/>
          </a:xfrm>
          <a:prstGeom prst="rect">
            <a:avLst/>
          </a:prstGeom>
          <a:solidFill>
            <a:schemeClr val="bg1"/>
          </a:solidFill>
        </p:spPr>
        <p:txBody>
          <a:bodyPr wrap="square">
            <a:spAutoFit/>
          </a:bodyPr>
          <a:lstStyle/>
          <a:p>
            <a:r>
              <a:rPr lang="en-US" sz="2400" spc="-150" dirty="0">
                <a:solidFill>
                  <a:srgbClr val="135D7F"/>
                </a:solidFill>
                <a:latin typeface="Arial" panose="020B0604020202020204" pitchFamily="34" charset="0"/>
                <a:ea typeface="Open Sans" pitchFamily="2" charset="0"/>
                <a:cs typeface="Arial" panose="020B0604020202020204" pitchFamily="34" charset="0"/>
              </a:rPr>
              <a:t>Interferometer</a:t>
            </a:r>
          </a:p>
        </p:txBody>
      </p:sp>
      <p:sp>
        <p:nvSpPr>
          <p:cNvPr id="20" name="Rectangle 19">
            <a:extLst>
              <a:ext uri="{FF2B5EF4-FFF2-40B4-BE49-F238E27FC236}">
                <a16:creationId xmlns:a16="http://schemas.microsoft.com/office/drawing/2014/main" id="{2C6F8ABF-EADB-6A15-6F68-79DDA7159A11}"/>
              </a:ext>
            </a:extLst>
          </p:cNvPr>
          <p:cNvSpPr/>
          <p:nvPr/>
        </p:nvSpPr>
        <p:spPr>
          <a:xfrm>
            <a:off x="3271835" y="5945412"/>
            <a:ext cx="1564488" cy="461665"/>
          </a:xfrm>
          <a:prstGeom prst="rect">
            <a:avLst/>
          </a:prstGeom>
          <a:solidFill>
            <a:schemeClr val="bg1"/>
          </a:solidFill>
        </p:spPr>
        <p:txBody>
          <a:bodyPr wrap="square">
            <a:spAutoFit/>
          </a:bodyPr>
          <a:lstStyle/>
          <a:p>
            <a:r>
              <a:rPr lang="en-US" sz="2400" spc="-150" dirty="0">
                <a:solidFill>
                  <a:srgbClr val="135D7F"/>
                </a:solidFill>
                <a:latin typeface="Arial" panose="020B0604020202020204" pitchFamily="34" charset="0"/>
                <a:ea typeface="Open Sans" pitchFamily="2" charset="0"/>
                <a:cs typeface="Arial" panose="020B0604020202020204" pitchFamily="34" charset="0"/>
              </a:rPr>
              <a:t>Polarimeter</a:t>
            </a:r>
          </a:p>
        </p:txBody>
      </p:sp>
    </p:spTree>
    <p:extLst>
      <p:ext uri="{BB962C8B-B14F-4D97-AF65-F5344CB8AC3E}">
        <p14:creationId xmlns:p14="http://schemas.microsoft.com/office/powerpoint/2010/main" val="2481519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FBDC7CD-B732-A04C-E64A-BA8E9ED63219}"/>
              </a:ext>
            </a:extLst>
          </p:cNvPr>
          <p:cNvSpPr>
            <a:spLocks noGrp="1"/>
          </p:cNvSpPr>
          <p:nvPr>
            <p:ph type="title"/>
          </p:nvPr>
        </p:nvSpPr>
        <p:spPr/>
        <p:txBody>
          <a:bodyPr/>
          <a:lstStyle/>
          <a:p>
            <a:r>
              <a:rPr lang="en-US" sz="3200" b="1" dirty="0"/>
              <a:t>The Extended Kalman Filter: a sequential Bayesian filter</a:t>
            </a:r>
            <a:endParaRPr lang="en-GB" sz="3200" b="1" dirty="0"/>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A632277F-C564-FE2B-5254-14AC6A513D70}"/>
                  </a:ext>
                </a:extLst>
              </p:cNvPr>
              <p:cNvSpPr txBox="1"/>
              <p:nvPr/>
            </p:nvSpPr>
            <p:spPr bwMode="auto">
              <a:xfrm>
                <a:off x="337967" y="736614"/>
                <a:ext cx="11866563" cy="1537280"/>
              </a:xfrm>
              <a:prstGeom prst="rect">
                <a:avLst/>
              </a:prstGeom>
              <a:noFill/>
              <a:ln>
                <a:noFill/>
              </a:ln>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txBody>
              <a:bodyPr vert="horz" wrap="square" lIns="91440" tIns="45720" rIns="91440" bIns="45720" numCol="1" rtlCol="0" anchor="t" anchorCtr="0" compatLnSpc="1">
                <a:prstTxWarp prst="textNoShape">
                  <a:avLst/>
                </a:prstTxWarp>
                <a:spAutoFit/>
              </a:bodyPr>
              <a:lstStyle/>
              <a:p>
                <a:pPr defTabSz="795338" fontAlgn="base">
                  <a:spcBef>
                    <a:spcPct val="20000"/>
                  </a:spcBef>
                  <a:spcAft>
                    <a:spcPct val="0"/>
                  </a:spcAft>
                </a:pPr>
                <a:r>
                  <a:rPr lang="en-US" sz="2000" b="1" kern="0" dirty="0"/>
                  <a:t>Example </a:t>
                </a:r>
              </a:p>
              <a:p>
                <a:pPr defTabSz="795338" fontAlgn="base">
                  <a:spcBef>
                    <a:spcPct val="20000"/>
                  </a:spcBef>
                  <a:spcAft>
                    <a:spcPct val="0"/>
                  </a:spcAft>
                </a:pPr>
                <a:r>
                  <a:rPr lang="en-US" sz="2000" b="1" kern="0" dirty="0">
                    <a:solidFill>
                      <a:srgbClr val="2B2BFF"/>
                    </a:solidFill>
                  </a:rPr>
                  <a:t>Dynamic model</a:t>
                </a:r>
                <a:r>
                  <a:rPr lang="en-US" sz="2000" b="1" kern="0" dirty="0"/>
                  <a:t> </a:t>
                </a:r>
                <a:r>
                  <a:rPr lang="en-US" sz="2000" kern="0" dirty="0"/>
                  <a:t>for a car’s position </a:t>
                </a:r>
                <a14:m>
                  <m:oMath xmlns:m="http://schemas.openxmlformats.org/officeDocument/2006/math">
                    <m:sSub>
                      <m:sSubPr>
                        <m:ctrlPr>
                          <a:rPr lang="en-US" sz="2000" b="1" i="1" kern="0">
                            <a:solidFill>
                              <a:srgbClr val="0000FF"/>
                            </a:solidFill>
                            <a:latin typeface="Cambria Math" panose="02040503050406030204" pitchFamily="18" charset="0"/>
                          </a:rPr>
                        </m:ctrlPr>
                      </m:sSubPr>
                      <m:e>
                        <m:r>
                          <a:rPr lang="en-US" sz="2000" b="1" i="1" kern="0">
                            <a:solidFill>
                              <a:srgbClr val="0000FF"/>
                            </a:solidFill>
                            <a:latin typeface="Cambria Math" panose="02040503050406030204" pitchFamily="18" charset="0"/>
                          </a:rPr>
                          <m:t>𝒙</m:t>
                        </m:r>
                      </m:e>
                      <m:sub>
                        <m:r>
                          <a:rPr lang="en-US" sz="2000" b="1" i="1" kern="0">
                            <a:solidFill>
                              <a:srgbClr val="0000FF"/>
                            </a:solidFill>
                            <a:latin typeface="Cambria Math" panose="02040503050406030204" pitchFamily="18" charset="0"/>
                          </a:rPr>
                          <m:t>𝒌</m:t>
                        </m:r>
                      </m:sub>
                    </m:sSub>
                    <m:r>
                      <a:rPr lang="en-US" sz="2000" b="1" i="1" kern="0">
                        <a:solidFill>
                          <a:srgbClr val="0000FF"/>
                        </a:solidFill>
                        <a:latin typeface="Cambria Math" panose="02040503050406030204" pitchFamily="18" charset="0"/>
                      </a:rPr>
                      <m:t>=</m:t>
                    </m:r>
                    <m:sSub>
                      <m:sSubPr>
                        <m:ctrlPr>
                          <a:rPr lang="en-US" sz="2000" b="1" i="1" kern="0">
                            <a:solidFill>
                              <a:srgbClr val="0000FF"/>
                            </a:solidFill>
                            <a:latin typeface="Cambria Math" panose="02040503050406030204" pitchFamily="18" charset="0"/>
                          </a:rPr>
                        </m:ctrlPr>
                      </m:sSubPr>
                      <m:e>
                        <m:r>
                          <a:rPr lang="en-US" sz="2000" b="1" i="1" kern="0">
                            <a:solidFill>
                              <a:srgbClr val="0000FF"/>
                            </a:solidFill>
                            <a:latin typeface="Cambria Math" panose="02040503050406030204" pitchFamily="18" charset="0"/>
                          </a:rPr>
                          <m:t>𝒇</m:t>
                        </m:r>
                      </m:e>
                      <m:sub>
                        <m:r>
                          <a:rPr lang="en-US" sz="2000" b="1" i="1" kern="0">
                            <a:solidFill>
                              <a:srgbClr val="0000FF"/>
                            </a:solidFill>
                            <a:latin typeface="Cambria Math" panose="02040503050406030204" pitchFamily="18" charset="0"/>
                          </a:rPr>
                          <m:t>𝒌</m:t>
                        </m:r>
                      </m:sub>
                    </m:sSub>
                    <m:d>
                      <m:dPr>
                        <m:ctrlPr>
                          <a:rPr lang="en-US" sz="2000" b="1" i="1" kern="0">
                            <a:solidFill>
                              <a:srgbClr val="0000FF"/>
                            </a:solidFill>
                            <a:latin typeface="Cambria Math" panose="02040503050406030204" pitchFamily="18" charset="0"/>
                          </a:rPr>
                        </m:ctrlPr>
                      </m:dPr>
                      <m:e>
                        <m:sSub>
                          <m:sSubPr>
                            <m:ctrlPr>
                              <a:rPr lang="en-US" sz="2000" b="1" i="1" kern="0">
                                <a:solidFill>
                                  <a:srgbClr val="0000FF"/>
                                </a:solidFill>
                                <a:latin typeface="Cambria Math" panose="02040503050406030204" pitchFamily="18" charset="0"/>
                              </a:rPr>
                            </m:ctrlPr>
                          </m:sSubPr>
                          <m:e>
                            <m:r>
                              <a:rPr lang="en-US" sz="2000" b="1" i="1" kern="0">
                                <a:solidFill>
                                  <a:srgbClr val="0000FF"/>
                                </a:solidFill>
                                <a:latin typeface="Cambria Math" panose="02040503050406030204" pitchFamily="18" charset="0"/>
                              </a:rPr>
                              <m:t>𝒙</m:t>
                            </m:r>
                          </m:e>
                          <m:sub>
                            <m:r>
                              <a:rPr lang="en-US" sz="2000" b="1" i="1" kern="0">
                                <a:solidFill>
                                  <a:srgbClr val="0000FF"/>
                                </a:solidFill>
                                <a:latin typeface="Cambria Math" panose="02040503050406030204" pitchFamily="18" charset="0"/>
                              </a:rPr>
                              <m:t>𝒌</m:t>
                            </m:r>
                            <m:r>
                              <a:rPr lang="en-US" sz="2000" b="1" i="1" kern="0">
                                <a:solidFill>
                                  <a:srgbClr val="0000FF"/>
                                </a:solidFill>
                                <a:latin typeface="Cambria Math" panose="02040503050406030204" pitchFamily="18" charset="0"/>
                              </a:rPr>
                              <m:t>−</m:t>
                            </m:r>
                            <m:r>
                              <a:rPr lang="en-US" sz="2000" b="1" i="1" kern="0">
                                <a:solidFill>
                                  <a:srgbClr val="0000FF"/>
                                </a:solidFill>
                                <a:latin typeface="Cambria Math" panose="02040503050406030204" pitchFamily="18" charset="0"/>
                              </a:rPr>
                              <m:t>𝟏</m:t>
                            </m:r>
                          </m:sub>
                        </m:sSub>
                        <m:r>
                          <a:rPr lang="en-US" sz="2000" b="1" i="1" kern="0">
                            <a:solidFill>
                              <a:srgbClr val="0000FF"/>
                            </a:solidFill>
                            <a:latin typeface="Cambria Math" panose="02040503050406030204" pitchFamily="18" charset="0"/>
                          </a:rPr>
                          <m:t>, </m:t>
                        </m:r>
                        <m:sSub>
                          <m:sSubPr>
                            <m:ctrlPr>
                              <a:rPr lang="en-US" sz="2000" b="1" i="1" kern="0">
                                <a:solidFill>
                                  <a:srgbClr val="0000FF"/>
                                </a:solidFill>
                                <a:latin typeface="Cambria Math" panose="02040503050406030204" pitchFamily="18" charset="0"/>
                              </a:rPr>
                            </m:ctrlPr>
                          </m:sSubPr>
                          <m:e>
                            <m:r>
                              <a:rPr lang="en-US" sz="2000" b="1" i="1" kern="0">
                                <a:solidFill>
                                  <a:srgbClr val="0000FF"/>
                                </a:solidFill>
                                <a:latin typeface="Cambria Math" panose="02040503050406030204" pitchFamily="18" charset="0"/>
                              </a:rPr>
                              <m:t>𝒖</m:t>
                            </m:r>
                          </m:e>
                          <m:sub>
                            <m:r>
                              <a:rPr lang="en-US" sz="2000" b="1" i="1" kern="0">
                                <a:solidFill>
                                  <a:srgbClr val="0000FF"/>
                                </a:solidFill>
                                <a:latin typeface="Cambria Math" panose="02040503050406030204" pitchFamily="18" charset="0"/>
                              </a:rPr>
                              <m:t>𝒌</m:t>
                            </m:r>
                          </m:sub>
                        </m:sSub>
                      </m:e>
                    </m:d>
                    <m:r>
                      <a:rPr lang="en-US" sz="2000" b="1" i="1" kern="0">
                        <a:solidFill>
                          <a:srgbClr val="0000FF"/>
                        </a:solidFill>
                        <a:latin typeface="Cambria Math" panose="02040503050406030204" pitchFamily="18" charset="0"/>
                      </a:rPr>
                      <m:t>+</m:t>
                    </m:r>
                    <m:sSub>
                      <m:sSubPr>
                        <m:ctrlPr>
                          <a:rPr lang="en-US" sz="2000" b="1" i="1" kern="0">
                            <a:solidFill>
                              <a:srgbClr val="0000FF"/>
                            </a:solidFill>
                            <a:latin typeface="Cambria Math" panose="02040503050406030204" pitchFamily="18" charset="0"/>
                          </a:rPr>
                        </m:ctrlPr>
                      </m:sSubPr>
                      <m:e>
                        <m:r>
                          <a:rPr lang="en-US" sz="2000" b="1" i="1" kern="0">
                            <a:solidFill>
                              <a:srgbClr val="0000FF"/>
                            </a:solidFill>
                            <a:latin typeface="Cambria Math" panose="02040503050406030204" pitchFamily="18" charset="0"/>
                          </a:rPr>
                          <m:t>𝒘</m:t>
                        </m:r>
                      </m:e>
                      <m:sub>
                        <m:r>
                          <a:rPr lang="en-US" sz="2000" b="1" i="1" kern="0">
                            <a:solidFill>
                              <a:srgbClr val="0000FF"/>
                            </a:solidFill>
                            <a:latin typeface="Cambria Math" panose="02040503050406030204" pitchFamily="18" charset="0"/>
                          </a:rPr>
                          <m:t>𝒌</m:t>
                        </m:r>
                      </m:sub>
                    </m:sSub>
                  </m:oMath>
                </a14:m>
                <a:r>
                  <a:rPr lang="en-US" sz="2000" kern="0" dirty="0"/>
                  <a:t> with actuators </a:t>
                </a:r>
                <a14:m>
                  <m:oMath xmlns:m="http://schemas.openxmlformats.org/officeDocument/2006/math">
                    <m:sSub>
                      <m:sSubPr>
                        <m:ctrlPr>
                          <a:rPr lang="en-US" sz="2000" i="1" kern="0">
                            <a:solidFill>
                              <a:srgbClr val="000000"/>
                            </a:solidFill>
                            <a:latin typeface="Cambria Math" panose="02040503050406030204" pitchFamily="18" charset="0"/>
                          </a:rPr>
                        </m:ctrlPr>
                      </m:sSubPr>
                      <m:e>
                        <m:r>
                          <a:rPr lang="en-US" sz="2000" i="1" kern="0">
                            <a:solidFill>
                              <a:srgbClr val="000000"/>
                            </a:solidFill>
                            <a:latin typeface="Cambria Math" panose="02040503050406030204" pitchFamily="18" charset="0"/>
                          </a:rPr>
                          <m:t>𝑢</m:t>
                        </m:r>
                      </m:e>
                      <m:sub>
                        <m:r>
                          <a:rPr lang="en-US" sz="2000" i="1" kern="0">
                            <a:solidFill>
                              <a:srgbClr val="000000"/>
                            </a:solidFill>
                            <a:latin typeface="Cambria Math" panose="02040503050406030204" pitchFamily="18" charset="0"/>
                          </a:rPr>
                          <m:t>𝑘</m:t>
                        </m:r>
                      </m:sub>
                    </m:sSub>
                  </m:oMath>
                </a14:m>
                <a:r>
                  <a:rPr lang="en-US" sz="2000" kern="0" dirty="0"/>
                  <a:t> </a:t>
                </a:r>
                <a:r>
                  <a:rPr lang="en-US" sz="2000" kern="0" dirty="0">
                    <a:solidFill>
                      <a:srgbClr val="000000"/>
                    </a:solidFill>
                  </a:rPr>
                  <a:t>and </a:t>
                </a:r>
                <a:r>
                  <a:rPr lang="en-US" sz="2000" b="1" kern="0" dirty="0">
                    <a:solidFill>
                      <a:srgbClr val="0000FF"/>
                    </a:solidFill>
                  </a:rPr>
                  <a:t>linearization </a:t>
                </a:r>
                <a14:m>
                  <m:oMath xmlns:m="http://schemas.openxmlformats.org/officeDocument/2006/math">
                    <m:sSub>
                      <m:sSubPr>
                        <m:ctrlPr>
                          <a:rPr lang="en-US" sz="2000" b="1" i="1" kern="0">
                            <a:solidFill>
                              <a:srgbClr val="0000FF"/>
                            </a:solidFill>
                            <a:latin typeface="Cambria Math" panose="02040503050406030204" pitchFamily="18" charset="0"/>
                          </a:rPr>
                        </m:ctrlPr>
                      </m:sSubPr>
                      <m:e>
                        <m:r>
                          <a:rPr lang="en-US" sz="2000" b="1" i="1" kern="0">
                            <a:solidFill>
                              <a:srgbClr val="0000FF"/>
                            </a:solidFill>
                            <a:latin typeface="Cambria Math" panose="02040503050406030204" pitchFamily="18" charset="0"/>
                          </a:rPr>
                          <m:t>𝑭</m:t>
                        </m:r>
                      </m:e>
                      <m:sub>
                        <m:r>
                          <a:rPr lang="en-US" sz="2000" b="1" i="1" kern="0">
                            <a:solidFill>
                              <a:srgbClr val="0000FF"/>
                            </a:solidFill>
                            <a:latin typeface="Cambria Math" panose="02040503050406030204" pitchFamily="18" charset="0"/>
                          </a:rPr>
                          <m:t>𝒌</m:t>
                        </m:r>
                      </m:sub>
                    </m:sSub>
                  </m:oMath>
                </a14:m>
                <a:r>
                  <a:rPr lang="en-US" sz="2000" kern="0" dirty="0"/>
                  <a:t>, </a:t>
                </a:r>
                <a:br>
                  <a:rPr lang="en-US" sz="2000" kern="0" dirty="0"/>
                </a:br>
                <a:r>
                  <a:rPr lang="en-US" sz="2000" kern="0" dirty="0"/>
                  <a:t>affected by noise </a:t>
                </a:r>
                <a14:m>
                  <m:oMath xmlns:m="http://schemas.openxmlformats.org/officeDocument/2006/math">
                    <m:sSub>
                      <m:sSubPr>
                        <m:ctrlPr>
                          <a:rPr lang="en-US" sz="2000" b="1" i="1" kern="0" smtClean="0">
                            <a:solidFill>
                              <a:schemeClr val="tx1"/>
                            </a:solidFill>
                            <a:latin typeface="Cambria Math" panose="02040503050406030204" pitchFamily="18" charset="0"/>
                          </a:rPr>
                        </m:ctrlPr>
                      </m:sSubPr>
                      <m:e>
                        <m:r>
                          <a:rPr lang="en-US" sz="2000" b="1" i="1" kern="0">
                            <a:solidFill>
                              <a:schemeClr val="tx1"/>
                            </a:solidFill>
                            <a:latin typeface="Cambria Math" panose="02040503050406030204" pitchFamily="18" charset="0"/>
                          </a:rPr>
                          <m:t>𝒘</m:t>
                        </m:r>
                      </m:e>
                      <m:sub>
                        <m:r>
                          <a:rPr lang="en-US" sz="2000" b="1" i="1" kern="0">
                            <a:solidFill>
                              <a:schemeClr val="tx1"/>
                            </a:solidFill>
                            <a:latin typeface="Cambria Math" panose="02040503050406030204" pitchFamily="18" charset="0"/>
                          </a:rPr>
                          <m:t>𝒌</m:t>
                        </m:r>
                      </m:sub>
                    </m:sSub>
                  </m:oMath>
                </a14:m>
                <a:r>
                  <a:rPr lang="en-US" sz="2000" kern="0" dirty="0">
                    <a:solidFill>
                      <a:schemeClr val="tx1"/>
                    </a:solidFill>
                  </a:rPr>
                  <a:t> with </a:t>
                </a:r>
                <a:r>
                  <a:rPr lang="en-US" sz="2000" b="1" kern="0" dirty="0"/>
                  <a:t>model uncertainty covariance </a:t>
                </a:r>
                <a14:m>
                  <m:oMath xmlns:m="http://schemas.openxmlformats.org/officeDocument/2006/math">
                    <m:sSub>
                      <m:sSubPr>
                        <m:ctrlPr>
                          <a:rPr lang="en-US" sz="2000" b="1" i="1" kern="0">
                            <a:latin typeface="Cambria Math" panose="02040503050406030204" pitchFamily="18" charset="0"/>
                          </a:rPr>
                        </m:ctrlPr>
                      </m:sSubPr>
                      <m:e>
                        <m:r>
                          <a:rPr lang="en-US" sz="2000" b="1" i="1" kern="0">
                            <a:latin typeface="Cambria Math" panose="02040503050406030204" pitchFamily="18" charset="0"/>
                          </a:rPr>
                          <m:t>𝑸</m:t>
                        </m:r>
                      </m:e>
                      <m:sub>
                        <m:r>
                          <a:rPr lang="en-US" sz="2000" b="1" i="1" kern="0">
                            <a:latin typeface="Cambria Math" panose="02040503050406030204" pitchFamily="18" charset="0"/>
                          </a:rPr>
                          <m:t>𝒌</m:t>
                        </m:r>
                      </m:sub>
                    </m:sSub>
                    <m:r>
                      <a:rPr lang="en-US" sz="2000" b="1" i="1" kern="0">
                        <a:latin typeface="Cambria Math" panose="02040503050406030204" pitchFamily="18" charset="0"/>
                      </a:rPr>
                      <m:t>=</m:t>
                    </m:r>
                    <m:r>
                      <a:rPr lang="en-US" sz="2000" b="1" i="1" kern="0">
                        <a:latin typeface="Cambria Math" panose="02040503050406030204" pitchFamily="18" charset="0"/>
                      </a:rPr>
                      <m:t>𝑬</m:t>
                    </m:r>
                    <m:d>
                      <m:dPr>
                        <m:begChr m:val="["/>
                        <m:endChr m:val="]"/>
                        <m:ctrlPr>
                          <a:rPr lang="en-US" sz="2000" b="1" i="1" kern="0">
                            <a:latin typeface="Cambria Math" panose="02040503050406030204" pitchFamily="18" charset="0"/>
                          </a:rPr>
                        </m:ctrlPr>
                      </m:dPr>
                      <m:e>
                        <m:sSub>
                          <m:sSubPr>
                            <m:ctrlPr>
                              <a:rPr lang="en-US" sz="2000" b="1" i="1" kern="0">
                                <a:latin typeface="Cambria Math" panose="02040503050406030204" pitchFamily="18" charset="0"/>
                              </a:rPr>
                            </m:ctrlPr>
                          </m:sSubPr>
                          <m:e>
                            <m:r>
                              <a:rPr lang="en-US" sz="2000" b="1" i="1" kern="0">
                                <a:latin typeface="Cambria Math" panose="02040503050406030204" pitchFamily="18" charset="0"/>
                              </a:rPr>
                              <m:t>𝒘</m:t>
                            </m:r>
                          </m:e>
                          <m:sub>
                            <m:r>
                              <a:rPr lang="en-US" sz="2000" b="1" i="1" kern="0">
                                <a:latin typeface="Cambria Math" panose="02040503050406030204" pitchFamily="18" charset="0"/>
                              </a:rPr>
                              <m:t>𝒌</m:t>
                            </m:r>
                          </m:sub>
                        </m:sSub>
                        <m:sSubSup>
                          <m:sSubSupPr>
                            <m:ctrlPr>
                              <a:rPr lang="en-US" sz="2000" b="1" i="1" kern="0">
                                <a:latin typeface="Cambria Math" panose="02040503050406030204" pitchFamily="18" charset="0"/>
                              </a:rPr>
                            </m:ctrlPr>
                          </m:sSubSupPr>
                          <m:e>
                            <m:r>
                              <a:rPr lang="en-US" sz="2000" b="1" i="1" kern="0">
                                <a:latin typeface="Cambria Math" panose="02040503050406030204" pitchFamily="18" charset="0"/>
                              </a:rPr>
                              <m:t>𝒘</m:t>
                            </m:r>
                          </m:e>
                          <m:sub>
                            <m:r>
                              <a:rPr lang="en-US" sz="2000" b="1" i="1" kern="0">
                                <a:latin typeface="Cambria Math" panose="02040503050406030204" pitchFamily="18" charset="0"/>
                              </a:rPr>
                              <m:t>𝒌</m:t>
                            </m:r>
                          </m:sub>
                          <m:sup>
                            <m:r>
                              <a:rPr lang="en-US" sz="2000" b="1" i="1" kern="0">
                                <a:latin typeface="Cambria Math" panose="02040503050406030204" pitchFamily="18" charset="0"/>
                              </a:rPr>
                              <m:t>𝑻</m:t>
                            </m:r>
                          </m:sup>
                        </m:sSubSup>
                      </m:e>
                    </m:d>
                    <m:r>
                      <a:rPr lang="en-US" sz="2000" b="1" i="1" kern="0">
                        <a:latin typeface="Cambria Math" panose="02040503050406030204" pitchFamily="18" charset="0"/>
                      </a:rPr>
                      <m:t> </m:t>
                    </m:r>
                  </m:oMath>
                </a14:m>
                <a:endParaRPr lang="en-US" sz="2000" kern="0" dirty="0"/>
              </a:p>
              <a:p>
                <a:pPr defTabSz="795338" fontAlgn="base">
                  <a:spcBef>
                    <a:spcPct val="20000"/>
                  </a:spcBef>
                  <a:spcAft>
                    <a:spcPct val="0"/>
                  </a:spcAft>
                </a:pPr>
                <a:r>
                  <a:rPr lang="en-US" sz="2000" kern="0" dirty="0"/>
                  <a:t>and a series of </a:t>
                </a:r>
                <a:r>
                  <a:rPr lang="en-US" sz="2000" b="1" kern="0" dirty="0">
                    <a:solidFill>
                      <a:srgbClr val="FF0909"/>
                    </a:solidFill>
                  </a:rPr>
                  <a:t>measurements</a:t>
                </a:r>
                <a:r>
                  <a:rPr lang="en-US" sz="2000" b="1" kern="0" dirty="0"/>
                  <a:t> </a:t>
                </a:r>
                <a14:m>
                  <m:oMath xmlns:m="http://schemas.openxmlformats.org/officeDocument/2006/math">
                    <m:sSub>
                      <m:sSubPr>
                        <m:ctrlPr>
                          <a:rPr lang="en-US" sz="2000" b="1" i="1" kern="0" smtClean="0">
                            <a:solidFill>
                              <a:srgbClr val="FF0909"/>
                            </a:solidFill>
                            <a:latin typeface="Cambria Math" panose="02040503050406030204" pitchFamily="18" charset="0"/>
                          </a:rPr>
                        </m:ctrlPr>
                      </m:sSubPr>
                      <m:e>
                        <m:r>
                          <a:rPr lang="en-US" sz="2000" b="1" i="1" kern="0">
                            <a:solidFill>
                              <a:srgbClr val="FF0909"/>
                            </a:solidFill>
                            <a:latin typeface="Cambria Math" panose="02040503050406030204" pitchFamily="18" charset="0"/>
                          </a:rPr>
                          <m:t>𝒚</m:t>
                        </m:r>
                      </m:e>
                      <m:sub>
                        <m:r>
                          <a:rPr lang="en-US" sz="2000" b="1" i="1" kern="0" smtClean="0">
                            <a:solidFill>
                              <a:srgbClr val="FF0909"/>
                            </a:solidFill>
                            <a:latin typeface="Cambria Math" panose="02040503050406030204" pitchFamily="18" charset="0"/>
                          </a:rPr>
                          <m:t>𝒌</m:t>
                        </m:r>
                      </m:sub>
                    </m:sSub>
                  </m:oMath>
                </a14:m>
                <a:r>
                  <a:rPr lang="en-US" sz="2000" kern="0" dirty="0"/>
                  <a:t>, affected by noise </a:t>
                </a:r>
                <a14:m>
                  <m:oMath xmlns:m="http://schemas.openxmlformats.org/officeDocument/2006/math">
                    <m:sSub>
                      <m:sSubPr>
                        <m:ctrlPr>
                          <a:rPr lang="en-US" sz="2000" b="1" i="1" kern="0">
                            <a:latin typeface="Cambria Math" panose="02040503050406030204" pitchFamily="18" charset="0"/>
                          </a:rPr>
                        </m:ctrlPr>
                      </m:sSubPr>
                      <m:e>
                        <m:r>
                          <a:rPr lang="en-US" sz="2000" b="1" i="1" kern="0">
                            <a:latin typeface="Cambria Math" panose="02040503050406030204" pitchFamily="18" charset="0"/>
                            <a:ea typeface="Cambria Math" panose="02040503050406030204" pitchFamily="18" charset="0"/>
                          </a:rPr>
                          <m:t>𝝂</m:t>
                        </m:r>
                      </m:e>
                      <m:sub>
                        <m:r>
                          <a:rPr lang="en-US" sz="2000" b="1" i="1" kern="0">
                            <a:latin typeface="Cambria Math" panose="02040503050406030204" pitchFamily="18" charset="0"/>
                          </a:rPr>
                          <m:t>𝒌</m:t>
                        </m:r>
                      </m:sub>
                    </m:sSub>
                    <m:r>
                      <a:rPr lang="en-US" sz="2000" b="1" i="1" kern="0">
                        <a:latin typeface="Cambria Math" panose="02040503050406030204" pitchFamily="18" charset="0"/>
                      </a:rPr>
                      <m:t> </m:t>
                    </m:r>
                  </m:oMath>
                </a14:m>
                <a:r>
                  <a:rPr lang="en-US" sz="2000" kern="0" dirty="0"/>
                  <a:t>with </a:t>
                </a:r>
                <a:r>
                  <a:rPr lang="en-US" sz="2000" b="1" kern="0" dirty="0"/>
                  <a:t>measurement covariance</a:t>
                </a:r>
                <a:r>
                  <a:rPr lang="en-US" sz="2000" kern="0" dirty="0"/>
                  <a:t> </a:t>
                </a:r>
                <a14:m>
                  <m:oMath xmlns:m="http://schemas.openxmlformats.org/officeDocument/2006/math">
                    <m:sSub>
                      <m:sSubPr>
                        <m:ctrlPr>
                          <a:rPr lang="en-US" sz="2000" b="1" i="1" kern="0">
                            <a:latin typeface="Cambria Math" panose="02040503050406030204" pitchFamily="18" charset="0"/>
                          </a:rPr>
                        </m:ctrlPr>
                      </m:sSubPr>
                      <m:e>
                        <m:r>
                          <a:rPr lang="en-US" sz="2000" b="1" i="1" kern="0">
                            <a:latin typeface="Cambria Math" panose="02040503050406030204" pitchFamily="18" charset="0"/>
                          </a:rPr>
                          <m:t>𝑹</m:t>
                        </m:r>
                      </m:e>
                      <m:sub>
                        <m:r>
                          <a:rPr lang="en-US" sz="2000" b="1" i="1" kern="0">
                            <a:latin typeface="Cambria Math" panose="02040503050406030204" pitchFamily="18" charset="0"/>
                          </a:rPr>
                          <m:t>𝒌</m:t>
                        </m:r>
                      </m:sub>
                    </m:sSub>
                    <m:r>
                      <a:rPr lang="en-US" sz="2000" b="1" i="1" kern="0">
                        <a:latin typeface="Cambria Math" panose="02040503050406030204" pitchFamily="18" charset="0"/>
                      </a:rPr>
                      <m:t>=</m:t>
                    </m:r>
                    <m:r>
                      <a:rPr lang="en-US" sz="2000" b="1" i="1" kern="0">
                        <a:latin typeface="Cambria Math" panose="02040503050406030204" pitchFamily="18" charset="0"/>
                      </a:rPr>
                      <m:t>𝑬</m:t>
                    </m:r>
                    <m:d>
                      <m:dPr>
                        <m:begChr m:val="["/>
                        <m:endChr m:val="]"/>
                        <m:ctrlPr>
                          <a:rPr lang="en-US" sz="2000" b="1" i="1" kern="0">
                            <a:latin typeface="Cambria Math" panose="02040503050406030204" pitchFamily="18" charset="0"/>
                          </a:rPr>
                        </m:ctrlPr>
                      </m:dPr>
                      <m:e>
                        <m:sSub>
                          <m:sSubPr>
                            <m:ctrlPr>
                              <a:rPr lang="en-US" sz="2000" b="1" i="1" kern="0">
                                <a:latin typeface="Cambria Math" panose="02040503050406030204" pitchFamily="18" charset="0"/>
                              </a:rPr>
                            </m:ctrlPr>
                          </m:sSubPr>
                          <m:e>
                            <m:r>
                              <a:rPr lang="en-US" sz="2000" b="1" i="1" kern="0">
                                <a:latin typeface="Cambria Math" panose="02040503050406030204" pitchFamily="18" charset="0"/>
                                <a:ea typeface="Cambria Math" panose="02040503050406030204" pitchFamily="18" charset="0"/>
                              </a:rPr>
                              <m:t>𝝂</m:t>
                            </m:r>
                          </m:e>
                          <m:sub>
                            <m:r>
                              <a:rPr lang="en-US" sz="2000" b="1" i="1" kern="0">
                                <a:latin typeface="Cambria Math" panose="02040503050406030204" pitchFamily="18" charset="0"/>
                              </a:rPr>
                              <m:t>𝒌</m:t>
                            </m:r>
                          </m:sub>
                        </m:sSub>
                        <m:sSubSup>
                          <m:sSubSupPr>
                            <m:ctrlPr>
                              <a:rPr lang="en-US" sz="2000" b="1" i="1" kern="0">
                                <a:latin typeface="Cambria Math" panose="02040503050406030204" pitchFamily="18" charset="0"/>
                              </a:rPr>
                            </m:ctrlPr>
                          </m:sSubSupPr>
                          <m:e>
                            <m:r>
                              <a:rPr lang="en-US" sz="2000" b="1" i="1" kern="0">
                                <a:latin typeface="Cambria Math" panose="02040503050406030204" pitchFamily="18" charset="0"/>
                                <a:ea typeface="Cambria Math" panose="02040503050406030204" pitchFamily="18" charset="0"/>
                              </a:rPr>
                              <m:t>𝝂</m:t>
                            </m:r>
                          </m:e>
                          <m:sub>
                            <m:r>
                              <a:rPr lang="en-US" sz="2000" b="1" i="1" kern="0">
                                <a:latin typeface="Cambria Math" panose="02040503050406030204" pitchFamily="18" charset="0"/>
                              </a:rPr>
                              <m:t>𝒌</m:t>
                            </m:r>
                          </m:sub>
                          <m:sup>
                            <m:r>
                              <a:rPr lang="en-US" sz="2000" b="1" i="1" kern="0">
                                <a:latin typeface="Cambria Math" panose="02040503050406030204" pitchFamily="18" charset="0"/>
                              </a:rPr>
                              <m:t>𝑻</m:t>
                            </m:r>
                          </m:sup>
                        </m:sSubSup>
                      </m:e>
                    </m:d>
                  </m:oMath>
                </a14:m>
                <a:endParaRPr lang="en-US" sz="2000" b="1" kern="0" dirty="0"/>
              </a:p>
            </p:txBody>
          </p:sp>
        </mc:Choice>
        <mc:Fallback xmlns="">
          <p:sp>
            <p:nvSpPr>
              <p:cNvPr id="30" name="TextBox 29">
                <a:extLst>
                  <a:ext uri="{FF2B5EF4-FFF2-40B4-BE49-F238E27FC236}">
                    <a16:creationId xmlns:a16="http://schemas.microsoft.com/office/drawing/2014/main" id="{A632277F-C564-FE2B-5254-14AC6A513D70}"/>
                  </a:ext>
                </a:extLst>
              </p:cNvPr>
              <p:cNvSpPr txBox="1">
                <a:spLocks noRot="1" noChangeAspect="1" noMove="1" noResize="1" noEditPoints="1" noAdjustHandles="1" noChangeArrowheads="1" noChangeShapeType="1" noTextEdit="1"/>
              </p:cNvSpPr>
              <p:nvPr/>
            </p:nvSpPr>
            <p:spPr bwMode="auto">
              <a:xfrm>
                <a:off x="337967" y="736614"/>
                <a:ext cx="11866563" cy="1537280"/>
              </a:xfrm>
              <a:prstGeom prst="rect">
                <a:avLst/>
              </a:prstGeom>
              <a:blipFill>
                <a:blip r:embed="rId3"/>
                <a:stretch>
                  <a:fillRect l="-514" t="-2381" b="-5159"/>
                </a:stretch>
              </a:blip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r>
                  <a:rPr lang="en-GB">
                    <a:noFill/>
                  </a:rPr>
                  <a:t> </a:t>
                </a:r>
              </a:p>
            </p:txBody>
          </p:sp>
        </mc:Fallback>
      </mc:AlternateContent>
      <p:pic>
        <p:nvPicPr>
          <p:cNvPr id="17" name="Picture 16">
            <a:extLst>
              <a:ext uri="{FF2B5EF4-FFF2-40B4-BE49-F238E27FC236}">
                <a16:creationId xmlns:a16="http://schemas.microsoft.com/office/drawing/2014/main" id="{23D5B3FB-53A2-8F52-66A8-C7D49853E540}"/>
              </a:ext>
            </a:extLst>
          </p:cNvPr>
          <p:cNvPicPr>
            <a:picLocks noChangeAspect="1"/>
          </p:cNvPicPr>
          <p:nvPr/>
        </p:nvPicPr>
        <p:blipFill>
          <a:blip r:embed="rId4"/>
          <a:srcRect/>
          <a:stretch/>
        </p:blipFill>
        <p:spPr>
          <a:xfrm>
            <a:off x="1895676" y="2911892"/>
            <a:ext cx="8314256" cy="2773451"/>
          </a:xfrm>
          <a:prstGeom prst="rect">
            <a:avLst/>
          </a:prstGeom>
        </p:spPr>
      </p:pic>
      <p:pic>
        <p:nvPicPr>
          <p:cNvPr id="45" name="Picture 44">
            <a:extLst>
              <a:ext uri="{FF2B5EF4-FFF2-40B4-BE49-F238E27FC236}">
                <a16:creationId xmlns:a16="http://schemas.microsoft.com/office/drawing/2014/main" id="{4D33CE43-247C-74F0-D6C7-97F267F7A7BB}"/>
              </a:ext>
            </a:extLst>
          </p:cNvPr>
          <p:cNvPicPr>
            <a:picLocks noChangeAspect="1"/>
          </p:cNvPicPr>
          <p:nvPr/>
        </p:nvPicPr>
        <p:blipFill>
          <a:blip r:embed="rId5"/>
          <a:srcRect/>
          <a:stretch/>
        </p:blipFill>
        <p:spPr>
          <a:xfrm>
            <a:off x="1895676" y="2911892"/>
            <a:ext cx="8314256" cy="2773451"/>
          </a:xfrm>
          <a:prstGeom prst="rect">
            <a:avLst/>
          </a:prstGeom>
        </p:spPr>
      </p:pic>
      <p:pic>
        <p:nvPicPr>
          <p:cNvPr id="53" name="Picture 52">
            <a:extLst>
              <a:ext uri="{FF2B5EF4-FFF2-40B4-BE49-F238E27FC236}">
                <a16:creationId xmlns:a16="http://schemas.microsoft.com/office/drawing/2014/main" id="{ED363B68-DE43-BE98-6AC3-4BEC2D4DE327}"/>
              </a:ext>
            </a:extLst>
          </p:cNvPr>
          <p:cNvPicPr>
            <a:picLocks noChangeAspect="1"/>
          </p:cNvPicPr>
          <p:nvPr/>
        </p:nvPicPr>
        <p:blipFill>
          <a:blip r:embed="rId6"/>
          <a:srcRect/>
          <a:stretch/>
        </p:blipFill>
        <p:spPr>
          <a:xfrm>
            <a:off x="1895676" y="2911892"/>
            <a:ext cx="8314256" cy="2773451"/>
          </a:xfrm>
          <a:prstGeom prst="rect">
            <a:avLst/>
          </a:prstGeom>
        </p:spPr>
      </p:pic>
      <p:pic>
        <p:nvPicPr>
          <p:cNvPr id="25" name="Picture 24" descr="A black background with a black square&#10;&#10;Description automatically generated with medium confidence">
            <a:extLst>
              <a:ext uri="{FF2B5EF4-FFF2-40B4-BE49-F238E27FC236}">
                <a16:creationId xmlns:a16="http://schemas.microsoft.com/office/drawing/2014/main" id="{071ECF4D-A841-C26E-C927-B4266EC5FE83}"/>
              </a:ext>
            </a:extLst>
          </p:cNvPr>
          <p:cNvPicPr>
            <a:picLocks noChangeAspect="1"/>
          </p:cNvPicPr>
          <p:nvPr/>
        </p:nvPicPr>
        <p:blipFill>
          <a:blip r:embed="rId7"/>
          <a:stretch>
            <a:fillRect/>
          </a:stretch>
        </p:blipFill>
        <p:spPr>
          <a:xfrm>
            <a:off x="4142182" y="4707403"/>
            <a:ext cx="909633" cy="909633"/>
          </a:xfrm>
          <a:prstGeom prst="rect">
            <a:avLst/>
          </a:prstGeom>
        </p:spPr>
      </p:pic>
      <p:pic>
        <p:nvPicPr>
          <p:cNvPr id="59" name="Picture 58">
            <a:extLst>
              <a:ext uri="{FF2B5EF4-FFF2-40B4-BE49-F238E27FC236}">
                <a16:creationId xmlns:a16="http://schemas.microsoft.com/office/drawing/2014/main" id="{271C0765-D2E3-15A5-892E-1A4173580C9F}"/>
              </a:ext>
            </a:extLst>
          </p:cNvPr>
          <p:cNvPicPr>
            <a:picLocks noChangeAspect="1"/>
          </p:cNvPicPr>
          <p:nvPr/>
        </p:nvPicPr>
        <p:blipFill>
          <a:blip r:embed="rId8"/>
          <a:srcRect/>
          <a:stretch/>
        </p:blipFill>
        <p:spPr>
          <a:xfrm>
            <a:off x="1895676" y="2911892"/>
            <a:ext cx="8314256" cy="2773451"/>
          </a:xfrm>
          <a:prstGeom prst="rect">
            <a:avLst/>
          </a:prstGeom>
        </p:spPr>
      </p:pic>
      <p:sp>
        <p:nvSpPr>
          <p:cNvPr id="48" name="TextBox 47">
            <a:extLst>
              <a:ext uri="{FF2B5EF4-FFF2-40B4-BE49-F238E27FC236}">
                <a16:creationId xmlns:a16="http://schemas.microsoft.com/office/drawing/2014/main" id="{E6797DDA-7A95-75E6-4039-81F2EEE13F3D}"/>
              </a:ext>
            </a:extLst>
          </p:cNvPr>
          <p:cNvSpPr txBox="1"/>
          <p:nvPr/>
        </p:nvSpPr>
        <p:spPr bwMode="auto">
          <a:xfrm>
            <a:off x="4079056" y="3085487"/>
            <a:ext cx="3063877" cy="923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342900" indent="-342900">
              <a:buAutoNum type="arabicParenBoth"/>
            </a:pPr>
            <a:r>
              <a:rPr lang="en-US" sz="1800" b="1" kern="0" dirty="0"/>
              <a:t>Prediction step:</a:t>
            </a:r>
            <a:br>
              <a:rPr lang="en-US" sz="1800" b="1" kern="0" dirty="0">
                <a:solidFill>
                  <a:srgbClr val="FF00FF"/>
                </a:solidFill>
              </a:rPr>
            </a:br>
            <a:r>
              <a:rPr lang="en-US" sz="1800" b="1" kern="0" dirty="0">
                <a:solidFill>
                  <a:srgbClr val="0000FF"/>
                </a:solidFill>
              </a:rPr>
              <a:t>apply dynamical model</a:t>
            </a:r>
            <a:br>
              <a:rPr lang="en-US" b="1" kern="0" dirty="0"/>
            </a:br>
            <a:endParaRPr lang="en-GB" i="1" kern="0" dirty="0">
              <a:latin typeface="Cambria Math" panose="02040503050406030204" pitchFamily="18" charset="0"/>
            </a:endParaRPr>
          </a:p>
        </p:txBody>
      </p:sp>
      <p:cxnSp>
        <p:nvCxnSpPr>
          <p:cNvPr id="47" name="Straight Arrow Connector 46">
            <a:extLst>
              <a:ext uri="{FF2B5EF4-FFF2-40B4-BE49-F238E27FC236}">
                <a16:creationId xmlns:a16="http://schemas.microsoft.com/office/drawing/2014/main" id="{AF09DB89-CE1E-8076-A106-7D88EF6EE1BD}"/>
              </a:ext>
            </a:extLst>
          </p:cNvPr>
          <p:cNvCxnSpPr/>
          <p:nvPr/>
        </p:nvCxnSpPr>
        <p:spPr>
          <a:xfrm>
            <a:off x="4635207" y="3745041"/>
            <a:ext cx="1674153" cy="0"/>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E7472E72-1B00-FBC6-4E79-47986E1E33AA}"/>
              </a:ext>
            </a:extLst>
          </p:cNvPr>
          <p:cNvSpPr txBox="1"/>
          <p:nvPr/>
        </p:nvSpPr>
        <p:spPr bwMode="auto">
          <a:xfrm>
            <a:off x="7706951" y="2823973"/>
            <a:ext cx="3063877" cy="646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r>
              <a:rPr lang="en-US" b="1" kern="0" dirty="0"/>
              <a:t>(2) Measurement step</a:t>
            </a:r>
            <a:endParaRPr lang="en-US" b="1" kern="0" dirty="0">
              <a:solidFill>
                <a:srgbClr val="FF00FF"/>
              </a:solidFill>
            </a:endParaRPr>
          </a:p>
          <a:p>
            <a:r>
              <a:rPr lang="en-US" sz="1800" b="1" kern="0" dirty="0">
                <a:solidFill>
                  <a:srgbClr val="33CC33"/>
                </a:solidFill>
              </a:rPr>
              <a:t>      estimate at k</a:t>
            </a:r>
            <a:endParaRPr lang="en-GB" i="1" kern="0" dirty="0">
              <a:solidFill>
                <a:srgbClr val="33CC33"/>
              </a:solidFill>
              <a:latin typeface="Cambria Math" panose="02040503050406030204" pitchFamily="18" charset="0"/>
            </a:endParaRPr>
          </a:p>
        </p:txBody>
      </p:sp>
      <p:pic>
        <p:nvPicPr>
          <p:cNvPr id="1030" name="Picture 1029" descr="A black background with a black square&#10;&#10;Description automatically generated with medium confidence">
            <a:extLst>
              <a:ext uri="{FF2B5EF4-FFF2-40B4-BE49-F238E27FC236}">
                <a16:creationId xmlns:a16="http://schemas.microsoft.com/office/drawing/2014/main" id="{D363EF6C-943A-E93B-8956-D82C5173DD21}"/>
              </a:ext>
            </a:extLst>
          </p:cNvPr>
          <p:cNvPicPr>
            <a:picLocks noChangeAspect="1"/>
          </p:cNvPicPr>
          <p:nvPr/>
        </p:nvPicPr>
        <p:blipFill>
          <a:blip r:embed="rId7"/>
          <a:stretch>
            <a:fillRect/>
          </a:stretch>
        </p:blipFill>
        <p:spPr>
          <a:xfrm>
            <a:off x="7290761" y="4744848"/>
            <a:ext cx="909633" cy="909633"/>
          </a:xfrm>
          <a:prstGeom prst="rect">
            <a:avLst/>
          </a:prstGeom>
        </p:spPr>
      </p:pic>
      <p:sp>
        <p:nvSpPr>
          <p:cNvPr id="18" name="TextBox 17">
            <a:extLst>
              <a:ext uri="{FF2B5EF4-FFF2-40B4-BE49-F238E27FC236}">
                <a16:creationId xmlns:a16="http://schemas.microsoft.com/office/drawing/2014/main" id="{4A7CFB83-872A-3AA9-DE53-1464FFC3AED0}"/>
              </a:ext>
            </a:extLst>
          </p:cNvPr>
          <p:cNvSpPr txBox="1"/>
          <p:nvPr/>
        </p:nvSpPr>
        <p:spPr bwMode="auto">
          <a:xfrm>
            <a:off x="2987367" y="4163071"/>
            <a:ext cx="1279676" cy="769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rtlCol="0" anchor="t" anchorCtr="0" compatLnSpc="1">
            <a:prstTxWarp prst="textNoShape">
              <a:avLst/>
            </a:prstTxWarp>
            <a:spAutoFit/>
          </a:bodyPr>
          <a:lstStyle/>
          <a:p>
            <a:pPr defTabSz="795338" fontAlgn="base">
              <a:spcBef>
                <a:spcPct val="20000"/>
              </a:spcBef>
              <a:spcAft>
                <a:spcPct val="0"/>
              </a:spcAft>
            </a:pPr>
            <a:r>
              <a:rPr kumimoji="0" lang="en-US" sz="2000" b="1" i="0" u="none" strike="noStrike" kern="0" cap="none" spc="0" normalizeH="0" baseline="0" noProof="0" dirty="0">
                <a:ln>
                  <a:noFill/>
                </a:ln>
                <a:solidFill>
                  <a:srgbClr val="33CC33"/>
                </a:solidFill>
                <a:effectLst/>
                <a:uLnTx/>
                <a:uFillTx/>
                <a:latin typeface="+mn-lt"/>
                <a:ea typeface="+mn-ea"/>
                <a:cs typeface="+mn-cs"/>
              </a:rPr>
              <a:t>estimate </a:t>
            </a:r>
          </a:p>
          <a:p>
            <a:pPr defTabSz="795338" fontAlgn="base">
              <a:spcBef>
                <a:spcPct val="20000"/>
              </a:spcBef>
              <a:spcAft>
                <a:spcPct val="0"/>
              </a:spcAft>
            </a:pPr>
            <a:r>
              <a:rPr kumimoji="0" lang="en-US" sz="2000" b="1" i="0" u="none" strike="noStrike" kern="0" cap="none" spc="0" normalizeH="0" baseline="0" noProof="0" dirty="0">
                <a:ln>
                  <a:noFill/>
                </a:ln>
                <a:solidFill>
                  <a:srgbClr val="33CC33"/>
                </a:solidFill>
                <a:effectLst/>
                <a:uLnTx/>
                <a:uFillTx/>
                <a:latin typeface="+mn-lt"/>
                <a:ea typeface="+mn-ea"/>
                <a:cs typeface="+mn-cs"/>
              </a:rPr>
              <a:t>at</a:t>
            </a:r>
            <a:r>
              <a:rPr kumimoji="0" lang="en-US" sz="2000" b="1" i="0" u="none" strike="noStrike" kern="0" cap="none" spc="0" normalizeH="0" noProof="0" dirty="0">
                <a:ln>
                  <a:noFill/>
                </a:ln>
                <a:solidFill>
                  <a:srgbClr val="33CC33"/>
                </a:solidFill>
                <a:effectLst/>
                <a:uLnTx/>
                <a:uFillTx/>
                <a:latin typeface="+mn-lt"/>
                <a:ea typeface="+mn-ea"/>
                <a:cs typeface="+mn-cs"/>
              </a:rPr>
              <a:t> </a:t>
            </a:r>
            <a:r>
              <a:rPr kumimoji="0" lang="en-US" sz="2000" b="1" i="0" u="none" strike="noStrike" kern="0" cap="none" spc="0" normalizeH="0" baseline="0" noProof="0" dirty="0">
                <a:ln>
                  <a:noFill/>
                </a:ln>
                <a:solidFill>
                  <a:srgbClr val="33CC33"/>
                </a:solidFill>
                <a:effectLst/>
                <a:uLnTx/>
                <a:uFillTx/>
                <a:latin typeface="+mn-lt"/>
                <a:ea typeface="+mn-ea"/>
                <a:cs typeface="+mn-cs"/>
              </a:rPr>
              <a:t>k-1</a:t>
            </a:r>
            <a:endParaRPr kumimoji="0" lang="en-GB" sz="2000" b="1" i="0" u="none" strike="noStrike" kern="0" cap="none" spc="0" normalizeH="0" baseline="0" noProof="0" dirty="0">
              <a:ln>
                <a:noFill/>
              </a:ln>
              <a:solidFill>
                <a:srgbClr val="33CC33"/>
              </a:solidFill>
              <a:effectLst/>
              <a:uLnTx/>
              <a:uFillTx/>
              <a:latin typeface="+mn-lt"/>
              <a:ea typeface="+mn-ea"/>
              <a:cs typeface="+mn-cs"/>
            </a:endParaRP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0621C317-088A-F648-D3D6-EB312FE33645}"/>
                  </a:ext>
                </a:extLst>
              </p:cNvPr>
              <p:cNvSpPr txBox="1"/>
              <p:nvPr/>
            </p:nvSpPr>
            <p:spPr bwMode="auto">
              <a:xfrm>
                <a:off x="1865053" y="5471313"/>
                <a:ext cx="1638832" cy="400110"/>
              </a:xfrm>
              <a:prstGeom prst="rect">
                <a:avLst/>
              </a:prstGeom>
              <a:noFill/>
              <a:ln>
                <a:noFill/>
              </a:ln>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txBody>
              <a:bodyPr vert="horz" wrap="square" lIns="91440" tIns="45720" rIns="91440" bIns="45720" numCol="1" rtlCol="0" anchor="t" anchorCtr="0" compatLnSpc="1">
                <a:prstTxWarp prst="textNoShape">
                  <a:avLst/>
                </a:prstTxWarp>
                <a:spAutoFit/>
              </a:bodyPr>
              <a:lstStyle/>
              <a:p>
                <a:pPr defTabSz="795338" fontAlgn="base">
                  <a:spcBef>
                    <a:spcPct val="20000"/>
                  </a:spcBef>
                  <a:spcAft>
                    <a:spcPct val="0"/>
                  </a:spcAft>
                </a:pPr>
                <a:r>
                  <a:rPr kumimoji="0" lang="en-US" sz="2000" b="1" i="0" u="none" strike="noStrike" kern="0" cap="none" spc="0" normalizeH="0" baseline="0" noProof="0" dirty="0">
                    <a:ln>
                      <a:noFill/>
                    </a:ln>
                    <a:solidFill>
                      <a:srgbClr val="000000"/>
                    </a:solidFill>
                    <a:effectLst/>
                    <a:uLnTx/>
                    <a:uFillTx/>
                    <a:latin typeface="+mn-lt"/>
                    <a:ea typeface="+mn-ea"/>
                    <a:cs typeface="+mn-cs"/>
                  </a:rPr>
                  <a:t>car position </a:t>
                </a:r>
                <a14:m>
                  <m:oMath xmlns:m="http://schemas.openxmlformats.org/officeDocument/2006/math">
                    <m:r>
                      <a:rPr lang="en-US" sz="2000" i="1" kern="0">
                        <a:solidFill>
                          <a:srgbClr val="000000"/>
                        </a:solidFill>
                        <a:latin typeface="Cambria Math" panose="02040503050406030204" pitchFamily="18" charset="0"/>
                      </a:rPr>
                      <m:t>𝑥</m:t>
                    </m:r>
                  </m:oMath>
                </a14:m>
                <a:endParaRPr kumimoji="0" lang="en-GB" sz="2000" b="1" i="0" u="none" strike="noStrike" kern="0" cap="none" spc="0" normalizeH="0" baseline="0" noProof="0" dirty="0">
                  <a:ln>
                    <a:noFill/>
                  </a:ln>
                  <a:solidFill>
                    <a:srgbClr val="000000"/>
                  </a:solidFill>
                  <a:effectLst/>
                  <a:uLnTx/>
                  <a:uFillTx/>
                  <a:latin typeface="+mn-lt"/>
                  <a:ea typeface="+mn-ea"/>
                  <a:cs typeface="+mn-cs"/>
                </a:endParaRPr>
              </a:p>
            </p:txBody>
          </p:sp>
        </mc:Choice>
        <mc:Fallback xmlns="">
          <p:sp>
            <p:nvSpPr>
              <p:cNvPr id="19" name="TextBox 18">
                <a:extLst>
                  <a:ext uri="{FF2B5EF4-FFF2-40B4-BE49-F238E27FC236}">
                    <a16:creationId xmlns:a16="http://schemas.microsoft.com/office/drawing/2014/main" id="{0621C317-088A-F648-D3D6-EB312FE33645}"/>
                  </a:ext>
                </a:extLst>
              </p:cNvPr>
              <p:cNvSpPr txBox="1">
                <a:spLocks noRot="1" noChangeAspect="1" noMove="1" noResize="1" noEditPoints="1" noAdjustHandles="1" noChangeArrowheads="1" noChangeShapeType="1" noTextEdit="1"/>
              </p:cNvSpPr>
              <p:nvPr/>
            </p:nvSpPr>
            <p:spPr bwMode="auto">
              <a:xfrm>
                <a:off x="1865053" y="5471313"/>
                <a:ext cx="1638832" cy="400110"/>
              </a:xfrm>
              <a:prstGeom prst="rect">
                <a:avLst/>
              </a:prstGeom>
              <a:blipFill>
                <a:blip r:embed="rId10"/>
                <a:stretch>
                  <a:fillRect l="-4089" t="-9231" b="-27692"/>
                </a:stretch>
              </a:blip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r>
                  <a:rPr lang="en-GB">
                    <a:noFill/>
                  </a:rPr>
                  <a:t> </a:t>
                </a:r>
              </a:p>
            </p:txBody>
          </p:sp>
        </mc:Fallback>
      </mc:AlternateContent>
      <p:sp>
        <p:nvSpPr>
          <p:cNvPr id="55" name="TextBox 54">
            <a:extLst>
              <a:ext uri="{FF2B5EF4-FFF2-40B4-BE49-F238E27FC236}">
                <a16:creationId xmlns:a16="http://schemas.microsoft.com/office/drawing/2014/main" id="{7989DAD0-4D87-1266-1662-3A4A4786B755}"/>
              </a:ext>
            </a:extLst>
          </p:cNvPr>
          <p:cNvSpPr txBox="1"/>
          <p:nvPr/>
        </p:nvSpPr>
        <p:spPr bwMode="auto">
          <a:xfrm>
            <a:off x="8865066" y="4162786"/>
            <a:ext cx="1905762" cy="769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rtlCol="0" anchor="t" anchorCtr="0" compatLnSpc="1">
            <a:prstTxWarp prst="textNoShape">
              <a:avLst/>
            </a:prstTxWarp>
            <a:spAutoFit/>
          </a:bodyPr>
          <a:lstStyle/>
          <a:p>
            <a:pPr defTabSz="795338" fontAlgn="base">
              <a:spcBef>
                <a:spcPct val="20000"/>
              </a:spcBef>
              <a:spcAft>
                <a:spcPct val="0"/>
              </a:spcAft>
            </a:pPr>
            <a:r>
              <a:rPr kumimoji="0" lang="en-US" sz="2000" b="1" i="0" u="none" strike="noStrike" kern="0" cap="none" spc="0" normalizeH="0" baseline="0" noProof="0" dirty="0">
                <a:ln>
                  <a:noFill/>
                </a:ln>
                <a:solidFill>
                  <a:srgbClr val="FF0909"/>
                </a:solidFill>
                <a:effectLst/>
                <a:uLnTx/>
                <a:uFillTx/>
                <a:latin typeface="+mn-lt"/>
                <a:ea typeface="+mn-ea"/>
                <a:cs typeface="+mn-cs"/>
              </a:rPr>
              <a:t>measurement</a:t>
            </a:r>
          </a:p>
          <a:p>
            <a:pPr defTabSz="795338" fontAlgn="base">
              <a:spcBef>
                <a:spcPct val="20000"/>
              </a:spcBef>
              <a:spcAft>
                <a:spcPct val="0"/>
              </a:spcAft>
            </a:pPr>
            <a:r>
              <a:rPr lang="en-US" sz="2000" b="1" kern="0" dirty="0">
                <a:solidFill>
                  <a:srgbClr val="FF0909"/>
                </a:solidFill>
              </a:rPr>
              <a:t>at k</a:t>
            </a:r>
            <a:endParaRPr kumimoji="0" lang="en-GB" sz="2000" b="1" i="0" u="none" strike="noStrike" kern="0" cap="none" spc="0" normalizeH="0" baseline="0" noProof="0" dirty="0">
              <a:ln>
                <a:noFill/>
              </a:ln>
              <a:solidFill>
                <a:srgbClr val="FF0909"/>
              </a:solidFill>
              <a:effectLst/>
              <a:uLnTx/>
              <a:uFillTx/>
              <a:latin typeface="+mn-lt"/>
              <a:ea typeface="+mn-ea"/>
              <a:cs typeface="+mn-cs"/>
            </a:endParaRPr>
          </a:p>
        </p:txBody>
      </p:sp>
      <p:sp>
        <p:nvSpPr>
          <p:cNvPr id="49" name="TextBox 48">
            <a:extLst>
              <a:ext uri="{FF2B5EF4-FFF2-40B4-BE49-F238E27FC236}">
                <a16:creationId xmlns:a16="http://schemas.microsoft.com/office/drawing/2014/main" id="{AB141ED1-4967-3FD9-5086-FE8AE6A0D3CE}"/>
              </a:ext>
            </a:extLst>
          </p:cNvPr>
          <p:cNvSpPr txBox="1"/>
          <p:nvPr/>
        </p:nvSpPr>
        <p:spPr bwMode="auto">
          <a:xfrm>
            <a:off x="5464610" y="4162786"/>
            <a:ext cx="1129506" cy="769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rtlCol="0" anchor="t" anchorCtr="0" compatLnSpc="1">
            <a:prstTxWarp prst="textNoShape">
              <a:avLst/>
            </a:prstTxWarp>
            <a:spAutoFit/>
          </a:bodyPr>
          <a:lstStyle/>
          <a:p>
            <a:pPr defTabSz="795338" fontAlgn="base">
              <a:spcBef>
                <a:spcPct val="20000"/>
              </a:spcBef>
              <a:spcAft>
                <a:spcPct val="0"/>
              </a:spcAft>
            </a:pPr>
            <a:r>
              <a:rPr kumimoji="0" lang="en-US" sz="2000" b="1" i="0" u="none" strike="noStrike" kern="0" cap="none" spc="0" normalizeH="0" baseline="0" noProof="0" dirty="0">
                <a:ln>
                  <a:noFill/>
                </a:ln>
                <a:solidFill>
                  <a:srgbClr val="0000FF"/>
                </a:solidFill>
                <a:effectLst/>
                <a:uLnTx/>
                <a:uFillTx/>
                <a:latin typeface="+mn-lt"/>
                <a:ea typeface="+mn-ea"/>
                <a:cs typeface="+mn-cs"/>
              </a:rPr>
              <a:t>prior</a:t>
            </a:r>
          </a:p>
          <a:p>
            <a:pPr defTabSz="795338" fontAlgn="base">
              <a:spcBef>
                <a:spcPct val="20000"/>
              </a:spcBef>
              <a:spcAft>
                <a:spcPct val="0"/>
              </a:spcAft>
            </a:pPr>
            <a:r>
              <a:rPr lang="en-US" sz="2000" b="1" kern="0" dirty="0">
                <a:solidFill>
                  <a:srgbClr val="0000FF"/>
                </a:solidFill>
              </a:rPr>
              <a:t>at k</a:t>
            </a:r>
            <a:endParaRPr kumimoji="0" lang="en-GB" sz="2000" b="1" i="0" u="none" strike="noStrike" kern="0" cap="none" spc="0" normalizeH="0" baseline="0" noProof="0" dirty="0">
              <a:ln>
                <a:noFill/>
              </a:ln>
              <a:solidFill>
                <a:srgbClr val="0000FF"/>
              </a:solidFill>
              <a:effectLst/>
              <a:uLnTx/>
              <a:uFillTx/>
              <a:latin typeface="+mn-lt"/>
              <a:ea typeface="+mn-ea"/>
              <a:cs typeface="+mn-cs"/>
            </a:endParaRPr>
          </a:p>
        </p:txBody>
      </p:sp>
      <p:sp>
        <p:nvSpPr>
          <p:cNvPr id="3" name="TextBox 2">
            <a:extLst>
              <a:ext uri="{FF2B5EF4-FFF2-40B4-BE49-F238E27FC236}">
                <a16:creationId xmlns:a16="http://schemas.microsoft.com/office/drawing/2014/main" id="{61E9898D-C7A2-2EAA-E10F-2159DF12C270}"/>
              </a:ext>
            </a:extLst>
          </p:cNvPr>
          <p:cNvSpPr txBox="1"/>
          <p:nvPr/>
        </p:nvSpPr>
        <p:spPr bwMode="auto">
          <a:xfrm>
            <a:off x="2353832" y="3010996"/>
            <a:ext cx="633534" cy="400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rtlCol="0" anchor="t" anchorCtr="0" compatLnSpc="1">
            <a:prstTxWarp prst="textNoShape">
              <a:avLst/>
            </a:prstTxWarp>
            <a:spAutoFit/>
          </a:bodyPr>
          <a:lstStyle/>
          <a:p>
            <a:pPr defTabSz="795338" fontAlgn="base">
              <a:spcBef>
                <a:spcPct val="20000"/>
              </a:spcBef>
              <a:spcAft>
                <a:spcPct val="0"/>
              </a:spcAft>
            </a:pPr>
            <a:r>
              <a:rPr kumimoji="0" lang="en-US" sz="2000" b="1" i="0" u="none" strike="noStrike" kern="0" cap="none" spc="0" normalizeH="0" baseline="0" noProof="0" dirty="0">
                <a:ln>
                  <a:noFill/>
                </a:ln>
                <a:solidFill>
                  <a:srgbClr val="000000"/>
                </a:solidFill>
                <a:effectLst/>
                <a:uLnTx/>
                <a:uFillTx/>
                <a:latin typeface="+mn-lt"/>
                <a:ea typeface="+mn-ea"/>
                <a:cs typeface="+mn-cs"/>
              </a:rPr>
              <a:t>pdf</a:t>
            </a:r>
            <a:endParaRPr kumimoji="0" lang="en-GB" sz="2000" b="1" i="0" u="none" strike="noStrike" kern="0" cap="none" spc="0" normalizeH="0" baseline="0" noProof="0" dirty="0">
              <a:ln>
                <a:noFill/>
              </a:ln>
              <a:solidFill>
                <a:srgbClr val="000000"/>
              </a:solidFill>
              <a:effectLst/>
              <a:uLnTx/>
              <a:uFillTx/>
              <a:latin typeface="+mn-lt"/>
              <a:ea typeface="+mn-ea"/>
              <a:cs typeface="+mn-cs"/>
            </a:endParaRPr>
          </a:p>
        </p:txBody>
      </p:sp>
      <p:pic>
        <p:nvPicPr>
          <p:cNvPr id="4" name="Picture 3" descr="A black background with a black square&#10;&#10;Description automatically generated with medium confidence">
            <a:extLst>
              <a:ext uri="{FF2B5EF4-FFF2-40B4-BE49-F238E27FC236}">
                <a16:creationId xmlns:a16="http://schemas.microsoft.com/office/drawing/2014/main" id="{97C19DA8-3031-F69F-C13D-4E20894C2A88}"/>
              </a:ext>
            </a:extLst>
          </p:cNvPr>
          <p:cNvPicPr>
            <a:picLocks noChangeAspect="1"/>
          </p:cNvPicPr>
          <p:nvPr/>
        </p:nvPicPr>
        <p:blipFill>
          <a:blip r:embed="rId7"/>
          <a:stretch>
            <a:fillRect/>
          </a:stretch>
        </p:blipFill>
        <p:spPr>
          <a:xfrm>
            <a:off x="1760966" y="464490"/>
            <a:ext cx="909633" cy="909633"/>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D8A18B1-43FD-4395-3B62-2567139C49AF}"/>
                  </a:ext>
                </a:extLst>
              </p:cNvPr>
              <p:cNvSpPr txBox="1"/>
              <p:nvPr/>
            </p:nvSpPr>
            <p:spPr bwMode="auto">
              <a:xfrm>
                <a:off x="6061950" y="5508396"/>
                <a:ext cx="1384606" cy="369332"/>
              </a:xfrm>
              <a:prstGeom prst="rect">
                <a:avLst/>
              </a:prstGeom>
              <a:noFill/>
              <a:ln>
                <a:noFill/>
              </a:ln>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b="1" i="1" kern="0" smtClean="0">
                              <a:solidFill>
                                <a:srgbClr val="0000FF"/>
                              </a:solidFill>
                              <a:latin typeface="Cambria Math" panose="02040503050406030204" pitchFamily="18" charset="0"/>
                            </a:rPr>
                          </m:ctrlPr>
                        </m:sSubPr>
                        <m:e>
                          <m:r>
                            <a:rPr lang="en-US" sz="1800" b="1" i="1" kern="0">
                              <a:solidFill>
                                <a:srgbClr val="0000FF"/>
                              </a:solidFill>
                              <a:latin typeface="Cambria Math" panose="02040503050406030204" pitchFamily="18" charset="0"/>
                            </a:rPr>
                            <m:t>𝒇</m:t>
                          </m:r>
                        </m:e>
                        <m:sub>
                          <m:r>
                            <a:rPr lang="en-US" sz="1800" b="1" i="1" kern="0">
                              <a:solidFill>
                                <a:srgbClr val="0000FF"/>
                              </a:solidFill>
                              <a:latin typeface="Cambria Math" panose="02040503050406030204" pitchFamily="18" charset="0"/>
                            </a:rPr>
                            <m:t>𝒌</m:t>
                          </m:r>
                        </m:sub>
                      </m:sSub>
                      <m:d>
                        <m:dPr>
                          <m:ctrlPr>
                            <a:rPr lang="en-US" sz="1800" b="1" i="1" kern="0">
                              <a:solidFill>
                                <a:srgbClr val="0000FF"/>
                              </a:solidFill>
                              <a:latin typeface="Cambria Math" panose="02040503050406030204" pitchFamily="18" charset="0"/>
                            </a:rPr>
                          </m:ctrlPr>
                        </m:dPr>
                        <m:e>
                          <m:sSub>
                            <m:sSubPr>
                              <m:ctrlPr>
                                <a:rPr lang="en-US" sz="1800" b="1" i="1" kern="0">
                                  <a:solidFill>
                                    <a:srgbClr val="0000FF"/>
                                  </a:solidFill>
                                  <a:latin typeface="Cambria Math" panose="02040503050406030204" pitchFamily="18" charset="0"/>
                                </a:rPr>
                              </m:ctrlPr>
                            </m:sSubPr>
                            <m:e>
                              <m:r>
                                <a:rPr lang="en-US" sz="1800" b="1" i="1" kern="0">
                                  <a:solidFill>
                                    <a:srgbClr val="0000FF"/>
                                  </a:solidFill>
                                  <a:latin typeface="Cambria Math" panose="02040503050406030204" pitchFamily="18" charset="0"/>
                                </a:rPr>
                                <m:t>𝒙</m:t>
                              </m:r>
                            </m:e>
                            <m:sub>
                              <m:r>
                                <a:rPr lang="en-US" sz="1800" b="1" i="1" kern="0">
                                  <a:solidFill>
                                    <a:srgbClr val="0000FF"/>
                                  </a:solidFill>
                                  <a:latin typeface="Cambria Math" panose="02040503050406030204" pitchFamily="18" charset="0"/>
                                </a:rPr>
                                <m:t>𝒌</m:t>
                              </m:r>
                              <m:r>
                                <a:rPr lang="en-US" sz="1800" b="1" i="1" kern="0">
                                  <a:solidFill>
                                    <a:srgbClr val="0000FF"/>
                                  </a:solidFill>
                                  <a:latin typeface="Cambria Math" panose="02040503050406030204" pitchFamily="18" charset="0"/>
                                </a:rPr>
                                <m:t>−</m:t>
                              </m:r>
                              <m:r>
                                <a:rPr lang="en-US" sz="1800" b="1" i="1" kern="0">
                                  <a:solidFill>
                                    <a:srgbClr val="0000FF"/>
                                  </a:solidFill>
                                  <a:latin typeface="Cambria Math" panose="02040503050406030204" pitchFamily="18" charset="0"/>
                                </a:rPr>
                                <m:t>𝟏</m:t>
                              </m:r>
                            </m:sub>
                          </m:sSub>
                          <m:r>
                            <a:rPr lang="en-US" sz="1800" b="1" i="1" kern="0">
                              <a:solidFill>
                                <a:srgbClr val="0000FF"/>
                              </a:solidFill>
                              <a:latin typeface="Cambria Math" panose="02040503050406030204" pitchFamily="18" charset="0"/>
                            </a:rPr>
                            <m:t>, </m:t>
                          </m:r>
                          <m:sSub>
                            <m:sSubPr>
                              <m:ctrlPr>
                                <a:rPr lang="en-US" sz="1800" b="1" i="1" kern="0">
                                  <a:solidFill>
                                    <a:srgbClr val="0000FF"/>
                                  </a:solidFill>
                                  <a:latin typeface="Cambria Math" panose="02040503050406030204" pitchFamily="18" charset="0"/>
                                </a:rPr>
                              </m:ctrlPr>
                            </m:sSubPr>
                            <m:e>
                              <m:r>
                                <a:rPr lang="en-US" sz="1800" b="1" i="1" kern="0">
                                  <a:solidFill>
                                    <a:srgbClr val="0000FF"/>
                                  </a:solidFill>
                                  <a:latin typeface="Cambria Math" panose="02040503050406030204" pitchFamily="18" charset="0"/>
                                </a:rPr>
                                <m:t>𝒖</m:t>
                              </m:r>
                            </m:e>
                            <m:sub>
                              <m:r>
                                <a:rPr lang="en-US" sz="1800" b="1" i="1" kern="0">
                                  <a:solidFill>
                                    <a:srgbClr val="0000FF"/>
                                  </a:solidFill>
                                  <a:latin typeface="Cambria Math" panose="02040503050406030204" pitchFamily="18" charset="0"/>
                                </a:rPr>
                                <m:t>𝒌</m:t>
                              </m:r>
                            </m:sub>
                          </m:sSub>
                        </m:e>
                      </m:d>
                    </m:oMath>
                  </m:oMathPara>
                </a14:m>
                <a:endParaRPr lang="en-GB" dirty="0"/>
              </a:p>
            </p:txBody>
          </p:sp>
        </mc:Choice>
        <mc:Fallback xmlns="">
          <p:sp>
            <p:nvSpPr>
              <p:cNvPr id="7" name="TextBox 6">
                <a:extLst>
                  <a:ext uri="{FF2B5EF4-FFF2-40B4-BE49-F238E27FC236}">
                    <a16:creationId xmlns:a16="http://schemas.microsoft.com/office/drawing/2014/main" id="{4D8A18B1-43FD-4395-3B62-2567139C49AF}"/>
                  </a:ext>
                </a:extLst>
              </p:cNvPr>
              <p:cNvSpPr txBox="1">
                <a:spLocks noRot="1" noChangeAspect="1" noMove="1" noResize="1" noEditPoints="1" noAdjustHandles="1" noChangeArrowheads="1" noChangeShapeType="1" noTextEdit="1"/>
              </p:cNvSpPr>
              <p:nvPr/>
            </p:nvSpPr>
            <p:spPr bwMode="auto">
              <a:xfrm>
                <a:off x="6061950" y="5508396"/>
                <a:ext cx="1384606" cy="369332"/>
              </a:xfrm>
              <a:prstGeom prst="rect">
                <a:avLst/>
              </a:prstGeom>
              <a:blipFill>
                <a:blip r:embed="rId11"/>
                <a:stretch>
                  <a:fillRect l="-1316" b="-13333"/>
                </a:stretch>
              </a:blip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746F7C0-C2A2-7991-BBBF-831B76835988}"/>
                  </a:ext>
                </a:extLst>
              </p:cNvPr>
              <p:cNvSpPr txBox="1"/>
              <p:nvPr/>
            </p:nvSpPr>
            <p:spPr bwMode="auto">
              <a:xfrm>
                <a:off x="8174222" y="5502091"/>
                <a:ext cx="416689" cy="369332"/>
              </a:xfrm>
              <a:prstGeom prst="rect">
                <a:avLst/>
              </a:prstGeom>
              <a:noFill/>
              <a:ln>
                <a:noFill/>
              </a:ln>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b="1" i="1" kern="0" smtClean="0">
                              <a:solidFill>
                                <a:srgbClr val="FF0909"/>
                              </a:solidFill>
                              <a:latin typeface="Cambria Math" panose="02040503050406030204" pitchFamily="18" charset="0"/>
                            </a:rPr>
                          </m:ctrlPr>
                        </m:sSubPr>
                        <m:e>
                          <m:r>
                            <a:rPr lang="en-US" sz="1800" b="1" i="1" kern="0">
                              <a:solidFill>
                                <a:srgbClr val="FF0909"/>
                              </a:solidFill>
                              <a:latin typeface="Cambria Math" panose="02040503050406030204" pitchFamily="18" charset="0"/>
                            </a:rPr>
                            <m:t>𝒚</m:t>
                          </m:r>
                        </m:e>
                        <m:sub>
                          <m:r>
                            <a:rPr lang="en-US" sz="1800" b="1" i="1" kern="0" smtClean="0">
                              <a:solidFill>
                                <a:srgbClr val="FF0909"/>
                              </a:solidFill>
                              <a:latin typeface="Cambria Math" panose="02040503050406030204" pitchFamily="18" charset="0"/>
                            </a:rPr>
                            <m:t>𝒌</m:t>
                          </m:r>
                        </m:sub>
                      </m:sSub>
                    </m:oMath>
                  </m:oMathPara>
                </a14:m>
                <a:endParaRPr lang="en-GB" dirty="0"/>
              </a:p>
            </p:txBody>
          </p:sp>
        </mc:Choice>
        <mc:Fallback xmlns="">
          <p:sp>
            <p:nvSpPr>
              <p:cNvPr id="9" name="TextBox 8">
                <a:extLst>
                  <a:ext uri="{FF2B5EF4-FFF2-40B4-BE49-F238E27FC236}">
                    <a16:creationId xmlns:a16="http://schemas.microsoft.com/office/drawing/2014/main" id="{1746F7C0-C2A2-7991-BBBF-831B76835988}"/>
                  </a:ext>
                </a:extLst>
              </p:cNvPr>
              <p:cNvSpPr txBox="1">
                <a:spLocks noRot="1" noChangeAspect="1" noMove="1" noResize="1" noEditPoints="1" noAdjustHandles="1" noChangeArrowheads="1" noChangeShapeType="1" noTextEdit="1"/>
              </p:cNvSpPr>
              <p:nvPr/>
            </p:nvSpPr>
            <p:spPr bwMode="auto">
              <a:xfrm>
                <a:off x="8174222" y="5502091"/>
                <a:ext cx="416689" cy="369332"/>
              </a:xfrm>
              <a:prstGeom prst="rect">
                <a:avLst/>
              </a:prstGeom>
              <a:blipFill>
                <a:blip r:embed="rId12"/>
                <a:stretch>
                  <a:fillRect b="-6667"/>
                </a:stretch>
              </a:blip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r>
                  <a:rPr lang="en-GB">
                    <a:noFill/>
                  </a:rPr>
                  <a:t> </a:t>
                </a:r>
              </a:p>
            </p:txBody>
          </p:sp>
        </mc:Fallback>
      </mc:AlternateContent>
    </p:spTree>
    <p:extLst>
      <p:ext uri="{BB962C8B-B14F-4D97-AF65-F5344CB8AC3E}">
        <p14:creationId xmlns:p14="http://schemas.microsoft.com/office/powerpoint/2010/main" val="162491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59"/>
                                        </p:tgtEl>
                                        <p:attrNameLst>
                                          <p:attrName>style.visibility</p:attrName>
                                        </p:attrNameLst>
                                      </p:cBhvr>
                                      <p:to>
                                        <p:strVal val="visible"/>
                                      </p:to>
                                    </p:set>
                                    <p:animEffect transition="in" filter="fade">
                                      <p:cBhvr>
                                        <p:cTn id="39" dur="500"/>
                                        <p:tgtEl>
                                          <p:spTgt spid="5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0"/>
                                        </p:tgtEl>
                                        <p:attrNameLst>
                                          <p:attrName>style.visibility</p:attrName>
                                        </p:attrNameLst>
                                      </p:cBhvr>
                                      <p:to>
                                        <p:strVal val="visible"/>
                                      </p:to>
                                    </p:set>
                                    <p:animEffect transition="in" filter="fade">
                                      <p:cBhvr>
                                        <p:cTn id="42" dur="500"/>
                                        <p:tgtEl>
                                          <p:spTgt spid="60"/>
                                        </p:tgtEl>
                                      </p:cBhvr>
                                    </p:animEffect>
                                  </p:childTnLst>
                                </p:cTn>
                              </p:par>
                              <p:par>
                                <p:cTn id="43" presetID="10" presetClass="entr" presetSubtype="0" fill="hold" nodeType="withEffect">
                                  <p:stCondLst>
                                    <p:cond delay="0"/>
                                  </p:stCondLst>
                                  <p:childTnLst>
                                    <p:set>
                                      <p:cBhvr>
                                        <p:cTn id="44" dur="1" fill="hold">
                                          <p:stCondLst>
                                            <p:cond delay="0"/>
                                          </p:stCondLst>
                                        </p:cTn>
                                        <p:tgtEl>
                                          <p:spTgt spid="1030"/>
                                        </p:tgtEl>
                                        <p:attrNameLst>
                                          <p:attrName>style.visibility</p:attrName>
                                        </p:attrNameLst>
                                      </p:cBhvr>
                                      <p:to>
                                        <p:strVal val="visible"/>
                                      </p:to>
                                    </p:set>
                                    <p:animEffect transition="in" filter="fade">
                                      <p:cBhvr>
                                        <p:cTn id="45"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60" grpId="0"/>
      <p:bldP spid="18" grpId="0"/>
      <p:bldP spid="19" grpId="0"/>
      <p:bldP spid="55" grpId="0"/>
      <p:bldP spid="49" grpId="0"/>
      <p:bldP spid="3" grpId="0"/>
      <p:bldP spid="7"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FBDC7CD-B732-A04C-E64A-BA8E9ED63219}"/>
              </a:ext>
            </a:extLst>
          </p:cNvPr>
          <p:cNvSpPr>
            <a:spLocks noGrp="1"/>
          </p:cNvSpPr>
          <p:nvPr>
            <p:ph type="title"/>
          </p:nvPr>
        </p:nvSpPr>
        <p:spPr/>
        <p:txBody>
          <a:bodyPr/>
          <a:lstStyle/>
          <a:p>
            <a:r>
              <a:rPr lang="en-US" sz="3200" b="1" dirty="0"/>
              <a:t>Sawtooth model allows realistic inter-measurement prediction</a:t>
            </a:r>
            <a:endParaRPr lang="en-GB" sz="2800" b="1" dirty="0"/>
          </a:p>
        </p:txBody>
      </p:sp>
      <p:pic>
        <p:nvPicPr>
          <p:cNvPr id="12" name="Picture 11" descr="A graph of a magnetic shear&#10;&#10;Description automatically generated">
            <a:extLst>
              <a:ext uri="{FF2B5EF4-FFF2-40B4-BE49-F238E27FC236}">
                <a16:creationId xmlns:a16="http://schemas.microsoft.com/office/drawing/2014/main" id="{CF162E19-2C2B-99C3-5756-250CEE6F68AC}"/>
              </a:ext>
            </a:extLst>
          </p:cNvPr>
          <p:cNvPicPr>
            <a:picLocks noChangeAspect="1"/>
          </p:cNvPicPr>
          <p:nvPr/>
        </p:nvPicPr>
        <p:blipFill>
          <a:blip r:embed="rId3"/>
          <a:stretch>
            <a:fillRect/>
          </a:stretch>
        </p:blipFill>
        <p:spPr>
          <a:xfrm>
            <a:off x="1799066" y="720222"/>
            <a:ext cx="6467321" cy="4620386"/>
          </a:xfrm>
          <a:prstGeom prst="rect">
            <a:avLst/>
          </a:prstGeom>
        </p:spPr>
      </p:pic>
      <p:pic>
        <p:nvPicPr>
          <p:cNvPr id="14" name="Picture 13" descr="A graph of a magnetic shear&#10;&#10;Description automatically generated">
            <a:extLst>
              <a:ext uri="{FF2B5EF4-FFF2-40B4-BE49-F238E27FC236}">
                <a16:creationId xmlns:a16="http://schemas.microsoft.com/office/drawing/2014/main" id="{2299F597-EB74-B08A-505E-7F52F8193D13}"/>
              </a:ext>
            </a:extLst>
          </p:cNvPr>
          <p:cNvPicPr>
            <a:picLocks noChangeAspect="1"/>
          </p:cNvPicPr>
          <p:nvPr/>
        </p:nvPicPr>
        <p:blipFill>
          <a:blip r:embed="rId4"/>
          <a:stretch>
            <a:fillRect/>
          </a:stretch>
        </p:blipFill>
        <p:spPr>
          <a:xfrm>
            <a:off x="1799066" y="720222"/>
            <a:ext cx="6467321" cy="4620386"/>
          </a:xfrm>
          <a:prstGeom prst="rect">
            <a:avLst/>
          </a:prstGeom>
        </p:spPr>
      </p:pic>
      <p:pic>
        <p:nvPicPr>
          <p:cNvPr id="16" name="Picture 15" descr="A graph of a magnetic shear&#10;&#10;Description automatically generated">
            <a:extLst>
              <a:ext uri="{FF2B5EF4-FFF2-40B4-BE49-F238E27FC236}">
                <a16:creationId xmlns:a16="http://schemas.microsoft.com/office/drawing/2014/main" id="{78E1276F-A0A4-03A2-5013-C3C5FC5EB396}"/>
              </a:ext>
            </a:extLst>
          </p:cNvPr>
          <p:cNvPicPr>
            <a:picLocks noChangeAspect="1"/>
          </p:cNvPicPr>
          <p:nvPr/>
        </p:nvPicPr>
        <p:blipFill>
          <a:blip r:embed="rId5"/>
          <a:stretch>
            <a:fillRect/>
          </a:stretch>
        </p:blipFill>
        <p:spPr>
          <a:xfrm>
            <a:off x="1799066" y="720222"/>
            <a:ext cx="6467321" cy="4620386"/>
          </a:xfrm>
          <a:prstGeom prst="rect">
            <a:avLst/>
          </a:prstGeom>
        </p:spPr>
      </p:pic>
      <p:sp>
        <p:nvSpPr>
          <p:cNvPr id="17" name="TextBox 16">
            <a:extLst>
              <a:ext uri="{FF2B5EF4-FFF2-40B4-BE49-F238E27FC236}">
                <a16:creationId xmlns:a16="http://schemas.microsoft.com/office/drawing/2014/main" id="{FD48C2EF-7BAE-1F4C-F411-CA0DD5F8D3C0}"/>
              </a:ext>
            </a:extLst>
          </p:cNvPr>
          <p:cNvSpPr txBox="1"/>
          <p:nvPr/>
        </p:nvSpPr>
        <p:spPr bwMode="auto">
          <a:xfrm>
            <a:off x="124656" y="895632"/>
            <a:ext cx="2199125" cy="400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rtlCol="0" anchor="t" anchorCtr="0" compatLnSpc="1">
            <a:prstTxWarp prst="textNoShape">
              <a:avLst/>
            </a:prstTxWarp>
            <a:spAutoFit/>
          </a:bodyPr>
          <a:lstStyle/>
          <a:p>
            <a:pPr marR="0" algn="l" defTabSz="795338" rtl="0" eaLnBrk="1" fontAlgn="base" latinLnBrk="0" hangingPunct="1">
              <a:lnSpc>
                <a:spcPct val="100000"/>
              </a:lnSpc>
              <a:spcBef>
                <a:spcPct val="20000"/>
              </a:spcBef>
              <a:spcAft>
                <a:spcPct val="0"/>
              </a:spcAft>
              <a:buClrTx/>
              <a:buSzTx/>
              <a:tabLst/>
            </a:pPr>
            <a:r>
              <a:rPr kumimoji="0" lang="en-US" sz="2000" b="0" i="0" u="none" strike="noStrike" kern="0" cap="none" spc="0" normalizeH="0" baseline="0" noProof="0" dirty="0">
                <a:ln>
                  <a:noFill/>
                </a:ln>
                <a:solidFill>
                  <a:srgbClr val="000000"/>
                </a:solidFill>
                <a:effectLst/>
                <a:uLnTx/>
                <a:uFillTx/>
                <a:latin typeface="+mn-lt"/>
                <a:ea typeface="+mn-ea"/>
                <a:cs typeface="+mn-cs"/>
              </a:rPr>
              <a:t>TCV 64965 (ohmic)</a:t>
            </a:r>
            <a:endParaRPr kumimoji="0" lang="en-GB" sz="2000" b="0" i="0" u="none" strike="noStrike" kern="0" cap="none" spc="0" normalizeH="0" baseline="0" noProof="0" dirty="0">
              <a:ln>
                <a:noFill/>
              </a:ln>
              <a:solidFill>
                <a:srgbClr val="000000"/>
              </a:solidFill>
              <a:effectLst/>
              <a:uLnTx/>
              <a:uFillTx/>
              <a:latin typeface="+mn-lt"/>
              <a:ea typeface="+mn-ea"/>
              <a:cs typeface="+mn-cs"/>
            </a:endParaRPr>
          </a:p>
        </p:txBody>
      </p:sp>
      <p:sp>
        <p:nvSpPr>
          <p:cNvPr id="6" name="TextBox 5">
            <a:extLst>
              <a:ext uri="{FF2B5EF4-FFF2-40B4-BE49-F238E27FC236}">
                <a16:creationId xmlns:a16="http://schemas.microsoft.com/office/drawing/2014/main" id="{CBD7CE48-F4BD-E8BF-E86E-C8EC7BE657E3}"/>
              </a:ext>
            </a:extLst>
          </p:cNvPr>
          <p:cNvSpPr txBox="1"/>
          <p:nvPr/>
        </p:nvSpPr>
        <p:spPr bwMode="auto">
          <a:xfrm>
            <a:off x="8225980" y="3814852"/>
            <a:ext cx="1366345" cy="707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rtlCol="0" anchor="t" anchorCtr="0" compatLnSpc="1">
            <a:prstTxWarp prst="textNoShape">
              <a:avLst/>
            </a:prstTxWarp>
            <a:spAutoFit/>
          </a:bodyPr>
          <a:lstStyle/>
          <a:p>
            <a:pPr marR="0" algn="l" defTabSz="795338" rtl="0" eaLnBrk="1" fontAlgn="base" latinLnBrk="0" hangingPunct="1">
              <a:lnSpc>
                <a:spcPct val="100000"/>
              </a:lnSpc>
              <a:spcBef>
                <a:spcPct val="20000"/>
              </a:spcBef>
              <a:spcAft>
                <a:spcPct val="0"/>
              </a:spcAft>
              <a:buClrTx/>
              <a:buSzTx/>
              <a:tabLst/>
            </a:pPr>
            <a:r>
              <a:rPr kumimoji="0" lang="en-US" sz="2000" b="0" i="0" u="none" strike="noStrike" kern="0" cap="none" spc="0" normalizeH="0" baseline="0" noProof="0" dirty="0">
                <a:ln>
                  <a:noFill/>
                </a:ln>
                <a:solidFill>
                  <a:srgbClr val="FF00FF"/>
                </a:solidFill>
                <a:effectLst/>
                <a:uLnTx/>
                <a:uFillTx/>
                <a:latin typeface="+mn-lt"/>
                <a:ea typeface="+mn-ea"/>
                <a:cs typeface="+mn-cs"/>
              </a:rPr>
              <a:t>Thomson scattering</a:t>
            </a:r>
            <a:endParaRPr kumimoji="0" lang="en-GB" sz="2000" b="0" i="0" u="none" strike="noStrike" kern="0" cap="none" spc="0" normalizeH="0" baseline="0" noProof="0" dirty="0">
              <a:ln>
                <a:noFill/>
              </a:ln>
              <a:solidFill>
                <a:srgbClr val="FF00FF"/>
              </a:solidFill>
              <a:effectLst/>
              <a:uLnTx/>
              <a:uFillTx/>
              <a:latin typeface="+mn-lt"/>
              <a:ea typeface="+mn-ea"/>
              <a:cs typeface="+mn-cs"/>
            </a:endParaRPr>
          </a:p>
        </p:txBody>
      </p:sp>
      <p:cxnSp>
        <p:nvCxnSpPr>
          <p:cNvPr id="8" name="Straight Arrow Connector 7">
            <a:extLst>
              <a:ext uri="{FF2B5EF4-FFF2-40B4-BE49-F238E27FC236}">
                <a16:creationId xmlns:a16="http://schemas.microsoft.com/office/drawing/2014/main" id="{46CED63F-A233-30FE-05DF-B4A190F4E443}"/>
              </a:ext>
            </a:extLst>
          </p:cNvPr>
          <p:cNvCxnSpPr>
            <a:cxnSpLocks/>
          </p:cNvCxnSpPr>
          <p:nvPr/>
        </p:nvCxnSpPr>
        <p:spPr>
          <a:xfrm>
            <a:off x="6930021" y="3700804"/>
            <a:ext cx="1336366" cy="24548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89DFCD2-8C7E-E18F-C5BE-09B7AE49498A}"/>
                  </a:ext>
                </a:extLst>
              </p:cNvPr>
              <p:cNvSpPr txBox="1"/>
              <p:nvPr/>
            </p:nvSpPr>
            <p:spPr bwMode="auto">
              <a:xfrm>
                <a:off x="8757073" y="3401607"/>
                <a:ext cx="1725333" cy="400110"/>
              </a:xfrm>
              <a:prstGeom prst="rect">
                <a:avLst/>
              </a:prstGeom>
              <a:noFill/>
              <a:ln>
                <a:noFill/>
              </a:ln>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txBody>
              <a:bodyPr vert="horz" wrap="square" lIns="91440" tIns="45720" rIns="91440" bIns="45720" numCol="1" rtlCol="0" anchor="t" anchorCtr="0" compatLnSpc="1">
                <a:prstTxWarp prst="textNoShape">
                  <a:avLst/>
                </a:prstTxWarp>
                <a:spAutoFit/>
              </a:bodyPr>
              <a:lstStyle/>
              <a:p>
                <a:pPr marR="0" algn="l" defTabSz="795338" rtl="0" eaLnBrk="1" fontAlgn="base" latinLnBrk="0" hangingPunct="1">
                  <a:lnSpc>
                    <a:spcPct val="100000"/>
                  </a:lnSpc>
                  <a:spcBef>
                    <a:spcPct val="20000"/>
                  </a:spcBef>
                  <a:spcAft>
                    <a:spcPct val="0"/>
                  </a:spcAft>
                  <a:buClrTx/>
                  <a:buSzTx/>
                  <a:tabLst/>
                </a:pPr>
                <a:r>
                  <a:rPr kumimoji="0" lang="en-US" sz="2000" b="0" i="0" u="none" strike="noStrike" kern="0" cap="none" spc="0" normalizeH="0" baseline="0" noProof="0" dirty="0">
                    <a:ln>
                      <a:noFill/>
                    </a:ln>
                    <a:solidFill>
                      <a:srgbClr val="4A4A4A"/>
                    </a:solidFill>
                    <a:effectLst/>
                    <a:uLnTx/>
                    <a:uFillTx/>
                    <a:latin typeface="+mn-lt"/>
                    <a:ea typeface="+mn-ea"/>
                    <a:cs typeface="+mn-cs"/>
                  </a:rPr>
                  <a:t>soft X ray</a:t>
                </a:r>
                <a:r>
                  <a:rPr kumimoji="0" lang="en-US" sz="2000" b="0" i="0" u="none" strike="noStrike" kern="0" cap="none" spc="0" normalizeH="0" noProof="0" dirty="0">
                    <a:ln>
                      <a:noFill/>
                    </a:ln>
                    <a:solidFill>
                      <a:srgbClr val="4A4A4A"/>
                    </a:solidFill>
                    <a:effectLst/>
                    <a:uLnTx/>
                    <a:uFillTx/>
                    <a:latin typeface="+mn-lt"/>
                    <a:ea typeface="+mn-ea"/>
                    <a:cs typeface="+mn-cs"/>
                  </a:rPr>
                  <a:t> </a:t>
                </a:r>
                <a14:m>
                  <m:oMath xmlns:m="http://schemas.openxmlformats.org/officeDocument/2006/math">
                    <m:sSub>
                      <m:sSubPr>
                        <m:ctrlPr>
                          <a:rPr lang="en-US" sz="2000" i="1" kern="0" smtClean="0">
                            <a:solidFill>
                              <a:srgbClr val="4A4A4A"/>
                            </a:solidFill>
                            <a:latin typeface="Cambria Math" panose="02040503050406030204" pitchFamily="18" charset="0"/>
                          </a:rPr>
                        </m:ctrlPr>
                      </m:sSubPr>
                      <m:e>
                        <m:r>
                          <a:rPr lang="en-US" sz="2000" i="1" kern="0">
                            <a:solidFill>
                              <a:srgbClr val="4A4A4A"/>
                            </a:solidFill>
                            <a:latin typeface="Cambria Math" panose="02040503050406030204" pitchFamily="18" charset="0"/>
                          </a:rPr>
                          <m:t>𝑇</m:t>
                        </m:r>
                      </m:e>
                      <m:sub>
                        <m:r>
                          <a:rPr lang="en-US" sz="2000" b="0" i="1" kern="0" smtClean="0">
                            <a:solidFill>
                              <a:srgbClr val="4A4A4A"/>
                            </a:solidFill>
                            <a:latin typeface="Cambria Math" panose="02040503050406030204" pitchFamily="18" charset="0"/>
                          </a:rPr>
                          <m:t>𝑒</m:t>
                        </m:r>
                        <m:r>
                          <a:rPr lang="en-US" sz="2000" b="0" i="1" kern="0" smtClean="0">
                            <a:solidFill>
                              <a:srgbClr val="4A4A4A"/>
                            </a:solidFill>
                            <a:latin typeface="Cambria Math" panose="02040503050406030204" pitchFamily="18" charset="0"/>
                          </a:rPr>
                          <m:t>0</m:t>
                        </m:r>
                      </m:sub>
                    </m:sSub>
                  </m:oMath>
                </a14:m>
                <a:endParaRPr kumimoji="0" lang="en-GB" sz="2000" b="0" i="0" u="none" strike="noStrike" kern="0" cap="none" spc="0" normalizeH="0" baseline="0" noProof="0" dirty="0">
                  <a:ln>
                    <a:noFill/>
                  </a:ln>
                  <a:solidFill>
                    <a:srgbClr val="4A4A4A"/>
                  </a:solidFill>
                  <a:effectLst/>
                  <a:uLnTx/>
                  <a:uFillTx/>
                  <a:latin typeface="+mn-lt"/>
                  <a:ea typeface="+mn-ea"/>
                  <a:cs typeface="+mn-cs"/>
                </a:endParaRPr>
              </a:p>
            </p:txBody>
          </p:sp>
        </mc:Choice>
        <mc:Fallback xmlns="">
          <p:sp>
            <p:nvSpPr>
              <p:cNvPr id="9" name="TextBox 8">
                <a:extLst>
                  <a:ext uri="{FF2B5EF4-FFF2-40B4-BE49-F238E27FC236}">
                    <a16:creationId xmlns:a16="http://schemas.microsoft.com/office/drawing/2014/main" id="{589DFCD2-8C7E-E18F-C5BE-09B7AE49498A}"/>
                  </a:ext>
                </a:extLst>
              </p:cNvPr>
              <p:cNvSpPr txBox="1">
                <a:spLocks noRot="1" noChangeAspect="1" noMove="1" noResize="1" noEditPoints="1" noAdjustHandles="1" noChangeArrowheads="1" noChangeShapeType="1" noTextEdit="1"/>
              </p:cNvSpPr>
              <p:nvPr/>
            </p:nvSpPr>
            <p:spPr bwMode="auto">
              <a:xfrm>
                <a:off x="8757073" y="3401607"/>
                <a:ext cx="1725333" cy="400110"/>
              </a:xfrm>
              <a:prstGeom prst="rect">
                <a:avLst/>
              </a:prstGeom>
              <a:blipFill>
                <a:blip r:embed="rId6"/>
                <a:stretch>
                  <a:fillRect l="-3887" t="-7576" b="-25758"/>
                </a:stretch>
              </a:blip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r>
                  <a:rPr lang="en-GB">
                    <a:noFill/>
                  </a:rPr>
                  <a:t> </a:t>
                </a:r>
              </a:p>
            </p:txBody>
          </p:sp>
        </mc:Fallback>
      </mc:AlternateContent>
      <p:cxnSp>
        <p:nvCxnSpPr>
          <p:cNvPr id="10" name="Straight Arrow Connector 9">
            <a:extLst>
              <a:ext uri="{FF2B5EF4-FFF2-40B4-BE49-F238E27FC236}">
                <a16:creationId xmlns:a16="http://schemas.microsoft.com/office/drawing/2014/main" id="{AC2A99D0-B16C-1B4F-7A8C-7F0E3D2AF2E3}"/>
              </a:ext>
            </a:extLst>
          </p:cNvPr>
          <p:cNvCxnSpPr>
            <a:cxnSpLocks/>
          </p:cNvCxnSpPr>
          <p:nvPr/>
        </p:nvCxnSpPr>
        <p:spPr>
          <a:xfrm>
            <a:off x="6941840" y="3336250"/>
            <a:ext cx="1735514" cy="22717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56A3A22-1217-86C3-5D39-5F46B2929DD2}"/>
              </a:ext>
            </a:extLst>
          </p:cNvPr>
          <p:cNvSpPr txBox="1"/>
          <p:nvPr/>
        </p:nvSpPr>
        <p:spPr bwMode="auto">
          <a:xfrm>
            <a:off x="3261160" y="1227762"/>
            <a:ext cx="4132614" cy="400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rtlCol="0" anchor="t" anchorCtr="0" compatLnSpc="1">
            <a:prstTxWarp prst="textNoShape">
              <a:avLst/>
            </a:prstTxWarp>
            <a:spAutoFit/>
          </a:bodyPr>
          <a:lstStyle/>
          <a:p>
            <a:pPr marR="0" algn="l" defTabSz="795338" rtl="0" eaLnBrk="1" fontAlgn="base" latinLnBrk="0" hangingPunct="1">
              <a:lnSpc>
                <a:spcPct val="100000"/>
              </a:lnSpc>
              <a:spcBef>
                <a:spcPct val="20000"/>
              </a:spcBef>
              <a:spcAft>
                <a:spcPct val="0"/>
              </a:spcAft>
              <a:buClrTx/>
              <a:buSzTx/>
              <a:tabLst/>
            </a:pPr>
            <a:r>
              <a:rPr kumimoji="0" lang="en-US" sz="2000" b="0" i="0" u="none" strike="noStrike" kern="0" cap="none" spc="0" normalizeH="0" baseline="0" noProof="0" dirty="0">
                <a:ln>
                  <a:noFill/>
                </a:ln>
                <a:solidFill>
                  <a:srgbClr val="0000FF"/>
                </a:solidFill>
                <a:effectLst/>
                <a:uLnTx/>
                <a:uFillTx/>
                <a:latin typeface="+mn-lt"/>
                <a:ea typeface="+mn-ea"/>
                <a:cs typeface="+mn-cs"/>
              </a:rPr>
              <a:t>RAPTOR EKF, no sawtooth model</a:t>
            </a:r>
            <a:endParaRPr kumimoji="0" lang="en-GB" sz="2000" b="0" i="0" u="none" strike="noStrike" kern="0" cap="none" spc="0" normalizeH="0" baseline="0" noProof="0" dirty="0">
              <a:ln>
                <a:noFill/>
              </a:ln>
              <a:solidFill>
                <a:srgbClr val="0000FF"/>
              </a:solidFill>
              <a:effectLst/>
              <a:uLnTx/>
              <a:uFillTx/>
              <a:latin typeface="+mn-lt"/>
              <a:ea typeface="+mn-ea"/>
              <a:cs typeface="+mn-cs"/>
            </a:endParaRPr>
          </a:p>
        </p:txBody>
      </p:sp>
      <p:sp>
        <p:nvSpPr>
          <p:cNvPr id="15" name="TextBox 14">
            <a:extLst>
              <a:ext uri="{FF2B5EF4-FFF2-40B4-BE49-F238E27FC236}">
                <a16:creationId xmlns:a16="http://schemas.microsoft.com/office/drawing/2014/main" id="{F93D31B4-551E-78F0-6EE9-442FC1EF5685}"/>
              </a:ext>
            </a:extLst>
          </p:cNvPr>
          <p:cNvSpPr txBox="1"/>
          <p:nvPr/>
        </p:nvSpPr>
        <p:spPr bwMode="auto">
          <a:xfrm>
            <a:off x="3261160" y="1571754"/>
            <a:ext cx="4754487" cy="400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rtlCol="0" anchor="t" anchorCtr="0" compatLnSpc="1">
            <a:prstTxWarp prst="textNoShape">
              <a:avLst/>
            </a:prstTxWarp>
            <a:spAutoFit/>
          </a:bodyPr>
          <a:lstStyle/>
          <a:p>
            <a:pPr marR="0" algn="l" defTabSz="795338" rtl="0" eaLnBrk="1" fontAlgn="base" latinLnBrk="0" hangingPunct="1">
              <a:lnSpc>
                <a:spcPct val="100000"/>
              </a:lnSpc>
              <a:spcBef>
                <a:spcPct val="20000"/>
              </a:spcBef>
              <a:spcAft>
                <a:spcPct val="0"/>
              </a:spcAft>
              <a:buClrTx/>
              <a:buSzTx/>
              <a:tabLst/>
            </a:pPr>
            <a:r>
              <a:rPr kumimoji="0" lang="en-US" sz="2000" b="0" i="0" u="none" strike="noStrike" kern="0" cap="none" spc="0" normalizeH="0" baseline="0" noProof="0" dirty="0">
                <a:ln>
                  <a:noFill/>
                </a:ln>
                <a:solidFill>
                  <a:srgbClr val="FF0000"/>
                </a:solidFill>
                <a:effectLst/>
                <a:uLnTx/>
                <a:uFillTx/>
                <a:latin typeface="+mn-lt"/>
                <a:ea typeface="+mn-ea"/>
                <a:cs typeface="+mn-cs"/>
              </a:rPr>
              <a:t>RAPTOR EKF, with sawtooth model</a:t>
            </a:r>
            <a:endParaRPr kumimoji="0" lang="en-GB" sz="2000" b="0" i="0" u="none" strike="noStrike" kern="0" cap="none" spc="0" normalizeH="0" baseline="0" noProof="0" dirty="0">
              <a:ln>
                <a:noFill/>
              </a:ln>
              <a:solidFill>
                <a:srgbClr val="FF0000"/>
              </a:solidFill>
              <a:effectLst/>
              <a:uLnTx/>
              <a:uFillTx/>
              <a:latin typeface="+mn-lt"/>
              <a:ea typeface="+mn-ea"/>
              <a:cs typeface="+mn-cs"/>
            </a:endParaRPr>
          </a:p>
        </p:txBody>
      </p:sp>
      <p:sp>
        <p:nvSpPr>
          <p:cNvPr id="18" name="TextBox 17">
            <a:extLst>
              <a:ext uri="{FF2B5EF4-FFF2-40B4-BE49-F238E27FC236}">
                <a16:creationId xmlns:a16="http://schemas.microsoft.com/office/drawing/2014/main" id="{B89BFBA5-1225-C804-D400-B1872ED1B05B}"/>
              </a:ext>
            </a:extLst>
          </p:cNvPr>
          <p:cNvSpPr txBox="1"/>
          <p:nvPr/>
        </p:nvSpPr>
        <p:spPr bwMode="auto">
          <a:xfrm>
            <a:off x="4217644" y="714406"/>
            <a:ext cx="1849348" cy="307777"/>
          </a:xfrm>
          <a:prstGeom prst="rect">
            <a:avLst/>
          </a:prstGeom>
          <a:solidFill>
            <a:schemeClr val="bg1"/>
          </a:solidFill>
          <a:ln>
            <a:noFill/>
          </a:ln>
        </p:spPr>
        <p:txBody>
          <a:bodyPr vert="horz" wrap="square" lIns="91440" tIns="45720" rIns="91440" bIns="45720" numCol="1" rtlCol="0" anchor="t" anchorCtr="0" compatLnSpc="1">
            <a:prstTxWarp prst="textNoShape">
              <a:avLst/>
            </a:prstTxWarp>
            <a:spAutoFit/>
          </a:bodyPr>
          <a:lstStyle/>
          <a:p>
            <a:pPr marL="457200" marR="0" indent="-457200" algn="l" defTabSz="795338" rtl="0" eaLnBrk="1" fontAlgn="base" latinLnBrk="0" hangingPunct="1">
              <a:lnSpc>
                <a:spcPct val="100000"/>
              </a:lnSpc>
              <a:spcBef>
                <a:spcPct val="20000"/>
              </a:spcBef>
              <a:spcAft>
                <a:spcPct val="0"/>
              </a:spcAft>
              <a:buClrTx/>
              <a:buSzTx/>
              <a:buFont typeface="Wingdings" panose="05000000000000000000" pitchFamily="2" charset="2"/>
              <a:buChar char="q"/>
              <a:tabLst/>
            </a:pPr>
            <a:endParaRPr kumimoji="0" lang="en-GB" sz="1400" b="0" i="0" u="none" strike="noStrike" kern="0" cap="none" spc="0" normalizeH="0" baseline="0" noProof="0" dirty="0">
              <a:ln>
                <a:noFill/>
              </a:ln>
              <a:solidFill>
                <a:srgbClr val="000000"/>
              </a:solidFill>
              <a:effectLst/>
              <a:uLnTx/>
              <a:uFillTx/>
              <a:latin typeface="+mn-lt"/>
              <a:ea typeface="+mn-ea"/>
              <a:cs typeface="+mn-cs"/>
            </a:endParaRPr>
          </a:p>
        </p:txBody>
      </p:sp>
      <p:sp>
        <p:nvSpPr>
          <p:cNvPr id="19" name="TextBox 18">
            <a:extLst>
              <a:ext uri="{FF2B5EF4-FFF2-40B4-BE49-F238E27FC236}">
                <a16:creationId xmlns:a16="http://schemas.microsoft.com/office/drawing/2014/main" id="{5DBD59E8-3C00-A2A2-7BD2-89E7AF3D2BB0}"/>
              </a:ext>
            </a:extLst>
          </p:cNvPr>
          <p:cNvSpPr txBox="1"/>
          <p:nvPr/>
        </p:nvSpPr>
        <p:spPr bwMode="auto">
          <a:xfrm>
            <a:off x="4108052" y="2817652"/>
            <a:ext cx="1849348" cy="276999"/>
          </a:xfrm>
          <a:prstGeom prst="rect">
            <a:avLst/>
          </a:prstGeom>
          <a:solidFill>
            <a:schemeClr val="bg1"/>
          </a:solidFill>
          <a:ln>
            <a:noFill/>
          </a:ln>
        </p:spPr>
        <p:txBody>
          <a:bodyPr vert="horz" wrap="square" lIns="91440" tIns="45720" rIns="91440" bIns="45720" numCol="1" rtlCol="0" anchor="t" anchorCtr="0" compatLnSpc="1">
            <a:prstTxWarp prst="textNoShape">
              <a:avLst/>
            </a:prstTxWarp>
            <a:spAutoFit/>
          </a:bodyPr>
          <a:lstStyle/>
          <a:p>
            <a:pPr marL="457200" marR="0" indent="-457200" algn="l" defTabSz="795338" rtl="0" eaLnBrk="1" fontAlgn="base" latinLnBrk="0" hangingPunct="1">
              <a:lnSpc>
                <a:spcPct val="100000"/>
              </a:lnSpc>
              <a:spcBef>
                <a:spcPct val="20000"/>
              </a:spcBef>
              <a:spcAft>
                <a:spcPct val="0"/>
              </a:spcAft>
              <a:buClrTx/>
              <a:buSzTx/>
              <a:buFont typeface="Wingdings" panose="05000000000000000000" pitchFamily="2" charset="2"/>
              <a:buChar char="q"/>
              <a:tabLst/>
            </a:pPr>
            <a:endParaRPr kumimoji="0" lang="en-GB" sz="1200" b="0" i="0" u="none" strike="noStrike" kern="0" cap="none" spc="0" normalizeH="0" baseline="0" noProof="0" dirty="0">
              <a:ln>
                <a:noFill/>
              </a:ln>
              <a:solidFill>
                <a:srgbClr val="000000"/>
              </a:solidFill>
              <a:effectLst/>
              <a:uLnTx/>
              <a:uFillTx/>
              <a:latin typeface="+mn-lt"/>
              <a:ea typeface="+mn-ea"/>
              <a:cs typeface="+mn-cs"/>
            </a:endParaRP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FF46B302-57E4-B047-1375-295D718ED600}"/>
                  </a:ext>
                </a:extLst>
              </p:cNvPr>
              <p:cNvSpPr txBox="1"/>
              <p:nvPr/>
            </p:nvSpPr>
            <p:spPr bwMode="auto">
              <a:xfrm>
                <a:off x="477766" y="1545361"/>
                <a:ext cx="1972964" cy="769441"/>
              </a:xfrm>
              <a:prstGeom prst="rect">
                <a:avLst/>
              </a:prstGeom>
              <a:noFill/>
              <a:ln>
                <a:noFill/>
              </a:ln>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txBody>
              <a:bodyPr vert="horz" wrap="square" lIns="91440" tIns="45720" rIns="91440" bIns="45720" numCol="1" rtlCol="0" anchor="t" anchorCtr="0" compatLnSpc="1">
                <a:prstTxWarp prst="textNoShape">
                  <a:avLst/>
                </a:prstTxWarp>
                <a:spAutoFit/>
              </a:bodyPr>
              <a:lstStyle/>
              <a:p>
                <a:pPr marR="0" algn="l" defTabSz="795338" rtl="0" eaLnBrk="1" fontAlgn="base" latinLnBrk="0" hangingPunct="1">
                  <a:lnSpc>
                    <a:spcPct val="100000"/>
                  </a:lnSpc>
                  <a:spcBef>
                    <a:spcPct val="20000"/>
                  </a:spcBef>
                  <a:spcAft>
                    <a:spcPct val="0"/>
                  </a:spcAft>
                  <a:buClrTx/>
                  <a:buSzTx/>
                  <a:tabLst/>
                </a:pPr>
                <a:r>
                  <a:rPr kumimoji="0" lang="en-US" sz="2000" b="0" i="0" u="none" strike="noStrike" kern="0" cap="none" spc="0" normalizeH="0" baseline="0" noProof="0" dirty="0">
                    <a:ln>
                      <a:noFill/>
                    </a:ln>
                    <a:solidFill>
                      <a:srgbClr val="000000"/>
                    </a:solidFill>
                    <a:effectLst/>
                    <a:uLnTx/>
                    <a:uFillTx/>
                    <a:latin typeface="+mn-lt"/>
                    <a:ea typeface="+mn-ea"/>
                    <a:cs typeface="+mn-cs"/>
                  </a:rPr>
                  <a:t>magnetic shear </a:t>
                </a:r>
              </a:p>
              <a:p>
                <a:pPr marR="0" algn="l" defTabSz="795338" rtl="0" eaLnBrk="1" fontAlgn="base" latinLnBrk="0" hangingPunct="1">
                  <a:lnSpc>
                    <a:spcPct val="100000"/>
                  </a:lnSpc>
                  <a:spcBef>
                    <a:spcPct val="20000"/>
                  </a:spcBef>
                  <a:spcAft>
                    <a:spcPct val="0"/>
                  </a:spcAft>
                  <a:buClrTx/>
                  <a:buSzTx/>
                  <a:tabLst/>
                </a:pPr>
                <a:r>
                  <a:rPr lang="en-US" sz="2000" kern="0" dirty="0">
                    <a:solidFill>
                      <a:srgbClr val="000000"/>
                    </a:solidFill>
                  </a:rPr>
                  <a:t>at </a:t>
                </a:r>
                <a14:m>
                  <m:oMath xmlns:m="http://schemas.openxmlformats.org/officeDocument/2006/math">
                    <m:r>
                      <a:rPr lang="en-US" sz="2000" i="1" kern="0" dirty="0" smtClean="0">
                        <a:solidFill>
                          <a:srgbClr val="000000"/>
                        </a:solidFill>
                        <a:latin typeface="Cambria Math" panose="02040503050406030204" pitchFamily="18" charset="0"/>
                      </a:rPr>
                      <m:t>𝑞</m:t>
                    </m:r>
                    <m:r>
                      <a:rPr lang="en-US" sz="2000" i="1" kern="0" dirty="0" smtClean="0">
                        <a:solidFill>
                          <a:srgbClr val="000000"/>
                        </a:solidFill>
                        <a:latin typeface="Cambria Math" panose="02040503050406030204" pitchFamily="18" charset="0"/>
                      </a:rPr>
                      <m:t>=1</m:t>
                    </m:r>
                  </m:oMath>
                </a14:m>
                <a:endParaRPr kumimoji="0" lang="en-GB" sz="2000" b="0" i="0" u="none" strike="noStrike" kern="0" cap="none" spc="0" normalizeH="0" baseline="0" noProof="0" dirty="0">
                  <a:ln>
                    <a:noFill/>
                  </a:ln>
                  <a:solidFill>
                    <a:srgbClr val="000000"/>
                  </a:solidFill>
                  <a:effectLst/>
                  <a:uLnTx/>
                  <a:uFillTx/>
                  <a:latin typeface="+mn-lt"/>
                  <a:ea typeface="+mn-ea"/>
                  <a:cs typeface="+mn-cs"/>
                </a:endParaRPr>
              </a:p>
            </p:txBody>
          </p:sp>
        </mc:Choice>
        <mc:Fallback xmlns="">
          <p:sp>
            <p:nvSpPr>
              <p:cNvPr id="20" name="TextBox 19">
                <a:extLst>
                  <a:ext uri="{FF2B5EF4-FFF2-40B4-BE49-F238E27FC236}">
                    <a16:creationId xmlns:a16="http://schemas.microsoft.com/office/drawing/2014/main" id="{FF46B302-57E4-B047-1375-295D718ED600}"/>
                  </a:ext>
                </a:extLst>
              </p:cNvPr>
              <p:cNvSpPr txBox="1">
                <a:spLocks noRot="1" noChangeAspect="1" noMove="1" noResize="1" noEditPoints="1" noAdjustHandles="1" noChangeArrowheads="1" noChangeShapeType="1" noTextEdit="1"/>
              </p:cNvSpPr>
              <p:nvPr/>
            </p:nvSpPr>
            <p:spPr bwMode="auto">
              <a:xfrm>
                <a:off x="477766" y="1545361"/>
                <a:ext cx="1972964" cy="769441"/>
              </a:xfrm>
              <a:prstGeom prst="rect">
                <a:avLst/>
              </a:prstGeom>
              <a:blipFill>
                <a:blip r:embed="rId7"/>
                <a:stretch>
                  <a:fillRect l="-3086" t="-3968" r="-4012" b="-14286"/>
                </a:stretch>
              </a:blip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E4DE1AD1-CCC2-C828-0091-43F9762A7D24}"/>
                  </a:ext>
                </a:extLst>
              </p:cNvPr>
              <p:cNvSpPr txBox="1"/>
              <p:nvPr/>
            </p:nvSpPr>
            <p:spPr bwMode="auto">
              <a:xfrm>
                <a:off x="473128" y="3363368"/>
                <a:ext cx="1813766" cy="400110"/>
              </a:xfrm>
              <a:prstGeom prst="rect">
                <a:avLst/>
              </a:prstGeom>
              <a:noFill/>
              <a:ln>
                <a:noFill/>
              </a:ln>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txBody>
              <a:bodyPr vert="horz" wrap="none" lIns="91440" tIns="45720" rIns="91440" bIns="45720" numCol="1" rtlCol="0" anchor="t" anchorCtr="0" compatLnSpc="1">
                <a:prstTxWarp prst="textNoShape">
                  <a:avLst/>
                </a:prstTxWarp>
                <a:spAutoFit/>
              </a:bodyPr>
              <a:lstStyle/>
              <a:p>
                <a:pPr marR="0" algn="l" defTabSz="795338" rtl="0" eaLnBrk="1" fontAlgn="base" latinLnBrk="0" hangingPunct="1">
                  <a:lnSpc>
                    <a:spcPct val="100000"/>
                  </a:lnSpc>
                  <a:spcBef>
                    <a:spcPct val="20000"/>
                  </a:spcBef>
                  <a:spcAft>
                    <a:spcPct val="0"/>
                  </a:spcAft>
                  <a:buClrTx/>
                  <a:buSzTx/>
                  <a:tabLst/>
                </a:pPr>
                <a:r>
                  <a:rPr lang="en-US" sz="2000" kern="0" dirty="0">
                    <a:solidFill>
                      <a:srgbClr val="000000"/>
                    </a:solidFill>
                  </a:rPr>
                  <a:t>central </a:t>
                </a:r>
                <a14:m>
                  <m:oMath xmlns:m="http://schemas.openxmlformats.org/officeDocument/2006/math">
                    <m:sSub>
                      <m:sSubPr>
                        <m:ctrlPr>
                          <a:rPr lang="en-US" sz="2000" i="1" kern="0" dirty="0" smtClean="0">
                            <a:solidFill>
                              <a:srgbClr val="000000"/>
                            </a:solidFill>
                            <a:latin typeface="Cambria Math" panose="02040503050406030204" pitchFamily="18" charset="0"/>
                          </a:rPr>
                        </m:ctrlPr>
                      </m:sSubPr>
                      <m:e>
                        <m:r>
                          <a:rPr lang="en-US" sz="2000" b="0" i="1" kern="0" dirty="0" smtClean="0">
                            <a:solidFill>
                              <a:srgbClr val="000000"/>
                            </a:solidFill>
                            <a:latin typeface="Cambria Math" panose="02040503050406030204" pitchFamily="18" charset="0"/>
                          </a:rPr>
                          <m:t>𝑇</m:t>
                        </m:r>
                      </m:e>
                      <m:sub>
                        <m:r>
                          <a:rPr lang="en-US" sz="2000" b="0" i="1" kern="0" dirty="0" smtClean="0">
                            <a:solidFill>
                              <a:srgbClr val="000000"/>
                            </a:solidFill>
                            <a:latin typeface="Cambria Math" panose="02040503050406030204" pitchFamily="18" charset="0"/>
                          </a:rPr>
                          <m:t>𝑒</m:t>
                        </m:r>
                      </m:sub>
                    </m:sSub>
                  </m:oMath>
                </a14:m>
                <a:r>
                  <a:rPr kumimoji="0" lang="en-GB" sz="2000" b="0" i="0" u="none" strike="noStrike" kern="0" cap="none" spc="0" normalizeH="0" baseline="0" noProof="0" dirty="0">
                    <a:ln>
                      <a:noFill/>
                    </a:ln>
                    <a:solidFill>
                      <a:srgbClr val="000000"/>
                    </a:solidFill>
                    <a:effectLst/>
                    <a:uLnTx/>
                    <a:uFillTx/>
                    <a:latin typeface="+mn-lt"/>
                    <a:ea typeface="+mn-ea"/>
                    <a:cs typeface="+mn-cs"/>
                  </a:rPr>
                  <a:t> [keV]</a:t>
                </a:r>
              </a:p>
            </p:txBody>
          </p:sp>
        </mc:Choice>
        <mc:Fallback xmlns="">
          <p:sp>
            <p:nvSpPr>
              <p:cNvPr id="21" name="TextBox 20">
                <a:extLst>
                  <a:ext uri="{FF2B5EF4-FFF2-40B4-BE49-F238E27FC236}">
                    <a16:creationId xmlns:a16="http://schemas.microsoft.com/office/drawing/2014/main" id="{E4DE1AD1-CCC2-C828-0091-43F9762A7D24}"/>
                  </a:ext>
                </a:extLst>
              </p:cNvPr>
              <p:cNvSpPr txBox="1">
                <a:spLocks noRot="1" noChangeAspect="1" noMove="1" noResize="1" noEditPoints="1" noAdjustHandles="1" noChangeArrowheads="1" noChangeShapeType="1" noTextEdit="1"/>
              </p:cNvSpPr>
              <p:nvPr/>
            </p:nvSpPr>
            <p:spPr bwMode="auto">
              <a:xfrm>
                <a:off x="473128" y="3363368"/>
                <a:ext cx="1813766" cy="400110"/>
              </a:xfrm>
              <a:prstGeom prst="rect">
                <a:avLst/>
              </a:prstGeom>
              <a:blipFill>
                <a:blip r:embed="rId8"/>
                <a:stretch>
                  <a:fillRect l="-3704" t="-9231" r="-3030" b="-27692"/>
                </a:stretch>
              </a:blip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r>
                  <a:rPr lang="en-GB">
                    <a:noFill/>
                  </a:rPr>
                  <a:t> </a:t>
                </a:r>
              </a:p>
            </p:txBody>
          </p:sp>
        </mc:Fallback>
      </mc:AlternateContent>
      <p:sp>
        <p:nvSpPr>
          <p:cNvPr id="22" name="TextBox 21">
            <a:extLst>
              <a:ext uri="{FF2B5EF4-FFF2-40B4-BE49-F238E27FC236}">
                <a16:creationId xmlns:a16="http://schemas.microsoft.com/office/drawing/2014/main" id="{5652B723-5242-F3EC-CDDF-6464985F8CE1}"/>
              </a:ext>
            </a:extLst>
          </p:cNvPr>
          <p:cNvSpPr txBox="1"/>
          <p:nvPr/>
        </p:nvSpPr>
        <p:spPr bwMode="auto">
          <a:xfrm>
            <a:off x="2583900" y="2063886"/>
            <a:ext cx="5653419" cy="338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rtlCol="0" anchor="t" anchorCtr="0" compatLnSpc="1">
            <a:prstTxWarp prst="textNoShape">
              <a:avLst/>
            </a:prstTxWarp>
            <a:spAutoFit/>
          </a:bodyPr>
          <a:lstStyle/>
          <a:p>
            <a:pPr marR="0" algn="l" defTabSz="795338" rtl="0" eaLnBrk="1" fontAlgn="base" latinLnBrk="0" hangingPunct="1">
              <a:lnSpc>
                <a:spcPct val="100000"/>
              </a:lnSpc>
              <a:spcBef>
                <a:spcPct val="20000"/>
              </a:spcBef>
              <a:spcAft>
                <a:spcPct val="0"/>
              </a:spcAft>
              <a:buClrTx/>
              <a:buSzTx/>
              <a:tabLst/>
            </a:pPr>
            <a:r>
              <a:rPr lang="en-US" sz="1600" kern="0" dirty="0">
                <a:solidFill>
                  <a:srgbClr val="000000"/>
                </a:solidFill>
              </a:rPr>
              <a:t>critical shear for sawtooth crash in ohmic plasma [1]</a:t>
            </a:r>
            <a:endParaRPr kumimoji="0" lang="en-GB" sz="1600" b="0" i="0" u="none" strike="noStrike" kern="0" cap="none" spc="0" normalizeH="0" baseline="0" noProof="0" dirty="0">
              <a:ln>
                <a:noFill/>
              </a:ln>
              <a:solidFill>
                <a:srgbClr val="000000"/>
              </a:solidFill>
              <a:effectLst/>
              <a:uLnTx/>
              <a:uFillTx/>
            </a:endParaRPr>
          </a:p>
        </p:txBody>
      </p:sp>
      <p:sp>
        <p:nvSpPr>
          <p:cNvPr id="4" name="TextBox 3">
            <a:extLst>
              <a:ext uri="{FF2B5EF4-FFF2-40B4-BE49-F238E27FC236}">
                <a16:creationId xmlns:a16="http://schemas.microsoft.com/office/drawing/2014/main" id="{C4F50CEB-6D90-B6F6-981F-491A834ECEE8}"/>
              </a:ext>
            </a:extLst>
          </p:cNvPr>
          <p:cNvSpPr txBox="1"/>
          <p:nvPr/>
        </p:nvSpPr>
        <p:spPr bwMode="auto">
          <a:xfrm>
            <a:off x="445713" y="5213692"/>
            <a:ext cx="11020247" cy="707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rtlCol="0" anchor="t" anchorCtr="0" compatLnSpc="1">
            <a:prstTxWarp prst="textNoShape">
              <a:avLst/>
            </a:prstTxWarp>
            <a:spAutoFit/>
          </a:bodyPr>
          <a:lstStyle/>
          <a:p>
            <a:pPr marR="0" algn="l" defTabSz="795338" rtl="0" eaLnBrk="1" fontAlgn="base" latinLnBrk="0" hangingPunct="1">
              <a:lnSpc>
                <a:spcPct val="100000"/>
              </a:lnSpc>
              <a:spcBef>
                <a:spcPct val="20000"/>
              </a:spcBef>
              <a:spcAft>
                <a:spcPct val="0"/>
              </a:spcAft>
              <a:buClrTx/>
              <a:buSzTx/>
              <a:tabLst/>
            </a:pPr>
            <a:r>
              <a:rPr lang="en-US" sz="2000" b="1" kern="0" dirty="0">
                <a:solidFill>
                  <a:srgbClr val="000000"/>
                </a:solidFill>
              </a:rPr>
              <a:t>Adaptive EKF scheme: </a:t>
            </a:r>
            <a:r>
              <a:rPr lang="en-US" sz="2000" kern="0" dirty="0">
                <a:solidFill>
                  <a:srgbClr val="000000"/>
                </a:solidFill>
              </a:rPr>
              <a:t>RAPTOR </a:t>
            </a:r>
            <a:r>
              <a:rPr lang="en-US" sz="2000" b="1" kern="0" dirty="0">
                <a:solidFill>
                  <a:srgbClr val="000000"/>
                </a:solidFill>
              </a:rPr>
              <a:t>model parameters</a:t>
            </a:r>
            <a:r>
              <a:rPr lang="en-US" sz="2000" kern="0" dirty="0">
                <a:solidFill>
                  <a:srgbClr val="000000"/>
                </a:solidFill>
              </a:rPr>
              <a:t> are continuously adapted based on the past measurements, allowing for realistic predictions for time points between measurement points </a:t>
            </a:r>
            <a:r>
              <a:rPr lang="en-US" sz="2000" b="1" kern="0" dirty="0">
                <a:solidFill>
                  <a:srgbClr val="000000"/>
                </a:solidFill>
              </a:rPr>
              <a:t> </a:t>
            </a:r>
            <a:r>
              <a:rPr lang="en-US" sz="2000" kern="0" dirty="0">
                <a:solidFill>
                  <a:srgbClr val="000000"/>
                </a:solidFill>
              </a:rPr>
              <a:t> </a:t>
            </a:r>
            <a:endParaRPr kumimoji="0" lang="en-GB" sz="2000" b="0" i="0" u="none" strike="noStrike" kern="0" cap="none" spc="0" normalizeH="0" baseline="0" noProof="0" dirty="0">
              <a:ln>
                <a:noFill/>
              </a:ln>
              <a:solidFill>
                <a:srgbClr val="000000"/>
              </a:solidFill>
              <a:effectLst/>
              <a:uLnTx/>
              <a:uFillTx/>
              <a:latin typeface="+mn-lt"/>
              <a:ea typeface="+mn-ea"/>
              <a:cs typeface="+mn-cs"/>
            </a:endParaRPr>
          </a:p>
        </p:txBody>
      </p:sp>
      <p:sp>
        <p:nvSpPr>
          <p:cNvPr id="3" name="TextBox 2">
            <a:extLst>
              <a:ext uri="{FF2B5EF4-FFF2-40B4-BE49-F238E27FC236}">
                <a16:creationId xmlns:a16="http://schemas.microsoft.com/office/drawing/2014/main" id="{797B5CBC-5246-A849-2C2F-7D0CF6469208}"/>
              </a:ext>
            </a:extLst>
          </p:cNvPr>
          <p:cNvSpPr txBox="1"/>
          <p:nvPr/>
        </p:nvSpPr>
        <p:spPr bwMode="auto">
          <a:xfrm rot="5400000">
            <a:off x="11367806" y="2940784"/>
            <a:ext cx="1217502" cy="46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rtlCol="0" anchor="t" anchorCtr="0" compatLnSpc="1">
            <a:prstTxWarp prst="textNoShape">
              <a:avLst/>
            </a:prstTxWarp>
            <a:spAutoFit/>
          </a:bodyPr>
          <a:lstStyle/>
          <a:p>
            <a:pPr marR="0" algn="l" defTabSz="795338" rtl="0" eaLnBrk="1" fontAlgn="base" latinLnBrk="0" hangingPunct="1">
              <a:lnSpc>
                <a:spcPct val="100000"/>
              </a:lnSpc>
              <a:spcBef>
                <a:spcPct val="20000"/>
              </a:spcBef>
              <a:spcAft>
                <a:spcPct val="0"/>
              </a:spcAft>
              <a:buClrTx/>
              <a:buSzTx/>
              <a:tabLst/>
            </a:pPr>
            <a:r>
              <a:rPr lang="en-US" sz="2400" b="1" kern="0" dirty="0">
                <a:solidFill>
                  <a:srgbClr val="000000"/>
                </a:solidFill>
              </a:rPr>
              <a:t>TCV</a:t>
            </a:r>
            <a:endParaRPr kumimoji="0" lang="en-GB" sz="2400" b="1" i="0" u="none" strike="noStrike" kern="0" cap="none" spc="0" normalizeH="0" baseline="0" noProof="0" dirty="0">
              <a:ln>
                <a:noFill/>
              </a:ln>
              <a:solidFill>
                <a:srgbClr val="000000"/>
              </a:solidFill>
              <a:effectLst/>
              <a:uLnTx/>
              <a:uFillTx/>
            </a:endParaRPr>
          </a:p>
        </p:txBody>
      </p:sp>
      <p:sp>
        <p:nvSpPr>
          <p:cNvPr id="7" name="TextBox 6">
            <a:extLst>
              <a:ext uri="{FF2B5EF4-FFF2-40B4-BE49-F238E27FC236}">
                <a16:creationId xmlns:a16="http://schemas.microsoft.com/office/drawing/2014/main" id="{915D70F6-1343-78D8-795C-44F9789365A0}"/>
              </a:ext>
            </a:extLst>
          </p:cNvPr>
          <p:cNvSpPr txBox="1"/>
          <p:nvPr/>
        </p:nvSpPr>
        <p:spPr bwMode="auto">
          <a:xfrm>
            <a:off x="5212081" y="6407716"/>
            <a:ext cx="6867344" cy="369332"/>
          </a:xfrm>
          <a:prstGeom prst="rect">
            <a:avLst/>
          </a:prstGeom>
          <a:solidFill>
            <a:schemeClr val="bg1"/>
          </a:solidFill>
          <a:ln>
            <a:solidFill>
              <a:schemeClr val="tx1">
                <a:lumMod val="90000"/>
                <a:lumOff val="10000"/>
              </a:schemeClr>
            </a:solidFill>
          </a:ln>
        </p:spPr>
        <p:txBody>
          <a:bodyPr vert="horz" wrap="square" lIns="91440" tIns="45720" rIns="91440" bIns="45720" numCol="1" rtlCol="0" anchor="t" anchorCtr="0" compatLnSpc="1">
            <a:prstTxWarp prst="textNoShape">
              <a:avLst/>
            </a:prstTxWarp>
            <a:spAutoFit/>
          </a:bodyPr>
          <a:lstStyle/>
          <a:p>
            <a:r>
              <a:rPr lang="en-US" sz="1600" kern="0" dirty="0">
                <a:solidFill>
                  <a:srgbClr val="000000"/>
                </a:solidFill>
              </a:rPr>
              <a:t>from </a:t>
            </a:r>
            <a:r>
              <a:rPr lang="nl-NL" sz="1600" dirty="0"/>
              <a:t>S. Van Mulders</a:t>
            </a:r>
            <a:r>
              <a:rPr lang="en-GB" sz="1600" dirty="0"/>
              <a:t> et al 2025, Nuclear Fusion </a:t>
            </a:r>
            <a:r>
              <a:rPr lang="en-GB" dirty="0"/>
              <a:t>NF-108337.R1</a:t>
            </a:r>
            <a:endParaRPr kumimoji="0" lang="en-GB" sz="1600" i="0" u="none" strike="noStrike" kern="0" cap="none" spc="0" normalizeH="0" baseline="0" noProof="0" dirty="0">
              <a:ln>
                <a:noFill/>
              </a:ln>
              <a:solidFill>
                <a:srgbClr val="000000"/>
              </a:solidFill>
              <a:effectLst/>
              <a:uLnTx/>
              <a:uFillTx/>
              <a:ea typeface="+mn-ea"/>
              <a:cs typeface="+mn-cs"/>
            </a:endParaRPr>
          </a:p>
        </p:txBody>
      </p:sp>
      <p:sp>
        <p:nvSpPr>
          <p:cNvPr id="11" name="TextBox 10">
            <a:extLst>
              <a:ext uri="{FF2B5EF4-FFF2-40B4-BE49-F238E27FC236}">
                <a16:creationId xmlns:a16="http://schemas.microsoft.com/office/drawing/2014/main" id="{FB3A7147-9614-8F51-5934-A0BBEBF17CF2}"/>
              </a:ext>
            </a:extLst>
          </p:cNvPr>
          <p:cNvSpPr txBox="1"/>
          <p:nvPr/>
        </p:nvSpPr>
        <p:spPr>
          <a:xfrm>
            <a:off x="8577" y="6419644"/>
            <a:ext cx="3753293" cy="338554"/>
          </a:xfrm>
          <a:prstGeom prst="rect">
            <a:avLst/>
          </a:prstGeom>
          <a:noFill/>
        </p:spPr>
        <p:txBody>
          <a:bodyPr wrap="square" rtlCol="0">
            <a:spAutoFit/>
          </a:bodyPr>
          <a:lstStyle/>
          <a:p>
            <a:r>
              <a:rPr lang="nl-NL" sz="1600" dirty="0"/>
              <a:t>[1] O. Sauter et al, Varenna (1999)</a:t>
            </a:r>
          </a:p>
        </p:txBody>
      </p:sp>
      <p:cxnSp>
        <p:nvCxnSpPr>
          <p:cNvPr id="26" name="Straight Arrow Connector 25">
            <a:extLst>
              <a:ext uri="{FF2B5EF4-FFF2-40B4-BE49-F238E27FC236}">
                <a16:creationId xmlns:a16="http://schemas.microsoft.com/office/drawing/2014/main" id="{70A9D5AE-504F-D9C6-C870-9ACF61A0BCC1}"/>
              </a:ext>
            </a:extLst>
          </p:cNvPr>
          <p:cNvCxnSpPr>
            <a:cxnSpLocks/>
          </p:cNvCxnSpPr>
          <p:nvPr/>
        </p:nvCxnSpPr>
        <p:spPr>
          <a:xfrm flipV="1">
            <a:off x="7393774" y="1227762"/>
            <a:ext cx="968992" cy="108704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1C506A6E-0DF5-6D59-378B-EF04EC4A2FCA}"/>
                  </a:ext>
                </a:extLst>
              </p:cNvPr>
              <p:cNvSpPr txBox="1"/>
              <p:nvPr/>
            </p:nvSpPr>
            <p:spPr bwMode="auto">
              <a:xfrm>
                <a:off x="8391834" y="936422"/>
                <a:ext cx="3353890" cy="1015663"/>
              </a:xfrm>
              <a:prstGeom prst="rect">
                <a:avLst/>
              </a:prstGeom>
              <a:noFill/>
              <a:ln>
                <a:noFill/>
              </a:ln>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txBody>
              <a:bodyPr vert="horz" wrap="square" lIns="91440" tIns="45720" rIns="91440" bIns="45720" numCol="1" rtlCol="0" anchor="t" anchorCtr="0" compatLnSpc="1">
                <a:prstTxWarp prst="textNoShape">
                  <a:avLst/>
                </a:prstTxWarp>
                <a:spAutoFit/>
              </a:bodyPr>
              <a:lstStyle/>
              <a:p>
                <a:pPr defTabSz="795338" fontAlgn="base">
                  <a:spcBef>
                    <a:spcPct val="20000"/>
                  </a:spcBef>
                  <a:spcAft>
                    <a:spcPct val="0"/>
                  </a:spcAft>
                </a:pPr>
                <a:r>
                  <a:rPr kumimoji="0" lang="en-US" sz="2000" b="0" i="0" u="none" strike="noStrike" kern="0" cap="none" spc="0" normalizeH="0" baseline="0" noProof="0" dirty="0">
                    <a:ln>
                      <a:noFill/>
                    </a:ln>
                    <a:solidFill>
                      <a:srgbClr val="000000"/>
                    </a:solidFill>
                    <a:effectLst/>
                    <a:uLnTx/>
                    <a:uFillTx/>
                    <a:latin typeface="+mn-lt"/>
                    <a:ea typeface="+mn-ea"/>
                    <a:cs typeface="+mn-cs"/>
                  </a:rPr>
                  <a:t>sawooth</a:t>
                </a:r>
                <a:r>
                  <a:rPr kumimoji="0" lang="en-US" sz="2000" b="0" i="0" u="none" strike="noStrike" kern="0" cap="none" spc="0" normalizeH="0" noProof="0" dirty="0">
                    <a:ln>
                      <a:noFill/>
                    </a:ln>
                    <a:solidFill>
                      <a:srgbClr val="000000"/>
                    </a:solidFill>
                    <a:effectLst/>
                    <a:uLnTx/>
                    <a:uFillTx/>
                    <a:latin typeface="+mn-lt"/>
                    <a:ea typeface="+mn-ea"/>
                    <a:cs typeface="+mn-cs"/>
                  </a:rPr>
                  <a:t> crash triggered when </a:t>
                </a:r>
                <a:r>
                  <a:rPr kumimoji="0" lang="en-US" sz="2000" b="1" i="0" u="none" strike="noStrike" kern="0" cap="none" spc="0" normalizeH="0" noProof="0" dirty="0">
                    <a:ln>
                      <a:noFill/>
                    </a:ln>
                    <a:solidFill>
                      <a:srgbClr val="000000"/>
                    </a:solidFill>
                    <a:effectLst/>
                    <a:uLnTx/>
                    <a:uFillTx/>
                    <a:latin typeface="+mn-lt"/>
                    <a:ea typeface="+mn-ea"/>
                    <a:cs typeface="+mn-cs"/>
                  </a:rPr>
                  <a:t>modelled magnetic shear</a:t>
                </a:r>
                <a:r>
                  <a:rPr kumimoji="0" lang="en-US" sz="2000" b="0" i="0" u="none" strike="noStrike" kern="0" cap="none" spc="0" normalizeH="0" noProof="0" dirty="0">
                    <a:ln>
                      <a:noFill/>
                    </a:ln>
                    <a:solidFill>
                      <a:srgbClr val="000000"/>
                    </a:solidFill>
                    <a:effectLst/>
                    <a:uLnTx/>
                    <a:uFillTx/>
                    <a:latin typeface="+mn-lt"/>
                    <a:ea typeface="+mn-ea"/>
                    <a:cs typeface="+mn-cs"/>
                  </a:rPr>
                  <a:t> at </a:t>
                </a:r>
                <a14:m>
                  <m:oMath xmlns:m="http://schemas.openxmlformats.org/officeDocument/2006/math">
                    <m:r>
                      <a:rPr kumimoji="0" lang="en-US" sz="2000" b="0" i="1" u="none" strike="noStrike" kern="0" cap="none" spc="0" normalizeH="0" noProof="0" smtClean="0">
                        <a:ln>
                          <a:noFill/>
                        </a:ln>
                        <a:solidFill>
                          <a:srgbClr val="000000"/>
                        </a:solidFill>
                        <a:effectLst/>
                        <a:uLnTx/>
                        <a:uFillTx/>
                        <a:latin typeface="Cambria Math" panose="02040503050406030204" pitchFamily="18" charset="0"/>
                        <a:ea typeface="+mn-ea"/>
                        <a:cs typeface="+mn-cs"/>
                      </a:rPr>
                      <m:t>𝑞</m:t>
                    </m:r>
                    <m:r>
                      <a:rPr kumimoji="0" lang="en-US" sz="2000" b="0" i="1" u="none" strike="noStrike" kern="0" cap="none" spc="0" normalizeH="0" noProof="0" smtClean="0">
                        <a:ln>
                          <a:noFill/>
                        </a:ln>
                        <a:solidFill>
                          <a:srgbClr val="000000"/>
                        </a:solidFill>
                        <a:effectLst/>
                        <a:uLnTx/>
                        <a:uFillTx/>
                        <a:latin typeface="Cambria Math" panose="02040503050406030204" pitchFamily="18" charset="0"/>
                        <a:ea typeface="+mn-ea"/>
                        <a:cs typeface="+mn-cs"/>
                      </a:rPr>
                      <m:t>=1</m:t>
                    </m:r>
                  </m:oMath>
                </a14:m>
                <a:r>
                  <a:rPr lang="en-US" sz="2000" kern="0" dirty="0">
                    <a:solidFill>
                      <a:srgbClr val="000000"/>
                    </a:solidFill>
                  </a:rPr>
                  <a:t> reaches </a:t>
                </a:r>
                <a14:m>
                  <m:oMath xmlns:m="http://schemas.openxmlformats.org/officeDocument/2006/math">
                    <m:sSub>
                      <m:sSubPr>
                        <m:ctrlPr>
                          <a:rPr lang="en-US" sz="2000" i="1" kern="0" smtClean="0">
                            <a:solidFill>
                              <a:srgbClr val="000000"/>
                            </a:solidFill>
                            <a:latin typeface="Cambria Math" panose="02040503050406030204" pitchFamily="18" charset="0"/>
                          </a:rPr>
                        </m:ctrlPr>
                      </m:sSubPr>
                      <m:e>
                        <m:r>
                          <a:rPr lang="en-US" sz="2000" b="0" i="1" kern="0" smtClean="0">
                            <a:solidFill>
                              <a:srgbClr val="000000"/>
                            </a:solidFill>
                            <a:latin typeface="Cambria Math" panose="02040503050406030204" pitchFamily="18" charset="0"/>
                          </a:rPr>
                          <m:t>𝑠</m:t>
                        </m:r>
                      </m:e>
                      <m:sub>
                        <m:r>
                          <a:rPr lang="en-US" sz="2000" b="0" i="1" kern="0" smtClean="0">
                            <a:solidFill>
                              <a:srgbClr val="000000"/>
                            </a:solidFill>
                            <a:latin typeface="Cambria Math" panose="02040503050406030204" pitchFamily="18" charset="0"/>
                          </a:rPr>
                          <m:t>𝑐𝑟𝑖𝑡</m:t>
                        </m:r>
                      </m:sub>
                    </m:sSub>
                    <m:r>
                      <a:rPr lang="en-US" sz="2000" b="0" i="1" kern="0" smtClean="0">
                        <a:solidFill>
                          <a:srgbClr val="000000"/>
                        </a:solidFill>
                        <a:latin typeface="Cambria Math" panose="02040503050406030204" pitchFamily="18" charset="0"/>
                      </a:rPr>
                      <m:t>=0.2</m:t>
                    </m:r>
                  </m:oMath>
                </a14:m>
                <a:endParaRPr lang="en-US" sz="2000" kern="0" dirty="0">
                  <a:solidFill>
                    <a:srgbClr val="000000"/>
                  </a:solidFill>
                </a:endParaRPr>
              </a:p>
            </p:txBody>
          </p:sp>
        </mc:Choice>
        <mc:Fallback xmlns="">
          <p:sp>
            <p:nvSpPr>
              <p:cNvPr id="29" name="TextBox 28">
                <a:extLst>
                  <a:ext uri="{FF2B5EF4-FFF2-40B4-BE49-F238E27FC236}">
                    <a16:creationId xmlns:a16="http://schemas.microsoft.com/office/drawing/2014/main" id="{1C506A6E-0DF5-6D59-378B-EF04EC4A2FCA}"/>
                  </a:ext>
                </a:extLst>
              </p:cNvPr>
              <p:cNvSpPr txBox="1">
                <a:spLocks noRot="1" noChangeAspect="1" noMove="1" noResize="1" noEditPoints="1" noAdjustHandles="1" noChangeArrowheads="1" noChangeShapeType="1" noTextEdit="1"/>
              </p:cNvSpPr>
              <p:nvPr/>
            </p:nvSpPr>
            <p:spPr bwMode="auto">
              <a:xfrm>
                <a:off x="8391834" y="936422"/>
                <a:ext cx="3353890" cy="1015663"/>
              </a:xfrm>
              <a:prstGeom prst="rect">
                <a:avLst/>
              </a:prstGeom>
              <a:blipFill>
                <a:blip r:embed="rId9"/>
                <a:stretch>
                  <a:fillRect l="-2000" t="-3614" r="-2545" b="-10241"/>
                </a:stretch>
              </a:blip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r>
                  <a:rPr lang="en-GB">
                    <a:noFill/>
                  </a:rPr>
                  <a:t> </a:t>
                </a:r>
              </a:p>
            </p:txBody>
          </p:sp>
        </mc:Fallback>
      </mc:AlternateContent>
    </p:spTree>
    <p:extLst>
      <p:ext uri="{BB962C8B-B14F-4D97-AF65-F5344CB8AC3E}">
        <p14:creationId xmlns:p14="http://schemas.microsoft.com/office/powerpoint/2010/main" val="1150312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4" grpId="0"/>
      <p:bldP spid="3" grpId="0"/>
      <p:bldP spid="7" grpId="0" animBg="1"/>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3">
            <a:extLst>
              <a:ext uri="{FF2B5EF4-FFF2-40B4-BE49-F238E27FC236}">
                <a16:creationId xmlns:a16="http://schemas.microsoft.com/office/drawing/2014/main" id="{DE5BEE90-3F5C-72A3-3230-83D9751F3B88}"/>
              </a:ext>
            </a:extLst>
          </p:cNvPr>
          <p:cNvSpPr txBox="1"/>
          <p:nvPr/>
        </p:nvSpPr>
        <p:spPr>
          <a:xfrm>
            <a:off x="110832" y="78478"/>
            <a:ext cx="11970336" cy="584775"/>
          </a:xfrm>
          <a:prstGeom prst="rect">
            <a:avLst/>
          </a:prstGeom>
          <a:noFill/>
        </p:spPr>
        <p:txBody>
          <a:bodyPr wrap="square" rtlCol="0" anchor="t">
            <a:spAutoFit/>
          </a:bodyPr>
          <a:lstStyle/>
          <a:p>
            <a:r>
              <a:rPr lang="en-US" sz="3200" b="1" spc="-150" dirty="0">
                <a:solidFill>
                  <a:schemeClr val="accent1"/>
                </a:solidFill>
                <a:latin typeface="Arial" panose="020B0604020202020204" pitchFamily="34" charset="0"/>
                <a:ea typeface="Open Sans" pitchFamily="2" charset="0"/>
                <a:cs typeface="Arial" panose="020B0604020202020204" pitchFamily="34" charset="0"/>
              </a:rPr>
              <a:t>IDA and Minerva are adapted to the IMAS data model.</a:t>
            </a:r>
          </a:p>
        </p:txBody>
      </p:sp>
      <p:sp>
        <p:nvSpPr>
          <p:cNvPr id="3" name="Rectangle 2">
            <a:extLst>
              <a:ext uri="{FF2B5EF4-FFF2-40B4-BE49-F238E27FC236}">
                <a16:creationId xmlns:a16="http://schemas.microsoft.com/office/drawing/2014/main" id="{66874B08-5194-71FC-59C9-0F99F61FBA94}"/>
              </a:ext>
            </a:extLst>
          </p:cNvPr>
          <p:cNvSpPr/>
          <p:nvPr/>
        </p:nvSpPr>
        <p:spPr>
          <a:xfrm>
            <a:off x="110832" y="663253"/>
            <a:ext cx="12081168" cy="461665"/>
          </a:xfrm>
          <a:prstGeom prst="rect">
            <a:avLst/>
          </a:prstGeom>
        </p:spPr>
        <p:txBody>
          <a:bodyPr wrap="square">
            <a:spAutoFit/>
          </a:bodyPr>
          <a:lstStyle/>
          <a:p>
            <a:r>
              <a:rPr lang="en-US" sz="2400" spc="-150" dirty="0">
                <a:solidFill>
                  <a:srgbClr val="135D7F"/>
                </a:solidFill>
                <a:latin typeface="Arial" panose="020B0604020202020204" pitchFamily="34" charset="0"/>
                <a:ea typeface="Open Sans" pitchFamily="2" charset="0"/>
                <a:cs typeface="Arial" panose="020B0604020202020204" pitchFamily="34" charset="0"/>
              </a:rPr>
              <a:t>The robust support for multiple machine interfaces by Bayesian (or any) framework is not feasible.</a:t>
            </a:r>
          </a:p>
        </p:txBody>
      </p:sp>
      <p:pic>
        <p:nvPicPr>
          <p:cNvPr id="2050" name="Picture 2" descr="ASDEX Upgrade Tokamak [2048x1635] : r ...">
            <a:extLst>
              <a:ext uri="{FF2B5EF4-FFF2-40B4-BE49-F238E27FC236}">
                <a16:creationId xmlns:a16="http://schemas.microsoft.com/office/drawing/2014/main" id="{07CEC0DF-722B-7826-18F3-93B871443C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119" y="1248028"/>
            <a:ext cx="1622951" cy="1080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WEST (formerly Tore Supra) - Wikipedia">
            <a:extLst>
              <a:ext uri="{FF2B5EF4-FFF2-40B4-BE49-F238E27FC236}">
                <a16:creationId xmlns:a16="http://schemas.microsoft.com/office/drawing/2014/main" id="{BC445418-5470-C39B-F6E9-8F2E6EB814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119" y="2530133"/>
            <a:ext cx="1622951" cy="1080000"/>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802FE958-A406-D342-08FA-C72FE0F4C6C2}"/>
              </a:ext>
            </a:extLst>
          </p:cNvPr>
          <p:cNvSpPr txBox="1"/>
          <p:nvPr/>
        </p:nvSpPr>
        <p:spPr>
          <a:xfrm>
            <a:off x="7301476" y="2572335"/>
            <a:ext cx="2422303" cy="1446550"/>
          </a:xfrm>
          <a:prstGeom prst="rect">
            <a:avLst/>
          </a:prstGeom>
          <a:noFill/>
          <a:ln w="38100">
            <a:solidFill>
              <a:srgbClr val="003D58"/>
            </a:solidFill>
          </a:ln>
        </p:spPr>
        <p:txBody>
          <a:bodyPr wrap="square" rtlCol="0" anchor="t">
            <a:spAutoFit/>
          </a:bodyPr>
          <a:lstStyle/>
          <a:p>
            <a:pPr algn="ctr"/>
            <a:r>
              <a:rPr lang="en-US" sz="4400" b="1" spc="-150" dirty="0">
                <a:solidFill>
                  <a:schemeClr val="accent1"/>
                </a:solidFill>
                <a:latin typeface="Arial" panose="020B0604020202020204" pitchFamily="34" charset="0"/>
                <a:ea typeface="Open Sans" pitchFamily="2" charset="0"/>
                <a:cs typeface="Arial" panose="020B0604020202020204" pitchFamily="34" charset="0"/>
              </a:rPr>
              <a:t>IDA /</a:t>
            </a:r>
          </a:p>
          <a:p>
            <a:pPr algn="ctr"/>
            <a:r>
              <a:rPr lang="en-US" sz="4400" b="1" spc="-150" dirty="0">
                <a:solidFill>
                  <a:schemeClr val="accent1"/>
                </a:solidFill>
                <a:latin typeface="Arial" panose="020B0604020202020204" pitchFamily="34" charset="0"/>
                <a:ea typeface="Open Sans" pitchFamily="2" charset="0"/>
                <a:cs typeface="Arial" panose="020B0604020202020204" pitchFamily="34" charset="0"/>
              </a:rPr>
              <a:t>Minerva</a:t>
            </a:r>
          </a:p>
        </p:txBody>
      </p:sp>
      <p:pic>
        <p:nvPicPr>
          <p:cNvPr id="6" name="Picture 5">
            <a:extLst>
              <a:ext uri="{FF2B5EF4-FFF2-40B4-BE49-F238E27FC236}">
                <a16:creationId xmlns:a16="http://schemas.microsoft.com/office/drawing/2014/main" id="{F9F5A365-BCB9-7647-AC93-6C3C978C76BD}"/>
              </a:ext>
            </a:extLst>
          </p:cNvPr>
          <p:cNvPicPr>
            <a:picLocks noChangeAspect="1"/>
          </p:cNvPicPr>
          <p:nvPr/>
        </p:nvPicPr>
        <p:blipFill>
          <a:blip r:embed="rId5"/>
          <a:srcRect t="4592"/>
          <a:stretch/>
        </p:blipFill>
        <p:spPr>
          <a:xfrm>
            <a:off x="6917638" y="4138834"/>
            <a:ext cx="3017782" cy="1097874"/>
          </a:xfrm>
          <a:prstGeom prst="rect">
            <a:avLst/>
          </a:prstGeom>
        </p:spPr>
      </p:pic>
      <p:pic>
        <p:nvPicPr>
          <p:cNvPr id="2054" name="Picture 6" descr="核融合実験炉ITERの目的・使命とは？ - 核融 ...">
            <a:extLst>
              <a:ext uri="{FF2B5EF4-FFF2-40B4-BE49-F238E27FC236}">
                <a16:creationId xmlns:a16="http://schemas.microsoft.com/office/drawing/2014/main" id="{F41A3231-B52F-AB75-C75D-DBBFC255537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6119" y="3812238"/>
            <a:ext cx="17712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Installing IMAS-Python - IMAS-Python 2 ...">
            <a:extLst>
              <a:ext uri="{FF2B5EF4-FFF2-40B4-BE49-F238E27FC236}">
                <a16:creationId xmlns:a16="http://schemas.microsoft.com/office/drawing/2014/main" id="{74DB1DF4-2237-53D7-4176-59892E3902B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21638" y="3135114"/>
            <a:ext cx="1620000" cy="155023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Installing IMAS-Python - IMAS-Python 2 ...">
            <a:extLst>
              <a:ext uri="{FF2B5EF4-FFF2-40B4-BE49-F238E27FC236}">
                <a16:creationId xmlns:a16="http://schemas.microsoft.com/office/drawing/2014/main" id="{BCB81C04-8D85-52B3-6E42-2347E14E818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36447" y="3135115"/>
            <a:ext cx="1620000" cy="1550239"/>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Connector: Elbow 9">
            <a:extLst>
              <a:ext uri="{FF2B5EF4-FFF2-40B4-BE49-F238E27FC236}">
                <a16:creationId xmlns:a16="http://schemas.microsoft.com/office/drawing/2014/main" id="{C4D966CA-49C6-B21D-030E-C12FE4E7C52A}"/>
              </a:ext>
            </a:extLst>
          </p:cNvPr>
          <p:cNvCxnSpPr>
            <a:cxnSpLocks/>
            <a:stCxn id="2050" idx="3"/>
            <a:endCxn id="4" idx="0"/>
          </p:cNvCxnSpPr>
          <p:nvPr/>
        </p:nvCxnSpPr>
        <p:spPr>
          <a:xfrm>
            <a:off x="1879070" y="1788028"/>
            <a:ext cx="6633558" cy="784307"/>
          </a:xfrm>
          <a:prstGeom prst="bentConnector2">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8EB8282E-E55E-F620-D8A8-5549DCA7B5CC}"/>
              </a:ext>
            </a:extLst>
          </p:cNvPr>
          <p:cNvCxnSpPr>
            <a:cxnSpLocks/>
          </p:cNvCxnSpPr>
          <p:nvPr/>
        </p:nvCxnSpPr>
        <p:spPr>
          <a:xfrm>
            <a:off x="5544419" y="1797387"/>
            <a:ext cx="0" cy="1272746"/>
          </a:xfrm>
          <a:prstGeom prst="straightConnector1">
            <a:avLst/>
          </a:prstGeom>
          <a:ln w="7620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id="{39AC01CC-35E4-1A22-1DE5-16D47C115A23}"/>
              </a:ext>
            </a:extLst>
          </p:cNvPr>
          <p:cNvCxnSpPr>
            <a:cxnSpLocks/>
            <a:stCxn id="2054" idx="3"/>
          </p:cNvCxnSpPr>
          <p:nvPr/>
        </p:nvCxnSpPr>
        <p:spPr>
          <a:xfrm flipV="1">
            <a:off x="2027319" y="3961723"/>
            <a:ext cx="2457595" cy="390515"/>
          </a:xfrm>
          <a:prstGeom prst="bentConnector3">
            <a:avLst>
              <a:gd name="adj1" fmla="val 50000"/>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5554D4E1-754A-3CBC-E649-1DD92CE9B10C}"/>
              </a:ext>
            </a:extLst>
          </p:cNvPr>
          <p:cNvCxnSpPr>
            <a:cxnSpLocks/>
          </p:cNvCxnSpPr>
          <p:nvPr/>
        </p:nvCxnSpPr>
        <p:spPr>
          <a:xfrm>
            <a:off x="6388741" y="3610133"/>
            <a:ext cx="697859" cy="0"/>
          </a:xfrm>
          <a:prstGeom prst="straightConnector1">
            <a:avLst/>
          </a:prstGeom>
          <a:ln w="76200">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FC5BE573-F82C-DA44-7A51-6189FA96C279}"/>
              </a:ext>
            </a:extLst>
          </p:cNvPr>
          <p:cNvCxnSpPr>
            <a:cxnSpLocks/>
          </p:cNvCxnSpPr>
          <p:nvPr/>
        </p:nvCxnSpPr>
        <p:spPr>
          <a:xfrm>
            <a:off x="9862456" y="3973063"/>
            <a:ext cx="468087" cy="0"/>
          </a:xfrm>
          <a:prstGeom prst="straightConnector1">
            <a:avLst/>
          </a:prstGeom>
          <a:ln w="76200">
            <a:prstDash val="solid"/>
            <a:tailEnd type="triangle"/>
          </a:ln>
        </p:spPr>
        <p:style>
          <a:lnRef idx="1">
            <a:schemeClr val="accent1"/>
          </a:lnRef>
          <a:fillRef idx="0">
            <a:schemeClr val="accent1"/>
          </a:fillRef>
          <a:effectRef idx="0">
            <a:schemeClr val="accent1"/>
          </a:effectRef>
          <a:fontRef idx="minor">
            <a:schemeClr val="tx1"/>
          </a:fontRef>
        </p:style>
      </p:cxnSp>
      <p:pic>
        <p:nvPicPr>
          <p:cNvPr id="2056" name="Picture 8" descr="JT-60SA">
            <a:extLst>
              <a:ext uri="{FF2B5EF4-FFF2-40B4-BE49-F238E27FC236}">
                <a16:creationId xmlns:a16="http://schemas.microsoft.com/office/drawing/2014/main" id="{598FE15D-3960-AC91-B57E-00C53A86421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5152" y="5094343"/>
            <a:ext cx="2857500" cy="1600200"/>
          </a:xfrm>
          <a:prstGeom prst="rect">
            <a:avLst/>
          </a:prstGeom>
          <a:noFill/>
          <a:extLst>
            <a:ext uri="{909E8E84-426E-40DD-AFC4-6F175D3DCCD1}">
              <a14:hiddenFill xmlns:a14="http://schemas.microsoft.com/office/drawing/2010/main">
                <a:solidFill>
                  <a:srgbClr val="FFFFFF"/>
                </a:solidFill>
              </a14:hiddenFill>
            </a:ext>
          </a:extLst>
        </p:spPr>
      </p:pic>
      <p:cxnSp>
        <p:nvCxnSpPr>
          <p:cNvPr id="31" name="Connector: Elbow 30">
            <a:extLst>
              <a:ext uri="{FF2B5EF4-FFF2-40B4-BE49-F238E27FC236}">
                <a16:creationId xmlns:a16="http://schemas.microsoft.com/office/drawing/2014/main" id="{4D017D63-C82D-C616-35A5-9956D45BDD30}"/>
              </a:ext>
            </a:extLst>
          </p:cNvPr>
          <p:cNvCxnSpPr>
            <a:cxnSpLocks/>
            <a:stCxn id="2052" idx="3"/>
          </p:cNvCxnSpPr>
          <p:nvPr/>
        </p:nvCxnSpPr>
        <p:spPr>
          <a:xfrm>
            <a:off x="1879070" y="3070133"/>
            <a:ext cx="2719202" cy="540000"/>
          </a:xfrm>
          <a:prstGeom prst="bentConnector3">
            <a:avLst>
              <a:gd name="adj1" fmla="val 50000"/>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40" name="Connector: Elbow 39">
            <a:extLst>
              <a:ext uri="{FF2B5EF4-FFF2-40B4-BE49-F238E27FC236}">
                <a16:creationId xmlns:a16="http://schemas.microsoft.com/office/drawing/2014/main" id="{2953C081-CDC5-785B-4AA5-8DBCED0C65AB}"/>
              </a:ext>
            </a:extLst>
          </p:cNvPr>
          <p:cNvCxnSpPr>
            <a:cxnSpLocks/>
          </p:cNvCxnSpPr>
          <p:nvPr/>
        </p:nvCxnSpPr>
        <p:spPr>
          <a:xfrm flipV="1">
            <a:off x="3122652" y="4693622"/>
            <a:ext cx="2323795" cy="1310627"/>
          </a:xfrm>
          <a:prstGeom prst="bentConnector2">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068DACF6-C2B0-5B9F-40CC-4F5397BA92C8}"/>
              </a:ext>
            </a:extLst>
          </p:cNvPr>
          <p:cNvCxnSpPr>
            <a:cxnSpLocks/>
          </p:cNvCxnSpPr>
          <p:nvPr/>
        </p:nvCxnSpPr>
        <p:spPr>
          <a:xfrm>
            <a:off x="6388741" y="3762533"/>
            <a:ext cx="697859" cy="0"/>
          </a:xfrm>
          <a:prstGeom prst="straightConnector1">
            <a:avLst/>
          </a:prstGeom>
          <a:ln w="76200">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E5767F58-292B-16F3-5E2E-FBEF36E22E84}"/>
              </a:ext>
            </a:extLst>
          </p:cNvPr>
          <p:cNvCxnSpPr>
            <a:cxnSpLocks/>
          </p:cNvCxnSpPr>
          <p:nvPr/>
        </p:nvCxnSpPr>
        <p:spPr>
          <a:xfrm>
            <a:off x="6388741" y="3914933"/>
            <a:ext cx="697859" cy="0"/>
          </a:xfrm>
          <a:prstGeom prst="straightConnector1">
            <a:avLst/>
          </a:prstGeom>
          <a:ln w="76200">
            <a:prstDash val="solid"/>
            <a:tailEnd type="triangle"/>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A91C6629-3728-7632-7109-A4B4D6DBFDA6}"/>
              </a:ext>
            </a:extLst>
          </p:cNvPr>
          <p:cNvSpPr/>
          <p:nvPr/>
        </p:nvSpPr>
        <p:spPr>
          <a:xfrm>
            <a:off x="5709068" y="5415225"/>
            <a:ext cx="6315752" cy="1200329"/>
          </a:xfrm>
          <a:prstGeom prst="rect">
            <a:avLst/>
          </a:prstGeom>
          <a:ln w="38100">
            <a:solidFill>
              <a:srgbClr val="003D58"/>
            </a:solidFill>
          </a:ln>
        </p:spPr>
        <p:txBody>
          <a:bodyPr wrap="square">
            <a:spAutoFit/>
          </a:bodyPr>
          <a:lstStyle/>
          <a:p>
            <a:r>
              <a:rPr lang="en-US" sz="2400" u="sng" spc="-150" dirty="0">
                <a:solidFill>
                  <a:srgbClr val="135D7F"/>
                </a:solidFill>
                <a:latin typeface="Arial" panose="020B0604020202020204" pitchFamily="34" charset="0"/>
                <a:ea typeface="Open Sans" pitchFamily="2" charset="0"/>
                <a:cs typeface="Arial" panose="020B0604020202020204" pitchFamily="34" charset="0"/>
              </a:rPr>
              <a:t>Example equilibrium codes with IMAS interface:</a:t>
            </a:r>
          </a:p>
          <a:p>
            <a:r>
              <a:rPr lang="en-US" sz="2400" spc="-150" dirty="0">
                <a:solidFill>
                  <a:srgbClr val="135D7F"/>
                </a:solidFill>
                <a:latin typeface="Arial" panose="020B0604020202020204" pitchFamily="34" charset="0"/>
                <a:ea typeface="Open Sans" pitchFamily="2" charset="0"/>
                <a:cs typeface="Arial" panose="020B0604020202020204" pitchFamily="34" charset="0"/>
              </a:rPr>
              <a:t>CHEESE, CREATE / CREATE-NL, EFIT++, P-EFIT LUQUIE, </a:t>
            </a:r>
            <a:r>
              <a:rPr lang="en-US" sz="2400" spc="-150" dirty="0" err="1">
                <a:solidFill>
                  <a:srgbClr val="135D7F"/>
                </a:solidFill>
                <a:latin typeface="Arial" panose="020B0604020202020204" pitchFamily="34" charset="0"/>
                <a:ea typeface="Open Sans" pitchFamily="2" charset="0"/>
                <a:cs typeface="Arial" panose="020B0604020202020204" pitchFamily="34" charset="0"/>
              </a:rPr>
              <a:t>FreeGSNKE</a:t>
            </a:r>
            <a:r>
              <a:rPr lang="en-US" sz="2400" spc="-150" dirty="0">
                <a:solidFill>
                  <a:srgbClr val="135D7F"/>
                </a:solidFill>
                <a:latin typeface="Arial" panose="020B0604020202020204" pitchFamily="34" charset="0"/>
                <a:ea typeface="Open Sans" pitchFamily="2" charset="0"/>
                <a:cs typeface="Arial" panose="020B0604020202020204" pitchFamily="34" charset="0"/>
              </a:rPr>
              <a:t>, NICE, OMFIT, ITER PDS…</a:t>
            </a:r>
          </a:p>
        </p:txBody>
      </p:sp>
    </p:spTree>
    <p:extLst>
      <p:ext uri="{BB962C8B-B14F-4D97-AF65-F5344CB8AC3E}">
        <p14:creationId xmlns:p14="http://schemas.microsoft.com/office/powerpoint/2010/main" val="3043916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0DEB1-DA3E-0ED8-46C6-53E9BB8BD87F}"/>
            </a:ext>
          </a:extLst>
        </p:cNvPr>
        <p:cNvGrpSpPr/>
        <p:nvPr/>
      </p:nvGrpSpPr>
      <p:grpSpPr>
        <a:xfrm>
          <a:off x="0" y="0"/>
          <a:ext cx="0" cy="0"/>
          <a:chOff x="0" y="0"/>
          <a:chExt cx="0" cy="0"/>
        </a:xfrm>
      </p:grpSpPr>
      <p:sp>
        <p:nvSpPr>
          <p:cNvPr id="3" name="ZoneTexte 3">
            <a:extLst>
              <a:ext uri="{FF2B5EF4-FFF2-40B4-BE49-F238E27FC236}">
                <a16:creationId xmlns:a16="http://schemas.microsoft.com/office/drawing/2014/main" id="{CBAD4AF3-4F2E-033E-E977-D7AED49ADC1A}"/>
              </a:ext>
            </a:extLst>
          </p:cNvPr>
          <p:cNvSpPr txBox="1"/>
          <p:nvPr/>
        </p:nvSpPr>
        <p:spPr>
          <a:xfrm>
            <a:off x="110832" y="78478"/>
            <a:ext cx="12081167" cy="1077218"/>
          </a:xfrm>
          <a:prstGeom prst="rect">
            <a:avLst/>
          </a:prstGeom>
          <a:noFill/>
        </p:spPr>
        <p:txBody>
          <a:bodyPr wrap="square" rtlCol="0" anchor="t">
            <a:spAutoFit/>
          </a:bodyPr>
          <a:lstStyle/>
          <a:p>
            <a:r>
              <a:rPr lang="en-GB" sz="3200" b="1" spc="-150" dirty="0">
                <a:solidFill>
                  <a:schemeClr val="accent1"/>
                </a:solidFill>
                <a:latin typeface="Arial" panose="020B0604020202020204" pitchFamily="34" charset="0"/>
                <a:ea typeface="Open Sans" pitchFamily="2" charset="0"/>
                <a:cs typeface="Arial" panose="020B0604020202020204" pitchFamily="34" charset="0"/>
              </a:rPr>
              <a:t>This presentation demonstrates the value of integrated data analysis for microwave diagnostic commissioning and calibration.</a:t>
            </a:r>
            <a:endParaRPr lang="en-US" sz="3200" b="1" spc="-150" dirty="0">
              <a:solidFill>
                <a:schemeClr val="accent1"/>
              </a:solidFill>
              <a:latin typeface="Arial" panose="020B0604020202020204" pitchFamily="34" charset="0"/>
              <a:ea typeface="Open Sans" pitchFamily="2" charset="0"/>
              <a:cs typeface="Arial" panose="020B0604020202020204" pitchFamily="34" charset="0"/>
            </a:endParaRPr>
          </a:p>
        </p:txBody>
      </p:sp>
      <p:sp>
        <p:nvSpPr>
          <p:cNvPr id="70" name="Rectangle 69">
            <a:extLst>
              <a:ext uri="{FF2B5EF4-FFF2-40B4-BE49-F238E27FC236}">
                <a16:creationId xmlns:a16="http://schemas.microsoft.com/office/drawing/2014/main" id="{7025E526-6850-8A38-53E3-3271283094CD}"/>
              </a:ext>
            </a:extLst>
          </p:cNvPr>
          <p:cNvSpPr/>
          <p:nvPr/>
        </p:nvSpPr>
        <p:spPr>
          <a:xfrm>
            <a:off x="3786869" y="1148689"/>
            <a:ext cx="3083925" cy="461665"/>
          </a:xfrm>
          <a:prstGeom prst="rect">
            <a:avLst/>
          </a:prstGeom>
        </p:spPr>
        <p:txBody>
          <a:bodyPr wrap="square">
            <a:spAutoFit/>
          </a:bodyPr>
          <a:lstStyle/>
          <a:p>
            <a:pPr lvl="0"/>
            <a:r>
              <a:rPr lang="en-US" sz="2400" u="sng" spc="-150" dirty="0">
                <a:solidFill>
                  <a:srgbClr val="135D7F"/>
                </a:solidFill>
                <a:latin typeface="Arial" panose="020B0604020202020204" pitchFamily="34" charset="0"/>
                <a:ea typeface="Open Sans" pitchFamily="2" charset="0"/>
                <a:cs typeface="Arial" panose="020B0604020202020204" pitchFamily="34" charset="0"/>
              </a:rPr>
              <a:t>IDA at JT-60SA</a:t>
            </a:r>
          </a:p>
        </p:txBody>
      </p:sp>
      <p:sp>
        <p:nvSpPr>
          <p:cNvPr id="72" name="Rectangle 71">
            <a:extLst>
              <a:ext uri="{FF2B5EF4-FFF2-40B4-BE49-F238E27FC236}">
                <a16:creationId xmlns:a16="http://schemas.microsoft.com/office/drawing/2014/main" id="{C7C72AF8-1382-A2C0-5D31-74223C47D17F}"/>
              </a:ext>
            </a:extLst>
          </p:cNvPr>
          <p:cNvSpPr/>
          <p:nvPr/>
        </p:nvSpPr>
        <p:spPr>
          <a:xfrm>
            <a:off x="403535" y="1148690"/>
            <a:ext cx="2497454" cy="461665"/>
          </a:xfrm>
          <a:prstGeom prst="rect">
            <a:avLst/>
          </a:prstGeom>
        </p:spPr>
        <p:txBody>
          <a:bodyPr wrap="square">
            <a:spAutoFit/>
          </a:bodyPr>
          <a:lstStyle/>
          <a:p>
            <a:pPr lvl="0"/>
            <a:r>
              <a:rPr lang="en-US" sz="2400" u="sng" spc="-150" dirty="0">
                <a:solidFill>
                  <a:srgbClr val="135D7F"/>
                </a:solidFill>
                <a:latin typeface="Arial" panose="020B0604020202020204" pitchFamily="34" charset="0"/>
                <a:ea typeface="Open Sans" pitchFamily="2" charset="0"/>
                <a:cs typeface="Arial" panose="020B0604020202020204" pitchFamily="34" charset="0"/>
              </a:rPr>
              <a:t>Minerva at WEST</a:t>
            </a:r>
          </a:p>
        </p:txBody>
      </p:sp>
      <p:sp>
        <p:nvSpPr>
          <p:cNvPr id="73" name="Rectangle 72">
            <a:extLst>
              <a:ext uri="{FF2B5EF4-FFF2-40B4-BE49-F238E27FC236}">
                <a16:creationId xmlns:a16="http://schemas.microsoft.com/office/drawing/2014/main" id="{F2493A24-A484-3DB8-735C-D135ED27FB2B}"/>
              </a:ext>
            </a:extLst>
          </p:cNvPr>
          <p:cNvSpPr/>
          <p:nvPr/>
        </p:nvSpPr>
        <p:spPr>
          <a:xfrm>
            <a:off x="7265408" y="1169231"/>
            <a:ext cx="4712677" cy="461665"/>
          </a:xfrm>
          <a:prstGeom prst="rect">
            <a:avLst/>
          </a:prstGeom>
        </p:spPr>
        <p:txBody>
          <a:bodyPr wrap="square">
            <a:spAutoFit/>
          </a:bodyPr>
          <a:lstStyle/>
          <a:p>
            <a:pPr lvl="0"/>
            <a:r>
              <a:rPr lang="en-US" sz="2400" u="sng" spc="-150" dirty="0">
                <a:solidFill>
                  <a:srgbClr val="135D7F"/>
                </a:solidFill>
                <a:latin typeface="Arial" panose="020B0604020202020204" pitchFamily="34" charset="0"/>
                <a:ea typeface="Open Sans" pitchFamily="2" charset="0"/>
                <a:cs typeface="Arial" panose="020B0604020202020204" pitchFamily="34" charset="0"/>
              </a:rPr>
              <a:t>IMAS + multi-machine deployment </a:t>
            </a:r>
          </a:p>
        </p:txBody>
      </p:sp>
      <p:pic>
        <p:nvPicPr>
          <p:cNvPr id="5" name="Picture 4">
            <a:extLst>
              <a:ext uri="{FF2B5EF4-FFF2-40B4-BE49-F238E27FC236}">
                <a16:creationId xmlns:a16="http://schemas.microsoft.com/office/drawing/2014/main" id="{FF9AF1B1-F937-DE78-3C71-3F96A6582E85}"/>
              </a:ext>
            </a:extLst>
          </p:cNvPr>
          <p:cNvPicPr>
            <a:picLocks noChangeAspect="1"/>
          </p:cNvPicPr>
          <p:nvPr/>
        </p:nvPicPr>
        <p:blipFill>
          <a:blip r:embed="rId3"/>
          <a:stretch>
            <a:fillRect/>
          </a:stretch>
        </p:blipFill>
        <p:spPr>
          <a:xfrm>
            <a:off x="3354078" y="1614359"/>
            <a:ext cx="3516716" cy="4975119"/>
          </a:xfrm>
          <a:prstGeom prst="rect">
            <a:avLst/>
          </a:prstGeom>
        </p:spPr>
      </p:pic>
      <p:pic>
        <p:nvPicPr>
          <p:cNvPr id="9" name="Picture 2">
            <a:extLst>
              <a:ext uri="{FF2B5EF4-FFF2-40B4-BE49-F238E27FC236}">
                <a16:creationId xmlns:a16="http://schemas.microsoft.com/office/drawing/2014/main" id="{024C3039-0231-B739-3616-4BEE80E304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06" y="1644432"/>
            <a:ext cx="3186112" cy="490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ASDEX Upgrade Tokamak [2048x1635] : r ...">
            <a:extLst>
              <a:ext uri="{FF2B5EF4-FFF2-40B4-BE49-F238E27FC236}">
                <a16:creationId xmlns:a16="http://schemas.microsoft.com/office/drawing/2014/main" id="{FA394F13-5812-7B91-269C-269E66D449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60305" y="1614359"/>
            <a:ext cx="1622951"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WEST (formerly Tore Supra) - Wikipedia">
            <a:extLst>
              <a:ext uri="{FF2B5EF4-FFF2-40B4-BE49-F238E27FC236}">
                <a16:creationId xmlns:a16="http://schemas.microsoft.com/office/drawing/2014/main" id="{ADDBA786-8D19-3140-0F6D-C67A5C20836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60305" y="2755788"/>
            <a:ext cx="1622951"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核融合実験炉ITERの目的・使命とは？ - 核融 ...">
            <a:extLst>
              <a:ext uri="{FF2B5EF4-FFF2-40B4-BE49-F238E27FC236}">
                <a16:creationId xmlns:a16="http://schemas.microsoft.com/office/drawing/2014/main" id="{1A686428-8813-DCD8-7A5B-73D4293B1BC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60305" y="3885494"/>
            <a:ext cx="17712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Installing IMAS-Python - IMAS-Python 2 ...">
            <a:extLst>
              <a:ext uri="{FF2B5EF4-FFF2-40B4-BE49-F238E27FC236}">
                <a16:creationId xmlns:a16="http://schemas.microsoft.com/office/drawing/2014/main" id="{C7890F0A-C0BE-EAA6-3755-4022C424F0A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11989" y="2856605"/>
            <a:ext cx="1848856" cy="1769240"/>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Connector: Elbow 15">
            <a:extLst>
              <a:ext uri="{FF2B5EF4-FFF2-40B4-BE49-F238E27FC236}">
                <a16:creationId xmlns:a16="http://schemas.microsoft.com/office/drawing/2014/main" id="{BEF5F5A9-2A5E-85A5-5913-9F1934351C16}"/>
              </a:ext>
            </a:extLst>
          </p:cNvPr>
          <p:cNvCxnSpPr>
            <a:cxnSpLocks/>
            <a:stCxn id="10" idx="3"/>
            <a:endCxn id="15" idx="0"/>
          </p:cNvCxnSpPr>
          <p:nvPr/>
        </p:nvCxnSpPr>
        <p:spPr>
          <a:xfrm>
            <a:off x="8983256" y="2154359"/>
            <a:ext cx="2053161" cy="702246"/>
          </a:xfrm>
          <a:prstGeom prst="bentConnector2">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21" name="Picture 8" descr="JT-60SA">
            <a:extLst>
              <a:ext uri="{FF2B5EF4-FFF2-40B4-BE49-F238E27FC236}">
                <a16:creationId xmlns:a16="http://schemas.microsoft.com/office/drawing/2014/main" id="{69FD9F9A-455A-2E30-E7F4-D5CF3BD467C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69338" y="5015200"/>
            <a:ext cx="2857500" cy="1600200"/>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Connector: Elbow 22">
            <a:extLst>
              <a:ext uri="{FF2B5EF4-FFF2-40B4-BE49-F238E27FC236}">
                <a16:creationId xmlns:a16="http://schemas.microsoft.com/office/drawing/2014/main" id="{C823D39D-BA99-27E4-36D0-87AD3027A9DE}"/>
              </a:ext>
            </a:extLst>
          </p:cNvPr>
          <p:cNvCxnSpPr>
            <a:cxnSpLocks/>
            <a:stCxn id="13" idx="3"/>
            <a:endCxn id="15" idx="1"/>
          </p:cNvCxnSpPr>
          <p:nvPr/>
        </p:nvCxnSpPr>
        <p:spPr>
          <a:xfrm flipV="1">
            <a:off x="9131505" y="3741225"/>
            <a:ext cx="980484" cy="684269"/>
          </a:xfrm>
          <a:prstGeom prst="bentConnector3">
            <a:avLst>
              <a:gd name="adj1" fmla="val 50000"/>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4" name="Connector: Elbow 23">
            <a:extLst>
              <a:ext uri="{FF2B5EF4-FFF2-40B4-BE49-F238E27FC236}">
                <a16:creationId xmlns:a16="http://schemas.microsoft.com/office/drawing/2014/main" id="{9827334D-CE86-F758-4463-CBCE2B12B6B0}"/>
              </a:ext>
            </a:extLst>
          </p:cNvPr>
          <p:cNvCxnSpPr>
            <a:cxnSpLocks/>
            <a:stCxn id="12" idx="3"/>
            <a:endCxn id="15" idx="1"/>
          </p:cNvCxnSpPr>
          <p:nvPr/>
        </p:nvCxnSpPr>
        <p:spPr>
          <a:xfrm>
            <a:off x="8983256" y="3295788"/>
            <a:ext cx="1128733" cy="445437"/>
          </a:xfrm>
          <a:prstGeom prst="bentConnector3">
            <a:avLst>
              <a:gd name="adj1" fmla="val 33382"/>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5" name="Connector: Elbow 24">
            <a:extLst>
              <a:ext uri="{FF2B5EF4-FFF2-40B4-BE49-F238E27FC236}">
                <a16:creationId xmlns:a16="http://schemas.microsoft.com/office/drawing/2014/main" id="{E4A22FD4-BDEE-C2CA-2CEC-81A709BBE2AD}"/>
              </a:ext>
            </a:extLst>
          </p:cNvPr>
          <p:cNvCxnSpPr>
            <a:cxnSpLocks/>
            <a:stCxn id="21" idx="3"/>
            <a:endCxn id="15" idx="2"/>
          </p:cNvCxnSpPr>
          <p:nvPr/>
        </p:nvCxnSpPr>
        <p:spPr>
          <a:xfrm flipV="1">
            <a:off x="10226838" y="4625845"/>
            <a:ext cx="809579" cy="1189455"/>
          </a:xfrm>
          <a:prstGeom prst="bentConnector2">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6350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3">
            <a:extLst>
              <a:ext uri="{FF2B5EF4-FFF2-40B4-BE49-F238E27FC236}">
                <a16:creationId xmlns:a16="http://schemas.microsoft.com/office/drawing/2014/main" id="{C438B5B8-CA14-BEB6-EAA3-3456B1FDD9EB}"/>
              </a:ext>
            </a:extLst>
          </p:cNvPr>
          <p:cNvSpPr txBox="1"/>
          <p:nvPr/>
        </p:nvSpPr>
        <p:spPr>
          <a:xfrm>
            <a:off x="110832" y="78478"/>
            <a:ext cx="12081167" cy="1077218"/>
          </a:xfrm>
          <a:prstGeom prst="rect">
            <a:avLst/>
          </a:prstGeom>
          <a:noFill/>
        </p:spPr>
        <p:txBody>
          <a:bodyPr wrap="square" rtlCol="0" anchor="t">
            <a:spAutoFit/>
          </a:bodyPr>
          <a:lstStyle/>
          <a:p>
            <a:r>
              <a:rPr lang="en-GB" sz="3200" b="1" spc="-150" dirty="0">
                <a:solidFill>
                  <a:schemeClr val="accent1"/>
                </a:solidFill>
                <a:latin typeface="Arial" panose="020B0604020202020204" pitchFamily="34" charset="0"/>
                <a:ea typeface="Open Sans" pitchFamily="2" charset="0"/>
                <a:cs typeface="Arial" panose="020B0604020202020204" pitchFamily="34" charset="0"/>
              </a:rPr>
              <a:t>This presentation reports on Integrated / Joint Data Analysis Schemes for ITER’s diagnostic commissioning and calibration.</a:t>
            </a:r>
            <a:endParaRPr lang="en-US" sz="3200" b="1" spc="-150" dirty="0">
              <a:solidFill>
                <a:schemeClr val="accent1"/>
              </a:solidFill>
              <a:latin typeface="Arial" panose="020B0604020202020204" pitchFamily="34" charset="0"/>
              <a:ea typeface="Open Sans" pitchFamily="2" charset="0"/>
              <a:cs typeface="Arial" panose="020B0604020202020204" pitchFamily="34" charset="0"/>
            </a:endParaRPr>
          </a:p>
        </p:txBody>
      </p:sp>
      <p:sp>
        <p:nvSpPr>
          <p:cNvPr id="70" name="Rectangle 69"/>
          <p:cNvSpPr/>
          <p:nvPr/>
        </p:nvSpPr>
        <p:spPr>
          <a:xfrm>
            <a:off x="3786869" y="1148689"/>
            <a:ext cx="3083925" cy="461665"/>
          </a:xfrm>
          <a:prstGeom prst="rect">
            <a:avLst/>
          </a:prstGeom>
        </p:spPr>
        <p:txBody>
          <a:bodyPr wrap="square">
            <a:spAutoFit/>
          </a:bodyPr>
          <a:lstStyle/>
          <a:p>
            <a:pPr lvl="0"/>
            <a:r>
              <a:rPr lang="en-US" sz="2400" u="sng" spc="-150" dirty="0">
                <a:solidFill>
                  <a:srgbClr val="135D7F"/>
                </a:solidFill>
                <a:latin typeface="Arial" panose="020B0604020202020204" pitchFamily="34" charset="0"/>
                <a:ea typeface="Open Sans" pitchFamily="2" charset="0"/>
                <a:cs typeface="Arial" panose="020B0604020202020204" pitchFamily="34" charset="0"/>
              </a:rPr>
              <a:t>IDA at JT-60SA</a:t>
            </a:r>
          </a:p>
        </p:txBody>
      </p:sp>
      <p:sp>
        <p:nvSpPr>
          <p:cNvPr id="72" name="Rectangle 71"/>
          <p:cNvSpPr/>
          <p:nvPr/>
        </p:nvSpPr>
        <p:spPr>
          <a:xfrm>
            <a:off x="403535" y="1148690"/>
            <a:ext cx="2497454" cy="461665"/>
          </a:xfrm>
          <a:prstGeom prst="rect">
            <a:avLst/>
          </a:prstGeom>
        </p:spPr>
        <p:txBody>
          <a:bodyPr wrap="square">
            <a:spAutoFit/>
          </a:bodyPr>
          <a:lstStyle/>
          <a:p>
            <a:pPr lvl="0"/>
            <a:r>
              <a:rPr lang="en-US" sz="2400" u="sng" spc="-150" dirty="0">
                <a:solidFill>
                  <a:srgbClr val="135D7F"/>
                </a:solidFill>
                <a:latin typeface="Arial" panose="020B0604020202020204" pitchFamily="34" charset="0"/>
                <a:ea typeface="Open Sans" pitchFamily="2" charset="0"/>
                <a:cs typeface="Arial" panose="020B0604020202020204" pitchFamily="34" charset="0"/>
              </a:rPr>
              <a:t>Minerva at WEST</a:t>
            </a:r>
          </a:p>
        </p:txBody>
      </p:sp>
      <p:sp>
        <p:nvSpPr>
          <p:cNvPr id="73" name="Rectangle 72"/>
          <p:cNvSpPr/>
          <p:nvPr/>
        </p:nvSpPr>
        <p:spPr>
          <a:xfrm>
            <a:off x="7265408" y="1169231"/>
            <a:ext cx="4712677" cy="461665"/>
          </a:xfrm>
          <a:prstGeom prst="rect">
            <a:avLst/>
          </a:prstGeom>
        </p:spPr>
        <p:txBody>
          <a:bodyPr wrap="square">
            <a:spAutoFit/>
          </a:bodyPr>
          <a:lstStyle/>
          <a:p>
            <a:pPr lvl="0"/>
            <a:r>
              <a:rPr lang="en-US" sz="2400" u="sng" spc="-150" dirty="0">
                <a:solidFill>
                  <a:srgbClr val="135D7F"/>
                </a:solidFill>
                <a:latin typeface="Arial" panose="020B0604020202020204" pitchFamily="34" charset="0"/>
                <a:ea typeface="Open Sans" pitchFamily="2" charset="0"/>
                <a:cs typeface="Arial" panose="020B0604020202020204" pitchFamily="34" charset="0"/>
              </a:rPr>
              <a:t>IMAS + multi-machine deployment </a:t>
            </a:r>
          </a:p>
        </p:txBody>
      </p:sp>
      <p:pic>
        <p:nvPicPr>
          <p:cNvPr id="5" name="Picture 4">
            <a:extLst>
              <a:ext uri="{FF2B5EF4-FFF2-40B4-BE49-F238E27FC236}">
                <a16:creationId xmlns:a16="http://schemas.microsoft.com/office/drawing/2014/main" id="{FCAB82E9-C56B-7AF0-1E9E-680C6FFF6A7E}"/>
              </a:ext>
            </a:extLst>
          </p:cNvPr>
          <p:cNvPicPr>
            <a:picLocks noChangeAspect="1"/>
          </p:cNvPicPr>
          <p:nvPr/>
        </p:nvPicPr>
        <p:blipFill>
          <a:blip r:embed="rId3"/>
          <a:stretch>
            <a:fillRect/>
          </a:stretch>
        </p:blipFill>
        <p:spPr>
          <a:xfrm>
            <a:off x="3354078" y="1614359"/>
            <a:ext cx="3516716" cy="4975119"/>
          </a:xfrm>
          <a:prstGeom prst="rect">
            <a:avLst/>
          </a:prstGeom>
        </p:spPr>
      </p:pic>
      <p:pic>
        <p:nvPicPr>
          <p:cNvPr id="9" name="Picture 2">
            <a:extLst>
              <a:ext uri="{FF2B5EF4-FFF2-40B4-BE49-F238E27FC236}">
                <a16:creationId xmlns:a16="http://schemas.microsoft.com/office/drawing/2014/main" id="{9783AE05-4441-7062-FF5C-1597926024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06" y="1644432"/>
            <a:ext cx="3186112" cy="490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ASDEX Upgrade Tokamak [2048x1635] : r ...">
            <a:extLst>
              <a:ext uri="{FF2B5EF4-FFF2-40B4-BE49-F238E27FC236}">
                <a16:creationId xmlns:a16="http://schemas.microsoft.com/office/drawing/2014/main" id="{ACF5C81C-CF5F-B657-8AC4-B676057B8E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60305" y="1614359"/>
            <a:ext cx="1622951"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WEST (formerly Tore Supra) - Wikipedia">
            <a:extLst>
              <a:ext uri="{FF2B5EF4-FFF2-40B4-BE49-F238E27FC236}">
                <a16:creationId xmlns:a16="http://schemas.microsoft.com/office/drawing/2014/main" id="{38F04241-54EE-D9C7-A3CC-8EEBBCCA045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60305" y="2755788"/>
            <a:ext cx="1622951"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核融合実験炉ITERの目的・使命とは？ - 核融 ...">
            <a:extLst>
              <a:ext uri="{FF2B5EF4-FFF2-40B4-BE49-F238E27FC236}">
                <a16:creationId xmlns:a16="http://schemas.microsoft.com/office/drawing/2014/main" id="{7BE75D09-4A1F-D006-BDCE-A6BEE46C802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60305" y="3885494"/>
            <a:ext cx="17712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Installing IMAS-Python - IMAS-Python 2 ...">
            <a:extLst>
              <a:ext uri="{FF2B5EF4-FFF2-40B4-BE49-F238E27FC236}">
                <a16:creationId xmlns:a16="http://schemas.microsoft.com/office/drawing/2014/main" id="{F6569F16-D815-736B-FA69-BC957B6CF87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11989" y="2856605"/>
            <a:ext cx="1848856" cy="1769240"/>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Connector: Elbow 15">
            <a:extLst>
              <a:ext uri="{FF2B5EF4-FFF2-40B4-BE49-F238E27FC236}">
                <a16:creationId xmlns:a16="http://schemas.microsoft.com/office/drawing/2014/main" id="{08605709-53CB-8263-96A2-2A7727C7DF48}"/>
              </a:ext>
            </a:extLst>
          </p:cNvPr>
          <p:cNvCxnSpPr>
            <a:cxnSpLocks/>
            <a:stCxn id="10" idx="3"/>
            <a:endCxn id="15" idx="0"/>
          </p:cNvCxnSpPr>
          <p:nvPr/>
        </p:nvCxnSpPr>
        <p:spPr>
          <a:xfrm>
            <a:off x="8983256" y="2154359"/>
            <a:ext cx="2053161" cy="702246"/>
          </a:xfrm>
          <a:prstGeom prst="bentConnector2">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21" name="Picture 8" descr="JT-60SA">
            <a:extLst>
              <a:ext uri="{FF2B5EF4-FFF2-40B4-BE49-F238E27FC236}">
                <a16:creationId xmlns:a16="http://schemas.microsoft.com/office/drawing/2014/main" id="{6F20CA8A-9779-2C77-76F4-1FF90808127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69338" y="5015200"/>
            <a:ext cx="2857500" cy="1600200"/>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Connector: Elbow 22">
            <a:extLst>
              <a:ext uri="{FF2B5EF4-FFF2-40B4-BE49-F238E27FC236}">
                <a16:creationId xmlns:a16="http://schemas.microsoft.com/office/drawing/2014/main" id="{48128C5F-B598-2C2E-FE4C-07836DEA28BF}"/>
              </a:ext>
            </a:extLst>
          </p:cNvPr>
          <p:cNvCxnSpPr>
            <a:cxnSpLocks/>
            <a:stCxn id="13" idx="3"/>
            <a:endCxn id="15" idx="1"/>
          </p:cNvCxnSpPr>
          <p:nvPr/>
        </p:nvCxnSpPr>
        <p:spPr>
          <a:xfrm flipV="1">
            <a:off x="9131505" y="3741225"/>
            <a:ext cx="980484" cy="684269"/>
          </a:xfrm>
          <a:prstGeom prst="bentConnector3">
            <a:avLst>
              <a:gd name="adj1" fmla="val 50000"/>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4" name="Connector: Elbow 23">
            <a:extLst>
              <a:ext uri="{FF2B5EF4-FFF2-40B4-BE49-F238E27FC236}">
                <a16:creationId xmlns:a16="http://schemas.microsoft.com/office/drawing/2014/main" id="{8FEF12E6-574C-2623-F0D7-D18819C5E202}"/>
              </a:ext>
            </a:extLst>
          </p:cNvPr>
          <p:cNvCxnSpPr>
            <a:cxnSpLocks/>
            <a:stCxn id="12" idx="3"/>
            <a:endCxn id="15" idx="1"/>
          </p:cNvCxnSpPr>
          <p:nvPr/>
        </p:nvCxnSpPr>
        <p:spPr>
          <a:xfrm>
            <a:off x="8983256" y="3295788"/>
            <a:ext cx="1128733" cy="445437"/>
          </a:xfrm>
          <a:prstGeom prst="bentConnector3">
            <a:avLst>
              <a:gd name="adj1" fmla="val 33382"/>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5" name="Connector: Elbow 24">
            <a:extLst>
              <a:ext uri="{FF2B5EF4-FFF2-40B4-BE49-F238E27FC236}">
                <a16:creationId xmlns:a16="http://schemas.microsoft.com/office/drawing/2014/main" id="{0FD7E888-4953-57EE-9491-485516731D17}"/>
              </a:ext>
            </a:extLst>
          </p:cNvPr>
          <p:cNvCxnSpPr>
            <a:cxnSpLocks/>
            <a:stCxn id="21" idx="3"/>
            <a:endCxn id="15" idx="2"/>
          </p:cNvCxnSpPr>
          <p:nvPr/>
        </p:nvCxnSpPr>
        <p:spPr>
          <a:xfrm flipV="1">
            <a:off x="10226838" y="4625845"/>
            <a:ext cx="809579" cy="1189455"/>
          </a:xfrm>
          <a:prstGeom prst="bentConnector2">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2270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5AF517F-C2D7-720B-24EE-AA50F7E04AE0}"/>
              </a:ext>
            </a:extLst>
          </p:cNvPr>
          <p:cNvGrpSpPr/>
          <p:nvPr/>
        </p:nvGrpSpPr>
        <p:grpSpPr>
          <a:xfrm>
            <a:off x="-1" y="-11195"/>
            <a:ext cx="12072257" cy="6812814"/>
            <a:chOff x="-1" y="-11195"/>
            <a:chExt cx="12072257" cy="6812814"/>
          </a:xfrm>
        </p:grpSpPr>
        <p:pic>
          <p:nvPicPr>
            <p:cNvPr id="3" name="Picture 2">
              <a:extLst>
                <a:ext uri="{FF2B5EF4-FFF2-40B4-BE49-F238E27FC236}">
                  <a16:creationId xmlns:a16="http://schemas.microsoft.com/office/drawing/2014/main" id="{E10459AC-B081-5FC6-BB3B-DC5DC4E48F1E}"/>
                </a:ext>
              </a:extLst>
            </p:cNvPr>
            <p:cNvPicPr>
              <a:picLocks noChangeAspect="1"/>
            </p:cNvPicPr>
            <p:nvPr/>
          </p:nvPicPr>
          <p:blipFill>
            <a:blip r:embed="rId2"/>
            <a:stretch>
              <a:fillRect/>
            </a:stretch>
          </p:blipFill>
          <p:spPr>
            <a:xfrm>
              <a:off x="-1" y="-11195"/>
              <a:ext cx="12072257" cy="6812814"/>
            </a:xfrm>
            <a:prstGeom prst="rect">
              <a:avLst/>
            </a:prstGeom>
          </p:spPr>
        </p:pic>
        <p:sp>
          <p:nvSpPr>
            <p:cNvPr id="2" name="Rectangle 1">
              <a:extLst>
                <a:ext uri="{FF2B5EF4-FFF2-40B4-BE49-F238E27FC236}">
                  <a16:creationId xmlns:a16="http://schemas.microsoft.com/office/drawing/2014/main" id="{AF95AF07-8A6B-A4A5-DDFA-4F14FEE87831}"/>
                </a:ext>
              </a:extLst>
            </p:cNvPr>
            <p:cNvSpPr/>
            <p:nvPr/>
          </p:nvSpPr>
          <p:spPr>
            <a:xfrm>
              <a:off x="609600" y="6192253"/>
              <a:ext cx="5839326" cy="304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391375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3">
            <a:extLst>
              <a:ext uri="{FF2B5EF4-FFF2-40B4-BE49-F238E27FC236}">
                <a16:creationId xmlns:a16="http://schemas.microsoft.com/office/drawing/2014/main" id="{D49AADDE-75DE-7235-75A5-3AA545848F39}"/>
              </a:ext>
            </a:extLst>
          </p:cNvPr>
          <p:cNvSpPr txBox="1"/>
          <p:nvPr/>
        </p:nvSpPr>
        <p:spPr>
          <a:xfrm>
            <a:off x="55416" y="0"/>
            <a:ext cx="12081167" cy="1077218"/>
          </a:xfrm>
          <a:prstGeom prst="rect">
            <a:avLst/>
          </a:prstGeom>
          <a:noFill/>
        </p:spPr>
        <p:txBody>
          <a:bodyPr wrap="square" rtlCol="0" anchor="t">
            <a:spAutoFit/>
          </a:bodyPr>
          <a:lstStyle/>
          <a:p>
            <a:r>
              <a:rPr lang="en-US" sz="3200" b="1" spc="-150" dirty="0">
                <a:solidFill>
                  <a:schemeClr val="accent1"/>
                </a:solidFill>
                <a:latin typeface="Arial" panose="020B0604020202020204" pitchFamily="34" charset="0"/>
                <a:ea typeface="Open Sans" pitchFamily="2" charset="0"/>
                <a:cs typeface="Arial" panose="020B0604020202020204" pitchFamily="34" charset="0"/>
              </a:rPr>
              <a:t>ITER is prototyping a </a:t>
            </a:r>
            <a:r>
              <a:rPr lang="en-GB" sz="3200" b="1" spc="-150" dirty="0">
                <a:solidFill>
                  <a:schemeClr val="accent1"/>
                </a:solidFill>
                <a:latin typeface="Arial" panose="020B0604020202020204" pitchFamily="34" charset="0"/>
                <a:ea typeface="Open Sans" pitchFamily="2" charset="0"/>
                <a:cs typeface="Arial" panose="020B0604020202020204" pitchFamily="34" charset="0"/>
              </a:rPr>
              <a:t>Data Analysis and Interpretation platform using the Minerva framework (for delivery end of January 2026)</a:t>
            </a:r>
            <a:endParaRPr lang="en-US" sz="3200" b="1" spc="-150" dirty="0">
              <a:solidFill>
                <a:schemeClr val="accent1"/>
              </a:solidFill>
              <a:latin typeface="Arial" panose="020B0604020202020204" pitchFamily="34" charset="0"/>
              <a:ea typeface="Open Sans" pitchFamily="2" charset="0"/>
              <a:cs typeface="Arial" panose="020B0604020202020204" pitchFamily="34" charset="0"/>
            </a:endParaRPr>
          </a:p>
        </p:txBody>
      </p:sp>
      <p:sp>
        <p:nvSpPr>
          <p:cNvPr id="3" name="Rectangle 2">
            <a:extLst>
              <a:ext uri="{FF2B5EF4-FFF2-40B4-BE49-F238E27FC236}">
                <a16:creationId xmlns:a16="http://schemas.microsoft.com/office/drawing/2014/main" id="{6196C14B-A55C-447D-83A0-085094142EDC}"/>
              </a:ext>
            </a:extLst>
          </p:cNvPr>
          <p:cNvSpPr/>
          <p:nvPr/>
        </p:nvSpPr>
        <p:spPr>
          <a:xfrm>
            <a:off x="0" y="1063573"/>
            <a:ext cx="12081168" cy="461665"/>
          </a:xfrm>
          <a:prstGeom prst="rect">
            <a:avLst/>
          </a:prstGeom>
        </p:spPr>
        <p:txBody>
          <a:bodyPr wrap="square">
            <a:spAutoFit/>
          </a:bodyPr>
          <a:lstStyle/>
          <a:p>
            <a:r>
              <a:rPr lang="en-GB" sz="2400" spc="-150" dirty="0">
                <a:solidFill>
                  <a:srgbClr val="135D7F"/>
                </a:solidFill>
                <a:latin typeface="Arial" panose="020B0604020202020204" pitchFamily="34" charset="0"/>
                <a:ea typeface="Open Sans" pitchFamily="2" charset="0"/>
                <a:cs typeface="Arial" panose="020B0604020202020204" pitchFamily="34" charset="0"/>
              </a:rPr>
              <a:t>Enable routine Bayesian inference of plasma and parameters for a given set of measurements.</a:t>
            </a:r>
          </a:p>
        </p:txBody>
      </p:sp>
      <p:sp>
        <p:nvSpPr>
          <p:cNvPr id="7" name="TextBox 6">
            <a:extLst>
              <a:ext uri="{FF2B5EF4-FFF2-40B4-BE49-F238E27FC236}">
                <a16:creationId xmlns:a16="http://schemas.microsoft.com/office/drawing/2014/main" id="{E7AA8EE9-D5D1-C8DB-C082-25F5FA7D3523}"/>
              </a:ext>
            </a:extLst>
          </p:cNvPr>
          <p:cNvSpPr txBox="1"/>
          <p:nvPr/>
        </p:nvSpPr>
        <p:spPr>
          <a:xfrm>
            <a:off x="1" y="1461436"/>
            <a:ext cx="11992936" cy="1569660"/>
          </a:xfrm>
          <a:prstGeom prst="rect">
            <a:avLst/>
          </a:prstGeom>
          <a:noFill/>
        </p:spPr>
        <p:txBody>
          <a:bodyPr wrap="square">
            <a:spAutoFit/>
          </a:bodyPr>
          <a:lstStyle/>
          <a:p>
            <a:r>
              <a:rPr lang="en-GB" sz="2400" b="1" dirty="0"/>
              <a:t>Create inference schemes for plasma parameters:</a:t>
            </a:r>
          </a:p>
          <a:p>
            <a:pPr marL="800100" lvl="1" indent="-342900">
              <a:buFont typeface="Arial" panose="020B0604020202020204" pitchFamily="34" charset="0"/>
              <a:buChar char="•"/>
            </a:pPr>
            <a:r>
              <a:rPr lang="en-GB" sz="2400" dirty="0"/>
              <a:t>Interferometers (for ITER: TIP, DIP)</a:t>
            </a:r>
          </a:p>
          <a:p>
            <a:pPr marL="800100" lvl="1" indent="-342900">
              <a:buFont typeface="Arial" panose="020B0604020202020204" pitchFamily="34" charset="0"/>
              <a:buChar char="•"/>
            </a:pPr>
            <a:r>
              <a:rPr lang="en-GB" sz="2400" dirty="0"/>
              <a:t>Thomson scattering (for ITER: core and edge systems)</a:t>
            </a:r>
          </a:p>
          <a:p>
            <a:pPr marL="800100" lvl="1" indent="-342900">
              <a:buFont typeface="Arial" panose="020B0604020202020204" pitchFamily="34" charset="0"/>
              <a:buChar char="•"/>
            </a:pPr>
            <a:r>
              <a:rPr lang="en-GB" sz="2400" dirty="0"/>
              <a:t>Electron cyclotron emission</a:t>
            </a:r>
          </a:p>
        </p:txBody>
      </p:sp>
      <p:sp>
        <p:nvSpPr>
          <p:cNvPr id="11" name="TextBox 10">
            <a:extLst>
              <a:ext uri="{FF2B5EF4-FFF2-40B4-BE49-F238E27FC236}">
                <a16:creationId xmlns:a16="http://schemas.microsoft.com/office/drawing/2014/main" id="{B3A87055-09B2-CC20-71BB-A212F75E4035}"/>
              </a:ext>
            </a:extLst>
          </p:cNvPr>
          <p:cNvSpPr txBox="1"/>
          <p:nvPr/>
        </p:nvSpPr>
        <p:spPr>
          <a:xfrm>
            <a:off x="0" y="2984704"/>
            <a:ext cx="12136583" cy="1938992"/>
          </a:xfrm>
          <a:prstGeom prst="rect">
            <a:avLst/>
          </a:prstGeom>
          <a:noFill/>
        </p:spPr>
        <p:txBody>
          <a:bodyPr wrap="square">
            <a:spAutoFit/>
          </a:bodyPr>
          <a:lstStyle/>
          <a:p>
            <a:r>
              <a:rPr lang="en-GB" sz="2400" b="1" dirty="0"/>
              <a:t>Develop forward models:</a:t>
            </a:r>
          </a:p>
          <a:p>
            <a:pPr marL="800100" lvl="1" indent="-342900">
              <a:buFont typeface="Arial" panose="020B0604020202020204" pitchFamily="34" charset="0"/>
              <a:buChar char="•"/>
            </a:pPr>
            <a:r>
              <a:rPr lang="en-GB" sz="2400" dirty="0"/>
              <a:t>10kHz Magnetics time series using spectral priors</a:t>
            </a:r>
          </a:p>
          <a:p>
            <a:pPr marL="800100" lvl="1" indent="-342900">
              <a:buFont typeface="Arial" panose="020B0604020202020204" pitchFamily="34" charset="0"/>
              <a:buChar char="•"/>
            </a:pPr>
            <a:r>
              <a:rPr lang="en-GB" sz="2400" dirty="0"/>
              <a:t>Core and edge Thomson scattering</a:t>
            </a:r>
          </a:p>
          <a:p>
            <a:pPr marL="800100" lvl="1" indent="-342900">
              <a:buFont typeface="Arial" panose="020B0604020202020204" pitchFamily="34" charset="0"/>
              <a:buChar char="•"/>
            </a:pPr>
            <a:r>
              <a:rPr lang="en-GB" sz="2400" dirty="0"/>
              <a:t>Electron cyclotron emission</a:t>
            </a:r>
          </a:p>
          <a:p>
            <a:pPr marL="800100" lvl="1" indent="-342900">
              <a:buFont typeface="Arial" panose="020B0604020202020204" pitchFamily="34" charset="0"/>
              <a:buChar char="•"/>
            </a:pPr>
            <a:r>
              <a:rPr lang="en-GB" sz="2400" dirty="0"/>
              <a:t>Diamagnetic loop</a:t>
            </a:r>
          </a:p>
        </p:txBody>
      </p:sp>
      <p:sp>
        <p:nvSpPr>
          <p:cNvPr id="15" name="TextBox 14">
            <a:extLst>
              <a:ext uri="{FF2B5EF4-FFF2-40B4-BE49-F238E27FC236}">
                <a16:creationId xmlns:a16="http://schemas.microsoft.com/office/drawing/2014/main" id="{060DAFC0-768D-CE41-DBD8-0BD69EA2FFB2}"/>
              </a:ext>
            </a:extLst>
          </p:cNvPr>
          <p:cNvSpPr txBox="1"/>
          <p:nvPr/>
        </p:nvSpPr>
        <p:spPr>
          <a:xfrm>
            <a:off x="0" y="4915815"/>
            <a:ext cx="12192000" cy="1569660"/>
          </a:xfrm>
          <a:prstGeom prst="rect">
            <a:avLst/>
          </a:prstGeom>
          <a:noFill/>
        </p:spPr>
        <p:txBody>
          <a:bodyPr wrap="square">
            <a:spAutoFit/>
          </a:bodyPr>
          <a:lstStyle/>
          <a:p>
            <a:r>
              <a:rPr lang="en-GB" sz="2400" b="1" dirty="0"/>
              <a:t>Combine the diagnostics in with Polarimeters and Magnetics:</a:t>
            </a:r>
          </a:p>
          <a:p>
            <a:pPr marL="800100" lvl="1" indent="-342900">
              <a:buFont typeface="Arial" panose="020B0604020202020204" pitchFamily="34" charset="0"/>
              <a:buChar char="•"/>
            </a:pPr>
            <a:r>
              <a:rPr lang="en-GB" sz="2400" dirty="0"/>
              <a:t>Current Tomography and force balance constraints</a:t>
            </a:r>
          </a:p>
          <a:p>
            <a:pPr marL="800100" lvl="1" indent="-342900">
              <a:buFont typeface="Arial" panose="020B0604020202020204" pitchFamily="34" charset="0"/>
              <a:buChar char="•"/>
            </a:pPr>
            <a:r>
              <a:rPr lang="en-GB" sz="2400" dirty="0"/>
              <a:t>Use framework to infer: </a:t>
            </a:r>
            <a:r>
              <a:rPr lang="en-GB" sz="2400" dirty="0">
                <a:solidFill>
                  <a:srgbClr val="3D83AB"/>
                </a:solidFill>
              </a:rPr>
              <a:t>electron density and temperature profiles, plasma current, li, beta, loop voltage, and flux surface topology.</a:t>
            </a:r>
          </a:p>
        </p:txBody>
      </p:sp>
    </p:spTree>
    <p:extLst>
      <p:ext uri="{BB962C8B-B14F-4D97-AF65-F5344CB8AC3E}">
        <p14:creationId xmlns:p14="http://schemas.microsoft.com/office/powerpoint/2010/main" val="33399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graphicFrame>
            <p:nvGraphicFramePr>
              <p:cNvPr id="5" name="Table 4">
                <a:extLst>
                  <a:ext uri="{FF2B5EF4-FFF2-40B4-BE49-F238E27FC236}">
                    <a16:creationId xmlns:a16="http://schemas.microsoft.com/office/drawing/2014/main" id="{CDF16CBA-FBF0-6EE4-C762-CC274EFE10E5}"/>
                  </a:ext>
                </a:extLst>
              </p:cNvPr>
              <p:cNvGraphicFramePr>
                <a:graphicFrameLocks noGrp="1"/>
              </p:cNvGraphicFramePr>
              <p:nvPr>
                <p:extLst>
                  <p:ext uri="{D42A27DB-BD31-4B8C-83A1-F6EECF244321}">
                    <p14:modId xmlns:p14="http://schemas.microsoft.com/office/powerpoint/2010/main" val="4054048878"/>
                  </p:ext>
                </p:extLst>
              </p:nvPr>
            </p:nvGraphicFramePr>
            <p:xfrm>
              <a:off x="0" y="1388099"/>
              <a:ext cx="12191999" cy="4549663"/>
            </p:xfrm>
            <a:graphic>
              <a:graphicData uri="http://schemas.openxmlformats.org/drawingml/2006/table">
                <a:tbl>
                  <a:tblPr/>
                  <a:tblGrid>
                    <a:gridCol w="1957137">
                      <a:extLst>
                        <a:ext uri="{9D8B030D-6E8A-4147-A177-3AD203B41FA5}">
                          <a16:colId xmlns:a16="http://schemas.microsoft.com/office/drawing/2014/main" val="2045505205"/>
                        </a:ext>
                      </a:extLst>
                    </a:gridCol>
                    <a:gridCol w="3562992">
                      <a:extLst>
                        <a:ext uri="{9D8B030D-6E8A-4147-A177-3AD203B41FA5}">
                          <a16:colId xmlns:a16="http://schemas.microsoft.com/office/drawing/2014/main" val="1327138704"/>
                        </a:ext>
                      </a:extLst>
                    </a:gridCol>
                    <a:gridCol w="6671870">
                      <a:extLst>
                        <a:ext uri="{9D8B030D-6E8A-4147-A177-3AD203B41FA5}">
                          <a16:colId xmlns:a16="http://schemas.microsoft.com/office/drawing/2014/main" val="4147007635"/>
                        </a:ext>
                      </a:extLst>
                    </a:gridCol>
                  </a:tblGrid>
                  <a:tr h="376042">
                    <a:tc>
                      <a:txBody>
                        <a:bodyPr/>
                        <a:lstStyle/>
                        <a:p>
                          <a:pPr algn="l"/>
                          <a:r>
                            <a:rPr lang="en-GB" sz="2400" b="1">
                              <a:solidFill>
                                <a:srgbClr val="003D58"/>
                              </a:solidFill>
                              <a:effectLst/>
                              <a:latin typeface="+mn-lt"/>
                            </a:rPr>
                            <a:t>Diagnostic</a:t>
                          </a:r>
                        </a:p>
                      </a:txBody>
                      <a:tcPr marL="53720" marR="53720" marT="26860" marB="26860" anchor="ctr">
                        <a:lnL w="12700" cap="flat" cmpd="sng" algn="ctr">
                          <a:solidFill>
                            <a:srgbClr val="E0E1E6"/>
                          </a:solidFill>
                          <a:prstDash val="solid"/>
                          <a:round/>
                          <a:headEnd type="none" w="med" len="med"/>
                          <a:tailEnd type="none" w="med" len="med"/>
                        </a:lnL>
                        <a:lnR w="12700" cap="flat" cmpd="sng" algn="ctr">
                          <a:solidFill>
                            <a:srgbClr val="E0E1E6"/>
                          </a:solidFill>
                          <a:prstDash val="solid"/>
                          <a:round/>
                          <a:headEnd type="none" w="med" len="med"/>
                          <a:tailEnd type="none" w="med" len="med"/>
                        </a:lnR>
                        <a:lnT w="12700" cap="flat" cmpd="sng" algn="ctr">
                          <a:solidFill>
                            <a:srgbClr val="E0E1E6"/>
                          </a:solidFill>
                          <a:prstDash val="solid"/>
                          <a:round/>
                          <a:headEnd type="none" w="med" len="med"/>
                          <a:tailEnd type="none" w="med" len="med"/>
                        </a:lnT>
                        <a:lnB w="12700" cap="flat" cmpd="sng" algn="ctr">
                          <a:solidFill>
                            <a:srgbClr val="E0E1E6"/>
                          </a:solidFill>
                          <a:prstDash val="solid"/>
                          <a:round/>
                          <a:headEnd type="none" w="med" len="med"/>
                          <a:tailEnd type="none" w="med" len="med"/>
                        </a:lnB>
                        <a:noFill/>
                      </a:tcPr>
                    </a:tc>
                    <a:tc>
                      <a:txBody>
                        <a:bodyPr/>
                        <a:lstStyle/>
                        <a:p>
                          <a:pPr algn="l"/>
                          <a:r>
                            <a:rPr lang="en-GB" sz="2400" b="1">
                              <a:solidFill>
                                <a:srgbClr val="003D58"/>
                              </a:solidFill>
                              <a:effectLst/>
                              <a:latin typeface="+mn-lt"/>
                            </a:rPr>
                            <a:t>Primary Measurement</a:t>
                          </a:r>
                        </a:p>
                      </a:txBody>
                      <a:tcPr marL="53720" marR="53720" marT="26860" marB="26860" anchor="ctr">
                        <a:lnL w="12700" cap="flat" cmpd="sng" algn="ctr">
                          <a:solidFill>
                            <a:srgbClr val="E0E1E6"/>
                          </a:solidFill>
                          <a:prstDash val="solid"/>
                          <a:round/>
                          <a:headEnd type="none" w="med" len="med"/>
                          <a:tailEnd type="none" w="med" len="med"/>
                        </a:lnL>
                        <a:lnR w="12700" cap="flat" cmpd="sng" algn="ctr">
                          <a:solidFill>
                            <a:srgbClr val="E0E1E6"/>
                          </a:solidFill>
                          <a:prstDash val="solid"/>
                          <a:round/>
                          <a:headEnd type="none" w="med" len="med"/>
                          <a:tailEnd type="none" w="med" len="med"/>
                        </a:lnR>
                        <a:lnT w="12700" cap="flat" cmpd="sng" algn="ctr">
                          <a:solidFill>
                            <a:srgbClr val="E0E1E6"/>
                          </a:solidFill>
                          <a:prstDash val="solid"/>
                          <a:round/>
                          <a:headEnd type="none" w="med" len="med"/>
                          <a:tailEnd type="none" w="med" len="med"/>
                        </a:lnT>
                        <a:lnB w="12700" cap="flat" cmpd="sng" algn="ctr">
                          <a:solidFill>
                            <a:srgbClr val="E0E1E6"/>
                          </a:solidFill>
                          <a:prstDash val="solid"/>
                          <a:round/>
                          <a:headEnd type="none" w="med" len="med"/>
                          <a:tailEnd type="none" w="med" len="med"/>
                        </a:lnB>
                        <a:noFill/>
                      </a:tcPr>
                    </a:tc>
                    <a:tc>
                      <a:txBody>
                        <a:bodyPr/>
                        <a:lstStyle/>
                        <a:p>
                          <a:pPr algn="l"/>
                          <a:r>
                            <a:rPr lang="en-GB" sz="2400" b="1" dirty="0">
                              <a:solidFill>
                                <a:srgbClr val="003D58"/>
                              </a:solidFill>
                              <a:effectLst/>
                              <a:latin typeface="+mn-lt"/>
                            </a:rPr>
                            <a:t>Relationship to Others</a:t>
                          </a:r>
                        </a:p>
                      </a:txBody>
                      <a:tcPr marL="53720" marR="53720" marT="26860" marB="26860" anchor="ctr">
                        <a:lnL w="12700" cap="flat" cmpd="sng" algn="ctr">
                          <a:solidFill>
                            <a:srgbClr val="E0E1E6"/>
                          </a:solidFill>
                          <a:prstDash val="solid"/>
                          <a:round/>
                          <a:headEnd type="none" w="med" len="med"/>
                          <a:tailEnd type="none" w="med" len="med"/>
                        </a:lnL>
                        <a:lnR w="12700" cap="flat" cmpd="sng" algn="ctr">
                          <a:solidFill>
                            <a:srgbClr val="E0E1E6"/>
                          </a:solidFill>
                          <a:prstDash val="solid"/>
                          <a:round/>
                          <a:headEnd type="none" w="med" len="med"/>
                          <a:tailEnd type="none" w="med" len="med"/>
                        </a:lnR>
                        <a:lnT w="12700" cap="flat" cmpd="sng" algn="ctr">
                          <a:solidFill>
                            <a:srgbClr val="E0E1E6"/>
                          </a:solidFill>
                          <a:prstDash val="solid"/>
                          <a:round/>
                          <a:headEnd type="none" w="med" len="med"/>
                          <a:tailEnd type="none" w="med" len="med"/>
                        </a:lnT>
                        <a:lnB w="12700" cap="flat" cmpd="sng" algn="ctr">
                          <a:solidFill>
                            <a:srgbClr val="E0E1E6"/>
                          </a:solidFill>
                          <a:prstDash val="solid"/>
                          <a:round/>
                          <a:headEnd type="none" w="med" len="med"/>
                          <a:tailEnd type="none" w="med" len="med"/>
                        </a:lnB>
                        <a:noFill/>
                      </a:tcPr>
                    </a:tc>
                    <a:extLst>
                      <a:ext uri="{0D108BD9-81ED-4DB2-BD59-A6C34878D82A}">
                        <a16:rowId xmlns:a16="http://schemas.microsoft.com/office/drawing/2014/main" val="821664019"/>
                      </a:ext>
                    </a:extLst>
                  </a:tr>
                  <a:tr h="698363">
                    <a:tc>
                      <a:txBody>
                        <a:bodyPr/>
                        <a:lstStyle/>
                        <a:p>
                          <a:pPr algn="l"/>
                          <a:r>
                            <a:rPr lang="en-GB" sz="2000" b="1">
                              <a:effectLst/>
                              <a:latin typeface="+mn-lt"/>
                            </a:rPr>
                            <a:t>Interferometry</a:t>
                          </a:r>
                          <a:endParaRPr lang="en-GB" sz="2000">
                            <a:effectLst/>
                            <a:latin typeface="+mn-lt"/>
                          </a:endParaRPr>
                        </a:p>
                      </a:txBody>
                      <a:tcPr marL="53720" marR="53720" marT="26860" marB="26860" anchor="ctr">
                        <a:lnL w="12700" cap="flat" cmpd="sng" algn="ctr">
                          <a:solidFill>
                            <a:srgbClr val="E0E1E6"/>
                          </a:solidFill>
                          <a:prstDash val="solid"/>
                          <a:round/>
                          <a:headEnd type="none" w="med" len="med"/>
                          <a:tailEnd type="none" w="med" len="med"/>
                        </a:lnL>
                        <a:lnR w="12700" cap="flat" cmpd="sng" algn="ctr">
                          <a:solidFill>
                            <a:srgbClr val="E0E1E6"/>
                          </a:solidFill>
                          <a:prstDash val="solid"/>
                          <a:round/>
                          <a:headEnd type="none" w="med" len="med"/>
                          <a:tailEnd type="none" w="med" len="med"/>
                        </a:lnR>
                        <a:lnT w="12700" cap="flat" cmpd="sng" algn="ctr">
                          <a:solidFill>
                            <a:srgbClr val="E0E1E6"/>
                          </a:solidFill>
                          <a:prstDash val="solid"/>
                          <a:round/>
                          <a:headEnd type="none" w="med" len="med"/>
                          <a:tailEnd type="none" w="med" len="med"/>
                        </a:lnT>
                        <a:lnB w="6096" cap="flat" cmpd="sng" algn="ctr">
                          <a:solidFill>
                            <a:srgbClr val="E0E1E6"/>
                          </a:solidFill>
                          <a:prstDash val="solid"/>
                          <a:round/>
                          <a:headEnd type="none" w="med" len="med"/>
                          <a:tailEnd type="none" w="med" len="med"/>
                        </a:lnB>
                        <a:noFill/>
                      </a:tcPr>
                    </a:tc>
                    <a:tc>
                      <a:txBody>
                        <a:bodyPr/>
                        <a:lstStyle/>
                        <a:p>
                          <a:pPr algn="l"/>
                          <a:r>
                            <a:rPr lang="en-GB" sz="2000" dirty="0">
                              <a:effectLst/>
                              <a:latin typeface="+mn-lt"/>
                            </a:rPr>
                            <a:t>Line-integrated density</a:t>
                          </a:r>
                        </a:p>
                      </a:txBody>
                      <a:tcPr marL="53720" marR="53720" marT="26860" marB="26860" anchor="ctr">
                        <a:lnL w="12700" cap="flat" cmpd="sng" algn="ctr">
                          <a:solidFill>
                            <a:srgbClr val="E0E1E6"/>
                          </a:solidFill>
                          <a:prstDash val="solid"/>
                          <a:round/>
                          <a:headEnd type="none" w="med" len="med"/>
                          <a:tailEnd type="none" w="med" len="med"/>
                        </a:lnL>
                        <a:lnR w="12700" cap="flat" cmpd="sng" algn="ctr">
                          <a:solidFill>
                            <a:srgbClr val="E0E1E6"/>
                          </a:solidFill>
                          <a:prstDash val="solid"/>
                          <a:round/>
                          <a:headEnd type="none" w="med" len="med"/>
                          <a:tailEnd type="none" w="med" len="med"/>
                        </a:lnR>
                        <a:lnT w="12700" cap="flat" cmpd="sng" algn="ctr">
                          <a:solidFill>
                            <a:srgbClr val="E0E1E6"/>
                          </a:solidFill>
                          <a:prstDash val="solid"/>
                          <a:round/>
                          <a:headEnd type="none" w="med" len="med"/>
                          <a:tailEnd type="none" w="med" len="med"/>
                        </a:lnT>
                        <a:lnB w="6096" cap="flat" cmpd="sng" algn="ctr">
                          <a:solidFill>
                            <a:srgbClr val="E0E1E6"/>
                          </a:solidFill>
                          <a:prstDash val="solid"/>
                          <a:round/>
                          <a:headEnd type="none" w="med" len="med"/>
                          <a:tailEnd type="none" w="med" len="med"/>
                        </a:lnB>
                        <a:noFill/>
                      </a:tcPr>
                    </a:tc>
                    <a:tc>
                      <a:txBody>
                        <a:bodyPr/>
                        <a:lstStyle/>
                        <a:p>
                          <a:pPr algn="l"/>
                          <a:r>
                            <a:rPr lang="en-GB" sz="2000" dirty="0">
                              <a:effectLst/>
                              <a:latin typeface="+mn-lt"/>
                            </a:rPr>
                            <a:t>Combines with polarimetry; density input for ECE/reflectometry</a:t>
                          </a:r>
                        </a:p>
                      </a:txBody>
                      <a:tcPr marL="53720" marR="53720" marT="26860" marB="26860" anchor="ctr">
                        <a:lnL w="12700" cap="flat" cmpd="sng" algn="ctr">
                          <a:solidFill>
                            <a:srgbClr val="E0E1E6"/>
                          </a:solidFill>
                          <a:prstDash val="solid"/>
                          <a:round/>
                          <a:headEnd type="none" w="med" len="med"/>
                          <a:tailEnd type="none" w="med" len="med"/>
                        </a:lnL>
                        <a:lnR w="12700" cap="flat" cmpd="sng" algn="ctr">
                          <a:solidFill>
                            <a:srgbClr val="E0E1E6"/>
                          </a:solidFill>
                          <a:prstDash val="solid"/>
                          <a:round/>
                          <a:headEnd type="none" w="med" len="med"/>
                          <a:tailEnd type="none" w="med" len="med"/>
                        </a:lnR>
                        <a:lnT w="12700" cap="flat" cmpd="sng" algn="ctr">
                          <a:solidFill>
                            <a:srgbClr val="E0E1E6"/>
                          </a:solidFill>
                          <a:prstDash val="solid"/>
                          <a:round/>
                          <a:headEnd type="none" w="med" len="med"/>
                          <a:tailEnd type="none" w="med" len="med"/>
                        </a:lnT>
                        <a:lnB w="6096" cap="flat" cmpd="sng" algn="ctr">
                          <a:solidFill>
                            <a:srgbClr val="E0E1E6"/>
                          </a:solidFill>
                          <a:prstDash val="solid"/>
                          <a:round/>
                          <a:headEnd type="none" w="med" len="med"/>
                          <a:tailEnd type="none" w="med" len="med"/>
                        </a:lnB>
                        <a:noFill/>
                      </a:tcPr>
                    </a:tc>
                    <a:extLst>
                      <a:ext uri="{0D108BD9-81ED-4DB2-BD59-A6C34878D82A}">
                        <a16:rowId xmlns:a16="http://schemas.microsoft.com/office/drawing/2014/main" val="3507142813"/>
                      </a:ext>
                    </a:extLst>
                  </a:tr>
                  <a:tr h="698363">
                    <a:tc>
                      <a:txBody>
                        <a:bodyPr/>
                        <a:lstStyle/>
                        <a:p>
                          <a:pPr algn="l"/>
                          <a:r>
                            <a:rPr lang="en-GB" sz="2000" b="1">
                              <a:effectLst/>
                              <a:latin typeface="+mn-lt"/>
                            </a:rPr>
                            <a:t>Polarimetry</a:t>
                          </a:r>
                          <a:endParaRPr lang="en-GB" sz="2000">
                            <a:effectLst/>
                            <a:latin typeface="+mn-lt"/>
                          </a:endParaRPr>
                        </a:p>
                      </a:txBody>
                      <a:tcPr marL="53720" marR="53720" marT="26860" marB="26860" anchor="ctr">
                        <a:lnL w="12700" cap="flat" cmpd="sng" algn="ctr">
                          <a:solidFill>
                            <a:srgbClr val="E0E1E6"/>
                          </a:solidFill>
                          <a:prstDash val="solid"/>
                          <a:round/>
                          <a:headEnd type="none" w="med" len="med"/>
                          <a:tailEnd type="none" w="med" len="med"/>
                        </a:lnL>
                        <a:lnR w="12700" cap="flat" cmpd="sng" algn="ctr">
                          <a:solidFill>
                            <a:srgbClr val="E0E1E6"/>
                          </a:solidFill>
                          <a:prstDash val="solid"/>
                          <a:round/>
                          <a:headEnd type="none" w="med" len="med"/>
                          <a:tailEnd type="none" w="med" len="med"/>
                        </a:lnR>
                        <a:lnT w="6096" cap="flat" cmpd="sng" algn="ctr">
                          <a:solidFill>
                            <a:srgbClr val="E0E1E6"/>
                          </a:solidFill>
                          <a:prstDash val="solid"/>
                          <a:round/>
                          <a:headEnd type="none" w="med" len="med"/>
                          <a:tailEnd type="none" w="med" len="med"/>
                        </a:lnT>
                        <a:lnB w="6096" cap="flat" cmpd="sng" algn="ctr">
                          <a:solidFill>
                            <a:srgbClr val="E0E1E6"/>
                          </a:solidFill>
                          <a:prstDash val="solid"/>
                          <a:round/>
                          <a:headEnd type="none" w="med" len="med"/>
                          <a:tailEnd type="none" w="med" len="med"/>
                        </a:lnB>
                        <a:noFill/>
                      </a:tcPr>
                    </a:tc>
                    <a:tc>
                      <a:txBody>
                        <a:bodyPr/>
                        <a:lstStyle/>
                        <a:p>
                          <a:pPr algn="l"/>
                          <a14:m>
                            <m:oMathPara xmlns:m="http://schemas.openxmlformats.org/officeDocument/2006/math">
                              <m:oMathParaPr>
                                <m:jc m:val="left"/>
                              </m:oMathParaPr>
                              <m:oMath xmlns:m="http://schemas.openxmlformats.org/officeDocument/2006/math">
                                <m:nary>
                                  <m:naryPr>
                                    <m:limLoc m:val="undOvr"/>
                                    <m:subHide m:val="on"/>
                                    <m:supHide m:val="on"/>
                                    <m:ctrlPr>
                                      <a:rPr lang="en-GB" sz="2000" i="1" smtClean="0">
                                        <a:effectLst/>
                                        <a:latin typeface="Cambria Math" panose="02040503050406030204" pitchFamily="18" charset="0"/>
                                      </a:rPr>
                                    </m:ctrlPr>
                                  </m:naryPr>
                                  <m:sub/>
                                  <m:sup/>
                                  <m:e>
                                    <m:sSub>
                                      <m:sSubPr>
                                        <m:ctrlPr>
                                          <a:rPr lang="en-US" sz="2000" b="0" i="1" smtClean="0">
                                            <a:effectLst/>
                                            <a:latin typeface="Cambria Math" panose="02040503050406030204" pitchFamily="18" charset="0"/>
                                          </a:rPr>
                                        </m:ctrlPr>
                                      </m:sSubPr>
                                      <m:e>
                                        <m:r>
                                          <a:rPr lang="en-US" sz="2000" b="0" i="1" smtClean="0">
                                            <a:effectLst/>
                                            <a:latin typeface="Cambria Math" panose="02040503050406030204" pitchFamily="18" charset="0"/>
                                          </a:rPr>
                                          <m:t>𝑛</m:t>
                                        </m:r>
                                      </m:e>
                                      <m:sub>
                                        <m:r>
                                          <a:rPr lang="en-US" sz="2000" b="0" i="1" smtClean="0">
                                            <a:effectLst/>
                                            <a:latin typeface="Cambria Math" panose="02040503050406030204" pitchFamily="18" charset="0"/>
                                          </a:rPr>
                                          <m:t>𝑒</m:t>
                                        </m:r>
                                      </m:sub>
                                    </m:sSub>
                                    <m:sSub>
                                      <m:sSubPr>
                                        <m:ctrlPr>
                                          <a:rPr lang="en-US" sz="2000" b="0" i="1" smtClean="0">
                                            <a:effectLst/>
                                            <a:latin typeface="Cambria Math" panose="02040503050406030204" pitchFamily="18" charset="0"/>
                                          </a:rPr>
                                        </m:ctrlPr>
                                      </m:sSubPr>
                                      <m:e>
                                        <m:r>
                                          <a:rPr lang="en-US" sz="2000" b="0" i="1" smtClean="0">
                                            <a:effectLst/>
                                            <a:latin typeface="Cambria Math" panose="02040503050406030204" pitchFamily="18" charset="0"/>
                                          </a:rPr>
                                          <m:t>𝐵</m:t>
                                        </m:r>
                                      </m:e>
                                      <m:sub>
                                        <m:r>
                                          <a:rPr lang="en-US" sz="2000" b="0" i="1" smtClean="0">
                                            <a:effectLst/>
                                            <a:latin typeface="Cambria Math" panose="02040503050406030204" pitchFamily="18" charset="0"/>
                                          </a:rPr>
                                          <m:t>||</m:t>
                                        </m:r>
                                      </m:sub>
                                    </m:sSub>
                                  </m:e>
                                </m:nary>
                                <m:r>
                                  <a:rPr lang="en-US" sz="2000" b="0" i="1" smtClean="0">
                                    <a:effectLst/>
                                    <a:latin typeface="Cambria Math" panose="02040503050406030204" pitchFamily="18" charset="0"/>
                                  </a:rPr>
                                  <m:t>𝑑𝑙</m:t>
                                </m:r>
                              </m:oMath>
                            </m:oMathPara>
                          </a14:m>
                          <a:endParaRPr lang="en-GB" sz="1800" dirty="0">
                            <a:effectLst/>
                            <a:latin typeface="+mn-lt"/>
                          </a:endParaRPr>
                        </a:p>
                      </a:txBody>
                      <a:tcPr marL="53720" marR="53720" marT="26860" marB="26860" anchor="ctr">
                        <a:lnL w="12700" cap="flat" cmpd="sng" algn="ctr">
                          <a:solidFill>
                            <a:srgbClr val="E0E1E6"/>
                          </a:solidFill>
                          <a:prstDash val="solid"/>
                          <a:round/>
                          <a:headEnd type="none" w="med" len="med"/>
                          <a:tailEnd type="none" w="med" len="med"/>
                        </a:lnL>
                        <a:lnR w="12700" cap="flat" cmpd="sng" algn="ctr">
                          <a:solidFill>
                            <a:srgbClr val="E0E1E6"/>
                          </a:solidFill>
                          <a:prstDash val="solid"/>
                          <a:round/>
                          <a:headEnd type="none" w="med" len="med"/>
                          <a:tailEnd type="none" w="med" len="med"/>
                        </a:lnR>
                        <a:lnT w="6096" cap="flat" cmpd="sng" algn="ctr">
                          <a:solidFill>
                            <a:srgbClr val="E0E1E6"/>
                          </a:solidFill>
                          <a:prstDash val="solid"/>
                          <a:round/>
                          <a:headEnd type="none" w="med" len="med"/>
                          <a:tailEnd type="none" w="med" len="med"/>
                        </a:lnT>
                        <a:lnB w="6096" cap="flat" cmpd="sng" algn="ctr">
                          <a:solidFill>
                            <a:srgbClr val="E0E1E6"/>
                          </a:solidFill>
                          <a:prstDash val="solid"/>
                          <a:round/>
                          <a:headEnd type="none" w="med" len="med"/>
                          <a:tailEnd type="none" w="med" len="med"/>
                        </a:lnB>
                        <a:noFill/>
                      </a:tcPr>
                    </a:tc>
                    <a:tc>
                      <a:txBody>
                        <a:bodyPr/>
                        <a:lstStyle/>
                        <a:p>
                          <a:pPr algn="l"/>
                          <a:r>
                            <a:rPr lang="en-GB" sz="2000">
                              <a:effectLst/>
                              <a:latin typeface="+mn-lt"/>
                            </a:rPr>
                            <a:t>Same optical path as interferometry; provides magnetic field info</a:t>
                          </a:r>
                        </a:p>
                      </a:txBody>
                      <a:tcPr marL="53720" marR="53720" marT="26860" marB="26860" anchor="ctr">
                        <a:lnL w="12700" cap="flat" cmpd="sng" algn="ctr">
                          <a:solidFill>
                            <a:srgbClr val="E0E1E6"/>
                          </a:solidFill>
                          <a:prstDash val="solid"/>
                          <a:round/>
                          <a:headEnd type="none" w="med" len="med"/>
                          <a:tailEnd type="none" w="med" len="med"/>
                        </a:lnL>
                        <a:lnR w="12700" cap="flat" cmpd="sng" algn="ctr">
                          <a:solidFill>
                            <a:srgbClr val="E0E1E6"/>
                          </a:solidFill>
                          <a:prstDash val="solid"/>
                          <a:round/>
                          <a:headEnd type="none" w="med" len="med"/>
                          <a:tailEnd type="none" w="med" len="med"/>
                        </a:lnR>
                        <a:lnT w="6096" cap="flat" cmpd="sng" algn="ctr">
                          <a:solidFill>
                            <a:srgbClr val="E0E1E6"/>
                          </a:solidFill>
                          <a:prstDash val="solid"/>
                          <a:round/>
                          <a:headEnd type="none" w="med" len="med"/>
                          <a:tailEnd type="none" w="med" len="med"/>
                        </a:lnT>
                        <a:lnB w="6096" cap="flat" cmpd="sng" algn="ctr">
                          <a:solidFill>
                            <a:srgbClr val="E0E1E6"/>
                          </a:solidFill>
                          <a:prstDash val="solid"/>
                          <a:round/>
                          <a:headEnd type="none" w="med" len="med"/>
                          <a:tailEnd type="none" w="med" len="med"/>
                        </a:lnB>
                        <a:noFill/>
                      </a:tcPr>
                    </a:tc>
                    <a:extLst>
                      <a:ext uri="{0D108BD9-81ED-4DB2-BD59-A6C34878D82A}">
                        <a16:rowId xmlns:a16="http://schemas.microsoft.com/office/drawing/2014/main" val="452677873"/>
                      </a:ext>
                    </a:extLst>
                  </a:tr>
                  <a:tr h="698363">
                    <a:tc>
                      <a:txBody>
                        <a:bodyPr/>
                        <a:lstStyle/>
                        <a:p>
                          <a:pPr algn="l"/>
                          <a:r>
                            <a:rPr lang="en-GB" sz="2000" b="1">
                              <a:effectLst/>
                              <a:latin typeface="+mn-lt"/>
                            </a:rPr>
                            <a:t>Reflectometry</a:t>
                          </a:r>
                          <a:endParaRPr lang="en-GB" sz="2000">
                            <a:effectLst/>
                            <a:latin typeface="+mn-lt"/>
                          </a:endParaRPr>
                        </a:p>
                      </a:txBody>
                      <a:tcPr marL="53720" marR="53720" marT="26860" marB="26860" anchor="ctr">
                        <a:lnL w="12700" cap="flat" cmpd="sng" algn="ctr">
                          <a:solidFill>
                            <a:srgbClr val="E0E1E6"/>
                          </a:solidFill>
                          <a:prstDash val="solid"/>
                          <a:round/>
                          <a:headEnd type="none" w="med" len="med"/>
                          <a:tailEnd type="none" w="med" len="med"/>
                        </a:lnL>
                        <a:lnR w="12700" cap="flat" cmpd="sng" algn="ctr">
                          <a:solidFill>
                            <a:srgbClr val="E0E1E6"/>
                          </a:solidFill>
                          <a:prstDash val="solid"/>
                          <a:round/>
                          <a:headEnd type="none" w="med" len="med"/>
                          <a:tailEnd type="none" w="med" len="med"/>
                        </a:lnR>
                        <a:lnT w="6096" cap="flat" cmpd="sng" algn="ctr">
                          <a:solidFill>
                            <a:srgbClr val="E0E1E6"/>
                          </a:solidFill>
                          <a:prstDash val="solid"/>
                          <a:round/>
                          <a:headEnd type="none" w="med" len="med"/>
                          <a:tailEnd type="none" w="med" len="med"/>
                        </a:lnT>
                        <a:lnB w="6096" cap="flat" cmpd="sng" algn="ctr">
                          <a:solidFill>
                            <a:srgbClr val="E0E1E6"/>
                          </a:solidFill>
                          <a:prstDash val="solid"/>
                          <a:round/>
                          <a:headEnd type="none" w="med" len="med"/>
                          <a:tailEnd type="none" w="med" len="med"/>
                        </a:lnB>
                        <a:noFill/>
                      </a:tcPr>
                    </a:tc>
                    <a:tc>
                      <a:txBody>
                        <a:bodyPr/>
                        <a:lstStyle/>
                        <a:p>
                          <a:pPr algn="l"/>
                          <a:r>
                            <a:rPr lang="en-GB" sz="2000" dirty="0">
                              <a:effectLst/>
                              <a:latin typeface="+mn-lt"/>
                            </a:rPr>
                            <a:t>Electron</a:t>
                          </a:r>
                          <a:r>
                            <a:rPr lang="en-GB" sz="2000" baseline="0" dirty="0">
                              <a:effectLst/>
                              <a:latin typeface="+mn-lt"/>
                            </a:rPr>
                            <a:t> d</a:t>
                          </a:r>
                          <a:r>
                            <a:rPr lang="en-GB" sz="2000" dirty="0">
                              <a:effectLst/>
                              <a:latin typeface="+mn-lt"/>
                            </a:rPr>
                            <a:t>ensity profile </a:t>
                          </a:r>
                          <a14:m>
                            <m:oMath xmlns:m="http://schemas.openxmlformats.org/officeDocument/2006/math">
                              <m:sSub>
                                <m:sSubPr>
                                  <m:ctrlPr>
                                    <a:rPr lang="en-US" sz="2000" b="0" i="1" smtClean="0">
                                      <a:effectLst/>
                                      <a:latin typeface="Cambria Math" panose="02040503050406030204" pitchFamily="18" charset="0"/>
                                    </a:rPr>
                                  </m:ctrlPr>
                                </m:sSubPr>
                                <m:e>
                                  <m:r>
                                    <a:rPr lang="en-US" sz="2000" b="0" i="1" smtClean="0">
                                      <a:effectLst/>
                                      <a:latin typeface="Cambria Math" panose="02040503050406030204" pitchFamily="18" charset="0"/>
                                    </a:rPr>
                                    <m:t>𝑛</m:t>
                                  </m:r>
                                </m:e>
                                <m:sub>
                                  <m:r>
                                    <a:rPr lang="en-US" sz="2000" b="0" i="1" smtClean="0">
                                      <a:effectLst/>
                                      <a:latin typeface="Cambria Math" panose="02040503050406030204" pitchFamily="18" charset="0"/>
                                    </a:rPr>
                                    <m:t>𝑒</m:t>
                                  </m:r>
                                </m:sub>
                              </m:sSub>
                              <m:r>
                                <a:rPr lang="en-US" sz="2000" b="0" i="1" smtClean="0">
                                  <a:effectLst/>
                                  <a:latin typeface="Cambria Math" panose="02040503050406030204" pitchFamily="18" charset="0"/>
                                </a:rPr>
                                <m:t>(</m:t>
                              </m:r>
                              <m:r>
                                <a:rPr lang="en-US" sz="2000" b="0" i="1" smtClean="0">
                                  <a:effectLst/>
                                  <a:latin typeface="Cambria Math" panose="02040503050406030204" pitchFamily="18" charset="0"/>
                                </a:rPr>
                                <m:t>𝑟</m:t>
                              </m:r>
                              <m:r>
                                <a:rPr lang="en-US" sz="2000" b="0" i="1" smtClean="0">
                                  <a:effectLst/>
                                  <a:latin typeface="Cambria Math" panose="02040503050406030204" pitchFamily="18" charset="0"/>
                                </a:rPr>
                                <m:t>)</m:t>
                              </m:r>
                            </m:oMath>
                          </a14:m>
                          <a:endParaRPr lang="en-GB" sz="2000" dirty="0">
                            <a:effectLst/>
                            <a:latin typeface="+mn-lt"/>
                          </a:endParaRPr>
                        </a:p>
                      </a:txBody>
                      <a:tcPr marL="53720" marR="53720" marT="26860" marB="26860" anchor="ctr">
                        <a:lnL w="12700" cap="flat" cmpd="sng" algn="ctr">
                          <a:solidFill>
                            <a:srgbClr val="E0E1E6"/>
                          </a:solidFill>
                          <a:prstDash val="solid"/>
                          <a:round/>
                          <a:headEnd type="none" w="med" len="med"/>
                          <a:tailEnd type="none" w="med" len="med"/>
                        </a:lnL>
                        <a:lnR w="12700" cap="flat" cmpd="sng" algn="ctr">
                          <a:solidFill>
                            <a:srgbClr val="E0E1E6"/>
                          </a:solidFill>
                          <a:prstDash val="solid"/>
                          <a:round/>
                          <a:headEnd type="none" w="med" len="med"/>
                          <a:tailEnd type="none" w="med" len="med"/>
                        </a:lnR>
                        <a:lnT w="6096" cap="flat" cmpd="sng" algn="ctr">
                          <a:solidFill>
                            <a:srgbClr val="E0E1E6"/>
                          </a:solidFill>
                          <a:prstDash val="solid"/>
                          <a:round/>
                          <a:headEnd type="none" w="med" len="med"/>
                          <a:tailEnd type="none" w="med" len="med"/>
                        </a:lnT>
                        <a:lnB w="6096" cap="flat" cmpd="sng" algn="ctr">
                          <a:solidFill>
                            <a:srgbClr val="E0E1E6"/>
                          </a:solidFill>
                          <a:prstDash val="solid"/>
                          <a:round/>
                          <a:headEnd type="none" w="med" len="med"/>
                          <a:tailEnd type="none" w="med" len="med"/>
                        </a:lnB>
                        <a:noFill/>
                      </a:tcPr>
                    </a:tc>
                    <a:tc>
                      <a:txBody>
                        <a:bodyPr/>
                        <a:lstStyle/>
                        <a:p>
                          <a:pPr algn="l"/>
                          <a:r>
                            <a:rPr lang="en-GB" sz="2000">
                              <a:effectLst/>
                              <a:latin typeface="+mn-lt"/>
                            </a:rPr>
                            <a:t>Uses similar wave physics to ECE; provides density for ECE calibration</a:t>
                          </a:r>
                        </a:p>
                      </a:txBody>
                      <a:tcPr marL="53720" marR="53720" marT="26860" marB="26860" anchor="ctr">
                        <a:lnL w="12700" cap="flat" cmpd="sng" algn="ctr">
                          <a:solidFill>
                            <a:srgbClr val="E0E1E6"/>
                          </a:solidFill>
                          <a:prstDash val="solid"/>
                          <a:round/>
                          <a:headEnd type="none" w="med" len="med"/>
                          <a:tailEnd type="none" w="med" len="med"/>
                        </a:lnL>
                        <a:lnR w="12700" cap="flat" cmpd="sng" algn="ctr">
                          <a:solidFill>
                            <a:srgbClr val="E0E1E6"/>
                          </a:solidFill>
                          <a:prstDash val="solid"/>
                          <a:round/>
                          <a:headEnd type="none" w="med" len="med"/>
                          <a:tailEnd type="none" w="med" len="med"/>
                        </a:lnR>
                        <a:lnT w="6096" cap="flat" cmpd="sng" algn="ctr">
                          <a:solidFill>
                            <a:srgbClr val="E0E1E6"/>
                          </a:solidFill>
                          <a:prstDash val="solid"/>
                          <a:round/>
                          <a:headEnd type="none" w="med" len="med"/>
                          <a:tailEnd type="none" w="med" len="med"/>
                        </a:lnT>
                        <a:lnB w="6096" cap="flat" cmpd="sng" algn="ctr">
                          <a:solidFill>
                            <a:srgbClr val="E0E1E6"/>
                          </a:solidFill>
                          <a:prstDash val="solid"/>
                          <a:round/>
                          <a:headEnd type="none" w="med" len="med"/>
                          <a:tailEnd type="none" w="med" len="med"/>
                        </a:lnB>
                        <a:noFill/>
                      </a:tcPr>
                    </a:tc>
                    <a:extLst>
                      <a:ext uri="{0D108BD9-81ED-4DB2-BD59-A6C34878D82A}">
                        <a16:rowId xmlns:a16="http://schemas.microsoft.com/office/drawing/2014/main" val="2836864340"/>
                      </a:ext>
                    </a:extLst>
                  </a:tr>
                  <a:tr h="1020684">
                    <a:tc>
                      <a:txBody>
                        <a:bodyPr/>
                        <a:lstStyle/>
                        <a:p>
                          <a:pPr algn="l"/>
                          <a:r>
                            <a:rPr lang="en-GB" sz="2000" b="1">
                              <a:effectLst/>
                              <a:latin typeface="+mn-lt"/>
                            </a:rPr>
                            <a:t>ECE</a:t>
                          </a:r>
                          <a:endParaRPr lang="en-GB" sz="2000">
                            <a:effectLst/>
                            <a:latin typeface="+mn-lt"/>
                          </a:endParaRPr>
                        </a:p>
                      </a:txBody>
                      <a:tcPr marL="53720" marR="53720" marT="26860" marB="26860" anchor="ctr">
                        <a:lnL w="12700" cap="flat" cmpd="sng" algn="ctr">
                          <a:solidFill>
                            <a:srgbClr val="E0E1E6"/>
                          </a:solidFill>
                          <a:prstDash val="solid"/>
                          <a:round/>
                          <a:headEnd type="none" w="med" len="med"/>
                          <a:tailEnd type="none" w="med" len="med"/>
                        </a:lnL>
                        <a:lnR w="12700" cap="flat" cmpd="sng" algn="ctr">
                          <a:solidFill>
                            <a:srgbClr val="E0E1E6"/>
                          </a:solidFill>
                          <a:prstDash val="solid"/>
                          <a:round/>
                          <a:headEnd type="none" w="med" len="med"/>
                          <a:tailEnd type="none" w="med" len="med"/>
                        </a:lnR>
                        <a:lnT w="6096" cap="flat" cmpd="sng" algn="ctr">
                          <a:solidFill>
                            <a:srgbClr val="E0E1E6"/>
                          </a:solidFill>
                          <a:prstDash val="solid"/>
                          <a:round/>
                          <a:headEnd type="none" w="med" len="med"/>
                          <a:tailEnd type="none" w="med" len="med"/>
                        </a:lnT>
                        <a:lnB w="6096" cap="flat" cmpd="sng" algn="ctr">
                          <a:solidFill>
                            <a:srgbClr val="E0E1E6"/>
                          </a:solidFill>
                          <a:prstDash val="solid"/>
                          <a:round/>
                          <a:headEnd type="none" w="med" len="med"/>
                          <a:tailEnd type="none" w="med" len="med"/>
                        </a:lnB>
                        <a:noFill/>
                      </a:tcPr>
                    </a:tc>
                    <a:tc>
                      <a:txBody>
                        <a:bodyPr/>
                        <a:lstStyle/>
                        <a:p>
                          <a:pPr algn="l"/>
                          <a:r>
                            <a:rPr lang="en-GB" sz="2000" dirty="0">
                              <a:effectLst/>
                              <a:latin typeface="+mn-lt"/>
                            </a:rPr>
                            <a:t>Electron temperature profile  </a:t>
                          </a:r>
                          <a14:m>
                            <m:oMath xmlns:m="http://schemas.openxmlformats.org/officeDocument/2006/math">
                              <m:sSub>
                                <m:sSubPr>
                                  <m:ctrlPr>
                                    <a:rPr lang="en-US" sz="2000" b="0" i="1" smtClean="0">
                                      <a:effectLst/>
                                      <a:latin typeface="Cambria Math" panose="02040503050406030204" pitchFamily="18" charset="0"/>
                                    </a:rPr>
                                  </m:ctrlPr>
                                </m:sSubPr>
                                <m:e>
                                  <m:r>
                                    <a:rPr lang="en-US" sz="2000" b="0" i="1" smtClean="0">
                                      <a:effectLst/>
                                      <a:latin typeface="Cambria Math" panose="02040503050406030204" pitchFamily="18" charset="0"/>
                                    </a:rPr>
                                    <m:t>𝑛</m:t>
                                  </m:r>
                                </m:e>
                                <m:sub>
                                  <m:r>
                                    <a:rPr lang="en-US" sz="2000" b="0" i="1" smtClean="0">
                                      <a:effectLst/>
                                      <a:latin typeface="Cambria Math" panose="02040503050406030204" pitchFamily="18" charset="0"/>
                                    </a:rPr>
                                    <m:t>𝑒</m:t>
                                  </m:r>
                                </m:sub>
                              </m:sSub>
                              <m:r>
                                <a:rPr lang="en-US" sz="2000" b="0" i="1" smtClean="0">
                                  <a:effectLst/>
                                  <a:latin typeface="Cambria Math" panose="02040503050406030204" pitchFamily="18" charset="0"/>
                                </a:rPr>
                                <m:t>(</m:t>
                              </m:r>
                              <m:r>
                                <a:rPr lang="en-US" sz="2000" b="0" i="1" smtClean="0">
                                  <a:effectLst/>
                                  <a:latin typeface="Cambria Math" panose="02040503050406030204" pitchFamily="18" charset="0"/>
                                </a:rPr>
                                <m:t>𝑟</m:t>
                              </m:r>
                              <m:r>
                                <a:rPr lang="en-US" sz="2000" b="0" i="1" smtClean="0">
                                  <a:effectLst/>
                                  <a:latin typeface="Cambria Math" panose="02040503050406030204" pitchFamily="18" charset="0"/>
                                </a:rPr>
                                <m:t>)</m:t>
                              </m:r>
                            </m:oMath>
                          </a14:m>
                          <a:endParaRPr lang="en-GB" sz="2000" dirty="0">
                            <a:effectLst/>
                            <a:latin typeface="+mn-lt"/>
                          </a:endParaRPr>
                        </a:p>
                      </a:txBody>
                      <a:tcPr marL="53720" marR="53720" marT="26860" marB="26860" anchor="ctr">
                        <a:lnL w="12700" cap="flat" cmpd="sng" algn="ctr">
                          <a:solidFill>
                            <a:srgbClr val="E0E1E6"/>
                          </a:solidFill>
                          <a:prstDash val="solid"/>
                          <a:round/>
                          <a:headEnd type="none" w="med" len="med"/>
                          <a:tailEnd type="none" w="med" len="med"/>
                        </a:lnL>
                        <a:lnR w="12700" cap="flat" cmpd="sng" algn="ctr">
                          <a:solidFill>
                            <a:srgbClr val="E0E1E6"/>
                          </a:solidFill>
                          <a:prstDash val="solid"/>
                          <a:round/>
                          <a:headEnd type="none" w="med" len="med"/>
                          <a:tailEnd type="none" w="med" len="med"/>
                        </a:lnR>
                        <a:lnT w="6096" cap="flat" cmpd="sng" algn="ctr">
                          <a:solidFill>
                            <a:srgbClr val="E0E1E6"/>
                          </a:solidFill>
                          <a:prstDash val="solid"/>
                          <a:round/>
                          <a:headEnd type="none" w="med" len="med"/>
                          <a:tailEnd type="none" w="med" len="med"/>
                        </a:lnT>
                        <a:lnB w="6096" cap="flat" cmpd="sng" algn="ctr">
                          <a:solidFill>
                            <a:srgbClr val="E0E1E6"/>
                          </a:solidFill>
                          <a:prstDash val="solid"/>
                          <a:round/>
                          <a:headEnd type="none" w="med" len="med"/>
                          <a:tailEnd type="none" w="med" len="med"/>
                        </a:lnB>
                        <a:noFill/>
                      </a:tcPr>
                    </a:tc>
                    <a:tc>
                      <a:txBody>
                        <a:bodyPr/>
                        <a:lstStyle/>
                        <a:p>
                          <a:pPr algn="l"/>
                          <a:r>
                            <a:rPr lang="en-GB" sz="2000" dirty="0">
                              <a:effectLst/>
                              <a:latin typeface="+mn-lt"/>
                            </a:rPr>
                            <a:t>Requires density (from reflectometry) and B-field; cross-calibrated with Thomson</a:t>
                          </a:r>
                        </a:p>
                      </a:txBody>
                      <a:tcPr marL="53720" marR="53720" marT="26860" marB="26860" anchor="ctr">
                        <a:lnL w="12700" cap="flat" cmpd="sng" algn="ctr">
                          <a:solidFill>
                            <a:srgbClr val="E0E1E6"/>
                          </a:solidFill>
                          <a:prstDash val="solid"/>
                          <a:round/>
                          <a:headEnd type="none" w="med" len="med"/>
                          <a:tailEnd type="none" w="med" len="med"/>
                        </a:lnL>
                        <a:lnR w="12700" cap="flat" cmpd="sng" algn="ctr">
                          <a:solidFill>
                            <a:srgbClr val="E0E1E6"/>
                          </a:solidFill>
                          <a:prstDash val="solid"/>
                          <a:round/>
                          <a:headEnd type="none" w="med" len="med"/>
                          <a:tailEnd type="none" w="med" len="med"/>
                        </a:lnR>
                        <a:lnT w="6096" cap="flat" cmpd="sng" algn="ctr">
                          <a:solidFill>
                            <a:srgbClr val="E0E1E6"/>
                          </a:solidFill>
                          <a:prstDash val="solid"/>
                          <a:round/>
                          <a:headEnd type="none" w="med" len="med"/>
                          <a:tailEnd type="none" w="med" len="med"/>
                        </a:lnT>
                        <a:lnB w="6096" cap="flat" cmpd="sng" algn="ctr">
                          <a:solidFill>
                            <a:srgbClr val="E0E1E6"/>
                          </a:solidFill>
                          <a:prstDash val="solid"/>
                          <a:round/>
                          <a:headEnd type="none" w="med" len="med"/>
                          <a:tailEnd type="none" w="med" len="med"/>
                        </a:lnB>
                        <a:noFill/>
                      </a:tcPr>
                    </a:tc>
                    <a:extLst>
                      <a:ext uri="{0D108BD9-81ED-4DB2-BD59-A6C34878D82A}">
                        <a16:rowId xmlns:a16="http://schemas.microsoft.com/office/drawing/2014/main" val="4023077083"/>
                      </a:ext>
                    </a:extLst>
                  </a:tr>
                  <a:tr h="859524">
                    <a:tc>
                      <a:txBody>
                        <a:bodyPr/>
                        <a:lstStyle/>
                        <a:p>
                          <a:pPr algn="l"/>
                          <a:r>
                            <a:rPr lang="en-GB" sz="2000" b="1" dirty="0">
                              <a:effectLst/>
                              <a:latin typeface="+mn-lt"/>
                            </a:rPr>
                            <a:t>CTS</a:t>
                          </a:r>
                          <a:endParaRPr lang="en-GB" sz="2000" dirty="0">
                            <a:effectLst/>
                            <a:latin typeface="+mn-lt"/>
                          </a:endParaRPr>
                        </a:p>
                      </a:txBody>
                      <a:tcPr marL="53720" marR="53720" marT="26860" marB="26860" anchor="ctr">
                        <a:lnL w="12700" cap="flat" cmpd="sng" algn="ctr">
                          <a:solidFill>
                            <a:srgbClr val="E0E1E6"/>
                          </a:solidFill>
                          <a:prstDash val="solid"/>
                          <a:round/>
                          <a:headEnd type="none" w="med" len="med"/>
                          <a:tailEnd type="none" w="med" len="med"/>
                        </a:lnL>
                        <a:lnR w="12700" cap="flat" cmpd="sng" algn="ctr">
                          <a:solidFill>
                            <a:srgbClr val="E0E1E6"/>
                          </a:solidFill>
                          <a:prstDash val="solid"/>
                          <a:round/>
                          <a:headEnd type="none" w="med" len="med"/>
                          <a:tailEnd type="none" w="med" len="med"/>
                        </a:lnR>
                        <a:lnT w="6096" cap="flat" cmpd="sng" algn="ctr">
                          <a:solidFill>
                            <a:srgbClr val="E0E1E6"/>
                          </a:solidFill>
                          <a:prstDash val="solid"/>
                          <a:round/>
                          <a:headEnd type="none" w="med" len="med"/>
                          <a:tailEnd type="none" w="med" len="med"/>
                        </a:lnT>
                        <a:lnB w="12700" cap="flat" cmpd="sng" algn="ctr">
                          <a:solidFill>
                            <a:srgbClr val="E0E1E6"/>
                          </a:solidFill>
                          <a:prstDash val="solid"/>
                          <a:round/>
                          <a:headEnd type="none" w="med" len="med"/>
                          <a:tailEnd type="none" w="med" len="med"/>
                        </a:lnB>
                        <a:noFill/>
                      </a:tcPr>
                    </a:tc>
                    <a:tc>
                      <a:txBody>
                        <a:bodyPr/>
                        <a:lstStyle/>
                        <a:p>
                          <a:pPr algn="l"/>
                          <a:r>
                            <a:rPr lang="en-GB" sz="2000" dirty="0">
                              <a:effectLst/>
                              <a:latin typeface="+mn-lt"/>
                            </a:rPr>
                            <a:t>Ion velocity distribution, </a:t>
                          </a:r>
                          <a14:m>
                            <m:oMath xmlns:m="http://schemas.openxmlformats.org/officeDocument/2006/math">
                              <m:sSub>
                                <m:sSubPr>
                                  <m:ctrlPr>
                                    <a:rPr lang="en-US" sz="2000" b="0" i="1" smtClean="0">
                                      <a:effectLst/>
                                      <a:latin typeface="Cambria Math" panose="02040503050406030204" pitchFamily="18" charset="0"/>
                                    </a:rPr>
                                  </m:ctrlPr>
                                </m:sSubPr>
                                <m:e>
                                  <m:r>
                                    <a:rPr lang="en-US" sz="2000" b="0" i="1" smtClean="0">
                                      <a:effectLst/>
                                      <a:latin typeface="Cambria Math" panose="02040503050406030204" pitchFamily="18" charset="0"/>
                                    </a:rPr>
                                    <m:t>𝑇</m:t>
                                  </m:r>
                                </m:e>
                                <m:sub>
                                  <m:r>
                                    <a:rPr lang="en-US" sz="2000" b="0" i="1" smtClean="0">
                                      <a:effectLst/>
                                      <a:latin typeface="Cambria Math" panose="02040503050406030204" pitchFamily="18" charset="0"/>
                                    </a:rPr>
                                    <m:t>𝑖</m:t>
                                  </m:r>
                                </m:sub>
                              </m:sSub>
                            </m:oMath>
                          </a14:m>
                          <a:r>
                            <a:rPr lang="en-GB" sz="2000" dirty="0">
                              <a:effectLst/>
                              <a:latin typeface="+mn-lt"/>
                            </a:rPr>
                            <a:t>​, fast ions</a:t>
                          </a:r>
                        </a:p>
                      </a:txBody>
                      <a:tcPr marL="53720" marR="53720" marT="26860" marB="26860" anchor="ctr">
                        <a:lnL w="12700" cap="flat" cmpd="sng" algn="ctr">
                          <a:solidFill>
                            <a:srgbClr val="E0E1E6"/>
                          </a:solidFill>
                          <a:prstDash val="solid"/>
                          <a:round/>
                          <a:headEnd type="none" w="med" len="med"/>
                          <a:tailEnd type="none" w="med" len="med"/>
                        </a:lnL>
                        <a:lnR w="12700" cap="flat" cmpd="sng" algn="ctr">
                          <a:solidFill>
                            <a:srgbClr val="E0E1E6"/>
                          </a:solidFill>
                          <a:prstDash val="solid"/>
                          <a:round/>
                          <a:headEnd type="none" w="med" len="med"/>
                          <a:tailEnd type="none" w="med" len="med"/>
                        </a:lnR>
                        <a:lnT w="6096" cap="flat" cmpd="sng" algn="ctr">
                          <a:solidFill>
                            <a:srgbClr val="E0E1E6"/>
                          </a:solidFill>
                          <a:prstDash val="solid"/>
                          <a:round/>
                          <a:headEnd type="none" w="med" len="med"/>
                          <a:tailEnd type="none" w="med" len="med"/>
                        </a:lnT>
                        <a:lnB w="12700" cap="flat" cmpd="sng" algn="ctr">
                          <a:solidFill>
                            <a:srgbClr val="E0E1E6"/>
                          </a:solidFill>
                          <a:prstDash val="solid"/>
                          <a:round/>
                          <a:headEnd type="none" w="med" len="med"/>
                          <a:tailEnd type="none" w="med" len="med"/>
                        </a:lnB>
                        <a:noFill/>
                      </a:tcPr>
                    </a:tc>
                    <a:tc>
                      <a:txBody>
                        <a:bodyPr/>
                        <a:lstStyle/>
                        <a:p>
                          <a:pPr algn="l"/>
                          <a:r>
                            <a:rPr lang="en-GB" sz="2000" dirty="0">
                              <a:effectLst/>
                              <a:latin typeface="+mn-lt"/>
                            </a:rPr>
                            <a:t>Uses microwave gyrotrons; complements ECE for complete thermal picture</a:t>
                          </a:r>
                        </a:p>
                      </a:txBody>
                      <a:tcPr marL="53720" marR="53720" marT="26860" marB="26860" anchor="ctr">
                        <a:lnL w="12700" cap="flat" cmpd="sng" algn="ctr">
                          <a:solidFill>
                            <a:srgbClr val="E0E1E6"/>
                          </a:solidFill>
                          <a:prstDash val="solid"/>
                          <a:round/>
                          <a:headEnd type="none" w="med" len="med"/>
                          <a:tailEnd type="none" w="med" len="med"/>
                        </a:lnL>
                        <a:lnR w="12700" cap="flat" cmpd="sng" algn="ctr">
                          <a:solidFill>
                            <a:srgbClr val="E0E1E6"/>
                          </a:solidFill>
                          <a:prstDash val="solid"/>
                          <a:round/>
                          <a:headEnd type="none" w="med" len="med"/>
                          <a:tailEnd type="none" w="med" len="med"/>
                        </a:lnR>
                        <a:lnT w="6096" cap="flat" cmpd="sng" algn="ctr">
                          <a:solidFill>
                            <a:srgbClr val="E0E1E6"/>
                          </a:solidFill>
                          <a:prstDash val="solid"/>
                          <a:round/>
                          <a:headEnd type="none" w="med" len="med"/>
                          <a:tailEnd type="none" w="med" len="med"/>
                        </a:lnT>
                        <a:lnB w="12700" cap="flat" cmpd="sng" algn="ctr">
                          <a:solidFill>
                            <a:srgbClr val="E0E1E6"/>
                          </a:solidFill>
                          <a:prstDash val="solid"/>
                          <a:round/>
                          <a:headEnd type="none" w="med" len="med"/>
                          <a:tailEnd type="none" w="med" len="med"/>
                        </a:lnB>
                        <a:noFill/>
                      </a:tcPr>
                    </a:tc>
                    <a:extLst>
                      <a:ext uri="{0D108BD9-81ED-4DB2-BD59-A6C34878D82A}">
                        <a16:rowId xmlns:a16="http://schemas.microsoft.com/office/drawing/2014/main" val="1523350070"/>
                      </a:ext>
                    </a:extLst>
                  </a:tr>
                </a:tbl>
              </a:graphicData>
            </a:graphic>
          </p:graphicFrame>
        </mc:Choice>
        <mc:Fallback>
          <p:graphicFrame>
            <p:nvGraphicFramePr>
              <p:cNvPr id="5" name="Table 4">
                <a:extLst>
                  <a:ext uri="{FF2B5EF4-FFF2-40B4-BE49-F238E27FC236}">
                    <a16:creationId xmlns:a16="http://schemas.microsoft.com/office/drawing/2014/main" id="{CDF16CBA-FBF0-6EE4-C762-CC274EFE10E5}"/>
                  </a:ext>
                </a:extLst>
              </p:cNvPr>
              <p:cNvGraphicFramePr>
                <a:graphicFrameLocks noGrp="1"/>
              </p:cNvGraphicFramePr>
              <p:nvPr>
                <p:extLst>
                  <p:ext uri="{D42A27DB-BD31-4B8C-83A1-F6EECF244321}">
                    <p14:modId xmlns:p14="http://schemas.microsoft.com/office/powerpoint/2010/main" val="4054048878"/>
                  </p:ext>
                </p:extLst>
              </p:nvPr>
            </p:nvGraphicFramePr>
            <p:xfrm>
              <a:off x="0" y="1388099"/>
              <a:ext cx="12191999" cy="4549663"/>
            </p:xfrm>
            <a:graphic>
              <a:graphicData uri="http://schemas.openxmlformats.org/drawingml/2006/table">
                <a:tbl>
                  <a:tblPr/>
                  <a:tblGrid>
                    <a:gridCol w="1957137">
                      <a:extLst>
                        <a:ext uri="{9D8B030D-6E8A-4147-A177-3AD203B41FA5}">
                          <a16:colId xmlns:a16="http://schemas.microsoft.com/office/drawing/2014/main" val="2045505205"/>
                        </a:ext>
                      </a:extLst>
                    </a:gridCol>
                    <a:gridCol w="3562992">
                      <a:extLst>
                        <a:ext uri="{9D8B030D-6E8A-4147-A177-3AD203B41FA5}">
                          <a16:colId xmlns:a16="http://schemas.microsoft.com/office/drawing/2014/main" val="1327138704"/>
                        </a:ext>
                      </a:extLst>
                    </a:gridCol>
                    <a:gridCol w="6671870">
                      <a:extLst>
                        <a:ext uri="{9D8B030D-6E8A-4147-A177-3AD203B41FA5}">
                          <a16:colId xmlns:a16="http://schemas.microsoft.com/office/drawing/2014/main" val="4147007635"/>
                        </a:ext>
                      </a:extLst>
                    </a:gridCol>
                  </a:tblGrid>
                  <a:tr h="419480">
                    <a:tc>
                      <a:txBody>
                        <a:bodyPr/>
                        <a:lstStyle/>
                        <a:p>
                          <a:pPr algn="l"/>
                          <a:r>
                            <a:rPr lang="en-GB" sz="2400" b="1">
                              <a:solidFill>
                                <a:srgbClr val="003D58"/>
                              </a:solidFill>
                              <a:effectLst/>
                              <a:latin typeface="+mn-lt"/>
                            </a:rPr>
                            <a:t>Diagnostic</a:t>
                          </a:r>
                        </a:p>
                      </a:txBody>
                      <a:tcPr marL="53720" marR="53720" marT="26860" marB="26860" anchor="ctr">
                        <a:lnL w="12700" cap="flat" cmpd="sng" algn="ctr">
                          <a:solidFill>
                            <a:srgbClr val="E0E1E6"/>
                          </a:solidFill>
                          <a:prstDash val="solid"/>
                          <a:round/>
                          <a:headEnd type="none" w="med" len="med"/>
                          <a:tailEnd type="none" w="med" len="med"/>
                        </a:lnL>
                        <a:lnR w="12700" cap="flat" cmpd="sng" algn="ctr">
                          <a:solidFill>
                            <a:srgbClr val="E0E1E6"/>
                          </a:solidFill>
                          <a:prstDash val="solid"/>
                          <a:round/>
                          <a:headEnd type="none" w="med" len="med"/>
                          <a:tailEnd type="none" w="med" len="med"/>
                        </a:lnR>
                        <a:lnT w="12700" cap="flat" cmpd="sng" algn="ctr">
                          <a:solidFill>
                            <a:srgbClr val="E0E1E6"/>
                          </a:solidFill>
                          <a:prstDash val="solid"/>
                          <a:round/>
                          <a:headEnd type="none" w="med" len="med"/>
                          <a:tailEnd type="none" w="med" len="med"/>
                        </a:lnT>
                        <a:lnB w="12700" cap="flat" cmpd="sng" algn="ctr">
                          <a:solidFill>
                            <a:srgbClr val="E0E1E6"/>
                          </a:solidFill>
                          <a:prstDash val="solid"/>
                          <a:round/>
                          <a:headEnd type="none" w="med" len="med"/>
                          <a:tailEnd type="none" w="med" len="med"/>
                        </a:lnB>
                        <a:noFill/>
                      </a:tcPr>
                    </a:tc>
                    <a:tc>
                      <a:txBody>
                        <a:bodyPr/>
                        <a:lstStyle/>
                        <a:p>
                          <a:pPr algn="l"/>
                          <a:r>
                            <a:rPr lang="en-GB" sz="2400" b="1">
                              <a:solidFill>
                                <a:srgbClr val="003D58"/>
                              </a:solidFill>
                              <a:effectLst/>
                              <a:latin typeface="+mn-lt"/>
                            </a:rPr>
                            <a:t>Primary Measurement</a:t>
                          </a:r>
                        </a:p>
                      </a:txBody>
                      <a:tcPr marL="53720" marR="53720" marT="26860" marB="26860" anchor="ctr">
                        <a:lnL w="12700" cap="flat" cmpd="sng" algn="ctr">
                          <a:solidFill>
                            <a:srgbClr val="E0E1E6"/>
                          </a:solidFill>
                          <a:prstDash val="solid"/>
                          <a:round/>
                          <a:headEnd type="none" w="med" len="med"/>
                          <a:tailEnd type="none" w="med" len="med"/>
                        </a:lnL>
                        <a:lnR w="12700" cap="flat" cmpd="sng" algn="ctr">
                          <a:solidFill>
                            <a:srgbClr val="E0E1E6"/>
                          </a:solidFill>
                          <a:prstDash val="solid"/>
                          <a:round/>
                          <a:headEnd type="none" w="med" len="med"/>
                          <a:tailEnd type="none" w="med" len="med"/>
                        </a:lnR>
                        <a:lnT w="12700" cap="flat" cmpd="sng" algn="ctr">
                          <a:solidFill>
                            <a:srgbClr val="E0E1E6"/>
                          </a:solidFill>
                          <a:prstDash val="solid"/>
                          <a:round/>
                          <a:headEnd type="none" w="med" len="med"/>
                          <a:tailEnd type="none" w="med" len="med"/>
                        </a:lnT>
                        <a:lnB w="12700" cap="flat" cmpd="sng" algn="ctr">
                          <a:solidFill>
                            <a:srgbClr val="E0E1E6"/>
                          </a:solidFill>
                          <a:prstDash val="solid"/>
                          <a:round/>
                          <a:headEnd type="none" w="med" len="med"/>
                          <a:tailEnd type="none" w="med" len="med"/>
                        </a:lnB>
                        <a:noFill/>
                      </a:tcPr>
                    </a:tc>
                    <a:tc>
                      <a:txBody>
                        <a:bodyPr/>
                        <a:lstStyle/>
                        <a:p>
                          <a:pPr algn="l"/>
                          <a:r>
                            <a:rPr lang="en-GB" sz="2400" b="1" dirty="0">
                              <a:solidFill>
                                <a:srgbClr val="003D58"/>
                              </a:solidFill>
                              <a:effectLst/>
                              <a:latin typeface="+mn-lt"/>
                            </a:rPr>
                            <a:t>Relationship to Others</a:t>
                          </a:r>
                        </a:p>
                      </a:txBody>
                      <a:tcPr marL="53720" marR="53720" marT="26860" marB="26860" anchor="ctr">
                        <a:lnL w="12700" cap="flat" cmpd="sng" algn="ctr">
                          <a:solidFill>
                            <a:srgbClr val="E0E1E6"/>
                          </a:solidFill>
                          <a:prstDash val="solid"/>
                          <a:round/>
                          <a:headEnd type="none" w="med" len="med"/>
                          <a:tailEnd type="none" w="med" len="med"/>
                        </a:lnL>
                        <a:lnR w="12700" cap="flat" cmpd="sng" algn="ctr">
                          <a:solidFill>
                            <a:srgbClr val="E0E1E6"/>
                          </a:solidFill>
                          <a:prstDash val="solid"/>
                          <a:round/>
                          <a:headEnd type="none" w="med" len="med"/>
                          <a:tailEnd type="none" w="med" len="med"/>
                        </a:lnR>
                        <a:lnT w="12700" cap="flat" cmpd="sng" algn="ctr">
                          <a:solidFill>
                            <a:srgbClr val="E0E1E6"/>
                          </a:solidFill>
                          <a:prstDash val="solid"/>
                          <a:round/>
                          <a:headEnd type="none" w="med" len="med"/>
                          <a:tailEnd type="none" w="med" len="med"/>
                        </a:lnT>
                        <a:lnB w="12700" cap="flat" cmpd="sng" algn="ctr">
                          <a:solidFill>
                            <a:srgbClr val="E0E1E6"/>
                          </a:solidFill>
                          <a:prstDash val="solid"/>
                          <a:round/>
                          <a:headEnd type="none" w="med" len="med"/>
                          <a:tailEnd type="none" w="med" len="med"/>
                        </a:lnB>
                        <a:noFill/>
                      </a:tcPr>
                    </a:tc>
                    <a:extLst>
                      <a:ext uri="{0D108BD9-81ED-4DB2-BD59-A6C34878D82A}">
                        <a16:rowId xmlns:a16="http://schemas.microsoft.com/office/drawing/2014/main" val="821664019"/>
                      </a:ext>
                    </a:extLst>
                  </a:tr>
                  <a:tr h="698363">
                    <a:tc>
                      <a:txBody>
                        <a:bodyPr/>
                        <a:lstStyle/>
                        <a:p>
                          <a:pPr algn="l"/>
                          <a:r>
                            <a:rPr lang="en-GB" sz="2000" b="1">
                              <a:effectLst/>
                              <a:latin typeface="+mn-lt"/>
                            </a:rPr>
                            <a:t>Interferometry</a:t>
                          </a:r>
                          <a:endParaRPr lang="en-GB" sz="2000">
                            <a:effectLst/>
                            <a:latin typeface="+mn-lt"/>
                          </a:endParaRPr>
                        </a:p>
                      </a:txBody>
                      <a:tcPr marL="53720" marR="53720" marT="26860" marB="26860" anchor="ctr">
                        <a:lnL w="12700" cap="flat" cmpd="sng" algn="ctr">
                          <a:solidFill>
                            <a:srgbClr val="E0E1E6"/>
                          </a:solidFill>
                          <a:prstDash val="solid"/>
                          <a:round/>
                          <a:headEnd type="none" w="med" len="med"/>
                          <a:tailEnd type="none" w="med" len="med"/>
                        </a:lnL>
                        <a:lnR w="12700" cap="flat" cmpd="sng" algn="ctr">
                          <a:solidFill>
                            <a:srgbClr val="E0E1E6"/>
                          </a:solidFill>
                          <a:prstDash val="solid"/>
                          <a:round/>
                          <a:headEnd type="none" w="med" len="med"/>
                          <a:tailEnd type="none" w="med" len="med"/>
                        </a:lnR>
                        <a:lnT w="12700" cap="flat" cmpd="sng" algn="ctr">
                          <a:solidFill>
                            <a:srgbClr val="E0E1E6"/>
                          </a:solidFill>
                          <a:prstDash val="solid"/>
                          <a:round/>
                          <a:headEnd type="none" w="med" len="med"/>
                          <a:tailEnd type="none" w="med" len="med"/>
                        </a:lnT>
                        <a:lnB w="6096" cap="flat" cmpd="sng" algn="ctr">
                          <a:solidFill>
                            <a:srgbClr val="E0E1E6"/>
                          </a:solidFill>
                          <a:prstDash val="solid"/>
                          <a:round/>
                          <a:headEnd type="none" w="med" len="med"/>
                          <a:tailEnd type="none" w="med" len="med"/>
                        </a:lnB>
                        <a:noFill/>
                      </a:tcPr>
                    </a:tc>
                    <a:tc>
                      <a:txBody>
                        <a:bodyPr/>
                        <a:lstStyle/>
                        <a:p>
                          <a:pPr algn="l"/>
                          <a:r>
                            <a:rPr lang="en-GB" sz="2000" dirty="0">
                              <a:effectLst/>
                              <a:latin typeface="+mn-lt"/>
                            </a:rPr>
                            <a:t>Line-integrated density</a:t>
                          </a:r>
                        </a:p>
                      </a:txBody>
                      <a:tcPr marL="53720" marR="53720" marT="26860" marB="26860" anchor="ctr">
                        <a:lnL w="12700" cap="flat" cmpd="sng" algn="ctr">
                          <a:solidFill>
                            <a:srgbClr val="E0E1E6"/>
                          </a:solidFill>
                          <a:prstDash val="solid"/>
                          <a:round/>
                          <a:headEnd type="none" w="med" len="med"/>
                          <a:tailEnd type="none" w="med" len="med"/>
                        </a:lnL>
                        <a:lnR w="12700" cap="flat" cmpd="sng" algn="ctr">
                          <a:solidFill>
                            <a:srgbClr val="E0E1E6"/>
                          </a:solidFill>
                          <a:prstDash val="solid"/>
                          <a:round/>
                          <a:headEnd type="none" w="med" len="med"/>
                          <a:tailEnd type="none" w="med" len="med"/>
                        </a:lnR>
                        <a:lnT w="12700" cap="flat" cmpd="sng" algn="ctr">
                          <a:solidFill>
                            <a:srgbClr val="E0E1E6"/>
                          </a:solidFill>
                          <a:prstDash val="solid"/>
                          <a:round/>
                          <a:headEnd type="none" w="med" len="med"/>
                          <a:tailEnd type="none" w="med" len="med"/>
                        </a:lnT>
                        <a:lnB w="6096" cap="flat" cmpd="sng" algn="ctr">
                          <a:solidFill>
                            <a:srgbClr val="E0E1E6"/>
                          </a:solidFill>
                          <a:prstDash val="solid"/>
                          <a:round/>
                          <a:headEnd type="none" w="med" len="med"/>
                          <a:tailEnd type="none" w="med" len="med"/>
                        </a:lnB>
                        <a:noFill/>
                      </a:tcPr>
                    </a:tc>
                    <a:tc>
                      <a:txBody>
                        <a:bodyPr/>
                        <a:lstStyle/>
                        <a:p>
                          <a:pPr algn="l"/>
                          <a:r>
                            <a:rPr lang="en-GB" sz="2000" dirty="0">
                              <a:effectLst/>
                              <a:latin typeface="+mn-lt"/>
                            </a:rPr>
                            <a:t>Combines with polarimetry; density input for ECE/reflectometry</a:t>
                          </a:r>
                        </a:p>
                      </a:txBody>
                      <a:tcPr marL="53720" marR="53720" marT="26860" marB="26860" anchor="ctr">
                        <a:lnL w="12700" cap="flat" cmpd="sng" algn="ctr">
                          <a:solidFill>
                            <a:srgbClr val="E0E1E6"/>
                          </a:solidFill>
                          <a:prstDash val="solid"/>
                          <a:round/>
                          <a:headEnd type="none" w="med" len="med"/>
                          <a:tailEnd type="none" w="med" len="med"/>
                        </a:lnL>
                        <a:lnR w="12700" cap="flat" cmpd="sng" algn="ctr">
                          <a:solidFill>
                            <a:srgbClr val="E0E1E6"/>
                          </a:solidFill>
                          <a:prstDash val="solid"/>
                          <a:round/>
                          <a:headEnd type="none" w="med" len="med"/>
                          <a:tailEnd type="none" w="med" len="med"/>
                        </a:lnR>
                        <a:lnT w="12700" cap="flat" cmpd="sng" algn="ctr">
                          <a:solidFill>
                            <a:srgbClr val="E0E1E6"/>
                          </a:solidFill>
                          <a:prstDash val="solid"/>
                          <a:round/>
                          <a:headEnd type="none" w="med" len="med"/>
                          <a:tailEnd type="none" w="med" len="med"/>
                        </a:lnT>
                        <a:lnB w="6096" cap="flat" cmpd="sng" algn="ctr">
                          <a:solidFill>
                            <a:srgbClr val="E0E1E6"/>
                          </a:solidFill>
                          <a:prstDash val="solid"/>
                          <a:round/>
                          <a:headEnd type="none" w="med" len="med"/>
                          <a:tailEnd type="none" w="med" len="med"/>
                        </a:lnB>
                        <a:noFill/>
                      </a:tcPr>
                    </a:tc>
                    <a:extLst>
                      <a:ext uri="{0D108BD9-81ED-4DB2-BD59-A6C34878D82A}">
                        <a16:rowId xmlns:a16="http://schemas.microsoft.com/office/drawing/2014/main" val="3507142813"/>
                      </a:ext>
                    </a:extLst>
                  </a:tr>
                  <a:tr h="853249">
                    <a:tc>
                      <a:txBody>
                        <a:bodyPr/>
                        <a:lstStyle/>
                        <a:p>
                          <a:pPr algn="l"/>
                          <a:r>
                            <a:rPr lang="en-GB" sz="2000" b="1">
                              <a:effectLst/>
                              <a:latin typeface="+mn-lt"/>
                            </a:rPr>
                            <a:t>Polarimetry</a:t>
                          </a:r>
                          <a:endParaRPr lang="en-GB" sz="2000">
                            <a:effectLst/>
                            <a:latin typeface="+mn-lt"/>
                          </a:endParaRPr>
                        </a:p>
                      </a:txBody>
                      <a:tcPr marL="53720" marR="53720" marT="26860" marB="26860" anchor="ctr">
                        <a:lnL w="12700" cap="flat" cmpd="sng" algn="ctr">
                          <a:solidFill>
                            <a:srgbClr val="E0E1E6"/>
                          </a:solidFill>
                          <a:prstDash val="solid"/>
                          <a:round/>
                          <a:headEnd type="none" w="med" len="med"/>
                          <a:tailEnd type="none" w="med" len="med"/>
                        </a:lnL>
                        <a:lnR w="12700" cap="flat" cmpd="sng" algn="ctr">
                          <a:solidFill>
                            <a:srgbClr val="E0E1E6"/>
                          </a:solidFill>
                          <a:prstDash val="solid"/>
                          <a:round/>
                          <a:headEnd type="none" w="med" len="med"/>
                          <a:tailEnd type="none" w="med" len="med"/>
                        </a:lnR>
                        <a:lnT w="6096" cap="flat" cmpd="sng" algn="ctr">
                          <a:solidFill>
                            <a:srgbClr val="E0E1E6"/>
                          </a:solidFill>
                          <a:prstDash val="solid"/>
                          <a:round/>
                          <a:headEnd type="none" w="med" len="med"/>
                          <a:tailEnd type="none" w="med" len="med"/>
                        </a:lnT>
                        <a:lnB w="6096" cap="flat" cmpd="sng" algn="ctr">
                          <a:solidFill>
                            <a:srgbClr val="E0E1E6"/>
                          </a:solidFill>
                          <a:prstDash val="solid"/>
                          <a:round/>
                          <a:headEnd type="none" w="med" len="med"/>
                          <a:tailEnd type="none" w="med" len="med"/>
                        </a:lnB>
                        <a:noFill/>
                      </a:tcPr>
                    </a:tc>
                    <a:tc>
                      <a:txBody>
                        <a:bodyPr/>
                        <a:lstStyle/>
                        <a:p>
                          <a:endParaRPr lang="en-US"/>
                        </a:p>
                      </a:txBody>
                      <a:tcPr marL="53720" marR="53720" marT="26860" marB="26860" anchor="ctr">
                        <a:lnL w="12700" cap="flat" cmpd="sng" algn="ctr">
                          <a:solidFill>
                            <a:srgbClr val="E0E1E6"/>
                          </a:solidFill>
                          <a:prstDash val="solid"/>
                          <a:round/>
                          <a:headEnd type="none" w="med" len="med"/>
                          <a:tailEnd type="none" w="med" len="med"/>
                        </a:lnL>
                        <a:lnR w="12700" cap="flat" cmpd="sng" algn="ctr">
                          <a:solidFill>
                            <a:srgbClr val="E0E1E6"/>
                          </a:solidFill>
                          <a:prstDash val="solid"/>
                          <a:round/>
                          <a:headEnd type="none" w="med" len="med"/>
                          <a:tailEnd type="none" w="med" len="med"/>
                        </a:lnR>
                        <a:lnT w="6096" cap="flat" cmpd="sng" algn="ctr">
                          <a:solidFill>
                            <a:srgbClr val="E0E1E6"/>
                          </a:solidFill>
                          <a:prstDash val="solid"/>
                          <a:round/>
                          <a:headEnd type="none" w="med" len="med"/>
                          <a:tailEnd type="none" w="med" len="med"/>
                        </a:lnT>
                        <a:lnB w="6096" cap="flat" cmpd="sng" algn="ctr">
                          <a:solidFill>
                            <a:srgbClr val="E0E1E6"/>
                          </a:solidFill>
                          <a:prstDash val="solid"/>
                          <a:round/>
                          <a:headEnd type="none" w="med" len="med"/>
                          <a:tailEnd type="none" w="med" len="med"/>
                        </a:lnB>
                        <a:blipFill>
                          <a:blip r:embed="rId3"/>
                          <a:stretch>
                            <a:fillRect l="-55214" t="-137857" r="-187521" b="-306429"/>
                          </a:stretch>
                        </a:blipFill>
                      </a:tcPr>
                    </a:tc>
                    <a:tc>
                      <a:txBody>
                        <a:bodyPr/>
                        <a:lstStyle/>
                        <a:p>
                          <a:pPr algn="l"/>
                          <a:r>
                            <a:rPr lang="en-GB" sz="2000">
                              <a:effectLst/>
                              <a:latin typeface="+mn-lt"/>
                            </a:rPr>
                            <a:t>Same optical path as interferometry; provides magnetic field info</a:t>
                          </a:r>
                        </a:p>
                      </a:txBody>
                      <a:tcPr marL="53720" marR="53720" marT="26860" marB="26860" anchor="ctr">
                        <a:lnL w="12700" cap="flat" cmpd="sng" algn="ctr">
                          <a:solidFill>
                            <a:srgbClr val="E0E1E6"/>
                          </a:solidFill>
                          <a:prstDash val="solid"/>
                          <a:round/>
                          <a:headEnd type="none" w="med" len="med"/>
                          <a:tailEnd type="none" w="med" len="med"/>
                        </a:lnL>
                        <a:lnR w="12700" cap="flat" cmpd="sng" algn="ctr">
                          <a:solidFill>
                            <a:srgbClr val="E0E1E6"/>
                          </a:solidFill>
                          <a:prstDash val="solid"/>
                          <a:round/>
                          <a:headEnd type="none" w="med" len="med"/>
                          <a:tailEnd type="none" w="med" len="med"/>
                        </a:lnR>
                        <a:lnT w="6096" cap="flat" cmpd="sng" algn="ctr">
                          <a:solidFill>
                            <a:srgbClr val="E0E1E6"/>
                          </a:solidFill>
                          <a:prstDash val="solid"/>
                          <a:round/>
                          <a:headEnd type="none" w="med" len="med"/>
                          <a:tailEnd type="none" w="med" len="med"/>
                        </a:lnT>
                        <a:lnB w="6096" cap="flat" cmpd="sng" algn="ctr">
                          <a:solidFill>
                            <a:srgbClr val="E0E1E6"/>
                          </a:solidFill>
                          <a:prstDash val="solid"/>
                          <a:round/>
                          <a:headEnd type="none" w="med" len="med"/>
                          <a:tailEnd type="none" w="med" len="med"/>
                        </a:lnB>
                        <a:noFill/>
                      </a:tcPr>
                    </a:tc>
                    <a:extLst>
                      <a:ext uri="{0D108BD9-81ED-4DB2-BD59-A6C34878D82A}">
                        <a16:rowId xmlns:a16="http://schemas.microsoft.com/office/drawing/2014/main" val="452677873"/>
                      </a:ext>
                    </a:extLst>
                  </a:tr>
                  <a:tr h="698363">
                    <a:tc>
                      <a:txBody>
                        <a:bodyPr/>
                        <a:lstStyle/>
                        <a:p>
                          <a:pPr algn="l"/>
                          <a:r>
                            <a:rPr lang="en-GB" sz="2000" b="1">
                              <a:effectLst/>
                              <a:latin typeface="+mn-lt"/>
                            </a:rPr>
                            <a:t>Reflectometry</a:t>
                          </a:r>
                          <a:endParaRPr lang="en-GB" sz="2000">
                            <a:effectLst/>
                            <a:latin typeface="+mn-lt"/>
                          </a:endParaRPr>
                        </a:p>
                      </a:txBody>
                      <a:tcPr marL="53720" marR="53720" marT="26860" marB="26860" anchor="ctr">
                        <a:lnL w="12700" cap="flat" cmpd="sng" algn="ctr">
                          <a:solidFill>
                            <a:srgbClr val="E0E1E6"/>
                          </a:solidFill>
                          <a:prstDash val="solid"/>
                          <a:round/>
                          <a:headEnd type="none" w="med" len="med"/>
                          <a:tailEnd type="none" w="med" len="med"/>
                        </a:lnL>
                        <a:lnR w="12700" cap="flat" cmpd="sng" algn="ctr">
                          <a:solidFill>
                            <a:srgbClr val="E0E1E6"/>
                          </a:solidFill>
                          <a:prstDash val="solid"/>
                          <a:round/>
                          <a:headEnd type="none" w="med" len="med"/>
                          <a:tailEnd type="none" w="med" len="med"/>
                        </a:lnR>
                        <a:lnT w="6096" cap="flat" cmpd="sng" algn="ctr">
                          <a:solidFill>
                            <a:srgbClr val="E0E1E6"/>
                          </a:solidFill>
                          <a:prstDash val="solid"/>
                          <a:round/>
                          <a:headEnd type="none" w="med" len="med"/>
                          <a:tailEnd type="none" w="med" len="med"/>
                        </a:lnT>
                        <a:lnB w="6096" cap="flat" cmpd="sng" algn="ctr">
                          <a:solidFill>
                            <a:srgbClr val="E0E1E6"/>
                          </a:solidFill>
                          <a:prstDash val="solid"/>
                          <a:round/>
                          <a:headEnd type="none" w="med" len="med"/>
                          <a:tailEnd type="none" w="med" len="med"/>
                        </a:lnB>
                        <a:noFill/>
                      </a:tcPr>
                    </a:tc>
                    <a:tc>
                      <a:txBody>
                        <a:bodyPr/>
                        <a:lstStyle/>
                        <a:p>
                          <a:endParaRPr lang="en-US"/>
                        </a:p>
                      </a:txBody>
                      <a:tcPr marL="53720" marR="53720" marT="26860" marB="26860" anchor="ctr">
                        <a:lnL w="12700" cap="flat" cmpd="sng" algn="ctr">
                          <a:solidFill>
                            <a:srgbClr val="E0E1E6"/>
                          </a:solidFill>
                          <a:prstDash val="solid"/>
                          <a:round/>
                          <a:headEnd type="none" w="med" len="med"/>
                          <a:tailEnd type="none" w="med" len="med"/>
                        </a:lnL>
                        <a:lnR w="12700" cap="flat" cmpd="sng" algn="ctr">
                          <a:solidFill>
                            <a:srgbClr val="E0E1E6"/>
                          </a:solidFill>
                          <a:prstDash val="solid"/>
                          <a:round/>
                          <a:headEnd type="none" w="med" len="med"/>
                          <a:tailEnd type="none" w="med" len="med"/>
                        </a:lnR>
                        <a:lnT w="6096" cap="flat" cmpd="sng" algn="ctr">
                          <a:solidFill>
                            <a:srgbClr val="E0E1E6"/>
                          </a:solidFill>
                          <a:prstDash val="solid"/>
                          <a:round/>
                          <a:headEnd type="none" w="med" len="med"/>
                          <a:tailEnd type="none" w="med" len="med"/>
                        </a:lnT>
                        <a:lnB w="6096" cap="flat" cmpd="sng" algn="ctr">
                          <a:solidFill>
                            <a:srgbClr val="E0E1E6"/>
                          </a:solidFill>
                          <a:prstDash val="solid"/>
                          <a:round/>
                          <a:headEnd type="none" w="med" len="med"/>
                          <a:tailEnd type="none" w="med" len="med"/>
                        </a:lnB>
                        <a:blipFill>
                          <a:blip r:embed="rId3"/>
                          <a:stretch>
                            <a:fillRect l="-55214" t="-289565" r="-187521" b="-273043"/>
                          </a:stretch>
                        </a:blipFill>
                      </a:tcPr>
                    </a:tc>
                    <a:tc>
                      <a:txBody>
                        <a:bodyPr/>
                        <a:lstStyle/>
                        <a:p>
                          <a:pPr algn="l"/>
                          <a:r>
                            <a:rPr lang="en-GB" sz="2000">
                              <a:effectLst/>
                              <a:latin typeface="+mn-lt"/>
                            </a:rPr>
                            <a:t>Uses similar wave physics to ECE; provides density for ECE calibration</a:t>
                          </a:r>
                        </a:p>
                      </a:txBody>
                      <a:tcPr marL="53720" marR="53720" marT="26860" marB="26860" anchor="ctr">
                        <a:lnL w="12700" cap="flat" cmpd="sng" algn="ctr">
                          <a:solidFill>
                            <a:srgbClr val="E0E1E6"/>
                          </a:solidFill>
                          <a:prstDash val="solid"/>
                          <a:round/>
                          <a:headEnd type="none" w="med" len="med"/>
                          <a:tailEnd type="none" w="med" len="med"/>
                        </a:lnL>
                        <a:lnR w="12700" cap="flat" cmpd="sng" algn="ctr">
                          <a:solidFill>
                            <a:srgbClr val="E0E1E6"/>
                          </a:solidFill>
                          <a:prstDash val="solid"/>
                          <a:round/>
                          <a:headEnd type="none" w="med" len="med"/>
                          <a:tailEnd type="none" w="med" len="med"/>
                        </a:lnR>
                        <a:lnT w="6096" cap="flat" cmpd="sng" algn="ctr">
                          <a:solidFill>
                            <a:srgbClr val="E0E1E6"/>
                          </a:solidFill>
                          <a:prstDash val="solid"/>
                          <a:round/>
                          <a:headEnd type="none" w="med" len="med"/>
                          <a:tailEnd type="none" w="med" len="med"/>
                        </a:lnT>
                        <a:lnB w="6096" cap="flat" cmpd="sng" algn="ctr">
                          <a:solidFill>
                            <a:srgbClr val="E0E1E6"/>
                          </a:solidFill>
                          <a:prstDash val="solid"/>
                          <a:round/>
                          <a:headEnd type="none" w="med" len="med"/>
                          <a:tailEnd type="none" w="med" len="med"/>
                        </a:lnB>
                        <a:noFill/>
                      </a:tcPr>
                    </a:tc>
                    <a:extLst>
                      <a:ext uri="{0D108BD9-81ED-4DB2-BD59-A6C34878D82A}">
                        <a16:rowId xmlns:a16="http://schemas.microsoft.com/office/drawing/2014/main" val="2836864340"/>
                      </a:ext>
                    </a:extLst>
                  </a:tr>
                  <a:tr h="1020684">
                    <a:tc>
                      <a:txBody>
                        <a:bodyPr/>
                        <a:lstStyle/>
                        <a:p>
                          <a:pPr algn="l"/>
                          <a:r>
                            <a:rPr lang="en-GB" sz="2000" b="1">
                              <a:effectLst/>
                              <a:latin typeface="+mn-lt"/>
                            </a:rPr>
                            <a:t>ECE</a:t>
                          </a:r>
                          <a:endParaRPr lang="en-GB" sz="2000">
                            <a:effectLst/>
                            <a:latin typeface="+mn-lt"/>
                          </a:endParaRPr>
                        </a:p>
                      </a:txBody>
                      <a:tcPr marL="53720" marR="53720" marT="26860" marB="26860" anchor="ctr">
                        <a:lnL w="12700" cap="flat" cmpd="sng" algn="ctr">
                          <a:solidFill>
                            <a:srgbClr val="E0E1E6"/>
                          </a:solidFill>
                          <a:prstDash val="solid"/>
                          <a:round/>
                          <a:headEnd type="none" w="med" len="med"/>
                          <a:tailEnd type="none" w="med" len="med"/>
                        </a:lnL>
                        <a:lnR w="12700" cap="flat" cmpd="sng" algn="ctr">
                          <a:solidFill>
                            <a:srgbClr val="E0E1E6"/>
                          </a:solidFill>
                          <a:prstDash val="solid"/>
                          <a:round/>
                          <a:headEnd type="none" w="med" len="med"/>
                          <a:tailEnd type="none" w="med" len="med"/>
                        </a:lnR>
                        <a:lnT w="6096" cap="flat" cmpd="sng" algn="ctr">
                          <a:solidFill>
                            <a:srgbClr val="E0E1E6"/>
                          </a:solidFill>
                          <a:prstDash val="solid"/>
                          <a:round/>
                          <a:headEnd type="none" w="med" len="med"/>
                          <a:tailEnd type="none" w="med" len="med"/>
                        </a:lnT>
                        <a:lnB w="6096" cap="flat" cmpd="sng" algn="ctr">
                          <a:solidFill>
                            <a:srgbClr val="E0E1E6"/>
                          </a:solidFill>
                          <a:prstDash val="solid"/>
                          <a:round/>
                          <a:headEnd type="none" w="med" len="med"/>
                          <a:tailEnd type="none" w="med" len="med"/>
                        </a:lnB>
                        <a:noFill/>
                      </a:tcPr>
                    </a:tc>
                    <a:tc>
                      <a:txBody>
                        <a:bodyPr/>
                        <a:lstStyle/>
                        <a:p>
                          <a:endParaRPr lang="en-US"/>
                        </a:p>
                      </a:txBody>
                      <a:tcPr marL="53720" marR="53720" marT="26860" marB="26860" anchor="ctr">
                        <a:lnL w="12700" cap="flat" cmpd="sng" algn="ctr">
                          <a:solidFill>
                            <a:srgbClr val="E0E1E6"/>
                          </a:solidFill>
                          <a:prstDash val="solid"/>
                          <a:round/>
                          <a:headEnd type="none" w="med" len="med"/>
                          <a:tailEnd type="none" w="med" len="med"/>
                        </a:lnL>
                        <a:lnR w="12700" cap="flat" cmpd="sng" algn="ctr">
                          <a:solidFill>
                            <a:srgbClr val="E0E1E6"/>
                          </a:solidFill>
                          <a:prstDash val="solid"/>
                          <a:round/>
                          <a:headEnd type="none" w="med" len="med"/>
                          <a:tailEnd type="none" w="med" len="med"/>
                        </a:lnR>
                        <a:lnT w="6096" cap="flat" cmpd="sng" algn="ctr">
                          <a:solidFill>
                            <a:srgbClr val="E0E1E6"/>
                          </a:solidFill>
                          <a:prstDash val="solid"/>
                          <a:round/>
                          <a:headEnd type="none" w="med" len="med"/>
                          <a:tailEnd type="none" w="med" len="med"/>
                        </a:lnT>
                        <a:lnB w="6096" cap="flat" cmpd="sng" algn="ctr">
                          <a:solidFill>
                            <a:srgbClr val="E0E1E6"/>
                          </a:solidFill>
                          <a:prstDash val="solid"/>
                          <a:round/>
                          <a:headEnd type="none" w="med" len="med"/>
                          <a:tailEnd type="none" w="med" len="med"/>
                        </a:lnB>
                        <a:blipFill>
                          <a:blip r:embed="rId3"/>
                          <a:stretch>
                            <a:fillRect l="-55214" t="-266667" r="-187521" b="-86905"/>
                          </a:stretch>
                        </a:blipFill>
                      </a:tcPr>
                    </a:tc>
                    <a:tc>
                      <a:txBody>
                        <a:bodyPr/>
                        <a:lstStyle/>
                        <a:p>
                          <a:pPr algn="l"/>
                          <a:r>
                            <a:rPr lang="en-GB" sz="2000" dirty="0">
                              <a:effectLst/>
                              <a:latin typeface="+mn-lt"/>
                            </a:rPr>
                            <a:t>Requires density (from reflectometry) and B-field; cross-calibrated with Thomson</a:t>
                          </a:r>
                        </a:p>
                      </a:txBody>
                      <a:tcPr marL="53720" marR="53720" marT="26860" marB="26860" anchor="ctr">
                        <a:lnL w="12700" cap="flat" cmpd="sng" algn="ctr">
                          <a:solidFill>
                            <a:srgbClr val="E0E1E6"/>
                          </a:solidFill>
                          <a:prstDash val="solid"/>
                          <a:round/>
                          <a:headEnd type="none" w="med" len="med"/>
                          <a:tailEnd type="none" w="med" len="med"/>
                        </a:lnL>
                        <a:lnR w="12700" cap="flat" cmpd="sng" algn="ctr">
                          <a:solidFill>
                            <a:srgbClr val="E0E1E6"/>
                          </a:solidFill>
                          <a:prstDash val="solid"/>
                          <a:round/>
                          <a:headEnd type="none" w="med" len="med"/>
                          <a:tailEnd type="none" w="med" len="med"/>
                        </a:lnR>
                        <a:lnT w="6096" cap="flat" cmpd="sng" algn="ctr">
                          <a:solidFill>
                            <a:srgbClr val="E0E1E6"/>
                          </a:solidFill>
                          <a:prstDash val="solid"/>
                          <a:round/>
                          <a:headEnd type="none" w="med" len="med"/>
                          <a:tailEnd type="none" w="med" len="med"/>
                        </a:lnT>
                        <a:lnB w="6096" cap="flat" cmpd="sng" algn="ctr">
                          <a:solidFill>
                            <a:srgbClr val="E0E1E6"/>
                          </a:solidFill>
                          <a:prstDash val="solid"/>
                          <a:round/>
                          <a:headEnd type="none" w="med" len="med"/>
                          <a:tailEnd type="none" w="med" len="med"/>
                        </a:lnB>
                        <a:noFill/>
                      </a:tcPr>
                    </a:tc>
                    <a:extLst>
                      <a:ext uri="{0D108BD9-81ED-4DB2-BD59-A6C34878D82A}">
                        <a16:rowId xmlns:a16="http://schemas.microsoft.com/office/drawing/2014/main" val="4023077083"/>
                      </a:ext>
                    </a:extLst>
                  </a:tr>
                  <a:tr h="859524">
                    <a:tc>
                      <a:txBody>
                        <a:bodyPr/>
                        <a:lstStyle/>
                        <a:p>
                          <a:pPr algn="l"/>
                          <a:r>
                            <a:rPr lang="en-GB" sz="2000" b="1" dirty="0">
                              <a:effectLst/>
                              <a:latin typeface="+mn-lt"/>
                            </a:rPr>
                            <a:t>CTS</a:t>
                          </a:r>
                          <a:endParaRPr lang="en-GB" sz="2000" dirty="0">
                            <a:effectLst/>
                            <a:latin typeface="+mn-lt"/>
                          </a:endParaRPr>
                        </a:p>
                      </a:txBody>
                      <a:tcPr marL="53720" marR="53720" marT="26860" marB="26860" anchor="ctr">
                        <a:lnL w="12700" cap="flat" cmpd="sng" algn="ctr">
                          <a:solidFill>
                            <a:srgbClr val="E0E1E6"/>
                          </a:solidFill>
                          <a:prstDash val="solid"/>
                          <a:round/>
                          <a:headEnd type="none" w="med" len="med"/>
                          <a:tailEnd type="none" w="med" len="med"/>
                        </a:lnL>
                        <a:lnR w="12700" cap="flat" cmpd="sng" algn="ctr">
                          <a:solidFill>
                            <a:srgbClr val="E0E1E6"/>
                          </a:solidFill>
                          <a:prstDash val="solid"/>
                          <a:round/>
                          <a:headEnd type="none" w="med" len="med"/>
                          <a:tailEnd type="none" w="med" len="med"/>
                        </a:lnR>
                        <a:lnT w="6096" cap="flat" cmpd="sng" algn="ctr">
                          <a:solidFill>
                            <a:srgbClr val="E0E1E6"/>
                          </a:solidFill>
                          <a:prstDash val="solid"/>
                          <a:round/>
                          <a:headEnd type="none" w="med" len="med"/>
                          <a:tailEnd type="none" w="med" len="med"/>
                        </a:lnT>
                        <a:lnB w="12700" cap="flat" cmpd="sng" algn="ctr">
                          <a:solidFill>
                            <a:srgbClr val="E0E1E6"/>
                          </a:solidFill>
                          <a:prstDash val="solid"/>
                          <a:round/>
                          <a:headEnd type="none" w="med" len="med"/>
                          <a:tailEnd type="none" w="med" len="med"/>
                        </a:lnB>
                        <a:noFill/>
                      </a:tcPr>
                    </a:tc>
                    <a:tc>
                      <a:txBody>
                        <a:bodyPr/>
                        <a:lstStyle/>
                        <a:p>
                          <a:endParaRPr lang="en-US"/>
                        </a:p>
                      </a:txBody>
                      <a:tcPr marL="53720" marR="53720" marT="26860" marB="26860" anchor="ctr">
                        <a:lnL w="12700" cap="flat" cmpd="sng" algn="ctr">
                          <a:solidFill>
                            <a:srgbClr val="E0E1E6"/>
                          </a:solidFill>
                          <a:prstDash val="solid"/>
                          <a:round/>
                          <a:headEnd type="none" w="med" len="med"/>
                          <a:tailEnd type="none" w="med" len="med"/>
                        </a:lnL>
                        <a:lnR w="12700" cap="flat" cmpd="sng" algn="ctr">
                          <a:solidFill>
                            <a:srgbClr val="E0E1E6"/>
                          </a:solidFill>
                          <a:prstDash val="solid"/>
                          <a:round/>
                          <a:headEnd type="none" w="med" len="med"/>
                          <a:tailEnd type="none" w="med" len="med"/>
                        </a:lnR>
                        <a:lnT w="6096" cap="flat" cmpd="sng" algn="ctr">
                          <a:solidFill>
                            <a:srgbClr val="E0E1E6"/>
                          </a:solidFill>
                          <a:prstDash val="solid"/>
                          <a:round/>
                          <a:headEnd type="none" w="med" len="med"/>
                          <a:tailEnd type="none" w="med" len="med"/>
                        </a:lnT>
                        <a:lnB w="12700" cap="flat" cmpd="sng" algn="ctr">
                          <a:solidFill>
                            <a:srgbClr val="E0E1E6"/>
                          </a:solidFill>
                          <a:prstDash val="solid"/>
                          <a:round/>
                          <a:headEnd type="none" w="med" len="med"/>
                          <a:tailEnd type="none" w="med" len="med"/>
                        </a:lnB>
                        <a:blipFill>
                          <a:blip r:embed="rId3"/>
                          <a:stretch>
                            <a:fillRect l="-55214" t="-436879" r="-187521" b="-3546"/>
                          </a:stretch>
                        </a:blipFill>
                      </a:tcPr>
                    </a:tc>
                    <a:tc>
                      <a:txBody>
                        <a:bodyPr/>
                        <a:lstStyle/>
                        <a:p>
                          <a:pPr algn="l"/>
                          <a:r>
                            <a:rPr lang="en-GB" sz="2000" dirty="0">
                              <a:effectLst/>
                              <a:latin typeface="+mn-lt"/>
                            </a:rPr>
                            <a:t>Uses microwave gyrotrons; complements ECE for complete thermal picture</a:t>
                          </a:r>
                        </a:p>
                      </a:txBody>
                      <a:tcPr marL="53720" marR="53720" marT="26860" marB="26860" anchor="ctr">
                        <a:lnL w="12700" cap="flat" cmpd="sng" algn="ctr">
                          <a:solidFill>
                            <a:srgbClr val="E0E1E6"/>
                          </a:solidFill>
                          <a:prstDash val="solid"/>
                          <a:round/>
                          <a:headEnd type="none" w="med" len="med"/>
                          <a:tailEnd type="none" w="med" len="med"/>
                        </a:lnL>
                        <a:lnR w="12700" cap="flat" cmpd="sng" algn="ctr">
                          <a:solidFill>
                            <a:srgbClr val="E0E1E6"/>
                          </a:solidFill>
                          <a:prstDash val="solid"/>
                          <a:round/>
                          <a:headEnd type="none" w="med" len="med"/>
                          <a:tailEnd type="none" w="med" len="med"/>
                        </a:lnR>
                        <a:lnT w="6096" cap="flat" cmpd="sng" algn="ctr">
                          <a:solidFill>
                            <a:srgbClr val="E0E1E6"/>
                          </a:solidFill>
                          <a:prstDash val="solid"/>
                          <a:round/>
                          <a:headEnd type="none" w="med" len="med"/>
                          <a:tailEnd type="none" w="med" len="med"/>
                        </a:lnT>
                        <a:lnB w="12700" cap="flat" cmpd="sng" algn="ctr">
                          <a:solidFill>
                            <a:srgbClr val="E0E1E6"/>
                          </a:solidFill>
                          <a:prstDash val="solid"/>
                          <a:round/>
                          <a:headEnd type="none" w="med" len="med"/>
                          <a:tailEnd type="none" w="med" len="med"/>
                        </a:lnB>
                        <a:noFill/>
                      </a:tcPr>
                    </a:tc>
                    <a:extLst>
                      <a:ext uri="{0D108BD9-81ED-4DB2-BD59-A6C34878D82A}">
                        <a16:rowId xmlns:a16="http://schemas.microsoft.com/office/drawing/2014/main" val="1523350070"/>
                      </a:ext>
                    </a:extLst>
                  </a:tr>
                </a:tbl>
              </a:graphicData>
            </a:graphic>
          </p:graphicFrame>
        </mc:Fallback>
      </mc:AlternateContent>
      <p:sp>
        <p:nvSpPr>
          <p:cNvPr id="6" name="ZoneTexte 3">
            <a:extLst>
              <a:ext uri="{FF2B5EF4-FFF2-40B4-BE49-F238E27FC236}">
                <a16:creationId xmlns:a16="http://schemas.microsoft.com/office/drawing/2014/main" id="{B449227E-4E9A-2BB8-DC85-158D75E1A187}"/>
              </a:ext>
            </a:extLst>
          </p:cNvPr>
          <p:cNvSpPr txBox="1"/>
          <p:nvPr/>
        </p:nvSpPr>
        <p:spPr>
          <a:xfrm>
            <a:off x="55416" y="0"/>
            <a:ext cx="12081167" cy="584775"/>
          </a:xfrm>
          <a:prstGeom prst="rect">
            <a:avLst/>
          </a:prstGeom>
          <a:noFill/>
        </p:spPr>
        <p:txBody>
          <a:bodyPr wrap="square" rtlCol="0" anchor="t">
            <a:spAutoFit/>
          </a:bodyPr>
          <a:lstStyle/>
          <a:p>
            <a:r>
              <a:rPr lang="en-US" sz="3200" b="1" spc="-150" dirty="0">
                <a:solidFill>
                  <a:schemeClr val="accent1"/>
                </a:solidFill>
                <a:latin typeface="Arial" panose="020B0604020202020204" pitchFamily="34" charset="0"/>
                <a:ea typeface="Open Sans" pitchFamily="2" charset="0"/>
                <a:cs typeface="Arial" panose="020B0604020202020204" pitchFamily="34" charset="0"/>
              </a:rPr>
              <a:t>Microwave diagnostics measurements exhibit tight coupling</a:t>
            </a:r>
          </a:p>
        </p:txBody>
      </p:sp>
      <p:sp>
        <p:nvSpPr>
          <p:cNvPr id="7" name="Rectangle 6">
            <a:extLst>
              <a:ext uri="{FF2B5EF4-FFF2-40B4-BE49-F238E27FC236}">
                <a16:creationId xmlns:a16="http://schemas.microsoft.com/office/drawing/2014/main" id="{91074DF7-5B0C-B7A1-AA2B-C8894CD973B6}"/>
              </a:ext>
            </a:extLst>
          </p:cNvPr>
          <p:cNvSpPr/>
          <p:nvPr/>
        </p:nvSpPr>
        <p:spPr>
          <a:xfrm>
            <a:off x="55416" y="584775"/>
            <a:ext cx="12081168" cy="461665"/>
          </a:xfrm>
          <a:prstGeom prst="rect">
            <a:avLst/>
          </a:prstGeom>
        </p:spPr>
        <p:txBody>
          <a:bodyPr wrap="square">
            <a:spAutoFit/>
          </a:bodyPr>
          <a:lstStyle/>
          <a:p>
            <a:r>
              <a:rPr lang="en-GB" sz="2400" spc="-150" dirty="0">
                <a:solidFill>
                  <a:srgbClr val="135D7F"/>
                </a:solidFill>
                <a:latin typeface="Arial" panose="020B0604020202020204" pitchFamily="34" charset="0"/>
                <a:ea typeface="Open Sans" pitchFamily="2" charset="0"/>
                <a:cs typeface="Arial" panose="020B0604020202020204" pitchFamily="34" charset="0"/>
              </a:rPr>
              <a:t>These systems must not be treated in isolation. Cross-calibration is important (especially for ECE)</a:t>
            </a:r>
          </a:p>
        </p:txBody>
      </p:sp>
    </p:spTree>
    <p:extLst>
      <p:ext uri="{BB962C8B-B14F-4D97-AF65-F5344CB8AC3E}">
        <p14:creationId xmlns:p14="http://schemas.microsoft.com/office/powerpoint/2010/main" val="3171700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3">
            <a:extLst>
              <a:ext uri="{FF2B5EF4-FFF2-40B4-BE49-F238E27FC236}">
                <a16:creationId xmlns:a16="http://schemas.microsoft.com/office/drawing/2014/main" id="{7C1F4822-74D9-7BAC-ED72-EBEFC0BEC194}"/>
              </a:ext>
            </a:extLst>
          </p:cNvPr>
          <p:cNvSpPr txBox="1"/>
          <p:nvPr/>
        </p:nvSpPr>
        <p:spPr>
          <a:xfrm>
            <a:off x="0" y="0"/>
            <a:ext cx="12192000" cy="1077218"/>
          </a:xfrm>
          <a:prstGeom prst="rect">
            <a:avLst/>
          </a:prstGeom>
          <a:noFill/>
        </p:spPr>
        <p:txBody>
          <a:bodyPr wrap="square" rtlCol="0" anchor="t">
            <a:spAutoFit/>
          </a:bodyPr>
          <a:lstStyle/>
          <a:p>
            <a:r>
              <a:rPr lang="en-US" sz="3200" b="1" spc="-150" dirty="0">
                <a:solidFill>
                  <a:schemeClr val="accent1"/>
                </a:solidFill>
                <a:latin typeface="Arial" panose="020B0604020202020204" pitchFamily="34" charset="0"/>
                <a:ea typeface="Open Sans" pitchFamily="2" charset="0"/>
                <a:cs typeface="Arial" panose="020B0604020202020204" pitchFamily="34" charset="0"/>
              </a:rPr>
              <a:t>Minerva inference of WEST data highlights diagnostic inconsistencies between Interferometer and Polarimeter systems </a:t>
            </a:r>
          </a:p>
        </p:txBody>
      </p:sp>
      <p:grpSp>
        <p:nvGrpSpPr>
          <p:cNvPr id="10" name="Group 9">
            <a:extLst>
              <a:ext uri="{FF2B5EF4-FFF2-40B4-BE49-F238E27FC236}">
                <a16:creationId xmlns:a16="http://schemas.microsoft.com/office/drawing/2014/main" id="{D7D3526E-D948-1FB9-5708-B9F8221C6DDD}"/>
              </a:ext>
            </a:extLst>
          </p:cNvPr>
          <p:cNvGrpSpPr/>
          <p:nvPr/>
        </p:nvGrpSpPr>
        <p:grpSpPr>
          <a:xfrm>
            <a:off x="1001937" y="1081084"/>
            <a:ext cx="10035031" cy="5668167"/>
            <a:chOff x="1001937" y="898358"/>
            <a:chExt cx="10188126" cy="5754641"/>
          </a:xfrm>
        </p:grpSpPr>
        <p:grpSp>
          <p:nvGrpSpPr>
            <p:cNvPr id="5" name="Group 4">
              <a:extLst>
                <a:ext uri="{FF2B5EF4-FFF2-40B4-BE49-F238E27FC236}">
                  <a16:creationId xmlns:a16="http://schemas.microsoft.com/office/drawing/2014/main" id="{1DC5A809-6207-A17C-19F8-D86497FCE2E4}"/>
                </a:ext>
              </a:extLst>
            </p:cNvPr>
            <p:cNvGrpSpPr/>
            <p:nvPr/>
          </p:nvGrpSpPr>
          <p:grpSpPr>
            <a:xfrm>
              <a:off x="1001937" y="898358"/>
              <a:ext cx="10188126" cy="5754641"/>
              <a:chOff x="1001937" y="898358"/>
              <a:chExt cx="10188126" cy="5754641"/>
            </a:xfrm>
          </p:grpSpPr>
          <p:pic>
            <p:nvPicPr>
              <p:cNvPr id="3074" name="Picture 2">
                <a:extLst>
                  <a:ext uri="{FF2B5EF4-FFF2-40B4-BE49-F238E27FC236}">
                    <a16:creationId xmlns:a16="http://schemas.microsoft.com/office/drawing/2014/main" id="{970D2B91-EC65-0F84-E90D-6F95044CEE8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922" t="11775" r="9566" b="6001"/>
              <a:stretch/>
            </p:blipFill>
            <p:spPr bwMode="auto">
              <a:xfrm>
                <a:off x="1001937" y="898358"/>
                <a:ext cx="10188126" cy="5754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1802D380-FC38-28B4-6B18-33CD68681C70}"/>
                  </a:ext>
                </a:extLst>
              </p:cNvPr>
              <p:cNvSpPr/>
              <p:nvPr/>
            </p:nvSpPr>
            <p:spPr>
              <a:xfrm>
                <a:off x="3208421" y="3673642"/>
                <a:ext cx="1155032" cy="1443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3FF163FA-1C36-758C-5E9F-1176BBD418A4}"/>
                  </a:ext>
                </a:extLst>
              </p:cNvPr>
              <p:cNvSpPr/>
              <p:nvPr/>
            </p:nvSpPr>
            <p:spPr>
              <a:xfrm>
                <a:off x="8446168" y="3687447"/>
                <a:ext cx="1155032" cy="1443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Rectangle 5">
              <a:extLst>
                <a:ext uri="{FF2B5EF4-FFF2-40B4-BE49-F238E27FC236}">
                  <a16:creationId xmlns:a16="http://schemas.microsoft.com/office/drawing/2014/main" id="{C6127EA5-5DE3-6BEB-7248-39FC64A45EB3}"/>
                </a:ext>
              </a:extLst>
            </p:cNvPr>
            <p:cNvSpPr/>
            <p:nvPr/>
          </p:nvSpPr>
          <p:spPr>
            <a:xfrm>
              <a:off x="1668071" y="5779168"/>
              <a:ext cx="2144052" cy="468707"/>
            </a:xfrm>
            <a:prstGeom prst="rect">
              <a:avLst/>
            </a:prstGeom>
            <a:solidFill>
              <a:schemeClr val="bg1"/>
            </a:solidFill>
          </p:spPr>
          <p:txBody>
            <a:bodyPr wrap="square">
              <a:spAutoFit/>
            </a:bodyPr>
            <a:lstStyle/>
            <a:p>
              <a:r>
                <a:rPr lang="en-US" sz="2400" spc="-150" dirty="0">
                  <a:solidFill>
                    <a:srgbClr val="135D7F"/>
                  </a:solidFill>
                  <a:latin typeface="Arial" panose="020B0604020202020204" pitchFamily="34" charset="0"/>
                  <a:ea typeface="Open Sans" pitchFamily="2" charset="0"/>
                  <a:cs typeface="Arial" panose="020B0604020202020204" pitchFamily="34" charset="0"/>
                </a:rPr>
                <a:t>Interferometer</a:t>
              </a:r>
            </a:p>
          </p:txBody>
        </p:sp>
        <p:sp>
          <p:nvSpPr>
            <p:cNvPr id="7" name="Rectangle 6">
              <a:extLst>
                <a:ext uri="{FF2B5EF4-FFF2-40B4-BE49-F238E27FC236}">
                  <a16:creationId xmlns:a16="http://schemas.microsoft.com/office/drawing/2014/main" id="{BF178189-E76E-0170-26EF-0307C02FDBD5}"/>
                </a:ext>
              </a:extLst>
            </p:cNvPr>
            <p:cNvSpPr/>
            <p:nvPr/>
          </p:nvSpPr>
          <p:spPr>
            <a:xfrm>
              <a:off x="6881680" y="5776935"/>
              <a:ext cx="1564488" cy="461665"/>
            </a:xfrm>
            <a:prstGeom prst="rect">
              <a:avLst/>
            </a:prstGeom>
            <a:solidFill>
              <a:schemeClr val="bg1"/>
            </a:solidFill>
          </p:spPr>
          <p:txBody>
            <a:bodyPr wrap="square">
              <a:spAutoFit/>
            </a:bodyPr>
            <a:lstStyle/>
            <a:p>
              <a:r>
                <a:rPr lang="en-US" sz="2400" spc="-150" dirty="0">
                  <a:solidFill>
                    <a:srgbClr val="135D7F"/>
                  </a:solidFill>
                  <a:latin typeface="Arial" panose="020B0604020202020204" pitchFamily="34" charset="0"/>
                  <a:ea typeface="Open Sans" pitchFamily="2" charset="0"/>
                  <a:cs typeface="Arial" panose="020B0604020202020204" pitchFamily="34" charset="0"/>
                </a:rPr>
                <a:t>Polarimeter</a:t>
              </a:r>
            </a:p>
          </p:txBody>
        </p:sp>
        <p:sp>
          <p:nvSpPr>
            <p:cNvPr id="8" name="Rectangle 7">
              <a:extLst>
                <a:ext uri="{FF2B5EF4-FFF2-40B4-BE49-F238E27FC236}">
                  <a16:creationId xmlns:a16="http://schemas.microsoft.com/office/drawing/2014/main" id="{AB27A05E-D066-B16F-A469-4C989C4B2A25}"/>
                </a:ext>
              </a:extLst>
            </p:cNvPr>
            <p:cNvSpPr/>
            <p:nvPr/>
          </p:nvSpPr>
          <p:spPr>
            <a:xfrm>
              <a:off x="8606206" y="1511505"/>
              <a:ext cx="1564488" cy="461665"/>
            </a:xfrm>
            <a:prstGeom prst="rect">
              <a:avLst/>
            </a:prstGeom>
            <a:solidFill>
              <a:schemeClr val="bg1"/>
            </a:solidFill>
          </p:spPr>
          <p:txBody>
            <a:bodyPr wrap="square">
              <a:spAutoFit/>
            </a:bodyPr>
            <a:lstStyle/>
            <a:p>
              <a:r>
                <a:rPr lang="en-US" sz="2400" spc="-150" dirty="0">
                  <a:solidFill>
                    <a:srgbClr val="135D7F"/>
                  </a:solidFill>
                  <a:latin typeface="Arial" panose="020B0604020202020204" pitchFamily="34" charset="0"/>
                  <a:ea typeface="Open Sans" pitchFamily="2" charset="0"/>
                  <a:cs typeface="Arial" panose="020B0604020202020204" pitchFamily="34" charset="0"/>
                </a:rPr>
                <a:t>Flux loops</a:t>
              </a:r>
            </a:p>
          </p:txBody>
        </p:sp>
        <p:sp>
          <p:nvSpPr>
            <p:cNvPr id="9" name="Rectangle 8">
              <a:extLst>
                <a:ext uri="{FF2B5EF4-FFF2-40B4-BE49-F238E27FC236}">
                  <a16:creationId xmlns:a16="http://schemas.microsoft.com/office/drawing/2014/main" id="{17F6D6D7-877C-D62A-2DDE-761A8CC43A45}"/>
                </a:ext>
              </a:extLst>
            </p:cNvPr>
            <p:cNvSpPr/>
            <p:nvPr/>
          </p:nvSpPr>
          <p:spPr>
            <a:xfrm>
              <a:off x="3087723" y="1002406"/>
              <a:ext cx="1473595" cy="468708"/>
            </a:xfrm>
            <a:prstGeom prst="rect">
              <a:avLst/>
            </a:prstGeom>
            <a:solidFill>
              <a:schemeClr val="bg1"/>
            </a:solidFill>
          </p:spPr>
          <p:txBody>
            <a:bodyPr wrap="square">
              <a:spAutoFit/>
            </a:bodyPr>
            <a:lstStyle/>
            <a:p>
              <a:r>
                <a:rPr lang="en-US" sz="2400" spc="-150" dirty="0">
                  <a:solidFill>
                    <a:srgbClr val="135D7F"/>
                  </a:solidFill>
                  <a:latin typeface="Arial" panose="020B0604020202020204" pitchFamily="34" charset="0"/>
                  <a:ea typeface="Open Sans" pitchFamily="2" charset="0"/>
                  <a:cs typeface="Arial" panose="020B0604020202020204" pitchFamily="34" charset="0"/>
                </a:rPr>
                <a:t>B-probes</a:t>
              </a:r>
            </a:p>
          </p:txBody>
        </p:sp>
      </p:grpSp>
      <p:sp>
        <p:nvSpPr>
          <p:cNvPr id="11" name="Rectangle 10">
            <a:extLst>
              <a:ext uri="{FF2B5EF4-FFF2-40B4-BE49-F238E27FC236}">
                <a16:creationId xmlns:a16="http://schemas.microsoft.com/office/drawing/2014/main" id="{CB25E16C-CEC4-E356-C8CF-E5390D137CB1}"/>
              </a:ext>
            </a:extLst>
          </p:cNvPr>
          <p:cNvSpPr/>
          <p:nvPr/>
        </p:nvSpPr>
        <p:spPr>
          <a:xfrm>
            <a:off x="818147" y="3828262"/>
            <a:ext cx="10732169" cy="30297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11838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D433EBF9-430C-AAA7-A441-26986495C8A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508" t="20531" r="10433" b="18660"/>
          <a:stretch/>
        </p:blipFill>
        <p:spPr bwMode="auto">
          <a:xfrm>
            <a:off x="7648609" y="1053193"/>
            <a:ext cx="4294737" cy="536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 name="Picture 2">
            <a:extLst>
              <a:ext uri="{FF2B5EF4-FFF2-40B4-BE49-F238E27FC236}">
                <a16:creationId xmlns:a16="http://schemas.microsoft.com/office/drawing/2014/main" id="{C9DA7BEC-F3A9-7A1A-4315-27C95B0837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379" y="904638"/>
            <a:ext cx="7359851" cy="5509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3">
            <a:extLst>
              <a:ext uri="{FF2B5EF4-FFF2-40B4-BE49-F238E27FC236}">
                <a16:creationId xmlns:a16="http://schemas.microsoft.com/office/drawing/2014/main" id="{03458184-7663-7FD6-E5AF-516481020A89}"/>
              </a:ext>
            </a:extLst>
          </p:cNvPr>
          <p:cNvSpPr txBox="1"/>
          <p:nvPr/>
        </p:nvSpPr>
        <p:spPr>
          <a:xfrm>
            <a:off x="0" y="0"/>
            <a:ext cx="12192000" cy="1077218"/>
          </a:xfrm>
          <a:prstGeom prst="rect">
            <a:avLst/>
          </a:prstGeom>
          <a:noFill/>
        </p:spPr>
        <p:txBody>
          <a:bodyPr wrap="square" rtlCol="0" anchor="t">
            <a:spAutoFit/>
          </a:bodyPr>
          <a:lstStyle/>
          <a:p>
            <a:r>
              <a:rPr lang="en-US" sz="3200" b="1" spc="-150" dirty="0">
                <a:solidFill>
                  <a:schemeClr val="accent1"/>
                </a:solidFill>
                <a:latin typeface="Arial" panose="020B0604020202020204" pitchFamily="34" charset="0"/>
                <a:ea typeface="Open Sans" pitchFamily="2" charset="0"/>
                <a:cs typeface="Arial" panose="020B0604020202020204" pitchFamily="34" charset="0"/>
              </a:rPr>
              <a:t>Interferometer and Polarimeter inconsistencies propagate uncertainties to density and magnetic structure of plasma</a:t>
            </a:r>
          </a:p>
        </p:txBody>
      </p:sp>
    </p:spTree>
    <p:extLst>
      <p:ext uri="{BB962C8B-B14F-4D97-AF65-F5344CB8AC3E}">
        <p14:creationId xmlns:p14="http://schemas.microsoft.com/office/powerpoint/2010/main" val="430990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m_6478450217535469814m_6843495895732342363m_6496168899765945602Image 1">
            <a:extLst>
              <a:ext uri="{FF2B5EF4-FFF2-40B4-BE49-F238E27FC236}">
                <a16:creationId xmlns:a16="http://schemas.microsoft.com/office/drawing/2014/main" id="{E3E697F3-6504-BBBB-725C-F3620DEA49B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574" b="3314"/>
          <a:stretch/>
        </p:blipFill>
        <p:spPr bwMode="auto">
          <a:xfrm>
            <a:off x="489581" y="705852"/>
            <a:ext cx="11212838" cy="6039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ZoneTexte 3">
            <a:extLst>
              <a:ext uri="{FF2B5EF4-FFF2-40B4-BE49-F238E27FC236}">
                <a16:creationId xmlns:a16="http://schemas.microsoft.com/office/drawing/2014/main" id="{93518B1F-6F2D-5D25-5BEA-96D9904E08F3}"/>
              </a:ext>
            </a:extLst>
          </p:cNvPr>
          <p:cNvSpPr txBox="1"/>
          <p:nvPr/>
        </p:nvSpPr>
        <p:spPr>
          <a:xfrm>
            <a:off x="0" y="0"/>
            <a:ext cx="12192000" cy="584775"/>
          </a:xfrm>
          <a:prstGeom prst="rect">
            <a:avLst/>
          </a:prstGeom>
          <a:noFill/>
        </p:spPr>
        <p:txBody>
          <a:bodyPr wrap="square" rtlCol="0" anchor="t">
            <a:spAutoFit/>
          </a:bodyPr>
          <a:lstStyle/>
          <a:p>
            <a:r>
              <a:rPr lang="en-US" sz="3200" b="1" spc="-150" dirty="0">
                <a:solidFill>
                  <a:schemeClr val="accent1"/>
                </a:solidFill>
                <a:latin typeface="Arial" panose="020B0604020202020204" pitchFamily="34" charset="0"/>
                <a:ea typeface="Open Sans" pitchFamily="2" charset="0"/>
                <a:cs typeface="Arial" panose="020B0604020202020204" pitchFamily="34" charset="0"/>
              </a:rPr>
              <a:t>NICE reconstruction of WEST shot 58603/0 includes </a:t>
            </a:r>
            <a:r>
              <a:rPr lang="en-US" sz="3200" b="1" i="1" spc="-150" dirty="0">
                <a:solidFill>
                  <a:schemeClr val="accent1"/>
                </a:solidFill>
                <a:latin typeface="Arial" panose="020B0604020202020204" pitchFamily="34" charset="0"/>
                <a:ea typeface="Open Sans" pitchFamily="2" charset="0"/>
                <a:cs typeface="Arial" panose="020B0604020202020204" pitchFamily="34" charset="0"/>
              </a:rPr>
              <a:t>ad hoc </a:t>
            </a:r>
            <a:r>
              <a:rPr lang="en-US" sz="3200" b="1" spc="-150" dirty="0">
                <a:solidFill>
                  <a:schemeClr val="accent1"/>
                </a:solidFill>
                <a:latin typeface="Arial" panose="020B0604020202020204" pitchFamily="34" charset="0"/>
                <a:ea typeface="Open Sans" pitchFamily="2" charset="0"/>
                <a:cs typeface="Arial" panose="020B0604020202020204" pitchFamily="34" charset="0"/>
              </a:rPr>
              <a:t>weights</a:t>
            </a:r>
          </a:p>
        </p:txBody>
      </p:sp>
      <p:sp>
        <p:nvSpPr>
          <p:cNvPr id="5" name="Rectangle 4">
            <a:extLst>
              <a:ext uri="{FF2B5EF4-FFF2-40B4-BE49-F238E27FC236}">
                <a16:creationId xmlns:a16="http://schemas.microsoft.com/office/drawing/2014/main" id="{AE59C0B9-17FE-6E06-9AFE-7EBF7AEF3BB5}"/>
              </a:ext>
            </a:extLst>
          </p:cNvPr>
          <p:cNvSpPr/>
          <p:nvPr/>
        </p:nvSpPr>
        <p:spPr>
          <a:xfrm>
            <a:off x="4644548" y="2691526"/>
            <a:ext cx="1451452" cy="461665"/>
          </a:xfrm>
          <a:prstGeom prst="rect">
            <a:avLst/>
          </a:prstGeom>
          <a:solidFill>
            <a:schemeClr val="bg1"/>
          </a:solidFill>
        </p:spPr>
        <p:txBody>
          <a:bodyPr wrap="square">
            <a:spAutoFit/>
          </a:bodyPr>
          <a:lstStyle/>
          <a:p>
            <a:r>
              <a:rPr lang="en-US" sz="2400" spc="-150" dirty="0">
                <a:solidFill>
                  <a:srgbClr val="135D7F"/>
                </a:solidFill>
                <a:latin typeface="Arial" panose="020B0604020202020204" pitchFamily="34" charset="0"/>
                <a:ea typeface="Open Sans" pitchFamily="2" charset="0"/>
                <a:cs typeface="Arial" panose="020B0604020202020204" pitchFamily="34" charset="0"/>
              </a:rPr>
              <a:t>B-probes</a:t>
            </a:r>
          </a:p>
        </p:txBody>
      </p:sp>
      <p:sp>
        <p:nvSpPr>
          <p:cNvPr id="6" name="Rectangle 5">
            <a:extLst>
              <a:ext uri="{FF2B5EF4-FFF2-40B4-BE49-F238E27FC236}">
                <a16:creationId xmlns:a16="http://schemas.microsoft.com/office/drawing/2014/main" id="{0D049E2D-7472-6C4F-4C62-401A0488E9ED}"/>
              </a:ext>
            </a:extLst>
          </p:cNvPr>
          <p:cNvSpPr/>
          <p:nvPr/>
        </p:nvSpPr>
        <p:spPr>
          <a:xfrm>
            <a:off x="1465496" y="3882785"/>
            <a:ext cx="1540979" cy="454728"/>
          </a:xfrm>
          <a:prstGeom prst="rect">
            <a:avLst/>
          </a:prstGeom>
          <a:solidFill>
            <a:schemeClr val="bg1"/>
          </a:solidFill>
        </p:spPr>
        <p:txBody>
          <a:bodyPr wrap="square">
            <a:spAutoFit/>
          </a:bodyPr>
          <a:lstStyle/>
          <a:p>
            <a:r>
              <a:rPr lang="en-US" sz="2400" spc="-150" dirty="0">
                <a:solidFill>
                  <a:srgbClr val="135D7F"/>
                </a:solidFill>
                <a:latin typeface="Arial" panose="020B0604020202020204" pitchFamily="34" charset="0"/>
                <a:ea typeface="Open Sans" pitchFamily="2" charset="0"/>
                <a:cs typeface="Arial" panose="020B0604020202020204" pitchFamily="34" charset="0"/>
              </a:rPr>
              <a:t>Flux loops</a:t>
            </a:r>
          </a:p>
        </p:txBody>
      </p:sp>
      <p:sp>
        <p:nvSpPr>
          <p:cNvPr id="7" name="Rectangle 6">
            <a:extLst>
              <a:ext uri="{FF2B5EF4-FFF2-40B4-BE49-F238E27FC236}">
                <a16:creationId xmlns:a16="http://schemas.microsoft.com/office/drawing/2014/main" id="{C6C7617E-B81B-AC0F-23EA-EB994055B967}"/>
              </a:ext>
            </a:extLst>
          </p:cNvPr>
          <p:cNvSpPr/>
          <p:nvPr/>
        </p:nvSpPr>
        <p:spPr>
          <a:xfrm>
            <a:off x="8902614" y="2691526"/>
            <a:ext cx="1564488" cy="461665"/>
          </a:xfrm>
          <a:prstGeom prst="rect">
            <a:avLst/>
          </a:prstGeom>
          <a:solidFill>
            <a:schemeClr val="bg1"/>
          </a:solidFill>
        </p:spPr>
        <p:txBody>
          <a:bodyPr wrap="square">
            <a:spAutoFit/>
          </a:bodyPr>
          <a:lstStyle/>
          <a:p>
            <a:r>
              <a:rPr lang="en-US" sz="2400" spc="-150" dirty="0">
                <a:solidFill>
                  <a:srgbClr val="135D7F"/>
                </a:solidFill>
                <a:latin typeface="Arial" panose="020B0604020202020204" pitchFamily="34" charset="0"/>
                <a:ea typeface="Open Sans" pitchFamily="2" charset="0"/>
                <a:cs typeface="Arial" panose="020B0604020202020204" pitchFamily="34" charset="0"/>
              </a:rPr>
              <a:t>Polarimeter</a:t>
            </a:r>
          </a:p>
        </p:txBody>
      </p:sp>
      <p:sp>
        <p:nvSpPr>
          <p:cNvPr id="8" name="Rectangle 7">
            <a:extLst>
              <a:ext uri="{FF2B5EF4-FFF2-40B4-BE49-F238E27FC236}">
                <a16:creationId xmlns:a16="http://schemas.microsoft.com/office/drawing/2014/main" id="{6A79FBDE-6556-69F7-BEC2-56C06D363CA5}"/>
              </a:ext>
            </a:extLst>
          </p:cNvPr>
          <p:cNvSpPr/>
          <p:nvPr/>
        </p:nvSpPr>
        <p:spPr>
          <a:xfrm>
            <a:off x="9684858" y="5690483"/>
            <a:ext cx="1840331" cy="461665"/>
          </a:xfrm>
          <a:prstGeom prst="rect">
            <a:avLst/>
          </a:prstGeom>
          <a:solidFill>
            <a:schemeClr val="bg1"/>
          </a:solidFill>
        </p:spPr>
        <p:txBody>
          <a:bodyPr wrap="square">
            <a:spAutoFit/>
          </a:bodyPr>
          <a:lstStyle/>
          <a:p>
            <a:r>
              <a:rPr lang="en-US" sz="2400" spc="-150" dirty="0">
                <a:solidFill>
                  <a:srgbClr val="135D7F"/>
                </a:solidFill>
                <a:latin typeface="Arial" panose="020B0604020202020204" pitchFamily="34" charset="0"/>
                <a:ea typeface="Open Sans" pitchFamily="2" charset="0"/>
                <a:cs typeface="Arial" panose="020B0604020202020204" pitchFamily="34" charset="0"/>
              </a:rPr>
              <a:t>Interferometer</a:t>
            </a:r>
          </a:p>
        </p:txBody>
      </p:sp>
    </p:spTree>
    <p:extLst>
      <p:ext uri="{BB962C8B-B14F-4D97-AF65-F5344CB8AC3E}">
        <p14:creationId xmlns:p14="http://schemas.microsoft.com/office/powerpoint/2010/main" val="3107470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41BDFE-B667-8D46-E2A6-0A7C62EB3C41}"/>
            </a:ext>
          </a:extLst>
        </p:cNvPr>
        <p:cNvGrpSpPr/>
        <p:nvPr/>
      </p:nvGrpSpPr>
      <p:grpSpPr>
        <a:xfrm>
          <a:off x="0" y="0"/>
          <a:ext cx="0" cy="0"/>
          <a:chOff x="0" y="0"/>
          <a:chExt cx="0" cy="0"/>
        </a:xfrm>
      </p:grpSpPr>
      <p:sp>
        <p:nvSpPr>
          <p:cNvPr id="10" name="ZoneTexte 3">
            <a:extLst>
              <a:ext uri="{FF2B5EF4-FFF2-40B4-BE49-F238E27FC236}">
                <a16:creationId xmlns:a16="http://schemas.microsoft.com/office/drawing/2014/main" id="{1DA4880C-976E-F19D-1252-70ABB3A78E7C}"/>
              </a:ext>
            </a:extLst>
          </p:cNvPr>
          <p:cNvSpPr txBox="1"/>
          <p:nvPr/>
        </p:nvSpPr>
        <p:spPr>
          <a:xfrm>
            <a:off x="110832" y="78478"/>
            <a:ext cx="11970336" cy="584775"/>
          </a:xfrm>
          <a:prstGeom prst="rect">
            <a:avLst/>
          </a:prstGeom>
          <a:noFill/>
        </p:spPr>
        <p:txBody>
          <a:bodyPr wrap="square" rtlCol="0" anchor="t">
            <a:spAutoFit/>
          </a:bodyPr>
          <a:lstStyle/>
          <a:p>
            <a:r>
              <a:rPr lang="en-US" sz="3200" b="1" spc="-150" dirty="0">
                <a:solidFill>
                  <a:schemeClr val="accent1"/>
                </a:solidFill>
                <a:latin typeface="Arial" panose="020B0604020202020204" pitchFamily="34" charset="0"/>
                <a:ea typeface="Open Sans" pitchFamily="2" charset="0"/>
                <a:cs typeface="Arial" panose="020B0604020202020204" pitchFamily="34" charset="0"/>
              </a:rPr>
              <a:t>Integrated Data Analysis can combine disparate diagnostic signals</a:t>
            </a:r>
          </a:p>
        </p:txBody>
      </p:sp>
      <p:pic>
        <p:nvPicPr>
          <p:cNvPr id="13" name="Picture 12">
            <a:extLst>
              <a:ext uri="{FF2B5EF4-FFF2-40B4-BE49-F238E27FC236}">
                <a16:creationId xmlns:a16="http://schemas.microsoft.com/office/drawing/2014/main" id="{09E1017E-2F74-0A3D-10BB-985E5438DD2E}"/>
              </a:ext>
            </a:extLst>
          </p:cNvPr>
          <p:cNvPicPr>
            <a:picLocks noChangeAspect="1"/>
          </p:cNvPicPr>
          <p:nvPr/>
        </p:nvPicPr>
        <p:blipFill>
          <a:blip r:embed="rId3"/>
          <a:stretch>
            <a:fillRect/>
          </a:stretch>
        </p:blipFill>
        <p:spPr>
          <a:xfrm>
            <a:off x="1404142" y="728766"/>
            <a:ext cx="4234657" cy="5990794"/>
          </a:xfrm>
          <a:prstGeom prst="rect">
            <a:avLst/>
          </a:prstGeom>
        </p:spPr>
      </p:pic>
      <p:pic>
        <p:nvPicPr>
          <p:cNvPr id="15" name="Picture 14">
            <a:extLst>
              <a:ext uri="{FF2B5EF4-FFF2-40B4-BE49-F238E27FC236}">
                <a16:creationId xmlns:a16="http://schemas.microsoft.com/office/drawing/2014/main" id="{0D6F8EC7-0F33-5D69-699A-25E5886862DD}"/>
              </a:ext>
            </a:extLst>
          </p:cNvPr>
          <p:cNvPicPr>
            <a:picLocks noChangeAspect="1"/>
          </p:cNvPicPr>
          <p:nvPr/>
        </p:nvPicPr>
        <p:blipFill>
          <a:blip r:embed="rId4"/>
          <a:stretch>
            <a:fillRect/>
          </a:stretch>
        </p:blipFill>
        <p:spPr>
          <a:xfrm>
            <a:off x="5934776" y="728963"/>
            <a:ext cx="4280614" cy="5990400"/>
          </a:xfrm>
          <a:prstGeom prst="rect">
            <a:avLst/>
          </a:prstGeom>
        </p:spPr>
      </p:pic>
    </p:spTree>
    <p:extLst>
      <p:ext uri="{BB962C8B-B14F-4D97-AF65-F5344CB8AC3E}">
        <p14:creationId xmlns:p14="http://schemas.microsoft.com/office/powerpoint/2010/main" val="688647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ITER PPT Template">
  <a:themeElements>
    <a:clrScheme name="ITER theme color">
      <a:dk1>
        <a:srgbClr val="000000"/>
      </a:dk1>
      <a:lt1>
        <a:srgbClr val="FFFFFF"/>
      </a:lt1>
      <a:dk2>
        <a:srgbClr val="135D7F"/>
      </a:dk2>
      <a:lt2>
        <a:srgbClr val="E7E6E6"/>
      </a:lt2>
      <a:accent1>
        <a:srgbClr val="003C58"/>
      </a:accent1>
      <a:accent2>
        <a:srgbClr val="EB5D40"/>
      </a:accent2>
      <a:accent3>
        <a:srgbClr val="A5A5A5"/>
      </a:accent3>
      <a:accent4>
        <a:srgbClr val="FDC830"/>
      </a:accent4>
      <a:accent5>
        <a:srgbClr val="95ACBA"/>
      </a:accent5>
      <a:accent6>
        <a:srgbClr val="D9E5EC"/>
      </a:accent6>
      <a:hlink>
        <a:srgbClr val="003C58"/>
      </a:hlink>
      <a:folHlink>
        <a:srgbClr val="003C58"/>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TER_PPT_template_2023" id="{00FFD8D4-17E6-5140-951B-586A15AC7485}" vid="{A18E95FD-478C-6642-8139-72FC68875FE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41575</TotalTime>
  <Words>1425</Words>
  <Application>Microsoft Office PowerPoint</Application>
  <PresentationFormat>Widescreen</PresentationFormat>
  <Paragraphs>166</Paragraphs>
  <Slides>13</Slides>
  <Notes>12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vt:i4>
      </vt:variant>
    </vt:vector>
  </HeadingPairs>
  <TitlesOfParts>
    <vt:vector size="24" baseType="lpstr">
      <vt:lpstr>Aptos</vt:lpstr>
      <vt:lpstr>Arial</vt:lpstr>
      <vt:lpstr>Calibri</vt:lpstr>
      <vt:lpstr>Cambria Math</vt:lpstr>
      <vt:lpstr>Inter</vt:lpstr>
      <vt:lpstr>KaTeX_Main</vt:lpstr>
      <vt:lpstr>KaTeX_Math</vt:lpstr>
      <vt:lpstr>KaTeX_Size1</vt:lpstr>
      <vt:lpstr>TimesNewRomanPSMT</vt:lpstr>
      <vt:lpstr>Wingdings</vt:lpstr>
      <vt:lpstr>ITER PPT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Extended Kalman Filter: a sequential Bayesian filter</vt:lpstr>
      <vt:lpstr>Sawtooth model allows realistic inter-measurement prediction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Simon.Mcintosh@iter.org</dc:creator>
  <cp:lastModifiedBy>Mcintosh Simon</cp:lastModifiedBy>
  <cp:revision>314</cp:revision>
  <dcterms:created xsi:type="dcterms:W3CDTF">2022-12-30T14:42:15Z</dcterms:created>
  <dcterms:modified xsi:type="dcterms:W3CDTF">2026-01-13T12:17:07Z</dcterms:modified>
</cp:coreProperties>
</file>