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notesMasterIdLst>
    <p:notesMasterId r:id="rId17"/>
  </p:notesMasterIdLst>
  <p:sldIdLst>
    <p:sldId id="278" r:id="rId2"/>
    <p:sldId id="11090497" r:id="rId3"/>
    <p:sldId id="11090579" r:id="rId4"/>
    <p:sldId id="11090582" r:id="rId5"/>
    <p:sldId id="11090591" r:id="rId6"/>
    <p:sldId id="11090580" r:id="rId7"/>
    <p:sldId id="11090585" r:id="rId8"/>
    <p:sldId id="11090586" r:id="rId9"/>
    <p:sldId id="11090587" r:id="rId10"/>
    <p:sldId id="11090588" r:id="rId11"/>
    <p:sldId id="11090589" r:id="rId12"/>
    <p:sldId id="11090590" r:id="rId13"/>
    <p:sldId id="11090581" r:id="rId14"/>
    <p:sldId id="11090573" r:id="rId15"/>
    <p:sldId id="1394" r:id="rId16"/>
  </p:sldIdLst>
  <p:sldSz cx="9126538" cy="5133975"/>
  <p:notesSz cx="9144000" cy="6858000"/>
  <p:custDataLst>
    <p:tags r:id="rId18"/>
  </p:custDataLst>
  <p:kinsoku lang="zh-CN" invalStChars="!%),.:;?]}¨·ˇˉ་―‖’”…‰∶、。〃々〉》」』】〕〗！＂＇％），．：；？］｀｜｝～￠" invalEndChars="([{·‘“〈《「『【〔〖（．［｛￡￥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4" userDrawn="1">
          <p15:clr>
            <a:srgbClr val="A4A3A4"/>
          </p15:clr>
        </p15:guide>
        <p15:guide id="2" pos="2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EA1"/>
    <a:srgbClr val="004EA2"/>
    <a:srgbClr val="E6063D"/>
    <a:srgbClr val="DEDEDE"/>
    <a:srgbClr val="D1D1D1"/>
    <a:srgbClr val="E5E5E5"/>
    <a:srgbClr val="DCD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浅色样式 3 - 强调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8445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076" y="52"/>
      </p:cViewPr>
      <p:guideLst>
        <p:guide orient="horz" pos="1574"/>
        <p:guide pos="2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0" y="6515001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‹#›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8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</a:ln>
        </p:spPr>
      </p:sp>
      <p:sp>
        <p:nvSpPr>
          <p:cNvPr id="9" name="文本框"/>
          <p:cNvSpPr>
            <a:spLocks noGrp="1"/>
          </p:cNvSpPr>
          <p:nvPr>
            <p:ph type="body"/>
          </p:nvPr>
        </p:nvSpPr>
        <p:spPr>
          <a:xfrm>
            <a:off x="1219182" y="3257501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lang="zh-CN" altLang="en-US"/>
              <a:t>单击此处编辑母版样式</a:t>
            </a:r>
            <a:endParaRPr lang="en-US" altLang="zh-CN"/>
          </a:p>
          <a:p>
            <a:r>
              <a:rPr lang="zh-CN" altLang="en-US"/>
              <a:t>第二级</a:t>
            </a:r>
            <a:endParaRPr lang="en-US" altLang="zh-CN"/>
          </a:p>
          <a:p>
            <a:r>
              <a:rPr lang="zh-CN" altLang="en-US"/>
              <a:t>第三级</a:t>
            </a:r>
            <a:endParaRPr lang="en-US" altLang="zh-CN"/>
          </a:p>
          <a:p>
            <a:r>
              <a:rPr lang="zh-CN" altLang="en-US"/>
              <a:t>第四级</a:t>
            </a:r>
            <a:endParaRPr lang="en-US" altLang="zh-CN"/>
          </a:p>
          <a:p>
            <a:r>
              <a:rPr lang="zh-CN" altLang="en-US"/>
              <a:t>第五级</a:t>
            </a:r>
            <a:endParaRPr lang="en-US" altLang="zh-CN"/>
          </a:p>
          <a:p>
            <a:r>
              <a:rPr lang="zh-CN" altLang="en-US"/>
              <a:t>第六级</a:t>
            </a:r>
            <a:endParaRPr lang="en-US" altLang="zh-CN"/>
          </a:p>
          <a:p>
            <a:r>
              <a:rPr lang="zh-CN" altLang="en-US"/>
              <a:t>第七级</a:t>
            </a:r>
            <a:endParaRPr lang="en-US" altLang="zh-CN"/>
          </a:p>
          <a:p>
            <a:r>
              <a:rPr lang="zh-CN" altLang="en-US"/>
              <a:t>第八级</a:t>
            </a:r>
          </a:p>
        </p:txBody>
      </p:sp>
      <p:sp>
        <p:nvSpPr>
          <p:cNvPr id="10" name="文本框"/>
          <p:cNvSpPr>
            <a:spLocks noGrp="1"/>
          </p:cNvSpPr>
          <p:nvPr>
            <p:ph type="hdr"/>
          </p:nvPr>
        </p:nvSpPr>
        <p:spPr>
          <a:xfrm>
            <a:off x="1" y="0"/>
            <a:ext cx="3964740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1" name="文本框"/>
          <p:cNvSpPr>
            <a:spLocks noGrp="1"/>
          </p:cNvSpPr>
          <p:nvPr>
            <p:ph type="dt"/>
          </p:nvPr>
        </p:nvSpPr>
        <p:spPr>
          <a:xfrm>
            <a:off x="5179120" y="0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 upright="1"/>
          <a:lstStyle/>
          <a:p>
            <a:pPr algn="r"/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2" name="文本框"/>
          <p:cNvSpPr>
            <a:spLocks noGrp="1"/>
          </p:cNvSpPr>
          <p:nvPr>
            <p:ph type="ftr"/>
          </p:nvPr>
        </p:nvSpPr>
        <p:spPr>
          <a:xfrm>
            <a:off x="1" y="6515001"/>
            <a:ext cx="3964740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1168400" fontAlgn="base" hangingPunct="0">
      <a:buNone/>
      <a:defRPr sz="2300"/>
    </a:lvl1pPr>
    <a:lvl2pPr defTabSz="1168400" fontAlgn="base" hangingPunct="0">
      <a:buNone/>
      <a:defRPr sz="2300"/>
    </a:lvl2pPr>
    <a:lvl3pPr defTabSz="1168400" fontAlgn="base" hangingPunct="0">
      <a:buNone/>
      <a:defRPr sz="2300"/>
    </a:lvl3pPr>
    <a:lvl4pPr defTabSz="1168400" fontAlgn="base" hangingPunct="0">
      <a:buNone/>
      <a:defRPr sz="2300"/>
    </a:lvl4pPr>
    <a:lvl5pPr defTabSz="1168400" fontAlgn="base" hangingPunct="0">
      <a:buNone/>
      <a:defRPr sz="2300"/>
    </a:lvl5pPr>
    <a:lvl6pPr defTabSz="1168400" fontAlgn="base" hangingPunct="0">
      <a:buNone/>
      <a:defRPr sz="2300"/>
    </a:lvl6pPr>
    <a:lvl7pPr defTabSz="1168400" fontAlgn="base" hangingPunct="0">
      <a:buNone/>
      <a:defRPr sz="2300"/>
    </a:lvl7pPr>
    <a:lvl8pPr defTabSz="1168400" fontAlgn="base" hangingPunct="0">
      <a:buNone/>
      <a:defRPr sz="2300"/>
    </a:lvl8pPr>
    <a:lvl9pPr defTabSz="1168400" fontAlgn="base" hangingPunct="0">
      <a:buNone/>
      <a:defRPr sz="23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0" y="6515001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1219182" y="3257501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10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44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11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5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12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401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1" y="6515002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13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1219183" y="3257502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060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14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52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0" y="6515001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15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1219182" y="3257501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1" y="6515002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2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1219183" y="3257502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1" y="6515002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3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1219183" y="3257502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785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4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92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5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14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"/>
          <p:cNvSpPr>
            <a:spLocks noGrp="1"/>
          </p:cNvSpPr>
          <p:nvPr>
            <p:ph type="sldNum"/>
          </p:nvPr>
        </p:nvSpPr>
        <p:spPr>
          <a:xfrm>
            <a:off x="5179121" y="6515002"/>
            <a:ext cx="3964739" cy="34289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b" anchorCtr="0" upright="1"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6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33" name="对象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1219183" y="3257502"/>
            <a:ext cx="6705495" cy="3086053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52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7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9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8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62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400" b="0" i="0" u="none" strike="noStrike" kern="1200" cap="none" spc="0" baseline="0" smtClean="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9</a:t>
            </a:fld>
            <a:endParaRPr lang="zh-CN" altLang="en-US" sz="1400"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08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0817" y="840213"/>
            <a:ext cx="6844904" cy="1787384"/>
          </a:xfrm>
        </p:spPr>
        <p:txBody>
          <a:bodyPr anchor="b"/>
          <a:lstStyle>
            <a:lvl1pPr algn="ctr">
              <a:defRPr sz="44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817" y="2696526"/>
            <a:ext cx="6844904" cy="1239522"/>
          </a:xfrm>
        </p:spPr>
        <p:txBody>
          <a:bodyPr/>
          <a:lstStyle>
            <a:lvl1pPr marL="0" indent="0" algn="ctr">
              <a:buNone/>
              <a:defRPr sz="1797"/>
            </a:lvl1pPr>
            <a:lvl2pPr marL="342260" indent="0" algn="ctr">
              <a:buNone/>
              <a:defRPr sz="1497"/>
            </a:lvl2pPr>
            <a:lvl3pPr marL="684520" indent="0" algn="ctr">
              <a:buNone/>
              <a:defRPr sz="1347"/>
            </a:lvl3pPr>
            <a:lvl4pPr marL="1026780" indent="0" algn="ctr">
              <a:buNone/>
              <a:defRPr sz="1198"/>
            </a:lvl4pPr>
            <a:lvl5pPr marL="1369040" indent="0" algn="ctr">
              <a:buNone/>
              <a:defRPr sz="1198"/>
            </a:lvl5pPr>
            <a:lvl6pPr marL="1711300" indent="0" algn="ctr">
              <a:buNone/>
              <a:defRPr sz="1198"/>
            </a:lvl6pPr>
            <a:lvl7pPr marL="2053560" indent="0" algn="ctr">
              <a:buNone/>
              <a:defRPr sz="1198"/>
            </a:lvl7pPr>
            <a:lvl8pPr marL="2395819" indent="0" algn="ctr">
              <a:buNone/>
              <a:defRPr sz="1198"/>
            </a:lvl8pPr>
            <a:lvl9pPr marL="2738079" indent="0" algn="ctr">
              <a:buNone/>
              <a:defRPr sz="1198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2D6BD-DE1B-4B5F-8B41-2702339687B9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280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CAD2D6BD-DE1B-4B5F-8B41-2702339687B9}" type="datetime1">
              <a:rPr lang="zh-CN" altLang="en-US" sz="1500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2026/1/14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500" b="0" i="0" u="none" strike="noStrike" kern="1200" cap="none" spc="0" baseline="0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886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179" y="273336"/>
            <a:ext cx="1967910" cy="435080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449" y="273336"/>
            <a:ext cx="5789648" cy="43508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CAD2D6BD-DE1B-4B5F-8B41-2702339687B9}" type="datetime1">
              <a:rPr lang="zh-CN" altLang="en-US" sz="1500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2026/1/14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CAD2D6BD-DE1B-4B5F-8B41-2702339687B9}" type="slidenum">
              <a:rPr lang="en-US" altLang="zh-CN" sz="1500" b="0" i="0" u="none" strike="noStrike" kern="1200" cap="none" spc="0" baseline="0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8339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"/>
          <p:cNvSpPr>
            <a:spLocks noGrp="1"/>
          </p:cNvSpPr>
          <p:nvPr>
            <p:ph type="title"/>
          </p:nvPr>
        </p:nvSpPr>
        <p:spPr>
          <a:xfrm>
            <a:off x="456327" y="205591"/>
            <a:ext cx="8213884" cy="855636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16816" tIns="58409" rIns="116816" bIns="5840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24" name="文本框"/>
          <p:cNvSpPr>
            <a:spLocks noGrp="1"/>
          </p:cNvSpPr>
          <p:nvPr>
            <p:ph type="body" idx="1"/>
          </p:nvPr>
        </p:nvSpPr>
        <p:spPr>
          <a:xfrm>
            <a:off x="456327" y="1197892"/>
            <a:ext cx="8213884" cy="3388081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16816" tIns="58409" rIns="116816" bIns="58409" anchor="t" anchorCtr="0"/>
          <a:lstStyle/>
          <a:p>
            <a:r>
              <a:rPr lang="zh-CN" altLang="en-US"/>
              <a:t>单击此处编辑母版文本样式</a:t>
            </a:r>
            <a:endParaRPr lang="en-US" altLang="zh-CN"/>
          </a:p>
          <a:p>
            <a:pPr lvl="1"/>
            <a:r>
              <a:rPr lang="zh-CN" altLang="en-US"/>
              <a:t>二级</a:t>
            </a:r>
            <a:endParaRPr lang="en-US" altLang="zh-CN"/>
          </a:p>
          <a:p>
            <a:pPr lvl="2"/>
            <a:r>
              <a:rPr lang="zh-CN" altLang="en-US"/>
              <a:t>三级</a:t>
            </a:r>
            <a:endParaRPr lang="en-US" altLang="zh-CN"/>
          </a:p>
          <a:p>
            <a:pPr lvl="3"/>
            <a:r>
              <a:rPr lang="zh-CN" altLang="en-US"/>
              <a:t>四级</a:t>
            </a:r>
            <a:endParaRPr lang="en-US" altLang="zh-CN"/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25" name="文本框"/>
          <p:cNvSpPr>
            <a:spLocks noGrp="1"/>
          </p:cNvSpPr>
          <p:nvPr>
            <p:ph type="dt" idx="10"/>
          </p:nvPr>
        </p:nvSpPr>
        <p:spPr>
          <a:xfrm>
            <a:off x="456328" y="4758288"/>
            <a:ext cx="2129526" cy="2733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16816" tIns="58409" rIns="116816" bIns="58409" anchor="ctr" anchorCtr="0"/>
          <a:lstStyle/>
          <a:p>
            <a:pPr algn="l"/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6" name="文本框"/>
          <p:cNvSpPr>
            <a:spLocks noGrp="1"/>
          </p:cNvSpPr>
          <p:nvPr>
            <p:ph type="ftr"/>
          </p:nvPr>
        </p:nvSpPr>
        <p:spPr>
          <a:xfrm>
            <a:off x="3118235" y="4758288"/>
            <a:ext cx="2890070" cy="2733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16816" tIns="58409" rIns="116816" bIns="58409" anchor="ctr" anchorCtr="0"/>
          <a:lstStyle/>
          <a:p>
            <a:pPr algn="ctr"/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27" name="文本框"/>
          <p:cNvSpPr>
            <a:spLocks noGrp="1"/>
          </p:cNvSpPr>
          <p:nvPr>
            <p:ph type="sldNum"/>
          </p:nvPr>
        </p:nvSpPr>
        <p:spPr>
          <a:xfrm>
            <a:off x="6540685" y="4758288"/>
            <a:ext cx="2129526" cy="273329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116816" tIns="58409" rIns="116816" bIns="58409" anchor="ctr" anchorCtr="0"/>
          <a:lstStyle/>
          <a:p>
            <a:pPr algn="r"/>
            <a:fld id="{CAD2D6BD-DE1B-4B5F-8B41-2702339687B9}" type="slidenum">
              <a:rPr lang="en-US" altLang="zh-CN" sz="1500" b="0" i="0" u="none" strike="noStrike" kern="1200" cap="none" spc="0" baseline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3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601940" y="222472"/>
            <a:ext cx="6764279" cy="458150"/>
          </a:xfrm>
          <a:noFill/>
        </p:spPr>
        <p:txBody>
          <a:bodyPr wrap="square" lIns="179705" rIns="0" anchor="ctr" anchorCtr="0">
            <a:noAutofit/>
          </a:bodyPr>
          <a:lstStyle>
            <a:lvl1pPr eaLnBrk="1" fontAlgn="auto" latinLnBrk="0" hangingPunct="1">
              <a:lnSpc>
                <a:spcPct val="100000"/>
              </a:lnSpc>
              <a:defRPr sz="2396" b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465359" y="222472"/>
            <a:ext cx="134742" cy="458150"/>
          </a:xfrm>
          <a:prstGeom prst="rect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" name="半闭框 4"/>
          <p:cNvSpPr/>
          <p:nvPr userDrawn="1"/>
        </p:nvSpPr>
        <p:spPr>
          <a:xfrm rot="16200000">
            <a:off x="467614" y="4827250"/>
            <a:ext cx="188721" cy="188710"/>
          </a:xfrm>
          <a:prstGeom prst="halfFrame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>
              <a:solidFill>
                <a:schemeClr val="tx1"/>
              </a:solidFill>
            </a:endParaRPr>
          </a:p>
        </p:txBody>
      </p:sp>
      <p:sp>
        <p:nvSpPr>
          <p:cNvPr id="6" name="半闭框 5"/>
          <p:cNvSpPr/>
          <p:nvPr userDrawn="1"/>
        </p:nvSpPr>
        <p:spPr>
          <a:xfrm rot="10800000">
            <a:off x="8470210" y="4827246"/>
            <a:ext cx="188710" cy="188721"/>
          </a:xfrm>
          <a:prstGeom prst="halfFrame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>
              <a:solidFill>
                <a:schemeClr val="tx1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 userDrawn="1">
            <p:ph type="sldNum" sz="quarter" idx="4"/>
          </p:nvPr>
        </p:nvSpPr>
        <p:spPr>
          <a:xfrm>
            <a:off x="3536534" y="4836695"/>
            <a:ext cx="2053471" cy="273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 b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defRPr>
            </a:lvl1pPr>
          </a:lstStyle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‹#›</a:t>
            </a:fld>
            <a:r>
              <a:rPr lang="en-US" altLang="zh-CN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9660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46686" y="195377"/>
            <a:ext cx="1302433" cy="53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5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85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96" y="1279929"/>
            <a:ext cx="7871639" cy="2135591"/>
          </a:xfrm>
        </p:spPr>
        <p:txBody>
          <a:bodyPr anchor="b"/>
          <a:lstStyle>
            <a:lvl1pPr>
              <a:defRPr sz="449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696" y="3435723"/>
            <a:ext cx="7871639" cy="1123057"/>
          </a:xfrm>
        </p:spPr>
        <p:txBody>
          <a:bodyPr/>
          <a:lstStyle>
            <a:lvl1pPr marL="0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1pPr>
            <a:lvl2pPr marL="342260" indent="0">
              <a:buNone/>
              <a:defRPr sz="1497">
                <a:solidFill>
                  <a:schemeClr val="tx1">
                    <a:tint val="75000"/>
                  </a:schemeClr>
                </a:solidFill>
              </a:defRPr>
            </a:lvl2pPr>
            <a:lvl3pPr marL="684520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3pPr>
            <a:lvl4pPr marL="1026780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4pPr>
            <a:lvl5pPr marL="1369040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5pPr>
            <a:lvl6pPr marL="1711300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6pPr>
            <a:lvl7pPr marL="2053560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7pPr>
            <a:lvl8pPr marL="239581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8pPr>
            <a:lvl9pPr marL="2738079" indent="0">
              <a:buNone/>
              <a:defRPr sz="1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515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449" y="1366683"/>
            <a:ext cx="3878779" cy="32574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0310" y="1366683"/>
            <a:ext cx="3878779" cy="32574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82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38" y="273337"/>
            <a:ext cx="7871639" cy="99233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39" y="1258537"/>
            <a:ext cx="3860953" cy="616790"/>
          </a:xfrm>
        </p:spPr>
        <p:txBody>
          <a:bodyPr anchor="b"/>
          <a:lstStyle>
            <a:lvl1pPr marL="0" indent="0">
              <a:buNone/>
              <a:defRPr sz="1797" b="1"/>
            </a:lvl1pPr>
            <a:lvl2pPr marL="342260" indent="0">
              <a:buNone/>
              <a:defRPr sz="1497" b="1"/>
            </a:lvl2pPr>
            <a:lvl3pPr marL="684520" indent="0">
              <a:buNone/>
              <a:defRPr sz="1347" b="1"/>
            </a:lvl3pPr>
            <a:lvl4pPr marL="1026780" indent="0">
              <a:buNone/>
              <a:defRPr sz="1198" b="1"/>
            </a:lvl4pPr>
            <a:lvl5pPr marL="1369040" indent="0">
              <a:buNone/>
              <a:defRPr sz="1198" b="1"/>
            </a:lvl5pPr>
            <a:lvl6pPr marL="1711300" indent="0">
              <a:buNone/>
              <a:defRPr sz="1198" b="1"/>
            </a:lvl6pPr>
            <a:lvl7pPr marL="2053560" indent="0">
              <a:buNone/>
              <a:defRPr sz="1198" b="1"/>
            </a:lvl7pPr>
            <a:lvl8pPr marL="2395819" indent="0">
              <a:buNone/>
              <a:defRPr sz="1198" b="1"/>
            </a:lvl8pPr>
            <a:lvl9pPr marL="2738079" indent="0">
              <a:buNone/>
              <a:defRPr sz="119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39" y="1875327"/>
            <a:ext cx="3860953" cy="2758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0310" y="1258537"/>
            <a:ext cx="3879967" cy="616790"/>
          </a:xfrm>
        </p:spPr>
        <p:txBody>
          <a:bodyPr anchor="b"/>
          <a:lstStyle>
            <a:lvl1pPr marL="0" indent="0">
              <a:buNone/>
              <a:defRPr sz="1797" b="1"/>
            </a:lvl1pPr>
            <a:lvl2pPr marL="342260" indent="0">
              <a:buNone/>
              <a:defRPr sz="1497" b="1"/>
            </a:lvl2pPr>
            <a:lvl3pPr marL="684520" indent="0">
              <a:buNone/>
              <a:defRPr sz="1347" b="1"/>
            </a:lvl3pPr>
            <a:lvl4pPr marL="1026780" indent="0">
              <a:buNone/>
              <a:defRPr sz="1198" b="1"/>
            </a:lvl4pPr>
            <a:lvl5pPr marL="1369040" indent="0">
              <a:buNone/>
              <a:defRPr sz="1198" b="1"/>
            </a:lvl5pPr>
            <a:lvl6pPr marL="1711300" indent="0">
              <a:buNone/>
              <a:defRPr sz="1198" b="1"/>
            </a:lvl6pPr>
            <a:lvl7pPr marL="2053560" indent="0">
              <a:buNone/>
              <a:defRPr sz="1198" b="1"/>
            </a:lvl7pPr>
            <a:lvl8pPr marL="2395819" indent="0">
              <a:buNone/>
              <a:defRPr sz="1198" b="1"/>
            </a:lvl8pPr>
            <a:lvl9pPr marL="2738079" indent="0">
              <a:buNone/>
              <a:defRPr sz="119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0310" y="1875327"/>
            <a:ext cx="3879967" cy="27583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82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10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63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38" y="342265"/>
            <a:ext cx="2943546" cy="1197928"/>
          </a:xfrm>
        </p:spPr>
        <p:txBody>
          <a:bodyPr anchor="b"/>
          <a:lstStyle>
            <a:lvl1pPr>
              <a:defRPr sz="239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9967" y="739198"/>
            <a:ext cx="4620310" cy="3648450"/>
          </a:xfrm>
        </p:spPr>
        <p:txBody>
          <a:bodyPr/>
          <a:lstStyle>
            <a:lvl1pPr>
              <a:defRPr sz="2396"/>
            </a:lvl1pPr>
            <a:lvl2pPr>
              <a:defRPr sz="2096"/>
            </a:lvl2pPr>
            <a:lvl3pPr>
              <a:defRPr sz="1797"/>
            </a:lvl3pPr>
            <a:lvl4pPr>
              <a:defRPr sz="1497"/>
            </a:lvl4pPr>
            <a:lvl5pPr>
              <a:defRPr sz="1497"/>
            </a:lvl5pPr>
            <a:lvl6pPr>
              <a:defRPr sz="1497"/>
            </a:lvl6pPr>
            <a:lvl7pPr>
              <a:defRPr sz="1497"/>
            </a:lvl7pPr>
            <a:lvl8pPr>
              <a:defRPr sz="1497"/>
            </a:lvl8pPr>
            <a:lvl9pPr>
              <a:defRPr sz="149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38" y="1540193"/>
            <a:ext cx="2943546" cy="2853397"/>
          </a:xfrm>
        </p:spPr>
        <p:txBody>
          <a:bodyPr/>
          <a:lstStyle>
            <a:lvl1pPr marL="0" indent="0">
              <a:buNone/>
              <a:defRPr sz="1198"/>
            </a:lvl1pPr>
            <a:lvl2pPr marL="342260" indent="0">
              <a:buNone/>
              <a:defRPr sz="1048"/>
            </a:lvl2pPr>
            <a:lvl3pPr marL="684520" indent="0">
              <a:buNone/>
              <a:defRPr sz="898"/>
            </a:lvl3pPr>
            <a:lvl4pPr marL="1026780" indent="0">
              <a:buNone/>
              <a:defRPr sz="749"/>
            </a:lvl4pPr>
            <a:lvl5pPr marL="1369040" indent="0">
              <a:buNone/>
              <a:defRPr sz="749"/>
            </a:lvl5pPr>
            <a:lvl6pPr marL="1711300" indent="0">
              <a:buNone/>
              <a:defRPr sz="749"/>
            </a:lvl6pPr>
            <a:lvl7pPr marL="2053560" indent="0">
              <a:buNone/>
              <a:defRPr sz="749"/>
            </a:lvl7pPr>
            <a:lvl8pPr marL="2395819" indent="0">
              <a:buNone/>
              <a:defRPr sz="749"/>
            </a:lvl8pPr>
            <a:lvl9pPr marL="2738079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587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38" y="342265"/>
            <a:ext cx="2943546" cy="1197928"/>
          </a:xfrm>
        </p:spPr>
        <p:txBody>
          <a:bodyPr anchor="b"/>
          <a:lstStyle>
            <a:lvl1pPr>
              <a:defRPr sz="2396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9967" y="739198"/>
            <a:ext cx="4620310" cy="3648450"/>
          </a:xfrm>
        </p:spPr>
        <p:txBody>
          <a:bodyPr anchor="t"/>
          <a:lstStyle>
            <a:lvl1pPr marL="0" indent="0">
              <a:buNone/>
              <a:defRPr sz="2396"/>
            </a:lvl1pPr>
            <a:lvl2pPr marL="342260" indent="0">
              <a:buNone/>
              <a:defRPr sz="2096"/>
            </a:lvl2pPr>
            <a:lvl3pPr marL="684520" indent="0">
              <a:buNone/>
              <a:defRPr sz="1797"/>
            </a:lvl3pPr>
            <a:lvl4pPr marL="1026780" indent="0">
              <a:buNone/>
              <a:defRPr sz="1497"/>
            </a:lvl4pPr>
            <a:lvl5pPr marL="1369040" indent="0">
              <a:buNone/>
              <a:defRPr sz="1497"/>
            </a:lvl5pPr>
            <a:lvl6pPr marL="1711300" indent="0">
              <a:buNone/>
              <a:defRPr sz="1497"/>
            </a:lvl6pPr>
            <a:lvl7pPr marL="2053560" indent="0">
              <a:buNone/>
              <a:defRPr sz="1497"/>
            </a:lvl7pPr>
            <a:lvl8pPr marL="2395819" indent="0">
              <a:buNone/>
              <a:defRPr sz="1497"/>
            </a:lvl8pPr>
            <a:lvl9pPr marL="2738079" indent="0">
              <a:buNone/>
              <a:defRPr sz="1497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38" y="1540193"/>
            <a:ext cx="2943546" cy="2853397"/>
          </a:xfrm>
        </p:spPr>
        <p:txBody>
          <a:bodyPr/>
          <a:lstStyle>
            <a:lvl1pPr marL="0" indent="0">
              <a:buNone/>
              <a:defRPr sz="1198"/>
            </a:lvl1pPr>
            <a:lvl2pPr marL="342260" indent="0">
              <a:buNone/>
              <a:defRPr sz="1048"/>
            </a:lvl2pPr>
            <a:lvl3pPr marL="684520" indent="0">
              <a:buNone/>
              <a:defRPr sz="898"/>
            </a:lvl3pPr>
            <a:lvl4pPr marL="1026780" indent="0">
              <a:buNone/>
              <a:defRPr sz="749"/>
            </a:lvl4pPr>
            <a:lvl5pPr marL="1369040" indent="0">
              <a:buNone/>
              <a:defRPr sz="749"/>
            </a:lvl5pPr>
            <a:lvl6pPr marL="1711300" indent="0">
              <a:buNone/>
              <a:defRPr sz="749"/>
            </a:lvl6pPr>
            <a:lvl7pPr marL="2053560" indent="0">
              <a:buNone/>
              <a:defRPr sz="749"/>
            </a:lvl7pPr>
            <a:lvl8pPr marL="2395819" indent="0">
              <a:buNone/>
              <a:defRPr sz="749"/>
            </a:lvl8pPr>
            <a:lvl9pPr marL="2738079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14870-5082-4025-BC8A-5E070B8EB77D}" type="datetimeFigureOut">
              <a:rPr lang="zh-CN" altLang="en-US" smtClean="0"/>
              <a:t>2026/1/14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D155-3BB6-43CF-9AC4-BC63A66E74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6908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450" y="273337"/>
            <a:ext cx="7871639" cy="992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450" y="1366683"/>
            <a:ext cx="7871639" cy="3257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450" y="4758434"/>
            <a:ext cx="2053471" cy="273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D2D6BD-DE1B-4B5F-8B41-2702339687B9}" type="datetime1">
              <a:rPr lang="zh-CN" altLang="en-US" sz="1500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2026/1/14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3166" y="4758434"/>
            <a:ext cx="3080207" cy="273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617" y="4758434"/>
            <a:ext cx="2053471" cy="273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AD2D6BD-DE1B-4B5F-8B41-2702339687B9}" type="slidenum">
              <a:rPr lang="en-US" altLang="zh-CN" sz="1500" b="0" i="0" u="none" strike="noStrike" kern="1200" cap="none" spc="0" baseline="0" smtClean="0">
                <a:solidFill>
                  <a:srgbClr val="898989"/>
                </a:solidFill>
                <a:latin typeface="Calibri" panose="020F0502020204030204" charset="0"/>
                <a:ea typeface="宋体" panose="02010600030101010101" pitchFamily="2" charset="-122"/>
                <a:cs typeface="Calibri" panose="020F0502020204030204" charset="0"/>
              </a:rPr>
              <a:t>‹#›</a:t>
            </a:fld>
            <a:endParaRPr lang="zh-CN" altLang="en-US" sz="1500" dirty="0">
              <a:solidFill>
                <a:srgbClr val="898989"/>
              </a:solidFill>
              <a:latin typeface="Calibri" panose="020F0502020204030204" charset="0"/>
              <a:ea typeface="宋体" panose="02010600030101010101" pitchFamily="2" charset="-122"/>
              <a:cs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3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2" r:id="rId13"/>
    <p:sldLayoutId id="2147483693" r:id="rId14"/>
  </p:sldLayoutIdLst>
  <p:hf sldNum="0" hdr="0" ftr="0" dt="0"/>
  <p:txStyles>
    <p:titleStyle>
      <a:lvl1pPr algn="l" defTabSz="684520" rtl="0" eaLnBrk="1" latinLnBrk="0" hangingPunct="1">
        <a:lnSpc>
          <a:spcPct val="90000"/>
        </a:lnSpc>
        <a:spcBef>
          <a:spcPct val="0"/>
        </a:spcBef>
        <a:buNone/>
        <a:defRPr sz="32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0" indent="-171130" algn="l" defTabSz="684520" rtl="0" eaLnBrk="1" latinLnBrk="0" hangingPunct="1">
        <a:lnSpc>
          <a:spcPct val="90000"/>
        </a:lnSpc>
        <a:spcBef>
          <a:spcPts val="749"/>
        </a:spcBef>
        <a:buFont typeface="Arial" panose="020B0604020202020204" pitchFamily="34" charset="0"/>
        <a:buChar char="•"/>
        <a:defRPr sz="2096" kern="1200">
          <a:solidFill>
            <a:schemeClr val="tx1"/>
          </a:solidFill>
          <a:latin typeface="+mn-lt"/>
          <a:ea typeface="+mn-ea"/>
          <a:cs typeface="+mn-cs"/>
        </a:defRPr>
      </a:lvl1pPr>
      <a:lvl2pPr marL="513390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855650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497" kern="1200">
          <a:solidFill>
            <a:schemeClr val="tx1"/>
          </a:solidFill>
          <a:latin typeface="+mn-lt"/>
          <a:ea typeface="+mn-ea"/>
          <a:cs typeface="+mn-cs"/>
        </a:defRPr>
      </a:lvl3pPr>
      <a:lvl4pPr marL="1197910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540170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882430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224689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566949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909209" indent="-171130" algn="l" defTabSz="684520" rtl="0" eaLnBrk="1" latinLnBrk="0" hangingPunct="1">
        <a:lnSpc>
          <a:spcPct val="90000"/>
        </a:lnSpc>
        <a:spcBef>
          <a:spcPts val="374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1pPr>
      <a:lvl2pPr marL="34226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2pPr>
      <a:lvl3pPr marL="68452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2678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4pPr>
      <a:lvl5pPr marL="136904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5pPr>
      <a:lvl6pPr marL="171130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6pPr>
      <a:lvl7pPr marL="2053560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7pPr>
      <a:lvl8pPr marL="2395819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8pPr>
      <a:lvl9pPr marL="2738079" algn="l" defTabSz="684520" rtl="0" eaLnBrk="1" latinLnBrk="0" hangingPunct="1">
        <a:defRPr sz="13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31" y="1292226"/>
            <a:ext cx="9144000" cy="19488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6725" y="1789579"/>
            <a:ext cx="8131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Optimization of the Magnetic Difference Calibration Method on HL-3 Tokamak</a:t>
            </a:r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34" y="531495"/>
            <a:ext cx="1546860" cy="6337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F097F9F-9C03-B2BA-E6D2-76C0FCCDE224}"/>
              </a:ext>
            </a:extLst>
          </p:cNvPr>
          <p:cNvSpPr txBox="1"/>
          <p:nvPr/>
        </p:nvSpPr>
        <p:spPr>
          <a:xfrm>
            <a:off x="4823460" y="3660892"/>
            <a:ext cx="66435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57655"/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Southwestern institute of physics </a:t>
            </a:r>
          </a:p>
          <a:p>
            <a:pPr defTabSz="1557655"/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 Yu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000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1557655"/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yuxin@swip.ac.cn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022B66-06FE-07C7-DBBC-068B72ED4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626670"/>
            <a:ext cx="5169794" cy="155087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Effect of the profile peaking factor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10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777240" y="1095263"/>
            <a:ext cx="5135880" cy="3146280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5947034" y="1095263"/>
            <a:ext cx="2402264" cy="3146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Different profile peaking factors also affect the calibration accuracy distribution; therefore, pre-calibration simulations and accuracy analysis are essential.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For HL-3, we routinely perform MDM relative calibration at a B-field difference of 0.12 T.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C0BB441-2727-E97C-B2E3-23B4AB63DA10}"/>
              </a:ext>
            </a:extLst>
          </p:cNvPr>
          <p:cNvSpPr/>
          <p:nvPr/>
        </p:nvSpPr>
        <p:spPr>
          <a:xfrm>
            <a:off x="777240" y="3359171"/>
            <a:ext cx="527522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Different peaking factor profiles and corresponding calibration accuracy distributions.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2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3A45EBB-5184-5976-DF47-2B07AACEAA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9" r="12244"/>
          <a:stretch/>
        </p:blipFill>
        <p:spPr bwMode="auto">
          <a:xfrm>
            <a:off x="1374933" y="997217"/>
            <a:ext cx="3662245" cy="32443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MDM Calibration example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11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838200" y="1095263"/>
            <a:ext cx="4732020" cy="3146280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5709566" y="1095263"/>
            <a:ext cx="2542894" cy="3146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MDM calibration was carried out at magnetic fields of 1.66 T and 1.54 T, and the calibration coefficients were derived based on fitted </a:t>
            </a:r>
            <a:r>
              <a:rPr kumimoji="1" lang="en-US" altLang="zh-CN" sz="1200" kern="0" dirty="0" err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profiles.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Using the profile obtained from the first calibration as the preset </a:t>
            </a:r>
            <a:r>
              <a:rPr kumimoji="1" lang="en-US" altLang="zh-CN" sz="1200" kern="0" dirty="0" err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profile, a second MDM calibration was performed to obtain the error distribution.</a:t>
            </a:r>
          </a:p>
          <a:p>
            <a:pPr marL="133738" lvl="1" algn="just">
              <a:lnSpc>
                <a:spcPct val="125000"/>
              </a:lnSpc>
              <a:defRPr/>
            </a:pPr>
            <a:b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929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A2750C-3A00-C28E-A4DB-D24FF60BD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r="54312"/>
          <a:stretch/>
        </p:blipFill>
        <p:spPr bwMode="auto">
          <a:xfrm>
            <a:off x="1838771" y="1011024"/>
            <a:ext cx="3319969" cy="29639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Calibration error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12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1181100" y="1095263"/>
            <a:ext cx="4732020" cy="3146280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6052466" y="1095263"/>
            <a:ext cx="2481934" cy="3146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final MDM calibration error arises from the fitting uncertainty of the first MDM calibration and the error of the second MDM calibration.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final calibration error is acceptable, with most channels showing  errors of approximately 4%.</a:t>
            </a:r>
          </a:p>
          <a:p>
            <a:pPr marL="133738" lvl="1" algn="just">
              <a:lnSpc>
                <a:spcPct val="125000"/>
              </a:lnSpc>
              <a:defRPr/>
            </a:pPr>
            <a:b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53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58596" y="2089981"/>
            <a:ext cx="2252598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45" dirty="0">
                <a:solidFill>
                  <a:srgbClr val="004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3322" y="1293129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Background</a:t>
            </a:r>
            <a:endParaRPr lang="zh-CN" altLang="en-US" sz="1797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925411" y="1265558"/>
            <a:ext cx="586604" cy="594210"/>
            <a:chOff x="8817" y="2315"/>
            <a:chExt cx="849" cy="921"/>
          </a:xfrm>
        </p:grpSpPr>
        <p:sp>
          <p:nvSpPr>
            <p:cNvPr id="27" name="椭圆 26"/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01</a:t>
              </a:r>
            </a:p>
          </p:txBody>
        </p:sp>
      </p:grpSp>
      <p:cxnSp>
        <p:nvCxnSpPr>
          <p:cNvPr id="15" name="直接连接符 14"/>
          <p:cNvCxnSpPr>
            <a:cxnSpLocks/>
          </p:cNvCxnSpPr>
          <p:nvPr/>
        </p:nvCxnSpPr>
        <p:spPr>
          <a:xfrm>
            <a:off x="3485149" y="734185"/>
            <a:ext cx="19248" cy="3540635"/>
          </a:xfrm>
          <a:prstGeom prst="line">
            <a:avLst/>
          </a:prstGeom>
          <a:ln w="117475">
            <a:solidFill>
              <a:srgbClr val="00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5B977AE-1C29-DCD7-0CC0-BCC869B730E4}"/>
              </a:ext>
            </a:extLst>
          </p:cNvPr>
          <p:cNvSpPr txBox="1"/>
          <p:nvPr/>
        </p:nvSpPr>
        <p:spPr>
          <a:xfrm>
            <a:off x="4473322" y="2202766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Optimization of the MDM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9A2F91-0FF8-152D-F79C-3852F015AA76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2175195"/>
            <a:ext cx="586604" cy="594210"/>
            <a:chOff x="8817" y="2315"/>
            <a:chExt cx="849" cy="92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6D23ACE-10AD-58E3-0BD1-F9416133FCAE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92DD00-21AF-8330-D1E8-939C8F2873DF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02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92E8A61-29CD-BC0A-7D78-D8473E03C251}"/>
              </a:ext>
            </a:extLst>
          </p:cNvPr>
          <p:cNvSpPr txBox="1"/>
          <p:nvPr/>
        </p:nvSpPr>
        <p:spPr>
          <a:xfrm>
            <a:off x="4473322" y="3154362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797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88DC0F-DB71-6E1E-168E-3ECC2A1C9709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3126791"/>
            <a:ext cx="586604" cy="594210"/>
            <a:chOff x="8817" y="2315"/>
            <a:chExt cx="849" cy="92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9012474-7832-2E1E-0CF0-729FFC3DA98F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062BCBB-9441-1909-43F7-225C892FAE10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87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4"/>
    </mc:Choice>
    <mc:Fallback xmlns="">
      <p:transition spd="slow" advTm="207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178BFB6E-F834-470E-B235-2227FA2EF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22472"/>
            <a:ext cx="8047346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24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/>
              <a:t>- </a:t>
            </a:r>
            <a:fld id="{DAAFB376-7823-44F4-A299-8C5BFB937F28}" type="slidenum">
              <a:rPr lang="zh-CN" altLang="en-US" smtClean="0"/>
              <a:t>14</a:t>
            </a:fld>
            <a:r>
              <a:rPr lang="en-US" altLang="zh-CN"/>
              <a:t> -</a:t>
            </a:r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020C830-87F1-F6D8-0488-60F685E9C90F}"/>
              </a:ext>
            </a:extLst>
          </p:cNvPr>
          <p:cNvSpPr/>
          <p:nvPr/>
        </p:nvSpPr>
        <p:spPr>
          <a:xfrm>
            <a:off x="982980" y="911432"/>
            <a:ext cx="7078980" cy="376226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endParaRPr kumimoji="1" lang="en-US" altLang="zh-CN" sz="14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MDM calibration error is from various factors, including deviations in channel measurement positions, plasma displacement, differences in </a:t>
            </a:r>
            <a:r>
              <a:rPr kumimoji="1" lang="en-US" altLang="zh-CN" sz="1400" kern="0" dirty="0" err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kumimoji="1" lang="en-US" altLang="zh-CN" sz="1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under different B-fields, and variations in </a:t>
            </a:r>
            <a:r>
              <a:rPr kumimoji="1" lang="en-US" altLang="zh-CN" sz="1400" kern="0" dirty="0" err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kumimoji="1" lang="en-US" altLang="zh-CN" sz="1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peaking factor, among others.</a:t>
            </a: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endParaRPr kumimoji="1" lang="en-US" altLang="zh-CN" sz="14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Based on METIS code and the plasma displacement probability distribution function, the calibration accuracy under different B-field differences was analyzed, providing guidance for ECE calibration on HL-3.</a:t>
            </a: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endParaRPr kumimoji="1" lang="en-US" altLang="zh-CN" sz="14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MDM calibration error is acceptable, and it has become the primary calibration method for the HL-3 ECE system. Absolute blackbody calibration is also under development, and comparison between the two approaches will help further refine the calibration technique.</a:t>
            </a:r>
          </a:p>
          <a:p>
            <a:pPr marL="133738" lvl="1" algn="just">
              <a:lnSpc>
                <a:spcPct val="125000"/>
              </a:lnSpc>
              <a:defRPr/>
            </a:pPr>
            <a:br>
              <a:rPr kumimoji="1" lang="en-US" altLang="zh-CN" sz="14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4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65"/>
    </mc:Choice>
    <mc:Fallback xmlns="">
      <p:transition spd="slow" advTm="11636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4660"/>
            <a:ext cx="9126538" cy="194509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64821" y="1930498"/>
            <a:ext cx="5300810" cy="7066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992" b="1" dirty="0">
                <a:solidFill>
                  <a:schemeClr val="bg1"/>
                </a:solidFill>
                <a:latin typeface="思源黑体 Regular" panose="020B0500000000000000" charset="-122"/>
                <a:ea typeface="思源黑体 Regular" panose="020B0500000000000000" charset="-122"/>
                <a:cs typeface="思源黑体 Regular" panose="020B0500000000000000" charset="-122"/>
              </a:rPr>
              <a:t>Thanks for listening</a:t>
            </a:r>
            <a:endParaRPr lang="zh-CN" altLang="en-US" sz="3992" b="1" dirty="0">
              <a:solidFill>
                <a:schemeClr val="bg1"/>
              </a:solidFill>
              <a:latin typeface="思源黑体 Regular" panose="020B0500000000000000" charset="-122"/>
              <a:ea typeface="思源黑体 Regular" panose="020B0500000000000000" charset="-122"/>
              <a:cs typeface="思源黑体 Regular" panose="020B0500000000000000" charset="-122"/>
            </a:endParaRPr>
          </a:p>
        </p:txBody>
      </p:sp>
      <p:pic>
        <p:nvPicPr>
          <p:cNvPr id="13" name="图片 12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081" y="535382"/>
            <a:ext cx="1543906" cy="63252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CB48D66-3C64-9B8A-5AC4-F21A8E141D93}"/>
              </a:ext>
            </a:extLst>
          </p:cNvPr>
          <p:cNvSpPr txBox="1"/>
          <p:nvPr/>
        </p:nvSpPr>
        <p:spPr>
          <a:xfrm>
            <a:off x="5915593" y="3651626"/>
            <a:ext cx="3532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57655"/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Xin Yu</a:t>
            </a:r>
            <a:r>
              <a:rPr lang="zh-CN" alt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yuxin@swip.ac.cn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58596" y="2089981"/>
            <a:ext cx="2252598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45" dirty="0">
                <a:solidFill>
                  <a:srgbClr val="004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3322" y="1293129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Background</a:t>
            </a:r>
            <a:endParaRPr lang="zh-CN" altLang="en-US" sz="1797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925411" y="1265558"/>
            <a:ext cx="586604" cy="594210"/>
            <a:chOff x="8817" y="2315"/>
            <a:chExt cx="849" cy="921"/>
          </a:xfrm>
        </p:grpSpPr>
        <p:sp>
          <p:nvSpPr>
            <p:cNvPr id="27" name="椭圆 26"/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01</a:t>
              </a:r>
            </a:p>
          </p:txBody>
        </p:sp>
      </p:grpSp>
      <p:cxnSp>
        <p:nvCxnSpPr>
          <p:cNvPr id="15" name="直接连接符 14"/>
          <p:cNvCxnSpPr>
            <a:cxnSpLocks/>
          </p:cNvCxnSpPr>
          <p:nvPr/>
        </p:nvCxnSpPr>
        <p:spPr>
          <a:xfrm>
            <a:off x="3485149" y="734185"/>
            <a:ext cx="19248" cy="3540635"/>
          </a:xfrm>
          <a:prstGeom prst="line">
            <a:avLst/>
          </a:prstGeom>
          <a:ln w="117475">
            <a:solidFill>
              <a:srgbClr val="00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5B977AE-1C29-DCD7-0CC0-BCC869B730E4}"/>
              </a:ext>
            </a:extLst>
          </p:cNvPr>
          <p:cNvSpPr txBox="1"/>
          <p:nvPr/>
        </p:nvSpPr>
        <p:spPr>
          <a:xfrm>
            <a:off x="4473322" y="2202766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Optimization of the MDM</a:t>
            </a:r>
            <a:endParaRPr lang="zh-CN" altLang="en-US" sz="1797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9A2F91-0FF8-152D-F79C-3852F015AA76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2175195"/>
            <a:ext cx="586604" cy="594210"/>
            <a:chOff x="8817" y="2315"/>
            <a:chExt cx="849" cy="92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6D23ACE-10AD-58E3-0BD1-F9416133FCAE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92DD00-21AF-8330-D1E8-939C8F2873DF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02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92E8A61-29CD-BC0A-7D78-D8473E03C251}"/>
              </a:ext>
            </a:extLst>
          </p:cNvPr>
          <p:cNvSpPr txBox="1"/>
          <p:nvPr/>
        </p:nvSpPr>
        <p:spPr>
          <a:xfrm>
            <a:off x="4473322" y="3154362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797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88DC0F-DB71-6E1E-168E-3ECC2A1C9709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3126791"/>
            <a:ext cx="586604" cy="594210"/>
            <a:chOff x="8817" y="2315"/>
            <a:chExt cx="849" cy="92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9012474-7832-2E1E-0CF0-729FFC3DA98F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062BCBB-9441-1909-43F7-225C892FAE10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03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4"/>
    </mc:Choice>
    <mc:Fallback xmlns="">
      <p:transition spd="slow" advTm="2070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58596" y="2089981"/>
            <a:ext cx="2252598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45" dirty="0">
                <a:solidFill>
                  <a:srgbClr val="004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3322" y="1293129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Background</a:t>
            </a:r>
            <a:endParaRPr lang="zh-CN" altLang="en-US" sz="1797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925411" y="1265558"/>
            <a:ext cx="586604" cy="594210"/>
            <a:chOff x="8817" y="2315"/>
            <a:chExt cx="849" cy="921"/>
          </a:xfrm>
        </p:grpSpPr>
        <p:sp>
          <p:nvSpPr>
            <p:cNvPr id="27" name="椭圆 26"/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01</a:t>
              </a:r>
            </a:p>
          </p:txBody>
        </p:sp>
      </p:grpSp>
      <p:cxnSp>
        <p:nvCxnSpPr>
          <p:cNvPr id="15" name="直接连接符 14"/>
          <p:cNvCxnSpPr>
            <a:cxnSpLocks/>
          </p:cNvCxnSpPr>
          <p:nvPr/>
        </p:nvCxnSpPr>
        <p:spPr>
          <a:xfrm>
            <a:off x="3485149" y="734185"/>
            <a:ext cx="19248" cy="3540635"/>
          </a:xfrm>
          <a:prstGeom prst="line">
            <a:avLst/>
          </a:prstGeom>
          <a:ln w="117475">
            <a:solidFill>
              <a:srgbClr val="00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5B977AE-1C29-DCD7-0CC0-BCC869B730E4}"/>
              </a:ext>
            </a:extLst>
          </p:cNvPr>
          <p:cNvSpPr txBox="1"/>
          <p:nvPr/>
        </p:nvSpPr>
        <p:spPr>
          <a:xfrm>
            <a:off x="4473322" y="2202766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Optimization of the MDM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9A2F91-0FF8-152D-F79C-3852F015AA76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2175195"/>
            <a:ext cx="586604" cy="594210"/>
            <a:chOff x="8817" y="2315"/>
            <a:chExt cx="849" cy="92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6D23ACE-10AD-58E3-0BD1-F9416133FCAE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92DD00-21AF-8330-D1E8-939C8F2873DF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02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92E8A61-29CD-BC0A-7D78-D8473E03C251}"/>
              </a:ext>
            </a:extLst>
          </p:cNvPr>
          <p:cNvSpPr txBox="1"/>
          <p:nvPr/>
        </p:nvSpPr>
        <p:spPr>
          <a:xfrm>
            <a:off x="4473322" y="3154362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797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88DC0F-DB71-6E1E-168E-3ECC2A1C9709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3126791"/>
            <a:ext cx="586604" cy="594210"/>
            <a:chOff x="8817" y="2315"/>
            <a:chExt cx="849" cy="92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9012474-7832-2E1E-0CF0-729FFC3DA98F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062BCBB-9441-1909-43F7-225C892FAE10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79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4"/>
    </mc:Choice>
    <mc:Fallback xmlns="">
      <p:transition spd="slow" advTm="2070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2ED6AB7-8F63-3284-F998-5616B20E8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934" y="1192422"/>
            <a:ext cx="2578801" cy="20972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013B121-0A90-0E52-5673-A583425015E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2" t="5562" r="53877" b="1020"/>
          <a:stretch/>
        </p:blipFill>
        <p:spPr bwMode="auto">
          <a:xfrm>
            <a:off x="877570" y="1367521"/>
            <a:ext cx="2170430" cy="19408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Background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4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883920" y="965050"/>
            <a:ext cx="4732020" cy="3489383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5679086" y="965050"/>
            <a:ext cx="2420974" cy="348938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magnetic field difference calibration method (MDM) is carried out by performing similar shots with slight differences in the B-field.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Its direct error arises from the position deviation between adjacent measurement channels, as the tokamak B-field is nonlinear.</a:t>
            </a:r>
            <a:b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76471D-5197-DB90-0E7B-CC1EA6336E3D}"/>
              </a:ext>
            </a:extLst>
          </p:cNvPr>
          <p:cNvSpPr/>
          <p:nvPr/>
        </p:nvSpPr>
        <p:spPr>
          <a:xfrm>
            <a:off x="2607472" y="3921443"/>
            <a:ext cx="3065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X. Yu, et al, Rev. Sci. 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Instrum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95, 113510 (2024)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24A507-7170-0532-4293-677082E06BD2}"/>
              </a:ext>
            </a:extLst>
          </p:cNvPr>
          <p:cNvSpPr/>
          <p:nvPr/>
        </p:nvSpPr>
        <p:spPr>
          <a:xfrm>
            <a:off x="1087438" y="3317021"/>
            <a:ext cx="2170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measurement positions under different B-field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AE69614-0113-5E09-46C4-A5C5F58DF5AA}"/>
              </a:ext>
            </a:extLst>
          </p:cNvPr>
          <p:cNvSpPr/>
          <p:nvPr/>
        </p:nvSpPr>
        <p:spPr>
          <a:xfrm>
            <a:off x="3649029" y="3308351"/>
            <a:ext cx="2170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Typical ECE characteristic frequency profiles on HL-3</a:t>
            </a:r>
          </a:p>
        </p:txBody>
      </p:sp>
    </p:spTree>
    <p:extLst>
      <p:ext uri="{BB962C8B-B14F-4D97-AF65-F5344CB8AC3E}">
        <p14:creationId xmlns:p14="http://schemas.microsoft.com/office/powerpoint/2010/main" val="41763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Definition of calibration accuracy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5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995998" y="1095263"/>
            <a:ext cx="4732020" cy="3146280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5829300" y="1095263"/>
            <a:ext cx="2301240" cy="3146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preset the </a:t>
            </a:r>
            <a:r>
              <a:rPr kumimoji="1" lang="en-US" altLang="zh-CN" sz="1200" kern="0" dirty="0" err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profiles for discharges A and B, the expected relative calibration profile can be obtained using the MDM.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calibration accuracy is defined by the ratio of the difference in the integrated areas under the profiles.</a:t>
            </a:r>
          </a:p>
          <a:p>
            <a:pPr marL="133738" lvl="1" algn="just">
              <a:lnSpc>
                <a:spcPct val="125000"/>
              </a:lnSpc>
              <a:defRPr/>
            </a:pPr>
            <a:b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76471D-5197-DB90-0E7B-CC1EA6336E3D}"/>
              </a:ext>
            </a:extLst>
          </p:cNvPr>
          <p:cNvSpPr/>
          <p:nvPr/>
        </p:nvSpPr>
        <p:spPr>
          <a:xfrm>
            <a:off x="1089569" y="3839445"/>
            <a:ext cx="1824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Calibration accuracy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98E7B6B-6D70-E000-FA1D-09186D7B4FF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4788" r="16199" b="3224"/>
          <a:stretch/>
        </p:blipFill>
        <p:spPr bwMode="auto">
          <a:xfrm>
            <a:off x="1230799" y="1275774"/>
            <a:ext cx="4241265" cy="186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F26EE7-1779-7C87-4216-E1DBB2AE94D5}"/>
                  </a:ext>
                </a:extLst>
              </p:cNvPr>
              <p:cNvSpPr txBox="1"/>
              <p:nvPr/>
            </p:nvSpPr>
            <p:spPr>
              <a:xfrm>
                <a:off x="2117772" y="3719701"/>
                <a:ext cx="4343400" cy="516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10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sepChr m:val=","/>
                          <m:ctrlPr>
                            <a:rPr lang="zh-CN" altLang="en-US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100" b="0" i="0" smtClean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1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11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  <m:r>
                        <a:rPr lang="zh-CN" altLang="en-US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0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zh-CN" altLang="en-US" sz="11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sz="11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zh-CN" alt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zh-CN" alt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1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zh-CN" altLang="en-US" sz="1100" i="1">
                                          <a:latin typeface="Cambria Math" panose="02040503050406030204" pitchFamily="18" charset="0"/>
                                        </a:rPr>
                                        <m:t>𝑇𝑒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100" b="0" i="0" smtClean="0">
                                          <a:latin typeface="Cambria Math" panose="02040503050406030204" pitchFamily="18" charset="0"/>
                                        </a:rPr>
                                        <m:t>A</m:t>
                                      </m:r>
                                    </m:sub>
                                  </m:sSub>
                                  <m:r>
                                    <a:rPr lang="zh-CN" altLang="en-US" sz="1100" i="1">
                                      <a:latin typeface="Cambria Math" panose="02040503050406030204" pitchFamily="18" charset="0"/>
                                    </a:rPr>
                                    <m:t>𝑑𝑅</m:t>
                                  </m:r>
                                </m:e>
                              </m:nary>
                              <m:r>
                                <a:rPr lang="zh-CN" altLang="en-US" sz="11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subHide m:val="on"/>
                                  <m:supHide m:val="on"/>
                                  <m:ctrlPr>
                                    <a:rPr lang="zh-CN" altLang="en-US" sz="11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zh-CN" altLang="en-US" sz="11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100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zh-CN" altLang="en-US" sz="1100" i="1">
                                          <a:latin typeface="Cambria Math" panose="02040503050406030204" pitchFamily="18" charset="0"/>
                                        </a:rPr>
                                        <m:t>𝑇𝑒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100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r>
                                    <a:rPr lang="zh-CN" altLang="en-US" sz="1100" i="1">
                                      <a:latin typeface="Cambria Math" panose="02040503050406030204" pitchFamily="18" charset="0"/>
                                    </a:rPr>
                                    <m:t>𝑑𝑅</m:t>
                                  </m:r>
                                </m:e>
                              </m:nary>
                            </m:e>
                          </m:d>
                        </m:num>
                        <m:den>
                          <m:nary>
                            <m:naryPr>
                              <m:subHide m:val="on"/>
                              <m:supHide m:val="on"/>
                              <m:ctrlPr>
                                <a:rPr lang="zh-CN" altLang="en-US" sz="11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zh-CN" altLang="en-US" sz="11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1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zh-CN" altLang="en-US" sz="1100" i="1">
                                      <a:latin typeface="Cambria Math" panose="02040503050406030204" pitchFamily="18" charset="0"/>
                                    </a:rPr>
                                    <m:t>𝑇𝑒</m:t>
                                  </m:r>
                                </m:sub>
                              </m:sSub>
                              <m:r>
                                <a:rPr lang="zh-CN" altLang="en-US" sz="1100" i="1">
                                  <a:latin typeface="Cambria Math" panose="02040503050406030204" pitchFamily="18" charset="0"/>
                                </a:rPr>
                                <m:t>𝑑𝑅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zh-CN" altLang="en-US" sz="11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8FF26EE7-1779-7C87-4216-E1DBB2AE9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72" y="3719701"/>
                <a:ext cx="4343400" cy="516488"/>
              </a:xfrm>
              <a:prstGeom prst="rect">
                <a:avLst/>
              </a:prstGeom>
              <a:blipFill>
                <a:blip r:embed="rId4"/>
                <a:stretch>
                  <a:fillRect t="-58824" b="-89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>
            <a:extLst>
              <a:ext uri="{FF2B5EF4-FFF2-40B4-BE49-F238E27FC236}">
                <a16:creationId xmlns:a16="http://schemas.microsoft.com/office/drawing/2014/main" id="{1A4E8E92-6475-1BC9-BAEA-770B622B36A5}"/>
              </a:ext>
            </a:extLst>
          </p:cNvPr>
          <p:cNvSpPr/>
          <p:nvPr/>
        </p:nvSpPr>
        <p:spPr>
          <a:xfrm>
            <a:off x="2242769" y="3509014"/>
            <a:ext cx="34852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X. Yu, et al, EPJ Web of Conferences 277, 03009 (2023)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D5BB3A-C3AD-9A3A-C919-2B27EBC89452}"/>
              </a:ext>
            </a:extLst>
          </p:cNvPr>
          <p:cNvSpPr/>
          <p:nvPr/>
        </p:nvSpPr>
        <p:spPr>
          <a:xfrm>
            <a:off x="1033292" y="3109203"/>
            <a:ext cx="2497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stochastic signals corresponding to the preset profiles.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CE302B8-4132-C034-16C5-2B2934D6052D}"/>
              </a:ext>
            </a:extLst>
          </p:cNvPr>
          <p:cNvSpPr/>
          <p:nvPr/>
        </p:nvSpPr>
        <p:spPr>
          <a:xfrm>
            <a:off x="3530527" y="3071840"/>
            <a:ext cx="2497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difference between the preset profile and the calibrated profile.</a:t>
            </a:r>
          </a:p>
        </p:txBody>
      </p:sp>
    </p:spTree>
    <p:extLst>
      <p:ext uri="{BB962C8B-B14F-4D97-AF65-F5344CB8AC3E}">
        <p14:creationId xmlns:p14="http://schemas.microsoft.com/office/powerpoint/2010/main" val="19932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/>
          <p:cNvSpPr txBox="1"/>
          <p:nvPr/>
        </p:nvSpPr>
        <p:spPr>
          <a:xfrm>
            <a:off x="958596" y="2089981"/>
            <a:ext cx="2252598" cy="530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45" dirty="0">
                <a:solidFill>
                  <a:srgbClr val="004E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3322" y="1293129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Background</a:t>
            </a:r>
            <a:endParaRPr lang="zh-CN" altLang="en-US" sz="1797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3925411" y="1265558"/>
            <a:ext cx="586604" cy="594210"/>
            <a:chOff x="8817" y="2315"/>
            <a:chExt cx="849" cy="921"/>
          </a:xfrm>
        </p:grpSpPr>
        <p:sp>
          <p:nvSpPr>
            <p:cNvPr id="27" name="椭圆 26"/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01</a:t>
              </a:r>
            </a:p>
          </p:txBody>
        </p:sp>
      </p:grpSp>
      <p:cxnSp>
        <p:nvCxnSpPr>
          <p:cNvPr id="15" name="直接连接符 14"/>
          <p:cNvCxnSpPr>
            <a:cxnSpLocks/>
          </p:cNvCxnSpPr>
          <p:nvPr/>
        </p:nvCxnSpPr>
        <p:spPr>
          <a:xfrm>
            <a:off x="3485149" y="734185"/>
            <a:ext cx="19248" cy="3540635"/>
          </a:xfrm>
          <a:prstGeom prst="line">
            <a:avLst/>
          </a:prstGeom>
          <a:ln w="117475">
            <a:solidFill>
              <a:srgbClr val="00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E5B977AE-1C29-DCD7-0CC0-BCC869B730E4}"/>
              </a:ext>
            </a:extLst>
          </p:cNvPr>
          <p:cNvSpPr txBox="1"/>
          <p:nvPr/>
        </p:nvSpPr>
        <p:spPr>
          <a:xfrm>
            <a:off x="4473322" y="2202766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Optimization of the MDM</a:t>
            </a:r>
            <a:endParaRPr lang="zh-CN" altLang="en-US" sz="1797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59A2F91-0FF8-152D-F79C-3852F015AA76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2175195"/>
            <a:ext cx="586604" cy="594210"/>
            <a:chOff x="8817" y="2315"/>
            <a:chExt cx="849" cy="921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46D23ACE-10AD-58E3-0BD1-F9416133FCAE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92DD00-21AF-8330-D1E8-939C8F2873DF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02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92E8A61-29CD-BC0A-7D78-D8473E03C251}"/>
              </a:ext>
            </a:extLst>
          </p:cNvPr>
          <p:cNvSpPr txBox="1"/>
          <p:nvPr/>
        </p:nvSpPr>
        <p:spPr>
          <a:xfrm>
            <a:off x="4473322" y="3154362"/>
            <a:ext cx="4327778" cy="5390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296450" tIns="26950" rIns="0" bIns="26950" rtlCol="0" anchor="ctr" anchorCtr="0">
            <a:noAutofit/>
          </a:bodyPr>
          <a:lstStyle/>
          <a:p>
            <a:r>
              <a:rPr lang="en-US" altLang="zh-CN" sz="1797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Summary</a:t>
            </a:r>
            <a:endParaRPr lang="zh-CN" altLang="en-US" sz="1797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6588DC0F-DB71-6E1E-168E-3ECC2A1C9709}"/>
              </a:ext>
            </a:extLst>
          </p:cNvPr>
          <p:cNvGrpSpPr>
            <a:grpSpLocks noChangeAspect="1"/>
          </p:cNvGrpSpPr>
          <p:nvPr/>
        </p:nvGrpSpPr>
        <p:grpSpPr>
          <a:xfrm>
            <a:off x="3925411" y="3126791"/>
            <a:ext cx="586604" cy="594210"/>
            <a:chOff x="8817" y="2315"/>
            <a:chExt cx="849" cy="921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69012474-7832-2E1E-0CF0-729FFC3DA98F}"/>
                </a:ext>
              </a:extLst>
            </p:cNvPr>
            <p:cNvSpPr/>
            <p:nvPr/>
          </p:nvSpPr>
          <p:spPr>
            <a:xfrm>
              <a:off x="8817" y="2315"/>
              <a:ext cx="849" cy="921"/>
            </a:xfrm>
            <a:prstGeom prst="ellipse">
              <a:avLst/>
            </a:prstGeom>
            <a:solidFill>
              <a:srgbClr val="004E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797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062BCBB-9441-1909-43F7-225C892FAE10}"/>
                </a:ext>
              </a:extLst>
            </p:cNvPr>
            <p:cNvSpPr txBox="1"/>
            <p:nvPr/>
          </p:nvSpPr>
          <p:spPr>
            <a:xfrm>
              <a:off x="8873" y="2490"/>
              <a:ext cx="737" cy="57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CN" sz="2396" dirty="0">
                  <a:solidFill>
                    <a:schemeClr val="bg1"/>
                  </a:solidFill>
                  <a:latin typeface="思源黑体 Regular" panose="020B0500000000000000" charset="-122"/>
                  <a:ea typeface="思源黑体 Regular" panose="020B0500000000000000" charset="-122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32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04"/>
    </mc:Choice>
    <mc:Fallback xmlns="">
      <p:transition spd="slow" advTm="207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389C27-C05D-A2F9-823A-AA0203A82F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11188"/>
          <a:stretch/>
        </p:blipFill>
        <p:spPr bwMode="auto">
          <a:xfrm>
            <a:off x="1181100" y="1193358"/>
            <a:ext cx="4669819" cy="20961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Standard profile input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7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1181100" y="1095263"/>
            <a:ext cx="4732020" cy="3146280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6052466" y="1095263"/>
            <a:ext cx="1834234" cy="314628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the MDM, different B-fields lead to differences in the </a:t>
            </a:r>
            <a:r>
              <a:rPr kumimoji="1" lang="en-US" altLang="zh-CN" sz="1200" kern="0" dirty="0" err="1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profiles.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evaluate this part of error, we use the METIS code to define a reference profile.</a:t>
            </a:r>
            <a:b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076471D-5197-DB90-0E7B-CC1EA6336E3D}"/>
              </a:ext>
            </a:extLst>
          </p:cNvPr>
          <p:cNvSpPr/>
          <p:nvPr/>
        </p:nvSpPr>
        <p:spPr>
          <a:xfrm>
            <a:off x="1542367" y="3855285"/>
            <a:ext cx="43085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METIS is an integrated modeling and simulation code.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5E8CEF-3DA7-C7F2-22EE-22BA535C86F0}"/>
              </a:ext>
            </a:extLst>
          </p:cNvPr>
          <p:cNvSpPr/>
          <p:nvPr/>
        </p:nvSpPr>
        <p:spPr>
          <a:xfrm>
            <a:off x="1528592" y="3236437"/>
            <a:ext cx="40614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and ne profiles calculated by METIS under different B-field.</a:t>
            </a:r>
          </a:p>
        </p:txBody>
      </p:sp>
    </p:spTree>
    <p:extLst>
      <p:ext uri="{BB962C8B-B14F-4D97-AF65-F5344CB8AC3E}">
        <p14:creationId xmlns:p14="http://schemas.microsoft.com/office/powerpoint/2010/main" val="63204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7660065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Effect of plasma displacement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8</a:t>
            </a:fld>
            <a:r>
              <a:rPr lang="en-US" altLang="zh-CN" dirty="0"/>
              <a:t> -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6062264" y="861133"/>
            <a:ext cx="2280346" cy="38623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Relative displacement of the plasma between two discharges can also introduce significant errors in the MDM.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constructing an integral of the displacement probability distribution function and the calibration accuracy function, a more accurate assessment of the calibration error can be obtained.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23174B2-6E6D-09E0-A0D7-D478AA8D1F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r="11393"/>
          <a:stretch/>
        </p:blipFill>
        <p:spPr bwMode="auto">
          <a:xfrm>
            <a:off x="1093092" y="861133"/>
            <a:ext cx="2984236" cy="3862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65BB908-1617-9F04-5B5C-B6251C2CCAAC}"/>
                  </a:ext>
                </a:extLst>
              </p:cNvPr>
              <p:cNvSpPr txBox="1"/>
              <p:nvPr/>
            </p:nvSpPr>
            <p:spPr>
              <a:xfrm>
                <a:off x="2436750" y="3479687"/>
                <a:ext cx="4562202" cy="438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0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m:rPr>
                          <m:sty m:val="p"/>
                        </m:rPr>
                        <a:rPr lang="zh-CN" altLang="en-US" sz="1000" i="0">
                          <a:latin typeface="Cambria Math" panose="02040503050406030204" pitchFamily="18" charset="0"/>
                        </a:rPr>
                        <m:t>ex</m:t>
                      </m:r>
                      <m:func>
                        <m:funcPr>
                          <m:ctrlPr>
                            <a:rPr lang="zh-CN" altLang="en-US" sz="1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zh-CN" altLang="en-US" sz="1000" i="0">
                              <a:latin typeface="Cambria Math" panose="02040503050406030204" pitchFamily="18" charset="0"/>
                            </a:rPr>
                            <m:t>p</m:t>
                          </m:r>
                        </m:fName>
                        <m:e>
                          <m:d>
                            <m:d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&amp;−</m:t>
                                  </m:r>
                                  <m:f>
                                    <m:fPr>
                                      <m:ctrlPr>
                                        <a:rPr lang="zh-CN" altLang="en-US" sz="10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zh-CN" altLang="en-US" sz="1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zh-CN" altLang="en-US" sz="10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zh-CN" altLang="en-US" sz="1000" i="1">
                                                  <a:latin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zh-CN" altLang="en-US" sz="1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zh-CN" altLang="en-US" sz="10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10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1000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1000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965BB908-1617-9F04-5B5C-B6251C2CC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750" y="3479687"/>
                <a:ext cx="4562202" cy="438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4DE75D4-1D74-5ADC-D2E8-DBEDA2F9FC52}"/>
                  </a:ext>
                </a:extLst>
              </p:cNvPr>
              <p:cNvSpPr txBox="1"/>
              <p:nvPr/>
            </p:nvSpPr>
            <p:spPr>
              <a:xfrm>
                <a:off x="2437990" y="3915205"/>
                <a:ext cx="4562202" cy="4070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100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zh-CN" altLang="en-US" sz="1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zh-CN" altLang="en-US" sz="1000" i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zh-CN" altLang="en-US" sz="10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subHide m:val="on"/>
                          <m:supHide m:val="on"/>
                          <m:ctrlPr>
                            <a:rPr lang="zh-CN" altLang="en-US" sz="1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sepChr m:val=","/>
                              <m:ctrlP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en-US" sz="10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0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zh-CN" altLang="en-US" sz="10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zh-CN" altLang="en-US" sz="10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zh-CN" altLang="en-US" sz="10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zh-CN" altLang="en-US" sz="1000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1000" i="1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nary>
                      <m:r>
                        <a:rPr lang="zh-CN" altLang="en-US" sz="1000" i="1">
                          <a:latin typeface="Cambria Math" panose="02040503050406030204" pitchFamily="18" charset="0"/>
                        </a:rPr>
                        <m:t>𝑑𝑅𝑑𝑍</m:t>
                      </m:r>
                    </m:oMath>
                  </m:oMathPara>
                </a14:m>
                <a:endParaRPr lang="zh-CN" altLang="en-US" sz="10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4DE75D4-1D74-5ADC-D2E8-DBEDA2F9FC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7990" y="3915205"/>
                <a:ext cx="4562202" cy="407099"/>
              </a:xfrm>
              <a:prstGeom prst="rect">
                <a:avLst/>
              </a:prstGeom>
              <a:blipFill>
                <a:blip r:embed="rId5"/>
                <a:stretch>
                  <a:fillRect t="-158209" b="-2238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0139EEDB-83BB-6D8A-A095-7633C00A6962}"/>
              </a:ext>
            </a:extLst>
          </p:cNvPr>
          <p:cNvSpPr/>
          <p:nvPr/>
        </p:nvSpPr>
        <p:spPr>
          <a:xfrm>
            <a:off x="876300" y="867716"/>
            <a:ext cx="5036820" cy="3862371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</p:spTree>
    <p:extLst>
      <p:ext uri="{BB962C8B-B14F-4D97-AF65-F5344CB8AC3E}">
        <p14:creationId xmlns:p14="http://schemas.microsoft.com/office/powerpoint/2010/main" val="32813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285BE66-9AC7-F919-F2E4-5EB362FF1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r="11462"/>
          <a:stretch/>
        </p:blipFill>
        <p:spPr bwMode="auto">
          <a:xfrm>
            <a:off x="1673964" y="1095263"/>
            <a:ext cx="3797196" cy="3345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BADAFD89-0461-417B-C24C-1DFE87257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1" y="222472"/>
            <a:ext cx="8755379" cy="458150"/>
          </a:xfrm>
          <a:noFill/>
        </p:spPr>
        <p:txBody>
          <a:bodyPr vert="horz" wrap="square" lIns="134529" tIns="58409" rIns="0" bIns="58409" anchor="ctr" anchorCtr="0">
            <a:noAutofit/>
          </a:bodyPr>
          <a:lstStyle/>
          <a:p>
            <a:r>
              <a:rPr lang="en-US" altLang="zh-CN" sz="2400" dirty="0"/>
              <a:t>Effect of systems operating at different frequencies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zh-CN" dirty="0"/>
              <a:t>- </a:t>
            </a:r>
            <a:fld id="{DAAFB376-7823-44F4-A299-8C5BFB937F28}" type="slidenum">
              <a:rPr lang="zh-CN" altLang="en-US" smtClean="0"/>
              <a:t>9</a:t>
            </a:fld>
            <a:r>
              <a:rPr lang="en-US" altLang="zh-CN" dirty="0"/>
              <a:t> -</a:t>
            </a:r>
          </a:p>
        </p:txBody>
      </p:sp>
      <p:sp>
        <p:nvSpPr>
          <p:cNvPr id="15" name="矩形 14"/>
          <p:cNvSpPr/>
          <p:nvPr/>
        </p:nvSpPr>
        <p:spPr>
          <a:xfrm>
            <a:off x="1181100" y="762000"/>
            <a:ext cx="4732020" cy="3726179"/>
          </a:xfrm>
          <a:prstGeom prst="rect">
            <a:avLst/>
          </a:prstGeom>
          <a:noFill/>
          <a:ln>
            <a:solidFill>
              <a:srgbClr val="004E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22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9E189FB-4F7C-B5A3-390D-E5900F82D2D3}"/>
              </a:ext>
            </a:extLst>
          </p:cNvPr>
          <p:cNvSpPr/>
          <p:nvPr/>
        </p:nvSpPr>
        <p:spPr>
          <a:xfrm>
            <a:off x="6052466" y="762000"/>
            <a:ext cx="2390494" cy="372617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txBody>
          <a:bodyPr wrap="square" lIns="80850" tIns="26950" rIns="161700" bIns="80850" anchor="t" anchorCtr="0">
            <a:noAutofit/>
          </a:bodyPr>
          <a:lstStyle/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Accuracy analysis of different ECE systems under different B-field, based on the calibration accuracy function.</a:t>
            </a:r>
          </a:p>
          <a:p>
            <a:pPr marL="305188" lvl="1" indent="-171450" algn="just">
              <a:lnSpc>
                <a:spcPct val="125000"/>
              </a:lnSpc>
              <a:spcBef>
                <a:spcPts val="1200"/>
              </a:spcBef>
              <a:buFont typeface="Wingdings" panose="05000000000000000000" pitchFamily="2" charset="2"/>
              <a:buChar char="n"/>
              <a:defRPr/>
            </a:pP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7650" lvl="1" indent="-213912" algn="just">
              <a:lnSpc>
                <a:spcPct val="125000"/>
              </a:lnSpc>
              <a:buFont typeface="Wingdings" panose="05000000000000000000" pitchFamily="2" charset="2"/>
              <a:buChar char="n"/>
              <a:defRPr/>
            </a:pPr>
            <a: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calibration accuracy of ECE systems operating in different frequency ranges differs, because their measurements at different radial locations.</a:t>
            </a:r>
          </a:p>
          <a:p>
            <a:pPr marL="133738" lvl="1" algn="just">
              <a:lnSpc>
                <a:spcPct val="125000"/>
              </a:lnSpc>
              <a:defRPr/>
            </a:pPr>
            <a:br>
              <a:rPr kumimoji="1" lang="en-US" altLang="zh-CN" sz="1200" kern="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kumimoji="1" lang="en-US" altLang="zh-CN" sz="1200" kern="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7EA3F49-524B-9C91-A040-5C40CA080BBF}"/>
              </a:ext>
            </a:extLst>
          </p:cNvPr>
          <p:cNvSpPr txBox="1"/>
          <p:nvPr/>
        </p:nvSpPr>
        <p:spPr>
          <a:xfrm>
            <a:off x="3017520" y="2610980"/>
            <a:ext cx="5342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1000" dirty="0"/>
              <a:t>ECE3</a:t>
            </a:r>
            <a:endParaRPr lang="zh-CN" altLang="en-US" sz="1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9E91AE8-690F-7321-447B-59ACD3125E4C}"/>
              </a:ext>
            </a:extLst>
          </p:cNvPr>
          <p:cNvSpPr txBox="1"/>
          <p:nvPr/>
        </p:nvSpPr>
        <p:spPr>
          <a:xfrm>
            <a:off x="1630331" y="844034"/>
            <a:ext cx="395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ECE1/ECE2:60-84 GHz, ECE3:84-110 GHz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421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87"/>
    </mc:Choice>
    <mc:Fallback xmlns="">
      <p:transition spd="slow" advTm="2988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A0MGE1OGJjMmQyNzJmYTQyMTBjMTY1YjcwZDQ4ZWQ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sMaster1">
  <a:themeElements>
    <a:clrScheme name="notesMaster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99CC00"/>
      </a:folHlink>
    </a:clrScheme>
    <a:fontScheme name="notesMaster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notesMaster1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4470</TotalTime>
  <Words>745</Words>
  <Application>Microsoft Office PowerPoint</Application>
  <PresentationFormat>自定义</PresentationFormat>
  <Paragraphs>118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思源黑体 Regular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2013 - 2022 主题</vt:lpstr>
      <vt:lpstr>PowerPoint 演示文稿</vt:lpstr>
      <vt:lpstr>PowerPoint 演示文稿</vt:lpstr>
      <vt:lpstr>PowerPoint 演示文稿</vt:lpstr>
      <vt:lpstr>Background</vt:lpstr>
      <vt:lpstr>Definition of calibration accuracy</vt:lpstr>
      <vt:lpstr>PowerPoint 演示文稿</vt:lpstr>
      <vt:lpstr>Standard profile input</vt:lpstr>
      <vt:lpstr>Effect of plasma displacement</vt:lpstr>
      <vt:lpstr>Effect of systems operating at different frequencies</vt:lpstr>
      <vt:lpstr>Effect of the profile peaking factor</vt:lpstr>
      <vt:lpstr>MDM Calibration example</vt:lpstr>
      <vt:lpstr>Calibration error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</dc:creator>
  <cp:lastModifiedBy>余鑫</cp:lastModifiedBy>
  <cp:revision>1180</cp:revision>
  <dcterms:created xsi:type="dcterms:W3CDTF">2018-05-15T02:32:00Z</dcterms:created>
  <dcterms:modified xsi:type="dcterms:W3CDTF">2026-01-14T14:07:09Z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2052-12.1.0.16309</vt:lpwstr>
  </property>
  <property fmtid="{D5CDD505-2E9C-101B-9397-08002B2CF9AE}" pid="3" name="KSORubyTemplateID">
    <vt:lpwstr>13</vt:lpwstr>
  </property>
  <property fmtid="{D5CDD505-2E9C-101B-9397-08002B2CF9AE}" pid="4" name="ICV">
    <vt:lpwstr>847E9C319315485BAFE9CAF069DA3C8D</vt:lpwstr>
  </property>
</Properties>
</file>