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273" r:id="rId4"/>
    <p:sldId id="264" r:id="rId5"/>
    <p:sldId id="263" r:id="rId6"/>
    <p:sldId id="274" r:id="rId7"/>
    <p:sldId id="890" r:id="rId8"/>
    <p:sldId id="262" r:id="rId9"/>
    <p:sldId id="281" r:id="rId10"/>
    <p:sldId id="288" r:id="rId11"/>
    <p:sldId id="294" r:id="rId12"/>
    <p:sldId id="289" r:id="rId13"/>
    <p:sldId id="891" r:id="rId14"/>
    <p:sldId id="287" r:id="rId15"/>
    <p:sldId id="884" r:id="rId16"/>
    <p:sldId id="290" r:id="rId17"/>
    <p:sldId id="277" r:id="rId18"/>
    <p:sldId id="278" r:id="rId19"/>
    <p:sldId id="303" r:id="rId20"/>
    <p:sldId id="291" r:id="rId21"/>
    <p:sldId id="304" r:id="rId22"/>
    <p:sldId id="296" r:id="rId23"/>
    <p:sldId id="297" r:id="rId24"/>
    <p:sldId id="885" r:id="rId25"/>
    <p:sldId id="295" r:id="rId26"/>
    <p:sldId id="887" r:id="rId27"/>
    <p:sldId id="298" r:id="rId28"/>
    <p:sldId id="300" r:id="rId29"/>
    <p:sldId id="886" r:id="rId30"/>
    <p:sldId id="301" r:id="rId31"/>
    <p:sldId id="299" r:id="rId32"/>
    <p:sldId id="881" r:id="rId33"/>
    <p:sldId id="882" r:id="rId34"/>
    <p:sldId id="888" r:id="rId35"/>
    <p:sldId id="889" r:id="rId36"/>
    <p:sldId id="260" r:id="rId37"/>
    <p:sldId id="279" r:id="rId38"/>
    <p:sldId id="285" r:id="rId39"/>
    <p:sldId id="286" r:id="rId40"/>
    <p:sldId id="2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BCE5"/>
    <a:srgbClr val="CDCDDE"/>
    <a:srgbClr val="FF7D7D"/>
    <a:srgbClr val="FF479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E082-1F98-4C04-95D3-636FE2C02569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965BF-7C09-4304-9431-CEFB9A3D0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83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  <a:p>
            <a:r>
              <a:rPr lang="en-US" dirty="0"/>
              <a:t>Diagnostics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965BF-7C09-4304-9431-CEFB9A3D0E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57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Rayleigh-Jeans approx.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965BF-7C09-4304-9431-CEFB9A3D0EA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91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965BF-7C09-4304-9431-CEFB9A3D0EA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4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4F7D5-58CE-E99F-1990-82ADAA8D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F9FAF-9931-8AAD-D12B-E8C991659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BE6AD-9D94-7469-EEAE-9330CB6FF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04A6E-57B7-D838-3827-57A32ED74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965BF-7C09-4304-9431-CEFB9A3D0EA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13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9B981-4097-3416-AF9C-F5BE377D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2F81A-F17F-6522-AB7B-9483C7F07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98D270-9543-E862-B650-06A117BCC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D32BD-D9C8-09CF-1FA5-B8F074F1A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204273-9E39-4C9A-A251-EF1633DCAA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2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09312-11C5-806B-28C7-AF4766EBC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49D9D-580A-0A8C-18FC-78B9BB1EB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0E9F6E-3CD2-2F58-1FEF-7FC57C312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Important ranges of frequency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240D3-E687-31F8-4D92-954BE0D9A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6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FC11-A5B7-887F-0858-934C80890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47095E-EC7D-FBE1-CAA2-9216CA22B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9D001-77ED-FBDD-AB70-87C062002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D2438-08EB-3A5C-70FA-BA6010C82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965BF-7C09-4304-9431-CEFB9A3D0EA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582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EE9C-790C-E3CF-AF14-7EFF26568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7B39D-38BD-A437-DA5E-DFC379E3A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F840A-DD5B-1D9C-3391-7254687B1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C75B0-B852-EDAC-4A83-F22C915AB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965BF-7C09-4304-9431-CEFB9A3D0EA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0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1B32-E7E5-297A-ECF4-24CDABD6F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D3F0F-8265-8118-02F6-05C97B60D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78BA8-A3FD-3E5A-A017-C9034745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A43B1-D19F-FCC1-B4FC-114E1246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Thesis Prelude Phase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C5552-8E7A-BF52-B404-F7A6FBF9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7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5F88-FF97-FA23-1027-EFDAC703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8FE61-3C45-E4AD-0BE3-DC06BA0AD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8285C-E575-5997-D3E6-F41A59E8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63CE2-6100-FA99-DF16-E45A00AB0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B0A9-A724-F7AB-C8DE-7C93DF5F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82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189D07-3BF8-1B91-4999-45BC4EB4A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ED87F-C82A-7E1E-0B8E-44890744D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46E09-BF77-C2E4-385E-8F7A67C1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96B04-1D78-5B1F-F7A7-C707B34F2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2E884-8E97-7E7C-4D74-39E5A233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7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75048"/>
          </a:xfrm>
        </p:spPr>
        <p:txBody>
          <a:bodyPr/>
          <a:lstStyle>
            <a:lvl1pPr marL="0" indent="0" algn="ctr">
              <a:buFontTx/>
              <a:buNone/>
              <a:defRPr sz="2667" baseline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97001"/>
            <a:ext cx="10668000" cy="475617"/>
          </a:xfr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445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17" y="0"/>
            <a:ext cx="10668000" cy="482600"/>
          </a:xfrm>
        </p:spPr>
        <p:txBody>
          <a:bodyPr/>
          <a:lstStyle>
            <a:lvl1pPr>
              <a:defRPr>
                <a:solidFill>
                  <a:srgbClr val="1F497D"/>
                </a:solidFill>
                <a:latin typeface="Lucida Sans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117" y="787400"/>
            <a:ext cx="10668000" cy="5161880"/>
          </a:xfrm>
        </p:spPr>
        <p:txBody>
          <a:bodyPr/>
          <a:lstStyle>
            <a:lvl1pPr>
              <a:defRPr b="1">
                <a:solidFill>
                  <a:srgbClr val="006600"/>
                </a:solidFill>
                <a:latin typeface="Lucida Sans" panose="020B0602030504020204" pitchFamily="34" charset="0"/>
              </a:defRPr>
            </a:lvl1pPr>
            <a:lvl2pPr>
              <a:defRPr b="1">
                <a:solidFill>
                  <a:srgbClr val="0033CC"/>
                </a:solidFill>
                <a:latin typeface="Lucida Sans" panose="020B0602030504020204" pitchFamily="34" charset="0"/>
              </a:defRPr>
            </a:lvl2pPr>
            <a:lvl3pPr>
              <a:defRPr b="1">
                <a:solidFill>
                  <a:srgbClr val="CC3300"/>
                </a:solidFill>
                <a:latin typeface="Lucida Sans" panose="020B0602030504020204" pitchFamily="34" charset="0"/>
              </a:defRPr>
            </a:lvl3pPr>
            <a:lvl4pPr>
              <a:defRPr b="1">
                <a:solidFill>
                  <a:schemeClr val="bg2">
                    <a:lumMod val="75000"/>
                  </a:schemeClr>
                </a:solidFill>
                <a:latin typeface="Lucida Sans" panose="020B0602030504020204" pitchFamily="34" charset="0"/>
              </a:defRPr>
            </a:lvl4pPr>
            <a:lvl5pPr>
              <a:defRPr b="1">
                <a:solidFill>
                  <a:schemeClr val="bg2">
                    <a:lumMod val="75000"/>
                  </a:schemeClr>
                </a:solidFill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66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843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17" y="0"/>
            <a:ext cx="10668000" cy="482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4117" y="685800"/>
            <a:ext cx="5232400" cy="5410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685800"/>
            <a:ext cx="5232400" cy="54102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253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11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17" y="0"/>
            <a:ext cx="10668000" cy="482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165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2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34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DED5-B608-CE03-AF22-696FD3F5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2D3B9-2584-C9FB-748F-C77D78DDA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9096B-8D42-5355-E301-D2F530C3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E19AA-B1A8-B3D3-4CE2-9FD62BFD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7FD03-ABFF-38BE-C01F-DB02B380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237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76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17" y="0"/>
            <a:ext cx="10668000" cy="482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411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7" y="609600"/>
            <a:ext cx="2667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4117" y="609600"/>
            <a:ext cx="77978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08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0331-BDF1-AE9F-AE56-E943FD36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D0A90-F5D7-070E-0F77-29B8358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6F144-836F-72E7-4442-9C382389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4753E-4978-0854-015A-41A8F65D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9DDF-8EF9-A731-5126-AF731B59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54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1F12-DFD8-DF21-5169-467B8C14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537FD-22FD-6031-1918-2EA582A72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87717-4040-8957-CB81-8A4B87121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58DA0-F6D2-6477-DE68-85700FCF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99270-9987-F5DF-549B-3B50D4C0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F1781-B0B9-3E81-F948-51461B6E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9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AC54-76C6-1E76-4E22-B88C350F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964CB-1310-E6E5-C569-6455DBD7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019D4-1721-44FB-B760-056F6C419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F53B9-D947-1512-3F3D-46964AA79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75411-47FC-BC87-A7B4-57C1C4143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ADC5C6-C9B6-30B2-335B-0B6A14DB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46A2AB-6689-0CB8-B62C-600A6553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9208B-F289-78F1-7B8F-A9FA7554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75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6BA9A-C85E-ACFA-F3D5-ED5748D3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9E7B3-7694-821F-D422-4D74F9DF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FD3EA-F2F5-7B8C-EA59-2EA58389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0921F-021D-AAAF-67C2-06723D66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922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CB047-2255-25ED-6114-3D65AC50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31C39-709E-850B-2289-2BD7FCF1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E2C86-F9AA-4AC5-99EB-1C8AAA57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16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2B9C-31CD-3708-DD7B-0D1D3025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ACE00-1AAE-2B42-360C-FA3E637A2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77D27-525F-D95C-888B-A0F00BEAE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B4013-052F-3A12-6185-CE6843C0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50C0A-71B2-ECB4-F1E7-242667AD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B7FC-F4EF-57F9-08DD-32CF8892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9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A244-AB6E-CB80-C9DC-5BFCF811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E7332-5B64-F409-7DFB-F7460BD54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A311F-01C0-9A26-36FC-B0DF8A6D3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1720D-65A6-EFAB-CA77-D8D254A9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A5DB0-68DB-A001-DEDF-7FDECAEF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29102-7872-8FAA-A02F-DBF1AC0C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537F-F9AE-447D-B7C5-E70144532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93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9DF3A9-0F81-CA49-DF3A-AF6FF0EC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0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98CD-3188-9E7F-5783-8C8CEAEC5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02E7-1382-FD46-A443-990663A24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977CB3-4F71-4885-9645-0519D5BFA6A2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C3EC-4CFE-9AEC-B073-5C03DCE99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Thesis Prelude Phase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1FBF-AEEF-BE5E-3EB8-169D7F055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C537F-F9AE-447D-B7C5-E7014453259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08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64117" y="1"/>
            <a:ext cx="10668000" cy="47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4117" y="771731"/>
            <a:ext cx="10668000" cy="517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599723" y="6445523"/>
            <a:ext cx="6144681" cy="1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8000" tIns="0" rIns="48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067" dirty="0">
                <a:solidFill>
                  <a:schemeClr val="tx1"/>
                </a:solidFill>
                <a:latin typeface="+mj-lt"/>
              </a:rPr>
              <a:t>2</a:t>
            </a:r>
            <a:r>
              <a:rPr lang="fr-FR" sz="1067" baseline="30000" dirty="0">
                <a:solidFill>
                  <a:schemeClr val="tx1"/>
                </a:solidFill>
                <a:latin typeface="+mj-lt"/>
              </a:rPr>
              <a:t>nd</a:t>
            </a:r>
            <a:r>
              <a:rPr lang="fr-FR" sz="1067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067" dirty="0" err="1">
                <a:solidFill>
                  <a:schemeClr val="tx1"/>
                </a:solidFill>
                <a:latin typeface="+mj-lt"/>
              </a:rPr>
              <a:t>Microwave</a:t>
            </a:r>
            <a:r>
              <a:rPr lang="fr-FR" sz="1067" dirty="0">
                <a:solidFill>
                  <a:schemeClr val="tx1"/>
                </a:solidFill>
                <a:latin typeface="+mj-lt"/>
              </a:rPr>
              <a:t> Calibration Workshop 12</a:t>
            </a:r>
            <a:r>
              <a:rPr lang="fr-FR" sz="1067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fr-FR" sz="1067" baseline="0" dirty="0">
                <a:solidFill>
                  <a:schemeClr val="tx1"/>
                </a:solidFill>
                <a:latin typeface="+mj-lt"/>
              </a:rPr>
              <a:t> – 13</a:t>
            </a:r>
            <a:r>
              <a:rPr lang="fr-FR" sz="1067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fr-FR" sz="1067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067" baseline="0">
                <a:solidFill>
                  <a:schemeClr val="tx1"/>
                </a:solidFill>
                <a:latin typeface="+mj-lt"/>
              </a:rPr>
              <a:t>Jan 2026</a:t>
            </a:r>
            <a:endParaRPr lang="fr-FR" sz="1067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1277600" y="6399356"/>
            <a:ext cx="781051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67" dirty="0">
                <a:latin typeface="+mj-lt"/>
              </a:rPr>
              <a:t>Page </a:t>
            </a:r>
            <a:fld id="{47BA91C2-74BF-4480-8BF1-C44F20807924}" type="slidenum">
              <a:rPr lang="en-GB" sz="1067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1067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308685"/>
            <a:ext cx="12192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11184565" y="6308685"/>
            <a:ext cx="0" cy="432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9744405" y="6309320"/>
            <a:ext cx="0" cy="432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599723" y="6309320"/>
            <a:ext cx="0" cy="432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6336001"/>
            <a:ext cx="790356" cy="391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6604800"/>
            <a:ext cx="2688299" cy="1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9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1F497D"/>
          </a:solidFill>
          <a:latin typeface="Lucida Sans" panose="020B060203050402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chemeClr val="tx2"/>
          </a:solidFill>
          <a:latin typeface="Arial" charset="0"/>
        </a:defRPr>
      </a:lvl9pPr>
    </p:titleStyle>
    <p:bodyStyle>
      <a:lvl1pPr marL="383108" indent="-383108" algn="just" defTabSz="1060424" rtl="0" eaLnBrk="1" fontAlgn="base" hangingPunct="1">
        <a:spcBef>
          <a:spcPct val="20000"/>
        </a:spcBef>
        <a:spcAft>
          <a:spcPct val="0"/>
        </a:spcAft>
        <a:buChar char="•"/>
        <a:defRPr sz="2667" b="1">
          <a:solidFill>
            <a:srgbClr val="006600"/>
          </a:solidFill>
          <a:latin typeface="Lucida Sans" panose="020B0602030504020204" pitchFamily="34" charset="0"/>
          <a:ea typeface="+mn-ea"/>
          <a:cs typeface="+mn-cs"/>
        </a:defRPr>
      </a:lvl1pPr>
      <a:lvl2pPr marL="1009625" indent="-372524" algn="just" defTabSz="1060424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1F497D"/>
          </a:solidFill>
          <a:latin typeface="Lucida Sans" panose="020B0602030504020204" pitchFamily="34" charset="0"/>
        </a:defRPr>
      </a:lvl2pPr>
      <a:lvl3pPr marL="1515495" indent="-251878" algn="just" defTabSz="1060424" rtl="0" eaLnBrk="1" fontAlgn="base" hangingPunct="1">
        <a:spcBef>
          <a:spcPct val="20000"/>
        </a:spcBef>
        <a:spcAft>
          <a:spcPct val="0"/>
        </a:spcAft>
        <a:buChar char="•"/>
        <a:defRPr sz="2133" b="1">
          <a:solidFill>
            <a:srgbClr val="CC3300"/>
          </a:solidFill>
          <a:latin typeface="Lucida Sans" panose="020B0602030504020204" pitchFamily="34" charset="0"/>
        </a:defRPr>
      </a:lvl3pPr>
      <a:lvl4pPr marL="2015016" indent="-245527" algn="just" defTabSz="1060424" rtl="0" eaLnBrk="1" fontAlgn="base" hangingPunct="1">
        <a:spcBef>
          <a:spcPct val="20000"/>
        </a:spcBef>
        <a:spcAft>
          <a:spcPct val="0"/>
        </a:spcAft>
        <a:buChar char="–"/>
        <a:defRPr sz="2133" b="1">
          <a:solidFill>
            <a:srgbClr val="5F5F5F"/>
          </a:solidFill>
          <a:latin typeface="Lucida Sans" panose="020B0602030504020204" pitchFamily="34" charset="0"/>
        </a:defRPr>
      </a:lvl4pPr>
      <a:lvl5pPr marL="2514537" indent="-245527" algn="just" defTabSz="1060424" rtl="0" eaLnBrk="1" fontAlgn="base" hangingPunct="1">
        <a:spcBef>
          <a:spcPct val="20000"/>
        </a:spcBef>
        <a:spcAft>
          <a:spcPct val="0"/>
        </a:spcAft>
        <a:buChar char="»"/>
        <a:defRPr sz="2133" b="1">
          <a:solidFill>
            <a:srgbClr val="5F5F5F"/>
          </a:solidFill>
          <a:latin typeface="Lucida Sans" panose="020B0602030504020204" pitchFamily="34" charset="0"/>
        </a:defRPr>
      </a:lvl5pPr>
      <a:lvl6pPr marL="3124122" indent="-245527" algn="l" defTabSz="106042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733707" indent="-245527" algn="l" defTabSz="106042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4343291" indent="-245527" algn="l" defTabSz="106042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952876" indent="-245527" algn="l" defTabSz="1060424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t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.png"/><Relationship Id="rId7" Type="http://schemas.openxmlformats.org/officeDocument/2006/relationships/image" Target="../media/image5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0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2EE8-8C9D-653A-F9E5-BD57E962A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9744" y="1600200"/>
            <a:ext cx="10192512" cy="182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Calibrating the ECE diagnostic 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ITER Tokamak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C05D8-3400-85B8-F7BD-9A40896BAD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Modeling the Overall Sensitivity of the 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Fourier Transform Spectrometers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B14941-CC68-3AF6-E99B-DB2B4CAB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6" y="3739896"/>
            <a:ext cx="2621480" cy="28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9F0CE-4B18-B9A2-FC4A-41F534643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786" y="3831240"/>
            <a:ext cx="2621457" cy="2853120"/>
          </a:xfrm>
          <a:prstGeom prst="rect">
            <a:avLst/>
          </a:prstGeom>
          <a:effectLst>
            <a:glow rad="76200">
              <a:schemeClr val="tx2">
                <a:lumMod val="50000"/>
                <a:lumOff val="50000"/>
                <a:alpha val="36000"/>
              </a:schemeClr>
            </a:glow>
            <a:softEdge rad="38100"/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25AA5F3-5A9F-8E19-EA51-2207C42A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357">
            <a:off x="5345282" y="4237596"/>
            <a:ext cx="1501437" cy="22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8FF7A29-5CA4-C6E9-A01A-D21DFCCF05A6}"/>
              </a:ext>
            </a:extLst>
          </p:cNvPr>
          <p:cNvSpPr txBox="1">
            <a:spLocks/>
          </p:cNvSpPr>
          <p:nvPr/>
        </p:nvSpPr>
        <p:spPr>
          <a:xfrm>
            <a:off x="3984361" y="750219"/>
            <a:ext cx="4223277" cy="84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Johannes van den Berg</a:t>
            </a:r>
            <a:br>
              <a:rPr lang="en-US" sz="2000" dirty="0"/>
            </a:br>
            <a:r>
              <a:rPr lang="en-US" sz="2000" dirty="0"/>
              <a:t>Stefan Schmuck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1711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699BA-BAB5-49F0-178C-C296B0194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ormalized pulse&#10;&#10;AI-generated content may be incorrect.">
            <a:extLst>
              <a:ext uri="{FF2B5EF4-FFF2-40B4-BE49-F238E27FC236}">
                <a16:creationId xmlns:a16="http://schemas.microsoft.com/office/drawing/2014/main" id="{F8EE2833-0D86-2978-6D25-AE2663278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FBACEC-644A-D2DD-8A31-D80AFD54F2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47866-FAC7-BC78-47F8-D327A3B2DE40}"/>
              </a:ext>
            </a:extLst>
          </p:cNvPr>
          <p:cNvSpPr txBox="1"/>
          <p:nvPr/>
        </p:nvSpPr>
        <p:spPr>
          <a:xfrm>
            <a:off x="6677025" y="2400300"/>
            <a:ext cx="31051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10×–100× noise reduction  </a:t>
            </a:r>
          </a:p>
          <a:p>
            <a:r>
              <a:rPr lang="en-US" b="1" dirty="0">
                <a:solidFill>
                  <a:srgbClr val="FF0000"/>
                </a:solidFill>
              </a:rPr>
              <a:t>8 hours ~ 35 days</a:t>
            </a:r>
          </a:p>
        </p:txBody>
      </p:sp>
    </p:spTree>
    <p:extLst>
      <p:ext uri="{BB962C8B-B14F-4D97-AF65-F5344CB8AC3E}">
        <p14:creationId xmlns:p14="http://schemas.microsoft.com/office/powerpoint/2010/main" val="2742706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3EEF-216B-73D1-E580-0B9808EBC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D1C248-25C9-98B2-8AC4-F503D3913FF2}"/>
              </a:ext>
            </a:extLst>
          </p:cNvPr>
          <p:cNvCxnSpPr>
            <a:cxnSpLocks/>
            <a:stCxn id="2" idx="3"/>
            <a:endCxn id="4" idx="3"/>
          </p:cNvCxnSpPr>
          <p:nvPr/>
        </p:nvCxnSpPr>
        <p:spPr>
          <a:xfrm>
            <a:off x="3483949" y="3271836"/>
            <a:ext cx="6533450" cy="1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0B2C446-EC9C-3C2A-078C-F99B7AF56A0E}"/>
              </a:ext>
            </a:extLst>
          </p:cNvPr>
          <p:cNvSpPr/>
          <p:nvPr/>
        </p:nvSpPr>
        <p:spPr>
          <a:xfrm rot="5400000">
            <a:off x="3526706" y="2441680"/>
            <a:ext cx="1574798" cy="1660312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r>
              <a:rPr lang="en-US" sz="2400" dirty="0"/>
              <a:t>        Antenna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5E4C6-6ABB-877A-EC94-CB2855B529F4}"/>
              </a:ext>
            </a:extLst>
          </p:cNvPr>
          <p:cNvSpPr/>
          <p:nvPr/>
        </p:nvSpPr>
        <p:spPr>
          <a:xfrm>
            <a:off x="5680361" y="2803092"/>
            <a:ext cx="2346037" cy="9374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Transmission Line</a:t>
            </a:r>
            <a:endParaRPr lang="en-GB" sz="2400" dirty="0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FF1579CA-04BE-EC02-E858-8DD8C94C7A07}"/>
              </a:ext>
            </a:extLst>
          </p:cNvPr>
          <p:cNvSpPr/>
          <p:nvPr/>
        </p:nvSpPr>
        <p:spPr>
          <a:xfrm>
            <a:off x="8590206" y="2558240"/>
            <a:ext cx="1427193" cy="1427193"/>
          </a:xfrm>
          <a:prstGeom prst="plus">
            <a:avLst>
              <a:gd name="adj" fmla="val 3017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FTS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54D806-4580-10E6-1EA3-CA8B239BA29A}"/>
                  </a:ext>
                </a:extLst>
              </p:cNvPr>
              <p:cNvSpPr/>
              <p:nvPr/>
            </p:nvSpPr>
            <p:spPr>
              <a:xfrm>
                <a:off x="3878404" y="1854644"/>
                <a:ext cx="5393612" cy="45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𝐵𝐸</m:t>
                          </m:r>
                        </m:sup>
                      </m:sSubSup>
                    </m:oMath>
                  </m:oMathPara>
                </a14:m>
                <a:endParaRPr lang="en-GB" sz="20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54D806-4580-10E6-1EA3-CA8B239BA2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404" y="1854644"/>
                <a:ext cx="5393612" cy="459485"/>
              </a:xfrm>
              <a:prstGeom prst="rect">
                <a:avLst/>
              </a:prstGeo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3E34617A-EAD9-7585-6881-E71EDB072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657" y="2084386"/>
                <a:ext cx="720725" cy="684212"/>
              </a:xfrm>
              <a:prstGeom prst="ellipse">
                <a:avLst/>
              </a:prstGeom>
              <a:solidFill>
                <a:srgbClr val="FF7D7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7E246D90-78F6-FE11-6FC6-784FA1711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8657" y="2084386"/>
                <a:ext cx="720725" cy="68421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19">
            <a:extLst>
              <a:ext uri="{FF2B5EF4-FFF2-40B4-BE49-F238E27FC236}">
                <a16:creationId xmlns:a16="http://schemas.microsoft.com/office/drawing/2014/main" id="{AC4196E0-ECF7-4D36-0D0C-E75BAC8765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60095" y="3024186"/>
            <a:ext cx="539750" cy="539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E2A0744A-0170-4A97-1A05-7D2FCA4C01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7432" y="2841623"/>
            <a:ext cx="1588" cy="434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id="{8BEACE44-1040-CA07-914E-737AD3EEA9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7432" y="3276598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81797FB5-4181-07BB-CA65-87E8D66CE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9020" y="3271836"/>
            <a:ext cx="15113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AF10E5-B718-65E6-5CC9-197C7CBB2A6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Estimating Overall Sensitivity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87A77A18-ACFD-E1C3-0427-17A9198EA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657" y="3776661"/>
                <a:ext cx="720725" cy="684212"/>
              </a:xfrm>
              <a:prstGeom prst="ellipse">
                <a:avLst/>
              </a:prstGeom>
              <a:solidFill>
                <a:srgbClr val="61BCE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87A77A18-ACFD-E1C3-0427-17A9198EA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8657" y="3776661"/>
                <a:ext cx="720725" cy="68421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60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3873-E94A-3C15-C4B5-15DCDAB6A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6F9102-96A4-B7E4-9C2A-26D206885966}"/>
              </a:ext>
            </a:extLst>
          </p:cNvPr>
          <p:cNvCxnSpPr>
            <a:cxnSpLocks/>
            <a:stCxn id="2" idx="3"/>
            <a:endCxn id="4" idx="3"/>
          </p:cNvCxnSpPr>
          <p:nvPr/>
        </p:nvCxnSpPr>
        <p:spPr>
          <a:xfrm>
            <a:off x="3483949" y="3271836"/>
            <a:ext cx="6533450" cy="1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6D6DD23-74D8-D4C8-D7AC-DB0B344598A3}"/>
              </a:ext>
            </a:extLst>
          </p:cNvPr>
          <p:cNvSpPr/>
          <p:nvPr/>
        </p:nvSpPr>
        <p:spPr>
          <a:xfrm rot="5400000">
            <a:off x="3526706" y="2441680"/>
            <a:ext cx="1574798" cy="1660312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r>
              <a:rPr lang="en-US" sz="2400" dirty="0"/>
              <a:t>        Antenna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1EE617-3EB4-99A8-9A14-A7DD451E3C81}"/>
              </a:ext>
            </a:extLst>
          </p:cNvPr>
          <p:cNvSpPr/>
          <p:nvPr/>
        </p:nvSpPr>
        <p:spPr>
          <a:xfrm>
            <a:off x="5680361" y="2803092"/>
            <a:ext cx="2346037" cy="9374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Transmission Line</a:t>
            </a:r>
            <a:endParaRPr lang="en-GB" sz="2400" dirty="0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60C9F01C-8313-6409-C7A0-6D395F3702AE}"/>
              </a:ext>
            </a:extLst>
          </p:cNvPr>
          <p:cNvSpPr/>
          <p:nvPr/>
        </p:nvSpPr>
        <p:spPr>
          <a:xfrm>
            <a:off x="8590206" y="2558240"/>
            <a:ext cx="1427193" cy="1427193"/>
          </a:xfrm>
          <a:prstGeom prst="plus">
            <a:avLst>
              <a:gd name="adj" fmla="val 3017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FTS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B41AC79-C07F-668C-6849-77729361B4CE}"/>
                  </a:ext>
                </a:extLst>
              </p:cNvPr>
              <p:cNvSpPr/>
              <p:nvPr/>
            </p:nvSpPr>
            <p:spPr>
              <a:xfrm>
                <a:off x="3878404" y="1854644"/>
                <a:ext cx="5393612" cy="45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𝐵𝐸</m:t>
                          </m:r>
                        </m:sup>
                      </m:sSubSup>
                    </m:oMath>
                  </m:oMathPara>
                </a14:m>
                <a:endParaRPr lang="en-GB" sz="20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B41AC79-C07F-668C-6849-77729361B4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404" y="1854644"/>
                <a:ext cx="5393612" cy="459485"/>
              </a:xfrm>
              <a:prstGeom prst="rect">
                <a:avLst/>
              </a:prstGeo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64E09646-B1E1-93DE-026E-345E3146D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657" y="3776661"/>
                <a:ext cx="720725" cy="684212"/>
              </a:xfrm>
              <a:prstGeom prst="ellipse">
                <a:avLst/>
              </a:prstGeom>
              <a:solidFill>
                <a:srgbClr val="61BCE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8CCCADFC-0E16-F9E5-361F-C35F5F27A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8657" y="3776661"/>
                <a:ext cx="720725" cy="6842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870E9D3E-E711-EE10-D287-CFCD769BD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657" y="2084386"/>
                <a:ext cx="720725" cy="684212"/>
              </a:xfrm>
              <a:prstGeom prst="ellipse">
                <a:avLst/>
              </a:prstGeom>
              <a:solidFill>
                <a:srgbClr val="FF7D7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7E246D90-78F6-FE11-6FC6-784FA1711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8657" y="2084386"/>
                <a:ext cx="720725" cy="68421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19">
            <a:extLst>
              <a:ext uri="{FF2B5EF4-FFF2-40B4-BE49-F238E27FC236}">
                <a16:creationId xmlns:a16="http://schemas.microsoft.com/office/drawing/2014/main" id="{27338E0A-92B4-9BB9-1133-DC4E5B318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60095" y="3024186"/>
            <a:ext cx="539750" cy="539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6DFE0C2D-0D24-6381-A591-9E8ECEB883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7432" y="2841623"/>
            <a:ext cx="1588" cy="434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id="{5BFD2DDD-FAB7-8C41-EE68-5197C090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7432" y="3276598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299305D-201D-C277-6D4E-E04A064DD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9020" y="3271836"/>
            <a:ext cx="15113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78162E-26AB-BD4C-058B-F74B602923A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Estimating Overall Sensitivity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CBDA13-741D-53A8-004A-DA5F24BC6C6B}"/>
                  </a:ext>
                </a:extLst>
              </p:cNvPr>
              <p:cNvSpPr txBox="1"/>
              <p:nvPr/>
            </p:nvSpPr>
            <p:spPr>
              <a:xfrm>
                <a:off x="1947432" y="4271960"/>
                <a:ext cx="3123475" cy="1733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5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Char char="×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Truncation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Char char="×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Mirror Ohmic Loss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Char char="×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Polarizer Loss</a:t>
                </a:r>
              </a:p>
              <a:p>
                <a:pPr marL="800100" lvl="1" indent="-342900">
                  <a:lnSpc>
                    <a:spcPct val="90000"/>
                  </a:lnSpc>
                  <a:spcBef>
                    <a:spcPts val="500"/>
                  </a:spcBef>
                  <a:buFontTx/>
                  <a:buChar char="×"/>
                  <a:defRPr/>
                </a:pPr>
                <a:r>
                  <a:rPr lang="en-GB" sz="2000" strike="sngStrik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Free space coupling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CBDA13-741D-53A8-004A-DA5F24BC6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432" y="4271960"/>
                <a:ext cx="3123475" cy="1733808"/>
              </a:xfrm>
              <a:prstGeom prst="rect">
                <a:avLst/>
              </a:prstGeom>
              <a:blipFill>
                <a:blip r:embed="rId5"/>
                <a:stretch>
                  <a:fillRect r="-1754" b="-5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5F448E-9AAF-EF24-511B-A4E57EF6A613}"/>
                  </a:ext>
                </a:extLst>
              </p:cNvPr>
              <p:cNvSpPr txBox="1"/>
              <p:nvPr/>
            </p:nvSpPr>
            <p:spPr>
              <a:xfrm>
                <a:off x="4882897" y="4118767"/>
                <a:ext cx="3486576" cy="2351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5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𝑇𝐿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Char char="×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Waveguide Ohmic</a:t>
                </a:r>
                <a:r>
                  <a:rPr lang="en-GB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/>
                  </a:rPr>
                  <a:t> Loss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measurement 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Char char="×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MB Ohmic Loss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Char char="×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ndara" panose="020E0502030303020204"/>
                    <a:ea typeface="+mn-ea"/>
                    <a:cs typeface="+mn-cs"/>
                  </a:rPr>
                  <a:t>MB </a:t>
                </a:r>
                <a:r>
                  <a:rPr lang="en-GB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ndara" panose="020E0502030303020204"/>
                  </a:rPr>
                  <a:t>Diffractive Loss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ndara" panose="020E0502030303020204"/>
                  <a:ea typeface="+mn-ea"/>
                  <a:cs typeface="+mn-cs"/>
                </a:endParaRPr>
              </a:p>
              <a:p>
                <a:pPr marL="800100" lvl="1" indent="-342900">
                  <a:lnSpc>
                    <a:spcPct val="90000"/>
                  </a:lnSpc>
                  <a:spcBef>
                    <a:spcPts val="500"/>
                  </a:spcBef>
                  <a:buFontTx/>
                  <a:buChar char="×"/>
                  <a:defRPr/>
                </a:pPr>
                <a:r>
                  <a:rPr lang="en-GB" sz="2000" strike="sngStrik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Windows</a:t>
                </a:r>
              </a:p>
              <a:p>
                <a:pPr marL="800100" lvl="1" indent="-342900">
                  <a:lnSpc>
                    <a:spcPct val="90000"/>
                  </a:lnSpc>
                  <a:spcBef>
                    <a:spcPts val="500"/>
                  </a:spcBef>
                  <a:buFontTx/>
                  <a:buChar char="×"/>
                  <a:defRPr/>
                </a:pPr>
                <a:r>
                  <a:rPr lang="en-GB" sz="2000" strike="sngStrike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Gap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5F448E-9AAF-EF24-511B-A4E57EF6A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897" y="4118767"/>
                <a:ext cx="3486576" cy="2351926"/>
              </a:xfrm>
              <a:prstGeom prst="rect">
                <a:avLst/>
              </a:prstGeom>
              <a:blipFill>
                <a:blip r:embed="rId6"/>
                <a:stretch>
                  <a:fillRect r="-1224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3FF4F66-07B1-8FA8-7C25-6CA7DE97A8CF}"/>
              </a:ext>
            </a:extLst>
          </p:cNvPr>
          <p:cNvSpPr txBox="1"/>
          <p:nvPr/>
        </p:nvSpPr>
        <p:spPr>
          <a:xfrm>
            <a:off x="267857" y="5966504"/>
            <a:ext cx="264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Already included in prototype sensitivity measurement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7FF8FB0E-9337-4BC6-97BB-F7BFBC14CE5C}"/>
              </a:ext>
            </a:extLst>
          </p:cNvPr>
          <p:cNvCxnSpPr>
            <a:cxnSpLocks/>
            <a:stCxn id="24" idx="0"/>
          </p:cNvCxnSpPr>
          <p:nvPr/>
        </p:nvCxnSpPr>
        <p:spPr>
          <a:xfrm rot="5400000" flipH="1" flipV="1">
            <a:off x="1870892" y="5528015"/>
            <a:ext cx="156254" cy="720724"/>
          </a:xfrm>
          <a:prstGeom prst="bentConnector2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6A4176-0613-28F8-17E6-FA319ABF2A94}"/>
              </a:ext>
            </a:extLst>
          </p:cNvPr>
          <p:cNvSpPr txBox="1"/>
          <p:nvPr/>
        </p:nvSpPr>
        <p:spPr>
          <a:xfrm>
            <a:off x="6705598" y="6273225"/>
            <a:ext cx="264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To be included in more complete analysis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1169CFD6-1145-FB04-F59A-38CF9B3C2B39}"/>
              </a:ext>
            </a:extLst>
          </p:cNvPr>
          <p:cNvCxnSpPr>
            <a:cxnSpLocks/>
            <a:stCxn id="31" idx="1"/>
          </p:cNvCxnSpPr>
          <p:nvPr/>
        </p:nvCxnSpPr>
        <p:spPr>
          <a:xfrm rot="10800000">
            <a:off x="6253164" y="6410325"/>
            <a:ext cx="452435" cy="155288"/>
          </a:xfrm>
          <a:prstGeom prst="bentConnector3">
            <a:avLst>
              <a:gd name="adj1" fmla="val 99474"/>
            </a:avLst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72A496A-256D-6525-7D68-31131C236464}"/>
              </a:ext>
            </a:extLst>
          </p:cNvPr>
          <p:cNvCxnSpPr>
            <a:cxnSpLocks/>
          </p:cNvCxnSpPr>
          <p:nvPr/>
        </p:nvCxnSpPr>
        <p:spPr>
          <a:xfrm rot="10800000">
            <a:off x="7185892" y="5895040"/>
            <a:ext cx="840507" cy="363848"/>
          </a:xfrm>
          <a:prstGeom prst="bentConnector3">
            <a:avLst>
              <a:gd name="adj1" fmla="val -550"/>
            </a:avLst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0138C7-92A6-DAFB-39BA-96880D4756B4}"/>
                  </a:ext>
                </a:extLst>
              </p:cNvPr>
              <p:cNvSpPr txBox="1"/>
              <p:nvPr/>
            </p:nvSpPr>
            <p:spPr>
              <a:xfrm>
                <a:off x="8068526" y="4251799"/>
                <a:ext cx="3897745" cy="1317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5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𝐵𝐸</m:t>
                          </m:r>
                        </m:sup>
                      </m:sSubSup>
                    </m:oMath>
                  </m:oMathPara>
                </a14:m>
                <a:endParaRPr lang="en-US" sz="2000" i="0" dirty="0">
                  <a:latin typeface="Candara" panose="020E0502030303020204"/>
                </a:endParaRPr>
              </a:p>
              <a:p>
                <a:pPr marL="800100" lvl="1" indent="-342900">
                  <a:lnSpc>
                    <a:spcPct val="90000"/>
                  </a:lnSpc>
                  <a:spcBef>
                    <a:spcPts val="500"/>
                  </a:spcBef>
                  <a:buFontTx/>
                  <a:buChar char="×"/>
                  <a:defRPr/>
                </a:pPr>
                <a:r>
                  <a:rPr lang="en-GB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Sensitivity based on </a:t>
                </a:r>
                <a:r>
                  <a:rPr lang="en-GB" sz="2000" dirty="0">
                    <a:solidFill>
                      <a:srgbClr val="FF0000"/>
                    </a:solidFill>
                  </a:rPr>
                  <a:t>measurement</a:t>
                </a:r>
                <a:r>
                  <a:rPr lang="en-GB" sz="2000" dirty="0"/>
                  <a:t> </a:t>
                </a:r>
                <a:r>
                  <a:rPr lang="en-GB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with IN-DA FTS prototype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0138C7-92A6-DAFB-39BA-96880D47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526" y="4251799"/>
                <a:ext cx="3897745" cy="1317861"/>
              </a:xfrm>
              <a:prstGeom prst="rect">
                <a:avLst/>
              </a:prstGeom>
              <a:blipFill>
                <a:blip r:embed="rId7"/>
                <a:stretch>
                  <a:fillRect b="-69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958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FAA2E-9CCB-2B68-BD67-E0D25CC39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2AD618-30B1-D986-C736-2DB552D365F2}"/>
              </a:ext>
            </a:extLst>
          </p:cNvPr>
          <p:cNvCxnSpPr>
            <a:cxnSpLocks/>
            <a:stCxn id="2" idx="3"/>
            <a:endCxn id="4" idx="3"/>
          </p:cNvCxnSpPr>
          <p:nvPr/>
        </p:nvCxnSpPr>
        <p:spPr>
          <a:xfrm>
            <a:off x="3483949" y="3271836"/>
            <a:ext cx="7022558" cy="1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8151D2C-5B8D-4232-50F2-2FFE42FC9953}"/>
              </a:ext>
            </a:extLst>
          </p:cNvPr>
          <p:cNvSpPr/>
          <p:nvPr/>
        </p:nvSpPr>
        <p:spPr>
          <a:xfrm rot="5400000">
            <a:off x="3526706" y="2441680"/>
            <a:ext cx="1574798" cy="1660312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r>
              <a:rPr lang="en-US" sz="2400" dirty="0"/>
              <a:t>        Antenna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EF743D-DC07-50E6-AD72-FB8A76AF07FB}"/>
              </a:ext>
            </a:extLst>
          </p:cNvPr>
          <p:cNvSpPr/>
          <p:nvPr/>
        </p:nvSpPr>
        <p:spPr>
          <a:xfrm>
            <a:off x="5680361" y="2803092"/>
            <a:ext cx="2346037" cy="9374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Transmission Line</a:t>
            </a:r>
            <a:endParaRPr lang="en-GB" sz="2400" dirty="0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17FD9886-50A1-2A29-A6D4-ECC9EAC0C3EE}"/>
              </a:ext>
            </a:extLst>
          </p:cNvPr>
          <p:cNvSpPr/>
          <p:nvPr/>
        </p:nvSpPr>
        <p:spPr>
          <a:xfrm>
            <a:off x="9079314" y="2558240"/>
            <a:ext cx="1427193" cy="1427193"/>
          </a:xfrm>
          <a:prstGeom prst="plus">
            <a:avLst>
              <a:gd name="adj" fmla="val 3017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FTS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AE04FB-B44C-A58C-CFF5-7C4064E0C5F0}"/>
                  </a:ext>
                </a:extLst>
              </p:cNvPr>
              <p:cNvSpPr/>
              <p:nvPr/>
            </p:nvSpPr>
            <p:spPr>
              <a:xfrm>
                <a:off x="3878404" y="1854644"/>
                <a:ext cx="5393612" cy="45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𝑇𝐿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Power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divider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𝐵𝐸</m:t>
                          </m:r>
                        </m:sup>
                      </m:sSubSup>
                    </m:oMath>
                  </m:oMathPara>
                </a14:m>
                <a:endParaRPr lang="en-GB" sz="20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AE04FB-B44C-A58C-CFF5-7C4064E0C5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404" y="1854644"/>
                <a:ext cx="5393612" cy="459485"/>
              </a:xfrm>
              <a:prstGeom prst="rect">
                <a:avLst/>
              </a:prstGeom>
              <a:blipFill>
                <a:blip r:embed="rId2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8CCCADFC-0E16-F9E5-361F-C35F5F27A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657" y="3776661"/>
                <a:ext cx="720725" cy="684212"/>
              </a:xfrm>
              <a:prstGeom prst="ellipse">
                <a:avLst/>
              </a:prstGeom>
              <a:solidFill>
                <a:srgbClr val="61BCE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8CCCADFC-0E16-F9E5-361F-C35F5F27A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8657" y="3776661"/>
                <a:ext cx="720725" cy="6842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7E246D90-78F6-FE11-6FC6-784FA1711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657" y="2084386"/>
                <a:ext cx="720725" cy="684212"/>
              </a:xfrm>
              <a:prstGeom prst="ellipse">
                <a:avLst/>
              </a:prstGeom>
              <a:solidFill>
                <a:srgbClr val="FF7D7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7E246D90-78F6-FE11-6FC6-784FA1711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8657" y="2084386"/>
                <a:ext cx="720725" cy="68421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19">
            <a:extLst>
              <a:ext uri="{FF2B5EF4-FFF2-40B4-BE49-F238E27FC236}">
                <a16:creationId xmlns:a16="http://schemas.microsoft.com/office/drawing/2014/main" id="{6BF5E02E-0824-562F-4033-E1049C161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60095" y="3024186"/>
            <a:ext cx="539750" cy="539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7C82F7B4-DD7C-560F-72BC-93357BF401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7432" y="2841623"/>
            <a:ext cx="1588" cy="434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id="{5511AC72-F140-82E4-1748-ED667F4462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7432" y="3276598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892D3606-CC0B-A715-B59D-47E9CE576C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9020" y="3271836"/>
            <a:ext cx="15113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ED2CC9-F956-7903-A7A8-E0DB8485A2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divider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E335249-C48C-DBC7-5279-41C34EDED9A5}"/>
              </a:ext>
            </a:extLst>
          </p:cNvPr>
          <p:cNvCxnSpPr>
            <a:cxnSpLocks/>
            <a:endCxn id="28" idx="4"/>
          </p:cNvCxnSpPr>
          <p:nvPr/>
        </p:nvCxnSpPr>
        <p:spPr>
          <a:xfrm rot="16200000" flipH="1">
            <a:off x="7954066" y="3921226"/>
            <a:ext cx="1967340" cy="66856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24C32F-CF80-0A5B-F532-7EDC793B0BDC}"/>
              </a:ext>
            </a:extLst>
          </p:cNvPr>
          <p:cNvCxnSpPr>
            <a:cxnSpLocks/>
          </p:cNvCxnSpPr>
          <p:nvPr/>
        </p:nvCxnSpPr>
        <p:spPr>
          <a:xfrm rot="2700000">
            <a:off x="8145295" y="3271834"/>
            <a:ext cx="91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: Beveled 27">
            <a:extLst>
              <a:ext uri="{FF2B5EF4-FFF2-40B4-BE49-F238E27FC236}">
                <a16:creationId xmlns:a16="http://schemas.microsoft.com/office/drawing/2014/main" id="{9A859FDF-5BDD-5107-FEC3-316862D7A122}"/>
              </a:ext>
            </a:extLst>
          </p:cNvPr>
          <p:cNvSpPr/>
          <p:nvPr/>
        </p:nvSpPr>
        <p:spPr>
          <a:xfrm>
            <a:off x="9272016" y="4772832"/>
            <a:ext cx="1024128" cy="932687"/>
          </a:xfrm>
          <a:prstGeom prst="beve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HR</a:t>
            </a:r>
          </a:p>
        </p:txBody>
      </p:sp>
    </p:spTree>
    <p:extLst>
      <p:ext uri="{BB962C8B-B14F-4D97-AF65-F5344CB8AC3E}">
        <p14:creationId xmlns:p14="http://schemas.microsoft.com/office/powerpoint/2010/main" val="156062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D5479-76AE-84AC-F27C-5BCE0E04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C9D01-B73D-D6FA-9A54-5EC25AC6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A987B-419D-2502-9F89-C9A4629E4F1C}"/>
              </a:ext>
            </a:extLst>
          </p:cNvPr>
          <p:cNvGrpSpPr/>
          <p:nvPr/>
        </p:nvGrpSpPr>
        <p:grpSpPr>
          <a:xfrm>
            <a:off x="1881629" y="2240756"/>
            <a:ext cx="8428742" cy="2376487"/>
            <a:chOff x="1810329" y="3128243"/>
            <a:chExt cx="8428742" cy="23764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DCC7CA0-711D-010B-6F83-1C96D4F45642}"/>
                </a:ext>
              </a:extLst>
            </p:cNvPr>
            <p:cNvCxnSpPr>
              <a:cxnSpLocks/>
              <a:stCxn id="4" idx="3"/>
              <a:endCxn id="6" idx="3"/>
            </p:cNvCxnSpPr>
            <p:nvPr/>
          </p:nvCxnSpPr>
          <p:spPr>
            <a:xfrm>
              <a:off x="3705621" y="4315693"/>
              <a:ext cx="6533450" cy="1"/>
            </a:xfrm>
            <a:prstGeom prst="line">
              <a:avLst/>
            </a:prstGeom>
            <a:ln w="25400">
              <a:solidFill>
                <a:schemeClr val="dk1">
                  <a:alpha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513064-C4FA-F376-DA6D-DF779163F45E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>
              <a:off x="3705621" y="4315693"/>
              <a:ext cx="6533450" cy="1"/>
            </a:xfrm>
            <a:prstGeom prst="line">
              <a:avLst/>
            </a:prstGeom>
            <a:ln w="2540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84D1E14D-6929-7425-52EB-A1F30820B487}"/>
                </a:ext>
              </a:extLst>
            </p:cNvPr>
            <p:cNvSpPr/>
            <p:nvPr/>
          </p:nvSpPr>
          <p:spPr>
            <a:xfrm rot="5400000">
              <a:off x="3748378" y="3485537"/>
              <a:ext cx="1574798" cy="1660312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vert270" wrap="none" lIns="91440" bIns="91440" rtlCol="0" anchor="ctr"/>
            <a:lstStyle/>
            <a:p>
              <a:pPr algn="ctr"/>
              <a:r>
                <a:rPr lang="en-US" sz="2400" dirty="0"/>
                <a:t>        Antenna</a:t>
              </a:r>
              <a:endParaRPr lang="en-GB" sz="2400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B7EFB1-5FAA-AE97-EB8B-65233CCC165D}"/>
                </a:ext>
              </a:extLst>
            </p:cNvPr>
            <p:cNvSpPr/>
            <p:nvPr/>
          </p:nvSpPr>
          <p:spPr>
            <a:xfrm>
              <a:off x="5902033" y="3846949"/>
              <a:ext cx="2346037" cy="93749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Transmission Line</a:t>
              </a:r>
              <a:endParaRPr lang="en-GB" sz="2400" dirty="0"/>
            </a:p>
          </p:txBody>
        </p: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472CBEFA-F3C4-16AC-27D8-E97458230CB4}"/>
                </a:ext>
              </a:extLst>
            </p:cNvPr>
            <p:cNvSpPr/>
            <p:nvPr/>
          </p:nvSpPr>
          <p:spPr>
            <a:xfrm>
              <a:off x="8811878" y="3602097"/>
              <a:ext cx="1427193" cy="1427193"/>
            </a:xfrm>
            <a:prstGeom prst="plus">
              <a:avLst>
                <a:gd name="adj" fmla="val 3017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/>
                <a:t>FTS</a:t>
              </a:r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9">
                  <a:extLst>
                    <a:ext uri="{FF2B5EF4-FFF2-40B4-BE49-F238E27FC236}">
                      <a16:creationId xmlns:a16="http://schemas.microsoft.com/office/drawing/2014/main" id="{7ACECDB0-F8A0-B51A-E1F3-FB1F95E24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0329" y="4820518"/>
                  <a:ext cx="720725" cy="684212"/>
                </a:xfrm>
                <a:prstGeom prst="ellipse">
                  <a:avLst/>
                </a:prstGeom>
                <a:solidFill>
                  <a:srgbClr val="61BCE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7" name="Oval 9">
                  <a:extLst>
                    <a:ext uri="{FF2B5EF4-FFF2-40B4-BE49-F238E27FC236}">
                      <a16:creationId xmlns:a16="http://schemas.microsoft.com/office/drawing/2014/main" id="{A3417F3A-ACD7-9024-7A00-51D71C9BBB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10329" y="4820518"/>
                  <a:ext cx="720725" cy="6842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AC158E04-73A5-79C5-9CBA-C52635DDD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0329" y="3128243"/>
                  <a:ext cx="720725" cy="684212"/>
                </a:xfrm>
                <a:prstGeom prst="ellipse">
                  <a:avLst/>
                </a:prstGeom>
                <a:solidFill>
                  <a:srgbClr val="FF7D7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3402E1D2-9CE8-4B31-9D60-582EEBA74A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10329" y="3128243"/>
                  <a:ext cx="720725" cy="6842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44174048-8DA2-4512-89B7-F404A1F876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1767" y="4068043"/>
              <a:ext cx="539750" cy="539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B22355E4-21EE-A9CF-1DBE-7C31FCA518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9104" y="3885480"/>
              <a:ext cx="1588" cy="434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5C17D8B4-7DBA-42A9-938A-E38BD244A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9104" y="4320455"/>
              <a:ext cx="0" cy="431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8FABEF1F-EFF6-71A4-4B97-A7F80DAAE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692" y="4315693"/>
              <a:ext cx="15113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9DFE116-13FD-3377-57E3-4E3463869A35}"/>
                </a:ext>
              </a:extLst>
            </p:cNvPr>
            <p:cNvSpPr/>
            <p:nvPr/>
          </p:nvSpPr>
          <p:spPr>
            <a:xfrm>
              <a:off x="5902033" y="3846949"/>
              <a:ext cx="2346037" cy="9374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DB06933D-4009-5840-7B48-AA7CB7D2109F}"/>
                </a:ext>
              </a:extLst>
            </p:cNvPr>
            <p:cNvSpPr/>
            <p:nvPr/>
          </p:nvSpPr>
          <p:spPr>
            <a:xfrm>
              <a:off x="8811878" y="3602097"/>
              <a:ext cx="1427193" cy="1427193"/>
            </a:xfrm>
            <a:prstGeom prst="plus">
              <a:avLst>
                <a:gd name="adj" fmla="val 30177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99B4B138-A12C-6549-3A95-44712D2DB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329" y="4820518"/>
              <a:ext cx="720725" cy="684212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EC4F6781-09B7-2B5A-3C60-93E14523D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329" y="3128243"/>
              <a:ext cx="720725" cy="684212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782A763A-1D0B-7ED1-8657-88A27A6622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1767" y="4068043"/>
              <a:ext cx="539750" cy="539750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1954782A-E6B0-B800-1CC9-E52D7C0F50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9104" y="3885480"/>
              <a:ext cx="1588" cy="434975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1">
              <a:extLst>
                <a:ext uri="{FF2B5EF4-FFF2-40B4-BE49-F238E27FC236}">
                  <a16:creationId xmlns:a16="http://schemas.microsoft.com/office/drawing/2014/main" id="{E44380FD-58D4-FDD9-B4C1-9EF27C8A7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9104" y="4320455"/>
              <a:ext cx="0" cy="431800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933C5059-C757-8CC7-4E97-9172BFF4B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692" y="4315693"/>
              <a:ext cx="1511300" cy="1587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513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C468-D888-95D6-84CF-FC0A99D7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Quasi-optical beam diffractivity</a:t>
            </a:r>
            <a:endParaRPr lang="en-GB" dirty="0"/>
          </a:p>
        </p:txBody>
      </p:sp>
      <p:pic>
        <p:nvPicPr>
          <p:cNvPr id="3" name="Picture 2" descr="A colorful lines with numbers&#10;&#10;AI-generated content may be incorrect.">
            <a:extLst>
              <a:ext uri="{FF2B5EF4-FFF2-40B4-BE49-F238E27FC236}">
                <a16:creationId xmlns:a16="http://schemas.microsoft.com/office/drawing/2014/main" id="{93F62E5C-5752-F6E8-C563-5DF949B30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1776616"/>
            <a:ext cx="3304767" cy="33047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86CC15-AC07-D4B6-8337-CBE6111C2D12}"/>
              </a:ext>
            </a:extLst>
          </p:cNvPr>
          <p:cNvSpPr txBox="1"/>
          <p:nvPr/>
        </p:nvSpPr>
        <p:spPr>
          <a:xfrm>
            <a:off x="293193" y="1138869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2D slice of a Gaussian beam propagating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49396-EFCF-7332-3032-B39C923F6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p:pic>
        <p:nvPicPr>
          <p:cNvPr id="6" name="Picture 5" descr="A graph of a line graph&#10;&#10;AI-generated content may be incorrect.">
            <a:extLst>
              <a:ext uri="{FF2B5EF4-FFF2-40B4-BE49-F238E27FC236}">
                <a16:creationId xmlns:a16="http://schemas.microsoft.com/office/drawing/2014/main" id="{464AD919-070E-882A-3414-3AED3C98D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66" y="1226850"/>
            <a:ext cx="6332106" cy="4221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092C4E-8931-EA2F-E02B-FE2648B29499}"/>
                  </a:ext>
                </a:extLst>
              </p:cNvPr>
              <p:cNvSpPr txBox="1"/>
              <p:nvPr/>
            </p:nvSpPr>
            <p:spPr>
              <a:xfrm>
                <a:off x="2968104" y="5375102"/>
                <a:ext cx="7075055" cy="770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Beam width calculation along the optical path using complex beam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GB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→ ray transfer matrices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092C4E-8931-EA2F-E02B-FE2648B29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104" y="5375102"/>
                <a:ext cx="7075055" cy="770980"/>
              </a:xfrm>
              <a:prstGeom prst="rect">
                <a:avLst/>
              </a:prstGeom>
              <a:blipFill>
                <a:blip r:embed="rId5"/>
                <a:stretch>
                  <a:fillRect l="-776" t="-4762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3F2DE6F-4575-D8A7-A0A4-0324AD5C3427}"/>
              </a:ext>
            </a:extLst>
          </p:cNvPr>
          <p:cNvSpPr txBox="1"/>
          <p:nvPr/>
        </p:nvSpPr>
        <p:spPr>
          <a:xfrm>
            <a:off x="2968104" y="61697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more thorough analysis would include beam astigmatism and higher order modes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7F9BA4-4006-09C0-02F6-C328C9F6C041}"/>
              </a:ext>
            </a:extLst>
          </p:cNvPr>
          <p:cNvGrpSpPr/>
          <p:nvPr/>
        </p:nvGrpSpPr>
        <p:grpSpPr>
          <a:xfrm>
            <a:off x="5535438" y="4047483"/>
            <a:ext cx="560562" cy="895783"/>
            <a:chOff x="4108973" y="2189110"/>
            <a:chExt cx="1487155" cy="23764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9">
                  <a:extLst>
                    <a:ext uri="{FF2B5EF4-FFF2-40B4-BE49-F238E27FC236}">
                      <a16:creationId xmlns:a16="http://schemas.microsoft.com/office/drawing/2014/main" id="{3D3E2E8F-780F-6225-C354-25B2BB62C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8973" y="3881385"/>
                  <a:ext cx="720725" cy="684212"/>
                </a:xfrm>
                <a:prstGeom prst="ellipse">
                  <a:avLst/>
                </a:prstGeom>
                <a:solidFill>
                  <a:srgbClr val="61BCE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5" name="Oval 9">
                  <a:extLst>
                    <a:ext uri="{FF2B5EF4-FFF2-40B4-BE49-F238E27FC236}">
                      <a16:creationId xmlns:a16="http://schemas.microsoft.com/office/drawing/2014/main" id="{3D3E2E8F-780F-6225-C354-25B2BB62CF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8973" y="3881385"/>
                  <a:ext cx="720725" cy="684212"/>
                </a:xfrm>
                <a:prstGeom prst="ellipse">
                  <a:avLst/>
                </a:prstGeom>
                <a:blipFill>
                  <a:blip r:embed="rId6"/>
                  <a:stretch>
                    <a:fillRect l="-10638" b="-454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1810906E-52A2-2E62-0D21-7CC7DD9162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8973" y="2189110"/>
                  <a:ext cx="720725" cy="684212"/>
                </a:xfrm>
                <a:prstGeom prst="ellipse">
                  <a:avLst/>
                </a:prstGeom>
                <a:solidFill>
                  <a:srgbClr val="FF7D7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1810906E-52A2-2E62-0D21-7CC7DD9162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08973" y="2189110"/>
                  <a:ext cx="720725" cy="684212"/>
                </a:xfrm>
                <a:prstGeom prst="ellipse">
                  <a:avLst/>
                </a:prstGeom>
                <a:blipFill>
                  <a:blip r:embed="rId7"/>
                  <a:stretch>
                    <a:fillRect l="-14894" b="-4545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335D7818-288C-D050-C977-7B2A7EADDB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80411" y="3128910"/>
              <a:ext cx="539750" cy="539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20">
              <a:extLst>
                <a:ext uri="{FF2B5EF4-FFF2-40B4-BE49-F238E27FC236}">
                  <a16:creationId xmlns:a16="http://schemas.microsoft.com/office/drawing/2014/main" id="{B7D4BE35-66D4-43AA-C0FE-615889370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7748" y="2946347"/>
              <a:ext cx="1588" cy="434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21">
              <a:extLst>
                <a:ext uri="{FF2B5EF4-FFF2-40B4-BE49-F238E27FC236}">
                  <a16:creationId xmlns:a16="http://schemas.microsoft.com/office/drawing/2014/main" id="{7B319570-F897-E7A2-7839-951290211B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48" y="3381322"/>
              <a:ext cx="0" cy="431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22">
              <a:extLst>
                <a:ext uri="{FF2B5EF4-FFF2-40B4-BE49-F238E27FC236}">
                  <a16:creationId xmlns:a16="http://schemas.microsoft.com/office/drawing/2014/main" id="{17229E74-828A-DB2E-BCFF-AF3E525D9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8847" y="3374973"/>
              <a:ext cx="1117281" cy="63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E03705B-47C0-6504-E413-0F1B54824852}"/>
              </a:ext>
            </a:extLst>
          </p:cNvPr>
          <p:cNvSpPr txBox="1"/>
          <p:nvPr/>
        </p:nvSpPr>
        <p:spPr>
          <a:xfrm rot="16200000">
            <a:off x="10695958" y="4778760"/>
            <a:ext cx="738664" cy="122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GB" b="1" dirty="0"/>
              <a:t>Waveguide entrance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BCD1EE-E513-B13B-18F5-EF020D04CBE0}"/>
              </a:ext>
            </a:extLst>
          </p:cNvPr>
          <p:cNvSpPr txBox="1"/>
          <p:nvPr/>
        </p:nvSpPr>
        <p:spPr>
          <a:xfrm>
            <a:off x="5234325" y="489671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Source</a:t>
            </a: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D9D506E8-1A68-6D8E-0B66-A0071A4EC2B4}"/>
              </a:ext>
            </a:extLst>
          </p:cNvPr>
          <p:cNvSpPr/>
          <p:nvPr/>
        </p:nvSpPr>
        <p:spPr>
          <a:xfrm rot="16200000">
            <a:off x="11544586" y="3624005"/>
            <a:ext cx="419945" cy="1655171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09342-745C-69E2-04FC-516245B3B549}"/>
              </a:ext>
            </a:extLst>
          </p:cNvPr>
          <p:cNvSpPr txBox="1"/>
          <p:nvPr/>
        </p:nvSpPr>
        <p:spPr>
          <a:xfrm>
            <a:off x="6189554" y="3560199"/>
            <a:ext cx="430887" cy="14548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1600" dirty="0"/>
              <a:t>Focusing mirror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FED353-A99F-BB3D-E879-2CB7B6C7BF70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6404998" y="1655064"/>
            <a:ext cx="0" cy="190513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515174-F1CA-4464-FED7-68D999E48661}"/>
              </a:ext>
            </a:extLst>
          </p:cNvPr>
          <p:cNvSpPr txBox="1"/>
          <p:nvPr/>
        </p:nvSpPr>
        <p:spPr>
          <a:xfrm>
            <a:off x="9054960" y="3569038"/>
            <a:ext cx="430887" cy="14548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1600" dirty="0"/>
              <a:t>Focusing mirror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0CE008-AD01-6162-B897-29478A70F7AE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9270404" y="2568148"/>
            <a:ext cx="0" cy="100089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303B4EC-A858-47E1-F3E7-4862B74EC3C3}"/>
              </a:ext>
            </a:extLst>
          </p:cNvPr>
          <p:cNvSpPr txBox="1"/>
          <p:nvPr/>
        </p:nvSpPr>
        <p:spPr>
          <a:xfrm>
            <a:off x="10265271" y="4184299"/>
            <a:ext cx="430887" cy="8409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GB" sz="1600" dirty="0" err="1"/>
              <a:t>Foc</a:t>
            </a:r>
            <a:r>
              <a:rPr lang="en-GB" sz="1600" dirty="0"/>
              <a:t>. Mir.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4A3AC3-57C5-439D-F77A-81665E46F066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10480715" y="2788920"/>
            <a:ext cx="0" cy="1395379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73F77EF2-D8F5-97B3-2BD2-D82FF153CAE5}"/>
              </a:ext>
            </a:extLst>
          </p:cNvPr>
          <p:cNvSpPr/>
          <p:nvPr/>
        </p:nvSpPr>
        <p:spPr>
          <a:xfrm>
            <a:off x="3590874" y="2532646"/>
            <a:ext cx="113181" cy="1609811"/>
          </a:xfrm>
          <a:prstGeom prst="ellips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564267B7-CD9B-F9A6-E635-78EBAE2D0E4B}"/>
              </a:ext>
            </a:extLst>
          </p:cNvPr>
          <p:cNvSpPr/>
          <p:nvPr/>
        </p:nvSpPr>
        <p:spPr>
          <a:xfrm>
            <a:off x="-4924508" y="883059"/>
            <a:ext cx="5498108" cy="5434609"/>
          </a:xfrm>
          <a:prstGeom prst="donut">
            <a:avLst>
              <a:gd name="adj" fmla="val 28125"/>
            </a:avLst>
          </a:prstGeom>
          <a:gradFill flip="none" rotWithShape="1">
            <a:gsLst>
              <a:gs pos="14000">
                <a:schemeClr val="tx1"/>
              </a:gs>
              <a:gs pos="56000">
                <a:srgbClr val="FF479A"/>
              </a:gs>
              <a:gs pos="48000">
                <a:srgbClr val="FF00FF"/>
              </a:gs>
              <a:gs pos="8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61865-1F3B-8743-2F31-C4C36282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C3C8D1E-CA62-3FF4-DE03-CFF361D2F2EF}"/>
              </a:ext>
            </a:extLst>
          </p:cNvPr>
          <p:cNvGrpSpPr/>
          <p:nvPr/>
        </p:nvGrpSpPr>
        <p:grpSpPr>
          <a:xfrm>
            <a:off x="-3731251" y="6968757"/>
            <a:ext cx="7462501" cy="3325587"/>
            <a:chOff x="-185008" y="883059"/>
            <a:chExt cx="12081549" cy="53840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77F4BB-8559-DDF8-26E4-73E4102A0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302"/>
            <a:stretch>
              <a:fillRect/>
            </a:stretch>
          </p:blipFill>
          <p:spPr>
            <a:xfrm>
              <a:off x="3260436" y="883059"/>
              <a:ext cx="8636105" cy="538401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64A312F-D455-A5A3-57E5-B566DAD8B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5008" y="3600363"/>
              <a:ext cx="5464018" cy="0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8077CC-8084-D5E6-9DF6-248EF996C0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7864" y="3600363"/>
              <a:ext cx="0" cy="868113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FC1D0D-933B-4C24-BE0B-10C62803C8FD}"/>
                </a:ext>
              </a:extLst>
            </p:cNvPr>
            <p:cNvCxnSpPr>
              <a:cxnSpLocks/>
            </p:cNvCxnSpPr>
            <p:nvPr/>
          </p:nvCxnSpPr>
          <p:spPr>
            <a:xfrm>
              <a:off x="5288437" y="4440026"/>
              <a:ext cx="3487918" cy="0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FF8184D-552E-C39E-8380-43EB5401C5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7926" y="2611225"/>
              <a:ext cx="0" cy="1828801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30F6591-D0E2-FC33-3BA1-BA9CBBD50D13}"/>
                </a:ext>
              </a:extLst>
            </p:cNvPr>
            <p:cNvCxnSpPr>
              <a:cxnSpLocks/>
            </p:cNvCxnSpPr>
            <p:nvPr/>
          </p:nvCxnSpPr>
          <p:spPr>
            <a:xfrm>
              <a:off x="8776355" y="3344158"/>
              <a:ext cx="718008" cy="0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B13572-BC30-3AF3-6282-36B4D958ED5D}"/>
                </a:ext>
              </a:extLst>
            </p:cNvPr>
            <p:cNvCxnSpPr>
              <a:cxnSpLocks/>
            </p:cNvCxnSpPr>
            <p:nvPr/>
          </p:nvCxnSpPr>
          <p:spPr>
            <a:xfrm>
              <a:off x="8788139" y="2620652"/>
              <a:ext cx="2203515" cy="0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E1EA33-A8FB-BCC0-0E3E-86FF6DD6B0C9}"/>
                </a:ext>
              </a:extLst>
            </p:cNvPr>
            <p:cNvCxnSpPr>
              <a:cxnSpLocks/>
            </p:cNvCxnSpPr>
            <p:nvPr/>
          </p:nvCxnSpPr>
          <p:spPr>
            <a:xfrm>
              <a:off x="9494363" y="2996936"/>
              <a:ext cx="1497291" cy="0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ADA36E5-B9B4-ED10-F7E1-460D37E68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94363" y="2996936"/>
              <a:ext cx="0" cy="347222"/>
            </a:xfrm>
            <a:prstGeom prst="line">
              <a:avLst/>
            </a:prstGeom>
            <a:ln w="38100">
              <a:prstDash val="sysDash"/>
            </a:ln>
            <a:effectLst>
              <a:glow rad="88900">
                <a:schemeClr val="bg1"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E5CEB2-F46D-31FE-A020-B4CBFD8C3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Antenna components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12D366D-E565-6197-E60F-C0D9A861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57" y="1200164"/>
            <a:ext cx="23431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Content Placeholder 3">
            <a:extLst>
              <a:ext uri="{FF2B5EF4-FFF2-40B4-BE49-F238E27FC236}">
                <a16:creationId xmlns:a16="http://schemas.microsoft.com/office/drawing/2014/main" id="{C5375C77-EDC4-0932-0001-A68935AF8F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2" t="7443" r="36339" b="14499"/>
          <a:stretch>
            <a:fillRect/>
          </a:stretch>
        </p:blipFill>
        <p:spPr>
          <a:xfrm>
            <a:off x="738734" y="1593216"/>
            <a:ext cx="4422932" cy="36838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3547222-ECD7-ABCB-A506-7EC6FE3E9AE8}"/>
              </a:ext>
            </a:extLst>
          </p:cNvPr>
          <p:cNvSpPr txBox="1"/>
          <p:nvPr/>
        </p:nvSpPr>
        <p:spPr>
          <a:xfrm>
            <a:off x="7859207" y="1716583"/>
            <a:ext cx="4173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Input: component positions and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assume the (projected) components to be circular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We conservatively take whichever diameter is smaller (significant for polarizer)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771CE4-81D6-13F7-6295-6D8742411B08}"/>
              </a:ext>
            </a:extLst>
          </p:cNvPr>
          <p:cNvSpPr txBox="1"/>
          <p:nvPr/>
        </p:nvSpPr>
        <p:spPr>
          <a:xfrm>
            <a:off x="642601" y="5292407"/>
            <a:ext cx="8562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Per beam path: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2–3 mirrors in the US-DA front end (depending on operation modus)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2–3 mirrors in the IN-DA PSU (depending on polarisation)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A946F-643A-9679-0887-694B92E1CD1E}"/>
              </a:ext>
            </a:extLst>
          </p:cNvPr>
          <p:cNvSpPr txBox="1"/>
          <p:nvPr/>
        </p:nvSpPr>
        <p:spPr>
          <a:xfrm>
            <a:off x="6268825" y="114303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PSU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3D7F9-6701-0CF3-7BBC-957F69A32CBC}"/>
              </a:ext>
            </a:extLst>
          </p:cNvPr>
          <p:cNvSpPr txBox="1"/>
          <p:nvPr/>
        </p:nvSpPr>
        <p:spPr>
          <a:xfrm>
            <a:off x="1778295" y="1194079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DSM2 Equatorial Port 9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BE70843-E7E0-43E4-AE45-84AB727D8FE4}"/>
              </a:ext>
            </a:extLst>
          </p:cNvPr>
          <p:cNvGrpSpPr/>
          <p:nvPr/>
        </p:nvGrpSpPr>
        <p:grpSpPr>
          <a:xfrm>
            <a:off x="7916039" y="4077470"/>
            <a:ext cx="3806409" cy="1567714"/>
            <a:chOff x="7916039" y="3841799"/>
            <a:chExt cx="3806409" cy="156771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10A389C-0C8F-3280-3B30-EA3B3E59CB7E}"/>
                </a:ext>
              </a:extLst>
            </p:cNvPr>
            <p:cNvGrpSpPr/>
            <p:nvPr/>
          </p:nvGrpSpPr>
          <p:grpSpPr>
            <a:xfrm flipH="1" flipV="1">
              <a:off x="8783229" y="4785098"/>
              <a:ext cx="1553473" cy="624415"/>
              <a:chOff x="7652102" y="5746685"/>
              <a:chExt cx="1553473" cy="624415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00F932-906E-25DD-5EF6-25676BA044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52102" y="5746685"/>
                <a:ext cx="1553473" cy="538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1EBBC05-BBBE-6405-9F0F-23220B7EE7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52102" y="6371100"/>
                <a:ext cx="92435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AD96FD-E522-A176-CFDD-32BFE4FEF050}"/>
                </a:ext>
              </a:extLst>
            </p:cNvPr>
            <p:cNvGrpSpPr/>
            <p:nvPr/>
          </p:nvGrpSpPr>
          <p:grpSpPr>
            <a:xfrm>
              <a:off x="7916039" y="3841799"/>
              <a:ext cx="3806409" cy="1567709"/>
              <a:chOff x="8022719" y="5064412"/>
              <a:chExt cx="3806409" cy="156770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E4A8591-894A-8116-4C5A-DD8175C910D1}"/>
                  </a:ext>
                </a:extLst>
              </p:cNvPr>
              <p:cNvGrpSpPr/>
              <p:nvPr/>
            </p:nvGrpSpPr>
            <p:grpSpPr>
              <a:xfrm>
                <a:off x="8022719" y="5064412"/>
                <a:ext cx="2420663" cy="1567709"/>
                <a:chOff x="8022719" y="5064412"/>
                <a:chExt cx="2420663" cy="1567709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A169770-1CF5-F0BB-0B9C-9BD8D4B62365}"/>
                    </a:ext>
                  </a:extLst>
                </p:cNvPr>
                <p:cNvGrpSpPr/>
                <p:nvPr/>
              </p:nvGrpSpPr>
              <p:grpSpPr>
                <a:xfrm>
                  <a:off x="8022719" y="5064412"/>
                  <a:ext cx="1682790" cy="1567709"/>
                  <a:chOff x="8022719" y="5064412"/>
                  <a:chExt cx="1682790" cy="1567709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52A53C96-F807-DFC7-77A3-214BBE611CAB}"/>
                      </a:ext>
                    </a:extLst>
                  </p:cNvPr>
                  <p:cNvGrpSpPr/>
                  <p:nvPr/>
                </p:nvGrpSpPr>
                <p:grpSpPr>
                  <a:xfrm>
                    <a:off x="8022719" y="6007706"/>
                    <a:ext cx="1553473" cy="624415"/>
                    <a:chOff x="8034338" y="5992805"/>
                    <a:chExt cx="1541851" cy="639313"/>
                  </a:xfrm>
                </p:grpSpPr>
                <p:cxnSp>
                  <p:nvCxnSpPr>
                    <p:cNvPr id="8" name="Straight Connector 7">
                      <a:extLst>
                        <a:ext uri="{FF2B5EF4-FFF2-40B4-BE49-F238E27FC236}">
                          <a16:creationId xmlns:a16="http://schemas.microsoft.com/office/drawing/2014/main" id="{22DA33EE-C83A-C4BC-7037-C4828A127D2B}"/>
                        </a:ext>
                      </a:extLst>
                    </p:cNvPr>
                    <p:cNvCxnSpPr>
                      <a:cxnSpLocks/>
                      <a:endCxn id="10" idx="0"/>
                    </p:cNvCxnSpPr>
                    <p:nvPr/>
                  </p:nvCxnSpPr>
                  <p:spPr>
                    <a:xfrm flipV="1">
                      <a:off x="8034338" y="5992805"/>
                      <a:ext cx="1541851" cy="5508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" name="Straight Connector 8">
                      <a:extLst>
                        <a:ext uri="{FF2B5EF4-FFF2-40B4-BE49-F238E27FC236}">
                          <a16:creationId xmlns:a16="http://schemas.microsoft.com/office/drawing/2014/main" id="{0CF9A13A-D090-0765-A8AB-DB7C9E7DF903}"/>
                        </a:ext>
                      </a:extLst>
                    </p:cNvPr>
                    <p:cNvCxnSpPr>
                      <a:cxnSpLocks/>
                      <a:endCxn id="10" idx="4"/>
                    </p:cNvCxnSpPr>
                    <p:nvPr/>
                  </p:nvCxnSpPr>
                  <p:spPr>
                    <a:xfrm>
                      <a:off x="8034338" y="6632118"/>
                      <a:ext cx="917435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4AA8493A-179F-1D60-04AC-4E8BFEEB2AEC}"/>
                      </a:ext>
                    </a:extLst>
                  </p:cNvPr>
                  <p:cNvGrpSpPr/>
                  <p:nvPr/>
                </p:nvGrpSpPr>
                <p:grpSpPr>
                  <a:xfrm rot="16200000" flipH="1">
                    <a:off x="8487118" y="5538747"/>
                    <a:ext cx="1553724" cy="605053"/>
                    <a:chOff x="8012784" y="5998312"/>
                    <a:chExt cx="1553724" cy="643195"/>
                  </a:xfrm>
                </p:grpSpPr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8FD97356-1743-2A10-D18F-6F2FA31CA8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12784" y="5998312"/>
                      <a:ext cx="1553724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43C504D9-5474-DA7D-1B29-567DF453F2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12784" y="6641507"/>
                      <a:ext cx="948670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" name="Oval 9">
                    <a:extLst>
                      <a:ext uri="{FF2B5EF4-FFF2-40B4-BE49-F238E27FC236}">
                        <a16:creationId xmlns:a16="http://schemas.microsoft.com/office/drawing/2014/main" id="{7B971B85-3020-7B8A-20A7-DBF9BC66B8FF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9229871" y="5878381"/>
                    <a:ext cx="68219" cy="883057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E95900B-7C65-52C9-5534-A0EFEF8C408A}"/>
                    </a:ext>
                  </a:extLst>
                </p:cNvPr>
                <p:cNvSpPr/>
                <p:nvPr/>
              </p:nvSpPr>
              <p:spPr>
                <a:xfrm>
                  <a:off x="9835232" y="6014056"/>
                  <a:ext cx="608150" cy="608819"/>
                </a:xfrm>
                <a:prstGeom prst="ellipse">
                  <a:avLst/>
                </a:prstGeom>
                <a:ln>
                  <a:prstDash val="sys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90B4EAC-7A87-B7E1-41F9-CCFEDD82CB5B}"/>
                  </a:ext>
                </a:extLst>
              </p:cNvPr>
              <p:cNvSpPr txBox="1"/>
              <p:nvPr/>
            </p:nvSpPr>
            <p:spPr>
              <a:xfrm>
                <a:off x="9810627" y="5194943"/>
                <a:ext cx="20185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Projected</a:t>
                </a:r>
              </a:p>
              <a:p>
                <a:r>
                  <a:rPr lang="en-US" dirty="0"/>
                  <a:t>Mirrors &amp; polarizer</a:t>
                </a:r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200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E799F-34C5-BB01-F248-F99F6E6C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6649BD-A710-F42A-CC93-28033D7CC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02668"/>
              </p:ext>
            </p:extLst>
          </p:nvPr>
        </p:nvGraphicFramePr>
        <p:xfrm>
          <a:off x="6931152" y="4713888"/>
          <a:ext cx="5260846" cy="2144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3502">
                  <a:extLst>
                    <a:ext uri="{9D8B030D-6E8A-4147-A177-3AD203B41FA5}">
                      <a16:colId xmlns:a16="http://schemas.microsoft.com/office/drawing/2014/main" val="3660551273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2861884705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35853169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3290258156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3397772126"/>
                    </a:ext>
                  </a:extLst>
                </a:gridCol>
              </a:tblGrid>
              <a:tr h="2995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Path</a:t>
                      </a:r>
                      <a:endParaRPr lang="en-GB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Loss [%] at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32868"/>
                  </a:ext>
                </a:extLst>
              </a:tr>
              <a:tr h="2995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75721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dirty="0"/>
                        <a:t>Radial X-mode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13.5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1.13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0.69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0.66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9195893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Radial O-mode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13.5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1.14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77885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dirty="0"/>
                        <a:t>Oblique X-mode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12.6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1.11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1719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Oblique O-mode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12.6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1.12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13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4F9D18E-8247-4806-0792-DF02D59E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Aperture/truncation loss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A85D6D-5409-B884-F690-74D3F104EA17}"/>
                  </a:ext>
                </a:extLst>
              </p:cNvPr>
              <p:cNvSpPr txBox="1"/>
              <p:nvPr/>
            </p:nvSpPr>
            <p:spPr>
              <a:xfrm>
                <a:off x="616289" y="5499016"/>
                <a:ext cx="3884368" cy="1230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chemeClr val="accent2"/>
                    </a:solidFill>
                    <a:ea typeface="Calibri" panose="020F0502020204030204" pitchFamily="34" charset="0"/>
                  </a:rPr>
                  <a:t>Power coupled through an aperture into a GB of the same width:</a:t>
                </a:r>
              </a:p>
              <a:p>
                <a:pPr algn="r"/>
                <a:r>
                  <a:rPr lang="en-US" sz="1800" b="0" dirty="0"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𝑒</m:t>
                                </m:r>
                              </m:e>
                              <m:sup>
                                <m:box>
                                  <m:box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r>
                                      <m:rPr>
                                        <m:brk m:alnAt="63"/>
                                      </m:rP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GB" sz="20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20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GB" sz="20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𝑐</m:t>
                                            </m:r>
                                          </m:sub>
                                          <m:sup>
                                            <m:r>
                                              <a:rPr lang="en-GB" sz="20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GB" sz="20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</a:rPr>
                                                  <m:t>𝑤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GB" sz="2000" i="1"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box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A85D6D-5409-B884-F690-74D3F104E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89" y="5499016"/>
                <a:ext cx="3884368" cy="1230978"/>
              </a:xfrm>
              <a:prstGeom prst="rect">
                <a:avLst/>
              </a:prstGeom>
              <a:blipFill>
                <a:blip r:embed="rId2"/>
                <a:stretch>
                  <a:fillRect t="-2475" r="-23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FB1FE79-04D9-6DC0-4E25-24266E4E75E1}"/>
              </a:ext>
            </a:extLst>
          </p:cNvPr>
          <p:cNvGrpSpPr/>
          <p:nvPr/>
        </p:nvGrpSpPr>
        <p:grpSpPr>
          <a:xfrm>
            <a:off x="0" y="1485900"/>
            <a:ext cx="5715000" cy="3810000"/>
            <a:chOff x="0" y="1714500"/>
            <a:chExt cx="5715000" cy="3810000"/>
          </a:xfrm>
        </p:grpSpPr>
        <p:pic>
          <p:nvPicPr>
            <p:cNvPr id="6" name="Picture 5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CFF75445-14BE-1B80-F32A-E36DF47A9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4500"/>
              <a:ext cx="5715000" cy="381000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856662-D0AD-7CE6-E627-11BC36D3F69D}"/>
                </a:ext>
              </a:extLst>
            </p:cNvPr>
            <p:cNvCxnSpPr>
              <a:cxnSpLocks/>
            </p:cNvCxnSpPr>
            <p:nvPr/>
          </p:nvCxnSpPr>
          <p:spPr>
            <a:xfrm>
              <a:off x="1790700" y="3324225"/>
              <a:ext cx="0" cy="1743075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CA3BCC-3D6F-E6EA-1ABB-4072DDFEF7E0}"/>
                    </a:ext>
                  </a:extLst>
                </p:cNvPr>
                <p:cNvSpPr txBox="1"/>
                <p:nvPr/>
              </p:nvSpPr>
              <p:spPr>
                <a:xfrm>
                  <a:off x="1270897" y="4122182"/>
                  <a:ext cx="5392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𝑤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0CA3BCC-3D6F-E6EA-1ABB-4072DDFEF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0897" y="4122182"/>
                  <a:ext cx="53925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9D09299-0350-674C-DA5C-9E4AC74A6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0690" y="2438400"/>
              <a:ext cx="9525" cy="2628900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33AB2F-35D5-3C7B-5DEB-BE7BA97D753C}"/>
                    </a:ext>
                  </a:extLst>
                </p:cNvPr>
                <p:cNvSpPr txBox="1"/>
                <p:nvPr/>
              </p:nvSpPr>
              <p:spPr>
                <a:xfrm>
                  <a:off x="1921165" y="3752850"/>
                  <a:ext cx="4809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33AB2F-35D5-3C7B-5DEB-BE7BA97D75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1165" y="3752850"/>
                  <a:ext cx="48096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E8C4C5F-EABF-6657-EB64-418531324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8CED9-D22D-C121-8E3A-1CA396C8051C}"/>
              </a:ext>
            </a:extLst>
          </p:cNvPr>
          <p:cNvSpPr txBox="1"/>
          <p:nvPr/>
        </p:nvSpPr>
        <p:spPr>
          <a:xfrm>
            <a:off x="7075756" y="365124"/>
            <a:ext cx="49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Loss due to beam truncation and partial filling of antenna pattern by calibration source</a:t>
            </a:r>
          </a:p>
        </p:txBody>
      </p:sp>
      <p:pic>
        <p:nvPicPr>
          <p:cNvPr id="12" name="Picture 11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B4A2E278-B154-1E7B-732E-CE2AF959E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1011455"/>
            <a:ext cx="5412950" cy="3608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FFDE18-FFF4-1C36-BA62-D09205CD4B48}"/>
                  </a:ext>
                </a:extLst>
              </p:cNvPr>
              <p:cNvSpPr txBox="1"/>
              <p:nvPr/>
            </p:nvSpPr>
            <p:spPr>
              <a:xfrm>
                <a:off x="4608576" y="5499016"/>
                <a:ext cx="2247600" cy="117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chemeClr val="accent2"/>
                    </a:solidFill>
                    <a:ea typeface="Calibri" panose="020F0502020204030204" pitchFamily="34" charset="0"/>
                  </a:rPr>
                  <a:t>Power missing from </a:t>
                </a:r>
              </a:p>
              <a:p>
                <a:pPr algn="r"/>
                <a:r>
                  <a:rPr lang="en-US" b="1" dirty="0">
                    <a:solidFill>
                      <a:schemeClr val="accent2"/>
                    </a:solidFill>
                    <a:ea typeface="Calibri" panose="020F0502020204030204" pitchFamily="34" charset="0"/>
                  </a:rPr>
                  <a:t>antenna pattern: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𝑒</m:t>
                        </m:r>
                      </m:e>
                      <m:sup>
                        <m:box>
                          <m:box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r>
                              <m:rPr>
                                <m:brk m:alnAt="63"/>
                              </m:rPr>
                              <a:rPr lang="en-GB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𝑤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box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FFDE18-FFF4-1C36-BA62-D09205CD4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576" y="5499016"/>
                <a:ext cx="2247600" cy="1170192"/>
              </a:xfrm>
              <a:prstGeom prst="rect">
                <a:avLst/>
              </a:prstGeom>
              <a:blipFill>
                <a:blip r:embed="rId8"/>
                <a:stretch>
                  <a:fillRect t="-2604" r="-37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7352A71F-CB88-7677-0747-16C8C956EE4A}"/>
              </a:ext>
            </a:extLst>
          </p:cNvPr>
          <p:cNvSpPr/>
          <p:nvPr/>
        </p:nvSpPr>
        <p:spPr>
          <a:xfrm>
            <a:off x="5787240" y="2715768"/>
            <a:ext cx="613560" cy="53035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137056-BAE4-42E2-4DEA-FD275684069C}"/>
              </a:ext>
            </a:extLst>
          </p:cNvPr>
          <p:cNvSpPr txBox="1"/>
          <p:nvPr/>
        </p:nvSpPr>
        <p:spPr>
          <a:xfrm>
            <a:off x="8887376" y="2446439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Aperture D (~25% Loss)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8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6874-5118-ED7F-FFA4-AC90A55DD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Aside: </a:t>
            </a:r>
            <a:r>
              <a:rPr lang="en-US" dirty="0"/>
              <a:t>Apertures are problematic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EDAE85-C722-8220-BF5B-21C20A9D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50284-E4F1-AB4F-7124-B8E4BC5FFBA5}"/>
              </a:ext>
            </a:extLst>
          </p:cNvPr>
          <p:cNvSpPr txBox="1">
            <a:spLocks/>
          </p:cNvSpPr>
          <p:nvPr/>
        </p:nvSpPr>
        <p:spPr>
          <a:xfrm>
            <a:off x="838200" y="1253332"/>
            <a:ext cx="10515600" cy="14422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Misalignment</a:t>
            </a:r>
            <a:r>
              <a:rPr lang="en-US" sz="2000" dirty="0"/>
              <a:t> critical for sensitivity / filling the antenna pattern below ~200 GHz </a:t>
            </a:r>
          </a:p>
          <a:p>
            <a:pPr lvl="1"/>
            <a:r>
              <a:rPr lang="en-US" sz="1600" dirty="0"/>
              <a:t>&gt;1% loss, indicating beams are starting to be truncated</a:t>
            </a:r>
          </a:p>
          <a:p>
            <a:r>
              <a:rPr lang="en-US" sz="2000" dirty="0"/>
              <a:t>Stray radiation due to </a:t>
            </a:r>
            <a:r>
              <a:rPr lang="en-US" sz="2000" b="1" dirty="0"/>
              <a:t>multi-reflections</a:t>
            </a:r>
            <a:r>
              <a:rPr lang="en-US" sz="2000" dirty="0"/>
              <a:t> inside closed spaces like DSM/PSU</a:t>
            </a:r>
          </a:p>
          <a:p>
            <a:r>
              <a:rPr lang="en-GB" sz="2000" dirty="0"/>
              <a:t>Discrepancy between sensitivities for </a:t>
            </a:r>
            <a:r>
              <a:rPr lang="en-GB" sz="2000" b="1" dirty="0"/>
              <a:t>Calibration and Plasma operation </a:t>
            </a:r>
            <a:r>
              <a:rPr lang="en-GB" sz="2000" dirty="0"/>
              <a:t>due to shutter mirror and discrepancy between filling of antenna patterns (&gt;2% difference below ~120GHz)</a:t>
            </a:r>
            <a:endParaRPr lang="en-GB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621303-1D1B-E74A-B74C-F1FCD78B064C}"/>
              </a:ext>
            </a:extLst>
          </p:cNvPr>
          <p:cNvGrpSpPr/>
          <p:nvPr/>
        </p:nvGrpSpPr>
        <p:grpSpPr>
          <a:xfrm>
            <a:off x="838200" y="3159760"/>
            <a:ext cx="4648200" cy="3098800"/>
            <a:chOff x="838200" y="3308984"/>
            <a:chExt cx="4244340" cy="28295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877DA5-D47E-429B-4909-8DA584AC1434}"/>
                </a:ext>
              </a:extLst>
            </p:cNvPr>
            <p:cNvGrpSpPr/>
            <p:nvPr/>
          </p:nvGrpSpPr>
          <p:grpSpPr>
            <a:xfrm>
              <a:off x="838200" y="3308984"/>
              <a:ext cx="4244340" cy="2829560"/>
              <a:chOff x="838200" y="3090370"/>
              <a:chExt cx="4244340" cy="2829560"/>
            </a:xfrm>
          </p:grpSpPr>
          <p:pic>
            <p:nvPicPr>
              <p:cNvPr id="13" name="Picture 12" descr="A graph of a number of objects&#10;&#10;AI-generated content may be incorrect.">
                <a:extLst>
                  <a:ext uri="{FF2B5EF4-FFF2-40B4-BE49-F238E27FC236}">
                    <a16:creationId xmlns:a16="http://schemas.microsoft.com/office/drawing/2014/main" id="{943F5E6B-0DFF-3BE2-3361-E98806D0B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3090370"/>
                <a:ext cx="4244340" cy="282956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4D4A420-A769-0279-4FDC-1989804FA7AD}"/>
                  </a:ext>
                </a:extLst>
              </p:cNvPr>
              <p:cNvSpPr/>
              <p:nvPr/>
            </p:nvSpPr>
            <p:spPr>
              <a:xfrm>
                <a:off x="2761488" y="4640580"/>
                <a:ext cx="1764792" cy="211836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FA69556-F197-3782-BC01-40F8DD2252E8}"/>
                </a:ext>
              </a:extLst>
            </p:cNvPr>
            <p:cNvCxnSpPr/>
            <p:nvPr/>
          </p:nvCxnSpPr>
          <p:spPr>
            <a:xfrm>
              <a:off x="3406140" y="3482340"/>
              <a:ext cx="7467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2E2C22-4C39-8C00-E754-B654F9ECD60D}"/>
              </a:ext>
            </a:extLst>
          </p:cNvPr>
          <p:cNvGrpSpPr/>
          <p:nvPr/>
        </p:nvGrpSpPr>
        <p:grpSpPr>
          <a:xfrm>
            <a:off x="6012180" y="3159760"/>
            <a:ext cx="4648200" cy="3098800"/>
            <a:chOff x="6012180" y="3308984"/>
            <a:chExt cx="4244340" cy="2829560"/>
          </a:xfrm>
        </p:grpSpPr>
        <p:pic>
          <p:nvPicPr>
            <p:cNvPr id="17" name="Picture 16" descr="A graph of a mirror reflection&#10;&#10;AI-generated content may be incorrect.">
              <a:extLst>
                <a:ext uri="{FF2B5EF4-FFF2-40B4-BE49-F238E27FC236}">
                  <a16:creationId xmlns:a16="http://schemas.microsoft.com/office/drawing/2014/main" id="{338E97BF-9560-FFFA-2278-5046BFCF1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80" y="3308984"/>
              <a:ext cx="4244340" cy="282956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59A9AF-57B0-28B9-ACF8-ED03687D5431}"/>
                </a:ext>
              </a:extLst>
            </p:cNvPr>
            <p:cNvCxnSpPr>
              <a:cxnSpLocks/>
            </p:cNvCxnSpPr>
            <p:nvPr/>
          </p:nvCxnSpPr>
          <p:spPr>
            <a:xfrm>
              <a:off x="8717280" y="3482340"/>
              <a:ext cx="4724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5549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788F-521C-A599-90FA-A96BFCCA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Ohmic Loss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81C6E-C157-80D7-907A-2B996B9E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728CC98-0F0B-F5F9-61AE-5A4371EB55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E- and H-plane losses: O-mode is mostly H-plane reflections, so has fewer Ohmic losses on the mirrors</a:t>
                </a:r>
              </a:p>
              <a:p>
                <a:r>
                  <a:rPr lang="en-US" dirty="0"/>
                  <a:t>The bonus resistivity due to surface rougness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𝑟𝑜𝑢𝑔h𝑛𝑒𝑠𝑠</m:t>
                        </m:r>
                      </m:sub>
                    </m:sSub>
                  </m:oMath>
                </a14:m>
                <a:r>
                  <a:rPr lang="en-GB" dirty="0"/>
                  <a:t> is taken as 1.2, a common value in literature. In reality, this factor is likely frequency dependant.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728CC98-0F0B-F5F9-61AE-5A4371EB5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4351338"/>
              </a:xfrm>
              <a:prstGeom prst="rect">
                <a:avLst/>
              </a:prstGeom>
              <a:blipFill>
                <a:blip r:embed="rId3"/>
                <a:stretch>
                  <a:fillRect l="-1043" t="-2241" r="-9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5C81A1-230B-84A6-9F9C-560239F6698B}"/>
                  </a:ext>
                </a:extLst>
              </p:cNvPr>
              <p:cNvSpPr txBox="1"/>
              <p:nvPr/>
            </p:nvSpPr>
            <p:spPr>
              <a:xfrm>
                <a:off x="4321955" y="4300808"/>
                <a:ext cx="3548087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surface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𝑟𝑜𝑢𝑔h𝑛𝑒𝑠𝑠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𝐶𝑢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5C81A1-230B-84A6-9F9C-560239F6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955" y="4300808"/>
                <a:ext cx="3548087" cy="751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6923C82-D26E-E0B6-4C05-B4A8F17E2122}"/>
              </a:ext>
            </a:extLst>
          </p:cNvPr>
          <p:cNvGrpSpPr/>
          <p:nvPr/>
        </p:nvGrpSpPr>
        <p:grpSpPr>
          <a:xfrm>
            <a:off x="4222826" y="5340132"/>
            <a:ext cx="5187373" cy="1132113"/>
            <a:chOff x="4222826" y="5397282"/>
            <a:chExt cx="5187373" cy="11321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7B90A3C-4817-D45E-F9F6-16F6010FE0CA}"/>
                    </a:ext>
                  </a:extLst>
                </p:cNvPr>
                <p:cNvSpPr txBox="1"/>
                <p:nvPr/>
              </p:nvSpPr>
              <p:spPr>
                <a:xfrm>
                  <a:off x="4222826" y="5404792"/>
                  <a:ext cx="3746347" cy="11246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surface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b="0" dirty="0"/>
                </a:p>
                <a:p>
                  <a:endParaRPr lang="en-GB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7B90A3C-4817-D45E-F9F6-16F6010FE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826" y="5404792"/>
                  <a:ext cx="3746347" cy="11246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D05AB9-6F0B-F3B8-F569-AA5A798CDE0C}"/>
                </a:ext>
              </a:extLst>
            </p:cNvPr>
            <p:cNvSpPr txBox="1"/>
            <p:nvPr/>
          </p:nvSpPr>
          <p:spPr>
            <a:xfrm>
              <a:off x="7988339" y="5397282"/>
              <a:ext cx="1193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H-plane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CCE1AA-036F-7851-0EB9-654ABCF9B8C4}"/>
                </a:ext>
              </a:extLst>
            </p:cNvPr>
            <p:cNvSpPr txBox="1"/>
            <p:nvPr/>
          </p:nvSpPr>
          <p:spPr>
            <a:xfrm>
              <a:off x="7988339" y="5831831"/>
              <a:ext cx="14218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E-plane</a:t>
              </a:r>
              <a:endParaRPr lang="en-GB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1380F0-DADF-CD2B-FE5D-BB5FEAD61FF5}"/>
              </a:ext>
            </a:extLst>
          </p:cNvPr>
          <p:cNvGrpSpPr/>
          <p:nvPr/>
        </p:nvGrpSpPr>
        <p:grpSpPr>
          <a:xfrm>
            <a:off x="1639554" y="4434303"/>
            <a:ext cx="1682790" cy="1567709"/>
            <a:chOff x="8022719" y="5064412"/>
            <a:chExt cx="1682790" cy="15677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72E087-67E0-100C-1A07-6585EA0D449F}"/>
                </a:ext>
              </a:extLst>
            </p:cNvPr>
            <p:cNvGrpSpPr/>
            <p:nvPr/>
          </p:nvGrpSpPr>
          <p:grpSpPr>
            <a:xfrm>
              <a:off x="8022719" y="6007706"/>
              <a:ext cx="1553473" cy="624415"/>
              <a:chOff x="8034338" y="5992805"/>
              <a:chExt cx="1541851" cy="6393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DC30C9C-7231-F085-8235-7671BAF69742}"/>
                  </a:ext>
                </a:extLst>
              </p:cNvPr>
              <p:cNvCxnSpPr>
                <a:cxnSpLocks/>
                <a:endCxn id="16" idx="0"/>
              </p:cNvCxnSpPr>
              <p:nvPr/>
            </p:nvCxnSpPr>
            <p:spPr>
              <a:xfrm flipV="1">
                <a:off x="8034338" y="5992805"/>
                <a:ext cx="1541851" cy="55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4E07BBC-1E95-588C-3B1C-A234BABBE7EA}"/>
                  </a:ext>
                </a:extLst>
              </p:cNvPr>
              <p:cNvCxnSpPr>
                <a:cxnSpLocks/>
                <a:endCxn id="16" idx="4"/>
              </p:cNvCxnSpPr>
              <p:nvPr/>
            </p:nvCxnSpPr>
            <p:spPr>
              <a:xfrm>
                <a:off x="8034338" y="6632118"/>
                <a:ext cx="9174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41D4A4-5FC6-E951-C55D-44CD755C0046}"/>
                </a:ext>
              </a:extLst>
            </p:cNvPr>
            <p:cNvGrpSpPr/>
            <p:nvPr/>
          </p:nvGrpSpPr>
          <p:grpSpPr>
            <a:xfrm rot="16200000" flipH="1">
              <a:off x="8487118" y="5538747"/>
              <a:ext cx="1553724" cy="605053"/>
              <a:chOff x="8012784" y="5998312"/>
              <a:chExt cx="1553724" cy="64319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5006DA8-DF8C-CD6C-C0A9-15672FFB1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2784" y="5998312"/>
                <a:ext cx="155372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A2FD72E-05F5-3DFF-F973-3FB187552A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2784" y="6641507"/>
                <a:ext cx="94867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DE8DF5-96B4-2E88-4069-DFB6ADF05128}"/>
                </a:ext>
              </a:extLst>
            </p:cNvPr>
            <p:cNvSpPr/>
            <p:nvPr/>
          </p:nvSpPr>
          <p:spPr>
            <a:xfrm rot="2700000">
              <a:off x="9229871" y="5878381"/>
              <a:ext cx="68219" cy="88305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Arc 22">
            <a:extLst>
              <a:ext uri="{FF2B5EF4-FFF2-40B4-BE49-F238E27FC236}">
                <a16:creationId xmlns:a16="http://schemas.microsoft.com/office/drawing/2014/main" id="{74101E8A-8499-1E14-A8EC-E1CBCF5CCCA2}"/>
              </a:ext>
            </a:extLst>
          </p:cNvPr>
          <p:cNvSpPr/>
          <p:nvPr/>
        </p:nvSpPr>
        <p:spPr>
          <a:xfrm rot="16200000">
            <a:off x="2142947" y="4947757"/>
            <a:ext cx="801265" cy="80126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D4A0A9-89ED-8953-EBAF-8EB732A207C2}"/>
                  </a:ext>
                </a:extLst>
              </p:cNvPr>
              <p:cNvSpPr txBox="1"/>
              <p:nvPr/>
            </p:nvSpPr>
            <p:spPr>
              <a:xfrm>
                <a:off x="2143452" y="5017972"/>
                <a:ext cx="4366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D4A0A9-89ED-8953-EBAF-8EB732A20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452" y="5017972"/>
                <a:ext cx="4366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620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70D0-0107-3493-AB5C-E12A6008A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0C50-5A17-EB9A-080A-BE130983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 Cyclotron Emission (ECE)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768F6-39FD-CF37-FD51-9686F23A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41" y="1762472"/>
            <a:ext cx="5445363" cy="4544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C408C8-7EB7-0DAF-77E2-BE5087F28C1F}"/>
              </a:ext>
            </a:extLst>
          </p:cNvPr>
          <p:cNvSpPr txBox="1"/>
          <p:nvPr/>
        </p:nvSpPr>
        <p:spPr>
          <a:xfrm>
            <a:off x="5245227" y="6379205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From [1].</a:t>
            </a:r>
            <a:endParaRPr lang="en-GB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9B914E-6911-765A-495F-6A2231B2CD39}"/>
              </a:ext>
            </a:extLst>
          </p:cNvPr>
          <p:cNvSpPr/>
          <p:nvPr/>
        </p:nvSpPr>
        <p:spPr>
          <a:xfrm>
            <a:off x="1838325" y="1690688"/>
            <a:ext cx="4170253" cy="1325563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F03B76-897D-2928-F186-6B1235890359}"/>
              </a:ext>
            </a:extLst>
          </p:cNvPr>
          <p:cNvGrpSpPr/>
          <p:nvPr/>
        </p:nvGrpSpPr>
        <p:grpSpPr>
          <a:xfrm>
            <a:off x="6652371" y="2018024"/>
            <a:ext cx="4890392" cy="3817644"/>
            <a:chOff x="6652371" y="2018024"/>
            <a:chExt cx="4890392" cy="3817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5D021F4-D06B-4914-C377-BA81E41B6996}"/>
                    </a:ext>
                  </a:extLst>
                </p:cNvPr>
                <p:cNvSpPr txBox="1"/>
                <p:nvPr/>
              </p:nvSpPr>
              <p:spPr>
                <a:xfrm>
                  <a:off x="7741523" y="2018024"/>
                  <a:ext cx="175054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∝</m:t>
                        </m:r>
                        <m:sSup>
                          <m:sSupPr>
                            <m:ctrlPr>
                              <a:rPr lang="en-GB" sz="3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3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GB" sz="36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36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GB" sz="36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5D021F4-D06B-4914-C377-BA81E41B69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1523" y="2018024"/>
                  <a:ext cx="1750544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895DD8-C789-7922-5CD9-BA1850660711}"/>
                </a:ext>
              </a:extLst>
            </p:cNvPr>
            <p:cNvGrpSpPr/>
            <p:nvPr/>
          </p:nvGrpSpPr>
          <p:grpSpPr>
            <a:xfrm>
              <a:off x="6652371" y="3310248"/>
              <a:ext cx="4818888" cy="2245088"/>
              <a:chOff x="6775704" y="2691123"/>
              <a:chExt cx="4818888" cy="224508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92284C0-0824-C195-A38E-43925FA18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5269" t="6098" r="3462" b="54302"/>
              <a:stretch>
                <a:fillRect/>
              </a:stretch>
            </p:blipFill>
            <p:spPr>
              <a:xfrm>
                <a:off x="6775704" y="3133680"/>
                <a:ext cx="4818888" cy="180253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D881D5-0378-6990-3F2C-8982367F867E}"/>
                  </a:ext>
                </a:extLst>
              </p:cNvPr>
              <p:cNvSpPr txBox="1"/>
              <p:nvPr/>
            </p:nvSpPr>
            <p:spPr>
              <a:xfrm>
                <a:off x="8085907" y="2691123"/>
                <a:ext cx="20136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Emission spectrum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68D0C5A-4C11-011E-2C3B-674BE946A13C}"/>
                  </a:ext>
                </a:extLst>
              </p:cNvPr>
              <p:cNvCxnSpPr/>
              <p:nvPr/>
            </p:nvCxnSpPr>
            <p:spPr>
              <a:xfrm>
                <a:off x="10426799" y="3348038"/>
                <a:ext cx="32004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71255CD-A8DD-5103-529E-5322D0B090D2}"/>
                  </a:ext>
                </a:extLst>
              </p:cNvPr>
              <p:cNvCxnSpPr/>
              <p:nvPr/>
            </p:nvCxnSpPr>
            <p:spPr>
              <a:xfrm>
                <a:off x="10426799" y="3557683"/>
                <a:ext cx="320040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324BAD-70C8-4249-A012-D5DEB6F9C383}"/>
                  </a:ext>
                </a:extLst>
              </p:cNvPr>
              <p:cNvSpPr txBox="1"/>
              <p:nvPr/>
            </p:nvSpPr>
            <p:spPr>
              <a:xfrm>
                <a:off x="10746839" y="3190780"/>
                <a:ext cx="7873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O mode</a:t>
                </a:r>
              </a:p>
              <a:p>
                <a:r>
                  <a:rPr lang="en-US" sz="1400" dirty="0"/>
                  <a:t>X mode</a:t>
                </a:r>
                <a:endParaRPr lang="en-GB" sz="1400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7FB17A-83A0-819C-990C-127211CCB2F9}"/>
                </a:ext>
              </a:extLst>
            </p:cNvPr>
            <p:cNvSpPr txBox="1"/>
            <p:nvPr/>
          </p:nvSpPr>
          <p:spPr>
            <a:xfrm>
              <a:off x="10779412" y="5558669"/>
              <a:ext cx="763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From [1].</a:t>
              </a:r>
              <a:endParaRPr lang="en-GB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241DF1-6B0D-2B93-5545-12034E83A3B8}"/>
                </a:ext>
              </a:extLst>
            </p:cNvPr>
            <p:cNvSpPr txBox="1"/>
            <p:nvPr/>
          </p:nvSpPr>
          <p:spPr>
            <a:xfrm>
              <a:off x="8480343" y="5521323"/>
              <a:ext cx="9781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</a:t>
              </a:r>
              <a:endParaRPr lang="en-GB" sz="14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6A207A-EFDD-CDC8-8BE2-8933C5A7CFAC}"/>
              </a:ext>
            </a:extLst>
          </p:cNvPr>
          <p:cNvGrpSpPr/>
          <p:nvPr/>
        </p:nvGrpSpPr>
        <p:grpSpPr>
          <a:xfrm>
            <a:off x="6498780" y="5778406"/>
            <a:ext cx="1840909" cy="426594"/>
            <a:chOff x="6498780" y="5778406"/>
            <a:chExt cx="1840909" cy="4265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E538033-21F2-063F-C438-C87D956A07A2}"/>
                </a:ext>
              </a:extLst>
            </p:cNvPr>
            <p:cNvCxnSpPr>
              <a:cxnSpLocks/>
            </p:cNvCxnSpPr>
            <p:nvPr/>
          </p:nvCxnSpPr>
          <p:spPr>
            <a:xfrm>
              <a:off x="6652371" y="5778406"/>
              <a:ext cx="746035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F273F4F-788E-5810-C885-1800585644A1}"/>
                </a:ext>
              </a:extLst>
            </p:cNvPr>
            <p:cNvCxnSpPr>
              <a:cxnSpLocks/>
            </p:cNvCxnSpPr>
            <p:nvPr/>
          </p:nvCxnSpPr>
          <p:spPr>
            <a:xfrm>
              <a:off x="7508235" y="5778406"/>
              <a:ext cx="638727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146CE5-BA34-7D76-5E8B-3B281735C221}"/>
                </a:ext>
              </a:extLst>
            </p:cNvPr>
            <p:cNvSpPr txBox="1"/>
            <p:nvPr/>
          </p:nvSpPr>
          <p:spPr>
            <a:xfrm>
              <a:off x="6498780" y="583566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4"/>
                  </a:solidFill>
                </a:rPr>
                <a:t>Pure O1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A40B01-76CE-0E3B-0D45-DD035FEACE00}"/>
                </a:ext>
              </a:extLst>
            </p:cNvPr>
            <p:cNvSpPr txBox="1"/>
            <p:nvPr/>
          </p:nvSpPr>
          <p:spPr>
            <a:xfrm>
              <a:off x="7398406" y="5835668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4"/>
                  </a:solidFill>
                </a:rPr>
                <a:t>Pure X2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433AE4-2D8E-D3FA-0C41-CE3E6B81EAC6}"/>
              </a:ext>
            </a:extLst>
          </p:cNvPr>
          <p:cNvSpPr txBox="1"/>
          <p:nvPr/>
        </p:nvSpPr>
        <p:spPr>
          <a:xfrm>
            <a:off x="7826297" y="6205000"/>
            <a:ext cx="389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ITER ECE: </a:t>
            </a:r>
            <a:r>
              <a:rPr lang="en-GB" dirty="0" err="1"/>
              <a:t>Te</a:t>
            </a:r>
            <a:r>
              <a:rPr lang="en-GB" dirty="0"/>
              <a:t> from pure O1 and Pure X2</a:t>
            </a:r>
          </a:p>
        </p:txBody>
      </p:sp>
    </p:spTree>
    <p:extLst>
      <p:ext uri="{BB962C8B-B14F-4D97-AF65-F5344CB8AC3E}">
        <p14:creationId xmlns:p14="http://schemas.microsoft.com/office/powerpoint/2010/main" val="261881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D7509-0E59-0FAB-A76F-771C6640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977D6-59F0-707B-3C83-5C3E71A2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 polarization through Antenna and Transmission Line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5E358-678B-1C6C-0350-43A55F5E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16" y="2580884"/>
            <a:ext cx="12192000" cy="2594566"/>
          </a:xfrm>
          <a:prstGeom prst="rect">
            <a:avLst/>
          </a:prstGeom>
        </p:spPr>
      </p:pic>
      <p:sp>
        <p:nvSpPr>
          <p:cNvPr id="4" name="Circle: Hollow 3">
            <a:extLst>
              <a:ext uri="{FF2B5EF4-FFF2-40B4-BE49-F238E27FC236}">
                <a16:creationId xmlns:a16="http://schemas.microsoft.com/office/drawing/2014/main" id="{3E7A8428-2FD5-6009-A6E5-BC50B5EE001D}"/>
              </a:ext>
            </a:extLst>
          </p:cNvPr>
          <p:cNvSpPr/>
          <p:nvPr/>
        </p:nvSpPr>
        <p:spPr>
          <a:xfrm>
            <a:off x="-4669332" y="1780971"/>
            <a:ext cx="5498108" cy="5434609"/>
          </a:xfrm>
          <a:prstGeom prst="donut">
            <a:avLst>
              <a:gd name="adj" fmla="val 28125"/>
            </a:avLst>
          </a:prstGeom>
          <a:gradFill flip="none" rotWithShape="1">
            <a:gsLst>
              <a:gs pos="14000">
                <a:schemeClr val="tx1"/>
              </a:gs>
              <a:gs pos="56000">
                <a:srgbClr val="FF479A"/>
              </a:gs>
              <a:gs pos="48000">
                <a:srgbClr val="FF00FF"/>
              </a:gs>
              <a:gs pos="8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BEF84E-8D10-FC9B-66D8-BC6D8DB2F242}"/>
                  </a:ext>
                </a:extLst>
              </p:cNvPr>
              <p:cNvSpPr txBox="1"/>
              <p:nvPr/>
            </p:nvSpPr>
            <p:spPr>
              <a:xfrm>
                <a:off x="3735161" y="5340745"/>
                <a:ext cx="4721677" cy="4522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𝑟𝑒𝑓𝑙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⟂</m:t>
                          </m:r>
                        </m:sub>
                      </m:sSub>
                      <m:r>
                        <a:rPr lang="pt-BR" sz="2400" i="1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pt-BR" sz="2400" i="1"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⃗"/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BEF84E-8D10-FC9B-66D8-BC6D8DB2F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161" y="5340745"/>
                <a:ext cx="4721677" cy="4522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E3FEEE9-0AB9-1184-5878-6EEB811D9183}"/>
              </a:ext>
            </a:extLst>
          </p:cNvPr>
          <p:cNvSpPr/>
          <p:nvPr/>
        </p:nvSpPr>
        <p:spPr>
          <a:xfrm>
            <a:off x="2190750" y="2381250"/>
            <a:ext cx="628650" cy="1276350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3B93D4-6A40-5D2A-1430-FE7E2C67098C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2476500" y="2568167"/>
            <a:ext cx="250836" cy="47983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875CE8E-CBE4-050D-7688-5BE0C8A2EE75}"/>
              </a:ext>
            </a:extLst>
          </p:cNvPr>
          <p:cNvSpPr/>
          <p:nvPr/>
        </p:nvSpPr>
        <p:spPr>
          <a:xfrm rot="18573995">
            <a:off x="9424191" y="2335187"/>
            <a:ext cx="1005698" cy="751420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74E01E-7406-BF02-D8E6-B22689AAB443}"/>
              </a:ext>
            </a:extLst>
          </p:cNvPr>
          <p:cNvCxnSpPr>
            <a:cxnSpLocks/>
            <a:endCxn id="11" idx="5"/>
          </p:cNvCxnSpPr>
          <p:nvPr/>
        </p:nvCxnSpPr>
        <p:spPr>
          <a:xfrm flipV="1">
            <a:off x="9927040" y="2606018"/>
            <a:ext cx="431286" cy="10487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96AE62E-2C34-4B22-68AE-166E0F3D4D27}"/>
              </a:ext>
            </a:extLst>
          </p:cNvPr>
          <p:cNvSpPr/>
          <p:nvPr/>
        </p:nvSpPr>
        <p:spPr>
          <a:xfrm>
            <a:off x="5216784" y="1771650"/>
            <a:ext cx="628650" cy="1276350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FD18AD-5C9E-4F26-BC57-CC9AFDAB0FD4}"/>
              </a:ext>
            </a:extLst>
          </p:cNvPr>
          <p:cNvCxnSpPr>
            <a:cxnSpLocks/>
          </p:cNvCxnSpPr>
          <p:nvPr/>
        </p:nvCxnSpPr>
        <p:spPr>
          <a:xfrm flipV="1">
            <a:off x="5502534" y="2187776"/>
            <a:ext cx="342900" cy="2506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452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67E3-F5EC-3EA2-1B9F-92AB2BDE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Polarizer Power Transmission</a:t>
            </a:r>
            <a:endParaRPr lang="en-GB" dirty="0"/>
          </a:p>
        </p:txBody>
      </p:sp>
      <p:pic>
        <p:nvPicPr>
          <p:cNvPr id="8" name="Picture 7" descr="A diagram of a wire grid&#10;&#10;AI-generated content may be incorrect.">
            <a:extLst>
              <a:ext uri="{FF2B5EF4-FFF2-40B4-BE49-F238E27FC236}">
                <a16:creationId xmlns:a16="http://schemas.microsoft.com/office/drawing/2014/main" id="{B25E5529-930A-0583-B603-BAF3C0A88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16884" r="18462" b="31883"/>
          <a:stretch>
            <a:fillRect/>
          </a:stretch>
        </p:blipFill>
        <p:spPr>
          <a:xfrm>
            <a:off x="6915150" y="2457450"/>
            <a:ext cx="443865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A750-5C57-354C-890F-FF5CBB892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F8DD6D-1AD6-6B44-59F4-A6FCD4F3C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614" y="1590675"/>
            <a:ext cx="1388374" cy="866775"/>
          </a:xfrm>
          <a:prstGeom prst="rect">
            <a:avLst/>
          </a:prstGeom>
        </p:spPr>
      </p:pic>
      <p:pic>
        <p:nvPicPr>
          <p:cNvPr id="15" name="Picture 14" descr="A graph of a wire grid polarizer&#10;&#10;AI-generated content may be incorrect.">
            <a:extLst>
              <a:ext uri="{FF2B5EF4-FFF2-40B4-BE49-F238E27FC236}">
                <a16:creationId xmlns:a16="http://schemas.microsoft.com/office/drawing/2014/main" id="{A3DB48AB-8A30-3F5A-8B42-D0921CD8C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9250"/>
            <a:ext cx="5715000" cy="3810000"/>
          </a:xfrm>
          <a:prstGeom prst="rect">
            <a:avLst/>
          </a:prstGeom>
        </p:spPr>
      </p:pic>
      <p:pic>
        <p:nvPicPr>
          <p:cNvPr id="6" name="Picture 5" descr="A page of a book&#10;&#10;AI-generated content may be incorrect.">
            <a:extLst>
              <a:ext uri="{FF2B5EF4-FFF2-40B4-BE49-F238E27FC236}">
                <a16:creationId xmlns:a16="http://schemas.microsoft.com/office/drawing/2014/main" id="{BE9D2B50-9A73-6D78-1038-7B73C0D27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t="8358" r="20962" b="77917"/>
          <a:stretch>
            <a:fillRect/>
          </a:stretch>
        </p:blipFill>
        <p:spPr>
          <a:xfrm>
            <a:off x="6290905" y="4533900"/>
            <a:ext cx="518672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46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B38B-98E0-73CC-3EDD-0ED0F1F9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Overall</a:t>
            </a:r>
            <a:endParaRPr lang="en-GB" dirty="0"/>
          </a:p>
        </p:txBody>
      </p:sp>
      <p:pic>
        <p:nvPicPr>
          <p:cNvPr id="6" name="Picture 5" descr="A graph showing a signal loss&#10;&#10;AI-generated content may be incorrect.">
            <a:extLst>
              <a:ext uri="{FF2B5EF4-FFF2-40B4-BE49-F238E27FC236}">
                <a16:creationId xmlns:a16="http://schemas.microsoft.com/office/drawing/2014/main" id="{D6660996-6E52-60B9-011B-EA003A039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733550"/>
            <a:ext cx="5715000" cy="3810000"/>
          </a:xfrm>
          <a:prstGeom prst="rect">
            <a:avLst/>
          </a:prstGeom>
        </p:spPr>
      </p:pic>
      <p:pic>
        <p:nvPicPr>
          <p:cNvPr id="8" name="Picture 7" descr="A graph of a radio signal loss&#10;&#10;AI-generated content may be incorrect.">
            <a:extLst>
              <a:ext uri="{FF2B5EF4-FFF2-40B4-BE49-F238E27FC236}">
                <a16:creationId xmlns:a16="http://schemas.microsoft.com/office/drawing/2014/main" id="{EF1BDBE7-0BBB-4185-DA14-D72E05346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1733550"/>
            <a:ext cx="5715000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AB244-589A-D1EF-CDDA-FF0D20738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0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C444D-858D-B140-1BFE-4B01863E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588B-7A12-C7F6-3BE3-CD2C6DD9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24134A-E0D5-89E3-A9D1-BE2C6A2CAA13}"/>
              </a:ext>
            </a:extLst>
          </p:cNvPr>
          <p:cNvGrpSpPr/>
          <p:nvPr/>
        </p:nvGrpSpPr>
        <p:grpSpPr>
          <a:xfrm>
            <a:off x="1881629" y="2240756"/>
            <a:ext cx="8428742" cy="2376487"/>
            <a:chOff x="1792041" y="2597891"/>
            <a:chExt cx="8428742" cy="23764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6177C7D-0A19-7945-097E-73C8E3A9922A}"/>
                </a:ext>
              </a:extLst>
            </p:cNvPr>
            <p:cNvCxnSpPr>
              <a:cxnSpLocks/>
              <a:stCxn id="4" idx="3"/>
              <a:endCxn id="6" idx="3"/>
            </p:cNvCxnSpPr>
            <p:nvPr/>
          </p:nvCxnSpPr>
          <p:spPr>
            <a:xfrm>
              <a:off x="3687333" y="3785341"/>
              <a:ext cx="6533450" cy="1"/>
            </a:xfrm>
            <a:prstGeom prst="line">
              <a:avLst/>
            </a:prstGeom>
            <a:ln w="25400">
              <a:solidFill>
                <a:schemeClr val="dk1">
                  <a:alpha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D97C2B-E854-A5EB-54FC-7027C0676DA1}"/>
                </a:ext>
              </a:extLst>
            </p:cNvPr>
            <p:cNvCxnSpPr>
              <a:cxnSpLocks/>
              <a:stCxn id="24" idx="3"/>
              <a:endCxn id="26" idx="3"/>
            </p:cNvCxnSpPr>
            <p:nvPr/>
          </p:nvCxnSpPr>
          <p:spPr>
            <a:xfrm>
              <a:off x="3687333" y="3785341"/>
              <a:ext cx="6533450" cy="1"/>
            </a:xfrm>
            <a:prstGeom prst="line">
              <a:avLst/>
            </a:prstGeom>
            <a:ln w="2540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715C255-5317-91DC-2FD4-9C133243A407}"/>
                </a:ext>
              </a:extLst>
            </p:cNvPr>
            <p:cNvSpPr/>
            <p:nvPr/>
          </p:nvSpPr>
          <p:spPr>
            <a:xfrm rot="5400000">
              <a:off x="3730090" y="2955185"/>
              <a:ext cx="1574798" cy="1660312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vert270" wrap="none" lIns="91440" bIns="91440" rtlCol="0" anchor="ctr"/>
            <a:lstStyle/>
            <a:p>
              <a:pPr algn="ctr"/>
              <a:r>
                <a:rPr lang="en-US" sz="2400" dirty="0"/>
                <a:t>        Antenna</a:t>
              </a:r>
              <a:endParaRPr lang="en-GB" sz="2400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DC70601-68DD-F8A5-1F6B-5D002EEF9111}"/>
                </a:ext>
              </a:extLst>
            </p:cNvPr>
            <p:cNvSpPr/>
            <p:nvPr/>
          </p:nvSpPr>
          <p:spPr>
            <a:xfrm>
              <a:off x="5883745" y="3316597"/>
              <a:ext cx="2346037" cy="93749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Transmission Line</a:t>
              </a:r>
              <a:endParaRPr lang="en-GB" sz="2400" dirty="0"/>
            </a:p>
          </p:txBody>
        </p: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9D248ED7-1994-28FD-3A97-9140A0037494}"/>
                </a:ext>
              </a:extLst>
            </p:cNvPr>
            <p:cNvSpPr/>
            <p:nvPr/>
          </p:nvSpPr>
          <p:spPr>
            <a:xfrm>
              <a:off x="8793590" y="3071745"/>
              <a:ext cx="1427193" cy="1427193"/>
            </a:xfrm>
            <a:prstGeom prst="plus">
              <a:avLst>
                <a:gd name="adj" fmla="val 3017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/>
                <a:t>FTS</a:t>
              </a:r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9">
                  <a:extLst>
                    <a:ext uri="{FF2B5EF4-FFF2-40B4-BE49-F238E27FC236}">
                      <a16:creationId xmlns:a16="http://schemas.microsoft.com/office/drawing/2014/main" id="{FF1B4298-B696-DBC5-6425-E768DE48AA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2041" y="4290166"/>
                  <a:ext cx="720725" cy="684212"/>
                </a:xfrm>
                <a:prstGeom prst="ellipse">
                  <a:avLst/>
                </a:prstGeom>
                <a:solidFill>
                  <a:srgbClr val="61BCE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7" name="Oval 9">
                  <a:extLst>
                    <a:ext uri="{FF2B5EF4-FFF2-40B4-BE49-F238E27FC236}">
                      <a16:creationId xmlns:a16="http://schemas.microsoft.com/office/drawing/2014/main" id="{FF1B4298-B696-DBC5-6425-E768DE48AA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92041" y="4290166"/>
                  <a:ext cx="720725" cy="6842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336C7CA2-3B01-59D5-AA53-4D08E699E0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2041" y="2597891"/>
                  <a:ext cx="720725" cy="684212"/>
                </a:xfrm>
                <a:prstGeom prst="ellipse">
                  <a:avLst/>
                </a:prstGeom>
                <a:solidFill>
                  <a:srgbClr val="FF7D7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336C7CA2-3B01-59D5-AA53-4D08E699E0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92041" y="2597891"/>
                  <a:ext cx="720725" cy="6842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74485AF6-8EB7-73CD-0E06-8099BBF28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3479" y="3537691"/>
              <a:ext cx="539750" cy="539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1982C23D-64B5-8F87-46B6-828620D2F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0816" y="3355128"/>
              <a:ext cx="1588" cy="434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5373B171-11D8-EC58-1B41-FFB767A851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0816" y="3790103"/>
              <a:ext cx="0" cy="431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F177DCE3-11BC-6C6F-189C-5695A83D8D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2404" y="3785341"/>
              <a:ext cx="15113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46DF1F6-2DEC-6488-FC1B-A9CFE95B6BDF}"/>
                </a:ext>
              </a:extLst>
            </p:cNvPr>
            <p:cNvSpPr/>
            <p:nvPr/>
          </p:nvSpPr>
          <p:spPr>
            <a:xfrm rot="5400000">
              <a:off x="3730090" y="2955185"/>
              <a:ext cx="1574798" cy="1660312"/>
            </a:xfrm>
            <a:prstGeom prst="triangl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vert270" wrap="none" lIns="91440" bIns="91440"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id="{CF187102-EC8E-6465-5BD5-F006D1477DE4}"/>
                </a:ext>
              </a:extLst>
            </p:cNvPr>
            <p:cNvSpPr/>
            <p:nvPr/>
          </p:nvSpPr>
          <p:spPr>
            <a:xfrm>
              <a:off x="8793590" y="3071745"/>
              <a:ext cx="1427193" cy="1427193"/>
            </a:xfrm>
            <a:prstGeom prst="plus">
              <a:avLst>
                <a:gd name="adj" fmla="val 30177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5C7C159C-231F-1581-753E-5BEC33722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041" y="4290166"/>
              <a:ext cx="720725" cy="684212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7F9709FA-543F-82B4-51C3-FE14B8DA7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041" y="2597891"/>
              <a:ext cx="720725" cy="684212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F44550A9-C241-61AF-7619-115B37C40A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63479" y="3537691"/>
              <a:ext cx="539750" cy="539750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21C6598A-08AA-DAFB-06F2-C48E2A3798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0816" y="3355128"/>
              <a:ext cx="1588" cy="434975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1">
              <a:extLst>
                <a:ext uri="{FF2B5EF4-FFF2-40B4-BE49-F238E27FC236}">
                  <a16:creationId xmlns:a16="http://schemas.microsoft.com/office/drawing/2014/main" id="{5879FC89-F8B5-15FC-6561-48D9D54B8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0816" y="3790103"/>
              <a:ext cx="0" cy="431800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2FF9BEA5-80A9-377F-1E1B-F07AB3FAE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2404" y="3785341"/>
              <a:ext cx="1511300" cy="1587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11391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211B-9B6A-42AA-797D-6434C8259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Transmission Line Ohmic Loss measurement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0A042-3693-7449-D6FC-75DAD998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8776"/>
            <a:ext cx="5136603" cy="242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54B9E-9B49-2DEF-0969-9C50E64D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1033"/>
            <a:ext cx="1805651" cy="3157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05FB58-6024-CD8E-8100-57F790968F74}"/>
              </a:ext>
            </a:extLst>
          </p:cNvPr>
          <p:cNvSpPr txBox="1"/>
          <p:nvPr/>
        </p:nvSpPr>
        <p:spPr>
          <a:xfrm>
            <a:off x="2116504" y="181927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Short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B19B3-E89C-35CE-F610-712272A8B662}"/>
              </a:ext>
            </a:extLst>
          </p:cNvPr>
          <p:cNvSpPr txBox="1"/>
          <p:nvPr/>
        </p:nvSpPr>
        <p:spPr>
          <a:xfrm>
            <a:off x="2139207" y="266076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Long</a:t>
            </a:r>
            <a:endParaRPr lang="en-GB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09C7D4-DE64-77A6-9732-613CE292654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866248" y="2003941"/>
            <a:ext cx="25025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886C2C-79B0-B3A3-D8AA-80E7EE71964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478403" y="3030097"/>
            <a:ext cx="0" cy="139867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3CA5E5-D938-BC4C-62CD-E2B814994F78}"/>
              </a:ext>
            </a:extLst>
          </p:cNvPr>
          <p:cNvGrpSpPr/>
          <p:nvPr/>
        </p:nvGrpSpPr>
        <p:grpSpPr>
          <a:xfrm>
            <a:off x="5543552" y="1265239"/>
            <a:ext cx="6648448" cy="3188856"/>
            <a:chOff x="5122091" y="1190171"/>
            <a:chExt cx="7070633" cy="3391353"/>
          </a:xfrm>
        </p:grpSpPr>
        <p:pic>
          <p:nvPicPr>
            <p:cNvPr id="19" name="Picture 18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22938404-87D2-AC5A-4B5E-C5845610E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" b="40165"/>
            <a:stretch>
              <a:fillRect/>
            </a:stretch>
          </p:blipFill>
          <p:spPr>
            <a:xfrm>
              <a:off x="5122091" y="1190171"/>
              <a:ext cx="7069909" cy="3391353"/>
            </a:xfrm>
            <a:prstGeom prst="rect">
              <a:avLst/>
            </a:prstGeom>
          </p:spPr>
        </p:pic>
        <p:pic>
          <p:nvPicPr>
            <p:cNvPr id="18" name="Picture 17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2224D63A-1975-4826-7FEF-F470C6E97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6" t="82690" b="1940"/>
            <a:stretch>
              <a:fillRect/>
            </a:stretch>
          </p:blipFill>
          <p:spPr>
            <a:xfrm>
              <a:off x="5791924" y="3710387"/>
              <a:ext cx="6400800" cy="871137"/>
            </a:xfrm>
            <a:prstGeom prst="rect">
              <a:avLst/>
            </a:prstGeom>
          </p:spPr>
        </p:pic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A53B663-C284-9270-85D1-B30FFEF46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910348"/>
              </p:ext>
            </p:extLst>
          </p:nvPr>
        </p:nvGraphicFramePr>
        <p:xfrm>
          <a:off x="5908431" y="4713888"/>
          <a:ext cx="6283568" cy="2144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8742">
                  <a:extLst>
                    <a:ext uri="{9D8B030D-6E8A-4147-A177-3AD203B41FA5}">
                      <a16:colId xmlns:a16="http://schemas.microsoft.com/office/drawing/2014/main" val="3660551273"/>
                    </a:ext>
                  </a:extLst>
                </a:gridCol>
                <a:gridCol w="1110526">
                  <a:extLst>
                    <a:ext uri="{9D8B030D-6E8A-4147-A177-3AD203B41FA5}">
                      <a16:colId xmlns:a16="http://schemas.microsoft.com/office/drawing/2014/main" val="3817577059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2861884705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893442893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3290258156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3397772126"/>
                    </a:ext>
                  </a:extLst>
                </a:gridCol>
              </a:tblGrid>
              <a:tr h="2995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Path</a:t>
                      </a:r>
                      <a:endParaRPr lang="en-GB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Length [m]</a:t>
                      </a:r>
                      <a:endParaRPr lang="en-GB" sz="1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Loss [%] at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32868"/>
                  </a:ext>
                </a:extLst>
              </a:tr>
              <a:tr h="2995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75721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b="1" dirty="0"/>
                        <a:t>Radial X-mode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41.4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75.6</a:t>
                      </a:r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81.7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 92.3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98.2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9195893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Radial O-mode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44.1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77.7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83.6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93.5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77885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b="1" dirty="0"/>
                        <a:t>Oblique X-mode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42.8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74.9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91.9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1719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Oblique O-mode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40.6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76.7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81.1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92.9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98.4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1361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7C4000C4-5AC6-0FC9-84D1-E13B3D86B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3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15822-458A-FF81-879A-D84B9022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E4A754-558C-9FB1-AAA2-7CF242431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851671"/>
              </p:ext>
            </p:extLst>
          </p:nvPr>
        </p:nvGraphicFramePr>
        <p:xfrm>
          <a:off x="5908431" y="4713888"/>
          <a:ext cx="6283568" cy="2144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58742">
                  <a:extLst>
                    <a:ext uri="{9D8B030D-6E8A-4147-A177-3AD203B41FA5}">
                      <a16:colId xmlns:a16="http://schemas.microsoft.com/office/drawing/2014/main" val="3660551273"/>
                    </a:ext>
                  </a:extLst>
                </a:gridCol>
                <a:gridCol w="1110526">
                  <a:extLst>
                    <a:ext uri="{9D8B030D-6E8A-4147-A177-3AD203B41FA5}">
                      <a16:colId xmlns:a16="http://schemas.microsoft.com/office/drawing/2014/main" val="3817577059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2861884705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893442893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3290258156"/>
                    </a:ext>
                  </a:extLst>
                </a:gridCol>
                <a:gridCol w="928575">
                  <a:extLst>
                    <a:ext uri="{9D8B030D-6E8A-4147-A177-3AD203B41FA5}">
                      <a16:colId xmlns:a16="http://schemas.microsoft.com/office/drawing/2014/main" val="3397772126"/>
                    </a:ext>
                  </a:extLst>
                </a:gridCol>
              </a:tblGrid>
              <a:tr h="2995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Path</a:t>
                      </a:r>
                      <a:endParaRPr lang="en-GB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Length [m]</a:t>
                      </a:r>
                      <a:endParaRPr lang="en-GB" sz="1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Loss [%] at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32868"/>
                  </a:ext>
                </a:extLst>
              </a:tr>
              <a:tr h="2995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75721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b="1" dirty="0"/>
                        <a:t>Radial X-mode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41.4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75.6</a:t>
                      </a:r>
                      <a:endParaRPr lang="en-GB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81.7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 92.3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98.2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9195893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Radial O-mode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44.1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77.7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83.6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93.5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77885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b="1" dirty="0"/>
                        <a:t>Oblique X-mode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42.8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74.9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91.9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1719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Oblique O-mode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40.6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76.7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81.1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92.9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98.4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13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47B091C-D5DB-F5AC-5F45-8EEAD743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Transmission Line Ohmic Loss measurement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600CA-2E1D-8168-B961-992500F8A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8776"/>
            <a:ext cx="5136603" cy="242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93E25-A9F6-41E3-049A-D262B5747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1033"/>
            <a:ext cx="1805651" cy="3157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1BD7B0-2CC0-741A-76A2-1FF012230CFF}"/>
              </a:ext>
            </a:extLst>
          </p:cNvPr>
          <p:cNvSpPr txBox="1"/>
          <p:nvPr/>
        </p:nvSpPr>
        <p:spPr>
          <a:xfrm>
            <a:off x="2116504" y="1819275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Short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C132B-CAA2-F745-42E4-A8B49E9E9913}"/>
              </a:ext>
            </a:extLst>
          </p:cNvPr>
          <p:cNvSpPr txBox="1"/>
          <p:nvPr/>
        </p:nvSpPr>
        <p:spPr>
          <a:xfrm>
            <a:off x="2139207" y="266076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Long</a:t>
            </a:r>
            <a:endParaRPr lang="en-GB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B64E12-6204-81CF-4028-17EEF999CA49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866248" y="2003941"/>
            <a:ext cx="250256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9A79E8-7BB8-C493-F42D-BCA5B76B6AD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478403" y="3030097"/>
            <a:ext cx="0" cy="139867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7D9A83-872D-0FD6-D6CC-0C6C98629BB5}"/>
              </a:ext>
            </a:extLst>
          </p:cNvPr>
          <p:cNvGrpSpPr/>
          <p:nvPr/>
        </p:nvGrpSpPr>
        <p:grpSpPr>
          <a:xfrm>
            <a:off x="5543552" y="1265239"/>
            <a:ext cx="6648448" cy="3188856"/>
            <a:chOff x="5122091" y="1190171"/>
            <a:chExt cx="7070633" cy="3391353"/>
          </a:xfrm>
        </p:grpSpPr>
        <p:pic>
          <p:nvPicPr>
            <p:cNvPr id="19" name="Picture 18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1EF049C2-1816-941D-ADFC-04BA4051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" b="40165"/>
            <a:stretch>
              <a:fillRect/>
            </a:stretch>
          </p:blipFill>
          <p:spPr>
            <a:xfrm>
              <a:off x="5122091" y="1190171"/>
              <a:ext cx="7069909" cy="3391353"/>
            </a:xfrm>
            <a:prstGeom prst="rect">
              <a:avLst/>
            </a:prstGeom>
          </p:spPr>
        </p:pic>
        <p:pic>
          <p:nvPicPr>
            <p:cNvPr id="18" name="Picture 17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B33F2EE5-461C-CC30-E422-BC86B0405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6" t="82690" b="1940"/>
            <a:stretch>
              <a:fillRect/>
            </a:stretch>
          </p:blipFill>
          <p:spPr>
            <a:xfrm>
              <a:off x="5791924" y="3710387"/>
              <a:ext cx="6400800" cy="87113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8F5ED4D-455A-1BA1-21A8-8912FD666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BE9C61-84B9-3DAD-D469-D664B556D41C}"/>
              </a:ext>
            </a:extLst>
          </p:cNvPr>
          <p:cNvSpPr/>
          <p:nvPr/>
        </p:nvSpPr>
        <p:spPr>
          <a:xfrm>
            <a:off x="8510954" y="5358384"/>
            <a:ext cx="3449398" cy="146544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3DA72-DAC2-E269-C6E8-E6D1180305CC}"/>
              </a:ext>
            </a:extLst>
          </p:cNvPr>
          <p:cNvSpPr txBox="1"/>
          <p:nvPr/>
        </p:nvSpPr>
        <p:spPr>
          <a:xfrm>
            <a:off x="7359050" y="3790558"/>
            <a:ext cx="4709093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Surprisingly high!</a:t>
            </a:r>
            <a:b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</a:rPr>
              <a:t>Overmoded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 circular waveguides are expected to have low losses (&lt;1 dB/km) [Thumm 2002]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82714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9EAB-BC66-2696-C0C6-7F89E5F9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Mitre Bends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C61E6-3B30-11BF-AF16-62D7F1513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  <p:pic>
        <p:nvPicPr>
          <p:cNvPr id="5" name="Picture 4" descr="A graph of a number of waves&#10;&#10;AI-generated content may be incorrect.">
            <a:extLst>
              <a:ext uri="{FF2B5EF4-FFF2-40B4-BE49-F238E27FC236}">
                <a16:creationId xmlns:a16="http://schemas.microsoft.com/office/drawing/2014/main" id="{075A7118-F1BE-BFAF-FB7C-7A3AD1742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2" y="1939414"/>
            <a:ext cx="5715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BE93EA-1F7F-9A51-5624-C97029BA8811}"/>
                  </a:ext>
                </a:extLst>
              </p:cNvPr>
              <p:cNvSpPr txBox="1"/>
              <p:nvPr/>
            </p:nvSpPr>
            <p:spPr>
              <a:xfrm>
                <a:off x="7046945" y="4671294"/>
                <a:ext cx="2594685" cy="7816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𝑓𝐷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𝑤𝑔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BE93EA-1F7F-9A51-5624-C97029BA8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945" y="4671294"/>
                <a:ext cx="2594685" cy="7816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79AFCFF-C168-DDDA-02DC-2E062D3C4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175" y="219078"/>
            <a:ext cx="1790950" cy="1581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247CB-C118-8147-8EF9-DCABF947B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600" y="6886970"/>
            <a:ext cx="2896004" cy="1771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D5F408-EE6E-BCAC-FB1E-483151E9C429}"/>
                  </a:ext>
                </a:extLst>
              </p:cNvPr>
              <p:cNvSpPr txBox="1"/>
              <p:nvPr/>
            </p:nvSpPr>
            <p:spPr>
              <a:xfrm>
                <a:off x="7015559" y="5696225"/>
                <a:ext cx="48183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</a:rPr>
                      <m:t>= 3.832</m:t>
                    </m:r>
                  </m:oMath>
                </a14:m>
                <a:r>
                  <a:rPr lang="de-DE" dirty="0"/>
                  <a:t> TE₀₁ eigennumber from Patel 2010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D5F408-EE6E-BCAC-FB1E-483151E9C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559" y="5696225"/>
                <a:ext cx="4818370" cy="646331"/>
              </a:xfrm>
              <a:prstGeom prst="rect">
                <a:avLst/>
              </a:prstGeom>
              <a:blipFill>
                <a:blip r:embed="rId7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87CD6CB-005F-B142-D52C-833541CE1E11}"/>
              </a:ext>
            </a:extLst>
          </p:cNvPr>
          <p:cNvSpPr txBox="1"/>
          <p:nvPr/>
        </p:nvSpPr>
        <p:spPr>
          <a:xfrm>
            <a:off x="7015559" y="4028535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Diffractive Losses: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EEE03E-C55A-EB88-E272-9A1BCB9A4AA3}"/>
              </a:ext>
            </a:extLst>
          </p:cNvPr>
          <p:cNvSpPr txBox="1"/>
          <p:nvPr/>
        </p:nvSpPr>
        <p:spPr>
          <a:xfrm>
            <a:off x="6987213" y="1308794"/>
            <a:ext cx="357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Ohmic Losses are same as Mirrors!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507EF0-033B-9EE8-837D-07FD0F1591C9}"/>
                  </a:ext>
                </a:extLst>
              </p:cNvPr>
              <p:cNvSpPr txBox="1"/>
              <p:nvPr/>
            </p:nvSpPr>
            <p:spPr>
              <a:xfrm>
                <a:off x="7046945" y="1800449"/>
                <a:ext cx="2657459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surface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𝑟𝑜𝑢𝑔h𝑛𝑒𝑠𝑠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𝐶𝑢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507EF0-033B-9EE8-837D-07FD0F159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945" y="1800449"/>
                <a:ext cx="2657459" cy="563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CC529577-E132-594B-E608-345EF66CC874}"/>
              </a:ext>
            </a:extLst>
          </p:cNvPr>
          <p:cNvGrpSpPr/>
          <p:nvPr/>
        </p:nvGrpSpPr>
        <p:grpSpPr>
          <a:xfrm>
            <a:off x="6858125" y="2468423"/>
            <a:ext cx="4415036" cy="843436"/>
            <a:chOff x="4164521" y="5025932"/>
            <a:chExt cx="4415036" cy="843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C97A2F4-A869-E8B5-C500-2A32342114F2}"/>
                    </a:ext>
                  </a:extLst>
                </p:cNvPr>
                <p:cNvSpPr txBox="1"/>
                <p:nvPr/>
              </p:nvSpPr>
              <p:spPr>
                <a:xfrm>
                  <a:off x="4164521" y="5025932"/>
                  <a:ext cx="3188950" cy="8434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surface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b="0" dirty="0"/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C97A2F4-A869-E8B5-C500-2A3234211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4521" y="5025932"/>
                  <a:ext cx="3188950" cy="84343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0AE617-01B2-A26F-D383-4B474AA14E83}"/>
                </a:ext>
              </a:extLst>
            </p:cNvPr>
            <p:cNvSpPr txBox="1"/>
            <p:nvPr/>
          </p:nvSpPr>
          <p:spPr>
            <a:xfrm>
              <a:off x="7157697" y="5064802"/>
              <a:ext cx="11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H-plane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98E63-709A-A371-A6C4-99A80AB8ED06}"/>
                </a:ext>
              </a:extLst>
            </p:cNvPr>
            <p:cNvSpPr txBox="1"/>
            <p:nvPr/>
          </p:nvSpPr>
          <p:spPr>
            <a:xfrm>
              <a:off x="7157697" y="5309448"/>
              <a:ext cx="14218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E-plane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178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D1FEC-30B2-CB18-1FA5-55E4ABB74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65ED-221C-4B31-EDA4-C99B00C2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 Overall </a:t>
            </a:r>
            <a:endParaRPr lang="en-GB" dirty="0"/>
          </a:p>
        </p:txBody>
      </p:sp>
      <p:pic>
        <p:nvPicPr>
          <p:cNvPr id="5" name="Picture 4" descr="A graph showing loss of a signal&#10;&#10;AI-generated content may be incorrect.">
            <a:extLst>
              <a:ext uri="{FF2B5EF4-FFF2-40B4-BE49-F238E27FC236}">
                <a16:creationId xmlns:a16="http://schemas.microsoft.com/office/drawing/2014/main" id="{CD4D69A9-6B7F-49FE-E739-AAC36DBCA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1" y="1182087"/>
            <a:ext cx="5254840" cy="3503226"/>
          </a:xfrm>
          <a:prstGeom prst="rect">
            <a:avLst/>
          </a:prstGeom>
        </p:spPr>
      </p:pic>
      <p:pic>
        <p:nvPicPr>
          <p:cNvPr id="7" name="Picture 6" descr="A graph showing loss of signal&#10;&#10;AI-generated content may be incorrect.">
            <a:extLst>
              <a:ext uri="{FF2B5EF4-FFF2-40B4-BE49-F238E27FC236}">
                <a16:creationId xmlns:a16="http://schemas.microsoft.com/office/drawing/2014/main" id="{3AAA0DAF-0869-C850-E7DB-BEA4705F0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81" y="1182087"/>
            <a:ext cx="5254840" cy="3503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16C16-ADE1-A8EC-C7FE-8FBB96290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A7CC01-84AF-22C8-C280-3FE2A47E512E}"/>
              </a:ext>
            </a:extLst>
          </p:cNvPr>
          <p:cNvSpPr txBox="1"/>
          <p:nvPr/>
        </p:nvSpPr>
        <p:spPr>
          <a:xfrm>
            <a:off x="972269" y="5228514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High losses from TL realistic?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81AB9-C7B0-EC5E-08AB-8B57D4E9588A}"/>
              </a:ext>
            </a:extLst>
          </p:cNvPr>
          <p:cNvSpPr txBox="1"/>
          <p:nvPr/>
        </p:nvSpPr>
        <p:spPr>
          <a:xfrm>
            <a:off x="2660904" y="1837944"/>
            <a:ext cx="1477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Transmission</a:t>
            </a:r>
          </a:p>
          <a:p>
            <a:r>
              <a:rPr lang="en-GB" b="1" dirty="0">
                <a:solidFill>
                  <a:schemeClr val="bg1"/>
                </a:solidFill>
              </a:rPr>
              <a:t>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2F5C5-62DD-E574-14EC-562D951C5E45}"/>
              </a:ext>
            </a:extLst>
          </p:cNvPr>
          <p:cNvSpPr txBox="1"/>
          <p:nvPr/>
        </p:nvSpPr>
        <p:spPr>
          <a:xfrm>
            <a:off x="9067801" y="1837944"/>
            <a:ext cx="1477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Transmission</a:t>
            </a:r>
          </a:p>
          <a:p>
            <a:r>
              <a:rPr lang="en-GB" b="1" dirty="0">
                <a:solidFill>
                  <a:schemeClr val="bg1"/>
                </a:solidFill>
              </a:rPr>
              <a:t>Line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6031C-5E8E-7CE4-B28F-2F3CC9561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285544"/>
              </p:ext>
            </p:extLst>
          </p:nvPr>
        </p:nvGraphicFramePr>
        <p:xfrm>
          <a:off x="6931154" y="4727846"/>
          <a:ext cx="5260846" cy="2144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3502">
                  <a:extLst>
                    <a:ext uri="{9D8B030D-6E8A-4147-A177-3AD203B41FA5}">
                      <a16:colId xmlns:a16="http://schemas.microsoft.com/office/drawing/2014/main" val="3660551273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2861884705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35853169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3290258156"/>
                    </a:ext>
                  </a:extLst>
                </a:gridCol>
                <a:gridCol w="944336">
                  <a:extLst>
                    <a:ext uri="{9D8B030D-6E8A-4147-A177-3AD203B41FA5}">
                      <a16:colId xmlns:a16="http://schemas.microsoft.com/office/drawing/2014/main" val="3397772126"/>
                    </a:ext>
                  </a:extLst>
                </a:gridCol>
              </a:tblGrid>
              <a:tr h="2995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Path</a:t>
                      </a:r>
                      <a:endParaRPr lang="en-GB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Loss [%] at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32868"/>
                  </a:ext>
                </a:extLst>
              </a:tr>
              <a:tr h="2995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75721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dirty="0"/>
                        <a:t>Radial X-mode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80.3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82.7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92.8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98.3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9195893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Radial O-mode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82.2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84.6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93.9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98.7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77885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dirty="0"/>
                        <a:t>Oblique X-mode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81.1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83.7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93.4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1719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Oblique O-mode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79.6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82.2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92.4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98.2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1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772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C80FE-CCCE-5FA9-01DC-3B284549A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BE7C0-A9C3-B6B0-60C6-E10A4152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F978F-7526-A016-7C82-2AD51F82D0E6}"/>
              </a:ext>
            </a:extLst>
          </p:cNvPr>
          <p:cNvGrpSpPr/>
          <p:nvPr/>
        </p:nvGrpSpPr>
        <p:grpSpPr>
          <a:xfrm>
            <a:off x="1881629" y="2240756"/>
            <a:ext cx="8428742" cy="2376487"/>
            <a:chOff x="1810329" y="3128243"/>
            <a:chExt cx="8428742" cy="23764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291EE36-0538-092B-FE3C-1C283C70008D}"/>
                </a:ext>
              </a:extLst>
            </p:cNvPr>
            <p:cNvCxnSpPr>
              <a:cxnSpLocks/>
              <a:stCxn id="4" idx="3"/>
              <a:endCxn id="6" idx="3"/>
            </p:cNvCxnSpPr>
            <p:nvPr/>
          </p:nvCxnSpPr>
          <p:spPr>
            <a:xfrm>
              <a:off x="3705621" y="4315693"/>
              <a:ext cx="6533450" cy="1"/>
            </a:xfrm>
            <a:prstGeom prst="line">
              <a:avLst/>
            </a:prstGeom>
            <a:ln w="25400">
              <a:solidFill>
                <a:schemeClr val="dk1">
                  <a:alpha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2174D2-92B4-F545-BA28-244D565CBF93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3705621" y="4315693"/>
              <a:ext cx="6533450" cy="1"/>
            </a:xfrm>
            <a:prstGeom prst="line">
              <a:avLst/>
            </a:prstGeom>
            <a:ln w="2540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C4336E36-2AE6-2538-368D-3EFAAF8BCD75}"/>
                </a:ext>
              </a:extLst>
            </p:cNvPr>
            <p:cNvSpPr/>
            <p:nvPr/>
          </p:nvSpPr>
          <p:spPr>
            <a:xfrm rot="5400000">
              <a:off x="3748378" y="3485537"/>
              <a:ext cx="1574798" cy="1660312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vert270" wrap="none" lIns="91440" bIns="91440" rtlCol="0" anchor="ctr"/>
            <a:lstStyle/>
            <a:p>
              <a:pPr algn="ctr"/>
              <a:r>
                <a:rPr lang="en-US" sz="2400" dirty="0"/>
                <a:t>        Antenna</a:t>
              </a:r>
              <a:endParaRPr lang="en-GB" sz="2400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EF62315-A542-2648-B246-B8716D541BFB}"/>
                </a:ext>
              </a:extLst>
            </p:cNvPr>
            <p:cNvSpPr/>
            <p:nvPr/>
          </p:nvSpPr>
          <p:spPr>
            <a:xfrm>
              <a:off x="5902033" y="3846949"/>
              <a:ext cx="2346037" cy="93749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Transmission Line</a:t>
              </a:r>
              <a:endParaRPr lang="en-GB" sz="2400" dirty="0"/>
            </a:p>
          </p:txBody>
        </p:sp>
        <p:sp>
          <p:nvSpPr>
            <p:cNvPr id="6" name="Cross 5">
              <a:extLst>
                <a:ext uri="{FF2B5EF4-FFF2-40B4-BE49-F238E27FC236}">
                  <a16:creationId xmlns:a16="http://schemas.microsoft.com/office/drawing/2014/main" id="{29D5CDD2-439C-38D8-B957-73BC88BDD4A5}"/>
                </a:ext>
              </a:extLst>
            </p:cNvPr>
            <p:cNvSpPr/>
            <p:nvPr/>
          </p:nvSpPr>
          <p:spPr>
            <a:xfrm>
              <a:off x="8811878" y="3602097"/>
              <a:ext cx="1427193" cy="1427193"/>
            </a:xfrm>
            <a:prstGeom prst="plus">
              <a:avLst>
                <a:gd name="adj" fmla="val 3017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/>
                <a:t>FTS</a:t>
              </a:r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9">
                  <a:extLst>
                    <a:ext uri="{FF2B5EF4-FFF2-40B4-BE49-F238E27FC236}">
                      <a16:creationId xmlns:a16="http://schemas.microsoft.com/office/drawing/2014/main" id="{DD5CF006-3536-FD1A-0844-DA762613D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0329" y="4820518"/>
                  <a:ext cx="720725" cy="684212"/>
                </a:xfrm>
                <a:prstGeom prst="ellipse">
                  <a:avLst/>
                </a:prstGeom>
                <a:solidFill>
                  <a:srgbClr val="61BCE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7" name="Oval 9">
                  <a:extLst>
                    <a:ext uri="{FF2B5EF4-FFF2-40B4-BE49-F238E27FC236}">
                      <a16:creationId xmlns:a16="http://schemas.microsoft.com/office/drawing/2014/main" id="{DD5CF006-3536-FD1A-0844-DA762613D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10329" y="4820518"/>
                  <a:ext cx="720725" cy="6842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13201331-D87F-DD2F-D2AE-0868FE1E7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0329" y="3128243"/>
                  <a:ext cx="720725" cy="684212"/>
                </a:xfrm>
                <a:prstGeom prst="ellipse">
                  <a:avLst/>
                </a:prstGeom>
                <a:solidFill>
                  <a:srgbClr val="FF7D7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GB" altLang="en-US" sz="1800" dirty="0"/>
                </a:p>
              </p:txBody>
            </p:sp>
          </mc:Choice>
          <mc:Fallback xmlns="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13201331-D87F-DD2F-D2AE-0868FE1E7D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10329" y="3128243"/>
                  <a:ext cx="720725" cy="6842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B11D8E24-F710-EFB3-058A-EFF273FB10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1767" y="4068043"/>
              <a:ext cx="539750" cy="539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0B8A45C3-B46A-16F0-0E9F-2F37856EF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9104" y="3885480"/>
              <a:ext cx="1588" cy="434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F28713EB-EE6A-4D09-BB1B-138C66456F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9104" y="4320455"/>
              <a:ext cx="0" cy="431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0E563160-3C61-3A68-4577-A0BED8E55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692" y="4315693"/>
              <a:ext cx="15113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4893CF8-23B7-574F-57B8-DCD16830B066}"/>
                </a:ext>
              </a:extLst>
            </p:cNvPr>
            <p:cNvSpPr/>
            <p:nvPr/>
          </p:nvSpPr>
          <p:spPr>
            <a:xfrm rot="5400000">
              <a:off x="3748378" y="3485537"/>
              <a:ext cx="1574798" cy="1660312"/>
            </a:xfrm>
            <a:prstGeom prst="triangl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vert270" wrap="none" lIns="91440" bIns="91440"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B5575E7-58DA-AAEB-BCF6-DF41414D425F}"/>
                </a:ext>
              </a:extLst>
            </p:cNvPr>
            <p:cNvSpPr/>
            <p:nvPr/>
          </p:nvSpPr>
          <p:spPr>
            <a:xfrm>
              <a:off x="5902033" y="3846949"/>
              <a:ext cx="2346037" cy="937490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085FC9B1-4F6E-8895-6935-CCF3D8D60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329" y="4820518"/>
              <a:ext cx="720725" cy="684212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31D8F3B6-9569-267B-8234-11B2D8E00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329" y="3128243"/>
              <a:ext cx="720725" cy="684212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/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3682E007-1E62-3F24-1CCC-C8FB1EC30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1767" y="4068043"/>
              <a:ext cx="539750" cy="539750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22877025-593C-392E-D09E-CEFE2E905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9104" y="3885480"/>
              <a:ext cx="1588" cy="434975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1">
              <a:extLst>
                <a:ext uri="{FF2B5EF4-FFF2-40B4-BE49-F238E27FC236}">
                  <a16:creationId xmlns:a16="http://schemas.microsoft.com/office/drawing/2014/main" id="{55455D4B-1FE7-BB10-1B9A-574CEC4FC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9104" y="4320455"/>
              <a:ext cx="0" cy="431800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F5DE371D-765D-1A3C-D4EC-AC170CA9D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692" y="4315693"/>
              <a:ext cx="1511300" cy="1587"/>
            </a:xfrm>
            <a:prstGeom prst="line">
              <a:avLst/>
            </a:prstGeom>
            <a:noFill/>
            <a:ln w="25400">
              <a:solidFill>
                <a:schemeClr val="bg1">
                  <a:alpha val="8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90921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0D82-9538-5ABB-2CA0-EA665E713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Backend sensitivity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A466A-D2B1-EC20-3738-D40BB9431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  <p:pic>
        <p:nvPicPr>
          <p:cNvPr id="5" name="Picture 4" descr="A line of light on a purple background&#10;&#10;AI-generated content may be incorrect.">
            <a:extLst>
              <a:ext uri="{FF2B5EF4-FFF2-40B4-BE49-F238E27FC236}">
                <a16:creationId xmlns:a16="http://schemas.microsoft.com/office/drawing/2014/main" id="{C21DF815-B473-C4A2-A65D-81897252D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2247922"/>
            <a:ext cx="2433680" cy="1825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A9001-A215-8912-E298-F4594152EB46}"/>
              </a:ext>
            </a:extLst>
          </p:cNvPr>
          <p:cNvSpPr txBox="1"/>
          <p:nvPr/>
        </p:nvSpPr>
        <p:spPr>
          <a:xfrm>
            <a:off x="8039100" y="4073010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 covariance</a:t>
            </a:r>
            <a:endParaRPr lang="en-GB" dirty="0"/>
          </a:p>
        </p:txBody>
      </p:sp>
      <p:pic>
        <p:nvPicPr>
          <p:cNvPr id="8" name="Picture 7" descr="A graph of a graph showing the difference between an average and an average&#10;&#10;AI-generated content may be incorrect.">
            <a:extLst>
              <a:ext uri="{FF2B5EF4-FFF2-40B4-BE49-F238E27FC236}">
                <a16:creationId xmlns:a16="http://schemas.microsoft.com/office/drawing/2014/main" id="{4230B6EC-EA2E-82B5-382E-BCA73921A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2550"/>
            <a:ext cx="571500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1BEFC-04DC-B450-F02B-05A9951CD124}"/>
              </a:ext>
            </a:extLst>
          </p:cNvPr>
          <p:cNvSpPr txBox="1"/>
          <p:nvPr/>
        </p:nvSpPr>
        <p:spPr>
          <a:xfrm>
            <a:off x="742950" y="5290533"/>
            <a:ext cx="3392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Obtained via Bayesian approach </a:t>
            </a:r>
          </a:p>
          <a:p>
            <a:r>
              <a:rPr lang="en-US" b="1" dirty="0"/>
              <a:t>(see talk by S. Schmuck)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07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FB456-E8D6-372E-92AB-E9B13F1E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6" y="1952234"/>
            <a:ext cx="12192000" cy="25945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6C645E-F6A1-3491-13C5-3DA2F621B56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ITER’s ECE diagnostic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E5334-BF7E-A72E-3E7F-B6892231D588}"/>
              </a:ext>
            </a:extLst>
          </p:cNvPr>
          <p:cNvSpPr txBox="1"/>
          <p:nvPr/>
        </p:nvSpPr>
        <p:spPr>
          <a:xfrm>
            <a:off x="11494832" y="4408300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From [4].</a:t>
            </a:r>
            <a:endParaRPr lang="en-GB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BD880F-D8A4-6917-0FA0-D56057669974}"/>
              </a:ext>
            </a:extLst>
          </p:cNvPr>
          <p:cNvGrpSpPr/>
          <p:nvPr/>
        </p:nvGrpSpPr>
        <p:grpSpPr>
          <a:xfrm rot="21061787">
            <a:off x="619420" y="4138099"/>
            <a:ext cx="2393605" cy="1042363"/>
            <a:chOff x="147885" y="3429000"/>
            <a:chExt cx="2393605" cy="10423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7EB092-8582-0235-BBE6-B93576F15577}"/>
                </a:ext>
              </a:extLst>
            </p:cNvPr>
            <p:cNvSpPr txBox="1"/>
            <p:nvPr/>
          </p:nvSpPr>
          <p:spPr>
            <a:xfrm>
              <a:off x="147885" y="3825032"/>
              <a:ext cx="2393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Quasi-Optical Antenna</a:t>
              </a:r>
            </a:p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and Polarizer</a:t>
              </a:r>
              <a:endParaRPr lang="en-GB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AD46055-8D80-47B5-A0D4-98285F602156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1344687" y="3429000"/>
              <a:ext cx="1" cy="3960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CEF54A-6073-5ED0-23DC-22ED51E4984B}"/>
              </a:ext>
            </a:extLst>
          </p:cNvPr>
          <p:cNvGrpSpPr/>
          <p:nvPr/>
        </p:nvGrpSpPr>
        <p:grpSpPr>
          <a:xfrm rot="632145">
            <a:off x="8387434" y="4534684"/>
            <a:ext cx="3662156" cy="1018545"/>
            <a:chOff x="-486382" y="3452818"/>
            <a:chExt cx="3662156" cy="10185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E502BF-CCFE-727E-7A02-2F9F0F23DAF5}"/>
                </a:ext>
              </a:extLst>
            </p:cNvPr>
            <p:cNvSpPr txBox="1"/>
            <p:nvPr/>
          </p:nvSpPr>
          <p:spPr>
            <a:xfrm rot="538213">
              <a:off x="-486382" y="3825032"/>
              <a:ext cx="36621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2 Fourier Transform Spectrometers</a:t>
              </a:r>
              <a:br>
                <a:rPr lang="en-US" b="1" dirty="0">
                  <a:solidFill>
                    <a:schemeClr val="accent2"/>
                  </a:solidFill>
                </a:rPr>
              </a:br>
              <a:r>
                <a:rPr lang="en-US" b="1" dirty="0">
                  <a:solidFill>
                    <a:schemeClr val="accent2"/>
                  </a:solidFill>
                </a:rPr>
                <a:t>2 Heterodyne Radiometers</a:t>
              </a:r>
              <a:endParaRPr lang="en-GB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B71AD7A-082C-E4F0-6E17-8F7DBD1C5636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rot="538213" flipV="1">
              <a:off x="1424591" y="3452818"/>
              <a:ext cx="0" cy="3784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5BCE63-447F-5135-3CB3-E0DE6076A87D}"/>
              </a:ext>
            </a:extLst>
          </p:cNvPr>
          <p:cNvGrpSpPr/>
          <p:nvPr/>
        </p:nvGrpSpPr>
        <p:grpSpPr>
          <a:xfrm rot="21061787">
            <a:off x="4830727" y="2913275"/>
            <a:ext cx="3307059" cy="1044467"/>
            <a:chOff x="-308831" y="3426898"/>
            <a:chExt cx="3307059" cy="10444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493631-7418-4C37-4645-53E5DF33BC7E}"/>
                </a:ext>
              </a:extLst>
            </p:cNvPr>
            <p:cNvSpPr txBox="1"/>
            <p:nvPr/>
          </p:nvSpPr>
          <p:spPr>
            <a:xfrm>
              <a:off x="-308831" y="3825034"/>
              <a:ext cx="33070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4 Oversized Circular Waveguide</a:t>
              </a:r>
              <a:br>
                <a:rPr lang="en-US" b="1" dirty="0">
                  <a:solidFill>
                    <a:schemeClr val="accent2"/>
                  </a:solidFill>
                </a:rPr>
              </a:br>
              <a:r>
                <a:rPr lang="en-US" b="1" dirty="0">
                  <a:solidFill>
                    <a:schemeClr val="accent2"/>
                  </a:solidFill>
                </a:rPr>
                <a:t>Transmission Lines</a:t>
              </a:r>
              <a:endParaRPr lang="en-GB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16BC6C7-4D24-CEDE-9071-2BF707A0EE48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rot="538213" flipH="1" flipV="1">
              <a:off x="1321538" y="3426898"/>
              <a:ext cx="54391" cy="3963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508324-E955-C3FE-C211-36025B6FE741}"/>
              </a:ext>
            </a:extLst>
          </p:cNvPr>
          <p:cNvGrpSpPr/>
          <p:nvPr/>
        </p:nvGrpSpPr>
        <p:grpSpPr>
          <a:xfrm>
            <a:off x="2455427" y="5091387"/>
            <a:ext cx="6533450" cy="1574798"/>
            <a:chOff x="1974656" y="5091387"/>
            <a:chExt cx="6533450" cy="15747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9E9F1B1-E9D7-DA76-FF5F-35B3F5A96162}"/>
                </a:ext>
              </a:extLst>
            </p:cNvPr>
            <p:cNvCxnSpPr>
              <a:cxnSpLocks/>
              <a:stCxn id="32" idx="3"/>
              <a:endCxn id="34" idx="1"/>
            </p:cNvCxnSpPr>
            <p:nvPr/>
          </p:nvCxnSpPr>
          <p:spPr>
            <a:xfrm>
              <a:off x="1974656" y="5878786"/>
              <a:ext cx="5106257" cy="1"/>
            </a:xfrm>
            <a:prstGeom prst="line">
              <a:avLst/>
            </a:prstGeom>
            <a:ln w="254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2CB6312-6540-A26E-5860-8E77D8117341}"/>
                </a:ext>
              </a:extLst>
            </p:cNvPr>
            <p:cNvSpPr/>
            <p:nvPr/>
          </p:nvSpPr>
          <p:spPr>
            <a:xfrm rot="5400000">
              <a:off x="2017413" y="5048630"/>
              <a:ext cx="1574798" cy="1660312"/>
            </a:xfrm>
            <a:prstGeom prst="triangl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vert270" wrap="none" lIns="91440" bIns="91440" rtlCol="0" anchor="ctr"/>
            <a:lstStyle/>
            <a:p>
              <a:pPr algn="ctr"/>
              <a:r>
                <a:rPr lang="en-US" sz="2400" dirty="0"/>
                <a:t>        Antenna</a:t>
              </a:r>
              <a:endParaRPr lang="en-GB" sz="2400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70E0EAF-F62B-F388-0044-EC2416FF1650}"/>
                </a:ext>
              </a:extLst>
            </p:cNvPr>
            <p:cNvSpPr/>
            <p:nvPr/>
          </p:nvSpPr>
          <p:spPr>
            <a:xfrm>
              <a:off x="4171068" y="5410042"/>
              <a:ext cx="2346037" cy="93749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Transmission Line</a:t>
              </a:r>
              <a:endParaRPr lang="en-GB" sz="2400" dirty="0"/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4EEABF58-54D9-5D88-21C5-75D5145F0817}"/>
                </a:ext>
              </a:extLst>
            </p:cNvPr>
            <p:cNvSpPr/>
            <p:nvPr/>
          </p:nvSpPr>
          <p:spPr>
            <a:xfrm>
              <a:off x="7080913" y="5165190"/>
              <a:ext cx="1427193" cy="1427193"/>
            </a:xfrm>
            <a:prstGeom prst="plus">
              <a:avLst>
                <a:gd name="adj" fmla="val 3017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/>
                <a:t>FTS</a:t>
              </a:r>
              <a:endParaRPr lang="en-GB" dirty="0"/>
            </a:p>
          </p:txBody>
        </p:sp>
      </p:grp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C1AE25B0-3F46-C7C2-B151-70CE585EAC5E}"/>
              </a:ext>
            </a:extLst>
          </p:cNvPr>
          <p:cNvSpPr/>
          <p:nvPr/>
        </p:nvSpPr>
        <p:spPr>
          <a:xfrm>
            <a:off x="-4669332" y="1152321"/>
            <a:ext cx="5498108" cy="5434609"/>
          </a:xfrm>
          <a:prstGeom prst="donut">
            <a:avLst>
              <a:gd name="adj" fmla="val 28125"/>
            </a:avLst>
          </a:prstGeom>
          <a:gradFill flip="none" rotWithShape="1">
            <a:gsLst>
              <a:gs pos="14000">
                <a:schemeClr val="tx1"/>
              </a:gs>
              <a:gs pos="56000">
                <a:srgbClr val="FF479A"/>
              </a:gs>
              <a:gs pos="48000">
                <a:srgbClr val="FF00FF"/>
              </a:gs>
              <a:gs pos="8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355FD-1ED1-DB67-6776-C2B637F1B655}"/>
              </a:ext>
            </a:extLst>
          </p:cNvPr>
          <p:cNvSpPr txBox="1"/>
          <p:nvPr/>
        </p:nvSpPr>
        <p:spPr>
          <a:xfrm>
            <a:off x="10661715" y="2305935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B74</a:t>
            </a:r>
          </a:p>
        </p:txBody>
      </p:sp>
    </p:spTree>
    <p:extLst>
      <p:ext uri="{BB962C8B-B14F-4D97-AF65-F5344CB8AC3E}">
        <p14:creationId xmlns:p14="http://schemas.microsoft.com/office/powerpoint/2010/main" val="2034180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7787-B3C8-99CD-1AD6-6D058833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sensitivity</a:t>
            </a:r>
            <a:endParaRPr lang="en-GB" dirty="0"/>
          </a:p>
        </p:txBody>
      </p:sp>
      <p:pic>
        <p:nvPicPr>
          <p:cNvPr id="11" name="Picture 10" descr="A graph of a graph showing different colors&#10;&#10;AI-generated content may be incorrect.">
            <a:extLst>
              <a:ext uri="{FF2B5EF4-FFF2-40B4-BE49-F238E27FC236}">
                <a16:creationId xmlns:a16="http://schemas.microsoft.com/office/drawing/2014/main" id="{F0D28D2B-DBD1-AC8F-DB5B-1D0D7655A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70" y="1866973"/>
            <a:ext cx="5715000" cy="381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0C56EE-9A5B-096F-31B5-07FC5D1EA0B6}"/>
              </a:ext>
            </a:extLst>
          </p:cNvPr>
          <p:cNvSpPr txBox="1"/>
          <p:nvPr/>
        </p:nvSpPr>
        <p:spPr>
          <a:xfrm rot="849015">
            <a:off x="244935" y="2737196"/>
            <a:ext cx="230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Very high uncertainty</a:t>
            </a:r>
          </a:p>
          <a:p>
            <a:r>
              <a:rPr lang="en-US" b="1" dirty="0">
                <a:solidFill>
                  <a:schemeClr val="accent2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at low frequencies</a:t>
            </a:r>
            <a:endParaRPr lang="en-GB" b="1" dirty="0">
              <a:solidFill>
                <a:schemeClr val="accent2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A9859-F3A1-818F-B8AB-BC8CBC34F9BB}"/>
              </a:ext>
            </a:extLst>
          </p:cNvPr>
          <p:cNvSpPr txBox="1"/>
          <p:nvPr/>
        </p:nvSpPr>
        <p:spPr>
          <a:xfrm>
            <a:off x="0" y="4563168"/>
            <a:ext cx="279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But we have an order of magnitude estimate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93CB02C4-903A-A4A9-BA5D-613911E41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09" y="2473758"/>
            <a:ext cx="3731663" cy="28431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4B5E84-C01A-A091-8EBD-84D9685467A7}"/>
              </a:ext>
            </a:extLst>
          </p:cNvPr>
          <p:cNvSpPr txBox="1"/>
          <p:nvPr/>
        </p:nvSpPr>
        <p:spPr>
          <a:xfrm>
            <a:off x="9376229" y="1866973"/>
            <a:ext cx="222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Expected difference </a:t>
            </a:r>
          </a:p>
          <a:p>
            <a:pPr algn="ctr"/>
            <a:r>
              <a:rPr lang="en-US" b="1" dirty="0"/>
              <a:t>interferograms:</a:t>
            </a:r>
            <a:endParaRPr lang="en-GB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689600-3262-A363-4614-AD9CBA82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4706"/>
            <a:ext cx="2547739" cy="7132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372FE3-9E85-2620-86F7-937B0A151D57}"/>
              </a:ext>
            </a:extLst>
          </p:cNvPr>
          <p:cNvSpPr txBox="1"/>
          <p:nvPr/>
        </p:nvSpPr>
        <p:spPr>
          <a:xfrm>
            <a:off x="9207334" y="5316930"/>
            <a:ext cx="272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High variance past 15mm needs investigation</a:t>
            </a:r>
            <a:endParaRPr lang="en-GB" b="1" dirty="0">
              <a:solidFill>
                <a:srgbClr val="FF00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1EDFBF-FA3D-C224-B53D-6F3BFB5423A6}"/>
                  </a:ext>
                </a:extLst>
              </p:cNvPr>
              <p:cNvSpPr/>
              <p:nvPr/>
            </p:nvSpPr>
            <p:spPr>
              <a:xfrm>
                <a:off x="3317942" y="1209482"/>
                <a:ext cx="5393612" cy="459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𝐵𝐸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Power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divider</m:t>
                      </m:r>
                    </m:oMath>
                  </m:oMathPara>
                </a14:m>
                <a:endParaRPr lang="en-GB" sz="20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1EDFBF-FA3D-C224-B53D-6F3BFB542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942" y="1209482"/>
                <a:ext cx="5393612" cy="459485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36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75FEC-EF2F-016A-1BDA-37980764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1037-76C7-E0AA-C80A-0E117991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Uncertainties of Sensitivity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C7AD3-AABA-2BA3-9C13-0AB2956657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17" y="481391"/>
                <a:ext cx="12159083" cy="5161880"/>
              </a:xfrm>
            </p:spPr>
            <p:txBody>
              <a:bodyPr/>
              <a:lstStyle/>
              <a:p>
                <a:r>
                  <a:rPr lang="en-US" sz="1867" b="0" dirty="0"/>
                  <a:t>Noise level of IN-DA FTS for individual interferogram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𝐷𝐼𝑛𝑑</m:t>
                        </m:r>
                      </m:sub>
                    </m:sSub>
                  </m:oMath>
                </a14:m>
                <a:r>
                  <a:rPr lang="en-US" sz="1867" b="0" dirty="0"/>
                  <a:t> = 9.8 mV</a:t>
                </a:r>
              </a:p>
              <a:p>
                <a:r>
                  <a:rPr lang="en-US" sz="1867" b="0" dirty="0"/>
                  <a:t>When for each calibration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</m:oMath>
                </a14:m>
                <a:r>
                  <a:rPr lang="en-US" sz="1867" b="0" dirty="0"/>
                  <a:t> interferograms are acquired, measurement noise of difference interferogram reads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867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67" b="0" i="1">
                                <a:latin typeface="Cambria Math" panose="02040503050406030204" pitchFamily="18" charset="0"/>
                              </a:rPr>
                              <m:t>2/</m:t>
                            </m:r>
                            <m:r>
                              <a:rPr lang="en-US" sz="1867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67" b="0" i="1">
                                <a:latin typeface="Cambria Math" panose="02040503050406030204" pitchFamily="18" charset="0"/>
                              </a:rPr>
                              <m:t>𝐼𝑛𝑡</m:t>
                            </m:r>
                          </m:sub>
                        </m:sSub>
                      </m:e>
                    </m:rad>
                    <m:sSub>
                      <m:sSub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𝐷𝐼𝑛𝑑</m:t>
                        </m:r>
                      </m:sub>
                    </m:sSub>
                  </m:oMath>
                </a14:m>
                <a:endParaRPr lang="en-US" sz="1867" b="0" dirty="0"/>
              </a:p>
              <a:p>
                <a:r>
                  <a:rPr lang="en-US" sz="1867" b="0" dirty="0"/>
                  <a:t>For FTS shaker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67" b="0" dirty="0"/>
                  <a:t> = 25 Hz and total available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</m:oMath>
                </a14:m>
                <a:r>
                  <a:rPr lang="en-US" sz="1867" b="0" dirty="0"/>
                  <a:t>:</a:t>
                </a:r>
                <a:endParaRPr lang="en-US" sz="1867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600" b="0" dirty="0"/>
                  <a:t>Sensitivities of forward &amp; backward FTS mirror motions different: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1600" b="0" dirty="0"/>
              </a:p>
              <a:p>
                <a:pPr lvl="1"/>
                <a:r>
                  <a:rPr lang="en-US" sz="1600" b="0" dirty="0"/>
                  <a:t>Sensitivities of forward &amp; backward FTS mirror motions    same: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</m:oMath>
                </a14:m>
                <a:endParaRPr lang="en-US" sz="1600" b="0" dirty="0"/>
              </a:p>
              <a:p>
                <a:r>
                  <a:rPr lang="en-US" sz="1867" b="0" dirty="0"/>
                  <a:t>When sensitivity estimated conventionally from data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1867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1867" b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sz="1867" b="0" dirty="0"/>
                  <a:t> data points via</a:t>
                </a:r>
              </a:p>
              <a:p>
                <a:endParaRPr lang="en-US" sz="1867" b="0" dirty="0"/>
              </a:p>
              <a:p>
                <a:endParaRPr lang="en-US" sz="1867" b="0" dirty="0"/>
              </a:p>
              <a:p>
                <a:pPr marL="0" indent="0">
                  <a:buNone/>
                </a:pPr>
                <a:r>
                  <a:rPr lang="en-US" sz="1867" b="0" dirty="0"/>
                  <a:t>     then Gaussian noise in data domain translates into Gaussian noise in spectral domain</a:t>
                </a:r>
              </a:p>
              <a:p>
                <a:endParaRPr lang="en-US" sz="1867" b="0" dirty="0"/>
              </a:p>
              <a:p>
                <a:endParaRPr lang="en-US" sz="1867" b="0" dirty="0"/>
              </a:p>
              <a:p>
                <a:r>
                  <a:rPr lang="en-US" sz="1867" b="0" dirty="0"/>
                  <a:t>To reduce noise in spectral domain:</a:t>
                </a:r>
              </a:p>
              <a:p>
                <a:pPr lvl="1"/>
                <a:r>
                  <a:rPr lang="en-US" sz="1467" b="0" dirty="0">
                    <a:ea typeface="Cambria Math" panose="02040503050406030204" pitchFamily="18" charset="0"/>
                  </a:rPr>
                  <a:t>Linear reduction: increase </a:t>
                </a:r>
                <a14:m>
                  <m:oMath xmlns:m="http://schemas.openxmlformats.org/officeDocument/2006/math"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467" b="0" dirty="0"/>
                  <a:t> of probed sources</a:t>
                </a:r>
              </a:p>
              <a:p>
                <a:pPr lvl="1"/>
                <a:r>
                  <a:rPr lang="en-US" sz="1467" b="0" dirty="0">
                    <a:ea typeface="Cambria Math" panose="02040503050406030204" pitchFamily="18" charset="0"/>
                  </a:rPr>
                  <a:t>Linear reduction: reduce measurement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67" i="1">
                            <a:latin typeface="Cambria Math" panose="02040503050406030204" pitchFamily="18" charset="0"/>
                          </a:rPr>
                          <m:t>𝐷𝐼𝑛𝑑</m:t>
                        </m:r>
                      </m:sub>
                    </m:sSub>
                  </m:oMath>
                </a14:m>
                <a:endParaRPr lang="en-US" sz="1467" b="0" dirty="0"/>
              </a:p>
              <a:p>
                <a:pPr lvl="1"/>
                <a:r>
                  <a:rPr lang="en-US" sz="1467" b="0" dirty="0"/>
                  <a:t>Square-root reduction: take more data per interferogram </a:t>
                </a:r>
                <a14:m>
                  <m:oMath xmlns:m="http://schemas.openxmlformats.org/officeDocument/2006/math"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67" b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67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67" b="0" dirty="0"/>
                  <a:t> </a:t>
                </a:r>
                <a14:m>
                  <m:oMath xmlns:m="http://schemas.openxmlformats.org/officeDocument/2006/math"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467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467" b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1467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67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67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sz="1467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67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sz="1467" b="0" dirty="0"/>
              </a:p>
              <a:p>
                <a:pPr lvl="1"/>
                <a:r>
                  <a:rPr lang="en-US" sz="1467" b="0" dirty="0"/>
                  <a:t>Square-root reduction: increase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67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67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467" b="0" i="1" smtClean="0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</m:oMath>
                </a14:m>
                <a:r>
                  <a:rPr lang="en-US" sz="1467" b="0" dirty="0"/>
                  <a:t> </a:t>
                </a:r>
              </a:p>
              <a:p>
                <a:pPr lvl="1"/>
                <a:r>
                  <a:rPr lang="en-US" sz="1467" b="0" dirty="0"/>
                  <a:t>Square-root of 2: symmetric power coupling </a:t>
                </a:r>
                <a:r>
                  <a:rPr lang="en-US" sz="1467" b="0" dirty="0" err="1"/>
                  <a:t>wrt</a:t>
                </a:r>
                <a:r>
                  <a:rPr lang="en-US" sz="1467" b="0" dirty="0"/>
                  <a:t> mirror movement yielding </a:t>
                </a:r>
                <a14:m>
                  <m:oMath xmlns:m="http://schemas.openxmlformats.org/officeDocument/2006/math">
                    <m:r>
                      <a:rPr lang="en-US" sz="1467" b="0" i="1">
                        <a:latin typeface="Cambria Math" panose="02040503050406030204" pitchFamily="18" charset="0"/>
                      </a:rPr>
                      <m:t>𝐹𝐵</m:t>
                    </m:r>
                    <m:r>
                      <a:rPr lang="en-US" sz="1467" b="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67" b="0" dirty="0"/>
                  <a:t>1 if not </a:t>
                </a:r>
                <a14:m>
                  <m:oMath xmlns:m="http://schemas.openxmlformats.org/officeDocument/2006/math">
                    <m:r>
                      <a:rPr lang="en-US" sz="1467" b="0" i="1">
                        <a:latin typeface="Cambria Math" panose="02040503050406030204" pitchFamily="18" charset="0"/>
                      </a:rPr>
                      <m:t>𝐹𝐵</m:t>
                    </m:r>
                    <m:r>
                      <a:rPr lang="en-US" sz="1467" b="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467" b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1467" b="0" dirty="0"/>
              </a:p>
              <a:p>
                <a:pPr lvl="1"/>
                <a:endParaRPr lang="en-US" sz="1867" b="0" dirty="0"/>
              </a:p>
              <a:p>
                <a:pPr lvl="1"/>
                <a:endParaRPr lang="en-US" sz="1867" b="0" dirty="0"/>
              </a:p>
              <a:p>
                <a:pPr lvl="1"/>
                <a:endParaRPr lang="en-US" sz="1867" b="0" dirty="0"/>
              </a:p>
              <a:p>
                <a:pPr lvl="1"/>
                <a:endParaRPr lang="en-US" sz="1867" b="0" dirty="0"/>
              </a:p>
              <a:p>
                <a:pPr marL="0" indent="0">
                  <a:buNone/>
                </a:pPr>
                <a:endParaRPr lang="en-US" sz="2133" b="0" dirty="0"/>
              </a:p>
              <a:p>
                <a:pPr marL="0" indent="0">
                  <a:buNone/>
                </a:pPr>
                <a:r>
                  <a:rPr lang="en-US" sz="2133" b="0" dirty="0"/>
                  <a:t>	</a:t>
                </a:r>
              </a:p>
              <a:p>
                <a:pPr marL="0" indent="0">
                  <a:buNone/>
                </a:pPr>
                <a:endParaRPr lang="en-US" sz="2133" b="0" dirty="0"/>
              </a:p>
              <a:p>
                <a:pPr marL="0" indent="0">
                  <a:buNone/>
                </a:pPr>
                <a:endParaRPr lang="en-US" sz="2133" b="0" dirty="0"/>
              </a:p>
              <a:p>
                <a:pPr marL="0" indent="0">
                  <a:buNone/>
                </a:pPr>
                <a:r>
                  <a:rPr lang="en-US" sz="2133" b="0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C7AD3-AABA-2BA3-9C13-0AB2956657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17" y="481391"/>
                <a:ext cx="12159083" cy="5161880"/>
              </a:xfrm>
              <a:blipFill>
                <a:blip r:embed="rId3"/>
                <a:stretch>
                  <a:fillRect l="-351" t="-590" r="-451" b="-12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EBA459D-A3C8-3FED-CFB8-F1FD177E5131}"/>
                  </a:ext>
                </a:extLst>
              </p:cNvPr>
              <p:cNvSpPr/>
              <p:nvPr/>
            </p:nvSpPr>
            <p:spPr>
              <a:xfrm>
                <a:off x="528000" y="2663507"/>
                <a:ext cx="4416000" cy="900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</m:sSubSup>
                      <m:r>
                        <a:rPr lang="en-US" sz="18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unc>
                            <m:funcPr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1867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f>
                                    <m:fPr>
                                      <m:ctrlPr>
                                        <a:rPr lang="en-US" sz="186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6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en-US" sz="186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86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6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6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1867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EBA459D-A3C8-3FED-CFB8-F1FD177E5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00" y="2663507"/>
                <a:ext cx="4416000" cy="900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6644E6B-3B31-A397-8D5E-3D1F52A5CEC8}"/>
                  </a:ext>
                </a:extLst>
              </p:cNvPr>
              <p:cNvSpPr/>
              <p:nvPr/>
            </p:nvSpPr>
            <p:spPr>
              <a:xfrm>
                <a:off x="528000" y="3830265"/>
                <a:ext cx="4224000" cy="757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/>
                          </m:sSubSup>
                        </m:sub>
                      </m:sSub>
                      <m:r>
                        <a:rPr lang="en-US" sz="186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𝑂𝑝𝑡</m:t>
                              </m:r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𝑀𝑎𝑥</m:t>
                              </m:r>
                            </m:sub>
                          </m:sSub>
                        </m:num>
                        <m:den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m:rPr>
                          <m:nor/>
                        </m:rPr>
                        <a:rPr lang="en-US" sz="1867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m:rPr>
                          <m:nor/>
                        </m:rPr>
                        <a:rPr lang="en-US" sz="1867" dirty="0">
                          <a:solidFill>
                            <a:srgbClr val="000000"/>
                          </a:solidFill>
                          <a:latin typeface="Century Gothic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𝐷𝐼𝑛𝑑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86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𝐼𝑛𝑡</m:t>
                                  </m:r>
                                </m:sub>
                              </m:sSub>
                              <m: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867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6644E6B-3B31-A397-8D5E-3D1F52A5C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00" y="3830265"/>
                <a:ext cx="4224000" cy="757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725094-A203-77C3-C3D5-4BE6C19E32AF}"/>
                  </a:ext>
                </a:extLst>
              </p:cNvPr>
              <p:cNvSpPr txBox="1"/>
              <p:nvPr/>
            </p:nvSpPr>
            <p:spPr>
              <a:xfrm>
                <a:off x="6096000" y="4013873"/>
                <a:ext cx="2100834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𝑂𝑝𝑡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𝑀𝑎𝑥</m:t>
                          </m:r>
                        </m:sub>
                      </m:sSub>
                      <m:r>
                        <a:rPr lang="en-GB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Δx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725094-A203-77C3-C3D5-4BE6C19E3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13873"/>
                <a:ext cx="2100834" cy="390748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496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239E-5222-E6B0-7EB8-9C7EDA888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01B81071-DF9F-38BC-154E-0287F06637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00" y="400143"/>
            <a:ext cx="3875800" cy="2952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8108B32-293A-BEE8-B96B-9E10ADC43F6B}"/>
              </a:ext>
            </a:extLst>
          </p:cNvPr>
          <p:cNvSpPr/>
          <p:nvPr/>
        </p:nvSpPr>
        <p:spPr bwMode="auto">
          <a:xfrm>
            <a:off x="10032000" y="3042285"/>
            <a:ext cx="768000" cy="2301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>
              <a:latin typeface="Century Gothic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73C3A7-1D2A-2461-E1ED-40ACDA1F5ACA}"/>
              </a:ext>
            </a:extLst>
          </p:cNvPr>
          <p:cNvSpPr txBox="1"/>
          <p:nvPr/>
        </p:nvSpPr>
        <p:spPr>
          <a:xfrm>
            <a:off x="10067295" y="3051846"/>
            <a:ext cx="13959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0099FF"/>
                </a:solidFill>
                <a:latin typeface="Comic Sans MS" panose="030F0702030302020204" pitchFamily="66" charset="0"/>
              </a:rPr>
              <a:t>5.3 T: X2</a:t>
            </a:r>
            <a:endParaRPr lang="en-GB" sz="1333" b="1" dirty="0">
              <a:solidFill>
                <a:srgbClr val="0099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 descr="A graph of a function&#10;&#10;AI-generated content may be incorrect.">
            <a:extLst>
              <a:ext uri="{FF2B5EF4-FFF2-40B4-BE49-F238E27FC236}">
                <a16:creationId xmlns:a16="http://schemas.microsoft.com/office/drawing/2014/main" id="{1DD97C02-1E99-9073-A70E-165F7396C7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00" y="3353134"/>
            <a:ext cx="3875800" cy="2952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09FD8B-BFF2-3D2C-DA3C-B5FEE844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82600"/>
          </a:xfrm>
        </p:spPr>
        <p:txBody>
          <a:bodyPr/>
          <a:lstStyle/>
          <a:p>
            <a:r>
              <a:rPr lang="en-US" dirty="0"/>
              <a:t>Integration Time to Reach Relative Uncertainty &lt; 10%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D71E86-E6F5-17FB-F30A-33089266BB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17" y="481391"/>
                <a:ext cx="12159083" cy="5161880"/>
              </a:xfrm>
            </p:spPr>
            <p:txBody>
              <a:bodyPr/>
              <a:lstStyle/>
              <a:p>
                <a:r>
                  <a:rPr lang="en-US" sz="1867" b="0" dirty="0"/>
                  <a:t>Assumptions to estimate relative uncertainty </a:t>
                </a:r>
                <a:r>
                  <a:rPr lang="en-US" sz="1867" b="0" dirty="0" err="1"/>
                  <a:t>wrt</a:t>
                </a:r>
                <a:r>
                  <a:rPr lang="en-US" sz="1867" b="0" dirty="0"/>
                  <a:t>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𝐼𝑛𝑡</m:t>
                        </m:r>
                      </m:sub>
                    </m:sSub>
                  </m:oMath>
                </a14:m>
                <a:r>
                  <a:rPr lang="en-US" sz="1867" b="0" dirty="0"/>
                  <a:t>:</a:t>
                </a:r>
              </a:p>
              <a:p>
                <a:pPr lvl="1"/>
                <a:r>
                  <a:rPr lang="en-US" sz="1600" b="0" dirty="0"/>
                  <a:t>No windows, expansion joints, nor aperture D</a:t>
                </a:r>
              </a:p>
              <a:p>
                <a:pPr lvl="1"/>
                <a:r>
                  <a:rPr lang="en-US" sz="1600" b="0" dirty="0"/>
                  <a:t>Antenna pattern filled sufficiently by calibration sources</a:t>
                </a:r>
              </a:p>
              <a:p>
                <a:pPr lvl="1"/>
                <a:r>
                  <a:rPr lang="en-US" sz="1600" b="0" dirty="0"/>
                  <a:t>Emission spectra of calibration sources perfectly known </a:t>
                </a:r>
              </a:p>
              <a:p>
                <a:pPr marL="637101" lvl="1" indent="0">
                  <a:buNone/>
                </a:pPr>
                <a:r>
                  <a:rPr lang="en-US" sz="1600" b="0" dirty="0"/>
                  <a:t>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𝐻𝑆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=700</m:t>
                    </m:r>
                  </m:oMath>
                </a14:m>
                <a:r>
                  <a:rPr lang="en-US" sz="1600" b="0" dirty="0"/>
                  <a:t> C,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𝐶𝑆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1600" b="0" dirty="0"/>
                  <a:t> C)</a:t>
                </a:r>
              </a:p>
              <a:p>
                <a:pPr marL="637101" lvl="1" indent="0">
                  <a:buNone/>
                </a:pPr>
                <a:endParaRPr lang="en-US" sz="1600" b="0" dirty="0"/>
              </a:p>
              <a:p>
                <a:r>
                  <a:rPr lang="en-US" sz="1867" b="0" dirty="0"/>
                  <a:t>Relative uncertainty follows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Sup>
                          <m:sSubSupPr>
                            <m:ctrlPr>
                              <a:rPr lang="en-US" sz="186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67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/>
                        </m:sSubSup>
                      </m:sub>
                    </m:sSub>
                    <m:r>
                      <a:rPr lang="en-US" sz="1867" i="1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1867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67" b="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/>
                    </m:sSubSup>
                    <m:r>
                      <a:rPr lang="en-US" sz="1867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67" b="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67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67" b="0" dirty="0"/>
              </a:p>
              <a:p>
                <a:pPr lvl="1"/>
                <a:r>
                  <a:rPr lang="en-US" sz="1600" b="0" dirty="0"/>
                  <a:t>Problematic domain below 180 GHz: 24 – 48 h integration time needed</a:t>
                </a:r>
              </a:p>
              <a:p>
                <a:endParaRPr lang="en-US" sz="1867" b="0" dirty="0"/>
              </a:p>
              <a:p>
                <a:r>
                  <a:rPr lang="en-US" sz="1867" b="0" dirty="0" err="1"/>
                  <a:t>Te</a:t>
                </a:r>
                <a:r>
                  <a:rPr lang="en-US" sz="1867" b="0" dirty="0"/>
                  <a:t> profile domain affected most:</a:t>
                </a:r>
              </a:p>
              <a:p>
                <a:pPr lvl="1"/>
                <a:r>
                  <a:rPr lang="en-US" sz="1600" b="0" dirty="0"/>
                  <a:t>For full field of B = 5.3 T, LFS determined from O1 less certain</a:t>
                </a:r>
              </a:p>
              <a:p>
                <a:pPr lvl="1"/>
                <a:r>
                  <a:rPr lang="en-US" sz="1600" b="0" dirty="0"/>
                  <a:t>For half field of B = 2.65 T, LFS determined from X2 less certain</a:t>
                </a:r>
                <a:endParaRPr lang="en-US" sz="1867" b="0" dirty="0"/>
              </a:p>
              <a:p>
                <a:pPr lvl="1"/>
                <a:endParaRPr lang="en-US" sz="1600" b="0" dirty="0"/>
              </a:p>
              <a:p>
                <a:pPr marL="0" indent="0">
                  <a:buNone/>
                </a:pPr>
                <a:endParaRPr lang="en-US" sz="1867" b="0" dirty="0"/>
              </a:p>
              <a:p>
                <a:pPr marL="0" indent="0">
                  <a:buNone/>
                </a:pPr>
                <a:endParaRPr lang="en-US" sz="1867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D71E86-E6F5-17FB-F30A-33089266B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17" y="481391"/>
                <a:ext cx="12159083" cy="5161880"/>
              </a:xfrm>
              <a:blipFill>
                <a:blip r:embed="rId5"/>
                <a:stretch>
                  <a:fillRect l="-351" t="-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8F3FCDD-78B3-C24E-3008-DFAFC6A04766}"/>
              </a:ext>
            </a:extLst>
          </p:cNvPr>
          <p:cNvSpPr txBox="1"/>
          <p:nvPr/>
        </p:nvSpPr>
        <p:spPr>
          <a:xfrm>
            <a:off x="9881589" y="1125001"/>
            <a:ext cx="2193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99FF"/>
                </a:solidFill>
                <a:latin typeface="Comic Sans MS" panose="030F0702030302020204" pitchFamily="66" charset="0"/>
              </a:rPr>
              <a:t>Sensitivity differing</a:t>
            </a:r>
          </a:p>
          <a:p>
            <a:pPr algn="r"/>
            <a:r>
              <a:rPr lang="en-US" sz="1600" b="1" dirty="0">
                <a:solidFill>
                  <a:srgbClr val="0099FF"/>
                </a:solidFill>
                <a:latin typeface="Comic Sans MS" panose="030F0702030302020204" pitchFamily="66" charset="0"/>
              </a:rPr>
              <a:t>for-&amp; backward</a:t>
            </a:r>
          </a:p>
          <a:p>
            <a:pPr algn="r"/>
            <a:r>
              <a:rPr lang="en-US" sz="1600" b="1" dirty="0">
                <a:solidFill>
                  <a:srgbClr val="0099FF"/>
                </a:solidFill>
                <a:latin typeface="Comic Sans MS" panose="030F0702030302020204" pitchFamily="66" charset="0"/>
              </a:rPr>
              <a:t>motions FB=1</a:t>
            </a:r>
            <a:endParaRPr lang="en-GB" sz="1600" b="1" dirty="0">
              <a:solidFill>
                <a:srgbClr val="0099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51113-872F-A04A-7B54-03B88C374536}"/>
              </a:ext>
            </a:extLst>
          </p:cNvPr>
          <p:cNvSpPr txBox="1"/>
          <p:nvPr/>
        </p:nvSpPr>
        <p:spPr>
          <a:xfrm>
            <a:off x="10213410" y="4033186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99FF"/>
                </a:solidFill>
                <a:latin typeface="Comic Sans MS" panose="030F0702030302020204" pitchFamily="66" charset="0"/>
              </a:rPr>
              <a:t>Sensitivity same</a:t>
            </a:r>
          </a:p>
          <a:p>
            <a:pPr algn="r"/>
            <a:r>
              <a:rPr lang="en-US" sz="1600" b="1" dirty="0">
                <a:solidFill>
                  <a:srgbClr val="0099FF"/>
                </a:solidFill>
                <a:latin typeface="Comic Sans MS" panose="030F0702030302020204" pitchFamily="66" charset="0"/>
              </a:rPr>
              <a:t>for-&amp; backward </a:t>
            </a:r>
          </a:p>
          <a:p>
            <a:pPr algn="r"/>
            <a:r>
              <a:rPr lang="en-US" sz="1600" b="1" dirty="0">
                <a:solidFill>
                  <a:srgbClr val="0099FF"/>
                </a:solidFill>
                <a:latin typeface="Comic Sans MS" panose="030F0702030302020204" pitchFamily="66" charset="0"/>
              </a:rPr>
              <a:t>motions FB=1/2</a:t>
            </a:r>
            <a:endParaRPr lang="en-GB" sz="1600" b="1" dirty="0">
              <a:solidFill>
                <a:srgbClr val="0099FF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51CBD03-46C6-E5F7-C262-29BDE2373ADA}"/>
              </a:ext>
            </a:extLst>
          </p:cNvPr>
          <p:cNvSpPr/>
          <p:nvPr/>
        </p:nvSpPr>
        <p:spPr>
          <a:xfrm rot="16200000">
            <a:off x="9312000" y="2537452"/>
            <a:ext cx="192000" cy="105600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C1B055-AC7C-1B01-988A-CF8EBD7E52F2}"/>
              </a:ext>
            </a:extLst>
          </p:cNvPr>
          <p:cNvSpPr txBox="1"/>
          <p:nvPr/>
        </p:nvSpPr>
        <p:spPr>
          <a:xfrm>
            <a:off x="8712543" y="3038342"/>
            <a:ext cx="2496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0099FF"/>
                </a:solidFill>
                <a:latin typeface="Comic Sans MS" panose="030F0702030302020204" pitchFamily="66" charset="0"/>
              </a:rPr>
              <a:t>5.3 T: O1</a:t>
            </a:r>
            <a:endParaRPr lang="en-GB" sz="1333" b="1" dirty="0">
              <a:solidFill>
                <a:srgbClr val="0099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25404643-72EB-F198-BF8E-310EBCBEF239}"/>
              </a:ext>
            </a:extLst>
          </p:cNvPr>
          <p:cNvSpPr/>
          <p:nvPr/>
        </p:nvSpPr>
        <p:spPr>
          <a:xfrm rot="5400000">
            <a:off x="9312000" y="2827252"/>
            <a:ext cx="192000" cy="105600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AC143D3B-647C-086F-F1B7-ED77203AC027}"/>
              </a:ext>
            </a:extLst>
          </p:cNvPr>
          <p:cNvSpPr/>
          <p:nvPr/>
        </p:nvSpPr>
        <p:spPr>
          <a:xfrm rot="16200000">
            <a:off x="10674441" y="2280093"/>
            <a:ext cx="192003" cy="157071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D51790C0-59C0-E57F-AF0C-8E998A8BD57D}"/>
              </a:ext>
            </a:extLst>
          </p:cNvPr>
          <p:cNvSpPr/>
          <p:nvPr/>
        </p:nvSpPr>
        <p:spPr>
          <a:xfrm rot="5400000">
            <a:off x="10672483" y="2567934"/>
            <a:ext cx="195920" cy="157071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9423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938A7-9707-EF89-4544-D55EE9F47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10BC-5186-149D-E148-687EB7F8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Experimental/Design Suggestions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FAD4F-FCD3-7A8A-A97D-39936AA424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50720"/>
                <a:ext cx="9563100" cy="484949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Measurement of </a:t>
                </a:r>
                <a:r>
                  <a:rPr lang="en-US" b="1" dirty="0"/>
                  <a:t>Transmission Line </a:t>
                </a:r>
                <a:r>
                  <a:rPr lang="en-US" dirty="0"/>
                  <a:t>at multiple lengths to pin down contributions of higher order modes, misalignments, etc.</a:t>
                </a:r>
              </a:p>
              <a:p>
                <a:pPr lvl="1"/>
                <a:r>
                  <a:rPr lang="en-US" dirty="0"/>
                  <a:t>Attenuation much larger than literature needs to be explained.</a:t>
                </a:r>
              </a:p>
              <a:p>
                <a:r>
                  <a:rPr lang="en-US" dirty="0"/>
                  <a:t>Investigate impact of antenna component </a:t>
                </a:r>
                <a:r>
                  <a:rPr lang="en-US" b="1" dirty="0"/>
                  <a:t>misalignment</a:t>
                </a:r>
                <a:r>
                  <a:rPr lang="en-US" dirty="0"/>
                  <a:t> on sensitivity (below 200 GHz)</a:t>
                </a:r>
              </a:p>
              <a:p>
                <a:r>
                  <a:rPr lang="en-US" dirty="0"/>
                  <a:t>Characterize impact of shutter mirror and incomplete antenna pattern on validity of calibration (below 120 GHz)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𝒑𝒍𝒂𝒔𝒎𝒂</m:t>
                        </m:r>
                      </m:sub>
                    </m:sSub>
                  </m:oMath>
                </a14:m>
                <a:r>
                  <a:rPr lang="en-US" b="1" dirty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𝒄𝒂𝒍𝒊𝒃𝒓𝒂𝒕𝒊𝒐𝒏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FAD4F-FCD3-7A8A-A97D-39936AA424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50720"/>
                <a:ext cx="9563100" cy="4849496"/>
              </a:xfrm>
              <a:blipFill>
                <a:blip r:embed="rId3"/>
                <a:stretch>
                  <a:fillRect l="-1148" t="-2136" r="-1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E33F659-D522-D2AA-CB57-4C7D58B163BE}"/>
              </a:ext>
            </a:extLst>
          </p:cNvPr>
          <p:cNvGrpSpPr/>
          <p:nvPr/>
        </p:nvGrpSpPr>
        <p:grpSpPr>
          <a:xfrm>
            <a:off x="10055158" y="1854521"/>
            <a:ext cx="2033209" cy="975207"/>
            <a:chOff x="5122091" y="1190171"/>
            <a:chExt cx="7070633" cy="3391353"/>
          </a:xfrm>
        </p:grpSpPr>
        <p:pic>
          <p:nvPicPr>
            <p:cNvPr id="8" name="Picture 7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35B272B8-C161-A09C-C00B-480E4936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1" b="40165"/>
            <a:stretch>
              <a:fillRect/>
            </a:stretch>
          </p:blipFill>
          <p:spPr>
            <a:xfrm>
              <a:off x="5122091" y="1190171"/>
              <a:ext cx="7069909" cy="3391353"/>
            </a:xfrm>
            <a:prstGeom prst="rect">
              <a:avLst/>
            </a:prstGeom>
          </p:spPr>
        </p:pic>
        <p:pic>
          <p:nvPicPr>
            <p:cNvPr id="9" name="Picture 8" descr="A graph of a frequency&#10;&#10;AI-generated content may be incorrect.">
              <a:extLst>
                <a:ext uri="{FF2B5EF4-FFF2-40B4-BE49-F238E27FC236}">
                  <a16:creationId xmlns:a16="http://schemas.microsoft.com/office/drawing/2014/main" id="{46744A14-668A-D1C2-4AB9-9C78B813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6" t="82690" b="1940"/>
            <a:stretch>
              <a:fillRect/>
            </a:stretch>
          </p:blipFill>
          <p:spPr>
            <a:xfrm>
              <a:off x="5791924" y="3710387"/>
              <a:ext cx="6400800" cy="871137"/>
            </a:xfrm>
            <a:prstGeom prst="rect">
              <a:avLst/>
            </a:prstGeom>
          </p:spPr>
        </p:pic>
      </p:grpSp>
      <p:pic>
        <p:nvPicPr>
          <p:cNvPr id="5" name="Picture 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8B6C0843-5948-1888-DD95-F088BA8A0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58" y="3551890"/>
            <a:ext cx="1978048" cy="13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2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32515-11F9-B1FA-56B7-DA0EA7A99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35C8-A4D9-9A03-BF47-8534264B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Improvements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21CC8-CDF8-157F-8F84-F4F1AF07E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720"/>
            <a:ext cx="9563100" cy="4849496"/>
          </a:xfrm>
        </p:spPr>
        <p:txBody>
          <a:bodyPr>
            <a:normAutofit/>
          </a:bodyPr>
          <a:lstStyle/>
          <a:p>
            <a:r>
              <a:rPr lang="en-US" dirty="0"/>
              <a:t>Add </a:t>
            </a:r>
            <a:r>
              <a:rPr lang="en-US" b="1" dirty="0"/>
              <a:t>windows, gap losses, and power splitter </a:t>
            </a:r>
            <a:r>
              <a:rPr lang="en-US" dirty="0"/>
              <a:t>to sensitivity estimate. (straightforward)</a:t>
            </a:r>
          </a:p>
          <a:p>
            <a:r>
              <a:rPr lang="en-US" dirty="0"/>
              <a:t>Refine </a:t>
            </a:r>
            <a:r>
              <a:rPr lang="en-US" b="1" dirty="0"/>
              <a:t>Bayesian method</a:t>
            </a:r>
            <a:r>
              <a:rPr lang="en-US" dirty="0"/>
              <a:t>. Uncertainty in O1/X2 domain is very high. </a:t>
            </a:r>
          </a:p>
          <a:p>
            <a:pPr lvl="1"/>
            <a:r>
              <a:rPr lang="en-US" dirty="0"/>
              <a:t>&gt;15mm tails on interferogram seem spurious.</a:t>
            </a:r>
          </a:p>
          <a:p>
            <a:r>
              <a:rPr lang="en-US" dirty="0" err="1"/>
              <a:t>Analyse</a:t>
            </a:r>
            <a:r>
              <a:rPr lang="en-US" dirty="0"/>
              <a:t> both antenna and waveguide while taking into account </a:t>
            </a:r>
            <a:r>
              <a:rPr lang="en-US" b="1" dirty="0"/>
              <a:t>higher order modes</a:t>
            </a:r>
            <a:r>
              <a:rPr lang="en-US" dirty="0"/>
              <a:t>. The waveguide is </a:t>
            </a:r>
            <a:r>
              <a:rPr lang="en-US" dirty="0" err="1"/>
              <a:t>overmoded</a:t>
            </a:r>
            <a:r>
              <a:rPr lang="en-US" dirty="0"/>
              <a:t>!</a:t>
            </a:r>
          </a:p>
        </p:txBody>
      </p:sp>
      <p:pic>
        <p:nvPicPr>
          <p:cNvPr id="4" name="Picture 3" descr="A graph of a graph showing different colors&#10;&#10;AI-generated content may be incorrect.">
            <a:extLst>
              <a:ext uri="{FF2B5EF4-FFF2-40B4-BE49-F238E27FC236}">
                <a16:creationId xmlns:a16="http://schemas.microsoft.com/office/drawing/2014/main" id="{1C049F08-0006-D2CF-5031-9DA0F0B9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869" y="2038898"/>
            <a:ext cx="2043113" cy="1362075"/>
          </a:xfrm>
          <a:prstGeom prst="rect">
            <a:avLst/>
          </a:prstGeom>
        </p:spPr>
      </p:pic>
      <p:pic>
        <p:nvPicPr>
          <p:cNvPr id="6" name="Picture 5" descr="A colorfully colored pattern&#10;&#10;AI-generated content may be incorrect.">
            <a:extLst>
              <a:ext uri="{FF2B5EF4-FFF2-40B4-BE49-F238E27FC236}">
                <a16:creationId xmlns:a16="http://schemas.microsoft.com/office/drawing/2014/main" id="{4BA2EA88-39E0-0659-A690-A32C24C86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83" y="3537375"/>
            <a:ext cx="1252537" cy="12525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B0F640-643B-768D-9BD3-B5F1471C83BD}"/>
              </a:ext>
            </a:extLst>
          </p:cNvPr>
          <p:cNvGrpSpPr/>
          <p:nvPr/>
        </p:nvGrpSpPr>
        <p:grpSpPr>
          <a:xfrm>
            <a:off x="10924601" y="1198584"/>
            <a:ext cx="169544" cy="703912"/>
            <a:chOff x="10963656" y="5610225"/>
            <a:chExt cx="169544" cy="70391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E01582-0253-3E6A-BD9B-F2981C8FBE0F}"/>
                </a:ext>
              </a:extLst>
            </p:cNvPr>
            <p:cNvSpPr/>
            <p:nvPr/>
          </p:nvSpPr>
          <p:spPr>
            <a:xfrm>
              <a:off x="10963656" y="5610225"/>
              <a:ext cx="45719" cy="70391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44462EB-5280-C33B-BA2B-DBB7D032CA1D}"/>
                </a:ext>
              </a:extLst>
            </p:cNvPr>
            <p:cNvSpPr/>
            <p:nvPr/>
          </p:nvSpPr>
          <p:spPr>
            <a:xfrm>
              <a:off x="11087481" y="5610225"/>
              <a:ext cx="45719" cy="70391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89728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8B78-04D1-BA08-5756-CBB58C66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BDC8-FC4D-42E0-3527-FC8FDC42D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[1] </a:t>
            </a:r>
            <a:r>
              <a:rPr lang="en-GB" dirty="0"/>
              <a:t>Schmuck, Stefan. </a:t>
            </a:r>
            <a:r>
              <a:rPr lang="en-GB" i="1" dirty="0"/>
              <a:t>Bayesian Inference for Microwave Diagnostics at Joint European Torus</a:t>
            </a:r>
            <a:r>
              <a:rPr lang="en-GB" dirty="0"/>
              <a:t>. Diss. KTH Royal Institute of Technology, 2022.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[2] </a:t>
            </a:r>
            <a:r>
              <a:rPr lang="en-GB" dirty="0"/>
              <a:t>Schmuck, Stefan, et al. "Electron cyclotron emission measurements on JET: Michelson interferometer, new absolute calibration, and determination of electron temperature." </a:t>
            </a:r>
            <a:r>
              <a:rPr lang="en-GB" i="1" dirty="0"/>
              <a:t>Review of Scientific Instruments</a:t>
            </a:r>
            <a:r>
              <a:rPr lang="en-GB" dirty="0"/>
              <a:t> 83.12 (2012).</a:t>
            </a:r>
          </a:p>
          <a:p>
            <a:pPr marL="0" indent="0">
              <a:buNone/>
            </a:pPr>
            <a:r>
              <a:rPr lang="en-GB" b="1" dirty="0"/>
              <a:t>[3] </a:t>
            </a:r>
            <a:r>
              <a:rPr lang="en-GB" dirty="0"/>
              <a:t>Schmuck, Stefan, and Jakob Svensson. "Fourier spectroscopy: a Bayesian way." </a:t>
            </a:r>
            <a:r>
              <a:rPr lang="en-GB" i="1" dirty="0"/>
              <a:t>International Journal of Spectroscopy</a:t>
            </a:r>
            <a:r>
              <a:rPr lang="en-GB" dirty="0"/>
              <a:t> 2017.1 (2017): 9265084.</a:t>
            </a:r>
          </a:p>
          <a:p>
            <a:pPr marL="0" indent="0">
              <a:buNone/>
            </a:pPr>
            <a:r>
              <a:rPr lang="en-GB" b="1" dirty="0"/>
              <a:t>[4]</a:t>
            </a:r>
            <a:r>
              <a:rPr lang="en-GB" dirty="0"/>
              <a:t> Pastor, Orlando. “Introduction to 55.F1” </a:t>
            </a:r>
            <a:r>
              <a:rPr lang="en-GB" i="1" dirty="0"/>
              <a:t>ITER IDM</a:t>
            </a:r>
            <a:r>
              <a:rPr lang="en-GB" dirty="0"/>
              <a:t>: </a:t>
            </a:r>
            <a:r>
              <a:rPr lang="en-US" dirty="0"/>
              <a:t>7W4TZC.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540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5EF7A-B93D-7660-104E-3545B7B6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2F4174D-E81C-44D7-57C1-9EF29FD4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8544"/>
            <a:ext cx="2558473" cy="71945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49E172-216D-DEEA-9310-9095F09BB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481850"/>
              </p:ext>
            </p:extLst>
          </p:nvPr>
        </p:nvGraphicFramePr>
        <p:xfrm>
          <a:off x="6772274" y="4713888"/>
          <a:ext cx="5419726" cy="2144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6375">
                  <a:extLst>
                    <a:ext uri="{9D8B030D-6E8A-4147-A177-3AD203B41FA5}">
                      <a16:colId xmlns:a16="http://schemas.microsoft.com/office/drawing/2014/main" val="3660551273"/>
                    </a:ext>
                  </a:extLst>
                </a:gridCol>
                <a:gridCol w="1123951">
                  <a:extLst>
                    <a:ext uri="{9D8B030D-6E8A-4147-A177-3AD203B41FA5}">
                      <a16:colId xmlns:a16="http://schemas.microsoft.com/office/drawing/2014/main" val="3817577059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86188470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290258156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397772126"/>
                    </a:ext>
                  </a:extLst>
                </a:gridCol>
              </a:tblGrid>
              <a:tr h="2995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Path</a:t>
                      </a:r>
                      <a:endParaRPr lang="en-GB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Length [m]</a:t>
                      </a:r>
                      <a:endParaRPr lang="en-GB" sz="1400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Attenuation at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32868"/>
                  </a:ext>
                </a:extLst>
              </a:tr>
              <a:tr h="2995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500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1000 GHz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75721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b="1" dirty="0"/>
                        <a:t>Radial X-mode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16%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 1.2%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0.66%</a:t>
                      </a:r>
                      <a:endParaRPr lang="en-GB" sz="14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9195893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Radial O-mode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77885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r>
                        <a:rPr lang="en-US" sz="1400" b="1" dirty="0"/>
                        <a:t>Oblique X-mode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417190"/>
                  </a:ext>
                </a:extLst>
              </a:tr>
              <a:tr h="383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Oblique O-mode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1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859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917DF-8796-EC43-644F-E9A5800A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09C48BEA-4892-2755-7006-BF0FB031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0BE0EA-2416-D975-ACE2-5246E6B1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19" y="6141048"/>
            <a:ext cx="2549568" cy="7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40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F611A-BF06-4CEF-17BE-62C5EE84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73CD7C0C-FD0E-ECFB-D36F-46037B1A7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048"/>
            <a:ext cx="2549568" cy="7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17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1694C-BD0C-9485-1C3E-73B427AD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1529-DA38-158E-DBB6-AA22C9A2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D7EC63-6737-E89E-0AA6-F3193F8EFC41}"/>
              </a:ext>
            </a:extLst>
          </p:cNvPr>
          <p:cNvCxnSpPr>
            <a:cxnSpLocks/>
            <a:stCxn id="4" idx="3"/>
            <a:endCxn id="6" idx="3"/>
          </p:cNvCxnSpPr>
          <p:nvPr/>
        </p:nvCxnSpPr>
        <p:spPr>
          <a:xfrm>
            <a:off x="3705621" y="4315693"/>
            <a:ext cx="6533450" cy="1"/>
          </a:xfrm>
          <a:prstGeom prst="line">
            <a:avLst/>
          </a:prstGeom>
          <a:ln w="25400">
            <a:solidFill>
              <a:schemeClr val="dk1">
                <a:alpha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64A4E4-F45F-DD81-8E8E-785DCCC57B13}"/>
              </a:ext>
            </a:extLst>
          </p:cNvPr>
          <p:cNvCxnSpPr>
            <a:cxnSpLocks/>
            <a:stCxn id="24" idx="3"/>
            <a:endCxn id="26" idx="3"/>
          </p:cNvCxnSpPr>
          <p:nvPr/>
        </p:nvCxnSpPr>
        <p:spPr>
          <a:xfrm>
            <a:off x="3705621" y="4315693"/>
            <a:ext cx="6533450" cy="1"/>
          </a:xfrm>
          <a:prstGeom prst="line">
            <a:avLst/>
          </a:prstGeom>
          <a:ln w="25400">
            <a:solidFill>
              <a:schemeClr val="bg1">
                <a:alpha val="8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81A7336-2449-0C0A-3FA6-8F809BFAC351}"/>
              </a:ext>
            </a:extLst>
          </p:cNvPr>
          <p:cNvSpPr/>
          <p:nvPr/>
        </p:nvSpPr>
        <p:spPr>
          <a:xfrm rot="5400000">
            <a:off x="3748378" y="3485537"/>
            <a:ext cx="1574798" cy="1660312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r>
              <a:rPr lang="en-US" sz="2400" dirty="0"/>
              <a:t>        Antenna</a:t>
            </a:r>
            <a:endParaRPr lang="en-GB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2C9F8-AC46-6B2B-49F1-F1FF1E6371CF}"/>
              </a:ext>
            </a:extLst>
          </p:cNvPr>
          <p:cNvSpPr/>
          <p:nvPr/>
        </p:nvSpPr>
        <p:spPr>
          <a:xfrm>
            <a:off x="5902033" y="3846949"/>
            <a:ext cx="2346037" cy="9374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Transmission Line</a:t>
            </a:r>
            <a:endParaRPr lang="en-GB" sz="2400" dirty="0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ABCF90E7-A561-9518-5E0E-29C3A547D291}"/>
              </a:ext>
            </a:extLst>
          </p:cNvPr>
          <p:cNvSpPr/>
          <p:nvPr/>
        </p:nvSpPr>
        <p:spPr>
          <a:xfrm>
            <a:off x="8811878" y="3602097"/>
            <a:ext cx="1427193" cy="1427193"/>
          </a:xfrm>
          <a:prstGeom prst="plus">
            <a:avLst>
              <a:gd name="adj" fmla="val 3017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FTS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040331AF-D40D-0D6C-6658-248D2FB73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329" y="4820518"/>
                <a:ext cx="720725" cy="684212"/>
              </a:xfrm>
              <a:prstGeom prst="ellipse">
                <a:avLst/>
              </a:prstGeom>
              <a:solidFill>
                <a:srgbClr val="61BCE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040331AF-D40D-0D6C-6658-248D2FB73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0329" y="4820518"/>
                <a:ext cx="720725" cy="68421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10">
                <a:extLst>
                  <a:ext uri="{FF2B5EF4-FFF2-40B4-BE49-F238E27FC236}">
                    <a16:creationId xmlns:a16="http://schemas.microsoft.com/office/drawing/2014/main" id="{0D5FC807-9F30-ECB9-8F59-ED9C8E3B4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329" y="3128243"/>
                <a:ext cx="720725" cy="684212"/>
              </a:xfrm>
              <a:prstGeom prst="ellipse">
                <a:avLst/>
              </a:prstGeom>
              <a:solidFill>
                <a:srgbClr val="FF7D7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8" name="Oval 10">
                <a:extLst>
                  <a:ext uri="{FF2B5EF4-FFF2-40B4-BE49-F238E27FC236}">
                    <a16:creationId xmlns:a16="http://schemas.microsoft.com/office/drawing/2014/main" id="{0D5FC807-9F30-ECB9-8F59-ED9C8E3B4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0329" y="3128243"/>
                <a:ext cx="720725" cy="6842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19">
            <a:extLst>
              <a:ext uri="{FF2B5EF4-FFF2-40B4-BE49-F238E27FC236}">
                <a16:creationId xmlns:a16="http://schemas.microsoft.com/office/drawing/2014/main" id="{4F839132-4BDD-DB09-77B0-54F4EB2049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1767" y="4068043"/>
            <a:ext cx="539750" cy="539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20">
            <a:extLst>
              <a:ext uri="{FF2B5EF4-FFF2-40B4-BE49-F238E27FC236}">
                <a16:creationId xmlns:a16="http://schemas.microsoft.com/office/drawing/2014/main" id="{4C4EE86C-B047-DCA0-F0AB-2A2202AAD8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9104" y="3885480"/>
            <a:ext cx="1588" cy="434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21">
            <a:extLst>
              <a:ext uri="{FF2B5EF4-FFF2-40B4-BE49-F238E27FC236}">
                <a16:creationId xmlns:a16="http://schemas.microsoft.com/office/drawing/2014/main" id="{AF230FFE-0E69-8770-C597-EAB7F3BBA6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9104" y="4320455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22">
            <a:extLst>
              <a:ext uri="{FF2B5EF4-FFF2-40B4-BE49-F238E27FC236}">
                <a16:creationId xmlns:a16="http://schemas.microsoft.com/office/drawing/2014/main" id="{2E3E69D9-1FB9-867A-2CAE-444676DC8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692" y="4315693"/>
            <a:ext cx="15113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AACD8F0-6678-2282-B2EE-137B1BF19907}"/>
              </a:ext>
            </a:extLst>
          </p:cNvPr>
          <p:cNvSpPr/>
          <p:nvPr/>
        </p:nvSpPr>
        <p:spPr>
          <a:xfrm rot="5400000">
            <a:off x="3748378" y="3485537"/>
            <a:ext cx="1574798" cy="1660312"/>
          </a:xfrm>
          <a:prstGeom prst="triangl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endParaRPr lang="en-GB" sz="24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AD95B14-4587-9FC5-9D37-3D226F7B6D34}"/>
              </a:ext>
            </a:extLst>
          </p:cNvPr>
          <p:cNvSpPr/>
          <p:nvPr/>
        </p:nvSpPr>
        <p:spPr>
          <a:xfrm>
            <a:off x="5902033" y="3846949"/>
            <a:ext cx="2346037" cy="93749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E65B16EB-AA23-2029-CC77-D6EF543FEC06}"/>
              </a:ext>
            </a:extLst>
          </p:cNvPr>
          <p:cNvSpPr/>
          <p:nvPr/>
        </p:nvSpPr>
        <p:spPr>
          <a:xfrm>
            <a:off x="8811878" y="3602097"/>
            <a:ext cx="1427193" cy="1427193"/>
          </a:xfrm>
          <a:prstGeom prst="plus">
            <a:avLst>
              <a:gd name="adj" fmla="val 3017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GB" dirty="0"/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746C3829-510A-DEF3-7853-0655EDA3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329" y="4820518"/>
            <a:ext cx="720725" cy="684212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599E3E17-AB6E-D1AA-490E-9847E976B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329" y="3128243"/>
            <a:ext cx="720725" cy="684212"/>
          </a:xfrm>
          <a:prstGeom prst="ellipse">
            <a:avLst/>
          </a:prstGeom>
          <a:solidFill>
            <a:schemeClr val="bg1">
              <a:alpha val="8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2978A44F-3D25-DF7C-AFF6-013631C1FF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1767" y="4068043"/>
            <a:ext cx="539750" cy="539750"/>
          </a:xfrm>
          <a:prstGeom prst="line">
            <a:avLst/>
          </a:prstGeom>
          <a:noFill/>
          <a:ln w="25400">
            <a:solidFill>
              <a:schemeClr val="bg1">
                <a:alpha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D0B61CCE-5E6F-CB12-B053-CD2FCB7CF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9104" y="3885480"/>
            <a:ext cx="1588" cy="434975"/>
          </a:xfrm>
          <a:prstGeom prst="line">
            <a:avLst/>
          </a:prstGeom>
          <a:noFill/>
          <a:ln w="25400">
            <a:solidFill>
              <a:schemeClr val="bg1">
                <a:alpha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FD0D1180-4A47-9838-E0E5-182AEA0E01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9104" y="4320455"/>
            <a:ext cx="0" cy="431800"/>
          </a:xfrm>
          <a:prstGeom prst="line">
            <a:avLst/>
          </a:prstGeom>
          <a:noFill/>
          <a:ln w="25400">
            <a:solidFill>
              <a:schemeClr val="bg1">
                <a:alpha val="8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D824DCF7-BEAD-E3D4-EA75-EA8CC16E9E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692" y="4315693"/>
            <a:ext cx="1511300" cy="1587"/>
          </a:xfrm>
          <a:prstGeom prst="line">
            <a:avLst/>
          </a:prstGeom>
          <a:noFill/>
          <a:ln w="25400">
            <a:solidFill>
              <a:schemeClr val="bg1">
                <a:alpha val="8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96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6A5DB68F-8B39-9BD2-931A-AF61A138D379}"/>
              </a:ext>
            </a:extLst>
          </p:cNvPr>
          <p:cNvSpPr/>
          <p:nvPr/>
        </p:nvSpPr>
        <p:spPr>
          <a:xfrm>
            <a:off x="-1896418" y="250123"/>
            <a:ext cx="6930206" cy="6850170"/>
          </a:xfrm>
          <a:prstGeom prst="donut">
            <a:avLst>
              <a:gd name="adj" fmla="val 28125"/>
            </a:avLst>
          </a:prstGeom>
          <a:gradFill flip="none" rotWithShape="1">
            <a:gsLst>
              <a:gs pos="14000">
                <a:schemeClr val="tx1"/>
              </a:gs>
              <a:gs pos="56000">
                <a:srgbClr val="FF479A"/>
              </a:gs>
              <a:gs pos="48000">
                <a:srgbClr val="FF00FF"/>
              </a:gs>
              <a:gs pos="8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14D1E4-69AE-23D6-C661-D170D4378270}"/>
              </a:ext>
            </a:extLst>
          </p:cNvPr>
          <p:cNvCxnSpPr>
            <a:cxnSpLocks/>
          </p:cNvCxnSpPr>
          <p:nvPr/>
        </p:nvCxnSpPr>
        <p:spPr>
          <a:xfrm flipH="1">
            <a:off x="3133227" y="3675207"/>
            <a:ext cx="4118506" cy="1"/>
          </a:xfrm>
          <a:prstGeom prst="line">
            <a:avLst/>
          </a:prstGeom>
          <a:ln w="38100">
            <a:prstDash val="sysDash"/>
          </a:ln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A40799-91B4-2AB6-6012-54990FF86793}"/>
              </a:ext>
            </a:extLst>
          </p:cNvPr>
          <p:cNvCxnSpPr>
            <a:cxnSpLocks/>
          </p:cNvCxnSpPr>
          <p:nvPr/>
        </p:nvCxnSpPr>
        <p:spPr>
          <a:xfrm flipH="1">
            <a:off x="2906983" y="3675207"/>
            <a:ext cx="4344750" cy="737130"/>
          </a:xfrm>
          <a:prstGeom prst="line">
            <a:avLst/>
          </a:prstGeom>
          <a:ln w="38100">
            <a:prstDash val="sysDash"/>
          </a:ln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37D4C6-5BFB-362D-CFFC-7B12BBB728B9}"/>
              </a:ext>
            </a:extLst>
          </p:cNvPr>
          <p:cNvSpPr txBox="1"/>
          <p:nvPr/>
        </p:nvSpPr>
        <p:spPr>
          <a:xfrm>
            <a:off x="5037155" y="2460468"/>
            <a:ext cx="247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Radial sightline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DA504-EAF0-9D19-FC6B-73279B477C14}"/>
              </a:ext>
            </a:extLst>
          </p:cNvPr>
          <p:cNvSpPr txBox="1"/>
          <p:nvPr/>
        </p:nvSpPr>
        <p:spPr>
          <a:xfrm>
            <a:off x="4908915" y="4544572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Oblique sightline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CF970D-BC67-CC9D-F9F2-D6E7CC5D74F0}"/>
              </a:ext>
            </a:extLst>
          </p:cNvPr>
          <p:cNvCxnSpPr/>
          <p:nvPr/>
        </p:nvCxnSpPr>
        <p:spPr>
          <a:xfrm flipH="1">
            <a:off x="6862713" y="3213294"/>
            <a:ext cx="778040" cy="9238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E4528E31-86A2-71A1-300C-302B1DF11FF0}"/>
              </a:ext>
            </a:extLst>
          </p:cNvPr>
          <p:cNvSpPr txBox="1">
            <a:spLocks/>
          </p:cNvSpPr>
          <p:nvPr/>
        </p:nvSpPr>
        <p:spPr>
          <a:xfrm>
            <a:off x="4694548" y="365125"/>
            <a:ext cx="66592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Sightlines and Polarizations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83297F-EB23-E335-CEE4-636DCCF5B9BA}"/>
              </a:ext>
            </a:extLst>
          </p:cNvPr>
          <p:cNvSpPr txBox="1"/>
          <p:nvPr/>
        </p:nvSpPr>
        <p:spPr>
          <a:xfrm>
            <a:off x="8878442" y="2465433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Mainly-X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A0BBE9-FEBB-9A9C-0069-4ACF22138112}"/>
              </a:ext>
            </a:extLst>
          </p:cNvPr>
          <p:cNvSpPr txBox="1"/>
          <p:nvPr/>
        </p:nvSpPr>
        <p:spPr>
          <a:xfrm>
            <a:off x="8854397" y="4544572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Mainly-O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C899FA-7BB0-391A-7500-59B8BE4BBA45}"/>
              </a:ext>
            </a:extLst>
          </p:cNvPr>
          <p:cNvCxnSpPr>
            <a:cxnSpLocks/>
          </p:cNvCxnSpPr>
          <p:nvPr/>
        </p:nvCxnSpPr>
        <p:spPr>
          <a:xfrm flipH="1">
            <a:off x="7350953" y="3538260"/>
            <a:ext cx="3716115" cy="0"/>
          </a:xfrm>
          <a:prstGeom prst="line">
            <a:avLst/>
          </a:prstGeom>
          <a:ln w="127000" cmpd="dbl">
            <a:prstDash val="sysDash"/>
          </a:ln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8CDA9C-B382-5D68-429E-82D7719C7543}"/>
              </a:ext>
            </a:extLst>
          </p:cNvPr>
          <p:cNvCxnSpPr>
            <a:cxnSpLocks/>
          </p:cNvCxnSpPr>
          <p:nvPr/>
        </p:nvCxnSpPr>
        <p:spPr>
          <a:xfrm flipH="1">
            <a:off x="7106833" y="3823162"/>
            <a:ext cx="3960235" cy="0"/>
          </a:xfrm>
          <a:prstGeom prst="line">
            <a:avLst/>
          </a:prstGeom>
          <a:ln w="127000" cmpd="dbl">
            <a:prstDash val="sysDash"/>
          </a:ln>
          <a:effectLst>
            <a:glow rad="88900">
              <a:schemeClr val="bg1"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99A0C29-4B40-FAD8-70A4-49E09685CD21}"/>
              </a:ext>
            </a:extLst>
          </p:cNvPr>
          <p:cNvSpPr txBox="1"/>
          <p:nvPr/>
        </p:nvSpPr>
        <p:spPr>
          <a:xfrm>
            <a:off x="11277828" y="3413597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×4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5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diagram of a circuit&#10;&#10;Description automatically generated">
            <a:extLst>
              <a:ext uri="{FF2B5EF4-FFF2-40B4-BE49-F238E27FC236}">
                <a16:creationId xmlns:a16="http://schemas.microsoft.com/office/drawing/2014/main" id="{4811C105-09E4-F862-9D62-9E13823876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9935" y="1290799"/>
            <a:ext cx="6945746" cy="4904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BB25BF-AAF5-4259-C0CF-EFE451526B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Feeding into diagnostic backends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8E003-A5C6-785D-65B8-3199D795FB02}"/>
              </a:ext>
            </a:extLst>
          </p:cNvPr>
          <p:cNvSpPr txBox="1"/>
          <p:nvPr/>
        </p:nvSpPr>
        <p:spPr>
          <a:xfrm rot="12662">
            <a:off x="6895665" y="6134271"/>
            <a:ext cx="3662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2 Fourier Transform Spectrometers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2 Heterodyne Radiometers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AB405-867A-6CEE-69AD-D06027F15F3A}"/>
              </a:ext>
            </a:extLst>
          </p:cNvPr>
          <p:cNvSpPr txBox="1"/>
          <p:nvPr/>
        </p:nvSpPr>
        <p:spPr>
          <a:xfrm>
            <a:off x="9192940" y="150602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70</a:t>
            </a:r>
            <a:r>
              <a:rPr lang="en-US" altLang="ja-JP" dirty="0"/>
              <a:t>–</a:t>
            </a:r>
            <a:r>
              <a:rPr lang="en-GB" dirty="0"/>
              <a:t>1000 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09AC8-A192-3AC2-FAEA-2482DAEBF1A1}"/>
              </a:ext>
            </a:extLst>
          </p:cNvPr>
          <p:cNvSpPr txBox="1"/>
          <p:nvPr/>
        </p:nvSpPr>
        <p:spPr>
          <a:xfrm>
            <a:off x="8944745" y="843240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Spectral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0F4E3-BA0E-4827-BC16-AA8D9CCD33AE}"/>
              </a:ext>
            </a:extLst>
          </p:cNvPr>
          <p:cNvSpPr txBox="1"/>
          <p:nvPr/>
        </p:nvSpPr>
        <p:spPr>
          <a:xfrm>
            <a:off x="9192940" y="5572276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70</a:t>
            </a:r>
            <a:r>
              <a:rPr lang="en-US" altLang="ja-JP" dirty="0"/>
              <a:t>–</a:t>
            </a:r>
            <a:r>
              <a:rPr lang="en-GB" dirty="0"/>
              <a:t>1000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766D7-8DB7-749C-411B-EAF17A4A3463}"/>
              </a:ext>
            </a:extLst>
          </p:cNvPr>
          <p:cNvSpPr txBox="1"/>
          <p:nvPr/>
        </p:nvSpPr>
        <p:spPr>
          <a:xfrm>
            <a:off x="9188933" y="2984524"/>
            <a:ext cx="145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220</a:t>
            </a:r>
            <a:r>
              <a:rPr lang="en-US" altLang="ja-JP" dirty="0"/>
              <a:t>–340 </a:t>
            </a:r>
            <a:r>
              <a:rPr lang="en-GB" dirty="0"/>
              <a:t>GHz</a:t>
            </a:r>
          </a:p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X2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6EC6F-D7DF-D41B-2384-B89B2006DCC7}"/>
              </a:ext>
            </a:extLst>
          </p:cNvPr>
          <p:cNvSpPr txBox="1"/>
          <p:nvPr/>
        </p:nvSpPr>
        <p:spPr>
          <a:xfrm>
            <a:off x="8978141" y="4093694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122</a:t>
            </a:r>
            <a:r>
              <a:rPr lang="en-US" altLang="ja-JP" dirty="0"/>
              <a:t>–230 </a:t>
            </a:r>
            <a:r>
              <a:rPr lang="en-GB" dirty="0"/>
              <a:t>GHz</a:t>
            </a:r>
          </a:p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O1 or half-field X2</a:t>
            </a:r>
          </a:p>
        </p:txBody>
      </p:sp>
    </p:spTree>
    <p:extLst>
      <p:ext uri="{BB962C8B-B14F-4D97-AF65-F5344CB8AC3E}">
        <p14:creationId xmlns:p14="http://schemas.microsoft.com/office/powerpoint/2010/main" val="145690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9C3E-636B-17E5-4629-F5874D6C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diagram of a circuit&#10;&#10;Description automatically generated">
            <a:extLst>
              <a:ext uri="{FF2B5EF4-FFF2-40B4-BE49-F238E27FC236}">
                <a16:creationId xmlns:a16="http://schemas.microsoft.com/office/drawing/2014/main" id="{A5B62EA7-4697-1B19-133B-5877D8C2DE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9935" y="1290799"/>
            <a:ext cx="6945746" cy="4904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5A9BB8-8A7C-B158-C01F-1F7F1A01BA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Feeding into diagnostic backends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6217C-7DFE-6558-72EF-363BA0C8A4B3}"/>
              </a:ext>
            </a:extLst>
          </p:cNvPr>
          <p:cNvSpPr txBox="1"/>
          <p:nvPr/>
        </p:nvSpPr>
        <p:spPr>
          <a:xfrm rot="12662">
            <a:off x="6895665" y="6134271"/>
            <a:ext cx="3662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2 Fourier Transform Spectrometers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2 Heterodyne Radiometers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4767D-CD28-6BA1-2FB8-F998FF10256E}"/>
              </a:ext>
            </a:extLst>
          </p:cNvPr>
          <p:cNvSpPr txBox="1"/>
          <p:nvPr/>
        </p:nvSpPr>
        <p:spPr>
          <a:xfrm>
            <a:off x="9192940" y="150602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70</a:t>
            </a:r>
            <a:r>
              <a:rPr lang="en-US" altLang="ja-JP" dirty="0"/>
              <a:t>–</a:t>
            </a:r>
            <a:r>
              <a:rPr lang="en-GB" dirty="0"/>
              <a:t>1000 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070EC-3811-C5E2-E8AF-9A231C3ADC99}"/>
              </a:ext>
            </a:extLst>
          </p:cNvPr>
          <p:cNvSpPr txBox="1"/>
          <p:nvPr/>
        </p:nvSpPr>
        <p:spPr>
          <a:xfrm>
            <a:off x="8944745" y="843240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Spectral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0A83F-5D81-D8F1-5073-498D616E0945}"/>
              </a:ext>
            </a:extLst>
          </p:cNvPr>
          <p:cNvSpPr txBox="1"/>
          <p:nvPr/>
        </p:nvSpPr>
        <p:spPr>
          <a:xfrm>
            <a:off x="9192940" y="5572276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70</a:t>
            </a:r>
            <a:r>
              <a:rPr lang="en-US" altLang="ja-JP" dirty="0"/>
              <a:t>–</a:t>
            </a:r>
            <a:r>
              <a:rPr lang="en-GB" dirty="0"/>
              <a:t>1000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19D94-523C-A40B-A54F-A1C36812C52D}"/>
              </a:ext>
            </a:extLst>
          </p:cNvPr>
          <p:cNvSpPr txBox="1"/>
          <p:nvPr/>
        </p:nvSpPr>
        <p:spPr>
          <a:xfrm>
            <a:off x="9188933" y="2984524"/>
            <a:ext cx="1452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220</a:t>
            </a:r>
            <a:r>
              <a:rPr lang="en-US" altLang="ja-JP" dirty="0"/>
              <a:t>–340 </a:t>
            </a:r>
            <a:r>
              <a:rPr lang="en-GB" dirty="0"/>
              <a:t>GHz</a:t>
            </a:r>
          </a:p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X2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DA8A53-BDC3-9703-63B2-7C32F734C97D}"/>
              </a:ext>
            </a:extLst>
          </p:cNvPr>
          <p:cNvSpPr txBox="1"/>
          <p:nvPr/>
        </p:nvSpPr>
        <p:spPr>
          <a:xfrm>
            <a:off x="8978141" y="4093694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122</a:t>
            </a:r>
            <a:r>
              <a:rPr lang="en-US" altLang="ja-JP" dirty="0"/>
              <a:t>–230 </a:t>
            </a:r>
            <a:r>
              <a:rPr lang="en-GB" dirty="0"/>
              <a:t>GHz</a:t>
            </a:r>
          </a:p>
          <a:p>
            <a:pPr algn="ctr"/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O1 or half-field X2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1561EB-A9F8-D507-E1A8-C95072C86AFC}"/>
              </a:ext>
            </a:extLst>
          </p:cNvPr>
          <p:cNvSpPr/>
          <p:nvPr/>
        </p:nvSpPr>
        <p:spPr>
          <a:xfrm>
            <a:off x="2331720" y="1380744"/>
            <a:ext cx="1280160" cy="1335024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C10E04-20DE-F52A-EA2C-F9D524601C4C}"/>
              </a:ext>
            </a:extLst>
          </p:cNvPr>
          <p:cNvSpPr/>
          <p:nvPr/>
        </p:nvSpPr>
        <p:spPr>
          <a:xfrm>
            <a:off x="8087545" y="1408176"/>
            <a:ext cx="1078992" cy="566928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FE7AB7-74CB-CD49-1C11-234387A23E69}"/>
              </a:ext>
            </a:extLst>
          </p:cNvPr>
          <p:cNvSpPr/>
          <p:nvPr/>
        </p:nvSpPr>
        <p:spPr>
          <a:xfrm>
            <a:off x="8087545" y="5504688"/>
            <a:ext cx="1078992" cy="566928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B0986-C116-E86D-EEEA-8ABCCEFE2B8D}"/>
              </a:ext>
            </a:extLst>
          </p:cNvPr>
          <p:cNvSpPr/>
          <p:nvPr/>
        </p:nvSpPr>
        <p:spPr>
          <a:xfrm>
            <a:off x="2322576" y="3983736"/>
            <a:ext cx="1280160" cy="1335024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91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749F98-1B8C-6D3D-C083-A6883655F4B8}"/>
              </a:ext>
            </a:extLst>
          </p:cNvPr>
          <p:cNvCxnSpPr>
            <a:cxnSpLocks/>
            <a:stCxn id="7" idx="6"/>
            <a:endCxn id="4" idx="3"/>
          </p:cNvCxnSpPr>
          <p:nvPr/>
        </p:nvCxnSpPr>
        <p:spPr>
          <a:xfrm>
            <a:off x="3124363" y="4315690"/>
            <a:ext cx="7308670" cy="1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7C4B14ED-24CC-4BF6-86DC-EA3A16F3A8D5}"/>
              </a:ext>
            </a:extLst>
          </p:cNvPr>
          <p:cNvSpPr/>
          <p:nvPr/>
        </p:nvSpPr>
        <p:spPr>
          <a:xfrm rot="5400000">
            <a:off x="3942340" y="3485534"/>
            <a:ext cx="1574798" cy="1660312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r>
              <a:rPr lang="en-US" sz="2400" dirty="0"/>
              <a:t>        Antenna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CF9BC-232D-368B-995D-B14366DBB77E}"/>
              </a:ext>
            </a:extLst>
          </p:cNvPr>
          <p:cNvSpPr/>
          <p:nvPr/>
        </p:nvSpPr>
        <p:spPr>
          <a:xfrm>
            <a:off x="6095995" y="3846946"/>
            <a:ext cx="2346037" cy="9374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Transmission Line</a:t>
            </a:r>
            <a:endParaRPr lang="en-GB" sz="2400" dirty="0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48CD15C0-D339-8F1E-16D3-9EACDB79EFF0}"/>
              </a:ext>
            </a:extLst>
          </p:cNvPr>
          <p:cNvSpPr/>
          <p:nvPr/>
        </p:nvSpPr>
        <p:spPr>
          <a:xfrm>
            <a:off x="9005840" y="3602094"/>
            <a:ext cx="1427193" cy="1427193"/>
          </a:xfrm>
          <a:prstGeom prst="plus">
            <a:avLst>
              <a:gd name="adj" fmla="val 3017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FTS</a:t>
            </a:r>
            <a:endParaRPr lang="en-GB" dirty="0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90C6CCBE-DCC6-250B-5E60-75A96836D4C5}"/>
              </a:ext>
            </a:extLst>
          </p:cNvPr>
          <p:cNvSpPr/>
          <p:nvPr/>
        </p:nvSpPr>
        <p:spPr>
          <a:xfrm>
            <a:off x="1878394" y="3699900"/>
            <a:ext cx="1245969" cy="1231579"/>
          </a:xfrm>
          <a:prstGeom prst="donut">
            <a:avLst>
              <a:gd name="adj" fmla="val 28125"/>
            </a:avLst>
          </a:prstGeom>
          <a:gradFill flip="none" rotWithShape="1">
            <a:gsLst>
              <a:gs pos="14000">
                <a:schemeClr val="tx1"/>
              </a:gs>
              <a:gs pos="56000">
                <a:srgbClr val="FF479A"/>
              </a:gs>
              <a:gs pos="48000">
                <a:srgbClr val="FF00FF"/>
              </a:gs>
              <a:gs pos="8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00E023-3566-B8DE-73C4-919A64F0EDCC}"/>
                  </a:ext>
                </a:extLst>
              </p:cNvPr>
              <p:cNvSpPr/>
              <p:nvPr/>
            </p:nvSpPr>
            <p:spPr>
              <a:xfrm>
                <a:off x="2742330" y="2042500"/>
                <a:ext cx="8442903" cy="899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ata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latin typeface="Cambria Math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GB" sz="2000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f>
                                        <m:fPr>
                                          <m:ctrlPr>
                                            <a:rPr lang="en-GB" sz="20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GB" sz="2000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f>
                                        <m:f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en-GB" sz="20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00E023-3566-B8DE-73C4-919A64F0ED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330" y="2042500"/>
                <a:ext cx="8442903" cy="899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3D973B3E-3D8A-7C67-AFDC-7D220B387A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Plasma inference mode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A85EC5-A8F6-D862-8A00-AB59E51E5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84" y="2115664"/>
            <a:ext cx="1635047" cy="9284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0726D8-465C-45CB-FA79-56151AA8F3D0}"/>
              </a:ext>
            </a:extLst>
          </p:cNvPr>
          <p:cNvSpPr txBox="1"/>
          <p:nvPr/>
        </p:nvSpPr>
        <p:spPr>
          <a:xfrm>
            <a:off x="1847956" y="2997925"/>
            <a:ext cx="763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From [1].</a:t>
            </a:r>
            <a:endParaRPr lang="en-GB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40E48-AF98-FC88-34C7-859E293809E9}"/>
              </a:ext>
            </a:extLst>
          </p:cNvPr>
          <p:cNvSpPr txBox="1"/>
          <p:nvPr/>
        </p:nvSpPr>
        <p:spPr>
          <a:xfrm>
            <a:off x="3772602" y="1484685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Emission spectrum</a:t>
            </a:r>
            <a:endParaRPr lang="en-GB" b="1" dirty="0">
              <a:solidFill>
                <a:schemeClr val="accent2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F761775-409D-2F1C-DA97-5253B95B4FF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796280" y="1854017"/>
            <a:ext cx="0" cy="38113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EA0EE24-6596-F6BD-40D1-8475F27696CE}"/>
              </a:ext>
            </a:extLst>
          </p:cNvPr>
          <p:cNvSpPr txBox="1"/>
          <p:nvPr/>
        </p:nvSpPr>
        <p:spPr>
          <a:xfrm>
            <a:off x="5542706" y="2973577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Absolute calibration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required!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2CABB18-D095-F73F-6D60-6095CBB9C92B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>
            <a:off x="5418030" y="2669355"/>
            <a:ext cx="124676" cy="627389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3EBFAE93-0B79-D9E0-8461-75274937FF45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7721508" y="2669355"/>
            <a:ext cx="124676" cy="627388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1F6FE76-596A-D360-3F33-92E029AE6793}"/>
              </a:ext>
            </a:extLst>
          </p:cNvPr>
          <p:cNvGrpSpPr/>
          <p:nvPr/>
        </p:nvGrpSpPr>
        <p:grpSpPr>
          <a:xfrm>
            <a:off x="9005840" y="523907"/>
            <a:ext cx="2965877" cy="1160959"/>
            <a:chOff x="8442032" y="731520"/>
            <a:chExt cx="2965877" cy="11609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9139CE6-8179-3606-0218-5EBC7DA67D04}"/>
                    </a:ext>
                  </a:extLst>
                </p:cNvPr>
                <p:cNvSpPr txBox="1"/>
                <p:nvPr/>
              </p:nvSpPr>
              <p:spPr>
                <a:xfrm>
                  <a:off x="8442032" y="731520"/>
                  <a:ext cx="24670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dirty="0">
                      <a:solidFill>
                        <a:schemeClr val="bg1">
                          <a:lumMod val="50000"/>
                        </a:schemeClr>
                      </a:solidFill>
                    </a:rPr>
                    <a:t> – Even sensitivity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9139CE6-8179-3606-0218-5EBC7DA67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2032" y="731520"/>
                  <a:ext cx="246702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9836" r="-1975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962D3F4-0949-73B3-6B9E-BA946DA9E474}"/>
                    </a:ext>
                  </a:extLst>
                </p:cNvPr>
                <p:cNvSpPr txBox="1"/>
                <p:nvPr/>
              </p:nvSpPr>
              <p:spPr>
                <a:xfrm>
                  <a:off x="8442032" y="1246148"/>
                  <a:ext cx="296587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dirty="0">
                      <a:solidFill>
                        <a:schemeClr val="bg1">
                          <a:lumMod val="50000"/>
                        </a:schemeClr>
                      </a:solidFill>
                    </a:rPr>
                    <a:t> – Odd sensitivity </a:t>
                  </a:r>
                </a:p>
                <a:p>
                  <a:r>
                    <a:rPr lang="en-GB" dirty="0">
                      <a:solidFill>
                        <a:schemeClr val="bg1">
                          <a:lumMod val="50000"/>
                        </a:schemeClr>
                      </a:solidFill>
                    </a:rPr>
                    <a:t>(accounts for imperfections)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962D3F4-0949-73B3-6B9E-BA946DA9E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2032" y="1246148"/>
                  <a:ext cx="2965877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643" t="-4717" r="-1437" b="-141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B2D89B-AA30-0161-4724-ED28D385C941}"/>
              </a:ext>
            </a:extLst>
          </p:cNvPr>
          <p:cNvSpPr txBox="1"/>
          <p:nvPr/>
        </p:nvSpPr>
        <p:spPr>
          <a:xfrm>
            <a:off x="1901374" y="1482224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Measured</a:t>
            </a:r>
            <a:endParaRPr lang="en-GB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C83AAB-2B42-9C3D-0917-889874FD3ED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486631" y="1851556"/>
            <a:ext cx="438421" cy="381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61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716F1-9B0E-6ECF-C511-109BC7C6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A352C3-DFFA-6580-0573-F77829CC7CC2}"/>
              </a:ext>
            </a:extLst>
          </p:cNvPr>
          <p:cNvCxnSpPr>
            <a:cxnSpLocks/>
            <a:stCxn id="2" idx="3"/>
            <a:endCxn id="4" idx="3"/>
          </p:cNvCxnSpPr>
          <p:nvPr/>
        </p:nvCxnSpPr>
        <p:spPr>
          <a:xfrm>
            <a:off x="3705621" y="4315693"/>
            <a:ext cx="6533450" cy="1"/>
          </a:xfrm>
          <a:prstGeom prst="line">
            <a:avLst/>
          </a:prstGeom>
          <a:ln w="254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CFE2B2D-759C-3273-CB89-E5037734C55E}"/>
              </a:ext>
            </a:extLst>
          </p:cNvPr>
          <p:cNvSpPr/>
          <p:nvPr/>
        </p:nvSpPr>
        <p:spPr>
          <a:xfrm rot="5400000">
            <a:off x="3748378" y="3485537"/>
            <a:ext cx="1574798" cy="1660312"/>
          </a:xfrm>
          <a:prstGeom prst="triangl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none" lIns="91440" bIns="91440" rtlCol="0" anchor="ctr"/>
          <a:lstStyle/>
          <a:p>
            <a:pPr algn="ctr"/>
            <a:r>
              <a:rPr lang="en-US" sz="2400" dirty="0"/>
              <a:t>        Antenna</a:t>
            </a:r>
            <a:endParaRPr lang="en-GB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DC1CC7-F511-EA99-F133-32EC9CA1E3D0}"/>
              </a:ext>
            </a:extLst>
          </p:cNvPr>
          <p:cNvSpPr/>
          <p:nvPr/>
        </p:nvSpPr>
        <p:spPr>
          <a:xfrm>
            <a:off x="5902033" y="3846949"/>
            <a:ext cx="2346037" cy="93749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Transmission Line</a:t>
            </a:r>
            <a:endParaRPr lang="en-GB" sz="2400" dirty="0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F8162D1A-D7F7-62B4-BD7A-F07FDDBFE3BC}"/>
              </a:ext>
            </a:extLst>
          </p:cNvPr>
          <p:cNvSpPr/>
          <p:nvPr/>
        </p:nvSpPr>
        <p:spPr>
          <a:xfrm>
            <a:off x="8811878" y="3602097"/>
            <a:ext cx="1427193" cy="1427193"/>
          </a:xfrm>
          <a:prstGeom prst="plus">
            <a:avLst>
              <a:gd name="adj" fmla="val 3017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/>
              <a:t>FTS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4F90C99-E1D1-4101-44B2-C648ACF22E7F}"/>
                  </a:ext>
                </a:extLst>
              </p:cNvPr>
              <p:cNvSpPr/>
              <p:nvPr/>
            </p:nvSpPr>
            <p:spPr>
              <a:xfrm>
                <a:off x="2215859" y="1837983"/>
                <a:ext cx="8671216" cy="899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latin typeface="Cambria Math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200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GB" sz="2000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f>
                                        <m:fPr>
                                          <m:ctrlPr>
                                            <a:rPr lang="en-GB" sz="20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0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0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GB" sz="2000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f>
                                        <m:f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GB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+</m:t>
                          </m:r>
                        </m:e>
                      </m:nary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GB" sz="2000" b="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4F90C99-E1D1-4101-44B2-C648ACF22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59" y="1837983"/>
                <a:ext cx="8671216" cy="899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DF90426B-9C48-B9EB-D18E-540AB547E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329" y="4820518"/>
                <a:ext cx="720725" cy="684212"/>
              </a:xfrm>
              <a:prstGeom prst="ellipse">
                <a:avLst/>
              </a:prstGeom>
              <a:solidFill>
                <a:srgbClr val="61BCE5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DF90426B-9C48-B9EB-D18E-540AB547E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0329" y="4820518"/>
                <a:ext cx="720725" cy="6842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CEAF556B-FC75-5B59-A576-6C9258DF2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329" y="3128243"/>
                <a:ext cx="720725" cy="684212"/>
              </a:xfrm>
              <a:prstGeom prst="ellipse">
                <a:avLst/>
              </a:prstGeom>
              <a:solidFill>
                <a:srgbClr val="FF7D7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GB" altLang="en-US" sz="1800" dirty="0"/>
              </a:p>
            </p:txBody>
          </p:sp>
        </mc:Choice>
        <mc:Fallback xmlns="">
          <p:sp>
            <p:nvSpPr>
              <p:cNvPr id="14" name="Oval 10">
                <a:extLst>
                  <a:ext uri="{FF2B5EF4-FFF2-40B4-BE49-F238E27FC236}">
                    <a16:creationId xmlns:a16="http://schemas.microsoft.com/office/drawing/2014/main" id="{CEAF556B-FC75-5B59-A576-6C9258DF2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0329" y="3128243"/>
                <a:ext cx="720725" cy="68421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ine 19">
            <a:extLst>
              <a:ext uri="{FF2B5EF4-FFF2-40B4-BE49-F238E27FC236}">
                <a16:creationId xmlns:a16="http://schemas.microsoft.com/office/drawing/2014/main" id="{6A8DE6C6-DF7A-4FAB-DAF9-592A0BE47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1767" y="4068043"/>
            <a:ext cx="539750" cy="539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9D6E223E-CD1E-3455-68DC-E9152C6242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9104" y="3885480"/>
            <a:ext cx="1588" cy="434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Line 21">
            <a:extLst>
              <a:ext uri="{FF2B5EF4-FFF2-40B4-BE49-F238E27FC236}">
                <a16:creationId xmlns:a16="http://schemas.microsoft.com/office/drawing/2014/main" id="{4B41176E-86F5-7F32-7651-39EF89C59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9104" y="4320455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968D9BB5-7DB2-A25F-A08B-5F0005D2D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692" y="4315693"/>
            <a:ext cx="15113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8EBBBB-2198-0DD1-ED46-C1563398D09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 mode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B80AA-0BDB-18C2-54CE-F818D5FC119D}"/>
              </a:ext>
            </a:extLst>
          </p:cNvPr>
          <p:cNvSpPr txBox="1"/>
          <p:nvPr/>
        </p:nvSpPr>
        <p:spPr>
          <a:xfrm>
            <a:off x="974692" y="5760318"/>
            <a:ext cx="24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Hot-Cold Calibration sources inside DSM</a:t>
            </a:r>
            <a:endParaRPr lang="en-GB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CED3D-E547-3995-E72A-FEBC7BDFE151}"/>
              </a:ext>
            </a:extLst>
          </p:cNvPr>
          <p:cNvSpPr txBox="1"/>
          <p:nvPr/>
        </p:nvSpPr>
        <p:spPr>
          <a:xfrm>
            <a:off x="3974260" y="2787655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Known</a:t>
            </a:r>
            <a:endParaRPr lang="en-GB" b="1" dirty="0">
              <a:solidFill>
                <a:schemeClr val="accent6"/>
              </a:solidFill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741D647C-AE6D-E855-9B02-689EBC109F91}"/>
              </a:ext>
            </a:extLst>
          </p:cNvPr>
          <p:cNvCxnSpPr>
            <a:stCxn id="8" idx="1"/>
          </p:cNvCxnSpPr>
          <p:nvPr/>
        </p:nvCxnSpPr>
        <p:spPr>
          <a:xfrm rot="10800000">
            <a:off x="3895726" y="2499535"/>
            <a:ext cx="78535" cy="472787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78118C49-C569-3F02-FF2D-A49D9869E58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857835" y="2499534"/>
            <a:ext cx="85640" cy="472787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5738E2-4E9A-5602-F8DD-8FE46BF34C61}"/>
              </a:ext>
            </a:extLst>
          </p:cNvPr>
          <p:cNvSpPr txBox="1"/>
          <p:nvPr/>
        </p:nvSpPr>
        <p:spPr>
          <a:xfrm>
            <a:off x="5639502" y="1361716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Overall sensitivity</a:t>
            </a:r>
            <a:endParaRPr lang="en-GB" b="1" dirty="0">
              <a:solidFill>
                <a:schemeClr val="accent2"/>
              </a:solidFill>
            </a:endParaRP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96F27360-B268-281A-5DB4-1889BF770E93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7587471" y="1546382"/>
            <a:ext cx="118254" cy="501492"/>
          </a:xfrm>
          <a:prstGeom prst="bentConnector2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D191D864-2236-619A-1AA3-637B37F610FF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5495926" y="1546381"/>
            <a:ext cx="143577" cy="501493"/>
          </a:xfrm>
          <a:prstGeom prst="bentConnector2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D4207C2-EE75-27D8-AC7C-E42AB472CB77}"/>
              </a:ext>
            </a:extLst>
          </p:cNvPr>
          <p:cNvSpPr txBox="1"/>
          <p:nvPr/>
        </p:nvSpPr>
        <p:spPr>
          <a:xfrm>
            <a:off x="10353371" y="278133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Noise!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54603E56-42BC-CF2D-BBE4-4ED1F7199776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>
            <a:off x="10191751" y="2499534"/>
            <a:ext cx="161621" cy="466464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72B593-99F3-E946-B75A-6304734F78AC}"/>
                  </a:ext>
                </a:extLst>
              </p:cNvPr>
              <p:cNvSpPr txBox="1"/>
              <p:nvPr/>
            </p:nvSpPr>
            <p:spPr>
              <a:xfrm>
                <a:off x="8572416" y="684212"/>
                <a:ext cx="3400290" cy="801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Radiative temperature sensitivity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72B593-99F3-E946-B75A-6304734F7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416" y="684212"/>
                <a:ext cx="3400290" cy="801181"/>
              </a:xfrm>
              <a:prstGeom prst="rect">
                <a:avLst/>
              </a:prstGeom>
              <a:blipFill>
                <a:blip r:embed="rId5"/>
                <a:stretch>
                  <a:fillRect l="-1434" r="-1075" b="-106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D4F269-1284-86DD-B4E1-AD2CD959A3A3}"/>
                  </a:ext>
                </a:extLst>
              </p:cNvPr>
              <p:cNvSpPr txBox="1"/>
              <p:nvPr/>
            </p:nvSpPr>
            <p:spPr>
              <a:xfrm>
                <a:off x="8615096" y="260235"/>
                <a:ext cx="18284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→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D4F269-1284-86DD-B4E1-AD2CD959A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096" y="260235"/>
                <a:ext cx="1828419" cy="646331"/>
              </a:xfrm>
              <a:prstGeom prst="rect">
                <a:avLst/>
              </a:prstGeom>
              <a:blipFill>
                <a:blip r:embed="rId6"/>
                <a:stretch>
                  <a:fillRect t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0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AE63-44FE-C402-A06C-2BFCFD64EA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6" name="Picture 5" descr="A graph of a normalized pulse&#10;&#10;AI-generated content may be incorrect.">
            <a:extLst>
              <a:ext uri="{FF2B5EF4-FFF2-40B4-BE49-F238E27FC236}">
                <a16:creationId xmlns:a16="http://schemas.microsoft.com/office/drawing/2014/main" id="{FE1A57DA-13E3-C185-DCE8-49B2CEDC5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0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.potx" id="{EB746518-1C24-4F0B-BE68-665969340E46}" vid="{8EAFC70E-775F-43A5-B3F3-421C2CF3C26B}"/>
    </a:ext>
  </a:extLst>
</a:theme>
</file>

<file path=ppt/theme/theme2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b="1" dirty="0">
            <a:solidFill>
              <a:srgbClr val="0099FF"/>
            </a:solidFill>
            <a:latin typeface="Comic Sans MS" panose="030F0702030302020204" pitchFamily="66" charset="0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4718</TotalTime>
  <Words>1652</Words>
  <Application>Microsoft Office PowerPoint</Application>
  <PresentationFormat>Widescreen</PresentationFormat>
  <Paragraphs>422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Aptos</vt:lpstr>
      <vt:lpstr>Arial</vt:lpstr>
      <vt:lpstr>Calibri</vt:lpstr>
      <vt:lpstr>Cambria Math</vt:lpstr>
      <vt:lpstr>Candara</vt:lpstr>
      <vt:lpstr>Century Gothic</vt:lpstr>
      <vt:lpstr>Comic Sans MS</vt:lpstr>
      <vt:lpstr>Lucida Sans</vt:lpstr>
      <vt:lpstr>Wingdings</vt:lpstr>
      <vt:lpstr>Office Theme</vt:lpstr>
      <vt:lpstr>ITER_Scientific_and_General_Presentation_N4CUXK_v1_2</vt:lpstr>
      <vt:lpstr>Calibrating the ECE diagnostic  for the ITER Tokamak</vt:lpstr>
      <vt:lpstr>Electron Cyclotron Emission (ECE)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Quasi-optical beam diffractivity</vt:lpstr>
      <vt:lpstr>Antenna components</vt:lpstr>
      <vt:lpstr>Aperture/truncation loss</vt:lpstr>
      <vt:lpstr>Aside: Apertures are problematic</vt:lpstr>
      <vt:lpstr>Mirror Ohmic Loss</vt:lpstr>
      <vt:lpstr>Track polarization through Antenna and Transmission Line</vt:lpstr>
      <vt:lpstr>Grid Polarizer Power Transmission</vt:lpstr>
      <vt:lpstr>Antenna Overall</vt:lpstr>
      <vt:lpstr>PowerPoint Presentation</vt:lpstr>
      <vt:lpstr>Transmission Line Ohmic Loss measurement</vt:lpstr>
      <vt:lpstr>Transmission Line Ohmic Loss measurement</vt:lpstr>
      <vt:lpstr>Mitre Bends</vt:lpstr>
      <vt:lpstr>Losses Overall </vt:lpstr>
      <vt:lpstr>PowerPoint Presentation</vt:lpstr>
      <vt:lpstr>Backend sensitivity</vt:lpstr>
      <vt:lpstr>Overall sensitivity</vt:lpstr>
      <vt:lpstr>Measurement Uncertainties of Sensitivity</vt:lpstr>
      <vt:lpstr>Integration Time to Reach Relative Uncertainty &lt; 10%</vt:lpstr>
      <vt:lpstr>Experimental/Design Suggestions</vt:lpstr>
      <vt:lpstr>Modeling Improvements</vt:lpstr>
      <vt:lpstr>Sources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 den Berg Johannes EXT</dc:creator>
  <cp:lastModifiedBy>van den Berg Johannes EXT</cp:lastModifiedBy>
  <cp:revision>27</cp:revision>
  <dcterms:created xsi:type="dcterms:W3CDTF">2026-01-10T11:02:53Z</dcterms:created>
  <dcterms:modified xsi:type="dcterms:W3CDTF">2026-01-14T09:22:18Z</dcterms:modified>
</cp:coreProperties>
</file>