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3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9" r:id="rId2"/>
    <p:sldId id="829" r:id="rId3"/>
    <p:sldId id="831" r:id="rId4"/>
    <p:sldId id="830" r:id="rId5"/>
    <p:sldId id="832" r:id="rId6"/>
    <p:sldId id="834" r:id="rId7"/>
    <p:sldId id="835" r:id="rId8"/>
    <p:sldId id="833" r:id="rId9"/>
  </p:sldIdLst>
  <p:sldSz cx="9144000" cy="5143500" type="screen16x9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6367031-CAE5-44CA-9CEB-8D977B03EA6A}">
          <p14:sldIdLst>
            <p14:sldId id="259"/>
            <p14:sldId id="829"/>
            <p14:sldId id="831"/>
            <p14:sldId id="830"/>
            <p14:sldId id="832"/>
            <p14:sldId id="834"/>
            <p14:sldId id="835"/>
            <p14:sldId id="83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CDCDDE"/>
    <a:srgbClr val="E8E8EF"/>
    <a:srgbClr val="171710"/>
    <a:srgbClr val="333399"/>
    <a:srgbClr val="0033CC"/>
    <a:srgbClr val="CCFFCC"/>
    <a:srgbClr val="000000"/>
    <a:srgbClr val="CC3300"/>
    <a:srgbClr val="0066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91" autoAdjust="0"/>
    <p:restoredTop sz="94682" autoAdjust="0"/>
  </p:normalViewPr>
  <p:slideViewPr>
    <p:cSldViewPr>
      <p:cViewPr varScale="1">
        <p:scale>
          <a:sx n="133" d="100"/>
          <a:sy n="133" d="100"/>
        </p:scale>
        <p:origin x="1080" y="126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4026" y="66"/>
      </p:cViewPr>
      <p:guideLst>
        <p:guide orient="horz" pos="3126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307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430307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C5029E26-3CDE-4E2A-9243-F4CFA73F77C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971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155"/>
            <a:ext cx="4984962" cy="44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7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0307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4D204273-9E39-4C9A-A251-EF1633DCAA4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39932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3126" userDrawn="1">
          <p15:clr>
            <a:srgbClr val="F26B43"/>
          </p15:clr>
        </p15:guide>
        <p15:guide id="2" pos="2141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745F3C-3CEB-4A25-85B6-CDCC4A5FEFE4}" type="slidenum">
              <a:rPr lang="en-GB"/>
              <a:pPr/>
              <a:t>1</a:t>
            </a:fld>
            <a:endParaRPr lang="en-GB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31286"/>
          </a:xfrm>
        </p:spPr>
        <p:txBody>
          <a:bodyPr/>
          <a:lstStyle>
            <a:lvl1pPr marL="0" indent="0" algn="ctr">
              <a:buFontTx/>
              <a:buNone/>
              <a:defRPr sz="2000" baseline="0"/>
            </a:lvl1pPr>
          </a:lstStyle>
          <a:p>
            <a:pPr lvl="0"/>
            <a:r>
              <a:rPr lang="en-US" noProof="0" dirty="0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047750"/>
            <a:ext cx="8001000" cy="356713"/>
          </a:xfrm>
        </p:spPr>
        <p:txBody>
          <a:bodyPr/>
          <a:lstStyle>
            <a:lvl1pPr>
              <a:defRPr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88" y="0"/>
            <a:ext cx="8001000" cy="3619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616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457200"/>
            <a:ext cx="2000250" cy="4114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3088" y="457200"/>
            <a:ext cx="5848350" cy="4114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577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88" y="0"/>
            <a:ext cx="8001000" cy="361950"/>
          </a:xfrm>
        </p:spPr>
        <p:txBody>
          <a:bodyPr/>
          <a:lstStyle>
            <a:lvl1pPr>
              <a:defRPr>
                <a:solidFill>
                  <a:srgbClr val="1F497D"/>
                </a:solidFill>
                <a:latin typeface="Lucida Sans" panose="020B0602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088" y="590550"/>
            <a:ext cx="8001000" cy="3871410"/>
          </a:xfrm>
        </p:spPr>
        <p:txBody>
          <a:bodyPr/>
          <a:lstStyle>
            <a:lvl1pPr>
              <a:defRPr b="1">
                <a:solidFill>
                  <a:srgbClr val="006600"/>
                </a:solidFill>
                <a:latin typeface="Lucida Sans" panose="020B0602030504020204" pitchFamily="34" charset="0"/>
              </a:defRPr>
            </a:lvl1pPr>
            <a:lvl2pPr>
              <a:defRPr b="1">
                <a:solidFill>
                  <a:srgbClr val="0033CC"/>
                </a:solidFill>
                <a:latin typeface="Lucida Sans" panose="020B0602030504020204" pitchFamily="34" charset="0"/>
              </a:defRPr>
            </a:lvl2pPr>
            <a:lvl3pPr>
              <a:defRPr b="1">
                <a:solidFill>
                  <a:srgbClr val="CC3300"/>
                </a:solidFill>
                <a:latin typeface="Lucida Sans" panose="020B0602030504020204" pitchFamily="34" charset="0"/>
              </a:defRPr>
            </a:lvl3pPr>
            <a:lvl4pPr>
              <a:defRPr b="1">
                <a:solidFill>
                  <a:schemeClr val="bg2">
                    <a:lumMod val="75000"/>
                  </a:schemeClr>
                </a:solidFill>
                <a:latin typeface="Lucida Sans" panose="020B0602030504020204" pitchFamily="34" charset="0"/>
              </a:defRPr>
            </a:lvl4pPr>
            <a:lvl5pPr>
              <a:defRPr b="1">
                <a:solidFill>
                  <a:schemeClr val="bg2">
                    <a:lumMod val="75000"/>
                  </a:schemeClr>
                </a:solidFill>
                <a:latin typeface="Lucida Sans" panose="020B0602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5983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8134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88" y="0"/>
            <a:ext cx="8001000" cy="3619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3088" y="514350"/>
            <a:ext cx="3924300" cy="4057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788" y="514350"/>
            <a:ext cx="3924300" cy="4057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082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2857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156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88" y="0"/>
            <a:ext cx="8001000" cy="3619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558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3036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9271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8135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573088" y="0"/>
            <a:ext cx="8001000" cy="35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3088" y="578798"/>
            <a:ext cx="8001000" cy="388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39" name="Text Box 15"/>
          <p:cNvSpPr txBox="1">
            <a:spLocks noChangeArrowheads="1"/>
          </p:cNvSpPr>
          <p:nvPr/>
        </p:nvSpPr>
        <p:spPr bwMode="auto">
          <a:xfrm>
            <a:off x="2699792" y="4834166"/>
            <a:ext cx="4608511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0" rIns="36000" bIns="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800" dirty="0">
                <a:solidFill>
                  <a:schemeClr val="tx1"/>
                </a:solidFill>
                <a:latin typeface="+mj-lt"/>
              </a:rPr>
              <a:t>2</a:t>
            </a:r>
            <a:r>
              <a:rPr lang="fr-FR" sz="800" baseline="30000" dirty="0">
                <a:solidFill>
                  <a:schemeClr val="tx1"/>
                </a:solidFill>
                <a:latin typeface="+mj-lt"/>
              </a:rPr>
              <a:t>nd</a:t>
            </a:r>
            <a:r>
              <a:rPr lang="fr-FR" sz="800" dirty="0">
                <a:solidFill>
                  <a:schemeClr val="tx1"/>
                </a:solidFill>
                <a:latin typeface="+mj-lt"/>
              </a:rPr>
              <a:t> </a:t>
            </a:r>
            <a:r>
              <a:rPr lang="fr-FR" sz="800" dirty="0" err="1">
                <a:solidFill>
                  <a:schemeClr val="tx1"/>
                </a:solidFill>
                <a:latin typeface="+mj-lt"/>
              </a:rPr>
              <a:t>Microwave</a:t>
            </a:r>
            <a:r>
              <a:rPr lang="fr-FR" sz="800" dirty="0">
                <a:solidFill>
                  <a:schemeClr val="tx1"/>
                </a:solidFill>
                <a:latin typeface="+mj-lt"/>
              </a:rPr>
              <a:t> Calibration Workshop 12</a:t>
            </a:r>
            <a:r>
              <a:rPr lang="fr-FR" sz="800" baseline="30000" dirty="0">
                <a:solidFill>
                  <a:schemeClr val="tx1"/>
                </a:solidFill>
                <a:latin typeface="+mj-lt"/>
              </a:rPr>
              <a:t>th</a:t>
            </a:r>
            <a:r>
              <a:rPr lang="fr-FR" sz="800" baseline="0" dirty="0">
                <a:solidFill>
                  <a:schemeClr val="tx1"/>
                </a:solidFill>
                <a:latin typeface="+mj-lt"/>
              </a:rPr>
              <a:t> Jan – 13</a:t>
            </a:r>
            <a:r>
              <a:rPr lang="fr-FR" sz="800" kern="1200" baseline="30000" dirty="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rPr>
              <a:t>th</a:t>
            </a:r>
            <a:r>
              <a:rPr lang="fr-FR" sz="800" baseline="0" dirty="0">
                <a:solidFill>
                  <a:schemeClr val="tx1"/>
                </a:solidFill>
                <a:latin typeface="+mj-lt"/>
              </a:rPr>
              <a:t> Jan 2026</a:t>
            </a:r>
            <a:endParaRPr lang="fr-FR" sz="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8458200" y="4788000"/>
            <a:ext cx="58578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800" dirty="0">
                <a:latin typeface="+mj-lt"/>
              </a:rPr>
              <a:t>Page </a:t>
            </a:r>
            <a:fld id="{47BA91C2-74BF-4480-8BF1-C44F20807924}" type="slidenum">
              <a:rPr lang="en-GB" sz="800" smtClean="0">
                <a:latin typeface="+mj-lt"/>
              </a:rPr>
              <a:pPr>
                <a:spcBef>
                  <a:spcPct val="50000"/>
                </a:spcBef>
              </a:pPr>
              <a:t>‹#›</a:t>
            </a:fld>
            <a:endParaRPr lang="en-GB" sz="800" dirty="0">
              <a:latin typeface="+mj-lt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0" y="4731514"/>
            <a:ext cx="9144000" cy="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Connector 10"/>
          <p:cNvCxnSpPr/>
          <p:nvPr/>
        </p:nvCxnSpPr>
        <p:spPr bwMode="auto">
          <a:xfrm>
            <a:off x="8388424" y="4731514"/>
            <a:ext cx="0" cy="32400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Connector 18"/>
          <p:cNvCxnSpPr/>
          <p:nvPr/>
        </p:nvCxnSpPr>
        <p:spPr bwMode="auto">
          <a:xfrm>
            <a:off x="7308304" y="4731990"/>
            <a:ext cx="0" cy="32400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Connector 19"/>
          <p:cNvCxnSpPr/>
          <p:nvPr/>
        </p:nvCxnSpPr>
        <p:spPr bwMode="auto">
          <a:xfrm>
            <a:off x="2699792" y="4731990"/>
            <a:ext cx="0" cy="32400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4752000"/>
            <a:ext cx="592767" cy="29349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00" y="4953600"/>
            <a:ext cx="2016224" cy="9710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1F497D"/>
          </a:solidFill>
          <a:latin typeface="Lucida Sans" panose="020B0602030504020204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287338" indent="-287338" algn="just" defTabSz="795338" rtl="0" eaLnBrk="1" fontAlgn="base" hangingPunct="1">
        <a:spcBef>
          <a:spcPct val="20000"/>
        </a:spcBef>
        <a:spcAft>
          <a:spcPct val="0"/>
        </a:spcAft>
        <a:buChar char="•"/>
        <a:defRPr sz="2000" b="1">
          <a:solidFill>
            <a:srgbClr val="006600"/>
          </a:solidFill>
          <a:latin typeface="Lucida Sans" panose="020B0602030504020204" pitchFamily="34" charset="0"/>
          <a:ea typeface="+mn-ea"/>
          <a:cs typeface="+mn-cs"/>
        </a:defRPr>
      </a:lvl1pPr>
      <a:lvl2pPr marL="757238" indent="-279400" algn="just" defTabSz="795338" rtl="0" eaLnBrk="1" fontAlgn="base" hangingPunct="1">
        <a:spcBef>
          <a:spcPct val="20000"/>
        </a:spcBef>
        <a:spcAft>
          <a:spcPct val="0"/>
        </a:spcAft>
        <a:buChar char="–"/>
        <a:defRPr sz="1800" b="1">
          <a:solidFill>
            <a:srgbClr val="1F497D"/>
          </a:solidFill>
          <a:latin typeface="Lucida Sans" panose="020B0602030504020204" pitchFamily="34" charset="0"/>
        </a:defRPr>
      </a:lvl2pPr>
      <a:lvl3pPr marL="1136650" indent="-188913" algn="just" defTabSz="795338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rgbClr val="CC3300"/>
          </a:solidFill>
          <a:latin typeface="Lucida Sans" panose="020B0602030504020204" pitchFamily="34" charset="0"/>
        </a:defRPr>
      </a:lvl3pPr>
      <a:lvl4pPr marL="1511300" indent="-184150" algn="just" defTabSz="795338" rtl="0" eaLnBrk="1" fontAlgn="base" hangingPunct="1">
        <a:spcBef>
          <a:spcPct val="20000"/>
        </a:spcBef>
        <a:spcAft>
          <a:spcPct val="0"/>
        </a:spcAft>
        <a:buChar char="–"/>
        <a:defRPr sz="1600" b="1">
          <a:solidFill>
            <a:srgbClr val="5F5F5F"/>
          </a:solidFill>
          <a:latin typeface="Lucida Sans" panose="020B0602030504020204" pitchFamily="34" charset="0"/>
        </a:defRPr>
      </a:lvl4pPr>
      <a:lvl5pPr marL="1885950" indent="-184150" algn="just" defTabSz="795338" rtl="0" eaLnBrk="1" fontAlgn="base" hangingPunct="1">
        <a:spcBef>
          <a:spcPct val="20000"/>
        </a:spcBef>
        <a:spcAft>
          <a:spcPct val="0"/>
        </a:spcAft>
        <a:buChar char="»"/>
        <a:defRPr sz="1600" b="1">
          <a:solidFill>
            <a:srgbClr val="5F5F5F"/>
          </a:solidFill>
          <a:latin typeface="Lucida Sans" panose="020B0602030504020204" pitchFamily="34" charset="0"/>
        </a:defRPr>
      </a:lvl5pPr>
      <a:lvl6pPr marL="2343150" indent="-184150" algn="l" defTabSz="795338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800350" indent="-184150" algn="l" defTabSz="795338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257550" indent="-184150" algn="l" defTabSz="795338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714750" indent="-184150" algn="l" defTabSz="795338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spect="1" noChangeArrowheads="1"/>
          </p:cNvSpPr>
          <p:nvPr>
            <p:ph type="ctrTitle"/>
          </p:nvPr>
        </p:nvSpPr>
        <p:spPr>
          <a:xfrm>
            <a:off x="76200" y="1047750"/>
            <a:ext cx="9067800" cy="356713"/>
          </a:xfrm>
        </p:spPr>
        <p:txBody>
          <a:bodyPr/>
          <a:lstStyle/>
          <a:p>
            <a:r>
              <a:rPr lang="en-US" dirty="0"/>
              <a:t>Ways Forward For</a:t>
            </a:r>
            <a:br>
              <a:rPr lang="en-US" dirty="0"/>
            </a:br>
            <a:r>
              <a:rPr lang="en-US" dirty="0"/>
              <a:t>Calibration of CTS, Reflectometer and ECE Diagnostic Systems</a:t>
            </a:r>
            <a:br>
              <a:rPr lang="en-US" dirty="0"/>
            </a:br>
            <a:r>
              <a:rPr lang="en-US" dirty="0"/>
              <a:t>and </a:t>
            </a:r>
            <a:br>
              <a:rPr lang="en-US" dirty="0"/>
            </a:br>
            <a:r>
              <a:rPr lang="en-US" dirty="0"/>
              <a:t>Reference Calibration Discharge</a:t>
            </a:r>
            <a:br>
              <a:rPr lang="en-US" dirty="0"/>
            </a:br>
            <a:endParaRPr lang="en-GB" sz="3200" b="0" dirty="0"/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916B5196-9BBC-C1A1-BE3D-67FB2158E1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S. Schmuck, </a:t>
            </a:r>
            <a:r>
              <a:rPr lang="en-US"/>
              <a:t>Workshop Participants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4C9FA5-B098-558E-8587-0A8B635657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06AEB-6C3E-4707-5DF2-42F60E45D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CTS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86813-99A2-12E6-AA68-748E523AB6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56" y="374650"/>
            <a:ext cx="8345488" cy="4023810"/>
          </a:xfrm>
        </p:spPr>
        <p:txBody>
          <a:bodyPr/>
          <a:lstStyle/>
          <a:p>
            <a:r>
              <a:rPr lang="en-GB" sz="1600" b="0" dirty="0"/>
              <a:t>From 1</a:t>
            </a:r>
            <a:r>
              <a:rPr lang="en-GB" sz="1600" b="0" baseline="30000" dirty="0"/>
              <a:t>st</a:t>
            </a:r>
            <a:r>
              <a:rPr lang="en-GB" sz="1600" b="0" dirty="0"/>
              <a:t> MWCM:</a:t>
            </a:r>
          </a:p>
          <a:p>
            <a:pPr lvl="1"/>
            <a:r>
              <a:rPr lang="en-GB" sz="1600" b="0" dirty="0"/>
              <a:t>Tracking of changes in calibration TL and source:</a:t>
            </a:r>
          </a:p>
          <a:p>
            <a:pPr lvl="2"/>
            <a:r>
              <a:rPr lang="en-GB" b="0" dirty="0"/>
              <a:t>Has its own receiver to use monitoring</a:t>
            </a:r>
          </a:p>
          <a:p>
            <a:r>
              <a:rPr lang="en-GB" sz="1600" b="0" dirty="0"/>
              <a:t>W7-X:</a:t>
            </a:r>
          </a:p>
          <a:p>
            <a:pPr lvl="1"/>
            <a:r>
              <a:rPr lang="en-GB" sz="1600" b="0" dirty="0"/>
              <a:t>Use of powerful source to calibrated in short time:	</a:t>
            </a:r>
          </a:p>
          <a:p>
            <a:pPr lvl="2"/>
            <a:r>
              <a:rPr lang="en-GB" b="0" dirty="0"/>
              <a:t>Offset not measured: quantify impact:</a:t>
            </a:r>
          </a:p>
          <a:p>
            <a:pPr lvl="3"/>
            <a:r>
              <a:rPr lang="en-GB" b="0" dirty="0"/>
              <a:t>Could be done but other uncertainties are leading in order</a:t>
            </a:r>
          </a:p>
          <a:p>
            <a:pPr lvl="2"/>
            <a:r>
              <a:rPr lang="en-GB" b="0" dirty="0"/>
              <a:t>Long-term sensitivity drift to be quantified</a:t>
            </a:r>
          </a:p>
          <a:p>
            <a:endParaRPr lang="en-GB" sz="1400" b="0" dirty="0"/>
          </a:p>
          <a:p>
            <a:pPr lvl="2"/>
            <a:endParaRPr lang="en-GB" b="0" dirty="0"/>
          </a:p>
          <a:p>
            <a:pPr lvl="1"/>
            <a:endParaRPr lang="en-GB" b="0" dirty="0"/>
          </a:p>
          <a:p>
            <a:pPr lvl="1"/>
            <a:endParaRPr lang="en-GB" b="0" dirty="0"/>
          </a:p>
          <a:p>
            <a:pPr lvl="1"/>
            <a:endParaRPr lang="en-GB" b="0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8672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BF76F4-B4F5-B232-1AEB-685B2C0F7F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B8965-61B0-EAE6-7BDB-799433EE5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CTS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CC551D-F79C-CB92-BA4C-CAB72037C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56" y="374650"/>
            <a:ext cx="8345488" cy="4023810"/>
          </a:xfrm>
        </p:spPr>
        <p:txBody>
          <a:bodyPr/>
          <a:lstStyle/>
          <a:p>
            <a:r>
              <a:rPr lang="en-GB" sz="1600" b="0" dirty="0"/>
              <a:t>DTU:</a:t>
            </a:r>
          </a:p>
          <a:p>
            <a:pPr lvl="1"/>
            <a:r>
              <a:rPr lang="en-GB" sz="1600" b="0" dirty="0"/>
              <a:t>Calibration procedure emits through with diameter 3.5 mm well below wavelength of spectral domain to be calibrated: </a:t>
            </a:r>
          </a:p>
          <a:p>
            <a:pPr lvl="2"/>
            <a:r>
              <a:rPr lang="en-GB" b="0" dirty="0"/>
              <a:t>How to characterise the calibration source? NO issue: measured and antenna pattern sufficient that power reaches </a:t>
            </a:r>
          </a:p>
          <a:p>
            <a:pPr lvl="1"/>
            <a:r>
              <a:rPr lang="en-GB" sz="1600" b="0" dirty="0"/>
              <a:t>Measure of non-linearities:</a:t>
            </a:r>
          </a:p>
          <a:p>
            <a:pPr lvl="2"/>
            <a:r>
              <a:rPr lang="en-GB" b="0" dirty="0"/>
              <a:t>Establish procedure  </a:t>
            </a:r>
          </a:p>
          <a:p>
            <a:pPr lvl="1"/>
            <a:r>
              <a:rPr lang="en-GB" sz="1600" b="0" dirty="0"/>
              <a:t>Launcher line transmission throughput could be monitored</a:t>
            </a:r>
          </a:p>
          <a:p>
            <a:pPr lvl="1"/>
            <a:r>
              <a:rPr lang="en-GB" sz="1600" b="0" dirty="0"/>
              <a:t>Coupling of launched signal into receiving line different to coupling during plasma operation</a:t>
            </a:r>
          </a:p>
          <a:p>
            <a:pPr lvl="1"/>
            <a:r>
              <a:rPr lang="en-GB" sz="1600" b="0" dirty="0"/>
              <a:t>Why 3.5 mm diameter pin hole? </a:t>
            </a:r>
          </a:p>
          <a:p>
            <a:pPr lvl="2"/>
            <a:r>
              <a:rPr lang="en-GB" b="0" dirty="0"/>
              <a:t>To be checked soon as CTS components are under manufacturing</a:t>
            </a:r>
          </a:p>
          <a:p>
            <a:pPr lvl="2"/>
            <a:endParaRPr lang="en-GB" b="0" dirty="0"/>
          </a:p>
          <a:p>
            <a:pPr lvl="1"/>
            <a:endParaRPr lang="en-GB" b="0" dirty="0"/>
          </a:p>
          <a:p>
            <a:pPr lvl="1"/>
            <a:endParaRPr lang="en-GB" b="0" dirty="0"/>
          </a:p>
          <a:p>
            <a:pPr lvl="1"/>
            <a:endParaRPr lang="en-GB" b="0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9058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661743-B73E-CCE0-E403-767AD6BF36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B9DA6-E11F-BF4D-BD6A-C800751AA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Reflectometer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AA2F1-75F0-DF98-84EF-2B870BAE7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56" y="374650"/>
            <a:ext cx="8345488" cy="4023810"/>
          </a:xfrm>
        </p:spPr>
        <p:txBody>
          <a:bodyPr/>
          <a:lstStyle/>
          <a:p>
            <a:r>
              <a:rPr lang="en-GB" sz="1400" b="0" dirty="0"/>
              <a:t>GA:</a:t>
            </a:r>
            <a:endParaRPr lang="en-GB" sz="1100" b="0" dirty="0"/>
          </a:p>
          <a:p>
            <a:pPr lvl="1"/>
            <a:r>
              <a:rPr lang="en-GB" sz="1100" b="0" dirty="0"/>
              <a:t>Switches too slow with 100 </a:t>
            </a:r>
            <a:r>
              <a:rPr lang="en-GB" sz="1100" b="0" dirty="0" err="1"/>
              <a:t>ms</a:t>
            </a:r>
            <a:r>
              <a:rPr lang="en-GB" sz="1100" b="0" dirty="0"/>
              <a:t> to protect detector, fast protection possible by diode switches with 1 </a:t>
            </a:r>
            <a:r>
              <a:rPr lang="en-GB" sz="1100" b="0" dirty="0" err="1"/>
              <a:t>mus</a:t>
            </a:r>
            <a:r>
              <a:rPr lang="en-GB" sz="1100" b="0" dirty="0"/>
              <a:t> response time followed by slower shutter</a:t>
            </a:r>
          </a:p>
          <a:p>
            <a:pPr lvl="1"/>
            <a:r>
              <a:rPr lang="en-GB" sz="1100" b="0" dirty="0"/>
              <a:t>Protection implies:</a:t>
            </a:r>
          </a:p>
          <a:p>
            <a:pPr lvl="2"/>
            <a:r>
              <a:rPr lang="en-GB" sz="1100" b="0" dirty="0"/>
              <a:t>Down-time of probing plasma of at least 200 </a:t>
            </a:r>
            <a:r>
              <a:rPr lang="en-GB" sz="1100" b="0" dirty="0" err="1"/>
              <a:t>ms</a:t>
            </a:r>
            <a:r>
              <a:rPr lang="en-GB" sz="1100" b="0" dirty="0"/>
              <a:t>: real-time control affected but LFSR is only basic control diagnostic</a:t>
            </a:r>
          </a:p>
          <a:p>
            <a:pPr lvl="2"/>
            <a:r>
              <a:rPr lang="en-GB" sz="1100" b="0" dirty="0"/>
              <a:t>Alternative: switching between lines when one line is affected only? reducing down-time to 100 </a:t>
            </a:r>
            <a:r>
              <a:rPr lang="en-GB" sz="1100" b="0" dirty="0" err="1"/>
              <a:t>ms</a:t>
            </a:r>
            <a:r>
              <a:rPr lang="en-GB" sz="1100" b="0" dirty="0"/>
              <a:t> </a:t>
            </a:r>
          </a:p>
          <a:p>
            <a:pPr lvl="2"/>
            <a:r>
              <a:rPr lang="en-GB" sz="1100" b="0" dirty="0"/>
              <a:t>Open question: All antennas may be affected at the same time but sensors would reveal if ECH would be present</a:t>
            </a:r>
          </a:p>
          <a:p>
            <a:pPr lvl="1"/>
            <a:r>
              <a:rPr lang="en-GB" sz="1100" b="0" dirty="0"/>
              <a:t>Perform frequency sweep to determine non-linearity:</a:t>
            </a:r>
          </a:p>
          <a:p>
            <a:pPr lvl="2"/>
            <a:r>
              <a:rPr lang="en-GB" sz="1100" b="0" dirty="0"/>
              <a:t>Calibration time per frequency could be improved: processing latency to be reduced by moving to perform analyses to FPGA</a:t>
            </a:r>
          </a:p>
          <a:p>
            <a:pPr lvl="2"/>
            <a:r>
              <a:rPr lang="en-GB" sz="1100" b="0" dirty="0"/>
              <a:t>Single calibration 3-5 s to few 100 </a:t>
            </a:r>
            <a:r>
              <a:rPr lang="en-GB" sz="1100" b="0" dirty="0" err="1"/>
              <a:t>ms</a:t>
            </a:r>
            <a:r>
              <a:rPr lang="en-GB" sz="1100" b="0" dirty="0"/>
              <a:t> with current synthesis could be improved via faster </a:t>
            </a:r>
            <a:r>
              <a:rPr lang="en-GB" sz="1100" b="0" dirty="0" err="1"/>
              <a:t>syntheser</a:t>
            </a:r>
            <a:endParaRPr lang="en-GB" sz="1100" b="0" dirty="0"/>
          </a:p>
          <a:p>
            <a:pPr lvl="1"/>
            <a:r>
              <a:rPr lang="en-GB" sz="1100" b="0" dirty="0"/>
              <a:t>What is systematic causing difference between real-time and post-processed?</a:t>
            </a:r>
          </a:p>
          <a:p>
            <a:pPr lvl="1"/>
            <a:r>
              <a:rPr lang="en-GB" sz="1100" b="0" dirty="0"/>
              <a:t>Improve detection: ITER B is constant, first reflection confined in space in frequency</a:t>
            </a:r>
          </a:p>
          <a:p>
            <a:pPr lvl="2"/>
            <a:r>
              <a:rPr lang="en-GB" sz="1100" b="0" dirty="0"/>
              <a:t>Use uncertainty of location of first cut-off layer to derive uncertainty on profile </a:t>
            </a:r>
          </a:p>
          <a:p>
            <a:pPr lvl="2"/>
            <a:endParaRPr lang="en-GB" sz="1100" b="0" dirty="0"/>
          </a:p>
          <a:p>
            <a:r>
              <a:rPr lang="en-GB" sz="1100" b="0" dirty="0"/>
              <a:t>LHD:</a:t>
            </a:r>
          </a:p>
          <a:p>
            <a:pPr lvl="1"/>
            <a:r>
              <a:rPr lang="en-GB" sz="1100" b="0" dirty="0"/>
              <a:t>Background noise elimination: benefit for high-frequency reflectometer to remove plasma related noise floor</a:t>
            </a:r>
          </a:p>
          <a:p>
            <a:pPr lvl="2"/>
            <a:r>
              <a:rPr lang="en-GB" sz="900" b="0" dirty="0"/>
              <a:t>Chris: separation between reflectometer signal and back-ground not possible for ITER conditions</a:t>
            </a:r>
          </a:p>
          <a:p>
            <a:pPr lvl="2"/>
            <a:endParaRPr lang="en-GB" sz="900" b="0" dirty="0"/>
          </a:p>
          <a:p>
            <a:pPr lvl="2"/>
            <a:endParaRPr lang="en-GB" sz="900" dirty="0"/>
          </a:p>
        </p:txBody>
      </p:sp>
    </p:spTree>
    <p:extLst>
      <p:ext uri="{BB962C8B-B14F-4D97-AF65-F5344CB8AC3E}">
        <p14:creationId xmlns:p14="http://schemas.microsoft.com/office/powerpoint/2010/main" val="2680568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1C487-0821-ABF8-40B4-E4CFF415B4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36818-197F-C8C2-7B1E-EBCF65C16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7A312-69DE-0322-2C20-CD045EC59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56" y="374650"/>
            <a:ext cx="8345488" cy="4023810"/>
          </a:xfrm>
        </p:spPr>
        <p:txBody>
          <a:bodyPr/>
          <a:lstStyle/>
          <a:p>
            <a:r>
              <a:rPr lang="en-GB" sz="1400" b="0" dirty="0"/>
              <a:t>LHD:</a:t>
            </a:r>
          </a:p>
          <a:p>
            <a:pPr lvl="1"/>
            <a:r>
              <a:rPr lang="en-GB" sz="1400" b="0" dirty="0"/>
              <a:t>Cross-calibration of heterodyne radiometer with TS:</a:t>
            </a:r>
          </a:p>
          <a:p>
            <a:pPr lvl="2"/>
            <a:r>
              <a:rPr lang="en-GB" sz="1400" b="0" dirty="0"/>
              <a:t>Any consistencies? How can inconsistencies be spotted?: seems to be </a:t>
            </a:r>
            <a:r>
              <a:rPr lang="en-GB" sz="1400" b="0" dirty="0" err="1"/>
              <a:t>possibsle</a:t>
            </a:r>
            <a:endParaRPr lang="en-GB" sz="1400" b="0" dirty="0"/>
          </a:p>
          <a:p>
            <a:pPr lvl="2"/>
            <a:r>
              <a:rPr lang="en-GB" sz="1400" b="0" dirty="0"/>
              <a:t>10-20% difference possible between ECE and TS diagnostics especially above 3-4 keV: 50% seen at higher temperatures</a:t>
            </a:r>
          </a:p>
          <a:p>
            <a:pPr lvl="2"/>
            <a:r>
              <a:rPr lang="en-GB" sz="1400" b="0" dirty="0"/>
              <a:t>Difference for high temperature plasma: not systematically studied yet</a:t>
            </a:r>
          </a:p>
          <a:p>
            <a:pPr lvl="2"/>
            <a:r>
              <a:rPr lang="en-GB" sz="1400" b="0" dirty="0"/>
              <a:t>Dependence of TS/ECE discrepancies on heating scheme/conditions?</a:t>
            </a:r>
          </a:p>
          <a:p>
            <a:pPr lvl="3"/>
            <a:r>
              <a:rPr lang="en-GB" sz="1400" b="0" dirty="0"/>
              <a:t>Larger for tangential NBI </a:t>
            </a:r>
          </a:p>
          <a:p>
            <a:pPr lvl="3"/>
            <a:r>
              <a:rPr lang="en-GB" sz="1400" b="0" dirty="0"/>
              <a:t>Soft Xray could be used </a:t>
            </a:r>
            <a:endParaRPr lang="en-GB" sz="1400" dirty="0"/>
          </a:p>
          <a:p>
            <a:pPr lvl="3"/>
            <a:endParaRPr lang="en-GB" b="0" dirty="0"/>
          </a:p>
          <a:p>
            <a:r>
              <a:rPr lang="en-GB" sz="1400" b="0" dirty="0"/>
              <a:t>SPARC:</a:t>
            </a:r>
          </a:p>
          <a:p>
            <a:pPr lvl="1"/>
            <a:r>
              <a:rPr lang="en-GB" sz="1400" b="0" dirty="0"/>
              <a:t>Quasi-optical arrangement, why not transmission line: alignment active maybe needed</a:t>
            </a:r>
          </a:p>
          <a:p>
            <a:pPr lvl="1"/>
            <a:r>
              <a:rPr lang="en-GB" sz="1400" b="0" dirty="0"/>
              <a:t>ENR how chosen?</a:t>
            </a:r>
          </a:p>
          <a:p>
            <a:pPr lvl="1"/>
            <a:r>
              <a:rPr lang="en-GB" sz="1400" b="0" dirty="0"/>
              <a:t>FTS should be there to make sure the radiation is thermal</a:t>
            </a:r>
          </a:p>
          <a:p>
            <a:pPr lvl="1"/>
            <a:endParaRPr lang="en-GB" sz="1400" b="0" dirty="0"/>
          </a:p>
          <a:p>
            <a:pPr lvl="1"/>
            <a:endParaRPr lang="en-GB" b="0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1178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363B1B-852B-F113-E5EE-BD3559033C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590F2-018E-3073-7702-76B021DCD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2409E8-9A58-3D01-F8FF-BE63EAC66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56" y="374650"/>
            <a:ext cx="8345488" cy="4023810"/>
          </a:xfrm>
        </p:spPr>
        <p:txBody>
          <a:bodyPr/>
          <a:lstStyle/>
          <a:p>
            <a:r>
              <a:rPr lang="en-GB" sz="1400" b="0" dirty="0"/>
              <a:t>HL-3:</a:t>
            </a:r>
          </a:p>
          <a:p>
            <a:pPr lvl="1"/>
            <a:r>
              <a:rPr lang="en-GB" sz="1200" b="0" dirty="0"/>
              <a:t>Compare results of Magnetic Difference Calibration Method with conventional </a:t>
            </a:r>
          </a:p>
          <a:p>
            <a:pPr marL="477838" lvl="1" indent="0">
              <a:buNone/>
            </a:pPr>
            <a:r>
              <a:rPr lang="en-GB" sz="1200" b="0" dirty="0"/>
              <a:t>     absolute calibration pending on upgrade of diagnostic system</a:t>
            </a:r>
          </a:p>
          <a:p>
            <a:pPr lvl="1"/>
            <a:r>
              <a:rPr lang="en-GB" sz="1200" b="0" dirty="0" err="1"/>
              <a:t>Te</a:t>
            </a:r>
            <a:r>
              <a:rPr lang="en-GB" sz="1200" b="0" dirty="0"/>
              <a:t> estimated from TS taken to estimated ECE sensitivity:</a:t>
            </a:r>
          </a:p>
          <a:p>
            <a:pPr lvl="2"/>
            <a:r>
              <a:rPr lang="en-GB" sz="1200" b="0" dirty="0"/>
              <a:t>Any consistencies? How can inconsistencies be spotted?</a:t>
            </a:r>
          </a:p>
          <a:p>
            <a:pPr lvl="3"/>
            <a:endParaRPr lang="en-GB" b="0" dirty="0"/>
          </a:p>
          <a:p>
            <a:r>
              <a:rPr lang="en-GB" sz="1400" b="0" dirty="0"/>
              <a:t>WEST:</a:t>
            </a:r>
          </a:p>
          <a:p>
            <a:pPr lvl="1"/>
            <a:r>
              <a:rPr lang="en-GB" sz="1400" b="0" dirty="0"/>
              <a:t>FTS system suggested</a:t>
            </a:r>
          </a:p>
          <a:p>
            <a:pPr lvl="1"/>
            <a:r>
              <a:rPr lang="en-GB" sz="1400" b="0" dirty="0"/>
              <a:t>Find explanation of 50% change of channel sensitivity  and try to mitigate</a:t>
            </a:r>
          </a:p>
          <a:p>
            <a:pPr lvl="1"/>
            <a:r>
              <a:rPr lang="en-GB" sz="1400" b="0" dirty="0"/>
              <a:t>Calibration procedure to be checked for movement of equipment away from machine to calibration stand</a:t>
            </a:r>
          </a:p>
          <a:p>
            <a:pPr marL="477838" lvl="1" indent="0">
              <a:buNone/>
            </a:pPr>
            <a:endParaRPr lang="en-GB" sz="1400" b="0" dirty="0"/>
          </a:p>
          <a:p>
            <a:pPr lvl="1"/>
            <a:endParaRPr lang="en-GB" sz="1400" b="0" dirty="0"/>
          </a:p>
          <a:p>
            <a:pPr lvl="1"/>
            <a:endParaRPr lang="en-GB" b="0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3135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B1E13A-87F3-E734-EB96-CB670ADAF4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63A4F-A61D-BA31-44D2-86DE65DB4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88AF4-A1EE-59E3-A9D0-E7E2FC4CA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56" y="374650"/>
            <a:ext cx="8345488" cy="4023810"/>
          </a:xfrm>
        </p:spPr>
        <p:txBody>
          <a:bodyPr/>
          <a:lstStyle/>
          <a:p>
            <a:r>
              <a:rPr lang="en-GB" sz="1400" b="0" dirty="0"/>
              <a:t>ITER:</a:t>
            </a:r>
          </a:p>
          <a:p>
            <a:pPr lvl="1"/>
            <a:r>
              <a:rPr lang="en-GB" sz="1200" b="0" dirty="0"/>
              <a:t>Cross-calibrations: take into consideration differing temporal and spectral resolutions of TS, FTS and radiometer: reformulate as cross-calibration is not the right approach for redundancy</a:t>
            </a:r>
          </a:p>
          <a:p>
            <a:pPr lvl="2"/>
            <a:endParaRPr lang="en-GB" sz="1000" b="0" dirty="0"/>
          </a:p>
          <a:p>
            <a:pPr lvl="1"/>
            <a:r>
              <a:rPr lang="en-GB" sz="1200" b="0" dirty="0"/>
              <a:t>William: size of hot source by place of front-end, not to calibrate diagnostic below 120 GHz?</a:t>
            </a:r>
          </a:p>
          <a:p>
            <a:pPr lvl="2"/>
            <a:r>
              <a:rPr lang="en-GB" sz="1000" b="0" dirty="0"/>
              <a:t>Antenna pattern to be checked hopefully via measurements at IO, IN-DA and US-DA sites</a:t>
            </a:r>
          </a:p>
          <a:p>
            <a:pPr lvl="2"/>
            <a:endParaRPr lang="en-GB" sz="1000" b="0" dirty="0"/>
          </a:p>
          <a:p>
            <a:pPr lvl="1"/>
            <a:r>
              <a:rPr lang="en-GB" sz="1400" b="0" dirty="0"/>
              <a:t>Share derived mode FTS sensitivity, include </a:t>
            </a:r>
          </a:p>
          <a:p>
            <a:pPr lvl="1"/>
            <a:endParaRPr lang="en-GB" sz="1400" b="0" dirty="0"/>
          </a:p>
          <a:p>
            <a:pPr lvl="1"/>
            <a:r>
              <a:rPr lang="en-GB" sz="1400" b="0" dirty="0"/>
              <a:t>Additional workshop on measuring non-Maxwellian distribution functions and how characterise and deal with these in physics models and data analysis approaches</a:t>
            </a:r>
          </a:p>
          <a:p>
            <a:pPr lvl="1"/>
            <a:endParaRPr lang="en-GB" sz="1400" b="0" dirty="0"/>
          </a:p>
          <a:p>
            <a:pPr lvl="1"/>
            <a:r>
              <a:rPr lang="en-GB" sz="1400" b="0" dirty="0"/>
              <a:t>Noise estimation from different sources: plasma, detector, post detection </a:t>
            </a:r>
          </a:p>
          <a:p>
            <a:pPr lvl="1"/>
            <a:endParaRPr lang="en-GB" sz="1400" b="0" dirty="0"/>
          </a:p>
          <a:p>
            <a:pPr lvl="1"/>
            <a:endParaRPr lang="en-GB" b="0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7266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586AC0-54EE-1584-5609-EDC0934DB5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EBDC9-83E3-64B4-7CE4-6E40627E2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 Calibration Discharge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E1C40-EB47-B772-638F-0A522F88A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56" y="374650"/>
            <a:ext cx="8345488" cy="4023810"/>
          </a:xfrm>
        </p:spPr>
        <p:txBody>
          <a:bodyPr/>
          <a:lstStyle/>
          <a:p>
            <a:r>
              <a:rPr lang="en-GB" sz="1100" b="0" dirty="0"/>
              <a:t>ITER joint data analysis scheme:</a:t>
            </a:r>
          </a:p>
          <a:p>
            <a:pPr lvl="1"/>
            <a:r>
              <a:rPr lang="en-GB" sz="1100" b="0" dirty="0"/>
              <a:t>Compliance of diagnostic assumption given sensitivity, line of sight coordinates,…. can be characterised objectively</a:t>
            </a:r>
          </a:p>
          <a:p>
            <a:pPr lvl="1"/>
            <a:r>
              <a:rPr lang="en-GB" sz="1100" b="0" dirty="0"/>
              <a:t>Systematics found between measured uncertain data and inferred profiles, diagnostic quantities can be inferred to achieve compliance</a:t>
            </a:r>
          </a:p>
          <a:p>
            <a:pPr lvl="1"/>
            <a:r>
              <a:rPr lang="en-GB" sz="1100" b="0" dirty="0"/>
              <a:t>Systematic uncertainties to be included in the likelihood which states the compliance between predictive model and data given the measurement uncertainties</a:t>
            </a:r>
          </a:p>
          <a:p>
            <a:pPr marL="477838" lvl="1" indent="0">
              <a:buNone/>
            </a:pPr>
            <a:endParaRPr lang="en-GB" sz="1100" dirty="0"/>
          </a:p>
          <a:p>
            <a:r>
              <a:rPr lang="en-GB" sz="1100" b="0" dirty="0"/>
              <a:t>ITER reference calibration discharge:</a:t>
            </a:r>
          </a:p>
          <a:p>
            <a:pPr lvl="1"/>
            <a:r>
              <a:rPr lang="en-GB" sz="1100" b="0" dirty="0"/>
              <a:t>How to participate in the design of the reference pulse?</a:t>
            </a:r>
          </a:p>
          <a:p>
            <a:pPr lvl="2"/>
            <a:r>
              <a:rPr lang="en-GB" sz="1100" b="0" dirty="0"/>
              <a:t>Submit requirements to M. Kocan or other diagnostic TROs</a:t>
            </a:r>
          </a:p>
          <a:p>
            <a:pPr lvl="1"/>
            <a:r>
              <a:rPr lang="en-GB" sz="1100" b="0" dirty="0"/>
              <a:t>Impact statements to justify and defined calibration pulses as </a:t>
            </a:r>
          </a:p>
          <a:p>
            <a:pPr lvl="2"/>
            <a:r>
              <a:rPr lang="en-GB" sz="1100" b="0" dirty="0"/>
              <a:t>BEST also planning for reference pulses, collaboration was agreed and IO waiting for feedback</a:t>
            </a:r>
          </a:p>
          <a:p>
            <a:pPr lvl="1"/>
            <a:r>
              <a:rPr lang="en-GB" sz="1100" b="0" dirty="0"/>
              <a:t>	Timeframe of pulse requirements: no deadline for the moment some</a:t>
            </a:r>
          </a:p>
          <a:p>
            <a:pPr lvl="2"/>
            <a:r>
              <a:rPr lang="en-GB" sz="900" b="0" dirty="0"/>
              <a:t>Research plan as formulated recently includes dedicated pulses</a:t>
            </a:r>
          </a:p>
          <a:p>
            <a:pPr lvl="1"/>
            <a:r>
              <a:rPr lang="en-GB" sz="1100" b="0" dirty="0"/>
              <a:t>At JET, reference pulses carried out weekly or similar </a:t>
            </a:r>
          </a:p>
          <a:p>
            <a:pPr lvl="1"/>
            <a:r>
              <a:rPr lang="en-GB" sz="1100" b="0" dirty="0"/>
              <a:t>	Standard H-mode discharge at AUG in the past but stopped in last couple of years</a:t>
            </a:r>
          </a:p>
          <a:p>
            <a:pPr lvl="2"/>
            <a:r>
              <a:rPr lang="en-GB" sz="1100" b="0" dirty="0"/>
              <a:t>Calibration pulses only used if a systematic occurred  </a:t>
            </a:r>
          </a:p>
          <a:p>
            <a:pPr lvl="1"/>
            <a:r>
              <a:rPr lang="en-GB" sz="1100" b="0" dirty="0"/>
              <a:t>Pressure on schedule should not cut away reference pulses as uncertain information</a:t>
            </a:r>
          </a:p>
          <a:p>
            <a:pPr lvl="1"/>
            <a:r>
              <a:rPr lang="en-GB" sz="1100" b="0" dirty="0"/>
              <a:t>Requirements from diagnostics:</a:t>
            </a:r>
          </a:p>
          <a:p>
            <a:pPr lvl="2"/>
            <a:r>
              <a:rPr lang="en-GB" sz="1100" b="0" dirty="0"/>
              <a:t>Reflectometer: request  several lines of sight, small plasma column to be move up and down</a:t>
            </a:r>
          </a:p>
          <a:p>
            <a:pPr lvl="2"/>
            <a:endParaRPr lang="en-GB" sz="900" dirty="0"/>
          </a:p>
        </p:txBody>
      </p:sp>
    </p:spTree>
    <p:extLst>
      <p:ext uri="{BB962C8B-B14F-4D97-AF65-F5344CB8AC3E}">
        <p14:creationId xmlns:p14="http://schemas.microsoft.com/office/powerpoint/2010/main" val="627410610"/>
      </p:ext>
    </p:extLst>
  </p:cSld>
  <p:clrMapOvr>
    <a:masterClrMapping/>
  </p:clrMapOvr>
</p:sld>
</file>

<file path=ppt/theme/theme1.xml><?xml version="1.0" encoding="utf-8"?>
<a:theme xmlns:a="http://schemas.openxmlformats.org/drawingml/2006/main" name="ITER_Scientific_and_General_Presentation_N4CUXK_v1_2">
  <a:themeElements>
    <a:clrScheme name="ITER_PPTemplate (2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TER_PPTemplate (2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Gothic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Gothic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200" b="1" dirty="0">
            <a:solidFill>
              <a:srgbClr val="0099FF"/>
            </a:solidFill>
            <a:latin typeface="Comic Sans MS" panose="030F0702030302020204" pitchFamily="66" charset="0"/>
          </a:defRPr>
        </a:defPPr>
      </a:lstStyle>
    </a:txDef>
  </a:objectDefaults>
  <a:extraClrSchemeLst>
    <a:extraClrScheme>
      <a:clrScheme name="ITER_PPTemplate (2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ER_PPTemplate (2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ER_PPTemplate (2)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ER_PPTemplate (2)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ER_PPTemplate (2)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ER_PPTemplate (2)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ER_PPTemplate (2)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ER_PPTemplate (2)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ER_PPTemplate (2)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ER_PPTemplate (2)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ER_PPTemplate (2)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ER_PPTemplate (2)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22243</TotalTime>
  <Words>847</Words>
  <Application>Microsoft Office PowerPoint</Application>
  <PresentationFormat>On-screen Show (16:9)</PresentationFormat>
  <Paragraphs>106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Lucida Sans</vt:lpstr>
      <vt:lpstr>ITER_Scientific_and_General_Presentation_N4CUXK_v1_2</vt:lpstr>
      <vt:lpstr>Ways Forward For Calibration of CTS, Reflectometer and ECE Diagnostic Systems and  Reference Calibration Discharge </vt:lpstr>
      <vt:lpstr>CTS</vt:lpstr>
      <vt:lpstr>CTS</vt:lpstr>
      <vt:lpstr>Reflectometer</vt:lpstr>
      <vt:lpstr>ECE</vt:lpstr>
      <vt:lpstr>ECE</vt:lpstr>
      <vt:lpstr>ECE</vt:lpstr>
      <vt:lpstr>Reference Calibration Discharge</vt:lpstr>
    </vt:vector>
  </TitlesOfParts>
  <Company>ITER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Vayakis George</dc:creator>
  <cp:lastModifiedBy>Schmuck Stefan</cp:lastModifiedBy>
  <cp:revision>973</cp:revision>
  <cp:lastPrinted>2013-12-05T09:32:24Z</cp:lastPrinted>
  <dcterms:created xsi:type="dcterms:W3CDTF">2019-03-07T15:03:19Z</dcterms:created>
  <dcterms:modified xsi:type="dcterms:W3CDTF">2026-01-14T10:00:29Z</dcterms:modified>
</cp:coreProperties>
</file>