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9" r:id="rId2"/>
    <p:sldId id="828" r:id="rId3"/>
    <p:sldId id="830" r:id="rId4"/>
    <p:sldId id="829" r:id="rId5"/>
    <p:sldId id="831" r:id="rId6"/>
    <p:sldId id="834" r:id="rId7"/>
    <p:sldId id="842" r:id="rId8"/>
    <p:sldId id="846" r:id="rId9"/>
    <p:sldId id="847" r:id="rId10"/>
    <p:sldId id="833" r:id="rId11"/>
  </p:sldIdLst>
  <p:sldSz cx="9144000" cy="5143500" type="screen16x9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367031-CAE5-44CA-9CEB-8D977B03EA6A}">
          <p14:sldIdLst>
            <p14:sldId id="259"/>
            <p14:sldId id="828"/>
            <p14:sldId id="830"/>
            <p14:sldId id="829"/>
            <p14:sldId id="831"/>
            <p14:sldId id="834"/>
            <p14:sldId id="842"/>
            <p14:sldId id="846"/>
            <p14:sldId id="847"/>
            <p14:sldId id="8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DCDDE"/>
    <a:srgbClr val="E8E8EF"/>
    <a:srgbClr val="171710"/>
    <a:srgbClr val="333399"/>
    <a:srgbClr val="0033CC"/>
    <a:srgbClr val="CCFFCC"/>
    <a:srgbClr val="000000"/>
    <a:srgbClr val="CC3300"/>
    <a:srgbClr val="0066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682" autoAdjust="0"/>
  </p:normalViewPr>
  <p:slideViewPr>
    <p:cSldViewPr>
      <p:cViewPr>
        <p:scale>
          <a:sx n="100" d="100"/>
          <a:sy n="100" d="100"/>
        </p:scale>
        <p:origin x="344" y="-2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4026" y="66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5029E26-3CDE-4E2A-9243-F4CFA73F77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7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5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D204273-9E39-4C9A-A251-EF1633DCAA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99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45F3C-3CEB-4A25-85B6-CDCC4A5FEFE4}" type="slidenum">
              <a:rPr lang="en-GB"/>
              <a:pPr/>
              <a:t>1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31286"/>
          </a:xfrm>
        </p:spPr>
        <p:txBody>
          <a:bodyPr/>
          <a:lstStyle>
            <a:lvl1pPr marL="0" indent="0" algn="ctr">
              <a:buFontTx/>
              <a:buNone/>
              <a:defRPr sz="2000" baseline="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47750"/>
            <a:ext cx="8001000" cy="356713"/>
          </a:xfr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457200"/>
            <a:ext cx="200025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088" y="457200"/>
            <a:ext cx="5848350" cy="4114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7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>
            <a:lvl1pPr>
              <a:defRPr>
                <a:solidFill>
                  <a:srgbClr val="1F497D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590550"/>
            <a:ext cx="8001000" cy="3871410"/>
          </a:xfrm>
        </p:spPr>
        <p:txBody>
          <a:bodyPr/>
          <a:lstStyle>
            <a:lvl1pPr>
              <a:defRPr b="1">
                <a:solidFill>
                  <a:srgbClr val="006600"/>
                </a:solidFill>
                <a:latin typeface="Lucida Sans" panose="020B0602030504020204" pitchFamily="34" charset="0"/>
              </a:defRPr>
            </a:lvl1pPr>
            <a:lvl2pPr>
              <a:defRPr b="1">
                <a:solidFill>
                  <a:srgbClr val="0033CC"/>
                </a:solidFill>
                <a:latin typeface="Lucida Sans" panose="020B0602030504020204" pitchFamily="34" charset="0"/>
              </a:defRPr>
            </a:lvl2pPr>
            <a:lvl3pPr>
              <a:defRPr b="1">
                <a:solidFill>
                  <a:srgbClr val="CC3300"/>
                </a:solidFill>
                <a:latin typeface="Lucida Sans" panose="020B0602030504020204" pitchFamily="34" charset="0"/>
              </a:defRPr>
            </a:lvl3pPr>
            <a:lvl4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4pPr>
            <a:lvl5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98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0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2857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15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5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0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7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813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573088" y="0"/>
            <a:ext cx="8001000" cy="35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3088" y="578798"/>
            <a:ext cx="8001000" cy="38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699792" y="4834166"/>
            <a:ext cx="460851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 dirty="0">
                <a:solidFill>
                  <a:schemeClr val="tx1"/>
                </a:solidFill>
                <a:latin typeface="+mj-lt"/>
              </a:rPr>
              <a:t>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nd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dirty="0" err="1">
                <a:solidFill>
                  <a:schemeClr val="tx1"/>
                </a:solidFill>
                <a:latin typeface="+mj-lt"/>
              </a:rPr>
              <a:t>Microwave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Calibration Workshop 12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Jan – 13</a:t>
            </a:r>
            <a:r>
              <a:rPr lang="fr-FR" sz="800" kern="1200" baseline="300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Jan 2026</a:t>
            </a:r>
            <a:endParaRPr lang="fr-FR" sz="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8458200" y="4788000"/>
            <a:ext cx="58578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>
                <a:latin typeface="+mj-lt"/>
              </a:rPr>
              <a:t>Page </a:t>
            </a:r>
            <a:fld id="{47BA91C2-74BF-4480-8BF1-C44F20807924}" type="slidenum">
              <a:rPr lang="en-GB" sz="800" smtClean="0">
                <a:latin typeface="+mj-lt"/>
              </a:rPr>
              <a:pPr>
                <a:spcBef>
                  <a:spcPct val="50000"/>
                </a:spcBef>
              </a:pPr>
              <a:t>‹#›</a:t>
            </a:fld>
            <a:endParaRPr lang="en-GB" sz="800" dirty="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4731514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8388424" y="4731514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7308304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2699792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752000"/>
            <a:ext cx="592767" cy="293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4953600"/>
            <a:ext cx="2016224" cy="97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1F497D"/>
          </a:solidFill>
          <a:latin typeface="Lucida Sans" panose="020B0602030504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87338" indent="-287338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6600"/>
          </a:solidFill>
          <a:latin typeface="Lucida Sans" panose="020B0602030504020204" pitchFamily="34" charset="0"/>
          <a:ea typeface="+mn-ea"/>
          <a:cs typeface="+mn-cs"/>
        </a:defRPr>
      </a:lvl1pPr>
      <a:lvl2pPr marL="757238" indent="-27940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800" b="1">
          <a:solidFill>
            <a:srgbClr val="1F497D"/>
          </a:solidFill>
          <a:latin typeface="Lucida Sans" panose="020B0602030504020204" pitchFamily="34" charset="0"/>
        </a:defRPr>
      </a:lvl2pPr>
      <a:lvl3pPr marL="1136650" indent="-188913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CC3300"/>
          </a:solidFill>
          <a:latin typeface="Lucida Sans" panose="020B0602030504020204" pitchFamily="34" charset="0"/>
        </a:defRPr>
      </a:lvl3pPr>
      <a:lvl4pPr marL="1511300" indent="-18415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rgbClr val="5F5F5F"/>
          </a:solidFill>
          <a:latin typeface="Lucida Sans" panose="020B0602030504020204" pitchFamily="34" charset="0"/>
        </a:defRPr>
      </a:lvl4pPr>
      <a:lvl5pPr marL="1885950" indent="-184150" algn="just" defTabSz="795338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rgbClr val="5F5F5F"/>
          </a:solidFill>
          <a:latin typeface="Lucida Sans" panose="020B0602030504020204" pitchFamily="34" charset="0"/>
        </a:defRPr>
      </a:lvl5pPr>
      <a:lvl6pPr marL="23431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003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575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147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71750"/>
            <a:ext cx="6400800" cy="1181100"/>
          </a:xfrm>
        </p:spPr>
        <p:txBody>
          <a:bodyPr/>
          <a:lstStyle/>
          <a:p>
            <a:r>
              <a:rPr lang="en-US" altLang="en-US" dirty="0">
                <a:solidFill>
                  <a:srgbClr val="0033CC"/>
                </a:solidFill>
              </a:rPr>
              <a:t>S. Schmuck, A. Sirinelli, Y. Liu</a:t>
            </a:r>
          </a:p>
          <a:p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5362" name="Rectangle 2"/>
          <p:cNvSpPr>
            <a:spLocks noGrp="1" noChangeAspect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3200" dirty="0"/>
              <a:t>2</a:t>
            </a:r>
            <a:r>
              <a:rPr lang="en-US" altLang="en-US" sz="3200" baseline="30000" dirty="0"/>
              <a:t>nd</a:t>
            </a:r>
            <a:r>
              <a:rPr lang="en-US" altLang="en-US" sz="3200" dirty="0"/>
              <a:t> Microwave Calibration Workshop </a:t>
            </a: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Introduction</a:t>
            </a:r>
            <a:endParaRPr lang="en-GB" sz="32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38150"/>
            <a:ext cx="8839200" cy="3871410"/>
          </a:xfrm>
        </p:spPr>
        <p:txBody>
          <a:bodyPr/>
          <a:lstStyle/>
          <a:p>
            <a:r>
              <a:rPr lang="en-GB" sz="1600" b="0" dirty="0"/>
              <a:t>Today before lunch: ITER site visit</a:t>
            </a:r>
          </a:p>
          <a:p>
            <a:r>
              <a:rPr lang="en-GB" sz="1600" b="0" dirty="0"/>
              <a:t>Today:</a:t>
            </a:r>
          </a:p>
          <a:p>
            <a:pPr lvl="1"/>
            <a:r>
              <a:rPr lang="en-GB" sz="1400" b="0" dirty="0"/>
              <a:t>Review of previous </a:t>
            </a:r>
            <a:r>
              <a:rPr lang="en-US" sz="1400" b="0" dirty="0"/>
              <a:t>calibration report done by ITPA working group</a:t>
            </a:r>
            <a:endParaRPr lang="en-GB" sz="1400" b="0" dirty="0"/>
          </a:p>
          <a:p>
            <a:pPr lvl="1"/>
            <a:r>
              <a:rPr lang="en-GB" sz="1400" b="0" dirty="0"/>
              <a:t>CTS: 2 talks (W7-X, ITER) &amp; ways forward to be discussed </a:t>
            </a:r>
          </a:p>
          <a:p>
            <a:pPr lvl="1"/>
            <a:r>
              <a:rPr lang="en-US" sz="1400" b="0" dirty="0" err="1"/>
              <a:t>Refl</a:t>
            </a:r>
            <a:r>
              <a:rPr lang="en-US" sz="1400" b="0" dirty="0"/>
              <a:t> LFS </a:t>
            </a:r>
            <a:r>
              <a:rPr lang="en-GB" sz="1400" b="0" dirty="0"/>
              <a:t>: 1 talk (ITER)</a:t>
            </a:r>
          </a:p>
          <a:p>
            <a:pPr lvl="1"/>
            <a:r>
              <a:rPr lang="en-GB" sz="1400" b="0" dirty="0" err="1"/>
              <a:t>Refl</a:t>
            </a:r>
            <a:r>
              <a:rPr lang="en-GB" sz="1400" b="0" dirty="0"/>
              <a:t>/ECE: 1 talk (LHD)</a:t>
            </a:r>
          </a:p>
          <a:p>
            <a:pPr lvl="1"/>
            <a:r>
              <a:rPr lang="en-US" sz="1400" b="0" dirty="0" err="1"/>
              <a:t>Refl</a:t>
            </a:r>
            <a:r>
              <a:rPr lang="en-US" sz="1400" b="0" dirty="0"/>
              <a:t>: ways forward to be discussed</a:t>
            </a:r>
            <a:endParaRPr lang="en-GB" sz="1400" b="0" dirty="0"/>
          </a:p>
          <a:p>
            <a:r>
              <a:rPr lang="en-GB" sz="1600" b="0" dirty="0"/>
              <a:t>Tomorrow before lunch:</a:t>
            </a:r>
          </a:p>
          <a:p>
            <a:pPr lvl="1"/>
            <a:r>
              <a:rPr lang="en-GB" sz="1400" b="0" dirty="0"/>
              <a:t>ECE: 7 talks (SPARC, HL-3, WEST, ITER)</a:t>
            </a:r>
          </a:p>
          <a:p>
            <a:pPr lvl="1"/>
            <a:r>
              <a:rPr lang="en-US" sz="1400" b="0" dirty="0"/>
              <a:t>ECE: ways forward to be discussed</a:t>
            </a:r>
          </a:p>
          <a:p>
            <a:r>
              <a:rPr lang="en-GB" sz="1600" b="0" dirty="0"/>
              <a:t>Tomorrow after lunch:</a:t>
            </a:r>
          </a:p>
          <a:p>
            <a:pPr lvl="1"/>
            <a:r>
              <a:rPr lang="en-US" sz="1400" b="0" dirty="0"/>
              <a:t>Development of reference calibration discharge: 1 talk (ITER)</a:t>
            </a:r>
          </a:p>
          <a:p>
            <a:pPr lvl="1"/>
            <a:r>
              <a:rPr lang="en-US" sz="1400" b="0" dirty="0"/>
              <a:t>Joint data analysis scheme: 1 talk (ITER)</a:t>
            </a:r>
          </a:p>
          <a:p>
            <a:pPr lvl="1"/>
            <a:r>
              <a:rPr lang="en-US" sz="1400" b="0" dirty="0"/>
              <a:t>Round table</a:t>
            </a:r>
          </a:p>
          <a:p>
            <a:pPr lvl="1"/>
            <a:r>
              <a:rPr lang="en-US" sz="1400" b="0" dirty="0"/>
              <a:t>Summary and Closure</a:t>
            </a:r>
            <a:endParaRPr lang="en-GB" sz="1400" b="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77838" lvl="1" indent="0">
              <a:buNone/>
            </a:pPr>
            <a:endParaRPr lang="en-US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753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Calibrations Matter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of diagnostic calibrations and related uncertainties:</a:t>
            </a:r>
          </a:p>
          <a:p>
            <a:pPr lvl="1"/>
            <a:r>
              <a:rPr lang="en-GB" dirty="0"/>
              <a:t>Perform data analyses to infer physics quantities</a:t>
            </a:r>
          </a:p>
          <a:p>
            <a:pPr lvl="1"/>
            <a:r>
              <a:rPr lang="en-GB" dirty="0"/>
              <a:t>Derive confidence intervals on inferred physics quantities</a:t>
            </a:r>
          </a:p>
          <a:p>
            <a:pPr lvl="1"/>
            <a:r>
              <a:rPr lang="en-US" dirty="0"/>
              <a:t>Enable real-time control and machine protection</a:t>
            </a:r>
            <a:endParaRPr lang="en-GB" dirty="0"/>
          </a:p>
          <a:p>
            <a:pPr lvl="1"/>
            <a:r>
              <a:rPr lang="en-US" dirty="0" err="1"/>
              <a:t>Recognise</a:t>
            </a:r>
            <a:r>
              <a:rPr lang="en-US" dirty="0"/>
              <a:t> systematics by comparison of </a:t>
            </a:r>
            <a:r>
              <a:rPr lang="en-GB" dirty="0"/>
              <a:t>physics quantities</a:t>
            </a:r>
            <a:r>
              <a:rPr lang="en-US" dirty="0"/>
              <a:t> </a:t>
            </a:r>
            <a:r>
              <a:rPr lang="en-GB" dirty="0"/>
              <a:t>inferred </a:t>
            </a:r>
            <a:r>
              <a:rPr lang="en-US" dirty="0"/>
              <a:t>independently </a:t>
            </a:r>
            <a:r>
              <a:rPr lang="en-GB" dirty="0"/>
              <a:t>by different </a:t>
            </a:r>
            <a:r>
              <a:rPr lang="en-US" dirty="0"/>
              <a:t>diagnostics</a:t>
            </a:r>
            <a:endParaRPr lang="en-GB" dirty="0"/>
          </a:p>
          <a:p>
            <a:pPr lvl="1"/>
            <a:r>
              <a:rPr lang="en-GB" dirty="0"/>
              <a:t>Enable and ensure high standards mandatory for scientific reasoning, discussions and publications</a:t>
            </a:r>
          </a:p>
        </p:txBody>
      </p:sp>
    </p:spTree>
    <p:extLst>
      <p:ext uri="{BB962C8B-B14F-4D97-AF65-F5344CB8AC3E}">
        <p14:creationId xmlns:p14="http://schemas.microsoft.com/office/powerpoint/2010/main" val="201588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Microwave Diagnostic Systems at ITER 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686524"/>
              </p:ext>
            </p:extLst>
          </p:nvPr>
        </p:nvGraphicFramePr>
        <p:xfrm>
          <a:off x="457200" y="734594"/>
          <a:ext cx="8229600" cy="347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104753374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2900219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169997779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369217433"/>
                    </a:ext>
                  </a:extLst>
                </a:gridCol>
              </a:tblGrid>
              <a:tr h="294640">
                <a:tc>
                  <a:txBody>
                    <a:bodyPr/>
                    <a:lstStyle/>
                    <a:p>
                      <a:r>
                        <a:rPr lang="en-US" dirty="0"/>
                        <a:t>Diagnostic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Primarily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for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Backup </a:t>
                      </a:r>
                    </a:p>
                    <a:p>
                      <a:r>
                        <a:rPr lang="en-US" dirty="0"/>
                        <a:t>for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Ready for Phase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304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Low-field</a:t>
                      </a:r>
                      <a:r>
                        <a:rPr lang="en-US" baseline="0" dirty="0"/>
                        <a:t> side (LFS) </a:t>
                      </a:r>
                    </a:p>
                    <a:p>
                      <a:r>
                        <a:rPr lang="en-US" dirty="0"/>
                        <a:t>Reflectometer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- Edge n</a:t>
                      </a:r>
                      <a:r>
                        <a:rPr lang="en-US" sz="1400" baseline="-25000" dirty="0"/>
                        <a:t>e</a:t>
                      </a:r>
                    </a:p>
                    <a:p>
                      <a:r>
                        <a:rPr lang="en-US" sz="1400" dirty="0"/>
                        <a:t>- ELM n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US" sz="1400" dirty="0"/>
                        <a:t> transient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dirty="0"/>
                        <a:t>- </a:t>
                      </a:r>
                      <a:r>
                        <a:rPr lang="en-GB" sz="1400" dirty="0"/>
                        <a:t>Fluctuations (Delta </a:t>
                      </a:r>
                      <a:r>
                        <a:rPr lang="en-US" sz="1400" dirty="0"/>
                        <a:t>n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GB" sz="1400" dirty="0"/>
                        <a:t> / </a:t>
                      </a:r>
                      <a:r>
                        <a:rPr lang="en-US" sz="1400" dirty="0"/>
                        <a:t>n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US" sz="1400" baseline="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- Core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n</a:t>
                      </a:r>
                      <a:r>
                        <a:rPr lang="en-US" sz="1400" baseline="-25000" dirty="0"/>
                        <a:t>e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Start of Research Operation (SRO)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80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High-field</a:t>
                      </a:r>
                      <a:r>
                        <a:rPr lang="en-US" baseline="0" dirty="0"/>
                        <a:t> side (HFS) </a:t>
                      </a:r>
                      <a:r>
                        <a:rPr lang="en-US" dirty="0"/>
                        <a:t>Reflectometer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dirty="0"/>
                        <a:t>- Core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n</a:t>
                      </a:r>
                      <a:r>
                        <a:rPr lang="en-US" sz="1400" baseline="-25000" dirty="0"/>
                        <a:t>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dirty="0"/>
                        <a:t>-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ELM n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US" sz="1400" dirty="0"/>
                        <a:t> transient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- </a:t>
                      </a:r>
                      <a:r>
                        <a:rPr lang="en-GB" sz="1400" dirty="0"/>
                        <a:t>Fluctuations (Delta </a:t>
                      </a:r>
                      <a:r>
                        <a:rPr lang="en-US" sz="1400" dirty="0"/>
                        <a:t>n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GB" sz="1400" dirty="0"/>
                        <a:t> / </a:t>
                      </a:r>
                      <a:r>
                        <a:rPr lang="en-US" sz="1400" dirty="0"/>
                        <a:t>n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US" sz="1400" baseline="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SRO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598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Electron Cyclotron</a:t>
                      </a:r>
                      <a:r>
                        <a:rPr lang="en-US" baseline="0" dirty="0"/>
                        <a:t> Emission (ECE)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dirty="0"/>
                        <a:t>- Core T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US" sz="1400" baseline="0" dirty="0"/>
                        <a:t> profile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400" dirty="0"/>
                        <a:t>- Fluctuations (Delta</a:t>
                      </a:r>
                      <a:r>
                        <a:rPr lang="en-US" sz="1400" dirty="0"/>
                        <a:t>T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GB" sz="1400" dirty="0"/>
                        <a:t> / </a:t>
                      </a:r>
                      <a:r>
                        <a:rPr lang="en-US" sz="1400" dirty="0"/>
                        <a:t>T</a:t>
                      </a:r>
                      <a:r>
                        <a:rPr lang="en-US" sz="1400" baseline="-25000" dirty="0"/>
                        <a:t>e</a:t>
                      </a:r>
                      <a:r>
                        <a:rPr lang="en-US" sz="1400" baseline="0" dirty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- ELM </a:t>
                      </a:r>
                      <a:r>
                        <a:rPr lang="en-US" sz="1400" dirty="0"/>
                        <a:t>T</a:t>
                      </a:r>
                      <a:r>
                        <a:rPr lang="en-US" sz="1400" baseline="-25000" dirty="0"/>
                        <a:t>e </a:t>
                      </a:r>
                      <a:r>
                        <a:rPr lang="en-GB" sz="1400" baseline="0" dirty="0"/>
                        <a:t>t</a:t>
                      </a:r>
                      <a:r>
                        <a:rPr lang="en-GB" sz="1400" dirty="0"/>
                        <a:t>ransient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SRO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318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Collective Thomson Scattering (CTS)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0" dirty="0"/>
                        <a:t>- Alpha particle density profile</a:t>
                      </a:r>
                    </a:p>
                    <a:p>
                      <a:r>
                        <a:rPr lang="en-GB" altLang="zh-CN" sz="1400" kern="0" dirty="0"/>
                        <a:t>-</a:t>
                      </a:r>
                      <a:r>
                        <a:rPr lang="en-GB" altLang="zh-CN" sz="1400" kern="0" baseline="0" dirty="0"/>
                        <a:t> </a:t>
                      </a:r>
                      <a:r>
                        <a:rPr lang="en-GB" altLang="zh-CN" sz="1400" kern="0" dirty="0"/>
                        <a:t>Alpha particle energy spectrum</a:t>
                      </a:r>
                    </a:p>
                    <a:p>
                      <a:r>
                        <a:rPr lang="en-GB" altLang="zh-CN" sz="1400" kern="0" dirty="0"/>
                        <a:t>- p, D, T, He 3 energy spectrum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First D-T phase (DT1)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563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86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220" y="1179420"/>
            <a:ext cx="3954780" cy="25412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 Operation Schedule and Operational States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14350"/>
            <a:ext cx="8229600" cy="4191000"/>
          </a:xfrm>
        </p:spPr>
        <p:txBody>
          <a:bodyPr/>
          <a:lstStyle/>
          <a:p>
            <a:r>
              <a:rPr lang="en-US" sz="1400" dirty="0"/>
              <a:t>ITER designed to operate in cycles of 2 years each</a:t>
            </a:r>
          </a:p>
          <a:p>
            <a:endParaRPr lang="en-US" sz="1400" dirty="0"/>
          </a:p>
          <a:p>
            <a:r>
              <a:rPr lang="en-US" sz="1400" dirty="0"/>
              <a:t>Cycle: </a:t>
            </a:r>
            <a:r>
              <a:rPr lang="en-GB" sz="1400" dirty="0"/>
              <a:t>operational campaign lasting 1</a:t>
            </a:r>
            <a:r>
              <a:rPr lang="en-US" sz="1400" dirty="0"/>
              <a:t>6 </a:t>
            </a:r>
            <a:r>
              <a:rPr lang="en-GB" sz="1400" dirty="0"/>
              <a:t>months</a:t>
            </a:r>
          </a:p>
          <a:p>
            <a:pPr marL="0" indent="0">
              <a:buNone/>
            </a:pPr>
            <a:r>
              <a:rPr lang="en-GB" sz="1400" dirty="0"/>
              <a:t>     + 8 months of Long-Term Maintenance (LTM)</a:t>
            </a:r>
          </a:p>
          <a:p>
            <a:endParaRPr lang="en-GB" sz="1400" dirty="0"/>
          </a:p>
          <a:p>
            <a:r>
              <a:rPr lang="en-GB" sz="1400" dirty="0"/>
              <a:t>Operational campaign partitioned into 2 weeks </a:t>
            </a:r>
          </a:p>
          <a:p>
            <a:pPr marL="0" indent="0">
              <a:buNone/>
            </a:pPr>
            <a:r>
              <a:rPr lang="en-GB" sz="1400" dirty="0"/>
              <a:t>     periods: 11 operational days and </a:t>
            </a:r>
          </a:p>
          <a:p>
            <a:pPr marL="0" indent="0">
              <a:buNone/>
            </a:pPr>
            <a:r>
              <a:rPr lang="en-GB" sz="1400" dirty="0"/>
              <a:t>     3 days of Short-Term Maintenance (STM)</a:t>
            </a:r>
          </a:p>
          <a:p>
            <a:endParaRPr lang="en-US" sz="1400" dirty="0"/>
          </a:p>
          <a:p>
            <a:r>
              <a:rPr lang="en-US" sz="1400" dirty="0"/>
              <a:t>Operational day divided in 3 shifts of 8 h: </a:t>
            </a:r>
          </a:p>
          <a:p>
            <a:pPr marL="0" indent="0">
              <a:buNone/>
            </a:pPr>
            <a:r>
              <a:rPr lang="en-US" sz="1400" dirty="0"/>
              <a:t>     STM night shifts foreseen</a:t>
            </a:r>
          </a:p>
          <a:p>
            <a:endParaRPr lang="en-US" sz="1400" dirty="0"/>
          </a:p>
          <a:p>
            <a:r>
              <a:rPr lang="en-US" sz="1400" dirty="0">
                <a:solidFill>
                  <a:srgbClr val="0099FF"/>
                </a:solidFill>
              </a:rPr>
              <a:t>Available time for calibration: LTM, STM,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99FF"/>
                </a:solidFill>
              </a:rPr>
              <a:t>     TCS (Testing and Conditioning State) and POS (Plasma Operating State) when     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99FF"/>
                </a:solidFill>
              </a:rPr>
              <a:t>     reference pulses could be performed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8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 Constraints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567703"/>
              </p:ext>
            </p:extLst>
          </p:nvPr>
        </p:nvGraphicFramePr>
        <p:xfrm>
          <a:off x="457200" y="411433"/>
          <a:ext cx="8229600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20735">
                  <a:extLst>
                    <a:ext uri="{9D8B030D-6E8A-4147-A177-3AD203B41FA5}">
                      <a16:colId xmlns:a16="http://schemas.microsoft.com/office/drawing/2014/main" val="870035478"/>
                    </a:ext>
                  </a:extLst>
                </a:gridCol>
                <a:gridCol w="1571105">
                  <a:extLst>
                    <a:ext uri="{9D8B030D-6E8A-4147-A177-3AD203B41FA5}">
                      <a16:colId xmlns:a16="http://schemas.microsoft.com/office/drawing/2014/main" val="23264856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81273226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6832361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7769249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Global Operating State</a:t>
                      </a:r>
                    </a:p>
                  </a:txBody>
                  <a:tcP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 state 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TCS state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STM state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Most LTM states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34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Access to Tokamak Building</a:t>
                      </a:r>
                    </a:p>
                  </a:txBody>
                  <a:tcP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Forbidden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Restricted or Forbidden</a:t>
                      </a:r>
                    </a:p>
                  </a:txBody>
                  <a:tcP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Restricted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Restricted</a:t>
                      </a:r>
                    </a:p>
                  </a:txBody>
                  <a:tcPr>
                    <a:solidFill>
                      <a:srgbClr val="E8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896776"/>
                  </a:ext>
                </a:extLst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28600" y="1515356"/>
            <a:ext cx="8686800" cy="318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7338" indent="-287338" algn="just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rgbClr val="006600"/>
                </a:solidFill>
                <a:latin typeface="Lucida Sans" panose="020B0602030504020204" pitchFamily="34" charset="0"/>
                <a:ea typeface="+mn-ea"/>
                <a:cs typeface="+mn-cs"/>
              </a:defRPr>
            </a:lvl1pPr>
            <a:lvl2pPr marL="757238" indent="-279400" algn="just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 b="1">
                <a:solidFill>
                  <a:srgbClr val="0033CC"/>
                </a:solidFill>
                <a:latin typeface="Lucida Sans" panose="020B0602030504020204" pitchFamily="34" charset="0"/>
              </a:defRPr>
            </a:lvl2pPr>
            <a:lvl3pPr marL="1136650" indent="-188913" algn="just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CC3300"/>
                </a:solidFill>
                <a:latin typeface="Lucida Sans" panose="020B0602030504020204" pitchFamily="34" charset="0"/>
              </a:defRPr>
            </a:lvl3pPr>
            <a:lvl4pPr marL="1511300" indent="-184150" algn="just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4pPr>
            <a:lvl5pPr marL="1885950" indent="-184150" algn="just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5pPr>
            <a:lvl6pPr marL="2343150" indent="-184150" algn="l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800350" indent="-184150" algn="l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257550" indent="-184150" algn="l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714750" indent="-184150" algn="l" defTabSz="7953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000" kern="0" dirty="0"/>
              <a:t>Forbidden: </a:t>
            </a:r>
            <a:r>
              <a:rPr lang="en-GB" sz="1000" kern="0" dirty="0"/>
              <a:t>because of radioprotection, occupational safety, to avoid impact on operations, due to other elements of risk, such as magnetic field or beam sources</a:t>
            </a:r>
            <a:endParaRPr lang="en-US" sz="1000" kern="0" dirty="0"/>
          </a:p>
          <a:p>
            <a:r>
              <a:rPr lang="en-US" sz="1000" kern="0" dirty="0"/>
              <a:t>Restricted: access</a:t>
            </a:r>
            <a:r>
              <a:rPr lang="en-GB" sz="1000" kern="0" dirty="0"/>
              <a:t> granted pending hazard assessment and to qualified people limited in number to specific required intervention considered brief works</a:t>
            </a:r>
          </a:p>
          <a:p>
            <a:r>
              <a:rPr lang="en-US" sz="1300" kern="0" dirty="0"/>
              <a:t>No or limited access: </a:t>
            </a:r>
            <a:r>
              <a:rPr lang="en-US" sz="1300" kern="0" dirty="0">
                <a:solidFill>
                  <a:srgbClr val="0099FF"/>
                </a:solidFill>
              </a:rPr>
              <a:t>reliable, robust  and stand-alone calibration equipment </a:t>
            </a:r>
            <a:r>
              <a:rPr lang="en-US" sz="1300" kern="0" dirty="0"/>
              <a:t>needed</a:t>
            </a:r>
          </a:p>
          <a:p>
            <a:r>
              <a:rPr lang="en-GB" sz="1300" kern="0" dirty="0"/>
              <a:t>During POS, vacuum vessel at 100°C and equatorial port plug at 70°C:      </a:t>
            </a:r>
          </a:p>
          <a:p>
            <a:pPr marL="0" indent="0">
              <a:buNone/>
            </a:pPr>
            <a:r>
              <a:rPr lang="en-GB" sz="1300" kern="0" dirty="0"/>
              <a:t>     - Significant thermal expansion of machine components evident and, thus, diagnostic alignment </a:t>
            </a:r>
          </a:p>
          <a:p>
            <a:pPr marL="0" indent="0">
              <a:buNone/>
            </a:pPr>
            <a:r>
              <a:rPr lang="en-GB" sz="1300" kern="0" dirty="0"/>
              <a:t>       essential for meaningful calibration: </a:t>
            </a:r>
            <a:r>
              <a:rPr lang="en-US" sz="1300" kern="0" dirty="0">
                <a:solidFill>
                  <a:srgbClr val="0099FF"/>
                </a:solidFill>
              </a:rPr>
              <a:t>Alignment must be achieved and checked by all means</a:t>
            </a:r>
            <a:endParaRPr lang="en-GB" sz="1300" kern="0" dirty="0"/>
          </a:p>
          <a:p>
            <a:pPr marL="0" indent="0">
              <a:buNone/>
            </a:pPr>
            <a:r>
              <a:rPr lang="en-GB" sz="1300" kern="0" dirty="0"/>
              <a:t>     </a:t>
            </a:r>
            <a:r>
              <a:rPr lang="en-US" sz="1300" kern="0" dirty="0"/>
              <a:t>- Same conditions for POS, TCS (stand-by mode) and STM :</a:t>
            </a:r>
          </a:p>
          <a:p>
            <a:pPr marL="0" indent="0">
              <a:buNone/>
            </a:pPr>
            <a:r>
              <a:rPr lang="en-US" sz="1300" kern="0" dirty="0">
                <a:solidFill>
                  <a:srgbClr val="0099FF"/>
                </a:solidFill>
              </a:rPr>
              <a:t>        - STM: compact calibration procedure to be </a:t>
            </a:r>
            <a:r>
              <a:rPr lang="en-US" sz="1300" kern="0" dirty="0" err="1">
                <a:solidFill>
                  <a:srgbClr val="0099FF"/>
                </a:solidFill>
              </a:rPr>
              <a:t>finalised</a:t>
            </a:r>
            <a:r>
              <a:rPr lang="en-US" sz="1300" kern="0" dirty="0">
                <a:solidFill>
                  <a:srgbClr val="0099FF"/>
                </a:solidFill>
              </a:rPr>
              <a:t> in 8h or 3d </a:t>
            </a:r>
          </a:p>
          <a:p>
            <a:pPr marL="0" indent="0">
              <a:buNone/>
            </a:pPr>
            <a:r>
              <a:rPr lang="en-US" sz="1300" kern="0" dirty="0">
                <a:solidFill>
                  <a:srgbClr val="0099FF"/>
                </a:solidFill>
              </a:rPr>
              <a:t>        - POS: relies on development of well-understood reference pulses and advanced </a:t>
            </a:r>
          </a:p>
          <a:p>
            <a:pPr marL="0" indent="0">
              <a:buNone/>
            </a:pPr>
            <a:r>
              <a:rPr lang="en-US" sz="1300" kern="0" dirty="0">
                <a:solidFill>
                  <a:srgbClr val="0099FF"/>
                </a:solidFill>
              </a:rPr>
              <a:t>          joint analysis schemes</a:t>
            </a:r>
          </a:p>
          <a:p>
            <a:r>
              <a:rPr lang="en-US" sz="1300" kern="0" dirty="0"/>
              <a:t>Discharge duration of more than 1000 s: </a:t>
            </a:r>
            <a:r>
              <a:rPr lang="en-US" sz="1300" kern="0" dirty="0" err="1"/>
              <a:t>minimise</a:t>
            </a:r>
            <a:r>
              <a:rPr lang="en-US" sz="1300" kern="0" dirty="0"/>
              <a:t>, track, and/or </a:t>
            </a:r>
            <a:r>
              <a:rPr lang="en-US" sz="1300" kern="0" dirty="0" err="1"/>
              <a:t>characterise</a:t>
            </a:r>
            <a:r>
              <a:rPr lang="en-US" sz="1300" kern="0" dirty="0"/>
              <a:t> drift in detection</a:t>
            </a:r>
          </a:p>
          <a:p>
            <a:pPr marL="0" indent="0">
              <a:buNone/>
            </a:pPr>
            <a:r>
              <a:rPr lang="en-US" sz="1300" kern="0" dirty="0"/>
              <a:t>     equipment</a:t>
            </a:r>
            <a:endParaRPr lang="en-US" sz="1300" kern="0" dirty="0">
              <a:solidFill>
                <a:srgbClr val="00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827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Workshop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Present, assess and discuss existing and envisaged calibration procedures of Collective Thomson Scattering, Reflectometer and Electron Cyclotron Emission diagnostic systems</a:t>
            </a:r>
            <a:endParaRPr lang="en-GB" dirty="0"/>
          </a:p>
          <a:p>
            <a:pPr lvl="0"/>
            <a:endParaRPr lang="en-US" dirty="0"/>
          </a:p>
          <a:p>
            <a:pPr lvl="0"/>
            <a:r>
              <a:rPr lang="en-US" dirty="0"/>
              <a:t>Identify calibration issues of existing and ITER microwave diagnostic systems</a:t>
            </a:r>
          </a:p>
          <a:p>
            <a:pPr lvl="0"/>
            <a:endParaRPr lang="en-GB" dirty="0"/>
          </a:p>
          <a:p>
            <a:pPr lvl="0"/>
            <a:r>
              <a:rPr lang="en-US" dirty="0"/>
              <a:t>Discuss and plan ways forward and activities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836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1950"/>
          </a:xfrm>
        </p:spPr>
        <p:txBody>
          <a:bodyPr/>
          <a:lstStyle/>
          <a:p>
            <a:r>
              <a:rPr lang="en-US" dirty="0"/>
              <a:t>First Microwave Calibration Workshop (Nov 2023): 1.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38150"/>
            <a:ext cx="8763000" cy="3871410"/>
          </a:xfrm>
        </p:spPr>
        <p:txBody>
          <a:bodyPr/>
          <a:lstStyle/>
          <a:p>
            <a:r>
              <a:rPr lang="en-US" b="0" dirty="0">
                <a:solidFill>
                  <a:srgbClr val="FF0000"/>
                </a:solidFill>
              </a:rPr>
              <a:t>Present, assess and discuss existing and envisaged calibration procedures of Collective Thomson Scattering, Reflectometer and Electron Cyclotron Emission diagnostic systems to include ultimately identified calibration requirements in ITER system design</a:t>
            </a:r>
          </a:p>
          <a:p>
            <a:endParaRPr lang="en-US" b="0" dirty="0"/>
          </a:p>
          <a:p>
            <a:r>
              <a:rPr lang="en-GB" sz="1800" b="0" dirty="0"/>
              <a:t>Collective Thomson Scattering (1 talk):</a:t>
            </a:r>
          </a:p>
          <a:p>
            <a:pPr lvl="1"/>
            <a:r>
              <a:rPr lang="en-GB" sz="1600" b="0" dirty="0"/>
              <a:t>Hardware of ITER system and calibration of AUG system</a:t>
            </a:r>
          </a:p>
          <a:p>
            <a:pPr marL="287338" marR="0" lvl="0" indent="-287338" algn="just" defTabSz="7953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Sans" panose="020B0602030504020204" pitchFamily="34" charset="0"/>
                <a:ea typeface="+mn-ea"/>
                <a:cs typeface="+mn-cs"/>
              </a:rPr>
              <a:t>Electron Cyclotron Emission (5 talks):</a:t>
            </a:r>
          </a:p>
          <a:p>
            <a:pPr lvl="1"/>
            <a:r>
              <a:rPr lang="en-GB" sz="1600" b="0" dirty="0"/>
              <a:t>Hardware and calibration approaches at JET, W7-X and ITER</a:t>
            </a:r>
          </a:p>
          <a:p>
            <a:pPr marL="287338" marR="0" lvl="0" indent="-287338" algn="just" defTabSz="7953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800" b="0" dirty="0"/>
              <a:t>Reflectometer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Sans" panose="020B0602030504020204" pitchFamily="34" charset="0"/>
                <a:ea typeface="+mn-ea"/>
                <a:cs typeface="+mn-cs"/>
              </a:rPr>
              <a:t> (4 talks):</a:t>
            </a:r>
          </a:p>
          <a:p>
            <a:pPr lvl="1"/>
            <a:r>
              <a:rPr lang="en-US" sz="1600" b="0" dirty="0"/>
              <a:t>High-field side system (1 talk) of ITER</a:t>
            </a:r>
          </a:p>
          <a:p>
            <a:pPr lvl="1"/>
            <a:r>
              <a:rPr lang="en-US" sz="1600" b="0" dirty="0"/>
              <a:t>Low-field side systems (3 talks) of JET, KSTAR, ITER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94943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1950"/>
          </a:xfrm>
        </p:spPr>
        <p:txBody>
          <a:bodyPr/>
          <a:lstStyle/>
          <a:p>
            <a:r>
              <a:rPr lang="en-US" dirty="0"/>
              <a:t>First Microwave Calibration Workshop (Nov 2023): 2. Objective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514350"/>
            <a:ext cx="8915400" cy="4343400"/>
          </a:xfrm>
        </p:spPr>
        <p:txBody>
          <a:bodyPr/>
          <a:lstStyle/>
          <a:p>
            <a:pPr lvl="0"/>
            <a:r>
              <a:rPr lang="en-US" b="0" dirty="0">
                <a:solidFill>
                  <a:srgbClr val="FF0000"/>
                </a:solidFill>
              </a:rPr>
              <a:t>Identify calibration issues of existing and ITER microwave diagnostic systems</a:t>
            </a:r>
          </a:p>
          <a:p>
            <a:endParaRPr lang="en-GB" sz="1600" b="0" dirty="0"/>
          </a:p>
          <a:p>
            <a:r>
              <a:rPr lang="en-GB" sz="1600" b="0" dirty="0"/>
              <a:t>Collective Thomson Scattering:</a:t>
            </a:r>
          </a:p>
          <a:p>
            <a:pPr lvl="1"/>
            <a:r>
              <a:rPr lang="en-GB" sz="1400" b="0" dirty="0"/>
              <a:t>Tracking of changes in calibration TL and source</a:t>
            </a:r>
          </a:p>
          <a:p>
            <a:pPr marL="287338" marR="0" lvl="0" indent="-287338" algn="just" defTabSz="7953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Sans" panose="020B0602030504020204" pitchFamily="34" charset="0"/>
                <a:ea typeface="+mn-ea"/>
                <a:cs typeface="+mn-cs"/>
              </a:rPr>
              <a:t>Electron Cyclotron Emission:</a:t>
            </a:r>
          </a:p>
          <a:p>
            <a:pPr lvl="1"/>
            <a:r>
              <a:rPr lang="en-GB" sz="1400" b="0" dirty="0"/>
              <a:t>Calibration sources at T &lt; 0.1 eV: linearity to be ensured for probing T = 40 keV</a:t>
            </a:r>
          </a:p>
          <a:p>
            <a:pPr lvl="1"/>
            <a:r>
              <a:rPr lang="en-GB" sz="1400" b="0" dirty="0"/>
              <a:t>ITER: Overall calibration must be carried out for POS alignment</a:t>
            </a:r>
          </a:p>
          <a:p>
            <a:pPr lvl="1"/>
            <a:r>
              <a:rPr lang="en-GB" sz="1400" b="0" dirty="0"/>
              <a:t>ITER: Tracking of changes in calibration source</a:t>
            </a:r>
            <a:endParaRPr lang="en-US" sz="1600" b="0" dirty="0"/>
          </a:p>
          <a:p>
            <a:pPr marL="287338" marR="0" lvl="0" indent="-287338" algn="just" defTabSz="7953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600" b="0" dirty="0"/>
              <a:t>Reflectometer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</a:rPr>
              <a:t>:</a:t>
            </a:r>
          </a:p>
          <a:p>
            <a:pPr lvl="1"/>
            <a:r>
              <a:rPr lang="en-GB" sz="1400" b="0" dirty="0"/>
              <a:t>Transmission line dispersion measurement</a:t>
            </a:r>
          </a:p>
          <a:p>
            <a:pPr lvl="1"/>
            <a:r>
              <a:rPr lang="en-GB" sz="1400" b="0" dirty="0"/>
              <a:t>Reference position: using a “marker” in transmission lines or a mirror positioned by the ART</a:t>
            </a:r>
          </a:p>
          <a:p>
            <a:pPr lvl="1"/>
            <a:r>
              <a:rPr lang="en-GB" sz="1400" b="0" dirty="0"/>
              <a:t>Frequency calibration / sweep linearization</a:t>
            </a:r>
            <a:endParaRPr lang="en-US" sz="1600" b="0" dirty="0"/>
          </a:p>
          <a:p>
            <a:pPr marL="287338" marR="0" lvl="0" indent="-287338" algn="just" defTabSz="79533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600" b="0" dirty="0"/>
              <a:t>For all diagnostics, no procedure developed currently for calibrating at reference plasma </a:t>
            </a:r>
          </a:p>
          <a:p>
            <a:pPr lvl="0"/>
            <a:endParaRPr lang="en-GB" sz="1800" dirty="0"/>
          </a:p>
          <a:p>
            <a:pPr lv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5972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90550"/>
            <a:ext cx="8610600" cy="3871410"/>
          </a:xfrm>
        </p:spPr>
        <p:txBody>
          <a:bodyPr/>
          <a:lstStyle/>
          <a:p>
            <a:pPr lvl="0"/>
            <a:r>
              <a:rPr lang="en-US" b="0" dirty="0">
                <a:solidFill>
                  <a:srgbClr val="FF0000"/>
                </a:solidFill>
              </a:rPr>
              <a:t>Discuss and plan ways forward and activities</a:t>
            </a:r>
          </a:p>
          <a:p>
            <a:pPr lvl="0"/>
            <a:endParaRPr lang="en-GB" b="0" dirty="0"/>
          </a:p>
          <a:p>
            <a:pPr lvl="0"/>
            <a:r>
              <a:rPr lang="en-GB" sz="1800" b="0" dirty="0"/>
              <a:t>Going to expert workshops to present details and request further involvement of communities:</a:t>
            </a:r>
          </a:p>
          <a:p>
            <a:pPr lvl="1"/>
            <a:r>
              <a:rPr lang="en-GB" sz="1600" b="0" dirty="0"/>
              <a:t>Presentation given at EC22 conference (22</a:t>
            </a:r>
            <a:r>
              <a:rPr lang="en-GB" sz="1600" b="0" baseline="30000" dirty="0"/>
              <a:t>nd</a:t>
            </a:r>
            <a:r>
              <a:rPr lang="en-GB" sz="1600" b="0" dirty="0"/>
              <a:t> -26</a:t>
            </a:r>
            <a:r>
              <a:rPr lang="en-GB" sz="1600" b="0" baseline="30000" dirty="0"/>
              <a:t>th</a:t>
            </a:r>
            <a:r>
              <a:rPr lang="en-GB" sz="1600" b="0" dirty="0"/>
              <a:t> April 2024, Daejeon, Korea)</a:t>
            </a:r>
          </a:p>
          <a:p>
            <a:pPr lvl="0"/>
            <a:endParaRPr lang="en-GB" sz="1800" b="0" dirty="0"/>
          </a:p>
          <a:p>
            <a:pPr lvl="0"/>
            <a:r>
              <a:rPr lang="en-GB" sz="1800" b="0" dirty="0"/>
              <a:t>Discussions and views to be tracked in shared “living document”</a:t>
            </a:r>
          </a:p>
          <a:p>
            <a:pPr lvl="0"/>
            <a:endParaRPr lang="en-US" sz="1800" b="0" dirty="0"/>
          </a:p>
          <a:p>
            <a:pPr lvl="0"/>
            <a:r>
              <a:rPr lang="en-US" sz="1800" b="0" dirty="0"/>
              <a:t>Joint calibrations using reference plasma:</a:t>
            </a:r>
          </a:p>
          <a:p>
            <a:pPr lvl="1"/>
            <a:r>
              <a:rPr lang="en-GB" sz="1600" b="0" dirty="0"/>
              <a:t>Development of joint schemes</a:t>
            </a:r>
          </a:p>
          <a:p>
            <a:pPr lvl="1"/>
            <a:r>
              <a:rPr lang="en-GB" sz="1600" b="0" dirty="0"/>
              <a:t>Development of accurate diagnostic models needed to perform joint data analysis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13705626"/>
      </p:ext>
    </p:extLst>
  </p:cSld>
  <p:clrMapOvr>
    <a:masterClrMapping/>
  </p:clrMapOvr>
</p:sld>
</file>

<file path=ppt/theme/theme1.xml><?xml version="1.0" encoding="utf-8"?>
<a:theme xmlns:a="http://schemas.openxmlformats.org/drawingml/2006/main" name="ITER_Scientific_and_General_Presentation_N4CUXK_v1_2">
  <a:themeElements>
    <a:clrScheme name="ITER_PPTemplate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TER_PPTemplate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b="1" dirty="0">
            <a:solidFill>
              <a:srgbClr val="0099FF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ITER_PPTemplate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19728</TotalTime>
  <Words>949</Words>
  <Application>Microsoft Office PowerPoint</Application>
  <PresentationFormat>On-screen Show (16:9)</PresentationFormat>
  <Paragraphs>137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Lucida Sans</vt:lpstr>
      <vt:lpstr>ITER_Scientific_and_General_Presentation_N4CUXK_v1_2</vt:lpstr>
      <vt:lpstr>2nd Microwave Calibration Workshop   Introduction</vt:lpstr>
      <vt:lpstr>Why Calibrations Matter</vt:lpstr>
      <vt:lpstr>Relevant Microwave Diagnostic Systems at ITER </vt:lpstr>
      <vt:lpstr>ITER Operation Schedule and Operational States</vt:lpstr>
      <vt:lpstr>ITER Constraints</vt:lpstr>
      <vt:lpstr>Scope of Workshop</vt:lpstr>
      <vt:lpstr>First Microwave Calibration Workshop (Nov 2023): 1. Objective</vt:lpstr>
      <vt:lpstr>First Microwave Calibration Workshop (Nov 2023): 2. Objective </vt:lpstr>
      <vt:lpstr>3. Objective</vt:lpstr>
      <vt:lpstr>Agenda</vt:lpstr>
    </vt:vector>
  </TitlesOfParts>
  <Company>ITER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Vayakis George</dc:creator>
  <cp:lastModifiedBy>Schmuck Stefan</cp:lastModifiedBy>
  <cp:revision>815</cp:revision>
  <cp:lastPrinted>2013-12-05T09:32:24Z</cp:lastPrinted>
  <dcterms:created xsi:type="dcterms:W3CDTF">2019-03-07T15:03:19Z</dcterms:created>
  <dcterms:modified xsi:type="dcterms:W3CDTF">2026-01-12T13:23:05Z</dcterms:modified>
</cp:coreProperties>
</file>