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9" r:id="rId3"/>
    <p:sldId id="265" r:id="rId4"/>
    <p:sldId id="317" r:id="rId5"/>
    <p:sldId id="321" r:id="rId6"/>
    <p:sldId id="319" r:id="rId7"/>
    <p:sldId id="322" r:id="rId8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74" d="100"/>
          <a:sy n="74" d="100"/>
        </p:scale>
        <p:origin x="10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C6739-8B2C-4F70-0600-0AD4C829B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D0D376-4AAE-2306-FEDF-8BDACE997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EDB317-4481-1E05-15F9-2CBBEFB82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93CCE1-1E95-E939-063E-072C677C6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A41C8-293B-EF4D-B6A0-B59951CEC87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07392-7A74-80F4-AB8E-D48865AEA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853568-F517-9FCF-7442-064D68DDB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F53A87E-E5E2-9C85-14F8-15285304F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44CD2E-A39D-E1CA-A9DA-DD712F968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A41C8-293B-EF4D-B6A0-B59951CEC87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ch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1143E7-9EC8-11F4-EE6D-2A04807E9021}"/>
              </a:ext>
            </a:extLst>
          </p:cNvPr>
          <p:cNvSpPr txBox="1"/>
          <p:nvPr userDrawn="1"/>
        </p:nvSpPr>
        <p:spPr>
          <a:xfrm>
            <a:off x="7697356" y="4703331"/>
            <a:ext cx="3432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4C52B0-8C01-7849-9FBD-81D69A89DA73}" type="slidenum">
              <a:rPr lang="fr-FR" sz="750">
                <a:solidFill>
                  <a:schemeClr val="bg1">
                    <a:lumMod val="6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‹#›</a:t>
            </a:fld>
            <a:endParaRPr lang="fr-FR" sz="750">
              <a:solidFill>
                <a:schemeClr val="bg1">
                  <a:lumMod val="6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BC44AE-DB0E-BBD8-F18F-F54E40BAEA68}"/>
              </a:ext>
            </a:extLst>
          </p:cNvPr>
          <p:cNvCxnSpPr>
            <a:cxnSpLocks/>
          </p:cNvCxnSpPr>
          <p:nvPr userDrawn="1"/>
        </p:nvCxnSpPr>
        <p:spPr>
          <a:xfrm>
            <a:off x="7718261" y="4686737"/>
            <a:ext cx="0" cy="2027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>
            <a:extLst>
              <a:ext uri="{FF2B5EF4-FFF2-40B4-BE49-F238E27FC236}">
                <a16:creationId xmlns:a16="http://schemas.microsoft.com/office/drawing/2014/main" id="{1EE29EDE-FCC0-39DE-2FD1-6D37651A67D3}"/>
              </a:ext>
            </a:extLst>
          </p:cNvPr>
          <p:cNvSpPr txBox="1"/>
          <p:nvPr userDrawn="1"/>
        </p:nvSpPr>
        <p:spPr>
          <a:xfrm>
            <a:off x="5511205" y="4654740"/>
            <a:ext cx="21744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The ITER Project: </a:t>
            </a:r>
            <a:r>
              <a:rPr lang="fr-FR" sz="675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progress</a:t>
            </a:r>
            <a:r>
              <a:rPr lang="fr-FR" sz="6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  <a:r>
              <a:rPr lang="fr-FR" sz="675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amid</a:t>
            </a:r>
            <a:r>
              <a:rPr lang="fr-FR" sz="6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challenges</a:t>
            </a:r>
          </a:p>
          <a:p>
            <a:pPr algn="r"/>
            <a:r>
              <a:rPr lang="fr-FR" sz="6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Laban Coblentz, 15 March</a:t>
            </a:r>
            <a:r>
              <a:rPr lang="fr-FR" sz="675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2023</a:t>
            </a:r>
            <a:endParaRPr lang="fr-FR" sz="6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06C4116-E05B-CFE8-996B-0AC7B5EF61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4705850"/>
            <a:ext cx="3457575" cy="193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 baseline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BC208-B99B-C6A1-9437-7AC7BD6B8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3" y="4466976"/>
            <a:ext cx="8856134" cy="19372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93B4AA-4BAA-70CD-79BB-3EE093EB60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010" y="4578170"/>
            <a:ext cx="649670" cy="324000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68D1566A-1AED-031F-B9D4-ABC61F9E32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8677" y="922887"/>
            <a:ext cx="1957399" cy="11010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F36F08B9-9289-486A-086A-82BE8E9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71906" y="922887"/>
            <a:ext cx="1957399" cy="11010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01F4F76B-136B-6EC8-3982-6D9D215F4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7404" y="2096174"/>
            <a:ext cx="1957399" cy="11010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E8341BD-19A4-573D-B628-C94418B67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0634" y="2096174"/>
            <a:ext cx="1957399" cy="11010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2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ul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307E7C-4B7E-A13A-0E0F-E18E752A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2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67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8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741833"/>
            <a:ext cx="4608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>
                <a:solidFill>
                  <a:schemeClr val="tx1"/>
                </a:solidFill>
                <a:latin typeface="+mj-lt"/>
              </a:rPr>
              <a:t>Add the name of your meeting/conference, the location and date</a:t>
            </a:r>
          </a:p>
          <a:p>
            <a:pPr algn="ctr">
              <a:spcBef>
                <a:spcPct val="50000"/>
              </a:spcBef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2026, ITER Organization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3" y="4788000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latin typeface="+mj-lt"/>
              </a:rPr>
              <a:t>IDM</a:t>
            </a:r>
            <a:r>
              <a:rPr lang="en-US" sz="800" baseline="0" dirty="0">
                <a:latin typeface="+mj-lt"/>
              </a:rPr>
              <a:t> UID: XXXXXX</a:t>
            </a:r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76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cid:image004.jpg@01DC7E3C.90BAA1C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cid:image005.png@01DC7E3C.90BAA1C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638300"/>
          </a:xfrm>
        </p:spPr>
        <p:txBody>
          <a:bodyPr/>
          <a:lstStyle/>
          <a:p>
            <a:r>
              <a:rPr lang="en-US" dirty="0"/>
              <a:t>Victor Udintsev</a:t>
            </a:r>
          </a:p>
          <a:p>
            <a:r>
              <a:rPr lang="en-US" dirty="0"/>
              <a:t>Program Manager</a:t>
            </a:r>
          </a:p>
          <a:p>
            <a:r>
              <a:rPr lang="en-US" dirty="0"/>
              <a:t>Diagnostic Program</a:t>
            </a:r>
          </a:p>
        </p:txBody>
      </p:sp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71500" y="590550"/>
            <a:ext cx="8001000" cy="2133600"/>
          </a:xfrm>
        </p:spPr>
        <p:txBody>
          <a:bodyPr/>
          <a:lstStyle/>
          <a:p>
            <a:r>
              <a:rPr lang="en-US" dirty="0"/>
              <a:t>Welcome to the 2</a:t>
            </a:r>
            <a:r>
              <a:rPr lang="en-US" baseline="30000" dirty="0"/>
              <a:t>nd</a:t>
            </a:r>
            <a:r>
              <a:rPr lang="en-US" dirty="0"/>
              <a:t> Microwave Diagnostic Calibration Workshop</a:t>
            </a:r>
            <a:br>
              <a:rPr lang="en-US" dirty="0"/>
            </a:br>
            <a:r>
              <a:rPr lang="en-US" dirty="0"/>
              <a:t>ITER Organization, January 12,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3088" y="57150"/>
            <a:ext cx="8001000" cy="685800"/>
          </a:xfrm>
        </p:spPr>
        <p:txBody>
          <a:bodyPr/>
          <a:lstStyle/>
          <a:p>
            <a:pPr algn="l"/>
            <a:r>
              <a:rPr lang="en-US" dirty="0"/>
              <a:t>Welcome!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73088" y="819150"/>
            <a:ext cx="8001000" cy="342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are now in the construction process now</a:t>
            </a:r>
          </a:p>
          <a:p>
            <a:r>
              <a:rPr lang="en-US" b="1" dirty="0"/>
              <a:t>A lot of effort put on finalization of diagnostic designs, manufacturing and assembly</a:t>
            </a:r>
          </a:p>
          <a:p>
            <a:r>
              <a:rPr lang="en-US" dirty="0"/>
              <a:t>IO Diagnostic Team and DA’s goal is to deliver systems as per Baseline schedule to ensure smooth running of the SRO </a:t>
            </a:r>
          </a:p>
          <a:p>
            <a:r>
              <a:rPr lang="en-US" b="1" dirty="0"/>
              <a:t>Microwave diagnostics are essential for the success of ITER!</a:t>
            </a:r>
          </a:p>
          <a:p>
            <a:r>
              <a:rPr lang="en-US" dirty="0"/>
              <a:t>We thank you for continues support!</a:t>
            </a:r>
          </a:p>
        </p:txBody>
      </p:sp>
    </p:spTree>
    <p:extLst>
      <p:ext uri="{BB962C8B-B14F-4D97-AF65-F5344CB8AC3E}">
        <p14:creationId xmlns:p14="http://schemas.microsoft.com/office/powerpoint/2010/main" val="278005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orange wires on a wall&#10;&#10;AI-generated content may be incorrect.">
            <a:extLst>
              <a:ext uri="{FF2B5EF4-FFF2-40B4-BE49-F238E27FC236}">
                <a16:creationId xmlns:a16="http://schemas.microsoft.com/office/drawing/2014/main" id="{979AABF8-4FC9-A56B-C149-6FF86E9A67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  <p:sp>
        <p:nvSpPr>
          <p:cNvPr id="46" name="Rectangle 32">
            <a:extLst>
              <a:ext uri="{FF2B5EF4-FFF2-40B4-BE49-F238E27FC236}">
                <a16:creationId xmlns:a16="http://schemas.microsoft.com/office/drawing/2014/main" id="{E97E95CA-7283-5B46-9EFB-EE7D6DEDBBB2}"/>
              </a:ext>
            </a:extLst>
          </p:cNvPr>
          <p:cNvSpPr/>
          <p:nvPr/>
        </p:nvSpPr>
        <p:spPr>
          <a:xfrm rot="5400000">
            <a:off x="-1370520" y="1370521"/>
            <a:ext cx="5152769" cy="2411730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213973"/>
              <a:gd name="connsiteY0" fmla="*/ 15781 h 2288678"/>
              <a:gd name="connsiteX1" fmla="*/ 12213973 w 12213973"/>
              <a:gd name="connsiteY1" fmla="*/ 455559 h 2288678"/>
              <a:gd name="connsiteX2" fmla="*/ 12192001 w 12213973"/>
              <a:gd name="connsiteY2" fmla="*/ 2288678 h 2288678"/>
              <a:gd name="connsiteX3" fmla="*/ 0 w 12213973"/>
              <a:gd name="connsiteY3" fmla="*/ 2288678 h 2288678"/>
              <a:gd name="connsiteX4" fmla="*/ 0 w 12213973"/>
              <a:gd name="connsiteY4" fmla="*/ 15781 h 2288678"/>
              <a:gd name="connsiteX0" fmla="*/ 0 w 12213973"/>
              <a:gd name="connsiteY0" fmla="*/ 754 h 2273651"/>
              <a:gd name="connsiteX1" fmla="*/ 12213973 w 12213973"/>
              <a:gd name="connsiteY1" fmla="*/ 440532 h 2273651"/>
              <a:gd name="connsiteX2" fmla="*/ 12192001 w 12213973"/>
              <a:gd name="connsiteY2" fmla="*/ 2273651 h 2273651"/>
              <a:gd name="connsiteX3" fmla="*/ 0 w 12213973"/>
              <a:gd name="connsiteY3" fmla="*/ 2273651 h 2273651"/>
              <a:gd name="connsiteX4" fmla="*/ 0 w 12213973"/>
              <a:gd name="connsiteY4" fmla="*/ 754 h 2273651"/>
              <a:gd name="connsiteX0" fmla="*/ 0 w 12213973"/>
              <a:gd name="connsiteY0" fmla="*/ 286 h 2273183"/>
              <a:gd name="connsiteX1" fmla="*/ 12213973 w 12213973"/>
              <a:gd name="connsiteY1" fmla="*/ 440064 h 2273183"/>
              <a:gd name="connsiteX2" fmla="*/ 12192001 w 12213973"/>
              <a:gd name="connsiteY2" fmla="*/ 2273183 h 2273183"/>
              <a:gd name="connsiteX3" fmla="*/ 0 w 12213973"/>
              <a:gd name="connsiteY3" fmla="*/ 2273183 h 2273183"/>
              <a:gd name="connsiteX4" fmla="*/ 0 w 12213973"/>
              <a:gd name="connsiteY4" fmla="*/ 286 h 2273183"/>
              <a:gd name="connsiteX0" fmla="*/ 0 w 12235941"/>
              <a:gd name="connsiteY0" fmla="*/ 780 h 2273677"/>
              <a:gd name="connsiteX1" fmla="*/ 12235941 w 12235941"/>
              <a:gd name="connsiteY1" fmla="*/ 341354 h 2273677"/>
              <a:gd name="connsiteX2" fmla="*/ 12192001 w 12235941"/>
              <a:gd name="connsiteY2" fmla="*/ 2273677 h 2273677"/>
              <a:gd name="connsiteX3" fmla="*/ 0 w 12235941"/>
              <a:gd name="connsiteY3" fmla="*/ 2273677 h 2273677"/>
              <a:gd name="connsiteX4" fmla="*/ 0 w 12235941"/>
              <a:gd name="connsiteY4" fmla="*/ 780 h 2273677"/>
              <a:gd name="connsiteX0" fmla="*/ 0 w 12257907"/>
              <a:gd name="connsiteY0" fmla="*/ 2331 h 2275228"/>
              <a:gd name="connsiteX1" fmla="*/ 12257907 w 12257907"/>
              <a:gd name="connsiteY1" fmla="*/ 293303 h 2275228"/>
              <a:gd name="connsiteX2" fmla="*/ 12192001 w 12257907"/>
              <a:gd name="connsiteY2" fmla="*/ 2275228 h 2275228"/>
              <a:gd name="connsiteX3" fmla="*/ 0 w 12257907"/>
              <a:gd name="connsiteY3" fmla="*/ 2275228 h 2275228"/>
              <a:gd name="connsiteX4" fmla="*/ 0 w 12257907"/>
              <a:gd name="connsiteY4" fmla="*/ 2331 h 2275228"/>
              <a:gd name="connsiteX0" fmla="*/ 0 w 12257907"/>
              <a:gd name="connsiteY0" fmla="*/ 712 h 2273609"/>
              <a:gd name="connsiteX1" fmla="*/ 12257907 w 12257907"/>
              <a:gd name="connsiteY1" fmla="*/ 291684 h 2273609"/>
              <a:gd name="connsiteX2" fmla="*/ 12192001 w 12257907"/>
              <a:gd name="connsiteY2" fmla="*/ 2273609 h 2273609"/>
              <a:gd name="connsiteX3" fmla="*/ 0 w 12257907"/>
              <a:gd name="connsiteY3" fmla="*/ 2273609 h 2273609"/>
              <a:gd name="connsiteX4" fmla="*/ 0 w 12257907"/>
              <a:gd name="connsiteY4" fmla="*/ 712 h 2273609"/>
              <a:gd name="connsiteX0" fmla="*/ 0 w 12279997"/>
              <a:gd name="connsiteY0" fmla="*/ 457 h 2273354"/>
              <a:gd name="connsiteX1" fmla="*/ 12279998 w 12279997"/>
              <a:gd name="connsiteY1" fmla="*/ 326859 h 2273354"/>
              <a:gd name="connsiteX2" fmla="*/ 12192001 w 12279997"/>
              <a:gd name="connsiteY2" fmla="*/ 2273354 h 2273354"/>
              <a:gd name="connsiteX3" fmla="*/ 0 w 12279997"/>
              <a:gd name="connsiteY3" fmla="*/ 2273354 h 2273354"/>
              <a:gd name="connsiteX4" fmla="*/ 0 w 12279997"/>
              <a:gd name="connsiteY4" fmla="*/ 457 h 22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9997" h="2273354">
                <a:moveTo>
                  <a:pt x="0" y="457"/>
                </a:moveTo>
                <a:cubicBezTo>
                  <a:pt x="4188178" y="-7069"/>
                  <a:pt x="7698848" y="77523"/>
                  <a:pt x="12279998" y="326859"/>
                </a:cubicBezTo>
                <a:lnTo>
                  <a:pt x="12192001" y="2273354"/>
                </a:lnTo>
                <a:lnTo>
                  <a:pt x="0" y="2273354"/>
                </a:lnTo>
                <a:lnTo>
                  <a:pt x="0" y="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3401892-F6E1-A046-047D-36CF119361CF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4" name="Espace réservé du texte 19">
              <a:extLst>
                <a:ext uri="{FF2B5EF4-FFF2-40B4-BE49-F238E27FC236}">
                  <a16:creationId xmlns:a16="http://schemas.microsoft.com/office/drawing/2014/main" id="{739B0032-1A15-E2B1-B4EC-4E80EF30D03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5" name="Espace réservé du texte 19">
              <a:extLst>
                <a:ext uri="{FF2B5EF4-FFF2-40B4-BE49-F238E27FC236}">
                  <a16:creationId xmlns:a16="http://schemas.microsoft.com/office/drawing/2014/main" id="{FC215C27-F9FA-056D-BBA9-2125744B56E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71400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6" name="Espace réservé du texte 19">
              <a:extLst>
                <a:ext uri="{FF2B5EF4-FFF2-40B4-BE49-F238E27FC236}">
                  <a16:creationId xmlns:a16="http://schemas.microsoft.com/office/drawing/2014/main" id="{0927FD10-BD22-418F-760B-A562CE276745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-3357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7" name="Espace réservé du texte 19">
              <a:extLst>
                <a:ext uri="{FF2B5EF4-FFF2-40B4-BE49-F238E27FC236}">
                  <a16:creationId xmlns:a16="http://schemas.microsoft.com/office/drawing/2014/main" id="{6A1049DD-7B4A-6C8F-AF3F-A9C3C066D312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91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</p:grp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DC5FF79-D73B-1D48-7DB4-25843D3FE3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010" y="4578171"/>
            <a:ext cx="649670" cy="324000"/>
          </a:xfrm>
          <a:prstGeom prst="rect">
            <a:avLst/>
          </a:prstGeom>
        </p:spPr>
      </p:pic>
      <p:sp>
        <p:nvSpPr>
          <p:cNvPr id="14" name="ZoneTexte 53">
            <a:extLst>
              <a:ext uri="{FF2B5EF4-FFF2-40B4-BE49-F238E27FC236}">
                <a16:creationId xmlns:a16="http://schemas.microsoft.com/office/drawing/2014/main" id="{6655A2D1-9070-4AA7-8ACA-4265CBD83500}"/>
              </a:ext>
            </a:extLst>
          </p:cNvPr>
          <p:cNvSpPr txBox="1"/>
          <p:nvPr/>
        </p:nvSpPr>
        <p:spPr>
          <a:xfrm>
            <a:off x="95473" y="418845"/>
            <a:ext cx="2102443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1500" b="1" dirty="0">
                <a:solidFill>
                  <a:srgbClr val="003C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Diagnostics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Outer-Vessel Steady-State Sensors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Installation in VV Sectors #5 and #8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July 2025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FA8DDF-DFDE-4604-E4E5-71ED21F29D16}"/>
              </a:ext>
            </a:extLst>
          </p:cNvPr>
          <p:cNvSpPr txBox="1"/>
          <p:nvPr/>
        </p:nvSpPr>
        <p:spPr>
          <a:xfrm>
            <a:off x="7697356" y="4703331"/>
            <a:ext cx="3432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C4C52B0-8C01-7849-9FBD-81D69A89DA73}" type="slidenum">
              <a:rPr lang="fr-FR" sz="75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fr-FR" sz="750" dirty="0">
              <a:solidFill>
                <a:srgbClr val="FFFFF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F21DE-C035-689D-0A76-5698B00C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large warehouse with a crane&#10;&#10;AI-generated content may be incorrect.">
            <a:extLst>
              <a:ext uri="{FF2B5EF4-FFF2-40B4-BE49-F238E27FC236}">
                <a16:creationId xmlns:a16="http://schemas.microsoft.com/office/drawing/2014/main" id="{ED4FA911-7246-308A-E942-411E3A968A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500" b="12500"/>
          <a:stretch>
            <a:fillRect/>
          </a:stretch>
        </p:blipFill>
        <p:spPr/>
      </p:pic>
      <p:sp>
        <p:nvSpPr>
          <p:cNvPr id="46" name="Rectangle 32">
            <a:extLst>
              <a:ext uri="{FF2B5EF4-FFF2-40B4-BE49-F238E27FC236}">
                <a16:creationId xmlns:a16="http://schemas.microsoft.com/office/drawing/2014/main" id="{BF3F6839-D114-6320-CB02-7B3257E11047}"/>
              </a:ext>
            </a:extLst>
          </p:cNvPr>
          <p:cNvSpPr/>
          <p:nvPr/>
        </p:nvSpPr>
        <p:spPr>
          <a:xfrm rot="16200000">
            <a:off x="5320952" y="1329712"/>
            <a:ext cx="5152770" cy="2493338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213973"/>
              <a:gd name="connsiteY0" fmla="*/ 15781 h 2288678"/>
              <a:gd name="connsiteX1" fmla="*/ 12213973 w 12213973"/>
              <a:gd name="connsiteY1" fmla="*/ 455559 h 2288678"/>
              <a:gd name="connsiteX2" fmla="*/ 12192001 w 12213973"/>
              <a:gd name="connsiteY2" fmla="*/ 2288678 h 2288678"/>
              <a:gd name="connsiteX3" fmla="*/ 0 w 12213973"/>
              <a:gd name="connsiteY3" fmla="*/ 2288678 h 2288678"/>
              <a:gd name="connsiteX4" fmla="*/ 0 w 12213973"/>
              <a:gd name="connsiteY4" fmla="*/ 15781 h 2288678"/>
              <a:gd name="connsiteX0" fmla="*/ 0 w 12213973"/>
              <a:gd name="connsiteY0" fmla="*/ 754 h 2273651"/>
              <a:gd name="connsiteX1" fmla="*/ 12213973 w 12213973"/>
              <a:gd name="connsiteY1" fmla="*/ 440532 h 2273651"/>
              <a:gd name="connsiteX2" fmla="*/ 12192001 w 12213973"/>
              <a:gd name="connsiteY2" fmla="*/ 2273651 h 2273651"/>
              <a:gd name="connsiteX3" fmla="*/ 0 w 12213973"/>
              <a:gd name="connsiteY3" fmla="*/ 2273651 h 2273651"/>
              <a:gd name="connsiteX4" fmla="*/ 0 w 12213973"/>
              <a:gd name="connsiteY4" fmla="*/ 754 h 2273651"/>
              <a:gd name="connsiteX0" fmla="*/ 0 w 12213973"/>
              <a:gd name="connsiteY0" fmla="*/ 286 h 2273183"/>
              <a:gd name="connsiteX1" fmla="*/ 12213973 w 12213973"/>
              <a:gd name="connsiteY1" fmla="*/ 440064 h 2273183"/>
              <a:gd name="connsiteX2" fmla="*/ 12192001 w 12213973"/>
              <a:gd name="connsiteY2" fmla="*/ 2273183 h 2273183"/>
              <a:gd name="connsiteX3" fmla="*/ 0 w 12213973"/>
              <a:gd name="connsiteY3" fmla="*/ 2273183 h 2273183"/>
              <a:gd name="connsiteX4" fmla="*/ 0 w 12213973"/>
              <a:gd name="connsiteY4" fmla="*/ 286 h 2273183"/>
              <a:gd name="connsiteX0" fmla="*/ 0 w 12235941"/>
              <a:gd name="connsiteY0" fmla="*/ 780 h 2273677"/>
              <a:gd name="connsiteX1" fmla="*/ 12235941 w 12235941"/>
              <a:gd name="connsiteY1" fmla="*/ 341354 h 2273677"/>
              <a:gd name="connsiteX2" fmla="*/ 12192001 w 12235941"/>
              <a:gd name="connsiteY2" fmla="*/ 2273677 h 2273677"/>
              <a:gd name="connsiteX3" fmla="*/ 0 w 12235941"/>
              <a:gd name="connsiteY3" fmla="*/ 2273677 h 2273677"/>
              <a:gd name="connsiteX4" fmla="*/ 0 w 12235941"/>
              <a:gd name="connsiteY4" fmla="*/ 780 h 2273677"/>
              <a:gd name="connsiteX0" fmla="*/ 0 w 12257907"/>
              <a:gd name="connsiteY0" fmla="*/ 2331 h 2275228"/>
              <a:gd name="connsiteX1" fmla="*/ 12257907 w 12257907"/>
              <a:gd name="connsiteY1" fmla="*/ 293303 h 2275228"/>
              <a:gd name="connsiteX2" fmla="*/ 12192001 w 12257907"/>
              <a:gd name="connsiteY2" fmla="*/ 2275228 h 2275228"/>
              <a:gd name="connsiteX3" fmla="*/ 0 w 12257907"/>
              <a:gd name="connsiteY3" fmla="*/ 2275228 h 2275228"/>
              <a:gd name="connsiteX4" fmla="*/ 0 w 12257907"/>
              <a:gd name="connsiteY4" fmla="*/ 2331 h 2275228"/>
              <a:gd name="connsiteX0" fmla="*/ 0 w 12257907"/>
              <a:gd name="connsiteY0" fmla="*/ 712 h 2273609"/>
              <a:gd name="connsiteX1" fmla="*/ 12257907 w 12257907"/>
              <a:gd name="connsiteY1" fmla="*/ 291684 h 2273609"/>
              <a:gd name="connsiteX2" fmla="*/ 12192001 w 12257907"/>
              <a:gd name="connsiteY2" fmla="*/ 2273609 h 2273609"/>
              <a:gd name="connsiteX3" fmla="*/ 0 w 12257907"/>
              <a:gd name="connsiteY3" fmla="*/ 2273609 h 2273609"/>
              <a:gd name="connsiteX4" fmla="*/ 0 w 12257907"/>
              <a:gd name="connsiteY4" fmla="*/ 712 h 2273609"/>
              <a:gd name="connsiteX0" fmla="*/ 0 w 12279997"/>
              <a:gd name="connsiteY0" fmla="*/ 457 h 2273354"/>
              <a:gd name="connsiteX1" fmla="*/ 12279998 w 12279997"/>
              <a:gd name="connsiteY1" fmla="*/ 326859 h 2273354"/>
              <a:gd name="connsiteX2" fmla="*/ 12192001 w 12279997"/>
              <a:gd name="connsiteY2" fmla="*/ 2273354 h 2273354"/>
              <a:gd name="connsiteX3" fmla="*/ 0 w 12279997"/>
              <a:gd name="connsiteY3" fmla="*/ 2273354 h 2273354"/>
              <a:gd name="connsiteX4" fmla="*/ 0 w 12279997"/>
              <a:gd name="connsiteY4" fmla="*/ 457 h 2273354"/>
              <a:gd name="connsiteX0" fmla="*/ 1 w 12280001"/>
              <a:gd name="connsiteY0" fmla="*/ 216 h 2378442"/>
              <a:gd name="connsiteX1" fmla="*/ 12280000 w 12280001"/>
              <a:gd name="connsiteY1" fmla="*/ 431947 h 2378442"/>
              <a:gd name="connsiteX2" fmla="*/ 12192003 w 12280001"/>
              <a:gd name="connsiteY2" fmla="*/ 2378442 h 2378442"/>
              <a:gd name="connsiteX3" fmla="*/ 2 w 12280001"/>
              <a:gd name="connsiteY3" fmla="*/ 2378442 h 2378442"/>
              <a:gd name="connsiteX4" fmla="*/ 1 w 12280001"/>
              <a:gd name="connsiteY4" fmla="*/ 216 h 2378442"/>
              <a:gd name="connsiteX0" fmla="*/ -1 w 12279997"/>
              <a:gd name="connsiteY0" fmla="*/ 0 h 2378226"/>
              <a:gd name="connsiteX1" fmla="*/ 12279998 w 12279997"/>
              <a:gd name="connsiteY1" fmla="*/ 431731 h 2378226"/>
              <a:gd name="connsiteX2" fmla="*/ 12192001 w 12279997"/>
              <a:gd name="connsiteY2" fmla="*/ 2378226 h 2378226"/>
              <a:gd name="connsiteX3" fmla="*/ 0 w 12279997"/>
              <a:gd name="connsiteY3" fmla="*/ 2378226 h 2378226"/>
              <a:gd name="connsiteX4" fmla="*/ -1 w 12279997"/>
              <a:gd name="connsiteY4" fmla="*/ 0 h 2378226"/>
              <a:gd name="connsiteX0" fmla="*/ 1 w 12280001"/>
              <a:gd name="connsiteY0" fmla="*/ 0 h 2378226"/>
              <a:gd name="connsiteX1" fmla="*/ 12280000 w 12280001"/>
              <a:gd name="connsiteY1" fmla="*/ 431731 h 2378226"/>
              <a:gd name="connsiteX2" fmla="*/ 12192003 w 12280001"/>
              <a:gd name="connsiteY2" fmla="*/ 2378226 h 2378226"/>
              <a:gd name="connsiteX3" fmla="*/ 2 w 12280001"/>
              <a:gd name="connsiteY3" fmla="*/ 2378226 h 2378226"/>
              <a:gd name="connsiteX4" fmla="*/ 1 w 12280001"/>
              <a:gd name="connsiteY4" fmla="*/ 0 h 237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0001" h="2378226">
                <a:moveTo>
                  <a:pt x="1" y="0"/>
                </a:moveTo>
                <a:cubicBezTo>
                  <a:pt x="4569536" y="62694"/>
                  <a:pt x="7698850" y="182395"/>
                  <a:pt x="12280000" y="431731"/>
                </a:cubicBezTo>
                <a:lnTo>
                  <a:pt x="12192003" y="2378226"/>
                </a:lnTo>
                <a:lnTo>
                  <a:pt x="2" y="2378226"/>
                </a:lnTo>
                <a:cubicBezTo>
                  <a:pt x="2" y="1620594"/>
                  <a:pt x="1" y="757632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>
                <a:solidFill>
                  <a:srgbClr val="FFFFFF"/>
                </a:solidFill>
                <a:latin typeface="Arial" panose="020B0604020202020204"/>
              </a:rPr>
              <a:t>a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A5D3BC0-56C9-6022-3D17-0A4F6BAC532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4" name="Espace réservé du texte 19">
              <a:extLst>
                <a:ext uri="{FF2B5EF4-FFF2-40B4-BE49-F238E27FC236}">
                  <a16:creationId xmlns:a16="http://schemas.microsoft.com/office/drawing/2014/main" id="{41A505C8-B386-2AFB-271D-8318C097AD0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5" name="Espace réservé du texte 19">
              <a:extLst>
                <a:ext uri="{FF2B5EF4-FFF2-40B4-BE49-F238E27FC236}">
                  <a16:creationId xmlns:a16="http://schemas.microsoft.com/office/drawing/2014/main" id="{CB07ADF6-B460-2DB3-46C3-D6296C12579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71400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6" name="Espace réservé du texte 19">
              <a:extLst>
                <a:ext uri="{FF2B5EF4-FFF2-40B4-BE49-F238E27FC236}">
                  <a16:creationId xmlns:a16="http://schemas.microsoft.com/office/drawing/2014/main" id="{2EB85D1D-C94D-3C7C-69B4-61DB3A4A8377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-3357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7" name="Espace réservé du texte 19">
              <a:extLst>
                <a:ext uri="{FF2B5EF4-FFF2-40B4-BE49-F238E27FC236}">
                  <a16:creationId xmlns:a16="http://schemas.microsoft.com/office/drawing/2014/main" id="{ED93E988-B3A2-988C-C7A4-4673FE427DC0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91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ADE5BE35-BD4A-0CB1-7178-6F25DAB45E63}"/>
              </a:ext>
            </a:extLst>
          </p:cNvPr>
          <p:cNvSpPr txBox="1"/>
          <p:nvPr/>
        </p:nvSpPr>
        <p:spPr>
          <a:xfrm>
            <a:off x="7145079" y="435114"/>
            <a:ext cx="1871116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1500" b="1" dirty="0">
                <a:solidFill>
                  <a:srgbClr val="003C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Diagnostics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Port Plug Test Facility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Test Stand #4 arrived to IO from RF DA in Q4-2025!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106E0FD-DEF5-1362-A7D4-A65F3A14E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2010" y="4578170"/>
            <a:ext cx="649670" cy="324000"/>
          </a:xfrm>
          <a:prstGeom prst="rect">
            <a:avLst/>
          </a:prstGeom>
        </p:spPr>
      </p:pic>
      <p:sp>
        <p:nvSpPr>
          <p:cNvPr id="16" name="ZoneTexte 11">
            <a:extLst>
              <a:ext uri="{FF2B5EF4-FFF2-40B4-BE49-F238E27FC236}">
                <a16:creationId xmlns:a16="http://schemas.microsoft.com/office/drawing/2014/main" id="{8D3076F6-172F-9572-6059-F0D852A9D78A}"/>
              </a:ext>
            </a:extLst>
          </p:cNvPr>
          <p:cNvSpPr txBox="1"/>
          <p:nvPr/>
        </p:nvSpPr>
        <p:spPr>
          <a:xfrm>
            <a:off x="7697356" y="4703331"/>
            <a:ext cx="3432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C4C52B0-8C01-7849-9FBD-81D69A89DA73}" type="slidenum">
              <a:rPr lang="fr-FR" sz="75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fr-FR" sz="75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" name="Connecteur droit 12">
            <a:extLst>
              <a:ext uri="{FF2B5EF4-FFF2-40B4-BE49-F238E27FC236}">
                <a16:creationId xmlns:a16="http://schemas.microsoft.com/office/drawing/2014/main" id="{6CB72B86-1443-CD7B-5673-CE535E498E53}"/>
              </a:ext>
            </a:extLst>
          </p:cNvPr>
          <p:cNvCxnSpPr>
            <a:cxnSpLocks/>
          </p:cNvCxnSpPr>
          <p:nvPr/>
        </p:nvCxnSpPr>
        <p:spPr>
          <a:xfrm>
            <a:off x="7718261" y="4686737"/>
            <a:ext cx="0" cy="202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arge building with a crane and machinery&#10;&#10;AI-generated content may be incorrect.">
            <a:extLst>
              <a:ext uri="{FF2B5EF4-FFF2-40B4-BE49-F238E27FC236}">
                <a16:creationId xmlns:a16="http://schemas.microsoft.com/office/drawing/2014/main" id="{7D7C4E8E-19E4-7F3D-37C9-ED01CD21C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" y="102290"/>
            <a:ext cx="7036767" cy="505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19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C0748-82CC-51DD-940A-87827291D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metal door in a room&#10;&#10;AI-generated content may be incorrect.">
            <a:extLst>
              <a:ext uri="{FF2B5EF4-FFF2-40B4-BE49-F238E27FC236}">
                <a16:creationId xmlns:a16="http://schemas.microsoft.com/office/drawing/2014/main" id="{46C03A50-65AA-7040-0E4A-0D285EEF06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5876" b="5876"/>
          <a:stretch>
            <a:fillRect/>
          </a:stretch>
        </p:blipFill>
        <p:spPr/>
      </p:pic>
      <p:sp>
        <p:nvSpPr>
          <p:cNvPr id="46" name="Rectangle 32">
            <a:extLst>
              <a:ext uri="{FF2B5EF4-FFF2-40B4-BE49-F238E27FC236}">
                <a16:creationId xmlns:a16="http://schemas.microsoft.com/office/drawing/2014/main" id="{7B527135-B5E9-A81A-2D8D-67EA42282D54}"/>
              </a:ext>
            </a:extLst>
          </p:cNvPr>
          <p:cNvSpPr/>
          <p:nvPr/>
        </p:nvSpPr>
        <p:spPr>
          <a:xfrm rot="16200000">
            <a:off x="5320952" y="1329712"/>
            <a:ext cx="5152770" cy="2493338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213973"/>
              <a:gd name="connsiteY0" fmla="*/ 15781 h 2288678"/>
              <a:gd name="connsiteX1" fmla="*/ 12213973 w 12213973"/>
              <a:gd name="connsiteY1" fmla="*/ 455559 h 2288678"/>
              <a:gd name="connsiteX2" fmla="*/ 12192001 w 12213973"/>
              <a:gd name="connsiteY2" fmla="*/ 2288678 h 2288678"/>
              <a:gd name="connsiteX3" fmla="*/ 0 w 12213973"/>
              <a:gd name="connsiteY3" fmla="*/ 2288678 h 2288678"/>
              <a:gd name="connsiteX4" fmla="*/ 0 w 12213973"/>
              <a:gd name="connsiteY4" fmla="*/ 15781 h 2288678"/>
              <a:gd name="connsiteX0" fmla="*/ 0 w 12213973"/>
              <a:gd name="connsiteY0" fmla="*/ 754 h 2273651"/>
              <a:gd name="connsiteX1" fmla="*/ 12213973 w 12213973"/>
              <a:gd name="connsiteY1" fmla="*/ 440532 h 2273651"/>
              <a:gd name="connsiteX2" fmla="*/ 12192001 w 12213973"/>
              <a:gd name="connsiteY2" fmla="*/ 2273651 h 2273651"/>
              <a:gd name="connsiteX3" fmla="*/ 0 w 12213973"/>
              <a:gd name="connsiteY3" fmla="*/ 2273651 h 2273651"/>
              <a:gd name="connsiteX4" fmla="*/ 0 w 12213973"/>
              <a:gd name="connsiteY4" fmla="*/ 754 h 2273651"/>
              <a:gd name="connsiteX0" fmla="*/ 0 w 12213973"/>
              <a:gd name="connsiteY0" fmla="*/ 286 h 2273183"/>
              <a:gd name="connsiteX1" fmla="*/ 12213973 w 12213973"/>
              <a:gd name="connsiteY1" fmla="*/ 440064 h 2273183"/>
              <a:gd name="connsiteX2" fmla="*/ 12192001 w 12213973"/>
              <a:gd name="connsiteY2" fmla="*/ 2273183 h 2273183"/>
              <a:gd name="connsiteX3" fmla="*/ 0 w 12213973"/>
              <a:gd name="connsiteY3" fmla="*/ 2273183 h 2273183"/>
              <a:gd name="connsiteX4" fmla="*/ 0 w 12213973"/>
              <a:gd name="connsiteY4" fmla="*/ 286 h 2273183"/>
              <a:gd name="connsiteX0" fmla="*/ 0 w 12235941"/>
              <a:gd name="connsiteY0" fmla="*/ 780 h 2273677"/>
              <a:gd name="connsiteX1" fmla="*/ 12235941 w 12235941"/>
              <a:gd name="connsiteY1" fmla="*/ 341354 h 2273677"/>
              <a:gd name="connsiteX2" fmla="*/ 12192001 w 12235941"/>
              <a:gd name="connsiteY2" fmla="*/ 2273677 h 2273677"/>
              <a:gd name="connsiteX3" fmla="*/ 0 w 12235941"/>
              <a:gd name="connsiteY3" fmla="*/ 2273677 h 2273677"/>
              <a:gd name="connsiteX4" fmla="*/ 0 w 12235941"/>
              <a:gd name="connsiteY4" fmla="*/ 780 h 2273677"/>
              <a:gd name="connsiteX0" fmla="*/ 0 w 12257907"/>
              <a:gd name="connsiteY0" fmla="*/ 2331 h 2275228"/>
              <a:gd name="connsiteX1" fmla="*/ 12257907 w 12257907"/>
              <a:gd name="connsiteY1" fmla="*/ 293303 h 2275228"/>
              <a:gd name="connsiteX2" fmla="*/ 12192001 w 12257907"/>
              <a:gd name="connsiteY2" fmla="*/ 2275228 h 2275228"/>
              <a:gd name="connsiteX3" fmla="*/ 0 w 12257907"/>
              <a:gd name="connsiteY3" fmla="*/ 2275228 h 2275228"/>
              <a:gd name="connsiteX4" fmla="*/ 0 w 12257907"/>
              <a:gd name="connsiteY4" fmla="*/ 2331 h 2275228"/>
              <a:gd name="connsiteX0" fmla="*/ 0 w 12257907"/>
              <a:gd name="connsiteY0" fmla="*/ 712 h 2273609"/>
              <a:gd name="connsiteX1" fmla="*/ 12257907 w 12257907"/>
              <a:gd name="connsiteY1" fmla="*/ 291684 h 2273609"/>
              <a:gd name="connsiteX2" fmla="*/ 12192001 w 12257907"/>
              <a:gd name="connsiteY2" fmla="*/ 2273609 h 2273609"/>
              <a:gd name="connsiteX3" fmla="*/ 0 w 12257907"/>
              <a:gd name="connsiteY3" fmla="*/ 2273609 h 2273609"/>
              <a:gd name="connsiteX4" fmla="*/ 0 w 12257907"/>
              <a:gd name="connsiteY4" fmla="*/ 712 h 2273609"/>
              <a:gd name="connsiteX0" fmla="*/ 0 w 12279997"/>
              <a:gd name="connsiteY0" fmla="*/ 457 h 2273354"/>
              <a:gd name="connsiteX1" fmla="*/ 12279998 w 12279997"/>
              <a:gd name="connsiteY1" fmla="*/ 326859 h 2273354"/>
              <a:gd name="connsiteX2" fmla="*/ 12192001 w 12279997"/>
              <a:gd name="connsiteY2" fmla="*/ 2273354 h 2273354"/>
              <a:gd name="connsiteX3" fmla="*/ 0 w 12279997"/>
              <a:gd name="connsiteY3" fmla="*/ 2273354 h 2273354"/>
              <a:gd name="connsiteX4" fmla="*/ 0 w 12279997"/>
              <a:gd name="connsiteY4" fmla="*/ 457 h 2273354"/>
              <a:gd name="connsiteX0" fmla="*/ 1 w 12280001"/>
              <a:gd name="connsiteY0" fmla="*/ 216 h 2378442"/>
              <a:gd name="connsiteX1" fmla="*/ 12280000 w 12280001"/>
              <a:gd name="connsiteY1" fmla="*/ 431947 h 2378442"/>
              <a:gd name="connsiteX2" fmla="*/ 12192003 w 12280001"/>
              <a:gd name="connsiteY2" fmla="*/ 2378442 h 2378442"/>
              <a:gd name="connsiteX3" fmla="*/ 2 w 12280001"/>
              <a:gd name="connsiteY3" fmla="*/ 2378442 h 2378442"/>
              <a:gd name="connsiteX4" fmla="*/ 1 w 12280001"/>
              <a:gd name="connsiteY4" fmla="*/ 216 h 2378442"/>
              <a:gd name="connsiteX0" fmla="*/ -1 w 12279997"/>
              <a:gd name="connsiteY0" fmla="*/ 0 h 2378226"/>
              <a:gd name="connsiteX1" fmla="*/ 12279998 w 12279997"/>
              <a:gd name="connsiteY1" fmla="*/ 431731 h 2378226"/>
              <a:gd name="connsiteX2" fmla="*/ 12192001 w 12279997"/>
              <a:gd name="connsiteY2" fmla="*/ 2378226 h 2378226"/>
              <a:gd name="connsiteX3" fmla="*/ 0 w 12279997"/>
              <a:gd name="connsiteY3" fmla="*/ 2378226 h 2378226"/>
              <a:gd name="connsiteX4" fmla="*/ -1 w 12279997"/>
              <a:gd name="connsiteY4" fmla="*/ 0 h 2378226"/>
              <a:gd name="connsiteX0" fmla="*/ 1 w 12280001"/>
              <a:gd name="connsiteY0" fmla="*/ 0 h 2378226"/>
              <a:gd name="connsiteX1" fmla="*/ 12280000 w 12280001"/>
              <a:gd name="connsiteY1" fmla="*/ 431731 h 2378226"/>
              <a:gd name="connsiteX2" fmla="*/ 12192003 w 12280001"/>
              <a:gd name="connsiteY2" fmla="*/ 2378226 h 2378226"/>
              <a:gd name="connsiteX3" fmla="*/ 2 w 12280001"/>
              <a:gd name="connsiteY3" fmla="*/ 2378226 h 2378226"/>
              <a:gd name="connsiteX4" fmla="*/ 1 w 12280001"/>
              <a:gd name="connsiteY4" fmla="*/ 0 h 237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0001" h="2378226">
                <a:moveTo>
                  <a:pt x="1" y="0"/>
                </a:moveTo>
                <a:cubicBezTo>
                  <a:pt x="4569536" y="62694"/>
                  <a:pt x="7698850" y="182395"/>
                  <a:pt x="12280000" y="431731"/>
                </a:cubicBezTo>
                <a:lnTo>
                  <a:pt x="12192003" y="2378226"/>
                </a:lnTo>
                <a:lnTo>
                  <a:pt x="2" y="2378226"/>
                </a:lnTo>
                <a:cubicBezTo>
                  <a:pt x="2" y="1620594"/>
                  <a:pt x="1" y="757632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>
                <a:solidFill>
                  <a:srgbClr val="FFFFFF"/>
                </a:solidFill>
                <a:latin typeface="Arial" panose="020B0604020202020204"/>
              </a:rPr>
              <a:t>a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6117DC2-D9B1-F11F-694E-55600FFCC6FF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4" name="Espace réservé du texte 19">
              <a:extLst>
                <a:ext uri="{FF2B5EF4-FFF2-40B4-BE49-F238E27FC236}">
                  <a16:creationId xmlns:a16="http://schemas.microsoft.com/office/drawing/2014/main" id="{3305713E-17F3-2C11-1705-44139A72018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5" name="Espace réservé du texte 19">
              <a:extLst>
                <a:ext uri="{FF2B5EF4-FFF2-40B4-BE49-F238E27FC236}">
                  <a16:creationId xmlns:a16="http://schemas.microsoft.com/office/drawing/2014/main" id="{E4D2C334-477D-E1F2-1D9E-71978E38C5D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71400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6" name="Espace réservé du texte 19">
              <a:extLst>
                <a:ext uri="{FF2B5EF4-FFF2-40B4-BE49-F238E27FC236}">
                  <a16:creationId xmlns:a16="http://schemas.microsoft.com/office/drawing/2014/main" id="{D42C2B0A-3DD6-E3F0-2161-A3ACEED1479A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-3357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  <p:sp>
          <p:nvSpPr>
            <p:cNvPr id="37" name="Espace réservé du texte 19">
              <a:extLst>
                <a:ext uri="{FF2B5EF4-FFF2-40B4-BE49-F238E27FC236}">
                  <a16:creationId xmlns:a16="http://schemas.microsoft.com/office/drawing/2014/main" id="{0E771192-D90E-FC0E-A5D4-D24D192E4DE7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91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en-GB" sz="600">
                  <a:latin typeface="Arial" panose="020B0604020202020204"/>
                </a:rPr>
                <a:t>text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F50113DE-AD88-0E33-3F06-886672911F8F}"/>
              </a:ext>
            </a:extLst>
          </p:cNvPr>
          <p:cNvSpPr txBox="1"/>
          <p:nvPr/>
        </p:nvSpPr>
        <p:spPr>
          <a:xfrm>
            <a:off x="7145079" y="435115"/>
            <a:ext cx="1871116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sz="1500" b="1" dirty="0">
                <a:solidFill>
                  <a:srgbClr val="003C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Diagnostics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Port Plug Structures manufacturing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Work in progress for Upper Port #4 in ASIPP (China)</a:t>
            </a: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ts val="1350"/>
              </a:lnSpc>
              <a:spcBef>
                <a:spcPts val="0"/>
              </a:spcBef>
              <a:spcAft>
                <a:spcPts val="900"/>
              </a:spcAft>
            </a:pPr>
            <a:endParaRPr lang="fr-FR" sz="1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0D507487-3EB7-07DF-D8E0-5BFDDFCF2A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2010" y="4578170"/>
            <a:ext cx="649670" cy="324000"/>
          </a:xfrm>
          <a:prstGeom prst="rect">
            <a:avLst/>
          </a:prstGeom>
        </p:spPr>
      </p:pic>
      <p:sp>
        <p:nvSpPr>
          <p:cNvPr id="16" name="ZoneTexte 11">
            <a:extLst>
              <a:ext uri="{FF2B5EF4-FFF2-40B4-BE49-F238E27FC236}">
                <a16:creationId xmlns:a16="http://schemas.microsoft.com/office/drawing/2014/main" id="{E5A370CC-897D-0A0A-0919-F087FDCFDF4F}"/>
              </a:ext>
            </a:extLst>
          </p:cNvPr>
          <p:cNvSpPr txBox="1"/>
          <p:nvPr/>
        </p:nvSpPr>
        <p:spPr>
          <a:xfrm>
            <a:off x="7697356" y="4703331"/>
            <a:ext cx="3432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C4C52B0-8C01-7849-9FBD-81D69A89DA73}" type="slidenum">
              <a:rPr lang="fr-FR" sz="75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fr-FR" sz="75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" name="Connecteur droit 12">
            <a:extLst>
              <a:ext uri="{FF2B5EF4-FFF2-40B4-BE49-F238E27FC236}">
                <a16:creationId xmlns:a16="http://schemas.microsoft.com/office/drawing/2014/main" id="{83C59274-C843-AC77-11AA-052CFACCF6CD}"/>
              </a:ext>
            </a:extLst>
          </p:cNvPr>
          <p:cNvCxnSpPr>
            <a:cxnSpLocks/>
          </p:cNvCxnSpPr>
          <p:nvPr/>
        </p:nvCxnSpPr>
        <p:spPr>
          <a:xfrm>
            <a:off x="7718261" y="4686737"/>
            <a:ext cx="0" cy="202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mage_1766383078111">
            <a:extLst>
              <a:ext uri="{FF2B5EF4-FFF2-40B4-BE49-F238E27FC236}">
                <a16:creationId xmlns:a16="http://schemas.microsoft.com/office/drawing/2014/main" id="{DBC10C33-7A9B-B2AB-2B16-D4717CEE3614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" y="88949"/>
            <a:ext cx="3724045" cy="495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6738A-7B96-BEC8-8A48-C119688A618B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51" y="79683"/>
            <a:ext cx="3522440" cy="4955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5146-3A9B-2AC5-C5DE-B84A238D5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6B0F249-47D7-E81C-3AEF-F116B311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57150"/>
            <a:ext cx="8001000" cy="685800"/>
          </a:xfrm>
        </p:spPr>
        <p:txBody>
          <a:bodyPr/>
          <a:lstStyle/>
          <a:p>
            <a:pPr algn="l"/>
            <a:r>
              <a:rPr lang="en-US" dirty="0"/>
              <a:t>Summary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C69A076-B71D-11DA-B8CB-F284C866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8534400" cy="3429000"/>
          </a:xfrm>
        </p:spPr>
        <p:txBody>
          <a:bodyPr>
            <a:normAutofit/>
          </a:bodyPr>
          <a:lstStyle/>
          <a:p>
            <a:r>
              <a:rPr lang="en-US" dirty="0"/>
              <a:t>We appreciate a strong collaboration between IO, DAs and fusion labs across the world</a:t>
            </a:r>
          </a:p>
          <a:p>
            <a:r>
              <a:rPr lang="en-US" b="1" dirty="0"/>
              <a:t>I wish you a successful and fruitful Workshop!</a:t>
            </a:r>
          </a:p>
          <a:p>
            <a:r>
              <a:rPr lang="en-US" b="1" dirty="0"/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3347249378"/>
      </p:ext>
    </p:extLst>
  </p:cSld>
  <p:clrMapOvr>
    <a:masterClrMapping/>
  </p:clrMapOvr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R_PPT_template_2023" id="{00FFD8D4-17E6-5140-951B-586A15AC7485}" vid="{A18E95FD-478C-6642-8139-72FC68875FE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301</TotalTime>
  <Words>184</Words>
  <Application>Microsoft Office PowerPoint</Application>
  <PresentationFormat>On-screen Show (16:9)</PresentationFormat>
  <Paragraphs>56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Open Sans</vt:lpstr>
      <vt:lpstr>ITER_Scientific_and_General_Presentation_N4CUXK_v1_2</vt:lpstr>
      <vt:lpstr>ITER PPT Template</vt:lpstr>
      <vt:lpstr>Welcome to the 2nd Microwave Diagnostic Calibration Workshop ITER Organization, January 12, 2026</vt:lpstr>
      <vt:lpstr>Welcome!</vt:lpstr>
      <vt:lpstr>PowerPoint Presentation</vt:lpstr>
      <vt:lpstr>PowerPoint Presentation</vt:lpstr>
      <vt:lpstr>PowerPoint Presentation</vt:lpstr>
      <vt:lpstr>Summary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CDR of 55.GG calorimetry</dc:title>
  <dc:creator>Vayakis George</dc:creator>
  <cp:lastModifiedBy>Schmuck Stefan</cp:lastModifiedBy>
  <cp:revision>34</cp:revision>
  <cp:lastPrinted>2013-12-05T09:32:24Z</cp:lastPrinted>
  <dcterms:created xsi:type="dcterms:W3CDTF">2023-10-11T12:14:56Z</dcterms:created>
  <dcterms:modified xsi:type="dcterms:W3CDTF">2026-01-12T12:28:22Z</dcterms:modified>
</cp:coreProperties>
</file>