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83" r:id="rId2"/>
    <p:sldId id="350" r:id="rId3"/>
    <p:sldId id="317" r:id="rId4"/>
    <p:sldId id="364" r:id="rId5"/>
    <p:sldId id="366" r:id="rId6"/>
    <p:sldId id="367" r:id="rId7"/>
    <p:sldId id="365" r:id="rId8"/>
    <p:sldId id="368" r:id="rId9"/>
    <p:sldId id="370" r:id="rId10"/>
    <p:sldId id="369" r:id="rId11"/>
    <p:sldId id="371" r:id="rId12"/>
    <p:sldId id="363" r:id="rId13"/>
    <p:sldId id="374" r:id="rId14"/>
    <p:sldId id="373" r:id="rId15"/>
    <p:sldId id="375" r:id="rId16"/>
    <p:sldId id="376" r:id="rId17"/>
    <p:sldId id="372" r:id="rId18"/>
    <p:sldId id="377" r:id="rId19"/>
    <p:sldId id="327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blentz Laban" initials="CL" lastIdx="1" clrIdx="0">
    <p:extLst>
      <p:ext uri="{19B8F6BF-5375-455C-9EA6-DF929625EA0E}">
        <p15:presenceInfo xmlns:p15="http://schemas.microsoft.com/office/powerpoint/2012/main" userId="S-1-5-21-2854862015-1470449784-792596272-415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58"/>
    <a:srgbClr val="196FA8"/>
    <a:srgbClr val="E0A933"/>
    <a:srgbClr val="B84516"/>
    <a:srgbClr val="3D83AB"/>
    <a:srgbClr val="CF6F47"/>
    <a:srgbClr val="BD7B58"/>
    <a:srgbClr val="E0B146"/>
    <a:srgbClr val="006400"/>
    <a:srgbClr val="FF7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059" autoAdjust="0"/>
  </p:normalViewPr>
  <p:slideViewPr>
    <p:cSldViewPr snapToGrid="0">
      <p:cViewPr varScale="1">
        <p:scale>
          <a:sx n="63" d="100"/>
          <a:sy n="63" d="100"/>
        </p:scale>
        <p:origin x="893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D996A-CF11-854E-ACEF-5602CEBA4EA3}" type="datetimeFigureOut">
              <a:rPr lang="fr-FR"/>
              <a:t>17/03/2026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A41C8-293B-EF4D-B6A0-B59951CEC87B}" type="slidenum">
              <a:r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6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02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9CBC3-A4BC-3E17-3BEA-4ADBD6AC0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6D2B4C-17F1-212C-926E-7C7FD6F3D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314385-C365-D686-DDAA-57C5C8F39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bootstrapping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97D9B-EFE7-C2C7-C1EF-F5F3BE8E3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65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B1A30-D184-B218-8EEA-CB70387FA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EA740D-C0CE-81D3-4BDC-65937466E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A550F3-CA05-DFCC-41B7-B8C01034A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09052-CD82-3986-2E6E-B751970B2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5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B4667-83C8-0048-7997-07C4E61E0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5ED128-C890-6BDA-DECC-BDA043A88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BB1E29-0D62-371E-4B6F-C6F27B678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8378B-7363-5AFB-89A2-BD854197E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135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EA27A-F75C-DF46-B187-3F0F02E0A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C80914-4760-45E9-6C6B-628D6ACDA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A2E6CF-90D0-771F-711D-04D2B6B8D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01160-9293-8387-A32C-5EB3516E12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197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51806-273B-9136-A519-AA3E6402D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FF8DA3-DBD4-85C5-75A2-F31962A40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5328EA-FBB2-5C0D-98F6-41D4A727E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D8076-F1CC-E846-8908-06964EECC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575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D7BBD-3E11-058E-879E-8CC76172C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F2C269-67B8-7B4A-42E8-948DFCAE43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141EC4-4403-4EB8-4871-B781E4FF5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FBB1A-D028-994A-680A-727A714048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703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maps are unvalidated. They have not been checked.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360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304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Ginny’s diary, J.K. Rowling’s idea. ‘you would be confiding everything to pages that aren’t inanimate’. Because you can be sure there’s some serious dark magic involved.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66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GitHub Copilot + Opus 4.6 is VERY good at reading and writing code.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8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AF0F1-E158-080F-0D9F-894DF6B52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30CC44-1F28-9C39-C7AE-5FA193CA6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622CA0-2086-2B68-BDBA-B944127E8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99F42-DAD1-7538-EEC8-8EF939EB04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7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39968-683C-3146-7651-62283EA7E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8C4A92-20FA-284B-6214-9BD0C1F01A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EAE023-34B4-A7A1-0223-BC5072469D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47A64-97C0-91BB-07DB-C50899002A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53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D825B-7DA7-A35E-993B-57B2755BA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7A8AB1-FE08-A62D-1E3B-36C1347AD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13FE2-1336-253C-34C7-4F04FF376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374E3-353D-5077-B50B-9263E641E1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63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7A00-7B1B-4F60-70CC-706F72801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FEE3FE-1B31-43D8-5791-2C7F3C7A96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17658A-712B-7AC8-BFCC-98E29674B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5B137-DA7D-3120-7D89-7B413711A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18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F575E-7893-2E7F-AF74-54807E1C1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414F65-5294-6664-2226-D22495192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1AF75B-ED24-FA8B-36A4-0E5E5B7E4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Semantic clusters group similar concepts across multiple IDSs in vector space</a:t>
            </a:r>
            <a:br>
              <a:rPr lang="en-US" dirty="0"/>
            </a:br>
            <a:r>
              <a:rPr lang="en-US" dirty="0"/>
              <a:t>Graph also links COCOS number to DD version</a:t>
            </a:r>
            <a:br>
              <a:rPr lang="en-US" dirty="0"/>
            </a:br>
            <a:r>
              <a:rPr lang="en-US" dirty="0"/>
              <a:t>Graph enables version traversal and multiple epoch – version links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5B0AB-8227-FC34-A559-2C28DCC55F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98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F6A93-95B1-9C66-7441-D52203F88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7066EA-8E65-7CB6-A960-875F04DE6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BB7D07-7E6F-05E2-36AD-D59BACB04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12B9A-FAD1-0B05-B312-105D482999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9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Rich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1143E7-9EC8-11F4-EE6D-2A04807E9021}"/>
              </a:ext>
            </a:extLst>
          </p:cNvPr>
          <p:cNvSpPr txBox="1"/>
          <p:nvPr userDrawn="1"/>
        </p:nvSpPr>
        <p:spPr>
          <a:xfrm>
            <a:off x="10263141" y="6271108"/>
            <a:ext cx="457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C4C52B0-8C01-7849-9FBD-81D69A89DA73}" type="slidenum">
              <a:rPr lang="fr-FR" sz="1000">
                <a:solidFill>
                  <a:schemeClr val="bg1">
                    <a:lumMod val="6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rPr>
              <a:t>‹#›</a:t>
            </a:fld>
            <a:endParaRPr lang="fr-FR" sz="1000" dirty="0">
              <a:solidFill>
                <a:schemeClr val="bg1">
                  <a:lumMod val="65000"/>
                </a:schemeClr>
              </a:solidFill>
              <a:latin typeface="+mn-lt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FBC44AE-DB0E-BBD8-F18F-F54E40BAEA68}"/>
              </a:ext>
            </a:extLst>
          </p:cNvPr>
          <p:cNvCxnSpPr>
            <a:cxnSpLocks/>
          </p:cNvCxnSpPr>
          <p:nvPr userDrawn="1"/>
        </p:nvCxnSpPr>
        <p:spPr>
          <a:xfrm>
            <a:off x="10291015" y="6248982"/>
            <a:ext cx="0" cy="2703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6">
            <a:extLst>
              <a:ext uri="{FF2B5EF4-FFF2-40B4-BE49-F238E27FC236}">
                <a16:creationId xmlns:a16="http://schemas.microsoft.com/office/drawing/2014/main" id="{1EE29EDE-FCC0-39DE-2FD1-6D37651A67D3}"/>
              </a:ext>
            </a:extLst>
          </p:cNvPr>
          <p:cNvSpPr txBox="1"/>
          <p:nvPr userDrawn="1"/>
        </p:nvSpPr>
        <p:spPr>
          <a:xfrm>
            <a:off x="5909733" y="6206320"/>
            <a:ext cx="43378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Meeting: IMAS Data Mapping Workshop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Simon</a:t>
            </a:r>
            <a:r>
              <a:rPr lang="fr-FR" sz="9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McIntosh 17/03/2026</a:t>
            </a:r>
            <a:endParaRPr lang="en-US" sz="900" b="1" dirty="0">
              <a:solidFill>
                <a:schemeClr val="tx2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algn="r"/>
            <a:r>
              <a:rPr lang="fr-FR" sz="9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</a:t>
            </a:r>
            <a:endParaRPr lang="fr-FR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6BC208-B99B-C6A1-9437-7AC7BD6B8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911" y="5955968"/>
            <a:ext cx="11808178" cy="258304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B293B4AA-4BAA-70CD-79BB-3EE093EB60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2679" y="6104226"/>
            <a:ext cx="866227" cy="432000"/>
          </a:xfrm>
          <a:prstGeom prst="rect">
            <a:avLst/>
          </a:prstGeom>
        </p:spPr>
      </p:pic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68D1566A-1AED-031F-B9D4-ABC61F9E32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4902" y="1230515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F36F08B9-9289-486A-086A-82BE8E982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9208" y="1230515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01F4F76B-136B-6EC8-3982-6D9D215F4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3205" y="2794899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6E8341BD-19A4-573D-B628-C94418B67F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27511" y="2794899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07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Ful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F307E7C-4B7E-A13A-0E0F-E18E752A1A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2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6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1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s-dd.iter.org/mc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949C68AE-032A-46A1-1ACD-E07091A60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833" y="5368105"/>
            <a:ext cx="2380856" cy="1231477"/>
          </a:xfrm>
          <a:prstGeom prst="rect">
            <a:avLst/>
          </a:prstGeom>
        </p:spPr>
      </p:pic>
      <p:sp>
        <p:nvSpPr>
          <p:cNvPr id="7" name="ZoneTexte 3">
            <a:extLst>
              <a:ext uri="{FF2B5EF4-FFF2-40B4-BE49-F238E27FC236}">
                <a16:creationId xmlns:a16="http://schemas.microsoft.com/office/drawing/2014/main" id="{C438B5B8-CA14-BEB6-EAA3-3456B1FDD9EB}"/>
              </a:ext>
            </a:extLst>
          </p:cNvPr>
          <p:cNvSpPr txBox="1"/>
          <p:nvPr/>
        </p:nvSpPr>
        <p:spPr>
          <a:xfrm>
            <a:off x="0" y="8044"/>
            <a:ext cx="121920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Automating the Discovery and Mapping of Signals with LLM Agents</a:t>
            </a:r>
            <a:endParaRPr lang="en-US" sz="3200" b="1" spc="-150" dirty="0">
              <a:solidFill>
                <a:schemeClr val="accent1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9" name="ZoneTexte 4">
            <a:extLst>
              <a:ext uri="{FF2B5EF4-FFF2-40B4-BE49-F238E27FC236}">
                <a16:creationId xmlns:a16="http://schemas.microsoft.com/office/drawing/2014/main" id="{9F4EF857-EA7A-474F-C32F-BC729B027792}"/>
              </a:ext>
            </a:extLst>
          </p:cNvPr>
          <p:cNvSpPr txBox="1"/>
          <p:nvPr/>
        </p:nvSpPr>
        <p:spPr>
          <a:xfrm>
            <a:off x="110833" y="725096"/>
            <a:ext cx="2552155" cy="32316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Simon McIntosh</a:t>
            </a:r>
          </a:p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Simon Pinches</a:t>
            </a:r>
          </a:p>
          <a:p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ITER Organization</a:t>
            </a:r>
          </a:p>
          <a:p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Tuesday 17</a:t>
            </a:r>
            <a:r>
              <a:rPr lang="en-US" sz="1600" b="1" baseline="30000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March 2026</a:t>
            </a:r>
          </a:p>
          <a:p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Meeting: Workshop for Experimental Data Mapping in IMAS</a:t>
            </a:r>
          </a:p>
          <a:p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E4A75802-5F80-C8C0-552F-182226F1FE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652" b="5600"/>
          <a:stretch/>
        </p:blipFill>
        <p:spPr>
          <a:xfrm>
            <a:off x="3346661" y="780313"/>
            <a:ext cx="7542828" cy="58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1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31642-B2CC-58F5-55AB-22CD7CCDF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5EA0F7E8-8FFA-414D-9A06-03757B373C36}"/>
              </a:ext>
            </a:extLst>
          </p:cNvPr>
          <p:cNvSpPr txBox="1"/>
          <p:nvPr/>
        </p:nvSpPr>
        <p:spPr>
          <a:xfrm>
            <a:off x="110832" y="78478"/>
            <a:ext cx="12081167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The maps are already present in facility specific data sources</a:t>
            </a:r>
          </a:p>
          <a:p>
            <a:r>
              <a:rPr lang="en-GB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They provide (in)valuable context.</a:t>
            </a:r>
          </a:p>
          <a:p>
            <a:r>
              <a:rPr lang="en-GB" sz="3200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LLM agents bootstrap source discovery – write scripts to populate graph</a:t>
            </a:r>
            <a:endParaRPr lang="en-US" sz="2800" spc="-150" dirty="0">
              <a:solidFill>
                <a:srgbClr val="196FA8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F586A-E212-9D83-6F8B-FAC572C6F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44" y="1630830"/>
            <a:ext cx="5144218" cy="5068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63AC81-938F-D8F1-3AA0-A29CC54CF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018" y="1630829"/>
            <a:ext cx="3842890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0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E3510-0B84-D5C8-BA51-297307102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49795883-FDB6-E07C-B6AD-F401AD6ACBC6}"/>
              </a:ext>
            </a:extLst>
          </p:cNvPr>
          <p:cNvSpPr txBox="1"/>
          <p:nvPr/>
        </p:nvSpPr>
        <p:spPr>
          <a:xfrm>
            <a:off x="110832" y="78478"/>
            <a:ext cx="1208116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Agents discover signal presence and data access patterns.</a:t>
            </a:r>
          </a:p>
        </p:txBody>
      </p:sp>
      <p:pic>
        <p:nvPicPr>
          <p:cNvPr id="8" name="Picture 7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27D4EDEB-BF6A-781B-9C50-62F5FA338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038"/>
            <a:ext cx="12192000" cy="329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B14E0AF-6168-A883-B047-DE4FDE65A82E}"/>
              </a:ext>
            </a:extLst>
          </p:cNvPr>
          <p:cNvGrpSpPr/>
          <p:nvPr/>
        </p:nvGrpSpPr>
        <p:grpSpPr>
          <a:xfrm>
            <a:off x="118622" y="3966774"/>
            <a:ext cx="5096586" cy="2509883"/>
            <a:chOff x="118622" y="3966774"/>
            <a:chExt cx="5096586" cy="25098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005371-3C66-AD16-1A53-0930B7B3E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622" y="4285601"/>
              <a:ext cx="5096586" cy="219105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C41962-DF04-74A5-A2EA-13E14294E0C8}"/>
                </a:ext>
              </a:extLst>
            </p:cNvPr>
            <p:cNvSpPr txBox="1"/>
            <p:nvPr/>
          </p:nvSpPr>
          <p:spPr>
            <a:xfrm>
              <a:off x="118622" y="3966774"/>
              <a:ext cx="171659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196FA8"/>
                  </a:solidFill>
                </a:rPr>
                <a:t>Signal node</a:t>
              </a:r>
              <a:endParaRPr lang="en-GB" sz="2000" b="1" dirty="0">
                <a:solidFill>
                  <a:srgbClr val="196FA8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0B9B5B-063A-5270-3972-4EB8E1320FC0}"/>
              </a:ext>
            </a:extLst>
          </p:cNvPr>
          <p:cNvGrpSpPr/>
          <p:nvPr/>
        </p:nvGrpSpPr>
        <p:grpSpPr>
          <a:xfrm>
            <a:off x="5215206" y="3961702"/>
            <a:ext cx="6630325" cy="1379309"/>
            <a:chOff x="5207416" y="653110"/>
            <a:chExt cx="6630325" cy="137930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220ED7-29B2-690E-6EC3-9D0622BEC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7416" y="974996"/>
              <a:ext cx="6630325" cy="105742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6AFE5D-5CA7-40B4-3D02-60196F802564}"/>
                </a:ext>
              </a:extLst>
            </p:cNvPr>
            <p:cNvSpPr txBox="1"/>
            <p:nvPr/>
          </p:nvSpPr>
          <p:spPr>
            <a:xfrm>
              <a:off x="5207416" y="653110"/>
              <a:ext cx="252464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196FA8"/>
                  </a:solidFill>
                </a:rPr>
                <a:t>Data access node</a:t>
              </a:r>
              <a:endParaRPr lang="en-GB" sz="2000" b="1" dirty="0">
                <a:solidFill>
                  <a:srgbClr val="196FA8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C09A94-C51F-81A3-257E-0E29084F36E1}"/>
              </a:ext>
            </a:extLst>
          </p:cNvPr>
          <p:cNvGrpSpPr/>
          <p:nvPr/>
        </p:nvGrpSpPr>
        <p:grpSpPr>
          <a:xfrm>
            <a:off x="5215206" y="5415478"/>
            <a:ext cx="5391904" cy="1416797"/>
            <a:chOff x="5207416" y="2106886"/>
            <a:chExt cx="5391904" cy="141679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88ACE9-9C04-E126-5846-1230A6139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07418" y="2418629"/>
              <a:ext cx="5391902" cy="110505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026859-94F6-4793-67E3-AB3B2EF936A7}"/>
                </a:ext>
              </a:extLst>
            </p:cNvPr>
            <p:cNvSpPr txBox="1"/>
            <p:nvPr/>
          </p:nvSpPr>
          <p:spPr>
            <a:xfrm>
              <a:off x="5207416" y="2106886"/>
              <a:ext cx="252464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196FA8"/>
                  </a:solidFill>
                </a:rPr>
                <a:t>Signal check</a:t>
              </a:r>
              <a:endParaRPr lang="en-GB" sz="2000" b="1" dirty="0">
                <a:solidFill>
                  <a:srgbClr val="196FA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71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4C143-9DC8-788A-14AB-9CF63E142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7194D570-738D-0051-8B6F-36B3801C081D}"/>
              </a:ext>
            </a:extLst>
          </p:cNvPr>
          <p:cNvSpPr txBox="1"/>
          <p:nvPr/>
        </p:nvSpPr>
        <p:spPr>
          <a:xfrm>
            <a:off x="110832" y="78478"/>
            <a:ext cx="1208116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The MAPS-TO relationship links Facility Signals to IMAS Nodes.</a:t>
            </a:r>
            <a:endParaRPr lang="en-US" sz="3200" b="1" spc="-150" dirty="0">
              <a:solidFill>
                <a:schemeClr val="accent1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FA56E-0437-9957-5BC2-E62109638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18" y="1273304"/>
            <a:ext cx="10840963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3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4E786B-51B4-3690-A0BD-D2D08446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95" y="1802969"/>
            <a:ext cx="10414610" cy="3036907"/>
          </a:xfrm>
          <a:prstGeom prst="rect">
            <a:avLst/>
          </a:prstGeom>
        </p:spPr>
      </p:pic>
      <p:sp>
        <p:nvSpPr>
          <p:cNvPr id="13" name="ZoneTexte 3">
            <a:extLst>
              <a:ext uri="{FF2B5EF4-FFF2-40B4-BE49-F238E27FC236}">
                <a16:creationId xmlns:a16="http://schemas.microsoft.com/office/drawing/2014/main" id="{F1B60971-A5B0-D73B-B33E-455E4A02B99D}"/>
              </a:ext>
            </a:extLst>
          </p:cNvPr>
          <p:cNvSpPr txBox="1"/>
          <p:nvPr/>
        </p:nvSpPr>
        <p:spPr>
          <a:xfrm>
            <a:off x="110832" y="78478"/>
            <a:ext cx="1208116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The codex knowledge graph is COCOS aware.</a:t>
            </a:r>
          </a:p>
          <a:p>
            <a:r>
              <a:rPr lang="en-US" sz="2800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A recent PR completes COCOS </a:t>
            </a:r>
            <a:r>
              <a:rPr lang="en-US" sz="2800" spc="-150" dirty="0" err="1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psi_like</a:t>
            </a:r>
            <a:r>
              <a:rPr lang="en-US" sz="2800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metadata in the Data Dictionary</a:t>
            </a:r>
            <a:endParaRPr lang="en-US" sz="2400" spc="-150" dirty="0">
              <a:solidFill>
                <a:schemeClr val="accent1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9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65437-3E9D-3D36-6EC1-692F0A500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43D67EF3-4724-A3E7-1A51-89D1F0B3BBBB}"/>
              </a:ext>
            </a:extLst>
          </p:cNvPr>
          <p:cNvSpPr txBox="1"/>
          <p:nvPr/>
        </p:nvSpPr>
        <p:spPr>
          <a:xfrm>
            <a:off x="110832" y="78478"/>
            <a:ext cx="12081167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Mappings are first discovered for common patterns to IMAS nodes</a:t>
            </a:r>
            <a:endParaRPr lang="en-GB" sz="2400" dirty="0">
              <a:solidFill>
                <a:srgbClr val="003D5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D58"/>
                </a:solidFill>
              </a:rPr>
              <a:t>IMAS maps populate high level IMAS nodes and leaf mappings.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D58"/>
                </a:solidFill>
              </a:rPr>
              <a:t>An assembly step patterns one-one, one-many, and many-one patterns.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D58"/>
                </a:solidFill>
              </a:rPr>
              <a:t>The LLM writes python code to implement mapping specific assembly patterns.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1DCF1-68AD-5D05-5292-81763BDBD8F5}"/>
              </a:ext>
            </a:extLst>
          </p:cNvPr>
          <p:cNvSpPr txBox="1"/>
          <p:nvPr/>
        </p:nvSpPr>
        <p:spPr>
          <a:xfrm>
            <a:off x="110832" y="2844050"/>
            <a:ext cx="12191999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/>
              <a:t>dpf</a:t>
            </a:r>
            <a:r>
              <a:rPr lang="en-GB" dirty="0"/>
              <a:t>("da/c1j-rcNNNt&lt;l")    		— 	toroidal pickup coils	6	magnetics/</a:t>
            </a:r>
            <a:r>
              <a:rPr lang="en-GB" dirty="0" err="1"/>
              <a:t>b_field_tor_probe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dpf</a:t>
            </a:r>
            <a:r>
              <a:rPr lang="en-GB" dirty="0"/>
              <a:t>("da/c2-upNNN")       		— 	top coil array		3	magnetics/</a:t>
            </a:r>
            <a:r>
              <a:rPr lang="en-GB" dirty="0" err="1"/>
              <a:t>bpol_probe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dpf</a:t>
            </a:r>
            <a:r>
              <a:rPr lang="en-GB" dirty="0"/>
              <a:t>("da/c1j-cscmv&lt;</a:t>
            </a:r>
            <a:r>
              <a:rPr lang="en-GB" dirty="0" err="1"/>
              <a:t>ion:NNN</a:t>
            </a:r>
            <a:r>
              <a:rPr lang="en-GB" dirty="0"/>
              <a:t>") 	— 	CSCMV acquisition	6	magnetics/</a:t>
            </a:r>
            <a:r>
              <a:rPr lang="en-GB" dirty="0" err="1"/>
              <a:t>bpol_probe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dpf</a:t>
            </a:r>
            <a:r>
              <a:rPr lang="en-GB" dirty="0"/>
              <a:t>("da/c1j-rhNNNv") 		— 	Hall sensor vertical	6	magnetics/</a:t>
            </a:r>
            <a:r>
              <a:rPr lang="en-GB" dirty="0" err="1"/>
              <a:t>bpol_probe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dpf</a:t>
            </a:r>
            <a:r>
              <a:rPr lang="en-GB" dirty="0"/>
              <a:t>("da/c1h-hrNNN&lt;</a:t>
            </a:r>
            <a:r>
              <a:rPr lang="en-GB" dirty="0" err="1"/>
              <a:t>dfl</a:t>
            </a:r>
            <a:r>
              <a:rPr lang="en-GB" dirty="0"/>
              <a:t>") 		— 	HR flux loops		3	magnetics/</a:t>
            </a:r>
            <a:r>
              <a:rPr lang="en-GB" dirty="0" err="1"/>
              <a:t>flux_loop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dpf</a:t>
            </a:r>
            <a:r>
              <a:rPr lang="en-GB" dirty="0"/>
              <a:t>("da/c2e-eflNNN") 		— 	internal 45° flux loops	6	magnetics/</a:t>
            </a:r>
            <a:r>
              <a:rPr lang="en-GB" dirty="0" err="1"/>
              <a:t>flux_loop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dpf</a:t>
            </a:r>
            <a:r>
              <a:rPr lang="en-GB" dirty="0"/>
              <a:t>("da/c2-flNNN&lt;</a:t>
            </a:r>
            <a:r>
              <a:rPr lang="en-GB" dirty="0" err="1"/>
              <a:t>tfe</a:t>
            </a:r>
            <a:r>
              <a:rPr lang="en-GB" dirty="0"/>
              <a:t>") 		— 	poloidal flux loops		3	magnetics/</a:t>
            </a:r>
            <a:r>
              <a:rPr lang="en-GB" dirty="0" err="1"/>
              <a:t>flux_loop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321E86-1A57-228A-49C6-71F4938AF304}"/>
              </a:ext>
            </a:extLst>
          </p:cNvPr>
          <p:cNvSpPr txBox="1"/>
          <p:nvPr/>
        </p:nvSpPr>
        <p:spPr>
          <a:xfrm>
            <a:off x="2" y="1984484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003D58"/>
                </a:solidFill>
              </a:rPr>
              <a:t>IMASMapping</a:t>
            </a:r>
            <a:r>
              <a:rPr lang="en-GB" dirty="0">
                <a:solidFill>
                  <a:srgbClr val="003D58"/>
                </a:solidFill>
              </a:rPr>
              <a:t> -[:POPULATES]-&gt; </a:t>
            </a:r>
            <a:r>
              <a:rPr lang="en-GB" dirty="0" err="1">
                <a:solidFill>
                  <a:srgbClr val="003D58"/>
                </a:solidFill>
              </a:rPr>
              <a:t>IMASNode</a:t>
            </a:r>
            <a:r>
              <a:rPr lang="en-GB" dirty="0">
                <a:solidFill>
                  <a:srgbClr val="003D58"/>
                </a:solidFill>
              </a:rPr>
              <a:t> (STRUCT_ARRAY root)  </a:t>
            </a:r>
          </a:p>
          <a:p>
            <a:r>
              <a:rPr lang="en-GB" dirty="0" err="1">
                <a:solidFill>
                  <a:srgbClr val="003D58"/>
                </a:solidFill>
              </a:rPr>
              <a:t>IMASMapping</a:t>
            </a:r>
            <a:r>
              <a:rPr lang="en-GB" dirty="0">
                <a:solidFill>
                  <a:srgbClr val="003D58"/>
                </a:solidFill>
              </a:rPr>
              <a:t> -[:USES_SIGNAL_SOURCE]-&gt; </a:t>
            </a:r>
            <a:r>
              <a:rPr lang="en-GB" dirty="0" err="1">
                <a:solidFill>
                  <a:srgbClr val="003D58"/>
                </a:solidFill>
              </a:rPr>
              <a:t>SignalSource</a:t>
            </a:r>
            <a:r>
              <a:rPr lang="en-GB" dirty="0">
                <a:solidFill>
                  <a:srgbClr val="003D58"/>
                </a:solidFill>
              </a:rPr>
              <a:t> -[:MAPS_TO_IMAS]-&gt; </a:t>
            </a:r>
            <a:r>
              <a:rPr lang="en-GB" dirty="0" err="1">
                <a:solidFill>
                  <a:srgbClr val="003D58"/>
                </a:solidFill>
              </a:rPr>
              <a:t>IMASNode</a:t>
            </a:r>
            <a:r>
              <a:rPr lang="en-GB" dirty="0">
                <a:solidFill>
                  <a:srgbClr val="003D58"/>
                </a:solidFill>
              </a:rPr>
              <a:t> (leaf)</a:t>
            </a:r>
          </a:p>
        </p:txBody>
      </p:sp>
    </p:spTree>
    <p:extLst>
      <p:ext uri="{BB962C8B-B14F-4D97-AF65-F5344CB8AC3E}">
        <p14:creationId xmlns:p14="http://schemas.microsoft.com/office/powerpoint/2010/main" val="385230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67C88-AF2F-F1C4-8880-C67BBB145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040DF707-E245-445A-EE77-13BD2C61DF43}"/>
              </a:ext>
            </a:extLst>
          </p:cNvPr>
          <p:cNvSpPr txBox="1"/>
          <p:nvPr/>
        </p:nvSpPr>
        <p:spPr>
          <a:xfrm>
            <a:off x="110832" y="78478"/>
            <a:ext cx="1208116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The LLM writes assembly code to build mapped signals into AOS</a:t>
            </a:r>
            <a:endParaRPr lang="en-GB" sz="2400" dirty="0">
              <a:solidFill>
                <a:srgbClr val="003D5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D7DE2-D2CE-479B-ED8C-48B8E3689C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045"/>
          <a:stretch/>
        </p:blipFill>
        <p:spPr>
          <a:xfrm>
            <a:off x="843555" y="920203"/>
            <a:ext cx="7573432" cy="52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43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14D38D61-4A14-5B16-A0A7-D9B0C048F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59230"/>
            <a:ext cx="12192000" cy="405076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DECABB3-990E-1F09-F2E7-C018DE734A72}"/>
              </a:ext>
            </a:extLst>
          </p:cNvPr>
          <p:cNvSpPr txBox="1"/>
          <p:nvPr/>
        </p:nvSpPr>
        <p:spPr>
          <a:xfrm>
            <a:off x="110832" y="78478"/>
            <a:ext cx="1208116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A</a:t>
            </a:r>
            <a:r>
              <a:rPr lang="en-GB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 IMAS mapping pipeline chains 3 LLM calls with context.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84152-74AF-B5FB-88C6-1D35B4DF5D2E}"/>
              </a:ext>
            </a:extLst>
          </p:cNvPr>
          <p:cNvSpPr txBox="1"/>
          <p:nvPr/>
        </p:nvSpPr>
        <p:spPr>
          <a:xfrm>
            <a:off x="2611985" y="882385"/>
            <a:ext cx="7315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3D58"/>
                </a:solidFill>
              </a:rPr>
              <a:t>Context Capture - Gemini 3 Flash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3D58"/>
                </a:solidFill>
              </a:rPr>
              <a:t>Map to IMAS – Sonnet 4.6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3D58"/>
                </a:solidFill>
              </a:rPr>
              <a:t>Singal assembly – Gemini 3 Flash</a:t>
            </a:r>
          </a:p>
        </p:txBody>
      </p:sp>
    </p:spTree>
    <p:extLst>
      <p:ext uri="{BB962C8B-B14F-4D97-AF65-F5344CB8AC3E}">
        <p14:creationId xmlns:p14="http://schemas.microsoft.com/office/powerpoint/2010/main" val="3171326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27508-114D-FE4C-A65C-0E5EF0ADB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433194-B478-C096-81DA-D02D08C18E0A}"/>
              </a:ext>
            </a:extLst>
          </p:cNvPr>
          <p:cNvSpPr txBox="1"/>
          <p:nvPr/>
        </p:nvSpPr>
        <p:spPr>
          <a:xfrm>
            <a:off x="750795" y="1094141"/>
            <a:ext cx="10690410" cy="483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err="1"/>
              <a:t>dpf</a:t>
            </a:r>
            <a:r>
              <a:rPr lang="en-GB" sz="1600" dirty="0"/>
              <a:t>("da/c2-ipla:NNN", NNN)		equilibrium/</a:t>
            </a:r>
            <a:r>
              <a:rPr lang="en-GB" sz="1600" dirty="0" err="1"/>
              <a:t>time_slice</a:t>
            </a:r>
            <a:r>
              <a:rPr lang="en-GB" sz="1600" dirty="0"/>
              <a:t>/constraints/</a:t>
            </a:r>
            <a:r>
              <a:rPr lang="en-GB" sz="1600" dirty="0" err="1"/>
              <a:t>ip</a:t>
            </a:r>
            <a:r>
              <a:rPr lang="en-GB" sz="1600" dirty="0"/>
              <a:t>/measured	0.95	A → A	</a:t>
            </a:r>
          </a:p>
          <a:p>
            <a:pPr>
              <a:lnSpc>
                <a:spcPct val="150000"/>
              </a:lnSpc>
            </a:pPr>
            <a:r>
              <a:rPr lang="en-GB" sz="1600" dirty="0" err="1"/>
              <a:t>dpf</a:t>
            </a:r>
            <a:r>
              <a:rPr lang="en-GB" sz="1600" dirty="0"/>
              <a:t>("</a:t>
            </a:r>
            <a:r>
              <a:rPr lang="en-GB" sz="1600" dirty="0" err="1"/>
              <a:t>gs</a:t>
            </a:r>
            <a:r>
              <a:rPr lang="en-GB" sz="1600" dirty="0"/>
              <a:t>/</a:t>
            </a:r>
            <a:r>
              <a:rPr lang="en-GB" sz="1600" dirty="0" err="1"/>
              <a:t>ej-psbrho</a:t>
            </a:r>
            <a:r>
              <a:rPr lang="en-GB" sz="1600" dirty="0"/>
              <a:t>&lt;</a:t>
            </a:r>
            <a:r>
              <a:rPr lang="en-GB" sz="1600" dirty="0" err="1"/>
              <a:t>s:NNN</a:t>
            </a:r>
            <a:r>
              <a:rPr lang="en-GB" sz="1600" dirty="0"/>
              <a:t>", NNN)	equilibrium/</a:t>
            </a:r>
            <a:r>
              <a:rPr lang="en-GB" sz="1600" dirty="0" err="1"/>
              <a:t>time_slice</a:t>
            </a:r>
            <a:r>
              <a:rPr lang="en-GB" sz="1600" dirty="0"/>
              <a:t>/</a:t>
            </a:r>
            <a:r>
              <a:rPr lang="en-GB" sz="1600" dirty="0" err="1"/>
              <a:t>global_quantities</a:t>
            </a:r>
            <a:r>
              <a:rPr lang="en-GB" sz="1600" dirty="0"/>
              <a:t>/</a:t>
            </a:r>
            <a:r>
              <a:rPr lang="en-GB" sz="1600" dirty="0" err="1"/>
              <a:t>psi_axis</a:t>
            </a:r>
            <a:r>
              <a:rPr lang="en-GB" sz="1600" dirty="0"/>
              <a:t>	0.95	Wb → Wb </a:t>
            </a:r>
          </a:p>
          <a:p>
            <a:pPr>
              <a:lnSpc>
                <a:spcPct val="150000"/>
              </a:lnSpc>
            </a:pPr>
            <a:r>
              <a:rPr lang="en-GB" sz="1600" dirty="0" err="1"/>
              <a:t>dpf</a:t>
            </a:r>
            <a:r>
              <a:rPr lang="en-GB" sz="1600" dirty="0"/>
              <a:t>("</a:t>
            </a:r>
            <a:r>
              <a:rPr lang="en-GB" sz="1600" dirty="0" err="1"/>
              <a:t>gs</a:t>
            </a:r>
            <a:r>
              <a:rPr lang="en-GB" sz="1600" dirty="0"/>
              <a:t>/</a:t>
            </a:r>
            <a:r>
              <a:rPr lang="en-GB" sz="1600" dirty="0" err="1"/>
              <a:t>ej-qrho</a:t>
            </a:r>
            <a:r>
              <a:rPr lang="en-GB" sz="1600" dirty="0"/>
              <a:t>&lt;</a:t>
            </a:r>
            <a:r>
              <a:rPr lang="en-GB" sz="1600" dirty="0" err="1"/>
              <a:t>s:NNN</a:t>
            </a:r>
            <a:r>
              <a:rPr lang="en-GB" sz="1600" dirty="0"/>
              <a:t>", NNN)		equilibrium/</a:t>
            </a:r>
            <a:r>
              <a:rPr lang="en-GB" sz="1600" dirty="0" err="1"/>
              <a:t>time_slice</a:t>
            </a:r>
            <a:r>
              <a:rPr lang="en-GB" sz="1600" dirty="0"/>
              <a:t>/</a:t>
            </a:r>
            <a:r>
              <a:rPr lang="en-GB" sz="1600" dirty="0" err="1"/>
              <a:t>global_quantities</a:t>
            </a:r>
            <a:r>
              <a:rPr lang="en-GB" sz="1600" dirty="0"/>
              <a:t>/</a:t>
            </a:r>
            <a:r>
              <a:rPr lang="en-GB" sz="1600" dirty="0" err="1"/>
              <a:t>q_axis</a:t>
            </a:r>
            <a:r>
              <a:rPr lang="en-GB" sz="1600" dirty="0"/>
              <a:t>	0.95	— → 1	</a:t>
            </a:r>
          </a:p>
          <a:p>
            <a:pPr>
              <a:lnSpc>
                <a:spcPct val="150000"/>
              </a:lnSpc>
            </a:pPr>
            <a:r>
              <a:rPr lang="en-GB" sz="1600" dirty="0" err="1"/>
              <a:t>ppfdata</a:t>
            </a:r>
            <a:r>
              <a:rPr lang="en-GB" sz="1600" dirty="0"/>
              <a:t>(NNN, 'KF1', 'PKNNN’)		equilibrium/</a:t>
            </a:r>
            <a:r>
              <a:rPr lang="en-GB" sz="1600" dirty="0" err="1"/>
              <a:t>time_slice</a:t>
            </a:r>
            <a:r>
              <a:rPr lang="en-GB" sz="1600" dirty="0"/>
              <a:t>/boundary/</a:t>
            </a:r>
            <a:r>
              <a:rPr lang="en-GB" sz="1600" dirty="0" err="1"/>
              <a:t>x_point</a:t>
            </a:r>
            <a:r>
              <a:rPr lang="en-GB" sz="1600" dirty="0"/>
              <a:t>/r	0.95	m → m	</a:t>
            </a:r>
          </a:p>
          <a:p>
            <a:pPr>
              <a:lnSpc>
                <a:spcPct val="150000"/>
              </a:lnSpc>
            </a:pPr>
            <a:r>
              <a:rPr lang="en-GB" sz="1600" dirty="0" err="1"/>
              <a:t>dpf</a:t>
            </a:r>
            <a:r>
              <a:rPr lang="en-GB" sz="1600" dirty="0"/>
              <a:t>("</a:t>
            </a:r>
            <a:r>
              <a:rPr lang="en-GB" sz="1600" dirty="0" err="1"/>
              <a:t>gs</a:t>
            </a:r>
            <a:r>
              <a:rPr lang="en-GB" sz="1600" dirty="0"/>
              <a:t>/</a:t>
            </a:r>
            <a:r>
              <a:rPr lang="en-GB" sz="1600" dirty="0" err="1"/>
              <a:t>ej</a:t>
            </a:r>
            <a:r>
              <a:rPr lang="en-GB" sz="1600" dirty="0"/>
              <a:t>-q&lt;</a:t>
            </a:r>
            <a:r>
              <a:rPr lang="en-GB" sz="1600" dirty="0" err="1"/>
              <a:t>s:NNN</a:t>
            </a:r>
            <a:r>
              <a:rPr lang="en-GB" sz="1600" dirty="0"/>
              <a:t>", NNN)		equilibrium/</a:t>
            </a:r>
            <a:r>
              <a:rPr lang="en-GB" sz="1600" dirty="0" err="1"/>
              <a:t>time_slice</a:t>
            </a:r>
            <a:r>
              <a:rPr lang="en-GB" sz="1600" dirty="0"/>
              <a:t>/constraints/q/measured	0.90	— → 1	</a:t>
            </a:r>
          </a:p>
          <a:p>
            <a:pPr>
              <a:lnSpc>
                <a:spcPct val="150000"/>
              </a:lnSpc>
            </a:pPr>
            <a:r>
              <a:rPr lang="en-GB" sz="1600" dirty="0" err="1"/>
              <a:t>dpf</a:t>
            </a:r>
            <a:r>
              <a:rPr lang="en-GB" sz="1600" dirty="0"/>
              <a:t>("</a:t>
            </a:r>
            <a:r>
              <a:rPr lang="en-GB" sz="1600" dirty="0" err="1"/>
              <a:t>gs</a:t>
            </a:r>
            <a:r>
              <a:rPr lang="en-GB" sz="1600" dirty="0"/>
              <a:t>/</a:t>
            </a:r>
            <a:r>
              <a:rPr lang="en-GB" sz="1600" dirty="0" err="1"/>
              <a:t>ej-elondn</a:t>
            </a:r>
            <a:r>
              <a:rPr lang="en-GB" sz="1600" dirty="0"/>
              <a:t>&lt;</a:t>
            </a:r>
            <a:r>
              <a:rPr lang="en-GB" sz="1600" dirty="0" err="1"/>
              <a:t>s:NNN</a:t>
            </a:r>
            <a:r>
              <a:rPr lang="en-GB" sz="1600" dirty="0"/>
              <a:t>", NNN)	equilibrium/</a:t>
            </a:r>
            <a:r>
              <a:rPr lang="en-GB" sz="1600" dirty="0" err="1"/>
              <a:t>time_slice</a:t>
            </a:r>
            <a:r>
              <a:rPr lang="en-GB" sz="1600" dirty="0"/>
              <a:t>/boundary/</a:t>
            </a:r>
            <a:r>
              <a:rPr lang="en-GB" sz="1600" dirty="0" err="1"/>
              <a:t>elongation_lower</a:t>
            </a:r>
            <a:r>
              <a:rPr lang="en-GB" sz="1600" dirty="0"/>
              <a:t>	0.90	—	</a:t>
            </a:r>
          </a:p>
          <a:p>
            <a:pPr>
              <a:lnSpc>
                <a:spcPct val="150000"/>
              </a:lnSpc>
            </a:pPr>
            <a:r>
              <a:rPr lang="en-GB" sz="1600" dirty="0" err="1"/>
              <a:t>dpf</a:t>
            </a:r>
            <a:r>
              <a:rPr lang="en-GB" sz="1600" dirty="0"/>
              <a:t>("</a:t>
            </a:r>
            <a:r>
              <a:rPr lang="en-GB" sz="1600" dirty="0" err="1"/>
              <a:t>gs</a:t>
            </a:r>
            <a:r>
              <a:rPr lang="en-GB" sz="1600" dirty="0"/>
              <a:t>/</a:t>
            </a:r>
            <a:r>
              <a:rPr lang="en-GB" sz="1600" dirty="0" err="1"/>
              <a:t>ej-elonup</a:t>
            </a:r>
            <a:r>
              <a:rPr lang="en-GB" sz="1600" dirty="0"/>
              <a:t>&lt;</a:t>
            </a:r>
            <a:r>
              <a:rPr lang="en-GB" sz="1600" dirty="0" err="1"/>
              <a:t>s:NNN</a:t>
            </a:r>
            <a:r>
              <a:rPr lang="en-GB" sz="1600" dirty="0"/>
              <a:t>", NNN)	equilibrium/</a:t>
            </a:r>
            <a:r>
              <a:rPr lang="en-GB" sz="1600" dirty="0" err="1"/>
              <a:t>time_slice</a:t>
            </a:r>
            <a:r>
              <a:rPr lang="en-GB" sz="1600" dirty="0"/>
              <a:t>/boundary/</a:t>
            </a:r>
            <a:r>
              <a:rPr lang="en-GB" sz="1600" dirty="0" err="1"/>
              <a:t>elongation_upper</a:t>
            </a:r>
            <a:r>
              <a:rPr lang="en-GB" sz="1600" dirty="0"/>
              <a:t>	0.90	—	</a:t>
            </a:r>
          </a:p>
          <a:p>
            <a:pPr>
              <a:lnSpc>
                <a:spcPct val="150000"/>
              </a:lnSpc>
            </a:pPr>
            <a:r>
              <a:rPr lang="en-GB" sz="1600" dirty="0" err="1"/>
              <a:t>dpf</a:t>
            </a:r>
            <a:r>
              <a:rPr lang="en-GB" sz="1600" dirty="0"/>
              <a:t>("</a:t>
            </a:r>
            <a:r>
              <a:rPr lang="en-GB" sz="1600" dirty="0" err="1"/>
              <a:t>gs</a:t>
            </a:r>
            <a:r>
              <a:rPr lang="en-GB" sz="1600" dirty="0"/>
              <a:t>/</a:t>
            </a:r>
            <a:r>
              <a:rPr lang="en-GB" sz="1600" dirty="0" err="1"/>
              <a:t>ej-tridn</a:t>
            </a:r>
            <a:r>
              <a:rPr lang="en-GB" sz="1600" dirty="0"/>
              <a:t>&lt;</a:t>
            </a:r>
            <a:r>
              <a:rPr lang="en-GB" sz="1600" dirty="0" err="1"/>
              <a:t>s:NNN</a:t>
            </a:r>
            <a:r>
              <a:rPr lang="en-GB" sz="1600" dirty="0"/>
              <a:t>", NNN)		equilibrium/</a:t>
            </a:r>
            <a:r>
              <a:rPr lang="en-GB" sz="1600" dirty="0" err="1"/>
              <a:t>time_slice</a:t>
            </a:r>
            <a:r>
              <a:rPr lang="en-GB" sz="1600" dirty="0"/>
              <a:t>/boundary/</a:t>
            </a:r>
            <a:r>
              <a:rPr lang="en-GB" sz="1600" dirty="0" err="1"/>
              <a:t>triangularity_lower</a:t>
            </a:r>
            <a:r>
              <a:rPr lang="en-GB" sz="1600" dirty="0"/>
              <a:t>	0.90	—	</a:t>
            </a:r>
          </a:p>
          <a:p>
            <a:pPr>
              <a:lnSpc>
                <a:spcPct val="150000"/>
              </a:lnSpc>
            </a:pPr>
            <a:r>
              <a:rPr lang="en-GB" sz="1600" dirty="0" err="1"/>
              <a:t>dpf</a:t>
            </a:r>
            <a:r>
              <a:rPr lang="en-GB" sz="1600" dirty="0"/>
              <a:t>("</a:t>
            </a:r>
            <a:r>
              <a:rPr lang="en-GB" sz="1600" dirty="0" err="1"/>
              <a:t>gs</a:t>
            </a:r>
            <a:r>
              <a:rPr lang="en-GB" sz="1600" dirty="0"/>
              <a:t>/</a:t>
            </a:r>
            <a:r>
              <a:rPr lang="en-GB" sz="1600" dirty="0" err="1"/>
              <a:t>ej</a:t>
            </a:r>
            <a:r>
              <a:rPr lang="en-GB" sz="1600" dirty="0"/>
              <a:t>-pp&lt;</a:t>
            </a:r>
            <a:r>
              <a:rPr lang="en-GB" sz="1600" dirty="0" err="1"/>
              <a:t>s:NNN</a:t>
            </a:r>
            <a:r>
              <a:rPr lang="en-GB" sz="1600" dirty="0"/>
              <a:t>", NNN)		equilibrium/</a:t>
            </a:r>
            <a:r>
              <a:rPr lang="en-GB" sz="1600" dirty="0" err="1"/>
              <a:t>time_slice</a:t>
            </a:r>
            <a:r>
              <a:rPr lang="en-GB" sz="1600" dirty="0"/>
              <a:t>/profiles_1d/</a:t>
            </a:r>
            <a:r>
              <a:rPr lang="en-GB" sz="1600" dirty="0" err="1"/>
              <a:t>dpressure_dpsi</a:t>
            </a:r>
            <a:r>
              <a:rPr lang="en-GB" sz="1600" dirty="0"/>
              <a:t>	0.85	— → Pa·Wb⁻¹ </a:t>
            </a:r>
          </a:p>
          <a:p>
            <a:pPr>
              <a:lnSpc>
                <a:spcPct val="150000"/>
              </a:lnSpc>
            </a:pPr>
            <a:r>
              <a:rPr lang="en-GB" sz="1600" dirty="0" err="1"/>
              <a:t>dpf</a:t>
            </a:r>
            <a:r>
              <a:rPr lang="en-GB" sz="1600" dirty="0"/>
              <a:t>("</a:t>
            </a:r>
            <a:r>
              <a:rPr lang="en-GB" sz="1600" dirty="0" err="1"/>
              <a:t>gs</a:t>
            </a:r>
            <a:r>
              <a:rPr lang="en-GB" sz="1600" dirty="0"/>
              <a:t>/</a:t>
            </a:r>
            <a:r>
              <a:rPr lang="en-GB" sz="1600" dirty="0" err="1"/>
              <a:t>ej-zcnter</a:t>
            </a:r>
            <a:r>
              <a:rPr lang="en-GB" sz="1600" dirty="0"/>
              <a:t>&lt;</a:t>
            </a:r>
            <a:r>
              <a:rPr lang="en-GB" sz="1600" dirty="0" err="1"/>
              <a:t>s:NNN</a:t>
            </a:r>
            <a:r>
              <a:rPr lang="en-GB" sz="1600" dirty="0"/>
              <a:t>", NNN)	equilibrium/</a:t>
            </a:r>
            <a:r>
              <a:rPr lang="en-GB" sz="1600" dirty="0" err="1"/>
              <a:t>time_slice</a:t>
            </a:r>
            <a:r>
              <a:rPr lang="en-GB" sz="1600" dirty="0"/>
              <a:t>/boundary/</a:t>
            </a:r>
            <a:r>
              <a:rPr lang="en-GB" sz="1600" dirty="0" err="1"/>
              <a:t>geometric_axis</a:t>
            </a:r>
            <a:r>
              <a:rPr lang="en-GB" sz="1600" dirty="0"/>
              <a:t>/z	0.85	m → m	</a:t>
            </a:r>
          </a:p>
          <a:p>
            <a:pPr>
              <a:lnSpc>
                <a:spcPct val="150000"/>
              </a:lnSpc>
            </a:pPr>
            <a:r>
              <a:rPr lang="en-GB" sz="1600" dirty="0" err="1"/>
              <a:t>dpf</a:t>
            </a:r>
            <a:r>
              <a:rPr lang="en-GB" sz="1600" dirty="0"/>
              <a:t>("</a:t>
            </a:r>
            <a:r>
              <a:rPr lang="en-GB" sz="1600" dirty="0" err="1"/>
              <a:t>gs</a:t>
            </a:r>
            <a:r>
              <a:rPr lang="en-GB" sz="1600" dirty="0"/>
              <a:t>/</a:t>
            </a:r>
            <a:r>
              <a:rPr lang="en-GB" sz="1600" dirty="0" err="1"/>
              <a:t>ej-triup</a:t>
            </a:r>
            <a:r>
              <a:rPr lang="en-GB" sz="1600" dirty="0"/>
              <a:t>&lt;</a:t>
            </a:r>
            <a:r>
              <a:rPr lang="en-GB" sz="1600" dirty="0" err="1"/>
              <a:t>s:NNN</a:t>
            </a:r>
            <a:r>
              <a:rPr lang="en-GB" sz="1600" dirty="0"/>
              <a:t>", NNN)		equilibrium/</a:t>
            </a:r>
            <a:r>
              <a:rPr lang="en-GB" sz="1600" dirty="0" err="1"/>
              <a:t>time_slice</a:t>
            </a:r>
            <a:r>
              <a:rPr lang="en-GB" sz="1600" dirty="0"/>
              <a:t>/boundary/</a:t>
            </a:r>
            <a:r>
              <a:rPr lang="en-GB" sz="1600" dirty="0" err="1"/>
              <a:t>triangularity_upper</a:t>
            </a:r>
            <a:r>
              <a:rPr lang="en-GB" sz="1600" dirty="0"/>
              <a:t> 0.85	—	</a:t>
            </a:r>
          </a:p>
          <a:p>
            <a:pPr>
              <a:lnSpc>
                <a:spcPct val="150000"/>
              </a:lnSpc>
            </a:pPr>
            <a:r>
              <a:rPr lang="en-GB" sz="1600" dirty="0" err="1"/>
              <a:t>dpf</a:t>
            </a:r>
            <a:r>
              <a:rPr lang="en-GB" sz="1600" dirty="0"/>
              <a:t>("pf/</a:t>
            </a:r>
            <a:r>
              <a:rPr lang="en-GB" sz="1600" dirty="0" err="1"/>
              <a:t>wa-togz</a:t>
            </a:r>
            <a:r>
              <a:rPr lang="en-GB" sz="1600" dirty="0"/>
              <a:t>&lt;</a:t>
            </a:r>
            <a:r>
              <a:rPr lang="en-GB" sz="1600" dirty="0" err="1"/>
              <a:t>xs:NNN</a:t>
            </a:r>
            <a:r>
              <a:rPr lang="en-GB" sz="1600" dirty="0"/>
              <a:t>", NNN)	equilibrium/</a:t>
            </a:r>
            <a:r>
              <a:rPr lang="en-GB" sz="1600" dirty="0" err="1"/>
              <a:t>time_slice</a:t>
            </a:r>
            <a:r>
              <a:rPr lang="en-GB" sz="1600" dirty="0"/>
              <a:t>/boundary/gap/z		0.85	m → m	</a:t>
            </a:r>
          </a:p>
          <a:p>
            <a:pPr>
              <a:lnSpc>
                <a:spcPct val="150000"/>
              </a:lnSpc>
            </a:pPr>
            <a:r>
              <a:rPr lang="en-GB" sz="1600" dirty="0" err="1"/>
              <a:t>dpf</a:t>
            </a:r>
            <a:r>
              <a:rPr lang="en-GB" sz="1600" dirty="0"/>
              <a:t>("</a:t>
            </a:r>
            <a:r>
              <a:rPr lang="en-GB" sz="1600" dirty="0" err="1"/>
              <a:t>gs</a:t>
            </a:r>
            <a:r>
              <a:rPr lang="en-GB" sz="1600" dirty="0"/>
              <a:t>/</a:t>
            </a:r>
            <a:r>
              <a:rPr lang="en-GB" sz="1600" dirty="0" err="1"/>
              <a:t>ej-neerr</a:t>
            </a:r>
            <a:r>
              <a:rPr lang="en-GB" sz="1600" dirty="0"/>
              <a:t>&lt;</a:t>
            </a:r>
            <a:r>
              <a:rPr lang="en-GB" sz="1600" dirty="0" err="1"/>
              <a:t>s:NNN</a:t>
            </a:r>
            <a:r>
              <a:rPr lang="en-GB" sz="1600" dirty="0"/>
              <a:t>", NNN)	equilibrium/</a:t>
            </a:r>
            <a:r>
              <a:rPr lang="en-GB" sz="1600" dirty="0" err="1"/>
              <a:t>time_slice</a:t>
            </a:r>
            <a:r>
              <a:rPr lang="en-GB" sz="1600" dirty="0"/>
              <a:t>/constraints/</a:t>
            </a:r>
            <a:r>
              <a:rPr lang="en-GB" sz="1600" dirty="0" err="1"/>
              <a:t>n_e_line</a:t>
            </a:r>
            <a:r>
              <a:rPr lang="en-GB" sz="1600" dirty="0"/>
              <a:t>/</a:t>
            </a:r>
            <a:r>
              <a:rPr lang="en-GB" sz="1600" dirty="0" err="1"/>
              <a:t>chi_squared</a:t>
            </a:r>
            <a:r>
              <a:rPr lang="en-GB" sz="1600" dirty="0"/>
              <a:t> 0.82	— → m⁻²	</a:t>
            </a: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6FC04ACE-1A11-BE2A-FBF3-2AF06FBE2F70}"/>
              </a:ext>
            </a:extLst>
          </p:cNvPr>
          <p:cNvSpPr txBox="1"/>
          <p:nvPr/>
        </p:nvSpPr>
        <p:spPr>
          <a:xfrm>
            <a:off x="110832" y="78478"/>
            <a:ext cx="1208116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Leaf maps are LLM generated for each source group.</a:t>
            </a:r>
          </a:p>
          <a:p>
            <a:r>
              <a:rPr lang="en-GB" sz="2800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Dynamic prompts with </a:t>
            </a:r>
            <a:r>
              <a:rPr lang="en-GB" sz="28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JINJA</a:t>
            </a:r>
            <a:r>
              <a:rPr lang="en-GB" sz="2800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templates provide specific context with cached context</a:t>
            </a:r>
            <a:endParaRPr lang="en-US" sz="2800" spc="-150" dirty="0">
              <a:solidFill>
                <a:schemeClr val="accent1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09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67D47-D7CF-A6BA-AD69-81F87B9FD5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709"/>
          <a:stretch/>
        </p:blipFill>
        <p:spPr>
          <a:xfrm>
            <a:off x="972869" y="1233163"/>
            <a:ext cx="5163271" cy="2475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D9478B-353C-5093-A829-EBA7074901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34"/>
          <a:stretch/>
        </p:blipFill>
        <p:spPr>
          <a:xfrm>
            <a:off x="6389285" y="1233163"/>
            <a:ext cx="3581900" cy="5509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94479-BB21-7B88-00BC-6638499F18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692" b="19824"/>
          <a:stretch/>
        </p:blipFill>
        <p:spPr>
          <a:xfrm>
            <a:off x="972868" y="3816032"/>
            <a:ext cx="4829849" cy="2851810"/>
          </a:xfrm>
          <a:prstGeom prst="rect">
            <a:avLst/>
          </a:prstGeom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B7492BA7-9BD1-B6DB-EAED-01A625476234}"/>
              </a:ext>
            </a:extLst>
          </p:cNvPr>
          <p:cNvSpPr txBox="1"/>
          <p:nvPr/>
        </p:nvSpPr>
        <p:spPr>
          <a:xfrm>
            <a:off x="110832" y="78478"/>
            <a:ext cx="1208116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The JET mapping work represents ~ 1 month’s work so far… ~10% </a:t>
            </a:r>
          </a:p>
          <a:p>
            <a:r>
              <a:rPr lang="en-US" sz="2800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Mapping new Facilities will be quicker with a developed schema</a:t>
            </a:r>
            <a:endParaRPr lang="en-US" sz="2400" spc="-150" dirty="0">
              <a:solidFill>
                <a:schemeClr val="accent1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10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C438B5B8-CA14-BEB6-EAA3-3456B1FDD9EB}"/>
              </a:ext>
            </a:extLst>
          </p:cNvPr>
          <p:cNvSpPr txBox="1"/>
          <p:nvPr/>
        </p:nvSpPr>
        <p:spPr>
          <a:xfrm>
            <a:off x="0" y="98356"/>
            <a:ext cx="1219200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In summary we have shown how a combination of discovery LLM agents, static scripts and procedural context enriched LLM calls can</a:t>
            </a:r>
          </a:p>
          <a:p>
            <a:r>
              <a:rPr lang="en-US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(re)discover data maps targeting the IMAS data model.</a:t>
            </a:r>
            <a:endParaRPr lang="en-US" sz="2400" spc="-150" dirty="0">
              <a:solidFill>
                <a:srgbClr val="135D7F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7107CA7B-375B-531F-CD3A-28BDC5FEDE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652" b="5600"/>
          <a:stretch/>
        </p:blipFill>
        <p:spPr>
          <a:xfrm>
            <a:off x="240391" y="2353235"/>
            <a:ext cx="5504036" cy="42463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01D76D-F3FB-D320-953C-ED44C088CC78}"/>
              </a:ext>
            </a:extLst>
          </p:cNvPr>
          <p:cNvSpPr txBox="1"/>
          <p:nvPr/>
        </p:nvSpPr>
        <p:spPr>
          <a:xfrm>
            <a:off x="1101416" y="1779793"/>
            <a:ext cx="3781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Agent as Archaeologist</a:t>
            </a:r>
            <a:endParaRPr lang="en-GB" sz="24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1624059-FAE7-6656-1C48-E8C5CDDC4D95}"/>
              </a:ext>
            </a:extLst>
          </p:cNvPr>
          <p:cNvGrpSpPr/>
          <p:nvPr/>
        </p:nvGrpSpPr>
        <p:grpSpPr>
          <a:xfrm>
            <a:off x="6268595" y="1825959"/>
            <a:ext cx="5341638" cy="2975144"/>
            <a:chOff x="6268595" y="1825959"/>
            <a:chExt cx="5341638" cy="297514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FE3A95D-21C8-91B3-4C19-B2650929C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4662" y="2268889"/>
              <a:ext cx="4985571" cy="253221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AA6588-3BF0-1405-7CC9-6190755BCF06}"/>
                </a:ext>
              </a:extLst>
            </p:cNvPr>
            <p:cNvSpPr txBox="1"/>
            <p:nvPr/>
          </p:nvSpPr>
          <p:spPr>
            <a:xfrm>
              <a:off x="6268595" y="1825959"/>
              <a:ext cx="498557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Data and schema as context</a:t>
              </a:r>
            </a:p>
            <a:p>
              <a:r>
                <a:rPr lang="en-US" sz="2400" b="1" dirty="0"/>
                <a:t>Graph RAG is powerful</a:t>
              </a:r>
              <a:endParaRPr lang="en-GB" sz="2400" b="1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1932F0-E48D-05F8-FC3A-DE2206C3F823}"/>
              </a:ext>
            </a:extLst>
          </p:cNvPr>
          <p:cNvGrpSpPr/>
          <p:nvPr/>
        </p:nvGrpSpPr>
        <p:grpSpPr>
          <a:xfrm>
            <a:off x="5920213" y="4738214"/>
            <a:ext cx="6430194" cy="1938992"/>
            <a:chOff x="5920213" y="4738214"/>
            <a:chExt cx="6430194" cy="1938992"/>
          </a:xfrm>
        </p:grpSpPr>
        <p:pic>
          <p:nvPicPr>
            <p:cNvPr id="30" name="Picture 2" descr="GitHub Copilot Reviews 2026: Details ...">
              <a:extLst>
                <a:ext uri="{FF2B5EF4-FFF2-40B4-BE49-F238E27FC236}">
                  <a16:creationId xmlns:a16="http://schemas.microsoft.com/office/drawing/2014/main" id="{122F3B46-EEA5-32B9-7AA7-8265F60C4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213" y="4813892"/>
              <a:ext cx="1779776" cy="1771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D28F02-1011-0889-7B86-E742B386F2C5}"/>
                </a:ext>
              </a:extLst>
            </p:cNvPr>
            <p:cNvSpPr txBox="1"/>
            <p:nvPr/>
          </p:nvSpPr>
          <p:spPr>
            <a:xfrm>
              <a:off x="7875776" y="4738214"/>
              <a:ext cx="4474631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Agents are </a:t>
              </a:r>
              <a:r>
                <a:rPr lang="en-US" sz="2400" b="1" i="1" dirty="0"/>
                <a:t>very</a:t>
              </a:r>
              <a:r>
                <a:rPr lang="en-US" sz="2400" b="1" dirty="0"/>
                <a:t> good at writing code – stop writing code by hand!</a:t>
              </a:r>
            </a:p>
            <a:p>
              <a:r>
                <a:rPr lang="en-US" sz="2400" b="1" dirty="0"/>
                <a:t>Agents should not be used for everything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4470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38B9AD8-31A2-BA16-6DA4-37F98F09BFAC}"/>
              </a:ext>
            </a:extLst>
          </p:cNvPr>
          <p:cNvSpPr txBox="1"/>
          <p:nvPr/>
        </p:nvSpPr>
        <p:spPr>
          <a:xfrm>
            <a:off x="1332089" y="2487769"/>
            <a:ext cx="95278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i="1" dirty="0"/>
              <a:t>“Never trust anything that can think for itself if you can't see where it keeps its brain?”</a:t>
            </a:r>
          </a:p>
          <a:p>
            <a:pPr algn="r"/>
            <a:r>
              <a:rPr lang="en-GB" dirty="0"/>
              <a:t>-- Mr Weasley</a:t>
            </a:r>
          </a:p>
        </p:txBody>
      </p:sp>
    </p:spTree>
    <p:extLst>
      <p:ext uri="{BB962C8B-B14F-4D97-AF65-F5344CB8AC3E}">
        <p14:creationId xmlns:p14="http://schemas.microsoft.com/office/powerpoint/2010/main" val="94227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3">
            <a:extLst>
              <a:ext uri="{FF2B5EF4-FFF2-40B4-BE49-F238E27FC236}">
                <a16:creationId xmlns:a16="http://schemas.microsoft.com/office/drawing/2014/main" id="{C438B5B8-CA14-BEB6-EAA3-3456B1FDD9EB}"/>
              </a:ext>
            </a:extLst>
          </p:cNvPr>
          <p:cNvSpPr txBox="1"/>
          <p:nvPr/>
        </p:nvSpPr>
        <p:spPr>
          <a:xfrm>
            <a:off x="110832" y="78478"/>
            <a:ext cx="1161750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Modern frontier LLMs are capable of advanced action-evidence-reasoning loops that eclipse the simple text generators of 2023.</a:t>
            </a:r>
            <a:endParaRPr lang="en-US" sz="3200" b="1" spc="-150" dirty="0">
              <a:solidFill>
                <a:schemeClr val="accent1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E7861-A768-FE3E-4A3B-CCBF53111683}"/>
              </a:ext>
            </a:extLst>
          </p:cNvPr>
          <p:cNvSpPr txBox="1"/>
          <p:nvPr/>
        </p:nvSpPr>
        <p:spPr>
          <a:xfrm>
            <a:off x="1332087" y="1200485"/>
            <a:ext cx="95278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i="1" dirty="0"/>
              <a:t>“Write me an ode to bangers and mash in the style of Robert Burns”</a:t>
            </a:r>
          </a:p>
          <a:p>
            <a:pPr algn="r"/>
            <a:r>
              <a:rPr lang="en-GB" dirty="0"/>
              <a:t>ChatGPT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E28A3D-5DCD-AC17-43FE-61A0996504EF}"/>
              </a:ext>
            </a:extLst>
          </p:cNvPr>
          <p:cNvGrpSpPr/>
          <p:nvPr/>
        </p:nvGrpSpPr>
        <p:grpSpPr>
          <a:xfrm>
            <a:off x="1332087" y="2379206"/>
            <a:ext cx="9527822" cy="3601963"/>
            <a:chOff x="1332087" y="2362200"/>
            <a:chExt cx="9527822" cy="3601963"/>
          </a:xfrm>
        </p:grpSpPr>
        <p:pic>
          <p:nvPicPr>
            <p:cNvPr id="1026" name="Picture 2" descr="GitHub Copilot Reviews 2026: Details ...">
              <a:extLst>
                <a:ext uri="{FF2B5EF4-FFF2-40B4-BE49-F238E27FC236}">
                  <a16:creationId xmlns:a16="http://schemas.microsoft.com/office/drawing/2014/main" id="{CBE875F0-576C-2E2B-BAAE-D426F439C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436" y="2362200"/>
              <a:ext cx="2143125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889FB8-298D-00C5-1793-37DAB34FF1BA}"/>
                </a:ext>
              </a:extLst>
            </p:cNvPr>
            <p:cNvSpPr txBox="1"/>
            <p:nvPr/>
          </p:nvSpPr>
          <p:spPr>
            <a:xfrm>
              <a:off x="1332087" y="4486835"/>
              <a:ext cx="952782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600" i="1" dirty="0"/>
                <a:t>“Discover and validate data access and processing patterns used at TCV”</a:t>
              </a:r>
            </a:p>
            <a:p>
              <a:pPr algn="r"/>
              <a:r>
                <a:rPr lang="en-GB" dirty="0"/>
                <a:t>Claude Opus 4.6 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148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6708B-8DB5-A2BF-341A-2B2CDBE98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3">
            <a:extLst>
              <a:ext uri="{FF2B5EF4-FFF2-40B4-BE49-F238E27FC236}">
                <a16:creationId xmlns:a16="http://schemas.microsoft.com/office/drawing/2014/main" id="{26368918-1C4A-E3F3-05C3-5A6B5A17AFE7}"/>
              </a:ext>
            </a:extLst>
          </p:cNvPr>
          <p:cNvSpPr txBox="1"/>
          <p:nvPr/>
        </p:nvSpPr>
        <p:spPr>
          <a:xfrm>
            <a:off x="110832" y="78478"/>
            <a:ext cx="1161750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Context window limits prevent single-shot mapping generation.</a:t>
            </a:r>
            <a:endParaRPr lang="en-US" sz="3200" b="1" spc="-150" dirty="0">
              <a:solidFill>
                <a:schemeClr val="accent1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96D36C-48A1-A952-568B-5A7E50652460}"/>
              </a:ext>
            </a:extLst>
          </p:cNvPr>
          <p:cNvSpPr txBox="1"/>
          <p:nvPr/>
        </p:nvSpPr>
        <p:spPr>
          <a:xfrm>
            <a:off x="750952" y="819162"/>
            <a:ext cx="10690093" cy="224676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JET signals</a:t>
            </a:r>
          </a:p>
          <a:p>
            <a:r>
              <a:rPr lang="en-GB" sz="2000" dirty="0" err="1"/>
              <a:t>FacilitySignal</a:t>
            </a:r>
            <a:r>
              <a:rPr lang="en-GB" sz="2000" dirty="0"/>
              <a:t> 		−[:BELONGS_TO_DIAGNOSTIC]→ 	Diagnostic	</a:t>
            </a:r>
            <a:r>
              <a:rPr lang="en-GB" sz="2000" b="1" dirty="0"/>
              <a:t>51,472</a:t>
            </a:r>
          </a:p>
          <a:p>
            <a:r>
              <a:rPr lang="en-GB" sz="2000" dirty="0" err="1"/>
              <a:t>FacilitySignal</a:t>
            </a:r>
            <a:r>
              <a:rPr lang="en-GB" sz="2000" dirty="0"/>
              <a:t> 		−[:DATA_ACCESS]→ 			</a:t>
            </a:r>
            <a:r>
              <a:rPr lang="en-GB" sz="2000" dirty="0" err="1"/>
              <a:t>DataAccess</a:t>
            </a:r>
            <a:r>
              <a:rPr lang="en-GB" sz="2000" dirty="0"/>
              <a:t>	</a:t>
            </a:r>
            <a:r>
              <a:rPr lang="en-GB" sz="2000" b="1" dirty="0"/>
              <a:t>46,872</a:t>
            </a:r>
          </a:p>
          <a:p>
            <a:r>
              <a:rPr lang="en-GB" sz="2000" dirty="0" err="1"/>
              <a:t>FacilitySignal</a:t>
            </a:r>
            <a:r>
              <a:rPr lang="en-GB" sz="2000" dirty="0"/>
              <a:t> 		−[:MEMBER_OF]→ 			</a:t>
            </a:r>
            <a:r>
              <a:rPr lang="en-GB" sz="2000" dirty="0" err="1"/>
              <a:t>SignalSource</a:t>
            </a:r>
            <a:r>
              <a:rPr lang="en-GB" sz="2000" dirty="0"/>
              <a:t>	</a:t>
            </a:r>
            <a:r>
              <a:rPr lang="en-GB" sz="2000" b="1" dirty="0"/>
              <a:t>30,284</a:t>
            </a:r>
          </a:p>
          <a:p>
            <a:r>
              <a:rPr lang="en-GB" sz="2000" dirty="0" err="1"/>
              <a:t>SignalNode</a:t>
            </a:r>
            <a:r>
              <a:rPr lang="en-GB" sz="2000" dirty="0"/>
              <a:t> 		−[:IN_DATA_SOURCE]→ 		</a:t>
            </a:r>
            <a:r>
              <a:rPr lang="en-GB" sz="2000" dirty="0" err="1"/>
              <a:t>DataSource</a:t>
            </a:r>
            <a:r>
              <a:rPr lang="en-GB" sz="2000" dirty="0"/>
              <a:t>	</a:t>
            </a:r>
            <a:r>
              <a:rPr lang="en-GB" sz="2000" b="1" dirty="0"/>
              <a:t>6,627</a:t>
            </a:r>
          </a:p>
          <a:p>
            <a:r>
              <a:rPr lang="en-GB" sz="2000" dirty="0" err="1"/>
              <a:t>SignalNode</a:t>
            </a:r>
            <a:r>
              <a:rPr lang="en-GB" sz="2000" dirty="0"/>
              <a:t> 		−[:INTRODUCED_IN]→ 		</a:t>
            </a:r>
            <a:r>
              <a:rPr lang="en-GB" sz="2000" dirty="0" err="1"/>
              <a:t>SignalEpoch</a:t>
            </a:r>
            <a:r>
              <a:rPr lang="en-GB" sz="2000" dirty="0"/>
              <a:t>	</a:t>
            </a:r>
            <a:r>
              <a:rPr lang="en-GB" sz="2000" b="1" dirty="0"/>
              <a:t>6,435</a:t>
            </a:r>
          </a:p>
          <a:p>
            <a:r>
              <a:rPr lang="en-GB" sz="2000" dirty="0" err="1"/>
              <a:t>SignalNode</a:t>
            </a:r>
            <a:r>
              <a:rPr lang="en-GB" sz="2000" dirty="0"/>
              <a:t> 		−[:MATCHES_SENSOR]→ 		</a:t>
            </a:r>
            <a:r>
              <a:rPr lang="en-GB" sz="2000" dirty="0" err="1"/>
              <a:t>SignalNode</a:t>
            </a:r>
            <a:r>
              <a:rPr lang="en-GB" sz="2000" dirty="0"/>
              <a:t>	</a:t>
            </a:r>
            <a:r>
              <a:rPr lang="en-GB" sz="2000" b="1" dirty="0"/>
              <a:t>2,700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97E7A-036C-5756-11EC-CE479E8DAEC8}"/>
              </a:ext>
            </a:extLst>
          </p:cNvPr>
          <p:cNvSpPr txBox="1"/>
          <p:nvPr/>
        </p:nvSpPr>
        <p:spPr>
          <a:xfrm>
            <a:off x="750952" y="3249039"/>
            <a:ext cx="106900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IMAS Data Dictionary</a:t>
            </a:r>
            <a:r>
              <a:rPr lang="en-GB" sz="2000" dirty="0"/>
              <a:t>	</a:t>
            </a:r>
          </a:p>
          <a:p>
            <a:r>
              <a:rPr lang="en-GB" sz="2000" dirty="0" err="1"/>
              <a:t>IMASNode</a:t>
            </a:r>
            <a:r>
              <a:rPr lang="en-GB" sz="2000" dirty="0"/>
              <a:t> 		−[:HAS_PARENT]→ 			</a:t>
            </a:r>
            <a:r>
              <a:rPr lang="en-GB" sz="2000" dirty="0" err="1"/>
              <a:t>IMASNode</a:t>
            </a:r>
            <a:r>
              <a:rPr lang="en-GB" sz="2000" dirty="0"/>
              <a:t>	</a:t>
            </a:r>
            <a:r>
              <a:rPr lang="en-GB" sz="2000" b="1" dirty="0"/>
              <a:t>60,334</a:t>
            </a:r>
          </a:p>
          <a:p>
            <a:r>
              <a:rPr lang="en-GB" sz="2000" dirty="0" err="1"/>
              <a:t>IMASNode</a:t>
            </a:r>
            <a:r>
              <a:rPr lang="en-GB" sz="2000" dirty="0"/>
              <a:t> 		−[:HAS_UNIT]→ 			Unit		</a:t>
            </a:r>
            <a:r>
              <a:rPr lang="en-GB" sz="2000" b="1" dirty="0"/>
              <a:t>34,680</a:t>
            </a:r>
          </a:p>
          <a:p>
            <a:r>
              <a:rPr lang="en-GB" sz="2000" dirty="0" err="1"/>
              <a:t>IMASNode</a:t>
            </a:r>
            <a:r>
              <a:rPr lang="en-GB" sz="2000" dirty="0"/>
              <a:t> 		−[:HAS_ERROR]→			</a:t>
            </a:r>
            <a:r>
              <a:rPr lang="en-GB" sz="2000" dirty="0" err="1"/>
              <a:t>IMASNode</a:t>
            </a:r>
            <a:r>
              <a:rPr lang="en-GB" sz="2000" dirty="0"/>
              <a:t>	</a:t>
            </a:r>
            <a:r>
              <a:rPr lang="en-GB" sz="2000" b="1" dirty="0"/>
              <a:t>31,281</a:t>
            </a:r>
          </a:p>
          <a:p>
            <a:r>
              <a:rPr lang="en-GB" sz="2000" dirty="0" err="1"/>
              <a:t>IMASNode</a:t>
            </a:r>
            <a:r>
              <a:rPr lang="en-GB" sz="2000" dirty="0"/>
              <a:t> 		−[:HAS_COORDINATE]→ 		</a:t>
            </a:r>
            <a:r>
              <a:rPr lang="en-GB" sz="2000" dirty="0" err="1"/>
              <a:t>IMASNode</a:t>
            </a:r>
            <a:r>
              <a:rPr lang="en-GB" sz="2000" dirty="0"/>
              <a:t>	</a:t>
            </a:r>
            <a:r>
              <a:rPr lang="en-GB" sz="2000" b="1" dirty="0"/>
              <a:t>12,805</a:t>
            </a:r>
          </a:p>
          <a:p>
            <a:r>
              <a:rPr lang="en-GB" sz="2000" dirty="0" err="1"/>
              <a:t>IMASNode</a:t>
            </a:r>
            <a:r>
              <a:rPr lang="en-GB" sz="2000" dirty="0"/>
              <a:t> 		−[:COORDINATE_SAME_AS]→ 	</a:t>
            </a:r>
            <a:r>
              <a:rPr lang="en-GB" sz="2000" dirty="0" err="1"/>
              <a:t>IMASNode</a:t>
            </a:r>
            <a:r>
              <a:rPr lang="en-GB" sz="2000" dirty="0"/>
              <a:t>	</a:t>
            </a:r>
            <a:r>
              <a:rPr lang="en-GB" sz="2000" b="1" dirty="0"/>
              <a:t>7,442</a:t>
            </a:r>
          </a:p>
          <a:p>
            <a:r>
              <a:rPr lang="en-GB" sz="2000" dirty="0" err="1"/>
              <a:t>IMASNode</a:t>
            </a:r>
            <a:r>
              <a:rPr lang="en-GB" sz="2000" dirty="0"/>
              <a:t> 		−[:RENAMED_TO]→ 			</a:t>
            </a:r>
            <a:r>
              <a:rPr lang="en-GB" sz="2000" dirty="0" err="1"/>
              <a:t>IMASNode</a:t>
            </a:r>
            <a:r>
              <a:rPr lang="en-GB" sz="2000" dirty="0"/>
              <a:t>	</a:t>
            </a:r>
            <a:r>
              <a:rPr lang="en-GB" sz="2000" b="1" dirty="0"/>
              <a:t>2,696</a:t>
            </a:r>
          </a:p>
          <a:p>
            <a:r>
              <a:rPr lang="en-GB" sz="2000" dirty="0" err="1"/>
              <a:t>DDVersion</a:t>
            </a:r>
            <a:r>
              <a:rPr lang="en-GB" sz="2000" dirty="0"/>
              <a:t> 		−[:HAS_COCOS]→ 			COCOS	</a:t>
            </a:r>
            <a:r>
              <a:rPr lang="en-GB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7541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16A9F-C460-83C1-52F3-77CF17C72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3">
            <a:extLst>
              <a:ext uri="{FF2B5EF4-FFF2-40B4-BE49-F238E27FC236}">
                <a16:creationId xmlns:a16="http://schemas.microsoft.com/office/drawing/2014/main" id="{FDC9550E-C421-83C5-E82D-74A842934C7A}"/>
              </a:ext>
            </a:extLst>
          </p:cNvPr>
          <p:cNvSpPr txBox="1"/>
          <p:nvPr/>
        </p:nvSpPr>
        <p:spPr>
          <a:xfrm>
            <a:off x="0" y="78478"/>
            <a:ext cx="1219200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Grounding a model with problem specific context greatly improves its performance.</a:t>
            </a:r>
            <a:endParaRPr lang="en-US" sz="3200" b="1" spc="-150" dirty="0">
              <a:solidFill>
                <a:schemeClr val="accent1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F93AA4BB-91EC-DFBF-FBFE-D93D7DF84A96}"/>
              </a:ext>
            </a:extLst>
          </p:cNvPr>
          <p:cNvSpPr txBox="1"/>
          <p:nvPr/>
        </p:nvSpPr>
        <p:spPr>
          <a:xfrm>
            <a:off x="0" y="1209484"/>
            <a:ext cx="12192000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IMAS-MCP</a:t>
            </a:r>
            <a:r>
              <a:rPr lang="en-US" sz="2400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– a collection of search and data retrieval tools for LLMs (April 2025)</a:t>
            </a:r>
          </a:p>
          <a:p>
            <a:pPr lvl="1"/>
            <a:r>
              <a:rPr lang="en-US" sz="2400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Available at: </a:t>
            </a:r>
            <a:r>
              <a:rPr lang="en-US" sz="2400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  <a:hlinkClick r:id="rId3"/>
              </a:rPr>
              <a:t>https://imas-dd.iter.org/mcp</a:t>
            </a:r>
            <a:endParaRPr lang="en-US" sz="2400" dirty="0">
              <a:solidFill>
                <a:srgbClr val="196FA8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Facilitates grounded Resource Augmented Generation RAG workflows</a:t>
            </a:r>
          </a:p>
          <a:p>
            <a:pPr lvl="1"/>
            <a:r>
              <a:rPr lang="en-US" sz="2400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Single DD version </a:t>
            </a:r>
          </a:p>
          <a:p>
            <a:endParaRPr lang="en-US" sz="2400" dirty="0">
              <a:solidFill>
                <a:srgbClr val="196FA8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Fusion Metadata Conventions </a:t>
            </a:r>
            <a:r>
              <a:rPr lang="en-US" sz="2400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– how we self-describe our data</a:t>
            </a:r>
          </a:p>
          <a:p>
            <a:pPr lvl="1"/>
            <a:r>
              <a:rPr lang="en-US" sz="2400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Standard Names are a subset of this project.</a:t>
            </a:r>
          </a:p>
          <a:p>
            <a:pPr lvl="1"/>
            <a:r>
              <a:rPr lang="en-US" sz="2400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Standard Names are clear, concise and unambiguous definitions of a physical or geometric quantity that we attach to our data</a:t>
            </a:r>
          </a:p>
          <a:p>
            <a:pPr lvl="1"/>
            <a:endParaRPr lang="en-US" sz="2400" dirty="0">
              <a:solidFill>
                <a:srgbClr val="196FA8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Standard Interfaces </a:t>
            </a:r>
            <a:r>
              <a:rPr lang="en-US" sz="2400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– how we define machine-code or code-code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96FA8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IMAS-Codex</a:t>
            </a:r>
            <a:r>
              <a:rPr lang="en-US" sz="2400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– Fusion data Ontology and Mapping (</a:t>
            </a:r>
            <a:r>
              <a:rPr lang="en-US" sz="2400" b="1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IMAS</a:t>
            </a:r>
            <a:r>
              <a:rPr lang="en-US" sz="2400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+ </a:t>
            </a:r>
            <a:r>
              <a:rPr lang="en-US" sz="2400" b="1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TCV</a:t>
            </a:r>
            <a:r>
              <a:rPr lang="en-US" sz="2400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+ </a:t>
            </a:r>
            <a:r>
              <a:rPr lang="en-US" sz="2400" b="1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JET</a:t>
            </a:r>
            <a:r>
              <a:rPr lang="en-US" sz="2400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400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Implements a Graph-RAG pattern of hybrid search + graph traversal</a:t>
            </a:r>
          </a:p>
          <a:p>
            <a:pPr lvl="1"/>
            <a:r>
              <a:rPr lang="en-US" sz="2400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An IMAS-only instance to be published at imas-dd.iter.org at next release</a:t>
            </a:r>
          </a:p>
        </p:txBody>
      </p:sp>
    </p:spTree>
    <p:extLst>
      <p:ext uri="{BB962C8B-B14F-4D97-AF65-F5344CB8AC3E}">
        <p14:creationId xmlns:p14="http://schemas.microsoft.com/office/powerpoint/2010/main" val="197959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61D99-A12A-1609-2B91-FF64033A4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640C813-538B-4462-19CD-5929F826030C}"/>
              </a:ext>
            </a:extLst>
          </p:cNvPr>
          <p:cNvGrpSpPr/>
          <p:nvPr/>
        </p:nvGrpSpPr>
        <p:grpSpPr>
          <a:xfrm>
            <a:off x="0" y="1277212"/>
            <a:ext cx="12192000" cy="4303575"/>
            <a:chOff x="0" y="1277212"/>
            <a:chExt cx="12192000" cy="43035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F5BB9-7697-F1E6-D2B1-4BB64CC30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77212"/>
              <a:ext cx="12192000" cy="4303575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EDA4D2-A1FF-159F-505B-885AAC47824F}"/>
                </a:ext>
              </a:extLst>
            </p:cNvPr>
            <p:cNvSpPr/>
            <p:nvPr/>
          </p:nvSpPr>
          <p:spPr>
            <a:xfrm>
              <a:off x="10340788" y="4921624"/>
              <a:ext cx="820271" cy="1748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ZoneTexte 3">
            <a:extLst>
              <a:ext uri="{FF2B5EF4-FFF2-40B4-BE49-F238E27FC236}">
                <a16:creationId xmlns:a16="http://schemas.microsoft.com/office/drawing/2014/main" id="{B059551F-EEAC-A286-8BFB-48437EED37C6}"/>
              </a:ext>
            </a:extLst>
          </p:cNvPr>
          <p:cNvSpPr txBox="1"/>
          <p:nvPr/>
        </p:nvSpPr>
        <p:spPr>
          <a:xfrm>
            <a:off x="0" y="78478"/>
            <a:ext cx="1219200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The foundational understanding of both source and target enables the creation of semantic bridges between our data models. </a:t>
            </a:r>
            <a:endParaRPr lang="en-US" sz="3200" b="1" spc="-150" dirty="0">
              <a:solidFill>
                <a:schemeClr val="accent1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94756-62EF-3417-8573-38B60BB6E626}"/>
              </a:ext>
            </a:extLst>
          </p:cNvPr>
          <p:cNvSpPr txBox="1"/>
          <p:nvPr/>
        </p:nvSpPr>
        <p:spPr>
          <a:xfrm>
            <a:off x="448236" y="3415810"/>
            <a:ext cx="241038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Facility Source</a:t>
            </a:r>
            <a:endParaRPr lang="en-GB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C2D4E5-17AE-6C01-DA52-B0E9306AAE9F}"/>
              </a:ext>
            </a:extLst>
          </p:cNvPr>
          <p:cNvSpPr txBox="1"/>
          <p:nvPr/>
        </p:nvSpPr>
        <p:spPr>
          <a:xfrm>
            <a:off x="9868460" y="3346056"/>
            <a:ext cx="241038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IMAS Target</a:t>
            </a:r>
            <a:endParaRPr lang="en-GB" sz="2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FD76FD-F5AE-B672-8E13-D41475945DBA}"/>
              </a:ext>
            </a:extLst>
          </p:cNvPr>
          <p:cNvSpPr/>
          <p:nvPr/>
        </p:nvSpPr>
        <p:spPr>
          <a:xfrm>
            <a:off x="86846" y="3356731"/>
            <a:ext cx="3133165" cy="29718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A332EB-080D-2C2B-DEE6-4958C239E6E3}"/>
              </a:ext>
            </a:extLst>
          </p:cNvPr>
          <p:cNvSpPr/>
          <p:nvPr/>
        </p:nvSpPr>
        <p:spPr>
          <a:xfrm>
            <a:off x="8971991" y="3095027"/>
            <a:ext cx="3133165" cy="29718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328A2D-4900-7CE9-789D-B337CC0AF719}"/>
              </a:ext>
            </a:extLst>
          </p:cNvPr>
          <p:cNvSpPr/>
          <p:nvPr/>
        </p:nvSpPr>
        <p:spPr>
          <a:xfrm>
            <a:off x="3648634" y="1882588"/>
            <a:ext cx="5257803" cy="6723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E32D90-ADDD-2216-1403-D4543209915A}"/>
              </a:ext>
            </a:extLst>
          </p:cNvPr>
          <p:cNvSpPr txBox="1"/>
          <p:nvPr/>
        </p:nvSpPr>
        <p:spPr>
          <a:xfrm>
            <a:off x="448236" y="5770664"/>
            <a:ext cx="11295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Embedding models encode meaning within a 256-dimension vector space.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96FA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The cosine similarity of a source-target pair provides strong mapping evidence.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7256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36CAF-B300-D6A3-C0E6-296589B4A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BEB5BA90-D9BC-B281-254A-D2E7D95FE964}"/>
              </a:ext>
            </a:extLst>
          </p:cNvPr>
          <p:cNvSpPr txBox="1"/>
          <p:nvPr/>
        </p:nvSpPr>
        <p:spPr>
          <a:xfrm>
            <a:off x="110832" y="78478"/>
            <a:ext cx="1208116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Source facility (meta)data is defined with nodes and relationships.</a:t>
            </a:r>
            <a:endParaRPr lang="en-US" sz="3200" b="1" spc="-150" dirty="0">
              <a:solidFill>
                <a:schemeClr val="accent1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2DAEC-CF02-3434-BAAC-8D182822E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78" y="1001731"/>
            <a:ext cx="8192643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5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1A068-47BA-9835-E3B2-44F421DA5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A52BFF4B-1127-CDFF-568C-CFBB165F17CE}"/>
              </a:ext>
            </a:extLst>
          </p:cNvPr>
          <p:cNvSpPr txBox="1"/>
          <p:nvPr/>
        </p:nvSpPr>
        <p:spPr>
          <a:xfrm>
            <a:off x="110832" y="78478"/>
            <a:ext cx="1208116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The IMAS target is also graphed with nodes and relationships.</a:t>
            </a:r>
            <a:endParaRPr lang="en-US" sz="3200" b="1" spc="-150" dirty="0">
              <a:solidFill>
                <a:schemeClr val="accent1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513BD-E1EB-FCC0-0204-73BF3F8D5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23" y="663254"/>
            <a:ext cx="9726753" cy="611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7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F1B1A-1ABF-4118-5A02-18CF2FD59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5685BF5E-166E-A694-DEBE-45807E68EC81}"/>
              </a:ext>
            </a:extLst>
          </p:cNvPr>
          <p:cNvSpPr txBox="1"/>
          <p:nvPr/>
        </p:nvSpPr>
        <p:spPr>
          <a:xfrm>
            <a:off x="110832" y="78478"/>
            <a:ext cx="1208116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IMAS path documentation requires LLM enrichment (RHS column).</a:t>
            </a:r>
            <a:endParaRPr lang="en-US" sz="3200" b="1" spc="-150" dirty="0">
              <a:solidFill>
                <a:schemeClr val="accent1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A8CE4-591F-5CAD-2B1F-05A959AFDBD8}"/>
              </a:ext>
            </a:extLst>
          </p:cNvPr>
          <p:cNvSpPr txBox="1"/>
          <p:nvPr/>
        </p:nvSpPr>
        <p:spPr>
          <a:xfrm>
            <a:off x="1" y="4748197"/>
            <a:ext cx="12191999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/>
              <a:t>equilibrium/</a:t>
            </a:r>
            <a:r>
              <a:rPr lang="en-GB" b="1" dirty="0" err="1"/>
              <a:t>time_slice</a:t>
            </a:r>
            <a:r>
              <a:rPr lang="en-GB" b="1" dirty="0"/>
              <a:t>/profiles_1d/q</a:t>
            </a:r>
          </a:p>
          <a:p>
            <a:endParaRPr lang="en-GB" dirty="0"/>
          </a:p>
          <a:p>
            <a:r>
              <a:rPr lang="en-GB" dirty="0"/>
              <a:t>XML: "Safety factor" (13 chars)</a:t>
            </a:r>
          </a:p>
          <a:p>
            <a:endParaRPr lang="en-GB" dirty="0"/>
          </a:p>
          <a:p>
            <a:r>
              <a:rPr lang="en-GB" dirty="0"/>
              <a:t>LLM (299 chars): Safety factor profile (q) representing the ratio of toroidal to poloidal magnetic flux winding. It is a fundamental measure of MHD stability, determining the location of resonant surfaces (e.g., q=1 for </a:t>
            </a:r>
            <a:r>
              <a:rPr lang="en-GB" dirty="0" err="1"/>
              <a:t>sawteeth</a:t>
            </a:r>
            <a:r>
              <a:rPr lang="en-GB" dirty="0"/>
              <a:t>, q=2 for tearing modes) and the magnetic shear which influences turbulence suppression.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63A6B2-4EB3-9056-382C-11C1B13518A5}"/>
              </a:ext>
            </a:extLst>
          </p:cNvPr>
          <p:cNvSpPr txBox="1"/>
          <p:nvPr/>
        </p:nvSpPr>
        <p:spPr>
          <a:xfrm>
            <a:off x="0" y="4748196"/>
            <a:ext cx="12186397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/>
              <a:t>equilibrium/</a:t>
            </a:r>
            <a:r>
              <a:rPr lang="en-GB" b="1" dirty="0" err="1"/>
              <a:t>time_slice</a:t>
            </a:r>
            <a:r>
              <a:rPr lang="en-GB" b="1" dirty="0"/>
              <a:t>/profiles_1d/psi</a:t>
            </a:r>
          </a:p>
          <a:p>
            <a:endParaRPr lang="en-GB" dirty="0"/>
          </a:p>
          <a:p>
            <a:r>
              <a:rPr lang="en-GB" dirty="0"/>
              <a:t>XML: "Poloidal flux" (13 chars)</a:t>
            </a:r>
          </a:p>
          <a:p>
            <a:endParaRPr lang="en-GB" dirty="0"/>
          </a:p>
          <a:p>
            <a:r>
              <a:rPr lang="en-GB" dirty="0"/>
              <a:t>LLM (314 chars): Poloidal magnetic flux profile, often the primary radial coordinate in equilibrium analysis. It represents the flux passing through a poloidal surface and is used to define flux surfaces. It is a COCOS-aware quantity where the sign depends on the chosen convention for plasma current and toroidal field directions.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8306EB-AD14-F083-CF2B-0771E8D4237C}"/>
              </a:ext>
            </a:extLst>
          </p:cNvPr>
          <p:cNvSpPr txBox="1"/>
          <p:nvPr/>
        </p:nvSpPr>
        <p:spPr>
          <a:xfrm>
            <a:off x="-5603" y="4748195"/>
            <a:ext cx="1219200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/>
              <a:t>equilibrium/</a:t>
            </a:r>
            <a:r>
              <a:rPr lang="en-GB" b="1" dirty="0" err="1"/>
              <a:t>time_slice</a:t>
            </a:r>
            <a:r>
              <a:rPr lang="en-GB" b="1" dirty="0"/>
              <a:t>/constraints/</a:t>
            </a:r>
            <a:r>
              <a:rPr lang="en-GB" b="1" dirty="0" err="1"/>
              <a:t>ip</a:t>
            </a:r>
            <a:r>
              <a:rPr lang="en-GB" b="1" dirty="0"/>
              <a:t>/measured</a:t>
            </a:r>
          </a:p>
          <a:p>
            <a:endParaRPr lang="en-GB" dirty="0"/>
          </a:p>
          <a:p>
            <a:r>
              <a:rPr lang="en-GB" dirty="0"/>
              <a:t>XML: "Measured value" (14 chars)</a:t>
            </a:r>
          </a:p>
          <a:p>
            <a:endParaRPr lang="en-GB" dirty="0"/>
          </a:p>
          <a:p>
            <a:r>
              <a:rPr lang="en-GB" dirty="0"/>
              <a:t>LLM: The 'measured' value of the total plasma current (Ip)... typically sourced from a Rogowski coil. The comparison between this and the 'reconstructed' value is a primary indicator of the equilibrium fit quality. COCOS awareness is required for sign convention.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1A93D2-F0BC-6F54-E95F-3185AA2F38F3}"/>
              </a:ext>
            </a:extLst>
          </p:cNvPr>
          <p:cNvSpPr txBox="1"/>
          <p:nvPr/>
        </p:nvSpPr>
        <p:spPr>
          <a:xfrm>
            <a:off x="-11206" y="4748193"/>
            <a:ext cx="12186397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/>
              <a:t>equilibrium/</a:t>
            </a:r>
            <a:r>
              <a:rPr lang="en-GB" b="1" dirty="0" err="1"/>
              <a:t>time_slice</a:t>
            </a:r>
            <a:r>
              <a:rPr lang="en-GB" b="1" dirty="0"/>
              <a:t>/</a:t>
            </a:r>
            <a:r>
              <a:rPr lang="en-GB" b="1" dirty="0" err="1"/>
              <a:t>boundary_separatrix</a:t>
            </a:r>
            <a:r>
              <a:rPr lang="en-GB" b="1" dirty="0"/>
              <a:t>/</a:t>
            </a:r>
            <a:r>
              <a:rPr lang="en-GB" b="1" dirty="0" err="1"/>
              <a:t>strike_point</a:t>
            </a:r>
            <a:r>
              <a:rPr lang="en-GB" b="1" dirty="0"/>
              <a:t>/z</a:t>
            </a:r>
          </a:p>
          <a:p>
            <a:endParaRPr lang="en-GB" dirty="0"/>
          </a:p>
          <a:p>
            <a:r>
              <a:rPr lang="en-GB" dirty="0"/>
              <a:t>XML: "Height" (6 chars)</a:t>
            </a:r>
          </a:p>
          <a:p>
            <a:endParaRPr lang="en-GB" dirty="0"/>
          </a:p>
          <a:p>
            <a:r>
              <a:rPr lang="en-GB" dirty="0"/>
              <a:t>LLM: Vertical coordinate (Z) of a strike point where the plasma separatrix intersects a physical wall or divertor plate... essential for heat load analysis, as it determines the location of peak power and particle deposition on plasma-facing components.</a:t>
            </a:r>
          </a:p>
        </p:txBody>
      </p:sp>
      <p:pic>
        <p:nvPicPr>
          <p:cNvPr id="20" name="Picture 1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0A91BE1-847B-8A6A-05D4-B513D8F40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9188"/>
            <a:ext cx="12192000" cy="37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ITER PPT Template">
  <a:themeElements>
    <a:clrScheme name="ITER theme color">
      <a:dk1>
        <a:srgbClr val="000000"/>
      </a:dk1>
      <a:lt1>
        <a:srgbClr val="FFFFFF"/>
      </a:lt1>
      <a:dk2>
        <a:srgbClr val="135D7F"/>
      </a:dk2>
      <a:lt2>
        <a:srgbClr val="E7E6E6"/>
      </a:lt2>
      <a:accent1>
        <a:srgbClr val="003C58"/>
      </a:accent1>
      <a:accent2>
        <a:srgbClr val="EB5D40"/>
      </a:accent2>
      <a:accent3>
        <a:srgbClr val="A5A5A5"/>
      </a:accent3>
      <a:accent4>
        <a:srgbClr val="FDC830"/>
      </a:accent4>
      <a:accent5>
        <a:srgbClr val="95ACBA"/>
      </a:accent5>
      <a:accent6>
        <a:srgbClr val="D9E5EC"/>
      </a:accent6>
      <a:hlink>
        <a:srgbClr val="003C58"/>
      </a:hlink>
      <a:folHlink>
        <a:srgbClr val="003C5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R_PPT_template_2023" id="{00FFD8D4-17E6-5140-951B-586A15AC7485}" vid="{A18E95FD-478C-6642-8139-72FC68875FE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42859</TotalTime>
  <Words>1836</Words>
  <Application>Microsoft Office PowerPoint</Application>
  <PresentationFormat>Widescreen</PresentationFormat>
  <Paragraphs>149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ITER 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Simon.Mcintosh@iter.org</dc:creator>
  <cp:lastModifiedBy>Mcintosh Simon</cp:lastModifiedBy>
  <cp:revision>312</cp:revision>
  <dcterms:created xsi:type="dcterms:W3CDTF">2022-12-30T14:42:15Z</dcterms:created>
  <dcterms:modified xsi:type="dcterms:W3CDTF">2026-03-18T14:10:58Z</dcterms:modified>
</cp:coreProperties>
</file>