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72" r:id="rId2"/>
    <p:sldId id="377" r:id="rId3"/>
    <p:sldId id="376" r:id="rId4"/>
    <p:sldId id="375" r:id="rId5"/>
    <p:sldId id="380" r:id="rId6"/>
    <p:sldId id="387" r:id="rId7"/>
    <p:sldId id="388" r:id="rId8"/>
    <p:sldId id="389" r:id="rId9"/>
    <p:sldId id="390" r:id="rId10"/>
    <p:sldId id="391" r:id="rId11"/>
    <p:sldId id="378" r:id="rId12"/>
    <p:sldId id="395" r:id="rId13"/>
    <p:sldId id="416" r:id="rId14"/>
    <p:sldId id="396" r:id="rId15"/>
    <p:sldId id="379" r:id="rId16"/>
    <p:sldId id="397" r:id="rId17"/>
    <p:sldId id="404" r:id="rId18"/>
    <p:sldId id="405" r:id="rId19"/>
    <p:sldId id="403" r:id="rId20"/>
    <p:sldId id="401" r:id="rId21"/>
    <p:sldId id="402" r:id="rId22"/>
    <p:sldId id="409" r:id="rId23"/>
    <p:sldId id="411" r:id="rId24"/>
    <p:sldId id="415" r:id="rId25"/>
    <p:sldId id="407" r:id="rId26"/>
    <p:sldId id="413" r:id="rId27"/>
    <p:sldId id="414" r:id="rId28"/>
    <p:sldId id="410" r:id="rId29"/>
  </p:sldIdLst>
  <p:sldSz cx="9144000" cy="5143500" type="screen16x9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DE1620"/>
    <a:srgbClr val="44B63E"/>
    <a:srgbClr val="C00000"/>
    <a:srgbClr val="FCC7C3"/>
    <a:srgbClr val="FAACA6"/>
    <a:srgbClr val="F9928A"/>
    <a:srgbClr val="F7776E"/>
    <a:srgbClr val="F44336"/>
    <a:srgbClr val="EFB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>
      <p:cViewPr varScale="1">
        <p:scale>
          <a:sx n="124" d="100"/>
          <a:sy n="124" d="100"/>
        </p:scale>
        <p:origin x="888" y="3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3258" y="-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5029E26-3CDE-4E2A-9243-F4CFA73F77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71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5"/>
            <a:ext cx="4984962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D204273-9E39-4C9A-A251-EF1633DCAA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993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81351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 sz="1800" baseline="0"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539552" y="4470235"/>
            <a:ext cx="8352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 err="1">
                <a:latin typeface="+mn-lt"/>
              </a:rPr>
              <a:t>Disclaimer</a:t>
            </a:r>
            <a:r>
              <a:rPr lang="fr-FR" sz="1100" i="1" dirty="0">
                <a:latin typeface="+mn-lt"/>
              </a:rPr>
              <a:t>: The </a:t>
            </a:r>
            <a:r>
              <a:rPr lang="fr-FR" sz="1100" i="1" dirty="0" err="1">
                <a:latin typeface="+mn-lt"/>
              </a:rPr>
              <a:t>views</a:t>
            </a:r>
            <a:r>
              <a:rPr lang="fr-FR" sz="1100" i="1" dirty="0">
                <a:latin typeface="+mn-lt"/>
              </a:rPr>
              <a:t> and opinions </a:t>
            </a:r>
            <a:r>
              <a:rPr lang="fr-FR" sz="1100" i="1" dirty="0" err="1">
                <a:latin typeface="+mn-lt"/>
              </a:rPr>
              <a:t>expressed</a:t>
            </a:r>
            <a:r>
              <a:rPr lang="fr-FR" sz="1100" i="1" dirty="0">
                <a:latin typeface="+mn-lt"/>
              </a:rPr>
              <a:t> </a:t>
            </a:r>
            <a:r>
              <a:rPr lang="fr-FR" sz="1100" i="1" dirty="0" err="1">
                <a:latin typeface="+mn-lt"/>
              </a:rPr>
              <a:t>herein</a:t>
            </a:r>
            <a:r>
              <a:rPr lang="fr-FR" sz="1100" i="1" dirty="0">
                <a:latin typeface="+mn-lt"/>
              </a:rPr>
              <a:t> do not </a:t>
            </a:r>
            <a:r>
              <a:rPr lang="fr-FR" sz="1100" i="1" dirty="0" err="1">
                <a:latin typeface="+mn-lt"/>
              </a:rPr>
              <a:t>necessarily</a:t>
            </a:r>
            <a:r>
              <a:rPr lang="fr-FR" sz="1100" i="1" dirty="0">
                <a:latin typeface="+mn-lt"/>
              </a:rPr>
              <a:t> </a:t>
            </a:r>
            <a:r>
              <a:rPr lang="fr-FR" sz="1100" i="1" dirty="0" err="1">
                <a:latin typeface="+mn-lt"/>
              </a:rPr>
              <a:t>reflect</a:t>
            </a:r>
            <a:r>
              <a:rPr lang="fr-FR" sz="1100" i="1" dirty="0">
                <a:latin typeface="+mn-lt"/>
              </a:rPr>
              <a:t> </a:t>
            </a:r>
            <a:r>
              <a:rPr lang="fr-FR" sz="1100" i="1" dirty="0" err="1">
                <a:latin typeface="+mn-lt"/>
              </a:rPr>
              <a:t>those</a:t>
            </a:r>
            <a:r>
              <a:rPr lang="fr-FR" sz="1100" i="1" dirty="0">
                <a:latin typeface="+mn-lt"/>
              </a:rPr>
              <a:t> of the ITER Organization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1523999"/>
            <a:ext cx="8001000" cy="106458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1990843" y="4903648"/>
            <a:ext cx="5249782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Meeting title, date</a:t>
            </a: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0" y="4781550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7223756" y="4782026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1981200" y="4782026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CCC8323-A2FC-454B-3C72-B1C045120BF2}"/>
              </a:ext>
            </a:extLst>
          </p:cNvPr>
          <p:cNvSpPr txBox="1"/>
          <p:nvPr userDrawn="1"/>
        </p:nvSpPr>
        <p:spPr>
          <a:xfrm>
            <a:off x="7446325" y="4849789"/>
            <a:ext cx="1545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n-lt"/>
              </a:rPr>
              <a:t>IDM: xxx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6" y="338328"/>
            <a:ext cx="2016224" cy="97106"/>
          </a:xfrm>
          <a:prstGeom prst="rect">
            <a:avLst/>
          </a:prstGeom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1836DB2D-9AAE-F068-75B5-9913EB10F46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5859" y="4903649"/>
            <a:ext cx="1951114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2026, ITER Organization</a:t>
            </a:r>
            <a:endParaRPr lang="en-GB" sz="8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43D567-6DFE-4B6D-60FE-CFDEB62D93AA}"/>
              </a:ext>
            </a:extLst>
          </p:cNvPr>
          <p:cNvCxnSpPr/>
          <p:nvPr userDrawn="1"/>
        </p:nvCxnSpPr>
        <p:spPr bwMode="auto">
          <a:xfrm>
            <a:off x="8382000" y="4782026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61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457200"/>
            <a:ext cx="200025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457200"/>
            <a:ext cx="5848350" cy="4114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7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98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13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3088" y="1314450"/>
            <a:ext cx="3924300" cy="3257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9788" y="1314450"/>
            <a:ext cx="3924300" cy="3257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708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5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55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3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7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13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0"/>
            <a:ext cx="800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819150"/>
            <a:ext cx="8001000" cy="364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D6D98B-7EC9-C958-F1E6-F8B572A53B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" y="57150"/>
            <a:ext cx="769502" cy="380999"/>
          </a:xfrm>
          <a:prstGeom prst="rect">
            <a:avLst/>
          </a:prstGeom>
        </p:spPr>
      </p:pic>
      <p:sp>
        <p:nvSpPr>
          <p:cNvPr id="2" name="Text Box 16">
            <a:extLst>
              <a:ext uri="{FF2B5EF4-FFF2-40B4-BE49-F238E27FC236}">
                <a16:creationId xmlns:a16="http://schemas.microsoft.com/office/drawing/2014/main" id="{DBF99673-28BE-4967-D7C2-6564F0C907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3232" y="279855"/>
            <a:ext cx="3810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dirty="0">
                <a:latin typeface="+mj-lt"/>
              </a:rPr>
              <a:t> </a:t>
            </a:r>
            <a:fld id="{47BA91C2-74BF-4480-8BF1-C44F20807924}" type="slidenum">
              <a:rPr lang="en-GB" sz="800" smtClean="0">
                <a:solidFill>
                  <a:srgbClr val="FEBA31"/>
                </a:solidFill>
                <a:latin typeface="+mj-lt"/>
              </a:rPr>
              <a:pPr algn="r">
                <a:spcBef>
                  <a:spcPct val="50000"/>
                </a:spcBef>
              </a:pPr>
              <a:t>‹#›</a:t>
            </a:fld>
            <a:endParaRPr lang="en-GB" sz="800" dirty="0">
              <a:solidFill>
                <a:srgbClr val="FEBA31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7338" indent="-287338" algn="just" defTabSz="795338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just" defTabSz="79533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36650" indent="-188913" algn="just" defTabSz="795338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11300" indent="-184150" algn="just" defTabSz="79533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just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git.iter.org/projects/AN/repos/minerva-imas-predict-magnetics" TargetMode="External"/><Relationship Id="rId5" Type="http://schemas.openxmlformats.org/officeDocument/2006/relationships/hyperlink" Target="https://git.iter.org/projects/EQ/repos/efitpp" TargetMode="External"/><Relationship Id="rId4" Type="http://schemas.openxmlformats.org/officeDocument/2006/relationships/hyperlink" Target="https://github.com/iterorganization/DINA-IMAS" TargetMode="External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terorganization/IMAS-Data-Dictionary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iterorganization/IMAS-Data-Dictionary/issues" TargetMode="External"/><Relationship Id="rId5" Type="http://schemas.openxmlformats.org/officeDocument/2006/relationships/hyperlink" Target="https://github.com/iterorganization/IMAS-Data-Dictionary/discussions" TargetMode="External"/><Relationship Id="rId4" Type="http://schemas.openxmlformats.org/officeDocument/2006/relationships/hyperlink" Target="https://imas-data-dictionary.readthedocs.io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github.com/iterorganization/IMAS-Standard-Names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s://cfconvention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github.com/iterorganization/imas-codex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mas-python.readthedocs.io/" TargetMode="External"/><Relationship Id="rId7" Type="http://schemas.openxmlformats.org/officeDocument/2006/relationships/image" Target="../media/image26.png"/><Relationship Id="rId2" Type="http://schemas.openxmlformats.org/officeDocument/2006/relationships/hyperlink" Target="https://github.com/iterorganization/IMAS-Pyth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pypi.org/project/imas-pytho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mas-core.readthedocs.io/" TargetMode="External"/><Relationship Id="rId2" Type="http://schemas.openxmlformats.org/officeDocument/2006/relationships/hyperlink" Target="https://github.com/iterorganization/IMAS-Cor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pypi.org/project/imas-core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mas-core.readthedocs.io/en/latest/user_guide/configuration.html#uda-client-configuration-to-reach-the-server-at-iter" TargetMode="External"/><Relationship Id="rId3" Type="http://schemas.openxmlformats.org/officeDocument/2006/relationships/hyperlink" Target="https://ukaea.github.io/UDA" TargetMode="External"/><Relationship Id="rId7" Type="http://schemas.openxmlformats.org/officeDocument/2006/relationships/hyperlink" Target="https://github.com/ukaea/JSON-mapping-plugin" TargetMode="External"/><Relationship Id="rId2" Type="http://schemas.openxmlformats.org/officeDocument/2006/relationships/hyperlink" Target="https://github.com/ukaea/UD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iterorganization/UDA-Plugins" TargetMode="Externa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terorganization/IMAS-Cpp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github.com/iterorganization/IMAS-Fortra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github.com/iterorganization/IMAS-MATLAB" TargetMode="External"/><Relationship Id="rId4" Type="http://schemas.openxmlformats.org/officeDocument/2006/relationships/hyperlink" Target="https://github.com/iterorganization/IMAS-Jav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github.com/iterorganization/IDStools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pypi.org/project/imas-idstools" TargetMode="External"/><Relationship Id="rId4" Type="http://schemas.openxmlformats.org/officeDocument/2006/relationships/hyperlink" Target="https://imas-idstools.readthedocs.io/" TargetMode="External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ypi.org/project/imas-paraview" TargetMode="External"/><Relationship Id="rId5" Type="http://schemas.openxmlformats.org/officeDocument/2006/relationships/hyperlink" Target="https://imas-paraview.readthedocs.io/" TargetMode="External"/><Relationship Id="rId4" Type="http://schemas.openxmlformats.org/officeDocument/2006/relationships/hyperlink" Target="https://github.com/iterorganization/IMAS-ParaView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github.com/iterorganization/iWra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simdb.iter.org/" TargetMode="External"/><Relationship Id="rId3" Type="http://schemas.openxmlformats.org/officeDocument/2006/relationships/hyperlink" Target="https://simdb.readthedocs.io/" TargetMode="External"/><Relationship Id="rId7" Type="http://schemas.openxmlformats.org/officeDocument/2006/relationships/hyperlink" Target="https://github.com/iterorganization/SimDB-Dashboard" TargetMode="External"/><Relationship Id="rId2" Type="http://schemas.openxmlformats.org/officeDocument/2006/relationships/hyperlink" Target="https://github.com/iterorganization/SimD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pypi.org/project/imas-simdb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earch?q=%23fusion%20%23imas&amp;type=repositorie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hyperlink" Target="https://github.com/iterorganization/IMAS-MUSCLE3" TargetMode="External"/><Relationship Id="rId3" Type="http://schemas.openxmlformats.org/officeDocument/2006/relationships/image" Target="../media/image48.png"/><Relationship Id="rId7" Type="http://schemas.openxmlformats.org/officeDocument/2006/relationships/hyperlink" Target="https://tinyurl.com/IMAS-PAF-webinar" TargetMode="External"/><Relationship Id="rId12" Type="http://schemas.openxmlformats.org/officeDocument/2006/relationships/hyperlink" Target="https://muscle3.readthedocs.io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hyperlink" Target="https://github.com/multiscale/muscle3" TargetMode="External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hyperlink" Target="https://esciencecenter-digital-skills.github.io/lesson-model-coupling/aio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https://github.com/iterorganization/B2.5" TargetMode="External"/><Relationship Id="rId7" Type="http://schemas.openxmlformats.org/officeDocument/2006/relationships/hyperlink" Target="https://github.com/iterorganization/GGD" TargetMode="External"/><Relationship Id="rId2" Type="http://schemas.openxmlformats.org/officeDocument/2006/relationships/hyperlink" Target="https://github.com/iterorganization/SOLPS-ITER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thub.com/iterorganization/CARRE" TargetMode="External"/><Relationship Id="rId5" Type="http://schemas.openxmlformats.org/officeDocument/2006/relationships/hyperlink" Target="https://github.com/iterorganization/DivGeo" TargetMode="External"/><Relationship Id="rId4" Type="http://schemas.openxmlformats.org/officeDocument/2006/relationships/hyperlink" Target="https://github.com/iterorganization/EIRENE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git.iter.org/projects/SCEN/repos/jintrac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github.com/iterorganization/DINA-IM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iterorganization/iwrap" TargetMode="External"/><Relationship Id="rId5" Type="http://schemas.openxmlformats.org/officeDocument/2006/relationships/hyperlink" Target="https://github.com/multiscale/muscle3" TargetMode="External"/><Relationship Id="rId4" Type="http://schemas.openxmlformats.org/officeDocument/2006/relationships/hyperlink" Target="https://git.iter.org/projects/SCEN/repos/jams" TargetMode="External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github.com/iterorganization/HCD-WF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github.com/iterorganization/DINA-IM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multiscale/muscle3" TargetMode="External"/><Relationship Id="rId5" Type="http://schemas.openxmlformats.org/officeDocument/2006/relationships/hyperlink" Target="https://github.com/iterorganization/iwrap" TargetMode="External"/><Relationship Id="rId4" Type="http://schemas.openxmlformats.org/officeDocument/2006/relationships/hyperlink" Target="https://git.iter.org/projects/SCEN/repos/jintrac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gitlab.epfl.ch/spc/chease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hyperlink" Target="https://git.iter.org/projects/EQ/repos/helena/" TargetMode="External"/><Relationship Id="rId12" Type="http://schemas.openxmlformats.org/officeDocument/2006/relationships/hyperlink" Target="https://git.iter.org/projects/SCEN/repos/jintrac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.iter.org/projects/STAB/repos/ligka/" TargetMode="External"/><Relationship Id="rId11" Type="http://schemas.openxmlformats.org/officeDocument/2006/relationships/hyperlink" Target="https://github.com/iterorganization/EP-Stability-WF" TargetMode="External"/><Relationship Id="rId5" Type="http://schemas.openxmlformats.org/officeDocument/2006/relationships/hyperlink" Target="https://git.iter.org/projects/TRAJ/repos/epcom" TargetMode="External"/><Relationship Id="rId10" Type="http://schemas.openxmlformats.org/officeDocument/2006/relationships/hyperlink" Target="https://github.com/iterorganization/DINA-IMAS" TargetMode="External"/><Relationship Id="rId4" Type="http://schemas.openxmlformats.org/officeDocument/2006/relationships/hyperlink" Target="https://github.com/iterorganization/iwrap" TargetMode="External"/><Relationship Id="rId9" Type="http://schemas.openxmlformats.org/officeDocument/2006/relationships/hyperlink" Target="https://git.iter.org/projects/STAB/repos/hagis" TargetMode="External"/><Relationship Id="rId1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iterorganization/DINA-IMAS" TargetMode="External"/><Relationship Id="rId13" Type="http://schemas.openxmlformats.org/officeDocument/2006/relationships/hyperlink" Target="https://github.com/raysect/source" TargetMode="External"/><Relationship Id="rId1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12" Type="http://schemas.openxmlformats.org/officeDocument/2006/relationships/hyperlink" Target="https://github.com/cherab/imas" TargetMode="External"/><Relationship Id="rId17" Type="http://schemas.openxmlformats.org/officeDocument/2006/relationships/image" Target="../media/image7.svg"/><Relationship Id="rId2" Type="http://schemas.openxmlformats.org/officeDocument/2006/relationships/video" Target="../media/media1.mp4"/><Relationship Id="rId16" Type="http://schemas.openxmlformats.org/officeDocument/2006/relationships/image" Target="../media/image6.png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hyperlink" Target="https://git.iter.org/projects/WF/repos/radiation-loads-wf" TargetMode="External"/><Relationship Id="rId5" Type="http://schemas.openxmlformats.org/officeDocument/2006/relationships/slideLayout" Target="../slideLayouts/slideLayout2.xml"/><Relationship Id="rId15" Type="http://schemas.openxmlformats.org/officeDocument/2006/relationships/hyperlink" Target="https://git.iter.org/projects/DIAG/repos/curr2mag" TargetMode="External"/><Relationship Id="rId10" Type="http://schemas.openxmlformats.org/officeDocument/2006/relationships/hyperlink" Target="https://git.iter.org/projects/SCEN/repos/jintrac" TargetMode="External"/><Relationship Id="rId4" Type="http://schemas.openxmlformats.org/officeDocument/2006/relationships/video" Target="../media/media2.mp4"/><Relationship Id="rId9" Type="http://schemas.openxmlformats.org/officeDocument/2006/relationships/hyperlink" Target="https://git.iter.org/projects/STAB/repos/jorek" TargetMode="External"/><Relationship Id="rId14" Type="http://schemas.openxmlformats.org/officeDocument/2006/relationships/hyperlink" Target="https://git.iter.org/projects/STAB/repos/starwal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IRFM/METI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hyperlink" Target="https://git.iter.org/projects/SCEN/repos/jintrac" TargetMode="External"/><Relationship Id="rId12" Type="http://schemas.openxmlformats.org/officeDocument/2006/relationships/hyperlink" Target="https://github.com/iterorganization/Waveform-Editor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lab.inria.fr/blfauger/nice" TargetMode="External"/><Relationship Id="rId11" Type="http://schemas.openxmlformats.org/officeDocument/2006/relationships/hyperlink" Target="https://github.com/iterorganization/PCSSP" TargetMode="External"/><Relationship Id="rId5" Type="http://schemas.openxmlformats.org/officeDocument/2006/relationships/hyperlink" Target="https://git.iter.org/projects/SCEN/repos/pds" TargetMode="External"/><Relationship Id="rId10" Type="http://schemas.openxmlformats.org/officeDocument/2006/relationships/hyperlink" Target="https://git.iter.org/projects/HEAT/repos/torbeam" TargetMode="External"/><Relationship Id="rId4" Type="http://schemas.openxmlformats.org/officeDocument/2006/relationships/hyperlink" Target="https://github.com/iterorganization/DINA-IMAS" TargetMode="External"/><Relationship Id="rId9" Type="http://schemas.openxmlformats.org/officeDocument/2006/relationships/hyperlink" Target="https://github.com/google-deepmind/torax" TargetMode="External"/><Relationship Id="rId1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BCB556E-90DF-23B1-320A-350B9791A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486150"/>
            <a:ext cx="6400800" cy="838200"/>
          </a:xfrm>
        </p:spPr>
        <p:txBody>
          <a:bodyPr/>
          <a:lstStyle/>
          <a:p>
            <a:r>
              <a:rPr lang="en-US" sz="1800" dirty="0"/>
              <a:t>O. Hoenen on behalf of IMAS contributors</a:t>
            </a:r>
          </a:p>
          <a:p>
            <a:r>
              <a:rPr lang="en-US" sz="1800" dirty="0"/>
              <a:t>ITER Organization</a:t>
            </a:r>
            <a:endParaRPr lang="en-GB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E09301-D946-BE4D-3720-5CEDB9A69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1811965"/>
            <a:ext cx="8001000" cy="1064585"/>
          </a:xfrm>
        </p:spPr>
        <p:txBody>
          <a:bodyPr/>
          <a:lstStyle/>
          <a:p>
            <a:r>
              <a:rPr lang="en-US" sz="3600" dirty="0"/>
              <a:t>IMAS Components</a:t>
            </a:r>
            <a:br>
              <a:rPr lang="en-US" sz="3600" dirty="0"/>
            </a:br>
            <a:r>
              <a:rPr lang="en-US" sz="3600" dirty="0"/>
              <a:t>Status and Plans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880096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4E2CF-DEBB-3361-9293-95DC29711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A329-0BD5-E70B-90DF-E383802E6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EFIT++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2A10B-2A66-8A49-C677-B737095DE909}"/>
              </a:ext>
            </a:extLst>
          </p:cNvPr>
          <p:cNvSpPr txBox="1"/>
          <p:nvPr/>
        </p:nvSpPr>
        <p:spPr>
          <a:xfrm>
            <a:off x="5915549" y="4626674"/>
            <a:ext cx="29722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n-lt"/>
              </a:rPr>
              <a:t>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L. Appel, P. Abreu, L. Tauleigne, S.Y. Liu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DBE1D-E98F-41B5-67BB-30F760B6B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0"/>
            <a:ext cx="4953000" cy="4038600"/>
          </a:xfrm>
        </p:spPr>
        <p:txBody>
          <a:bodyPr/>
          <a:lstStyle/>
          <a:p>
            <a:r>
              <a:rPr lang="en-US" sz="1800" dirty="0"/>
              <a:t>Scope: a free-boundary equilibrium   reconstruction </a:t>
            </a:r>
          </a:p>
          <a:p>
            <a:pPr marL="0" indent="0">
              <a:buNone/>
            </a:pPr>
            <a:endParaRPr lang="en-US" sz="900" dirty="0"/>
          </a:p>
          <a:p>
            <a:r>
              <a:rPr lang="en-US" sz="1800" dirty="0"/>
              <a:t>License: open sourcing is ongoing? </a:t>
            </a:r>
            <a:endParaRPr lang="en-US" sz="1600" dirty="0">
              <a:latin typeface="Consolas" panose="020B0609020204030204" pitchFamily="49" charset="0"/>
              <a:hlinkClick r:id="rId4"/>
            </a:endParaRPr>
          </a:p>
          <a:p>
            <a:pPr marL="0" indent="0">
              <a:buNone/>
            </a:pPr>
            <a:r>
              <a:rPr lang="en-GB" sz="1500" dirty="0">
                <a:latin typeface="Consolas" panose="020B0609020204030204" pitchFamily="49" charset="0"/>
                <a:hlinkClick r:id="rId5"/>
              </a:rPr>
              <a:t>https://git.iter.org/projects/EQ/repos/efitpp</a:t>
            </a:r>
            <a:endParaRPr lang="en-GB" sz="15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1000" dirty="0"/>
          </a:p>
          <a:p>
            <a:r>
              <a:rPr lang="en-US" sz="1800" dirty="0"/>
              <a:t>Used (not in IMAS) on MAST-U, JET</a:t>
            </a:r>
          </a:p>
          <a:p>
            <a:pPr marL="0" indent="0">
              <a:buNone/>
            </a:pPr>
            <a:endParaRPr lang="en-US" sz="700" dirty="0"/>
          </a:p>
          <a:p>
            <a:r>
              <a:rPr lang="en-US" sz="1800" i="1" dirty="0"/>
              <a:t>Reads and speaks</a:t>
            </a:r>
            <a:r>
              <a:rPr lang="en-US" sz="1800" dirty="0"/>
              <a:t> IMAS (DD 3.41)</a:t>
            </a:r>
          </a:p>
          <a:p>
            <a:r>
              <a:rPr lang="en-US" sz="1800" dirty="0"/>
              <a:t>Tested on ITER scenarios with </a:t>
            </a:r>
            <a:r>
              <a:rPr lang="en-US" sz="1800" dirty="0">
                <a:latin typeface="Consolas" panose="020B0609020204030204" pitchFamily="49" charset="0"/>
                <a:hlinkClick r:id="rId6"/>
              </a:rPr>
              <a:t>Predict-Magnetics</a:t>
            </a:r>
            <a:r>
              <a:rPr lang="en-US" sz="1800" dirty="0"/>
              <a:t> </a:t>
            </a:r>
          </a:p>
          <a:p>
            <a:r>
              <a:rPr lang="en-US" sz="1800" dirty="0"/>
              <a:t>Demonstrated on HL-3 mapped data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endParaRPr lang="en-US" sz="700" dirty="0">
              <a:sym typeface="Wingdings" panose="05000000000000000000" pitchFamily="2" charset="2"/>
            </a:endParaRPr>
          </a:p>
          <a:p>
            <a:r>
              <a:rPr lang="en-US" sz="1800" dirty="0">
                <a:sym typeface="Wingdings" panose="05000000000000000000" pitchFamily="2" charset="2"/>
              </a:rPr>
              <a:t>Adding pressure (TS) + pitch angle (MSE) constraints in the IMAS version is </a:t>
            </a:r>
            <a:r>
              <a:rPr lang="en-US" sz="1800" dirty="0" err="1">
                <a:sym typeface="Wingdings" panose="05000000000000000000" pitchFamily="2" charset="2"/>
              </a:rPr>
              <a:t>tbd</a:t>
            </a:r>
            <a:r>
              <a:rPr lang="en-US" sz="1800" dirty="0">
                <a:sym typeface="Wingdings" panose="05000000000000000000" pitchFamily="2" charset="2"/>
              </a:rPr>
              <a:t>.</a:t>
            </a:r>
            <a:endParaRPr lang="en-US" sz="1800" dirty="0"/>
          </a:p>
        </p:txBody>
      </p:sp>
      <p:pic>
        <p:nvPicPr>
          <p:cNvPr id="6" name="efit++hl3">
            <a:hlinkClick r:id="" action="ppaction://media"/>
            <a:extLst>
              <a:ext uri="{FF2B5EF4-FFF2-40B4-BE49-F238E27FC236}">
                <a16:creationId xmlns:a16="http://schemas.microsoft.com/office/drawing/2014/main" id="{CFAFAD1E-EB8E-3248-9593-461D397DBB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2190" r="22335"/>
          <a:stretch>
            <a:fillRect/>
          </a:stretch>
        </p:blipFill>
        <p:spPr>
          <a:xfrm>
            <a:off x="5334000" y="773483"/>
            <a:ext cx="3727389" cy="3779468"/>
          </a:xfrm>
          <a:prstGeom prst="rect">
            <a:avLst/>
          </a:prstGeom>
        </p:spPr>
      </p:pic>
      <p:pic>
        <p:nvPicPr>
          <p:cNvPr id="7" name="Graphic 6" descr="Lock with solid fill">
            <a:extLst>
              <a:ext uri="{FF2B5EF4-FFF2-40B4-BE49-F238E27FC236}">
                <a16:creationId xmlns:a16="http://schemas.microsoft.com/office/drawing/2014/main" id="{91B233B8-BA53-6C63-F14C-D0C5A4DF79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64605" y="2038350"/>
            <a:ext cx="233989" cy="2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1715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472E4-C7E6-B3D5-7E9F-300A51722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61C34-48CC-12C7-4BD0-C61865B2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wrap="square" anchor="t">
            <a:normAutofit/>
          </a:bodyPr>
          <a:lstStyle/>
          <a:p>
            <a:r>
              <a:rPr lang="en-GB" dirty="0"/>
              <a:t>Data Dictionary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7097200-8BDE-6196-5024-BEC2232DE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/>
          <a:lstStyle/>
          <a:p>
            <a:r>
              <a:rPr lang="en-US" dirty="0"/>
              <a:t>The data model at the core of IMAS and related resources</a:t>
            </a:r>
          </a:p>
        </p:txBody>
      </p:sp>
    </p:spTree>
    <p:extLst>
      <p:ext uri="{BB962C8B-B14F-4D97-AF65-F5344CB8AC3E}">
        <p14:creationId xmlns:p14="http://schemas.microsoft.com/office/powerpoint/2010/main" val="1030023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6EC8F-C09C-CBA1-9BEF-429DDE913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IMAS-Data-Dictionary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64874B-D8DA-3098-9914-F2D7D0317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666750"/>
            <a:ext cx="3888586" cy="4038600"/>
          </a:xfrm>
          <a:prstGeom prst="rect">
            <a:avLst/>
          </a:prstGeom>
        </p:spPr>
      </p:pic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B4927C8C-0892-F753-AC1C-FCD53C225D8B}"/>
              </a:ext>
            </a:extLst>
          </p:cNvPr>
          <p:cNvCxnSpPr/>
          <p:nvPr/>
        </p:nvCxnSpPr>
        <p:spPr bwMode="auto">
          <a:xfrm rot="5400000" flipH="1" flipV="1">
            <a:off x="4076700" y="1924050"/>
            <a:ext cx="1447800" cy="1219200"/>
          </a:xfrm>
          <a:prstGeom prst="curvedConnector3">
            <a:avLst>
              <a:gd name="adj1" fmla="val 952"/>
            </a:avLst>
          </a:prstGeom>
          <a:solidFill>
            <a:schemeClr val="accent1"/>
          </a:solidFill>
          <a:ln w="9525" cap="flat" cmpd="sng" algn="ctr">
            <a:solidFill>
              <a:srgbClr val="DE162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20FC5025-9479-BF58-5580-ADF76E659218}"/>
              </a:ext>
            </a:extLst>
          </p:cNvPr>
          <p:cNvCxnSpPr/>
          <p:nvPr/>
        </p:nvCxnSpPr>
        <p:spPr bwMode="auto">
          <a:xfrm flipV="1">
            <a:off x="4191000" y="819150"/>
            <a:ext cx="4191000" cy="2438400"/>
          </a:xfrm>
          <a:prstGeom prst="curvedConnector3">
            <a:avLst>
              <a:gd name="adj1" fmla="val 99787"/>
            </a:avLst>
          </a:prstGeom>
          <a:solidFill>
            <a:schemeClr val="accent1"/>
          </a:solidFill>
          <a:ln w="9525" cap="flat" cmpd="sng" algn="ctr">
            <a:solidFill>
              <a:srgbClr val="DE162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3C96A3-32C6-66A8-6C18-F5B7847C52D0}"/>
              </a:ext>
            </a:extLst>
          </p:cNvPr>
          <p:cNvCxnSpPr/>
          <p:nvPr/>
        </p:nvCxnSpPr>
        <p:spPr bwMode="auto">
          <a:xfrm flipV="1">
            <a:off x="2819400" y="1428750"/>
            <a:ext cx="24384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DE162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4DCCC84-E8F1-FBE7-60F3-D7A20428BC49}"/>
              </a:ext>
            </a:extLst>
          </p:cNvPr>
          <p:cNvCxnSpPr/>
          <p:nvPr/>
        </p:nvCxnSpPr>
        <p:spPr bwMode="auto">
          <a:xfrm flipV="1">
            <a:off x="4191000" y="1581150"/>
            <a:ext cx="1143000" cy="1371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DE162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C9B85-5067-CD76-A07B-45AC31763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90550"/>
            <a:ext cx="4953000" cy="4114800"/>
          </a:xfrm>
        </p:spPr>
        <p:txBody>
          <a:bodyPr/>
          <a:lstStyle/>
          <a:p>
            <a:r>
              <a:rPr lang="en-US" sz="1800" dirty="0"/>
              <a:t>Scope: describes standardized physics quantities names, units, coordinates, grouped into </a:t>
            </a:r>
            <a:r>
              <a:rPr lang="en-US" sz="1800" b="1" dirty="0"/>
              <a:t>IDS</a:t>
            </a:r>
            <a:r>
              <a:rPr lang="en-US" sz="1800" dirty="0"/>
              <a:t> hierarchical structures</a:t>
            </a:r>
          </a:p>
          <a:p>
            <a:pPr marL="0" indent="0">
              <a:buNone/>
            </a:pPr>
            <a:endParaRPr lang="en-US" sz="600" dirty="0"/>
          </a:p>
          <a:p>
            <a:r>
              <a:rPr lang="en-US" sz="1800" dirty="0"/>
              <a:t>License: CC-By-ND + LGPL</a:t>
            </a: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3"/>
              </a:rPr>
              <a:t>https://github.com/iterorganization/IMAS-Data-Dictionary</a:t>
            </a:r>
            <a:r>
              <a:rPr lang="en-US" sz="1500" dirty="0">
                <a:latin typeface="Consolas" panose="020B0609020204030204" pitchFamily="49" charset="0"/>
              </a:rPr>
              <a:t> </a:t>
            </a:r>
          </a:p>
          <a:p>
            <a:pPr marL="0" indent="0">
              <a:buNone/>
            </a:pPr>
            <a:endParaRPr lang="en-US" sz="600" dirty="0"/>
          </a:p>
          <a:p>
            <a:r>
              <a:rPr lang="en-US" sz="1800" dirty="0"/>
              <a:t>HTML </a:t>
            </a:r>
            <a:r>
              <a:rPr lang="en-US" sz="1800" dirty="0">
                <a:hlinkClick r:id="rId4"/>
              </a:rPr>
              <a:t>documentation</a:t>
            </a:r>
            <a:r>
              <a:rPr lang="en-US" sz="1800" dirty="0"/>
              <a:t> </a:t>
            </a:r>
          </a:p>
          <a:p>
            <a:pPr lvl="1"/>
            <a:r>
              <a:rPr lang="en-US" sz="1600" dirty="0"/>
              <a:t>Features a glossary, a version-migration guide, a GGD guide, search tools</a:t>
            </a:r>
          </a:p>
          <a:p>
            <a:r>
              <a:rPr lang="en-US" sz="1800" dirty="0"/>
              <a:t>Python packages with XML description</a:t>
            </a:r>
          </a:p>
          <a:p>
            <a:pPr lvl="1"/>
            <a:r>
              <a:rPr lang="en-US" sz="1400" dirty="0" err="1">
                <a:latin typeface="Consolas" panose="020B0609020204030204" pitchFamily="49" charset="0"/>
              </a:rPr>
              <a:t>imas</a:t>
            </a:r>
            <a:r>
              <a:rPr lang="en-US" sz="1400" dirty="0">
                <a:latin typeface="Consolas" panose="020B0609020204030204" pitchFamily="49" charset="0"/>
              </a:rPr>
              <a:t>-data-dictionary</a:t>
            </a:r>
            <a:r>
              <a:rPr lang="en-US" sz="1600" dirty="0"/>
              <a:t> (+ </a:t>
            </a:r>
            <a:r>
              <a:rPr lang="en-US" sz="1400" dirty="0" err="1">
                <a:latin typeface="Consolas" panose="020B0609020204030204" pitchFamily="49" charset="0"/>
              </a:rPr>
              <a:t>idsinfo</a:t>
            </a:r>
            <a:r>
              <a:rPr lang="en-US" sz="1600" dirty="0"/>
              <a:t> CLI tool)</a:t>
            </a:r>
          </a:p>
          <a:p>
            <a:pPr lvl="1"/>
            <a:r>
              <a:rPr lang="en-US" sz="1400" dirty="0" err="1">
                <a:latin typeface="Consolas" panose="020B0609020204030204" pitchFamily="49" charset="0"/>
              </a:rPr>
              <a:t>imas</a:t>
            </a:r>
            <a:r>
              <a:rPr lang="en-US" sz="1400" dirty="0">
                <a:latin typeface="Consolas" panose="020B0609020204030204" pitchFamily="49" charset="0"/>
              </a:rPr>
              <a:t>-data-dictionaries </a:t>
            </a:r>
            <a:r>
              <a:rPr lang="en-US" sz="1600" dirty="0"/>
              <a:t> (all versions)</a:t>
            </a:r>
          </a:p>
          <a:p>
            <a:r>
              <a:rPr lang="en-US" sz="1800" dirty="0"/>
              <a:t>Open </a:t>
            </a:r>
            <a:r>
              <a:rPr lang="en-US" sz="1800" dirty="0">
                <a:hlinkClick r:id="rId5"/>
              </a:rPr>
              <a:t>discussions</a:t>
            </a:r>
            <a:r>
              <a:rPr lang="en-US" sz="1800" dirty="0"/>
              <a:t> and </a:t>
            </a:r>
            <a:r>
              <a:rPr lang="en-US" sz="1800" dirty="0">
                <a:hlinkClick r:id="rId6"/>
              </a:rPr>
              <a:t>issues</a:t>
            </a:r>
            <a:endParaRPr lang="en-US" sz="18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3CC60D1-CD4F-EA71-8D5B-91EFFFE08E7E}"/>
              </a:ext>
            </a:extLst>
          </p:cNvPr>
          <p:cNvSpPr txBox="1"/>
          <p:nvPr/>
        </p:nvSpPr>
        <p:spPr>
          <a:xfrm>
            <a:off x="152400" y="4747796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E1620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rgbClr val="DE1620"/>
                </a:solidFill>
                <a:latin typeface="+mn-lt"/>
              </a:rPr>
              <a:t>No new features (only fix) in DD3. DD4 removes obsolescent nodes, changes COCOS to 17.</a:t>
            </a:r>
            <a:endParaRPr lang="en-GB" sz="1600" dirty="0" err="1">
              <a:solidFill>
                <a:srgbClr val="DE162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4616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E4F02-E255-DE64-2054-D2C66410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IDS Coverage (4.1)</a:t>
            </a:r>
            <a:endParaRPr lang="en-GB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D72F597-1213-4BC8-722E-30600BF46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9" y="666750"/>
            <a:ext cx="9019662" cy="430701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AC8E821-EC84-816A-E591-C9B4B9DB454A}"/>
              </a:ext>
            </a:extLst>
          </p:cNvPr>
          <p:cNvSpPr txBox="1"/>
          <p:nvPr/>
        </p:nvSpPr>
        <p:spPr>
          <a:xfrm>
            <a:off x="4114800" y="514350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An </a:t>
            </a:r>
            <a:r>
              <a:rPr lang="en-US" sz="1200" b="1" u="sng" dirty="0">
                <a:latin typeface="+mn-lt"/>
              </a:rPr>
              <a:t>active</a:t>
            </a:r>
            <a:r>
              <a:rPr lang="en-US" sz="1200" dirty="0">
                <a:latin typeface="+mn-lt"/>
              </a:rPr>
              <a:t> IDS is backward compatible for the duration of a major version</a:t>
            </a:r>
            <a:endParaRPr lang="en-GB" sz="1200" dirty="0" err="1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DC6BE-6BB6-EA50-FFF4-FD97144B31E1}"/>
              </a:ext>
            </a:extLst>
          </p:cNvPr>
          <p:cNvSpPr txBox="1"/>
          <p:nvPr/>
        </p:nvSpPr>
        <p:spPr>
          <a:xfrm>
            <a:off x="6564399" y="4829738"/>
            <a:ext cx="2531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n-lt"/>
              </a:rPr>
              <a:t>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F. Imbeaux, S. Pinches, D. Coster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0335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407E0-DF6F-6E89-474B-247F0E690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38877-1DBA-2194-94D2-4B504EBE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Names and </a:t>
            </a:r>
            <a:r>
              <a:rPr lang="en-US" dirty="0" err="1">
                <a:latin typeface="Consolas" panose="020B0609020204030204" pitchFamily="49" charset="0"/>
              </a:rPr>
              <a:t>imas</a:t>
            </a:r>
            <a:r>
              <a:rPr lang="en-US" dirty="0">
                <a:latin typeface="Consolas" panose="020B0609020204030204" pitchFamily="49" charset="0"/>
              </a:rPr>
              <a:t>-codex</a:t>
            </a: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AC04B-6D63-6A9F-D3A9-DC08F3A0A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95350"/>
            <a:ext cx="8534399" cy="1752600"/>
          </a:xfrm>
        </p:spPr>
        <p:txBody>
          <a:bodyPr/>
          <a:lstStyle/>
          <a:p>
            <a:r>
              <a:rPr lang="en-US" sz="1800" dirty="0"/>
              <a:t>Scope: SN are a set of metadata that describes fusion physics quantities without associating it with a variable name or coordinates (as </a:t>
            </a:r>
            <a:r>
              <a:rPr lang="en-US" sz="1800" dirty="0">
                <a:hlinkClick r:id="rId2"/>
              </a:rPr>
              <a:t>CF-Conventions</a:t>
            </a:r>
            <a:r>
              <a:rPr lang="en-US" sz="1800" dirty="0"/>
              <a:t>). It brings additional semantic to DD and can be used outside of IDS interfaces. </a:t>
            </a:r>
          </a:p>
          <a:p>
            <a:pPr marL="0" indent="0">
              <a:buNone/>
            </a:pPr>
            <a:endParaRPr lang="en-GB" sz="700" dirty="0"/>
          </a:p>
          <a:p>
            <a:pPr marL="0" indent="0">
              <a:buNone/>
            </a:pPr>
            <a:r>
              <a:rPr lang="en-GB" sz="1500" dirty="0">
                <a:latin typeface="Consolas" panose="020B0609020204030204" pitchFamily="49" charset="0"/>
                <a:hlinkClick r:id="rId3"/>
              </a:rPr>
              <a:t>https://github.com/iterorganization/IMAS-Standard-Names</a:t>
            </a:r>
            <a:endParaRPr lang="en-GB" sz="15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500" dirty="0">
                <a:latin typeface="Consolas" panose="020B0609020204030204" pitchFamily="49" charset="0"/>
                <a:hlinkClick r:id="rId4"/>
              </a:rPr>
              <a:t>https://github.com/iterorganization/imas-codex</a:t>
            </a:r>
            <a:r>
              <a:rPr lang="en-GB" sz="1500" dirty="0">
                <a:latin typeface="Consolas" panose="020B0609020204030204" pitchFamily="49" charset="0"/>
              </a:rPr>
              <a:t> </a:t>
            </a:r>
          </a:p>
          <a:p>
            <a:pPr marL="0" indent="0">
              <a:buNone/>
            </a:pPr>
            <a:endParaRPr lang="en-GB" sz="1500" dirty="0">
              <a:latin typeface="Consolas" panose="020B0609020204030204" pitchFamily="49" charset="0"/>
            </a:endParaRPr>
          </a:p>
          <a:p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39D9E3-1706-05BC-3FE0-41D238F23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591206"/>
            <a:ext cx="4315167" cy="2528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ECD5BC-22E5-23A1-CB85-A70497254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483" y="1874909"/>
            <a:ext cx="666000" cy="677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3D20FF-D1AE-1A13-6D05-A43435478156}"/>
              </a:ext>
            </a:extLst>
          </p:cNvPr>
          <p:cNvSpPr txBox="1"/>
          <p:nvPr/>
        </p:nvSpPr>
        <p:spPr>
          <a:xfrm>
            <a:off x="7116640" y="2330001"/>
            <a:ext cx="11400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n-lt"/>
              </a:rPr>
              <a:t>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S. Mcintosh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7919E-7993-B302-C4A4-18E7843752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371" y="4171949"/>
            <a:ext cx="642757" cy="56133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D70FCC-8AC5-8D1F-9E9C-DC7A29FC5826}"/>
              </a:ext>
            </a:extLst>
          </p:cNvPr>
          <p:cNvSpPr txBox="1">
            <a:spLocks/>
          </p:cNvSpPr>
          <p:nvPr/>
        </p:nvSpPr>
        <p:spPr bwMode="auto">
          <a:xfrm>
            <a:off x="304800" y="2647950"/>
            <a:ext cx="4419600" cy="124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kern="0" dirty="0"/>
              <a:t>SN can be minted with help of LLMs</a:t>
            </a:r>
          </a:p>
          <a:p>
            <a:pPr lvl="1"/>
            <a:r>
              <a:rPr lang="en-GB" sz="1600" kern="0" dirty="0"/>
              <a:t>Current models know little of IMAS</a:t>
            </a:r>
          </a:p>
          <a:p>
            <a:pPr lvl="1"/>
            <a:r>
              <a:rPr lang="en-GB" sz="1600" kern="0" dirty="0" err="1">
                <a:latin typeface="Consolas" panose="020B0609020204030204" pitchFamily="49" charset="0"/>
              </a:rPr>
              <a:t>imas</a:t>
            </a:r>
            <a:r>
              <a:rPr lang="en-GB" sz="1600" kern="0" dirty="0">
                <a:latin typeface="Consolas" panose="020B0609020204030204" pitchFamily="49" charset="0"/>
              </a:rPr>
              <a:t>-codex</a:t>
            </a:r>
            <a:r>
              <a:rPr lang="en-GB" sz="1600" kern="0" dirty="0"/>
              <a:t> is a MCP server that provides IMAS DD context and tools</a:t>
            </a:r>
          </a:p>
          <a:p>
            <a:pPr marL="477838" lvl="1" indent="0">
              <a:buNone/>
            </a:pPr>
            <a:endParaRPr lang="en-GB" sz="1600" kern="0" dirty="0"/>
          </a:p>
          <a:p>
            <a:pPr lvl="1"/>
            <a:endParaRPr lang="en-GB" sz="1800" kern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11EEA1-5B72-A65E-8E3D-B6E5FB122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3907781"/>
            <a:ext cx="2133600" cy="107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68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93F59-6390-7A4F-7F16-7329244AF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C3FF-CEA8-8DC2-6541-880BEF451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wrap="square" anchor="t">
            <a:normAutofit/>
          </a:bodyPr>
          <a:lstStyle/>
          <a:p>
            <a:r>
              <a:rPr lang="en-GB" dirty="0"/>
              <a:t>Supporting tools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02DF52B-7348-1810-8878-EBB9B91EB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2" y="2180035"/>
            <a:ext cx="7812087" cy="1125140"/>
          </a:xfrm>
        </p:spPr>
        <p:txBody>
          <a:bodyPr/>
          <a:lstStyle/>
          <a:p>
            <a:r>
              <a:rPr lang="en-US" dirty="0"/>
              <a:t>Various software that helps application developers and IMAS users</a:t>
            </a:r>
          </a:p>
        </p:txBody>
      </p:sp>
    </p:spTree>
    <p:extLst>
      <p:ext uri="{BB962C8B-B14F-4D97-AF65-F5344CB8AC3E}">
        <p14:creationId xmlns:p14="http://schemas.microsoft.com/office/powerpoint/2010/main" val="1056903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D1B45-18E9-D3A7-3F75-FEE504AB0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1E167-708D-2E5E-A970-F09A14D1B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IMAS-Python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4F968-032A-6800-1C56-164F25151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60379"/>
            <a:ext cx="6324600" cy="3719010"/>
          </a:xfrm>
        </p:spPr>
        <p:txBody>
          <a:bodyPr/>
          <a:lstStyle/>
          <a:p>
            <a:r>
              <a:rPr lang="en-US" sz="1800" dirty="0"/>
              <a:t>Scope: manipulate and R/W access of IDS data in Python</a:t>
            </a:r>
          </a:p>
          <a:p>
            <a:pPr marL="0" indent="0">
              <a:buNone/>
            </a:pPr>
            <a:endParaRPr lang="en-US" sz="600" dirty="0"/>
          </a:p>
          <a:p>
            <a:pPr marL="0" indent="0" algn="l">
              <a:buNone/>
            </a:pPr>
            <a:r>
              <a:rPr lang="en-US" sz="1500" dirty="0">
                <a:latin typeface="Consolas" panose="020B0609020204030204" pitchFamily="49" charset="0"/>
                <a:hlinkClick r:id="rId2"/>
              </a:rPr>
              <a:t>https://github.com/iterorganization/IMAS-Python</a:t>
            </a:r>
            <a:r>
              <a:rPr lang="en-US" sz="1500" dirty="0">
                <a:latin typeface="Consolas" panose="020B0609020204030204" pitchFamily="49" charset="0"/>
              </a:rPr>
              <a:t> </a:t>
            </a:r>
            <a:r>
              <a:rPr lang="en-US" sz="1500" dirty="0"/>
              <a:t>(LGPL)</a:t>
            </a:r>
          </a:p>
          <a:p>
            <a:pPr marL="0" indent="0" algn="l">
              <a:buNone/>
            </a:pPr>
            <a:r>
              <a:rPr lang="en-GB" sz="1500" dirty="0">
                <a:latin typeface="Consolas" panose="020B0609020204030204" pitchFamily="49" charset="0"/>
                <a:hlinkClick r:id="rId3"/>
              </a:rPr>
              <a:t>https://imas-python.readthedocs.io</a:t>
            </a:r>
            <a:endParaRPr lang="en-GB" sz="1500" dirty="0">
              <a:latin typeface="Consolas" panose="020B0609020204030204" pitchFamily="49" charset="0"/>
            </a:endParaRPr>
          </a:p>
          <a:p>
            <a:pPr marL="0" indent="0" algn="l">
              <a:buNone/>
            </a:pPr>
            <a:r>
              <a:rPr lang="en-GB" sz="1500" dirty="0">
                <a:latin typeface="Consolas" panose="020B0609020204030204" pitchFamily="49" charset="0"/>
                <a:hlinkClick r:id="rId4"/>
              </a:rPr>
              <a:t>https://pypi.org/project/imas-python</a:t>
            </a:r>
            <a:endParaRPr lang="en-GB" sz="15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600" dirty="0"/>
          </a:p>
          <a:p>
            <a:r>
              <a:rPr lang="en-US" sz="1800" dirty="0"/>
              <a:t>Features lazy-loading, full support of </a:t>
            </a:r>
            <a:r>
              <a:rPr lang="en-US" sz="1800" dirty="0">
                <a:latin typeface="Consolas" panose="020B0609020204030204" pitchFamily="49" charset="0"/>
              </a:rPr>
              <a:t>IMAS-Core</a:t>
            </a:r>
            <a:r>
              <a:rPr lang="en-US" sz="1800" dirty="0"/>
              <a:t>, all DD metadata, DD conversion, </a:t>
            </a:r>
            <a:r>
              <a:rPr lang="en-US" sz="1800" dirty="0" err="1">
                <a:latin typeface="Consolas" panose="020B0609020204030204" pitchFamily="49" charset="0"/>
              </a:rPr>
              <a:t>netCDF</a:t>
            </a:r>
            <a:r>
              <a:rPr lang="en-US" sz="1800" dirty="0"/>
              <a:t> and </a:t>
            </a:r>
            <a:r>
              <a:rPr lang="en-US" sz="1800" dirty="0" err="1">
                <a:latin typeface="Consolas" panose="020B0609020204030204" pitchFamily="49" charset="0"/>
              </a:rPr>
              <a:t>Xarray</a:t>
            </a:r>
            <a:r>
              <a:rPr lang="en-US" sz="1800" dirty="0"/>
              <a:t> support, identifiers API, CLI tools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9C828-F0F8-CF7A-0A06-ED8C570EC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2876550"/>
            <a:ext cx="3814683" cy="2193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42A770-3CCA-C6C7-9292-B706EB5B30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7" r="27817" b="2593"/>
          <a:stretch>
            <a:fillRect/>
          </a:stretch>
        </p:blipFill>
        <p:spPr>
          <a:xfrm>
            <a:off x="6593818" y="361950"/>
            <a:ext cx="2394539" cy="2460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2ECDC4-E083-5CB4-BE4F-179D00B8C6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088" y="3239808"/>
            <a:ext cx="4419600" cy="15784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405E96-C8C3-46ED-673C-0260112DBCA8}"/>
              </a:ext>
            </a:extLst>
          </p:cNvPr>
          <p:cNvSpPr txBox="1"/>
          <p:nvPr/>
        </p:nvSpPr>
        <p:spPr>
          <a:xfrm>
            <a:off x="1219200" y="4857750"/>
            <a:ext cx="39308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n-lt"/>
              </a:rPr>
              <a:t>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K.v.d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.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Plassche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,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D.v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.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Vugt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, M. Sebregts, P. Sawantdesai 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8555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DF80-CD20-A3ED-E44F-17E5FE41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IMAS-Core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805B9-373A-FC30-D2F2-B11DD2E44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2950"/>
            <a:ext cx="8610600" cy="3642810"/>
          </a:xfrm>
        </p:spPr>
        <p:txBody>
          <a:bodyPr/>
          <a:lstStyle/>
          <a:p>
            <a:r>
              <a:rPr lang="en-US" sz="1800" dirty="0"/>
              <a:t>Scope: I/O low-level C++ library, abstracts IDS storage from the underlying format, API not expected to be called by end-users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2"/>
              </a:rPr>
              <a:t>https://github.com/iterorganization/IMAS-Core</a:t>
            </a:r>
            <a:r>
              <a:rPr lang="en-US" sz="1500" dirty="0">
                <a:latin typeface="Consolas" panose="020B0609020204030204" pitchFamily="49" charset="0"/>
              </a:rPr>
              <a:t> </a:t>
            </a:r>
            <a:r>
              <a:rPr lang="en-US" sz="1500" dirty="0">
                <a:latin typeface="+mj-lt"/>
              </a:rPr>
              <a:t>(LGPL)</a:t>
            </a: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3"/>
              </a:rPr>
              <a:t>https://imas-core.readthedocs.io</a:t>
            </a:r>
            <a:endParaRPr lang="en-US" sz="15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4"/>
              </a:rPr>
              <a:t>https://pypi.org/project/imas-core</a:t>
            </a:r>
            <a:r>
              <a:rPr lang="en-US" sz="1500" dirty="0">
                <a:latin typeface="Consolas" panose="020B0609020204030204" pitchFamily="49" charset="0"/>
              </a:rPr>
              <a:t> </a:t>
            </a:r>
            <a:r>
              <a:rPr lang="en-US" sz="1500" dirty="0">
                <a:latin typeface="+mj-lt"/>
              </a:rPr>
              <a:t>(Linux</a:t>
            </a:r>
            <a:r>
              <a:rPr lang="en-US" sz="1500" dirty="0">
                <a:latin typeface="Consolas" panose="020B0609020204030204" pitchFamily="49" charset="0"/>
              </a:rPr>
              <a:t>*</a:t>
            </a:r>
            <a:r>
              <a:rPr lang="en-US" sz="1500" dirty="0">
                <a:latin typeface="+mj-lt"/>
              </a:rPr>
              <a:t>, Windows</a:t>
            </a:r>
            <a:r>
              <a:rPr lang="en-US" sz="1500" dirty="0">
                <a:latin typeface="Consolas" panose="020B0609020204030204" pitchFamily="49" charset="0"/>
              </a:rPr>
              <a:t>**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err="1">
                <a:latin typeface="+mj-lt"/>
              </a:rPr>
              <a:t>MacOSX</a:t>
            </a:r>
            <a:r>
              <a:rPr lang="en-US" sz="1500" dirty="0">
                <a:latin typeface="+mj-lt"/>
              </a:rPr>
              <a:t>-arm</a:t>
            </a:r>
            <a:r>
              <a:rPr lang="en-US" sz="1500" dirty="0">
                <a:latin typeface="Consolas" panose="020B0609020204030204" pitchFamily="49" charset="0"/>
              </a:rPr>
              <a:t>**</a:t>
            </a:r>
            <a:r>
              <a:rPr lang="en-US" sz="1500" dirty="0">
                <a:latin typeface="+mj-lt"/>
              </a:rPr>
              <a:t>)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700" dirty="0"/>
          </a:p>
          <a:p>
            <a:r>
              <a:rPr lang="en-US" sz="1800" dirty="0"/>
              <a:t>Features slicing (linear interpolation) and multiple backends: HDF5, </a:t>
            </a:r>
            <a:r>
              <a:rPr lang="en-US" sz="1800" dirty="0" err="1"/>
              <a:t>MDSplus</a:t>
            </a:r>
            <a:r>
              <a:rPr lang="en-US" sz="1800" dirty="0"/>
              <a:t>, UDA, Memory, ASCII, </a:t>
            </a:r>
            <a:r>
              <a:rPr lang="en-US" sz="1800" dirty="0" err="1"/>
              <a:t>FlexBuffers</a:t>
            </a:r>
            <a:endParaRPr lang="en-US" sz="1800" dirty="0"/>
          </a:p>
          <a:p>
            <a:pPr marL="0" indent="0">
              <a:buNone/>
            </a:pPr>
            <a:endParaRPr lang="en-GB" sz="700" dirty="0"/>
          </a:p>
          <a:p>
            <a:pPr algn="l"/>
            <a:r>
              <a:rPr lang="en-GB" sz="1800" dirty="0"/>
              <a:t>Uses URI API to local data sources</a:t>
            </a:r>
            <a:br>
              <a:rPr lang="en-GB" sz="1800" dirty="0"/>
            </a:br>
            <a:r>
              <a:rPr lang="en-GB" sz="1800" dirty="0" err="1">
                <a:latin typeface="Consolas" panose="020B0609020204030204" pitchFamily="49" charset="0"/>
              </a:rPr>
              <a:t>imas</a:t>
            </a:r>
            <a:r>
              <a:rPr lang="en-GB" sz="1800" dirty="0">
                <a:latin typeface="Consolas" panose="020B0609020204030204" pitchFamily="49" charset="0"/>
              </a:rPr>
              <a:t>:[//host/]</a:t>
            </a:r>
            <a:r>
              <a:rPr lang="en-GB" sz="1800" dirty="0" err="1">
                <a:latin typeface="Consolas" panose="020B0609020204030204" pitchFamily="49" charset="0"/>
              </a:rPr>
              <a:t>backend?query</a:t>
            </a:r>
            <a:endParaRPr lang="en-GB" sz="1800" dirty="0">
              <a:latin typeface="Consolas" panose="020B06090202040302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1B412-6145-A67B-4E3F-F32BD060E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2793712"/>
            <a:ext cx="4163653" cy="2263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2DD2A-4406-0E62-9C64-781AD7F6F2EE}"/>
              </a:ext>
            </a:extLst>
          </p:cNvPr>
          <p:cNvSpPr txBox="1"/>
          <p:nvPr/>
        </p:nvSpPr>
        <p:spPr>
          <a:xfrm>
            <a:off x="46802" y="4324350"/>
            <a:ext cx="3390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nsolas" panose="020B0609020204030204" pitchFamily="49" charset="0"/>
              </a:rPr>
              <a:t> *</a:t>
            </a:r>
            <a:r>
              <a:rPr lang="en-US" sz="1200" dirty="0">
                <a:latin typeface="+mn-lt"/>
              </a:rPr>
              <a:t> with all backends except </a:t>
            </a:r>
            <a:r>
              <a:rPr lang="en-US" sz="1200" dirty="0" err="1">
                <a:latin typeface="+mn-lt"/>
              </a:rPr>
              <a:t>MDSplus</a:t>
            </a:r>
            <a:endParaRPr lang="en-US" sz="1200" dirty="0">
              <a:latin typeface="+mn-lt"/>
            </a:endParaRPr>
          </a:p>
          <a:p>
            <a:r>
              <a:rPr lang="en-GB" sz="1200" dirty="0">
                <a:latin typeface="Consolas" panose="020B0609020204030204" pitchFamily="49" charset="0"/>
              </a:rPr>
              <a:t>**</a:t>
            </a:r>
            <a:r>
              <a:rPr lang="en-GB" sz="1200" dirty="0">
                <a:latin typeface="+mn-lt"/>
              </a:rPr>
              <a:t> with all backends except </a:t>
            </a:r>
            <a:r>
              <a:rPr lang="en-GB" sz="1200" dirty="0" err="1">
                <a:latin typeface="+mn-lt"/>
              </a:rPr>
              <a:t>MDSplus</a:t>
            </a:r>
            <a:r>
              <a:rPr lang="en-GB" sz="1200" dirty="0">
                <a:latin typeface="+mn-lt"/>
              </a:rPr>
              <a:t> and UDA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6D7657-A191-84A6-E44A-C906D4A9EC26}"/>
              </a:ext>
            </a:extLst>
          </p:cNvPr>
          <p:cNvSpPr txBox="1"/>
          <p:nvPr/>
        </p:nvSpPr>
        <p:spPr>
          <a:xfrm>
            <a:off x="2213892" y="4857750"/>
            <a:ext cx="2662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n-lt"/>
              </a:rPr>
              <a:t>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L. Fleury, G. Manduchi, M. Sebregts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1935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7DAA9-E7C2-482D-4349-2C863DA38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UDA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6EA3D-D181-ABA2-770D-3C918FD56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9150"/>
            <a:ext cx="8610600" cy="1524000"/>
          </a:xfrm>
        </p:spPr>
        <p:txBody>
          <a:bodyPr/>
          <a:lstStyle/>
          <a:p>
            <a:r>
              <a:rPr lang="en-US" sz="1800" dirty="0"/>
              <a:t>Scope: </a:t>
            </a:r>
            <a:r>
              <a:rPr lang="en-GB" dirty="0"/>
              <a:t>a client-server infrastructure to enable the reading and passing of heterogeneous data format back to a client over the network</a:t>
            </a:r>
            <a:endParaRPr lang="en-US" sz="1800" dirty="0"/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2"/>
              </a:rPr>
              <a:t>https://github.com/ukaea/UDA</a:t>
            </a:r>
            <a:r>
              <a:rPr lang="en-US" sz="1800" dirty="0"/>
              <a:t> </a:t>
            </a:r>
            <a:r>
              <a:rPr lang="en-US" sz="1500" dirty="0"/>
              <a:t>(Apache 2)</a:t>
            </a: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3"/>
              </a:rPr>
              <a:t>https://ukaea.github.io/UDA</a:t>
            </a:r>
            <a:endParaRPr lang="en-US" sz="1500" dirty="0">
              <a:latin typeface="Consolas" panose="020B0609020204030204" pitchFamily="49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8727951-1B5C-3A5E-0E66-12C18EA1E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8511" y="1885950"/>
            <a:ext cx="4724399" cy="256049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2AFF27-A7F0-CBEB-15DD-784072E7F362}"/>
              </a:ext>
            </a:extLst>
          </p:cNvPr>
          <p:cNvSpPr txBox="1">
            <a:spLocks/>
          </p:cNvSpPr>
          <p:nvPr/>
        </p:nvSpPr>
        <p:spPr bwMode="auto">
          <a:xfrm>
            <a:off x="228600" y="2266950"/>
            <a:ext cx="426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US" sz="700" kern="0" dirty="0"/>
          </a:p>
          <a:p>
            <a:r>
              <a:rPr lang="en-US" sz="1800" kern="0" dirty="0"/>
              <a:t>Servers can use different plugins</a:t>
            </a:r>
            <a:endParaRPr lang="en-US" sz="1600" kern="0" dirty="0"/>
          </a:p>
          <a:p>
            <a:pPr lvl="1"/>
            <a:r>
              <a:rPr lang="en-GB" sz="1600" kern="0" dirty="0"/>
              <a:t>IMAS </a:t>
            </a:r>
            <a:r>
              <a:rPr lang="en-GB" sz="1600" kern="0" dirty="0">
                <a:latin typeface="Consolas" panose="020B0609020204030204" pitchFamily="49" charset="0"/>
                <a:hlinkClick r:id="rId6"/>
              </a:rPr>
              <a:t>UDA-Plugins</a:t>
            </a:r>
            <a:r>
              <a:rPr lang="en-GB" sz="1600" kern="0" dirty="0"/>
              <a:t> to read IDS</a:t>
            </a:r>
          </a:p>
          <a:p>
            <a:pPr lvl="1"/>
            <a:r>
              <a:rPr lang="en-GB" sz="1600" kern="0" dirty="0"/>
              <a:t>On-the-fly data mappings with the </a:t>
            </a:r>
            <a:r>
              <a:rPr lang="en-GB" sz="1600" kern="0" dirty="0">
                <a:latin typeface="Consolas" panose="020B0609020204030204" pitchFamily="49" charset="0"/>
                <a:hlinkClick r:id="rId7"/>
              </a:rPr>
              <a:t>JSON-mapping-plugin</a:t>
            </a:r>
            <a:endParaRPr lang="en-GB" sz="1600" kern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sz="700" kern="0" dirty="0"/>
          </a:p>
          <a:p>
            <a:r>
              <a:rPr lang="en-GB" sz="1800" kern="0" dirty="0"/>
              <a:t>Server for ITER scenarios available at uda.iter.org (</a:t>
            </a:r>
            <a:r>
              <a:rPr lang="en-GB" sz="1800" kern="0" dirty="0">
                <a:hlinkClick r:id="rId8"/>
              </a:rPr>
              <a:t>how-to reach</a:t>
            </a:r>
            <a:r>
              <a:rPr lang="en-GB" sz="1800" kern="0" dirty="0"/>
              <a:t> with PKI certificate)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4D53A-069D-830E-66EF-AAC3ED81E9D5}"/>
              </a:ext>
            </a:extLst>
          </p:cNvPr>
          <p:cNvSpPr txBox="1"/>
          <p:nvPr/>
        </p:nvSpPr>
        <p:spPr>
          <a:xfrm>
            <a:off x="4854828" y="4761916"/>
            <a:ext cx="3853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n-lt"/>
              </a:rPr>
              <a:t>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J. Hollocombe, S. Dixon, A. Parker, L. Fleury, D. Maroo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3564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FBA7A-8493-FC31-2F73-D7D9C7329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IMAS-Fortran (</a:t>
            </a:r>
            <a:r>
              <a:rPr lang="en-US" dirty="0" err="1"/>
              <a:t>Cpp</a:t>
            </a:r>
            <a:r>
              <a:rPr lang="en-US" dirty="0"/>
              <a:t>/Java/MATLAB)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3D994-9101-F0F3-E160-B54373770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9150"/>
            <a:ext cx="8686800" cy="3642810"/>
          </a:xfrm>
        </p:spPr>
        <p:txBody>
          <a:bodyPr/>
          <a:lstStyle/>
          <a:p>
            <a:r>
              <a:rPr lang="en-US" sz="1800" dirty="0"/>
              <a:t>Scope: manipulate and R/W access of IDS data in Fortran/C++/Java/MATLAB</a:t>
            </a:r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r>
              <a:rPr lang="en-GB" sz="1500" dirty="0">
                <a:latin typeface="Consolas" panose="020B0609020204030204" pitchFamily="49" charset="0"/>
                <a:hlinkClick r:id="rId2"/>
              </a:rPr>
              <a:t>https://github.com/iterorganization/IMAS-Fortran</a:t>
            </a:r>
            <a:endParaRPr lang="en-GB" sz="15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500" dirty="0">
                <a:latin typeface="Consolas" panose="020B0609020204030204" pitchFamily="49" charset="0"/>
                <a:hlinkClick r:id="rId3"/>
              </a:rPr>
              <a:t>https://github.com/iterorganization/IMAS-Cpp</a:t>
            </a:r>
            <a:endParaRPr lang="en-GB" sz="15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500" dirty="0">
                <a:latin typeface="Consolas" panose="020B0609020204030204" pitchFamily="49" charset="0"/>
                <a:hlinkClick r:id="rId4"/>
              </a:rPr>
              <a:t>https://github.com/iterorganization/IMAS-Java</a:t>
            </a:r>
            <a:endParaRPr lang="en-GB" sz="15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500" dirty="0">
                <a:latin typeface="Consolas" panose="020B0609020204030204" pitchFamily="49" charset="0"/>
                <a:hlinkClick r:id="rId5"/>
              </a:rPr>
              <a:t>https://github.com/iterorganization/IMAS-MATLAB</a:t>
            </a:r>
            <a:endParaRPr lang="en-GB" sz="15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sz="700" dirty="0"/>
          </a:p>
          <a:p>
            <a:r>
              <a:rPr lang="en-GB" sz="1800" dirty="0"/>
              <a:t>Code generated from a given DD version</a:t>
            </a:r>
          </a:p>
          <a:p>
            <a:r>
              <a:rPr lang="en-GB" sz="1800" dirty="0"/>
              <a:t>Features full support of </a:t>
            </a:r>
            <a:r>
              <a:rPr lang="en-GB" sz="1800" dirty="0">
                <a:latin typeface="Consolas" panose="020B0609020204030204" pitchFamily="49" charset="0"/>
              </a:rPr>
              <a:t>IMAS-Core</a:t>
            </a:r>
            <a:r>
              <a:rPr lang="en-GB" sz="1800" dirty="0">
                <a:latin typeface="+mj-lt"/>
              </a:rPr>
              <a:t>, coordinate checks when writing, improved identifiers API (DD≥4.1)</a:t>
            </a:r>
          </a:p>
          <a:p>
            <a:r>
              <a:rPr lang="en-GB" sz="1800" dirty="0">
                <a:latin typeface="+mj-lt"/>
              </a:rPr>
              <a:t>IMAS-MATLAB soon available as a Toolbox</a:t>
            </a:r>
          </a:p>
          <a:p>
            <a:r>
              <a:rPr lang="en-GB" sz="1800" dirty="0"/>
              <a:t>Release and documentation from GitHub is WIP</a:t>
            </a:r>
          </a:p>
          <a:p>
            <a:endParaRPr lang="en-GB" sz="1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BCC32-4EF5-00C7-4D09-A71724C962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519724"/>
            <a:ext cx="768353" cy="671026"/>
          </a:xfrm>
          <a:prstGeom prst="rect">
            <a:avLst/>
          </a:prstGeom>
        </p:spPr>
      </p:pic>
      <p:sp>
        <p:nvSpPr>
          <p:cNvPr id="5" name="Right Bracket 4">
            <a:extLst>
              <a:ext uri="{FF2B5EF4-FFF2-40B4-BE49-F238E27FC236}">
                <a16:creationId xmlns:a16="http://schemas.microsoft.com/office/drawing/2014/main" id="{E767BE88-8882-27C8-B0EC-D6323416FE2D}"/>
              </a:ext>
            </a:extLst>
          </p:cNvPr>
          <p:cNvSpPr/>
          <p:nvPr/>
        </p:nvSpPr>
        <p:spPr bwMode="auto">
          <a:xfrm>
            <a:off x="5411821" y="1352550"/>
            <a:ext cx="74579" cy="990600"/>
          </a:xfrm>
          <a:prstGeom prst="rightBracke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C49775-90E8-3F62-9D11-B41C09E1B1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809750"/>
            <a:ext cx="481854" cy="167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F461FA-12CE-ACD2-4C6D-667AF9351B8A}"/>
              </a:ext>
            </a:extLst>
          </p:cNvPr>
          <p:cNvSpPr txBox="1"/>
          <p:nvPr/>
        </p:nvSpPr>
        <p:spPr>
          <a:xfrm>
            <a:off x="3551528" y="4842960"/>
            <a:ext cx="2040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n-lt"/>
              </a:rPr>
              <a:t>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P. Sawantdesai, D. Maroo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1534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4B56D79-41A6-61EF-7013-FC52214923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11711"/>
            <a:ext cx="3657600" cy="364712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1C9835-1E6B-D005-307C-BCF591B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84555"/>
            <a:ext cx="4038600" cy="438150"/>
          </a:xfrm>
        </p:spPr>
        <p:txBody>
          <a:bodyPr wrap="square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Outline</a:t>
            </a: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105CA-B90E-7C88-A299-802A91DED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504950"/>
            <a:ext cx="4876800" cy="306705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An overview of available IMAS software, their scope, license and other useful tips:</a:t>
            </a:r>
          </a:p>
          <a:p>
            <a:pPr>
              <a:lnSpc>
                <a:spcPct val="150000"/>
              </a:lnSpc>
            </a:pPr>
            <a:r>
              <a:rPr lang="en-US" dirty="0"/>
              <a:t>Physics applications</a:t>
            </a:r>
          </a:p>
          <a:p>
            <a:pPr>
              <a:lnSpc>
                <a:spcPct val="150000"/>
              </a:lnSpc>
            </a:pPr>
            <a:r>
              <a:rPr lang="en-US" dirty="0"/>
              <a:t>IMAS Data Dictionary</a:t>
            </a:r>
          </a:p>
          <a:p>
            <a:pPr>
              <a:lnSpc>
                <a:spcPct val="150000"/>
              </a:lnSpc>
            </a:pPr>
            <a:r>
              <a:rPr lang="en-US" dirty="0"/>
              <a:t>Supporting tools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12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2F62D3-489B-1B94-AF2F-5B61BFDED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646" y="3601818"/>
            <a:ext cx="2895600" cy="855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216561-CDD4-9020-F691-EEC8F3BFB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IDStools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782ED-54C6-6A7D-97FC-F842C9120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819150"/>
            <a:ext cx="6447817" cy="3642810"/>
          </a:xfrm>
        </p:spPr>
        <p:txBody>
          <a:bodyPr/>
          <a:lstStyle/>
          <a:p>
            <a:r>
              <a:rPr lang="en-US" sz="1800" dirty="0"/>
              <a:t>Scope: CLI toolbox in Python for quickly plot, explore and manipulate IDS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3"/>
              </a:rPr>
              <a:t>https://github.com/iterorganization/IDStools</a:t>
            </a:r>
            <a:r>
              <a:rPr lang="en-US" sz="1500" dirty="0">
                <a:latin typeface="Consolas" panose="020B0609020204030204" pitchFamily="49" charset="0"/>
              </a:rPr>
              <a:t> </a:t>
            </a:r>
            <a:r>
              <a:rPr lang="en-US" sz="1500" dirty="0">
                <a:latin typeface="+mj-lt"/>
              </a:rPr>
              <a:t>(LGPL)</a:t>
            </a:r>
          </a:p>
          <a:p>
            <a:pPr marL="0" indent="0">
              <a:buNone/>
            </a:pPr>
            <a:r>
              <a:rPr lang="en-GB" sz="1500" dirty="0">
                <a:latin typeface="Consolas" panose="020B0609020204030204" pitchFamily="49" charset="0"/>
                <a:hlinkClick r:id="rId4"/>
              </a:rPr>
              <a:t>https://imas-idstools.readthedocs.io</a:t>
            </a:r>
            <a:endParaRPr lang="en-GB" sz="18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500" dirty="0">
                <a:latin typeface="Consolas" panose="020B0609020204030204" pitchFamily="49" charset="0"/>
                <a:hlinkClick r:id="rId5"/>
              </a:rPr>
              <a:t>https://pypi.org/project/imas-idstools</a:t>
            </a:r>
            <a:r>
              <a:rPr lang="en-GB" sz="1500" dirty="0">
                <a:latin typeface="Consolas" panose="020B0609020204030204" pitchFamily="49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8229C-4E5E-DA4B-D325-D8DB554D5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685800"/>
            <a:ext cx="1941375" cy="2759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678B3F-4C78-4B0E-234C-CF5A596BC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743973"/>
            <a:ext cx="856981" cy="607309"/>
          </a:xfrm>
          <a:prstGeom prst="rect">
            <a:avLst/>
          </a:prstGeom>
          <a:ln w="6350">
            <a:solidFill>
              <a:srgbClr val="5F5F5F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EC571B-9A2B-77D5-1DA3-D21606A9D0A8}"/>
              </a:ext>
            </a:extLst>
          </p:cNvPr>
          <p:cNvSpPr txBox="1"/>
          <p:nvPr/>
        </p:nvSpPr>
        <p:spPr>
          <a:xfrm>
            <a:off x="3276600" y="4842960"/>
            <a:ext cx="22926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n-lt"/>
              </a:rPr>
              <a:t>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P. Sawantdesai, M. Schneider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CCE3E3-6C90-4C2A-F925-16E6AD176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2489470"/>
            <a:ext cx="3443603" cy="2353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759505-F00E-CA2D-1061-2226122149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5195" t="14692" r="7166" b="8458"/>
          <a:stretch>
            <a:fillRect/>
          </a:stretch>
        </p:blipFill>
        <p:spPr>
          <a:xfrm>
            <a:off x="3753396" y="2671053"/>
            <a:ext cx="2359552" cy="1981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110414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4D33F-6737-851D-101B-C732700B2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IMAS-</a:t>
            </a:r>
            <a:r>
              <a:rPr lang="en-US" dirty="0" err="1"/>
              <a:t>ParaView</a:t>
            </a:r>
            <a:endParaRPr lang="en-GB" dirty="0"/>
          </a:p>
        </p:txBody>
      </p:sp>
      <p:pic>
        <p:nvPicPr>
          <p:cNvPr id="4" name="Content Placeholder 12" descr="A red and yellow object with white spots&#10;&#10;AI-generated content may be incorrect.">
            <a:extLst>
              <a:ext uri="{FF2B5EF4-FFF2-40B4-BE49-F238E27FC236}">
                <a16:creationId xmlns:a16="http://schemas.microsoft.com/office/drawing/2014/main" id="{9742065B-054C-599C-144E-947CB1760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8800" y="819150"/>
            <a:ext cx="3443735" cy="196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95922E-F949-F0B7-88B0-223FAD2D9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12964" r="1641" b="1111"/>
          <a:stretch>
            <a:fillRect/>
          </a:stretch>
        </p:blipFill>
        <p:spPr>
          <a:xfrm>
            <a:off x="4967735" y="2876550"/>
            <a:ext cx="4114800" cy="21696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619B4-93AD-6816-7BD8-F7E643E30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2950"/>
            <a:ext cx="5334000" cy="4114800"/>
          </a:xfrm>
        </p:spPr>
        <p:txBody>
          <a:bodyPr/>
          <a:lstStyle/>
          <a:p>
            <a:r>
              <a:rPr lang="en-US" sz="1800" dirty="0"/>
              <a:t>Scope: a </a:t>
            </a:r>
            <a:r>
              <a:rPr lang="en-US" sz="1800" dirty="0" err="1"/>
              <a:t>ParaView</a:t>
            </a:r>
            <a:r>
              <a:rPr lang="en-US" sz="1800" dirty="0"/>
              <a:t> plugin that convert several IDS data types in VTK, to build complex visualization pipelines in 2D or 3D</a:t>
            </a:r>
          </a:p>
          <a:p>
            <a:pPr marL="0" indent="0">
              <a:buNone/>
            </a:pPr>
            <a:endParaRPr lang="en-US" sz="600" dirty="0"/>
          </a:p>
          <a:p>
            <a:pPr marL="0" indent="0" algn="l">
              <a:buNone/>
            </a:pPr>
            <a:r>
              <a:rPr lang="en-US" sz="1500" dirty="0">
                <a:latin typeface="Consolas" panose="020B0609020204030204" pitchFamily="49" charset="0"/>
                <a:hlinkClick r:id="rId4"/>
              </a:rPr>
              <a:t>https://github.com/iterorganization/IMAS-ParaView</a:t>
            </a:r>
            <a:endParaRPr lang="en-US" sz="1500" dirty="0">
              <a:latin typeface="Consolas" panose="020B0609020204030204" pitchFamily="49" charset="0"/>
            </a:endParaRPr>
          </a:p>
          <a:p>
            <a:pPr marL="0" indent="0" algn="l">
              <a:buNone/>
            </a:pPr>
            <a:r>
              <a:rPr lang="en-US" sz="1500" dirty="0">
                <a:latin typeface="Consolas" panose="020B0609020204030204" pitchFamily="49" charset="0"/>
                <a:hlinkClick r:id="rId5"/>
              </a:rPr>
              <a:t>https://imas-paraview.readthedocs.io</a:t>
            </a:r>
            <a:endParaRPr lang="en-US" sz="1500" dirty="0">
              <a:latin typeface="Consolas" panose="020B0609020204030204" pitchFamily="49" charset="0"/>
            </a:endParaRPr>
          </a:p>
          <a:p>
            <a:pPr marL="0" indent="0" algn="l">
              <a:buNone/>
            </a:pPr>
            <a:r>
              <a:rPr lang="en-US" sz="1500" dirty="0">
                <a:latin typeface="Consolas" panose="020B0609020204030204" pitchFamily="49" charset="0"/>
                <a:hlinkClick r:id="rId6"/>
              </a:rPr>
              <a:t>https://pypi.org/project/imas-paraview</a:t>
            </a:r>
            <a:endParaRPr lang="en-US" sz="18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700" dirty="0"/>
          </a:p>
          <a:p>
            <a:r>
              <a:rPr lang="en-US" sz="1800" dirty="0"/>
              <a:t>Features various readers and filter</a:t>
            </a:r>
          </a:p>
          <a:p>
            <a:pPr lvl="1"/>
            <a:r>
              <a:rPr lang="en-US" sz="1600" dirty="0"/>
              <a:t>GGD, JOREK (Bezier FEM)</a:t>
            </a:r>
          </a:p>
          <a:p>
            <a:pPr lvl="1"/>
            <a:r>
              <a:rPr lang="en-US" sz="1600" dirty="0"/>
              <a:t>MD (</a:t>
            </a:r>
            <a:r>
              <a:rPr lang="en-US" sz="1600" dirty="0" err="1"/>
              <a:t>LoS</a:t>
            </a:r>
            <a:r>
              <a:rPr lang="en-US" sz="1600" dirty="0"/>
              <a:t>, beam, position, wall, axisymmetric geometry, non-axisymmetric coils)</a:t>
            </a:r>
          </a:p>
          <a:p>
            <a:pPr lvl="1"/>
            <a:r>
              <a:rPr lang="en-US" sz="1600" dirty="0"/>
              <a:t>1D/2D profiles, time trace</a:t>
            </a:r>
          </a:p>
          <a:p>
            <a:pPr marL="0" indent="0">
              <a:buNone/>
            </a:pPr>
            <a:endParaRPr lang="en-US" sz="600" dirty="0"/>
          </a:p>
          <a:p>
            <a:pPr algn="l"/>
            <a:r>
              <a:rPr lang="en-GB" sz="1800" dirty="0"/>
              <a:t>CLI tool to convert GGD ↔ VTK</a:t>
            </a:r>
            <a:br>
              <a:rPr lang="en-GB" sz="1800" dirty="0"/>
            </a:br>
            <a:r>
              <a:rPr lang="en-GB" sz="1400" dirty="0">
                <a:latin typeface="Consolas" panose="020B0609020204030204" pitchFamily="49" charset="0"/>
              </a:rPr>
              <a:t>ggd2vtk imas:hdf5?path=./</a:t>
            </a:r>
            <a:r>
              <a:rPr lang="en-GB" sz="1400" dirty="0" err="1">
                <a:latin typeface="Consolas" panose="020B0609020204030204" pitchFamily="49" charset="0"/>
              </a:rPr>
              <a:t>db#mhd</a:t>
            </a:r>
            <a:r>
              <a:rPr lang="en-GB" sz="1400" dirty="0">
                <a:latin typeface="Consolas" panose="020B0609020204030204" pitchFamily="49" charset="0"/>
              </a:rPr>
              <a:t> </a:t>
            </a:r>
            <a:r>
              <a:rPr lang="en-GB" sz="1400" dirty="0" err="1">
                <a:latin typeface="Consolas" panose="020B0609020204030204" pitchFamily="49" charset="0"/>
              </a:rPr>
              <a:t>output_dir</a:t>
            </a:r>
            <a:endParaRPr lang="en-GB" sz="1400" dirty="0"/>
          </a:p>
          <a:p>
            <a:endParaRPr lang="en-GB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F4B7E-40B4-F347-2CEF-07F1333DD300}"/>
              </a:ext>
            </a:extLst>
          </p:cNvPr>
          <p:cNvSpPr txBox="1"/>
          <p:nvPr/>
        </p:nvSpPr>
        <p:spPr>
          <a:xfrm>
            <a:off x="1524000" y="4857750"/>
            <a:ext cx="35317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n-lt"/>
              </a:rPr>
              <a:t>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P. Abreu,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D.v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.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Vugt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, S.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Blockhuizen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, M. Sebregts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C31134-0237-3E8A-C714-DF8353962B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38350"/>
            <a:ext cx="347138" cy="1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22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E2AB8-26C5-B738-B459-9FADA8A4A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66E2-BAB7-3120-FC21-D95C4D9E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iWrap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63463-8A07-2AAF-CB41-0BAFC43F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19150"/>
            <a:ext cx="5715000" cy="2362200"/>
          </a:xfrm>
        </p:spPr>
        <p:txBody>
          <a:bodyPr/>
          <a:lstStyle/>
          <a:p>
            <a:r>
              <a:rPr lang="en-US" sz="1800" dirty="0"/>
              <a:t>Scope: generate standardized IMAS Python actors from Fortran/C++/Java codes, for rapid prototyping of workflows (imperative)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GB" sz="1500" dirty="0">
                <a:latin typeface="Consolas" panose="020B0609020204030204" pitchFamily="49" charset="0"/>
                <a:hlinkClick r:id="rId2"/>
              </a:rPr>
              <a:t>https://github.com/iterorganization/iWrap</a:t>
            </a:r>
            <a:r>
              <a:rPr lang="en-GB" sz="1500" dirty="0"/>
              <a:t> (LGPL)</a:t>
            </a:r>
          </a:p>
          <a:p>
            <a:pPr marL="0" indent="0">
              <a:buNone/>
            </a:pPr>
            <a:endParaRPr lang="en-GB" sz="700" dirty="0"/>
          </a:p>
          <a:p>
            <a:r>
              <a:rPr lang="en-GB" sz="1800" dirty="0"/>
              <a:t>Features native code description via a GUI (or </a:t>
            </a:r>
            <a:r>
              <a:rPr lang="en-GB" sz="1800" dirty="0" err="1"/>
              <a:t>Yaml</a:t>
            </a:r>
            <a:r>
              <a:rPr lang="en-GB" sz="1800" dirty="0"/>
              <a:t>), code specific parameters (XML), call from the library or standalone exec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1AB0F-7214-77E4-8948-3F1657631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96958"/>
            <a:ext cx="2996999" cy="29415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F7DB95-3487-EA8C-D5C3-1E72798C8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394" y="3105150"/>
            <a:ext cx="3027405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50FD42-4E3A-A8F6-49C2-BC1008DA5A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02478"/>
            <a:ext cx="523513" cy="457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EF626D-0C12-B088-C971-F0B4D901078D}"/>
              </a:ext>
            </a:extLst>
          </p:cNvPr>
          <p:cNvSpPr txBox="1">
            <a:spLocks/>
          </p:cNvSpPr>
          <p:nvPr/>
        </p:nvSpPr>
        <p:spPr bwMode="auto">
          <a:xfrm>
            <a:off x="304800" y="3028950"/>
            <a:ext cx="4876800" cy="153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en-GB" sz="700" kern="0" dirty="0"/>
          </a:p>
          <a:p>
            <a:r>
              <a:rPr lang="en-GB" sz="1800" kern="0" dirty="0"/>
              <a:t>Can generate simple MUSCLE3 actors in Python, C++ and Fortran</a:t>
            </a:r>
          </a:p>
          <a:p>
            <a:pPr marL="0" indent="0">
              <a:buNone/>
            </a:pPr>
            <a:endParaRPr lang="en-GB" sz="700" kern="0" dirty="0"/>
          </a:p>
          <a:p>
            <a:r>
              <a:rPr lang="en-GB" sz="1800" kern="0" dirty="0"/>
              <a:t>V2 is WIP and will use IMAS-Python API and integrate the MUSCLE3 plugin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2CA8F-8E54-1D6F-7CED-2885C0BAC149}"/>
              </a:ext>
            </a:extLst>
          </p:cNvPr>
          <p:cNvSpPr txBox="1"/>
          <p:nvPr/>
        </p:nvSpPr>
        <p:spPr>
          <a:xfrm>
            <a:off x="1964107" y="4811208"/>
            <a:ext cx="2597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n-lt"/>
              </a:rPr>
              <a:t>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B. Palak, J. Wasik, P. Sawantdesai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6803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A2616-C6DF-B511-CD8F-57D9850F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SimDB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1F264-E0EF-481E-EBF9-AD23390AA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742950"/>
            <a:ext cx="8707609" cy="1524000"/>
          </a:xfrm>
        </p:spPr>
        <p:txBody>
          <a:bodyPr/>
          <a:lstStyle/>
          <a:p>
            <a:r>
              <a:rPr lang="en-US" sz="1800" dirty="0"/>
              <a:t>Scope: a client-server infrastructure to catalogue and search IMAS simulations</a:t>
            </a:r>
          </a:p>
          <a:p>
            <a:pPr marL="0" indent="0">
              <a:buNone/>
            </a:pPr>
            <a:endParaRPr lang="en-US" sz="600" dirty="0"/>
          </a:p>
          <a:p>
            <a:pPr marL="0" indent="0" algn="l">
              <a:buNone/>
            </a:pPr>
            <a:r>
              <a:rPr lang="en-US" sz="1500" dirty="0">
                <a:latin typeface="Consolas" panose="020B0609020204030204" pitchFamily="49" charset="0"/>
                <a:hlinkClick r:id="rId2"/>
              </a:rPr>
              <a:t>https://github.com/iterorganization/SimDB</a:t>
            </a:r>
            <a:r>
              <a:rPr lang="en-US" sz="1500" dirty="0">
                <a:latin typeface="Consolas" panose="020B0609020204030204" pitchFamily="49" charset="0"/>
              </a:rPr>
              <a:t> </a:t>
            </a:r>
            <a:r>
              <a:rPr lang="en-US" sz="1500" dirty="0">
                <a:latin typeface="+mj-lt"/>
              </a:rPr>
              <a:t>(LGPL)</a:t>
            </a:r>
          </a:p>
          <a:p>
            <a:pPr marL="0" indent="0" algn="l">
              <a:buNone/>
            </a:pPr>
            <a:r>
              <a:rPr lang="en-US" sz="1500" dirty="0">
                <a:latin typeface="Consolas" panose="020B0609020204030204" pitchFamily="49" charset="0"/>
                <a:hlinkClick r:id="rId3"/>
              </a:rPr>
              <a:t>https://simdb.readthedocs.io</a:t>
            </a:r>
            <a:endParaRPr lang="en-GB" sz="1500" dirty="0">
              <a:latin typeface="Consolas" panose="020B0609020204030204" pitchFamily="49" charset="0"/>
            </a:endParaRPr>
          </a:p>
          <a:p>
            <a:pPr marL="0" indent="0" algn="l">
              <a:buNone/>
            </a:pPr>
            <a:r>
              <a:rPr lang="en-US" sz="1500" dirty="0">
                <a:latin typeface="Consolas" panose="020B0609020204030204" pitchFamily="49" charset="0"/>
                <a:hlinkClick r:id="rId4"/>
              </a:rPr>
              <a:t>https://pypi.org/project/imas-simdb</a:t>
            </a:r>
            <a:endParaRPr lang="en-US" sz="15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B2D14E-8A0D-2D8C-4620-2F1DD45E81D4}"/>
              </a:ext>
            </a:extLst>
          </p:cNvPr>
          <p:cNvSpPr txBox="1"/>
          <p:nvPr/>
        </p:nvSpPr>
        <p:spPr>
          <a:xfrm>
            <a:off x="1981200" y="4857750"/>
            <a:ext cx="27045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n-lt"/>
              </a:rPr>
              <a:t>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J. Hollocombe, D. Maroo, Y. de Jong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8583F-5E0A-0F8C-F7F5-C0C59F666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588" y="1276350"/>
            <a:ext cx="3150620" cy="1143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8A3968-E1ED-379A-A5EA-F8C72F814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263" y="2495550"/>
            <a:ext cx="4316737" cy="264795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F072C1C-2E80-CE40-F3F3-AFC0B7783BB6}"/>
              </a:ext>
            </a:extLst>
          </p:cNvPr>
          <p:cNvSpPr txBox="1">
            <a:spLocks/>
          </p:cNvSpPr>
          <p:nvPr/>
        </p:nvSpPr>
        <p:spPr bwMode="auto">
          <a:xfrm>
            <a:off x="228599" y="2115964"/>
            <a:ext cx="4495802" cy="243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US" sz="600" kern="0" dirty="0"/>
          </a:p>
          <a:p>
            <a:r>
              <a:rPr lang="en-US" sz="1800" kern="0" dirty="0"/>
              <a:t>Features a CLI client to ingest/list/query simulations, push/pull from remote</a:t>
            </a:r>
          </a:p>
          <a:p>
            <a:pPr lvl="1"/>
            <a:r>
              <a:rPr lang="en-US" sz="1600" kern="0" dirty="0"/>
              <a:t>Track simulation inputs + outputs</a:t>
            </a:r>
          </a:p>
          <a:p>
            <a:pPr lvl="1"/>
            <a:r>
              <a:rPr lang="en-US" sz="1600" kern="0" dirty="0"/>
              <a:t>Queries metadata based on summary IDS (DD4) are automatically collected</a:t>
            </a:r>
          </a:p>
          <a:p>
            <a:pPr marL="0" indent="0">
              <a:buNone/>
            </a:pPr>
            <a:endParaRPr lang="en-US" sz="600" kern="0" dirty="0"/>
          </a:p>
          <a:p>
            <a:r>
              <a:rPr lang="en-GB" sz="1800" kern="0" dirty="0"/>
              <a:t>Web frontend with </a:t>
            </a:r>
            <a:r>
              <a:rPr lang="en-GB" sz="1800" kern="0" dirty="0" err="1">
                <a:latin typeface="Consolas" panose="020B0609020204030204" pitchFamily="49" charset="0"/>
                <a:hlinkClick r:id="rId7"/>
              </a:rPr>
              <a:t>SimDB</a:t>
            </a:r>
            <a:r>
              <a:rPr lang="en-GB" sz="1800" kern="0" dirty="0">
                <a:latin typeface="Consolas" panose="020B0609020204030204" pitchFamily="49" charset="0"/>
                <a:hlinkClick r:id="rId7"/>
              </a:rPr>
              <a:t>-Dashboard</a:t>
            </a:r>
            <a:endParaRPr lang="en-GB" sz="1800" kern="0" dirty="0">
              <a:latin typeface="Consolas" panose="020B0609020204030204" pitchFamily="49" charset="0"/>
            </a:endParaRPr>
          </a:p>
          <a:p>
            <a:pPr lvl="1"/>
            <a:r>
              <a:rPr lang="en-GB" sz="1600" kern="0" dirty="0">
                <a:latin typeface="+mj-lt"/>
              </a:rPr>
              <a:t>ITER scenarios at </a:t>
            </a:r>
            <a:r>
              <a:rPr lang="en-GB" sz="1600" kern="0" dirty="0">
                <a:latin typeface="Consolas" panose="020B0609020204030204" pitchFamily="49" charset="0"/>
                <a:hlinkClick r:id="rId8"/>
              </a:rPr>
              <a:t>simdb.iter.org</a:t>
            </a:r>
            <a:endParaRPr lang="en-GB" sz="1600" kern="0" dirty="0"/>
          </a:p>
        </p:txBody>
      </p:sp>
    </p:spTree>
    <p:extLst>
      <p:ext uri="{BB962C8B-B14F-4D97-AF65-F5344CB8AC3E}">
        <p14:creationId xmlns:p14="http://schemas.microsoft.com/office/powerpoint/2010/main" val="4136132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4B90547-CDE6-83E0-9FEB-EC8602D12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97198"/>
            <a:ext cx="2590800" cy="2583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C9CFEE-44D0-E109-ADF3-3BFB2AB16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895350"/>
            <a:ext cx="4191000" cy="438150"/>
          </a:xfrm>
        </p:spPr>
        <p:txBody>
          <a:bodyPr/>
          <a:lstStyle/>
          <a:p>
            <a:pPr algn="l"/>
            <a:r>
              <a:rPr lang="en-US" dirty="0"/>
              <a:t>Wrap up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B0FC2-D6FC-370B-EA3E-A4049AA2C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04950"/>
            <a:ext cx="8534400" cy="3124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Most IMAS tools are now open-source </a:t>
            </a:r>
          </a:p>
          <a:p>
            <a:pPr>
              <a:lnSpc>
                <a:spcPct val="150000"/>
              </a:lnSpc>
            </a:pPr>
            <a:r>
              <a:rPr lang="en-US" dirty="0"/>
              <a:t>Available tools covers a wide range of needs</a:t>
            </a:r>
          </a:p>
          <a:p>
            <a:pPr>
              <a:lnSpc>
                <a:spcPct val="150000"/>
              </a:lnSpc>
            </a:pPr>
            <a:r>
              <a:rPr lang="en-US" dirty="0"/>
              <a:t>These slides will help finding relevant tools, until IMAS-tutorial improves</a:t>
            </a:r>
          </a:p>
          <a:p>
            <a:pPr>
              <a:lnSpc>
                <a:spcPct val="150000"/>
              </a:lnSpc>
            </a:pPr>
            <a:r>
              <a:rPr lang="en-US" dirty="0"/>
              <a:t>Applications are being open-sourced, takes time as BIP are scattered</a:t>
            </a:r>
          </a:p>
          <a:p>
            <a:pPr>
              <a:lnSpc>
                <a:spcPct val="150000"/>
              </a:lnSpc>
            </a:pPr>
            <a:r>
              <a:rPr lang="en-US" dirty="0"/>
              <a:t>Training may be available in the documentation of each tool</a:t>
            </a:r>
          </a:p>
          <a:p>
            <a:pPr>
              <a:lnSpc>
                <a:spcPct val="150000"/>
              </a:lnSpc>
            </a:pPr>
            <a:r>
              <a:rPr lang="en-GB" dirty="0"/>
              <a:t>Find other IMAS software by searching for </a:t>
            </a:r>
            <a:r>
              <a:rPr lang="en-GB" dirty="0">
                <a:hlinkClick r:id="rId3"/>
              </a:rPr>
              <a:t>#fusion #imas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2460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2957C-B181-D24C-C005-2DBEBFE51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IBEX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0ABC80-7E80-CF53-8829-DC9E26CEB329}"/>
              </a:ext>
            </a:extLst>
          </p:cNvPr>
          <p:cNvSpPr txBox="1">
            <a:spLocks/>
          </p:cNvSpPr>
          <p:nvPr/>
        </p:nvSpPr>
        <p:spPr bwMode="auto">
          <a:xfrm>
            <a:off x="228600" y="742950"/>
            <a:ext cx="7620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kern="0" dirty="0"/>
              <a:t>A new generic data exploration and visualization tool (replace Viz) </a:t>
            </a:r>
          </a:p>
          <a:p>
            <a:pPr algn="l"/>
            <a:r>
              <a:rPr lang="en-US" sz="1600" kern="0" dirty="0"/>
              <a:t>React/JS frontend </a:t>
            </a:r>
            <a:br>
              <a:rPr lang="en-US" sz="1600" kern="0" dirty="0"/>
            </a:br>
            <a:r>
              <a:rPr lang="en-US" sz="1400" kern="0" dirty="0"/>
              <a:t>(towards web app)</a:t>
            </a:r>
            <a:r>
              <a:rPr lang="en-US" sz="1600" kern="0" dirty="0"/>
              <a:t> </a:t>
            </a:r>
          </a:p>
          <a:p>
            <a:pPr algn="l"/>
            <a:r>
              <a:rPr lang="en-US" sz="1600" kern="0" dirty="0"/>
              <a:t>Python backend</a:t>
            </a:r>
          </a:p>
          <a:p>
            <a:r>
              <a:rPr lang="en-US" sz="1600" kern="0" dirty="0"/>
              <a:t>Compose plot canvas</a:t>
            </a:r>
          </a:p>
          <a:p>
            <a:r>
              <a:rPr lang="en-US" sz="1600" kern="0" dirty="0"/>
              <a:t>Render raw, 1D, 2D</a:t>
            </a:r>
          </a:p>
          <a:p>
            <a:r>
              <a:rPr lang="en-US" sz="1600" kern="0" dirty="0"/>
              <a:t>Slice in </a:t>
            </a:r>
            <a:r>
              <a:rPr lang="en-US" sz="1600" kern="0" dirty="0" err="1"/>
              <a:t>nD</a:t>
            </a:r>
            <a:r>
              <a:rPr lang="en-US" sz="1600" kern="0" dirty="0"/>
              <a:t> array</a:t>
            </a:r>
          </a:p>
          <a:p>
            <a:r>
              <a:rPr lang="en-US" sz="1600" kern="0" dirty="0"/>
              <a:t>Explore IDS structure</a:t>
            </a:r>
          </a:p>
          <a:p>
            <a:r>
              <a:rPr lang="en-US" sz="1600" kern="0" dirty="0"/>
              <a:t>Geometric features (MD)</a:t>
            </a:r>
          </a:p>
          <a:p>
            <a:pPr algn="l"/>
            <a:r>
              <a:rPr lang="en-US" sz="1600" kern="0" dirty="0"/>
              <a:t>Operations on data</a:t>
            </a:r>
            <a:br>
              <a:rPr lang="en-US" sz="1600" kern="0" dirty="0"/>
            </a:br>
            <a:r>
              <a:rPr lang="en-US" sz="1400" kern="0" dirty="0"/>
              <a:t>(normalizing, smoothing,</a:t>
            </a:r>
            <a:br>
              <a:rPr lang="en-US" sz="1400" kern="0" dirty="0"/>
            </a:br>
            <a:r>
              <a:rPr lang="en-US" sz="1400" kern="0" dirty="0"/>
              <a:t>filtering, denoising, offset…)</a:t>
            </a:r>
          </a:p>
          <a:p>
            <a:pPr algn="l"/>
            <a:endParaRPr lang="en-US" sz="1400" kern="0" dirty="0"/>
          </a:p>
          <a:p>
            <a:pPr marL="0" indent="0" algn="l">
              <a:buFontTx/>
              <a:buNone/>
            </a:pPr>
            <a:r>
              <a:rPr lang="en-US" sz="1600" b="1" kern="0" dirty="0">
                <a:solidFill>
                  <a:srgbClr val="0066FF"/>
                </a:solidFill>
                <a:sym typeface="Wingdings" panose="05000000000000000000" pitchFamily="2" charset="2"/>
              </a:rPr>
              <a:t> Release end</a:t>
            </a:r>
            <a:r>
              <a:rPr lang="en-US" sz="1600" b="1" kern="0" dirty="0">
                <a:solidFill>
                  <a:srgbClr val="0066FF"/>
                </a:solidFill>
              </a:rPr>
              <a:t> 2025</a:t>
            </a:r>
            <a:endParaRPr lang="en-US" sz="1800" kern="0" dirty="0"/>
          </a:p>
          <a:p>
            <a:endParaRPr lang="en-GB" sz="180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264C1-99DD-7F6C-1EBE-37A01B240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483" y="1159557"/>
            <a:ext cx="6142517" cy="359847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678AC13-C250-C68F-589B-1185242BA1E2}"/>
              </a:ext>
            </a:extLst>
          </p:cNvPr>
          <p:cNvCxnSpPr/>
          <p:nvPr/>
        </p:nvCxnSpPr>
        <p:spPr bwMode="auto">
          <a:xfrm>
            <a:off x="2209800" y="2647950"/>
            <a:ext cx="2057400" cy="76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8393ED-D592-F44B-2FA4-CC42CD72EEAD}"/>
              </a:ext>
            </a:extLst>
          </p:cNvPr>
          <p:cNvCxnSpPr/>
          <p:nvPr/>
        </p:nvCxnSpPr>
        <p:spPr bwMode="auto">
          <a:xfrm flipV="1">
            <a:off x="2667000" y="1677647"/>
            <a:ext cx="2743200" cy="3607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1D0EC6-7BD9-873F-F45A-87CA7F864489}"/>
              </a:ext>
            </a:extLst>
          </p:cNvPr>
          <p:cNvCxnSpPr/>
          <p:nvPr/>
        </p:nvCxnSpPr>
        <p:spPr bwMode="auto">
          <a:xfrm>
            <a:off x="2667000" y="2952751"/>
            <a:ext cx="685800" cy="3809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 descr="A red triangle sign with a black and yellow triangle and a black background&#10;&#10;AI-generated content may be incorrect.">
            <a:extLst>
              <a:ext uri="{FF2B5EF4-FFF2-40B4-BE49-F238E27FC236}">
                <a16:creationId xmlns:a16="http://schemas.microsoft.com/office/drawing/2014/main" id="{D9A4453D-67C6-F1AD-D46D-2CB802428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97" y="2564355"/>
            <a:ext cx="1122406" cy="980235"/>
          </a:xfrm>
          <a:prstGeom prst="rect">
            <a:avLst/>
          </a:prstGeom>
        </p:spPr>
      </p:pic>
      <p:pic>
        <p:nvPicPr>
          <p:cNvPr id="10" name="Picture 9" descr="A green and black logo&#10;&#10;AI-generated content may be incorrect.">
            <a:extLst>
              <a:ext uri="{FF2B5EF4-FFF2-40B4-BE49-F238E27FC236}">
                <a16:creationId xmlns:a16="http://schemas.microsoft.com/office/drawing/2014/main" id="{8FE720B9-9892-23E2-83AB-D1968FEB5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97" y="847261"/>
            <a:ext cx="523103" cy="18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48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279CB-4FF7-B26D-91C0-3E6D9BDD1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IMAS-Validator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498C4-0130-802C-BED0-B81EAB8DD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424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18532-88F3-D096-BE35-48747390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Waveform-Editor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260F1-FDB5-836E-68BA-0314D01DD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039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404AC94-FA12-0CF9-B18C-1E0A3C3A0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6FF90-6EC4-6266-3881-2CAFEF9F7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MUSCLE3</a:t>
            </a:r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1BD837-04F2-0D62-CF47-F91CFD719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003581"/>
              </p:ext>
            </p:extLst>
          </p:nvPr>
        </p:nvGraphicFramePr>
        <p:xfrm>
          <a:off x="6553200" y="1355635"/>
          <a:ext cx="2438401" cy="89286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64714">
                  <a:extLst>
                    <a:ext uri="{9D8B030D-6E8A-4147-A177-3AD203B41FA5}">
                      <a16:colId xmlns:a16="http://schemas.microsoft.com/office/drawing/2014/main" val="2007227267"/>
                    </a:ext>
                  </a:extLst>
                </a:gridCol>
                <a:gridCol w="2073687">
                  <a:extLst>
                    <a:ext uri="{9D8B030D-6E8A-4147-A177-3AD203B41FA5}">
                      <a16:colId xmlns:a16="http://schemas.microsoft.com/office/drawing/2014/main" val="1560932151"/>
                    </a:ext>
                  </a:extLst>
                </a:gridCol>
              </a:tblGrid>
              <a:tr h="201763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err="1"/>
                        <a:t>f</a:t>
                      </a:r>
                      <a:r>
                        <a:rPr lang="en-US" sz="800" b="1" baseline="-25000" dirty="0" err="1"/>
                        <a:t>init</a:t>
                      </a:r>
                      <a:endParaRPr lang="en-US" sz="800" b="1" dirty="0">
                        <a:latin typeface="Consolas" panose="020B0609020204030204" pitchFamily="49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model initialization step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9206067"/>
                  </a:ext>
                </a:extLst>
              </a:tr>
              <a:tr h="201763"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O</a:t>
                      </a:r>
                      <a:r>
                        <a:rPr lang="en-US" sz="800" b="1" baseline="-25000"/>
                        <a:t>i</a:t>
                      </a:r>
                      <a:endParaRPr lang="en-US" sz="800" b="1" baseline="-25000">
                        <a:latin typeface="Consolas" panose="020B0609020204030204" pitchFamily="49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intermediate state observation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0998536"/>
                  </a:ext>
                </a:extLst>
              </a:tr>
              <a:tr h="201763"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S</a:t>
                      </a:r>
                      <a:endParaRPr lang="en-US" sz="800" b="1">
                        <a:latin typeface="Consolas" panose="020B0609020204030204" pitchFamily="49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state update (timestep)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1915263"/>
                  </a:ext>
                </a:extLst>
              </a:tr>
              <a:tr h="252780"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O</a:t>
                      </a:r>
                      <a:r>
                        <a:rPr lang="en-US" sz="800" b="1" baseline="-25000"/>
                        <a:t>f</a:t>
                      </a:r>
                      <a:endParaRPr lang="en-US" sz="800" b="1" baseline="-25000">
                        <a:latin typeface="Consolas" panose="020B0609020204030204" pitchFamily="49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final state observation (end of time scale)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969051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020B3CB-F11A-4F20-83F4-9F93678F1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295814"/>
            <a:ext cx="2467393" cy="8580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33D77A-6FB9-2460-A817-777D3CC2F0D3}"/>
              </a:ext>
            </a:extLst>
          </p:cNvPr>
          <p:cNvGrpSpPr/>
          <p:nvPr/>
        </p:nvGrpSpPr>
        <p:grpSpPr>
          <a:xfrm>
            <a:off x="6172200" y="3201202"/>
            <a:ext cx="2301303" cy="930406"/>
            <a:chOff x="5911711" y="3205914"/>
            <a:chExt cx="2606103" cy="10364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33B27-8C73-F125-596E-A5DCA5EEC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763" b="1"/>
            <a:stretch/>
          </p:blipFill>
          <p:spPr>
            <a:xfrm>
              <a:off x="5911711" y="3205914"/>
              <a:ext cx="2606103" cy="103640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1819BD-7287-2064-69C9-AB9E7A22F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6688" y="3205914"/>
              <a:ext cx="428685" cy="24768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14ADEA-D5F1-85FA-70D8-7F786617B213}"/>
              </a:ext>
            </a:extLst>
          </p:cNvPr>
          <p:cNvGrpSpPr/>
          <p:nvPr/>
        </p:nvGrpSpPr>
        <p:grpSpPr>
          <a:xfrm>
            <a:off x="6484801" y="4217714"/>
            <a:ext cx="2125799" cy="752094"/>
            <a:chOff x="5070834" y="3867150"/>
            <a:chExt cx="2292093" cy="8382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30BFF2-221A-8DB1-9C53-59A673E7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9733" t="23611"/>
            <a:stretch/>
          </p:blipFill>
          <p:spPr>
            <a:xfrm>
              <a:off x="5070834" y="3867150"/>
              <a:ext cx="1634765" cy="8382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24889B-27E1-D7DB-4F18-80A944D24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29400" y="4171950"/>
              <a:ext cx="733527" cy="238158"/>
            </a:xfrm>
            <a:prstGeom prst="rect">
              <a:avLst/>
            </a:prstGeom>
          </p:spPr>
        </p:pic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766ACA-1ED4-FA06-3895-D7A5FE77E928}"/>
              </a:ext>
            </a:extLst>
          </p:cNvPr>
          <p:cNvSpPr txBox="1">
            <a:spLocks/>
          </p:cNvSpPr>
          <p:nvPr/>
        </p:nvSpPr>
        <p:spPr bwMode="auto">
          <a:xfrm>
            <a:off x="228601" y="1885950"/>
            <a:ext cx="5864468" cy="316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MMSF theory</a:t>
            </a:r>
          </a:p>
          <a:p>
            <a:pPr lvl="1"/>
            <a:r>
              <a:rPr lang="en-US" sz="1400" kern="0" dirty="0"/>
              <a:t>A model is described by a </a:t>
            </a:r>
            <a:r>
              <a:rPr lang="en-US" sz="1400" b="1" kern="0" dirty="0" err="1"/>
              <a:t>Submodel</a:t>
            </a:r>
            <a:r>
              <a:rPr lang="en-US" sz="1400" b="1" kern="0" dirty="0"/>
              <a:t> Execution Loop </a:t>
            </a:r>
          </a:p>
          <a:p>
            <a:pPr lvl="1"/>
            <a:r>
              <a:rPr lang="en-US" sz="1400" kern="0" dirty="0"/>
              <a:t>And a scale separation map (time &amp; space)</a:t>
            </a:r>
          </a:p>
          <a:p>
            <a:pPr lvl="1"/>
            <a:r>
              <a:rPr lang="en-US" sz="1400" kern="0" dirty="0"/>
              <a:t>It defines a set of 3 possible </a:t>
            </a:r>
            <a:r>
              <a:rPr lang="en-US" sz="1400" b="1" kern="0" dirty="0"/>
              <a:t>coupling templates </a:t>
            </a:r>
            <a:r>
              <a:rPr lang="en-US" sz="1400" kern="0" dirty="0"/>
              <a:t>that are sufficient to describe all multiscale models</a:t>
            </a:r>
          </a:p>
          <a:p>
            <a:pPr marL="0" indent="0">
              <a:buNone/>
            </a:pPr>
            <a:endParaRPr lang="en-US" sz="700" kern="0" dirty="0"/>
          </a:p>
          <a:p>
            <a:r>
              <a:rPr lang="en-US" sz="1600" kern="0" dirty="0"/>
              <a:t>MUSCLE3 library provide an API</a:t>
            </a:r>
          </a:p>
          <a:p>
            <a:pPr lvl="1"/>
            <a:r>
              <a:rPr lang="en-US" sz="1400" kern="0" dirty="0"/>
              <a:t>That provide port operators </a:t>
            </a:r>
            <a:r>
              <a:rPr lang="en-US" sz="1400" kern="0" dirty="0" err="1">
                <a:latin typeface="Consolas" panose="020B0609020204030204" pitchFamily="49" charset="0"/>
              </a:rPr>
              <a:t>f</a:t>
            </a:r>
            <a:r>
              <a:rPr lang="en-US" sz="1400" kern="0" baseline="-25000" dirty="0" err="1">
                <a:latin typeface="Consolas" panose="020B0609020204030204" pitchFamily="49" charset="0"/>
              </a:rPr>
              <a:t>init</a:t>
            </a:r>
            <a:r>
              <a:rPr lang="en-US" sz="1400" kern="0" dirty="0"/>
              <a:t>, </a:t>
            </a:r>
            <a:r>
              <a:rPr lang="en-US" sz="1400" kern="0" dirty="0">
                <a:latin typeface="Consolas" panose="020B0609020204030204" pitchFamily="49" charset="0"/>
              </a:rPr>
              <a:t>O</a:t>
            </a:r>
            <a:r>
              <a:rPr lang="en-US" sz="1400" kern="0" baseline="-25000" dirty="0">
                <a:latin typeface="Consolas" panose="020B0609020204030204" pitchFamily="49" charset="0"/>
              </a:rPr>
              <a:t>i</a:t>
            </a:r>
            <a:r>
              <a:rPr lang="en-US" sz="1400" kern="0" dirty="0"/>
              <a:t>, </a:t>
            </a:r>
            <a:r>
              <a:rPr lang="en-US" sz="1400" kern="0" dirty="0">
                <a:latin typeface="Consolas" panose="020B0609020204030204" pitchFamily="49" charset="0"/>
              </a:rPr>
              <a:t>S</a:t>
            </a:r>
            <a:r>
              <a:rPr lang="en-US" sz="1400" kern="0" dirty="0"/>
              <a:t> and </a:t>
            </a:r>
            <a:r>
              <a:rPr lang="en-US" sz="1400" kern="0" dirty="0">
                <a:latin typeface="Consolas" panose="020B0609020204030204" pitchFamily="49" charset="0"/>
              </a:rPr>
              <a:t>O</a:t>
            </a:r>
            <a:r>
              <a:rPr lang="en-US" sz="1400" kern="0" baseline="-25000" dirty="0">
                <a:latin typeface="Consolas" panose="020B0609020204030204" pitchFamily="49" charset="0"/>
              </a:rPr>
              <a:t>f</a:t>
            </a:r>
          </a:p>
          <a:p>
            <a:pPr lvl="1"/>
            <a:r>
              <a:rPr lang="en-US" sz="1400" kern="0" dirty="0"/>
              <a:t>To detect the end of a </a:t>
            </a:r>
            <a:r>
              <a:rPr lang="en-US" sz="1400" kern="0" dirty="0" err="1"/>
              <a:t>submodel</a:t>
            </a:r>
            <a:r>
              <a:rPr lang="en-US" sz="1400" kern="0" dirty="0"/>
              <a:t>, to deal with its multiplicity…</a:t>
            </a:r>
          </a:p>
          <a:p>
            <a:pPr marL="0" indent="0">
              <a:buNone/>
            </a:pPr>
            <a:endParaRPr lang="en-US" sz="700" kern="0" dirty="0"/>
          </a:p>
          <a:p>
            <a:r>
              <a:rPr lang="en-US" sz="1600" kern="0" dirty="0"/>
              <a:t>More info:              and</a:t>
            </a:r>
          </a:p>
        </p:txBody>
      </p:sp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021F4ACC-AF59-A0D9-B560-BCBE90B90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6214" y="4217714"/>
            <a:ext cx="561513" cy="558444"/>
          </a:xfrm>
          <a:prstGeom prst="rect">
            <a:avLst/>
          </a:prstGeom>
        </p:spPr>
      </p:pic>
      <p:pic>
        <p:nvPicPr>
          <p:cNvPr id="17" name="Picture 16">
            <a:hlinkClick r:id="rId9"/>
            <a:extLst>
              <a:ext uri="{FF2B5EF4-FFF2-40B4-BE49-F238E27FC236}">
                <a16:creationId xmlns:a16="http://schemas.microsoft.com/office/drawing/2014/main" id="{13306F9E-C827-77A2-A6F6-7E2D805485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251" y="4218216"/>
            <a:ext cx="561513" cy="5645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214955-1BFA-82E6-A4C2-1D419309EBCB}"/>
              </a:ext>
            </a:extLst>
          </p:cNvPr>
          <p:cNvSpPr txBox="1"/>
          <p:nvPr/>
        </p:nvSpPr>
        <p:spPr>
          <a:xfrm>
            <a:off x="3322581" y="4813853"/>
            <a:ext cx="2537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n-lt"/>
              </a:rPr>
              <a:t>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L. Veen, D. van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Vugt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, M. Sebregts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39B8F-03FB-A152-B860-8CA49D2FBA93}"/>
              </a:ext>
            </a:extLst>
          </p:cNvPr>
          <p:cNvSpPr txBox="1"/>
          <p:nvPr/>
        </p:nvSpPr>
        <p:spPr>
          <a:xfrm>
            <a:off x="201039" y="1063574"/>
            <a:ext cx="526297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Consolas" panose="020B0609020204030204" pitchFamily="49" charset="0"/>
                <a:hlinkClick r:id="rId11"/>
              </a:rPr>
              <a:t>https://github.com/multiscale/muscle3</a:t>
            </a:r>
            <a:r>
              <a:rPr lang="en-GB" sz="1500" dirty="0">
                <a:latin typeface="Consolas" panose="020B0609020204030204" pitchFamily="49" charset="0"/>
              </a:rPr>
              <a:t> </a:t>
            </a:r>
            <a:r>
              <a:rPr lang="en-GB" sz="1500" dirty="0">
                <a:latin typeface="+mj-lt"/>
              </a:rPr>
              <a:t>(Apache 2)</a:t>
            </a:r>
          </a:p>
          <a:p>
            <a:r>
              <a:rPr lang="en-GB" sz="1500" dirty="0">
                <a:latin typeface="Consolas" panose="020B0609020204030204" pitchFamily="49" charset="0"/>
                <a:hlinkClick r:id="rId12"/>
              </a:rPr>
              <a:t>https://muscle3.readthedocs.io</a:t>
            </a:r>
            <a:endParaRPr lang="en-GB" sz="1500" dirty="0">
              <a:latin typeface="Consolas" panose="020B0609020204030204" pitchFamily="49" charset="0"/>
            </a:endParaRPr>
          </a:p>
          <a:p>
            <a:r>
              <a:rPr lang="en-GB" sz="1500" dirty="0">
                <a:latin typeface="Consolas" panose="020B0609020204030204" pitchFamily="49" charset="0"/>
                <a:hlinkClick r:id="rId13"/>
              </a:rPr>
              <a:t>https://github.com/iterorganization/IMAS-MUSCLE3</a:t>
            </a:r>
            <a:endParaRPr lang="en-GB" sz="1500" dirty="0">
              <a:latin typeface="Consolas" panose="020B0609020204030204" pitchFamily="49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00E719B-0AA0-7A8A-C513-2FF6139233D9}"/>
              </a:ext>
            </a:extLst>
          </p:cNvPr>
          <p:cNvSpPr txBox="1">
            <a:spLocks/>
          </p:cNvSpPr>
          <p:nvPr/>
        </p:nvSpPr>
        <p:spPr bwMode="auto">
          <a:xfrm>
            <a:off x="228600" y="666750"/>
            <a:ext cx="8531482" cy="3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Scope: declarative code coupling for multiscale models, using P2P messages </a:t>
            </a:r>
          </a:p>
        </p:txBody>
      </p:sp>
    </p:spTree>
    <p:extLst>
      <p:ext uri="{BB962C8B-B14F-4D97-AF65-F5344CB8AC3E}">
        <p14:creationId xmlns:p14="http://schemas.microsoft.com/office/powerpoint/2010/main" val="378902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A7320-B2BB-C160-FA32-E159BB74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wrap="square" anchor="t">
            <a:normAutofit/>
          </a:bodyPr>
          <a:lstStyle/>
          <a:p>
            <a:r>
              <a:rPr lang="en-GB" dirty="0"/>
              <a:t>Applications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2F66D1-F9A6-E44D-45EB-42CFF37B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/>
          <a:lstStyle/>
          <a:p>
            <a:r>
              <a:rPr lang="en-US" dirty="0"/>
              <a:t>Some physics applications in IMAS (in no particular order)</a:t>
            </a:r>
          </a:p>
        </p:txBody>
      </p:sp>
    </p:spTree>
    <p:extLst>
      <p:ext uri="{BB962C8B-B14F-4D97-AF65-F5344CB8AC3E}">
        <p14:creationId xmlns:p14="http://schemas.microsoft.com/office/powerpoint/2010/main" val="2494180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72EC3-2B03-69E6-5809-B82DFBA0C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0"/>
            <a:ext cx="8001000" cy="438150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SOLPS-ITER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7A743-A161-208C-5AED-861DF2F45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9" y="742950"/>
            <a:ext cx="5791201" cy="3962400"/>
          </a:xfrm>
        </p:spPr>
        <p:txBody>
          <a:bodyPr wrap="square" anchor="t">
            <a:normAutofit/>
          </a:bodyPr>
          <a:lstStyle/>
          <a:p>
            <a:r>
              <a:rPr lang="en-US" sz="1800" dirty="0"/>
              <a:t>Scope: plasma edge/SOL modelling</a:t>
            </a:r>
          </a:p>
          <a:p>
            <a:pPr marL="0" indent="0">
              <a:buNone/>
            </a:pPr>
            <a:endParaRPr lang="en-US" sz="700" dirty="0"/>
          </a:p>
          <a:p>
            <a:r>
              <a:rPr lang="en-US" sz="1800" dirty="0"/>
              <a:t>License: EUPL (wide grids version is WIP)</a:t>
            </a:r>
          </a:p>
          <a:p>
            <a:pPr marL="0" marR="0" lvl="0" indent="0" algn="just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  <a:hlinkClick r:id="rId2"/>
              </a:rPr>
              <a:t>https://github.com/iterorganization/SOLPS-ITER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just" defTabSz="795338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700" dirty="0"/>
          </a:p>
          <a:p>
            <a:r>
              <a:rPr lang="en-US" sz="1800" dirty="0"/>
              <a:t>Composed of several codes </a:t>
            </a:r>
          </a:p>
          <a:p>
            <a:pPr lvl="1"/>
            <a:r>
              <a:rPr lang="en-US" dirty="0"/>
              <a:t>Plasma solver: </a:t>
            </a:r>
            <a:r>
              <a:rPr lang="en-US" dirty="0">
                <a:latin typeface="Consolas" panose="020B0609020204030204" pitchFamily="49" charset="0"/>
                <a:hlinkClick r:id="rId3"/>
              </a:rPr>
              <a:t>B2.5</a:t>
            </a:r>
            <a:r>
              <a:rPr lang="en-US" dirty="0"/>
              <a:t> + </a:t>
            </a:r>
            <a:r>
              <a:rPr lang="en-US" dirty="0">
                <a:latin typeface="Consolas" panose="020B0609020204030204" pitchFamily="49" charset="0"/>
                <a:hlinkClick r:id="rId4"/>
              </a:rPr>
              <a:t>EIRENE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r>
              <a:rPr lang="en-US" dirty="0"/>
              <a:t>Case preparation: </a:t>
            </a:r>
            <a:r>
              <a:rPr lang="en-US" dirty="0" err="1">
                <a:latin typeface="Consolas" panose="020B0609020204030204" pitchFamily="49" charset="0"/>
                <a:hlinkClick r:id="rId5"/>
              </a:rPr>
              <a:t>DivGeo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r>
              <a:rPr lang="en-US" dirty="0"/>
              <a:t>Grid generation: </a:t>
            </a:r>
            <a:r>
              <a:rPr lang="en-US" dirty="0">
                <a:latin typeface="Consolas" panose="020B0609020204030204" pitchFamily="49" charset="0"/>
                <a:hlinkClick r:id="rId6"/>
              </a:rPr>
              <a:t>CARRE</a:t>
            </a:r>
            <a:r>
              <a:rPr lang="en-US" dirty="0">
                <a:latin typeface="Consolas" panose="020B0609020204030204" pitchFamily="49" charset="0"/>
              </a:rPr>
              <a:t> </a:t>
            </a:r>
          </a:p>
          <a:p>
            <a:pPr marL="0" indent="0">
              <a:buNone/>
            </a:pPr>
            <a:endParaRPr lang="en-US" sz="700" dirty="0">
              <a:latin typeface="Consolas" panose="020B0609020204030204" pitchFamily="49" charset="0"/>
            </a:endParaRPr>
          </a:p>
          <a:p>
            <a:r>
              <a:rPr lang="en-US" sz="1800" i="1" dirty="0"/>
              <a:t>Speaks</a:t>
            </a:r>
            <a:r>
              <a:rPr lang="en-US" sz="1800" dirty="0"/>
              <a:t> DD3 and DD4 IMAS: </a:t>
            </a:r>
            <a:r>
              <a:rPr lang="en-US" sz="1800" dirty="0" err="1">
                <a:latin typeface="Consolas" panose="020B0609020204030204" pitchFamily="49" charset="0"/>
              </a:rPr>
              <a:t>edge_profiles</a:t>
            </a:r>
            <a:r>
              <a:rPr lang="en-US" sz="1800" dirty="0">
                <a:latin typeface="Consolas" panose="020B0609020204030204" pitchFamily="49" charset="0"/>
              </a:rPr>
              <a:t>/transport/sources</a:t>
            </a:r>
            <a:r>
              <a:rPr lang="en-US" sz="1800" dirty="0"/>
              <a:t>, </a:t>
            </a:r>
            <a:r>
              <a:rPr lang="en-US" sz="1800" dirty="0">
                <a:latin typeface="Consolas" panose="020B0609020204030204" pitchFamily="49" charset="0"/>
              </a:rPr>
              <a:t>divertors</a:t>
            </a:r>
            <a:r>
              <a:rPr lang="en-US" sz="1800" dirty="0"/>
              <a:t>, </a:t>
            </a:r>
            <a:r>
              <a:rPr lang="en-US" sz="1800" dirty="0">
                <a:latin typeface="Consolas" panose="020B0609020204030204" pitchFamily="49" charset="0"/>
              </a:rPr>
              <a:t>radiations</a:t>
            </a:r>
            <a:r>
              <a:rPr lang="en-US" sz="1800" dirty="0"/>
              <a:t>, </a:t>
            </a:r>
            <a:r>
              <a:rPr lang="en-US" sz="1800" dirty="0">
                <a:latin typeface="Consolas" panose="020B0609020204030204" pitchFamily="49" charset="0"/>
              </a:rPr>
              <a:t>wall</a:t>
            </a:r>
          </a:p>
          <a:p>
            <a:r>
              <a:rPr lang="en-US" sz="1800" dirty="0"/>
              <a:t>Uses the </a:t>
            </a:r>
            <a:r>
              <a:rPr lang="en-US" sz="1800" dirty="0">
                <a:latin typeface="Consolas" panose="020B0609020204030204" pitchFamily="49" charset="0"/>
                <a:hlinkClick r:id="rId7"/>
              </a:rPr>
              <a:t>GGD library</a:t>
            </a:r>
            <a:r>
              <a:rPr lang="en-US" sz="1800" dirty="0"/>
              <a:t> to store the mesh in IDS</a:t>
            </a:r>
          </a:p>
        </p:txBody>
      </p:sp>
      <p:pic>
        <p:nvPicPr>
          <p:cNvPr id="4" name="Content Placeholder 3" descr="A diagram of a temperature&#10;&#10;AI-generated content may be incorrect.">
            <a:extLst>
              <a:ext uri="{FF2B5EF4-FFF2-40B4-BE49-F238E27FC236}">
                <a16:creationId xmlns:a16="http://schemas.microsoft.com/office/drawing/2014/main" id="{4E04EE47-3635-48FC-833A-0482A20C68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77" y="514350"/>
            <a:ext cx="2866767" cy="441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AC93B-CDB3-CF5A-AE02-B9423E1E9839}"/>
              </a:ext>
            </a:extLst>
          </p:cNvPr>
          <p:cNvSpPr txBox="1"/>
          <p:nvPr/>
        </p:nvSpPr>
        <p:spPr>
          <a:xfrm>
            <a:off x="5029200" y="4803145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X. Bonnin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068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6CDFF-B006-441A-B9CC-CCA4A70E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JINTRAC-DINA (HFPS)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CFAB3-7BB0-294C-AC97-287F06B0F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2950"/>
            <a:ext cx="5638800" cy="4191000"/>
          </a:xfrm>
        </p:spPr>
        <p:txBody>
          <a:bodyPr/>
          <a:lstStyle/>
          <a:p>
            <a:r>
              <a:rPr lang="en-US" sz="1800" dirty="0"/>
              <a:t>Scope: core-edge-SOL transport, sources and stability, plasma wall/target interactions, magnetic/kinetic control</a:t>
            </a:r>
          </a:p>
          <a:p>
            <a:pPr marL="0" indent="0">
              <a:buNone/>
            </a:pPr>
            <a:endParaRPr lang="en-US" sz="600" dirty="0"/>
          </a:p>
          <a:p>
            <a:r>
              <a:rPr lang="en-US" sz="1800" dirty="0"/>
              <a:t>License: open sourcing of </a:t>
            </a:r>
            <a:r>
              <a:rPr lang="en-US" sz="1800" dirty="0">
                <a:latin typeface="Consolas" panose="020B0609020204030204" pitchFamily="49" charset="0"/>
              </a:rPr>
              <a:t>JINTRAC</a:t>
            </a:r>
            <a:r>
              <a:rPr lang="en-US" sz="1800" dirty="0"/>
              <a:t> + </a:t>
            </a:r>
            <a:r>
              <a:rPr lang="en-US" sz="1800" dirty="0">
                <a:latin typeface="Consolas" panose="020B0609020204030204" pitchFamily="49" charset="0"/>
              </a:rPr>
              <a:t>JAMS</a:t>
            </a:r>
            <a:r>
              <a:rPr lang="en-US" sz="1800" dirty="0"/>
              <a:t> is WIP</a:t>
            </a: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2"/>
              </a:rPr>
              <a:t>https://github.com/iterorganization/DINA-IMAS</a:t>
            </a:r>
            <a:r>
              <a:rPr lang="en-US" sz="1500" dirty="0">
                <a:latin typeface="Consolas" panose="020B0609020204030204" pitchFamily="49" charset="0"/>
              </a:rPr>
              <a:t> </a:t>
            </a:r>
            <a:r>
              <a:rPr lang="en-US" sz="1500" dirty="0">
                <a:latin typeface="+mj-lt"/>
              </a:rPr>
              <a:t>(LGPL)</a:t>
            </a: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3"/>
              </a:rPr>
              <a:t>https://git.iter.org/projects/SCEN/repos/jintrac</a:t>
            </a:r>
            <a:endParaRPr lang="en-US" sz="15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4"/>
              </a:rPr>
              <a:t>https://git.iter.org/projects/SCEN/repos/jams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endParaRPr lang="en-US" sz="1600" dirty="0"/>
          </a:p>
          <a:p>
            <a:pPr marL="0" indent="0">
              <a:buNone/>
            </a:pPr>
            <a:endParaRPr lang="en-US" sz="600" dirty="0"/>
          </a:p>
          <a:p>
            <a:r>
              <a:rPr lang="en-US" sz="1800" i="1" dirty="0"/>
              <a:t>Reads</a:t>
            </a:r>
            <a:r>
              <a:rPr lang="en-US" sz="1800" dirty="0"/>
              <a:t> and </a:t>
            </a:r>
            <a:r>
              <a:rPr lang="en-US" sz="1800" i="1" dirty="0"/>
              <a:t>speaks</a:t>
            </a:r>
            <a:r>
              <a:rPr lang="en-US" sz="1800" dirty="0"/>
              <a:t> IMAS (DD 3.42</a:t>
            </a:r>
            <a:r>
              <a:rPr lang="en-US" sz="1800" dirty="0">
                <a:latin typeface="Consolas" panose="020B0609020204030204" pitchFamily="49" charset="0"/>
              </a:rPr>
              <a:t>*</a:t>
            </a:r>
            <a:r>
              <a:rPr lang="en-US" sz="1800" dirty="0"/>
              <a:t>)</a:t>
            </a:r>
          </a:p>
          <a:p>
            <a:r>
              <a:rPr lang="en-US" sz="1800" dirty="0"/>
              <a:t>Python workflow, uses </a:t>
            </a:r>
            <a:r>
              <a:rPr lang="en-US" sz="1800" dirty="0">
                <a:latin typeface="Consolas" panose="020B0609020204030204" pitchFamily="49" charset="0"/>
                <a:hlinkClick r:id="rId5"/>
              </a:rPr>
              <a:t>MUSCLE3</a:t>
            </a:r>
            <a:r>
              <a:rPr lang="en-US" sz="1800" dirty="0"/>
              <a:t> for coupling </a:t>
            </a:r>
            <a:r>
              <a:rPr lang="en-US" sz="1800" dirty="0">
                <a:latin typeface="Consolas" panose="020B0609020204030204" pitchFamily="49" charset="0"/>
              </a:rPr>
              <a:t>JINTRAC</a:t>
            </a:r>
            <a:r>
              <a:rPr lang="en-US" sz="1800" dirty="0"/>
              <a:t> models, and </a:t>
            </a:r>
            <a:r>
              <a:rPr lang="en-US" sz="1800" dirty="0" err="1">
                <a:latin typeface="Consolas" panose="020B0609020204030204" pitchFamily="49" charset="0"/>
                <a:hlinkClick r:id="rId6"/>
              </a:rPr>
              <a:t>iWrap</a:t>
            </a:r>
            <a:r>
              <a:rPr lang="en-US" sz="1800" dirty="0"/>
              <a:t> for </a:t>
            </a:r>
            <a:r>
              <a:rPr lang="en-US" sz="1800" dirty="0">
                <a:latin typeface="Consolas" panose="020B0609020204030204" pitchFamily="49" charset="0"/>
              </a:rPr>
              <a:t>DINA</a:t>
            </a:r>
            <a:r>
              <a:rPr lang="en-US" sz="1800" dirty="0"/>
              <a:t> actors</a:t>
            </a:r>
          </a:p>
          <a:p>
            <a:r>
              <a:rPr lang="en-US" sz="1800" dirty="0"/>
              <a:t>SDCC: </a:t>
            </a:r>
            <a:r>
              <a:rPr lang="en-US" sz="1800" dirty="0">
                <a:latin typeface="Consolas" panose="020B0609020204030204" pitchFamily="49" charset="0"/>
              </a:rPr>
              <a:t>module load JINTRAC JAMS</a:t>
            </a:r>
          </a:p>
          <a:p>
            <a:r>
              <a:rPr lang="en-US" sz="1800" dirty="0"/>
              <a:t>Install + test ongoing at KSTAR and HL-3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002A6-BD3F-13DD-1B74-4349677835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978" y="514350"/>
            <a:ext cx="3163107" cy="42918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CB70B1-89A9-FC18-C9A3-ADB2086888A2}"/>
              </a:ext>
            </a:extLst>
          </p:cNvPr>
          <p:cNvSpPr txBox="1"/>
          <p:nvPr/>
        </p:nvSpPr>
        <p:spPr>
          <a:xfrm>
            <a:off x="473648" y="4795450"/>
            <a:ext cx="3116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nsolas" panose="020B0609020204030204" pitchFamily="49" charset="0"/>
              </a:rPr>
              <a:t>*</a:t>
            </a:r>
            <a:r>
              <a:rPr lang="en-US" sz="1200" dirty="0">
                <a:latin typeface="+mn-lt"/>
              </a:rPr>
              <a:t> DINA update from DD 3.39 to 3.42 is WIP</a:t>
            </a:r>
            <a:endParaRPr lang="en-GB" sz="1200" dirty="0" err="1">
              <a:latin typeface="+mn-lt"/>
            </a:endParaRPr>
          </a:p>
        </p:txBody>
      </p:sp>
      <p:pic>
        <p:nvPicPr>
          <p:cNvPr id="7" name="Graphic 6" descr="Lock with solid fill">
            <a:extLst>
              <a:ext uri="{FF2B5EF4-FFF2-40B4-BE49-F238E27FC236}">
                <a16:creationId xmlns:a16="http://schemas.microsoft.com/office/drawing/2014/main" id="{0F50AF30-1BEE-C632-CAC9-1624202DCF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97070" y="2360413"/>
            <a:ext cx="220088" cy="220088"/>
          </a:xfrm>
          <a:prstGeom prst="rect">
            <a:avLst/>
          </a:prstGeom>
        </p:spPr>
      </p:pic>
      <p:pic>
        <p:nvPicPr>
          <p:cNvPr id="10" name="Graphic 9" descr="Lock with solid fill">
            <a:extLst>
              <a:ext uri="{FF2B5EF4-FFF2-40B4-BE49-F238E27FC236}">
                <a16:creationId xmlns:a16="http://schemas.microsoft.com/office/drawing/2014/main" id="{88F8D2D2-1F4C-95CB-1AB9-26B74B68B3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78278" y="2647950"/>
            <a:ext cx="220088" cy="220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787014-7AD0-40A8-FE3B-5C1EEDC8FC78}"/>
              </a:ext>
            </a:extLst>
          </p:cNvPr>
          <p:cNvSpPr txBox="1"/>
          <p:nvPr/>
        </p:nvSpPr>
        <p:spPr>
          <a:xfrm>
            <a:off x="5181600" y="4806228"/>
            <a:ext cx="29466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@ F. Casson, H. Kim, F. Koechl, M. Dubrov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30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B5387-0560-2F88-5929-4F964835D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5765E-15AC-38EF-18F4-DF16EB8B6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HCD-WF</a:t>
            </a:r>
            <a:endParaRPr lang="en-GB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430967-6DF7-AB1F-D814-1BD1F32DB9B5}"/>
              </a:ext>
            </a:extLst>
          </p:cNvPr>
          <p:cNvSpPr txBox="1"/>
          <p:nvPr/>
        </p:nvSpPr>
        <p:spPr>
          <a:xfrm>
            <a:off x="6934200" y="4824740"/>
            <a:ext cx="12346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M. Schneider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28A5B-C521-C498-E7E5-6DC44645D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9150"/>
            <a:ext cx="5715000" cy="3886200"/>
          </a:xfrm>
        </p:spPr>
        <p:txBody>
          <a:bodyPr/>
          <a:lstStyle/>
          <a:p>
            <a:r>
              <a:rPr lang="en-US" sz="1800" dirty="0"/>
              <a:t>Scope: models </a:t>
            </a:r>
            <a:r>
              <a:rPr lang="en-US" sz="1800" b="1" dirty="0"/>
              <a:t>Heating &amp; Current Drive </a:t>
            </a:r>
            <a:r>
              <a:rPr lang="en-US" sz="1800" dirty="0"/>
              <a:t>sources</a:t>
            </a:r>
          </a:p>
          <a:p>
            <a:pPr marL="0" indent="0">
              <a:buNone/>
            </a:pPr>
            <a:endParaRPr lang="en-US" sz="700" dirty="0"/>
          </a:p>
          <a:p>
            <a:r>
              <a:rPr lang="en-US" sz="1800" dirty="0"/>
              <a:t>License: LGPL (actors have their own license! </a:t>
            </a:r>
            <a:r>
              <a:rPr lang="en-US" sz="1800" dirty="0">
                <a:latin typeface="Consolas" panose="020B0609020204030204" pitchFamily="49" charset="0"/>
              </a:rPr>
              <a:t>*</a:t>
            </a:r>
            <a:r>
              <a:rPr lang="en-US" sz="1800" dirty="0"/>
              <a:t>)</a:t>
            </a:r>
            <a:endParaRPr lang="en-US" sz="1600" dirty="0">
              <a:latin typeface="Consolas" panose="020B0609020204030204" pitchFamily="49" charset="0"/>
              <a:hlinkClick r:id="rId2"/>
            </a:endParaRP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3"/>
              </a:rPr>
              <a:t>https://github.com/iterorganization/HCD-WF</a:t>
            </a:r>
            <a:endParaRPr lang="en-US" sz="1500" dirty="0">
              <a:latin typeface="Consolas" panose="020B0609020204030204" pitchFamily="49" charset="0"/>
              <a:hlinkClick r:id="rId4"/>
            </a:endParaRPr>
          </a:p>
          <a:p>
            <a:pPr marL="0" indent="0">
              <a:buNone/>
            </a:pPr>
            <a:endParaRPr lang="en-US" sz="700" dirty="0"/>
          </a:p>
          <a:p>
            <a:r>
              <a:rPr lang="en-US" sz="1800" i="1" dirty="0"/>
              <a:t>Reads</a:t>
            </a:r>
            <a:r>
              <a:rPr lang="en-US" sz="1800" dirty="0"/>
              <a:t> and </a:t>
            </a:r>
            <a:r>
              <a:rPr lang="en-US" sz="1800" i="1" dirty="0"/>
              <a:t>speaks</a:t>
            </a:r>
            <a:r>
              <a:rPr lang="en-US" sz="1800" dirty="0"/>
              <a:t> IMAS (DD 3.42)</a:t>
            </a:r>
          </a:p>
          <a:p>
            <a:r>
              <a:rPr lang="en-US" sz="1800" dirty="0"/>
              <a:t>Python workflow, uses </a:t>
            </a:r>
            <a:r>
              <a:rPr lang="en-US" sz="1800" dirty="0" err="1">
                <a:latin typeface="Consolas" panose="020B0609020204030204" pitchFamily="49" charset="0"/>
                <a:hlinkClick r:id="rId5"/>
              </a:rPr>
              <a:t>iWrap</a:t>
            </a:r>
            <a:r>
              <a:rPr lang="en-US" sz="1800" dirty="0"/>
              <a:t> Python actors </a:t>
            </a:r>
          </a:p>
          <a:p>
            <a:r>
              <a:rPr lang="en-US" sz="1800" dirty="0"/>
              <a:t>Coupled to </a:t>
            </a:r>
            <a:r>
              <a:rPr lang="en-US" sz="1800" dirty="0">
                <a:latin typeface="Consolas" panose="020B0609020204030204" pitchFamily="49" charset="0"/>
              </a:rPr>
              <a:t>JINTRAC-DINA HFPS</a:t>
            </a:r>
          </a:p>
          <a:p>
            <a:r>
              <a:rPr lang="en-US" sz="1800" dirty="0"/>
              <a:t>Adaptation to </a:t>
            </a:r>
            <a:r>
              <a:rPr lang="en-GB" sz="1800" dirty="0">
                <a:latin typeface="Consolas" panose="020B0609020204030204" pitchFamily="49" charset="0"/>
                <a:hlinkClick r:id="rId6"/>
              </a:rPr>
              <a:t>MUSCLE3</a:t>
            </a:r>
            <a:r>
              <a:rPr lang="en-US" sz="1800" dirty="0"/>
              <a:t> and DD 4.1 is WIP</a:t>
            </a:r>
          </a:p>
          <a:p>
            <a:pPr marL="0" indent="0">
              <a:buNone/>
            </a:pPr>
            <a:endParaRPr lang="en-US" sz="700" dirty="0"/>
          </a:p>
          <a:p>
            <a:r>
              <a:rPr lang="en-US" sz="1800" dirty="0"/>
              <a:t>SDCC: </a:t>
            </a:r>
            <a:r>
              <a:rPr lang="en-US" sz="1800" dirty="0">
                <a:latin typeface="Consolas" panose="020B0609020204030204" pitchFamily="49" charset="0"/>
              </a:rPr>
              <a:t>module load HCD-WF</a:t>
            </a:r>
          </a:p>
          <a:p>
            <a:r>
              <a:rPr lang="en-GB" sz="1800" dirty="0"/>
              <a:t>Install + in use at WEST, TCV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C95C29-0719-BCEB-D8CB-9676EC782964}"/>
              </a:ext>
            </a:extLst>
          </p:cNvPr>
          <p:cNvSpPr txBox="1"/>
          <p:nvPr/>
        </p:nvSpPr>
        <p:spPr>
          <a:xfrm>
            <a:off x="340982" y="4348623"/>
            <a:ext cx="5158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n-lt"/>
              </a:rPr>
              <a:t>ECRH: GENRAY, </a:t>
            </a:r>
            <a:r>
              <a:rPr lang="en-US" sz="1000" dirty="0">
                <a:solidFill>
                  <a:srgbClr val="44B63E"/>
                </a:solidFill>
                <a:latin typeface="+mn-lt"/>
              </a:rPr>
              <a:t>GRAY</a:t>
            </a:r>
            <a:r>
              <a:rPr lang="en-US" sz="1000" dirty="0">
                <a:latin typeface="+mn-lt"/>
              </a:rPr>
              <a:t>, GRAYSCALE, TORBEAM, </a:t>
            </a:r>
            <a:r>
              <a:rPr lang="en-US" sz="1000" dirty="0">
                <a:solidFill>
                  <a:srgbClr val="44B63E"/>
                </a:solidFill>
                <a:latin typeface="+mn-lt"/>
              </a:rPr>
              <a:t>TORAYFOM</a:t>
            </a:r>
            <a:r>
              <a:rPr lang="en-US" sz="1000" dirty="0">
                <a:latin typeface="+mn-lt"/>
              </a:rPr>
              <a:t>, RELAX</a:t>
            </a:r>
          </a:p>
          <a:p>
            <a:r>
              <a:rPr lang="en-US" sz="1000" dirty="0">
                <a:latin typeface="+mn-lt"/>
              </a:rPr>
              <a:t>ICRH: </a:t>
            </a:r>
            <a:r>
              <a:rPr lang="en-US" sz="1000" dirty="0">
                <a:solidFill>
                  <a:srgbClr val="44B63E"/>
                </a:solidFill>
                <a:latin typeface="+mn-lt"/>
              </a:rPr>
              <a:t>CYRANO</a:t>
            </a:r>
            <a:r>
              <a:rPr lang="en-US" sz="1000" dirty="0">
                <a:latin typeface="+mn-lt"/>
              </a:rPr>
              <a:t>, </a:t>
            </a:r>
            <a:r>
              <a:rPr lang="en-US" sz="1000" dirty="0">
                <a:solidFill>
                  <a:srgbClr val="44B63E"/>
                </a:solidFill>
                <a:latin typeface="+mn-lt"/>
              </a:rPr>
              <a:t>LION</a:t>
            </a:r>
            <a:r>
              <a:rPr lang="en-US" sz="1000" dirty="0">
                <a:latin typeface="+mn-lt"/>
              </a:rPr>
              <a:t>, PION, TOMCAT, TORIC, </a:t>
            </a:r>
            <a:r>
              <a:rPr lang="en-US" sz="1000" dirty="0">
                <a:solidFill>
                  <a:srgbClr val="44B63E"/>
                </a:solidFill>
                <a:latin typeface="+mn-lt"/>
              </a:rPr>
              <a:t>FOPLA</a:t>
            </a:r>
            <a:r>
              <a:rPr lang="en-US" sz="1000" dirty="0">
                <a:latin typeface="+mn-lt"/>
              </a:rPr>
              <a:t>, </a:t>
            </a:r>
            <a:r>
              <a:rPr lang="en-US" sz="1000" dirty="0">
                <a:solidFill>
                  <a:srgbClr val="44B63E"/>
                </a:solidFill>
                <a:latin typeface="+mn-lt"/>
              </a:rPr>
              <a:t>STIXREDIST</a:t>
            </a:r>
            <a:r>
              <a:rPr lang="en-US" sz="1000" dirty="0">
                <a:latin typeface="+mn-lt"/>
              </a:rPr>
              <a:t>, </a:t>
            </a:r>
            <a:r>
              <a:rPr lang="en-US" sz="1000" dirty="0">
                <a:solidFill>
                  <a:srgbClr val="44B63E"/>
                </a:solidFill>
                <a:latin typeface="+mn-lt"/>
              </a:rPr>
              <a:t>ASCOT</a:t>
            </a:r>
            <a:r>
              <a:rPr lang="en-US" sz="1000" dirty="0">
                <a:latin typeface="+mn-lt"/>
              </a:rPr>
              <a:t>, SPOT</a:t>
            </a:r>
          </a:p>
          <a:p>
            <a:r>
              <a:rPr lang="en-US" sz="1000" dirty="0">
                <a:latin typeface="+mn-lt"/>
              </a:rPr>
              <a:t>NBI: </a:t>
            </a:r>
            <a:r>
              <a:rPr lang="en-US" sz="1000" dirty="0">
                <a:solidFill>
                  <a:srgbClr val="44B63E"/>
                </a:solidFill>
                <a:latin typeface="+mn-lt"/>
              </a:rPr>
              <a:t>BBNBI</a:t>
            </a:r>
            <a:r>
              <a:rPr lang="en-US" sz="1000" dirty="0">
                <a:latin typeface="+mn-lt"/>
              </a:rPr>
              <a:t>, NEMO, NBSIM2, RABBIT, </a:t>
            </a:r>
            <a:r>
              <a:rPr lang="en-US" sz="1000" dirty="0">
                <a:solidFill>
                  <a:srgbClr val="44B63E"/>
                </a:solidFill>
                <a:latin typeface="+mn-lt"/>
              </a:rPr>
              <a:t>ASCOT</a:t>
            </a:r>
            <a:r>
              <a:rPr lang="en-US" sz="1000" dirty="0">
                <a:latin typeface="+mn-lt"/>
              </a:rPr>
              <a:t>, SPOT, RISK</a:t>
            </a:r>
          </a:p>
          <a:p>
            <a:r>
              <a:rPr lang="en-US" sz="1000" dirty="0">
                <a:latin typeface="+mn-lt"/>
              </a:rPr>
              <a:t>Nuclear reactions: </a:t>
            </a:r>
            <a:r>
              <a:rPr lang="en-US" sz="1000" dirty="0">
                <a:solidFill>
                  <a:srgbClr val="44B63E"/>
                </a:solidFill>
                <a:latin typeface="+mn-lt"/>
              </a:rPr>
              <a:t>AFSI</a:t>
            </a:r>
            <a:r>
              <a:rPr lang="en-US" sz="1000" dirty="0">
                <a:latin typeface="+mn-lt"/>
              </a:rPr>
              <a:t>, SPOT, </a:t>
            </a:r>
            <a:r>
              <a:rPr lang="en-US" sz="1000" dirty="0">
                <a:solidFill>
                  <a:srgbClr val="44B63E"/>
                </a:solidFill>
                <a:latin typeface="+mn-lt"/>
              </a:rPr>
              <a:t>ASCOT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F6D870-B4F4-47D7-C389-BC7AA5565D18}"/>
              </a:ext>
            </a:extLst>
          </p:cNvPr>
          <p:cNvSpPr txBox="1"/>
          <p:nvPr/>
        </p:nvSpPr>
        <p:spPr>
          <a:xfrm>
            <a:off x="76200" y="458901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olas" panose="020B0609020204030204" pitchFamily="49" charset="0"/>
              </a:rPr>
              <a:t>*</a:t>
            </a:r>
            <a:endParaRPr lang="en-GB" sz="1200" b="1" dirty="0" err="1">
              <a:latin typeface="Consolas" panose="020B0609020204030204" pitchFamily="49" charset="0"/>
            </a:endParaRPr>
          </a:p>
        </p:txBody>
      </p:sp>
      <p:sp>
        <p:nvSpPr>
          <p:cNvPr id="70" name="Double Bracket 69">
            <a:extLst>
              <a:ext uri="{FF2B5EF4-FFF2-40B4-BE49-F238E27FC236}">
                <a16:creationId xmlns:a16="http://schemas.microsoft.com/office/drawing/2014/main" id="{898A19B8-9450-BB24-898B-EE56E34BB865}"/>
              </a:ext>
            </a:extLst>
          </p:cNvPr>
          <p:cNvSpPr/>
          <p:nvPr/>
        </p:nvSpPr>
        <p:spPr bwMode="auto">
          <a:xfrm>
            <a:off x="333569" y="4324350"/>
            <a:ext cx="5092918" cy="732159"/>
          </a:xfrm>
          <a:prstGeom prst="bracketPair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87288B00-483C-C9F7-D8AD-09C528669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4204" y="2593229"/>
            <a:ext cx="3306452" cy="227318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F6A290D-DBA6-CD9C-7B45-ADA9013805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943" y="438150"/>
            <a:ext cx="252152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62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0E4F9-F032-4936-066A-45E7FC057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ABBD2-F9FB-3B90-DD24-FB3ED14A7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EP-Stability-WF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E322EE-8EB7-C770-BC02-44BC4F20B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39"/>
          <a:stretch>
            <a:fillRect/>
          </a:stretch>
        </p:blipFill>
        <p:spPr>
          <a:xfrm>
            <a:off x="5218112" y="2190750"/>
            <a:ext cx="3468688" cy="2872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73784-D22E-624F-F408-05A215AA1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" y="666750"/>
            <a:ext cx="3657600" cy="278274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799DD91-7CBA-6D51-ADCE-B9B7F4B5D88D}"/>
              </a:ext>
            </a:extLst>
          </p:cNvPr>
          <p:cNvSpPr txBox="1">
            <a:spLocks/>
          </p:cNvSpPr>
          <p:nvPr/>
        </p:nvSpPr>
        <p:spPr bwMode="auto">
          <a:xfrm>
            <a:off x="228600" y="3562350"/>
            <a:ext cx="4989512" cy="141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i="1" kern="0" dirty="0"/>
              <a:t>Reads</a:t>
            </a:r>
            <a:r>
              <a:rPr lang="en-US" sz="1800" kern="0" dirty="0"/>
              <a:t> and </a:t>
            </a:r>
            <a:r>
              <a:rPr lang="en-US" sz="1800" i="1" kern="0" dirty="0"/>
              <a:t>speaks</a:t>
            </a:r>
            <a:r>
              <a:rPr lang="en-US" sz="1800" kern="0" dirty="0"/>
              <a:t> IMAS (DD 3.42)</a:t>
            </a:r>
          </a:p>
          <a:p>
            <a:r>
              <a:rPr lang="en-US" sz="1800" kern="0" dirty="0"/>
              <a:t>Python workflow, uses </a:t>
            </a:r>
            <a:r>
              <a:rPr lang="en-US" sz="1800" kern="0" dirty="0" err="1">
                <a:latin typeface="Consolas" panose="020B0609020204030204" pitchFamily="49" charset="0"/>
                <a:hlinkClick r:id="rId4"/>
              </a:rPr>
              <a:t>iWrap</a:t>
            </a:r>
            <a:r>
              <a:rPr lang="en-US" sz="1800" kern="0" dirty="0"/>
              <a:t> Python actors</a:t>
            </a:r>
          </a:p>
          <a:p>
            <a:r>
              <a:rPr lang="en-US" sz="1800" kern="0" dirty="0"/>
              <a:t>EP distributions from </a:t>
            </a:r>
            <a:r>
              <a:rPr lang="en-US" sz="1800" kern="0" dirty="0" err="1">
                <a:latin typeface="Consolas" panose="020B0609020204030204" pitchFamily="49" charset="0"/>
                <a:hlinkClick r:id="rId5"/>
              </a:rPr>
              <a:t>EPCoM</a:t>
            </a:r>
            <a:r>
              <a:rPr lang="en-US" sz="1800" kern="0" dirty="0"/>
              <a:t>  </a:t>
            </a:r>
          </a:p>
          <a:p>
            <a:r>
              <a:rPr lang="en-US" sz="1800" kern="0" dirty="0"/>
              <a:t>SDCC: </a:t>
            </a:r>
            <a:r>
              <a:rPr lang="en-US" sz="1800" kern="0" dirty="0">
                <a:latin typeface="Consolas" panose="020B0609020204030204" pitchFamily="49" charset="0"/>
              </a:rPr>
              <a:t>module load EP-Stability-WF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9CF3C-96C1-C1DC-8708-C645467C8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666750"/>
            <a:ext cx="5638800" cy="1804076"/>
          </a:xfrm>
        </p:spPr>
        <p:txBody>
          <a:bodyPr/>
          <a:lstStyle/>
          <a:p>
            <a:r>
              <a:rPr lang="en-US" sz="1800" dirty="0"/>
              <a:t>Scope: models energetic particles stability over time</a:t>
            </a:r>
            <a:endParaRPr lang="en-US" sz="800" dirty="0"/>
          </a:p>
          <a:p>
            <a:r>
              <a:rPr lang="en-US" sz="1800" dirty="0"/>
              <a:t>License: LGPL (actors </a:t>
            </a:r>
            <a:r>
              <a:rPr lang="en-US" sz="1800" dirty="0">
                <a:latin typeface="Consolas" panose="020B0609020204030204" pitchFamily="49" charset="0"/>
                <a:hlinkClick r:id="rId6"/>
              </a:rPr>
              <a:t>LIGKA</a:t>
            </a:r>
            <a:r>
              <a:rPr lang="en-US" sz="1800" dirty="0"/>
              <a:t>, </a:t>
            </a:r>
            <a:r>
              <a:rPr lang="en-US" sz="1800" dirty="0">
                <a:latin typeface="Consolas" panose="020B0609020204030204" pitchFamily="49" charset="0"/>
                <a:hlinkClick r:id="rId7"/>
              </a:rPr>
              <a:t>HELENA</a:t>
            </a:r>
            <a:r>
              <a:rPr lang="en-US" sz="1800" dirty="0"/>
              <a:t>, </a:t>
            </a:r>
            <a:r>
              <a:rPr lang="en-US" sz="1800" dirty="0">
                <a:latin typeface="Consolas" panose="020B0609020204030204" pitchFamily="49" charset="0"/>
                <a:hlinkClick r:id="rId8"/>
              </a:rPr>
              <a:t>CHEASE</a:t>
            </a:r>
            <a:r>
              <a:rPr lang="en-US" sz="1800" dirty="0"/>
              <a:t>, </a:t>
            </a:r>
            <a:r>
              <a:rPr lang="en-US" sz="1800" dirty="0">
                <a:latin typeface="Consolas" panose="020B0609020204030204" pitchFamily="49" charset="0"/>
                <a:hlinkClick r:id="rId9"/>
              </a:rPr>
              <a:t>HAGIS</a:t>
            </a:r>
            <a:r>
              <a:rPr lang="en-US" sz="1800" dirty="0"/>
              <a:t> have their own license!)</a:t>
            </a:r>
            <a:endParaRPr lang="en-US" sz="1600" dirty="0">
              <a:latin typeface="Consolas" panose="020B0609020204030204" pitchFamily="49" charset="0"/>
              <a:hlinkClick r:id="rId10"/>
            </a:endParaRP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11"/>
              </a:rPr>
              <a:t>https://github.com/iterorganization/EP-Stability-WF</a:t>
            </a:r>
            <a:endParaRPr lang="en-US" sz="1500" dirty="0">
              <a:latin typeface="Consolas" panose="020B0609020204030204" pitchFamily="49" charset="0"/>
              <a:hlinkClick r:id="rId12"/>
            </a:endParaRPr>
          </a:p>
          <a:p>
            <a:pPr marL="0" indent="0">
              <a:buNone/>
            </a:pPr>
            <a:endParaRPr lang="en-US" sz="1600" dirty="0">
              <a:latin typeface="Consolas" panose="020B0609020204030204" pitchFamily="49" charset="0"/>
              <a:hlinkClick r:id="rId1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8A3E4A-547F-C8E3-67CD-0E696A641BBC}"/>
              </a:ext>
            </a:extLst>
          </p:cNvPr>
          <p:cNvSpPr txBox="1"/>
          <p:nvPr/>
        </p:nvSpPr>
        <p:spPr>
          <a:xfrm>
            <a:off x="6069119" y="4881890"/>
            <a:ext cx="30748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P. Lauber, T. Hayward-Schneider, A. Popa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1" name="Graphic 10" descr="Lock with solid fill">
            <a:extLst>
              <a:ext uri="{FF2B5EF4-FFF2-40B4-BE49-F238E27FC236}">
                <a16:creationId xmlns:a16="http://schemas.microsoft.com/office/drawing/2014/main" id="{489B166D-C899-C867-33E6-F2EBBBA003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77628" y="4312550"/>
            <a:ext cx="233989" cy="2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36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3E820-3DD3-FA6C-38A2-BBB5D59AA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FC59-3849-0057-B618-1D2A49CA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JOREK</a:t>
            </a:r>
            <a:endParaRPr lang="en-GB" dirty="0"/>
          </a:p>
        </p:txBody>
      </p:sp>
      <p:pic>
        <p:nvPicPr>
          <p:cNvPr id="5" name="PFCs_radiation_loads_SPI">
            <a:hlinkClick r:id="" action="ppaction://media"/>
            <a:extLst>
              <a:ext uri="{FF2B5EF4-FFF2-40B4-BE49-F238E27FC236}">
                <a16:creationId xmlns:a16="http://schemas.microsoft.com/office/drawing/2014/main" id="{88EDC6FF-1166-6833-2433-485DFA87E8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7835" y="438151"/>
            <a:ext cx="3794544" cy="2003994"/>
          </a:xfrm>
          <a:prstGeom prst="rect">
            <a:avLst/>
          </a:prstGeom>
        </p:spPr>
      </p:pic>
      <p:pic>
        <p:nvPicPr>
          <p:cNvPr id="6" name="emissivity_overview2">
            <a:hlinkClick r:id="" action="ppaction://media"/>
            <a:extLst>
              <a:ext uri="{FF2B5EF4-FFF2-40B4-BE49-F238E27FC236}">
                <a16:creationId xmlns:a16="http://schemas.microsoft.com/office/drawing/2014/main" id="{AFB5DDF3-BAA1-482B-BA75-75C5EAFEB9A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r="41901" b="29434"/>
          <a:stretch>
            <a:fillRect/>
          </a:stretch>
        </p:blipFill>
        <p:spPr>
          <a:xfrm>
            <a:off x="5720516" y="2452098"/>
            <a:ext cx="3347284" cy="26280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29FF4-8C9C-7658-AB69-ABC2244FA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47750"/>
            <a:ext cx="5486400" cy="3886200"/>
          </a:xfrm>
        </p:spPr>
        <p:txBody>
          <a:bodyPr/>
          <a:lstStyle/>
          <a:p>
            <a:r>
              <a:rPr lang="en-US" sz="1800" dirty="0"/>
              <a:t>Scope: non-linear MHD code to model </a:t>
            </a:r>
            <a:r>
              <a:rPr lang="en-GB" sz="1800" dirty="0"/>
              <a:t>the physics of disruptions and ELMs in 2D or 3D</a:t>
            </a:r>
            <a:endParaRPr lang="en-US" sz="1800" dirty="0"/>
          </a:p>
          <a:p>
            <a:pPr marL="0" indent="0">
              <a:buNone/>
            </a:pPr>
            <a:endParaRPr lang="en-US" sz="900" dirty="0"/>
          </a:p>
          <a:p>
            <a:r>
              <a:rPr lang="en-US" sz="1800" dirty="0"/>
              <a:t>License: open sourcing in ongoing!</a:t>
            </a:r>
            <a:endParaRPr lang="en-US" sz="1600" dirty="0">
              <a:latin typeface="Consolas" panose="020B0609020204030204" pitchFamily="49" charset="0"/>
              <a:hlinkClick r:id="rId8"/>
            </a:endParaRP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9"/>
              </a:rPr>
              <a:t>https://git.iter.org/projects/STAB/repos/jorek</a:t>
            </a:r>
            <a:endParaRPr lang="en-US" sz="1500" dirty="0">
              <a:latin typeface="Consolas" panose="020B0609020204030204" pitchFamily="49" charset="0"/>
              <a:hlinkClick r:id="rId10"/>
            </a:endParaRPr>
          </a:p>
          <a:p>
            <a:pPr marL="0" indent="0">
              <a:buNone/>
            </a:pPr>
            <a:endParaRPr lang="en-US" sz="1000" dirty="0"/>
          </a:p>
          <a:p>
            <a:r>
              <a:rPr lang="en-US" sz="1800" i="1" dirty="0"/>
              <a:t>Speaks</a:t>
            </a:r>
            <a:r>
              <a:rPr lang="en-US" sz="1800" dirty="0"/>
              <a:t> IMAS (DD 4, </a:t>
            </a:r>
            <a:r>
              <a:rPr lang="en-US" sz="1800" dirty="0" err="1">
                <a:latin typeface="Consolas" panose="020B0609020204030204" pitchFamily="49" charset="0"/>
              </a:rPr>
              <a:t>plasma_profiles</a:t>
            </a:r>
            <a:r>
              <a:rPr lang="en-US" sz="1800" dirty="0"/>
              <a:t>, </a:t>
            </a:r>
            <a:r>
              <a:rPr lang="en-US" sz="1800" dirty="0" err="1">
                <a:latin typeface="Consolas" panose="020B0609020204030204" pitchFamily="49" charset="0"/>
              </a:rPr>
              <a:t>mhd</a:t>
            </a:r>
            <a:r>
              <a:rPr lang="en-US" sz="1800" dirty="0"/>
              <a:t>, </a:t>
            </a:r>
            <a:r>
              <a:rPr lang="en-US" sz="1800" dirty="0">
                <a:latin typeface="Consolas" panose="020B0609020204030204" pitchFamily="49" charset="0"/>
              </a:rPr>
              <a:t>radiation</a:t>
            </a:r>
            <a:r>
              <a:rPr lang="en-US" sz="1800" dirty="0"/>
              <a:t> IDS)</a:t>
            </a:r>
          </a:p>
          <a:p>
            <a:r>
              <a:rPr lang="en-US" sz="1800" dirty="0"/>
              <a:t>Coupled with </a:t>
            </a:r>
            <a:r>
              <a:rPr lang="en-US" sz="1800" dirty="0">
                <a:latin typeface="Consolas" panose="020B0609020204030204" pitchFamily="49" charset="0"/>
                <a:hlinkClick r:id="rId11"/>
              </a:rPr>
              <a:t>Radiation-Loads-WF</a:t>
            </a:r>
            <a:r>
              <a:rPr lang="en-US" sz="1600" dirty="0"/>
              <a:t> </a:t>
            </a:r>
            <a:r>
              <a:rPr lang="en-US" sz="1800" dirty="0"/>
              <a:t>(</a:t>
            </a:r>
            <a:r>
              <a:rPr lang="en-US" sz="1800" dirty="0">
                <a:latin typeface="Consolas" panose="020B0609020204030204" pitchFamily="49" charset="0"/>
              </a:rPr>
              <a:t>wall</a:t>
            </a:r>
            <a:r>
              <a:rPr lang="en-US" sz="1800" dirty="0"/>
              <a:t> IDS)</a:t>
            </a:r>
            <a:endParaRPr lang="en-US" sz="1600" dirty="0"/>
          </a:p>
          <a:p>
            <a:r>
              <a:rPr lang="en-US" sz="1800" dirty="0"/>
              <a:t>Coupled with </a:t>
            </a:r>
            <a:r>
              <a:rPr lang="en-US" sz="1800" dirty="0">
                <a:latin typeface="Consolas" panose="020B0609020204030204" pitchFamily="49" charset="0"/>
                <a:hlinkClick r:id="rId12"/>
              </a:rPr>
              <a:t>CHERAB</a:t>
            </a:r>
            <a:r>
              <a:rPr lang="en-US" sz="1800" dirty="0">
                <a:latin typeface="Consolas" panose="020B0609020204030204" pitchFamily="49" charset="0"/>
              </a:rPr>
              <a:t>-</a:t>
            </a:r>
            <a:r>
              <a:rPr lang="en-US" sz="1800" dirty="0" err="1">
                <a:latin typeface="Consolas" panose="020B0609020204030204" pitchFamily="49" charset="0"/>
                <a:hlinkClick r:id="rId13"/>
              </a:rPr>
              <a:t>Raysect</a:t>
            </a:r>
            <a:r>
              <a:rPr lang="en-US" sz="1800" dirty="0"/>
              <a:t> (</a:t>
            </a:r>
            <a:r>
              <a:rPr lang="en-US" sz="1800" dirty="0">
                <a:latin typeface="Consolas" panose="020B0609020204030204" pitchFamily="49" charset="0"/>
              </a:rPr>
              <a:t>bolometer</a:t>
            </a:r>
            <a:r>
              <a:rPr lang="en-US" sz="1800" dirty="0"/>
              <a:t> IDS)</a:t>
            </a:r>
          </a:p>
          <a:p>
            <a:r>
              <a:rPr lang="en-US" sz="1800" dirty="0"/>
              <a:t>With </a:t>
            </a:r>
            <a:r>
              <a:rPr lang="en-US" sz="1800" dirty="0">
                <a:latin typeface="Consolas" panose="020B0609020204030204" pitchFamily="49" charset="0"/>
                <a:hlinkClick r:id="rId14"/>
              </a:rPr>
              <a:t>STARWALL</a:t>
            </a:r>
            <a:r>
              <a:rPr lang="en-US" sz="1800" dirty="0"/>
              <a:t> and </a:t>
            </a:r>
            <a:r>
              <a:rPr lang="en-US" sz="1800" dirty="0">
                <a:latin typeface="Consolas" panose="020B0609020204030204" pitchFamily="49" charset="0"/>
                <a:hlinkClick r:id="rId15"/>
              </a:rPr>
              <a:t>curr2mag</a:t>
            </a:r>
            <a:r>
              <a:rPr lang="en-US" sz="1800" dirty="0"/>
              <a:t> (</a:t>
            </a:r>
            <a:r>
              <a:rPr lang="en-US" sz="1800" dirty="0">
                <a:latin typeface="Consolas" panose="020B0609020204030204" pitchFamily="49" charset="0"/>
              </a:rPr>
              <a:t>magnetics</a:t>
            </a:r>
            <a:r>
              <a:rPr lang="en-US" sz="1800" dirty="0"/>
              <a:t> IDS)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AA9A8F-B7FD-E2C1-FDB5-F4A7071B44A1}"/>
              </a:ext>
            </a:extLst>
          </p:cNvPr>
          <p:cNvSpPr txBox="1"/>
          <p:nvPr/>
        </p:nvSpPr>
        <p:spPr>
          <a:xfrm>
            <a:off x="2950243" y="4803145"/>
            <a:ext cx="26885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n-lt"/>
              </a:rPr>
              <a:t>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J. Artola, K. Munechika, N. Schwartz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4" name="Graphic 3" descr="Lock with solid fill">
            <a:extLst>
              <a:ext uri="{FF2B5EF4-FFF2-40B4-BE49-F238E27FC236}">
                <a16:creationId xmlns:a16="http://schemas.microsoft.com/office/drawing/2014/main" id="{E94CCB3F-E9AB-D658-E138-06EBC81BEE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79799" y="2190750"/>
            <a:ext cx="233989" cy="233989"/>
          </a:xfrm>
          <a:prstGeom prst="rect">
            <a:avLst/>
          </a:prstGeom>
        </p:spPr>
      </p:pic>
      <p:pic>
        <p:nvPicPr>
          <p:cNvPr id="7" name="Graphic 6" descr="Lock with solid fill">
            <a:extLst>
              <a:ext uri="{FF2B5EF4-FFF2-40B4-BE49-F238E27FC236}">
                <a16:creationId xmlns:a16="http://schemas.microsoft.com/office/drawing/2014/main" id="{F2237620-4321-DA51-A184-AB3E4D0B2F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55701" y="3276301"/>
            <a:ext cx="233989" cy="233989"/>
          </a:xfrm>
          <a:prstGeom prst="rect">
            <a:avLst/>
          </a:prstGeom>
        </p:spPr>
      </p:pic>
      <p:pic>
        <p:nvPicPr>
          <p:cNvPr id="8" name="Graphic 7" descr="Lock with solid fill">
            <a:extLst>
              <a:ext uri="{FF2B5EF4-FFF2-40B4-BE49-F238E27FC236}">
                <a16:creationId xmlns:a16="http://schemas.microsoft.com/office/drawing/2014/main" id="{4AB1073F-B5EC-0866-74E3-35BE189F37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71798" y="3933317"/>
            <a:ext cx="233988" cy="233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E96E4A-834E-70A4-3A24-A89B9AB99A1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593069"/>
            <a:ext cx="367384" cy="28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0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18DE1-1FFE-0A00-85F2-3F9ED3AA6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4B91-F0E2-12B0-D7FF-DAF8FDA1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PDS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E44DEE-462C-6369-AB70-07C5E007E892}"/>
              </a:ext>
            </a:extLst>
          </p:cNvPr>
          <p:cNvSpPr txBox="1"/>
          <p:nvPr/>
        </p:nvSpPr>
        <p:spPr>
          <a:xfrm>
            <a:off x="4834693" y="4818814"/>
            <a:ext cx="41569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n-lt"/>
              </a:rPr>
              <a:t>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@ M. Schneider, JF. Artaud, B. Faugeras, M. Sanders, J. Citrin</a:t>
            </a:r>
            <a:endParaRPr lang="en-GB" sz="1100" i="1" dirty="0" err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119D7317-5879-3481-E50B-F843B0CA7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0" r="60805" b="2578"/>
          <a:stretch>
            <a:fillRect/>
          </a:stretch>
        </p:blipFill>
        <p:spPr bwMode="auto">
          <a:xfrm>
            <a:off x="5562600" y="2252239"/>
            <a:ext cx="2024873" cy="251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B76D3BC-78A4-0EE6-D753-0B473BE1C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863" y="819150"/>
            <a:ext cx="1422469" cy="23332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11F80-2966-2FAE-87E0-802F823E6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9150"/>
            <a:ext cx="5791200" cy="4038600"/>
          </a:xfrm>
        </p:spPr>
        <p:txBody>
          <a:bodyPr/>
          <a:lstStyle/>
          <a:p>
            <a:r>
              <a:rPr lang="en-US" sz="1800" dirty="0"/>
              <a:t>Scope: </a:t>
            </a:r>
            <a:r>
              <a:rPr lang="en-US" sz="1800" b="1" dirty="0"/>
              <a:t>Pulse Design Simulator </a:t>
            </a:r>
            <a:r>
              <a:rPr lang="en-US" sz="1800" dirty="0"/>
              <a:t>that generates optimal pulse schedule to design scenarios of the ITER Research Plan</a:t>
            </a:r>
          </a:p>
          <a:p>
            <a:pPr marL="0" indent="0">
              <a:buNone/>
            </a:pPr>
            <a:endParaRPr lang="en-US" sz="900" dirty="0"/>
          </a:p>
          <a:p>
            <a:r>
              <a:rPr lang="en-US" sz="1800" dirty="0"/>
              <a:t>License: open sourcing is ongoing! </a:t>
            </a:r>
            <a:endParaRPr lang="en-US" sz="1600" dirty="0">
              <a:latin typeface="Consolas" panose="020B0609020204030204" pitchFamily="49" charset="0"/>
              <a:hlinkClick r:id="rId4"/>
            </a:endParaRP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5"/>
              </a:rPr>
              <a:t>https://git.iter.org/projects/SCEN/repos/pds</a:t>
            </a:r>
            <a:endParaRPr lang="en-US" sz="15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6"/>
              </a:rPr>
              <a:t>https://gitlab.inria.fr/blfauger/nice</a:t>
            </a:r>
            <a:r>
              <a:rPr lang="en-US" sz="1500" dirty="0">
                <a:latin typeface="Consolas" panose="020B0609020204030204" pitchFamily="49" charset="0"/>
              </a:rPr>
              <a:t> </a:t>
            </a:r>
            <a:r>
              <a:rPr lang="en-US" sz="1400" dirty="0"/>
              <a:t>(LGPL)</a:t>
            </a:r>
            <a:endParaRPr lang="en-US" sz="1500" dirty="0">
              <a:latin typeface="Consolas" panose="020B0609020204030204" pitchFamily="49" charset="0"/>
              <a:hlinkClick r:id="rId7"/>
            </a:endParaRP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8"/>
              </a:rPr>
              <a:t>https://github.com/IRFM/METIS</a:t>
            </a:r>
            <a:r>
              <a:rPr lang="en-US" sz="1500" dirty="0">
                <a:latin typeface="Consolas" panose="020B0609020204030204" pitchFamily="49" charset="0"/>
              </a:rPr>
              <a:t> </a:t>
            </a:r>
            <a:r>
              <a:rPr lang="en-US" sz="1400" dirty="0"/>
              <a:t>(</a:t>
            </a:r>
            <a:r>
              <a:rPr lang="en-US" sz="1400" dirty="0" err="1"/>
              <a:t>CeCILL</a:t>
            </a:r>
            <a:r>
              <a:rPr lang="en-US" sz="1400" dirty="0"/>
              <a:t>-C)</a:t>
            </a:r>
            <a:endParaRPr lang="en-US" sz="1500" dirty="0">
              <a:latin typeface="Consolas" panose="020B0609020204030204" pitchFamily="49" charset="0"/>
              <a:hlinkClick r:id="rId7"/>
            </a:endParaRPr>
          </a:p>
          <a:p>
            <a:pPr marL="0" indent="0">
              <a:buNone/>
            </a:pPr>
            <a:r>
              <a:rPr lang="en-US" sz="1500" dirty="0">
                <a:latin typeface="Consolas" panose="020B0609020204030204" pitchFamily="49" charset="0"/>
                <a:hlinkClick r:id="rId9"/>
              </a:rPr>
              <a:t>https://github.com/google-deepmind/torax</a:t>
            </a:r>
            <a:r>
              <a:rPr lang="en-US" sz="1500" dirty="0">
                <a:latin typeface="Consolas" panose="020B0609020204030204" pitchFamily="49" charset="0"/>
              </a:rPr>
              <a:t> </a:t>
            </a:r>
            <a:r>
              <a:rPr lang="en-US" sz="1400" dirty="0"/>
              <a:t>(Apache-2)</a:t>
            </a:r>
            <a:endParaRPr lang="en-US" sz="1500" dirty="0">
              <a:latin typeface="Consolas" panose="020B0609020204030204" pitchFamily="49" charset="0"/>
              <a:hlinkClick r:id="rId7"/>
            </a:endParaRPr>
          </a:p>
          <a:p>
            <a:pPr marL="0" indent="0">
              <a:buNone/>
            </a:pPr>
            <a:endParaRPr lang="en-US" sz="1000" dirty="0"/>
          </a:p>
          <a:p>
            <a:r>
              <a:rPr lang="en-US" sz="1800" i="1" dirty="0"/>
              <a:t>Reads and speaks</a:t>
            </a:r>
            <a:r>
              <a:rPr lang="en-US" sz="1800" dirty="0"/>
              <a:t> IMAS (DD4)</a:t>
            </a:r>
          </a:p>
          <a:p>
            <a:r>
              <a:rPr lang="en-US" sz="1800" dirty="0"/>
              <a:t>Coupled with </a:t>
            </a:r>
            <a:r>
              <a:rPr lang="en-US" sz="1800" dirty="0">
                <a:latin typeface="Consolas" panose="020B0609020204030204" pitchFamily="49" charset="0"/>
                <a:hlinkClick r:id="rId10"/>
              </a:rPr>
              <a:t>TORBEAM</a:t>
            </a:r>
            <a:r>
              <a:rPr lang="en-US" sz="1800" dirty="0"/>
              <a:t> for ECRH modelling</a:t>
            </a:r>
          </a:p>
          <a:p>
            <a:r>
              <a:rPr lang="en-US" sz="1800" dirty="0"/>
              <a:t>Coupled with </a:t>
            </a:r>
            <a:r>
              <a:rPr lang="en-US" sz="1800" dirty="0">
                <a:latin typeface="Consolas" panose="020B0609020204030204" pitchFamily="49" charset="0"/>
                <a:hlinkClick r:id="rId11"/>
              </a:rPr>
              <a:t>PCSSP</a:t>
            </a:r>
            <a:r>
              <a:rPr lang="en-US" sz="1800" dirty="0"/>
              <a:t> for NTM control</a:t>
            </a:r>
          </a:p>
          <a:p>
            <a:r>
              <a:rPr lang="en-US" sz="1800" dirty="0"/>
              <a:t>Uses the </a:t>
            </a:r>
            <a:r>
              <a:rPr lang="en-US" sz="1800" dirty="0">
                <a:latin typeface="Consolas" panose="020B0609020204030204" pitchFamily="49" charset="0"/>
                <a:hlinkClick r:id="rId12"/>
              </a:rPr>
              <a:t>Waveform-Editor</a:t>
            </a:r>
            <a:r>
              <a:rPr lang="en-US" sz="1800" dirty="0"/>
              <a:t> </a:t>
            </a:r>
          </a:p>
        </p:txBody>
      </p:sp>
      <p:pic>
        <p:nvPicPr>
          <p:cNvPr id="4" name="Graphic 3" descr="Lock with solid fill">
            <a:extLst>
              <a:ext uri="{FF2B5EF4-FFF2-40B4-BE49-F238E27FC236}">
                <a16:creationId xmlns:a16="http://schemas.microsoft.com/office/drawing/2014/main" id="{06A0C184-716B-D3FB-283A-B45DCD38CB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83531" y="2252239"/>
            <a:ext cx="233989" cy="2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6583"/>
      </p:ext>
    </p:extLst>
  </p:cSld>
  <p:clrMapOvr>
    <a:masterClrMapping/>
  </p:clrMapOvr>
</p:sld>
</file>

<file path=ppt/theme/theme1.xml><?xml version="1.0" encoding="utf-8"?>
<a:theme xmlns:a="http://schemas.openxmlformats.org/drawingml/2006/main" name="ITER_Scientific_and_General_Presentation_N4CUXK_v1_2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dirty="0" err="1" smtClean="0">
            <a:latin typeface="+mn-lt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TER_Scientific_and_General_Presentation_N4CUXK_v1_8 (3).pptx" id="{84690348-23F2-4165-BCE0-733FB791AA1E}" vid="{99E8E174-E2F5-4CD3-9D90-FE22B1137E7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ITER_Scientific_and_General_Presentation_N4CUXK_v1_8</Template>
  <TotalTime>12395</TotalTime>
  <Words>2099</Words>
  <Application>Microsoft Office PowerPoint</Application>
  <PresentationFormat>On-screen Show (16:9)</PresentationFormat>
  <Paragraphs>273</Paragraphs>
  <Slides>28</Slides>
  <Notes>0</Notes>
  <HiddenSlides>4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Century Gothic</vt:lpstr>
      <vt:lpstr>Consolas</vt:lpstr>
      <vt:lpstr>Wingdings</vt:lpstr>
      <vt:lpstr>ITER_Scientific_and_General_Presentation_N4CUXK_v1_2</vt:lpstr>
      <vt:lpstr>IMAS Components Status and Plans</vt:lpstr>
      <vt:lpstr>Outline</vt:lpstr>
      <vt:lpstr>Applications</vt:lpstr>
      <vt:lpstr>SOLPS-ITER</vt:lpstr>
      <vt:lpstr>JINTRAC-DINA (HFPS)</vt:lpstr>
      <vt:lpstr>HCD-WF</vt:lpstr>
      <vt:lpstr>EP-Stability-WF</vt:lpstr>
      <vt:lpstr>JOREK</vt:lpstr>
      <vt:lpstr>PDS</vt:lpstr>
      <vt:lpstr>EFIT++</vt:lpstr>
      <vt:lpstr>Data Dictionary</vt:lpstr>
      <vt:lpstr>IMAS-Data-Dictionary</vt:lpstr>
      <vt:lpstr>IDS Coverage (4.1)</vt:lpstr>
      <vt:lpstr>Standard Names and imas-codex</vt:lpstr>
      <vt:lpstr>Supporting tools</vt:lpstr>
      <vt:lpstr>IMAS-Python</vt:lpstr>
      <vt:lpstr>IMAS-Core</vt:lpstr>
      <vt:lpstr>UDA</vt:lpstr>
      <vt:lpstr>IMAS-Fortran (Cpp/Java/MATLAB)</vt:lpstr>
      <vt:lpstr>IDStools</vt:lpstr>
      <vt:lpstr>IMAS-ParaView</vt:lpstr>
      <vt:lpstr>iWrap</vt:lpstr>
      <vt:lpstr>SimDB</vt:lpstr>
      <vt:lpstr>Wrap up</vt:lpstr>
      <vt:lpstr>IBEX</vt:lpstr>
      <vt:lpstr>IMAS-Validator</vt:lpstr>
      <vt:lpstr>Waveform-Editor</vt:lpstr>
      <vt:lpstr>MUSCLE3</vt:lpstr>
    </vt:vector>
  </TitlesOfParts>
  <Company>ITER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Hoenen Olivier</dc:creator>
  <cp:lastModifiedBy>Hoenen Olivier</cp:lastModifiedBy>
  <cp:revision>186</cp:revision>
  <cp:lastPrinted>2013-12-05T09:32:24Z</cp:lastPrinted>
  <dcterms:created xsi:type="dcterms:W3CDTF">2022-11-03T15:19:26Z</dcterms:created>
  <dcterms:modified xsi:type="dcterms:W3CDTF">2026-03-16T15:45:44Z</dcterms:modified>
</cp:coreProperties>
</file>