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71" r:id="rId2"/>
    <p:sldId id="272" r:id="rId3"/>
    <p:sldId id="267" r:id="rId4"/>
    <p:sldId id="273" r:id="rId5"/>
  </p:sldIdLst>
  <p:sldSz cx="12192000" cy="6858000"/>
  <p:notesSz cx="6858000" cy="9144000"/>
  <p:embeddedFontLst>
    <p:embeddedFont>
      <p:font typeface="Arial Black" panose="020B0A040201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v3VThRsmdD+2aZddmbQFg7ygS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E2211D-80B0-4431-A41E-CB6470BBA1FE}">
  <a:tblStyle styleId="{5BE2211D-80B0-4431-A41E-CB6470BBA1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4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46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762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256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50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CEA isas">
  <p:cSld name="Titre CEA isa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0" name="Google Shape;50;p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CEA isas</a:t>
            </a: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000" tIns="108000" rIns="144000" bIns="144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>
  <p:cSld name="Comparais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2"/>
          </p:nvPr>
        </p:nvSpPr>
        <p:spPr>
          <a:xfrm>
            <a:off x="731838" y="2298700"/>
            <a:ext cx="5220000" cy="389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3"/>
          </p:nvPr>
        </p:nvSpPr>
        <p:spPr>
          <a:xfrm>
            <a:off x="6240163" y="1350963"/>
            <a:ext cx="522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4"/>
          </p:nvPr>
        </p:nvSpPr>
        <p:spPr>
          <a:xfrm>
            <a:off x="6240163" y="2298700"/>
            <a:ext cx="5220000" cy="389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Comparaison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939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 Fond gris">
  <p:cSld name="Deux contenus Fond gri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000" tIns="108000" rIns="144000" bIns="144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Deux contenus Fond gris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731838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2"/>
          </p:nvPr>
        </p:nvSpPr>
        <p:spPr>
          <a:xfrm>
            <a:off x="6240163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 rouge">
  <p:cSld name="Deux contenus roug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4000" tIns="108000" rIns="144000" bIns="144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Deux contenus Fond rouge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176" name="Google Shape;176;p22"/>
          <p:cNvGrpSpPr/>
          <p:nvPr/>
        </p:nvGrpSpPr>
        <p:grpSpPr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77" name="Google Shape;177;p22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18" y="3962"/>
              <a:ext cx="189" cy="72"/>
            </a:xfrm>
            <a:custGeom>
              <a:avLst/>
              <a:gdLst/>
              <a:ahLst/>
              <a:cxnLst/>
              <a:rect l="l" t="t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731838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2"/>
          </p:nvPr>
        </p:nvSpPr>
        <p:spPr>
          <a:xfrm>
            <a:off x="6240163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+ visuel">
  <p:cSld name="Contenu + visuel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Contenu + visuel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3"/>
          <p:cNvSpPr>
            <a:spLocks noGrp="1"/>
          </p:cNvSpPr>
          <p:nvPr>
            <p:ph type="pic" idx="2"/>
          </p:nvPr>
        </p:nvSpPr>
        <p:spPr>
          <a:xfrm>
            <a:off x="7015483" y="0"/>
            <a:ext cx="5957423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>
            <a:off x="731838" y="1381125"/>
            <a:ext cx="6118657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el + contenu">
  <p:cSld name="Visuel + contenu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4"/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96" name="Google Shape;196;p24"/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000" tIns="108000" rIns="144000" bIns="1440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7" name="Google Shape;197;p24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24"/>
          <p:cNvSpPr/>
          <p:nvPr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000" tIns="108000" rIns="144000" bIns="144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4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Visuel + contenu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>
            <a:off x="5480916" y="1381125"/>
            <a:ext cx="5979247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>
            <a:spLocks noGrp="1"/>
          </p:cNvSpPr>
          <p:nvPr>
            <p:ph type="pic" idx="2"/>
          </p:nvPr>
        </p:nvSpPr>
        <p:spPr>
          <a:xfrm>
            <a:off x="-1" y="0"/>
            <a:ext cx="5305156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el haut + contenu">
  <p:cSld name="Visuel haut + contenu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Visuel  haut + contenu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731838" y="3381829"/>
            <a:ext cx="10836275" cy="253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placez celle-ci en arrière plan : Clic droit + « Arrière plan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adaptez si besoin la couleur du texte en fonction de celle-ci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5"/>
          <p:cNvSpPr>
            <a:spLocks noGrp="1"/>
          </p:cNvSpPr>
          <p:nvPr>
            <p:ph type="pic" idx="2"/>
          </p:nvPr>
        </p:nvSpPr>
        <p:spPr>
          <a:xfrm>
            <a:off x="0" y="-27685"/>
            <a:ext cx="12086611" cy="2408285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el  Bas+ contenu">
  <p:cSld name="Visuel  Bas+ contenu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19" name="Google Shape;219;p26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Visuel  Bas+ contenu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715646" y="1381125"/>
            <a:ext cx="10744517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placez celle-ci en arrière plan : Clic droit + « Arrière plan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6"/>
          <p:cNvSpPr>
            <a:spLocks noGrp="1"/>
          </p:cNvSpPr>
          <p:nvPr>
            <p:ph type="pic" idx="2"/>
          </p:nvPr>
        </p:nvSpPr>
        <p:spPr>
          <a:xfrm>
            <a:off x="500197" y="3824036"/>
            <a:ext cx="11691803" cy="2356755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23" name="Google Shape;223;p26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29" name="Google Shape;229;p27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et contenu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939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8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36" name="Google Shape;236;p28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seul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939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43" name="Google Shape;243;p29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939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">
  <p:cSld name="Sommair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731838" y="1381125"/>
            <a:ext cx="8329612" cy="479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rabicPeriod"/>
              <a:defRPr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Sommaire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12"/>
          <p:cNvGrpSpPr/>
          <p:nvPr/>
        </p:nvGrpSpPr>
        <p:grpSpPr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59" name="Google Shape;59;p12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18" y="3962"/>
              <a:ext cx="189" cy="72"/>
            </a:xfrm>
            <a:custGeom>
              <a:avLst/>
              <a:gdLst/>
              <a:ahLst/>
              <a:cxnLst/>
              <a:rect l="l" t="t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1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venants">
  <p:cSld name="Intervenants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/>
          <p:nvPr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000" tIns="108000" rIns="144000" bIns="144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Intervenants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0"/>
          <p:cNvSpPr txBox="1">
            <a:spLocks noGrp="1"/>
          </p:cNvSpPr>
          <p:nvPr>
            <p:ph type="dt" idx="10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body" idx="1"/>
          </p:nvPr>
        </p:nvSpPr>
        <p:spPr>
          <a:xfrm>
            <a:off x="407368" y="4583137"/>
            <a:ext cx="2592288" cy="9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normAutofit/>
          </a:bodyPr>
          <a:lstStyle>
            <a:lvl1pPr marL="457200" lvl="0" indent="-228600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 b="1">
                <a:solidFill>
                  <a:schemeClr val="dk2"/>
                </a:solidFill>
              </a:defRPr>
            </a:lvl1pPr>
            <a:lvl2pPr marL="914400" lvl="1" indent="-228600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i="1"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body" idx="2"/>
          </p:nvPr>
        </p:nvSpPr>
        <p:spPr>
          <a:xfrm>
            <a:off x="3327251" y="4583137"/>
            <a:ext cx="2592288" cy="9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normAutofit/>
          </a:bodyPr>
          <a:lstStyle>
            <a:lvl1pPr marL="457200" lvl="0" indent="-228600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 b="1">
                <a:solidFill>
                  <a:schemeClr val="dk2"/>
                </a:solidFill>
              </a:defRPr>
            </a:lvl1pPr>
            <a:lvl2pPr marL="914400" lvl="1" indent="-228600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i="1"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3"/>
          </p:nvPr>
        </p:nvSpPr>
        <p:spPr>
          <a:xfrm>
            <a:off x="9167017" y="4583137"/>
            <a:ext cx="2592288" cy="9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normAutofit/>
          </a:bodyPr>
          <a:lstStyle>
            <a:lvl1pPr marL="457200" lvl="0" indent="-228600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 b="1">
                <a:solidFill>
                  <a:schemeClr val="dk2"/>
                </a:solidFill>
              </a:defRPr>
            </a:lvl1pPr>
            <a:lvl2pPr marL="914400" lvl="1" indent="-228600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i="1"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body" idx="4"/>
          </p:nvPr>
        </p:nvSpPr>
        <p:spPr>
          <a:xfrm>
            <a:off x="6247134" y="4583137"/>
            <a:ext cx="2592288" cy="9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>
            <a:normAutofit/>
          </a:bodyPr>
          <a:lstStyle>
            <a:lvl1pPr marL="457200" lvl="0" indent="-228600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 b="1">
                <a:solidFill>
                  <a:schemeClr val="dk2"/>
                </a:solidFill>
              </a:defRPr>
            </a:lvl1pPr>
            <a:lvl2pPr marL="914400" lvl="1" indent="-228600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600" i="1"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0"/>
          <p:cNvSpPr>
            <a:spLocks noGrp="1"/>
          </p:cNvSpPr>
          <p:nvPr>
            <p:ph type="pic" idx="5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56" name="Google Shape;256;p30"/>
          <p:cNvSpPr>
            <a:spLocks noGrp="1"/>
          </p:cNvSpPr>
          <p:nvPr>
            <p:ph type="pic" idx="6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57" name="Google Shape;257;p30"/>
          <p:cNvSpPr>
            <a:spLocks noGrp="1"/>
          </p:cNvSpPr>
          <p:nvPr>
            <p:ph type="pic" idx="7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58" name="Google Shape;258;p30"/>
          <p:cNvSpPr>
            <a:spLocks noGrp="1"/>
          </p:cNvSpPr>
          <p:nvPr>
            <p:ph type="pic" idx="8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59" name="Google Shape;259;p30"/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Vous pouvez supprimer autant de blocs d’intervenant que vous le souhaitez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939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venant / CV">
  <p:cSld name="Intervenant / CV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/>
          <p:nvPr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000" tIns="108000" rIns="144000" bIns="1440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Intervenant / CV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1"/>
          <p:cNvSpPr txBox="1">
            <a:spLocks noGrp="1"/>
          </p:cNvSpPr>
          <p:nvPr>
            <p:ph type="dt" idx="10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68" name="Google Shape;268;p31"/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Vous pouvez supprimer autant de blocs d’intervenant que vous le souhaitez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1"/>
          </p:nvPr>
        </p:nvSpPr>
        <p:spPr>
          <a:xfrm>
            <a:off x="3467100" y="1541463"/>
            <a:ext cx="799306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600" b="0" i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0" name="Google Shape;270;p31"/>
          <p:cNvSpPr txBox="1">
            <a:spLocks noGrp="1"/>
          </p:cNvSpPr>
          <p:nvPr>
            <p:ph type="body" idx="2"/>
          </p:nvPr>
        </p:nvSpPr>
        <p:spPr>
          <a:xfrm>
            <a:off x="3467100" y="2413000"/>
            <a:ext cx="7993063" cy="35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31"/>
          <p:cNvSpPr>
            <a:spLocks noGrp="1"/>
          </p:cNvSpPr>
          <p:nvPr>
            <p:ph type="pic" idx="3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pic>
        <p:nvPicPr>
          <p:cNvPr id="272" name="Google Shape;272;p3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939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">
  <p:cSld name="Cita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2"/>
          <p:cNvSpPr txBox="1">
            <a:spLocks noGrp="1"/>
          </p:cNvSpPr>
          <p:nvPr>
            <p:ph type="body" idx="1"/>
          </p:nvPr>
        </p:nvSpPr>
        <p:spPr>
          <a:xfrm>
            <a:off x="1734459" y="4702629"/>
            <a:ext cx="7380000" cy="50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 i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280" name="Google Shape;280;p32"/>
          <p:cNvGrpSpPr/>
          <p:nvPr/>
        </p:nvGrpSpPr>
        <p:grpSpPr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1" name="Google Shape;281;p32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18" y="3962"/>
              <a:ext cx="189" cy="72"/>
            </a:xfrm>
            <a:custGeom>
              <a:avLst/>
              <a:gdLst/>
              <a:ahLst/>
              <a:cxnLst/>
              <a:rect l="l" t="t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32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0"/>
              <a:buFont typeface="Arial"/>
              <a:buNone/>
            </a:pPr>
            <a:r>
              <a:rPr lang="fr-FR" sz="13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2"/>
          <p:cNvSpPr txBox="1">
            <a:spLocks noGrp="1"/>
          </p:cNvSpPr>
          <p:nvPr>
            <p:ph type="title"/>
          </p:nvPr>
        </p:nvSpPr>
        <p:spPr>
          <a:xfrm>
            <a:off x="1734459" y="2171700"/>
            <a:ext cx="73800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:Pour fermer les guillemets de fin de citation ajoutez 2 apostrophes à la fin de votre texte (touche [4] du clavier)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Bleu foncé">
  <p:cSld name="Citation Bleu foncé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3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3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97" name="Google Shape;297;p33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Citation Bleu foncé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0"/>
              <a:buFont typeface="Arial"/>
              <a:buNone/>
            </a:pPr>
            <a:r>
              <a:rPr lang="fr-FR" sz="13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3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:Pour fermer les guillemets de fin de citation ajoutez 2 apostrophes à la fin de votre texte (touche [4] du clavier)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3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1734459" y="4702629"/>
            <a:ext cx="7380000" cy="50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 i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1734459" y="2171700"/>
            <a:ext cx="73800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claire">
  <p:cSld name="Citation claire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4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4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09" name="Google Shape;309;p34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Citation claire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4"/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0"/>
              <a:buFont typeface="Arial"/>
              <a:buNone/>
            </a:pPr>
            <a:r>
              <a:rPr lang="fr-FR" sz="135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:Pour fermer les guillemets de fin de citation ajoutez 2 apostrophes à la fin de votre texte (touche [4] du clavier)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3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4"/>
          <p:cNvSpPr txBox="1">
            <a:spLocks noGrp="1"/>
          </p:cNvSpPr>
          <p:nvPr>
            <p:ph type="body" idx="1"/>
          </p:nvPr>
        </p:nvSpPr>
        <p:spPr>
          <a:xfrm>
            <a:off x="1734459" y="4702629"/>
            <a:ext cx="7380000" cy="50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 i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1734459" y="2171700"/>
            <a:ext cx="73800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Gris">
  <p:cSld name="Citation Gri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5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5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21" name="Google Shape;321;p35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Citation Gris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0"/>
              <a:buFont typeface="Arial"/>
              <a:buNone/>
            </a:pPr>
            <a:r>
              <a:rPr lang="fr-FR" sz="135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:Pour fermer les guillemets de fin de citation ajoutez 2 apostrophes à la fin de votre texte (touche [4] du clavier)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3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5"/>
          <p:cNvSpPr txBox="1">
            <a:spLocks noGrp="1"/>
          </p:cNvSpPr>
          <p:nvPr>
            <p:ph type="body" idx="1"/>
          </p:nvPr>
        </p:nvSpPr>
        <p:spPr>
          <a:xfrm>
            <a:off x="1734459" y="4702629"/>
            <a:ext cx="7380000" cy="50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 i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35"/>
          <p:cNvSpPr txBox="1">
            <a:spLocks noGrp="1"/>
          </p:cNvSpPr>
          <p:nvPr>
            <p:ph type="title"/>
          </p:nvPr>
        </p:nvSpPr>
        <p:spPr>
          <a:xfrm>
            <a:off x="1734459" y="2171700"/>
            <a:ext cx="73800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el citation">
  <p:cSld name="Visuel citation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36"/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330" name="Google Shape;330;p36"/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000" tIns="108000" rIns="144000" bIns="1440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1" name="Google Shape;331;p36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36"/>
          <p:cNvSpPr>
            <a:spLocks noGrp="1"/>
          </p:cNvSpPr>
          <p:nvPr>
            <p:ph type="pic" idx="2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333" name="Google Shape;333;p36"/>
          <p:cNvSpPr txBox="1">
            <a:spLocks noGrp="1"/>
          </p:cNvSpPr>
          <p:nvPr>
            <p:ph type="body" idx="1"/>
          </p:nvPr>
        </p:nvSpPr>
        <p:spPr>
          <a:xfrm>
            <a:off x="1683658" y="4702629"/>
            <a:ext cx="8323941" cy="50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 i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36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36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37" name="Google Shape;337;p36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Visuel 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/>
          </p:nvPr>
        </p:nvSpPr>
        <p:spPr>
          <a:xfrm>
            <a:off x="1683658" y="1714500"/>
            <a:ext cx="8323941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Black"/>
              <a:buChar char="“"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6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:Pour fermer les guillemets de fin de citation ajoutez 2 apostrophes à la fin de votre texte (touche [4] du clavier)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placez celle-ci en arrière plan : Clic droit + « Arrière plan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adaptez si besoin la couleur du texte en fonction de celle-ci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el pleine page + texte">
  <p:cSld name="Visuel pleine page + text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38"/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352" name="Google Shape;352;p38"/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000" tIns="108000" rIns="144000" bIns="1440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3" name="Google Shape;353;p38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3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355" name="Google Shape;355;p38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8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8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58" name="Google Shape;358;p38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Visuel pleine page + texte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8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:Après avoir insérez votre image, placez celle-ci en arrière plan : Clic droit + « Arrière plan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8"/>
          <p:cNvSpPr txBox="1">
            <a:spLocks noGrp="1"/>
          </p:cNvSpPr>
          <p:nvPr>
            <p:ph type="body" idx="1"/>
          </p:nvPr>
        </p:nvSpPr>
        <p:spPr>
          <a:xfrm>
            <a:off x="618477" y="1640114"/>
            <a:ext cx="11573522" cy="3439886"/>
          </a:xfrm>
          <a:prstGeom prst="rect">
            <a:avLst/>
          </a:prstGeom>
          <a:gradFill>
            <a:gsLst>
              <a:gs pos="0">
                <a:schemeClr val="lt1"/>
              </a:gs>
              <a:gs pos="7000">
                <a:schemeClr val="lt1"/>
              </a:gs>
              <a:gs pos="26000">
                <a:srgbClr val="FFFFFF">
                  <a:alpha val="80000"/>
                </a:srgbClr>
              </a:gs>
              <a:gs pos="100000">
                <a:srgbClr val="FFFFFF">
                  <a:alpha val="800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2160000" tIns="45700" rIns="7560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">
  <p:cSld name="Process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9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9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66" name="Google Shape;366;p39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Process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 txBox="1">
            <a:spLocks noGrp="1"/>
          </p:cNvSpPr>
          <p:nvPr>
            <p:ph type="body" idx="1"/>
          </p:nvPr>
        </p:nvSpPr>
        <p:spPr>
          <a:xfrm>
            <a:off x="909039" y="1866901"/>
            <a:ext cx="1409699" cy="1409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36000" tIns="36000" rIns="36000" bIns="360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40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39"/>
          <p:cNvSpPr txBox="1">
            <a:spLocks noGrp="1"/>
          </p:cNvSpPr>
          <p:nvPr>
            <p:ph type="body" idx="2"/>
          </p:nvPr>
        </p:nvSpPr>
        <p:spPr>
          <a:xfrm>
            <a:off x="623888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39"/>
          <p:cNvSpPr txBox="1">
            <a:spLocks noGrp="1"/>
          </p:cNvSpPr>
          <p:nvPr>
            <p:ph type="body" idx="3"/>
          </p:nvPr>
        </p:nvSpPr>
        <p:spPr>
          <a:xfrm>
            <a:off x="3123108" y="1866901"/>
            <a:ext cx="1409699" cy="140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36000" rIns="36000" bIns="360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40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39"/>
          <p:cNvSpPr txBox="1">
            <a:spLocks noGrp="1"/>
          </p:cNvSpPr>
          <p:nvPr>
            <p:ph type="body" idx="4"/>
          </p:nvPr>
        </p:nvSpPr>
        <p:spPr>
          <a:xfrm>
            <a:off x="2837957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39"/>
          <p:cNvSpPr txBox="1">
            <a:spLocks noGrp="1"/>
          </p:cNvSpPr>
          <p:nvPr>
            <p:ph type="body" idx="5"/>
          </p:nvPr>
        </p:nvSpPr>
        <p:spPr>
          <a:xfrm>
            <a:off x="5337177" y="1866901"/>
            <a:ext cx="1409699" cy="140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36000" rIns="36000" bIns="360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40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39"/>
          <p:cNvSpPr txBox="1">
            <a:spLocks noGrp="1"/>
          </p:cNvSpPr>
          <p:nvPr>
            <p:ph type="body" idx="6"/>
          </p:nvPr>
        </p:nvSpPr>
        <p:spPr>
          <a:xfrm>
            <a:off x="5052026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39"/>
          <p:cNvSpPr txBox="1">
            <a:spLocks noGrp="1"/>
          </p:cNvSpPr>
          <p:nvPr>
            <p:ph type="body" idx="7"/>
          </p:nvPr>
        </p:nvSpPr>
        <p:spPr>
          <a:xfrm>
            <a:off x="7551246" y="1866901"/>
            <a:ext cx="1409699" cy="140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36000" rIns="36000" bIns="360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40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39"/>
          <p:cNvSpPr txBox="1">
            <a:spLocks noGrp="1"/>
          </p:cNvSpPr>
          <p:nvPr>
            <p:ph type="body" idx="8"/>
          </p:nvPr>
        </p:nvSpPr>
        <p:spPr>
          <a:xfrm>
            <a:off x="7266095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39"/>
          <p:cNvSpPr txBox="1">
            <a:spLocks noGrp="1"/>
          </p:cNvSpPr>
          <p:nvPr>
            <p:ph type="body" idx="9"/>
          </p:nvPr>
        </p:nvSpPr>
        <p:spPr>
          <a:xfrm>
            <a:off x="9765314" y="1866901"/>
            <a:ext cx="1409699" cy="140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36000" rIns="36000" bIns="360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40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39"/>
          <p:cNvSpPr txBox="1">
            <a:spLocks noGrp="1"/>
          </p:cNvSpPr>
          <p:nvPr>
            <p:ph type="body" idx="13"/>
          </p:nvPr>
        </p:nvSpPr>
        <p:spPr>
          <a:xfrm>
            <a:off x="9480163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39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2 niveaux de textes sont utilisés dans le carré de couleur, le 2</a:t>
            </a:r>
            <a:r>
              <a:rPr lang="fr-FR" sz="1200" b="0" i="0" u="none" strike="noStrike" cap="none" baseline="30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niveau est réservé au chiffre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A tout moment vous pouvez changer la couleur de 1 ou plusieurs carré(s) : « Format de la forme » / « Remplissage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A tout moment vous pouvez supprimer ou dupliquer une des étapes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3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939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9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2">
  <p:cSld name="Process 2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0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84" name="Google Shape;384;p40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Process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0"/>
          <p:cNvSpPr txBox="1">
            <a:spLocks noGrp="1"/>
          </p:cNvSpPr>
          <p:nvPr>
            <p:ph type="body" idx="1"/>
          </p:nvPr>
        </p:nvSpPr>
        <p:spPr>
          <a:xfrm>
            <a:off x="731838" y="1583490"/>
            <a:ext cx="2160000" cy="16513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36000" tIns="36000" rIns="468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40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40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2 niveaux de textes sont utilisés dans le carré de couleur, le 2</a:t>
            </a:r>
            <a:r>
              <a:rPr lang="fr-FR" sz="1200" b="0" i="0" u="none" strike="noStrike" cap="none" baseline="30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niveau est réservé au chiffre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A tout moment vous pouvez changer la couleur de 1 ou plusieurs carré(s) : « Format de la forme » / « Remplissage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A tout moment vous pouvez supprimer ou dupliquer une des étapes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0"/>
          <p:cNvSpPr txBox="1">
            <a:spLocks noGrp="1"/>
          </p:cNvSpPr>
          <p:nvPr>
            <p:ph type="body" idx="2"/>
          </p:nvPr>
        </p:nvSpPr>
        <p:spPr>
          <a:xfrm>
            <a:off x="673555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40"/>
          <p:cNvSpPr txBox="1">
            <a:spLocks noGrp="1"/>
          </p:cNvSpPr>
          <p:nvPr>
            <p:ph type="body" idx="3"/>
          </p:nvPr>
        </p:nvSpPr>
        <p:spPr>
          <a:xfrm>
            <a:off x="2850698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40"/>
          <p:cNvSpPr txBox="1">
            <a:spLocks noGrp="1"/>
          </p:cNvSpPr>
          <p:nvPr>
            <p:ph type="body" idx="4"/>
          </p:nvPr>
        </p:nvSpPr>
        <p:spPr>
          <a:xfrm>
            <a:off x="5042355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40"/>
          <p:cNvSpPr txBox="1">
            <a:spLocks noGrp="1"/>
          </p:cNvSpPr>
          <p:nvPr>
            <p:ph type="body" idx="5"/>
          </p:nvPr>
        </p:nvSpPr>
        <p:spPr>
          <a:xfrm>
            <a:off x="7161440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40"/>
          <p:cNvSpPr txBox="1">
            <a:spLocks noGrp="1"/>
          </p:cNvSpPr>
          <p:nvPr>
            <p:ph type="body" idx="6"/>
          </p:nvPr>
        </p:nvSpPr>
        <p:spPr>
          <a:xfrm>
            <a:off x="9386855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40"/>
          <p:cNvSpPr txBox="1">
            <a:spLocks noGrp="1"/>
          </p:cNvSpPr>
          <p:nvPr>
            <p:ph type="body" idx="7"/>
          </p:nvPr>
        </p:nvSpPr>
        <p:spPr>
          <a:xfrm>
            <a:off x="2908981" y="1583490"/>
            <a:ext cx="2160000" cy="16513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36000" rIns="468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40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3" name="Google Shape;393;p40"/>
          <p:cNvSpPr txBox="1">
            <a:spLocks noGrp="1"/>
          </p:cNvSpPr>
          <p:nvPr>
            <p:ph type="body" idx="8"/>
          </p:nvPr>
        </p:nvSpPr>
        <p:spPr>
          <a:xfrm>
            <a:off x="5100638" y="1583490"/>
            <a:ext cx="2160000" cy="16513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36000" rIns="468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40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40"/>
          <p:cNvSpPr txBox="1">
            <a:spLocks noGrp="1"/>
          </p:cNvSpPr>
          <p:nvPr>
            <p:ph type="body" idx="9"/>
          </p:nvPr>
        </p:nvSpPr>
        <p:spPr>
          <a:xfrm>
            <a:off x="7219723" y="1583490"/>
            <a:ext cx="2160000" cy="16513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36000" rIns="468000" bIns="360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40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40"/>
          <p:cNvSpPr txBox="1">
            <a:spLocks noGrp="1"/>
          </p:cNvSpPr>
          <p:nvPr>
            <p:ph type="body" idx="13"/>
          </p:nvPr>
        </p:nvSpPr>
        <p:spPr>
          <a:xfrm>
            <a:off x="9386855" y="1583490"/>
            <a:ext cx="1652399" cy="16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6000" tIns="36000" rIns="36000" bIns="360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sz="40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6" name="Google Shape;396;p4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939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0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maire light">
  <p:cSld name="Sommaire ligh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727076" y="1765299"/>
            <a:ext cx="8659812" cy="414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Black"/>
              <a:buAutoNum type="arabicPeriod"/>
              <a:defRPr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dk1"/>
                </a:solidFill>
              </a:defRPr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Sommaire 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:Ce sommaire est sur deux colonnes, pour passer sur une colonne : Clic droit sur la zone de texte + « Format de la forme » / « Options de texte » / « Colonnes » = 1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">
  <p:cSld name="FIN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1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FIN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1"/>
          <p:cNvSpPr txBox="1">
            <a:spLocks noGrp="1"/>
          </p:cNvSpPr>
          <p:nvPr>
            <p:ph type="title"/>
          </p:nvPr>
        </p:nvSpPr>
        <p:spPr>
          <a:xfrm>
            <a:off x="731837" y="3449638"/>
            <a:ext cx="2425700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1" name="Google Shape;401;p4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1803600" cy="18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1"/>
          <p:cNvSpPr txBox="1">
            <a:spLocks noGrp="1"/>
          </p:cNvSpPr>
          <p:nvPr>
            <p:ph type="body" idx="1"/>
          </p:nvPr>
        </p:nvSpPr>
        <p:spPr>
          <a:xfrm>
            <a:off x="731838" y="4568370"/>
            <a:ext cx="6564312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None/>
              <a:defRPr sz="1400" b="1"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3" name="Google Shape;403;p4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1"/>
          <p:cNvSpPr txBox="1">
            <a:spLocks noGrp="1"/>
          </p:cNvSpPr>
          <p:nvPr>
            <p:ph type="body" idx="2"/>
          </p:nvPr>
        </p:nvSpPr>
        <p:spPr>
          <a:xfrm>
            <a:off x="8458200" y="4508500"/>
            <a:ext cx="3001963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41"/>
          <p:cNvSpPr txBox="1">
            <a:spLocks noGrp="1"/>
          </p:cNvSpPr>
          <p:nvPr>
            <p:ph type="body" idx="3"/>
          </p:nvPr>
        </p:nvSpPr>
        <p:spPr>
          <a:xfrm>
            <a:off x="742949" y="5892800"/>
            <a:ext cx="65786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sz="1200" i="1"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 Gris">
  <p:cSld name="FIN Gris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2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FIN Gris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2"/>
          <p:cNvSpPr txBox="1">
            <a:spLocks noGrp="1"/>
          </p:cNvSpPr>
          <p:nvPr>
            <p:ph type="title"/>
          </p:nvPr>
        </p:nvSpPr>
        <p:spPr>
          <a:xfrm>
            <a:off x="731837" y="3449638"/>
            <a:ext cx="2425700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0" name="Google Shape;410;p4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1803600" cy="18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2"/>
          <p:cNvSpPr txBox="1">
            <a:spLocks noGrp="1"/>
          </p:cNvSpPr>
          <p:nvPr>
            <p:ph type="body" idx="1"/>
          </p:nvPr>
        </p:nvSpPr>
        <p:spPr>
          <a:xfrm>
            <a:off x="731838" y="4568370"/>
            <a:ext cx="6564312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None/>
              <a:defRPr sz="1400" b="1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42"/>
          <p:cNvSpPr txBox="1">
            <a:spLocks noGrp="1"/>
          </p:cNvSpPr>
          <p:nvPr>
            <p:ph type="body" idx="2"/>
          </p:nvPr>
        </p:nvSpPr>
        <p:spPr>
          <a:xfrm>
            <a:off x="8458200" y="4508500"/>
            <a:ext cx="3001963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42"/>
          <p:cNvSpPr txBox="1">
            <a:spLocks noGrp="1"/>
          </p:cNvSpPr>
          <p:nvPr>
            <p:ph type="body" idx="3"/>
          </p:nvPr>
        </p:nvSpPr>
        <p:spPr>
          <a:xfrm>
            <a:off x="742949" y="5892800"/>
            <a:ext cx="65786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sz="1200" i="1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">
  <p:cSld name="Contac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3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Contact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3"/>
          <p:cNvSpPr txBox="1">
            <a:spLocks noGrp="1"/>
          </p:cNvSpPr>
          <p:nvPr>
            <p:ph type="body" idx="1"/>
          </p:nvPr>
        </p:nvSpPr>
        <p:spPr>
          <a:xfrm>
            <a:off x="731838" y="5105625"/>
            <a:ext cx="4651374" cy="151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 sz="1600">
                <a:solidFill>
                  <a:schemeClr val="lt1"/>
                </a:solidFill>
              </a:defRPr>
            </a:lvl4pPr>
            <a:lvl5pPr marL="2286000" lvl="4" indent="-320039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43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Astuce : Prénom NOM = 1</a:t>
            </a:r>
            <a:r>
              <a:rPr lang="fr-FR" sz="1200" b="0" i="0" u="none" strike="noStrike" cap="none" baseline="30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niveau  -  Email / Tél, = 2</a:t>
            </a:r>
            <a:r>
              <a:rPr lang="fr-FR" sz="1200" b="0" i="0" u="none" strike="noStrike" cap="none" baseline="30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niveau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" name="Google Shape;420;p43"/>
          <p:cNvGrpSpPr/>
          <p:nvPr/>
        </p:nvGrpSpPr>
        <p:grpSpPr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421" name="Google Shape;421;p43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3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3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3"/>
            <p:cNvSpPr/>
            <p:nvPr/>
          </p:nvSpPr>
          <p:spPr>
            <a:xfrm>
              <a:off x="518" y="3962"/>
              <a:ext cx="189" cy="72"/>
            </a:xfrm>
            <a:custGeom>
              <a:avLst/>
              <a:gdLst/>
              <a:ahLst/>
              <a:cxnLst/>
              <a:rect l="l" t="t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3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3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7" name="Google Shape;427;p4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body" idx="2"/>
          </p:nvPr>
        </p:nvSpPr>
        <p:spPr>
          <a:xfrm>
            <a:off x="8102600" y="5892800"/>
            <a:ext cx="3357563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sz="1200" i="1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2"/>
          </p:nvPr>
        </p:nvSpPr>
        <p:spPr>
          <a:xfrm>
            <a:off x="522288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50"/>
              <a:buNone/>
              <a:defRPr sz="135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de section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93"/>
          <a:stretch/>
        </p:blipFill>
        <p:spPr>
          <a:xfrm>
            <a:off x="0" y="0"/>
            <a:ext cx="12192001" cy="591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4"/>
          <p:cNvGrpSpPr/>
          <p:nvPr/>
        </p:nvGrpSpPr>
        <p:grpSpPr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91" name="Google Shape;91;p14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518" y="3962"/>
              <a:ext cx="189" cy="72"/>
            </a:xfrm>
            <a:custGeom>
              <a:avLst/>
              <a:gdLst/>
              <a:ahLst/>
              <a:cxnLst/>
              <a:rect l="l" t="t" r="r" b="b"/>
              <a:pathLst>
                <a:path w="498" h="190" extrusionOk="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 light">
  <p:cSld name="Titre de section ligh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de section 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516"/>
          <a:stretch/>
        </p:blipFill>
        <p:spPr>
          <a:xfrm>
            <a:off x="0" y="0"/>
            <a:ext cx="12192001" cy="9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 Black"/>
              <a:buNone/>
              <a:defRPr sz="5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522288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50"/>
              <a:buNone/>
              <a:defRPr sz="135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 Gris">
  <p:cSld name="Titre de section Gri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de section Gris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93"/>
          <a:stretch/>
        </p:blipFill>
        <p:spPr>
          <a:xfrm>
            <a:off x="0" y="0"/>
            <a:ext cx="12192001" cy="5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2"/>
          </p:nvPr>
        </p:nvSpPr>
        <p:spPr>
          <a:xfrm>
            <a:off x="522288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50"/>
              <a:buNone/>
              <a:defRPr sz="135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 Bleu">
  <p:cSld name="Titre de section Bleu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de section Bleu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793"/>
          <a:stretch/>
        </p:blipFill>
        <p:spPr>
          <a:xfrm>
            <a:off x="0" y="0"/>
            <a:ext cx="12192001" cy="5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Black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522288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50"/>
              <a:buNone/>
              <a:defRPr sz="135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B8B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20"/>
              <a:buNone/>
              <a:defRPr sz="1800">
                <a:solidFill>
                  <a:srgbClr val="8B8B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440"/>
              <a:buNone/>
              <a:defRPr sz="1600">
                <a:solidFill>
                  <a:srgbClr val="8B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B8B"/>
              </a:buClr>
              <a:buSzPts val="1600"/>
              <a:buNone/>
              <a:defRPr sz="1600">
                <a:solidFill>
                  <a:srgbClr val="8B8B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 2 colonnes">
  <p:cSld name="Titre et contenu 2 colonne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Titre et contenu 2 colonnes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939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Deux contenu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Disposition : Deux contenus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731838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2"/>
          </p:nvPr>
        </p:nvSpPr>
        <p:spPr>
          <a:xfrm>
            <a:off x="6240163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marL="914400" lvl="1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marL="1371600" lvl="2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marL="1828800" lvl="3" indent="-331469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marL="2286000" lvl="4" indent="-33147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939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  <a:defRPr sz="32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5" name="Google Shape;15;p6"/>
          <p:cNvPicPr preferRelativeResize="0"/>
          <p:nvPr/>
        </p:nvPicPr>
        <p:blipFill rotWithShape="1">
          <a:blip r:embed="rId3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5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WEST is using IMAS since 2016 for its Plasma Reconstruction Chain (PRC)</a:t>
            </a:r>
          </a:p>
          <a:p>
            <a:pPr marL="119380" lvl="0" indent="0">
              <a:spcBef>
                <a:spcPts val="0"/>
              </a:spcBef>
              <a:buSzPct val="100000"/>
            </a:pPr>
            <a:endParaRPr lang="en-US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Data Processing : PRC writes its output data </a:t>
            </a:r>
            <a:r>
              <a:rPr lang="en-US" sz="2400" b="1" dirty="0"/>
              <a:t>natively</a:t>
            </a:r>
            <a:r>
              <a:rPr lang="en-US" sz="2400" dirty="0"/>
              <a:t> in IMAS format: </a:t>
            </a:r>
            <a:br>
              <a:rPr lang="en-US" sz="2400" dirty="0"/>
            </a:br>
            <a:r>
              <a:rPr lang="en-US" sz="2400" b="1" dirty="0"/>
              <a:t>28 different IDSs </a:t>
            </a:r>
            <a:r>
              <a:rPr lang="en-US" sz="2400" dirty="0"/>
              <a:t>are produced for each pulse </a:t>
            </a:r>
            <a:br>
              <a:rPr lang="en-US" sz="2400" dirty="0"/>
            </a:br>
            <a:r>
              <a:rPr lang="en-US" sz="2400" dirty="0"/>
              <a:t>(with a </a:t>
            </a:r>
            <a:r>
              <a:rPr lang="en-US" sz="2400" b="1" dirty="0"/>
              <a:t>total of 56 occurrences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Using </a:t>
            </a:r>
            <a:r>
              <a:rPr lang="en-US" sz="2400" b="1" dirty="0"/>
              <a:t>UDA</a:t>
            </a:r>
            <a:r>
              <a:rPr lang="en-US" sz="2400" dirty="0"/>
              <a:t> private server for providing </a:t>
            </a:r>
            <a:r>
              <a:rPr lang="en-US" sz="2400" b="1" dirty="0"/>
              <a:t>raw data </a:t>
            </a:r>
            <a:r>
              <a:rPr lang="en-US" sz="2400" dirty="0"/>
              <a:t>to PRC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UDA Mapping written in C (</a:t>
            </a:r>
            <a:r>
              <a:rPr lang="en-US" sz="1900" b="1" dirty="0" err="1"/>
              <a:t>tf</a:t>
            </a:r>
            <a:r>
              <a:rPr lang="en-US" sz="1900" b="1" dirty="0"/>
              <a:t>, </a:t>
            </a:r>
            <a:r>
              <a:rPr lang="en-US" sz="1900" b="1" dirty="0" err="1"/>
              <a:t>pf_passive</a:t>
            </a:r>
            <a:r>
              <a:rPr lang="en-US" sz="1900" b="1" dirty="0"/>
              <a:t>, </a:t>
            </a:r>
            <a:r>
              <a:rPr lang="en-US" sz="1900" b="1" dirty="0" err="1"/>
              <a:t>lh_antennas</a:t>
            </a:r>
            <a:r>
              <a:rPr lang="en-US" sz="1900" b="1" dirty="0"/>
              <a:t>, </a:t>
            </a:r>
            <a:r>
              <a:rPr lang="en-US" sz="1900" b="1" dirty="0" err="1"/>
              <a:t>ic_antennas</a:t>
            </a:r>
            <a:r>
              <a:rPr lang="en-US" sz="1900" b="1" dirty="0"/>
              <a:t>, </a:t>
            </a:r>
            <a:r>
              <a:rPr lang="en-US" sz="1900" b="1" dirty="0" err="1"/>
              <a:t>pf_active</a:t>
            </a:r>
            <a:r>
              <a:rPr lang="en-US" sz="1900" b="1" dirty="0"/>
              <a:t>, barometry, </a:t>
            </a:r>
            <a:r>
              <a:rPr lang="en-US" sz="1900" b="1" dirty="0" err="1"/>
              <a:t>soft_x_rays</a:t>
            </a:r>
            <a:r>
              <a:rPr lang="en-US" sz="1900" b="1" dirty="0"/>
              <a:t>, summary, </a:t>
            </a:r>
            <a:r>
              <a:rPr lang="en-US" sz="1900" b="1" dirty="0" err="1"/>
              <a:t>lh_antennas</a:t>
            </a:r>
            <a:r>
              <a:rPr lang="en-US" sz="1900" b="1" dirty="0"/>
              <a:t>, </a:t>
            </a:r>
            <a:r>
              <a:rPr lang="en-US" sz="1900" b="1" dirty="0" err="1"/>
              <a:t>ic_antennas</a:t>
            </a:r>
            <a:r>
              <a:rPr lang="en-US" sz="2400" dirty="0"/>
              <a:t>)</a:t>
            </a:r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sz="2400" dirty="0">
              <a:sym typeface="Wingdings" panose="05000000000000000000" pitchFamily="2" charset="2"/>
            </a:endParaRPr>
          </a:p>
          <a:p>
            <a:pPr marL="119380" lvl="0" indent="0">
              <a:spcBef>
                <a:spcPts val="0"/>
              </a:spcBef>
              <a:buSzPct val="100000"/>
            </a:pPr>
            <a:r>
              <a:rPr lang="en-US" sz="2400" dirty="0">
                <a:sym typeface="Wingdings" panose="05000000000000000000" pitchFamily="2" charset="2"/>
              </a:rPr>
              <a:t>     still some raw data fetched by Python scripts from TS database</a:t>
            </a:r>
            <a:br>
              <a:rPr lang="en-US" sz="2400" dirty="0"/>
            </a:br>
            <a:endParaRPr lang="en-US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 err="1"/>
              <a:t>Using</a:t>
            </a:r>
            <a:r>
              <a:rPr lang="fr-FR" sz="2400" b="1" dirty="0"/>
              <a:t> DD &lt;= 3.42.2 and AL &lt;=5.4.3 for </a:t>
            </a:r>
            <a:r>
              <a:rPr lang="fr-FR" sz="2400" b="1" dirty="0" err="1"/>
              <a:t>campaigns</a:t>
            </a:r>
            <a:r>
              <a:rPr lang="fr-FR" sz="2400" b="1" dirty="0"/>
              <a:t> C2 to </a:t>
            </a:r>
            <a:r>
              <a:rPr lang="fr-FR" sz="2400" b="1" dirty="0" err="1"/>
              <a:t>latest</a:t>
            </a:r>
            <a:r>
              <a:rPr lang="fr-FR" sz="2400" b="1" dirty="0"/>
              <a:t> C12</a:t>
            </a:r>
            <a:endParaRPr lang="en-US" sz="2400" dirty="0"/>
          </a:p>
          <a:p>
            <a:pPr marL="119380" lvl="0" indent="0">
              <a:spcBef>
                <a:spcPts val="0"/>
              </a:spcBef>
              <a:buSzPct val="100000"/>
            </a:pPr>
            <a:endParaRPr lang="en-US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fr-FR" sz="2400" dirty="0"/>
          </a:p>
        </p:txBody>
      </p:sp>
      <p:sp>
        <p:nvSpPr>
          <p:cNvPr id="448" name="Google Shape;44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449" name="Google Shape;449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lvl="0">
              <a:buSzPts val="3200"/>
            </a:pPr>
            <a:r>
              <a:rPr lang="en-US" dirty="0"/>
              <a:t>WEST data mapping</a:t>
            </a:r>
          </a:p>
        </p:txBody>
      </p:sp>
    </p:spTree>
    <p:extLst>
      <p:ext uri="{BB962C8B-B14F-4D97-AF65-F5344CB8AC3E}">
        <p14:creationId xmlns:p14="http://schemas.microsoft.com/office/powerpoint/2010/main" val="20922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"/>
          <p:cNvSpPr txBox="1">
            <a:spLocks noGrp="1"/>
          </p:cNvSpPr>
          <p:nvPr>
            <p:ph type="body" idx="1"/>
          </p:nvPr>
        </p:nvSpPr>
        <p:spPr>
          <a:xfrm>
            <a:off x="731838" y="1185863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119380" lvl="0" indent="0">
              <a:spcBef>
                <a:spcPts val="0"/>
              </a:spcBef>
              <a:buSzPct val="100000"/>
            </a:pPr>
            <a:endParaRPr lang="en-US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WEST processed data are natively stored in IMAS and available only from IMAS </a:t>
            </a:r>
            <a:r>
              <a:rPr lang="en-US" sz="2400" dirty="0">
                <a:sym typeface="Wingdings" panose="05000000000000000000" pitchFamily="2" charset="2"/>
              </a:rPr>
              <a:t> accessed by all WEST users</a:t>
            </a:r>
            <a:endParaRPr lang="en-US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Preparation of input data for transport solvers (METIS, HFPS, …) </a:t>
            </a:r>
            <a:br>
              <a:rPr lang="en-US" sz="2400" dirty="0"/>
            </a:br>
            <a:endParaRPr lang="en-US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Generation of SUMMARY data for data catalogues, e.g. </a:t>
            </a:r>
            <a:r>
              <a:rPr lang="en-US" sz="2400" dirty="0" err="1"/>
              <a:t>EUROfusion</a:t>
            </a:r>
            <a:r>
              <a:rPr lang="en-US" sz="2400" dirty="0"/>
              <a:t> Data Management Plan activities</a:t>
            </a:r>
            <a:br>
              <a:rPr lang="en-US" sz="2400" dirty="0"/>
            </a:br>
            <a:endParaRPr lang="en-US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Providing compressed IR camera data in IMAS format using AL plugin</a:t>
            </a:r>
          </a:p>
          <a:p>
            <a:pPr marL="119380" lvl="0" indent="0">
              <a:spcBef>
                <a:spcPts val="0"/>
              </a:spcBef>
              <a:buSzPct val="100000"/>
            </a:pPr>
            <a:endParaRPr lang="en-US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WEST tools that have been developed by the IMAS community (Access Layer, Visualization, </a:t>
            </a:r>
            <a:r>
              <a:rPr lang="en-US" sz="2400" dirty="0" err="1"/>
              <a:t>IDS_validator</a:t>
            </a:r>
            <a:r>
              <a:rPr lang="en-US" sz="2400" dirty="0"/>
              <a:t>, Catalogues, </a:t>
            </a:r>
            <a:r>
              <a:rPr lang="en-US" sz="2400" b="1" dirty="0"/>
              <a:t>I</a:t>
            </a:r>
            <a:r>
              <a:rPr lang="en-US" sz="2400" dirty="0"/>
              <a:t>ntegrated </a:t>
            </a:r>
            <a:r>
              <a:rPr lang="en-US" sz="2400" b="1" dirty="0"/>
              <a:t>D</a:t>
            </a:r>
            <a:r>
              <a:rPr lang="en-US" sz="2400" dirty="0"/>
              <a:t>ata </a:t>
            </a:r>
            <a:r>
              <a:rPr lang="en-US" sz="2400" b="1" dirty="0"/>
              <a:t>A</a:t>
            </a:r>
            <a:r>
              <a:rPr lang="en-US" sz="2400" dirty="0"/>
              <a:t>nalysis)</a:t>
            </a:r>
            <a:br>
              <a:rPr lang="en-US" sz="2400" dirty="0"/>
            </a:br>
            <a:endParaRPr lang="en-US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WEST IMAS data remotely accessible to collaborators (via login to Partner Zone or UDA public server)</a:t>
            </a:r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fr-FR" sz="2400" dirty="0"/>
          </a:p>
        </p:txBody>
      </p:sp>
      <p:sp>
        <p:nvSpPr>
          <p:cNvPr id="448" name="Google Shape;44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449" name="Google Shape;449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lvl="0">
              <a:buSzPts val="3200"/>
            </a:pPr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411152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"/>
          <p:cNvSpPr txBox="1">
            <a:spLocks noGrp="1"/>
          </p:cNvSpPr>
          <p:nvPr>
            <p:ph type="body" idx="1"/>
          </p:nvPr>
        </p:nvSpPr>
        <p:spPr>
          <a:xfrm>
            <a:off x="731837" y="1467643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fr-FR" sz="2400" dirty="0"/>
          </a:p>
          <a:p>
            <a:pPr lvl="0"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400" dirty="0" err="1"/>
              <a:t>EUROfusion</a:t>
            </a:r>
            <a:r>
              <a:rPr lang="fr-FR" sz="2400" dirty="0"/>
              <a:t> Data Management Plan</a:t>
            </a:r>
          </a:p>
          <a:p>
            <a:pPr marL="91948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2400" dirty="0" err="1"/>
              <a:t>Summary</a:t>
            </a:r>
            <a:r>
              <a:rPr lang="fr-FR" sz="2400" dirty="0"/>
              <a:t> data </a:t>
            </a:r>
            <a:r>
              <a:rPr lang="fr-FR" sz="2400" dirty="0" err="1"/>
              <a:t>from</a:t>
            </a:r>
            <a:r>
              <a:rPr lang="fr-FR" sz="2400" dirty="0"/>
              <a:t> WEST </a:t>
            </a:r>
            <a:r>
              <a:rPr lang="fr-FR" sz="2400" dirty="0" err="1"/>
              <a:t>exposed</a:t>
            </a:r>
            <a:r>
              <a:rPr lang="fr-FR" sz="2400" dirty="0"/>
              <a:t> via </a:t>
            </a:r>
            <a:r>
              <a:rPr lang="fr-FR" sz="2400" dirty="0" err="1"/>
              <a:t>CatalogQT</a:t>
            </a:r>
            <a:r>
              <a:rPr lang="fr-FR" sz="2400" dirty="0"/>
              <a:t> (</a:t>
            </a:r>
            <a:r>
              <a:rPr lang="fr-FR" sz="2400" dirty="0" err="1"/>
              <a:t>presently</a:t>
            </a:r>
            <a:r>
              <a:rPr lang="fr-FR" sz="2400" dirty="0"/>
              <a:t> </a:t>
            </a:r>
            <a:r>
              <a:rPr lang="fr-FR" sz="2400" dirty="0" err="1"/>
              <a:t>only</a:t>
            </a:r>
            <a:r>
              <a:rPr lang="fr-FR" sz="2400" dirty="0"/>
              <a:t> C7 data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uploaded</a:t>
            </a:r>
            <a:r>
              <a:rPr lang="fr-FR" sz="2400" dirty="0"/>
              <a:t> in the Catalogue, the plan </a:t>
            </a:r>
            <a:r>
              <a:rPr lang="fr-FR" sz="2400" dirty="0" err="1"/>
              <a:t>is</a:t>
            </a:r>
            <a:r>
              <a:rPr lang="fr-FR" sz="2400" dirty="0"/>
              <a:t> to </a:t>
            </a:r>
            <a:r>
              <a:rPr lang="fr-FR" sz="2400" dirty="0" err="1"/>
              <a:t>add</a:t>
            </a:r>
            <a:r>
              <a:rPr lang="fr-FR" sz="2400" dirty="0"/>
              <a:t> more </a:t>
            </a:r>
            <a:r>
              <a:rPr lang="fr-FR" sz="2400" dirty="0" err="1"/>
              <a:t>campaigns</a:t>
            </a:r>
            <a:r>
              <a:rPr lang="fr-FR" sz="2400" dirty="0"/>
              <a:t> and to </a:t>
            </a:r>
            <a:r>
              <a:rPr lang="fr-FR" sz="2400" dirty="0" err="1"/>
              <a:t>develop</a:t>
            </a:r>
            <a:r>
              <a:rPr lang="fr-FR" sz="2400" dirty="0"/>
              <a:t> </a:t>
            </a:r>
            <a:r>
              <a:rPr lang="fr-FR" sz="2400" dirty="0" err="1"/>
              <a:t>systematic</a:t>
            </a:r>
            <a:r>
              <a:rPr lang="fr-FR" sz="2400" dirty="0"/>
              <a:t> </a:t>
            </a:r>
            <a:r>
              <a:rPr lang="fr-FR" sz="2400" dirty="0" err="1"/>
              <a:t>harvesting</a:t>
            </a:r>
            <a:r>
              <a:rPr lang="fr-FR" sz="2400" dirty="0"/>
              <a:t> of new data)</a:t>
            </a:r>
          </a:p>
          <a:p>
            <a:pPr marL="91948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2400" dirty="0"/>
              <a:t>WEST IMAS data accessible </a:t>
            </a:r>
            <a:r>
              <a:rPr lang="fr-FR" sz="2400" dirty="0" err="1"/>
              <a:t>remotely</a:t>
            </a:r>
            <a:r>
              <a:rPr lang="fr-FR" sz="2400" dirty="0"/>
              <a:t> via UDA (</a:t>
            </a:r>
            <a:r>
              <a:rPr lang="fr-FR" sz="2400" dirty="0" err="1"/>
              <a:t>already</a:t>
            </a:r>
            <a:r>
              <a:rPr lang="fr-FR" sz="2400" dirty="0"/>
              <a:t> </a:t>
            </a:r>
            <a:r>
              <a:rPr lang="fr-FR" sz="2400" dirty="0" err="1"/>
              <a:t>available</a:t>
            </a:r>
            <a:r>
              <a:rPr lang="fr-FR" sz="2400" dirty="0"/>
              <a:t>)</a:t>
            </a:r>
          </a:p>
          <a:p>
            <a:pPr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fr-FR" sz="2400" dirty="0"/>
          </a:p>
          <a:p>
            <a:pPr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400" dirty="0"/>
              <a:t>Progress in WEST public data release: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hosted</a:t>
            </a:r>
            <a:r>
              <a:rPr lang="fr-FR" sz="2400" dirty="0"/>
              <a:t> at DATACENTER SUD (Aix Marseille </a:t>
            </a:r>
            <a:r>
              <a:rPr lang="fr-FR" sz="2400" dirty="0" err="1"/>
              <a:t>University</a:t>
            </a:r>
            <a:r>
              <a:rPr lang="fr-FR" sz="2400" dirty="0"/>
              <a:t>), </a:t>
            </a:r>
            <a:r>
              <a:rPr lang="fr-FR" sz="2400" dirty="0" err="1"/>
              <a:t>thanks</a:t>
            </a:r>
            <a:r>
              <a:rPr lang="fr-FR" sz="2400" dirty="0"/>
              <a:t> to </a:t>
            </a:r>
            <a:r>
              <a:rPr lang="fr-FR" sz="2400" dirty="0" err="1"/>
              <a:t>our</a:t>
            </a:r>
            <a:r>
              <a:rPr lang="fr-FR" sz="2400" dirty="0"/>
              <a:t> collaboration </a:t>
            </a:r>
            <a:r>
              <a:rPr lang="fr-FR" sz="2400" dirty="0" err="1"/>
              <a:t>with</a:t>
            </a:r>
            <a:r>
              <a:rPr lang="fr-FR" sz="2400" dirty="0"/>
              <a:t> the PIIM </a:t>
            </a:r>
            <a:r>
              <a:rPr lang="fr-FR" sz="2400" dirty="0" err="1"/>
              <a:t>laboratory</a:t>
            </a:r>
            <a:endParaRPr lang="fr-FR" sz="2400" dirty="0"/>
          </a:p>
          <a:p>
            <a:pPr marL="919480" lvl="1" indent="-342900"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2400" dirty="0"/>
              <a:t>The Virtual Machine have </a:t>
            </a:r>
            <a:r>
              <a:rPr lang="fr-FR" sz="2400" dirty="0" err="1"/>
              <a:t>just</a:t>
            </a:r>
            <a:r>
              <a:rPr lang="fr-FR" sz="2400" dirty="0"/>
              <a:t> been </a:t>
            </a:r>
            <a:r>
              <a:rPr lang="fr-FR" sz="2400" dirty="0" err="1"/>
              <a:t>opened</a:t>
            </a:r>
            <a:endParaRPr lang="fr-FR" sz="2400" dirty="0"/>
          </a:p>
          <a:p>
            <a:pPr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fr-FR" sz="2400" dirty="0"/>
          </a:p>
          <a:p>
            <a:pPr indent="-33782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2400" b="1" dirty="0"/>
              <a:t>Migration to DD4 </a:t>
            </a:r>
            <a:r>
              <a:rPr lang="fr-FR" sz="2400" b="1" dirty="0" err="1"/>
              <a:t>is</a:t>
            </a:r>
            <a:r>
              <a:rPr lang="fr-FR" sz="2400" b="1" dirty="0"/>
              <a:t> </a:t>
            </a:r>
            <a:r>
              <a:rPr lang="fr-FR" sz="2400" b="1" dirty="0" err="1"/>
              <a:t>being</a:t>
            </a:r>
            <a:r>
              <a:rPr lang="fr-FR" sz="2400" b="1" dirty="0"/>
              <a:t> </a:t>
            </a:r>
            <a:r>
              <a:rPr lang="fr-FR" sz="2400" b="1" dirty="0" err="1"/>
              <a:t>discussed</a:t>
            </a:r>
            <a:br>
              <a:rPr lang="fr-FR" sz="2400" dirty="0"/>
            </a:br>
            <a:endParaRPr lang="fr-FR" sz="2400" dirty="0"/>
          </a:p>
          <a:p>
            <a:pPr marL="576580" lvl="1" indent="0">
              <a:spcBef>
                <a:spcPts val="0"/>
              </a:spcBef>
              <a:buSzPct val="100000"/>
              <a:buNone/>
            </a:pPr>
            <a:endParaRPr lang="fr-FR" sz="2400" dirty="0"/>
          </a:p>
          <a:p>
            <a:pPr marL="119380" indent="0">
              <a:spcBef>
                <a:spcPts val="0"/>
              </a:spcBef>
              <a:buSzPct val="100000"/>
            </a:pPr>
            <a:endParaRPr lang="fr-FR" sz="2400" dirty="0"/>
          </a:p>
        </p:txBody>
      </p:sp>
      <p:sp>
        <p:nvSpPr>
          <p:cNvPr id="448" name="Google Shape;44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449" name="Google Shape;449;p2"/>
          <p:cNvSpPr txBox="1">
            <a:spLocks noGrp="1"/>
          </p:cNvSpPr>
          <p:nvPr>
            <p:ph type="title"/>
          </p:nvPr>
        </p:nvSpPr>
        <p:spPr>
          <a:xfrm>
            <a:off x="731838" y="374996"/>
            <a:ext cx="10728325" cy="871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0000"/>
          </a:bodyPr>
          <a:lstStyle/>
          <a:p>
            <a:pPr lvl="0">
              <a:buSzPts val="3200"/>
            </a:pPr>
            <a:r>
              <a:rPr lang="en-US" dirty="0"/>
              <a:t>WEST data available outside of WEST cluster</a:t>
            </a:r>
            <a:br>
              <a:rPr lang="en-US" dirty="0"/>
            </a:br>
            <a:r>
              <a:rPr lang="en-US" dirty="0"/>
              <a:t>Plan for next year</a:t>
            </a:r>
          </a:p>
        </p:txBody>
      </p:sp>
    </p:spTree>
    <p:extLst>
      <p:ext uri="{BB962C8B-B14F-4D97-AF65-F5344CB8AC3E}">
        <p14:creationId xmlns:p14="http://schemas.microsoft.com/office/powerpoint/2010/main" val="374229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449" name="Google Shape;449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lvl="0">
              <a:buSzPts val="3200"/>
            </a:pPr>
            <a:r>
              <a:rPr lang="en-US" dirty="0"/>
              <a:t>Data access policy &amp; Contact persons</a:t>
            </a:r>
          </a:p>
        </p:txBody>
      </p:sp>
      <p:sp>
        <p:nvSpPr>
          <p:cNvPr id="7" name="Google Shape;434;p1">
            <a:extLst>
              <a:ext uri="{FF2B5EF4-FFF2-40B4-BE49-F238E27FC236}">
                <a16:creationId xmlns:a16="http://schemas.microsoft.com/office/drawing/2014/main" id="{013CBCF5-2C3D-4831-9F41-3A91E9BDBF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146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147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1800"/>
            </a:pPr>
            <a:endParaRPr lang="en-US" b="1" dirty="0"/>
          </a:p>
          <a:p>
            <a:pPr marL="0" indent="0">
              <a:spcBef>
                <a:spcPts val="0"/>
              </a:spcBef>
              <a:buSzPts val="1800"/>
            </a:pPr>
            <a:r>
              <a:rPr lang="en-US" b="1" dirty="0"/>
              <a:t>Data access policy:</a:t>
            </a:r>
          </a:p>
          <a:p>
            <a:pPr marL="0" indent="0">
              <a:spcBef>
                <a:spcPts val="0"/>
              </a:spcBef>
              <a:buSzPts val="1800"/>
            </a:pPr>
            <a:endParaRPr lang="en-US" b="1" dirty="0"/>
          </a:p>
          <a:p>
            <a:pPr marL="285750" indent="-285750">
              <a:spcBef>
                <a:spcPts val="0"/>
              </a:spcBef>
              <a:buSzPts val="1800"/>
              <a:buFontTx/>
              <a:buChar char="-"/>
            </a:pPr>
            <a:r>
              <a:rPr lang="en-US" dirty="0"/>
              <a:t>For the WEST database: via collaboration agreements with CEA/IRFM</a:t>
            </a:r>
          </a:p>
          <a:p>
            <a:pPr marL="285750" indent="-285750">
              <a:spcBef>
                <a:spcPts val="0"/>
              </a:spcBef>
              <a:buSzPts val="1800"/>
              <a:buFontTx/>
              <a:buChar char="-"/>
            </a:pPr>
            <a:r>
              <a:rPr lang="en-US" dirty="0"/>
              <a:t>For the public release of WEST data: CC-BY, 2 years embargo</a:t>
            </a:r>
          </a:p>
          <a:p>
            <a:pPr marL="0" indent="0">
              <a:spcBef>
                <a:spcPts val="0"/>
              </a:spcBef>
              <a:buSzPts val="1800"/>
            </a:pPr>
            <a:br>
              <a:rPr lang="en-US" b="1" dirty="0"/>
            </a:br>
            <a:r>
              <a:rPr lang="en-US" b="1" dirty="0"/>
              <a:t>Contacts: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0"/>
              </a:spcBef>
              <a:buSzPts val="1800"/>
            </a:pPr>
            <a:r>
              <a:rPr lang="en-US" dirty="0"/>
              <a:t>F. Imbeaux, J.F. Artaud, L. Fleury, P. Maini, D. </a:t>
            </a:r>
            <a:r>
              <a:rPr lang="en-US" dirty="0" err="1"/>
              <a:t>Midou</a:t>
            </a:r>
            <a:r>
              <a:rPr lang="en-US" dirty="0"/>
              <a:t>, J. Morales</a:t>
            </a:r>
          </a:p>
          <a:p>
            <a:pPr marL="0" indent="0">
              <a:spcBef>
                <a:spcPts val="0"/>
              </a:spcBef>
              <a:buSzPts val="1800"/>
            </a:pPr>
            <a:endParaRPr lang="en-US" dirty="0"/>
          </a:p>
          <a:p>
            <a:pPr marL="0" indent="0">
              <a:spcBef>
                <a:spcPts val="0"/>
              </a:spcBef>
              <a:buSzPts val="1800"/>
            </a:pPr>
            <a:endParaRPr lang="en-US" dirty="0"/>
          </a:p>
          <a:p>
            <a:pPr marL="0" indent="0">
              <a:spcBef>
                <a:spcPts val="0"/>
              </a:spcBef>
              <a:buSzPts val="18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065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rgbClr val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22316</TotalTime>
  <Words>409</Words>
  <Application>Microsoft Office PowerPoint</Application>
  <PresentationFormat>Grand écran</PresentationFormat>
  <Paragraphs>41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Wingdings</vt:lpstr>
      <vt:lpstr>Arial</vt:lpstr>
      <vt:lpstr>Arial Black</vt:lpstr>
      <vt:lpstr>Thème Office</vt:lpstr>
      <vt:lpstr>WEST data mapping</vt:lpstr>
      <vt:lpstr>Applications</vt:lpstr>
      <vt:lpstr>WEST data available outside of WEST cluster Plan for next year</vt:lpstr>
      <vt:lpstr>Data access policy &amp; Contact persons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Layer support and development Communication meeting #10</dc:title>
  <dc:creator>HARTMANN Marion</dc:creator>
  <cp:lastModifiedBy>IMBEAUX Frederic 144135</cp:lastModifiedBy>
  <cp:revision>191</cp:revision>
  <dcterms:created xsi:type="dcterms:W3CDTF">2023-01-31T13:15:02Z</dcterms:created>
  <dcterms:modified xsi:type="dcterms:W3CDTF">2026-03-13T14:23:22Z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&lt;FileLeafRef&gt;Modele-PPT-CEA-VF.pptx&lt;/FileLeafRef&gt;_x000d_
    &lt;Title&gt;PowerPoint-Charte-CEA-2023&lt;/Title&gt;_x000d_
    &lt;CollabTypeDocument&gt;Procédure&lt;/CollabTypeDocument&gt;_x000d_
    &lt;CollabObjetResume /&gt;_x000d_
    &lt;CollabExternalReferences&gt;PowerPoin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bb36ce6d-0f69-46d8-b0d4-d9bf5a87d995</vt:lpwstr>
  </property>
  <property fmtid="{D5CDD505-2E9C-101B-9397-08002B2CF9AE}" pid="8" name="I2ISITECODE">
    <vt:lpwstr/>
  </property>
</Properties>
</file>