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</p:sldMasterIdLst>
  <p:notesMasterIdLst>
    <p:notesMasterId r:id="rId4"/>
  </p:notesMasterIdLst>
  <p:sldIdLst>
    <p:sldId id="256" r:id="rId3"/>
    <p:sldId id="257" r:id="rId5"/>
    <p:sldId id="258" r:id="rId6"/>
    <p:sldId id="259" r:id="rId7"/>
    <p:sldId id="260" r:id="rId8"/>
    <p:sldId id="261" r:id="rId9"/>
    <p:sldId id="263" r:id="rId10"/>
    <p:sldId id="262" r:id="rId11"/>
  </p:sldIdLst>
  <p:sldSz cx="9144000" cy="5143500"/>
  <p:notesSz cx="6858000" cy="9144000"/>
  <p:custDataLst>
    <p:tags r:id="rId15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>
        <p15:guide id="1" orient="horz" pos="1630" userDrawn="1">
          <p15:clr>
            <a:srgbClr val="747775"/>
          </p15:clr>
        </p15:guide>
        <p15:guide id="2" pos="2880" userDrawn="1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FF7683F-41B1-4499-B0FB-469D4F730E7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Style>
        <a:tcBdr/>
      </a:tcStyle>
    </a:band1H>
    <a:band2H>
      <a:tcStyle>
        <a:tcBdr/>
      </a:tcStyle>
    </a:band2H>
    <a:band1V>
      <a:tcStyle>
        <a:tcBdr/>
      </a:tcStyle>
    </a:band1V>
    <a:band2V>
      <a:tcStyle>
        <a:tcBdr/>
      </a:tcStyle>
    </a:band2V>
    <a:lastCol>
      <a:tcStyle>
        <a:tcBdr/>
      </a:tcStyle>
    </a:lastCol>
    <a:firstCol>
      <a:tcStyle>
        <a:tcBdr/>
      </a:tcStyle>
    </a:firstCol>
    <a:lastRow>
      <a:tcStyle>
        <a:tcBdr/>
      </a:tcStyle>
    </a:lastRow>
    <a:seCell>
      <a:tcStyle>
        <a:tcBdr/>
      </a:tcStyle>
    </a:seCell>
    <a:swCell>
      <a:tcStyle>
        <a:tcBdr/>
      </a:tcStyle>
    </a:swCell>
    <a:firstRow>
      <a:tcStyle>
        <a:tcBdr/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>
  <p:normalViewPr>
    <p:restoredLeft sz="15620"/>
    <p:restoredTop sz="94660"/>
  </p:normalViewPr>
  <p:slideViewPr>
    <p:cSldViewPr snapToGrid="0" showGuides="1">
      <p:cViewPr varScale="1">
        <p:scale>
          <a:sx n="100" d="100"/>
          <a:sy n="100" d="100"/>
        </p:scale>
        <p:origin x="0" y="0"/>
      </p:cViewPr>
      <p:guideLst>
        <p:guide orient="horz" pos="1630"/>
        <p:guide pos="2880"/>
      </p:guideLst>
    </p:cSldViewPr>
  </p:slide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5" Type="http://schemas.openxmlformats.org/officeDocument/2006/relationships/tags" Target="tags/tag1.xml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d120c7b1c5_0_16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d120c7b1c5_0_16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3d124e7efaa_0_2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3d124e7efaa_0_2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3d120c7b1c5_0_0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3d120c7b1c5_0_0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3d120c7b1c5_0_6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3d120c7b1c5_0_6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3d124e7efaa_0_9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3d124e7efaa_0_9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3d120c7b1c5_0_30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3d120c7b1c5_0_30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matchingName="Title slid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</a:fld>
            <a:endParaRPr 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</a:fld>
            <a:endParaRPr 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</a:fld>
            <a:endParaRPr 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matchingName="Section header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</a:fld>
            <a:endParaRPr 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matchingName="Title and body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</a:fld>
            <a:endParaRPr 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matchingName="Title and two columns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</a:fld>
            <a:endParaRPr 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matchingName="Title 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</a:fld>
            <a:endParaRPr 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</a:fld>
            <a:endParaRPr 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</a:fld>
            <a:endParaRPr 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</a:fld>
            <a:endParaRPr 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</a:fld>
            <a:endParaRPr 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</a:fld>
            <a:endParaRPr lang="zh-CN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>
                <a:solidFill>
                  <a:schemeClr val="accent1"/>
                </a:solidFill>
              </a:rPr>
              <a:t>Learned from</a:t>
            </a:r>
            <a:br>
              <a:rPr lang="zh-CN"/>
            </a:br>
            <a:r>
              <a:rPr lang="zh-CN"/>
              <a:t>IMAS Data Mapping workshop</a:t>
            </a:r>
            <a:endParaRPr lang="zh-CN"/>
          </a:p>
        </p:txBody>
      </p:sp>
      <p:sp>
        <p:nvSpPr>
          <p:cNvPr id="55" name="Google Shape;55;p13"/>
          <p:cNvSpPr txBox="1"/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EAST Team</a:t>
            </a:r>
            <a:endParaRPr lang="zh-CN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title"/>
          </p:nvPr>
        </p:nvSpPr>
        <p:spPr>
          <a:xfrm>
            <a:off x="311700" y="221500"/>
            <a:ext cx="8520600" cy="100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Define</a:t>
            </a:r>
            <a:r>
              <a:rPr lang="en-US" altLang="zh-CN"/>
              <a:t>/</a:t>
            </a:r>
            <a:r>
              <a:rPr lang="en-US" altLang="zh-CN"/>
              <a:t>descirbe</a:t>
            </a:r>
            <a:r>
              <a:rPr lang="zh-CN"/>
              <a:t> a mapping file schema </a:t>
            </a:r>
            <a:br>
              <a:rPr lang="zh-CN"/>
            </a:br>
            <a:r>
              <a:rPr lang="zh-CN">
                <a:solidFill>
                  <a:schemeClr val="accent1"/>
                </a:solidFill>
              </a:rPr>
              <a:t>https://github.com/fusion-yun/spmapping.git</a:t>
            </a:r>
            <a:endParaRPr lang="zh-CN">
              <a:solidFill>
                <a:schemeClr val="accent1"/>
              </a:solidFill>
            </a:endParaRPr>
          </a:p>
        </p:txBody>
      </p:sp>
      <p:pic>
        <p:nvPicPr>
          <p:cNvPr id="1" name="图片 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785" y="1224915"/>
            <a:ext cx="3782060" cy="327279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3845" y="1224915"/>
            <a:ext cx="4964430" cy="378841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7" name="Google Shape;67;p15"/>
          <p:cNvGraphicFramePr/>
          <p:nvPr/>
        </p:nvGraphicFramePr>
        <p:xfrm>
          <a:off x="45700" y="54688"/>
          <a:ext cx="9052575" cy="5028150"/>
        </p:xfrm>
        <a:graphic>
          <a:graphicData uri="http://schemas.openxmlformats.org/drawingml/2006/table">
            <a:tbl>
              <a:tblPr>
                <a:noFill/>
                <a:tableStyleId>{6FF7683F-41B1-4499-B0FB-469D4F730E71}</a:tableStyleId>
              </a:tblPr>
              <a:tblGrid>
                <a:gridCol w="1232675"/>
                <a:gridCol w="3686500"/>
                <a:gridCol w="4133400"/>
              </a:tblGrid>
              <a:tr h="4702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000" b="1">
                          <a:solidFill>
                            <a:srgbClr val="1F1F1F"/>
                          </a:solidFill>
                        </a:rPr>
                        <a:t>Feature</a:t>
                      </a:r>
                      <a:endParaRPr sz="1000" b="1">
                        <a:solidFill>
                          <a:srgbClr val="1F1F1F"/>
                        </a:solidFill>
                      </a:endParaRPr>
                    </a:p>
                  </a:txBody>
                  <a:tcPr marL="91425" marR="114300" marT="152400" marB="152400">
                    <a:lnL w="9525" cap="flat" cmpd="sng">
                      <a:solidFill>
                        <a:srgbClr val="1F1F1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F1F1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F1F1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000" b="1" i="1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Sp</a:t>
                      </a:r>
                      <a:r>
                        <a:rPr lang="zh-CN" sz="1000" b="1">
                          <a:solidFill>
                            <a:srgbClr val="0070C0"/>
                          </a:solidFill>
                        </a:rPr>
                        <a:t>Mapping</a:t>
                      </a:r>
                      <a:r>
                        <a:rPr lang="zh-CN" sz="1000" b="1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zh-CN" sz="1000" b="1">
                          <a:solidFill>
                            <a:schemeClr val="accent1"/>
                          </a:solidFill>
                        </a:rPr>
                        <a:t>Specification/</a:t>
                      </a:r>
                      <a:r>
                        <a:rPr lang="zh-CN" sz="1000" b="1">
                          <a:solidFill>
                            <a:schemeClr val="accent1"/>
                          </a:solidFill>
                        </a:rPr>
                        <a:t>Requirement</a:t>
                      </a:r>
                      <a:endParaRPr sz="1000" b="1">
                        <a:solidFill>
                          <a:schemeClr val="accent1"/>
                        </a:solidFill>
                      </a:endParaRPr>
                    </a:p>
                  </a:txBody>
                  <a:tcPr marL="91425" marR="114300" marT="152400" marB="152400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000" b="1">
                          <a:solidFill>
                            <a:srgbClr val="1F1F1F"/>
                          </a:solidFill>
                        </a:rPr>
                        <a:t>LinkML-Map Standard</a:t>
                      </a:r>
                      <a:endParaRPr sz="1000" b="1">
                        <a:solidFill>
                          <a:srgbClr val="1F1F1F"/>
                        </a:solidFill>
                      </a:endParaRPr>
                    </a:p>
                  </a:txBody>
                  <a:tcPr marL="91425" marR="91425" marT="152400" marB="152400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F1F1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F1F1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F1F1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</a:tr>
              <a:tr h="6511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000" b="1">
                          <a:solidFill>
                            <a:srgbClr val="1F1F1F"/>
                          </a:solidFill>
                        </a:rPr>
                        <a:t>Core Paradigm</a:t>
                      </a:r>
                      <a:endParaRPr sz="1000" b="1">
                        <a:solidFill>
                          <a:srgbClr val="1F1F1F"/>
                        </a:solidFill>
                      </a:endParaRPr>
                    </a:p>
                  </a:txBody>
                  <a:tcPr marL="91425" marR="114300" marT="152400" marB="152400">
                    <a:lnL w="9525" cap="flat" cmpd="sng">
                      <a:solidFill>
                        <a:srgbClr val="1F1F1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F1F1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F1F1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000" b="1">
                          <a:solidFill>
                            <a:schemeClr val="accent1"/>
                          </a:solidFill>
                        </a:rPr>
                        <a:t>Path-to-Path Routing</a:t>
                      </a:r>
                      <a:r>
                        <a:rPr lang="zh-CN" sz="1000">
                          <a:solidFill>
                            <a:schemeClr val="accent1"/>
                          </a:solidFill>
                        </a:rPr>
                        <a:t>: Focuses on hierarchical tree structures (e.g., IMAS IDS).</a:t>
                      </a:r>
                      <a:endParaRPr sz="1000">
                        <a:solidFill>
                          <a:schemeClr val="accent1"/>
                        </a:solidFill>
                      </a:endParaRPr>
                    </a:p>
                  </a:txBody>
                  <a:tcPr marL="91425" marR="114300" marT="152400" marB="152400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000" b="1">
                          <a:solidFill>
                            <a:srgbClr val="1F1F1F"/>
                          </a:solidFill>
                        </a:rPr>
                        <a:t>Model-to-Model Transformation</a:t>
                      </a:r>
                      <a:r>
                        <a:rPr lang="zh-CN" sz="1000">
                          <a:solidFill>
                            <a:srgbClr val="1F1F1F"/>
                          </a:solidFill>
                        </a:rPr>
                        <a:t>: Focuses on mapping between LinkML classes and slots.</a:t>
                      </a:r>
                      <a:endParaRPr sz="1000">
                        <a:solidFill>
                          <a:srgbClr val="1F1F1F"/>
                        </a:solidFill>
                      </a:endParaRPr>
                    </a:p>
                  </a:txBody>
                  <a:tcPr marL="91425" marR="91425" marT="152400" marB="152400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F1F1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F1F1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F1F1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6511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000" b="1">
                          <a:solidFill>
                            <a:srgbClr val="1F1F1F"/>
                          </a:solidFill>
                        </a:rPr>
                        <a:t>Directionality</a:t>
                      </a:r>
                      <a:endParaRPr sz="1000" b="1">
                        <a:solidFill>
                          <a:srgbClr val="1F1F1F"/>
                        </a:solidFill>
                      </a:endParaRPr>
                    </a:p>
                  </a:txBody>
                  <a:tcPr marL="91425" marR="114300" marT="152400" marB="152400">
                    <a:lnL w="9525" cap="flat" cmpd="sng">
                      <a:solidFill>
                        <a:srgbClr val="1F1F1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F1F1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F1F1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000" b="1">
                          <a:solidFill>
                            <a:schemeClr val="accent1"/>
                          </a:solidFill>
                        </a:rPr>
                        <a:t>Explicit Bi-directional</a:t>
                      </a:r>
                      <a:r>
                        <a:rPr lang="zh-CN" sz="1000">
                          <a:solidFill>
                            <a:schemeClr val="accent1"/>
                          </a:solidFill>
                        </a:rPr>
                        <a:t>: Uses </a:t>
                      </a:r>
                      <a:r>
                        <a:rPr lang="zh-CN" sz="1000">
                          <a:solidFill>
                            <a:schemeClr val="accent1"/>
                          </a:solidFill>
                          <a:highlight>
                            <a:srgbClr val="E9EEF6"/>
                          </a:highlight>
                        </a:rPr>
                        <a:t>$read</a:t>
                      </a:r>
                      <a:r>
                        <a:rPr lang="zh-CN" sz="1000">
                          <a:solidFill>
                            <a:schemeClr val="accent1"/>
                          </a:solidFill>
                        </a:rPr>
                        <a:t> and </a:t>
                      </a:r>
                      <a:r>
                        <a:rPr lang="zh-CN" sz="1000">
                          <a:solidFill>
                            <a:schemeClr val="accent1"/>
                          </a:solidFill>
                          <a:highlight>
                            <a:srgbClr val="E9EEF6"/>
                          </a:highlight>
                        </a:rPr>
                        <a:t>$write</a:t>
                      </a:r>
                      <a:r>
                        <a:rPr lang="zh-CN" sz="1000">
                          <a:solidFill>
                            <a:schemeClr val="accent1"/>
                          </a:solidFill>
                        </a:rPr>
                        <a:t> for symmetric data flow.</a:t>
                      </a:r>
                      <a:endParaRPr sz="1000">
                        <a:solidFill>
                          <a:schemeClr val="accent1"/>
                        </a:solidFill>
                      </a:endParaRPr>
                    </a:p>
                  </a:txBody>
                  <a:tcPr marL="91425" marR="114300" marT="152400" marB="152400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000" b="1">
                          <a:solidFill>
                            <a:srgbClr val="1F1F1F"/>
                          </a:solidFill>
                        </a:rPr>
                        <a:t>Primarily Uni-directional</a:t>
                      </a:r>
                      <a:r>
                        <a:rPr lang="zh-CN" sz="1000">
                          <a:solidFill>
                            <a:srgbClr val="1F1F1F"/>
                          </a:solidFill>
                        </a:rPr>
                        <a:t>: Derived from source-to-target definitions; bi-directionality often requires inference.</a:t>
                      </a:r>
                      <a:endParaRPr sz="1000">
                        <a:solidFill>
                          <a:srgbClr val="1F1F1F"/>
                        </a:solidFill>
                      </a:endParaRPr>
                    </a:p>
                  </a:txBody>
                  <a:tcPr marL="91425" marR="91425" marT="152400" marB="152400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F1F1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F1F1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F1F1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6511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000" b="1">
                          <a:solidFill>
                            <a:srgbClr val="1F1F1F"/>
                          </a:solidFill>
                        </a:rPr>
                        <a:t>Path Matching</a:t>
                      </a:r>
                      <a:endParaRPr sz="1000" b="1">
                        <a:solidFill>
                          <a:srgbClr val="1F1F1F"/>
                        </a:solidFill>
                      </a:endParaRPr>
                    </a:p>
                  </a:txBody>
                  <a:tcPr marL="91425" marR="114300" marT="152400" marB="152400">
                    <a:lnL w="9525" cap="flat" cmpd="sng">
                      <a:solidFill>
                        <a:srgbClr val="1F1F1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F1F1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F1F1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000" b="1">
                          <a:solidFill>
                            <a:schemeClr val="accent1"/>
                          </a:solidFill>
                        </a:rPr>
                        <a:t>Pattern-based</a:t>
                      </a:r>
                      <a:r>
                        <a:rPr lang="zh-CN" sz="1000">
                          <a:solidFill>
                            <a:schemeClr val="accent1"/>
                          </a:solidFill>
                        </a:rPr>
                        <a:t>: Uses wildcards (</a:t>
                      </a:r>
                      <a:r>
                        <a:rPr lang="zh-CN" sz="1000">
                          <a:solidFill>
                            <a:schemeClr val="accent1"/>
                          </a:solidFill>
                          <a:highlight>
                            <a:srgbClr val="E9EEF6"/>
                          </a:highlight>
                        </a:rPr>
                        <a:t>*</a:t>
                      </a:r>
                      <a:r>
                        <a:rPr lang="zh-CN" sz="1000">
                          <a:solidFill>
                            <a:schemeClr val="accent1"/>
                          </a:solidFill>
                        </a:rPr>
                        <a:t>, </a:t>
                      </a:r>
                      <a:r>
                        <a:rPr lang="zh-CN" sz="1000">
                          <a:solidFill>
                            <a:schemeClr val="accent1"/>
                          </a:solidFill>
                          <a:highlight>
                            <a:srgbClr val="E9EEF6"/>
                          </a:highlight>
                        </a:rPr>
                        <a:t>**</a:t>
                      </a:r>
                      <a:r>
                        <a:rPr lang="zh-CN" sz="1000">
                          <a:solidFill>
                            <a:schemeClr val="accent1"/>
                          </a:solidFill>
                        </a:rPr>
                        <a:t>), range slices, and conditional selectors.</a:t>
                      </a:r>
                      <a:endParaRPr sz="1000">
                        <a:solidFill>
                          <a:schemeClr val="accent1"/>
                        </a:solidFill>
                      </a:endParaRPr>
                    </a:p>
                  </a:txBody>
                  <a:tcPr marL="91425" marR="114300" marT="152400" marB="152400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000" b="1">
                          <a:solidFill>
                            <a:srgbClr val="1F1F1F"/>
                          </a:solidFill>
                        </a:rPr>
                        <a:t>Variable-based</a:t>
                      </a:r>
                      <a:r>
                        <a:rPr lang="zh-CN" sz="1000">
                          <a:solidFill>
                            <a:srgbClr val="1F1F1F"/>
                          </a:solidFill>
                        </a:rPr>
                        <a:t>: Uses variables to bind class instances and attributes.</a:t>
                      </a:r>
                      <a:endParaRPr sz="1000">
                        <a:solidFill>
                          <a:srgbClr val="1F1F1F"/>
                        </a:solidFill>
                      </a:endParaRPr>
                    </a:p>
                  </a:txBody>
                  <a:tcPr marL="91425" marR="91425" marT="152400" marB="152400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F1F1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F1F1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F1F1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6511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000" b="1">
                          <a:solidFill>
                            <a:srgbClr val="1F1F1F"/>
                          </a:solidFill>
                        </a:rPr>
                        <a:t>Structural Logic</a:t>
                      </a:r>
                      <a:endParaRPr sz="1000" b="1">
                        <a:solidFill>
                          <a:srgbClr val="1F1F1F"/>
                        </a:solidFill>
                      </a:endParaRPr>
                    </a:p>
                  </a:txBody>
                  <a:tcPr marL="91425" marR="114300" marT="152400" marB="152400">
                    <a:lnL w="9525" cap="flat" cmpd="sng">
                      <a:solidFill>
                        <a:srgbClr val="1F1F1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F1F1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F1F1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000" b="1">
                          <a:solidFill>
                            <a:schemeClr val="accent1"/>
                          </a:solidFill>
                        </a:rPr>
                        <a:t>AoS/SoA Rotation</a:t>
                      </a:r>
                      <a:r>
                        <a:rPr lang="zh-CN" sz="1000">
                          <a:solidFill>
                            <a:schemeClr val="accent1"/>
                          </a:solidFill>
                        </a:rPr>
                        <a:t>: Natively handles structure flipping using capture indices (e.g., </a:t>
                      </a:r>
                      <a:r>
                        <a:rPr lang="zh-CN" sz="1000">
                          <a:solidFill>
                            <a:schemeClr val="accent1"/>
                          </a:solidFill>
                          <a:highlight>
                            <a:srgbClr val="E9EEF6"/>
                          </a:highlight>
                        </a:rPr>
                        <a:t>{0}</a:t>
                      </a:r>
                      <a:r>
                        <a:rPr lang="zh-CN" sz="1000">
                          <a:solidFill>
                            <a:schemeClr val="accent1"/>
                          </a:solidFill>
                        </a:rPr>
                        <a:t>).</a:t>
                      </a:r>
                      <a:endParaRPr sz="1000">
                        <a:solidFill>
                          <a:schemeClr val="accent1"/>
                        </a:solidFill>
                      </a:endParaRPr>
                    </a:p>
                  </a:txBody>
                  <a:tcPr marL="91425" marR="114300" marT="152400" marB="152400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000" b="1">
                          <a:solidFill>
                            <a:srgbClr val="1F1F1F"/>
                          </a:solidFill>
                        </a:rPr>
                        <a:t>Relational Mapping</a:t>
                      </a:r>
                      <a:r>
                        <a:rPr lang="zh-CN" sz="1000">
                          <a:solidFill>
                            <a:srgbClr val="1F1F1F"/>
                          </a:solidFill>
                        </a:rPr>
                        <a:t>: Handles collections through complex slot-to-slot or class-to-class mappings.</a:t>
                      </a:r>
                      <a:endParaRPr sz="1000">
                        <a:solidFill>
                          <a:srgbClr val="1F1F1F"/>
                        </a:solidFill>
                      </a:endParaRPr>
                    </a:p>
                  </a:txBody>
                  <a:tcPr marL="91425" marR="91425" marT="152400" marB="152400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F1F1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F1F1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F1F1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6511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000" b="1">
                          <a:solidFill>
                            <a:srgbClr val="1F1F1F"/>
                          </a:solidFill>
                        </a:rPr>
                        <a:t>Transformation</a:t>
                      </a:r>
                      <a:endParaRPr sz="1000" b="1">
                        <a:solidFill>
                          <a:srgbClr val="1F1F1F"/>
                        </a:solidFill>
                      </a:endParaRPr>
                    </a:p>
                  </a:txBody>
                  <a:tcPr marL="91425" marR="114300" marT="152400" marB="152400">
                    <a:lnL w="9525" cap="flat" cmpd="sng">
                      <a:solidFill>
                        <a:srgbClr val="1F1F1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F1F1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F1F1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000" b="1">
                          <a:solidFill>
                            <a:schemeClr val="accent1"/>
                          </a:solidFill>
                        </a:rPr>
                        <a:t>Expression-based</a:t>
                      </a:r>
                      <a:r>
                        <a:rPr lang="zh-CN" sz="1000">
                          <a:solidFill>
                            <a:schemeClr val="accent1"/>
                          </a:solidFill>
                        </a:rPr>
                        <a:t>: Inline Python/NumPy/SymPy strings for unit and type conversion.</a:t>
                      </a:r>
                      <a:endParaRPr sz="1000">
                        <a:solidFill>
                          <a:schemeClr val="accent1"/>
                        </a:solidFill>
                      </a:endParaRPr>
                    </a:p>
                  </a:txBody>
                  <a:tcPr marL="91425" marR="114300" marT="152400" marB="152400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000" b="1">
                          <a:solidFill>
                            <a:srgbClr val="1F1F1F"/>
                          </a:solidFill>
                        </a:rPr>
                        <a:t>Function-based</a:t>
                      </a:r>
                      <a:r>
                        <a:rPr lang="zh-CN" sz="1000">
                          <a:solidFill>
                            <a:srgbClr val="1F1F1F"/>
                          </a:solidFill>
                        </a:rPr>
                        <a:t>: Uses predefined library functions or custom user-defined functions.</a:t>
                      </a:r>
                      <a:endParaRPr sz="1000">
                        <a:solidFill>
                          <a:srgbClr val="1F1F1F"/>
                        </a:solidFill>
                      </a:endParaRPr>
                    </a:p>
                  </a:txBody>
                  <a:tcPr marL="91425" marR="91425" marT="152400" marB="152400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F1F1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F1F1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F1F1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6511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000" b="1">
                          <a:solidFill>
                            <a:srgbClr val="1F1F1F"/>
                          </a:solidFill>
                        </a:rPr>
                        <a:t>Conflict Resolution</a:t>
                      </a:r>
                      <a:endParaRPr sz="1000" b="1">
                        <a:solidFill>
                          <a:srgbClr val="1F1F1F"/>
                        </a:solidFill>
                      </a:endParaRPr>
                    </a:p>
                  </a:txBody>
                  <a:tcPr marL="91425" marR="114300" marT="152400" marB="152400">
                    <a:lnL w="9525" cap="flat" cmpd="sng">
                      <a:solidFill>
                        <a:srgbClr val="1F1F1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F1F1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F1F1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000" b="1">
                          <a:solidFill>
                            <a:schemeClr val="accent1"/>
                          </a:solidFill>
                        </a:rPr>
                        <a:t>Weight-based Priority</a:t>
                      </a:r>
                      <a:r>
                        <a:rPr lang="zh-CN" sz="1000">
                          <a:solidFill>
                            <a:schemeClr val="accent1"/>
                          </a:solidFill>
                        </a:rPr>
                        <a:t>: Literal match count and capture precision determine the winner.</a:t>
                      </a:r>
                      <a:endParaRPr sz="1000">
                        <a:solidFill>
                          <a:schemeClr val="accent1"/>
                        </a:solidFill>
                      </a:endParaRPr>
                    </a:p>
                  </a:txBody>
                  <a:tcPr marL="91425" marR="114300" marT="152400" marB="152400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000" b="1">
                          <a:solidFill>
                            <a:srgbClr val="1F1F1F"/>
                          </a:solidFill>
                        </a:rPr>
                        <a:t>Schema-driven</a:t>
                      </a:r>
                      <a:r>
                        <a:rPr lang="zh-CN" sz="1000">
                          <a:solidFill>
                            <a:srgbClr val="1F1F1F"/>
                          </a:solidFill>
                        </a:rPr>
                        <a:t>: Conflicts are typically managed by schema validation or rule order.</a:t>
                      </a:r>
                      <a:endParaRPr sz="1000">
                        <a:solidFill>
                          <a:srgbClr val="1F1F1F"/>
                        </a:solidFill>
                      </a:endParaRPr>
                    </a:p>
                  </a:txBody>
                  <a:tcPr marL="91425" marR="91425" marT="152400" marB="152400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F1F1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F1F1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F1F1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6511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000" b="1">
                          <a:solidFill>
                            <a:srgbClr val="1F1F1F"/>
                          </a:solidFill>
                        </a:rPr>
                        <a:t>Aggregation</a:t>
                      </a:r>
                      <a:endParaRPr sz="1000" b="1">
                        <a:solidFill>
                          <a:srgbClr val="1F1F1F"/>
                        </a:solidFill>
                      </a:endParaRPr>
                    </a:p>
                  </a:txBody>
                  <a:tcPr marL="91425" marR="114300" marT="152400" marB="152400">
                    <a:lnL w="9525" cap="flat" cmpd="sng">
                      <a:solidFill>
                        <a:srgbClr val="1F1F1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F1F1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F1F1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000" b="1">
                          <a:solidFill>
                            <a:schemeClr val="accent1"/>
                          </a:solidFill>
                        </a:rPr>
                        <a:t>Gather/Scatter</a:t>
                      </a:r>
                      <a:r>
                        <a:rPr lang="zh-CN" sz="1000">
                          <a:solidFill>
                            <a:schemeClr val="accent1"/>
                          </a:solidFill>
                        </a:rPr>
                        <a:t>: Natively supported via the </a:t>
                      </a:r>
                      <a:r>
                        <a:rPr lang="zh-CN" sz="1000">
                          <a:solidFill>
                            <a:schemeClr val="accent1"/>
                          </a:solidFill>
                          <a:highlight>
                            <a:srgbClr val="E9EEF6"/>
                          </a:highlight>
                        </a:rPr>
                        <a:t>$items</a:t>
                      </a:r>
                      <a:r>
                        <a:rPr lang="zh-CN" sz="1000">
                          <a:solidFill>
                            <a:schemeClr val="accent1"/>
                          </a:solidFill>
                        </a:rPr>
                        <a:t> block for multi-source nodes.</a:t>
                      </a:r>
                      <a:endParaRPr sz="1000">
                        <a:solidFill>
                          <a:schemeClr val="accent1"/>
                        </a:solidFill>
                      </a:endParaRPr>
                    </a:p>
                  </a:txBody>
                  <a:tcPr marL="91425" marR="114300" marT="152400" marB="152400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000" b="1">
                          <a:solidFill>
                            <a:srgbClr val="1F1F1F"/>
                          </a:solidFill>
                        </a:rPr>
                        <a:t>Collection Mapping</a:t>
                      </a:r>
                      <a:r>
                        <a:rPr lang="zh-CN" sz="1000">
                          <a:solidFill>
                            <a:srgbClr val="1F1F1F"/>
                          </a:solidFill>
                        </a:rPr>
                        <a:t>: Requires multiple rules targeting the same collection slot.</a:t>
                      </a:r>
                      <a:endParaRPr sz="1000">
                        <a:solidFill>
                          <a:srgbClr val="1F1F1F"/>
                        </a:solidFill>
                      </a:endParaRPr>
                    </a:p>
                  </a:txBody>
                  <a:tcPr marL="91425" marR="91425" marT="152400" marB="152400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F1F1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F1F1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F1F1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oogle Shape;72;p16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x="270510" y="74930"/>
            <a:ext cx="8114665" cy="5040630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6"/>
          <p:cNvSpPr txBox="1"/>
          <p:nvPr>
            <p:ph type="title"/>
          </p:nvPr>
        </p:nvSpPr>
        <p:spPr>
          <a:xfrm>
            <a:off x="311700" y="0"/>
            <a:ext cx="8520600" cy="89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b="1"/>
              <a:t>Claude-Sonnet-4.6</a:t>
            </a:r>
            <a:r>
              <a:rPr lang="zh-CN"/>
              <a:t> </a:t>
            </a:r>
            <a:br>
              <a:rPr lang="zh-CN"/>
            </a:br>
            <a:r>
              <a:rPr lang="zh-CN"/>
              <a:t>Converts Mapping File Based on Document (mapping.md)</a:t>
            </a:r>
            <a:endParaRPr lang="zh-CN"/>
          </a:p>
        </p:txBody>
      </p:sp>
      <p:sp>
        <p:nvSpPr>
          <p:cNvPr id="74" name="Google Shape;74;p16"/>
          <p:cNvSpPr txBox="1"/>
          <p:nvPr/>
        </p:nvSpPr>
        <p:spPr>
          <a:xfrm>
            <a:off x="311700" y="1973375"/>
            <a:ext cx="3411600" cy="612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800">
                <a:solidFill>
                  <a:schemeClr val="dk1"/>
                </a:solidFill>
              </a:rPr>
              <a:t>old XML </a:t>
            </a:r>
            <a:r>
              <a:rPr lang="en-US" altLang="zh-CN" sz="2800">
                <a:solidFill>
                  <a:schemeClr val="dk1"/>
                </a:solidFill>
              </a:rPr>
              <a:t>f</a:t>
            </a:r>
            <a:r>
              <a:rPr lang="zh-CN" sz="2800">
                <a:solidFill>
                  <a:schemeClr val="dk1"/>
                </a:solidFill>
              </a:rPr>
              <a:t>ile</a:t>
            </a:r>
            <a:r>
              <a:rPr lang="en-US" altLang="zh-CN" sz="2800">
                <a:solidFill>
                  <a:schemeClr val="dk1"/>
                </a:solidFill>
              </a:rPr>
              <a:t> (fytok)</a:t>
            </a:r>
            <a:endParaRPr lang="en-US" altLang="zh-CN" sz="2800">
              <a:solidFill>
                <a:schemeClr val="dk1"/>
              </a:solidFill>
            </a:endParaRPr>
          </a:p>
        </p:txBody>
      </p:sp>
      <p:sp>
        <p:nvSpPr>
          <p:cNvPr id="75" name="Google Shape;75;p16"/>
          <p:cNvSpPr txBox="1"/>
          <p:nvPr/>
        </p:nvSpPr>
        <p:spPr>
          <a:xfrm>
            <a:off x="4156710" y="1973580"/>
            <a:ext cx="3283585" cy="612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800">
                <a:solidFill>
                  <a:schemeClr val="dk1"/>
                </a:solidFill>
              </a:rPr>
              <a:t>new YAML </a:t>
            </a:r>
            <a:r>
              <a:rPr lang="en-US" altLang="zh-CN" sz="2800">
                <a:solidFill>
                  <a:schemeClr val="dk1"/>
                </a:solidFill>
              </a:rPr>
              <a:t>f</a:t>
            </a:r>
            <a:r>
              <a:rPr lang="zh-CN" sz="2800">
                <a:solidFill>
                  <a:schemeClr val="dk1"/>
                </a:solidFill>
              </a:rPr>
              <a:t>ile</a:t>
            </a:r>
            <a:endParaRPr sz="28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Google Shape;81;p17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x="311785" y="97790"/>
            <a:ext cx="8401050" cy="5015865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7"/>
          <p:cNvSpPr txBox="1"/>
          <p:nvPr>
            <p:ph type="title"/>
          </p:nvPr>
        </p:nvSpPr>
        <p:spPr>
          <a:xfrm>
            <a:off x="311700" y="979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b="1"/>
              <a:t>imas-codex mcp</a:t>
            </a:r>
            <a:r>
              <a:rPr lang="zh-CN"/>
              <a:t> </a:t>
            </a:r>
            <a:r>
              <a:rPr lang="en-US" altLang="zh-CN"/>
              <a:t>c</a:t>
            </a:r>
            <a:r>
              <a:rPr lang="zh-CN"/>
              <a:t>ompletes the </a:t>
            </a:r>
            <a:r>
              <a:rPr lang="en-US" altLang="zh-CN"/>
              <a:t>f</a:t>
            </a:r>
            <a:r>
              <a:rPr lang="zh-CN"/>
              <a:t>ull equilibrium IDS</a:t>
            </a:r>
            <a:endParaRPr lang="zh-CN"/>
          </a:p>
        </p:txBody>
      </p:sp>
      <p:sp>
        <p:nvSpPr>
          <p:cNvPr id="82" name="Google Shape;82;p17"/>
          <p:cNvSpPr txBox="1"/>
          <p:nvPr/>
        </p:nvSpPr>
        <p:spPr>
          <a:xfrm>
            <a:off x="311700" y="3473325"/>
            <a:ext cx="34116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800">
                <a:solidFill>
                  <a:schemeClr val="dk1"/>
                </a:solidFill>
              </a:rPr>
              <a:t>Incomplete</a:t>
            </a:r>
            <a:endParaRPr sz="2800">
              <a:solidFill>
                <a:schemeClr val="dk1"/>
              </a:solidFill>
            </a:endParaRPr>
          </a:p>
        </p:txBody>
      </p:sp>
      <p:sp>
        <p:nvSpPr>
          <p:cNvPr id="83" name="Google Shape;83;p17"/>
          <p:cNvSpPr txBox="1"/>
          <p:nvPr/>
        </p:nvSpPr>
        <p:spPr>
          <a:xfrm>
            <a:off x="3673925" y="3473325"/>
            <a:ext cx="39399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800">
                <a:solidFill>
                  <a:schemeClr val="dk1"/>
                </a:solidFill>
              </a:rPr>
              <a:t>Complete mapping file</a:t>
            </a:r>
            <a:endParaRPr sz="28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1F1F1F"/>
                </a:solidFill>
                <a:highlight>
                  <a:srgbClr val="FFFFFF"/>
                </a:highlight>
                <a:sym typeface="+mn-ea"/>
              </a:rPr>
              <a:t>Technical Roadmap &amp; Questions</a:t>
            </a:r>
            <a:endParaRPr lang="zh-CN"/>
          </a:p>
        </p:txBody>
      </p:sp>
      <p:sp>
        <p:nvSpPr>
          <p:cNvPr id="89" name="Google Shape;89;p18"/>
          <p:cNvSpPr txBox="1"/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70000"/>
          </a:bodyPr>
          <a:lstStyle/>
          <a:p>
            <a:pPr marL="390525" lvl="0" indent="-285750" algn="l" rtl="0">
              <a:spcBef>
                <a:spcPts val="0"/>
              </a:spcBef>
              <a:spcAft>
                <a:spcPts val="0"/>
              </a:spcAft>
              <a:buClr>
                <a:srgbClr val="1F1F1F"/>
              </a:buClr>
              <a:buSzPts val="1950"/>
            </a:pPr>
            <a:r>
              <a:rPr lang="en-US" sz="1945" b="1">
                <a:solidFill>
                  <a:srgbClr val="1F1F1F"/>
                </a:solidFill>
                <a:highlight>
                  <a:srgbClr val="FFFFFF"/>
                </a:highlight>
              </a:rPr>
              <a:t>Standardization Strategy</a:t>
            </a:r>
            <a:r>
              <a:rPr lang="en-US" sz="1945">
                <a:solidFill>
                  <a:srgbClr val="1F1F1F"/>
                </a:solidFill>
                <a:highlight>
                  <a:srgbClr val="FFFFFF"/>
                </a:highlight>
              </a:rPr>
              <a:t>:  Allow the coexistence of multiple current specifications for the time being, using practical, real-world applications to validate and merge them until they </a:t>
            </a:r>
            <a:r>
              <a:rPr lang="en-US" sz="1945" b="1">
                <a:solidFill>
                  <a:srgbClr val="1F1F1F"/>
                </a:solidFill>
                <a:highlight>
                  <a:srgbClr val="FFFFFF"/>
                </a:highlight>
              </a:rPr>
              <a:t>converge into a single, unified standard</a:t>
            </a:r>
            <a:r>
              <a:rPr lang="en-US" sz="1945">
                <a:solidFill>
                  <a:srgbClr val="1F1F1F"/>
                </a:solidFill>
                <a:highlight>
                  <a:srgbClr val="FFFFFF"/>
                </a:highlight>
              </a:rPr>
              <a:t>?</a:t>
            </a:r>
            <a:endParaRPr lang="en-US" sz="1945">
              <a:solidFill>
                <a:srgbClr val="1F1F1F"/>
              </a:solidFill>
              <a:highlight>
                <a:srgbClr val="FFFFFF"/>
              </a:highlight>
            </a:endParaRPr>
          </a:p>
          <a:p>
            <a:pPr marL="390525" lvl="0" indent="-285750" algn="l" rtl="0">
              <a:spcBef>
                <a:spcPts val="0"/>
              </a:spcBef>
              <a:spcAft>
                <a:spcPts val="0"/>
              </a:spcAft>
              <a:buClr>
                <a:srgbClr val="1F1F1F"/>
              </a:buClr>
              <a:buSzPts val="1950"/>
            </a:pPr>
            <a:endParaRPr lang="en-US" sz="1945">
              <a:solidFill>
                <a:srgbClr val="1F1F1F"/>
              </a:solidFill>
              <a:highlight>
                <a:srgbClr val="FFFFFF"/>
              </a:highlight>
            </a:endParaRPr>
          </a:p>
          <a:p>
            <a:pPr marL="390525" lvl="0" indent="-285750" algn="l" rtl="0">
              <a:spcBef>
                <a:spcPts val="0"/>
              </a:spcBef>
              <a:spcAft>
                <a:spcPts val="0"/>
              </a:spcAft>
              <a:buClr>
                <a:srgbClr val="1F1F1F"/>
              </a:buClr>
              <a:buSzPts val="1950"/>
            </a:pPr>
            <a:r>
              <a:rPr lang="en-US" sz="1945" b="1">
                <a:solidFill>
                  <a:srgbClr val="1F1F1F"/>
                </a:solidFill>
                <a:highlight>
                  <a:srgbClr val="FFFFFF"/>
                </a:highlight>
              </a:rPr>
              <a:t>Version Convergence</a:t>
            </a:r>
            <a:r>
              <a:rPr lang="en-US" sz="1945">
                <a:solidFill>
                  <a:srgbClr val="1F1F1F"/>
                </a:solidFill>
                <a:highlight>
                  <a:srgbClr val="FFFFFF"/>
                </a:highlight>
              </a:rPr>
              <a:t>: Ensuring that all practical applications eventually converge toward a single, unified standard version?</a:t>
            </a:r>
            <a:endParaRPr lang="en-US" sz="1945">
              <a:solidFill>
                <a:srgbClr val="1F1F1F"/>
              </a:solidFill>
              <a:highlight>
                <a:srgbClr val="FFFFFF"/>
              </a:highlight>
            </a:endParaRPr>
          </a:p>
          <a:p>
            <a:pPr marL="390525" lvl="0" indent="-285750" algn="l" rtl="0">
              <a:spcBef>
                <a:spcPts val="0"/>
              </a:spcBef>
              <a:spcAft>
                <a:spcPts val="0"/>
              </a:spcAft>
              <a:buClr>
                <a:srgbClr val="1F1F1F"/>
              </a:buClr>
              <a:buSzPts val="1950"/>
            </a:pPr>
            <a:endParaRPr lang="en-US" sz="1945" b="1">
              <a:solidFill>
                <a:srgbClr val="1F1F1F"/>
              </a:solidFill>
              <a:highlight>
                <a:srgbClr val="FFFFFF"/>
              </a:highlight>
            </a:endParaRPr>
          </a:p>
          <a:p>
            <a:pPr marL="390525" lvl="0" indent="-285750" algn="l" rtl="0">
              <a:spcBef>
                <a:spcPts val="0"/>
              </a:spcBef>
              <a:spcAft>
                <a:spcPts val="0"/>
              </a:spcAft>
              <a:buClr>
                <a:srgbClr val="1F1F1F"/>
              </a:buClr>
              <a:buSzPts val="1950"/>
            </a:pPr>
            <a:r>
              <a:rPr lang="en-US" sz="1945" b="1">
                <a:solidFill>
                  <a:srgbClr val="1F1F1F"/>
                </a:solidFill>
                <a:highlight>
                  <a:srgbClr val="FFFFFF"/>
                </a:highlight>
              </a:rPr>
              <a:t>Implementation Strategy</a:t>
            </a:r>
            <a:r>
              <a:rPr lang="en-US" sz="1945">
                <a:solidFill>
                  <a:srgbClr val="1F1F1F"/>
                </a:solidFill>
                <a:highlight>
                  <a:srgbClr val="FFFFFF"/>
                </a:highlight>
              </a:rPr>
              <a:t>: Should the focus be on a standard IMAS implementation versus allowing for individual, implementation-specific versions?</a:t>
            </a:r>
            <a:endParaRPr lang="en-US" sz="1945">
              <a:solidFill>
                <a:srgbClr val="1F1F1F"/>
              </a:solidFill>
              <a:highlight>
                <a:srgbClr val="FFFFFF"/>
              </a:highlight>
            </a:endParaRPr>
          </a:p>
          <a:p>
            <a:pPr marL="390525" lvl="0" indent="-285750" algn="l" rtl="0">
              <a:spcBef>
                <a:spcPts val="0"/>
              </a:spcBef>
              <a:spcAft>
                <a:spcPts val="0"/>
              </a:spcAft>
              <a:buClr>
                <a:srgbClr val="1F1F1F"/>
              </a:buClr>
              <a:buSzPts val="1950"/>
            </a:pPr>
            <a:endParaRPr lang="en-US" sz="1945">
              <a:solidFill>
                <a:srgbClr val="1F1F1F"/>
              </a:solidFill>
              <a:highlight>
                <a:srgbClr val="FFFFFF"/>
              </a:highlight>
            </a:endParaRPr>
          </a:p>
          <a:p>
            <a:pPr marL="390525" lvl="0" indent="-285750" algn="l" rtl="0">
              <a:spcBef>
                <a:spcPts val="0"/>
              </a:spcBef>
              <a:spcAft>
                <a:spcPts val="0"/>
              </a:spcAft>
              <a:buClr>
                <a:srgbClr val="1F1F1F"/>
              </a:buClr>
              <a:buSzPts val="1950"/>
            </a:pPr>
            <a:r>
              <a:rPr lang="en-US" sz="1945" b="1">
                <a:solidFill>
                  <a:srgbClr val="1F1F1F"/>
                </a:solidFill>
                <a:highlight>
                  <a:srgbClr val="FFFFFF"/>
                </a:highlight>
              </a:rPr>
              <a:t>Collaborative Infrastructure</a:t>
            </a:r>
            <a:r>
              <a:rPr lang="en-US" sz="1945">
                <a:solidFill>
                  <a:srgbClr val="1F1F1F"/>
                </a:solidFill>
                <a:highlight>
                  <a:srgbClr val="FFFFFF"/>
                </a:highlight>
              </a:rPr>
              <a:t>: Is it necessary to maintain a shared repository for all mapping files to ensure version control and accessibility? (for </a:t>
            </a:r>
            <a:r>
              <a:rPr lang="en-US" sz="1945" b="1">
                <a:solidFill>
                  <a:srgbClr val="1F1F1F"/>
                </a:solidFill>
                <a:highlight>
                  <a:srgbClr val="FFFFFF"/>
                </a:highlight>
              </a:rPr>
              <a:t>FAIR</a:t>
            </a:r>
            <a:r>
              <a:rPr lang="en-US" sz="1945">
                <a:solidFill>
                  <a:srgbClr val="1F1F1F"/>
                </a:solidFill>
                <a:highlight>
                  <a:srgbClr val="FFFFFF"/>
                </a:highlight>
              </a:rPr>
              <a:t> )</a:t>
            </a:r>
            <a:endParaRPr lang="en-US" sz="1945">
              <a:solidFill>
                <a:srgbClr val="1F1F1F"/>
              </a:solidFill>
              <a:highlight>
                <a:srgbClr val="FFFFFF"/>
              </a:highlight>
            </a:endParaRPr>
          </a:p>
          <a:p>
            <a:pPr marL="561975" lvl="1" indent="0" algn="l" rtl="0">
              <a:spcBef>
                <a:spcPts val="0"/>
              </a:spcBef>
              <a:spcAft>
                <a:spcPts val="0"/>
              </a:spcAft>
              <a:buClr>
                <a:srgbClr val="1F1F1F"/>
              </a:buClr>
              <a:buSzPts val="1950"/>
              <a:buNone/>
            </a:pPr>
            <a:endParaRPr lang="en-US" sz="1515">
              <a:solidFill>
                <a:srgbClr val="1F1F1F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/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en-US">
                <a:solidFill>
                  <a:srgbClr val="1F1F1F"/>
                </a:solidFill>
                <a:highlight>
                  <a:srgbClr val="FFFFFF"/>
                </a:highlight>
                <a:sym typeface="+mn-ea"/>
              </a:rPr>
              <a:t>EAST Data Mapping Collaboration</a:t>
            </a:r>
            <a:endParaRPr lang="zh-CN" altLang="en-US"/>
          </a:p>
        </p:txBody>
      </p:sp>
      <p:sp>
        <p:nvSpPr>
          <p:cNvPr id="3" name="文本占位符 2"/>
          <p:cNvSpPr/>
          <p:nvPr>
            <p:ph type="body" idx="1"/>
          </p:nvPr>
        </p:nvSpPr>
        <p:spPr/>
        <p:txBody>
          <a:bodyPr>
            <a:normAutofit lnSpcReduction="10000"/>
          </a:bodyPr>
          <a:p>
            <a:pPr marL="104775" lvl="0" indent="0" algn="l" rtl="0">
              <a:spcBef>
                <a:spcPts val="0"/>
              </a:spcBef>
              <a:spcAft>
                <a:spcPts val="0"/>
              </a:spcAft>
              <a:buClr>
                <a:srgbClr val="1F1F1F"/>
              </a:buClr>
              <a:buSzPts val="1950"/>
              <a:buNone/>
            </a:pPr>
            <a:endParaRPr lang="en-US" sz="2310">
              <a:solidFill>
                <a:srgbClr val="1F1F1F"/>
              </a:solidFill>
              <a:highlight>
                <a:srgbClr val="FFFFFF"/>
              </a:highlight>
            </a:endParaRPr>
          </a:p>
          <a:p>
            <a:pPr marL="447675" lvl="0" algn="l" rtl="0">
              <a:spcBef>
                <a:spcPts val="0"/>
              </a:spcBef>
              <a:spcAft>
                <a:spcPts val="0"/>
              </a:spcAft>
              <a:buClr>
                <a:srgbClr val="1F1F1F"/>
              </a:buClr>
              <a:buSzPts val="1950"/>
            </a:pPr>
            <a:r>
              <a:rPr lang="en-US" sz="2310" b="1">
                <a:solidFill>
                  <a:srgbClr val="1F1F1F"/>
                </a:solidFill>
                <a:highlight>
                  <a:srgbClr val="FFFFFF"/>
                </a:highlight>
                <a:sym typeface="+mn-ea"/>
              </a:rPr>
              <a:t>Data Provision</a:t>
            </a:r>
            <a:r>
              <a:rPr lang="en-US" sz="2310">
                <a:solidFill>
                  <a:srgbClr val="1F1F1F"/>
                </a:solidFill>
                <a:highlight>
                  <a:srgbClr val="FFFFFF"/>
                </a:highlight>
                <a:sym typeface="+mn-ea"/>
              </a:rPr>
              <a:t>: </a:t>
            </a:r>
            <a:endParaRPr lang="en-US" sz="2310">
              <a:solidFill>
                <a:srgbClr val="1F1F1F"/>
              </a:solidFill>
              <a:highlight>
                <a:srgbClr val="FFFFFF"/>
              </a:highlight>
              <a:sym typeface="+mn-ea"/>
            </a:endParaRPr>
          </a:p>
          <a:p>
            <a:pPr marL="904875" lvl="1" algn="l" rtl="0">
              <a:spcBef>
                <a:spcPts val="0"/>
              </a:spcBef>
              <a:spcAft>
                <a:spcPts val="0"/>
              </a:spcAft>
              <a:buClr>
                <a:srgbClr val="1F1F1F"/>
              </a:buClr>
              <a:buSzPts val="1950"/>
            </a:pPr>
            <a:r>
              <a:rPr lang="en-US" sz="1795">
                <a:solidFill>
                  <a:srgbClr val="1F1F1F"/>
                </a:solidFill>
                <a:highlight>
                  <a:srgbClr val="FFFFFF"/>
                </a:highlight>
                <a:sym typeface="+mn-ea"/>
              </a:rPr>
              <a:t>Supply EAST datasets in </a:t>
            </a:r>
            <a:r>
              <a:rPr lang="en-US" sz="1795" b="1">
                <a:solidFill>
                  <a:srgbClr val="1F1F1F"/>
                </a:solidFill>
                <a:highlight>
                  <a:srgbClr val="FFFFFF"/>
                </a:highlight>
                <a:sym typeface="+mn-ea"/>
              </a:rPr>
              <a:t>MDSplus raw file</a:t>
            </a:r>
            <a:r>
              <a:rPr lang="en-US" sz="1795">
                <a:solidFill>
                  <a:srgbClr val="1F1F1F"/>
                </a:solidFill>
                <a:highlight>
                  <a:srgbClr val="FFFFFF"/>
                </a:highlight>
                <a:sym typeface="+mn-ea"/>
              </a:rPr>
              <a:t> format. </a:t>
            </a:r>
            <a:br>
              <a:rPr lang="en-US" sz="1795">
                <a:solidFill>
                  <a:srgbClr val="1F1F1F"/>
                </a:solidFill>
                <a:highlight>
                  <a:srgbClr val="FFFFFF"/>
                </a:highlight>
                <a:sym typeface="+mn-ea"/>
              </a:rPr>
            </a:br>
            <a:r>
              <a:rPr lang="en-US" sz="1795">
                <a:solidFill>
                  <a:srgbClr val="1F1F1F"/>
                </a:solidFill>
                <a:highlight>
                  <a:srgbClr val="FFFFFF"/>
                </a:highlight>
                <a:sym typeface="+mn-ea"/>
              </a:rPr>
              <a:t>(Upload to ITER HPC cluster?)</a:t>
            </a:r>
            <a:endParaRPr lang="en-US" sz="1795">
              <a:solidFill>
                <a:srgbClr val="1F1F1F"/>
              </a:solidFill>
              <a:highlight>
                <a:srgbClr val="FFFFFF"/>
              </a:highlight>
              <a:sym typeface="+mn-ea"/>
            </a:endParaRPr>
          </a:p>
          <a:p>
            <a:pPr marL="447675" lvl="0" algn="l" rtl="0">
              <a:spcBef>
                <a:spcPts val="0"/>
              </a:spcBef>
              <a:spcAft>
                <a:spcPts val="0"/>
              </a:spcAft>
              <a:buClr>
                <a:srgbClr val="1F1F1F"/>
              </a:buClr>
              <a:buSzPts val="1950"/>
            </a:pPr>
            <a:endParaRPr lang="en-US" sz="2310" b="1">
              <a:solidFill>
                <a:srgbClr val="1F1F1F"/>
              </a:solidFill>
              <a:highlight>
                <a:srgbClr val="FFFFFF"/>
              </a:highlight>
              <a:sym typeface="+mn-ea"/>
            </a:endParaRPr>
          </a:p>
          <a:p>
            <a:pPr marL="447675" lvl="0" algn="l" rtl="0">
              <a:spcBef>
                <a:spcPts val="0"/>
              </a:spcBef>
              <a:spcAft>
                <a:spcPts val="0"/>
              </a:spcAft>
              <a:buClr>
                <a:srgbClr val="1F1F1F"/>
              </a:buClr>
              <a:buSzPts val="1950"/>
            </a:pPr>
            <a:r>
              <a:rPr lang="en-US" sz="2310" b="1">
                <a:solidFill>
                  <a:srgbClr val="1F1F1F"/>
                </a:solidFill>
                <a:highlight>
                  <a:srgbClr val="FFFFFF"/>
                </a:highlight>
                <a:sym typeface="+mn-ea"/>
              </a:rPr>
              <a:t>LLM-Assisted Generation</a:t>
            </a:r>
            <a:r>
              <a:rPr lang="en-US" sz="2310">
                <a:solidFill>
                  <a:srgbClr val="1F1F1F"/>
                </a:solidFill>
                <a:highlight>
                  <a:srgbClr val="FFFFFF"/>
                </a:highlight>
                <a:sym typeface="+mn-ea"/>
              </a:rPr>
              <a:t>:</a:t>
            </a:r>
            <a:endParaRPr lang="en-US" sz="2310">
              <a:solidFill>
                <a:srgbClr val="1F1F1F"/>
              </a:solidFill>
              <a:highlight>
                <a:srgbClr val="FFFFFF"/>
              </a:highlight>
              <a:sym typeface="+mn-ea"/>
            </a:endParaRPr>
          </a:p>
          <a:p>
            <a:pPr marL="904875" lvl="1" algn="l" rtl="0">
              <a:spcBef>
                <a:spcPts val="0"/>
              </a:spcBef>
              <a:spcAft>
                <a:spcPts val="0"/>
              </a:spcAft>
              <a:buClr>
                <a:srgbClr val="1F1F1F"/>
              </a:buClr>
              <a:buSzPts val="1950"/>
            </a:pPr>
            <a:r>
              <a:rPr lang="en-US" sz="1795">
                <a:solidFill>
                  <a:srgbClr val="1F1F1F"/>
                </a:solidFill>
                <a:highlight>
                  <a:srgbClr val="FFFFFF"/>
                </a:highlight>
                <a:sym typeface="+mn-ea"/>
              </a:rPr>
              <a:t> Leverage </a:t>
            </a:r>
            <a:r>
              <a:rPr lang="en-US" sz="1795" b="1">
                <a:solidFill>
                  <a:srgbClr val="1F1F1F"/>
                </a:solidFill>
                <a:highlight>
                  <a:srgbClr val="FFFFFF"/>
                </a:highlight>
                <a:sym typeface="+mn-ea"/>
              </a:rPr>
              <a:t>LLM </a:t>
            </a:r>
            <a:r>
              <a:rPr lang="en-US" sz="1795">
                <a:solidFill>
                  <a:srgbClr val="1F1F1F"/>
                </a:solidFill>
                <a:highlight>
                  <a:srgbClr val="FFFFFF"/>
                </a:highlight>
                <a:sym typeface="+mn-ea"/>
              </a:rPr>
              <a:t>to generate mapping files from </a:t>
            </a:r>
            <a:r>
              <a:rPr lang="en-US" sz="1795" b="1">
                <a:solidFill>
                  <a:srgbClr val="1F1F1F"/>
                </a:solidFill>
                <a:highlight>
                  <a:srgbClr val="FFFFFF"/>
                </a:highlight>
                <a:sym typeface="+mn-ea"/>
              </a:rPr>
              <a:t>signal name documentation</a:t>
            </a:r>
            <a:r>
              <a:rPr lang="en-US" sz="1795">
                <a:solidFill>
                  <a:srgbClr val="1F1F1F"/>
                </a:solidFill>
                <a:highlight>
                  <a:srgbClr val="FFFFFF"/>
                </a:highlight>
                <a:sym typeface="+mn-ea"/>
              </a:rPr>
              <a:t> that are fully compliant with the </a:t>
            </a:r>
            <a:r>
              <a:rPr lang="en-US" sz="1795">
                <a:solidFill>
                  <a:srgbClr val="1F1F1F"/>
                </a:solidFill>
                <a:highlight>
                  <a:srgbClr val="FFFFFF"/>
                </a:highlight>
                <a:sym typeface="+mn-ea"/>
              </a:rPr>
              <a:t>specification</a:t>
            </a:r>
            <a:r>
              <a:rPr lang="en-US" sz="1795">
                <a:solidFill>
                  <a:srgbClr val="1F1F1F"/>
                </a:solidFill>
                <a:highlight>
                  <a:srgbClr val="FFFFFF"/>
                </a:highlight>
                <a:sym typeface="+mn-ea"/>
              </a:rPr>
              <a:t>. (</a:t>
            </a:r>
            <a:r>
              <a:rPr lang="en-US" sz="1795" b="1">
                <a:solidFill>
                  <a:srgbClr val="1F1F1F"/>
                </a:solidFill>
                <a:highlight>
                  <a:srgbClr val="FFFFFF"/>
                </a:highlight>
                <a:sym typeface="+mn-ea"/>
              </a:rPr>
              <a:t>imas-codex</a:t>
            </a:r>
            <a:r>
              <a:rPr lang="en-US" sz="1795">
                <a:solidFill>
                  <a:srgbClr val="1F1F1F"/>
                </a:solidFill>
                <a:highlight>
                  <a:srgbClr val="FFFFFF"/>
                </a:highlight>
                <a:sym typeface="+mn-ea"/>
              </a:rPr>
              <a:t>)</a:t>
            </a:r>
            <a:endParaRPr lang="en-US" sz="1795">
              <a:solidFill>
                <a:srgbClr val="1F1F1F"/>
              </a:solidFill>
              <a:highlight>
                <a:srgbClr val="FFFFFF"/>
              </a:highlight>
            </a:endParaRPr>
          </a:p>
          <a:p>
            <a:pPr marL="561975" lvl="1" indent="0" algn="l" rtl="0">
              <a:spcBef>
                <a:spcPts val="0"/>
              </a:spcBef>
              <a:spcAft>
                <a:spcPts val="0"/>
              </a:spcAft>
              <a:buClr>
                <a:srgbClr val="1F1F1F"/>
              </a:buClr>
              <a:buSzPts val="1950"/>
              <a:buNone/>
            </a:pPr>
            <a:endParaRPr lang="en-US" sz="1800">
              <a:solidFill>
                <a:srgbClr val="1F1F1F"/>
              </a:solidFill>
              <a:highlight>
                <a:srgbClr val="FFFFFF"/>
              </a:highlight>
            </a:endParaRPr>
          </a:p>
          <a:p>
            <a:endParaRPr lang="zh-CN" alt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9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Thanks！</a:t>
            </a:r>
            <a:endParaRPr lang="zh-CN"/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NjcyNjc2Mzc5YWU4YTYwMWYwNjI1ZWU1NDFiMTlmY2QifQ=="/>
</p:tagLst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2611</Words>
  <Application>WPS 演示</Application>
  <PresentationFormat/>
  <Paragraphs>89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5" baseType="lpstr">
      <vt:lpstr>Arial</vt:lpstr>
      <vt:lpstr>宋体</vt:lpstr>
      <vt:lpstr>Wingdings</vt:lpstr>
      <vt:lpstr>Arial</vt:lpstr>
      <vt:lpstr>微软雅黑</vt:lpstr>
      <vt:lpstr>Arial Unicode MS</vt:lpstr>
      <vt:lpstr>Simple Light</vt:lpstr>
      <vt:lpstr>Lessons learned from IMAS Data Mapping workshop</vt:lpstr>
      <vt:lpstr>Define a new mapping file schema - YAML flatten-pattern path pair</vt:lpstr>
      <vt:lpstr>PowerPoint 演示文稿</vt:lpstr>
      <vt:lpstr>Claude-Sonnet-4.6  Converts Mapping File Based on Document (mapping.md)</vt:lpstr>
      <vt:lpstr>imas-codex mcp Completes the Full equilibrium IDS</vt:lpstr>
      <vt:lpstr>TODO List</vt:lpstr>
      <vt:lpstr>PowerPoint 演示文稿</vt:lpstr>
      <vt:lpstr>Thanks！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Lessons learned from IMAS Data Mapping workshop</dc:title>
  <dc:creator/>
  <cp:lastModifiedBy>于治</cp:lastModifiedBy>
  <cp:revision>10</cp:revision>
  <dcterms:created xsi:type="dcterms:W3CDTF">2026-03-20T05:31:00Z</dcterms:created>
  <dcterms:modified xsi:type="dcterms:W3CDTF">2026-03-20T10:40:30Z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AF54B5D101334A9787D623FFE88A93A8_13</vt:lpwstr>
  </property>
  <property fmtid="{D5CDD505-2E9C-101B-9397-08002B2CF9AE}" pid="3" name="KSOProductBuildVer">
    <vt:lpwstr>2052-12.1.0.18608</vt:lpwstr>
  </property>
</Properties>
</file>