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8" r:id="rId6"/>
    <p:sldId id="259" r:id="rId7"/>
    <p:sldId id="262" r:id="rId8"/>
    <p:sldId id="260" r:id="rId9"/>
    <p:sldId id="261" r:id="rId10"/>
  </p:sldIdLst>
  <p:sldSz cx="9144000" cy="5143500"/>
  <p:notesSz cx="6858000" cy="9144000"/>
  <p:custDataLst>
    <p:tags r:id="rId14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20"/>
    <p:restoredTop sz="94660"/>
  </p:normalViewPr>
  <p:slideViewPr>
    <p:cSldViewPr snapToGrid="0" showGuides="1">
      <p:cViewPr varScale="1">
        <p:scale>
          <a:sx n="100" d="100"/>
          <a:sy n="100" d="100"/>
        </p:scale>
        <p:origin x="0" y="0"/>
      </p:cViewPr>
      <p:guideLst>
        <p:guide orient="horz" pos="162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gs" Target="tags/tag2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d032e132a4_0_2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d032e132a4_0_2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d032e132a4_0_8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d032e132a4_0_8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960e54921d_0_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960e54921d_0_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960e54921d_0_15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960e54921d_0_15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960e54921d_0_10:notes"/>
          <p:cNvSpPr/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960e54921d_0_10:notes"/>
          <p:cNvSpPr txBox="1"/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matchingName="Section header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</a:fld>
            <a:endParaRPr lang="zh-C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3.xml"/><Relationship Id="rId3" Type="http://schemas.openxmlformats.org/officeDocument/2006/relationships/image" Target="../media/image2.png"/><Relationship Id="rId2" Type="http://schemas.openxmlformats.org/officeDocument/2006/relationships/tags" Target="../tags/tag1.xml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274243" y="87284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zh-CN"/>
              <a:t>Device</a:t>
            </a:r>
            <a:r>
              <a:rPr lang="zh-CN"/>
              <a:t> data mapping </a:t>
            </a:r>
            <a:br>
              <a:rPr lang="zh-CN"/>
            </a:br>
            <a:r>
              <a:rPr lang="zh-CN"/>
              <a:t>status card</a:t>
            </a:r>
            <a:br>
              <a:rPr lang="zh-CN"/>
            </a:br>
            <a:r>
              <a:rPr lang="zh-CN" b="1" i="1">
                <a:solidFill>
                  <a:srgbClr val="2E74B5"/>
                </a:solidFill>
                <a:sym typeface="+mn-ea"/>
              </a:rPr>
              <a:t>EAST</a:t>
            </a:r>
            <a:endParaRPr lang="zh-CN"/>
          </a:p>
        </p:txBody>
      </p:sp>
      <p:sp>
        <p:nvSpPr>
          <p:cNvPr id="55" name="Google Shape;55;p13"/>
          <p:cNvSpPr txBox="1"/>
          <p:nvPr>
            <p:ph type="subTitle" idx="1"/>
          </p:nvPr>
        </p:nvSpPr>
        <p:spPr>
          <a:xfrm>
            <a:off x="274320" y="3326130"/>
            <a:ext cx="8520430" cy="11353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EAST team</a:t>
            </a:r>
            <a:br>
              <a:rPr lang="zh-CN"/>
            </a:br>
            <a:r>
              <a:rPr lang="zh-CN"/>
              <a:t>2026.03.16  </a:t>
            </a:r>
            <a:endParaRPr 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3886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General Information</a:t>
            </a:r>
            <a:endParaRPr lang="zh-CN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  <p:sp>
        <p:nvSpPr>
          <p:cNvPr id="61" name="Google Shape;61;p14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Char char="●"/>
            </a:pPr>
            <a:r>
              <a:rPr lang="zh-CN" sz="1700" b="1">
                <a:solidFill>
                  <a:srgbClr val="1F1F1F"/>
                </a:solidFill>
              </a:rPr>
              <a:t>Device Name:</a:t>
            </a:r>
            <a:r>
              <a:rPr lang="zh-CN" sz="1700">
                <a:solidFill>
                  <a:srgbClr val="1F1F1F"/>
                </a:solidFill>
              </a:rPr>
              <a:t> </a:t>
            </a:r>
            <a:r>
              <a:rPr lang="zh-CN" sz="1700" b="1">
                <a:solidFill>
                  <a:srgbClr val="4A86E8"/>
                </a:solidFill>
              </a:rPr>
              <a:t>EAST</a:t>
            </a:r>
            <a:endParaRPr sz="1700" b="1">
              <a:solidFill>
                <a:srgbClr val="4A86E8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Char char="●"/>
            </a:pPr>
            <a:r>
              <a:rPr lang="zh-CN" sz="1700" b="1">
                <a:solidFill>
                  <a:srgbClr val="1F1F1F"/>
                </a:solidFill>
              </a:rPr>
              <a:t>Native Data Formats / Access Libraries:</a:t>
            </a:r>
            <a:endParaRPr sz="1700" b="1">
              <a:solidFill>
                <a:srgbClr val="1F1F1F"/>
              </a:solidFill>
            </a:endParaRPr>
          </a:p>
          <a:p>
            <a:pPr marL="952500" lvl="1" indent="-3365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Char char="○"/>
            </a:pPr>
            <a:r>
              <a:rPr lang="zh-CN" sz="1700">
                <a:solidFill>
                  <a:srgbClr val="1F1F1F"/>
                </a:solidFill>
              </a:rPr>
              <a:t>MDSPlus</a:t>
            </a:r>
            <a:endParaRPr lang="zh-CN" sz="1700">
              <a:solidFill>
                <a:srgbClr val="1F1F1F"/>
              </a:solidFill>
            </a:endParaRPr>
          </a:p>
          <a:p>
            <a:pPr marL="952500" lvl="1" indent="-3365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Char char="○"/>
            </a:pPr>
            <a:r>
              <a:rPr lang="zh-CN" sz="1700">
                <a:solidFill>
                  <a:srgbClr val="1F1F1F"/>
                </a:solidFill>
                <a:sym typeface="+mn-ea"/>
              </a:rPr>
              <a:t>Custom text files</a:t>
            </a:r>
            <a:endParaRPr sz="1700">
              <a:solidFill>
                <a:srgbClr val="1F1F1F"/>
              </a:solidFill>
            </a:endParaRPr>
          </a:p>
          <a:p>
            <a:pPr marL="952500" lvl="1" indent="-3365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Char char="○"/>
            </a:pPr>
            <a:r>
              <a:rPr lang="zh-CN" sz="1700">
                <a:solidFill>
                  <a:srgbClr val="1F1F1F"/>
                </a:solidFill>
              </a:rPr>
              <a:t>HDF5 / NetCDF</a:t>
            </a:r>
            <a:r>
              <a:rPr lang="en-US" altLang="zh-CN" sz="1700">
                <a:solidFill>
                  <a:srgbClr val="1F1F1F"/>
                </a:solidFill>
              </a:rPr>
              <a:t> ( imas-python schema)</a:t>
            </a:r>
            <a:endParaRPr lang="en-US" altLang="zh-CN" sz="1700">
              <a:solidFill>
                <a:srgbClr val="1F1F1F"/>
              </a:solidFill>
            </a:endParaRPr>
          </a:p>
          <a:p>
            <a:pPr marL="615950" lvl="1" indent="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None/>
            </a:pPr>
            <a:endParaRPr sz="1700">
              <a:solidFill>
                <a:srgbClr val="1F1F1F"/>
              </a:solidFill>
            </a:endParaRPr>
          </a:p>
          <a:p>
            <a:pPr marL="457200" lvl="0" indent="-3365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Char char="●"/>
            </a:pPr>
            <a:r>
              <a:rPr lang="zh-CN" sz="1700" b="1">
                <a:solidFill>
                  <a:srgbClr val="1F1F1F"/>
                </a:solidFill>
              </a:rPr>
              <a:t>Contact Persons (IMAS / Data Mapping):</a:t>
            </a:r>
            <a:endParaRPr sz="1700" b="1">
              <a:solidFill>
                <a:srgbClr val="1F1F1F"/>
              </a:solidFill>
            </a:endParaRPr>
          </a:p>
          <a:p>
            <a:pPr marL="952500" lvl="1" indent="-3365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Char char="○"/>
            </a:pPr>
            <a:r>
              <a:rPr lang="zh-CN" sz="1700">
                <a:solidFill>
                  <a:srgbClr val="1F1F1F"/>
                </a:solidFill>
              </a:rPr>
              <a:t>Zhi YU: </a:t>
            </a:r>
            <a:r>
              <a:rPr lang="en-US" altLang="zh-CN" sz="1700">
                <a:solidFill>
                  <a:srgbClr val="1F1F1F"/>
                </a:solidFill>
              </a:rPr>
              <a:t>		</a:t>
            </a:r>
            <a:r>
              <a:rPr lang="zh-CN" sz="1700">
                <a:solidFill>
                  <a:srgbClr val="1F1F1F"/>
                </a:solidFill>
              </a:rPr>
              <a:t>yuzhi@ipp.ac.cn</a:t>
            </a:r>
            <a:endParaRPr lang="zh-CN" sz="1700">
              <a:solidFill>
                <a:srgbClr val="1F1F1F"/>
              </a:solidFill>
            </a:endParaRPr>
          </a:p>
          <a:p>
            <a:pPr marL="952500" lvl="1" indent="-3365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Char char="○"/>
            </a:pPr>
            <a:r>
              <a:rPr lang="en-US" altLang="zh-CN" sz="1700">
                <a:solidFill>
                  <a:srgbClr val="1F1F1F"/>
                </a:solidFill>
                <a:sym typeface="+mn-ea"/>
              </a:rPr>
              <a:t>Yao HUANG</a:t>
            </a:r>
            <a:r>
              <a:rPr lang="zh-CN" sz="1700">
                <a:solidFill>
                  <a:srgbClr val="1F1F1F"/>
                </a:solidFill>
                <a:sym typeface="+mn-ea"/>
              </a:rPr>
              <a:t>: </a:t>
            </a:r>
            <a:r>
              <a:rPr lang="en-US" altLang="zh-CN" sz="1700">
                <a:solidFill>
                  <a:srgbClr val="1F1F1F"/>
                </a:solidFill>
                <a:sym typeface="+mn-ea"/>
              </a:rPr>
              <a:t>	yaohuang</a:t>
            </a:r>
            <a:r>
              <a:rPr lang="zh-CN" sz="1700">
                <a:solidFill>
                  <a:srgbClr val="1F1F1F"/>
                </a:solidFill>
                <a:sym typeface="+mn-ea"/>
              </a:rPr>
              <a:t>@ipp.ac.cn (specifically for </a:t>
            </a:r>
            <a:r>
              <a:rPr lang="en-US" altLang="zh-CN" sz="1700">
                <a:solidFill>
                  <a:srgbClr val="1F1F1F"/>
                </a:solidFill>
                <a:sym typeface="+mn-ea"/>
              </a:rPr>
              <a:t>control </a:t>
            </a:r>
            <a:r>
              <a:rPr lang="zh-CN" sz="1700">
                <a:solidFill>
                  <a:srgbClr val="1F1F1F"/>
                </a:solidFill>
                <a:sym typeface="+mn-ea"/>
              </a:rPr>
              <a:t>data)</a:t>
            </a:r>
            <a:endParaRPr sz="1700">
              <a:solidFill>
                <a:schemeClr val="dk1"/>
              </a:solidFill>
              <a:highlight>
                <a:srgbClr val="FFFFFF"/>
              </a:highlight>
            </a:endParaRPr>
          </a:p>
          <a:p>
            <a:pPr marL="952500" lvl="1" indent="-3365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700"/>
              <a:buChar char="○"/>
            </a:pPr>
            <a:r>
              <a:rPr lang="en-US" altLang="zh-CN" sz="1700">
                <a:solidFill>
                  <a:srgbClr val="1F1F1F"/>
                </a:solidFill>
              </a:rPr>
              <a:t>Ting LAN</a:t>
            </a:r>
            <a:r>
              <a:rPr lang="zh-CN" sz="1700">
                <a:solidFill>
                  <a:srgbClr val="1F1F1F"/>
                </a:solidFill>
              </a:rPr>
              <a:t>: </a:t>
            </a:r>
            <a:r>
              <a:rPr lang="en-US" altLang="zh-CN" sz="1700">
                <a:solidFill>
                  <a:srgbClr val="1F1F1F"/>
                </a:solidFill>
              </a:rPr>
              <a:t>	lanting</a:t>
            </a:r>
            <a:r>
              <a:rPr lang="zh-CN" sz="1700">
                <a:solidFill>
                  <a:srgbClr val="1F1F1F"/>
                </a:solidFill>
              </a:rPr>
              <a:t>@ipp.ac.cn (specifically for diagnostic data)</a:t>
            </a:r>
            <a:endParaRPr sz="1700">
              <a:solidFill>
                <a:schemeClr val="dk1"/>
              </a:solidFill>
              <a:highlight>
                <a:srgbClr val="FFFFFF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Data Mapping Details</a:t>
            </a:r>
            <a:endParaRPr lang="zh-CN"/>
          </a:p>
        </p:txBody>
      </p:sp>
      <p:sp>
        <p:nvSpPr>
          <p:cNvPr id="67" name="Google Shape;67;p15"/>
          <p:cNvSpPr txBox="1"/>
          <p:nvPr>
            <p:ph type="body" idx="1"/>
          </p:nvPr>
        </p:nvSpPr>
        <p:spPr>
          <a:xfrm>
            <a:off x="311785" y="1152525"/>
            <a:ext cx="8520430" cy="37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●"/>
            </a:pPr>
            <a:r>
              <a:rPr lang="zh-CN" sz="1600" b="1">
                <a:solidFill>
                  <a:srgbClr val="1F1F1F"/>
                </a:solidFill>
              </a:rPr>
              <a:t>IMAS Data Dictionary (DD) Version:</a:t>
            </a:r>
            <a:r>
              <a:rPr lang="zh-CN" sz="1600">
                <a:solidFill>
                  <a:srgbClr val="1F1F1F"/>
                </a:solidFill>
              </a:rPr>
              <a:t> imas/v3.42</a:t>
            </a:r>
            <a:endParaRPr sz="1600">
              <a:solidFill>
                <a:srgbClr val="1F1F1F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●"/>
            </a:pPr>
            <a:r>
              <a:rPr lang="zh-CN" sz="1600" b="1">
                <a:solidFill>
                  <a:srgbClr val="1F1F1F"/>
                </a:solidFill>
              </a:rPr>
              <a:t>Mapped Interface Data Structures (IDS):</a:t>
            </a:r>
            <a:endParaRPr sz="1600" b="1">
              <a:solidFill>
                <a:srgbClr val="1F1F1F"/>
              </a:solidFill>
            </a:endParaRPr>
          </a:p>
          <a:p>
            <a:pPr marL="952500" lvl="1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○"/>
            </a:pP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core_profiles</a:t>
            </a:r>
            <a:r>
              <a:rPr lang="zh-CN" sz="1600">
                <a:solidFill>
                  <a:srgbClr val="1F1F1F"/>
                </a:solidFill>
              </a:rPr>
              <a:t>,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core_transport</a:t>
            </a:r>
            <a:r>
              <a:rPr lang="zh-CN" sz="1600">
                <a:solidFill>
                  <a:srgbClr val="1F1F1F"/>
                </a:solidFill>
              </a:rPr>
              <a:t>,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core_source</a:t>
            </a:r>
            <a:r>
              <a:rPr lang="zh-CN" sz="1600">
                <a:solidFill>
                  <a:srgbClr val="1F1F1F"/>
                </a:solidFill>
              </a:rPr>
              <a:t>,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equilibrium</a:t>
            </a:r>
            <a:r>
              <a:rPr lang="zh-CN" sz="1600">
                <a:solidFill>
                  <a:srgbClr val="1F1F1F"/>
                </a:solidFill>
              </a:rPr>
              <a:t>,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magnetics</a:t>
            </a:r>
            <a:r>
              <a:rPr lang="zh-CN" sz="1600">
                <a:solidFill>
                  <a:srgbClr val="1F1F1F"/>
                </a:solidFill>
              </a:rPr>
              <a:t>,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pf_active</a:t>
            </a:r>
            <a:r>
              <a:rPr lang="zh-CN" sz="1600">
                <a:solidFill>
                  <a:srgbClr val="1F1F1F"/>
                </a:solidFill>
              </a:rPr>
              <a:t>,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tf</a:t>
            </a:r>
            <a:r>
              <a:rPr lang="zh-CN" sz="1600">
                <a:solidFill>
                  <a:srgbClr val="1F1F1F"/>
                </a:solidFill>
              </a:rPr>
              <a:t>, and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wall</a:t>
            </a:r>
            <a:endParaRPr sz="1600">
              <a:solidFill>
                <a:srgbClr val="444746"/>
              </a:solidFill>
              <a:highlight>
                <a:srgbClr val="E9EEF6"/>
              </a:highlight>
            </a:endParaRPr>
          </a:p>
          <a:p>
            <a:pPr marL="952500" lvl="1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○"/>
            </a:pP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langmuir_probes</a:t>
            </a:r>
            <a:r>
              <a:rPr lang="zh-CN" sz="1600">
                <a:solidFill>
                  <a:srgbClr val="1F1F1F"/>
                </a:solidFill>
              </a:rPr>
              <a:t>,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ece</a:t>
            </a:r>
            <a:r>
              <a:rPr lang="zh-CN" sz="1600">
                <a:solidFill>
                  <a:srgbClr val="1F1F1F"/>
                </a:solidFill>
              </a:rPr>
              <a:t>,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interferometer</a:t>
            </a:r>
            <a:r>
              <a:rPr lang="zh-CN" sz="1600">
                <a:solidFill>
                  <a:srgbClr val="1F1F1F"/>
                </a:solidFill>
              </a:rPr>
              <a:t>,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reflectometer_profile</a:t>
            </a:r>
            <a:r>
              <a:rPr lang="zh-CN" sz="1600">
                <a:solidFill>
                  <a:srgbClr val="1F1F1F"/>
                </a:solidFill>
              </a:rPr>
              <a:t>, and </a:t>
            </a:r>
            <a:r>
              <a:rPr lang="zh-CN" sz="1600">
                <a:solidFill>
                  <a:srgbClr val="444746"/>
                </a:solidFill>
                <a:highlight>
                  <a:srgbClr val="E9EEF6"/>
                </a:highlight>
              </a:rPr>
              <a:t>summary</a:t>
            </a:r>
            <a:endParaRPr sz="1600">
              <a:solidFill>
                <a:srgbClr val="444746"/>
              </a:solidFill>
              <a:highlight>
                <a:srgbClr val="E9EEF6"/>
              </a:highlight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●"/>
            </a:pPr>
            <a:r>
              <a:rPr lang="zh-CN" sz="1600" b="1">
                <a:solidFill>
                  <a:srgbClr val="1F1F1F"/>
                </a:solidFill>
              </a:rPr>
              <a:t>Mapping Methodology:</a:t>
            </a:r>
            <a:endParaRPr sz="1600" b="1">
              <a:solidFill>
                <a:srgbClr val="1F1F1F"/>
              </a:solidFill>
            </a:endParaRPr>
          </a:p>
          <a:p>
            <a:pPr marL="952500" lvl="1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○"/>
            </a:pPr>
            <a:r>
              <a:rPr lang="zh-CN" sz="1600" b="1">
                <a:solidFill>
                  <a:srgbClr val="1F1F1F"/>
                </a:solidFill>
              </a:rPr>
              <a:t>Mapping Files:</a:t>
            </a:r>
            <a:r>
              <a:rPr lang="zh-CN" sz="1600">
                <a:solidFill>
                  <a:srgbClr val="1F1F1F"/>
                </a:solidFill>
              </a:rPr>
              <a:t> Used for device description data and MDSPlus access (e.g., equilibrium, wall, and pf_active)</a:t>
            </a:r>
            <a:endParaRPr sz="1600">
              <a:solidFill>
                <a:srgbClr val="1F1F1F"/>
              </a:solidFill>
            </a:endParaRPr>
          </a:p>
          <a:p>
            <a:pPr marL="952500" lvl="1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○"/>
            </a:pPr>
            <a:r>
              <a:rPr lang="zh-CN" sz="1600" b="1">
                <a:solidFill>
                  <a:srgbClr val="1F1F1F"/>
                </a:solidFill>
              </a:rPr>
              <a:t>Hard-coded:</a:t>
            </a:r>
            <a:r>
              <a:rPr lang="zh-CN" sz="1600">
                <a:solidFill>
                  <a:srgbClr val="1F1F1F"/>
                </a:solidFill>
              </a:rPr>
              <a:t> Used for input and output files of codes (e.g., EFIT/g-file)</a:t>
            </a:r>
            <a:endParaRPr sz="1600">
              <a:solidFill>
                <a:srgbClr val="1F1F1F"/>
              </a:solidFill>
            </a:endParaRPr>
          </a:p>
          <a:p>
            <a:pPr marL="952500" lvl="1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○"/>
            </a:pPr>
            <a:r>
              <a:rPr lang="zh-CN" sz="1600" b="1">
                <a:solidFill>
                  <a:srgbClr val="1F1F1F"/>
                </a:solidFill>
              </a:rPr>
              <a:t>Scripts:</a:t>
            </a:r>
            <a:r>
              <a:rPr lang="zh-CN" sz="1600">
                <a:solidFill>
                  <a:srgbClr val="1F1F1F"/>
                </a:solidFill>
              </a:rPr>
              <a:t> Used for </a:t>
            </a:r>
            <a:r>
              <a:rPr lang="en-US" altLang="zh-CN" sz="1600">
                <a:solidFill>
                  <a:srgbClr val="1F1F1F"/>
                </a:solidFill>
              </a:rPr>
              <a:t>custom </a:t>
            </a:r>
            <a:r>
              <a:rPr lang="zh-CN" sz="1600">
                <a:solidFill>
                  <a:srgbClr val="1F1F1F"/>
                </a:solidFill>
              </a:rPr>
              <a:t>data</a:t>
            </a:r>
            <a:endParaRPr sz="1600">
              <a:solidFill>
                <a:srgbClr val="1F1F1F"/>
              </a:solidFill>
            </a:endParaRPr>
          </a:p>
          <a:p>
            <a:pPr marL="457200" lvl="0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●"/>
            </a:pPr>
            <a:r>
              <a:rPr lang="zh-CN" sz="1600" b="1">
                <a:solidFill>
                  <a:srgbClr val="1F1F1F"/>
                </a:solidFill>
              </a:rPr>
              <a:t>Pulse Range Coverage:</a:t>
            </a:r>
            <a:endParaRPr sz="1600" b="1">
              <a:solidFill>
                <a:srgbClr val="1F1F1F"/>
              </a:solidFill>
            </a:endParaRPr>
          </a:p>
          <a:p>
            <a:pPr marL="952500" lvl="1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○"/>
            </a:pPr>
            <a:r>
              <a:rPr lang="zh-CN" sz="1600">
                <a:solidFill>
                  <a:srgbClr val="1F1F1F"/>
                </a:solidFill>
              </a:rPr>
              <a:t>Most pulses are stored on the MDSPlus server</a:t>
            </a:r>
            <a:endParaRPr sz="1600">
              <a:solidFill>
                <a:srgbClr val="1F1F1F"/>
              </a:solidFill>
            </a:endParaRPr>
          </a:p>
          <a:p>
            <a:pPr marL="952500" lvl="1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○"/>
            </a:pPr>
            <a:r>
              <a:rPr lang="zh-CN" sz="1600">
                <a:solidFill>
                  <a:srgbClr val="1F1F1F"/>
                </a:solidFill>
              </a:rPr>
              <a:t>Diagnostic data is converted as required</a:t>
            </a:r>
            <a:endParaRPr sz="1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 b="1">
                <a:solidFill>
                  <a:srgbClr val="1F1F1F"/>
                </a:solidFill>
                <a:sym typeface="+mn-ea"/>
              </a:rPr>
              <a:t>Applications Utilizing Mapped IMAS Data:</a:t>
            </a:r>
            <a:endParaRPr lang="zh-CN"/>
          </a:p>
        </p:txBody>
      </p:sp>
      <p:sp>
        <p:nvSpPr>
          <p:cNvPr id="73" name="Google Shape;73;p16"/>
          <p:cNvSpPr txBox="1"/>
          <p:nvPr>
            <p:ph type="body" idx="1"/>
          </p:nvPr>
        </p:nvSpPr>
        <p:spPr>
          <a:xfrm>
            <a:off x="221615" y="1017905"/>
            <a:ext cx="3937635" cy="38747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 lnSpcReduction="10000"/>
          </a:bodyPr>
          <a:lstStyle/>
          <a:p>
            <a:pPr marL="495300" lvl="0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○"/>
            </a:pPr>
            <a:r>
              <a:rPr lang="zh-CN" sz="2055" b="1" i="1">
                <a:solidFill>
                  <a:schemeClr val="accent4">
                    <a:lumMod val="75000"/>
                  </a:schemeClr>
                </a:solidFill>
              </a:rPr>
              <a:t>Fy</a:t>
            </a:r>
            <a:r>
              <a:rPr lang="zh-CN" sz="2055" b="1">
                <a:solidFill>
                  <a:schemeClr val="accent1">
                    <a:lumMod val="50000"/>
                  </a:schemeClr>
                </a:solidFill>
              </a:rPr>
              <a:t>Tok</a:t>
            </a:r>
            <a:r>
              <a:rPr lang="zh-CN" sz="2055">
                <a:solidFill>
                  <a:srgbClr val="1F1F1F"/>
                </a:solidFill>
              </a:rPr>
              <a:t>：An integrated modeling framework that facilitates data conversion to interface with and invoke external applications.</a:t>
            </a:r>
            <a:r>
              <a:rPr lang="en-US" altLang="zh-CN" sz="2055">
                <a:solidFill>
                  <a:srgbClr val="1F1F1F"/>
                </a:solidFill>
              </a:rPr>
              <a:t> (https://github.com/fusion-yun/fytok) </a:t>
            </a:r>
            <a:r>
              <a:rPr lang="en-US" altLang="zh-CN" sz="2055">
                <a:solidFill>
                  <a:schemeClr val="accent1"/>
                </a:solidFill>
                <a:sym typeface="+mn-ea"/>
              </a:rPr>
              <a:t>A new version is planned for release following this workshop.</a:t>
            </a:r>
            <a:endParaRPr lang="en-US" altLang="zh-CN" sz="2055">
              <a:solidFill>
                <a:schemeClr val="accent1"/>
              </a:solidFill>
            </a:endParaRPr>
          </a:p>
          <a:p>
            <a:pPr marL="450850" lvl="0" indent="-2857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</a:pPr>
            <a:endParaRPr sz="2055">
              <a:solidFill>
                <a:srgbClr val="1F1F1F"/>
              </a:solidFill>
            </a:endParaRPr>
          </a:p>
          <a:p>
            <a:pPr marL="495300" lvl="0" indent="-330200" algn="l" rtl="0"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ts val="1600"/>
              <a:buChar char="○"/>
            </a:pPr>
            <a:r>
              <a:rPr lang="zh-CN" sz="2055" b="1">
                <a:solidFill>
                  <a:schemeClr val="accent1">
                    <a:lumMod val="50000"/>
                  </a:schemeClr>
                </a:solidFill>
              </a:rPr>
              <a:t>EAST2IMAS</a:t>
            </a:r>
            <a:r>
              <a:rPr lang="zh-CN" sz="2055" b="1">
                <a:solidFill>
                  <a:srgbClr val="4A86E8"/>
                </a:solidFill>
              </a:rPr>
              <a:t>：</a:t>
            </a:r>
            <a:r>
              <a:rPr lang="zh-CN" sz="2055">
                <a:solidFill>
                  <a:srgbClr val="1F1F1F"/>
                </a:solidFill>
                <a:sym typeface="+mn-ea"/>
              </a:rPr>
              <a:t>diagnostic data</a:t>
            </a:r>
            <a:r>
              <a:rPr lang="en-US" altLang="zh-CN" sz="2055">
                <a:solidFill>
                  <a:srgbClr val="1F1F1F"/>
                </a:solidFill>
                <a:sym typeface="+mn-ea"/>
              </a:rPr>
              <a:t> (https://github.com/jenuis/east2imas)</a:t>
            </a:r>
            <a:endParaRPr lang="zh-CN" sz="2055">
              <a:solidFill>
                <a:srgbClr val="1F1F1F"/>
              </a:solidFill>
              <a:sym typeface="+mn-ea"/>
            </a:endParaRPr>
          </a:p>
          <a:p>
            <a:pPr marL="622300" lvl="1" indent="0" algn="l" rtl="0">
              <a:spcBef>
                <a:spcPts val="0"/>
              </a:spcBef>
              <a:spcAft>
                <a:spcPts val="0"/>
              </a:spcAft>
              <a:buClr>
                <a:srgbClr val="4A86E8"/>
              </a:buClr>
              <a:buSzPts val="1600"/>
              <a:buNone/>
            </a:pPr>
            <a:endParaRPr sz="1600" b="1">
              <a:solidFill>
                <a:srgbClr val="4A86E8"/>
              </a:solidFill>
            </a:endParaRPr>
          </a:p>
          <a:p>
            <a:pPr marL="495300" lvl="0" indent="-3302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Char char="●"/>
            </a:pPr>
            <a:endParaRPr lang="zh-CN" sz="1600">
              <a:solidFill>
                <a:srgbClr val="1F1F1F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1480" y="1017905"/>
            <a:ext cx="2100580" cy="1146810"/>
          </a:xfrm>
          <a:prstGeom prst="rect">
            <a:avLst/>
          </a:prstGeom>
        </p:spPr>
      </p:pic>
      <p:pic>
        <p:nvPicPr>
          <p:cNvPr id="8" name="内容占位符 7" descr="集成建模数字孪生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192270" y="2237105"/>
            <a:ext cx="4951730" cy="22637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/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zh-CN" b="1">
                <a:solidFill>
                  <a:srgbClr val="1F1F1F"/>
                </a:solidFill>
                <a:sym typeface="+mn-ea"/>
              </a:rPr>
              <a:t>Data Access Policy:</a:t>
            </a:r>
            <a:endParaRPr lang="zh-CN" altLang="en-US"/>
          </a:p>
        </p:txBody>
      </p:sp>
      <p:sp>
        <p:nvSpPr>
          <p:cNvPr id="3" name="文本占位符 2"/>
          <p:cNvSpPr/>
          <p:nvPr>
            <p:ph type="body" idx="1"/>
          </p:nvPr>
        </p:nvSpPr>
        <p:spPr/>
        <p:txBody>
          <a:bodyPr/>
          <a:p>
            <a:pPr marL="165100" lvl="0" indent="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600"/>
              <a:buNone/>
            </a:pPr>
            <a:r>
              <a:rPr lang="zh-CN" sz="1800">
                <a:solidFill>
                  <a:srgbClr val="1F1F1F"/>
                </a:solidFill>
                <a:sym typeface="+mn-ea"/>
              </a:rPr>
              <a:t> </a:t>
            </a:r>
            <a:endParaRPr sz="1800">
              <a:solidFill>
                <a:srgbClr val="1F1F1F"/>
              </a:solidFill>
            </a:endParaRPr>
          </a:p>
          <a:p>
            <a:pPr marL="330200" lvl="0" indent="-1714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100"/>
            </a:pPr>
            <a:r>
              <a:rPr lang="zh-CN" sz="2310" b="1">
                <a:solidFill>
                  <a:srgbClr val="1F1F1F"/>
                </a:solidFill>
                <a:sym typeface="+mn-ea"/>
              </a:rPr>
              <a:t>Collaboration</a:t>
            </a:r>
            <a:r>
              <a:rPr lang="zh-CN" sz="2310">
                <a:solidFill>
                  <a:srgbClr val="1F1F1F"/>
                </a:solidFill>
                <a:sym typeface="+mn-ea"/>
              </a:rPr>
              <a:t>: Current access is based on collaboration, covering contact coordination and the potential sharing of test data.</a:t>
            </a:r>
            <a:endParaRPr lang="zh-CN" sz="2310">
              <a:solidFill>
                <a:srgbClr val="1F1F1F"/>
              </a:solidFill>
            </a:endParaRPr>
          </a:p>
          <a:p>
            <a:pPr marL="158750" lvl="0" indent="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100"/>
              <a:buNone/>
            </a:pPr>
            <a:endParaRPr lang="zh-CN" sz="2310">
              <a:solidFill>
                <a:srgbClr val="1F1F1F"/>
              </a:solidFill>
            </a:endParaRPr>
          </a:p>
          <a:p>
            <a:pPr marL="330200" lvl="0" indent="-17145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100"/>
            </a:pPr>
            <a:r>
              <a:rPr lang="zh-CN" sz="2310" b="1">
                <a:solidFill>
                  <a:srgbClr val="1F1F1F"/>
                </a:solidFill>
                <a:sym typeface="+mn-ea"/>
              </a:rPr>
              <a:t>Open Access</a:t>
            </a:r>
            <a:r>
              <a:rPr lang="zh-CN" sz="2310">
                <a:solidFill>
                  <a:srgbClr val="1F1F1F"/>
                </a:solidFill>
                <a:sym typeface="+mn-ea"/>
              </a:rPr>
              <a:t>: A dedicated platform for open data access is currently under development, and the associated access policies are being researched and formulated.</a:t>
            </a:r>
            <a:endParaRPr lang="zh-CN" sz="2310">
              <a:solidFill>
                <a:srgbClr val="1F1F1F"/>
              </a:solidFill>
            </a:endParaRPr>
          </a:p>
          <a:p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Upcoming Plans:</a:t>
            </a:r>
            <a:endParaRPr lang="zh-CN"/>
          </a:p>
        </p:txBody>
      </p:sp>
      <p:sp>
        <p:nvSpPr>
          <p:cNvPr id="80" name="Google Shape;80;p17"/>
          <p:cNvSpPr txBox="1"/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1F1F1F"/>
              </a:buClr>
              <a:buSzPts val="1800"/>
              <a:buChar char="●"/>
            </a:pPr>
            <a:r>
              <a:rPr lang="zh-CN">
                <a:solidFill>
                  <a:srgbClr val="1F1F1F"/>
                </a:solidFill>
              </a:rPr>
              <a:t>Expand and validate the scope and versions of data mapping.</a:t>
            </a:r>
            <a:endParaRPr>
              <a:solidFill>
                <a:srgbClr val="1F1F1F"/>
              </a:solidFill>
            </a:endParaRPr>
          </a:p>
          <a:p>
            <a:pPr marL="457200" lvl="0" indent="-342900" algn="l" rtl="0">
              <a:spcBef>
                <a:spcPts val="1800"/>
              </a:spcBef>
              <a:spcAft>
                <a:spcPts val="0"/>
              </a:spcAft>
              <a:buClr>
                <a:srgbClr val="1F1F1F"/>
              </a:buClr>
              <a:buSzPts val="1800"/>
              <a:buChar char="●"/>
            </a:pPr>
            <a:r>
              <a:rPr lang="zh-CN">
                <a:solidFill>
                  <a:srgbClr val="1F1F1F"/>
                </a:solidFill>
              </a:rPr>
              <a:t>Refine and improve universal data mapping descriptions.</a:t>
            </a:r>
            <a:endParaRPr lang="zh-CN">
              <a:solidFill>
                <a:srgbClr val="1F1F1F"/>
              </a:solidFill>
            </a:endParaRPr>
          </a:p>
          <a:p>
            <a:pPr marL="457200" lvl="0" indent="-342900" algn="l" rtl="0">
              <a:spcBef>
                <a:spcPts val="1800"/>
              </a:spcBef>
              <a:spcAft>
                <a:spcPts val="0"/>
              </a:spcAft>
              <a:buClr>
                <a:srgbClr val="1F1F1F"/>
              </a:buClr>
              <a:buSzPts val="1800"/>
              <a:buChar char="●"/>
            </a:pPr>
            <a:r>
              <a:rPr lang="en-US" altLang="zh-CN">
                <a:solidFill>
                  <a:srgbClr val="1F1F1F"/>
                </a:solidFill>
              </a:rPr>
              <a:t>AI-ready data governance to support advanced modeling and analysis. </a:t>
            </a:r>
            <a:endParaRPr lang="zh-CN">
              <a:solidFill>
                <a:srgbClr val="1F1F1F"/>
              </a:solidFill>
            </a:endParaRPr>
          </a:p>
          <a:p>
            <a:pPr marL="457200" lvl="0" indent="-342900" algn="l" rtl="0">
              <a:spcBef>
                <a:spcPts val="1800"/>
              </a:spcBef>
              <a:spcAft>
                <a:spcPts val="0"/>
              </a:spcAft>
              <a:buClr>
                <a:srgbClr val="1F1F1F"/>
              </a:buClr>
              <a:buSzPts val="1800"/>
              <a:buChar char="●"/>
            </a:pPr>
            <a:r>
              <a:rPr lang="zh-CN">
                <a:solidFill>
                  <a:srgbClr val="1F1F1F"/>
                </a:solidFill>
              </a:rPr>
              <a:t>Develop a data access platform to facilitate open data access.</a:t>
            </a:r>
            <a:endParaRPr lang="zh-CN">
              <a:solidFill>
                <a:srgbClr val="1F1F1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18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zh-CN" sz="5800" b="1">
                <a:solidFill>
                  <a:srgbClr val="1F1F1F"/>
                </a:solidFill>
              </a:rPr>
              <a:t>Thanks！</a:t>
            </a:r>
            <a:endParaRPr sz="5800" b="1">
              <a:solidFill>
                <a:srgbClr val="1F1F1F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commondata" val="eyJoZGlkIjoiNjcyNjc2Mzc5YWU4YTYwMWYwNjI1ZWU1NDFiMTlmY2QifQ=="/>
</p:tagLst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1877</Words>
  <Application>WPS 演示</Application>
  <PresentationFormat/>
  <Paragraphs>57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4" baseType="lpstr">
      <vt:lpstr>Arial</vt:lpstr>
      <vt:lpstr>宋体</vt:lpstr>
      <vt:lpstr>Wingdings</vt:lpstr>
      <vt:lpstr>Arial</vt:lpstr>
      <vt:lpstr>微软雅黑</vt:lpstr>
      <vt:lpstr>Arial Unicode MS</vt:lpstr>
      <vt:lpstr>Simple Light</vt:lpstr>
      <vt:lpstr>EAST data mapping  status card</vt:lpstr>
      <vt:lpstr>General Information</vt:lpstr>
      <vt:lpstr>Data Mapping Details</vt:lpstr>
      <vt:lpstr>Applications &amp; Policies</vt:lpstr>
      <vt:lpstr>PowerPoint 演示文稿</vt:lpstr>
      <vt:lpstr>Upcoming Plans:</vt:lpstr>
      <vt:lpstr>Thanks！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 data mapping  status card</dc:title>
  <dc:creator/>
  <cp:lastModifiedBy>于治</cp:lastModifiedBy>
  <cp:revision>10</cp:revision>
  <dcterms:created xsi:type="dcterms:W3CDTF">2026-03-16T09:08:00Z</dcterms:created>
  <dcterms:modified xsi:type="dcterms:W3CDTF">2026-03-16T10:20:13Z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04D2CF39DD8E47EF9D74672E0F6D8F4D_12</vt:lpwstr>
  </property>
  <property fmtid="{D5CDD505-2E9C-101B-9397-08002B2CF9AE}" pid="3" name="KSOProductBuildVer">
    <vt:lpwstr>2052-12.1.0.18608</vt:lpwstr>
  </property>
</Properties>
</file>