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95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121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5B77E-8785-4C58-B487-FED8536EBF81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8BC2A-DA0E-4583-BECB-BEAE8CBFC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5E24F-0C8A-9642-A36B-8A1AC59E1B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67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57175" marR="0" indent="-257175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Tx/>
              <a:buFont typeface="Arial"/>
              <a:buChar char="•"/>
              <a:tabLst/>
              <a:defRPr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>
                <a:solidFill>
                  <a:srgbClr val="FFFFFF"/>
                </a:solidFill>
              </a:defRPr>
            </a:lvl4pPr>
            <a:lvl5pPr>
              <a:buClr>
                <a:schemeClr val="bg1"/>
              </a:buCl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-8355" y="162943"/>
            <a:ext cx="9144000" cy="36974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53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0"/>
            <a:ext cx="8229240" cy="317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1" strike="noStrike" spc="-1">
              <a:solidFill>
                <a:srgbClr val="000000"/>
              </a:solidFill>
              <a:latin typeface="Century Gothic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7" descr="PowerPoint_Template_Cover_2012_white.jpg"/>
          <p:cNvPicPr/>
          <p:nvPr/>
        </p:nvPicPr>
        <p:blipFill>
          <a:blip r:embed="rId15"/>
          <a:stretch/>
        </p:blipFill>
        <p:spPr>
          <a:xfrm>
            <a:off x="0" y="0"/>
            <a:ext cx="9143640" cy="5143320"/>
          </a:xfrm>
          <a:prstGeom prst="rect">
            <a:avLst/>
          </a:prstGeom>
          <a:ln>
            <a:noFill/>
          </a:ln>
        </p:spPr>
      </p:pic>
      <p:sp>
        <p:nvSpPr>
          <p:cNvPr id="41" name="CustomShape 1"/>
          <p:cNvSpPr/>
          <p:nvPr/>
        </p:nvSpPr>
        <p:spPr>
          <a:xfrm>
            <a:off x="0" y="4863960"/>
            <a:ext cx="837720" cy="2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fld id="{6A03B375-E029-4362-A38D-C522424106E1}" type="slidenum">
              <a:rPr lang="en-US" sz="800" b="0" strike="noStrike" spc="-1">
                <a:solidFill>
                  <a:srgbClr val="000090"/>
                </a:solidFill>
                <a:latin typeface="Century Gothic"/>
                <a:ea typeface="ＭＳ Ｐゴシック"/>
              </a:rPr>
              <a:t>‹#›</a:t>
            </a:fld>
            <a:endParaRPr lang="en-US" sz="8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6854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FFFFFF"/>
                </a:solidFill>
                <a:latin typeface="Century Gothic"/>
                <a:ea typeface="ＭＳ Ｐゴシック"/>
              </a:rPr>
              <a:t>Click to edit Master title style</a:t>
            </a:r>
            <a:endParaRPr lang="en-US" sz="2400" b="0" strike="noStrike" spc="-1" dirty="0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1" strike="noStrike" spc="-1">
                <a:solidFill>
                  <a:srgbClr val="000000"/>
                </a:solidFill>
                <a:latin typeface="Century Gothic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strike="noStrike" spc="-1">
                <a:solidFill>
                  <a:srgbClr val="000000"/>
                </a:solidFill>
                <a:latin typeface="Century Gothic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entury Gothic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entury Gothic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entury Gothic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entury Gothic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entury Gothic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GA-FDP/imas_composer" TargetMode="External"/><Relationship Id="rId2" Type="http://schemas.openxmlformats.org/officeDocument/2006/relationships/hyperlink" Target="https://gafusion.github.io/oma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163080"/>
            <a:ext cx="8229240" cy="369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strike="noStrike" spc="-1" dirty="0" smtClean="0">
                <a:solidFill>
                  <a:srgbClr val="FFFFFF"/>
                </a:solidFill>
                <a:latin typeface="Century Gothic"/>
                <a:ea typeface="ＭＳ Ｐゴシック"/>
              </a:rPr>
              <a:t>Curre</a:t>
            </a:r>
            <a:r>
              <a:rPr lang="en-US" sz="2400" b="1" spc="-1" dirty="0" smtClean="0">
                <a:solidFill>
                  <a:srgbClr val="FFFFFF"/>
                </a:solidFill>
                <a:latin typeface="Century Gothic"/>
                <a:ea typeface="ＭＳ Ｐゴシック"/>
              </a:rPr>
              <a:t>ntly available </a:t>
            </a:r>
            <a:r>
              <a:rPr lang="en-US" sz="2400" b="1" strike="noStrike" spc="-1" dirty="0" smtClean="0">
                <a:solidFill>
                  <a:srgbClr val="FFFFFF"/>
                </a:solidFill>
                <a:latin typeface="Century Gothic"/>
                <a:ea typeface="ＭＳ Ｐゴシック"/>
              </a:rPr>
              <a:t>IMAS </a:t>
            </a:r>
            <a:r>
              <a:rPr lang="en-US" sz="2400" b="1" strike="noStrike" spc="-1" dirty="0">
                <a:solidFill>
                  <a:srgbClr val="FFFFFF"/>
                </a:solidFill>
                <a:latin typeface="Century Gothic"/>
                <a:ea typeface="ＭＳ Ｐゴシック"/>
              </a:rPr>
              <a:t>mappings </a:t>
            </a:r>
            <a:r>
              <a:rPr lang="en-US" sz="2400" b="1" strike="noStrike" spc="-1" dirty="0" smtClean="0">
                <a:solidFill>
                  <a:srgbClr val="FFFFFF"/>
                </a:solidFill>
                <a:latin typeface="Century Gothic"/>
                <a:ea typeface="ＭＳ Ｐゴシック"/>
              </a:rPr>
              <a:t>at DIII-D</a:t>
            </a:r>
            <a:endParaRPr lang="en-US" sz="2400" b="0" strike="noStrike" spc="-1" dirty="0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67320" y="802440"/>
            <a:ext cx="2661539" cy="202987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Profile diagnostics:</a:t>
            </a:r>
            <a:endParaRPr lang="en-US" sz="1800" b="1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ECE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Thomson Scattering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Charge</a:t>
            </a:r>
            <a:r>
              <a:rPr lang="en-US" sz="1800" b="0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 exchange</a:t>
            </a:r>
            <a:endParaRPr lang="en-US" sz="1800" b="0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Interferometer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Reflectometer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latin typeface="Arial"/>
            </a:endParaRPr>
          </a:p>
        </p:txBody>
      </p:sp>
      <p:sp>
        <p:nvSpPr>
          <p:cNvPr id="86" name="CustomShape 3"/>
          <p:cNvSpPr/>
          <p:nvPr/>
        </p:nvSpPr>
        <p:spPr>
          <a:xfrm>
            <a:off x="118440" y="2599560"/>
            <a:ext cx="272124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Actuators:</a:t>
            </a:r>
            <a:endParaRPr lang="en-US" sz="1800" b="1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Gas injection</a:t>
            </a:r>
            <a:endParaRPr lang="en-US" sz="1800" b="0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EC launchers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NBI (simplified)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 err="1">
                <a:solidFill>
                  <a:schemeClr val="accent1"/>
                </a:solidFill>
                <a:latin typeface="Century Gothic"/>
                <a:ea typeface="ＭＳ Ｐゴシック"/>
              </a:rPr>
              <a:t>Tf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Pf-active</a:t>
            </a:r>
            <a:endParaRPr lang="en-US" sz="1800" b="0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Coils non-axis symmetric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87" name="CustomShape 4"/>
          <p:cNvSpPr/>
          <p:nvPr/>
        </p:nvSpPr>
        <p:spPr>
          <a:xfrm>
            <a:off x="2761920" y="1990298"/>
            <a:ext cx="2399400" cy="91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 dirty="0" smtClean="0">
                <a:solidFill>
                  <a:srgbClr val="000000"/>
                </a:solidFill>
                <a:latin typeface="Century Gothic"/>
                <a:ea typeface="ＭＳ Ｐゴシック"/>
              </a:rPr>
              <a:t>Misc. </a:t>
            </a:r>
            <a:r>
              <a:rPr lang="en-US" sz="1800" b="1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diagnostics:</a:t>
            </a:r>
            <a:endParaRPr lang="en-US" sz="1800" b="1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Bolometer</a:t>
            </a:r>
            <a:endParaRPr lang="en-US" sz="1800" b="0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Langmuir probes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2761920" y="802440"/>
            <a:ext cx="2794781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 dirty="0">
                <a:solidFill>
                  <a:srgbClr val="000000"/>
                </a:solidFill>
                <a:latin typeface="Century Gothic"/>
                <a:ea typeface="ＭＳ Ｐゴシック"/>
              </a:rPr>
              <a:t>Equilibrium diagnostics:</a:t>
            </a:r>
            <a:endParaRPr lang="en-US" sz="1800" b="1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 smtClean="0">
                <a:solidFill>
                  <a:schemeClr val="accent1"/>
                </a:solidFill>
                <a:latin typeface="Century Gothic"/>
                <a:ea typeface="ＭＳ Ｐゴシック"/>
              </a:rPr>
              <a:t>Magnetics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 err="1">
                <a:solidFill>
                  <a:schemeClr val="accent1"/>
                </a:solidFill>
                <a:latin typeface="Century Gothic"/>
                <a:ea typeface="ＭＳ Ｐゴシック"/>
              </a:rPr>
              <a:t>Polarimeter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Wall</a:t>
            </a:r>
            <a:endParaRPr lang="en-US" sz="1800" b="0" strike="noStrike" spc="-1" dirty="0">
              <a:solidFill>
                <a:schemeClr val="accent1"/>
              </a:solidFill>
              <a:latin typeface="Arial"/>
            </a:endParaRPr>
          </a:p>
        </p:txBody>
      </p:sp>
      <p:sp>
        <p:nvSpPr>
          <p:cNvPr id="89" name="CustomShape 6"/>
          <p:cNvSpPr/>
          <p:nvPr/>
        </p:nvSpPr>
        <p:spPr>
          <a:xfrm>
            <a:off x="5829480" y="802440"/>
            <a:ext cx="1917618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 dirty="0" smtClean="0">
                <a:solidFill>
                  <a:srgbClr val="000000"/>
                </a:solidFill>
                <a:latin typeface="Century Gothic"/>
                <a:ea typeface="ＭＳ Ｐゴシック"/>
              </a:rPr>
              <a:t>Processed data</a:t>
            </a:r>
            <a:endParaRPr lang="en-US" sz="1800" b="1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Equilibrium</a:t>
            </a:r>
            <a:endParaRPr lang="en-US" sz="1800" strike="noStrike" spc="-1" dirty="0">
              <a:solidFill>
                <a:schemeClr val="accent1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strike="noStrike" spc="-1" dirty="0">
                <a:solidFill>
                  <a:schemeClr val="accent1"/>
                </a:solidFill>
                <a:latin typeface="Century Gothic"/>
                <a:ea typeface="ＭＳ Ｐゴシック"/>
              </a:rPr>
              <a:t>Core </a:t>
            </a:r>
            <a:r>
              <a:rPr lang="en-US" sz="1800" strike="noStrike" spc="-1" dirty="0" smtClean="0">
                <a:solidFill>
                  <a:schemeClr val="accent1"/>
                </a:solidFill>
                <a:latin typeface="Century Gothic"/>
                <a:ea typeface="ＭＳ Ｐゴシック"/>
              </a:rPr>
              <a:t>profiles</a:t>
            </a: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pc="-1" dirty="0" smtClean="0">
                <a:latin typeface="Century Gothic"/>
                <a:ea typeface="ＭＳ Ｐゴシック"/>
              </a:rPr>
              <a:t>Summary</a:t>
            </a:r>
            <a:endParaRPr lang="en-US" sz="180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89711" y="4100839"/>
                <a:ext cx="617888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Mapping Software</a:t>
                </a:r>
                <a:r>
                  <a:rPr lang="en-US" dirty="0" smtClean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>
                    <a:hlinkClick r:id="rId2"/>
                  </a:rPr>
                  <a:t>OMAS</a:t>
                </a:r>
                <a:r>
                  <a:rPr lang="en-US" dirty="0" smtClean="0"/>
                  <a:t> (all IDS)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 </m:t>
                    </m:r>
                  </m:oMath>
                </a14:m>
                <a:r>
                  <a:rPr lang="en-US" dirty="0" smtClean="0"/>
                  <a:t>nested data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>
                    <a:solidFill>
                      <a:schemeClr val="accent1"/>
                    </a:solidFill>
                    <a:hlinkClick r:id="rId3"/>
                  </a:rPr>
                  <a:t>IMAS composer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 (blue IDS)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→ 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nested data</a:t>
                </a:r>
                <a:endParaRPr lang="en-US" dirty="0" smtClean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9711" y="4100839"/>
                <a:ext cx="6178880" cy="923330"/>
              </a:xfrm>
              <a:prstGeom prst="rect">
                <a:avLst/>
              </a:prstGeom>
              <a:blipFill>
                <a:blip r:embed="rId4"/>
                <a:stretch>
                  <a:fillRect l="-888" t="-3974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378EBA-ECF4-6148-AE40-27D100968326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DIII-D is in the process of overhauling its data infrastructure</a:t>
            </a:r>
            <a:endParaRPr lang="en-US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EDE97B-0DF9-0E4D-820C-C4C4332AFD1B}"/>
              </a:ext>
            </a:extLst>
          </p:cNvPr>
          <p:cNvSpPr/>
          <p:nvPr/>
        </p:nvSpPr>
        <p:spPr>
          <a:xfrm>
            <a:off x="703966" y="1236862"/>
            <a:ext cx="1212640" cy="457184"/>
          </a:xfrm>
          <a:prstGeom prst="rect">
            <a:avLst/>
          </a:prstGeom>
          <a:solidFill>
            <a:schemeClr val="bg1">
              <a:lumMod val="50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900" b="1" dirty="0">
                <a:solidFill>
                  <a:schemeClr val="bg1"/>
                </a:solidFill>
              </a:rPr>
              <a:t>Data Distribution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D551B1-9E26-AA4A-B947-FBE7D7931666}"/>
              </a:ext>
            </a:extLst>
          </p:cNvPr>
          <p:cNvSpPr/>
          <p:nvPr/>
        </p:nvSpPr>
        <p:spPr>
          <a:xfrm>
            <a:off x="2433226" y="1236862"/>
            <a:ext cx="1920392" cy="45718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bg1"/>
                </a:solidFill>
              </a:rPr>
              <a:t>No community-wide broad distribution of fusion data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001718-7010-9049-9ACC-92121DDF3CC7}"/>
              </a:ext>
            </a:extLst>
          </p:cNvPr>
          <p:cNvSpPr/>
          <p:nvPr/>
        </p:nvSpPr>
        <p:spPr>
          <a:xfrm>
            <a:off x="4870239" y="1236862"/>
            <a:ext cx="3686365" cy="457184"/>
          </a:xfrm>
          <a:prstGeom prst="rect">
            <a:avLst/>
          </a:prstGeom>
          <a:solidFill>
            <a:srgbClr val="00B050"/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bg1"/>
                </a:solidFill>
              </a:rPr>
              <a:t>Use Open Science Data Federation software stack (HEP tested)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6BE6E6-C13D-7B43-9696-856130F5623A}"/>
              </a:ext>
            </a:extLst>
          </p:cNvPr>
          <p:cNvSpPr/>
          <p:nvPr/>
        </p:nvSpPr>
        <p:spPr>
          <a:xfrm>
            <a:off x="703966" y="761080"/>
            <a:ext cx="3649652" cy="303539"/>
          </a:xfrm>
          <a:prstGeom prst="rect">
            <a:avLst/>
          </a:prstGeom>
          <a:solidFill>
            <a:schemeClr val="bg1">
              <a:lumMod val="50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Need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75276E-E57E-1C45-ADDE-E2249252DA1D}"/>
              </a:ext>
            </a:extLst>
          </p:cNvPr>
          <p:cNvSpPr/>
          <p:nvPr/>
        </p:nvSpPr>
        <p:spPr>
          <a:xfrm>
            <a:off x="4870239" y="753190"/>
            <a:ext cx="3686365" cy="303539"/>
          </a:xfrm>
          <a:prstGeom prst="rect">
            <a:avLst/>
          </a:prstGeom>
          <a:solidFill>
            <a:schemeClr val="bg1">
              <a:lumMod val="50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FDP/FEDER Solution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205D3A-B550-C245-BEDE-A26FB6D32B1F}"/>
              </a:ext>
            </a:extLst>
          </p:cNvPr>
          <p:cNvSpPr/>
          <p:nvPr/>
        </p:nvSpPr>
        <p:spPr>
          <a:xfrm>
            <a:off x="703966" y="1958625"/>
            <a:ext cx="1212640" cy="457185"/>
          </a:xfrm>
          <a:prstGeom prst="rect">
            <a:avLst/>
          </a:prstGeom>
          <a:solidFill>
            <a:schemeClr val="bg1">
              <a:lumMod val="50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900" b="1" dirty="0">
                <a:solidFill>
                  <a:schemeClr val="bg1"/>
                </a:solidFill>
              </a:rPr>
              <a:t>Data Curation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BCC27D-CB7E-164A-83E4-D04539372B94}"/>
              </a:ext>
            </a:extLst>
          </p:cNvPr>
          <p:cNvSpPr/>
          <p:nvPr/>
        </p:nvSpPr>
        <p:spPr>
          <a:xfrm>
            <a:off x="2433226" y="1958625"/>
            <a:ext cx="1920392" cy="45718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bg1"/>
                </a:solidFill>
              </a:rPr>
              <a:t>No standard tools for curating fusion data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3D5FD1-6E67-C74C-A760-6FA90320AB59}"/>
              </a:ext>
            </a:extLst>
          </p:cNvPr>
          <p:cNvSpPr/>
          <p:nvPr/>
        </p:nvSpPr>
        <p:spPr>
          <a:xfrm>
            <a:off x="4870239" y="1958626"/>
            <a:ext cx="3686365" cy="457185"/>
          </a:xfrm>
          <a:prstGeom prst="rect">
            <a:avLst/>
          </a:prstGeom>
          <a:solidFill>
            <a:srgbClr val="00B050"/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bg1"/>
                </a:solidFill>
              </a:rPr>
              <a:t>Equip with fusion-specific data curation tools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FEFED7-E316-D145-9D35-BBA75DD6AF5E}"/>
              </a:ext>
            </a:extLst>
          </p:cNvPr>
          <p:cNvSpPr/>
          <p:nvPr/>
        </p:nvSpPr>
        <p:spPr>
          <a:xfrm>
            <a:off x="703966" y="2680390"/>
            <a:ext cx="1212640" cy="457184"/>
          </a:xfrm>
          <a:prstGeom prst="rect">
            <a:avLst/>
          </a:prstGeom>
          <a:solidFill>
            <a:schemeClr val="bg1">
              <a:lumMod val="50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900" b="1" dirty="0">
                <a:solidFill>
                  <a:schemeClr val="bg1"/>
                </a:solidFill>
              </a:rPr>
              <a:t>Standardization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CC8850-0D10-6E4F-8CE5-664C70953576}"/>
              </a:ext>
            </a:extLst>
          </p:cNvPr>
          <p:cNvSpPr/>
          <p:nvPr/>
        </p:nvSpPr>
        <p:spPr>
          <a:xfrm>
            <a:off x="2433226" y="2680390"/>
            <a:ext cx="1920392" cy="45718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err="1">
                <a:solidFill>
                  <a:schemeClr val="bg1"/>
                </a:solidFill>
              </a:rPr>
              <a:t>MDSplus</a:t>
            </a:r>
            <a:r>
              <a:rPr lang="en-US" sz="900" dirty="0">
                <a:solidFill>
                  <a:schemeClr val="bg1"/>
                </a:solidFill>
              </a:rPr>
              <a:t> commonly used, but no unified schema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D62DEA-15BB-634C-BBBF-FCB4B7ADA26A}"/>
              </a:ext>
            </a:extLst>
          </p:cNvPr>
          <p:cNvSpPr/>
          <p:nvPr/>
        </p:nvSpPr>
        <p:spPr>
          <a:xfrm>
            <a:off x="4870239" y="2680391"/>
            <a:ext cx="3686365" cy="457184"/>
          </a:xfrm>
          <a:prstGeom prst="rect">
            <a:avLst/>
          </a:prstGeom>
          <a:solidFill>
            <a:srgbClr val="00B050"/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bg1"/>
                </a:solidFill>
              </a:rPr>
              <a:t>Use IMAS schema for curated data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329381-4820-5C4D-B9C3-11EC10AF5535}"/>
              </a:ext>
            </a:extLst>
          </p:cNvPr>
          <p:cNvSpPr/>
          <p:nvPr/>
        </p:nvSpPr>
        <p:spPr>
          <a:xfrm>
            <a:off x="703966" y="3402154"/>
            <a:ext cx="1212640" cy="457184"/>
          </a:xfrm>
          <a:prstGeom prst="rect">
            <a:avLst/>
          </a:prstGeom>
          <a:solidFill>
            <a:schemeClr val="bg1">
              <a:lumMod val="50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900" b="1" dirty="0">
                <a:solidFill>
                  <a:schemeClr val="bg1"/>
                </a:solidFill>
              </a:rPr>
              <a:t>Reproducibility and Provenance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B4CD51-38D2-3D46-8485-06EAAC31D6B8}"/>
              </a:ext>
            </a:extLst>
          </p:cNvPr>
          <p:cNvSpPr/>
          <p:nvPr/>
        </p:nvSpPr>
        <p:spPr>
          <a:xfrm>
            <a:off x="2433226" y="3402154"/>
            <a:ext cx="1920392" cy="45718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bg1"/>
                </a:solidFill>
              </a:rPr>
              <a:t>ML models often published with insufficient info to reproduce results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A3A73C1-9C75-9A47-96D2-E77399E5FE90}"/>
              </a:ext>
            </a:extLst>
          </p:cNvPr>
          <p:cNvSpPr/>
          <p:nvPr/>
        </p:nvSpPr>
        <p:spPr>
          <a:xfrm>
            <a:off x="4870239" y="3402155"/>
            <a:ext cx="3686365" cy="457184"/>
          </a:xfrm>
          <a:prstGeom prst="rect">
            <a:avLst/>
          </a:prstGeom>
          <a:solidFill>
            <a:srgbClr val="00B050"/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bg1"/>
                </a:solidFill>
              </a:rPr>
              <a:t>Use HPE's Common Metadata Framework for workflows, with complete provenance tracking of data, models, and metadata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DFB13FE-2D92-D741-ABEF-CD7C68DDCDB7}"/>
              </a:ext>
            </a:extLst>
          </p:cNvPr>
          <p:cNvSpPr/>
          <p:nvPr/>
        </p:nvSpPr>
        <p:spPr>
          <a:xfrm>
            <a:off x="703966" y="4123919"/>
            <a:ext cx="1212640" cy="457184"/>
          </a:xfrm>
          <a:prstGeom prst="rect">
            <a:avLst/>
          </a:prstGeom>
          <a:solidFill>
            <a:schemeClr val="bg1">
              <a:lumMod val="50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900" b="1" dirty="0">
                <a:solidFill>
                  <a:schemeClr val="bg1"/>
                </a:solidFill>
              </a:rPr>
              <a:t>Discoverability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5BAC0C2-BC10-864A-A17E-83BBAF523600}"/>
              </a:ext>
            </a:extLst>
          </p:cNvPr>
          <p:cNvSpPr/>
          <p:nvPr/>
        </p:nvSpPr>
        <p:spPr>
          <a:xfrm>
            <a:off x="2433226" y="4123919"/>
            <a:ext cx="1920392" cy="45718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bg1"/>
                </a:solidFill>
              </a:rPr>
              <a:t>No standard repository of curated data, no ability to search existing models/data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B926BF-A6DF-4447-9490-4FEB82C5CA5F}"/>
              </a:ext>
            </a:extLst>
          </p:cNvPr>
          <p:cNvSpPr/>
          <p:nvPr/>
        </p:nvSpPr>
        <p:spPr>
          <a:xfrm>
            <a:off x="4870239" y="4123920"/>
            <a:ext cx="3686365" cy="457184"/>
          </a:xfrm>
          <a:prstGeom prst="rect">
            <a:avLst/>
          </a:prstGeom>
          <a:solidFill>
            <a:srgbClr val="00B050"/>
          </a:solidFill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bg1"/>
                </a:solidFill>
              </a:rPr>
              <a:t>Provide metadata database with web portal and search interfaces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85A6F60-D85D-D60C-46F8-77F0CB948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6182" y="87516"/>
            <a:ext cx="1474354" cy="53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13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364538" y="817529"/>
                <a:ext cx="8229600" cy="3430216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  <a:spcBef>
                    <a:spcPts val="900"/>
                  </a:spcBef>
                  <a:buClrTx/>
                </a:pPr>
                <a:r>
                  <a:rPr lang="en-US" sz="1800" dirty="0" smtClean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Existing infrastructure (OMAS, OMFIT, misc.) uses conventional </a:t>
                </a:r>
                <a:r>
                  <a:rPr lang="en-US" sz="1800" dirty="0" err="1" smtClean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MDSplus</a:t>
                </a:r>
                <a:r>
                  <a:rPr lang="en-US" sz="1800" dirty="0" smtClean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which limits parallel access across shots</a:t>
                </a:r>
              </a:p>
              <a:p>
                <a:pPr>
                  <a:lnSpc>
                    <a:spcPct val="150000"/>
                  </a:lnSpc>
                  <a:spcBef>
                    <a:spcPts val="900"/>
                  </a:spcBef>
                  <a:buClrTx/>
                </a:pPr>
                <a:r>
                  <a:rPr lang="en-US" sz="1800" dirty="0" smtClean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Source code not written with performance in mind, opportunity for order of magnitude speed-ups in single-shot access alone</a:t>
                </a:r>
              </a:p>
              <a:p>
                <a:pPr>
                  <a:lnSpc>
                    <a:spcPct val="150000"/>
                  </a:lnSpc>
                  <a:spcBef>
                    <a:spcPts val="900"/>
                  </a:spcBef>
                  <a:buClrTx/>
                </a:pPr>
                <a:r>
                  <a:rPr lang="en-US" sz="1800" dirty="0" smtClean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Increasing move towards ML-tools makes data access the slowest step in the analysis chain (inference in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sz="1800" dirty="0" err="1" smtClean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</a:t>
                </a:r>
                <a:r>
                  <a:rPr lang="en-US" sz="1800" dirty="0" smtClean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, data access in minutes)</a:t>
                </a:r>
              </a:p>
              <a:p>
                <a:pPr>
                  <a:lnSpc>
                    <a:spcPct val="150000"/>
                  </a:lnSpc>
                  <a:spcBef>
                    <a:spcPts val="900"/>
                  </a:spcBef>
                  <a:buClrTx/>
                </a:pPr>
                <a:r>
                  <a:rPr lang="en-US" sz="1800" dirty="0" smtClean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ML-training and data analysis tools require flat instead of nested data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4538" y="817529"/>
                <a:ext cx="8229600" cy="3430216"/>
              </a:xfrm>
              <a:blipFill>
                <a:blip r:embed="rId3"/>
                <a:stretch>
                  <a:fillRect l="-1630" r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Technical Goal: Highly performant data mapping tools compatible with the standard IMAS tools</a:t>
            </a:r>
            <a:endParaRPr lang="en-US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224220" y="4410639"/>
                <a:ext cx="651023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Need scalable, fast mappings that are still compatible with standard IMAS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220" y="4410639"/>
                <a:ext cx="6510236" cy="646331"/>
              </a:xfrm>
              <a:prstGeom prst="rect">
                <a:avLst/>
              </a:prstGeom>
              <a:blipFill>
                <a:blip r:embed="rId4"/>
                <a:stretch>
                  <a:fillRect t="-5660" r="-94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3017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189279</TotalTime>
  <Words>289</Words>
  <Application>Microsoft Office PowerPoint</Application>
  <PresentationFormat>On-screen Show (16:9)</PresentationFormat>
  <Paragraphs>53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ＭＳ Ｐゴシック</vt:lpstr>
      <vt:lpstr>Arial</vt:lpstr>
      <vt:lpstr>Calibri</vt:lpstr>
      <vt:lpstr>Cambria Math</vt:lpstr>
      <vt:lpstr>Century Gothic</vt:lpstr>
      <vt:lpstr>DejaVu Sans</vt:lpstr>
      <vt:lpstr>Symbol</vt:lpstr>
      <vt:lpstr>Wingdings</vt:lpstr>
      <vt:lpstr>Office Theme</vt:lpstr>
      <vt:lpstr>PowerPoint Presentation</vt:lpstr>
      <vt:lpstr>DIII-D is in the process of overhauling its data infrastructure</vt:lpstr>
      <vt:lpstr>Technical Goal: Highly performant data mapping tools compatible with the standard IMAS tools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subject/>
  <dc:creator>Diana</dc:creator>
  <dc:description/>
  <cp:lastModifiedBy>Severin Denk</cp:lastModifiedBy>
  <cp:revision>3112</cp:revision>
  <cp:lastPrinted>2014-07-15T19:44:44Z</cp:lastPrinted>
  <dcterms:created xsi:type="dcterms:W3CDTF">2010-04-12T23:12:02Z</dcterms:created>
  <dcterms:modified xsi:type="dcterms:W3CDTF">2026-03-16T10:26:28Z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0x0101008E4C13CFD3EC5F4FA43BFB773BC8CB52</vt:lpwstr>
  </property>
  <property fmtid="{D5CDD505-2E9C-101B-9397-08002B2CF9AE}" pid="4" name="HeaderStyleDefinitions">
    <vt:lpwstr/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On-screen Show (16:9)</vt:lpwstr>
  </property>
  <property fmtid="{D5CDD505-2E9C-101B-9397-08002B2CF9AE}" pid="11" name="RedirectURL">
    <vt:lpwstr/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6</vt:i4>
  </property>
  <property fmtid="{D5CDD505-2E9C-101B-9397-08002B2CF9AE}" pid="15" name="_dlc_DocId">
    <vt:lpwstr>XP2E3VQ6UM2P-151-395</vt:lpwstr>
  </property>
  <property fmtid="{D5CDD505-2E9C-101B-9397-08002B2CF9AE}" pid="16" name="_dlc_DocIdItemGuid">
    <vt:lpwstr>45a7871c-afbf-48d0-9089-d523b25ec326</vt:lpwstr>
  </property>
  <property fmtid="{D5CDD505-2E9C-101B-9397-08002B2CF9AE}" pid="17" name="_dlc_DocIdUrl">
    <vt:lpwstr>http://intranet.ga.com/_layouts/DocIdRedir.aspx?ID=XP2E3VQ6UM2P-151-395, XP2E3VQ6UM2P-151-395</vt:lpwstr>
  </property>
  <property fmtid="{D5CDD505-2E9C-101B-9397-08002B2CF9AE}" pid="18" name="contentStatus">
    <vt:lpwstr>Draft</vt:lpwstr>
  </property>
</Properties>
</file>