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2" r:id="rId2"/>
    <p:sldId id="376" r:id="rId3"/>
    <p:sldId id="377" r:id="rId4"/>
    <p:sldId id="380" r:id="rId5"/>
    <p:sldId id="379" r:id="rId6"/>
    <p:sldId id="378" r:id="rId7"/>
    <p:sldId id="382" r:id="rId8"/>
    <p:sldId id="381" r:id="rId9"/>
    <p:sldId id="375" r:id="rId10"/>
  </p:sldIdLst>
  <p:sldSz cx="9144000" cy="5143500" type="screen16x9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67B"/>
    <a:srgbClr val="39647B"/>
    <a:srgbClr val="FF0000"/>
    <a:srgbClr val="DE1620"/>
    <a:srgbClr val="44B63E"/>
    <a:srgbClr val="FCC7C3"/>
    <a:srgbClr val="FAACA6"/>
    <a:srgbClr val="F9928A"/>
    <a:srgbClr val="F7776E"/>
    <a:srgbClr val="F4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96" d="100"/>
          <a:sy n="196" d="100"/>
        </p:scale>
        <p:origin x="57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1351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39552" y="4470235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>
                <a:latin typeface="+mn-lt"/>
              </a:rPr>
              <a:t>Disclaimer</a:t>
            </a:r>
            <a:r>
              <a:rPr lang="fr-FR" sz="1100" i="1" dirty="0">
                <a:latin typeface="+mn-lt"/>
              </a:rPr>
              <a:t>: The </a:t>
            </a:r>
            <a:r>
              <a:rPr lang="fr-FR" sz="1100" i="1" dirty="0" err="1">
                <a:latin typeface="+mn-lt"/>
              </a:rPr>
              <a:t>views</a:t>
            </a:r>
            <a:r>
              <a:rPr lang="fr-FR" sz="1100" i="1" dirty="0">
                <a:latin typeface="+mn-lt"/>
              </a:rPr>
              <a:t> and opinions </a:t>
            </a:r>
            <a:r>
              <a:rPr lang="fr-FR" sz="1100" i="1" dirty="0" err="1">
                <a:latin typeface="+mn-lt"/>
              </a:rPr>
              <a:t>expressed</a:t>
            </a:r>
            <a:r>
              <a:rPr lang="fr-FR" sz="1100" i="1" dirty="0">
                <a:latin typeface="+mn-lt"/>
              </a:rPr>
              <a:t> </a:t>
            </a:r>
            <a:r>
              <a:rPr lang="fr-FR" sz="1100" i="1" dirty="0" err="1">
                <a:latin typeface="+mn-lt"/>
              </a:rPr>
              <a:t>herein</a:t>
            </a:r>
            <a:r>
              <a:rPr lang="fr-FR" sz="1100" i="1" dirty="0">
                <a:latin typeface="+mn-lt"/>
              </a:rPr>
              <a:t> do not </a:t>
            </a:r>
            <a:r>
              <a:rPr lang="fr-FR" sz="1100" i="1" dirty="0" err="1">
                <a:latin typeface="+mn-lt"/>
              </a:rPr>
              <a:t>necessarily</a:t>
            </a:r>
            <a:r>
              <a:rPr lang="fr-FR" sz="1100" i="1" dirty="0">
                <a:latin typeface="+mn-lt"/>
              </a:rPr>
              <a:t> </a:t>
            </a:r>
            <a:r>
              <a:rPr lang="fr-FR" sz="1100" i="1" dirty="0" err="1">
                <a:latin typeface="+mn-lt"/>
              </a:rPr>
              <a:t>reflect</a:t>
            </a:r>
            <a:r>
              <a:rPr lang="fr-FR" sz="1100" i="1" dirty="0">
                <a:latin typeface="+mn-lt"/>
              </a:rPr>
              <a:t> </a:t>
            </a:r>
            <a:r>
              <a:rPr lang="fr-FR" sz="1100" i="1" dirty="0" err="1">
                <a:latin typeface="+mn-lt"/>
              </a:rPr>
              <a:t>those</a:t>
            </a:r>
            <a:r>
              <a:rPr lang="fr-FR" sz="1100" i="1" dirty="0">
                <a:latin typeface="+mn-lt"/>
              </a:rPr>
              <a:t> of the ITER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1523999"/>
            <a:ext cx="8001000" cy="106458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1990843" y="4903648"/>
            <a:ext cx="524978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IMAS Data Mapping Workshop, 16-20</a:t>
            </a:r>
            <a:r>
              <a:rPr lang="en-GB" sz="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March 2026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47815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 userDrawn="1"/>
        </p:nvCxnSpPr>
        <p:spPr bwMode="auto">
          <a:xfrm>
            <a:off x="7223756" y="4782026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1981200" y="4782026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CC8323-A2FC-454B-3C72-B1C045120BF2}"/>
              </a:ext>
            </a:extLst>
          </p:cNvPr>
          <p:cNvSpPr txBox="1"/>
          <p:nvPr userDrawn="1"/>
        </p:nvSpPr>
        <p:spPr>
          <a:xfrm>
            <a:off x="7446325" y="4849789"/>
            <a:ext cx="1545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IDM: 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6" y="338328"/>
            <a:ext cx="2016224" cy="97106"/>
          </a:xfrm>
          <a:prstGeom prst="rect">
            <a:avLst/>
          </a:prstGeom>
        </p:spPr>
      </p:pic>
      <p:sp>
        <p:nvSpPr>
          <p:cNvPr id="8" name="Text Box 15">
            <a:extLst>
              <a:ext uri="{FF2B5EF4-FFF2-40B4-BE49-F238E27FC236}">
                <a16:creationId xmlns:a16="http://schemas.microsoft.com/office/drawing/2014/main" id="{1836DB2D-9AAE-F068-75B5-9913EB10F4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859" y="4903649"/>
            <a:ext cx="195111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2026,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43D567-6DFE-4B6D-60FE-CFDEB62D93AA}"/>
              </a:ext>
            </a:extLst>
          </p:cNvPr>
          <p:cNvCxnSpPr/>
          <p:nvPr userDrawn="1"/>
        </p:nvCxnSpPr>
        <p:spPr bwMode="auto">
          <a:xfrm>
            <a:off x="8382000" y="4782026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0"/>
            <a:ext cx="8001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819150"/>
            <a:ext cx="8001000" cy="36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6D98B-7EC9-C958-F1E6-F8B572A53BE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" y="57150"/>
            <a:ext cx="769502" cy="380999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DBF99673-28BE-4967-D7C2-6564F0C90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3232" y="279855"/>
            <a:ext cx="38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dirty="0">
                <a:latin typeface="+mj-lt"/>
              </a:rPr>
              <a:t> </a:t>
            </a:r>
            <a:fld id="{47BA91C2-74BF-4480-8BF1-C44F20807924}" type="slidenum">
              <a:rPr lang="en-GB" sz="800" smtClean="0">
                <a:solidFill>
                  <a:srgbClr val="FEBA31"/>
                </a:solidFill>
                <a:latin typeface="+mj-lt"/>
              </a:rPr>
              <a:pPr algn="r">
                <a:spcBef>
                  <a:spcPct val="50000"/>
                </a:spcBef>
              </a:pPr>
              <a:t>‹#›</a:t>
            </a:fld>
            <a:endParaRPr lang="en-GB" sz="800" dirty="0">
              <a:solidFill>
                <a:srgbClr val="FEBA3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478B5-CDF9-56A9-CB9F-4B4EE539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0" b="93678" l="6304" r="97135">
                        <a14:foregroundMark x1="6590" y1="56897" x2="6590" y2="56897"/>
                        <a14:foregroundMark x1="45559" y1="61207" x2="45559" y2="61207"/>
                        <a14:foregroundMark x1="93410" y1="39943" x2="93410" y2="39943"/>
                        <a14:foregroundMark x1="43266" y1="5747" x2="43266" y2="5747"/>
                        <a14:foregroundMark x1="97135" y1="41954" x2="97135" y2="41954"/>
                        <a14:foregroundMark x1="60172" y1="93678" x2="60172" y2="93678"/>
                        <a14:foregroundMark x1="46705" y1="37356" x2="46705" y2="37356"/>
                        <a14:foregroundMark x1="56734" y1="34195" x2="56734" y2="34195"/>
                        <a14:foregroundMark x1="46132" y1="35632" x2="46132" y2="35632"/>
                        <a14:foregroundMark x1="56734" y1="33046" x2="56734" y2="33046"/>
                        <a14:foregroundMark x1="56734" y1="32471" x2="56734" y2="32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20" y="133350"/>
            <a:ext cx="2827501" cy="2819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E09301-D946-BE4D-3720-5CEDB9A6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1523999"/>
            <a:ext cx="8001000" cy="1809751"/>
          </a:xfrm>
        </p:spPr>
        <p:txBody>
          <a:bodyPr/>
          <a:lstStyle/>
          <a:p>
            <a:r>
              <a:rPr lang="en-US" sz="4000" dirty="0"/>
              <a:t>Welcome to the first </a:t>
            </a:r>
            <a:br>
              <a:rPr lang="en-US" sz="4000" dirty="0"/>
            </a:br>
            <a:r>
              <a:rPr lang="en-US" sz="4000" dirty="0"/>
              <a:t>IMAS Data Mapping Workshop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8009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BF27-AECD-8B91-9AC3-991EF0E5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Objectives of the workshop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809E-5D0C-F146-59A5-4C965149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85950"/>
            <a:ext cx="8458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Build a supportive community of IMAS data enthusiasts </a:t>
            </a:r>
          </a:p>
          <a:p>
            <a:pPr>
              <a:lnSpc>
                <a:spcPct val="150000"/>
              </a:lnSpc>
            </a:pPr>
            <a:r>
              <a:rPr lang="en-US" dirty="0"/>
              <a:t>Collaborate on a common open-source IMAS software stack</a:t>
            </a:r>
          </a:p>
          <a:p>
            <a:pPr>
              <a:lnSpc>
                <a:spcPct val="150000"/>
              </a:lnSpc>
            </a:pPr>
            <a:r>
              <a:rPr lang="en-US" dirty="0"/>
              <a:t>Share effort, tips and training between data providers </a:t>
            </a:r>
          </a:p>
          <a:p>
            <a:pPr>
              <a:lnSpc>
                <a:spcPct val="150000"/>
              </a:lnSpc>
            </a:pPr>
            <a:r>
              <a:rPr lang="en-US" dirty="0"/>
              <a:t>Build links to data consumers and get constructive feedback and tests</a:t>
            </a:r>
          </a:p>
          <a:p>
            <a:pPr>
              <a:lnSpc>
                <a:spcPct val="150000"/>
              </a:lnSpc>
            </a:pPr>
            <a:r>
              <a:rPr lang="en-US" dirty="0"/>
              <a:t>Improve the amount, relevance and quality of IMAS data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65808-4912-E46D-1539-BA5DAAB21706}"/>
              </a:ext>
            </a:extLst>
          </p:cNvPr>
          <p:cNvSpPr txBox="1"/>
          <p:nvPr/>
        </p:nvSpPr>
        <p:spPr>
          <a:xfrm>
            <a:off x="4953000" y="305485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code-camp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B9085-F8EA-4477-EF65-4F2BB4C9BDC7}"/>
              </a:ext>
            </a:extLst>
          </p:cNvPr>
          <p:cNvSpPr txBox="1"/>
          <p:nvPr/>
        </p:nvSpPr>
        <p:spPr>
          <a:xfrm>
            <a:off x="4996280" y="61097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hackathon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893A5-241A-589A-C388-A2F72D5FDF01}"/>
              </a:ext>
            </a:extLst>
          </p:cNvPr>
          <p:cNvSpPr txBox="1"/>
          <p:nvPr/>
        </p:nvSpPr>
        <p:spPr>
          <a:xfrm>
            <a:off x="4860024" y="92092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F2F meeting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F4443DF-DCBA-4051-8CC4-9F396CEFD2CA}"/>
              </a:ext>
            </a:extLst>
          </p:cNvPr>
          <p:cNvSpPr/>
          <p:nvPr/>
        </p:nvSpPr>
        <p:spPr bwMode="auto">
          <a:xfrm>
            <a:off x="5181600" y="240030"/>
            <a:ext cx="1752600" cy="45719"/>
          </a:xfrm>
          <a:custGeom>
            <a:avLst/>
            <a:gdLst>
              <a:gd name="csX0" fmla="*/ 0 w 1752600"/>
              <a:gd name="csY0" fmla="*/ 45719 h 45719"/>
              <a:gd name="csX1" fmla="*/ 531622 w 1752600"/>
              <a:gd name="csY1" fmla="*/ 31851 h 45719"/>
              <a:gd name="csX2" fmla="*/ 1133348 w 1752600"/>
              <a:gd name="csY2" fmla="*/ 16154 h 45719"/>
              <a:gd name="csX3" fmla="*/ 1752600 w 1752600"/>
              <a:gd name="csY3" fmla="*/ 0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752600" h="45719" extrusionOk="0">
                <a:moveTo>
                  <a:pt x="0" y="45719"/>
                </a:moveTo>
                <a:cubicBezTo>
                  <a:pt x="180809" y="65164"/>
                  <a:pt x="378203" y="54576"/>
                  <a:pt x="531622" y="31851"/>
                </a:cubicBezTo>
                <a:cubicBezTo>
                  <a:pt x="685041" y="9125"/>
                  <a:pt x="854188" y="-3696"/>
                  <a:pt x="1133348" y="16154"/>
                </a:cubicBezTo>
                <a:cubicBezTo>
                  <a:pt x="1412508" y="36004"/>
                  <a:pt x="1597775" y="-15854"/>
                  <a:pt x="175260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99076751">
                  <a:custGeom>
                    <a:avLst/>
                    <a:gdLst>
                      <a:gd name="csX0" fmla="*/ 0 w 1332689"/>
                      <a:gd name="csY0" fmla="*/ 4864 h 4864"/>
                      <a:gd name="csX1" fmla="*/ 1332689 w 1332689"/>
                      <a:gd name="csY1" fmla="*/ 0 h 486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332689" h="4864">
                        <a:moveTo>
                          <a:pt x="0" y="4864"/>
                        </a:moveTo>
                        <a:lnTo>
                          <a:pt x="1332689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A74E4AA-3807-7DDF-00AE-95C50704A4AE}"/>
              </a:ext>
            </a:extLst>
          </p:cNvPr>
          <p:cNvSpPr/>
          <p:nvPr/>
        </p:nvSpPr>
        <p:spPr bwMode="auto">
          <a:xfrm flipV="1">
            <a:off x="5029200" y="560084"/>
            <a:ext cx="1676400" cy="45719"/>
          </a:xfrm>
          <a:custGeom>
            <a:avLst/>
            <a:gdLst>
              <a:gd name="csX0" fmla="*/ 0 w 1676400"/>
              <a:gd name="csY0" fmla="*/ 45719 h 45719"/>
              <a:gd name="csX1" fmla="*/ 508508 w 1676400"/>
              <a:gd name="csY1" fmla="*/ 31851 h 45719"/>
              <a:gd name="csX2" fmla="*/ 1084072 w 1676400"/>
              <a:gd name="csY2" fmla="*/ 16154 h 45719"/>
              <a:gd name="csX3" fmla="*/ 1676400 w 1676400"/>
              <a:gd name="csY3" fmla="*/ 0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76400" h="45719" extrusionOk="0">
                <a:moveTo>
                  <a:pt x="0" y="45719"/>
                </a:moveTo>
                <a:cubicBezTo>
                  <a:pt x="181952" y="30284"/>
                  <a:pt x="399067" y="22710"/>
                  <a:pt x="508508" y="31851"/>
                </a:cubicBezTo>
                <a:cubicBezTo>
                  <a:pt x="617949" y="40992"/>
                  <a:pt x="829133" y="-1508"/>
                  <a:pt x="1084072" y="16154"/>
                </a:cubicBezTo>
                <a:cubicBezTo>
                  <a:pt x="1339011" y="33816"/>
                  <a:pt x="1383103" y="8060"/>
                  <a:pt x="167640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99076751">
                  <a:custGeom>
                    <a:avLst/>
                    <a:gdLst>
                      <a:gd name="csX0" fmla="*/ 0 w 1332689"/>
                      <a:gd name="csY0" fmla="*/ 4864 h 4864"/>
                      <a:gd name="csX1" fmla="*/ 1332689 w 1332689"/>
                      <a:gd name="csY1" fmla="*/ 0 h 486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332689" h="4864">
                        <a:moveTo>
                          <a:pt x="0" y="4864"/>
                        </a:moveTo>
                        <a:lnTo>
                          <a:pt x="1332689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16BAE4-184A-BD06-570A-C03BC212AEC0}"/>
              </a:ext>
            </a:extLst>
          </p:cNvPr>
          <p:cNvSpPr/>
          <p:nvPr/>
        </p:nvSpPr>
        <p:spPr bwMode="auto">
          <a:xfrm>
            <a:off x="5029200" y="849758"/>
            <a:ext cx="1676400" cy="45719"/>
          </a:xfrm>
          <a:custGeom>
            <a:avLst/>
            <a:gdLst>
              <a:gd name="csX0" fmla="*/ 0 w 1676400"/>
              <a:gd name="csY0" fmla="*/ 45719 h 45719"/>
              <a:gd name="csX1" fmla="*/ 508508 w 1676400"/>
              <a:gd name="csY1" fmla="*/ 31851 h 45719"/>
              <a:gd name="csX2" fmla="*/ 1084072 w 1676400"/>
              <a:gd name="csY2" fmla="*/ 16154 h 45719"/>
              <a:gd name="csX3" fmla="*/ 1676400 w 1676400"/>
              <a:gd name="csY3" fmla="*/ 0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76400" h="45719" extrusionOk="0">
                <a:moveTo>
                  <a:pt x="0" y="45719"/>
                </a:moveTo>
                <a:cubicBezTo>
                  <a:pt x="181952" y="30284"/>
                  <a:pt x="399067" y="22710"/>
                  <a:pt x="508508" y="31851"/>
                </a:cubicBezTo>
                <a:cubicBezTo>
                  <a:pt x="617949" y="40992"/>
                  <a:pt x="829133" y="-1508"/>
                  <a:pt x="1084072" y="16154"/>
                </a:cubicBezTo>
                <a:cubicBezTo>
                  <a:pt x="1339011" y="33816"/>
                  <a:pt x="1383103" y="8060"/>
                  <a:pt x="167640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99076751">
                  <a:custGeom>
                    <a:avLst/>
                    <a:gdLst>
                      <a:gd name="csX0" fmla="*/ 0 w 1332689"/>
                      <a:gd name="csY0" fmla="*/ 4864 h 4864"/>
                      <a:gd name="csX1" fmla="*/ 1332689 w 1332689"/>
                      <a:gd name="csY1" fmla="*/ 0 h 486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</a:cxnLst>
                    <a:rect l="l" t="t" r="r" b="b"/>
                    <a:pathLst>
                      <a:path w="1332689" h="4864">
                        <a:moveTo>
                          <a:pt x="0" y="4864"/>
                        </a:moveTo>
                        <a:lnTo>
                          <a:pt x="1332689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851A285-C4F3-6700-CE69-1D1C8A925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62" y="92866"/>
            <a:ext cx="1481192" cy="11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6388-41E7-4FEE-847D-6FC91E12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Mappings to IMAS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C78A-B555-ACB6-F32D-374B5C98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0140"/>
            <a:ext cx="8382000" cy="35666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Discussions</a:t>
            </a:r>
          </a:p>
          <a:p>
            <a:pPr lvl="1"/>
            <a:r>
              <a:rPr lang="en-US" dirty="0"/>
              <a:t>Declarative vs imperative</a:t>
            </a:r>
          </a:p>
          <a:p>
            <a:pPr lvl="1"/>
            <a:r>
              <a:rPr lang="en-US" dirty="0"/>
              <a:t>Data mapping syntax/transformation features</a:t>
            </a:r>
          </a:p>
          <a:p>
            <a:pPr lvl="1"/>
            <a:r>
              <a:rPr lang="en-US" dirty="0"/>
              <a:t>Benefits of using the same language? </a:t>
            </a:r>
          </a:p>
          <a:p>
            <a:pPr lvl="1"/>
            <a:r>
              <a:rPr lang="en-US" dirty="0"/>
              <a:t>MD vs time-dep signals</a:t>
            </a:r>
          </a:p>
          <a:p>
            <a:pPr lvl="1"/>
            <a:r>
              <a:rPr lang="en-US" dirty="0"/>
              <a:t>Making mappings FAIR</a:t>
            </a:r>
          </a:p>
          <a:p>
            <a:pPr lvl="1"/>
            <a:r>
              <a:rPr lang="en-US" dirty="0"/>
              <a:t>LLMs impact</a:t>
            </a:r>
          </a:p>
          <a:p>
            <a:pPr lvl="1"/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Hands-on</a:t>
            </a:r>
          </a:p>
          <a:p>
            <a:pPr lvl="1"/>
            <a:r>
              <a:rPr lang="en-US" dirty="0"/>
              <a:t>Improved coverage,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A6ABB-D8EF-637B-D3D4-F7E1B0218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71550"/>
            <a:ext cx="2438400" cy="30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7974-E2D9-8E78-5AD5-3609D0C5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B53E-FE4C-60B1-2EC9-D3AFA6E5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785"/>
            <a:ext cx="5181600" cy="3276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Existing IMAS apps driving data needs</a:t>
            </a:r>
          </a:p>
          <a:p>
            <a:pPr lvl="1"/>
            <a:r>
              <a:rPr lang="en-US" dirty="0"/>
              <a:t>MD </a:t>
            </a:r>
            <a:r>
              <a:rPr lang="en-US" dirty="0">
                <a:sym typeface="Wingdings" panose="05000000000000000000" pitchFamily="2" charset="2"/>
              </a:rPr>
              <a:t> device agnostic codes</a:t>
            </a:r>
            <a:endParaRPr lang="en-US" dirty="0"/>
          </a:p>
          <a:p>
            <a:pPr lvl="1"/>
            <a:r>
              <a:rPr lang="en-US" dirty="0"/>
              <a:t>Required input quantities (interfaces)</a:t>
            </a:r>
          </a:p>
          <a:p>
            <a:pPr lvl="1"/>
            <a:r>
              <a:rPr lang="en-US" dirty="0"/>
              <a:t>Output quantities for validation</a:t>
            </a:r>
          </a:p>
          <a:p>
            <a:pPr lvl="1"/>
            <a:endParaRPr lang="en-US" dirty="0"/>
          </a:p>
          <a:p>
            <a:pPr>
              <a:lnSpc>
                <a:spcPct val="150000"/>
              </a:lnSpc>
            </a:pPr>
            <a:r>
              <a:rPr lang="en-GB" dirty="0"/>
              <a:t>Cross-device plasma reconstruction</a:t>
            </a:r>
          </a:p>
          <a:p>
            <a:pPr lvl="1"/>
            <a:r>
              <a:rPr lang="en-GB" dirty="0"/>
              <a:t>Equilibrium</a:t>
            </a:r>
          </a:p>
          <a:p>
            <a:pPr lvl="1"/>
            <a:r>
              <a:rPr lang="en-GB" dirty="0"/>
              <a:t>Plasma profiles…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18B19-1CCC-6059-15A0-B1B3950B6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" b="-1362"/>
          <a:stretch>
            <a:fillRect/>
          </a:stretch>
        </p:blipFill>
        <p:spPr>
          <a:xfrm>
            <a:off x="5181600" y="742950"/>
            <a:ext cx="3962400" cy="3543835"/>
          </a:xfrm>
          <a:prstGeom prst="rect">
            <a:avLst/>
          </a:prstGeom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EBF29D18-4D28-A0A1-2E0C-9F2E2F4F6043}"/>
              </a:ext>
            </a:extLst>
          </p:cNvPr>
          <p:cNvSpPr/>
          <p:nvPr/>
        </p:nvSpPr>
        <p:spPr bwMode="auto">
          <a:xfrm rot="16200000">
            <a:off x="-571500" y="2419885"/>
            <a:ext cx="1905000" cy="609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E46E1-3651-5A6B-DBB2-07D9982CD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 b="4307"/>
          <a:stretch>
            <a:fillRect/>
          </a:stretch>
        </p:blipFill>
        <p:spPr>
          <a:xfrm>
            <a:off x="2594143" y="3867151"/>
            <a:ext cx="267689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045D-DEC1-6784-6DD3-23E278F3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Tooling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B588D-2D65-B25C-1E24-846A3711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742950"/>
            <a:ext cx="5867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Learn – Use – Share</a:t>
            </a:r>
          </a:p>
          <a:p>
            <a:pPr lvl="1"/>
            <a:r>
              <a:rPr lang="en-US" dirty="0"/>
              <a:t>IMAS Data Dictionary</a:t>
            </a:r>
          </a:p>
          <a:p>
            <a:pPr lvl="1"/>
            <a:r>
              <a:rPr lang="en-US" dirty="0"/>
              <a:t>IDS Data access and visualization tools</a:t>
            </a:r>
          </a:p>
          <a:p>
            <a:pPr lvl="1"/>
            <a:r>
              <a:rPr lang="en-US" dirty="0"/>
              <a:t>Data mapping tools</a:t>
            </a:r>
          </a:p>
          <a:p>
            <a:pPr lvl="1"/>
            <a:r>
              <a:rPr lang="en-US" dirty="0"/>
              <a:t>Tools for supporting V&amp;V</a:t>
            </a:r>
          </a:p>
          <a:p>
            <a:pPr lvl="1"/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Feedback – Improve – Contribute  </a:t>
            </a:r>
          </a:p>
          <a:p>
            <a:pPr lvl="1"/>
            <a:r>
              <a:rPr lang="en-US" dirty="0"/>
              <a:t>Open source, open access</a:t>
            </a:r>
          </a:p>
          <a:p>
            <a:pPr lvl="1"/>
            <a:endParaRPr lang="en-GB" sz="1200" dirty="0"/>
          </a:p>
          <a:p>
            <a:pPr>
              <a:lnSpc>
                <a:spcPct val="150000"/>
              </a:lnSpc>
            </a:pPr>
            <a:r>
              <a:rPr lang="en-GB" dirty="0"/>
              <a:t>Discuss about tools</a:t>
            </a:r>
          </a:p>
          <a:p>
            <a:pPr lvl="1"/>
            <a:r>
              <a:rPr lang="en-GB" dirty="0"/>
              <a:t>Compatibility, overlaps, gaps, ongoing plans…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36ECD-6D1F-7DDC-B73C-0819B4F8A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6182" r="6156" b="6399"/>
          <a:stretch>
            <a:fillRect/>
          </a:stretch>
        </p:blipFill>
        <p:spPr>
          <a:xfrm>
            <a:off x="1009429" y="3112040"/>
            <a:ext cx="1528711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A9DBB-0D9E-2B71-0E0E-8D856CFC5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2" y="898035"/>
            <a:ext cx="2132948" cy="16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704D2-156B-BDD1-57B1-732CCF3E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7767" r="16893" b="6796"/>
          <a:stretch>
            <a:fillRect/>
          </a:stretch>
        </p:blipFill>
        <p:spPr>
          <a:xfrm>
            <a:off x="5334000" y="1047750"/>
            <a:ext cx="2703512" cy="1831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B95015-13D1-AC0C-E8DD-8871989A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Verification and validation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3416-EDB1-79A3-E6DA-C0BDAA6E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150"/>
            <a:ext cx="4419600" cy="236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Discussions</a:t>
            </a:r>
          </a:p>
          <a:p>
            <a:pPr lvl="1"/>
            <a:r>
              <a:rPr lang="en-US" dirty="0"/>
              <a:t>Linting/verifying mappings</a:t>
            </a:r>
          </a:p>
          <a:p>
            <a:pPr lvl="1"/>
            <a:r>
              <a:rPr lang="en-US" dirty="0"/>
              <a:t>Checking mapped data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Validating applications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How-to and best practices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Manual vs automated checks…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0F181-7FE2-5ACF-89F1-EBE87866D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3257550"/>
            <a:ext cx="1747800" cy="1747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DB420E-59BB-EDD9-5C09-A5A6412ED19B}"/>
              </a:ext>
            </a:extLst>
          </p:cNvPr>
          <p:cNvSpPr txBox="1">
            <a:spLocks/>
          </p:cNvSpPr>
          <p:nvPr/>
        </p:nvSpPr>
        <p:spPr bwMode="auto">
          <a:xfrm>
            <a:off x="3048000" y="3333750"/>
            <a:ext cx="5638800" cy="15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36650" indent="-188913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1130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595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/>
              <a:t>Establish a more efficient collaborative effort</a:t>
            </a:r>
          </a:p>
          <a:p>
            <a:pPr lvl="1"/>
            <a:r>
              <a:rPr lang="en-US" kern="0" dirty="0"/>
              <a:t>Sharing mappings, test data </a:t>
            </a:r>
          </a:p>
          <a:p>
            <a:pPr lvl="1"/>
            <a:r>
              <a:rPr lang="en-US" kern="0" dirty="0"/>
              <a:t>Providing efficient feedback </a:t>
            </a:r>
          </a:p>
          <a:p>
            <a:pPr lvl="1"/>
            <a:r>
              <a:rPr lang="en-US" kern="0" dirty="0">
                <a:sym typeface="Wingdings" panose="05000000000000000000" pitchFamily="2" charset="2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5550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E0C46E-0C62-C6A4-3930-31CAB6E39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4189" r="12027" b="7838"/>
          <a:stretch>
            <a:fillRect/>
          </a:stretch>
        </p:blipFill>
        <p:spPr>
          <a:xfrm>
            <a:off x="7239000" y="361950"/>
            <a:ext cx="1752601" cy="204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81F1EB-5F6B-BCDB-5CC9-8AEBE4BC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Proposed challenges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B737-7187-8261-77C7-1DEB809A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71550"/>
            <a:ext cx="8382000" cy="38100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dirty="0"/>
              <a:t>Verification challenge</a:t>
            </a:r>
          </a:p>
          <a:p>
            <a:pPr marL="927100" lvl="1" indent="-457200"/>
            <a:r>
              <a:rPr lang="en-US" dirty="0"/>
              <a:t>Spot and fix issues in mapped data (yours or others) </a:t>
            </a:r>
          </a:p>
          <a:p>
            <a:pPr marL="927100" lvl="1" indent="-457200"/>
            <a:r>
              <a:rPr lang="en-US" dirty="0"/>
              <a:t>Spot and fix issues in IMAS DD definitions</a:t>
            </a:r>
          </a:p>
          <a:p>
            <a:pPr marL="457200" indent="-457200">
              <a:buFont typeface="+mj-lt"/>
              <a:buAutoNum type="alphaUcPeriod"/>
            </a:pPr>
            <a:endParaRPr lang="en-US" sz="1600" b="1" dirty="0"/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Plotting challenge</a:t>
            </a:r>
          </a:p>
          <a:p>
            <a:pPr lvl="1"/>
            <a:r>
              <a:rPr lang="en-US" dirty="0"/>
              <a:t>Plot MD for your device(s) from IDS</a:t>
            </a:r>
          </a:p>
          <a:p>
            <a:pPr lvl="1"/>
            <a:r>
              <a:rPr lang="en-US" dirty="0"/>
              <a:t>Contribute to machine-agnostic plot tools (</a:t>
            </a:r>
            <a:r>
              <a:rPr lang="en-US" dirty="0" err="1"/>
              <a:t>axi</a:t>
            </a:r>
            <a:r>
              <a:rPr lang="en-US" dirty="0"/>
              <a:t>-symmetric)</a:t>
            </a:r>
          </a:p>
          <a:p>
            <a:pPr marL="469900" lvl="1" indent="0">
              <a:buNone/>
            </a:pPr>
            <a:endParaRPr lang="en-US" sz="1600" dirty="0"/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Equilibrium challenge</a:t>
            </a:r>
          </a:p>
          <a:p>
            <a:pPr lvl="1"/>
            <a:r>
              <a:rPr lang="en-US" dirty="0"/>
              <a:t>Map the required data for equilibrium reconstruction from magnetics</a:t>
            </a:r>
          </a:p>
          <a:p>
            <a:pPr lvl="1"/>
            <a:r>
              <a:rPr lang="en-US" dirty="0"/>
              <a:t>Attempt equilibrium reconstruction from magnetics (e.g. with EFIT++)</a:t>
            </a:r>
          </a:p>
          <a:p>
            <a:pPr marL="457200" indent="-457200">
              <a:buFont typeface="+mj-lt"/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88D10-545D-268F-9B32-802666AB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6" r="2220" b="1346"/>
          <a:stretch>
            <a:fillRect/>
          </a:stretch>
        </p:blipFill>
        <p:spPr>
          <a:xfrm>
            <a:off x="5986548" y="895350"/>
            <a:ext cx="3157451" cy="4038600"/>
          </a:xfrm>
          <a:prstGeom prst="rect">
            <a:avLst/>
          </a:prstGeom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84A9AC2-36F5-E78B-35AF-B425FDF67428}"/>
              </a:ext>
            </a:extLst>
          </p:cNvPr>
          <p:cNvCxnSpPr/>
          <p:nvPr/>
        </p:nvCxnSpPr>
        <p:spPr bwMode="auto">
          <a:xfrm rot="5400000" flipH="1" flipV="1">
            <a:off x="3505200" y="1123950"/>
            <a:ext cx="3124200" cy="3124200"/>
          </a:xfrm>
          <a:prstGeom prst="bentConnector3">
            <a:avLst>
              <a:gd name="adj1" fmla="val 6254"/>
            </a:avLst>
          </a:prstGeom>
          <a:solidFill>
            <a:schemeClr val="accent1"/>
          </a:solidFill>
          <a:ln w="12700" cap="flat" cmpd="sng" algn="ctr">
            <a:solidFill>
              <a:srgbClr val="FF0000">
                <a:alpha val="54902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AED1568-CBBA-F1D5-B057-02B6CE63217E}"/>
              </a:ext>
            </a:extLst>
          </p:cNvPr>
          <p:cNvCxnSpPr/>
          <p:nvPr/>
        </p:nvCxnSpPr>
        <p:spPr bwMode="auto">
          <a:xfrm>
            <a:off x="4495800" y="4705350"/>
            <a:ext cx="1676400" cy="152400"/>
          </a:xfrm>
          <a:prstGeom prst="bentConnector3">
            <a:avLst>
              <a:gd name="adj1" fmla="val 96"/>
            </a:avLst>
          </a:prstGeom>
          <a:solidFill>
            <a:schemeClr val="accent1"/>
          </a:solidFill>
          <a:ln w="12700" cap="flat" cmpd="sng" algn="ctr">
            <a:solidFill>
              <a:srgbClr val="FF0000">
                <a:alpha val="54902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2F0EB4D-CA79-177C-CEFC-AC4F88B57495}"/>
              </a:ext>
            </a:extLst>
          </p:cNvPr>
          <p:cNvCxnSpPr/>
          <p:nvPr/>
        </p:nvCxnSpPr>
        <p:spPr bwMode="auto">
          <a:xfrm flipV="1">
            <a:off x="2362200" y="3867150"/>
            <a:ext cx="5334000" cy="381000"/>
          </a:xfrm>
          <a:prstGeom prst="bentConnector3">
            <a:avLst>
              <a:gd name="adj1" fmla="val -61"/>
            </a:avLst>
          </a:prstGeom>
          <a:solidFill>
            <a:schemeClr val="accent1"/>
          </a:solidFill>
          <a:ln w="12700" cap="flat" cmpd="sng" algn="ctr">
            <a:solidFill>
              <a:srgbClr val="FF0000">
                <a:alpha val="54902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DB7DFF-DA54-E342-CA8A-2CC1C9A1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Meeting’s organization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958AB-9B57-0535-72F8-CFDF6F2D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66750"/>
            <a:ext cx="6172200" cy="43243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Intro/Outro</a:t>
            </a:r>
          </a:p>
          <a:p>
            <a:r>
              <a:rPr lang="en-US" sz="1300" dirty="0"/>
              <a:t>Monday (AM): community building (meet each other, device mapping status) </a:t>
            </a:r>
          </a:p>
          <a:p>
            <a:r>
              <a:rPr lang="en-US" sz="1300" dirty="0"/>
              <a:t>Monday (PM): IMAS reminders + pointers and get started</a:t>
            </a:r>
          </a:p>
          <a:p>
            <a:r>
              <a:rPr lang="en-US" sz="1300" dirty="0"/>
              <a:t>Fri (AM): reporting on your objectives and on challenges, outcomes of shared discussions (need help from reporters!)</a:t>
            </a:r>
            <a:r>
              <a:rPr lang="en-US" sz="1200" dirty="0"/>
              <a:t> 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1600" dirty="0"/>
              <a:t>Core meeting (Tue – Wed – Thu)</a:t>
            </a:r>
          </a:p>
          <a:p>
            <a:r>
              <a:rPr lang="en-US" sz="1300" dirty="0"/>
              <a:t>Common presentation and discussion sessions AM</a:t>
            </a:r>
          </a:p>
          <a:p>
            <a:pPr lvl="1"/>
            <a:r>
              <a:rPr lang="en-US" sz="1300" dirty="0"/>
              <a:t>Mappings, mapping tools, applications, V&amp;V, FAIR &amp; Share</a:t>
            </a:r>
          </a:p>
          <a:p>
            <a:r>
              <a:rPr lang="en-US" sz="1300" dirty="0"/>
              <a:t>Self-organized working sessions in rooms 3017 + 3048 (10 pax)</a:t>
            </a:r>
          </a:p>
          <a:p>
            <a:pPr lvl="1"/>
            <a:r>
              <a:rPr lang="en-US" sz="1300" dirty="0"/>
              <a:t>Participate in specific discussions (to be announced daily)</a:t>
            </a:r>
          </a:p>
          <a:p>
            <a:pPr lvl="1"/>
            <a:r>
              <a:rPr lang="en-US" sz="1300" dirty="0"/>
              <a:t>Share data &amp; knowledge, ask help from experts (training, issues), …</a:t>
            </a:r>
          </a:p>
          <a:p>
            <a:pPr lvl="1"/>
            <a:r>
              <a:rPr lang="en-US" sz="1300" dirty="0"/>
              <a:t>Work on your objectives and on the challenges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1600" dirty="0"/>
              <a:t>Social and travel</a:t>
            </a:r>
          </a:p>
          <a:p>
            <a:r>
              <a:rPr lang="en-US" sz="1300" dirty="0"/>
              <a:t>Bus from Aix (7:30 Roy René, 7:40 Bourse), from ITER (17:55, 14:00 on Fri)</a:t>
            </a:r>
          </a:p>
          <a:p>
            <a:r>
              <a:rPr lang="en-US" sz="1300" dirty="0"/>
              <a:t>ITER site visit (Wed 11:00), Dinner in Aix at Les </a:t>
            </a:r>
            <a:r>
              <a:rPr lang="en-US" sz="1300" dirty="0" err="1"/>
              <a:t>Inséparables</a:t>
            </a:r>
            <a:r>
              <a:rPr lang="en-US" sz="1300" dirty="0"/>
              <a:t> (Thu 19:30)</a:t>
            </a:r>
          </a:p>
        </p:txBody>
      </p:sp>
    </p:spTree>
    <p:extLst>
      <p:ext uri="{BB962C8B-B14F-4D97-AF65-F5344CB8AC3E}">
        <p14:creationId xmlns:p14="http://schemas.microsoft.com/office/powerpoint/2010/main" val="37296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949F-B216-EAC3-535C-5B75D0DD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Feedback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45A4-BE98-B7E4-291F-9E5398452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343400" cy="3048000"/>
          </a:xfrm>
        </p:spPr>
        <p:txBody>
          <a:bodyPr/>
          <a:lstStyle/>
          <a:p>
            <a:r>
              <a:rPr lang="en-US" dirty="0"/>
              <a:t>Make such event a recurrent one</a:t>
            </a:r>
          </a:p>
          <a:p>
            <a:r>
              <a:rPr lang="en-US" dirty="0"/>
              <a:t>Improve future editions format </a:t>
            </a:r>
          </a:p>
          <a:p>
            <a:r>
              <a:rPr lang="en-US" dirty="0"/>
              <a:t>Ideas to keep the momentum</a:t>
            </a:r>
          </a:p>
          <a:p>
            <a:r>
              <a:rPr lang="en-US" dirty="0"/>
              <a:t>…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00C56F-8594-75E0-2A15-31876AC59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19150"/>
            <a:ext cx="3657600" cy="36576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1DC6BC7-9365-AEAB-6E56-3AEEE77842C6}"/>
              </a:ext>
            </a:extLst>
          </p:cNvPr>
          <p:cNvSpPr/>
          <p:nvPr/>
        </p:nvSpPr>
        <p:spPr bwMode="auto">
          <a:xfrm>
            <a:off x="3429000" y="2952750"/>
            <a:ext cx="1143000" cy="533400"/>
          </a:xfrm>
          <a:prstGeom prst="rightArrow">
            <a:avLst/>
          </a:prstGeom>
          <a:solidFill>
            <a:srgbClr val="2656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72752"/>
      </p:ext>
    </p:extLst>
  </p:cSld>
  <p:clrMapOvr>
    <a:masterClrMapping/>
  </p:clrMapOvr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10046</TotalTime>
  <Words>461</Words>
  <Application>Microsoft Office PowerPoint</Application>
  <PresentationFormat>On-screen Show (16:9)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ITER_Scientific_and_General_Presentation_N4CUXK_v1_2</vt:lpstr>
      <vt:lpstr>Welcome to the first  IMAS Data Mapping Workshop</vt:lpstr>
      <vt:lpstr>Objectives of the workshop</vt:lpstr>
      <vt:lpstr>Mappings to IMAS</vt:lpstr>
      <vt:lpstr>Applications</vt:lpstr>
      <vt:lpstr>Tooling</vt:lpstr>
      <vt:lpstr>Verification and validation</vt:lpstr>
      <vt:lpstr>Proposed challenges</vt:lpstr>
      <vt:lpstr>Meeting’s organization</vt:lpstr>
      <vt:lpstr>Feedback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Hoenen Olivier</dc:creator>
  <cp:lastModifiedBy>Hoenen Olivier</cp:lastModifiedBy>
  <cp:revision>174</cp:revision>
  <cp:lastPrinted>2013-12-05T09:32:24Z</cp:lastPrinted>
  <dcterms:created xsi:type="dcterms:W3CDTF">2022-11-03T15:19:26Z</dcterms:created>
  <dcterms:modified xsi:type="dcterms:W3CDTF">2026-03-14T16:56:01Z</dcterms:modified>
</cp:coreProperties>
</file>