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301" r:id="rId4"/>
    <p:sldId id="265" r:id="rId5"/>
    <p:sldId id="267" r:id="rId6"/>
    <p:sldId id="268" r:id="rId7"/>
    <p:sldId id="273" r:id="rId8"/>
    <p:sldId id="274" r:id="rId9"/>
    <p:sldId id="272" r:id="rId10"/>
    <p:sldId id="275" r:id="rId11"/>
    <p:sldId id="276" r:id="rId12"/>
    <p:sldId id="277" r:id="rId13"/>
    <p:sldId id="278" r:id="rId14"/>
    <p:sldId id="279" r:id="rId15"/>
    <p:sldId id="280" r:id="rId16"/>
    <p:sldId id="283" r:id="rId17"/>
    <p:sldId id="286" r:id="rId18"/>
    <p:sldId id="284" r:id="rId19"/>
    <p:sldId id="285" r:id="rId20"/>
    <p:sldId id="295" r:id="rId21"/>
    <p:sldId id="294" r:id="rId22"/>
    <p:sldId id="300" r:id="rId23"/>
    <p:sldId id="296" r:id="rId24"/>
    <p:sldId id="299" r:id="rId25"/>
    <p:sldId id="298" r:id="rId26"/>
    <p:sldId id="271" r:id="rId27"/>
    <p:sldId id="264" r:id="rId28"/>
  </p:sldIdLst>
  <p:sldSz cx="9144000" cy="5143500" type="screen16x9"/>
  <p:notesSz cx="6797675" cy="9872663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4">
          <p15:clr>
            <a:srgbClr val="A4A3A4"/>
          </p15:clr>
        </p15:guide>
        <p15:guide id="2" pos="30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250CEC"/>
    <a:srgbClr val="1A089C"/>
    <a:srgbClr val="007033"/>
    <a:srgbClr val="005828"/>
    <a:srgbClr val="008E40"/>
    <a:srgbClr val="A2B9FF"/>
    <a:srgbClr val="81DF41"/>
    <a:srgbClr val="003A6A"/>
    <a:srgbClr val="003A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211" autoAdjust="0"/>
  </p:normalViewPr>
  <p:slideViewPr>
    <p:cSldViewPr snapToGrid="0" snapToObjects="1" showGuides="1">
      <p:cViewPr varScale="1">
        <p:scale>
          <a:sx n="131" d="100"/>
          <a:sy n="131" d="100"/>
        </p:scale>
        <p:origin x="942" y="120"/>
      </p:cViewPr>
      <p:guideLst>
        <p:guide orient="horz" pos="2974"/>
        <p:guide pos="30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328BB-3E7D-1545-8629-739FE7FE78CD}" type="datetimeFigureOut">
              <a:rPr lang="it-IT" smtClean="0"/>
              <a:t>28/09/2021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377317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625A-8487-0243-9438-3D7ABEA72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6677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52F6F-5890-184D-BFAC-2DB3B24676C1}" type="datetimeFigureOut">
              <a:rPr lang="it-IT" smtClean="0"/>
              <a:t>28/09/2021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689516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377317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67DBE-D3BB-F74E-84C1-4CEDFE4037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745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57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455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697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15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5470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5674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1151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0396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3929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sz="1200" b="1" dirty="0" smtClean="0">
              <a:solidFill>
                <a:srgbClr val="250CEC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3507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660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261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592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65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6085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4381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771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64372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171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6367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9325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162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064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0477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208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806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58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inizi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872" y="1297581"/>
            <a:ext cx="9165896" cy="280916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 userDrawn="1"/>
        </p:nvSpPr>
        <p:spPr>
          <a:xfrm>
            <a:off x="0" y="4929294"/>
            <a:ext cx="9165896" cy="228758"/>
          </a:xfrm>
          <a:prstGeom prst="rect">
            <a:avLst/>
          </a:prstGeom>
          <a:solidFill>
            <a:srgbClr val="2D7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 userDrawn="1"/>
        </p:nvSpPr>
        <p:spPr>
          <a:xfrm>
            <a:off x="872" y="3791060"/>
            <a:ext cx="9165896" cy="546917"/>
          </a:xfrm>
          <a:prstGeom prst="rect">
            <a:avLst/>
          </a:prstGeom>
          <a:solidFill>
            <a:srgbClr val="0048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0" y="0"/>
            <a:ext cx="9144000" cy="13056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14334" y="2364002"/>
            <a:ext cx="8440819" cy="430887"/>
          </a:xfr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2800" b="0" i="0" baseline="0">
                <a:ln>
                  <a:noFill/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Sottotitolo della presentazione – </a:t>
            </a:r>
            <a:r>
              <a:rPr lang="it-IT" dirty="0" err="1" smtClean="0"/>
              <a:t>Arial</a:t>
            </a:r>
            <a:r>
              <a:rPr lang="it-IT" dirty="0" smtClean="0"/>
              <a:t> 30pt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4334" y="3862373"/>
            <a:ext cx="8440818" cy="369332"/>
          </a:xfrm>
        </p:spPr>
        <p:txBody>
          <a:bodyPr wrap="square" l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 b="1" i="0" baseline="0">
                <a:solidFill>
                  <a:schemeClr val="bg1"/>
                </a:solidFill>
                <a:latin typeface="+mj-lt"/>
              </a:defRPr>
            </a:lvl1pPr>
            <a:lvl2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2pPr>
            <a:lvl3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3pPr>
            <a:lvl4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4pPr>
            <a:lvl5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it-IT" dirty="0" smtClean="0"/>
              <a:t>Autore Dipartimento/Unità – </a:t>
            </a:r>
            <a:r>
              <a:rPr lang="it-IT" dirty="0" err="1" smtClean="0"/>
              <a:t>Arial</a:t>
            </a:r>
            <a:r>
              <a:rPr lang="it-IT" dirty="0" smtClean="0"/>
              <a:t> 18 </a:t>
            </a:r>
            <a:r>
              <a:rPr lang="it-IT" dirty="0" err="1" smtClean="0"/>
              <a:t>pt</a:t>
            </a:r>
            <a:endParaRPr lang="it-IT" dirty="0" smtClean="0"/>
          </a:p>
        </p:txBody>
      </p:sp>
      <p:sp>
        <p:nvSpPr>
          <p:cNvPr id="9" name="Titolo 8"/>
          <p:cNvSpPr>
            <a:spLocks noGrp="1"/>
          </p:cNvSpPr>
          <p:nvPr userDrawn="1">
            <p:ph type="title" hasCustomPrompt="1"/>
          </p:nvPr>
        </p:nvSpPr>
        <p:spPr>
          <a:xfrm>
            <a:off x="514334" y="1609751"/>
            <a:ext cx="8440819" cy="492443"/>
          </a:xfrm>
        </p:spPr>
        <p:txBody>
          <a:bodyPr lIns="0"/>
          <a:lstStyle>
            <a:lvl1pPr>
              <a:defRPr sz="32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it-IT" dirty="0" smtClean="0"/>
              <a:t>Titolo della presentazione – </a:t>
            </a:r>
            <a:r>
              <a:rPr lang="it-IT" dirty="0" err="1" smtClean="0"/>
              <a:t>Arial</a:t>
            </a:r>
            <a:r>
              <a:rPr lang="it-IT" dirty="0" smtClean="0"/>
              <a:t> 30pt</a:t>
            </a:r>
            <a:endParaRPr lang="it-IT" dirty="0"/>
          </a:p>
        </p:txBody>
      </p:sp>
      <p:pic>
        <p:nvPicPr>
          <p:cNvPr id="6" name="Immagine 5" descr="LogoENEAVettorialeneroVertica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34" y="147081"/>
            <a:ext cx="2784516" cy="848361"/>
          </a:xfrm>
          <a:prstGeom prst="rect">
            <a:avLst/>
          </a:prstGeom>
        </p:spPr>
      </p:pic>
      <p:pic>
        <p:nvPicPr>
          <p:cNvPr id="2" name="Immagine 1" descr="BANN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4469"/>
            <a:ext cx="9144000" cy="579120"/>
          </a:xfrm>
          <a:prstGeom prst="rect">
            <a:avLst/>
          </a:prstGeom>
        </p:spPr>
      </p:pic>
      <p:sp>
        <p:nvSpPr>
          <p:cNvPr id="10" name="Segnaposto testo 9"/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3161098"/>
            <a:ext cx="8440738" cy="400110"/>
          </a:xfrm>
        </p:spPr>
        <p:txBody>
          <a:bodyPr lIns="0" anchor="t" anchorCtr="0">
            <a:spAutoFit/>
          </a:bodyPr>
          <a:lstStyle>
            <a:lvl1pPr marL="0" indent="0">
              <a:buNone/>
              <a:defRPr sz="2000" i="1" baseline="0">
                <a:solidFill>
                  <a:schemeClr val="bg1"/>
                </a:solidFill>
              </a:defRPr>
            </a:lvl1pPr>
            <a:lvl2pPr>
              <a:defRPr sz="1800" i="1">
                <a:solidFill>
                  <a:schemeClr val="bg1"/>
                </a:solidFill>
              </a:defRPr>
            </a:lvl2pPr>
            <a:lvl3pPr>
              <a:defRPr sz="1800" i="1">
                <a:solidFill>
                  <a:schemeClr val="bg1"/>
                </a:solidFill>
              </a:defRPr>
            </a:lvl3pPr>
            <a:lvl4pPr>
              <a:defRPr sz="1800" i="1">
                <a:solidFill>
                  <a:schemeClr val="bg1"/>
                </a:solidFill>
              </a:defRPr>
            </a:lvl4pPr>
            <a:lvl5pPr>
              <a:defRPr sz="18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 smtClean="0"/>
              <a:t>Luogo e data – </a:t>
            </a:r>
            <a:r>
              <a:rPr lang="it-IT" dirty="0" err="1" smtClean="0"/>
              <a:t>Arial</a:t>
            </a:r>
            <a:r>
              <a:rPr lang="it-IT" dirty="0" smtClean="0"/>
              <a:t> 20pt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4971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413414" y="803435"/>
            <a:ext cx="8228898" cy="3818479"/>
          </a:xfrm>
        </p:spPr>
        <p:txBody>
          <a:bodyPr/>
          <a:lstStyle/>
          <a:p>
            <a:pPr lvl="0"/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ipsum</a:t>
            </a:r>
            <a:r>
              <a:rPr lang="it-IT" dirty="0" smtClean="0"/>
              <a:t> </a:t>
            </a:r>
            <a:r>
              <a:rPr lang="it-IT" dirty="0" err="1" smtClean="0"/>
              <a:t>dolor</a:t>
            </a:r>
            <a:r>
              <a:rPr lang="it-IT" dirty="0" smtClean="0"/>
              <a:t> sic </a:t>
            </a:r>
            <a:r>
              <a:rPr lang="it-IT" dirty="0" err="1" smtClean="0"/>
              <a:t>amet</a:t>
            </a:r>
            <a:endParaRPr lang="it-IT" dirty="0" smtClean="0"/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Titolo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 dirty="0" smtClean="0"/>
              <a:t>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0617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9144000" cy="78830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177838"/>
            <a:ext cx="8229600" cy="400110"/>
          </a:xfrm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Titolo della slide – </a:t>
            </a:r>
            <a:r>
              <a:rPr lang="it-IT" dirty="0" err="1" smtClean="0"/>
              <a:t>Arial</a:t>
            </a:r>
            <a:r>
              <a:rPr lang="it-IT" dirty="0" smtClean="0"/>
              <a:t> 26pt </a:t>
            </a:r>
            <a:endParaRPr lang="it-IT" dirty="0"/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413414" y="939800"/>
            <a:ext cx="8229600" cy="400110"/>
          </a:xfrm>
        </p:spPr>
        <p:txBody>
          <a:bodyPr>
            <a:spAutoFit/>
          </a:bodyPr>
          <a:lstStyle>
            <a:lvl1pPr marL="0" indent="0">
              <a:buNone/>
              <a:defRPr sz="2000" b="1" baseline="0">
                <a:solidFill>
                  <a:srgbClr val="7F7F7F"/>
                </a:solidFill>
              </a:defRPr>
            </a:lvl1pPr>
            <a:lvl2pPr>
              <a:defRPr sz="2000" b="1">
                <a:solidFill>
                  <a:srgbClr val="7F7F7F"/>
                </a:solidFill>
              </a:defRPr>
            </a:lvl2pPr>
            <a:lvl3pPr>
              <a:defRPr sz="2000" b="1">
                <a:solidFill>
                  <a:srgbClr val="7F7F7F"/>
                </a:solidFill>
              </a:defRPr>
            </a:lvl3pPr>
            <a:lvl4pPr>
              <a:defRPr sz="2000" b="1">
                <a:solidFill>
                  <a:srgbClr val="7F7F7F"/>
                </a:solidFill>
              </a:defRPr>
            </a:lvl4pPr>
            <a:lvl5pPr>
              <a:defRPr sz="2000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 smtClean="0"/>
              <a:t>Titolo di secondo livello 20pt </a:t>
            </a: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413413" y="1513047"/>
            <a:ext cx="8229599" cy="769441"/>
          </a:xfrm>
        </p:spPr>
        <p:txBody>
          <a:bodyPr wrap="square">
            <a:spAutoFit/>
          </a:bodyPr>
          <a:lstStyle>
            <a:lvl1pPr marL="457200" indent="-457200">
              <a:buFont typeface="+mj-lt"/>
              <a:buAutoNum type="arabicPeriod"/>
              <a:defRPr sz="2000" baseline="0"/>
            </a:lvl1pPr>
            <a:lvl2pPr marL="457200" indent="0">
              <a:buNone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Corpo del testo 20pt </a:t>
            </a:r>
            <a:r>
              <a:rPr lang="it-IT" dirty="0" err="1" smtClean="0"/>
              <a:t>Arial</a:t>
            </a:r>
            <a:r>
              <a:rPr lang="it-IT" dirty="0" smtClean="0"/>
              <a:t> regular</a:t>
            </a:r>
          </a:p>
          <a:p>
            <a:pPr lvl="0"/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ipsum</a:t>
            </a:r>
            <a:r>
              <a:rPr lang="it-IT" dirty="0" smtClean="0"/>
              <a:t> </a:t>
            </a:r>
            <a:r>
              <a:rPr lang="it-IT" dirty="0" err="1" smtClean="0"/>
              <a:t>dolor</a:t>
            </a:r>
            <a:r>
              <a:rPr lang="it-IT" dirty="0" smtClean="0"/>
              <a:t> sic </a:t>
            </a:r>
            <a:r>
              <a:rPr lang="it-IT" dirty="0" err="1" smtClean="0"/>
              <a:t>amet</a:t>
            </a:r>
            <a:endParaRPr lang="it-IT" dirty="0" smtClean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413413" y="2556815"/>
            <a:ext cx="8229599" cy="929485"/>
          </a:xfrm>
        </p:spPr>
        <p:txBody>
          <a:bodyPr wrap="square">
            <a:spAutoFit/>
          </a:bodyPr>
          <a:lstStyle>
            <a:lvl1pPr>
              <a:defRPr sz="16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 smtClean="0"/>
              <a:t>Lista 16pt </a:t>
            </a:r>
            <a:r>
              <a:rPr lang="it-IT" dirty="0" err="1" smtClean="0"/>
              <a:t>Arial</a:t>
            </a:r>
            <a:r>
              <a:rPr lang="it-IT" dirty="0" smtClean="0"/>
              <a:t> regular</a:t>
            </a:r>
          </a:p>
          <a:p>
            <a:pPr lvl="0"/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ipsum</a:t>
            </a:r>
            <a:endParaRPr lang="it-IT" dirty="0" smtClean="0"/>
          </a:p>
          <a:p>
            <a:pPr lvl="0"/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956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9144000" cy="78830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177838"/>
            <a:ext cx="8229600" cy="40011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Titolo della slide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400110"/>
          </a:xfrm>
        </p:spPr>
        <p:txBody>
          <a:bodyPr>
            <a:sp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it-IT" dirty="0" smtClean="0"/>
              <a:t>Testo</a:t>
            </a:r>
            <a:endParaRPr lang="it-IT" dirty="0"/>
          </a:p>
        </p:txBody>
      </p:sp>
      <p:sp>
        <p:nvSpPr>
          <p:cNvPr id="5" name="Segnaposto tabella 4"/>
          <p:cNvSpPr>
            <a:spLocks noGrp="1"/>
          </p:cNvSpPr>
          <p:nvPr>
            <p:ph type="tbl" sz="quarter" idx="13" hasCustomPrompt="1"/>
          </p:nvPr>
        </p:nvSpPr>
        <p:spPr>
          <a:xfrm>
            <a:off x="457200" y="1871663"/>
            <a:ext cx="8185150" cy="2441575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it-IT" dirty="0" smtClean="0"/>
              <a:t>Cliccare sull’icona per inserire la tabella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874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0" y="1"/>
            <a:ext cx="9144000" cy="788306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13414" y="134549"/>
            <a:ext cx="8229600" cy="40011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Titolo della slide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  <a:solidFill>
            <a:srgbClr val="004884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Titolo box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ln>
            <a:solidFill>
              <a:srgbClr val="E4E4E4"/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8" y="1151335"/>
            <a:ext cx="4041775" cy="479822"/>
          </a:xfrm>
          <a:solidFill>
            <a:srgbClr val="004884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Titolo box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  <a:ln>
            <a:solidFill>
              <a:srgbClr val="E4E4E4"/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477382" y="4767263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365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olo a sinistra testo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457203" y="204788"/>
            <a:ext cx="3008313" cy="4389834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3" y="768549"/>
            <a:ext cx="3008313" cy="307777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Titolo della slide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04789"/>
            <a:ext cx="5111750" cy="43898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 smtClean="0"/>
              <a:t>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Testo descrittivo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75903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77382" y="4775902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8565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7"/>
          <p:cNvSpPr/>
          <p:nvPr userDrawn="1"/>
        </p:nvSpPr>
        <p:spPr>
          <a:xfrm>
            <a:off x="0" y="1"/>
            <a:ext cx="9144000" cy="4705209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3" hasCustomPrompt="1"/>
          </p:nvPr>
        </p:nvSpPr>
        <p:spPr>
          <a:xfrm>
            <a:off x="457201" y="170232"/>
            <a:ext cx="3008313" cy="4389835"/>
          </a:xfrm>
          <a:ln w="127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Cliccare sull’icona per inserire l’immagine (non utilizzare copia/incolla)</a:t>
            </a:r>
            <a:br>
              <a:rPr lang="it-IT" dirty="0" smtClean="0"/>
            </a:br>
            <a:r>
              <a:rPr lang="it-IT" dirty="0" smtClean="0"/>
              <a:t>Dimensioni immagine: </a:t>
            </a:r>
            <a:br>
              <a:rPr lang="it-IT" dirty="0" smtClean="0"/>
            </a:br>
            <a:r>
              <a:rPr lang="it-IT" dirty="0" smtClean="0"/>
              <a:t>Risoluzione a 160dpi</a:t>
            </a:r>
            <a:br>
              <a:rPr lang="it-IT" dirty="0" smtClean="0"/>
            </a:br>
            <a:r>
              <a:rPr lang="it-IT" dirty="0" smtClean="0"/>
              <a:t>8,57 cm (540px) per 14,29cm (900px)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804731"/>
            <a:ext cx="5111750" cy="1877437"/>
          </a:xfrm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 smtClean="0"/>
              <a:t>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11" name="Titolo 10"/>
          <p:cNvSpPr>
            <a:spLocks noGrp="1"/>
          </p:cNvSpPr>
          <p:nvPr>
            <p:ph type="title" hasCustomPrompt="1"/>
          </p:nvPr>
        </p:nvSpPr>
        <p:spPr>
          <a:xfrm>
            <a:off x="3575050" y="161414"/>
            <a:ext cx="5067964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 smtClean="0"/>
              <a:t>Titolo della slide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579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0" y="1"/>
            <a:ext cx="9144000" cy="4705209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3717728"/>
            <a:ext cx="5486400" cy="307777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1792288" y="459581"/>
            <a:ext cx="5486400" cy="3086100"/>
          </a:xfrm>
          <a:ln w="254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Cliccare sull’icona per inserire l’immagine (non utilizzare copia/incolla)</a:t>
            </a:r>
            <a:br>
              <a:rPr lang="it-IT" dirty="0" smtClean="0"/>
            </a:br>
            <a:r>
              <a:rPr lang="it-IT" dirty="0" smtClean="0"/>
              <a:t>Dimensioni immagine: </a:t>
            </a:r>
            <a:br>
              <a:rPr lang="it-IT" dirty="0" smtClean="0"/>
            </a:br>
            <a:r>
              <a:rPr lang="it-IT" dirty="0" smtClean="0"/>
              <a:t>Risoluzione a 160dpi</a:t>
            </a:r>
            <a:br>
              <a:rPr lang="it-IT" dirty="0" smtClean="0"/>
            </a:br>
            <a:r>
              <a:rPr lang="it-IT" dirty="0" smtClean="0"/>
              <a:t>25,4 cm (1600px) per 14,29cm (900px)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4"/>
            <a:ext cx="5486400" cy="307777"/>
          </a:xfr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Testo descrittivo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45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testo sfondo sc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478338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it-IT" dirty="0" smtClean="0"/>
              <a:t>Immagine a tutto schermo con box per testo bianco su sfondo scuro</a:t>
            </a:r>
            <a:br>
              <a:rPr lang="it-IT" dirty="0" smtClean="0"/>
            </a:br>
            <a:r>
              <a:rPr lang="it-IT" dirty="0" smtClean="0"/>
              <a:t>Cliccare sull’icona per inserire l’immagine (non utilizzare copia/incolla)</a:t>
            </a:r>
            <a:br>
              <a:rPr lang="it-IT" dirty="0" smtClean="0"/>
            </a:br>
            <a:r>
              <a:rPr lang="it-IT" dirty="0" smtClean="0"/>
              <a:t>Dimensioni immagine: </a:t>
            </a:r>
            <a:br>
              <a:rPr lang="it-IT" dirty="0" smtClean="0"/>
            </a:br>
            <a:r>
              <a:rPr lang="it-IT" dirty="0" smtClean="0"/>
              <a:t>Risoluzione a 160dpi</a:t>
            </a:r>
            <a:br>
              <a:rPr lang="it-IT" dirty="0" smtClean="0"/>
            </a:br>
            <a:r>
              <a:rPr lang="it-IT" dirty="0" smtClean="0"/>
              <a:t>25,4 cm (1600px) per 14,29cm (900px)</a:t>
            </a:r>
          </a:p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66800" y="3270043"/>
            <a:ext cx="7242444" cy="603647"/>
          </a:xfrm>
          <a:solidFill>
            <a:srgbClr val="003A69">
              <a:alpha val="86000"/>
            </a:srgb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Testo descrittivo su sfondo scuro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530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 userDrawn="1"/>
        </p:nvSpPr>
        <p:spPr>
          <a:xfrm>
            <a:off x="3087476" y="566673"/>
            <a:ext cx="3240000" cy="3240000"/>
          </a:xfrm>
          <a:prstGeom prst="ellipse">
            <a:avLst/>
          </a:prstGeom>
          <a:solidFill>
            <a:srgbClr val="0048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 userDrawn="1"/>
        </p:nvSpPr>
        <p:spPr>
          <a:xfrm>
            <a:off x="0" y="2471650"/>
            <a:ext cx="9144000" cy="682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2857328" y="1287698"/>
            <a:ext cx="3700296" cy="1175706"/>
          </a:xfrm>
          <a:ln>
            <a:noFill/>
          </a:ln>
        </p:spPr>
        <p:txBody>
          <a:bodyPr anchor="b" anchorCtr="1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 smtClean="0"/>
              <a:t>Autore e </a:t>
            </a:r>
          </a:p>
          <a:p>
            <a:pPr lvl="0"/>
            <a:r>
              <a:rPr lang="it-IT" smtClean="0"/>
              <a:t>contatti</a:t>
            </a:r>
            <a:endParaRPr lang="it-IT" dirty="0"/>
          </a:p>
        </p:txBody>
      </p:sp>
      <p:pic>
        <p:nvPicPr>
          <p:cNvPr id="3" name="Immagine 2" descr="BA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8926"/>
            <a:ext cx="9144000" cy="579120"/>
          </a:xfrm>
          <a:prstGeom prst="rect">
            <a:avLst/>
          </a:prstGeom>
        </p:spPr>
      </p:pic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110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13414" y="284590"/>
            <a:ext cx="8229600" cy="400110"/>
          </a:xfrm>
          <a:prstGeom prst="rect">
            <a:avLst/>
          </a:prstGeom>
        </p:spPr>
        <p:txBody>
          <a:bodyPr vert="horz" lIns="91440" tIns="0" rIns="91440" bIns="0" rtlCol="0" anchor="ctr" anchorCtr="0">
            <a:spAutoFit/>
          </a:bodyPr>
          <a:lstStyle/>
          <a:p>
            <a:r>
              <a:rPr lang="it-IT" dirty="0" smtClean="0"/>
              <a:t>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13414" y="794113"/>
            <a:ext cx="8229600" cy="187743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138560" y="4767264"/>
            <a:ext cx="548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pic>
        <p:nvPicPr>
          <p:cNvPr id="4" name="Immagine 3" descr="LogoENE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59472"/>
            <a:ext cx="936564" cy="281636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77382" y="4767263"/>
            <a:ext cx="66007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88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3" r:id="rId4"/>
    <p:sldLayoutId id="2147483656" r:id="rId5"/>
    <p:sldLayoutId id="2147483660" r:id="rId6"/>
    <p:sldLayoutId id="2147483657" r:id="rId7"/>
    <p:sldLayoutId id="2147483658" r:id="rId8"/>
    <p:sldLayoutId id="2147483661" r:id="rId9"/>
    <p:sldLayoutId id="2147483663" r:id="rId1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34.png"/><Relationship Id="rId3" Type="http://schemas.openxmlformats.org/officeDocument/2006/relationships/image" Target="../media/image230.png"/><Relationship Id="rId7" Type="http://schemas.openxmlformats.org/officeDocument/2006/relationships/image" Target="../media/image270.png"/><Relationship Id="rId12" Type="http://schemas.openxmlformats.org/officeDocument/2006/relationships/image" Target="../media/image3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32.png"/><Relationship Id="rId5" Type="http://schemas.openxmlformats.org/officeDocument/2006/relationships/image" Target="../media/image250.png"/><Relationship Id="rId15" Type="http://schemas.openxmlformats.org/officeDocument/2006/relationships/image" Target="../media/image36.png"/><Relationship Id="rId10" Type="http://schemas.openxmlformats.org/officeDocument/2006/relationships/image" Target="../media/image30.png"/><Relationship Id="rId4" Type="http://schemas.openxmlformats.org/officeDocument/2006/relationships/image" Target="../media/image240.png"/><Relationship Id="rId9" Type="http://schemas.openxmlformats.org/officeDocument/2006/relationships/image" Target="../media/image29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280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250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34.png"/><Relationship Id="rId3" Type="http://schemas.openxmlformats.org/officeDocument/2006/relationships/image" Target="../media/image230.png"/><Relationship Id="rId7" Type="http://schemas.openxmlformats.org/officeDocument/2006/relationships/image" Target="../media/image270.png"/><Relationship Id="rId12" Type="http://schemas.openxmlformats.org/officeDocument/2006/relationships/image" Target="../media/image3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32.png"/><Relationship Id="rId5" Type="http://schemas.openxmlformats.org/officeDocument/2006/relationships/image" Target="../media/image250.png"/><Relationship Id="rId15" Type="http://schemas.openxmlformats.org/officeDocument/2006/relationships/image" Target="../media/image49.png"/><Relationship Id="rId10" Type="http://schemas.openxmlformats.org/officeDocument/2006/relationships/image" Target="../media/image30.png"/><Relationship Id="rId4" Type="http://schemas.openxmlformats.org/officeDocument/2006/relationships/image" Target="../media/image240.png"/><Relationship Id="rId9" Type="http://schemas.openxmlformats.org/officeDocument/2006/relationships/image" Target="../media/image29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280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250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34.png"/><Relationship Id="rId3" Type="http://schemas.openxmlformats.org/officeDocument/2006/relationships/image" Target="../media/image230.png"/><Relationship Id="rId7" Type="http://schemas.openxmlformats.org/officeDocument/2006/relationships/image" Target="../media/image270.png"/><Relationship Id="rId12" Type="http://schemas.openxmlformats.org/officeDocument/2006/relationships/image" Target="../media/image33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32.png"/><Relationship Id="rId5" Type="http://schemas.openxmlformats.org/officeDocument/2006/relationships/image" Target="../media/image250.png"/><Relationship Id="rId15" Type="http://schemas.openxmlformats.org/officeDocument/2006/relationships/image" Target="../media/image59.png"/><Relationship Id="rId10" Type="http://schemas.openxmlformats.org/officeDocument/2006/relationships/image" Target="../media/image30.png"/><Relationship Id="rId4" Type="http://schemas.openxmlformats.org/officeDocument/2006/relationships/image" Target="../media/image240.png"/><Relationship Id="rId9" Type="http://schemas.openxmlformats.org/officeDocument/2006/relationships/image" Target="../media/image29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15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88.png"/><Relationship Id="rId10" Type="http://schemas.openxmlformats.org/officeDocument/2006/relationships/image" Target="../media/image81.png"/><Relationship Id="rId4" Type="http://schemas.openxmlformats.org/officeDocument/2006/relationships/image" Target="../media/image69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9" Type="http://schemas.openxmlformats.org/officeDocument/2006/relationships/image" Target="../media/image74.png"/><Relationship Id="rId3" Type="http://schemas.openxmlformats.org/officeDocument/2006/relationships/image" Target="../media/image191.png"/><Relationship Id="rId42" Type="http://schemas.openxmlformats.org/officeDocument/2006/relationships/image" Target="../media/image21.png"/><Relationship Id="rId47" Type="http://schemas.openxmlformats.org/officeDocument/2006/relationships/image" Target="../media/image27.png"/><Relationship Id="rId38" Type="http://schemas.openxmlformats.org/officeDocument/2006/relationships/image" Target="../media/image73.png"/><Relationship Id="rId46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37" Type="http://schemas.openxmlformats.org/officeDocument/2006/relationships/image" Target="../media/image72.png"/><Relationship Id="rId40" Type="http://schemas.openxmlformats.org/officeDocument/2006/relationships/image" Target="../media/image190.png"/><Relationship Id="rId45" Type="http://schemas.openxmlformats.org/officeDocument/2006/relationships/image" Target="../media/image25.png"/><Relationship Id="rId44" Type="http://schemas.openxmlformats.org/officeDocument/2006/relationships/image" Target="../media/image22.png"/><Relationship Id="rId4" Type="http://schemas.openxmlformats.org/officeDocument/2006/relationships/image" Target="../media/image200.png"/><Relationship Id="rId43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7.png"/><Relationship Id="rId9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34.png"/><Relationship Id="rId3" Type="http://schemas.openxmlformats.org/officeDocument/2006/relationships/image" Target="../media/image230.png"/><Relationship Id="rId7" Type="http://schemas.openxmlformats.org/officeDocument/2006/relationships/image" Target="../media/image27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32.png"/><Relationship Id="rId5" Type="http://schemas.openxmlformats.org/officeDocument/2006/relationships/image" Target="../media/image250.png"/><Relationship Id="rId10" Type="http://schemas.openxmlformats.org/officeDocument/2006/relationships/image" Target="../media/image30.png"/><Relationship Id="rId4" Type="http://schemas.openxmlformats.org/officeDocument/2006/relationships/image" Target="../media/image240.png"/><Relationship Id="rId9" Type="http://schemas.openxmlformats.org/officeDocument/2006/relationships/image" Target="../media/image29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3"/>
          <p:cNvSpPr>
            <a:spLocks noGrp="1"/>
          </p:cNvSpPr>
          <p:nvPr>
            <p:ph type="title"/>
          </p:nvPr>
        </p:nvSpPr>
        <p:spPr>
          <a:xfrm>
            <a:off x="312395" y="1360699"/>
            <a:ext cx="7072080" cy="738664"/>
          </a:xfrm>
        </p:spPr>
        <p:txBody>
          <a:bodyPr/>
          <a:lstStyle/>
          <a:p>
            <a:r>
              <a:rPr lang="en-US" sz="2400" dirty="0" smtClean="0"/>
              <a:t>High Field-Rate Losses in Cable-In-Conduit-Conductors Carrying Transport Current</a:t>
            </a:r>
            <a:endParaRPr lang="it-IT" sz="2400" dirty="0"/>
          </a:p>
        </p:txBody>
      </p:sp>
      <p:sp>
        <p:nvSpPr>
          <p:cNvPr id="12" name="Segnaposto testo 8"/>
          <p:cNvSpPr>
            <a:spLocks noGrp="1"/>
          </p:cNvSpPr>
          <p:nvPr>
            <p:ph type="body" sz="quarter" idx="11"/>
          </p:nvPr>
        </p:nvSpPr>
        <p:spPr>
          <a:xfrm>
            <a:off x="353958" y="3391137"/>
            <a:ext cx="7030516" cy="400110"/>
          </a:xfrm>
        </p:spPr>
        <p:txBody>
          <a:bodyPr/>
          <a:lstStyle/>
          <a:p>
            <a:r>
              <a:rPr lang="en-US" b="1" i="0" dirty="0" smtClean="0">
                <a:solidFill>
                  <a:srgbClr val="FFC000"/>
                </a:solidFill>
              </a:rPr>
              <a:t>14</a:t>
            </a:r>
            <a:r>
              <a:rPr lang="en-US" b="1" i="0" u="sng" baseline="30000" dirty="0" smtClean="0">
                <a:solidFill>
                  <a:srgbClr val="FFC000"/>
                </a:solidFill>
              </a:rPr>
              <a:t>th</a:t>
            </a:r>
            <a:r>
              <a:rPr lang="en-US" b="1" i="0" dirty="0" smtClean="0">
                <a:solidFill>
                  <a:srgbClr val="FFC000"/>
                </a:solidFill>
              </a:rPr>
              <a:t> CHATS on Applied Superconductivity (CHATS-AS)</a:t>
            </a:r>
            <a:endParaRPr lang="en-US" b="1" i="0" dirty="0">
              <a:solidFill>
                <a:srgbClr val="FFC000"/>
              </a:solidFill>
            </a:endParaRPr>
          </a:p>
        </p:txBody>
      </p:sp>
      <p:sp>
        <p:nvSpPr>
          <p:cNvPr id="13" name="Segnaposto testo 8"/>
          <p:cNvSpPr txBox="1">
            <a:spLocks/>
          </p:cNvSpPr>
          <p:nvPr/>
        </p:nvSpPr>
        <p:spPr>
          <a:xfrm>
            <a:off x="2713063" y="2774530"/>
            <a:ext cx="4380589" cy="634020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20</a:t>
            </a:r>
            <a:r>
              <a:rPr lang="en-US" sz="1600" u="sng" baseline="30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-24</a:t>
            </a:r>
            <a:r>
              <a:rPr lang="en-US" sz="1600" u="sng" baseline="30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September 2021</a:t>
            </a:r>
          </a:p>
          <a:p>
            <a:r>
              <a:rPr lang="en-US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Virtual (St. Paul Lez Durance, France)</a:t>
            </a:r>
          </a:p>
        </p:txBody>
      </p:sp>
      <p:sp>
        <p:nvSpPr>
          <p:cNvPr id="14" name="Titolo 3"/>
          <p:cNvSpPr txBox="1">
            <a:spLocks/>
          </p:cNvSpPr>
          <p:nvPr/>
        </p:nvSpPr>
        <p:spPr>
          <a:xfrm>
            <a:off x="312394" y="2196916"/>
            <a:ext cx="5174008" cy="307777"/>
          </a:xfrm>
          <a:prstGeom prst="rect">
            <a:avLst/>
          </a:prstGeom>
        </p:spPr>
        <p:txBody>
          <a:bodyPr vert="horz" wrap="square" lIns="0" tIns="0" rIns="9144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baseline="0">
                <a:ln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 smtClean="0"/>
              <a:t>Analytical and Numerical Studies</a:t>
            </a:r>
            <a:endParaRPr lang="it-IT" sz="2000" i="1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2740380"/>
            <a:ext cx="1330414" cy="70232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2" b="10286"/>
          <a:stretch/>
        </p:blipFill>
        <p:spPr>
          <a:xfrm>
            <a:off x="1599642" y="2750120"/>
            <a:ext cx="1022699" cy="605036"/>
          </a:xfrm>
          <a:prstGeom prst="rect">
            <a:avLst/>
          </a:prstGeom>
        </p:spPr>
      </p:pic>
      <p:sp>
        <p:nvSpPr>
          <p:cNvPr id="17" name="Segnaposto testo 2"/>
          <p:cNvSpPr txBox="1">
            <a:spLocks/>
          </p:cNvSpPr>
          <p:nvPr/>
        </p:nvSpPr>
        <p:spPr>
          <a:xfrm>
            <a:off x="514334" y="3862373"/>
            <a:ext cx="8440818" cy="369332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1800" b="1" i="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buFont typeface="Arial"/>
              <a:buChar char="–"/>
              <a:defRPr sz="1800" b="1" i="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b="1" i="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0"/>
              </a:spcBef>
              <a:buFont typeface="Arial"/>
              <a:buChar char="–"/>
              <a:defRPr sz="1800" b="1" i="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0"/>
              </a:spcBef>
              <a:buFont typeface="Arial"/>
              <a:buChar char="»"/>
              <a:defRPr sz="1800" b="1" i="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Gianluca De Marzi, ENEA FSN-COND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233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Coupling</a:t>
            </a:r>
            <a:r>
              <a:rPr lang="it-IT" dirty="0" smtClean="0"/>
              <a:t> </a:t>
            </a:r>
            <a:r>
              <a:rPr lang="it-IT" dirty="0" err="1" smtClean="0"/>
              <a:t>Losses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10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07818" y="827190"/>
            <a:ext cx="8703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Coupling</a:t>
            </a:r>
            <a:r>
              <a:rPr lang="it-IT" dirty="0" smtClean="0"/>
              <a:t> </a:t>
            </a:r>
            <a:r>
              <a:rPr lang="it-IT" dirty="0" err="1" smtClean="0"/>
              <a:t>losses</a:t>
            </a:r>
            <a:r>
              <a:rPr lang="it-IT" dirty="0" smtClean="0"/>
              <a:t> per </a:t>
            </a:r>
            <a:r>
              <a:rPr lang="it-IT" dirty="0" err="1" smtClean="0"/>
              <a:t>unit</a:t>
            </a:r>
            <a:r>
              <a:rPr lang="it-IT" dirty="0" smtClean="0"/>
              <a:t> volume </a:t>
            </a:r>
            <a:r>
              <a:rPr lang="it-IT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it-IT" i="1" baseline="-25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it-IT" dirty="0" smtClean="0">
                <a:latin typeface="+mj-lt"/>
                <a:ea typeface="Cambria" panose="02040503050406030204" pitchFamily="18" charset="0"/>
              </a:rPr>
              <a:t>: </a:t>
            </a:r>
            <a:r>
              <a:rPr lang="it-IT" dirty="0" err="1" smtClean="0">
                <a:latin typeface="+mj-lt"/>
                <a:ea typeface="Cambria" panose="02040503050406030204" pitchFamily="18" charset="0"/>
              </a:rPr>
              <a:t>analytical</a:t>
            </a:r>
            <a:r>
              <a:rPr lang="it-IT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it-IT" dirty="0" err="1" smtClean="0">
                <a:latin typeface="+mj-lt"/>
                <a:ea typeface="Cambria" panose="02040503050406030204" pitchFamily="18" charset="0"/>
              </a:rPr>
              <a:t>solution</a:t>
            </a:r>
            <a:r>
              <a:rPr lang="it-IT" dirty="0" smtClean="0">
                <a:latin typeface="+mj-lt"/>
                <a:ea typeface="Cambria" panose="02040503050406030204" pitchFamily="18" charset="0"/>
              </a:rPr>
              <a:t> for </a:t>
            </a:r>
            <a:r>
              <a:rPr lang="it-IT" dirty="0" err="1" smtClean="0">
                <a:latin typeface="+mj-lt"/>
                <a:ea typeface="Cambria" panose="02040503050406030204" pitchFamily="18" charset="0"/>
              </a:rPr>
              <a:t>ramping</a:t>
            </a:r>
            <a:r>
              <a:rPr lang="it-IT" dirty="0" smtClean="0">
                <a:latin typeface="+mj-lt"/>
                <a:ea typeface="Cambria" panose="02040503050406030204" pitchFamily="18" charset="0"/>
              </a:rPr>
              <a:t>-up </a:t>
            </a:r>
            <a:r>
              <a:rPr lang="it-IT" dirty="0" err="1" smtClean="0">
                <a:latin typeface="+mj-lt"/>
                <a:ea typeface="Cambria" panose="02040503050406030204" pitchFamily="18" charset="0"/>
              </a:rPr>
              <a:t>field</a:t>
            </a:r>
            <a:endParaRPr lang="en-US" i="1" baseline="-25000" dirty="0">
              <a:latin typeface="+mj-lt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865799" y="2071129"/>
                <a:ext cx="2286459" cy="597664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acc>
                        <m:accPr>
                          <m:chr m:val="̇"/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acc>
                                <m:accPr>
                                  <m:chr m:val="̇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99" y="2071129"/>
                <a:ext cx="2286459" cy="597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844094" y="3672877"/>
                <a:ext cx="2083263" cy="88428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       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94" y="3672877"/>
                <a:ext cx="2083263" cy="8842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tangolo 8"/>
          <p:cNvSpPr/>
          <p:nvPr/>
        </p:nvSpPr>
        <p:spPr>
          <a:xfrm>
            <a:off x="288723" y="1172746"/>
            <a:ext cx="8703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250CEC"/>
                </a:solidFill>
              </a:rPr>
              <a:t>Ogasawara</a:t>
            </a:r>
            <a:r>
              <a:rPr lang="it-IT" dirty="0" smtClean="0">
                <a:solidFill>
                  <a:srgbClr val="250CEC"/>
                </a:solidFill>
              </a:rPr>
              <a:t> 1980									De Marzi &amp; </a:t>
            </a:r>
            <a:r>
              <a:rPr lang="it-IT" dirty="0" err="1" smtClean="0">
                <a:solidFill>
                  <a:srgbClr val="250CEC"/>
                </a:solidFill>
              </a:rPr>
              <a:t>Corradini</a:t>
            </a:r>
            <a:r>
              <a:rPr lang="it-IT" dirty="0" smtClean="0">
                <a:solidFill>
                  <a:srgbClr val="250CEC"/>
                </a:solidFill>
              </a:rPr>
              <a:t> 2021</a:t>
            </a:r>
            <a:endParaRPr lang="en-US" dirty="0">
              <a:solidFill>
                <a:srgbClr val="250CE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1112723" y="1685761"/>
                <a:ext cx="2825710" cy="278602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for</m:t>
                          </m:r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it-IT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r>
                                <m:rPr>
                                  <m:nor/>
                                </m:rPr>
                                <a:rPr lang="it-IT" sz="1600"/>
                                <m:t> 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nor/>
                                </m:rPr>
                                <a:rPr lang="it-IT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723" y="1685761"/>
                <a:ext cx="2825710" cy="278602"/>
              </a:xfrm>
              <a:prstGeom prst="rect">
                <a:avLst/>
              </a:prstGeom>
              <a:blipFill>
                <a:blip r:embed="rId5"/>
                <a:stretch>
                  <a:fillRect l="-5184" t="-191111" b="-28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tangolo 15"/>
          <p:cNvSpPr/>
          <p:nvPr/>
        </p:nvSpPr>
        <p:spPr>
          <a:xfrm>
            <a:off x="152664" y="1627558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(1)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66518" y="2975268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(2)</a:t>
            </a:r>
            <a:endParaRPr lang="en-US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/>
              <p:cNvSpPr txBox="1"/>
              <p:nvPr/>
            </p:nvSpPr>
            <p:spPr>
              <a:xfrm>
                <a:off x="1117785" y="2894965"/>
                <a:ext cx="3107133" cy="54925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&lt;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/>
                                          <m:t> 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     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≤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≤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8" name="CasellaDiTes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785" y="2894965"/>
                <a:ext cx="3107133" cy="549253"/>
              </a:xfrm>
              <a:prstGeom prst="rect">
                <a:avLst/>
              </a:prstGeom>
              <a:blipFill>
                <a:blip r:embed="rId6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/>
              <p:cNvSpPr txBox="1"/>
              <p:nvPr/>
            </p:nvSpPr>
            <p:spPr>
              <a:xfrm>
                <a:off x="4712931" y="2013188"/>
                <a:ext cx="4032964" cy="714298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type m:val="lin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acc>
                                <m:accPr>
                                  <m:chr m:val="̇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  <m:acc>
                                        <m:accPr>
                                          <m:chr m:val="̇"/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acc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den>
                                  </m:f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20" name="CasellaDiTes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931" y="2013188"/>
                <a:ext cx="4032964" cy="7142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/>
              <p:cNvSpPr txBox="1"/>
              <p:nvPr/>
            </p:nvSpPr>
            <p:spPr>
              <a:xfrm>
                <a:off x="5763855" y="1548846"/>
                <a:ext cx="2792880" cy="476284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f>
                            <m:f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num>
                            <m:den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den>
                          </m:f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for</m:t>
                          </m:r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it-IT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r>
                                <m:rPr>
                                  <m:nor/>
                                </m:rPr>
                                <a:rPr lang="it-IT" sz="1600"/>
                                <m:t> 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nor/>
                                </m:rPr>
                                <a:rPr lang="it-IT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22" name="CasellaDiTes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855" y="1548846"/>
                <a:ext cx="2792880" cy="4762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tangolo 22"/>
          <p:cNvSpPr/>
          <p:nvPr/>
        </p:nvSpPr>
        <p:spPr>
          <a:xfrm>
            <a:off x="4736581" y="1609651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(1)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750435" y="2978793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(2)</a:t>
            </a:r>
            <a:endParaRPr lang="en-US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/>
              <p:cNvSpPr txBox="1"/>
              <p:nvPr/>
            </p:nvSpPr>
            <p:spPr>
              <a:xfrm>
                <a:off x="5701702" y="2898490"/>
                <a:ext cx="3444084" cy="54925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&lt;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den>
                                    </m:f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/>
                                          <m:t> 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     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den>
                                    </m:f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≤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≤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25" name="CasellaDiTes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702" y="2898490"/>
                <a:ext cx="3444084" cy="5492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ttore diritto 25"/>
          <p:cNvCxnSpPr/>
          <p:nvPr/>
        </p:nvCxnSpPr>
        <p:spPr>
          <a:xfrm>
            <a:off x="118390" y="1542078"/>
            <a:ext cx="8873372" cy="0"/>
          </a:xfrm>
          <a:prstGeom prst="line">
            <a:avLst/>
          </a:prstGeom>
          <a:ln w="12700">
            <a:solidFill>
              <a:srgbClr val="250C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>
            <a:off x="4530174" y="1602507"/>
            <a:ext cx="0" cy="3164756"/>
          </a:xfrm>
          <a:prstGeom prst="line">
            <a:avLst/>
          </a:prstGeom>
          <a:ln w="12700">
            <a:solidFill>
              <a:srgbClr val="250C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/>
              <p:cNvSpPr txBox="1"/>
              <p:nvPr/>
            </p:nvSpPr>
            <p:spPr>
              <a:xfrm>
                <a:off x="3122723" y="3732692"/>
                <a:ext cx="963148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2" name="CasellaDiTes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723" y="3732692"/>
                <a:ext cx="963148" cy="246221"/>
              </a:xfrm>
              <a:prstGeom prst="rect">
                <a:avLst/>
              </a:prstGeom>
              <a:blipFill>
                <a:blip r:embed="rId10"/>
                <a:stretch>
                  <a:fillRect l="-3797" r="-633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/>
              <p:cNvSpPr txBox="1"/>
              <p:nvPr/>
            </p:nvSpPr>
            <p:spPr>
              <a:xfrm>
                <a:off x="3112819" y="4144276"/>
                <a:ext cx="1023164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4" name="CasellaDiTes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819" y="4144276"/>
                <a:ext cx="1023164" cy="246221"/>
              </a:xfrm>
              <a:prstGeom prst="rect">
                <a:avLst/>
              </a:prstGeom>
              <a:blipFill>
                <a:blip r:embed="rId11"/>
                <a:stretch>
                  <a:fillRect l="-3593" r="-1198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/>
              <p:cNvSpPr txBox="1"/>
              <p:nvPr/>
            </p:nvSpPr>
            <p:spPr>
              <a:xfrm>
                <a:off x="5252643" y="3667848"/>
                <a:ext cx="2083263" cy="88428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       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5" name="CasellaDiTes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643" y="3667848"/>
                <a:ext cx="2083263" cy="8842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/>
              <p:cNvSpPr txBox="1"/>
              <p:nvPr/>
            </p:nvSpPr>
            <p:spPr>
              <a:xfrm>
                <a:off x="7531272" y="3727663"/>
                <a:ext cx="963148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6" name="CasellaDiTes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1272" y="3727663"/>
                <a:ext cx="963148" cy="246221"/>
              </a:xfrm>
              <a:prstGeom prst="rect">
                <a:avLst/>
              </a:prstGeom>
              <a:blipFill>
                <a:blip r:embed="rId13"/>
                <a:stretch>
                  <a:fillRect l="-3797" r="-633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/>
              <p:cNvSpPr txBox="1"/>
              <p:nvPr/>
            </p:nvSpPr>
            <p:spPr>
              <a:xfrm>
                <a:off x="7521368" y="4139247"/>
                <a:ext cx="1023164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7" name="CasellaDiTes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368" y="4139247"/>
                <a:ext cx="1023164" cy="246221"/>
              </a:xfrm>
              <a:prstGeom prst="rect">
                <a:avLst/>
              </a:prstGeom>
              <a:blipFill>
                <a:blip r:embed="rId14"/>
                <a:stretch>
                  <a:fillRect l="-3571" r="-595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/>
          <p:cNvSpPr/>
          <p:nvPr/>
        </p:nvSpPr>
        <p:spPr>
          <a:xfrm>
            <a:off x="110707" y="1196522"/>
            <a:ext cx="8964137" cy="3510312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2908630" y="1220298"/>
                <a:ext cx="2288640" cy="92384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630" y="1220298"/>
                <a:ext cx="2288640" cy="9238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/>
              <p:cNvSpPr txBox="1"/>
              <p:nvPr/>
            </p:nvSpPr>
            <p:spPr>
              <a:xfrm>
                <a:off x="152664" y="2302406"/>
                <a:ext cx="7655814" cy="1248547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{"/>
                          <m:endChr m:val="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num>
                                  <m:den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Sup>
                                      <m:sSub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num>
                                  <m:den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  <m:sSub>
                                      <m:sSub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bSup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sSup>
                                          <m:sSupPr>
                                            <m:ctrlP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  <m:sup>
                                            <m: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  <m:d>
                                      <m:d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num>
                                  <m:den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Sup>
                                      <m:sSub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num>
                                  <m:den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  <m:sSub>
                                      <m:sSub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bSup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28" name="CasellaDiTes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64" y="2302406"/>
                <a:ext cx="7655814" cy="124854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sellaDiTesto 28"/>
              <p:cNvSpPr txBox="1"/>
              <p:nvPr/>
            </p:nvSpPr>
            <p:spPr>
              <a:xfrm>
                <a:off x="1041379" y="4237939"/>
                <a:ext cx="6493113" cy="59452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+1;   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it-IT" sz="1200" i="1"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it-IT" sz="1200" i="1"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;   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=−1−</m:t>
                      </m:r>
                      <m:f>
                        <m:f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num>
                        <m:den>
                          <m:sSub>
                            <m:sSub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00" dirty="0"/>
              </a:p>
              <a:p>
                <a:endParaRPr lang="en-US" sz="1200" dirty="0" smtClean="0"/>
              </a:p>
            </p:txBody>
          </p:sp>
        </mc:Choice>
        <mc:Fallback>
          <p:sp>
            <p:nvSpPr>
              <p:cNvPr id="29" name="CasellaDiTesto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379" y="4237939"/>
                <a:ext cx="6493113" cy="594522"/>
              </a:xfrm>
              <a:prstGeom prst="rect">
                <a:avLst/>
              </a:prstGeom>
              <a:blipFill>
                <a:blip r:embed="rId17"/>
                <a:stretch>
                  <a:fillRect t="-52041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ttangolo 37"/>
          <p:cNvSpPr/>
          <p:nvPr/>
        </p:nvSpPr>
        <p:spPr>
          <a:xfrm>
            <a:off x="8185036" y="2413069"/>
            <a:ext cx="9317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Case (1)</a:t>
            </a:r>
          </a:p>
          <a:p>
            <a:endParaRPr lang="it-IT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it-IT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</a:rPr>
              <a:t>Case </a:t>
            </a:r>
            <a:r>
              <a:rPr lang="it-IT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(2)</a:t>
            </a:r>
            <a:endParaRPr lang="en-US" sz="1600" i="1" baseline="-2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Intrinsic</a:t>
            </a:r>
            <a:r>
              <a:rPr lang="it-IT" dirty="0" smtClean="0"/>
              <a:t> </a:t>
            </a:r>
            <a:r>
              <a:rPr lang="it-IT" dirty="0" err="1" smtClean="0"/>
              <a:t>Magnetization</a:t>
            </a:r>
            <a:r>
              <a:rPr lang="it-IT" dirty="0" smtClean="0"/>
              <a:t> of SC </a:t>
            </a:r>
            <a:r>
              <a:rPr lang="it-IT" dirty="0" err="1" smtClean="0"/>
              <a:t>Filaments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11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07818" y="827190"/>
            <a:ext cx="878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Intrinsic</a:t>
            </a:r>
            <a:r>
              <a:rPr lang="it-IT" dirty="0" smtClean="0"/>
              <a:t> </a:t>
            </a:r>
            <a:r>
              <a:rPr lang="it-IT" dirty="0" err="1" smtClean="0"/>
              <a:t>magnetization</a:t>
            </a:r>
            <a:r>
              <a:rPr lang="it-IT" dirty="0" smtClean="0"/>
              <a:t> per </a:t>
            </a:r>
            <a:r>
              <a:rPr lang="it-IT" dirty="0" err="1" smtClean="0"/>
              <a:t>unit</a:t>
            </a:r>
            <a:r>
              <a:rPr lang="it-IT" dirty="0" smtClean="0"/>
              <a:t> volume, </a:t>
            </a:r>
            <a:r>
              <a:rPr lang="it-IT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it-IT" i="1" baseline="-25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it-IT" dirty="0" smtClean="0">
                <a:latin typeface="+mj-lt"/>
                <a:ea typeface="Cambria" panose="02040503050406030204" pitchFamily="18" charset="0"/>
              </a:rPr>
              <a:t>, due to the </a:t>
            </a:r>
            <a:r>
              <a:rPr lang="it-IT" dirty="0" err="1" smtClean="0">
                <a:latin typeface="+mj-lt"/>
                <a:ea typeface="Cambria" panose="02040503050406030204" pitchFamily="18" charset="0"/>
              </a:rPr>
              <a:t>shielding</a:t>
            </a:r>
            <a:r>
              <a:rPr lang="it-IT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it-IT" dirty="0" err="1" smtClean="0">
                <a:latin typeface="+mj-lt"/>
                <a:ea typeface="Cambria" panose="02040503050406030204" pitchFamily="18" charset="0"/>
              </a:rPr>
              <a:t>currents</a:t>
            </a:r>
            <a:endParaRPr lang="en-US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207818" y="2132495"/>
                <a:ext cx="4244815" cy="709040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it-IT" sz="17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it-IT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type m:val="lin"/>
                              <m:ctrlP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acc>
                                <m:accPr>
                                  <m:chr m:val="̇"/>
                                  <m:ctrlPr>
                                    <a:rPr lang="it-IT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d>
                        <m:dPr>
                          <m:ctrlPr>
                            <a:rPr lang="it-IT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it-IT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1700" b="0" i="1" smtClean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type m:val="lin"/>
                                          <m:ctrlPr>
                                            <a:rPr lang="it-IT" sz="17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sz="17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  <m:acc>
                                            <m:accPr>
                                              <m:chr m:val="̇"/>
                                              <m:ctrlPr>
                                                <a:rPr lang="it-IT" sz="17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it-IT" sz="17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e>
                                          </m:acc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it-IT" sz="17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sz="17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sz="17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1700" dirty="0" smtClean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18" y="2132495"/>
                <a:ext cx="4244815" cy="7090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844094" y="3765085"/>
                <a:ext cx="1306640" cy="88428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eqArr>
                                      <m:eqArr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/>
                                    </m:eqAr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94" y="3765085"/>
                <a:ext cx="1306640" cy="8842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tangolo 8"/>
          <p:cNvSpPr/>
          <p:nvPr/>
        </p:nvSpPr>
        <p:spPr>
          <a:xfrm>
            <a:off x="288723" y="1172746"/>
            <a:ext cx="8703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250CEC"/>
                </a:solidFill>
              </a:rPr>
              <a:t>Ogasawara</a:t>
            </a:r>
            <a:r>
              <a:rPr lang="it-IT" dirty="0" smtClean="0">
                <a:solidFill>
                  <a:srgbClr val="250CEC"/>
                </a:solidFill>
              </a:rPr>
              <a:t> 1980									De Marzi &amp; </a:t>
            </a:r>
            <a:r>
              <a:rPr lang="it-IT" dirty="0" err="1" smtClean="0">
                <a:solidFill>
                  <a:srgbClr val="250CEC"/>
                </a:solidFill>
              </a:rPr>
              <a:t>Corradini</a:t>
            </a:r>
            <a:r>
              <a:rPr lang="it-IT" dirty="0" smtClean="0">
                <a:solidFill>
                  <a:srgbClr val="250CEC"/>
                </a:solidFill>
              </a:rPr>
              <a:t> 2021</a:t>
            </a:r>
            <a:endParaRPr lang="en-US" dirty="0">
              <a:solidFill>
                <a:srgbClr val="250CE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1112723" y="1685761"/>
                <a:ext cx="2825710" cy="278602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for</m:t>
                          </m:r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it-IT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r>
                                <m:rPr>
                                  <m:nor/>
                                </m:rPr>
                                <a:rPr lang="it-IT" sz="1600"/>
                                <m:t> 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nor/>
                                </m:rPr>
                                <a:rPr lang="it-IT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723" y="1685761"/>
                <a:ext cx="2825710" cy="278602"/>
              </a:xfrm>
              <a:prstGeom prst="rect">
                <a:avLst/>
              </a:prstGeom>
              <a:blipFill>
                <a:blip r:embed="rId5"/>
                <a:stretch>
                  <a:fillRect l="-5184" t="-191111" b="-28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tangolo 15"/>
          <p:cNvSpPr/>
          <p:nvPr/>
        </p:nvSpPr>
        <p:spPr>
          <a:xfrm>
            <a:off x="152664" y="1627558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(1)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66518" y="3144316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(2)</a:t>
            </a:r>
            <a:endParaRPr lang="en-US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/>
              <p:cNvSpPr txBox="1"/>
              <p:nvPr/>
            </p:nvSpPr>
            <p:spPr>
              <a:xfrm>
                <a:off x="1117785" y="3064013"/>
                <a:ext cx="3107133" cy="54925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&lt;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/>
                                          <m:t> 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     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≤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≤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8" name="CasellaDiTes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785" y="3064013"/>
                <a:ext cx="3107133" cy="5492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/>
              <p:cNvSpPr txBox="1"/>
              <p:nvPr/>
            </p:nvSpPr>
            <p:spPr>
              <a:xfrm>
                <a:off x="5763855" y="1548846"/>
                <a:ext cx="2792880" cy="476284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f>
                            <m:f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num>
                            <m:den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den>
                          </m:f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for</m:t>
                          </m:r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it-IT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r>
                                <m:rPr>
                                  <m:nor/>
                                </m:rPr>
                                <a:rPr lang="it-IT" sz="1600"/>
                                <m:t> 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nor/>
                                </m:rPr>
                                <a:rPr lang="it-IT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22" name="CasellaDiTes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855" y="1548846"/>
                <a:ext cx="2792880" cy="4762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tangolo 22"/>
          <p:cNvSpPr/>
          <p:nvPr/>
        </p:nvSpPr>
        <p:spPr>
          <a:xfrm>
            <a:off x="4736581" y="1609651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(1)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750435" y="3147841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(2)</a:t>
            </a:r>
            <a:endParaRPr lang="en-US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/>
              <p:cNvSpPr txBox="1"/>
              <p:nvPr/>
            </p:nvSpPr>
            <p:spPr>
              <a:xfrm>
                <a:off x="5701702" y="3067538"/>
                <a:ext cx="3444084" cy="54925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&lt;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den>
                                    </m:f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/>
                                          <m:t> 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     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den>
                                    </m:f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≤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≤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25" name="CasellaDiTes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702" y="3067538"/>
                <a:ext cx="3444084" cy="549253"/>
              </a:xfrm>
              <a:prstGeom prst="rect">
                <a:avLst/>
              </a:prstGeom>
              <a:blipFill>
                <a:blip r:embed="rId8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ttore diritto 25"/>
          <p:cNvCxnSpPr/>
          <p:nvPr/>
        </p:nvCxnSpPr>
        <p:spPr>
          <a:xfrm>
            <a:off x="118390" y="1542078"/>
            <a:ext cx="8873372" cy="0"/>
          </a:xfrm>
          <a:prstGeom prst="line">
            <a:avLst/>
          </a:prstGeom>
          <a:ln w="12700">
            <a:solidFill>
              <a:srgbClr val="250C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>
            <a:off x="4530174" y="1602507"/>
            <a:ext cx="0" cy="3164756"/>
          </a:xfrm>
          <a:prstGeom prst="line">
            <a:avLst/>
          </a:prstGeom>
          <a:ln w="12700">
            <a:solidFill>
              <a:srgbClr val="250C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/>
              <p:cNvSpPr txBox="1"/>
              <p:nvPr/>
            </p:nvSpPr>
            <p:spPr>
              <a:xfrm>
                <a:off x="2638631" y="3824900"/>
                <a:ext cx="963148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2" name="CasellaDiTes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631" y="3824900"/>
                <a:ext cx="963148" cy="246221"/>
              </a:xfrm>
              <a:prstGeom prst="rect">
                <a:avLst/>
              </a:prstGeom>
              <a:blipFill>
                <a:blip r:embed="rId9"/>
                <a:stretch>
                  <a:fillRect l="-4430" r="-633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/>
              <p:cNvSpPr txBox="1"/>
              <p:nvPr/>
            </p:nvSpPr>
            <p:spPr>
              <a:xfrm>
                <a:off x="2621043" y="4297956"/>
                <a:ext cx="1023164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4" name="CasellaDiTes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043" y="4297956"/>
                <a:ext cx="1023164" cy="246221"/>
              </a:xfrm>
              <a:prstGeom prst="rect">
                <a:avLst/>
              </a:prstGeom>
              <a:blipFill>
                <a:blip r:embed="rId10"/>
                <a:stretch>
                  <a:fillRect l="-3571" r="-595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/>
              <p:cNvSpPr txBox="1"/>
              <p:nvPr/>
            </p:nvSpPr>
            <p:spPr>
              <a:xfrm>
                <a:off x="5617109" y="3764786"/>
                <a:ext cx="1306640" cy="88428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eqArr>
                                      <m:eqArr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/>
                                    </m:eqAr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28" name="CasellaDiTes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109" y="3764786"/>
                <a:ext cx="1306640" cy="884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/>
              <p:cNvSpPr txBox="1"/>
              <p:nvPr/>
            </p:nvSpPr>
            <p:spPr>
              <a:xfrm>
                <a:off x="7411646" y="3824601"/>
                <a:ext cx="963148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29" name="CasellaDiTesto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1646" y="3824601"/>
                <a:ext cx="963148" cy="246221"/>
              </a:xfrm>
              <a:prstGeom prst="rect">
                <a:avLst/>
              </a:prstGeom>
              <a:blipFill>
                <a:blip r:embed="rId12"/>
                <a:stretch>
                  <a:fillRect l="-4430" r="-633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/>
              <p:cNvSpPr txBox="1"/>
              <p:nvPr/>
            </p:nvSpPr>
            <p:spPr>
              <a:xfrm>
                <a:off x="7394058" y="4297657"/>
                <a:ext cx="1023164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0" name="CasellaDiTesto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4058" y="4297657"/>
                <a:ext cx="1023164" cy="246221"/>
              </a:xfrm>
              <a:prstGeom prst="rect">
                <a:avLst/>
              </a:prstGeom>
              <a:blipFill>
                <a:blip r:embed="rId13"/>
                <a:stretch>
                  <a:fillRect l="-3571" r="-595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/>
              <p:cNvSpPr txBox="1"/>
              <p:nvPr/>
            </p:nvSpPr>
            <p:spPr>
              <a:xfrm>
                <a:off x="4742192" y="2192505"/>
                <a:ext cx="4330866" cy="58830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1700" b="0" i="1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it-IT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lang="it-IT" sz="17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it-IT" sz="1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7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sz="17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d>
                        <m:dPr>
                          <m:ctrlPr>
                            <a:rPr lang="it-IT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it-IT" sz="17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it-IT" sz="17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it-IT" sz="17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it-IT" sz="17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7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it-IT" sz="1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17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it-IT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̇"/>
                                              <m:ctrlPr>
                                                <a:rPr lang="it-IT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it-IT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sz="17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1700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it-IT" sz="17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700" dirty="0" smtClean="0"/>
              </a:p>
            </p:txBody>
          </p:sp>
        </mc:Choice>
        <mc:Fallback xmlns="">
          <p:sp>
            <p:nvSpPr>
              <p:cNvPr id="31" name="CasellaDiTesto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192" y="2192505"/>
                <a:ext cx="4330866" cy="58830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964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Magnetization</a:t>
            </a:r>
            <a:r>
              <a:rPr lang="it-IT" dirty="0" smtClean="0"/>
              <a:t> </a:t>
            </a:r>
            <a:r>
              <a:rPr lang="it-IT" dirty="0" err="1" smtClean="0"/>
              <a:t>Losses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12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07818" y="827190"/>
            <a:ext cx="8703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Magnetization</a:t>
            </a:r>
            <a:r>
              <a:rPr lang="it-IT" dirty="0" smtClean="0"/>
              <a:t> </a:t>
            </a:r>
            <a:r>
              <a:rPr lang="it-IT" dirty="0" err="1" smtClean="0"/>
              <a:t>losses</a:t>
            </a:r>
            <a:r>
              <a:rPr lang="it-IT" dirty="0" smtClean="0"/>
              <a:t> per </a:t>
            </a:r>
            <a:r>
              <a:rPr lang="it-IT" dirty="0" err="1" smtClean="0"/>
              <a:t>unit</a:t>
            </a:r>
            <a:r>
              <a:rPr lang="it-IT" dirty="0" smtClean="0"/>
              <a:t> volume </a:t>
            </a:r>
            <a:r>
              <a:rPr lang="it-IT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it-IT" i="1" baseline="-25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it-IT" dirty="0" smtClean="0">
                <a:latin typeface="+mj-lt"/>
                <a:ea typeface="Cambria" panose="02040503050406030204" pitchFamily="18" charset="0"/>
              </a:rPr>
              <a:t>: </a:t>
            </a:r>
            <a:r>
              <a:rPr lang="it-IT" dirty="0" err="1" smtClean="0">
                <a:latin typeface="+mj-lt"/>
                <a:ea typeface="Cambria" panose="02040503050406030204" pitchFamily="18" charset="0"/>
              </a:rPr>
              <a:t>analytical</a:t>
            </a:r>
            <a:r>
              <a:rPr lang="it-IT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it-IT" dirty="0" err="1" smtClean="0">
                <a:latin typeface="+mj-lt"/>
                <a:ea typeface="Cambria" panose="02040503050406030204" pitchFamily="18" charset="0"/>
              </a:rPr>
              <a:t>solution</a:t>
            </a:r>
            <a:r>
              <a:rPr lang="it-IT" dirty="0" smtClean="0">
                <a:latin typeface="+mj-lt"/>
                <a:ea typeface="Cambria" panose="02040503050406030204" pitchFamily="18" charset="0"/>
              </a:rPr>
              <a:t> for </a:t>
            </a:r>
            <a:r>
              <a:rPr lang="it-IT" dirty="0" err="1" smtClean="0">
                <a:latin typeface="+mj-lt"/>
                <a:ea typeface="Cambria" panose="02040503050406030204" pitchFamily="18" charset="0"/>
              </a:rPr>
              <a:t>ramping</a:t>
            </a:r>
            <a:r>
              <a:rPr lang="it-IT" dirty="0" smtClean="0">
                <a:latin typeface="+mj-lt"/>
                <a:ea typeface="Cambria" panose="02040503050406030204" pitchFamily="18" charset="0"/>
              </a:rPr>
              <a:t>-up </a:t>
            </a:r>
            <a:r>
              <a:rPr lang="it-IT" dirty="0" err="1" smtClean="0">
                <a:latin typeface="+mj-lt"/>
                <a:ea typeface="Cambria" panose="02040503050406030204" pitchFamily="18" charset="0"/>
              </a:rPr>
              <a:t>field</a:t>
            </a:r>
            <a:endParaRPr lang="en-US" i="1" baseline="-25000" dirty="0">
              <a:latin typeface="+mj-lt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865799" y="2071129"/>
                <a:ext cx="2286459" cy="597664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acc>
                        <m:accPr>
                          <m:chr m:val="̇"/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acc>
                                <m:accPr>
                                  <m:chr m:val="̇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99" y="2071129"/>
                <a:ext cx="2286459" cy="597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844094" y="3672877"/>
                <a:ext cx="2083263" cy="88428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       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94" y="3672877"/>
                <a:ext cx="2083263" cy="8842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tangolo 8"/>
          <p:cNvSpPr/>
          <p:nvPr/>
        </p:nvSpPr>
        <p:spPr>
          <a:xfrm>
            <a:off x="288723" y="1172746"/>
            <a:ext cx="8703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250CEC"/>
                </a:solidFill>
              </a:rPr>
              <a:t>Ogasawara</a:t>
            </a:r>
            <a:r>
              <a:rPr lang="it-IT" dirty="0" smtClean="0">
                <a:solidFill>
                  <a:srgbClr val="250CEC"/>
                </a:solidFill>
              </a:rPr>
              <a:t> 1980									De Marzi &amp; </a:t>
            </a:r>
            <a:r>
              <a:rPr lang="it-IT" dirty="0" err="1" smtClean="0">
                <a:solidFill>
                  <a:srgbClr val="250CEC"/>
                </a:solidFill>
              </a:rPr>
              <a:t>Corradini</a:t>
            </a:r>
            <a:r>
              <a:rPr lang="it-IT" dirty="0" smtClean="0">
                <a:solidFill>
                  <a:srgbClr val="250CEC"/>
                </a:solidFill>
              </a:rPr>
              <a:t> 2021</a:t>
            </a:r>
            <a:endParaRPr lang="en-US" dirty="0">
              <a:solidFill>
                <a:srgbClr val="250CE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1112723" y="1685761"/>
                <a:ext cx="2825710" cy="278602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for</m:t>
                          </m:r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it-IT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r>
                                <m:rPr>
                                  <m:nor/>
                                </m:rPr>
                                <a:rPr lang="it-IT" sz="1600"/>
                                <m:t> 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nor/>
                                </m:rPr>
                                <a:rPr lang="it-IT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723" y="1685761"/>
                <a:ext cx="2825710" cy="278602"/>
              </a:xfrm>
              <a:prstGeom prst="rect">
                <a:avLst/>
              </a:prstGeom>
              <a:blipFill>
                <a:blip r:embed="rId5"/>
                <a:stretch>
                  <a:fillRect l="-5184" t="-191111" b="-28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tangolo 15"/>
          <p:cNvSpPr/>
          <p:nvPr/>
        </p:nvSpPr>
        <p:spPr>
          <a:xfrm>
            <a:off x="152664" y="1627558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(1)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66518" y="2975268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(2)</a:t>
            </a:r>
            <a:endParaRPr lang="en-US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/>
              <p:cNvSpPr txBox="1"/>
              <p:nvPr/>
            </p:nvSpPr>
            <p:spPr>
              <a:xfrm>
                <a:off x="1117785" y="2894965"/>
                <a:ext cx="3107133" cy="54925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&lt;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/>
                                          <m:t> 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     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≤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≤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8" name="CasellaDiTes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785" y="2894965"/>
                <a:ext cx="3107133" cy="549253"/>
              </a:xfrm>
              <a:prstGeom prst="rect">
                <a:avLst/>
              </a:prstGeom>
              <a:blipFill>
                <a:blip r:embed="rId6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/>
              <p:cNvSpPr txBox="1"/>
              <p:nvPr/>
            </p:nvSpPr>
            <p:spPr>
              <a:xfrm>
                <a:off x="4712931" y="2013188"/>
                <a:ext cx="4032964" cy="714298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type m:val="lin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acc>
                                <m:accPr>
                                  <m:chr m:val="̇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  <m:acc>
                                        <m:accPr>
                                          <m:chr m:val="̇"/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acc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den>
                                  </m:f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20" name="CasellaDiTes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931" y="2013188"/>
                <a:ext cx="4032964" cy="7142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/>
              <p:cNvSpPr txBox="1"/>
              <p:nvPr/>
            </p:nvSpPr>
            <p:spPr>
              <a:xfrm>
                <a:off x="5763855" y="1548846"/>
                <a:ext cx="2792880" cy="476284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f>
                            <m:f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num>
                            <m:den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den>
                          </m:f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for</m:t>
                          </m:r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it-IT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r>
                                <m:rPr>
                                  <m:nor/>
                                </m:rPr>
                                <a:rPr lang="it-IT" sz="1600"/>
                                <m:t> 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nor/>
                                </m:rPr>
                                <a:rPr lang="it-IT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22" name="CasellaDiTes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855" y="1548846"/>
                <a:ext cx="2792880" cy="4762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tangolo 22"/>
          <p:cNvSpPr/>
          <p:nvPr/>
        </p:nvSpPr>
        <p:spPr>
          <a:xfrm>
            <a:off x="4736581" y="1609651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(1)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750435" y="2978793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(2)</a:t>
            </a:r>
            <a:endParaRPr lang="en-US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/>
              <p:cNvSpPr txBox="1"/>
              <p:nvPr/>
            </p:nvSpPr>
            <p:spPr>
              <a:xfrm>
                <a:off x="5701702" y="2898490"/>
                <a:ext cx="3444084" cy="54925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&lt;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den>
                                    </m:f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/>
                                          <m:t> 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     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den>
                                    </m:f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≤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≤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25" name="CasellaDiTes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702" y="2898490"/>
                <a:ext cx="3444084" cy="5492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ttore diritto 25"/>
          <p:cNvCxnSpPr/>
          <p:nvPr/>
        </p:nvCxnSpPr>
        <p:spPr>
          <a:xfrm>
            <a:off x="118390" y="1542078"/>
            <a:ext cx="8873372" cy="0"/>
          </a:xfrm>
          <a:prstGeom prst="line">
            <a:avLst/>
          </a:prstGeom>
          <a:ln w="12700">
            <a:solidFill>
              <a:srgbClr val="250C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>
            <a:off x="4530174" y="1602507"/>
            <a:ext cx="0" cy="3164756"/>
          </a:xfrm>
          <a:prstGeom prst="line">
            <a:avLst/>
          </a:prstGeom>
          <a:ln w="12700">
            <a:solidFill>
              <a:srgbClr val="250C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/>
              <p:cNvSpPr txBox="1"/>
              <p:nvPr/>
            </p:nvSpPr>
            <p:spPr>
              <a:xfrm>
                <a:off x="3122723" y="3732692"/>
                <a:ext cx="963148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2" name="CasellaDiTes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723" y="3732692"/>
                <a:ext cx="963148" cy="246221"/>
              </a:xfrm>
              <a:prstGeom prst="rect">
                <a:avLst/>
              </a:prstGeom>
              <a:blipFill>
                <a:blip r:embed="rId10"/>
                <a:stretch>
                  <a:fillRect l="-3797" r="-633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/>
              <p:cNvSpPr txBox="1"/>
              <p:nvPr/>
            </p:nvSpPr>
            <p:spPr>
              <a:xfrm>
                <a:off x="3112819" y="4144276"/>
                <a:ext cx="1023164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4" name="CasellaDiTes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819" y="4144276"/>
                <a:ext cx="1023164" cy="246221"/>
              </a:xfrm>
              <a:prstGeom prst="rect">
                <a:avLst/>
              </a:prstGeom>
              <a:blipFill>
                <a:blip r:embed="rId11"/>
                <a:stretch>
                  <a:fillRect l="-3593" r="-1198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/>
              <p:cNvSpPr txBox="1"/>
              <p:nvPr/>
            </p:nvSpPr>
            <p:spPr>
              <a:xfrm>
                <a:off x="5252643" y="3667848"/>
                <a:ext cx="2083263" cy="88428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       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5" name="CasellaDiTes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643" y="3667848"/>
                <a:ext cx="2083263" cy="8842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/>
              <p:cNvSpPr txBox="1"/>
              <p:nvPr/>
            </p:nvSpPr>
            <p:spPr>
              <a:xfrm>
                <a:off x="7531272" y="3727663"/>
                <a:ext cx="963148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6" name="CasellaDiTes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1272" y="3727663"/>
                <a:ext cx="963148" cy="246221"/>
              </a:xfrm>
              <a:prstGeom prst="rect">
                <a:avLst/>
              </a:prstGeom>
              <a:blipFill>
                <a:blip r:embed="rId13"/>
                <a:stretch>
                  <a:fillRect l="-3797" r="-633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/>
              <p:cNvSpPr txBox="1"/>
              <p:nvPr/>
            </p:nvSpPr>
            <p:spPr>
              <a:xfrm>
                <a:off x="7521368" y="4139247"/>
                <a:ext cx="1023164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7" name="CasellaDiTes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368" y="4139247"/>
                <a:ext cx="1023164" cy="246221"/>
              </a:xfrm>
              <a:prstGeom prst="rect">
                <a:avLst/>
              </a:prstGeom>
              <a:blipFill>
                <a:blip r:embed="rId14"/>
                <a:stretch>
                  <a:fillRect l="-3571" r="-595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/>
          <p:cNvSpPr/>
          <p:nvPr/>
        </p:nvSpPr>
        <p:spPr>
          <a:xfrm>
            <a:off x="110707" y="1196522"/>
            <a:ext cx="8964137" cy="3510312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2908630" y="1220298"/>
                <a:ext cx="2331087" cy="92384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630" y="1220298"/>
                <a:ext cx="2331087" cy="9238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/>
              <p:cNvSpPr txBox="1"/>
              <p:nvPr/>
            </p:nvSpPr>
            <p:spPr>
              <a:xfrm>
                <a:off x="1477382" y="2272885"/>
                <a:ext cx="6110134" cy="1387175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{"/>
                          <m:endChr m:val="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num>
                                  <m:den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it-IT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sub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𝑙𝑛</m:t>
                                </m:r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  <m:t>1+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𝛽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lang="it-IT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it-IT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it-IT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</m:e>
                                        </m:d>
                                      </m:num>
                                      <m:den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  <m:t>1+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𝛽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den>
                                    </m:f>
                                  </m:e>
                                </m:d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num>
                                  <m:den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𝑙𝑛</m:t>
                                </m:r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  <m:t>1+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𝛽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num>
                                      <m:den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i="1">
                                                <a:latin typeface="Cambria Math" panose="02040503050406030204" pitchFamily="18" charset="0"/>
                                              </a:rPr>
                                              <m:t>1+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𝛽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i="1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den>
                                    </m:f>
                                  </m:e>
                                </m:d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28" name="CasellaDiTes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382" y="2272885"/>
                <a:ext cx="6110134" cy="13871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sellaDiTesto 28"/>
              <p:cNvSpPr txBox="1"/>
              <p:nvPr/>
            </p:nvSpPr>
            <p:spPr>
              <a:xfrm>
                <a:off x="1041379" y="4237939"/>
                <a:ext cx="6493113" cy="59452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+1;   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it-IT" sz="1200" i="1"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it-IT" sz="1200" i="1"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;   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=−1−</m:t>
                      </m:r>
                      <m:f>
                        <m:f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num>
                        <m:den>
                          <m:sSub>
                            <m:sSub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00" dirty="0"/>
              </a:p>
              <a:p>
                <a:endParaRPr lang="en-US" sz="1200" dirty="0" smtClean="0"/>
              </a:p>
            </p:txBody>
          </p:sp>
        </mc:Choice>
        <mc:Fallback>
          <p:sp>
            <p:nvSpPr>
              <p:cNvPr id="29" name="CasellaDiTesto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379" y="4237939"/>
                <a:ext cx="6493113" cy="594522"/>
              </a:xfrm>
              <a:prstGeom prst="rect">
                <a:avLst/>
              </a:prstGeom>
              <a:blipFill>
                <a:blip r:embed="rId17"/>
                <a:stretch>
                  <a:fillRect t="-52041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ttangolo 37"/>
          <p:cNvSpPr/>
          <p:nvPr/>
        </p:nvSpPr>
        <p:spPr>
          <a:xfrm>
            <a:off x="8136545" y="2430483"/>
            <a:ext cx="9317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Case (1)</a:t>
            </a:r>
          </a:p>
          <a:p>
            <a:endParaRPr lang="it-IT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it-IT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</a:rPr>
              <a:t>Case </a:t>
            </a:r>
            <a:r>
              <a:rPr lang="it-IT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(2)</a:t>
            </a:r>
            <a:endParaRPr lang="en-US" sz="1600" i="1" baseline="-2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65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Dynamic</a:t>
            </a:r>
            <a:r>
              <a:rPr lang="it-IT" dirty="0" smtClean="0"/>
              <a:t> </a:t>
            </a:r>
            <a:r>
              <a:rPr lang="it-IT" dirty="0" err="1" smtClean="0"/>
              <a:t>Resistance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13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07818" y="827190"/>
            <a:ext cx="878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Resistive </a:t>
            </a:r>
            <a:r>
              <a:rPr lang="it-IT" dirty="0" err="1" smtClean="0"/>
              <a:t>voltage</a:t>
            </a:r>
            <a:r>
              <a:rPr lang="it-IT" dirty="0" smtClean="0"/>
              <a:t> per </a:t>
            </a:r>
            <a:r>
              <a:rPr lang="it-IT" dirty="0" err="1" smtClean="0"/>
              <a:t>unit</a:t>
            </a:r>
            <a:r>
              <a:rPr lang="it-IT" dirty="0" smtClean="0"/>
              <a:t> </a:t>
            </a:r>
            <a:r>
              <a:rPr lang="it-IT" dirty="0" err="1" smtClean="0"/>
              <a:t>length</a:t>
            </a:r>
            <a:r>
              <a:rPr lang="it-IT" dirty="0" smtClean="0"/>
              <a:t>, </a:t>
            </a:r>
            <a:r>
              <a:rPr lang="it-IT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it-IT" i="1" baseline="-25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it-IT" dirty="0" smtClean="0">
                <a:latin typeface="+mj-lt"/>
                <a:ea typeface="Cambria" panose="02040503050406030204" pitchFamily="18" charset="0"/>
              </a:rPr>
              <a:t>, due to </a:t>
            </a:r>
            <a:r>
              <a:rPr lang="it-IT" dirty="0" err="1" smtClean="0">
                <a:latin typeface="+mj-lt"/>
                <a:ea typeface="Cambria" panose="02040503050406030204" pitchFamily="18" charset="0"/>
              </a:rPr>
              <a:t>dynamic</a:t>
            </a:r>
            <a:r>
              <a:rPr lang="it-IT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it-IT" dirty="0" err="1" smtClean="0">
                <a:latin typeface="+mj-lt"/>
                <a:ea typeface="Cambria" panose="02040503050406030204" pitchFamily="18" charset="0"/>
              </a:rPr>
              <a:t>resistance</a:t>
            </a:r>
            <a:endParaRPr lang="en-US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844094" y="2187449"/>
                <a:ext cx="2633285" cy="489749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17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sz="17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7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17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̇"/>
                          <m:ctrlPr>
                            <a:rPr lang="it-IT" sz="17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sSup>
                        <m:sSupPr>
                          <m:ctrlPr>
                            <a:rPr lang="en-US" sz="17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7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type m:val="lin"/>
                                  <m:ctrlPr>
                                    <a:rPr lang="it-IT" sz="17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it-IT" sz="17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17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7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it-IT" sz="17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700" dirty="0" smtClean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94" y="2187449"/>
                <a:ext cx="2633285" cy="4897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0" y="3546970"/>
                <a:ext cx="4094582" cy="1109856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eqArr>
                                      <m:eqArr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/>
                                    </m:eqArr>
                                  </m:sub>
                                </m:sSub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it-IT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num>
                                      <m:den>
                                        <m:d>
                                          <m:d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type m:val="lin"/>
                                                <m:ctrlPr>
                                                  <a:rPr lang="it-IT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it-IT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𝜏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it-IT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it-IT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it-IT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e>
                                        </m:d>
                                        <m:d>
                                          <m:d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type m:val="lin"/>
                                                <m:ctrlP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it-IT" sz="160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∆</m:t>
                                                </m:r>
                                                <m:r>
                                                  <a:rPr lang="it-IT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𝐵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it-IT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it-IT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𝐵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it-IT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𝑝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e>
                                        </m:d>
                                      </m:den>
                                    </m:f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46970"/>
                <a:ext cx="4094582" cy="11098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tangolo 8"/>
          <p:cNvSpPr/>
          <p:nvPr/>
        </p:nvSpPr>
        <p:spPr>
          <a:xfrm>
            <a:off x="288723" y="1172746"/>
            <a:ext cx="8703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250CEC"/>
                </a:solidFill>
              </a:rPr>
              <a:t>Ogasawara</a:t>
            </a:r>
            <a:r>
              <a:rPr lang="it-IT" dirty="0" smtClean="0">
                <a:solidFill>
                  <a:srgbClr val="250CEC"/>
                </a:solidFill>
              </a:rPr>
              <a:t> 1980									De Marzi &amp; </a:t>
            </a:r>
            <a:r>
              <a:rPr lang="it-IT" dirty="0" err="1" smtClean="0">
                <a:solidFill>
                  <a:srgbClr val="250CEC"/>
                </a:solidFill>
              </a:rPr>
              <a:t>Corradini</a:t>
            </a:r>
            <a:r>
              <a:rPr lang="it-IT" dirty="0" smtClean="0">
                <a:solidFill>
                  <a:srgbClr val="250CEC"/>
                </a:solidFill>
              </a:rPr>
              <a:t> 2021</a:t>
            </a:r>
            <a:endParaRPr lang="en-US" dirty="0">
              <a:solidFill>
                <a:srgbClr val="250CE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1112723" y="1685761"/>
                <a:ext cx="2825710" cy="278602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for</m:t>
                          </m:r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it-IT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r>
                                <m:rPr>
                                  <m:nor/>
                                </m:rPr>
                                <a:rPr lang="it-IT" sz="1600"/>
                                <m:t> 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nor/>
                                </m:rPr>
                                <a:rPr lang="it-IT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723" y="1685761"/>
                <a:ext cx="2825710" cy="278602"/>
              </a:xfrm>
              <a:prstGeom prst="rect">
                <a:avLst/>
              </a:prstGeom>
              <a:blipFill>
                <a:blip r:embed="rId5"/>
                <a:stretch>
                  <a:fillRect l="-5184" t="-191111" b="-28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tangolo 15"/>
          <p:cNvSpPr/>
          <p:nvPr/>
        </p:nvSpPr>
        <p:spPr>
          <a:xfrm>
            <a:off x="152664" y="1627558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(1)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66518" y="2967584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(2)</a:t>
            </a:r>
            <a:endParaRPr lang="en-US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/>
              <p:cNvSpPr txBox="1"/>
              <p:nvPr/>
            </p:nvSpPr>
            <p:spPr>
              <a:xfrm>
                <a:off x="1117785" y="2887281"/>
                <a:ext cx="3107133" cy="54925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&lt;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/>
                                          <m:t> 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     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≤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≤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8" name="CasellaDiTes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785" y="2887281"/>
                <a:ext cx="3107133" cy="5492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/>
              <p:cNvSpPr txBox="1"/>
              <p:nvPr/>
            </p:nvSpPr>
            <p:spPr>
              <a:xfrm>
                <a:off x="5763855" y="1548846"/>
                <a:ext cx="2792880" cy="476284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f>
                            <m:f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num>
                            <m:den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den>
                          </m:f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for</m:t>
                          </m:r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it-IT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r>
                                <m:rPr>
                                  <m:nor/>
                                </m:rPr>
                                <a:rPr lang="it-IT" sz="1600"/>
                                <m:t> 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nor/>
                                </m:rPr>
                                <a:rPr lang="it-IT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22" name="CasellaDiTes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855" y="1548846"/>
                <a:ext cx="2792880" cy="4762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tangolo 22"/>
          <p:cNvSpPr/>
          <p:nvPr/>
        </p:nvSpPr>
        <p:spPr>
          <a:xfrm>
            <a:off x="4736581" y="1609651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(1)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750435" y="2971109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(2)</a:t>
            </a:r>
            <a:endParaRPr lang="en-US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/>
              <p:cNvSpPr txBox="1"/>
              <p:nvPr/>
            </p:nvSpPr>
            <p:spPr>
              <a:xfrm>
                <a:off x="5701702" y="2890806"/>
                <a:ext cx="3444084" cy="54925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&lt;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den>
                                    </m:f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/>
                                          <m:t> 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     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den>
                                    </m:f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≤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≤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25" name="CasellaDiTes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702" y="2890806"/>
                <a:ext cx="3444084" cy="549253"/>
              </a:xfrm>
              <a:prstGeom prst="rect">
                <a:avLst/>
              </a:prstGeom>
              <a:blipFill>
                <a:blip r:embed="rId8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ttore diritto 25"/>
          <p:cNvCxnSpPr/>
          <p:nvPr/>
        </p:nvCxnSpPr>
        <p:spPr>
          <a:xfrm>
            <a:off x="118390" y="1542078"/>
            <a:ext cx="8873372" cy="0"/>
          </a:xfrm>
          <a:prstGeom prst="line">
            <a:avLst/>
          </a:prstGeom>
          <a:ln w="12700">
            <a:solidFill>
              <a:srgbClr val="250C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>
            <a:off x="4530174" y="1602507"/>
            <a:ext cx="0" cy="3164756"/>
          </a:xfrm>
          <a:prstGeom prst="line">
            <a:avLst/>
          </a:prstGeom>
          <a:ln w="12700">
            <a:solidFill>
              <a:srgbClr val="250C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/>
              <p:cNvSpPr txBox="1"/>
              <p:nvPr/>
            </p:nvSpPr>
            <p:spPr>
              <a:xfrm>
                <a:off x="4067855" y="3740376"/>
                <a:ext cx="963148" cy="246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2" name="CasellaDiTes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855" y="3740376"/>
                <a:ext cx="963148" cy="246221"/>
              </a:xfrm>
              <a:prstGeom prst="rect">
                <a:avLst/>
              </a:prstGeom>
              <a:blipFill>
                <a:blip r:embed="rId9"/>
                <a:stretch>
                  <a:fillRect l="-3125" b="-14286"/>
                </a:stretch>
              </a:blipFill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/>
              <p:cNvSpPr txBox="1"/>
              <p:nvPr/>
            </p:nvSpPr>
            <p:spPr>
              <a:xfrm>
                <a:off x="4035637" y="4213432"/>
                <a:ext cx="995366" cy="246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4" name="CasellaDiTes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637" y="4213432"/>
                <a:ext cx="995366" cy="246221"/>
              </a:xfrm>
              <a:prstGeom prst="rect">
                <a:avLst/>
              </a:prstGeom>
              <a:blipFill>
                <a:blip r:embed="rId10"/>
                <a:stretch>
                  <a:fillRect l="-3636" r="-1818" b="-11628"/>
                </a:stretch>
              </a:blipFill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/>
              <p:cNvSpPr txBox="1"/>
              <p:nvPr/>
            </p:nvSpPr>
            <p:spPr>
              <a:xfrm>
                <a:off x="5270078" y="2186606"/>
                <a:ext cx="2573140" cy="489749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17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it-IT" sz="17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7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17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̇"/>
                          <m:ctrlPr>
                            <a:rPr lang="it-IT" sz="17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7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it-IT" sz="1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70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type m:val="lin"/>
                              <m:ctrlPr>
                                <a:rPr lang="it-IT" sz="17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it-IT" sz="1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7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sz="17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700" dirty="0" smtClean="0"/>
              </a:p>
            </p:txBody>
          </p:sp>
        </mc:Choice>
        <mc:Fallback xmlns="">
          <p:sp>
            <p:nvSpPr>
              <p:cNvPr id="33" name="CasellaDiTes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078" y="2186606"/>
                <a:ext cx="2573140" cy="48974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/>
              <p:cNvSpPr txBox="1"/>
              <p:nvPr/>
            </p:nvSpPr>
            <p:spPr>
              <a:xfrm>
                <a:off x="4945756" y="3546970"/>
                <a:ext cx="4224490" cy="1109856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eqArr>
                                      <m:eqArr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/>
                                    </m:eqArr>
                                  </m:sub>
                                </m:sSub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                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it-IT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f>
                                          <m:fPr>
                                            <m:type m:val="lin"/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d>
                                              <m:dPr>
                                                <m:ctrlP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den>
                                        </m:f>
                                      </m:num>
                                      <m:den>
                                        <m:d>
                                          <m:d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type m:val="lin"/>
                                                <m:ctrlPr>
                                                  <a:rPr lang="it-IT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it-IT" sz="16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𝜏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it-IT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it-IT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it-IT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e>
                                        </m:d>
                                        <m:d>
                                          <m:d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type m:val="lin"/>
                                                <m:ctrlP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d>
                                                  <m:dPr>
                                                    <m:begChr m:val="|"/>
                                                    <m:endChr m:val="|"/>
                                                    <m:ctrlPr>
                                                      <a:rPr lang="it-IT" sz="160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it-IT" sz="16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∆</m:t>
                                                    </m:r>
                                                    <m:r>
                                                      <a:rPr lang="it-IT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𝐵</m:t>
                                                    </m:r>
                                                  </m:e>
                                                </m:d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it-IT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it-IT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𝐵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it-IT" sz="1600" b="0" i="1" smtClean="0">
                                                        <a:latin typeface="Cambria Math" panose="02040503050406030204" pitchFamily="18" charset="0"/>
                                                      </a:rPr>
                                                      <m:t>𝑝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e>
                                        </m:d>
                                      </m:den>
                                    </m:f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5" name="CasellaDiTes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756" y="3546970"/>
                <a:ext cx="4224490" cy="110985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480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Losses</a:t>
            </a:r>
            <a:r>
              <a:rPr lang="it-IT" dirty="0" smtClean="0"/>
              <a:t> due to </a:t>
            </a:r>
            <a:r>
              <a:rPr lang="it-IT" dirty="0" err="1" smtClean="0"/>
              <a:t>Dynamic</a:t>
            </a:r>
            <a:r>
              <a:rPr lang="it-IT" dirty="0" smtClean="0"/>
              <a:t> </a:t>
            </a:r>
            <a:r>
              <a:rPr lang="it-IT" dirty="0" err="1" smtClean="0"/>
              <a:t>Resistance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14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07818" y="827190"/>
            <a:ext cx="8703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Dynamic</a:t>
            </a:r>
            <a:r>
              <a:rPr lang="it-IT" dirty="0" smtClean="0"/>
              <a:t> </a:t>
            </a:r>
            <a:r>
              <a:rPr lang="it-IT" dirty="0" err="1" smtClean="0"/>
              <a:t>resistance</a:t>
            </a:r>
            <a:r>
              <a:rPr lang="it-IT" dirty="0" smtClean="0"/>
              <a:t> </a:t>
            </a:r>
            <a:r>
              <a:rPr lang="it-IT" dirty="0" err="1" smtClean="0"/>
              <a:t>losses</a:t>
            </a:r>
            <a:r>
              <a:rPr lang="it-IT" dirty="0" smtClean="0"/>
              <a:t> per </a:t>
            </a:r>
            <a:r>
              <a:rPr lang="it-IT" dirty="0" err="1" smtClean="0"/>
              <a:t>unit</a:t>
            </a:r>
            <a:r>
              <a:rPr lang="it-IT" dirty="0" smtClean="0"/>
              <a:t> volume </a:t>
            </a:r>
            <a:r>
              <a:rPr lang="it-IT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it-IT" i="1" baseline="-25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it-IT" dirty="0"/>
              <a:t>: </a:t>
            </a:r>
            <a:r>
              <a:rPr lang="it-IT" dirty="0" err="1"/>
              <a:t>analytical</a:t>
            </a:r>
            <a:r>
              <a:rPr lang="it-IT" dirty="0"/>
              <a:t> </a:t>
            </a:r>
            <a:r>
              <a:rPr lang="it-IT" dirty="0" err="1"/>
              <a:t>solution</a:t>
            </a:r>
            <a:r>
              <a:rPr lang="it-IT" dirty="0"/>
              <a:t> for </a:t>
            </a:r>
            <a:r>
              <a:rPr lang="it-IT" dirty="0" err="1"/>
              <a:t>ramping</a:t>
            </a:r>
            <a:r>
              <a:rPr lang="it-IT" dirty="0"/>
              <a:t>-up</a:t>
            </a:r>
            <a:r>
              <a:rPr lang="it-IT" dirty="0" smtClean="0">
                <a:latin typeface="+mj-lt"/>
                <a:ea typeface="Cambria" panose="02040503050406030204" pitchFamily="18" charset="0"/>
              </a:rPr>
              <a:t> </a:t>
            </a:r>
            <a:r>
              <a:rPr lang="it-IT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field</a:t>
            </a:r>
            <a:endParaRPr lang="en-US" i="1" baseline="-2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865799" y="2071129"/>
                <a:ext cx="2286459" cy="597664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acc>
                        <m:accPr>
                          <m:chr m:val="̇"/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acc>
                                <m:accPr>
                                  <m:chr m:val="̇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99" y="2071129"/>
                <a:ext cx="2286459" cy="597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844094" y="3672877"/>
                <a:ext cx="2083263" cy="88428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       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94" y="3672877"/>
                <a:ext cx="2083263" cy="8842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tangolo 8"/>
          <p:cNvSpPr/>
          <p:nvPr/>
        </p:nvSpPr>
        <p:spPr>
          <a:xfrm>
            <a:off x="288723" y="1172746"/>
            <a:ext cx="8703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250CEC"/>
                </a:solidFill>
              </a:rPr>
              <a:t>Ogasawara</a:t>
            </a:r>
            <a:r>
              <a:rPr lang="it-IT" dirty="0" smtClean="0">
                <a:solidFill>
                  <a:srgbClr val="250CEC"/>
                </a:solidFill>
              </a:rPr>
              <a:t> 1980									De Marzi &amp; </a:t>
            </a:r>
            <a:r>
              <a:rPr lang="it-IT" dirty="0" err="1" smtClean="0">
                <a:solidFill>
                  <a:srgbClr val="250CEC"/>
                </a:solidFill>
              </a:rPr>
              <a:t>Corradini</a:t>
            </a:r>
            <a:r>
              <a:rPr lang="it-IT" dirty="0" smtClean="0">
                <a:solidFill>
                  <a:srgbClr val="250CEC"/>
                </a:solidFill>
              </a:rPr>
              <a:t> 2021</a:t>
            </a:r>
            <a:endParaRPr lang="en-US" dirty="0">
              <a:solidFill>
                <a:srgbClr val="250CE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1112723" y="1685761"/>
                <a:ext cx="2825710" cy="278602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for</m:t>
                          </m:r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it-IT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r>
                                <m:rPr>
                                  <m:nor/>
                                </m:rPr>
                                <a:rPr lang="it-IT" sz="1600"/>
                                <m:t> 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nor/>
                                </m:rPr>
                                <a:rPr lang="it-IT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723" y="1685761"/>
                <a:ext cx="2825710" cy="278602"/>
              </a:xfrm>
              <a:prstGeom prst="rect">
                <a:avLst/>
              </a:prstGeom>
              <a:blipFill>
                <a:blip r:embed="rId5"/>
                <a:stretch>
                  <a:fillRect l="-5184" t="-191111" b="-28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tangolo 15"/>
          <p:cNvSpPr/>
          <p:nvPr/>
        </p:nvSpPr>
        <p:spPr>
          <a:xfrm>
            <a:off x="152664" y="1627558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(1)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66518" y="2975268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(2)</a:t>
            </a:r>
            <a:endParaRPr lang="en-US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/>
              <p:cNvSpPr txBox="1"/>
              <p:nvPr/>
            </p:nvSpPr>
            <p:spPr>
              <a:xfrm>
                <a:off x="1117785" y="2894965"/>
                <a:ext cx="3107133" cy="54925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&lt;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/>
                                          <m:t> 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     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≤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≤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8" name="CasellaDiTes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785" y="2894965"/>
                <a:ext cx="3107133" cy="549253"/>
              </a:xfrm>
              <a:prstGeom prst="rect">
                <a:avLst/>
              </a:prstGeom>
              <a:blipFill>
                <a:blip r:embed="rId6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/>
              <p:cNvSpPr txBox="1"/>
              <p:nvPr/>
            </p:nvSpPr>
            <p:spPr>
              <a:xfrm>
                <a:off x="4712931" y="2013188"/>
                <a:ext cx="4032964" cy="714298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type m:val="lin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acc>
                                <m:accPr>
                                  <m:chr m:val="̇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  <m:acc>
                                        <m:accPr>
                                          <m:chr m:val="̇"/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acc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den>
                                  </m:f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20" name="CasellaDiTes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931" y="2013188"/>
                <a:ext cx="4032964" cy="7142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/>
              <p:cNvSpPr txBox="1"/>
              <p:nvPr/>
            </p:nvSpPr>
            <p:spPr>
              <a:xfrm>
                <a:off x="5763855" y="1548846"/>
                <a:ext cx="2792880" cy="476284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f>
                            <m:f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num>
                            <m:den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den>
                          </m:f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for</m:t>
                          </m:r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it-IT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r>
                                <m:rPr>
                                  <m:nor/>
                                </m:rPr>
                                <a:rPr lang="it-IT" sz="1600"/>
                                <m:t> 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nor/>
                                </m:rPr>
                                <a:rPr lang="it-IT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22" name="CasellaDiTes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855" y="1548846"/>
                <a:ext cx="2792880" cy="4762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tangolo 22"/>
          <p:cNvSpPr/>
          <p:nvPr/>
        </p:nvSpPr>
        <p:spPr>
          <a:xfrm>
            <a:off x="4736581" y="1609651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(1)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750435" y="2978793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(2)</a:t>
            </a:r>
            <a:endParaRPr lang="en-US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/>
              <p:cNvSpPr txBox="1"/>
              <p:nvPr/>
            </p:nvSpPr>
            <p:spPr>
              <a:xfrm>
                <a:off x="5701702" y="2898490"/>
                <a:ext cx="3444084" cy="54925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&lt;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den>
                                    </m:f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/>
                                          <m:t> 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     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den>
                                    </m:f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≤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≤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25" name="CasellaDiTes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702" y="2898490"/>
                <a:ext cx="3444084" cy="5492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ttore diritto 25"/>
          <p:cNvCxnSpPr/>
          <p:nvPr/>
        </p:nvCxnSpPr>
        <p:spPr>
          <a:xfrm>
            <a:off x="118390" y="1542078"/>
            <a:ext cx="8873372" cy="0"/>
          </a:xfrm>
          <a:prstGeom prst="line">
            <a:avLst/>
          </a:prstGeom>
          <a:ln w="12700">
            <a:solidFill>
              <a:srgbClr val="250C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>
            <a:off x="4530174" y="1602507"/>
            <a:ext cx="0" cy="3164756"/>
          </a:xfrm>
          <a:prstGeom prst="line">
            <a:avLst/>
          </a:prstGeom>
          <a:ln w="12700">
            <a:solidFill>
              <a:srgbClr val="250C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/>
              <p:cNvSpPr txBox="1"/>
              <p:nvPr/>
            </p:nvSpPr>
            <p:spPr>
              <a:xfrm>
                <a:off x="3122723" y="3732692"/>
                <a:ext cx="963148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2" name="CasellaDiTes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723" y="3732692"/>
                <a:ext cx="963148" cy="246221"/>
              </a:xfrm>
              <a:prstGeom prst="rect">
                <a:avLst/>
              </a:prstGeom>
              <a:blipFill>
                <a:blip r:embed="rId10"/>
                <a:stretch>
                  <a:fillRect l="-3797" r="-633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/>
              <p:cNvSpPr txBox="1"/>
              <p:nvPr/>
            </p:nvSpPr>
            <p:spPr>
              <a:xfrm>
                <a:off x="3112819" y="4144276"/>
                <a:ext cx="1023164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4" name="CasellaDiTes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819" y="4144276"/>
                <a:ext cx="1023164" cy="246221"/>
              </a:xfrm>
              <a:prstGeom prst="rect">
                <a:avLst/>
              </a:prstGeom>
              <a:blipFill>
                <a:blip r:embed="rId11"/>
                <a:stretch>
                  <a:fillRect l="-3593" r="-1198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/>
              <p:cNvSpPr txBox="1"/>
              <p:nvPr/>
            </p:nvSpPr>
            <p:spPr>
              <a:xfrm>
                <a:off x="5252643" y="3667848"/>
                <a:ext cx="2083263" cy="88428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       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5" name="CasellaDiTes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643" y="3667848"/>
                <a:ext cx="2083263" cy="8842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/>
              <p:cNvSpPr txBox="1"/>
              <p:nvPr/>
            </p:nvSpPr>
            <p:spPr>
              <a:xfrm>
                <a:off x="7531272" y="3727663"/>
                <a:ext cx="963148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6" name="CasellaDiTes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1272" y="3727663"/>
                <a:ext cx="963148" cy="246221"/>
              </a:xfrm>
              <a:prstGeom prst="rect">
                <a:avLst/>
              </a:prstGeom>
              <a:blipFill>
                <a:blip r:embed="rId13"/>
                <a:stretch>
                  <a:fillRect l="-3797" r="-633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/>
              <p:cNvSpPr txBox="1"/>
              <p:nvPr/>
            </p:nvSpPr>
            <p:spPr>
              <a:xfrm>
                <a:off x="7521368" y="4139247"/>
                <a:ext cx="1023164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7" name="CasellaDiTes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368" y="4139247"/>
                <a:ext cx="1023164" cy="246221"/>
              </a:xfrm>
              <a:prstGeom prst="rect">
                <a:avLst/>
              </a:prstGeom>
              <a:blipFill>
                <a:blip r:embed="rId14"/>
                <a:stretch>
                  <a:fillRect l="-3571" r="-595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/>
          <p:cNvSpPr/>
          <p:nvPr/>
        </p:nvSpPr>
        <p:spPr>
          <a:xfrm>
            <a:off x="110707" y="1196522"/>
            <a:ext cx="8964137" cy="3510312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2908630" y="1220298"/>
                <a:ext cx="2115836" cy="92384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630" y="1220298"/>
                <a:ext cx="2115836" cy="9238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/>
              <p:cNvSpPr txBox="1"/>
              <p:nvPr/>
            </p:nvSpPr>
            <p:spPr>
              <a:xfrm>
                <a:off x="118390" y="2136278"/>
                <a:ext cx="8229432" cy="1290738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num>
                                    <m:den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"/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p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den>
                                </m:f>
                                <m:f>
                                  <m:f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f>
                                      <m:f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d>
                                  <m:d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𝑙𝑛</m:t>
                                </m:r>
                                <m:d>
                                  <m:d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lang="it-IT" sz="16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it-IT" sz="16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it-IT" sz="16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</m:e>
                                        </m:d>
                                      </m:num>
                                      <m:den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den>
                                    </m:f>
                                  </m:e>
                                </m:d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                  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∆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f>
                                  <m:f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den>
                                </m:f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f>
                                      <m:f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d>
                                  <m:d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𝑙𝑛</m:t>
                                </m:r>
                                <m:d>
                                  <m:dPr>
                                    <m:ctrlPr>
                                      <a:rPr lang="it-IT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lang="it-IT" sz="16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it-IT" sz="16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it-IT" sz="16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</m:e>
                                        </m:d>
                                      </m:num>
                                      <m:den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it-IT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den>
                                    </m:f>
                                  </m:e>
                                </m:d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den>
                                </m:f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28" name="CasellaDiTes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90" y="2136278"/>
                <a:ext cx="8229432" cy="129073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ttangolo 37"/>
          <p:cNvSpPr/>
          <p:nvPr/>
        </p:nvSpPr>
        <p:spPr>
          <a:xfrm>
            <a:off x="8220917" y="2175215"/>
            <a:ext cx="9317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Case (1)</a:t>
            </a:r>
          </a:p>
          <a:p>
            <a:endParaRPr lang="it-IT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it-IT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it-IT" sz="1600" dirty="0">
                <a:latin typeface="Cambria" panose="02040503050406030204" pitchFamily="18" charset="0"/>
                <a:ea typeface="Cambria" panose="02040503050406030204" pitchFamily="18" charset="0"/>
              </a:rPr>
              <a:t>Case </a:t>
            </a:r>
            <a:r>
              <a:rPr lang="it-IT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(2)</a:t>
            </a:r>
            <a:endParaRPr lang="en-US" sz="1600" i="1" baseline="-2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/>
              <p:cNvSpPr txBox="1"/>
              <p:nvPr/>
            </p:nvSpPr>
            <p:spPr>
              <a:xfrm>
                <a:off x="1882094" y="3920765"/>
                <a:ext cx="4407553" cy="63639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it-IT" sz="16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6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it-IT" sz="16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den>
                              </m:f>
                            </m:e>
                          </m:d>
                        </m:e>
                      </m:d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0" name="CasellaDiTesto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094" y="3920765"/>
                <a:ext cx="4407553" cy="63639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041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326" y="907961"/>
            <a:ext cx="6278606" cy="365380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From </a:t>
            </a:r>
            <a:r>
              <a:rPr lang="it-IT" dirty="0" err="1" smtClean="0"/>
              <a:t>Wires</a:t>
            </a:r>
            <a:r>
              <a:rPr lang="it-IT" dirty="0" smtClean="0"/>
              <a:t> to </a:t>
            </a:r>
            <a:r>
              <a:rPr lang="it-IT" dirty="0" err="1" smtClean="0"/>
              <a:t>Cables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15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736761" y="2237014"/>
            <a:ext cx="3206840" cy="83366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it-IT" sz="2000" dirty="0" smtClean="0"/>
              <a:t>Can </a:t>
            </a:r>
            <a:r>
              <a:rPr lang="it-IT" sz="2000" dirty="0" err="1" smtClean="0"/>
              <a:t>this</a:t>
            </a:r>
            <a:r>
              <a:rPr lang="it-IT" sz="2000" dirty="0" smtClean="0"/>
              <a:t> model be </a:t>
            </a:r>
            <a:r>
              <a:rPr lang="it-IT" sz="2000" dirty="0" err="1" smtClean="0"/>
              <a:t>applied</a:t>
            </a:r>
            <a:r>
              <a:rPr lang="it-IT" sz="2000" dirty="0" smtClean="0"/>
              <a:t> to </a:t>
            </a:r>
            <a:r>
              <a:rPr lang="it-IT" sz="2000" b="1" dirty="0" err="1" smtClean="0"/>
              <a:t>CICCs</a:t>
            </a:r>
            <a:r>
              <a:rPr lang="it-IT" sz="2000" dirty="0" smtClean="0"/>
              <a:t> and </a:t>
            </a:r>
            <a:r>
              <a:rPr lang="it-IT" sz="2000" b="1" dirty="0" smtClean="0"/>
              <a:t>coils</a:t>
            </a:r>
            <a:r>
              <a:rPr lang="it-IT" sz="2000" dirty="0" smtClean="0"/>
              <a:t>?</a:t>
            </a:r>
            <a:endParaRPr lang="en-US" sz="2000" i="1" baseline="-2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25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>
            <a:extLst>
              <a:ext uri="{FF2B5EF4-FFF2-40B4-BE49-F238E27FC236}">
                <a16:creationId xmlns:a16="http://schemas.microsoft.com/office/drawing/2014/main" id="{C1B6EF60-DCC3-4DB2-94CF-09A629AFA8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89" t="3800" r="36590" b="3800"/>
          <a:stretch/>
        </p:blipFill>
        <p:spPr>
          <a:xfrm>
            <a:off x="8012728" y="1820290"/>
            <a:ext cx="1048863" cy="2714705"/>
          </a:xfrm>
          <a:prstGeom prst="rect">
            <a:avLst/>
          </a:prstGeom>
          <a:solidFill>
            <a:schemeClr val="bg2">
              <a:alpha val="74000"/>
            </a:schemeClr>
          </a:solidFill>
          <a:effectLst/>
        </p:spPr>
      </p:pic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260B1B6E-C5B8-49FD-8092-FA907C449E92}"/>
              </a:ext>
            </a:extLst>
          </p:cNvPr>
          <p:cNvCxnSpPr>
            <a:cxnSpLocks/>
          </p:cNvCxnSpPr>
          <p:nvPr/>
        </p:nvCxnSpPr>
        <p:spPr>
          <a:xfrm>
            <a:off x="8020110" y="4534235"/>
            <a:ext cx="1030987" cy="0"/>
          </a:xfrm>
          <a:prstGeom prst="straightConnector1">
            <a:avLst/>
          </a:prstGeom>
          <a:solidFill>
            <a:schemeClr val="bg2">
              <a:alpha val="74000"/>
            </a:schemeClr>
          </a:solidFill>
          <a:ln w="12700">
            <a:solidFill>
              <a:srgbClr val="250CEC"/>
            </a:solidFill>
            <a:headEnd type="stealth" w="med" len="med"/>
            <a:tailEnd type="stealth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98C849FC-B543-4AFD-AA8B-8BF0ABA468F9}"/>
              </a:ext>
            </a:extLst>
          </p:cNvPr>
          <p:cNvSpPr txBox="1"/>
          <p:nvPr/>
        </p:nvSpPr>
        <p:spPr>
          <a:xfrm>
            <a:off x="8355594" y="4531193"/>
            <a:ext cx="409086" cy="20005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it-IT" sz="700" dirty="0">
                <a:solidFill>
                  <a:srgbClr val="250CEC"/>
                </a:solidFill>
              </a:rPr>
              <a:t>328.3</a:t>
            </a:r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8FF723A4-2BA5-4826-A245-49C633CAC0A2}"/>
              </a:ext>
            </a:extLst>
          </p:cNvPr>
          <p:cNvCxnSpPr>
            <a:cxnSpLocks/>
          </p:cNvCxnSpPr>
          <p:nvPr/>
        </p:nvCxnSpPr>
        <p:spPr>
          <a:xfrm>
            <a:off x="8031566" y="3014503"/>
            <a:ext cx="368210" cy="0"/>
          </a:xfrm>
          <a:prstGeom prst="straightConnector1">
            <a:avLst/>
          </a:prstGeom>
          <a:solidFill>
            <a:schemeClr val="bg2">
              <a:alpha val="74000"/>
            </a:schemeClr>
          </a:solidFill>
          <a:ln w="6350">
            <a:solidFill>
              <a:srgbClr val="250CEC"/>
            </a:solidFill>
            <a:headEnd type="stealth" w="med" len="med"/>
            <a:tailEnd type="stealth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32DD0D34-5CA4-4827-B8CE-96F95162E616}"/>
              </a:ext>
            </a:extLst>
          </p:cNvPr>
          <p:cNvCxnSpPr>
            <a:cxnSpLocks/>
          </p:cNvCxnSpPr>
          <p:nvPr/>
        </p:nvCxnSpPr>
        <p:spPr>
          <a:xfrm>
            <a:off x="8399776" y="3206954"/>
            <a:ext cx="294568" cy="0"/>
          </a:xfrm>
          <a:prstGeom prst="straightConnector1">
            <a:avLst/>
          </a:prstGeom>
          <a:solidFill>
            <a:schemeClr val="bg2">
              <a:alpha val="74000"/>
            </a:schemeClr>
          </a:solidFill>
          <a:ln w="6350">
            <a:solidFill>
              <a:srgbClr val="250CEC"/>
            </a:solidFill>
            <a:headEnd type="stealth" w="med" len="med"/>
            <a:tailEnd type="stealth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34A1AC24-BFDB-4211-B59C-4F275DDB2261}"/>
              </a:ext>
            </a:extLst>
          </p:cNvPr>
          <p:cNvCxnSpPr>
            <a:cxnSpLocks/>
          </p:cNvCxnSpPr>
          <p:nvPr/>
        </p:nvCxnSpPr>
        <p:spPr>
          <a:xfrm>
            <a:off x="8694343" y="3391003"/>
            <a:ext cx="331389" cy="0"/>
          </a:xfrm>
          <a:prstGeom prst="straightConnector1">
            <a:avLst/>
          </a:prstGeom>
          <a:solidFill>
            <a:schemeClr val="bg2">
              <a:alpha val="74000"/>
            </a:schemeClr>
          </a:solidFill>
          <a:ln w="6350">
            <a:solidFill>
              <a:srgbClr val="250CEC"/>
            </a:solidFill>
            <a:headEnd type="stealth" w="med" len="med"/>
            <a:tailEnd type="stealth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7FB80581-B91E-42A5-BF97-FE7F1C8E9B1B}"/>
              </a:ext>
            </a:extLst>
          </p:cNvPr>
          <p:cNvSpPr txBox="1"/>
          <p:nvPr/>
        </p:nvSpPr>
        <p:spPr>
          <a:xfrm>
            <a:off x="8083712" y="2820282"/>
            <a:ext cx="304302" cy="144073"/>
          </a:xfrm>
          <a:prstGeom prst="rect">
            <a:avLst/>
          </a:prstGeom>
          <a:solidFill>
            <a:schemeClr val="bg2">
              <a:alpha val="74000"/>
            </a:schemeClr>
          </a:solidFill>
          <a:effectLst>
            <a:outerShdw blurRad="50800" dist="50800" dir="5400000" sx="2000" sy="2000" algn="ctr" rotWithShape="0">
              <a:srgbClr val="000000">
                <a:alpha val="80000"/>
              </a:srgbClr>
            </a:outerShdw>
          </a:effectLst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it-IT" sz="700" dirty="0">
                <a:solidFill>
                  <a:srgbClr val="250CEC"/>
                </a:solidFill>
              </a:rPr>
              <a:t>120.8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C65333EA-940D-4B0C-BF45-FD1655EECE1A}"/>
              </a:ext>
            </a:extLst>
          </p:cNvPr>
          <p:cNvSpPr txBox="1"/>
          <p:nvPr/>
        </p:nvSpPr>
        <p:spPr>
          <a:xfrm>
            <a:off x="8089990" y="2000276"/>
            <a:ext cx="288165" cy="205629"/>
          </a:xfrm>
          <a:prstGeom prst="rect">
            <a:avLst/>
          </a:prstGeom>
          <a:solidFill>
            <a:srgbClr val="FFFF00">
              <a:alpha val="80000"/>
            </a:srgbClr>
          </a:solidFill>
          <a:effectLst/>
        </p:spPr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it-IT" sz="1050" b="1" dirty="0">
                <a:solidFill>
                  <a:srgbClr val="1A089C"/>
                </a:solidFill>
              </a:rPr>
              <a:t>HF</a:t>
            </a:r>
            <a:endParaRPr lang="it-IT" sz="1100" b="1" dirty="0">
              <a:solidFill>
                <a:srgbClr val="1A089C"/>
              </a:solidFill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65333EA-940D-4B0C-BF45-FD1655EECE1A}"/>
              </a:ext>
            </a:extLst>
          </p:cNvPr>
          <p:cNvSpPr txBox="1"/>
          <p:nvPr/>
        </p:nvSpPr>
        <p:spPr>
          <a:xfrm>
            <a:off x="8426493" y="1996954"/>
            <a:ext cx="265824" cy="205629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it-IT" sz="1050" b="1" dirty="0">
                <a:solidFill>
                  <a:srgbClr val="1A089C"/>
                </a:solidFill>
              </a:rPr>
              <a:t>M</a:t>
            </a:r>
            <a:r>
              <a:rPr lang="it-IT" sz="1050" b="1" dirty="0" smtClean="0">
                <a:solidFill>
                  <a:srgbClr val="1A089C"/>
                </a:solidFill>
              </a:rPr>
              <a:t>F</a:t>
            </a:r>
            <a:endParaRPr lang="it-IT" sz="1100" b="1" dirty="0">
              <a:solidFill>
                <a:srgbClr val="1A089C"/>
              </a:solidFill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C65333EA-940D-4B0C-BF45-FD1655EECE1A}"/>
              </a:ext>
            </a:extLst>
          </p:cNvPr>
          <p:cNvSpPr txBox="1"/>
          <p:nvPr/>
        </p:nvSpPr>
        <p:spPr>
          <a:xfrm>
            <a:off x="8730225" y="2000463"/>
            <a:ext cx="268986" cy="197934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lIns="36000" tIns="18000" rIns="36000" bIns="18000" rtlCol="0" anchor="ctr" anchorCtr="0">
            <a:spAutoFit/>
          </a:bodyPr>
          <a:lstStyle/>
          <a:p>
            <a:pPr algn="ctr"/>
            <a:r>
              <a:rPr lang="it-IT" sz="1050" b="1" dirty="0" smtClean="0">
                <a:solidFill>
                  <a:srgbClr val="1A089C"/>
                </a:solidFill>
              </a:rPr>
              <a:t>LF</a:t>
            </a:r>
            <a:endParaRPr lang="it-IT" sz="1100" b="1" dirty="0">
              <a:solidFill>
                <a:srgbClr val="1A089C"/>
              </a:solidFill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7FB80581-B91E-42A5-BF97-FE7F1C8E9B1B}"/>
              </a:ext>
            </a:extLst>
          </p:cNvPr>
          <p:cNvSpPr txBox="1"/>
          <p:nvPr/>
        </p:nvSpPr>
        <p:spPr>
          <a:xfrm>
            <a:off x="8435476" y="3004798"/>
            <a:ext cx="253772" cy="144073"/>
          </a:xfrm>
          <a:prstGeom prst="rect">
            <a:avLst/>
          </a:prstGeom>
          <a:solidFill>
            <a:schemeClr val="bg2">
              <a:alpha val="74000"/>
            </a:schemeClr>
          </a:solidFill>
          <a:effectLst>
            <a:outerShdw blurRad="50800" dist="50800" dir="5400000" sx="2000" sy="2000" algn="ctr" rotWithShape="0">
              <a:srgbClr val="000000"/>
            </a:outerShdw>
          </a:effectLst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it-IT" sz="700" dirty="0" smtClean="0">
                <a:solidFill>
                  <a:srgbClr val="250CEC"/>
                </a:solidFill>
              </a:rPr>
              <a:t>88.7</a:t>
            </a:r>
            <a:endParaRPr lang="it-IT" sz="700" dirty="0">
              <a:solidFill>
                <a:srgbClr val="250CEC"/>
              </a:solidFill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7FB80581-B91E-42A5-BF97-FE7F1C8E9B1B}"/>
              </a:ext>
            </a:extLst>
          </p:cNvPr>
          <p:cNvSpPr txBox="1"/>
          <p:nvPr/>
        </p:nvSpPr>
        <p:spPr>
          <a:xfrm>
            <a:off x="8712841" y="3193716"/>
            <a:ext cx="295506" cy="144073"/>
          </a:xfrm>
          <a:prstGeom prst="rect">
            <a:avLst/>
          </a:prstGeom>
          <a:solidFill>
            <a:schemeClr val="bg2">
              <a:alpha val="74000"/>
            </a:schemeClr>
          </a:solidFill>
          <a:effectLst>
            <a:outerShdw blurRad="50800" dist="50800" dir="5400000" sx="2000" sy="2000" algn="ctr" rotWithShape="0">
              <a:srgbClr val="000000"/>
            </a:outerShdw>
          </a:effectLst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it-IT" sz="700" dirty="0" smtClean="0">
                <a:solidFill>
                  <a:srgbClr val="250CEC"/>
                </a:solidFill>
              </a:rPr>
              <a:t>105.0</a:t>
            </a:r>
            <a:endParaRPr lang="it-IT" sz="700" dirty="0">
              <a:solidFill>
                <a:srgbClr val="250CEC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50" y="795558"/>
            <a:ext cx="6100146" cy="404478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 </a:t>
            </a:r>
            <a:r>
              <a:rPr lang="it-IT" dirty="0" err="1" smtClean="0"/>
              <a:t>Losses</a:t>
            </a:r>
            <a:r>
              <a:rPr lang="it-IT" dirty="0" smtClean="0"/>
              <a:t> in CS1U, HF </a:t>
            </a:r>
            <a:r>
              <a:rPr lang="it-IT" dirty="0" err="1" smtClean="0"/>
              <a:t>Module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16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6105486" y="853393"/>
            <a:ext cx="29609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AC </a:t>
            </a:r>
            <a:r>
              <a:rPr lang="it-IT" dirty="0" err="1" smtClean="0"/>
              <a:t>losses</a:t>
            </a:r>
            <a:r>
              <a:rPr lang="it-IT" dirty="0" smtClean="0"/>
              <a:t> </a:t>
            </a:r>
            <a:r>
              <a:rPr lang="it-IT" dirty="0" err="1" smtClean="0"/>
              <a:t>evaluated</a:t>
            </a:r>
            <a:r>
              <a:rPr lang="it-IT" dirty="0" smtClean="0"/>
              <a:t> </a:t>
            </a:r>
            <a:r>
              <a:rPr lang="it-IT" dirty="0" err="1" smtClean="0"/>
              <a:t>considering</a:t>
            </a:r>
            <a:r>
              <a:rPr lang="it-IT" dirty="0" smtClean="0"/>
              <a:t> the</a:t>
            </a:r>
          </a:p>
          <a:p>
            <a:pPr algn="ctr"/>
            <a:r>
              <a:rPr lang="it-IT" b="1" dirty="0" err="1" smtClean="0"/>
              <a:t>peak</a:t>
            </a:r>
            <a:r>
              <a:rPr lang="it-IT" b="1" dirty="0" smtClean="0"/>
              <a:t> </a:t>
            </a:r>
            <a:r>
              <a:rPr lang="it-IT" b="1" dirty="0" err="1" smtClean="0"/>
              <a:t>field</a:t>
            </a:r>
            <a:r>
              <a:rPr lang="it-IT" b="1" dirty="0" smtClean="0"/>
              <a:t> on </a:t>
            </a:r>
            <a:r>
              <a:rPr lang="it-IT" b="1" dirty="0" err="1" smtClean="0"/>
              <a:t>central</a:t>
            </a:r>
            <a:r>
              <a:rPr lang="it-IT" b="1" dirty="0" smtClean="0"/>
              <a:t> turn</a:t>
            </a:r>
          </a:p>
        </p:txBody>
      </p:sp>
      <p:sp>
        <p:nvSpPr>
          <p:cNvPr id="25" name="Rettangolo arrotondato 24"/>
          <p:cNvSpPr>
            <a:spLocks/>
          </p:cNvSpPr>
          <p:nvPr/>
        </p:nvSpPr>
        <p:spPr>
          <a:xfrm>
            <a:off x="8058960" y="3246416"/>
            <a:ext cx="74033" cy="138039"/>
          </a:xfrm>
          <a:prstGeom prst="roundRect">
            <a:avLst/>
          </a:prstGeom>
          <a:solidFill>
            <a:srgbClr val="FF33CC"/>
          </a:solidFill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uppo 31"/>
          <p:cNvGrpSpPr/>
          <p:nvPr/>
        </p:nvGrpSpPr>
        <p:grpSpPr>
          <a:xfrm>
            <a:off x="6066461" y="1961668"/>
            <a:ext cx="1873890" cy="2562194"/>
            <a:chOff x="6066461" y="1961668"/>
            <a:chExt cx="1873890" cy="2562194"/>
          </a:xfrm>
        </p:grpSpPr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6461" y="1961668"/>
              <a:ext cx="1855858" cy="1403105"/>
            </a:xfrm>
            <a:prstGeom prst="rect">
              <a:avLst/>
            </a:prstGeom>
          </p:spPr>
        </p:pic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5134" y="3154023"/>
              <a:ext cx="1845217" cy="1369839"/>
            </a:xfrm>
            <a:prstGeom prst="rect">
              <a:avLst/>
            </a:prstGeom>
          </p:spPr>
        </p:pic>
      </p:grpSp>
      <p:sp>
        <p:nvSpPr>
          <p:cNvPr id="33" name="Rettangolo 32"/>
          <p:cNvSpPr/>
          <p:nvPr/>
        </p:nvSpPr>
        <p:spPr>
          <a:xfrm>
            <a:off x="1212979" y="3200486"/>
            <a:ext cx="9766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1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it-IT" sz="11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= 150 </a:t>
            </a:r>
            <a:r>
              <a:rPr lang="it-IT" sz="11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ms</a:t>
            </a:r>
            <a:endParaRPr lang="it-IT" sz="11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it-IT" sz="11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it-IT" sz="1100" i="1" baseline="-25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it-IT" sz="11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= µ</a:t>
            </a:r>
            <a:r>
              <a:rPr lang="it-IT" sz="1100" i="1" baseline="-25000" dirty="0" smtClean="0">
                <a:latin typeface="Cambria" panose="02040503050406030204" pitchFamily="18" charset="0"/>
                <a:ea typeface="Cambria" panose="02040503050406030204" pitchFamily="18" charset="0"/>
              </a:rPr>
              <a:t>0 </a:t>
            </a:r>
            <a:r>
              <a:rPr lang="it-IT" sz="11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J</a:t>
            </a:r>
            <a:r>
              <a:rPr lang="it-IT" sz="1100" i="1" baseline="-250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it-IT" sz="11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D/2</a:t>
            </a:r>
          </a:p>
          <a:p>
            <a:pPr>
              <a:lnSpc>
                <a:spcPct val="150000"/>
              </a:lnSpc>
            </a:pPr>
            <a:r>
              <a:rPr lang="it-IT" sz="11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d = 15 </a:t>
            </a:r>
            <a:r>
              <a:rPr lang="it-IT" sz="1100" i="1" dirty="0">
                <a:latin typeface="Cambria" panose="02040503050406030204" pitchFamily="18" charset="0"/>
                <a:ea typeface="Cambria" panose="02040503050406030204" pitchFamily="18" charset="0"/>
              </a:rPr>
              <a:t>µm</a:t>
            </a:r>
            <a:endParaRPr lang="it-IT" sz="11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it-IT" sz="11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D = 0.82 mm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7"/>
          <a:srcRect b="23865"/>
          <a:stretch/>
        </p:blipFill>
        <p:spPr>
          <a:xfrm>
            <a:off x="7611823" y="47260"/>
            <a:ext cx="1510441" cy="71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7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50" y="795558"/>
            <a:ext cx="6100146" cy="404478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414" y="177838"/>
            <a:ext cx="8229600" cy="400110"/>
          </a:xfrm>
        </p:spPr>
        <p:txBody>
          <a:bodyPr/>
          <a:lstStyle/>
          <a:p>
            <a:r>
              <a:rPr lang="it-IT" dirty="0" smtClean="0"/>
              <a:t>AC </a:t>
            </a:r>
            <a:r>
              <a:rPr lang="it-IT" dirty="0" err="1" smtClean="0"/>
              <a:t>Losses</a:t>
            </a:r>
            <a:r>
              <a:rPr lang="it-IT" dirty="0" smtClean="0"/>
              <a:t> in CS1U_HF – J</a:t>
            </a:r>
            <a:r>
              <a:rPr lang="it-IT" baseline="-25000" dirty="0" smtClean="0"/>
              <a:t>C</a:t>
            </a:r>
            <a:r>
              <a:rPr lang="it-IT" dirty="0" smtClean="0"/>
              <a:t> </a:t>
            </a:r>
            <a:r>
              <a:rPr lang="it-IT" dirty="0" err="1" smtClean="0"/>
              <a:t>Parameterization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17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6115996" y="731044"/>
            <a:ext cx="3100879" cy="873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i="1" dirty="0" smtClean="0"/>
              <a:t>    </a:t>
            </a:r>
            <a:r>
              <a:rPr lang="it-IT" b="1" i="1" dirty="0" smtClean="0">
                <a:solidFill>
                  <a:srgbClr val="250CEC"/>
                </a:solidFill>
              </a:rPr>
              <a:t>J</a:t>
            </a:r>
            <a:r>
              <a:rPr lang="it-IT" b="1" i="1" baseline="-25000" dirty="0">
                <a:solidFill>
                  <a:srgbClr val="250CEC"/>
                </a:solidFill>
              </a:rPr>
              <a:t>C</a:t>
            </a:r>
            <a:r>
              <a:rPr lang="it-IT" b="1" dirty="0" smtClean="0">
                <a:solidFill>
                  <a:srgbClr val="250CEC"/>
                </a:solidFill>
              </a:rPr>
              <a:t> </a:t>
            </a:r>
            <a:r>
              <a:rPr lang="it-IT" b="1" dirty="0" err="1" smtClean="0">
                <a:solidFill>
                  <a:srgbClr val="250CEC"/>
                </a:solidFill>
              </a:rPr>
              <a:t>parameterization</a:t>
            </a:r>
            <a:endParaRPr lang="it-IT" dirty="0" smtClean="0"/>
          </a:p>
          <a:p>
            <a:pPr>
              <a:lnSpc>
                <a:spcPct val="150000"/>
              </a:lnSpc>
            </a:pPr>
            <a:r>
              <a:rPr lang="it-IT" dirty="0" smtClean="0"/>
              <a:t>ITER-2008 with </a:t>
            </a:r>
            <a:r>
              <a:rPr lang="el-G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it-IT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-0.55%</a:t>
            </a:r>
            <a:endParaRPr lang="it-IT" i="1" baseline="-2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6032497" y="1626129"/>
                <a:ext cx="3087696" cy="59263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wrap="none" lIns="36000" tIns="108000" rIns="36000" bIns="108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0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3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it-IT" sz="13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it-IT" sz="13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3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3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3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13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sz="13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it-IT" sz="13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it-IT" sz="13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3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d>
                        <m:dPr>
                          <m:ctrlPr>
                            <a:rPr lang="it-IT" sz="13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3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it-IT" sz="13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3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it-IT" sz="13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1.52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it-IT" sz="13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3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it-IT" sz="13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3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it-IT" sz="13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it-IT" sz="13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3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it-IT" sz="13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sSup>
                        <m:sSupPr>
                          <m:ctrlPr>
                            <a:rPr lang="it-IT" sz="13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3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3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it-IT" sz="1300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it-IT" sz="13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lang="en-US" sz="1300" dirty="0" smtClean="0">
                  <a:ln>
                    <a:noFill/>
                  </a:ln>
                </a:endParaRPr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2497" y="1626129"/>
                <a:ext cx="3087696" cy="5926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ttangolo 14"/>
          <p:cNvSpPr/>
          <p:nvPr/>
        </p:nvSpPr>
        <p:spPr>
          <a:xfrm>
            <a:off x="1212979" y="3200486"/>
            <a:ext cx="9766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1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it-IT" sz="11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= 150 </a:t>
            </a:r>
            <a:r>
              <a:rPr lang="it-IT" sz="11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ms</a:t>
            </a:r>
            <a:endParaRPr lang="it-IT" sz="11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it-IT" sz="11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it-IT" sz="1100" i="1" baseline="-25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it-IT" sz="11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= µ</a:t>
            </a:r>
            <a:r>
              <a:rPr lang="it-IT" sz="1100" i="1" baseline="-25000" dirty="0" smtClean="0">
                <a:latin typeface="Cambria" panose="02040503050406030204" pitchFamily="18" charset="0"/>
                <a:ea typeface="Cambria" panose="02040503050406030204" pitchFamily="18" charset="0"/>
              </a:rPr>
              <a:t>0 </a:t>
            </a:r>
            <a:r>
              <a:rPr lang="it-IT" sz="11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J</a:t>
            </a:r>
            <a:r>
              <a:rPr lang="it-IT" sz="1100" i="1" baseline="-250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it-IT" sz="11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D/2</a:t>
            </a:r>
          </a:p>
          <a:p>
            <a:pPr>
              <a:lnSpc>
                <a:spcPct val="150000"/>
              </a:lnSpc>
            </a:pPr>
            <a:r>
              <a:rPr lang="it-IT" sz="11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d = 15 </a:t>
            </a:r>
            <a:r>
              <a:rPr lang="it-IT" sz="1100" i="1" dirty="0">
                <a:latin typeface="Cambria" panose="02040503050406030204" pitchFamily="18" charset="0"/>
                <a:ea typeface="Cambria" panose="02040503050406030204" pitchFamily="18" charset="0"/>
              </a:rPr>
              <a:t>µm</a:t>
            </a:r>
            <a:endParaRPr lang="it-IT" sz="11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it-IT" sz="11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D = 0.82 mm</a:t>
            </a:r>
          </a:p>
        </p:txBody>
      </p:sp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406312"/>
              </p:ext>
            </p:extLst>
          </p:nvPr>
        </p:nvGraphicFramePr>
        <p:xfrm>
          <a:off x="7810503" y="2430844"/>
          <a:ext cx="1307506" cy="2133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26393">
                  <a:extLst>
                    <a:ext uri="{9D8B030D-6E8A-4147-A177-3AD203B41FA5}">
                      <a16:colId xmlns:a16="http://schemas.microsoft.com/office/drawing/2014/main" val="2804156066"/>
                    </a:ext>
                  </a:extLst>
                </a:gridCol>
                <a:gridCol w="581113">
                  <a:extLst>
                    <a:ext uri="{9D8B030D-6E8A-4147-A177-3AD203B41FA5}">
                      <a16:colId xmlns:a16="http://schemas.microsoft.com/office/drawing/2014/main" val="1450074925"/>
                    </a:ext>
                  </a:extLst>
                </a:gridCol>
              </a:tblGrid>
              <a:tr h="140282">
                <a:tc>
                  <a:txBody>
                    <a:bodyPr/>
                    <a:lstStyle/>
                    <a:p>
                      <a:pPr algn="ctr"/>
                      <a:r>
                        <a:rPr lang="it-IT" sz="800" dirty="0" err="1" smtClean="0"/>
                        <a:t>Coefficient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Value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687718"/>
                  </a:ext>
                </a:extLst>
              </a:tr>
              <a:tr h="140282">
                <a:tc>
                  <a:txBody>
                    <a:bodyPr/>
                    <a:lstStyle/>
                    <a:p>
                      <a:pPr algn="ctr"/>
                      <a:r>
                        <a:rPr lang="it-IT" sz="800" i="1" dirty="0" smtClean="0"/>
                        <a:t>C</a:t>
                      </a:r>
                      <a:r>
                        <a:rPr lang="it-IT" sz="800" i="1" baseline="-25000" dirty="0" smtClean="0"/>
                        <a:t>0</a:t>
                      </a:r>
                      <a:r>
                        <a:rPr lang="it-IT" sz="800" i="0" dirty="0" smtClean="0"/>
                        <a:t> [A T]</a:t>
                      </a:r>
                      <a:endParaRPr lang="en-US" sz="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20918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264392"/>
                  </a:ext>
                </a:extLst>
              </a:tr>
              <a:tr h="140282">
                <a:tc>
                  <a:txBody>
                    <a:bodyPr/>
                    <a:lstStyle/>
                    <a:p>
                      <a:pPr algn="ctr"/>
                      <a:r>
                        <a:rPr lang="it-IT" sz="800" i="1" dirty="0" smtClean="0"/>
                        <a:t>C</a:t>
                      </a:r>
                      <a:r>
                        <a:rPr lang="it-IT" sz="800" i="1" baseline="-25000" dirty="0" smtClean="0"/>
                        <a:t>a1</a:t>
                      </a:r>
                      <a:endParaRPr lang="en-US" sz="8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44.48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021332"/>
                  </a:ext>
                </a:extLst>
              </a:tr>
              <a:tr h="140282">
                <a:tc>
                  <a:txBody>
                    <a:bodyPr/>
                    <a:lstStyle/>
                    <a:p>
                      <a:pPr algn="ctr"/>
                      <a:r>
                        <a:rPr lang="it-IT" sz="800" i="1" dirty="0" smtClean="0"/>
                        <a:t>C</a:t>
                      </a:r>
                      <a:r>
                        <a:rPr lang="it-IT" sz="800" i="1" baseline="-25000" dirty="0" smtClean="0"/>
                        <a:t>a2</a:t>
                      </a:r>
                      <a:endParaRPr lang="en-US" sz="8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0.0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585716"/>
                  </a:ext>
                </a:extLst>
              </a:tr>
              <a:tr h="140282">
                <a:tc>
                  <a:txBody>
                    <a:bodyPr/>
                    <a:lstStyle/>
                    <a:p>
                      <a:pPr algn="ctr"/>
                      <a:r>
                        <a:rPr lang="el-GR" sz="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it-IT" sz="800" i="1" baseline="-25000" dirty="0" smtClean="0"/>
                        <a:t>0,a</a:t>
                      </a:r>
                      <a:r>
                        <a:rPr lang="it-IT" sz="800" i="0" dirty="0" smtClean="0"/>
                        <a:t> [%]</a:t>
                      </a:r>
                      <a:endParaRPr lang="en-US" sz="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0.256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838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l-GR" sz="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it-IT" sz="800" i="1" baseline="-25000" dirty="0" smtClean="0"/>
                        <a:t>m</a:t>
                      </a:r>
                      <a:r>
                        <a:rPr lang="it-IT" sz="800" i="0" dirty="0" smtClean="0"/>
                        <a:t> [%]</a:t>
                      </a:r>
                      <a:endParaRPr lang="en-US" sz="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-0.049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760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800" i="1" dirty="0" smtClean="0"/>
                        <a:t>B</a:t>
                      </a:r>
                      <a:r>
                        <a:rPr lang="it-IT" sz="800" i="1" baseline="-25000" dirty="0" smtClean="0"/>
                        <a:t>c2,m</a:t>
                      </a:r>
                      <a:r>
                        <a:rPr lang="it-IT" sz="800" i="0" dirty="0" smtClean="0"/>
                        <a:t>(</a:t>
                      </a:r>
                      <a:r>
                        <a:rPr lang="it-IT" sz="800" i="1" dirty="0" smtClean="0"/>
                        <a:t>0</a:t>
                      </a:r>
                      <a:r>
                        <a:rPr lang="it-IT" sz="800" i="0" dirty="0" smtClean="0"/>
                        <a:t>) [T]</a:t>
                      </a:r>
                      <a:endParaRPr lang="en-US" sz="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32.97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979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800" i="1" dirty="0" smtClean="0"/>
                        <a:t>T</a:t>
                      </a:r>
                      <a:r>
                        <a:rPr lang="it-IT" sz="800" i="1" baseline="-25000" dirty="0" smtClean="0"/>
                        <a:t>c0,m</a:t>
                      </a:r>
                      <a:r>
                        <a:rPr lang="it-IT" sz="800" i="0" dirty="0" smtClean="0"/>
                        <a:t> [K]</a:t>
                      </a:r>
                      <a:endParaRPr lang="en-US" sz="8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16.06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760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800" i="1" dirty="0" smtClean="0"/>
                        <a:t>p</a:t>
                      </a:r>
                      <a:endParaRPr lang="en-US" sz="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0.63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150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800" i="1" dirty="0" smtClean="0"/>
                        <a:t>q</a:t>
                      </a:r>
                      <a:endParaRPr lang="en-US" sz="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dirty="0" smtClean="0"/>
                        <a:t>2.1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637054"/>
                  </a:ext>
                </a:extLst>
              </a:tr>
            </a:tbl>
          </a:graphicData>
        </a:graphic>
      </p:graphicFrame>
      <p:grpSp>
        <p:nvGrpSpPr>
          <p:cNvPr id="8" name="Gruppo 7"/>
          <p:cNvGrpSpPr/>
          <p:nvPr/>
        </p:nvGrpSpPr>
        <p:grpSpPr>
          <a:xfrm>
            <a:off x="6037044" y="2319372"/>
            <a:ext cx="1784909" cy="1056578"/>
            <a:chOff x="6037044" y="2319372"/>
            <a:chExt cx="1784909" cy="1056578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5"/>
            <a:srcRect l="4403" t="15632" r="2015"/>
            <a:stretch/>
          </p:blipFill>
          <p:spPr>
            <a:xfrm>
              <a:off x="6037044" y="2455816"/>
              <a:ext cx="1784909" cy="891421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7695643" y="2319372"/>
              <a:ext cx="96780" cy="403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7704683" y="2972146"/>
              <a:ext cx="96780" cy="403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6109977" y="3480671"/>
            <a:ext cx="1669181" cy="1157920"/>
            <a:chOff x="6109977" y="3480671"/>
            <a:chExt cx="1669181" cy="1157920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6014" y="3480671"/>
              <a:ext cx="1272154" cy="1157920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 rotWithShape="1">
            <a:blip r:embed="rId5"/>
            <a:srcRect l="4403" t="14059" r="70746" b="72872"/>
            <a:stretch/>
          </p:blipFill>
          <p:spPr>
            <a:xfrm>
              <a:off x="6109977" y="4301017"/>
              <a:ext cx="473994" cy="138093"/>
            </a:xfrm>
            <a:prstGeom prst="rect">
              <a:avLst/>
            </a:prstGeom>
          </p:spPr>
        </p:pic>
        <p:pic>
          <p:nvPicPr>
            <p:cNvPr id="25" name="Immagine 24"/>
            <p:cNvPicPr>
              <a:picLocks noChangeAspect="1"/>
            </p:cNvPicPr>
            <p:nvPr/>
          </p:nvPicPr>
          <p:blipFill rotWithShape="1">
            <a:blip r:embed="rId5"/>
            <a:srcRect l="13422" t="31286" r="70745" b="58471"/>
            <a:stretch/>
          </p:blipFill>
          <p:spPr>
            <a:xfrm>
              <a:off x="7477177" y="4261829"/>
              <a:ext cx="301981" cy="108234"/>
            </a:xfrm>
            <a:prstGeom prst="rect">
              <a:avLst/>
            </a:prstGeom>
          </p:spPr>
        </p:pic>
        <p:pic>
          <p:nvPicPr>
            <p:cNvPr id="26" name="Immagine 25"/>
            <p:cNvPicPr>
              <a:picLocks noChangeAspect="1"/>
            </p:cNvPicPr>
            <p:nvPr/>
          </p:nvPicPr>
          <p:blipFill rotWithShape="1">
            <a:blip r:embed="rId5"/>
            <a:srcRect l="21726" t="3807" r="71033" b="84536"/>
            <a:stretch/>
          </p:blipFill>
          <p:spPr>
            <a:xfrm>
              <a:off x="6825156" y="3665472"/>
              <a:ext cx="138093" cy="123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014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850" y="795558"/>
            <a:ext cx="6100146" cy="4044781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1212979" y="3200486"/>
            <a:ext cx="9766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100" i="1" dirty="0" smtClean="0">
                <a:solidFill>
                  <a:schemeClr val="bg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it-IT" sz="1100" i="1" dirty="0" smtClean="0">
                <a:solidFill>
                  <a:schemeClr val="bg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= 150 </a:t>
            </a:r>
            <a:r>
              <a:rPr lang="it-IT" sz="1100" i="1" dirty="0" err="1" smtClean="0">
                <a:solidFill>
                  <a:schemeClr val="bg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ms</a:t>
            </a:r>
            <a:endParaRPr lang="it-IT" sz="1100" i="1" dirty="0" smtClean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it-IT" sz="1100" i="1" dirty="0" err="1" smtClean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it-IT" sz="1100" i="1" baseline="-25000" dirty="0" err="1" smtClean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it-IT" sz="1100" i="1" dirty="0" smtClean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µ</a:t>
            </a:r>
            <a:r>
              <a:rPr lang="it-IT" sz="1100" i="1" baseline="-25000" dirty="0" smtClean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</a:t>
            </a:r>
            <a:r>
              <a:rPr lang="it-IT" sz="1100" i="1" dirty="0" smtClean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</a:t>
            </a:r>
            <a:r>
              <a:rPr lang="it-IT" sz="1100" i="1" baseline="-25000" dirty="0" smtClean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it-IT" sz="1100" i="1" dirty="0" smtClean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D/2</a:t>
            </a:r>
          </a:p>
          <a:p>
            <a:pPr>
              <a:lnSpc>
                <a:spcPct val="150000"/>
              </a:lnSpc>
            </a:pPr>
            <a:r>
              <a:rPr lang="it-IT" sz="1100" i="1" dirty="0" smtClean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 = 15 </a:t>
            </a:r>
            <a:r>
              <a:rPr lang="it-IT" sz="1100" i="1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µm</a:t>
            </a:r>
            <a:endParaRPr lang="it-IT" sz="1100" i="1" dirty="0" smtClean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it-IT" sz="1100" i="1" dirty="0" smtClean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 = 0.82 mm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414" y="177838"/>
            <a:ext cx="8229600" cy="400110"/>
          </a:xfrm>
        </p:spPr>
        <p:txBody>
          <a:bodyPr/>
          <a:lstStyle/>
          <a:p>
            <a:r>
              <a:rPr lang="it-IT" dirty="0" smtClean="0"/>
              <a:t>Comparative Analysis of AC </a:t>
            </a:r>
            <a:r>
              <a:rPr lang="it-IT" dirty="0" err="1" smtClean="0"/>
              <a:t>Losses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18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6063526" y="852771"/>
            <a:ext cx="302800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err="1"/>
              <a:t>Estimations</a:t>
            </a:r>
            <a:r>
              <a:rPr lang="it-IT" sz="1600" dirty="0"/>
              <a:t> </a:t>
            </a:r>
            <a:r>
              <a:rPr lang="it-IT" sz="1600" dirty="0" err="1"/>
              <a:t>using</a:t>
            </a:r>
            <a:r>
              <a:rPr lang="it-IT" sz="1600" dirty="0"/>
              <a:t> standard </a:t>
            </a:r>
            <a:r>
              <a:rPr lang="it-IT" sz="1600" dirty="0" err="1"/>
              <a:t>formulae</a:t>
            </a:r>
            <a:r>
              <a:rPr lang="it-IT" sz="1600" dirty="0"/>
              <a:t> </a:t>
            </a:r>
            <a:r>
              <a:rPr lang="it-IT" sz="1600" dirty="0" err="1"/>
              <a:t>lead</a:t>
            </a:r>
            <a:r>
              <a:rPr lang="it-IT" sz="1600" dirty="0"/>
              <a:t> to </a:t>
            </a:r>
            <a:r>
              <a:rPr lang="it-IT" sz="1600" dirty="0" err="1"/>
              <a:t>largely</a:t>
            </a:r>
            <a:r>
              <a:rPr lang="it-IT" sz="1600" dirty="0"/>
              <a:t>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values</a:t>
            </a:r>
            <a:endParaRPr lang="it-IT" sz="1600" dirty="0"/>
          </a:p>
          <a:p>
            <a:pPr algn="just"/>
            <a:endParaRPr lang="it-IT" sz="1400" b="1" dirty="0" smtClean="0">
              <a:solidFill>
                <a:srgbClr val="250CEC"/>
              </a:solidFill>
            </a:endParaRPr>
          </a:p>
          <a:p>
            <a:pPr algn="just"/>
            <a:r>
              <a:rPr lang="it-IT" sz="1600" b="1" dirty="0" err="1" smtClean="0">
                <a:solidFill>
                  <a:srgbClr val="250CEC"/>
                </a:solidFill>
              </a:rPr>
              <a:t>Coupling&amp;magnetization</a:t>
            </a:r>
            <a:endParaRPr lang="it-IT" sz="1600" b="1" dirty="0">
              <a:solidFill>
                <a:srgbClr val="250CEC"/>
              </a:solidFill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 smtClean="0"/>
              <a:t>AC </a:t>
            </a:r>
            <a:r>
              <a:rPr lang="en-US" sz="1400" dirty="0"/>
              <a:t>losses tend to top-off to a maximum </a:t>
            </a:r>
            <a:r>
              <a:rPr lang="en-US" sz="1400" dirty="0" smtClean="0"/>
              <a:t>value</a:t>
            </a:r>
            <a:r>
              <a:rPr lang="en-US" sz="1400" i="1" dirty="0" smtClean="0"/>
              <a:t> </a:t>
            </a:r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</a:t>
            </a:r>
            <a:r>
              <a:rPr lang="en-US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1-i</a:t>
            </a:r>
            <a:r>
              <a:rPr lang="en-US" sz="1600" i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it-IT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80975" indent="-180975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400" dirty="0" err="1" smtClean="0"/>
              <a:t>Decrease</a:t>
            </a:r>
            <a:r>
              <a:rPr lang="it-IT" sz="1400" dirty="0" smtClean="0"/>
              <a:t> of </a:t>
            </a:r>
            <a:r>
              <a:rPr lang="it-IT" sz="1400" dirty="0" err="1" smtClean="0"/>
              <a:t>coupling</a:t>
            </a:r>
            <a:r>
              <a:rPr lang="it-IT" sz="1400" dirty="0" smtClean="0"/>
              <a:t> (</a:t>
            </a:r>
            <a:r>
              <a:rPr lang="it-IT" sz="1400" dirty="0">
                <a:sym typeface="Symbol" panose="05050102010706020507" pitchFamily="18" charset="2"/>
              </a:rPr>
              <a:t> </a:t>
            </a:r>
            <a:r>
              <a:rPr lang="it-IT" sz="1400" b="1" dirty="0" smtClean="0">
                <a:sym typeface="Symbol" panose="05050102010706020507" pitchFamily="18" charset="2"/>
              </a:rPr>
              <a:t>-46%</a:t>
            </a:r>
            <a:r>
              <a:rPr lang="it-IT" sz="1400" dirty="0" smtClean="0"/>
              <a:t>) and </a:t>
            </a:r>
            <a:r>
              <a:rPr lang="it-IT" sz="1400" dirty="0" err="1" smtClean="0"/>
              <a:t>magnetization</a:t>
            </a:r>
            <a:r>
              <a:rPr lang="it-IT" sz="1400" dirty="0" smtClean="0"/>
              <a:t> (</a:t>
            </a:r>
            <a:r>
              <a:rPr lang="it-IT" sz="1400" dirty="0" smtClean="0">
                <a:sym typeface="Symbol" panose="05050102010706020507" pitchFamily="18" charset="2"/>
              </a:rPr>
              <a:t> </a:t>
            </a:r>
            <a:r>
              <a:rPr lang="it-IT" sz="1400" b="1" dirty="0" smtClean="0">
                <a:sym typeface="Symbol" panose="05050102010706020507" pitchFamily="18" charset="2"/>
              </a:rPr>
              <a:t>-9%</a:t>
            </a:r>
            <a:r>
              <a:rPr lang="it-IT" sz="1400" dirty="0" smtClean="0"/>
              <a:t>) </a:t>
            </a:r>
            <a:r>
              <a:rPr lang="it-IT" sz="1400" dirty="0" err="1" smtClean="0"/>
              <a:t>losses</a:t>
            </a:r>
            <a:r>
              <a:rPr lang="it-IT" sz="1400" dirty="0" smtClean="0"/>
              <a:t> </a:t>
            </a:r>
          </a:p>
          <a:p>
            <a:pPr algn="just"/>
            <a:endParaRPr lang="it-IT" sz="1400" dirty="0" smtClean="0"/>
          </a:p>
          <a:p>
            <a:pPr algn="just"/>
            <a:r>
              <a:rPr lang="en-US" sz="1600" b="1" dirty="0" smtClean="0">
                <a:solidFill>
                  <a:srgbClr val="250CEC"/>
                </a:solidFill>
              </a:rPr>
              <a:t>Dynamic resistance</a:t>
            </a:r>
          </a:p>
          <a:p>
            <a:pPr algn="just"/>
            <a:r>
              <a:rPr lang="en-US" sz="1400" dirty="0" smtClean="0"/>
              <a:t>At high </a:t>
            </a:r>
            <a:r>
              <a:rPr lang="en-US" sz="1400" dirty="0" smtClean="0">
                <a:sym typeface="Symbol" panose="05050102010706020507" pitchFamily="18" charset="2"/>
              </a:rPr>
              <a:t></a:t>
            </a:r>
            <a:r>
              <a:rPr lang="en-US" sz="1400" baseline="-25000" dirty="0" err="1">
                <a:sym typeface="Symbol" panose="05050102010706020507" pitchFamily="18" charset="2"/>
              </a:rPr>
              <a:t>t</a:t>
            </a:r>
            <a:r>
              <a:rPr lang="en-US" sz="1400" i="1" dirty="0" err="1"/>
              <a:t>B</a:t>
            </a:r>
            <a:r>
              <a:rPr lang="en-US" sz="1400" dirty="0"/>
              <a:t>, a dynamic resistance appears against the transport current flow, causing a large increase in AC loss </a:t>
            </a:r>
            <a:r>
              <a:rPr lang="en-US" sz="1400" dirty="0" smtClean="0"/>
              <a:t> </a:t>
            </a:r>
            <a:r>
              <a:rPr lang="en-US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~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 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i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400" dirty="0" smtClean="0"/>
              <a:t>: </a:t>
            </a:r>
            <a:r>
              <a:rPr lang="it-IT" sz="1400" b="1" dirty="0" smtClean="0"/>
              <a:t>+400%</a:t>
            </a:r>
            <a:r>
              <a:rPr lang="it-IT" sz="1400" dirty="0" smtClean="0"/>
              <a:t>!</a:t>
            </a:r>
            <a:endParaRPr lang="en-US" sz="1400" dirty="0"/>
          </a:p>
        </p:txBody>
      </p:sp>
      <p:sp>
        <p:nvSpPr>
          <p:cNvPr id="5" name="Rettangolo 4"/>
          <p:cNvSpPr/>
          <p:nvPr/>
        </p:nvSpPr>
        <p:spPr>
          <a:xfrm>
            <a:off x="1586981" y="1145617"/>
            <a:ext cx="3639716" cy="6822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1600" b="1" dirty="0" smtClean="0">
                <a:solidFill>
                  <a:srgbClr val="C00000"/>
                </a:solidFill>
              </a:rPr>
              <a:t>Comparison of the results obtained with different models for ac losses</a:t>
            </a:r>
            <a:endParaRPr lang="en-US" sz="16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834095"/>
              </p:ext>
            </p:extLst>
          </p:nvPr>
        </p:nvGraphicFramePr>
        <p:xfrm>
          <a:off x="990035" y="1878487"/>
          <a:ext cx="4724966" cy="195363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91144">
                  <a:extLst>
                    <a:ext uri="{9D8B030D-6E8A-4147-A177-3AD203B41FA5}">
                      <a16:colId xmlns:a16="http://schemas.microsoft.com/office/drawing/2014/main" val="756523883"/>
                    </a:ext>
                  </a:extLst>
                </a:gridCol>
                <a:gridCol w="585821">
                  <a:extLst>
                    <a:ext uri="{9D8B030D-6E8A-4147-A177-3AD203B41FA5}">
                      <a16:colId xmlns:a16="http://schemas.microsoft.com/office/drawing/2014/main" val="150432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1295767610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657229509"/>
                    </a:ext>
                  </a:extLst>
                </a:gridCol>
                <a:gridCol w="1028701">
                  <a:extLst>
                    <a:ext uri="{9D8B030D-6E8A-4147-A177-3AD203B41FA5}">
                      <a16:colId xmlns:a16="http://schemas.microsoft.com/office/drawing/2014/main" val="459373564"/>
                    </a:ext>
                  </a:extLst>
                </a:gridCol>
              </a:tblGrid>
              <a:tr h="240999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Losses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Units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New</a:t>
                      </a:r>
                      <a:r>
                        <a:rPr lang="it-IT" sz="1200" baseline="0" dirty="0" smtClean="0"/>
                        <a:t> </a:t>
                      </a:r>
                      <a:r>
                        <a:rPr lang="it-IT" sz="1200" baseline="0" dirty="0" err="1" smtClean="0"/>
                        <a:t>formulation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Standard</a:t>
                      </a:r>
                    </a:p>
                    <a:p>
                      <a:pPr algn="ctr"/>
                      <a:r>
                        <a:rPr lang="it-IT" sz="1200" dirty="0" err="1" smtClean="0"/>
                        <a:t>approach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Percentage</a:t>
                      </a:r>
                      <a:r>
                        <a:rPr lang="it-IT" sz="1200" baseline="0" dirty="0" smtClean="0"/>
                        <a:t> </a:t>
                      </a:r>
                      <a:r>
                        <a:rPr lang="it-IT" sz="1200" baseline="0" dirty="0" err="1" smtClean="0"/>
                        <a:t>c</a:t>
                      </a:r>
                      <a:r>
                        <a:rPr lang="it-IT" sz="1200" dirty="0" err="1" smtClean="0"/>
                        <a:t>hange</a:t>
                      </a:r>
                      <a:r>
                        <a:rPr lang="it-IT" sz="1200" dirty="0" smtClean="0"/>
                        <a:t> [%]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6458482"/>
                  </a:ext>
                </a:extLst>
              </a:tr>
              <a:tr h="240999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Coupling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[J/m]</a:t>
                      </a:r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739.4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1357.2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/>
                        <a:t>-45.5</a:t>
                      </a:r>
                      <a:endParaRPr lang="en-US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7636134"/>
                  </a:ext>
                </a:extLst>
              </a:tr>
              <a:tr h="336738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Hysteresis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[J/m]</a:t>
                      </a:r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78.3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85.8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/>
                        <a:t>-8.7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0291834"/>
                  </a:ext>
                </a:extLst>
              </a:tr>
              <a:tr h="240999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Dynamic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[J/m]</a:t>
                      </a:r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1.85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0.36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/>
                        <a:t>414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8252076"/>
                  </a:ext>
                </a:extLst>
              </a:tr>
              <a:tr h="336738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Total </a:t>
                      </a:r>
                      <a:r>
                        <a:rPr lang="it-IT" sz="1200" dirty="0" err="1" smtClean="0"/>
                        <a:t>loss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[J/m]</a:t>
                      </a:r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819.6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1443.4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/>
                        <a:t>-43.2</a:t>
                      </a:r>
                      <a:endParaRPr lang="en-US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5621533"/>
                  </a:ext>
                </a:extLst>
              </a:tr>
              <a:tr h="240999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Total </a:t>
                      </a:r>
                      <a:r>
                        <a:rPr lang="it-IT" sz="1200" dirty="0" err="1" smtClean="0"/>
                        <a:t>loss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[W]</a:t>
                      </a:r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737.7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1299.1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/>
                        <a:t>-43.2</a:t>
                      </a:r>
                      <a:endParaRPr lang="en-US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1358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32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86" y="753996"/>
            <a:ext cx="6033540" cy="396644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 </a:t>
            </a:r>
            <a:r>
              <a:rPr lang="it-IT" dirty="0" err="1" smtClean="0"/>
              <a:t>Losses</a:t>
            </a:r>
            <a:r>
              <a:rPr lang="it-IT" dirty="0" smtClean="0"/>
              <a:t> in CS1U_HF </a:t>
            </a:r>
            <a:r>
              <a:rPr lang="it-IT" dirty="0" err="1" smtClean="0"/>
              <a:t>During</a:t>
            </a:r>
            <a:r>
              <a:rPr lang="it-IT" dirty="0" smtClean="0"/>
              <a:t> Breakdown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19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31" name="Rettangolo 30"/>
          <p:cNvSpPr/>
          <p:nvPr/>
        </p:nvSpPr>
        <p:spPr>
          <a:xfrm>
            <a:off x="6207489" y="791471"/>
            <a:ext cx="2767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err="1" smtClean="0"/>
              <a:t>During</a:t>
            </a:r>
            <a:r>
              <a:rPr lang="it-IT" sz="1600" dirty="0" smtClean="0"/>
              <a:t> </a:t>
            </a:r>
            <a:r>
              <a:rPr lang="it-IT" sz="1600" b="1" dirty="0" smtClean="0">
                <a:solidFill>
                  <a:srgbClr val="C00000"/>
                </a:solidFill>
              </a:rPr>
              <a:t>breakdown</a:t>
            </a:r>
            <a:r>
              <a:rPr lang="it-IT" sz="1600" dirty="0" smtClean="0"/>
              <a:t>, </a:t>
            </a:r>
            <a:r>
              <a:rPr lang="it-IT" sz="1600" dirty="0" err="1" smtClean="0"/>
              <a:t>where</a:t>
            </a:r>
            <a:r>
              <a:rPr lang="it-IT" sz="1600" dirty="0" smtClean="0"/>
              <a:t> </a:t>
            </a:r>
            <a:r>
              <a:rPr lang="en-US" sz="1600" dirty="0">
                <a:sym typeface="Symbol" panose="05050102010706020507" pitchFamily="18" charset="2"/>
              </a:rPr>
              <a:t></a:t>
            </a:r>
            <a:r>
              <a:rPr lang="en-US" sz="1600" baseline="-25000" dirty="0" err="1">
                <a:sym typeface="Symbol" panose="05050102010706020507" pitchFamily="18" charset="2"/>
              </a:rPr>
              <a:t>t</a:t>
            </a:r>
            <a:r>
              <a:rPr lang="en-US" sz="1600" i="1" dirty="0" err="1"/>
              <a:t>B</a:t>
            </a:r>
            <a:r>
              <a:rPr lang="en-US" sz="1600" dirty="0"/>
              <a:t> </a:t>
            </a:r>
            <a:r>
              <a:rPr lang="en-US" sz="1600" dirty="0" smtClean="0"/>
              <a:t>peaks at </a:t>
            </a:r>
            <a:r>
              <a:rPr lang="en-US" sz="1600" b="1" i="1" dirty="0" smtClean="0">
                <a:solidFill>
                  <a:srgbClr val="250CEC"/>
                </a:solidFill>
              </a:rPr>
              <a:t>9.7 T/s</a:t>
            </a:r>
            <a:r>
              <a:rPr lang="en-US" sz="1600" i="1" dirty="0" smtClean="0"/>
              <a:t>, </a:t>
            </a:r>
            <a:r>
              <a:rPr lang="it-IT" sz="1600" dirty="0" smtClean="0"/>
              <a:t>full </a:t>
            </a:r>
            <a:r>
              <a:rPr lang="it-IT" sz="1600" dirty="0" err="1" smtClean="0"/>
              <a:t>saturation</a:t>
            </a:r>
            <a:r>
              <a:rPr lang="it-IT" sz="1600" dirty="0" smtClean="0"/>
              <a:t> of </a:t>
            </a:r>
            <a:r>
              <a:rPr lang="it-IT" sz="1600" dirty="0" err="1" smtClean="0"/>
              <a:t>strands</a:t>
            </a:r>
            <a:r>
              <a:rPr lang="it-IT" sz="1600" dirty="0" smtClean="0"/>
              <a:t> </a:t>
            </a:r>
            <a:r>
              <a:rPr lang="it-IT" sz="1600" dirty="0" err="1" smtClean="0"/>
              <a:t>occurs</a:t>
            </a:r>
            <a:r>
              <a:rPr lang="it-IT" sz="1600" dirty="0" smtClean="0"/>
              <a:t> </a:t>
            </a:r>
          </a:p>
          <a:p>
            <a:pPr algn="just"/>
            <a:endParaRPr lang="it-IT" sz="1600" dirty="0" smtClean="0"/>
          </a:p>
          <a:p>
            <a:pPr algn="just"/>
            <a:r>
              <a:rPr lang="en-US" sz="1400" dirty="0" smtClean="0"/>
              <a:t>The </a:t>
            </a:r>
            <a:r>
              <a:rPr lang="en-US" sz="1400" dirty="0"/>
              <a:t>strands behave like a solid </a:t>
            </a:r>
            <a:r>
              <a:rPr lang="en-US" sz="1400" dirty="0" smtClean="0"/>
              <a:t>conductor and a </a:t>
            </a:r>
            <a:r>
              <a:rPr lang="en-US" sz="1400" dirty="0"/>
              <a:t>saturation </a:t>
            </a:r>
            <a:r>
              <a:rPr lang="en-US" sz="1400" dirty="0" smtClean="0"/>
              <a:t>effect takes place in </a:t>
            </a:r>
            <a:r>
              <a:rPr lang="en-US" sz="1400" dirty="0"/>
              <a:t>both the magnetization and the ac </a:t>
            </a:r>
            <a:r>
              <a:rPr lang="en-US" sz="1400" dirty="0" smtClean="0"/>
              <a:t>losses.</a:t>
            </a:r>
            <a:endParaRPr lang="it-IT" sz="1600" b="1" dirty="0" smtClean="0">
              <a:solidFill>
                <a:srgbClr val="250CEC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042772" y="917003"/>
            <a:ext cx="1097487" cy="331200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/>
              <p:cNvSpPr txBox="1"/>
              <p:nvPr/>
            </p:nvSpPr>
            <p:spPr>
              <a:xfrm>
                <a:off x="6330393" y="2780211"/>
                <a:ext cx="2488630" cy="50443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acc>
                                <m:accPr>
                                  <m:chr m:val="̇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func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393" y="2780211"/>
                <a:ext cx="2488630" cy="5044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/>
              <p:cNvSpPr txBox="1"/>
              <p:nvPr/>
            </p:nvSpPr>
            <p:spPr>
              <a:xfrm>
                <a:off x="6330393" y="3499457"/>
                <a:ext cx="1079719" cy="333746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acc>
                                <m:accPr>
                                  <m:chr m:val="̇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func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393" y="3499457"/>
                <a:ext cx="1079719" cy="333746"/>
              </a:xfrm>
              <a:prstGeom prst="rect">
                <a:avLst/>
              </a:prstGeom>
              <a:blipFill>
                <a:blip r:embed="rId5"/>
                <a:stretch>
                  <a:fillRect l="-1124" r="-2809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/>
              <p:cNvSpPr txBox="1"/>
              <p:nvPr/>
            </p:nvSpPr>
            <p:spPr>
              <a:xfrm>
                <a:off x="6336690" y="3908964"/>
                <a:ext cx="1866472" cy="50443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acc>
                                <m:accPr>
                                  <m:chr m:val="̇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func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7" name="CasellaDiTes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690" y="3908964"/>
                <a:ext cx="1866472" cy="5044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975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Acknowledgments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2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22" name="Segnaposto testo 4"/>
          <p:cNvSpPr>
            <a:spLocks noGrp="1"/>
          </p:cNvSpPr>
          <p:nvPr>
            <p:ph type="body" sz="quarter" idx="14"/>
          </p:nvPr>
        </p:nvSpPr>
        <p:spPr>
          <a:xfrm>
            <a:off x="3501909" y="914169"/>
            <a:ext cx="5423016" cy="3717941"/>
          </a:xfrm>
        </p:spPr>
        <p:txBody>
          <a:bodyPr/>
          <a:lstStyle/>
          <a:p>
            <a:pPr marL="0" indent="0" algn="just">
              <a:buNone/>
            </a:pPr>
            <a:r>
              <a:rPr lang="it-IT" sz="1600" b="1" u="sng" dirty="0" err="1" smtClean="0"/>
              <a:t>University</a:t>
            </a:r>
            <a:r>
              <a:rPr lang="it-IT" sz="1600" b="1" u="sng" dirty="0" smtClean="0"/>
              <a:t> of Roma Tre</a:t>
            </a:r>
          </a:p>
          <a:p>
            <a:pPr marL="0" indent="0" algn="just">
              <a:buNone/>
            </a:pPr>
            <a:r>
              <a:rPr lang="it-IT" sz="1400" dirty="0" smtClean="0"/>
              <a:t>Massimiliano </a:t>
            </a:r>
            <a:r>
              <a:rPr lang="it-IT" sz="1400" dirty="0" err="1" smtClean="0"/>
              <a:t>Corradini</a:t>
            </a:r>
            <a:endParaRPr lang="it-IT" sz="1400" dirty="0"/>
          </a:p>
          <a:p>
            <a:pPr marL="0" indent="0" algn="just">
              <a:buNone/>
            </a:pPr>
            <a:endParaRPr lang="it-IT" sz="1100" dirty="0" smtClean="0"/>
          </a:p>
          <a:p>
            <a:pPr marL="0" indent="0" algn="just">
              <a:buNone/>
            </a:pPr>
            <a:r>
              <a:rPr lang="it-IT" sz="1600" b="1" u="sng" dirty="0" smtClean="0"/>
              <a:t>ENEA</a:t>
            </a:r>
          </a:p>
          <a:p>
            <a:pPr marL="0" indent="0" algn="just">
              <a:buNone/>
            </a:pPr>
            <a:r>
              <a:rPr lang="en-US" sz="1400" dirty="0" smtClean="0"/>
              <a:t>Luigi Muzzi, </a:t>
            </a:r>
            <a:r>
              <a:rPr lang="en-US" sz="1400" smtClean="0"/>
              <a:t>Lorenzo Giannini, </a:t>
            </a:r>
            <a:r>
              <a:rPr lang="en-US" sz="1400" dirty="0" smtClean="0"/>
              <a:t>Antonio della Corte</a:t>
            </a:r>
          </a:p>
          <a:p>
            <a:pPr marL="0" indent="0" algn="just">
              <a:buNone/>
            </a:pPr>
            <a:endParaRPr lang="it-IT" sz="1100" dirty="0" smtClean="0"/>
          </a:p>
          <a:p>
            <a:pPr marL="0" indent="0" algn="just">
              <a:buNone/>
            </a:pPr>
            <a:r>
              <a:rPr lang="it-IT" sz="1600" b="1" u="sng" dirty="0" err="1" smtClean="0"/>
              <a:t>University</a:t>
            </a:r>
            <a:r>
              <a:rPr lang="it-IT" sz="1600" b="1" u="sng" dirty="0" smtClean="0"/>
              <a:t> of Bologna</a:t>
            </a:r>
          </a:p>
          <a:p>
            <a:pPr marL="0" indent="0" algn="just">
              <a:buNone/>
            </a:pPr>
            <a:r>
              <a:rPr lang="it-IT" sz="1400" dirty="0" smtClean="0"/>
              <a:t>Marco Breschi, Lorenzo Cavallucci</a:t>
            </a:r>
          </a:p>
          <a:p>
            <a:pPr marL="0" indent="0" algn="just">
              <a:buNone/>
            </a:pPr>
            <a:endParaRPr lang="it-IT" sz="1100" dirty="0" smtClean="0"/>
          </a:p>
          <a:p>
            <a:pPr marL="0" indent="0" algn="just">
              <a:buNone/>
            </a:pPr>
            <a:r>
              <a:rPr lang="it-IT" sz="1600" b="1" u="sng" dirty="0" err="1" smtClean="0"/>
              <a:t>Swiss</a:t>
            </a:r>
            <a:r>
              <a:rPr lang="it-IT" sz="1600" b="1" u="sng" dirty="0" smtClean="0"/>
              <a:t> Plasma Center - EPFL</a:t>
            </a:r>
            <a:endParaRPr lang="it-IT" sz="1600" b="1" u="sng" dirty="0"/>
          </a:p>
          <a:p>
            <a:pPr marL="0" indent="0" algn="just">
              <a:buNone/>
            </a:pPr>
            <a:r>
              <a:rPr lang="it-IT" sz="1400" dirty="0" smtClean="0"/>
              <a:t>Davide Uglietti</a:t>
            </a:r>
          </a:p>
          <a:p>
            <a:pPr marL="0" indent="0" algn="just">
              <a:buNone/>
            </a:pPr>
            <a:r>
              <a:rPr lang="it-IT" sz="1600" dirty="0" smtClean="0"/>
              <a:t> </a:t>
            </a:r>
          </a:p>
          <a:p>
            <a:pPr marL="0" indent="0" algn="just">
              <a:buNone/>
            </a:pPr>
            <a:r>
              <a:rPr lang="it-IT" sz="1600" b="1" u="sng" dirty="0" smtClean="0"/>
              <a:t>Politecnico di Torino</a:t>
            </a:r>
            <a:endParaRPr lang="it-IT" sz="1600" b="1" u="sng" dirty="0"/>
          </a:p>
          <a:p>
            <a:pPr marL="0" indent="0" algn="just">
              <a:buNone/>
            </a:pPr>
            <a:r>
              <a:rPr lang="it-IT" sz="1400" dirty="0" smtClean="0"/>
              <a:t>Roberto Bonifetto, Andrea Zappatore</a:t>
            </a:r>
            <a:endParaRPr lang="en-US" sz="1400" dirty="0"/>
          </a:p>
        </p:txBody>
      </p:sp>
      <p:pic>
        <p:nvPicPr>
          <p:cNvPr id="24" name="Picture 6" descr="Logo PoliTo dal 2021 blu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90"/>
          <a:stretch/>
        </p:blipFill>
        <p:spPr bwMode="auto">
          <a:xfrm>
            <a:off x="1238947" y="3831188"/>
            <a:ext cx="945453" cy="82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Seal of the University of Bologna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58" y="2445211"/>
            <a:ext cx="826710" cy="82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Logo EPFL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433" y="3292008"/>
            <a:ext cx="1130797" cy="32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logo ene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47" y="1751468"/>
            <a:ext cx="1361784" cy="55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https://upload.wikimedia.org/wikipedia/it/c/c8/Logo_Roma_Tr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28" y="892053"/>
            <a:ext cx="1277002" cy="70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26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486" y="753996"/>
            <a:ext cx="6033540" cy="3966444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2042772" y="909689"/>
            <a:ext cx="1097487" cy="331200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 </a:t>
            </a:r>
            <a:r>
              <a:rPr lang="it-IT" dirty="0" err="1" smtClean="0"/>
              <a:t>Losses</a:t>
            </a:r>
            <a:r>
              <a:rPr lang="it-IT" dirty="0" smtClean="0"/>
              <a:t> in CS1U_HF </a:t>
            </a:r>
            <a:r>
              <a:rPr lang="it-IT" dirty="0" err="1" smtClean="0"/>
              <a:t>During</a:t>
            </a:r>
            <a:r>
              <a:rPr lang="it-IT" dirty="0" smtClean="0"/>
              <a:t> Breakdown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20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31" name="Rettangolo 30"/>
          <p:cNvSpPr/>
          <p:nvPr/>
        </p:nvSpPr>
        <p:spPr>
          <a:xfrm>
            <a:off x="6207489" y="791471"/>
            <a:ext cx="2767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err="1" smtClean="0"/>
              <a:t>During</a:t>
            </a:r>
            <a:r>
              <a:rPr lang="it-IT" sz="1600" dirty="0" smtClean="0"/>
              <a:t> </a:t>
            </a:r>
            <a:r>
              <a:rPr lang="it-IT" sz="1600" b="1" dirty="0" smtClean="0">
                <a:solidFill>
                  <a:srgbClr val="C00000"/>
                </a:solidFill>
              </a:rPr>
              <a:t>breakdown</a:t>
            </a:r>
            <a:r>
              <a:rPr lang="it-IT" sz="1600" dirty="0" smtClean="0"/>
              <a:t>, </a:t>
            </a:r>
            <a:r>
              <a:rPr lang="it-IT" sz="1600" dirty="0" err="1" smtClean="0"/>
              <a:t>where</a:t>
            </a:r>
            <a:r>
              <a:rPr lang="it-IT" sz="1600" dirty="0" smtClean="0"/>
              <a:t> </a:t>
            </a:r>
            <a:r>
              <a:rPr lang="en-US" sz="1600" dirty="0">
                <a:sym typeface="Symbol" panose="05050102010706020507" pitchFamily="18" charset="2"/>
              </a:rPr>
              <a:t></a:t>
            </a:r>
            <a:r>
              <a:rPr lang="en-US" sz="1600" baseline="-25000" dirty="0" err="1">
                <a:sym typeface="Symbol" panose="05050102010706020507" pitchFamily="18" charset="2"/>
              </a:rPr>
              <a:t>t</a:t>
            </a:r>
            <a:r>
              <a:rPr lang="en-US" sz="1600" i="1" dirty="0" err="1"/>
              <a:t>B</a:t>
            </a:r>
            <a:r>
              <a:rPr lang="en-US" sz="1600" dirty="0"/>
              <a:t> </a:t>
            </a:r>
            <a:r>
              <a:rPr lang="en-US" sz="1600" dirty="0" smtClean="0"/>
              <a:t>peaks at </a:t>
            </a:r>
            <a:r>
              <a:rPr lang="en-US" sz="1600" b="1" i="1" dirty="0" smtClean="0">
                <a:solidFill>
                  <a:srgbClr val="250CEC"/>
                </a:solidFill>
              </a:rPr>
              <a:t>9.7 T/s</a:t>
            </a:r>
            <a:r>
              <a:rPr lang="en-US" sz="1600" i="1" dirty="0" smtClean="0"/>
              <a:t>, </a:t>
            </a:r>
            <a:r>
              <a:rPr lang="it-IT" sz="1600" dirty="0" smtClean="0"/>
              <a:t>full </a:t>
            </a:r>
            <a:r>
              <a:rPr lang="it-IT" sz="1600" dirty="0" err="1" smtClean="0"/>
              <a:t>saturation</a:t>
            </a:r>
            <a:r>
              <a:rPr lang="it-IT" sz="1600" dirty="0" smtClean="0"/>
              <a:t> of </a:t>
            </a:r>
            <a:r>
              <a:rPr lang="it-IT" sz="1600" dirty="0" err="1" smtClean="0"/>
              <a:t>strands</a:t>
            </a:r>
            <a:r>
              <a:rPr lang="it-IT" sz="1600" dirty="0" smtClean="0"/>
              <a:t> </a:t>
            </a:r>
            <a:r>
              <a:rPr lang="it-IT" sz="1600" dirty="0" err="1" smtClean="0"/>
              <a:t>occurs</a:t>
            </a:r>
            <a:r>
              <a:rPr lang="it-IT" sz="1600" dirty="0" smtClean="0"/>
              <a:t> </a:t>
            </a:r>
          </a:p>
          <a:p>
            <a:pPr algn="just"/>
            <a:endParaRPr lang="it-IT" sz="1600" dirty="0" smtClean="0"/>
          </a:p>
          <a:p>
            <a:pPr algn="just"/>
            <a:r>
              <a:rPr lang="en-US" sz="1400" dirty="0" smtClean="0"/>
              <a:t>The </a:t>
            </a:r>
            <a:r>
              <a:rPr lang="en-US" sz="1400" dirty="0"/>
              <a:t>strands behave like a solid </a:t>
            </a:r>
            <a:r>
              <a:rPr lang="en-US" sz="1400" dirty="0" smtClean="0"/>
              <a:t>conductor and a </a:t>
            </a:r>
            <a:r>
              <a:rPr lang="en-US" sz="1400" dirty="0"/>
              <a:t>saturation </a:t>
            </a:r>
            <a:r>
              <a:rPr lang="en-US" sz="1400" dirty="0" smtClean="0"/>
              <a:t>effect takes place in </a:t>
            </a:r>
            <a:r>
              <a:rPr lang="en-US" sz="1400" dirty="0"/>
              <a:t>both the magnetization and the ac </a:t>
            </a:r>
            <a:r>
              <a:rPr lang="en-US" sz="1400" dirty="0" smtClean="0"/>
              <a:t>losses.</a:t>
            </a:r>
            <a:endParaRPr lang="it-IT" sz="1600" b="1" dirty="0" smtClean="0">
              <a:solidFill>
                <a:srgbClr val="250CE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/>
              <p:cNvSpPr txBox="1"/>
              <p:nvPr/>
            </p:nvSpPr>
            <p:spPr>
              <a:xfrm>
                <a:off x="6330393" y="2780211"/>
                <a:ext cx="2488630" cy="50443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acc>
                                <m:accPr>
                                  <m:chr m:val="̇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func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393" y="2780211"/>
                <a:ext cx="2488630" cy="5044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/>
              <p:cNvSpPr txBox="1"/>
              <p:nvPr/>
            </p:nvSpPr>
            <p:spPr>
              <a:xfrm>
                <a:off x="6330393" y="3499457"/>
                <a:ext cx="1079719" cy="333746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acc>
                                <m:accPr>
                                  <m:chr m:val="̇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func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393" y="3499457"/>
                <a:ext cx="1079719" cy="333746"/>
              </a:xfrm>
              <a:prstGeom prst="rect">
                <a:avLst/>
              </a:prstGeom>
              <a:blipFill>
                <a:blip r:embed="rId5"/>
                <a:stretch>
                  <a:fillRect l="-1124" r="-2809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/>
              <p:cNvSpPr txBox="1"/>
              <p:nvPr/>
            </p:nvSpPr>
            <p:spPr>
              <a:xfrm>
                <a:off x="6336690" y="3908964"/>
                <a:ext cx="1866472" cy="50443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acc>
                                <m:accPr>
                                  <m:chr m:val="̇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func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it-IT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7" name="CasellaDiTes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690" y="3908964"/>
                <a:ext cx="1866472" cy="5044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Tabel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444956"/>
              </p:ext>
            </p:extLst>
          </p:nvPr>
        </p:nvGraphicFramePr>
        <p:xfrm>
          <a:off x="990035" y="1878487"/>
          <a:ext cx="4724966" cy="195363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91144">
                  <a:extLst>
                    <a:ext uri="{9D8B030D-6E8A-4147-A177-3AD203B41FA5}">
                      <a16:colId xmlns:a16="http://schemas.microsoft.com/office/drawing/2014/main" val="756523883"/>
                    </a:ext>
                  </a:extLst>
                </a:gridCol>
                <a:gridCol w="585821">
                  <a:extLst>
                    <a:ext uri="{9D8B030D-6E8A-4147-A177-3AD203B41FA5}">
                      <a16:colId xmlns:a16="http://schemas.microsoft.com/office/drawing/2014/main" val="150432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1295767610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2657229509"/>
                    </a:ext>
                  </a:extLst>
                </a:gridCol>
                <a:gridCol w="1123951">
                  <a:extLst>
                    <a:ext uri="{9D8B030D-6E8A-4147-A177-3AD203B41FA5}">
                      <a16:colId xmlns:a16="http://schemas.microsoft.com/office/drawing/2014/main" val="459373564"/>
                    </a:ext>
                  </a:extLst>
                </a:gridCol>
              </a:tblGrid>
              <a:tr h="240999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Losses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Units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Whole scenario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During</a:t>
                      </a:r>
                      <a:endParaRPr lang="it-IT" sz="1200" dirty="0" smtClean="0"/>
                    </a:p>
                    <a:p>
                      <a:pPr algn="ctr"/>
                      <a:r>
                        <a:rPr lang="it-IT" sz="1200" dirty="0" smtClean="0"/>
                        <a:t>breakdown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0" dirty="0" err="1" smtClean="0"/>
                        <a:t>Contribution</a:t>
                      </a:r>
                      <a:r>
                        <a:rPr lang="it-IT" sz="1200" dirty="0" smtClean="0"/>
                        <a:t> [%]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6458482"/>
                  </a:ext>
                </a:extLst>
              </a:tr>
              <a:tr h="240999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Coupling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[J/m]</a:t>
                      </a:r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739.4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15.5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/>
                        <a:t>2.1</a:t>
                      </a:r>
                      <a:endParaRPr lang="en-US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7636134"/>
                  </a:ext>
                </a:extLst>
              </a:tr>
              <a:tr h="336738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Hysteresis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[J/m]</a:t>
                      </a:r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78.3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0.016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/>
                        <a:t>0.02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0291834"/>
                  </a:ext>
                </a:extLst>
              </a:tr>
              <a:tr h="240999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Dynamic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[J/m]</a:t>
                      </a:r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1.85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1.4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/>
                        <a:t>75.7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8252076"/>
                  </a:ext>
                </a:extLst>
              </a:tr>
              <a:tr h="336738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Total </a:t>
                      </a:r>
                      <a:r>
                        <a:rPr lang="it-IT" sz="1200" dirty="0" err="1" smtClean="0"/>
                        <a:t>loss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[J/m]</a:t>
                      </a:r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819.6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17.0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/>
                        <a:t>2.1</a:t>
                      </a:r>
                      <a:endParaRPr lang="en-US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5621533"/>
                  </a:ext>
                </a:extLst>
              </a:tr>
              <a:tr h="240999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Total </a:t>
                      </a:r>
                      <a:r>
                        <a:rPr lang="it-IT" sz="1200" dirty="0" err="1" smtClean="0"/>
                        <a:t>loss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 smtClean="0"/>
                        <a:t>[W]</a:t>
                      </a:r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737.7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15.3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smtClean="0"/>
                        <a:t>2.1</a:t>
                      </a:r>
                      <a:endParaRPr lang="en-US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1358487"/>
                  </a:ext>
                </a:extLst>
              </a:tr>
            </a:tbl>
          </a:graphicData>
        </a:graphic>
      </p:graphicFrame>
      <p:sp>
        <p:nvSpPr>
          <p:cNvPr id="12" name="Freeform 500"/>
          <p:cNvSpPr>
            <a:spLocks noEditPoints="1"/>
          </p:cNvSpPr>
          <p:nvPr/>
        </p:nvSpPr>
        <p:spPr bwMode="auto">
          <a:xfrm>
            <a:off x="4660166" y="2801095"/>
            <a:ext cx="1002037" cy="570595"/>
          </a:xfrm>
          <a:custGeom>
            <a:avLst/>
            <a:gdLst>
              <a:gd name="T0" fmla="*/ 62 w 588"/>
              <a:gd name="T1" fmla="*/ 191 h 267"/>
              <a:gd name="T2" fmla="*/ 45 w 588"/>
              <a:gd name="T3" fmla="*/ 165 h 267"/>
              <a:gd name="T4" fmla="*/ 34 w 588"/>
              <a:gd name="T5" fmla="*/ 119 h 267"/>
              <a:gd name="T6" fmla="*/ 42 w 588"/>
              <a:gd name="T7" fmla="*/ 12 h 267"/>
              <a:gd name="T8" fmla="*/ 41 w 588"/>
              <a:gd name="T9" fmla="*/ 17 h 267"/>
              <a:gd name="T10" fmla="*/ 44 w 588"/>
              <a:gd name="T11" fmla="*/ 13 h 267"/>
              <a:gd name="T12" fmla="*/ 38 w 588"/>
              <a:gd name="T13" fmla="*/ 11 h 267"/>
              <a:gd name="T14" fmla="*/ 44 w 588"/>
              <a:gd name="T15" fmla="*/ 12 h 267"/>
              <a:gd name="T16" fmla="*/ 44 w 588"/>
              <a:gd name="T17" fmla="*/ 12 h 267"/>
              <a:gd name="T18" fmla="*/ 43 w 588"/>
              <a:gd name="T19" fmla="*/ 10 h 267"/>
              <a:gd name="T20" fmla="*/ 40 w 588"/>
              <a:gd name="T21" fmla="*/ 8 h 267"/>
              <a:gd name="T22" fmla="*/ 36 w 588"/>
              <a:gd name="T23" fmla="*/ 5 h 267"/>
              <a:gd name="T24" fmla="*/ 27 w 588"/>
              <a:gd name="T25" fmla="*/ 76 h 267"/>
              <a:gd name="T26" fmla="*/ 39 w 588"/>
              <a:gd name="T27" fmla="*/ 11 h 267"/>
              <a:gd name="T28" fmla="*/ 44 w 588"/>
              <a:gd name="T29" fmla="*/ 11 h 267"/>
              <a:gd name="T30" fmla="*/ 44 w 588"/>
              <a:gd name="T31" fmla="*/ 10 h 267"/>
              <a:gd name="T32" fmla="*/ 36 w 588"/>
              <a:gd name="T33" fmla="*/ 47 h 267"/>
              <a:gd name="T34" fmla="*/ 24 w 588"/>
              <a:gd name="T35" fmla="*/ 44 h 267"/>
              <a:gd name="T36" fmla="*/ 17 w 588"/>
              <a:gd name="T37" fmla="*/ 41 h 267"/>
              <a:gd name="T38" fmla="*/ 12 w 588"/>
              <a:gd name="T39" fmla="*/ 37 h 267"/>
              <a:gd name="T40" fmla="*/ 2 w 588"/>
              <a:gd name="T41" fmla="*/ 39 h 267"/>
              <a:gd name="T42" fmla="*/ 0 w 588"/>
              <a:gd name="T43" fmla="*/ 48 h 267"/>
              <a:gd name="T44" fmla="*/ 6 w 588"/>
              <a:gd name="T45" fmla="*/ 55 h 267"/>
              <a:gd name="T46" fmla="*/ 15 w 588"/>
              <a:gd name="T47" fmla="*/ 58 h 267"/>
              <a:gd name="T48" fmla="*/ 32 w 588"/>
              <a:gd name="T49" fmla="*/ 46 h 267"/>
              <a:gd name="T50" fmla="*/ 38 w 588"/>
              <a:gd name="T51" fmla="*/ 11 h 267"/>
              <a:gd name="T52" fmla="*/ 37 w 588"/>
              <a:gd name="T53" fmla="*/ 13 h 267"/>
              <a:gd name="T54" fmla="*/ 588 w 588"/>
              <a:gd name="T55" fmla="*/ 101 h 267"/>
              <a:gd name="T56" fmla="*/ 537 w 588"/>
              <a:gd name="T57" fmla="*/ 218 h 267"/>
              <a:gd name="T58" fmla="*/ 232 w 588"/>
              <a:gd name="T59" fmla="*/ 260 h 267"/>
              <a:gd name="T60" fmla="*/ 76 w 588"/>
              <a:gd name="T61" fmla="*/ 220 h 267"/>
              <a:gd name="T62" fmla="*/ 31 w 588"/>
              <a:gd name="T63" fmla="*/ 161 h 267"/>
              <a:gd name="T64" fmla="*/ 30 w 588"/>
              <a:gd name="T65" fmla="*/ 87 h 267"/>
              <a:gd name="T66" fmla="*/ 31 w 588"/>
              <a:gd name="T67" fmla="*/ 107 h 267"/>
              <a:gd name="T68" fmla="*/ 35 w 588"/>
              <a:gd name="T69" fmla="*/ 159 h 267"/>
              <a:gd name="T70" fmla="*/ 34 w 588"/>
              <a:gd name="T71" fmla="*/ 76 h 267"/>
              <a:gd name="T72" fmla="*/ 37 w 588"/>
              <a:gd name="T73" fmla="*/ 153 h 267"/>
              <a:gd name="T74" fmla="*/ 36 w 588"/>
              <a:gd name="T75" fmla="*/ 64 h 267"/>
              <a:gd name="T76" fmla="*/ 37 w 588"/>
              <a:gd name="T77" fmla="*/ 73 h 267"/>
              <a:gd name="T78" fmla="*/ 37 w 588"/>
              <a:gd name="T79" fmla="*/ 79 h 267"/>
              <a:gd name="T80" fmla="*/ 38 w 588"/>
              <a:gd name="T81" fmla="*/ 142 h 267"/>
              <a:gd name="T82" fmla="*/ 70 w 588"/>
              <a:gd name="T83" fmla="*/ 202 h 267"/>
              <a:gd name="T84" fmla="*/ 174 w 588"/>
              <a:gd name="T85" fmla="*/ 237 h 267"/>
              <a:gd name="T86" fmla="*/ 423 w 588"/>
              <a:gd name="T87" fmla="*/ 246 h 267"/>
              <a:gd name="T88" fmla="*/ 573 w 588"/>
              <a:gd name="T89" fmla="*/ 108 h 267"/>
              <a:gd name="T90" fmla="*/ 464 w 588"/>
              <a:gd name="T91" fmla="*/ 15 h 267"/>
              <a:gd name="T92" fmla="*/ 300 w 588"/>
              <a:gd name="T93" fmla="*/ 28 h 267"/>
              <a:gd name="T94" fmla="*/ 139 w 588"/>
              <a:gd name="T95" fmla="*/ 58 h 267"/>
              <a:gd name="T96" fmla="*/ 38 w 588"/>
              <a:gd name="T97" fmla="*/ 64 h 267"/>
              <a:gd name="T98" fmla="*/ 175 w 588"/>
              <a:gd name="T99" fmla="*/ 35 h 267"/>
              <a:gd name="T100" fmla="*/ 372 w 588"/>
              <a:gd name="T101" fmla="*/ 5 h 267"/>
              <a:gd name="T102" fmla="*/ 588 w 588"/>
              <a:gd name="T103" fmla="*/ 101 h 267"/>
              <a:gd name="T104" fmla="*/ 37 w 588"/>
              <a:gd name="T105" fmla="*/ 139 h 267"/>
              <a:gd name="T106" fmla="*/ 36 w 588"/>
              <a:gd name="T107" fmla="*/ 64 h 267"/>
              <a:gd name="T108" fmla="*/ 38 w 588"/>
              <a:gd name="T109" fmla="*/ 47 h 267"/>
              <a:gd name="T110" fmla="*/ 43 w 588"/>
              <a:gd name="T111" fmla="*/ 19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88" h="267">
                <a:moveTo>
                  <a:pt x="124" y="240"/>
                </a:moveTo>
                <a:cubicBezTo>
                  <a:pt x="124" y="240"/>
                  <a:pt x="127" y="240"/>
                  <a:pt x="128" y="241"/>
                </a:cubicBezTo>
                <a:cubicBezTo>
                  <a:pt x="127" y="241"/>
                  <a:pt x="126" y="240"/>
                  <a:pt x="124" y="240"/>
                </a:cubicBezTo>
                <a:close/>
                <a:moveTo>
                  <a:pt x="67" y="197"/>
                </a:moveTo>
                <a:cubicBezTo>
                  <a:pt x="66" y="196"/>
                  <a:pt x="65" y="195"/>
                  <a:pt x="63" y="193"/>
                </a:cubicBezTo>
                <a:cubicBezTo>
                  <a:pt x="63" y="193"/>
                  <a:pt x="66" y="196"/>
                  <a:pt x="67" y="197"/>
                </a:cubicBezTo>
                <a:close/>
                <a:moveTo>
                  <a:pt x="62" y="191"/>
                </a:moveTo>
                <a:cubicBezTo>
                  <a:pt x="61" y="191"/>
                  <a:pt x="59" y="187"/>
                  <a:pt x="58" y="187"/>
                </a:cubicBezTo>
                <a:cubicBezTo>
                  <a:pt x="59" y="189"/>
                  <a:pt x="62" y="191"/>
                  <a:pt x="62" y="191"/>
                </a:cubicBezTo>
                <a:close/>
                <a:moveTo>
                  <a:pt x="48" y="175"/>
                </a:moveTo>
                <a:cubicBezTo>
                  <a:pt x="47" y="173"/>
                  <a:pt x="45" y="170"/>
                  <a:pt x="45" y="170"/>
                </a:cubicBezTo>
                <a:cubicBezTo>
                  <a:pt x="45" y="171"/>
                  <a:pt x="47" y="173"/>
                  <a:pt x="48" y="175"/>
                </a:cubicBezTo>
                <a:close/>
                <a:moveTo>
                  <a:pt x="43" y="156"/>
                </a:moveTo>
                <a:cubicBezTo>
                  <a:pt x="44" y="160"/>
                  <a:pt x="45" y="163"/>
                  <a:pt x="45" y="165"/>
                </a:cubicBezTo>
                <a:cubicBezTo>
                  <a:pt x="44" y="162"/>
                  <a:pt x="43" y="157"/>
                  <a:pt x="43" y="156"/>
                </a:cubicBezTo>
                <a:close/>
                <a:moveTo>
                  <a:pt x="30" y="120"/>
                </a:moveTo>
                <a:cubicBezTo>
                  <a:pt x="29" y="123"/>
                  <a:pt x="30" y="134"/>
                  <a:pt x="30" y="139"/>
                </a:cubicBezTo>
                <a:cubicBezTo>
                  <a:pt x="30" y="133"/>
                  <a:pt x="29" y="126"/>
                  <a:pt x="30" y="120"/>
                </a:cubicBezTo>
                <a:close/>
                <a:moveTo>
                  <a:pt x="35" y="100"/>
                </a:moveTo>
                <a:cubicBezTo>
                  <a:pt x="35" y="108"/>
                  <a:pt x="34" y="119"/>
                  <a:pt x="34" y="125"/>
                </a:cubicBezTo>
                <a:cubicBezTo>
                  <a:pt x="34" y="123"/>
                  <a:pt x="34" y="121"/>
                  <a:pt x="34" y="119"/>
                </a:cubicBezTo>
                <a:cubicBezTo>
                  <a:pt x="34" y="114"/>
                  <a:pt x="34" y="114"/>
                  <a:pt x="34" y="114"/>
                </a:cubicBezTo>
                <a:cubicBezTo>
                  <a:pt x="34" y="111"/>
                  <a:pt x="35" y="99"/>
                  <a:pt x="35" y="100"/>
                </a:cubicBezTo>
                <a:close/>
                <a:moveTo>
                  <a:pt x="42" y="11"/>
                </a:move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lose/>
                <a:moveTo>
                  <a:pt x="42" y="12"/>
                </a:moveTo>
                <a:cubicBezTo>
                  <a:pt x="42" y="12"/>
                  <a:pt x="42" y="12"/>
                  <a:pt x="42" y="11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3"/>
                </a:cubicBezTo>
                <a:cubicBezTo>
                  <a:pt x="42" y="13"/>
                  <a:pt x="42" y="13"/>
                  <a:pt x="42" y="13"/>
                </a:cubicBezTo>
                <a:cubicBezTo>
                  <a:pt x="41" y="14"/>
                  <a:pt x="41" y="14"/>
                  <a:pt x="41" y="14"/>
                </a:cubicBezTo>
                <a:cubicBezTo>
                  <a:pt x="41" y="17"/>
                  <a:pt x="41" y="17"/>
                  <a:pt x="41" y="17"/>
                </a:cubicBezTo>
                <a:cubicBezTo>
                  <a:pt x="42" y="12"/>
                  <a:pt x="42" y="12"/>
                  <a:pt x="42" y="12"/>
                </a:cubicBezTo>
                <a:close/>
                <a:moveTo>
                  <a:pt x="42" y="11"/>
                </a:move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lose/>
                <a:moveTo>
                  <a:pt x="44" y="13"/>
                </a:move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lose/>
                <a:moveTo>
                  <a:pt x="38" y="11"/>
                </a:moveTo>
                <a:cubicBezTo>
                  <a:pt x="38" y="11"/>
                  <a:pt x="38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lose/>
                <a:moveTo>
                  <a:pt x="44" y="12"/>
                </a:moveTo>
                <a:cubicBezTo>
                  <a:pt x="44" y="12"/>
                  <a:pt x="43" y="12"/>
                  <a:pt x="44" y="13"/>
                </a:cubicBezTo>
                <a:cubicBezTo>
                  <a:pt x="44" y="12"/>
                  <a:pt x="44" y="12"/>
                  <a:pt x="44" y="12"/>
                </a:cubicBezTo>
                <a:close/>
                <a:moveTo>
                  <a:pt x="44" y="12"/>
                </a:move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lose/>
                <a:moveTo>
                  <a:pt x="37" y="10"/>
                </a:move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7" y="10"/>
                  <a:pt x="37" y="10"/>
                </a:cubicBezTo>
                <a:close/>
                <a:moveTo>
                  <a:pt x="39" y="9"/>
                </a:moveTo>
                <a:cubicBezTo>
                  <a:pt x="39" y="10"/>
                  <a:pt x="38" y="10"/>
                  <a:pt x="38" y="10"/>
                </a:cubicBezTo>
                <a:cubicBezTo>
                  <a:pt x="39" y="10"/>
                  <a:pt x="39" y="10"/>
                  <a:pt x="39" y="9"/>
                </a:cubicBezTo>
                <a:close/>
                <a:moveTo>
                  <a:pt x="44" y="12"/>
                </a:moveTo>
                <a:cubicBezTo>
                  <a:pt x="44" y="11"/>
                  <a:pt x="45" y="11"/>
                  <a:pt x="44" y="11"/>
                </a:cubicBezTo>
                <a:cubicBezTo>
                  <a:pt x="44" y="11"/>
                  <a:pt x="44" y="11"/>
                  <a:pt x="44" y="12"/>
                </a:cubicBezTo>
                <a:close/>
                <a:moveTo>
                  <a:pt x="42" y="10"/>
                </a:moveTo>
                <a:cubicBezTo>
                  <a:pt x="42" y="10"/>
                  <a:pt x="42" y="10"/>
                  <a:pt x="42" y="11"/>
                </a:cubicBezTo>
                <a:cubicBezTo>
                  <a:pt x="42" y="10"/>
                  <a:pt x="42" y="10"/>
                  <a:pt x="42" y="10"/>
                </a:cubicBezTo>
                <a:close/>
                <a:moveTo>
                  <a:pt x="43" y="10"/>
                </a:move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lose/>
                <a:moveTo>
                  <a:pt x="44" y="10"/>
                </a:move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3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lose/>
                <a:moveTo>
                  <a:pt x="40" y="8"/>
                </a:moveTo>
                <a:cubicBezTo>
                  <a:pt x="40" y="9"/>
                  <a:pt x="40" y="8"/>
                  <a:pt x="40" y="8"/>
                </a:cubicBezTo>
                <a:close/>
                <a:moveTo>
                  <a:pt x="39" y="7"/>
                </a:moveTo>
                <a:cubicBezTo>
                  <a:pt x="39" y="7"/>
                  <a:pt x="39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lose/>
                <a:moveTo>
                  <a:pt x="39" y="7"/>
                </a:moveTo>
                <a:cubicBezTo>
                  <a:pt x="38" y="7"/>
                  <a:pt x="38" y="7"/>
                  <a:pt x="38" y="7"/>
                </a:cubicBezTo>
                <a:lnTo>
                  <a:pt x="39" y="7"/>
                </a:lnTo>
                <a:close/>
                <a:moveTo>
                  <a:pt x="36" y="5"/>
                </a:moveTo>
                <a:cubicBezTo>
                  <a:pt x="36" y="6"/>
                  <a:pt x="36" y="6"/>
                  <a:pt x="36" y="6"/>
                </a:cubicBezTo>
                <a:cubicBezTo>
                  <a:pt x="36" y="6"/>
                  <a:pt x="36" y="6"/>
                  <a:pt x="36" y="5"/>
                </a:cubicBezTo>
                <a:close/>
                <a:moveTo>
                  <a:pt x="37" y="5"/>
                </a:moveTo>
                <a:cubicBezTo>
                  <a:pt x="37" y="4"/>
                  <a:pt x="37" y="4"/>
                  <a:pt x="37" y="5"/>
                </a:cubicBezTo>
                <a:close/>
                <a:moveTo>
                  <a:pt x="27" y="87"/>
                </a:moveTo>
                <a:cubicBezTo>
                  <a:pt x="27" y="88"/>
                  <a:pt x="27" y="90"/>
                  <a:pt x="27" y="91"/>
                </a:cubicBezTo>
                <a:cubicBezTo>
                  <a:pt x="27" y="85"/>
                  <a:pt x="27" y="80"/>
                  <a:pt x="27" y="76"/>
                </a:cubicBezTo>
                <a:cubicBezTo>
                  <a:pt x="27" y="80"/>
                  <a:pt x="27" y="84"/>
                  <a:pt x="27" y="87"/>
                </a:cubicBezTo>
                <a:close/>
                <a:moveTo>
                  <a:pt x="40" y="11"/>
                </a:moveTo>
                <a:cubicBezTo>
                  <a:pt x="40" y="11"/>
                  <a:pt x="40" y="10"/>
                  <a:pt x="40" y="9"/>
                </a:cubicBezTo>
                <a:cubicBezTo>
                  <a:pt x="40" y="10"/>
                  <a:pt x="39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39" y="10"/>
                  <a:pt x="40" y="11"/>
                  <a:pt x="39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40" y="11"/>
                  <a:pt x="39" y="11"/>
                  <a:pt x="40" y="11"/>
                </a:cubicBezTo>
                <a:close/>
                <a:moveTo>
                  <a:pt x="44" y="11"/>
                </a:moveTo>
                <a:cubicBezTo>
                  <a:pt x="44" y="11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1"/>
                  <a:pt x="44" y="11"/>
                </a:cubicBezTo>
                <a:close/>
                <a:moveTo>
                  <a:pt x="44" y="11"/>
                </a:moveTo>
                <a:cubicBezTo>
                  <a:pt x="44" y="10"/>
                  <a:pt x="44" y="10"/>
                  <a:pt x="44" y="9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8"/>
                  <a:pt x="45" y="8"/>
                  <a:pt x="45" y="7"/>
                </a:cubicBezTo>
                <a:cubicBezTo>
                  <a:pt x="44" y="7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9"/>
                  <a:pt x="44" y="9"/>
                  <a:pt x="44" y="10"/>
                </a:cubicBezTo>
                <a:cubicBezTo>
                  <a:pt x="44" y="10"/>
                  <a:pt x="44" y="9"/>
                  <a:pt x="44" y="10"/>
                </a:cubicBezTo>
                <a:cubicBezTo>
                  <a:pt x="44" y="10"/>
                  <a:pt x="43" y="11"/>
                  <a:pt x="44" y="11"/>
                </a:cubicBezTo>
                <a:close/>
                <a:moveTo>
                  <a:pt x="38" y="6"/>
                </a:move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8" y="6"/>
                  <a:pt x="38" y="6"/>
                </a:cubicBezTo>
                <a:close/>
                <a:moveTo>
                  <a:pt x="39" y="25"/>
                </a:moveTo>
                <a:cubicBezTo>
                  <a:pt x="38" y="32"/>
                  <a:pt x="37" y="40"/>
                  <a:pt x="36" y="47"/>
                </a:cubicBezTo>
                <a:cubicBezTo>
                  <a:pt x="36" y="47"/>
                  <a:pt x="36" y="47"/>
                  <a:pt x="36" y="47"/>
                </a:cubicBezTo>
                <a:cubicBezTo>
                  <a:pt x="37" y="40"/>
                  <a:pt x="38" y="33"/>
                  <a:pt x="39" y="25"/>
                </a:cubicBezTo>
                <a:close/>
                <a:moveTo>
                  <a:pt x="29" y="148"/>
                </a:moveTo>
                <a:cubicBezTo>
                  <a:pt x="29" y="148"/>
                  <a:pt x="29" y="148"/>
                  <a:pt x="29" y="148"/>
                </a:cubicBezTo>
                <a:cubicBezTo>
                  <a:pt x="29" y="148"/>
                  <a:pt x="29" y="148"/>
                  <a:pt x="29" y="148"/>
                </a:cubicBezTo>
                <a:close/>
                <a:moveTo>
                  <a:pt x="32" y="46"/>
                </a:moveTo>
                <a:cubicBezTo>
                  <a:pt x="29" y="45"/>
                  <a:pt x="27" y="45"/>
                  <a:pt x="24" y="4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1" y="42"/>
                  <a:pt x="21" y="42"/>
                  <a:pt x="21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19" y="42"/>
                  <a:pt x="18" y="41"/>
                </a:cubicBezTo>
                <a:cubicBezTo>
                  <a:pt x="19" y="40"/>
                  <a:pt x="18" y="41"/>
                  <a:pt x="17" y="41"/>
                </a:cubicBezTo>
                <a:cubicBezTo>
                  <a:pt x="17" y="40"/>
                  <a:pt x="17" y="40"/>
                  <a:pt x="17" y="40"/>
                </a:cubicBezTo>
                <a:cubicBezTo>
                  <a:pt x="17" y="39"/>
                  <a:pt x="17" y="39"/>
                  <a:pt x="16" y="39"/>
                </a:cubicBezTo>
                <a:cubicBezTo>
                  <a:pt x="16" y="39"/>
                  <a:pt x="16" y="38"/>
                  <a:pt x="16" y="38"/>
                </a:cubicBezTo>
                <a:cubicBezTo>
                  <a:pt x="16" y="38"/>
                  <a:pt x="15" y="38"/>
                  <a:pt x="15" y="38"/>
                </a:cubicBezTo>
                <a:cubicBezTo>
                  <a:pt x="15" y="38"/>
                  <a:pt x="14" y="38"/>
                  <a:pt x="14" y="37"/>
                </a:cubicBezTo>
                <a:cubicBezTo>
                  <a:pt x="14" y="37"/>
                  <a:pt x="13" y="37"/>
                  <a:pt x="13" y="37"/>
                </a:cubicBezTo>
                <a:cubicBezTo>
                  <a:pt x="12" y="37"/>
                  <a:pt x="12" y="37"/>
                  <a:pt x="12" y="37"/>
                </a:cubicBezTo>
                <a:cubicBezTo>
                  <a:pt x="11" y="37"/>
                  <a:pt x="11" y="37"/>
                  <a:pt x="11" y="37"/>
                </a:cubicBezTo>
                <a:cubicBezTo>
                  <a:pt x="10" y="37"/>
                  <a:pt x="9" y="37"/>
                  <a:pt x="9" y="37"/>
                </a:cubicBezTo>
                <a:cubicBezTo>
                  <a:pt x="9" y="37"/>
                  <a:pt x="9" y="37"/>
                  <a:pt x="9" y="37"/>
                </a:cubicBezTo>
                <a:cubicBezTo>
                  <a:pt x="7" y="37"/>
                  <a:pt x="6" y="38"/>
                  <a:pt x="5" y="37"/>
                </a:cubicBezTo>
                <a:cubicBezTo>
                  <a:pt x="5" y="38"/>
                  <a:pt x="4" y="38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3" y="38"/>
                  <a:pt x="3" y="39"/>
                  <a:pt x="2" y="39"/>
                </a:cubicBezTo>
                <a:cubicBezTo>
                  <a:pt x="2" y="39"/>
                  <a:pt x="2" y="40"/>
                  <a:pt x="2" y="40"/>
                </a:cubicBezTo>
                <a:cubicBezTo>
                  <a:pt x="1" y="41"/>
                  <a:pt x="1" y="42"/>
                  <a:pt x="0" y="42"/>
                </a:cubicBezTo>
                <a:cubicBezTo>
                  <a:pt x="0" y="43"/>
                  <a:pt x="0" y="43"/>
                  <a:pt x="0" y="44"/>
                </a:cubicBezTo>
                <a:cubicBezTo>
                  <a:pt x="0" y="44"/>
                  <a:pt x="0" y="45"/>
                  <a:pt x="0" y="45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0" y="49"/>
                  <a:pt x="0" y="49"/>
                </a:cubicBezTo>
                <a:cubicBezTo>
                  <a:pt x="1" y="50"/>
                  <a:pt x="1" y="51"/>
                  <a:pt x="2" y="52"/>
                </a:cubicBezTo>
                <a:cubicBezTo>
                  <a:pt x="2" y="52"/>
                  <a:pt x="2" y="52"/>
                  <a:pt x="2" y="52"/>
                </a:cubicBezTo>
                <a:cubicBezTo>
                  <a:pt x="3" y="52"/>
                  <a:pt x="4" y="53"/>
                  <a:pt x="4" y="54"/>
                </a:cubicBezTo>
                <a:cubicBezTo>
                  <a:pt x="5" y="54"/>
                  <a:pt x="5" y="54"/>
                  <a:pt x="5" y="54"/>
                </a:cubicBezTo>
                <a:cubicBezTo>
                  <a:pt x="5" y="54"/>
                  <a:pt x="5" y="55"/>
                  <a:pt x="5" y="55"/>
                </a:cubicBezTo>
                <a:cubicBezTo>
                  <a:pt x="5" y="55"/>
                  <a:pt x="6" y="55"/>
                  <a:pt x="6" y="55"/>
                </a:cubicBezTo>
                <a:cubicBezTo>
                  <a:pt x="7" y="55"/>
                  <a:pt x="7" y="56"/>
                  <a:pt x="7" y="56"/>
                </a:cubicBezTo>
                <a:cubicBezTo>
                  <a:pt x="7" y="56"/>
                  <a:pt x="8" y="56"/>
                  <a:pt x="8" y="56"/>
                </a:cubicBezTo>
                <a:cubicBezTo>
                  <a:pt x="8" y="56"/>
                  <a:pt x="9" y="56"/>
                  <a:pt x="10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0" y="57"/>
                  <a:pt x="11" y="57"/>
                  <a:pt x="11" y="57"/>
                </a:cubicBezTo>
                <a:cubicBezTo>
                  <a:pt x="12" y="56"/>
                  <a:pt x="13" y="58"/>
                  <a:pt x="14" y="58"/>
                </a:cubicBezTo>
                <a:cubicBezTo>
                  <a:pt x="15" y="58"/>
                  <a:pt x="15" y="58"/>
                  <a:pt x="15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8" y="59"/>
                  <a:pt x="18" y="59"/>
                  <a:pt x="18" y="59"/>
                </a:cubicBezTo>
                <a:cubicBezTo>
                  <a:pt x="21" y="60"/>
                  <a:pt x="24" y="61"/>
                  <a:pt x="27" y="61"/>
                </a:cubicBezTo>
                <a:cubicBezTo>
                  <a:pt x="28" y="62"/>
                  <a:pt x="29" y="62"/>
                  <a:pt x="31" y="62"/>
                </a:cubicBezTo>
                <a:cubicBezTo>
                  <a:pt x="31" y="60"/>
                  <a:pt x="31" y="57"/>
                  <a:pt x="31" y="54"/>
                </a:cubicBezTo>
                <a:cubicBezTo>
                  <a:pt x="31" y="52"/>
                  <a:pt x="32" y="49"/>
                  <a:pt x="32" y="46"/>
                </a:cubicBezTo>
                <a:close/>
                <a:moveTo>
                  <a:pt x="37" y="13"/>
                </a:moveTo>
                <a:cubicBezTo>
                  <a:pt x="38" y="11"/>
                  <a:pt x="38" y="11"/>
                  <a:pt x="38" y="11"/>
                </a:cubicBezTo>
                <a:cubicBezTo>
                  <a:pt x="38" y="10"/>
                  <a:pt x="38" y="10"/>
                  <a:pt x="38" y="10"/>
                </a:cubicBezTo>
                <a:cubicBezTo>
                  <a:pt x="39" y="8"/>
                  <a:pt x="39" y="8"/>
                  <a:pt x="39" y="8"/>
                </a:cubicBezTo>
                <a:cubicBezTo>
                  <a:pt x="38" y="8"/>
                  <a:pt x="38" y="9"/>
                  <a:pt x="38" y="10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7" y="13"/>
                  <a:pt x="37" y="13"/>
                  <a:pt x="37" y="13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8"/>
                  <a:pt x="36" y="19"/>
                </a:cubicBezTo>
                <a:cubicBezTo>
                  <a:pt x="34" y="28"/>
                  <a:pt x="33" y="37"/>
                  <a:pt x="32" y="46"/>
                </a:cubicBezTo>
                <a:cubicBezTo>
                  <a:pt x="32" y="46"/>
                  <a:pt x="32" y="46"/>
                  <a:pt x="32" y="46"/>
                </a:cubicBezTo>
                <a:cubicBezTo>
                  <a:pt x="33" y="35"/>
                  <a:pt x="35" y="24"/>
                  <a:pt x="37" y="13"/>
                </a:cubicBezTo>
                <a:close/>
                <a:moveTo>
                  <a:pt x="34" y="63"/>
                </a:moveTo>
                <a:cubicBezTo>
                  <a:pt x="34" y="63"/>
                  <a:pt x="35" y="63"/>
                  <a:pt x="35" y="63"/>
                </a:cubicBezTo>
                <a:cubicBezTo>
                  <a:pt x="35" y="58"/>
                  <a:pt x="35" y="52"/>
                  <a:pt x="36" y="47"/>
                </a:cubicBezTo>
                <a:cubicBezTo>
                  <a:pt x="35" y="47"/>
                  <a:pt x="33" y="46"/>
                  <a:pt x="32" y="46"/>
                </a:cubicBezTo>
                <a:cubicBezTo>
                  <a:pt x="31" y="52"/>
                  <a:pt x="31" y="57"/>
                  <a:pt x="31" y="63"/>
                </a:cubicBezTo>
                <a:cubicBezTo>
                  <a:pt x="32" y="63"/>
                  <a:pt x="33" y="63"/>
                  <a:pt x="34" y="63"/>
                </a:cubicBezTo>
                <a:close/>
                <a:moveTo>
                  <a:pt x="588" y="101"/>
                </a:moveTo>
                <a:cubicBezTo>
                  <a:pt x="588" y="108"/>
                  <a:pt x="587" y="115"/>
                  <a:pt x="586" y="121"/>
                </a:cubicBezTo>
                <a:cubicBezTo>
                  <a:pt x="585" y="133"/>
                  <a:pt x="583" y="145"/>
                  <a:pt x="580" y="157"/>
                </a:cubicBezTo>
                <a:cubicBezTo>
                  <a:pt x="579" y="162"/>
                  <a:pt x="577" y="166"/>
                  <a:pt x="576" y="170"/>
                </a:cubicBezTo>
                <a:cubicBezTo>
                  <a:pt x="575" y="173"/>
                  <a:pt x="574" y="176"/>
                  <a:pt x="573" y="179"/>
                </a:cubicBezTo>
                <a:cubicBezTo>
                  <a:pt x="571" y="182"/>
                  <a:pt x="569" y="186"/>
                  <a:pt x="567" y="190"/>
                </a:cubicBezTo>
                <a:cubicBezTo>
                  <a:pt x="564" y="194"/>
                  <a:pt x="561" y="197"/>
                  <a:pt x="558" y="201"/>
                </a:cubicBezTo>
                <a:cubicBezTo>
                  <a:pt x="552" y="207"/>
                  <a:pt x="544" y="213"/>
                  <a:pt x="537" y="218"/>
                </a:cubicBezTo>
                <a:cubicBezTo>
                  <a:pt x="526" y="225"/>
                  <a:pt x="516" y="230"/>
                  <a:pt x="505" y="235"/>
                </a:cubicBezTo>
                <a:cubicBezTo>
                  <a:pt x="494" y="240"/>
                  <a:pt x="483" y="244"/>
                  <a:pt x="471" y="248"/>
                </a:cubicBezTo>
                <a:cubicBezTo>
                  <a:pt x="452" y="254"/>
                  <a:pt x="432" y="259"/>
                  <a:pt x="411" y="262"/>
                </a:cubicBezTo>
                <a:cubicBezTo>
                  <a:pt x="398" y="264"/>
                  <a:pt x="384" y="266"/>
                  <a:pt x="370" y="266"/>
                </a:cubicBezTo>
                <a:cubicBezTo>
                  <a:pt x="356" y="267"/>
                  <a:pt x="341" y="267"/>
                  <a:pt x="327" y="267"/>
                </a:cubicBezTo>
                <a:cubicBezTo>
                  <a:pt x="297" y="267"/>
                  <a:pt x="266" y="265"/>
                  <a:pt x="237" y="261"/>
                </a:cubicBezTo>
                <a:cubicBezTo>
                  <a:pt x="236" y="260"/>
                  <a:pt x="234" y="260"/>
                  <a:pt x="232" y="260"/>
                </a:cubicBezTo>
                <a:cubicBezTo>
                  <a:pt x="229" y="259"/>
                  <a:pt x="230" y="260"/>
                  <a:pt x="226" y="259"/>
                </a:cubicBezTo>
                <a:cubicBezTo>
                  <a:pt x="223" y="259"/>
                  <a:pt x="225" y="259"/>
                  <a:pt x="223" y="259"/>
                </a:cubicBezTo>
                <a:cubicBezTo>
                  <a:pt x="210" y="257"/>
                  <a:pt x="198" y="254"/>
                  <a:pt x="185" y="252"/>
                </a:cubicBezTo>
                <a:cubicBezTo>
                  <a:pt x="173" y="250"/>
                  <a:pt x="161" y="247"/>
                  <a:pt x="149" y="245"/>
                </a:cubicBezTo>
                <a:cubicBezTo>
                  <a:pt x="145" y="244"/>
                  <a:pt x="149" y="245"/>
                  <a:pt x="146" y="244"/>
                </a:cubicBezTo>
                <a:cubicBezTo>
                  <a:pt x="132" y="241"/>
                  <a:pt x="113" y="236"/>
                  <a:pt x="96" y="230"/>
                </a:cubicBezTo>
                <a:cubicBezTo>
                  <a:pt x="90" y="227"/>
                  <a:pt x="82" y="223"/>
                  <a:pt x="76" y="220"/>
                </a:cubicBezTo>
                <a:cubicBezTo>
                  <a:pt x="74" y="219"/>
                  <a:pt x="75" y="219"/>
                  <a:pt x="74" y="218"/>
                </a:cubicBezTo>
                <a:cubicBezTo>
                  <a:pt x="72" y="217"/>
                  <a:pt x="73" y="218"/>
                  <a:pt x="72" y="217"/>
                </a:cubicBezTo>
                <a:cubicBezTo>
                  <a:pt x="71" y="217"/>
                  <a:pt x="68" y="214"/>
                  <a:pt x="67" y="213"/>
                </a:cubicBezTo>
                <a:cubicBezTo>
                  <a:pt x="59" y="207"/>
                  <a:pt x="53" y="201"/>
                  <a:pt x="47" y="193"/>
                </a:cubicBezTo>
                <a:cubicBezTo>
                  <a:pt x="45" y="190"/>
                  <a:pt x="42" y="186"/>
                  <a:pt x="40" y="182"/>
                </a:cubicBezTo>
                <a:cubicBezTo>
                  <a:pt x="38" y="178"/>
                  <a:pt x="35" y="174"/>
                  <a:pt x="33" y="169"/>
                </a:cubicBezTo>
                <a:cubicBezTo>
                  <a:pt x="32" y="166"/>
                  <a:pt x="32" y="166"/>
                  <a:pt x="31" y="161"/>
                </a:cubicBezTo>
                <a:cubicBezTo>
                  <a:pt x="30" y="156"/>
                  <a:pt x="30" y="157"/>
                  <a:pt x="30" y="154"/>
                </a:cubicBezTo>
                <a:cubicBezTo>
                  <a:pt x="29" y="153"/>
                  <a:pt x="29" y="149"/>
                  <a:pt x="29" y="148"/>
                </a:cubicBezTo>
                <a:cubicBezTo>
                  <a:pt x="29" y="147"/>
                  <a:pt x="29" y="148"/>
                  <a:pt x="29" y="148"/>
                </a:cubicBezTo>
                <a:cubicBezTo>
                  <a:pt x="28" y="144"/>
                  <a:pt x="28" y="133"/>
                  <a:pt x="28" y="127"/>
                </a:cubicBezTo>
                <a:cubicBezTo>
                  <a:pt x="28" y="120"/>
                  <a:pt x="28" y="111"/>
                  <a:pt x="28" y="102"/>
                </a:cubicBezTo>
                <a:cubicBezTo>
                  <a:pt x="28" y="111"/>
                  <a:pt x="28" y="118"/>
                  <a:pt x="29" y="120"/>
                </a:cubicBezTo>
                <a:cubicBezTo>
                  <a:pt x="29" y="112"/>
                  <a:pt x="29" y="96"/>
                  <a:pt x="30" y="87"/>
                </a:cubicBezTo>
                <a:cubicBezTo>
                  <a:pt x="30" y="80"/>
                  <a:pt x="30" y="71"/>
                  <a:pt x="31" y="62"/>
                </a:cubicBezTo>
                <a:cubicBezTo>
                  <a:pt x="31" y="63"/>
                  <a:pt x="31" y="63"/>
                  <a:pt x="31" y="63"/>
                </a:cubicBezTo>
                <a:cubicBezTo>
                  <a:pt x="30" y="69"/>
                  <a:pt x="30" y="75"/>
                  <a:pt x="30" y="81"/>
                </a:cubicBezTo>
                <a:cubicBezTo>
                  <a:pt x="30" y="91"/>
                  <a:pt x="29" y="117"/>
                  <a:pt x="29" y="133"/>
                </a:cubicBezTo>
                <a:cubicBezTo>
                  <a:pt x="30" y="142"/>
                  <a:pt x="31" y="147"/>
                  <a:pt x="31" y="143"/>
                </a:cubicBezTo>
                <a:cubicBezTo>
                  <a:pt x="30" y="130"/>
                  <a:pt x="30" y="120"/>
                  <a:pt x="31" y="109"/>
                </a:cubicBezTo>
                <a:cubicBezTo>
                  <a:pt x="31" y="107"/>
                  <a:pt x="31" y="104"/>
                  <a:pt x="31" y="107"/>
                </a:cubicBezTo>
                <a:cubicBezTo>
                  <a:pt x="31" y="119"/>
                  <a:pt x="31" y="132"/>
                  <a:pt x="32" y="144"/>
                </a:cubicBezTo>
                <a:cubicBezTo>
                  <a:pt x="33" y="156"/>
                  <a:pt x="36" y="168"/>
                  <a:pt x="41" y="177"/>
                </a:cubicBezTo>
                <a:cubicBezTo>
                  <a:pt x="43" y="179"/>
                  <a:pt x="45" y="183"/>
                  <a:pt x="47" y="186"/>
                </a:cubicBezTo>
                <a:cubicBezTo>
                  <a:pt x="48" y="188"/>
                  <a:pt x="49" y="189"/>
                  <a:pt x="50" y="190"/>
                </a:cubicBezTo>
                <a:cubicBezTo>
                  <a:pt x="50" y="189"/>
                  <a:pt x="49" y="188"/>
                  <a:pt x="49" y="188"/>
                </a:cubicBezTo>
                <a:cubicBezTo>
                  <a:pt x="46" y="183"/>
                  <a:pt x="43" y="179"/>
                  <a:pt x="41" y="174"/>
                </a:cubicBezTo>
                <a:cubicBezTo>
                  <a:pt x="38" y="169"/>
                  <a:pt x="37" y="164"/>
                  <a:pt x="35" y="159"/>
                </a:cubicBezTo>
                <a:cubicBezTo>
                  <a:pt x="33" y="149"/>
                  <a:pt x="33" y="139"/>
                  <a:pt x="33" y="12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4" y="89"/>
                  <a:pt x="34" y="89"/>
                  <a:pt x="34" y="89"/>
                </a:cubicBezTo>
                <a:cubicBezTo>
                  <a:pt x="34" y="87"/>
                  <a:pt x="34" y="88"/>
                  <a:pt x="34" y="87"/>
                </a:cubicBezTo>
                <a:cubicBezTo>
                  <a:pt x="34" y="79"/>
                  <a:pt x="34" y="71"/>
                  <a:pt x="35" y="63"/>
                </a:cubicBezTo>
                <a:cubicBezTo>
                  <a:pt x="35" y="63"/>
                  <a:pt x="35" y="63"/>
                  <a:pt x="35" y="63"/>
                </a:cubicBezTo>
                <a:cubicBezTo>
                  <a:pt x="35" y="68"/>
                  <a:pt x="35" y="72"/>
                  <a:pt x="34" y="76"/>
                </a:cubicBezTo>
                <a:cubicBezTo>
                  <a:pt x="34" y="78"/>
                  <a:pt x="35" y="79"/>
                  <a:pt x="35" y="81"/>
                </a:cubicBezTo>
                <a:cubicBezTo>
                  <a:pt x="34" y="95"/>
                  <a:pt x="33" y="115"/>
                  <a:pt x="34" y="132"/>
                </a:cubicBezTo>
                <a:cubicBezTo>
                  <a:pt x="34" y="135"/>
                  <a:pt x="34" y="135"/>
                  <a:pt x="34" y="128"/>
                </a:cubicBezTo>
                <a:cubicBezTo>
                  <a:pt x="34" y="130"/>
                  <a:pt x="34" y="131"/>
                  <a:pt x="34" y="134"/>
                </a:cubicBezTo>
                <a:cubicBezTo>
                  <a:pt x="34" y="134"/>
                  <a:pt x="34" y="134"/>
                  <a:pt x="34" y="133"/>
                </a:cubicBezTo>
                <a:cubicBezTo>
                  <a:pt x="35" y="142"/>
                  <a:pt x="35" y="143"/>
                  <a:pt x="36" y="152"/>
                </a:cubicBezTo>
                <a:cubicBezTo>
                  <a:pt x="37" y="154"/>
                  <a:pt x="37" y="155"/>
                  <a:pt x="37" y="153"/>
                </a:cubicBezTo>
                <a:cubicBezTo>
                  <a:pt x="35" y="146"/>
                  <a:pt x="35" y="139"/>
                  <a:pt x="35" y="132"/>
                </a:cubicBezTo>
                <a:cubicBezTo>
                  <a:pt x="35" y="128"/>
                  <a:pt x="35" y="125"/>
                  <a:pt x="35" y="121"/>
                </a:cubicBezTo>
                <a:cubicBezTo>
                  <a:pt x="35" y="119"/>
                  <a:pt x="35" y="119"/>
                  <a:pt x="35" y="117"/>
                </a:cubicBezTo>
                <a:cubicBezTo>
                  <a:pt x="35" y="111"/>
                  <a:pt x="35" y="111"/>
                  <a:pt x="35" y="111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5" y="96"/>
                  <a:pt x="35" y="87"/>
                  <a:pt x="36" y="78"/>
                </a:cubicBezTo>
                <a:cubicBezTo>
                  <a:pt x="36" y="73"/>
                  <a:pt x="36" y="69"/>
                  <a:pt x="36" y="64"/>
                </a:cubicBezTo>
                <a:cubicBezTo>
                  <a:pt x="36" y="64"/>
                  <a:pt x="36" y="64"/>
                  <a:pt x="36" y="64"/>
                </a:cubicBezTo>
                <a:cubicBezTo>
                  <a:pt x="36" y="66"/>
                  <a:pt x="36" y="68"/>
                  <a:pt x="36" y="71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36" y="125"/>
                  <a:pt x="36" y="122"/>
                  <a:pt x="36" y="120"/>
                </a:cubicBezTo>
                <a:cubicBezTo>
                  <a:pt x="36" y="115"/>
                  <a:pt x="36" y="112"/>
                  <a:pt x="36" y="108"/>
                </a:cubicBezTo>
                <a:cubicBezTo>
                  <a:pt x="36" y="106"/>
                  <a:pt x="36" y="109"/>
                  <a:pt x="36" y="107"/>
                </a:cubicBezTo>
                <a:cubicBezTo>
                  <a:pt x="36" y="96"/>
                  <a:pt x="36" y="86"/>
                  <a:pt x="37" y="73"/>
                </a:cubicBezTo>
                <a:cubicBezTo>
                  <a:pt x="37" y="72"/>
                  <a:pt x="37" y="69"/>
                  <a:pt x="37" y="71"/>
                </a:cubicBezTo>
                <a:cubicBezTo>
                  <a:pt x="37" y="69"/>
                  <a:pt x="37" y="69"/>
                  <a:pt x="37" y="68"/>
                </a:cubicBezTo>
                <a:cubicBezTo>
                  <a:pt x="37" y="64"/>
                  <a:pt x="37" y="68"/>
                  <a:pt x="37" y="67"/>
                </a:cubicBezTo>
                <a:cubicBezTo>
                  <a:pt x="37" y="66"/>
                  <a:pt x="37" y="65"/>
                  <a:pt x="37" y="64"/>
                </a:cubicBezTo>
                <a:cubicBezTo>
                  <a:pt x="37" y="64"/>
                  <a:pt x="38" y="64"/>
                  <a:pt x="38" y="64"/>
                </a:cubicBezTo>
                <a:cubicBezTo>
                  <a:pt x="37" y="65"/>
                  <a:pt x="37" y="66"/>
                  <a:pt x="37" y="68"/>
                </a:cubicBezTo>
                <a:cubicBezTo>
                  <a:pt x="37" y="73"/>
                  <a:pt x="37" y="74"/>
                  <a:pt x="37" y="79"/>
                </a:cubicBezTo>
                <a:cubicBezTo>
                  <a:pt x="37" y="83"/>
                  <a:pt x="37" y="89"/>
                  <a:pt x="37" y="94"/>
                </a:cubicBezTo>
                <a:cubicBezTo>
                  <a:pt x="37" y="99"/>
                  <a:pt x="37" y="103"/>
                  <a:pt x="37" y="108"/>
                </a:cubicBezTo>
                <a:cubicBezTo>
                  <a:pt x="37" y="110"/>
                  <a:pt x="37" y="109"/>
                  <a:pt x="37" y="113"/>
                </a:cubicBezTo>
                <a:cubicBezTo>
                  <a:pt x="37" y="114"/>
                  <a:pt x="37" y="109"/>
                  <a:pt x="37" y="112"/>
                </a:cubicBezTo>
                <a:cubicBezTo>
                  <a:pt x="37" y="115"/>
                  <a:pt x="37" y="112"/>
                  <a:pt x="37" y="114"/>
                </a:cubicBezTo>
                <a:cubicBezTo>
                  <a:pt x="37" y="117"/>
                  <a:pt x="37" y="118"/>
                  <a:pt x="37" y="120"/>
                </a:cubicBezTo>
                <a:cubicBezTo>
                  <a:pt x="37" y="127"/>
                  <a:pt x="37" y="134"/>
                  <a:pt x="38" y="142"/>
                </a:cubicBezTo>
                <a:cubicBezTo>
                  <a:pt x="38" y="144"/>
                  <a:pt x="38" y="139"/>
                  <a:pt x="38" y="141"/>
                </a:cubicBezTo>
                <a:cubicBezTo>
                  <a:pt x="38" y="144"/>
                  <a:pt x="40" y="154"/>
                  <a:pt x="40" y="156"/>
                </a:cubicBezTo>
                <a:cubicBezTo>
                  <a:pt x="41" y="160"/>
                  <a:pt x="42" y="163"/>
                  <a:pt x="43" y="167"/>
                </a:cubicBezTo>
                <a:cubicBezTo>
                  <a:pt x="45" y="170"/>
                  <a:pt x="46" y="172"/>
                  <a:pt x="49" y="177"/>
                </a:cubicBezTo>
                <a:cubicBezTo>
                  <a:pt x="50" y="179"/>
                  <a:pt x="49" y="177"/>
                  <a:pt x="50" y="178"/>
                </a:cubicBezTo>
                <a:cubicBezTo>
                  <a:pt x="53" y="183"/>
                  <a:pt x="55" y="186"/>
                  <a:pt x="59" y="191"/>
                </a:cubicBezTo>
                <a:cubicBezTo>
                  <a:pt x="61" y="194"/>
                  <a:pt x="66" y="199"/>
                  <a:pt x="70" y="202"/>
                </a:cubicBezTo>
                <a:cubicBezTo>
                  <a:pt x="71" y="202"/>
                  <a:pt x="68" y="199"/>
                  <a:pt x="65" y="197"/>
                </a:cubicBezTo>
                <a:cubicBezTo>
                  <a:pt x="67" y="198"/>
                  <a:pt x="71" y="203"/>
                  <a:pt x="73" y="204"/>
                </a:cubicBezTo>
                <a:cubicBezTo>
                  <a:pt x="87" y="215"/>
                  <a:pt x="101" y="220"/>
                  <a:pt x="122" y="226"/>
                </a:cubicBezTo>
                <a:cubicBezTo>
                  <a:pt x="125" y="226"/>
                  <a:pt x="126" y="227"/>
                  <a:pt x="129" y="227"/>
                </a:cubicBezTo>
                <a:cubicBezTo>
                  <a:pt x="130" y="228"/>
                  <a:pt x="130" y="228"/>
                  <a:pt x="129" y="227"/>
                </a:cubicBezTo>
                <a:cubicBezTo>
                  <a:pt x="140" y="230"/>
                  <a:pt x="166" y="236"/>
                  <a:pt x="174" y="237"/>
                </a:cubicBezTo>
                <a:cubicBezTo>
                  <a:pt x="177" y="237"/>
                  <a:pt x="173" y="236"/>
                  <a:pt x="174" y="237"/>
                </a:cubicBezTo>
                <a:cubicBezTo>
                  <a:pt x="179" y="237"/>
                  <a:pt x="186" y="239"/>
                  <a:pt x="189" y="239"/>
                </a:cubicBezTo>
                <a:cubicBezTo>
                  <a:pt x="201" y="241"/>
                  <a:pt x="213" y="244"/>
                  <a:pt x="222" y="245"/>
                </a:cubicBezTo>
                <a:cubicBezTo>
                  <a:pt x="225" y="245"/>
                  <a:pt x="228" y="246"/>
                  <a:pt x="229" y="246"/>
                </a:cubicBezTo>
                <a:cubicBezTo>
                  <a:pt x="235" y="247"/>
                  <a:pt x="244" y="248"/>
                  <a:pt x="250" y="249"/>
                </a:cubicBezTo>
                <a:cubicBezTo>
                  <a:pt x="287" y="253"/>
                  <a:pt x="326" y="255"/>
                  <a:pt x="365" y="253"/>
                </a:cubicBezTo>
                <a:cubicBezTo>
                  <a:pt x="375" y="252"/>
                  <a:pt x="385" y="252"/>
                  <a:pt x="394" y="250"/>
                </a:cubicBezTo>
                <a:cubicBezTo>
                  <a:pt x="404" y="249"/>
                  <a:pt x="414" y="248"/>
                  <a:pt x="423" y="246"/>
                </a:cubicBezTo>
                <a:cubicBezTo>
                  <a:pt x="442" y="242"/>
                  <a:pt x="461" y="237"/>
                  <a:pt x="479" y="231"/>
                </a:cubicBezTo>
                <a:cubicBezTo>
                  <a:pt x="496" y="225"/>
                  <a:pt x="516" y="216"/>
                  <a:pt x="530" y="206"/>
                </a:cubicBezTo>
                <a:cubicBezTo>
                  <a:pt x="534" y="203"/>
                  <a:pt x="538" y="200"/>
                  <a:pt x="542" y="197"/>
                </a:cubicBezTo>
                <a:cubicBezTo>
                  <a:pt x="546" y="193"/>
                  <a:pt x="551" y="188"/>
                  <a:pt x="554" y="184"/>
                </a:cubicBezTo>
                <a:cubicBezTo>
                  <a:pt x="557" y="179"/>
                  <a:pt x="560" y="173"/>
                  <a:pt x="562" y="167"/>
                </a:cubicBezTo>
                <a:cubicBezTo>
                  <a:pt x="567" y="155"/>
                  <a:pt x="569" y="143"/>
                  <a:pt x="571" y="133"/>
                </a:cubicBezTo>
                <a:cubicBezTo>
                  <a:pt x="572" y="125"/>
                  <a:pt x="573" y="116"/>
                  <a:pt x="573" y="108"/>
                </a:cubicBezTo>
                <a:cubicBezTo>
                  <a:pt x="574" y="100"/>
                  <a:pt x="573" y="91"/>
                  <a:pt x="572" y="83"/>
                </a:cubicBezTo>
                <a:cubicBezTo>
                  <a:pt x="571" y="76"/>
                  <a:pt x="570" y="70"/>
                  <a:pt x="568" y="65"/>
                </a:cubicBezTo>
                <a:cubicBezTo>
                  <a:pt x="567" y="63"/>
                  <a:pt x="566" y="60"/>
                  <a:pt x="565" y="58"/>
                </a:cubicBezTo>
                <a:cubicBezTo>
                  <a:pt x="560" y="49"/>
                  <a:pt x="552" y="42"/>
                  <a:pt x="543" y="36"/>
                </a:cubicBezTo>
                <a:cubicBezTo>
                  <a:pt x="537" y="33"/>
                  <a:pt x="533" y="31"/>
                  <a:pt x="528" y="28"/>
                </a:cubicBezTo>
                <a:cubicBezTo>
                  <a:pt x="519" y="25"/>
                  <a:pt x="509" y="21"/>
                  <a:pt x="498" y="19"/>
                </a:cubicBezTo>
                <a:cubicBezTo>
                  <a:pt x="487" y="17"/>
                  <a:pt x="475" y="16"/>
                  <a:pt x="464" y="15"/>
                </a:cubicBezTo>
                <a:cubicBezTo>
                  <a:pt x="458" y="15"/>
                  <a:pt x="452" y="15"/>
                  <a:pt x="447" y="15"/>
                </a:cubicBezTo>
                <a:cubicBezTo>
                  <a:pt x="444" y="15"/>
                  <a:pt x="441" y="15"/>
                  <a:pt x="438" y="15"/>
                </a:cubicBezTo>
                <a:cubicBezTo>
                  <a:pt x="428" y="16"/>
                  <a:pt x="414" y="16"/>
                  <a:pt x="403" y="17"/>
                </a:cubicBezTo>
                <a:cubicBezTo>
                  <a:pt x="386" y="18"/>
                  <a:pt x="386" y="18"/>
                  <a:pt x="386" y="18"/>
                </a:cubicBezTo>
                <a:cubicBezTo>
                  <a:pt x="374" y="20"/>
                  <a:pt x="362" y="21"/>
                  <a:pt x="352" y="22"/>
                </a:cubicBezTo>
                <a:cubicBezTo>
                  <a:pt x="339" y="23"/>
                  <a:pt x="318" y="26"/>
                  <a:pt x="302" y="28"/>
                </a:cubicBezTo>
                <a:cubicBezTo>
                  <a:pt x="301" y="28"/>
                  <a:pt x="301" y="28"/>
                  <a:pt x="300" y="28"/>
                </a:cubicBezTo>
                <a:cubicBezTo>
                  <a:pt x="288" y="30"/>
                  <a:pt x="276" y="33"/>
                  <a:pt x="265" y="34"/>
                </a:cubicBezTo>
                <a:cubicBezTo>
                  <a:pt x="263" y="35"/>
                  <a:pt x="263" y="35"/>
                  <a:pt x="261" y="35"/>
                </a:cubicBezTo>
                <a:cubicBezTo>
                  <a:pt x="256" y="36"/>
                  <a:pt x="251" y="37"/>
                  <a:pt x="246" y="38"/>
                </a:cubicBezTo>
                <a:cubicBezTo>
                  <a:pt x="224" y="42"/>
                  <a:pt x="208" y="45"/>
                  <a:pt x="189" y="48"/>
                </a:cubicBezTo>
                <a:cubicBezTo>
                  <a:pt x="178" y="50"/>
                  <a:pt x="167" y="53"/>
                  <a:pt x="156" y="55"/>
                </a:cubicBezTo>
                <a:cubicBezTo>
                  <a:pt x="147" y="57"/>
                  <a:pt x="147" y="57"/>
                  <a:pt x="147" y="57"/>
                </a:cubicBezTo>
                <a:cubicBezTo>
                  <a:pt x="144" y="57"/>
                  <a:pt x="142" y="58"/>
                  <a:pt x="139" y="58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29" y="60"/>
                  <a:pt x="126" y="60"/>
                  <a:pt x="122" y="61"/>
                </a:cubicBezTo>
                <a:cubicBezTo>
                  <a:pt x="112" y="63"/>
                  <a:pt x="112" y="63"/>
                  <a:pt x="112" y="63"/>
                </a:cubicBezTo>
                <a:cubicBezTo>
                  <a:pt x="108" y="63"/>
                  <a:pt x="105" y="63"/>
                  <a:pt x="102" y="64"/>
                </a:cubicBezTo>
                <a:cubicBezTo>
                  <a:pt x="92" y="65"/>
                  <a:pt x="84" y="66"/>
                  <a:pt x="73" y="66"/>
                </a:cubicBezTo>
                <a:cubicBezTo>
                  <a:pt x="66" y="66"/>
                  <a:pt x="58" y="66"/>
                  <a:pt x="49" y="65"/>
                </a:cubicBezTo>
                <a:cubicBezTo>
                  <a:pt x="45" y="65"/>
                  <a:pt x="41" y="64"/>
                  <a:pt x="38" y="64"/>
                </a:cubicBezTo>
                <a:cubicBezTo>
                  <a:pt x="38" y="62"/>
                  <a:pt x="38" y="59"/>
                  <a:pt x="38" y="56"/>
                </a:cubicBezTo>
                <a:cubicBezTo>
                  <a:pt x="38" y="54"/>
                  <a:pt x="38" y="58"/>
                  <a:pt x="38" y="55"/>
                </a:cubicBezTo>
                <a:cubicBezTo>
                  <a:pt x="38" y="52"/>
                  <a:pt x="39" y="50"/>
                  <a:pt x="39" y="47"/>
                </a:cubicBezTo>
                <a:cubicBezTo>
                  <a:pt x="42" y="48"/>
                  <a:pt x="46" y="49"/>
                  <a:pt x="49" y="49"/>
                </a:cubicBezTo>
                <a:cubicBezTo>
                  <a:pt x="56" y="50"/>
                  <a:pt x="63" y="50"/>
                  <a:pt x="70" y="50"/>
                </a:cubicBezTo>
                <a:cubicBezTo>
                  <a:pt x="92" y="50"/>
                  <a:pt x="113" y="46"/>
                  <a:pt x="135" y="43"/>
                </a:cubicBezTo>
                <a:cubicBezTo>
                  <a:pt x="147" y="40"/>
                  <a:pt x="164" y="37"/>
                  <a:pt x="175" y="35"/>
                </a:cubicBezTo>
                <a:cubicBezTo>
                  <a:pt x="189" y="32"/>
                  <a:pt x="203" y="30"/>
                  <a:pt x="215" y="28"/>
                </a:cubicBezTo>
                <a:cubicBezTo>
                  <a:pt x="224" y="26"/>
                  <a:pt x="231" y="25"/>
                  <a:pt x="239" y="24"/>
                </a:cubicBezTo>
                <a:cubicBezTo>
                  <a:pt x="246" y="22"/>
                  <a:pt x="246" y="22"/>
                  <a:pt x="246" y="22"/>
                </a:cubicBezTo>
                <a:cubicBezTo>
                  <a:pt x="254" y="21"/>
                  <a:pt x="261" y="20"/>
                  <a:pt x="269" y="18"/>
                </a:cubicBezTo>
                <a:cubicBezTo>
                  <a:pt x="276" y="17"/>
                  <a:pt x="283" y="16"/>
                  <a:pt x="291" y="15"/>
                </a:cubicBezTo>
                <a:cubicBezTo>
                  <a:pt x="312" y="12"/>
                  <a:pt x="341" y="7"/>
                  <a:pt x="367" y="5"/>
                </a:cubicBezTo>
                <a:cubicBezTo>
                  <a:pt x="372" y="5"/>
                  <a:pt x="372" y="5"/>
                  <a:pt x="372" y="5"/>
                </a:cubicBezTo>
                <a:cubicBezTo>
                  <a:pt x="389" y="3"/>
                  <a:pt x="405" y="2"/>
                  <a:pt x="421" y="1"/>
                </a:cubicBezTo>
                <a:cubicBezTo>
                  <a:pt x="439" y="0"/>
                  <a:pt x="464" y="0"/>
                  <a:pt x="484" y="3"/>
                </a:cubicBezTo>
                <a:cubicBezTo>
                  <a:pt x="502" y="4"/>
                  <a:pt x="521" y="9"/>
                  <a:pt x="538" y="17"/>
                </a:cubicBezTo>
                <a:cubicBezTo>
                  <a:pt x="550" y="23"/>
                  <a:pt x="563" y="31"/>
                  <a:pt x="573" y="44"/>
                </a:cubicBezTo>
                <a:cubicBezTo>
                  <a:pt x="576" y="49"/>
                  <a:pt x="579" y="54"/>
                  <a:pt x="581" y="59"/>
                </a:cubicBezTo>
                <a:cubicBezTo>
                  <a:pt x="584" y="66"/>
                  <a:pt x="585" y="73"/>
                  <a:pt x="586" y="81"/>
                </a:cubicBezTo>
                <a:cubicBezTo>
                  <a:pt x="587" y="88"/>
                  <a:pt x="588" y="95"/>
                  <a:pt x="588" y="101"/>
                </a:cubicBezTo>
                <a:close/>
                <a:moveTo>
                  <a:pt x="37" y="139"/>
                </a:moveTo>
                <a:cubicBezTo>
                  <a:pt x="37" y="133"/>
                  <a:pt x="37" y="131"/>
                  <a:pt x="37" y="123"/>
                </a:cubicBezTo>
                <a:cubicBezTo>
                  <a:pt x="37" y="121"/>
                  <a:pt x="37" y="120"/>
                  <a:pt x="37" y="116"/>
                </a:cubicBezTo>
                <a:cubicBezTo>
                  <a:pt x="36" y="115"/>
                  <a:pt x="37" y="105"/>
                  <a:pt x="37" y="106"/>
                </a:cubicBezTo>
                <a:cubicBezTo>
                  <a:pt x="36" y="111"/>
                  <a:pt x="36" y="114"/>
                  <a:pt x="36" y="117"/>
                </a:cubicBezTo>
                <a:cubicBezTo>
                  <a:pt x="36" y="119"/>
                  <a:pt x="36" y="117"/>
                  <a:pt x="36" y="118"/>
                </a:cubicBezTo>
                <a:cubicBezTo>
                  <a:pt x="36" y="123"/>
                  <a:pt x="36" y="132"/>
                  <a:pt x="37" y="139"/>
                </a:cubicBezTo>
                <a:cubicBezTo>
                  <a:pt x="37" y="140"/>
                  <a:pt x="37" y="137"/>
                  <a:pt x="37" y="139"/>
                </a:cubicBezTo>
                <a:close/>
                <a:moveTo>
                  <a:pt x="37" y="140"/>
                </a:moveTo>
                <a:cubicBezTo>
                  <a:pt x="37" y="141"/>
                  <a:pt x="37" y="141"/>
                  <a:pt x="37" y="141"/>
                </a:cubicBezTo>
                <a:cubicBezTo>
                  <a:pt x="37" y="146"/>
                  <a:pt x="37" y="142"/>
                  <a:pt x="37" y="140"/>
                </a:cubicBezTo>
                <a:close/>
                <a:moveTo>
                  <a:pt x="36" y="64"/>
                </a:moveTo>
                <a:cubicBezTo>
                  <a:pt x="36" y="61"/>
                  <a:pt x="37" y="59"/>
                  <a:pt x="37" y="57"/>
                </a:cubicBezTo>
                <a:cubicBezTo>
                  <a:pt x="37" y="58"/>
                  <a:pt x="37" y="61"/>
                  <a:pt x="36" y="64"/>
                </a:cubicBezTo>
                <a:cubicBezTo>
                  <a:pt x="37" y="64"/>
                  <a:pt x="37" y="64"/>
                  <a:pt x="37" y="64"/>
                </a:cubicBezTo>
                <a:cubicBezTo>
                  <a:pt x="37" y="62"/>
                  <a:pt x="38" y="59"/>
                  <a:pt x="38" y="58"/>
                </a:cubicBezTo>
                <a:cubicBezTo>
                  <a:pt x="38" y="54"/>
                  <a:pt x="38" y="51"/>
                  <a:pt x="39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5"/>
                  <a:pt x="38" y="45"/>
                  <a:pt x="38" y="45"/>
                </a:cubicBezTo>
                <a:cubicBezTo>
                  <a:pt x="38" y="45"/>
                  <a:pt x="38" y="45"/>
                  <a:pt x="38" y="46"/>
                </a:cubicBezTo>
                <a:cubicBezTo>
                  <a:pt x="38" y="46"/>
                  <a:pt x="38" y="47"/>
                  <a:pt x="38" y="47"/>
                </a:cubicBezTo>
                <a:cubicBezTo>
                  <a:pt x="37" y="47"/>
                  <a:pt x="37" y="47"/>
                  <a:pt x="36" y="47"/>
                </a:cubicBezTo>
                <a:cubicBezTo>
                  <a:pt x="36" y="53"/>
                  <a:pt x="35" y="58"/>
                  <a:pt x="35" y="63"/>
                </a:cubicBezTo>
                <a:cubicBezTo>
                  <a:pt x="35" y="64"/>
                  <a:pt x="36" y="64"/>
                  <a:pt x="36" y="64"/>
                </a:cubicBezTo>
                <a:close/>
                <a:moveTo>
                  <a:pt x="43" y="19"/>
                </a:moveTo>
                <a:cubicBezTo>
                  <a:pt x="41" y="30"/>
                  <a:pt x="39" y="38"/>
                  <a:pt x="39" y="47"/>
                </a:cubicBezTo>
                <a:cubicBezTo>
                  <a:pt x="39" y="47"/>
                  <a:pt x="39" y="47"/>
                  <a:pt x="39" y="47"/>
                </a:cubicBezTo>
                <a:cubicBezTo>
                  <a:pt x="40" y="37"/>
                  <a:pt x="41" y="28"/>
                  <a:pt x="43" y="1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500"/>
          <p:cNvSpPr>
            <a:spLocks noEditPoints="1"/>
          </p:cNvSpPr>
          <p:nvPr/>
        </p:nvSpPr>
        <p:spPr bwMode="auto">
          <a:xfrm>
            <a:off x="990035" y="2805485"/>
            <a:ext cx="1002037" cy="570595"/>
          </a:xfrm>
          <a:custGeom>
            <a:avLst/>
            <a:gdLst>
              <a:gd name="T0" fmla="*/ 62 w 588"/>
              <a:gd name="T1" fmla="*/ 191 h 267"/>
              <a:gd name="T2" fmla="*/ 45 w 588"/>
              <a:gd name="T3" fmla="*/ 165 h 267"/>
              <a:gd name="T4" fmla="*/ 34 w 588"/>
              <a:gd name="T5" fmla="*/ 119 h 267"/>
              <a:gd name="T6" fmla="*/ 42 w 588"/>
              <a:gd name="T7" fmla="*/ 12 h 267"/>
              <a:gd name="T8" fmla="*/ 41 w 588"/>
              <a:gd name="T9" fmla="*/ 17 h 267"/>
              <a:gd name="T10" fmla="*/ 44 w 588"/>
              <a:gd name="T11" fmla="*/ 13 h 267"/>
              <a:gd name="T12" fmla="*/ 38 w 588"/>
              <a:gd name="T13" fmla="*/ 11 h 267"/>
              <a:gd name="T14" fmla="*/ 44 w 588"/>
              <a:gd name="T15" fmla="*/ 12 h 267"/>
              <a:gd name="T16" fmla="*/ 44 w 588"/>
              <a:gd name="T17" fmla="*/ 12 h 267"/>
              <a:gd name="T18" fmla="*/ 43 w 588"/>
              <a:gd name="T19" fmla="*/ 10 h 267"/>
              <a:gd name="T20" fmla="*/ 40 w 588"/>
              <a:gd name="T21" fmla="*/ 8 h 267"/>
              <a:gd name="T22" fmla="*/ 36 w 588"/>
              <a:gd name="T23" fmla="*/ 5 h 267"/>
              <a:gd name="T24" fmla="*/ 27 w 588"/>
              <a:gd name="T25" fmla="*/ 76 h 267"/>
              <a:gd name="T26" fmla="*/ 39 w 588"/>
              <a:gd name="T27" fmla="*/ 11 h 267"/>
              <a:gd name="T28" fmla="*/ 44 w 588"/>
              <a:gd name="T29" fmla="*/ 11 h 267"/>
              <a:gd name="T30" fmla="*/ 44 w 588"/>
              <a:gd name="T31" fmla="*/ 10 h 267"/>
              <a:gd name="T32" fmla="*/ 36 w 588"/>
              <a:gd name="T33" fmla="*/ 47 h 267"/>
              <a:gd name="T34" fmla="*/ 24 w 588"/>
              <a:gd name="T35" fmla="*/ 44 h 267"/>
              <a:gd name="T36" fmla="*/ 17 w 588"/>
              <a:gd name="T37" fmla="*/ 41 h 267"/>
              <a:gd name="T38" fmla="*/ 12 w 588"/>
              <a:gd name="T39" fmla="*/ 37 h 267"/>
              <a:gd name="T40" fmla="*/ 2 w 588"/>
              <a:gd name="T41" fmla="*/ 39 h 267"/>
              <a:gd name="T42" fmla="*/ 0 w 588"/>
              <a:gd name="T43" fmla="*/ 48 h 267"/>
              <a:gd name="T44" fmla="*/ 6 w 588"/>
              <a:gd name="T45" fmla="*/ 55 h 267"/>
              <a:gd name="T46" fmla="*/ 15 w 588"/>
              <a:gd name="T47" fmla="*/ 58 h 267"/>
              <a:gd name="T48" fmla="*/ 32 w 588"/>
              <a:gd name="T49" fmla="*/ 46 h 267"/>
              <a:gd name="T50" fmla="*/ 38 w 588"/>
              <a:gd name="T51" fmla="*/ 11 h 267"/>
              <a:gd name="T52" fmla="*/ 37 w 588"/>
              <a:gd name="T53" fmla="*/ 13 h 267"/>
              <a:gd name="T54" fmla="*/ 588 w 588"/>
              <a:gd name="T55" fmla="*/ 101 h 267"/>
              <a:gd name="T56" fmla="*/ 537 w 588"/>
              <a:gd name="T57" fmla="*/ 218 h 267"/>
              <a:gd name="T58" fmla="*/ 232 w 588"/>
              <a:gd name="T59" fmla="*/ 260 h 267"/>
              <a:gd name="T60" fmla="*/ 76 w 588"/>
              <a:gd name="T61" fmla="*/ 220 h 267"/>
              <a:gd name="T62" fmla="*/ 31 w 588"/>
              <a:gd name="T63" fmla="*/ 161 h 267"/>
              <a:gd name="T64" fmla="*/ 30 w 588"/>
              <a:gd name="T65" fmla="*/ 87 h 267"/>
              <a:gd name="T66" fmla="*/ 31 w 588"/>
              <a:gd name="T67" fmla="*/ 107 h 267"/>
              <a:gd name="T68" fmla="*/ 35 w 588"/>
              <a:gd name="T69" fmla="*/ 159 h 267"/>
              <a:gd name="T70" fmla="*/ 34 w 588"/>
              <a:gd name="T71" fmla="*/ 76 h 267"/>
              <a:gd name="T72" fmla="*/ 37 w 588"/>
              <a:gd name="T73" fmla="*/ 153 h 267"/>
              <a:gd name="T74" fmla="*/ 36 w 588"/>
              <a:gd name="T75" fmla="*/ 64 h 267"/>
              <a:gd name="T76" fmla="*/ 37 w 588"/>
              <a:gd name="T77" fmla="*/ 73 h 267"/>
              <a:gd name="T78" fmla="*/ 37 w 588"/>
              <a:gd name="T79" fmla="*/ 79 h 267"/>
              <a:gd name="T80" fmla="*/ 38 w 588"/>
              <a:gd name="T81" fmla="*/ 142 h 267"/>
              <a:gd name="T82" fmla="*/ 70 w 588"/>
              <a:gd name="T83" fmla="*/ 202 h 267"/>
              <a:gd name="T84" fmla="*/ 174 w 588"/>
              <a:gd name="T85" fmla="*/ 237 h 267"/>
              <a:gd name="T86" fmla="*/ 423 w 588"/>
              <a:gd name="T87" fmla="*/ 246 h 267"/>
              <a:gd name="T88" fmla="*/ 573 w 588"/>
              <a:gd name="T89" fmla="*/ 108 h 267"/>
              <a:gd name="T90" fmla="*/ 464 w 588"/>
              <a:gd name="T91" fmla="*/ 15 h 267"/>
              <a:gd name="T92" fmla="*/ 300 w 588"/>
              <a:gd name="T93" fmla="*/ 28 h 267"/>
              <a:gd name="T94" fmla="*/ 139 w 588"/>
              <a:gd name="T95" fmla="*/ 58 h 267"/>
              <a:gd name="T96" fmla="*/ 38 w 588"/>
              <a:gd name="T97" fmla="*/ 64 h 267"/>
              <a:gd name="T98" fmla="*/ 175 w 588"/>
              <a:gd name="T99" fmla="*/ 35 h 267"/>
              <a:gd name="T100" fmla="*/ 372 w 588"/>
              <a:gd name="T101" fmla="*/ 5 h 267"/>
              <a:gd name="T102" fmla="*/ 588 w 588"/>
              <a:gd name="T103" fmla="*/ 101 h 267"/>
              <a:gd name="T104" fmla="*/ 37 w 588"/>
              <a:gd name="T105" fmla="*/ 139 h 267"/>
              <a:gd name="T106" fmla="*/ 36 w 588"/>
              <a:gd name="T107" fmla="*/ 64 h 267"/>
              <a:gd name="T108" fmla="*/ 38 w 588"/>
              <a:gd name="T109" fmla="*/ 47 h 267"/>
              <a:gd name="T110" fmla="*/ 43 w 588"/>
              <a:gd name="T111" fmla="*/ 19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88" h="267">
                <a:moveTo>
                  <a:pt x="124" y="240"/>
                </a:moveTo>
                <a:cubicBezTo>
                  <a:pt x="124" y="240"/>
                  <a:pt x="127" y="240"/>
                  <a:pt x="128" y="241"/>
                </a:cubicBezTo>
                <a:cubicBezTo>
                  <a:pt x="127" y="241"/>
                  <a:pt x="126" y="240"/>
                  <a:pt x="124" y="240"/>
                </a:cubicBezTo>
                <a:close/>
                <a:moveTo>
                  <a:pt x="67" y="197"/>
                </a:moveTo>
                <a:cubicBezTo>
                  <a:pt x="66" y="196"/>
                  <a:pt x="65" y="195"/>
                  <a:pt x="63" y="193"/>
                </a:cubicBezTo>
                <a:cubicBezTo>
                  <a:pt x="63" y="193"/>
                  <a:pt x="66" y="196"/>
                  <a:pt x="67" y="197"/>
                </a:cubicBezTo>
                <a:close/>
                <a:moveTo>
                  <a:pt x="62" y="191"/>
                </a:moveTo>
                <a:cubicBezTo>
                  <a:pt x="61" y="191"/>
                  <a:pt x="59" y="187"/>
                  <a:pt x="58" y="187"/>
                </a:cubicBezTo>
                <a:cubicBezTo>
                  <a:pt x="59" y="189"/>
                  <a:pt x="62" y="191"/>
                  <a:pt x="62" y="191"/>
                </a:cubicBezTo>
                <a:close/>
                <a:moveTo>
                  <a:pt x="48" y="175"/>
                </a:moveTo>
                <a:cubicBezTo>
                  <a:pt x="47" y="173"/>
                  <a:pt x="45" y="170"/>
                  <a:pt x="45" y="170"/>
                </a:cubicBezTo>
                <a:cubicBezTo>
                  <a:pt x="45" y="171"/>
                  <a:pt x="47" y="173"/>
                  <a:pt x="48" y="175"/>
                </a:cubicBezTo>
                <a:close/>
                <a:moveTo>
                  <a:pt x="43" y="156"/>
                </a:moveTo>
                <a:cubicBezTo>
                  <a:pt x="44" y="160"/>
                  <a:pt x="45" y="163"/>
                  <a:pt x="45" y="165"/>
                </a:cubicBezTo>
                <a:cubicBezTo>
                  <a:pt x="44" y="162"/>
                  <a:pt x="43" y="157"/>
                  <a:pt x="43" y="156"/>
                </a:cubicBezTo>
                <a:close/>
                <a:moveTo>
                  <a:pt x="30" y="120"/>
                </a:moveTo>
                <a:cubicBezTo>
                  <a:pt x="29" y="123"/>
                  <a:pt x="30" y="134"/>
                  <a:pt x="30" y="139"/>
                </a:cubicBezTo>
                <a:cubicBezTo>
                  <a:pt x="30" y="133"/>
                  <a:pt x="29" y="126"/>
                  <a:pt x="30" y="120"/>
                </a:cubicBezTo>
                <a:close/>
                <a:moveTo>
                  <a:pt x="35" y="100"/>
                </a:moveTo>
                <a:cubicBezTo>
                  <a:pt x="35" y="108"/>
                  <a:pt x="34" y="119"/>
                  <a:pt x="34" y="125"/>
                </a:cubicBezTo>
                <a:cubicBezTo>
                  <a:pt x="34" y="123"/>
                  <a:pt x="34" y="121"/>
                  <a:pt x="34" y="119"/>
                </a:cubicBezTo>
                <a:cubicBezTo>
                  <a:pt x="34" y="114"/>
                  <a:pt x="34" y="114"/>
                  <a:pt x="34" y="114"/>
                </a:cubicBezTo>
                <a:cubicBezTo>
                  <a:pt x="34" y="111"/>
                  <a:pt x="35" y="99"/>
                  <a:pt x="35" y="100"/>
                </a:cubicBezTo>
                <a:close/>
                <a:moveTo>
                  <a:pt x="42" y="11"/>
                </a:move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lose/>
                <a:moveTo>
                  <a:pt x="42" y="12"/>
                </a:moveTo>
                <a:cubicBezTo>
                  <a:pt x="42" y="12"/>
                  <a:pt x="42" y="12"/>
                  <a:pt x="42" y="11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3"/>
                </a:cubicBezTo>
                <a:cubicBezTo>
                  <a:pt x="42" y="13"/>
                  <a:pt x="42" y="13"/>
                  <a:pt x="42" y="13"/>
                </a:cubicBezTo>
                <a:cubicBezTo>
                  <a:pt x="41" y="14"/>
                  <a:pt x="41" y="14"/>
                  <a:pt x="41" y="14"/>
                </a:cubicBezTo>
                <a:cubicBezTo>
                  <a:pt x="41" y="17"/>
                  <a:pt x="41" y="17"/>
                  <a:pt x="41" y="17"/>
                </a:cubicBezTo>
                <a:cubicBezTo>
                  <a:pt x="42" y="12"/>
                  <a:pt x="42" y="12"/>
                  <a:pt x="42" y="12"/>
                </a:cubicBezTo>
                <a:close/>
                <a:moveTo>
                  <a:pt x="42" y="11"/>
                </a:move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42" y="11"/>
                  <a:pt x="42" y="11"/>
                  <a:pt x="42" y="11"/>
                </a:cubicBezTo>
                <a:close/>
                <a:moveTo>
                  <a:pt x="44" y="13"/>
                </a:move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lose/>
                <a:moveTo>
                  <a:pt x="38" y="11"/>
                </a:moveTo>
                <a:cubicBezTo>
                  <a:pt x="38" y="11"/>
                  <a:pt x="38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lose/>
                <a:moveTo>
                  <a:pt x="44" y="12"/>
                </a:moveTo>
                <a:cubicBezTo>
                  <a:pt x="44" y="12"/>
                  <a:pt x="43" y="12"/>
                  <a:pt x="44" y="13"/>
                </a:cubicBezTo>
                <a:cubicBezTo>
                  <a:pt x="44" y="12"/>
                  <a:pt x="44" y="12"/>
                  <a:pt x="44" y="12"/>
                </a:cubicBezTo>
                <a:close/>
                <a:moveTo>
                  <a:pt x="44" y="12"/>
                </a:move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lose/>
                <a:moveTo>
                  <a:pt x="37" y="10"/>
                </a:move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7" y="10"/>
                  <a:pt x="37" y="10"/>
                </a:cubicBezTo>
                <a:close/>
                <a:moveTo>
                  <a:pt x="39" y="9"/>
                </a:moveTo>
                <a:cubicBezTo>
                  <a:pt x="39" y="10"/>
                  <a:pt x="38" y="10"/>
                  <a:pt x="38" y="10"/>
                </a:cubicBezTo>
                <a:cubicBezTo>
                  <a:pt x="39" y="10"/>
                  <a:pt x="39" y="10"/>
                  <a:pt x="39" y="9"/>
                </a:cubicBezTo>
                <a:close/>
                <a:moveTo>
                  <a:pt x="44" y="12"/>
                </a:moveTo>
                <a:cubicBezTo>
                  <a:pt x="44" y="11"/>
                  <a:pt x="45" y="11"/>
                  <a:pt x="44" y="11"/>
                </a:cubicBezTo>
                <a:cubicBezTo>
                  <a:pt x="44" y="11"/>
                  <a:pt x="44" y="11"/>
                  <a:pt x="44" y="12"/>
                </a:cubicBezTo>
                <a:close/>
                <a:moveTo>
                  <a:pt x="42" y="10"/>
                </a:moveTo>
                <a:cubicBezTo>
                  <a:pt x="42" y="10"/>
                  <a:pt x="42" y="10"/>
                  <a:pt x="42" y="11"/>
                </a:cubicBezTo>
                <a:cubicBezTo>
                  <a:pt x="42" y="10"/>
                  <a:pt x="42" y="10"/>
                  <a:pt x="42" y="10"/>
                </a:cubicBezTo>
                <a:close/>
                <a:moveTo>
                  <a:pt x="43" y="10"/>
                </a:move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lose/>
                <a:moveTo>
                  <a:pt x="44" y="10"/>
                </a:move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3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lose/>
                <a:moveTo>
                  <a:pt x="40" y="8"/>
                </a:moveTo>
                <a:cubicBezTo>
                  <a:pt x="40" y="9"/>
                  <a:pt x="40" y="8"/>
                  <a:pt x="40" y="8"/>
                </a:cubicBezTo>
                <a:close/>
                <a:moveTo>
                  <a:pt x="39" y="7"/>
                </a:moveTo>
                <a:cubicBezTo>
                  <a:pt x="39" y="7"/>
                  <a:pt x="39" y="7"/>
                  <a:pt x="39" y="7"/>
                </a:cubicBezTo>
                <a:cubicBezTo>
                  <a:pt x="39" y="7"/>
                  <a:pt x="39" y="7"/>
                  <a:pt x="39" y="7"/>
                </a:cubicBezTo>
                <a:close/>
                <a:moveTo>
                  <a:pt x="39" y="7"/>
                </a:moveTo>
                <a:cubicBezTo>
                  <a:pt x="38" y="7"/>
                  <a:pt x="38" y="7"/>
                  <a:pt x="38" y="7"/>
                </a:cubicBezTo>
                <a:lnTo>
                  <a:pt x="39" y="7"/>
                </a:lnTo>
                <a:close/>
                <a:moveTo>
                  <a:pt x="36" y="5"/>
                </a:moveTo>
                <a:cubicBezTo>
                  <a:pt x="36" y="6"/>
                  <a:pt x="36" y="6"/>
                  <a:pt x="36" y="6"/>
                </a:cubicBezTo>
                <a:cubicBezTo>
                  <a:pt x="36" y="6"/>
                  <a:pt x="36" y="6"/>
                  <a:pt x="36" y="5"/>
                </a:cubicBezTo>
                <a:close/>
                <a:moveTo>
                  <a:pt x="37" y="5"/>
                </a:moveTo>
                <a:cubicBezTo>
                  <a:pt x="37" y="4"/>
                  <a:pt x="37" y="4"/>
                  <a:pt x="37" y="5"/>
                </a:cubicBezTo>
                <a:close/>
                <a:moveTo>
                  <a:pt x="27" y="87"/>
                </a:moveTo>
                <a:cubicBezTo>
                  <a:pt x="27" y="88"/>
                  <a:pt x="27" y="90"/>
                  <a:pt x="27" y="91"/>
                </a:cubicBezTo>
                <a:cubicBezTo>
                  <a:pt x="27" y="85"/>
                  <a:pt x="27" y="80"/>
                  <a:pt x="27" y="76"/>
                </a:cubicBezTo>
                <a:cubicBezTo>
                  <a:pt x="27" y="80"/>
                  <a:pt x="27" y="84"/>
                  <a:pt x="27" y="87"/>
                </a:cubicBezTo>
                <a:close/>
                <a:moveTo>
                  <a:pt x="40" y="11"/>
                </a:moveTo>
                <a:cubicBezTo>
                  <a:pt x="40" y="11"/>
                  <a:pt x="40" y="10"/>
                  <a:pt x="40" y="9"/>
                </a:cubicBezTo>
                <a:cubicBezTo>
                  <a:pt x="40" y="10"/>
                  <a:pt x="39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39" y="10"/>
                  <a:pt x="40" y="11"/>
                  <a:pt x="39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11"/>
                  <a:pt x="39" y="11"/>
                  <a:pt x="39" y="11"/>
                </a:cubicBezTo>
                <a:cubicBezTo>
                  <a:pt x="40" y="11"/>
                  <a:pt x="39" y="11"/>
                  <a:pt x="40" y="11"/>
                </a:cubicBezTo>
                <a:close/>
                <a:moveTo>
                  <a:pt x="44" y="11"/>
                </a:moveTo>
                <a:cubicBezTo>
                  <a:pt x="44" y="11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1"/>
                  <a:pt x="44" y="11"/>
                </a:cubicBezTo>
                <a:close/>
                <a:moveTo>
                  <a:pt x="44" y="11"/>
                </a:moveTo>
                <a:cubicBezTo>
                  <a:pt x="44" y="10"/>
                  <a:pt x="44" y="10"/>
                  <a:pt x="44" y="9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8"/>
                  <a:pt x="45" y="8"/>
                  <a:pt x="45" y="7"/>
                </a:cubicBezTo>
                <a:cubicBezTo>
                  <a:pt x="44" y="7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9"/>
                  <a:pt x="44" y="9"/>
                  <a:pt x="44" y="10"/>
                </a:cubicBezTo>
                <a:cubicBezTo>
                  <a:pt x="44" y="10"/>
                  <a:pt x="44" y="9"/>
                  <a:pt x="44" y="10"/>
                </a:cubicBezTo>
                <a:cubicBezTo>
                  <a:pt x="44" y="10"/>
                  <a:pt x="43" y="11"/>
                  <a:pt x="44" y="11"/>
                </a:cubicBezTo>
                <a:close/>
                <a:moveTo>
                  <a:pt x="38" y="6"/>
                </a:move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8" y="6"/>
                  <a:pt x="38" y="6"/>
                </a:cubicBezTo>
                <a:close/>
                <a:moveTo>
                  <a:pt x="39" y="25"/>
                </a:moveTo>
                <a:cubicBezTo>
                  <a:pt x="38" y="32"/>
                  <a:pt x="37" y="40"/>
                  <a:pt x="36" y="47"/>
                </a:cubicBezTo>
                <a:cubicBezTo>
                  <a:pt x="36" y="47"/>
                  <a:pt x="36" y="47"/>
                  <a:pt x="36" y="47"/>
                </a:cubicBezTo>
                <a:cubicBezTo>
                  <a:pt x="37" y="40"/>
                  <a:pt x="38" y="33"/>
                  <a:pt x="39" y="25"/>
                </a:cubicBezTo>
                <a:close/>
                <a:moveTo>
                  <a:pt x="29" y="148"/>
                </a:moveTo>
                <a:cubicBezTo>
                  <a:pt x="29" y="148"/>
                  <a:pt x="29" y="148"/>
                  <a:pt x="29" y="148"/>
                </a:cubicBezTo>
                <a:cubicBezTo>
                  <a:pt x="29" y="148"/>
                  <a:pt x="29" y="148"/>
                  <a:pt x="29" y="148"/>
                </a:cubicBezTo>
                <a:close/>
                <a:moveTo>
                  <a:pt x="32" y="46"/>
                </a:moveTo>
                <a:cubicBezTo>
                  <a:pt x="29" y="45"/>
                  <a:pt x="27" y="45"/>
                  <a:pt x="24" y="4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1" y="43"/>
                  <a:pt x="21" y="43"/>
                  <a:pt x="21" y="43"/>
                </a:cubicBezTo>
                <a:cubicBezTo>
                  <a:pt x="21" y="42"/>
                  <a:pt x="21" y="42"/>
                  <a:pt x="21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19" y="42"/>
                  <a:pt x="18" y="41"/>
                </a:cubicBezTo>
                <a:cubicBezTo>
                  <a:pt x="19" y="40"/>
                  <a:pt x="18" y="41"/>
                  <a:pt x="17" y="41"/>
                </a:cubicBezTo>
                <a:cubicBezTo>
                  <a:pt x="17" y="40"/>
                  <a:pt x="17" y="40"/>
                  <a:pt x="17" y="40"/>
                </a:cubicBezTo>
                <a:cubicBezTo>
                  <a:pt x="17" y="39"/>
                  <a:pt x="17" y="39"/>
                  <a:pt x="16" y="39"/>
                </a:cubicBezTo>
                <a:cubicBezTo>
                  <a:pt x="16" y="39"/>
                  <a:pt x="16" y="38"/>
                  <a:pt x="16" y="38"/>
                </a:cubicBezTo>
                <a:cubicBezTo>
                  <a:pt x="16" y="38"/>
                  <a:pt x="15" y="38"/>
                  <a:pt x="15" y="38"/>
                </a:cubicBezTo>
                <a:cubicBezTo>
                  <a:pt x="15" y="38"/>
                  <a:pt x="14" y="38"/>
                  <a:pt x="14" y="37"/>
                </a:cubicBezTo>
                <a:cubicBezTo>
                  <a:pt x="14" y="37"/>
                  <a:pt x="13" y="37"/>
                  <a:pt x="13" y="37"/>
                </a:cubicBezTo>
                <a:cubicBezTo>
                  <a:pt x="12" y="37"/>
                  <a:pt x="12" y="37"/>
                  <a:pt x="12" y="37"/>
                </a:cubicBezTo>
                <a:cubicBezTo>
                  <a:pt x="11" y="37"/>
                  <a:pt x="11" y="37"/>
                  <a:pt x="11" y="37"/>
                </a:cubicBezTo>
                <a:cubicBezTo>
                  <a:pt x="10" y="37"/>
                  <a:pt x="9" y="37"/>
                  <a:pt x="9" y="37"/>
                </a:cubicBezTo>
                <a:cubicBezTo>
                  <a:pt x="9" y="37"/>
                  <a:pt x="9" y="37"/>
                  <a:pt x="9" y="37"/>
                </a:cubicBezTo>
                <a:cubicBezTo>
                  <a:pt x="7" y="37"/>
                  <a:pt x="6" y="38"/>
                  <a:pt x="5" y="37"/>
                </a:cubicBezTo>
                <a:cubicBezTo>
                  <a:pt x="5" y="38"/>
                  <a:pt x="4" y="38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3" y="38"/>
                  <a:pt x="3" y="39"/>
                  <a:pt x="2" y="39"/>
                </a:cubicBezTo>
                <a:cubicBezTo>
                  <a:pt x="2" y="39"/>
                  <a:pt x="2" y="40"/>
                  <a:pt x="2" y="40"/>
                </a:cubicBezTo>
                <a:cubicBezTo>
                  <a:pt x="1" y="41"/>
                  <a:pt x="1" y="42"/>
                  <a:pt x="0" y="42"/>
                </a:cubicBezTo>
                <a:cubicBezTo>
                  <a:pt x="0" y="43"/>
                  <a:pt x="0" y="43"/>
                  <a:pt x="0" y="44"/>
                </a:cubicBezTo>
                <a:cubicBezTo>
                  <a:pt x="0" y="44"/>
                  <a:pt x="0" y="45"/>
                  <a:pt x="0" y="45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8"/>
                  <a:pt x="0" y="49"/>
                  <a:pt x="0" y="49"/>
                </a:cubicBezTo>
                <a:cubicBezTo>
                  <a:pt x="1" y="50"/>
                  <a:pt x="1" y="51"/>
                  <a:pt x="2" y="52"/>
                </a:cubicBezTo>
                <a:cubicBezTo>
                  <a:pt x="2" y="52"/>
                  <a:pt x="2" y="52"/>
                  <a:pt x="2" y="52"/>
                </a:cubicBezTo>
                <a:cubicBezTo>
                  <a:pt x="3" y="52"/>
                  <a:pt x="4" y="53"/>
                  <a:pt x="4" y="54"/>
                </a:cubicBezTo>
                <a:cubicBezTo>
                  <a:pt x="5" y="54"/>
                  <a:pt x="5" y="54"/>
                  <a:pt x="5" y="54"/>
                </a:cubicBezTo>
                <a:cubicBezTo>
                  <a:pt x="5" y="54"/>
                  <a:pt x="5" y="55"/>
                  <a:pt x="5" y="55"/>
                </a:cubicBezTo>
                <a:cubicBezTo>
                  <a:pt x="5" y="55"/>
                  <a:pt x="6" y="55"/>
                  <a:pt x="6" y="55"/>
                </a:cubicBezTo>
                <a:cubicBezTo>
                  <a:pt x="7" y="55"/>
                  <a:pt x="7" y="56"/>
                  <a:pt x="7" y="56"/>
                </a:cubicBezTo>
                <a:cubicBezTo>
                  <a:pt x="7" y="56"/>
                  <a:pt x="8" y="56"/>
                  <a:pt x="8" y="56"/>
                </a:cubicBezTo>
                <a:cubicBezTo>
                  <a:pt x="8" y="56"/>
                  <a:pt x="9" y="56"/>
                  <a:pt x="10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0" y="57"/>
                  <a:pt x="11" y="57"/>
                  <a:pt x="11" y="57"/>
                </a:cubicBezTo>
                <a:cubicBezTo>
                  <a:pt x="12" y="56"/>
                  <a:pt x="13" y="58"/>
                  <a:pt x="14" y="58"/>
                </a:cubicBezTo>
                <a:cubicBezTo>
                  <a:pt x="15" y="58"/>
                  <a:pt x="15" y="58"/>
                  <a:pt x="15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8" y="59"/>
                  <a:pt x="18" y="59"/>
                  <a:pt x="18" y="59"/>
                </a:cubicBezTo>
                <a:cubicBezTo>
                  <a:pt x="21" y="60"/>
                  <a:pt x="24" y="61"/>
                  <a:pt x="27" y="61"/>
                </a:cubicBezTo>
                <a:cubicBezTo>
                  <a:pt x="28" y="62"/>
                  <a:pt x="29" y="62"/>
                  <a:pt x="31" y="62"/>
                </a:cubicBezTo>
                <a:cubicBezTo>
                  <a:pt x="31" y="60"/>
                  <a:pt x="31" y="57"/>
                  <a:pt x="31" y="54"/>
                </a:cubicBezTo>
                <a:cubicBezTo>
                  <a:pt x="31" y="52"/>
                  <a:pt x="32" y="49"/>
                  <a:pt x="32" y="46"/>
                </a:cubicBezTo>
                <a:close/>
                <a:moveTo>
                  <a:pt x="37" y="13"/>
                </a:moveTo>
                <a:cubicBezTo>
                  <a:pt x="38" y="11"/>
                  <a:pt x="38" y="11"/>
                  <a:pt x="38" y="11"/>
                </a:cubicBezTo>
                <a:cubicBezTo>
                  <a:pt x="38" y="10"/>
                  <a:pt x="38" y="10"/>
                  <a:pt x="38" y="10"/>
                </a:cubicBezTo>
                <a:cubicBezTo>
                  <a:pt x="39" y="8"/>
                  <a:pt x="39" y="8"/>
                  <a:pt x="39" y="8"/>
                </a:cubicBezTo>
                <a:cubicBezTo>
                  <a:pt x="38" y="8"/>
                  <a:pt x="38" y="9"/>
                  <a:pt x="38" y="10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7" y="13"/>
                  <a:pt x="37" y="13"/>
                  <a:pt x="37" y="13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8"/>
                  <a:pt x="36" y="19"/>
                </a:cubicBezTo>
                <a:cubicBezTo>
                  <a:pt x="34" y="28"/>
                  <a:pt x="33" y="37"/>
                  <a:pt x="32" y="46"/>
                </a:cubicBezTo>
                <a:cubicBezTo>
                  <a:pt x="32" y="46"/>
                  <a:pt x="32" y="46"/>
                  <a:pt x="32" y="46"/>
                </a:cubicBezTo>
                <a:cubicBezTo>
                  <a:pt x="33" y="35"/>
                  <a:pt x="35" y="24"/>
                  <a:pt x="37" y="13"/>
                </a:cubicBezTo>
                <a:close/>
                <a:moveTo>
                  <a:pt x="34" y="63"/>
                </a:moveTo>
                <a:cubicBezTo>
                  <a:pt x="34" y="63"/>
                  <a:pt x="35" y="63"/>
                  <a:pt x="35" y="63"/>
                </a:cubicBezTo>
                <a:cubicBezTo>
                  <a:pt x="35" y="58"/>
                  <a:pt x="35" y="52"/>
                  <a:pt x="36" y="47"/>
                </a:cubicBezTo>
                <a:cubicBezTo>
                  <a:pt x="35" y="47"/>
                  <a:pt x="33" y="46"/>
                  <a:pt x="32" y="46"/>
                </a:cubicBezTo>
                <a:cubicBezTo>
                  <a:pt x="31" y="52"/>
                  <a:pt x="31" y="57"/>
                  <a:pt x="31" y="63"/>
                </a:cubicBezTo>
                <a:cubicBezTo>
                  <a:pt x="32" y="63"/>
                  <a:pt x="33" y="63"/>
                  <a:pt x="34" y="63"/>
                </a:cubicBezTo>
                <a:close/>
                <a:moveTo>
                  <a:pt x="588" y="101"/>
                </a:moveTo>
                <a:cubicBezTo>
                  <a:pt x="588" y="108"/>
                  <a:pt x="587" y="115"/>
                  <a:pt x="586" y="121"/>
                </a:cubicBezTo>
                <a:cubicBezTo>
                  <a:pt x="585" y="133"/>
                  <a:pt x="583" y="145"/>
                  <a:pt x="580" y="157"/>
                </a:cubicBezTo>
                <a:cubicBezTo>
                  <a:pt x="579" y="162"/>
                  <a:pt x="577" y="166"/>
                  <a:pt x="576" y="170"/>
                </a:cubicBezTo>
                <a:cubicBezTo>
                  <a:pt x="575" y="173"/>
                  <a:pt x="574" y="176"/>
                  <a:pt x="573" y="179"/>
                </a:cubicBezTo>
                <a:cubicBezTo>
                  <a:pt x="571" y="182"/>
                  <a:pt x="569" y="186"/>
                  <a:pt x="567" y="190"/>
                </a:cubicBezTo>
                <a:cubicBezTo>
                  <a:pt x="564" y="194"/>
                  <a:pt x="561" y="197"/>
                  <a:pt x="558" y="201"/>
                </a:cubicBezTo>
                <a:cubicBezTo>
                  <a:pt x="552" y="207"/>
                  <a:pt x="544" y="213"/>
                  <a:pt x="537" y="218"/>
                </a:cubicBezTo>
                <a:cubicBezTo>
                  <a:pt x="526" y="225"/>
                  <a:pt x="516" y="230"/>
                  <a:pt x="505" y="235"/>
                </a:cubicBezTo>
                <a:cubicBezTo>
                  <a:pt x="494" y="240"/>
                  <a:pt x="483" y="244"/>
                  <a:pt x="471" y="248"/>
                </a:cubicBezTo>
                <a:cubicBezTo>
                  <a:pt x="452" y="254"/>
                  <a:pt x="432" y="259"/>
                  <a:pt x="411" y="262"/>
                </a:cubicBezTo>
                <a:cubicBezTo>
                  <a:pt x="398" y="264"/>
                  <a:pt x="384" y="266"/>
                  <a:pt x="370" y="266"/>
                </a:cubicBezTo>
                <a:cubicBezTo>
                  <a:pt x="356" y="267"/>
                  <a:pt x="341" y="267"/>
                  <a:pt x="327" y="267"/>
                </a:cubicBezTo>
                <a:cubicBezTo>
                  <a:pt x="297" y="267"/>
                  <a:pt x="266" y="265"/>
                  <a:pt x="237" y="261"/>
                </a:cubicBezTo>
                <a:cubicBezTo>
                  <a:pt x="236" y="260"/>
                  <a:pt x="234" y="260"/>
                  <a:pt x="232" y="260"/>
                </a:cubicBezTo>
                <a:cubicBezTo>
                  <a:pt x="229" y="259"/>
                  <a:pt x="230" y="260"/>
                  <a:pt x="226" y="259"/>
                </a:cubicBezTo>
                <a:cubicBezTo>
                  <a:pt x="223" y="259"/>
                  <a:pt x="225" y="259"/>
                  <a:pt x="223" y="259"/>
                </a:cubicBezTo>
                <a:cubicBezTo>
                  <a:pt x="210" y="257"/>
                  <a:pt x="198" y="254"/>
                  <a:pt x="185" y="252"/>
                </a:cubicBezTo>
                <a:cubicBezTo>
                  <a:pt x="173" y="250"/>
                  <a:pt x="161" y="247"/>
                  <a:pt x="149" y="245"/>
                </a:cubicBezTo>
                <a:cubicBezTo>
                  <a:pt x="145" y="244"/>
                  <a:pt x="149" y="245"/>
                  <a:pt x="146" y="244"/>
                </a:cubicBezTo>
                <a:cubicBezTo>
                  <a:pt x="132" y="241"/>
                  <a:pt x="113" y="236"/>
                  <a:pt x="96" y="230"/>
                </a:cubicBezTo>
                <a:cubicBezTo>
                  <a:pt x="90" y="227"/>
                  <a:pt x="82" y="223"/>
                  <a:pt x="76" y="220"/>
                </a:cubicBezTo>
                <a:cubicBezTo>
                  <a:pt x="74" y="219"/>
                  <a:pt x="75" y="219"/>
                  <a:pt x="74" y="218"/>
                </a:cubicBezTo>
                <a:cubicBezTo>
                  <a:pt x="72" y="217"/>
                  <a:pt x="73" y="218"/>
                  <a:pt x="72" y="217"/>
                </a:cubicBezTo>
                <a:cubicBezTo>
                  <a:pt x="71" y="217"/>
                  <a:pt x="68" y="214"/>
                  <a:pt x="67" y="213"/>
                </a:cubicBezTo>
                <a:cubicBezTo>
                  <a:pt x="59" y="207"/>
                  <a:pt x="53" y="201"/>
                  <a:pt x="47" y="193"/>
                </a:cubicBezTo>
                <a:cubicBezTo>
                  <a:pt x="45" y="190"/>
                  <a:pt x="42" y="186"/>
                  <a:pt x="40" y="182"/>
                </a:cubicBezTo>
                <a:cubicBezTo>
                  <a:pt x="38" y="178"/>
                  <a:pt x="35" y="174"/>
                  <a:pt x="33" y="169"/>
                </a:cubicBezTo>
                <a:cubicBezTo>
                  <a:pt x="32" y="166"/>
                  <a:pt x="32" y="166"/>
                  <a:pt x="31" y="161"/>
                </a:cubicBezTo>
                <a:cubicBezTo>
                  <a:pt x="30" y="156"/>
                  <a:pt x="30" y="157"/>
                  <a:pt x="30" y="154"/>
                </a:cubicBezTo>
                <a:cubicBezTo>
                  <a:pt x="29" y="153"/>
                  <a:pt x="29" y="149"/>
                  <a:pt x="29" y="148"/>
                </a:cubicBezTo>
                <a:cubicBezTo>
                  <a:pt x="29" y="147"/>
                  <a:pt x="29" y="148"/>
                  <a:pt x="29" y="148"/>
                </a:cubicBezTo>
                <a:cubicBezTo>
                  <a:pt x="28" y="144"/>
                  <a:pt x="28" y="133"/>
                  <a:pt x="28" y="127"/>
                </a:cubicBezTo>
                <a:cubicBezTo>
                  <a:pt x="28" y="120"/>
                  <a:pt x="28" y="111"/>
                  <a:pt x="28" y="102"/>
                </a:cubicBezTo>
                <a:cubicBezTo>
                  <a:pt x="28" y="111"/>
                  <a:pt x="28" y="118"/>
                  <a:pt x="29" y="120"/>
                </a:cubicBezTo>
                <a:cubicBezTo>
                  <a:pt x="29" y="112"/>
                  <a:pt x="29" y="96"/>
                  <a:pt x="30" y="87"/>
                </a:cubicBezTo>
                <a:cubicBezTo>
                  <a:pt x="30" y="80"/>
                  <a:pt x="30" y="71"/>
                  <a:pt x="31" y="62"/>
                </a:cubicBezTo>
                <a:cubicBezTo>
                  <a:pt x="31" y="63"/>
                  <a:pt x="31" y="63"/>
                  <a:pt x="31" y="63"/>
                </a:cubicBezTo>
                <a:cubicBezTo>
                  <a:pt x="30" y="69"/>
                  <a:pt x="30" y="75"/>
                  <a:pt x="30" y="81"/>
                </a:cubicBezTo>
                <a:cubicBezTo>
                  <a:pt x="30" y="91"/>
                  <a:pt x="29" y="117"/>
                  <a:pt x="29" y="133"/>
                </a:cubicBezTo>
                <a:cubicBezTo>
                  <a:pt x="30" y="142"/>
                  <a:pt x="31" y="147"/>
                  <a:pt x="31" y="143"/>
                </a:cubicBezTo>
                <a:cubicBezTo>
                  <a:pt x="30" y="130"/>
                  <a:pt x="30" y="120"/>
                  <a:pt x="31" y="109"/>
                </a:cubicBezTo>
                <a:cubicBezTo>
                  <a:pt x="31" y="107"/>
                  <a:pt x="31" y="104"/>
                  <a:pt x="31" y="107"/>
                </a:cubicBezTo>
                <a:cubicBezTo>
                  <a:pt x="31" y="119"/>
                  <a:pt x="31" y="132"/>
                  <a:pt x="32" y="144"/>
                </a:cubicBezTo>
                <a:cubicBezTo>
                  <a:pt x="33" y="156"/>
                  <a:pt x="36" y="168"/>
                  <a:pt x="41" y="177"/>
                </a:cubicBezTo>
                <a:cubicBezTo>
                  <a:pt x="43" y="179"/>
                  <a:pt x="45" y="183"/>
                  <a:pt x="47" y="186"/>
                </a:cubicBezTo>
                <a:cubicBezTo>
                  <a:pt x="48" y="188"/>
                  <a:pt x="49" y="189"/>
                  <a:pt x="50" y="190"/>
                </a:cubicBezTo>
                <a:cubicBezTo>
                  <a:pt x="50" y="189"/>
                  <a:pt x="49" y="188"/>
                  <a:pt x="49" y="188"/>
                </a:cubicBezTo>
                <a:cubicBezTo>
                  <a:pt x="46" y="183"/>
                  <a:pt x="43" y="179"/>
                  <a:pt x="41" y="174"/>
                </a:cubicBezTo>
                <a:cubicBezTo>
                  <a:pt x="38" y="169"/>
                  <a:pt x="37" y="164"/>
                  <a:pt x="35" y="159"/>
                </a:cubicBezTo>
                <a:cubicBezTo>
                  <a:pt x="33" y="149"/>
                  <a:pt x="33" y="139"/>
                  <a:pt x="33" y="12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4" y="89"/>
                  <a:pt x="34" y="89"/>
                  <a:pt x="34" y="89"/>
                </a:cubicBezTo>
                <a:cubicBezTo>
                  <a:pt x="34" y="87"/>
                  <a:pt x="34" y="88"/>
                  <a:pt x="34" y="87"/>
                </a:cubicBezTo>
                <a:cubicBezTo>
                  <a:pt x="34" y="79"/>
                  <a:pt x="34" y="71"/>
                  <a:pt x="35" y="63"/>
                </a:cubicBezTo>
                <a:cubicBezTo>
                  <a:pt x="35" y="63"/>
                  <a:pt x="35" y="63"/>
                  <a:pt x="35" y="63"/>
                </a:cubicBezTo>
                <a:cubicBezTo>
                  <a:pt x="35" y="68"/>
                  <a:pt x="35" y="72"/>
                  <a:pt x="34" y="76"/>
                </a:cubicBezTo>
                <a:cubicBezTo>
                  <a:pt x="34" y="78"/>
                  <a:pt x="35" y="79"/>
                  <a:pt x="35" y="81"/>
                </a:cubicBezTo>
                <a:cubicBezTo>
                  <a:pt x="34" y="95"/>
                  <a:pt x="33" y="115"/>
                  <a:pt x="34" y="132"/>
                </a:cubicBezTo>
                <a:cubicBezTo>
                  <a:pt x="34" y="135"/>
                  <a:pt x="34" y="135"/>
                  <a:pt x="34" y="128"/>
                </a:cubicBezTo>
                <a:cubicBezTo>
                  <a:pt x="34" y="130"/>
                  <a:pt x="34" y="131"/>
                  <a:pt x="34" y="134"/>
                </a:cubicBezTo>
                <a:cubicBezTo>
                  <a:pt x="34" y="134"/>
                  <a:pt x="34" y="134"/>
                  <a:pt x="34" y="133"/>
                </a:cubicBezTo>
                <a:cubicBezTo>
                  <a:pt x="35" y="142"/>
                  <a:pt x="35" y="143"/>
                  <a:pt x="36" y="152"/>
                </a:cubicBezTo>
                <a:cubicBezTo>
                  <a:pt x="37" y="154"/>
                  <a:pt x="37" y="155"/>
                  <a:pt x="37" y="153"/>
                </a:cubicBezTo>
                <a:cubicBezTo>
                  <a:pt x="35" y="146"/>
                  <a:pt x="35" y="139"/>
                  <a:pt x="35" y="132"/>
                </a:cubicBezTo>
                <a:cubicBezTo>
                  <a:pt x="35" y="128"/>
                  <a:pt x="35" y="125"/>
                  <a:pt x="35" y="121"/>
                </a:cubicBezTo>
                <a:cubicBezTo>
                  <a:pt x="35" y="119"/>
                  <a:pt x="35" y="119"/>
                  <a:pt x="35" y="117"/>
                </a:cubicBezTo>
                <a:cubicBezTo>
                  <a:pt x="35" y="111"/>
                  <a:pt x="35" y="111"/>
                  <a:pt x="35" y="111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5" y="96"/>
                  <a:pt x="35" y="87"/>
                  <a:pt x="36" y="78"/>
                </a:cubicBezTo>
                <a:cubicBezTo>
                  <a:pt x="36" y="73"/>
                  <a:pt x="36" y="69"/>
                  <a:pt x="36" y="64"/>
                </a:cubicBezTo>
                <a:cubicBezTo>
                  <a:pt x="36" y="64"/>
                  <a:pt x="36" y="64"/>
                  <a:pt x="36" y="64"/>
                </a:cubicBezTo>
                <a:cubicBezTo>
                  <a:pt x="36" y="66"/>
                  <a:pt x="36" y="68"/>
                  <a:pt x="36" y="71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36" y="125"/>
                  <a:pt x="36" y="122"/>
                  <a:pt x="36" y="120"/>
                </a:cubicBezTo>
                <a:cubicBezTo>
                  <a:pt x="36" y="115"/>
                  <a:pt x="36" y="112"/>
                  <a:pt x="36" y="108"/>
                </a:cubicBezTo>
                <a:cubicBezTo>
                  <a:pt x="36" y="106"/>
                  <a:pt x="36" y="109"/>
                  <a:pt x="36" y="107"/>
                </a:cubicBezTo>
                <a:cubicBezTo>
                  <a:pt x="36" y="96"/>
                  <a:pt x="36" y="86"/>
                  <a:pt x="37" y="73"/>
                </a:cubicBezTo>
                <a:cubicBezTo>
                  <a:pt x="37" y="72"/>
                  <a:pt x="37" y="69"/>
                  <a:pt x="37" y="71"/>
                </a:cubicBezTo>
                <a:cubicBezTo>
                  <a:pt x="37" y="69"/>
                  <a:pt x="37" y="69"/>
                  <a:pt x="37" y="68"/>
                </a:cubicBezTo>
                <a:cubicBezTo>
                  <a:pt x="37" y="64"/>
                  <a:pt x="37" y="68"/>
                  <a:pt x="37" y="67"/>
                </a:cubicBezTo>
                <a:cubicBezTo>
                  <a:pt x="37" y="66"/>
                  <a:pt x="37" y="65"/>
                  <a:pt x="37" y="64"/>
                </a:cubicBezTo>
                <a:cubicBezTo>
                  <a:pt x="37" y="64"/>
                  <a:pt x="38" y="64"/>
                  <a:pt x="38" y="64"/>
                </a:cubicBezTo>
                <a:cubicBezTo>
                  <a:pt x="37" y="65"/>
                  <a:pt x="37" y="66"/>
                  <a:pt x="37" y="68"/>
                </a:cubicBezTo>
                <a:cubicBezTo>
                  <a:pt x="37" y="73"/>
                  <a:pt x="37" y="74"/>
                  <a:pt x="37" y="79"/>
                </a:cubicBezTo>
                <a:cubicBezTo>
                  <a:pt x="37" y="83"/>
                  <a:pt x="37" y="89"/>
                  <a:pt x="37" y="94"/>
                </a:cubicBezTo>
                <a:cubicBezTo>
                  <a:pt x="37" y="99"/>
                  <a:pt x="37" y="103"/>
                  <a:pt x="37" y="108"/>
                </a:cubicBezTo>
                <a:cubicBezTo>
                  <a:pt x="37" y="110"/>
                  <a:pt x="37" y="109"/>
                  <a:pt x="37" y="113"/>
                </a:cubicBezTo>
                <a:cubicBezTo>
                  <a:pt x="37" y="114"/>
                  <a:pt x="37" y="109"/>
                  <a:pt x="37" y="112"/>
                </a:cubicBezTo>
                <a:cubicBezTo>
                  <a:pt x="37" y="115"/>
                  <a:pt x="37" y="112"/>
                  <a:pt x="37" y="114"/>
                </a:cubicBezTo>
                <a:cubicBezTo>
                  <a:pt x="37" y="117"/>
                  <a:pt x="37" y="118"/>
                  <a:pt x="37" y="120"/>
                </a:cubicBezTo>
                <a:cubicBezTo>
                  <a:pt x="37" y="127"/>
                  <a:pt x="37" y="134"/>
                  <a:pt x="38" y="142"/>
                </a:cubicBezTo>
                <a:cubicBezTo>
                  <a:pt x="38" y="144"/>
                  <a:pt x="38" y="139"/>
                  <a:pt x="38" y="141"/>
                </a:cubicBezTo>
                <a:cubicBezTo>
                  <a:pt x="38" y="144"/>
                  <a:pt x="40" y="154"/>
                  <a:pt x="40" y="156"/>
                </a:cubicBezTo>
                <a:cubicBezTo>
                  <a:pt x="41" y="160"/>
                  <a:pt x="42" y="163"/>
                  <a:pt x="43" y="167"/>
                </a:cubicBezTo>
                <a:cubicBezTo>
                  <a:pt x="45" y="170"/>
                  <a:pt x="46" y="172"/>
                  <a:pt x="49" y="177"/>
                </a:cubicBezTo>
                <a:cubicBezTo>
                  <a:pt x="50" y="179"/>
                  <a:pt x="49" y="177"/>
                  <a:pt x="50" y="178"/>
                </a:cubicBezTo>
                <a:cubicBezTo>
                  <a:pt x="53" y="183"/>
                  <a:pt x="55" y="186"/>
                  <a:pt x="59" y="191"/>
                </a:cubicBezTo>
                <a:cubicBezTo>
                  <a:pt x="61" y="194"/>
                  <a:pt x="66" y="199"/>
                  <a:pt x="70" y="202"/>
                </a:cubicBezTo>
                <a:cubicBezTo>
                  <a:pt x="71" y="202"/>
                  <a:pt x="68" y="199"/>
                  <a:pt x="65" y="197"/>
                </a:cubicBezTo>
                <a:cubicBezTo>
                  <a:pt x="67" y="198"/>
                  <a:pt x="71" y="203"/>
                  <a:pt x="73" y="204"/>
                </a:cubicBezTo>
                <a:cubicBezTo>
                  <a:pt x="87" y="215"/>
                  <a:pt x="101" y="220"/>
                  <a:pt x="122" y="226"/>
                </a:cubicBezTo>
                <a:cubicBezTo>
                  <a:pt x="125" y="226"/>
                  <a:pt x="126" y="227"/>
                  <a:pt x="129" y="227"/>
                </a:cubicBezTo>
                <a:cubicBezTo>
                  <a:pt x="130" y="228"/>
                  <a:pt x="130" y="228"/>
                  <a:pt x="129" y="227"/>
                </a:cubicBezTo>
                <a:cubicBezTo>
                  <a:pt x="140" y="230"/>
                  <a:pt x="166" y="236"/>
                  <a:pt x="174" y="237"/>
                </a:cubicBezTo>
                <a:cubicBezTo>
                  <a:pt x="177" y="237"/>
                  <a:pt x="173" y="236"/>
                  <a:pt x="174" y="237"/>
                </a:cubicBezTo>
                <a:cubicBezTo>
                  <a:pt x="179" y="237"/>
                  <a:pt x="186" y="239"/>
                  <a:pt x="189" y="239"/>
                </a:cubicBezTo>
                <a:cubicBezTo>
                  <a:pt x="201" y="241"/>
                  <a:pt x="213" y="244"/>
                  <a:pt x="222" y="245"/>
                </a:cubicBezTo>
                <a:cubicBezTo>
                  <a:pt x="225" y="245"/>
                  <a:pt x="228" y="246"/>
                  <a:pt x="229" y="246"/>
                </a:cubicBezTo>
                <a:cubicBezTo>
                  <a:pt x="235" y="247"/>
                  <a:pt x="244" y="248"/>
                  <a:pt x="250" y="249"/>
                </a:cubicBezTo>
                <a:cubicBezTo>
                  <a:pt x="287" y="253"/>
                  <a:pt x="326" y="255"/>
                  <a:pt x="365" y="253"/>
                </a:cubicBezTo>
                <a:cubicBezTo>
                  <a:pt x="375" y="252"/>
                  <a:pt x="385" y="252"/>
                  <a:pt x="394" y="250"/>
                </a:cubicBezTo>
                <a:cubicBezTo>
                  <a:pt x="404" y="249"/>
                  <a:pt x="414" y="248"/>
                  <a:pt x="423" y="246"/>
                </a:cubicBezTo>
                <a:cubicBezTo>
                  <a:pt x="442" y="242"/>
                  <a:pt x="461" y="237"/>
                  <a:pt x="479" y="231"/>
                </a:cubicBezTo>
                <a:cubicBezTo>
                  <a:pt x="496" y="225"/>
                  <a:pt x="516" y="216"/>
                  <a:pt x="530" y="206"/>
                </a:cubicBezTo>
                <a:cubicBezTo>
                  <a:pt x="534" y="203"/>
                  <a:pt x="538" y="200"/>
                  <a:pt x="542" y="197"/>
                </a:cubicBezTo>
                <a:cubicBezTo>
                  <a:pt x="546" y="193"/>
                  <a:pt x="551" y="188"/>
                  <a:pt x="554" y="184"/>
                </a:cubicBezTo>
                <a:cubicBezTo>
                  <a:pt x="557" y="179"/>
                  <a:pt x="560" y="173"/>
                  <a:pt x="562" y="167"/>
                </a:cubicBezTo>
                <a:cubicBezTo>
                  <a:pt x="567" y="155"/>
                  <a:pt x="569" y="143"/>
                  <a:pt x="571" y="133"/>
                </a:cubicBezTo>
                <a:cubicBezTo>
                  <a:pt x="572" y="125"/>
                  <a:pt x="573" y="116"/>
                  <a:pt x="573" y="108"/>
                </a:cubicBezTo>
                <a:cubicBezTo>
                  <a:pt x="574" y="100"/>
                  <a:pt x="573" y="91"/>
                  <a:pt x="572" y="83"/>
                </a:cubicBezTo>
                <a:cubicBezTo>
                  <a:pt x="571" y="76"/>
                  <a:pt x="570" y="70"/>
                  <a:pt x="568" y="65"/>
                </a:cubicBezTo>
                <a:cubicBezTo>
                  <a:pt x="567" y="63"/>
                  <a:pt x="566" y="60"/>
                  <a:pt x="565" y="58"/>
                </a:cubicBezTo>
                <a:cubicBezTo>
                  <a:pt x="560" y="49"/>
                  <a:pt x="552" y="42"/>
                  <a:pt x="543" y="36"/>
                </a:cubicBezTo>
                <a:cubicBezTo>
                  <a:pt x="537" y="33"/>
                  <a:pt x="533" y="31"/>
                  <a:pt x="528" y="28"/>
                </a:cubicBezTo>
                <a:cubicBezTo>
                  <a:pt x="519" y="25"/>
                  <a:pt x="509" y="21"/>
                  <a:pt x="498" y="19"/>
                </a:cubicBezTo>
                <a:cubicBezTo>
                  <a:pt x="487" y="17"/>
                  <a:pt x="475" y="16"/>
                  <a:pt x="464" y="15"/>
                </a:cubicBezTo>
                <a:cubicBezTo>
                  <a:pt x="458" y="15"/>
                  <a:pt x="452" y="15"/>
                  <a:pt x="447" y="15"/>
                </a:cubicBezTo>
                <a:cubicBezTo>
                  <a:pt x="444" y="15"/>
                  <a:pt x="441" y="15"/>
                  <a:pt x="438" y="15"/>
                </a:cubicBezTo>
                <a:cubicBezTo>
                  <a:pt x="428" y="16"/>
                  <a:pt x="414" y="16"/>
                  <a:pt x="403" y="17"/>
                </a:cubicBezTo>
                <a:cubicBezTo>
                  <a:pt x="386" y="18"/>
                  <a:pt x="386" y="18"/>
                  <a:pt x="386" y="18"/>
                </a:cubicBezTo>
                <a:cubicBezTo>
                  <a:pt x="374" y="20"/>
                  <a:pt x="362" y="21"/>
                  <a:pt x="352" y="22"/>
                </a:cubicBezTo>
                <a:cubicBezTo>
                  <a:pt x="339" y="23"/>
                  <a:pt x="318" y="26"/>
                  <a:pt x="302" y="28"/>
                </a:cubicBezTo>
                <a:cubicBezTo>
                  <a:pt x="301" y="28"/>
                  <a:pt x="301" y="28"/>
                  <a:pt x="300" y="28"/>
                </a:cubicBezTo>
                <a:cubicBezTo>
                  <a:pt x="288" y="30"/>
                  <a:pt x="276" y="33"/>
                  <a:pt x="265" y="34"/>
                </a:cubicBezTo>
                <a:cubicBezTo>
                  <a:pt x="263" y="35"/>
                  <a:pt x="263" y="35"/>
                  <a:pt x="261" y="35"/>
                </a:cubicBezTo>
                <a:cubicBezTo>
                  <a:pt x="256" y="36"/>
                  <a:pt x="251" y="37"/>
                  <a:pt x="246" y="38"/>
                </a:cubicBezTo>
                <a:cubicBezTo>
                  <a:pt x="224" y="42"/>
                  <a:pt x="208" y="45"/>
                  <a:pt x="189" y="48"/>
                </a:cubicBezTo>
                <a:cubicBezTo>
                  <a:pt x="178" y="50"/>
                  <a:pt x="167" y="53"/>
                  <a:pt x="156" y="55"/>
                </a:cubicBezTo>
                <a:cubicBezTo>
                  <a:pt x="147" y="57"/>
                  <a:pt x="147" y="57"/>
                  <a:pt x="147" y="57"/>
                </a:cubicBezTo>
                <a:cubicBezTo>
                  <a:pt x="144" y="57"/>
                  <a:pt x="142" y="58"/>
                  <a:pt x="139" y="58"/>
                </a:cubicBezTo>
                <a:cubicBezTo>
                  <a:pt x="133" y="59"/>
                  <a:pt x="133" y="59"/>
                  <a:pt x="133" y="59"/>
                </a:cubicBezTo>
                <a:cubicBezTo>
                  <a:pt x="129" y="60"/>
                  <a:pt x="126" y="60"/>
                  <a:pt x="122" y="61"/>
                </a:cubicBezTo>
                <a:cubicBezTo>
                  <a:pt x="112" y="63"/>
                  <a:pt x="112" y="63"/>
                  <a:pt x="112" y="63"/>
                </a:cubicBezTo>
                <a:cubicBezTo>
                  <a:pt x="108" y="63"/>
                  <a:pt x="105" y="63"/>
                  <a:pt x="102" y="64"/>
                </a:cubicBezTo>
                <a:cubicBezTo>
                  <a:pt x="92" y="65"/>
                  <a:pt x="84" y="66"/>
                  <a:pt x="73" y="66"/>
                </a:cubicBezTo>
                <a:cubicBezTo>
                  <a:pt x="66" y="66"/>
                  <a:pt x="58" y="66"/>
                  <a:pt x="49" y="65"/>
                </a:cubicBezTo>
                <a:cubicBezTo>
                  <a:pt x="45" y="65"/>
                  <a:pt x="41" y="64"/>
                  <a:pt x="38" y="64"/>
                </a:cubicBezTo>
                <a:cubicBezTo>
                  <a:pt x="38" y="62"/>
                  <a:pt x="38" y="59"/>
                  <a:pt x="38" y="56"/>
                </a:cubicBezTo>
                <a:cubicBezTo>
                  <a:pt x="38" y="54"/>
                  <a:pt x="38" y="58"/>
                  <a:pt x="38" y="55"/>
                </a:cubicBezTo>
                <a:cubicBezTo>
                  <a:pt x="38" y="52"/>
                  <a:pt x="39" y="50"/>
                  <a:pt x="39" y="47"/>
                </a:cubicBezTo>
                <a:cubicBezTo>
                  <a:pt x="42" y="48"/>
                  <a:pt x="46" y="49"/>
                  <a:pt x="49" y="49"/>
                </a:cubicBezTo>
                <a:cubicBezTo>
                  <a:pt x="56" y="50"/>
                  <a:pt x="63" y="50"/>
                  <a:pt x="70" y="50"/>
                </a:cubicBezTo>
                <a:cubicBezTo>
                  <a:pt x="92" y="50"/>
                  <a:pt x="113" y="46"/>
                  <a:pt x="135" y="43"/>
                </a:cubicBezTo>
                <a:cubicBezTo>
                  <a:pt x="147" y="40"/>
                  <a:pt x="164" y="37"/>
                  <a:pt x="175" y="35"/>
                </a:cubicBezTo>
                <a:cubicBezTo>
                  <a:pt x="189" y="32"/>
                  <a:pt x="203" y="30"/>
                  <a:pt x="215" y="28"/>
                </a:cubicBezTo>
                <a:cubicBezTo>
                  <a:pt x="224" y="26"/>
                  <a:pt x="231" y="25"/>
                  <a:pt x="239" y="24"/>
                </a:cubicBezTo>
                <a:cubicBezTo>
                  <a:pt x="246" y="22"/>
                  <a:pt x="246" y="22"/>
                  <a:pt x="246" y="22"/>
                </a:cubicBezTo>
                <a:cubicBezTo>
                  <a:pt x="254" y="21"/>
                  <a:pt x="261" y="20"/>
                  <a:pt x="269" y="18"/>
                </a:cubicBezTo>
                <a:cubicBezTo>
                  <a:pt x="276" y="17"/>
                  <a:pt x="283" y="16"/>
                  <a:pt x="291" y="15"/>
                </a:cubicBezTo>
                <a:cubicBezTo>
                  <a:pt x="312" y="12"/>
                  <a:pt x="341" y="7"/>
                  <a:pt x="367" y="5"/>
                </a:cubicBezTo>
                <a:cubicBezTo>
                  <a:pt x="372" y="5"/>
                  <a:pt x="372" y="5"/>
                  <a:pt x="372" y="5"/>
                </a:cubicBezTo>
                <a:cubicBezTo>
                  <a:pt x="389" y="3"/>
                  <a:pt x="405" y="2"/>
                  <a:pt x="421" y="1"/>
                </a:cubicBezTo>
                <a:cubicBezTo>
                  <a:pt x="439" y="0"/>
                  <a:pt x="464" y="0"/>
                  <a:pt x="484" y="3"/>
                </a:cubicBezTo>
                <a:cubicBezTo>
                  <a:pt x="502" y="4"/>
                  <a:pt x="521" y="9"/>
                  <a:pt x="538" y="17"/>
                </a:cubicBezTo>
                <a:cubicBezTo>
                  <a:pt x="550" y="23"/>
                  <a:pt x="563" y="31"/>
                  <a:pt x="573" y="44"/>
                </a:cubicBezTo>
                <a:cubicBezTo>
                  <a:pt x="576" y="49"/>
                  <a:pt x="579" y="54"/>
                  <a:pt x="581" y="59"/>
                </a:cubicBezTo>
                <a:cubicBezTo>
                  <a:pt x="584" y="66"/>
                  <a:pt x="585" y="73"/>
                  <a:pt x="586" y="81"/>
                </a:cubicBezTo>
                <a:cubicBezTo>
                  <a:pt x="587" y="88"/>
                  <a:pt x="588" y="95"/>
                  <a:pt x="588" y="101"/>
                </a:cubicBezTo>
                <a:close/>
                <a:moveTo>
                  <a:pt x="37" y="139"/>
                </a:moveTo>
                <a:cubicBezTo>
                  <a:pt x="37" y="133"/>
                  <a:pt x="37" y="131"/>
                  <a:pt x="37" y="123"/>
                </a:cubicBezTo>
                <a:cubicBezTo>
                  <a:pt x="37" y="121"/>
                  <a:pt x="37" y="120"/>
                  <a:pt x="37" y="116"/>
                </a:cubicBezTo>
                <a:cubicBezTo>
                  <a:pt x="36" y="115"/>
                  <a:pt x="37" y="105"/>
                  <a:pt x="37" y="106"/>
                </a:cubicBezTo>
                <a:cubicBezTo>
                  <a:pt x="36" y="111"/>
                  <a:pt x="36" y="114"/>
                  <a:pt x="36" y="117"/>
                </a:cubicBezTo>
                <a:cubicBezTo>
                  <a:pt x="36" y="119"/>
                  <a:pt x="36" y="117"/>
                  <a:pt x="36" y="118"/>
                </a:cubicBezTo>
                <a:cubicBezTo>
                  <a:pt x="36" y="123"/>
                  <a:pt x="36" y="132"/>
                  <a:pt x="37" y="139"/>
                </a:cubicBezTo>
                <a:cubicBezTo>
                  <a:pt x="37" y="140"/>
                  <a:pt x="37" y="137"/>
                  <a:pt x="37" y="139"/>
                </a:cubicBezTo>
                <a:close/>
                <a:moveTo>
                  <a:pt x="37" y="140"/>
                </a:moveTo>
                <a:cubicBezTo>
                  <a:pt x="37" y="141"/>
                  <a:pt x="37" y="141"/>
                  <a:pt x="37" y="141"/>
                </a:cubicBezTo>
                <a:cubicBezTo>
                  <a:pt x="37" y="146"/>
                  <a:pt x="37" y="142"/>
                  <a:pt x="37" y="140"/>
                </a:cubicBezTo>
                <a:close/>
                <a:moveTo>
                  <a:pt x="36" y="64"/>
                </a:moveTo>
                <a:cubicBezTo>
                  <a:pt x="36" y="61"/>
                  <a:pt x="37" y="59"/>
                  <a:pt x="37" y="57"/>
                </a:cubicBezTo>
                <a:cubicBezTo>
                  <a:pt x="37" y="58"/>
                  <a:pt x="37" y="61"/>
                  <a:pt x="36" y="64"/>
                </a:cubicBezTo>
                <a:cubicBezTo>
                  <a:pt x="37" y="64"/>
                  <a:pt x="37" y="64"/>
                  <a:pt x="37" y="64"/>
                </a:cubicBezTo>
                <a:cubicBezTo>
                  <a:pt x="37" y="62"/>
                  <a:pt x="38" y="59"/>
                  <a:pt x="38" y="58"/>
                </a:cubicBezTo>
                <a:cubicBezTo>
                  <a:pt x="38" y="54"/>
                  <a:pt x="38" y="51"/>
                  <a:pt x="39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5"/>
                  <a:pt x="38" y="45"/>
                  <a:pt x="38" y="45"/>
                </a:cubicBezTo>
                <a:cubicBezTo>
                  <a:pt x="38" y="45"/>
                  <a:pt x="38" y="45"/>
                  <a:pt x="38" y="46"/>
                </a:cubicBezTo>
                <a:cubicBezTo>
                  <a:pt x="38" y="46"/>
                  <a:pt x="38" y="47"/>
                  <a:pt x="38" y="47"/>
                </a:cubicBezTo>
                <a:cubicBezTo>
                  <a:pt x="37" y="47"/>
                  <a:pt x="37" y="47"/>
                  <a:pt x="36" y="47"/>
                </a:cubicBezTo>
                <a:cubicBezTo>
                  <a:pt x="36" y="53"/>
                  <a:pt x="35" y="58"/>
                  <a:pt x="35" y="63"/>
                </a:cubicBezTo>
                <a:cubicBezTo>
                  <a:pt x="35" y="64"/>
                  <a:pt x="36" y="64"/>
                  <a:pt x="36" y="64"/>
                </a:cubicBezTo>
                <a:close/>
                <a:moveTo>
                  <a:pt x="43" y="19"/>
                </a:moveTo>
                <a:cubicBezTo>
                  <a:pt x="41" y="30"/>
                  <a:pt x="39" y="38"/>
                  <a:pt x="39" y="47"/>
                </a:cubicBezTo>
                <a:cubicBezTo>
                  <a:pt x="39" y="47"/>
                  <a:pt x="39" y="47"/>
                  <a:pt x="39" y="47"/>
                </a:cubicBezTo>
                <a:cubicBezTo>
                  <a:pt x="40" y="37"/>
                  <a:pt x="41" y="28"/>
                  <a:pt x="43" y="1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1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414" y="177838"/>
            <a:ext cx="8229600" cy="400110"/>
          </a:xfrm>
        </p:spPr>
        <p:txBody>
          <a:bodyPr/>
          <a:lstStyle/>
          <a:p>
            <a:r>
              <a:rPr lang="it-IT" dirty="0" smtClean="0"/>
              <a:t>Field-Rate </a:t>
            </a:r>
            <a:r>
              <a:rPr lang="it-IT" dirty="0" err="1" smtClean="0"/>
              <a:t>Dependent</a:t>
            </a:r>
            <a:r>
              <a:rPr lang="it-IT" dirty="0" smtClean="0"/>
              <a:t> </a:t>
            </a:r>
            <a:r>
              <a:rPr lang="it-IT" i="1" dirty="0" smtClean="0"/>
              <a:t>n</a:t>
            </a:r>
            <a:r>
              <a:rPr lang="it-IT" i="1" dirty="0" smtClean="0">
                <a:latin typeface="Symbol" panose="05050102010706020507" pitchFamily="18" charset="2"/>
              </a:rPr>
              <a:t>t </a:t>
            </a:r>
            <a:r>
              <a:rPr lang="it-IT" dirty="0" smtClean="0"/>
              <a:t>in </a:t>
            </a:r>
            <a:r>
              <a:rPr lang="it-IT" dirty="0" err="1" smtClean="0"/>
              <a:t>CICCs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21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782726" y="1133722"/>
            <a:ext cx="71323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In multistage CICCs there exist multiple induced currents loops with a broad range of time constants, affecting different volume fraction of the cable </a:t>
            </a:r>
            <a:r>
              <a:rPr lang="en-US" sz="1600" dirty="0" smtClean="0"/>
              <a:t>conductors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1200" dirty="0" smtClean="0"/>
              <a:t>	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Bruzzone et al., IEEE TAS 16, 827 (2006); </a:t>
            </a:r>
            <a:r>
              <a:rPr lang="it-IT" sz="1200" b="1" dirty="0" smtClean="0">
                <a:solidFill>
                  <a:schemeClr val="bg1">
                    <a:lumMod val="50000"/>
                  </a:schemeClr>
                </a:solidFill>
              </a:rPr>
              <a:t>Bruzzone et al., FED 146, 928 (2019)</a:t>
            </a:r>
            <a:endParaRPr lang="en-US" sz="12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 smtClean="0"/>
              <a:t>Depending </a:t>
            </a:r>
            <a:r>
              <a:rPr lang="en-US" sz="1600" dirty="0"/>
              <a:t>on the frequency</a:t>
            </a:r>
            <a:r>
              <a:rPr lang="en-US" sz="1600" dirty="0" smtClean="0"/>
              <a:t>, a dominant time </a:t>
            </a:r>
            <a:r>
              <a:rPr lang="en-US" sz="1600" dirty="0"/>
              <a:t>constant </a:t>
            </a:r>
            <a:r>
              <a:rPr lang="en-US" sz="1600" dirty="0" smtClean="0"/>
              <a:t>can </a:t>
            </a:r>
            <a:r>
              <a:rPr lang="en-US" sz="1600" dirty="0"/>
              <a:t>be </a:t>
            </a:r>
            <a:r>
              <a:rPr lang="en-US" sz="1600" dirty="0" smtClean="0"/>
              <a:t>picked up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n-US" sz="1400" dirty="0" smtClean="0"/>
              <a:t>During plasma initiation, </a:t>
            </a:r>
            <a:r>
              <a:rPr lang="en-US" sz="1400" dirty="0"/>
              <a:t>the </a:t>
            </a:r>
            <a:r>
              <a:rPr lang="en-US" sz="1400" i="1" dirty="0" smtClean="0"/>
              <a:t>n</a:t>
            </a:r>
            <a:r>
              <a:rPr lang="el-GR" sz="1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en-US" sz="1400" dirty="0" smtClean="0"/>
              <a:t> </a:t>
            </a:r>
            <a:r>
              <a:rPr lang="en-US" sz="1400" dirty="0"/>
              <a:t>of the CICC </a:t>
            </a:r>
            <a:r>
              <a:rPr lang="en-US" sz="1400" dirty="0" smtClean="0"/>
              <a:t>approaches </a:t>
            </a:r>
            <a:r>
              <a:rPr lang="en-US" sz="1400" dirty="0"/>
              <a:t>the range of the free standing </a:t>
            </a:r>
            <a:r>
              <a:rPr lang="en-US" sz="1400" dirty="0" smtClean="0"/>
              <a:t>strands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it-IT" sz="1400" dirty="0"/>
              <a:t>L</a:t>
            </a:r>
            <a:r>
              <a:rPr lang="it-IT" sz="1400" dirty="0" smtClean="0"/>
              <a:t>ower </a:t>
            </a:r>
            <a:r>
              <a:rPr lang="it-IT" sz="1400" dirty="0" err="1" smtClean="0"/>
              <a:t>field</a:t>
            </a:r>
            <a:r>
              <a:rPr lang="it-IT" sz="1400" dirty="0" smtClean="0"/>
              <a:t> </a:t>
            </a:r>
            <a:r>
              <a:rPr lang="it-IT" sz="1400" dirty="0" err="1" smtClean="0"/>
              <a:t>changes</a:t>
            </a:r>
            <a:r>
              <a:rPr lang="it-IT" sz="1400" dirty="0" smtClean="0"/>
              <a:t> (i.e., coil </a:t>
            </a:r>
            <a:r>
              <a:rPr lang="it-IT" sz="1400" dirty="0" err="1" smtClean="0"/>
              <a:t>charge</a:t>
            </a:r>
            <a:r>
              <a:rPr lang="it-IT" sz="1400" dirty="0" smtClean="0"/>
              <a:t>) are </a:t>
            </a:r>
            <a:r>
              <a:rPr lang="it-IT" sz="1400" dirty="0" err="1" smtClean="0"/>
              <a:t>associated</a:t>
            </a:r>
            <a:r>
              <a:rPr lang="it-IT" sz="1400" dirty="0" smtClean="0"/>
              <a:t> with </a:t>
            </a:r>
            <a:r>
              <a:rPr lang="it-IT" sz="1400" dirty="0" err="1" smtClean="0"/>
              <a:t>higher</a:t>
            </a:r>
            <a:r>
              <a:rPr lang="it-IT" sz="1400" dirty="0" smtClean="0"/>
              <a:t> </a:t>
            </a:r>
            <a:r>
              <a:rPr lang="en-US" sz="1400" i="1" dirty="0" smtClean="0"/>
              <a:t>n</a:t>
            </a:r>
            <a:r>
              <a:rPr lang="el-GR" sz="1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τ </a:t>
            </a:r>
            <a:r>
              <a:rPr lang="it-IT" sz="1400" dirty="0" smtClean="0"/>
              <a:t> </a:t>
            </a:r>
            <a:r>
              <a:rPr lang="it-IT" sz="1400" dirty="0" err="1" smtClean="0"/>
              <a:t>values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A single, but field-rate dependent coupling time constant, </a:t>
            </a:r>
            <a:r>
              <a:rPr lang="en-US" sz="1600" i="1" dirty="0" err="1"/>
              <a:t>n</a:t>
            </a:r>
            <a:r>
              <a:rPr lang="en-US" sz="1600" i="1" dirty="0" err="1">
                <a:latin typeface="Symbol" panose="05050102010706020507" pitchFamily="18" charset="2"/>
              </a:rPr>
              <a:t>t</a:t>
            </a:r>
            <a:r>
              <a:rPr lang="en-US" sz="1600" dirty="0"/>
              <a:t>(</a:t>
            </a:r>
            <a:r>
              <a:rPr lang="en-US" sz="1600" i="1" dirty="0">
                <a:sym typeface="Symbol" panose="05050102010706020507" pitchFamily="18" charset="2"/>
              </a:rPr>
              <a:t></a:t>
            </a:r>
            <a:r>
              <a:rPr lang="en-US" sz="1600" i="1" baseline="-25000" dirty="0" err="1"/>
              <a:t>t</a:t>
            </a:r>
            <a:r>
              <a:rPr lang="en-US" sz="1600" i="1" dirty="0" err="1"/>
              <a:t>B</a:t>
            </a:r>
            <a:r>
              <a:rPr lang="en-US" sz="1600" dirty="0"/>
              <a:t>), has been introduced in AC loss </a:t>
            </a:r>
            <a:r>
              <a:rPr lang="en-US" sz="1600" dirty="0" smtClean="0"/>
              <a:t>models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982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tangolo 30"/>
          <p:cNvSpPr/>
          <p:nvPr/>
        </p:nvSpPr>
        <p:spPr>
          <a:xfrm>
            <a:off x="1622890" y="1771058"/>
            <a:ext cx="115884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</a:rPr>
              <a:t>DEMO CICC</a:t>
            </a:r>
          </a:p>
          <a:p>
            <a:endParaRPr lang="it-IT" sz="1200" b="1" dirty="0">
              <a:solidFill>
                <a:srgbClr val="00B050"/>
              </a:solidFill>
            </a:endParaRPr>
          </a:p>
          <a:p>
            <a:endParaRPr lang="it-IT" sz="1200" b="1" dirty="0" smtClean="0">
              <a:solidFill>
                <a:srgbClr val="00B050"/>
              </a:solidFill>
            </a:endParaRPr>
          </a:p>
          <a:p>
            <a:endParaRPr lang="it-IT" sz="1200" b="1" dirty="0">
              <a:solidFill>
                <a:srgbClr val="00B050"/>
              </a:solidFill>
            </a:endParaRPr>
          </a:p>
          <a:p>
            <a:endParaRPr lang="it-IT" sz="1200" b="1" dirty="0" smtClean="0">
              <a:solidFill>
                <a:srgbClr val="00B050"/>
              </a:solidFill>
            </a:endParaRPr>
          </a:p>
          <a:p>
            <a:endParaRPr lang="it-IT" sz="1200" b="1" dirty="0">
              <a:solidFill>
                <a:srgbClr val="00B050"/>
              </a:solidFill>
            </a:endParaRPr>
          </a:p>
          <a:p>
            <a:endParaRPr lang="it-IT" sz="1200" b="1" dirty="0" smtClean="0">
              <a:solidFill>
                <a:srgbClr val="00B050"/>
              </a:solidFill>
            </a:endParaRPr>
          </a:p>
          <a:p>
            <a:endParaRPr lang="it-IT" sz="1200" b="1" dirty="0">
              <a:solidFill>
                <a:srgbClr val="00B050"/>
              </a:solidFill>
            </a:endParaRPr>
          </a:p>
          <a:p>
            <a:r>
              <a:rPr lang="it-IT" sz="1200" b="1" dirty="0" smtClean="0">
                <a:solidFill>
                  <a:srgbClr val="00B050"/>
                </a:solidFill>
              </a:rPr>
              <a:t>DTT-CS CICC</a:t>
            </a:r>
            <a:endParaRPr lang="en-US" sz="1200" dirty="0">
              <a:solidFill>
                <a:srgbClr val="00B050"/>
              </a:solidFill>
            </a:endParaRP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01" y="1688501"/>
            <a:ext cx="1439717" cy="298621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414" y="177838"/>
            <a:ext cx="8229600" cy="400110"/>
          </a:xfrm>
        </p:spPr>
        <p:txBody>
          <a:bodyPr/>
          <a:lstStyle/>
          <a:p>
            <a:r>
              <a:rPr lang="it-IT" dirty="0" err="1" smtClean="0"/>
              <a:t>Experimental</a:t>
            </a:r>
            <a:r>
              <a:rPr lang="it-IT" dirty="0" smtClean="0"/>
              <a:t> </a:t>
            </a:r>
            <a:r>
              <a:rPr lang="it-IT" dirty="0" err="1" smtClean="0"/>
              <a:t>Assessment</a:t>
            </a:r>
            <a:r>
              <a:rPr lang="it-IT" dirty="0" smtClean="0"/>
              <a:t> of </a:t>
            </a:r>
            <a:r>
              <a:rPr lang="it-IT" i="1" dirty="0" smtClean="0"/>
              <a:t>n</a:t>
            </a:r>
            <a:r>
              <a:rPr lang="it-IT" i="1" dirty="0" smtClean="0">
                <a:latin typeface="Symbol" panose="05050102010706020507" pitchFamily="18" charset="2"/>
              </a:rPr>
              <a:t>t</a:t>
            </a:r>
            <a:r>
              <a:rPr lang="it-IT" dirty="0" smtClean="0"/>
              <a:t>(</a:t>
            </a:r>
            <a:r>
              <a:rPr lang="it-IT" i="1" dirty="0" smtClean="0">
                <a:sym typeface="Symbol" panose="05050102010706020507" pitchFamily="18" charset="2"/>
              </a:rPr>
              <a:t></a:t>
            </a:r>
            <a:r>
              <a:rPr lang="it-IT" i="1" baseline="-25000" dirty="0" err="1" smtClean="0"/>
              <a:t>t</a:t>
            </a:r>
            <a:r>
              <a:rPr lang="it-IT" i="1" dirty="0" err="1" smtClean="0"/>
              <a:t>B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22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Field-Rate Losses in CICCs Carrying Transport Current – CHATS 2021</a:t>
            </a:r>
            <a:endParaRPr lang="it-IT" dirty="0"/>
          </a:p>
        </p:txBody>
      </p:sp>
      <p:grpSp>
        <p:nvGrpSpPr>
          <p:cNvPr id="5" name="Gruppo 4"/>
          <p:cNvGrpSpPr>
            <a:grpSpLocks noChangeAspect="1"/>
          </p:cNvGrpSpPr>
          <p:nvPr/>
        </p:nvGrpSpPr>
        <p:grpSpPr>
          <a:xfrm>
            <a:off x="5953633" y="1737339"/>
            <a:ext cx="3187525" cy="2491628"/>
            <a:chOff x="422450" y="2289523"/>
            <a:chExt cx="3052778" cy="2386299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450" y="2289523"/>
              <a:ext cx="3052778" cy="238629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sellaDiTesto 11"/>
                <p:cNvSpPr txBox="1"/>
                <p:nvPr/>
              </p:nvSpPr>
              <p:spPr>
                <a:xfrm>
                  <a:off x="1315668" y="2854765"/>
                  <a:ext cx="2004395" cy="439287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d>
                          <m:d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̇"/>
                                <m:ctrlP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acc>
                          </m:e>
                        </m:d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it-IT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it-IT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̇"/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acc>
                              </m:num>
                              <m:den>
                                <m:sSub>
                                  <m:sSub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1600" dirty="0" smtClean="0"/>
                </a:p>
              </p:txBody>
            </p:sp>
          </mc:Choice>
          <mc:Fallback xmlns="">
            <p:sp>
              <p:nvSpPr>
                <p:cNvPr id="12" name="CasellaDiTesto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5668" y="2854765"/>
                  <a:ext cx="2004395" cy="4392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ttangolo 13"/>
            <p:cNvSpPr/>
            <p:nvPr/>
          </p:nvSpPr>
          <p:spPr>
            <a:xfrm>
              <a:off x="1348880" y="3379234"/>
              <a:ext cx="19159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C00000"/>
                  </a:solidFill>
                </a:rPr>
                <a:t>Courtesy of Luigi Muzzi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6" name="Rettangolo 15"/>
          <p:cNvSpPr/>
          <p:nvPr/>
        </p:nvSpPr>
        <p:spPr>
          <a:xfrm>
            <a:off x="2986729" y="3614888"/>
            <a:ext cx="2930596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ts val="192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400" b="1" dirty="0" smtClean="0">
                <a:solidFill>
                  <a:srgbClr val="C00000"/>
                </a:solidFill>
              </a:rPr>
              <a:t>DEMO WR2 vs. CS-DTT-HF</a:t>
            </a:r>
          </a:p>
          <a:p>
            <a:pPr marL="182563" indent="-182563" algn="just">
              <a:lnSpc>
                <a:spcPts val="192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it-IT" sz="1200" dirty="0" err="1">
                <a:solidFill>
                  <a:srgbClr val="250CEC"/>
                </a:solidFill>
              </a:rPr>
              <a:t>S</a:t>
            </a:r>
            <a:r>
              <a:rPr lang="it-IT" sz="1200" dirty="0" err="1" smtClean="0">
                <a:solidFill>
                  <a:srgbClr val="250CEC"/>
                </a:solidFill>
              </a:rPr>
              <a:t>imilar</a:t>
            </a:r>
            <a:r>
              <a:rPr lang="it-IT" sz="1200" dirty="0" smtClean="0">
                <a:solidFill>
                  <a:srgbClr val="250CEC"/>
                </a:solidFill>
              </a:rPr>
              <a:t> layouts</a:t>
            </a:r>
            <a:r>
              <a:rPr lang="it-IT" sz="1200" dirty="0" smtClean="0"/>
              <a:t> (</a:t>
            </a:r>
            <a:r>
              <a:rPr lang="it-IT" sz="1200" dirty="0" err="1" smtClean="0"/>
              <a:t>rectangular</a:t>
            </a:r>
            <a:r>
              <a:rPr lang="it-IT" sz="1200" dirty="0" smtClean="0"/>
              <a:t>, long twist </a:t>
            </a:r>
            <a:r>
              <a:rPr lang="it-IT" sz="1200" dirty="0" err="1" smtClean="0"/>
              <a:t>pitch</a:t>
            </a:r>
            <a:r>
              <a:rPr lang="it-IT" sz="1200" dirty="0" smtClean="0"/>
              <a:t>, </a:t>
            </a:r>
            <a:r>
              <a:rPr lang="it-IT" sz="1200" dirty="0" err="1" smtClean="0"/>
              <a:t>low</a:t>
            </a:r>
            <a:r>
              <a:rPr lang="it-IT" sz="1200" dirty="0" smtClean="0"/>
              <a:t> </a:t>
            </a:r>
            <a:r>
              <a:rPr lang="it-IT" sz="1200" dirty="0" err="1"/>
              <a:t>void</a:t>
            </a:r>
            <a:r>
              <a:rPr lang="it-IT" sz="1200" dirty="0"/>
              <a:t> </a:t>
            </a:r>
            <a:r>
              <a:rPr lang="it-IT" sz="1200" dirty="0" err="1"/>
              <a:t>fraction</a:t>
            </a:r>
            <a:r>
              <a:rPr lang="it-IT" sz="1200" dirty="0"/>
              <a:t>, </a:t>
            </a:r>
            <a:r>
              <a:rPr lang="it-IT" sz="1200" dirty="0" smtClean="0"/>
              <a:t>SS </a:t>
            </a:r>
            <a:r>
              <a:rPr lang="it-IT" sz="1200" dirty="0" err="1" smtClean="0"/>
              <a:t>wrapping</a:t>
            </a:r>
            <a:r>
              <a:rPr lang="it-IT" sz="1200" dirty="0" smtClean="0"/>
              <a:t>)</a:t>
            </a:r>
          </a:p>
          <a:p>
            <a:pPr marL="182563" indent="-182563" algn="just">
              <a:lnSpc>
                <a:spcPts val="192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it-IT" sz="1200" dirty="0" err="1" smtClean="0">
                <a:solidFill>
                  <a:srgbClr val="250CEC"/>
                </a:solidFill>
              </a:rPr>
              <a:t>Different</a:t>
            </a:r>
            <a:r>
              <a:rPr lang="it-IT" sz="1200" dirty="0" smtClean="0">
                <a:solidFill>
                  <a:srgbClr val="250CEC"/>
                </a:solidFill>
              </a:rPr>
              <a:t> </a:t>
            </a:r>
            <a:r>
              <a:rPr lang="it-IT" sz="1200" dirty="0" err="1" smtClean="0">
                <a:solidFill>
                  <a:srgbClr val="250CEC"/>
                </a:solidFill>
              </a:rPr>
              <a:t>number</a:t>
            </a:r>
            <a:r>
              <a:rPr lang="it-IT" sz="1200" dirty="0" smtClean="0">
                <a:solidFill>
                  <a:srgbClr val="250CEC"/>
                </a:solidFill>
              </a:rPr>
              <a:t> of SC </a:t>
            </a:r>
            <a:r>
              <a:rPr lang="it-IT" sz="1200" dirty="0" err="1" smtClean="0">
                <a:solidFill>
                  <a:srgbClr val="250CEC"/>
                </a:solidFill>
              </a:rPr>
              <a:t>strands</a:t>
            </a:r>
            <a:endParaRPr lang="en-US" sz="1200" dirty="0">
              <a:solidFill>
                <a:srgbClr val="250CEC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-198900" y="5096341"/>
            <a:ext cx="1974793" cy="215444"/>
          </a:xfrm>
          <a:prstGeom prst="rect">
            <a:avLst/>
          </a:prstGeom>
          <a:solidFill>
            <a:schemeClr val="tx2">
              <a:alpha val="55000"/>
            </a:schemeClr>
          </a:solidFill>
        </p:spPr>
        <p:txBody>
          <a:bodyPr wrap="square" lIns="0" rIns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  Sample being inserted for heat treatment </a:t>
            </a:r>
            <a:endParaRPr lang="en-US" sz="800" dirty="0">
              <a:solidFill>
                <a:schemeClr val="bg1"/>
              </a:solidFill>
            </a:endParaRPr>
          </a:p>
        </p:txBody>
      </p:sp>
      <p:grpSp>
        <p:nvGrpSpPr>
          <p:cNvPr id="23" name="Gruppo 22"/>
          <p:cNvGrpSpPr>
            <a:grpSpLocks noChangeAspect="1"/>
          </p:cNvGrpSpPr>
          <p:nvPr/>
        </p:nvGrpSpPr>
        <p:grpSpPr>
          <a:xfrm>
            <a:off x="1560798" y="3502277"/>
            <a:ext cx="1226680" cy="1054327"/>
            <a:chOff x="4309527" y="3987220"/>
            <a:chExt cx="1403431" cy="1206244"/>
          </a:xfrm>
        </p:grpSpPr>
        <p:pic>
          <p:nvPicPr>
            <p:cNvPr id="21" name="Immagine 20"/>
            <p:cNvPicPr>
              <a:picLocks noChangeAspect="1"/>
            </p:cNvPicPr>
            <p:nvPr/>
          </p:nvPicPr>
          <p:blipFill rotWithShape="1">
            <a:blip r:embed="rId6"/>
            <a:srcRect l="5561" t="54508" r="73150" b="1"/>
            <a:stretch/>
          </p:blipFill>
          <p:spPr>
            <a:xfrm rot="16200000">
              <a:off x="4432019" y="3864728"/>
              <a:ext cx="1075596" cy="1320579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 rotWithShape="1">
            <a:blip r:embed="rId6"/>
            <a:srcRect t="47868" r="71598" b="45520"/>
            <a:stretch/>
          </p:blipFill>
          <p:spPr>
            <a:xfrm>
              <a:off x="4462614" y="5026205"/>
              <a:ext cx="1250344" cy="167259"/>
            </a:xfrm>
            <a:prstGeom prst="rect">
              <a:avLst/>
            </a:prstGeom>
          </p:spPr>
        </p:pic>
      </p:grpSp>
      <p:sp>
        <p:nvSpPr>
          <p:cNvPr id="10" name="Rettangolo 9"/>
          <p:cNvSpPr/>
          <p:nvPr/>
        </p:nvSpPr>
        <p:spPr>
          <a:xfrm>
            <a:off x="5981588" y="4391881"/>
            <a:ext cx="31777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200"/>
              </a:spcAft>
            </a:pPr>
            <a:r>
              <a:rPr lang="it-IT" sz="1200" dirty="0" smtClean="0">
                <a:solidFill>
                  <a:srgbClr val="008E40"/>
                </a:solidFill>
              </a:rPr>
              <a:t>L. Muzzi </a:t>
            </a:r>
            <a:r>
              <a:rPr lang="it-IT" sz="1200" i="1" dirty="0" smtClean="0">
                <a:solidFill>
                  <a:srgbClr val="008E40"/>
                </a:solidFill>
              </a:rPr>
              <a:t>et al</a:t>
            </a:r>
            <a:r>
              <a:rPr lang="it-IT" sz="1200" dirty="0" smtClean="0">
                <a:solidFill>
                  <a:srgbClr val="008E40"/>
                </a:solidFill>
              </a:rPr>
              <a:t>., IEE TAS </a:t>
            </a:r>
            <a:r>
              <a:rPr lang="it-IT" sz="1200" b="1" dirty="0" smtClean="0">
                <a:solidFill>
                  <a:srgbClr val="008E40"/>
                </a:solidFill>
              </a:rPr>
              <a:t>31</a:t>
            </a:r>
            <a:r>
              <a:rPr lang="it-IT" sz="1200" dirty="0" smtClean="0">
                <a:solidFill>
                  <a:srgbClr val="008E40"/>
                </a:solidFill>
              </a:rPr>
              <a:t>, 4201607 (2021)</a:t>
            </a:r>
            <a:endParaRPr lang="en-US" sz="1200" dirty="0">
              <a:solidFill>
                <a:srgbClr val="008E4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9262" y="2010165"/>
            <a:ext cx="1169752" cy="878614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408" y="2147812"/>
            <a:ext cx="1242266" cy="776417"/>
          </a:xfrm>
          <a:prstGeom prst="rect">
            <a:avLst/>
          </a:prstGeom>
        </p:spPr>
      </p:pic>
      <p:grpSp>
        <p:nvGrpSpPr>
          <p:cNvPr id="37" name="Gruppo 36"/>
          <p:cNvGrpSpPr/>
          <p:nvPr/>
        </p:nvGrpSpPr>
        <p:grpSpPr>
          <a:xfrm>
            <a:off x="3010710" y="1661207"/>
            <a:ext cx="2771355" cy="1935599"/>
            <a:chOff x="3010710" y="1661207"/>
            <a:chExt cx="2771355" cy="1935599"/>
          </a:xfrm>
        </p:grpSpPr>
        <p:pic>
          <p:nvPicPr>
            <p:cNvPr id="34" name="Immagin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10710" y="1661207"/>
              <a:ext cx="2771355" cy="1935599"/>
            </a:xfrm>
            <a:prstGeom prst="rect">
              <a:avLst/>
            </a:prstGeom>
          </p:spPr>
        </p:pic>
        <p:sp>
          <p:nvSpPr>
            <p:cNvPr id="35" name="Rettangolo 34"/>
            <p:cNvSpPr/>
            <p:nvPr/>
          </p:nvSpPr>
          <p:spPr>
            <a:xfrm>
              <a:off x="3262819" y="3018248"/>
              <a:ext cx="189026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>
                  <a:solidFill>
                    <a:schemeClr val="accent1">
                      <a:lumMod val="75000"/>
                    </a:schemeClr>
                  </a:solidFill>
                </a:rPr>
                <a:t>M. Kumar, </a:t>
              </a:r>
              <a:r>
                <a:rPr lang="en-US" sz="900" b="1" dirty="0">
                  <a:solidFill>
                    <a:schemeClr val="accent1">
                      <a:lumMod val="75000"/>
                    </a:schemeClr>
                  </a:solidFill>
                </a:rPr>
                <a:t>MAG-4.2-T011-D003 </a:t>
              </a:r>
            </a:p>
          </p:txBody>
        </p:sp>
        <p:pic>
          <p:nvPicPr>
            <p:cNvPr id="1026" name="Picture 2" descr="EUROfusion- EUROfusio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495" y="2836353"/>
              <a:ext cx="758685" cy="181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ttangolo 10"/>
          <p:cNvSpPr/>
          <p:nvPr/>
        </p:nvSpPr>
        <p:spPr>
          <a:xfrm>
            <a:off x="179081" y="783166"/>
            <a:ext cx="8751638" cy="954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  <a:spcAft>
                <a:spcPts val="200"/>
              </a:spcAft>
            </a:pPr>
            <a:r>
              <a:rPr lang="en-US" sz="1600" dirty="0" smtClean="0"/>
              <a:t>The </a:t>
            </a:r>
            <a:r>
              <a:rPr lang="en-US" sz="1600" dirty="0"/>
              <a:t>behavior of </a:t>
            </a:r>
            <a:r>
              <a:rPr lang="en-US" sz="1600" dirty="0" err="1" smtClean="0"/>
              <a:t>n</a:t>
            </a:r>
            <a:r>
              <a:rPr lang="en-US" sz="1600" dirty="0" err="1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vs. </a:t>
            </a:r>
            <a:r>
              <a:rPr lang="en-US" sz="1600" i="1" dirty="0" smtClean="0">
                <a:sym typeface="Symbol" panose="05050102010706020507" pitchFamily="18" charset="2"/>
              </a:rPr>
              <a:t></a:t>
            </a:r>
            <a:r>
              <a:rPr lang="en-US" sz="1600" i="1" baseline="-25000" dirty="0" err="1" smtClean="0"/>
              <a:t>t</a:t>
            </a:r>
            <a:r>
              <a:rPr lang="en-US" sz="1600" i="1" dirty="0" err="1" smtClean="0"/>
              <a:t>B</a:t>
            </a:r>
            <a:r>
              <a:rPr lang="en-US" sz="1600" dirty="0" smtClean="0"/>
              <a:t> </a:t>
            </a:r>
            <a:r>
              <a:rPr lang="en-US" sz="1600" dirty="0"/>
              <a:t>is based on the experimental results ​​from </a:t>
            </a:r>
            <a:r>
              <a:rPr lang="en-US" sz="1600" dirty="0" smtClean="0"/>
              <a:t>recent </a:t>
            </a:r>
            <a:r>
              <a:rPr lang="en-US" sz="1600" dirty="0"/>
              <a:t>SULTAN tests on the </a:t>
            </a:r>
            <a:r>
              <a:rPr lang="en-US" sz="1600" dirty="0" smtClean="0"/>
              <a:t>DEMO Low Field conductor (“</a:t>
            </a:r>
            <a:r>
              <a:rPr lang="en-US" sz="1600" i="1" dirty="0" smtClean="0"/>
              <a:t>WR2”</a:t>
            </a:r>
            <a:r>
              <a:rPr lang="en-US" sz="1600" dirty="0" smtClean="0"/>
              <a:t>), </a:t>
            </a:r>
            <a:r>
              <a:rPr lang="en-US" sz="1600" dirty="0"/>
              <a:t>in which trapezoidal field pulses have been </a:t>
            </a:r>
            <a:r>
              <a:rPr lang="en-US" sz="1600" dirty="0" smtClean="0"/>
              <a:t>employed</a:t>
            </a:r>
          </a:p>
          <a:p>
            <a:pPr algn="just">
              <a:lnSpc>
                <a:spcPts val="2200"/>
              </a:lnSpc>
              <a:spcAft>
                <a:spcPts val="200"/>
              </a:spcAft>
            </a:pPr>
            <a:r>
              <a:rPr lang="it-IT" sz="1200" b="1" dirty="0" smtClean="0">
                <a:solidFill>
                  <a:srgbClr val="1A089C"/>
                </a:solidFill>
              </a:rPr>
              <a:t>For the procedure to </a:t>
            </a:r>
            <a:r>
              <a:rPr lang="it-IT" sz="1200" b="1" dirty="0" err="1" smtClean="0">
                <a:solidFill>
                  <a:srgbClr val="1A089C"/>
                </a:solidFill>
              </a:rPr>
              <a:t>obtain</a:t>
            </a:r>
            <a:r>
              <a:rPr lang="it-IT" sz="1200" b="1" dirty="0" smtClean="0">
                <a:solidFill>
                  <a:srgbClr val="1A089C"/>
                </a:solidFill>
              </a:rPr>
              <a:t> </a:t>
            </a:r>
            <a:r>
              <a:rPr lang="it-IT" sz="1200" b="1" dirty="0" err="1" smtClean="0">
                <a:solidFill>
                  <a:srgbClr val="1A089C"/>
                </a:solidFill>
              </a:rPr>
              <a:t>n</a:t>
            </a:r>
            <a:r>
              <a:rPr lang="it-IT" sz="1200" b="1" dirty="0" err="1" smtClean="0">
                <a:solidFill>
                  <a:srgbClr val="1A089C"/>
                </a:solidFill>
                <a:latin typeface="Symbol" panose="05050102010706020507" pitchFamily="18" charset="2"/>
              </a:rPr>
              <a:t>t</a:t>
            </a:r>
            <a:r>
              <a:rPr lang="it-IT" sz="1200" b="1" baseline="-25000" dirty="0" err="1" smtClean="0">
                <a:solidFill>
                  <a:srgbClr val="1A089C"/>
                </a:solidFill>
              </a:rPr>
              <a:t>pulse</a:t>
            </a:r>
            <a:r>
              <a:rPr lang="it-IT" sz="1200" b="1" dirty="0" smtClean="0">
                <a:solidFill>
                  <a:srgbClr val="1A089C"/>
                </a:solidFill>
              </a:rPr>
              <a:t>, </a:t>
            </a:r>
            <a:r>
              <a:rPr lang="it-IT" sz="1200" b="1" dirty="0" err="1" smtClean="0">
                <a:solidFill>
                  <a:srgbClr val="1A089C"/>
                </a:solidFill>
              </a:rPr>
              <a:t>please</a:t>
            </a:r>
            <a:r>
              <a:rPr lang="it-IT" sz="1200" b="1" dirty="0" smtClean="0">
                <a:solidFill>
                  <a:srgbClr val="1A089C"/>
                </a:solidFill>
              </a:rPr>
              <a:t> </a:t>
            </a:r>
            <a:r>
              <a:rPr lang="it-IT" sz="1200" b="1" dirty="0" err="1" smtClean="0">
                <a:solidFill>
                  <a:srgbClr val="1A089C"/>
                </a:solidFill>
              </a:rPr>
              <a:t>refer</a:t>
            </a:r>
            <a:r>
              <a:rPr lang="it-IT" sz="1200" b="1" dirty="0" smtClean="0">
                <a:solidFill>
                  <a:srgbClr val="1A089C"/>
                </a:solidFill>
              </a:rPr>
              <a:t> to </a:t>
            </a:r>
            <a:r>
              <a:rPr lang="it-IT" sz="1200" b="1" dirty="0" smtClean="0">
                <a:solidFill>
                  <a:srgbClr val="250CEC"/>
                </a:solidFill>
              </a:rPr>
              <a:t>P.  Bruzzone </a:t>
            </a:r>
            <a:r>
              <a:rPr lang="it-IT" sz="1200" b="1" i="1" dirty="0" smtClean="0">
                <a:solidFill>
                  <a:srgbClr val="250CEC"/>
                </a:solidFill>
              </a:rPr>
              <a:t>et al.</a:t>
            </a:r>
            <a:r>
              <a:rPr lang="it-IT" sz="1200" b="1" dirty="0" smtClean="0">
                <a:solidFill>
                  <a:srgbClr val="250CEC"/>
                </a:solidFill>
              </a:rPr>
              <a:t>, FED 146, 928 (2019) </a:t>
            </a:r>
            <a:endParaRPr lang="en-US" sz="1200" b="1" dirty="0" smtClean="0">
              <a:solidFill>
                <a:srgbClr val="250C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2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ieldM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0464" y="1524056"/>
            <a:ext cx="4060225" cy="304516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414" y="177838"/>
            <a:ext cx="8229600" cy="400110"/>
          </a:xfrm>
        </p:spPr>
        <p:txBody>
          <a:bodyPr/>
          <a:lstStyle/>
          <a:p>
            <a:r>
              <a:rPr lang="it-IT" dirty="0" smtClean="0"/>
              <a:t>FEM Analysis Using Commercial Software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23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21" name="Rettangolo 20"/>
          <p:cNvSpPr/>
          <p:nvPr/>
        </p:nvSpPr>
        <p:spPr>
          <a:xfrm>
            <a:off x="151982" y="1016423"/>
            <a:ext cx="495027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600" b="1" dirty="0" smtClean="0">
                <a:solidFill>
                  <a:srgbClr val="250CEC"/>
                </a:solidFill>
              </a:rPr>
              <a:t>Two-step procedure</a:t>
            </a:r>
            <a:r>
              <a:rPr lang="it-IT" sz="1600" dirty="0" smtClean="0"/>
              <a:t>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it-IT" sz="1600" dirty="0" smtClean="0"/>
              <a:t>Evaluation of the </a:t>
            </a:r>
            <a:r>
              <a:rPr lang="it-IT" sz="1600" dirty="0" err="1" smtClean="0"/>
              <a:t>external</a:t>
            </a:r>
            <a:r>
              <a:rPr lang="it-IT" sz="1600" dirty="0" smtClean="0"/>
              <a:t> </a:t>
            </a:r>
            <a:r>
              <a:rPr lang="it-IT" sz="1600" dirty="0" err="1" smtClean="0"/>
              <a:t>field</a:t>
            </a:r>
            <a:r>
              <a:rPr lang="it-IT" sz="1600" dirty="0" smtClean="0"/>
              <a:t> </a:t>
            </a:r>
            <a:r>
              <a:rPr lang="it-IT" sz="1600" dirty="0" err="1" smtClean="0"/>
              <a:t>map</a:t>
            </a:r>
            <a:endParaRPr lang="it-IT" sz="1600" dirty="0" smtClean="0"/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400" dirty="0" smtClean="0"/>
              <a:t>2D </a:t>
            </a:r>
            <a:r>
              <a:rPr lang="it-IT" sz="1400" dirty="0" err="1" smtClean="0"/>
              <a:t>axisymmetric</a:t>
            </a:r>
            <a:r>
              <a:rPr lang="it-IT" sz="1400" dirty="0" smtClean="0"/>
              <a:t> FE model</a:t>
            </a:r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400" i="1" dirty="0" err="1" smtClean="0"/>
              <a:t>Magnetic</a:t>
            </a:r>
            <a:r>
              <a:rPr lang="it-IT" sz="1400" i="1" dirty="0" smtClean="0"/>
              <a:t> </a:t>
            </a:r>
            <a:r>
              <a:rPr lang="it-IT" sz="1400" i="1" dirty="0"/>
              <a:t>F</a:t>
            </a:r>
            <a:r>
              <a:rPr lang="it-IT" sz="1400" i="1" dirty="0" smtClean="0"/>
              <a:t>ield (mf)</a:t>
            </a:r>
            <a:r>
              <a:rPr lang="it-IT" sz="1400" dirty="0" smtClean="0"/>
              <a:t> </a:t>
            </a:r>
            <a:r>
              <a:rPr lang="it-IT" sz="1400" dirty="0" err="1" smtClean="0"/>
              <a:t>interface</a:t>
            </a:r>
            <a:r>
              <a:rPr lang="it-IT" sz="1400" dirty="0" smtClean="0"/>
              <a:t>, </a:t>
            </a:r>
            <a:r>
              <a:rPr lang="it-IT" sz="1400" b="1" dirty="0" smtClean="0"/>
              <a:t>AC/DC </a:t>
            </a:r>
            <a:r>
              <a:rPr lang="it-IT" sz="1400" b="1" dirty="0" err="1" smtClean="0"/>
              <a:t>Module</a:t>
            </a:r>
            <a:r>
              <a:rPr lang="it-IT" sz="1400" dirty="0" smtClean="0"/>
              <a:t>)</a:t>
            </a:r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400" dirty="0" smtClean="0"/>
              <a:t>Coil </a:t>
            </a:r>
            <a:r>
              <a:rPr lang="it-IT" sz="1400" dirty="0" err="1" smtClean="0"/>
              <a:t>feature</a:t>
            </a:r>
            <a:r>
              <a:rPr lang="it-IT" sz="1400" dirty="0" smtClean="0"/>
              <a:t>: </a:t>
            </a:r>
            <a:r>
              <a:rPr lang="it-IT" sz="1400" dirty="0" err="1" smtClean="0"/>
              <a:t>homogeneized</a:t>
            </a:r>
            <a:r>
              <a:rPr lang="it-IT" sz="1400" dirty="0" smtClean="0"/>
              <a:t> </a:t>
            </a:r>
            <a:r>
              <a:rPr lang="it-IT" sz="1400" dirty="0" err="1" smtClean="0"/>
              <a:t>multiturn</a:t>
            </a:r>
            <a:r>
              <a:rPr lang="it-IT" sz="1400" dirty="0" smtClean="0"/>
              <a:t> </a:t>
            </a:r>
            <a:r>
              <a:rPr lang="it-IT" sz="1400" dirty="0" err="1" smtClean="0"/>
              <a:t>conductors</a:t>
            </a:r>
            <a:endParaRPr lang="it-IT" sz="1600" dirty="0"/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it-IT" sz="1600" dirty="0" smtClean="0"/>
              <a:t>Evaluation of AC </a:t>
            </a:r>
            <a:r>
              <a:rPr lang="it-IT" sz="1600" dirty="0" err="1" smtClean="0"/>
              <a:t>loss</a:t>
            </a:r>
            <a:r>
              <a:rPr lang="it-IT" sz="1600" dirty="0" smtClean="0"/>
              <a:t> </a:t>
            </a:r>
            <a:r>
              <a:rPr lang="it-IT" sz="1600" dirty="0" err="1" smtClean="0"/>
              <a:t>contributions</a:t>
            </a:r>
            <a:endParaRPr lang="it-IT" sz="1600" dirty="0" smtClean="0"/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400" i="1" dirty="0" err="1"/>
              <a:t>Coeff</a:t>
            </a:r>
            <a:r>
              <a:rPr lang="it-IT" sz="1400" i="1" dirty="0"/>
              <a:t> Form PDE</a:t>
            </a:r>
            <a:r>
              <a:rPr lang="it-IT" sz="1400" dirty="0"/>
              <a:t> </a:t>
            </a:r>
            <a:r>
              <a:rPr lang="it-IT" sz="1400" dirty="0" err="1"/>
              <a:t>interface</a:t>
            </a:r>
            <a:r>
              <a:rPr lang="it-IT" sz="1400" dirty="0"/>
              <a:t>, </a:t>
            </a:r>
            <a:r>
              <a:rPr lang="it-IT" sz="1400" b="1" dirty="0"/>
              <a:t>Math </a:t>
            </a:r>
            <a:r>
              <a:rPr lang="it-IT" sz="1400" b="1" dirty="0" err="1" smtClean="0"/>
              <a:t>module</a:t>
            </a:r>
            <a:endParaRPr lang="it-IT" sz="1400" b="1" dirty="0" smtClean="0"/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400" dirty="0" smtClean="0"/>
              <a:t>Time-</a:t>
            </a:r>
            <a:r>
              <a:rPr lang="it-IT" sz="1400" dirty="0" err="1" smtClean="0"/>
              <a:t>dependent</a:t>
            </a:r>
            <a:r>
              <a:rPr lang="it-IT" sz="1400" dirty="0" smtClean="0"/>
              <a:t> </a:t>
            </a:r>
            <a:r>
              <a:rPr lang="it-IT" sz="1400" i="1" dirty="0" smtClean="0"/>
              <a:t>B</a:t>
            </a:r>
            <a:r>
              <a:rPr lang="it-IT" sz="1400" i="1" baseline="-25000" dirty="0" smtClean="0"/>
              <a:t>i</a:t>
            </a:r>
            <a:r>
              <a:rPr lang="it-IT" sz="1400" dirty="0" smtClean="0"/>
              <a:t> </a:t>
            </a:r>
            <a:r>
              <a:rPr lang="it-IT" sz="1400" dirty="0" err="1" smtClean="0"/>
              <a:t>map</a:t>
            </a:r>
            <a:endParaRPr lang="it-IT" sz="1400" dirty="0" smtClean="0"/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400" dirty="0" err="1" smtClean="0"/>
              <a:t>Calculation</a:t>
            </a:r>
            <a:r>
              <a:rPr lang="it-IT" sz="1400" dirty="0" smtClean="0"/>
              <a:t> of </a:t>
            </a:r>
            <a:r>
              <a:rPr lang="it-IT" sz="1400" i="1" dirty="0" err="1" smtClean="0"/>
              <a:t>Q</a:t>
            </a:r>
            <a:r>
              <a:rPr lang="it-IT" sz="1400" i="1" baseline="-25000" dirty="0" err="1" smtClean="0"/>
              <a:t>c</a:t>
            </a:r>
            <a:r>
              <a:rPr lang="it-IT" sz="1400" dirty="0" smtClean="0"/>
              <a:t>, </a:t>
            </a:r>
            <a:r>
              <a:rPr lang="it-IT" sz="1400" i="1" dirty="0" err="1" smtClean="0"/>
              <a:t>Q</a:t>
            </a:r>
            <a:r>
              <a:rPr lang="it-IT" sz="1400" i="1" baseline="-25000" dirty="0" err="1" smtClean="0"/>
              <a:t>h</a:t>
            </a:r>
            <a:r>
              <a:rPr lang="it-IT" sz="1400" dirty="0" smtClean="0"/>
              <a:t>, </a:t>
            </a:r>
            <a:r>
              <a:rPr lang="it-IT" sz="1400" i="1" dirty="0" err="1" smtClean="0"/>
              <a:t>Q</a:t>
            </a:r>
            <a:r>
              <a:rPr lang="it-IT" sz="1400" i="1" baseline="-25000" dirty="0" err="1" smtClean="0"/>
              <a:t>d</a:t>
            </a:r>
            <a:r>
              <a:rPr lang="it-IT" sz="1400" dirty="0" smtClean="0"/>
              <a:t> (</a:t>
            </a:r>
            <a:r>
              <a:rPr lang="it-IT" sz="1400" dirty="0" err="1" smtClean="0"/>
              <a:t>surface</a:t>
            </a:r>
            <a:r>
              <a:rPr lang="it-IT" sz="1400" dirty="0" smtClean="0"/>
              <a:t> </a:t>
            </a:r>
            <a:r>
              <a:rPr lang="it-IT" sz="1400" dirty="0" err="1" smtClean="0"/>
              <a:t>averages</a:t>
            </a:r>
            <a:r>
              <a:rPr lang="it-IT" sz="1400" dirty="0" smtClean="0"/>
              <a:t>)</a:t>
            </a:r>
          </a:p>
        </p:txBody>
      </p:sp>
      <p:pic>
        <p:nvPicPr>
          <p:cNvPr id="1026" name="Picture 2" descr="Comsol Multiphys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64" y="871684"/>
            <a:ext cx="833745" cy="4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/>
              <p:cNvSpPr txBox="1"/>
              <p:nvPr/>
            </p:nvSpPr>
            <p:spPr>
              <a:xfrm>
                <a:off x="7620000" y="826346"/>
                <a:ext cx="1381706" cy="7737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wrap="none" lIns="72000" tIns="72000" rIns="72000" bIns="72000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it-IT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 sz="1200" dirty="0" smtClean="0"/>
              </a:p>
            </p:txBody>
          </p:sp>
        </mc:Choice>
        <mc:Fallback xmlns="">
          <p:sp>
            <p:nvSpPr>
              <p:cNvPr id="19" name="CasellaDiTes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826346"/>
                <a:ext cx="1381706" cy="7737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4" name="Gruppo 1023"/>
          <p:cNvGrpSpPr/>
          <p:nvPr/>
        </p:nvGrpSpPr>
        <p:grpSpPr>
          <a:xfrm>
            <a:off x="6398874" y="1863195"/>
            <a:ext cx="384557" cy="2427449"/>
            <a:chOff x="6159408" y="2311177"/>
            <a:chExt cx="384557" cy="2168623"/>
          </a:xfrm>
        </p:grpSpPr>
        <p:grpSp>
          <p:nvGrpSpPr>
            <p:cNvPr id="18" name="Gruppo 17"/>
            <p:cNvGrpSpPr/>
            <p:nvPr/>
          </p:nvGrpSpPr>
          <p:grpSpPr>
            <a:xfrm>
              <a:off x="6166804" y="3854222"/>
              <a:ext cx="374056" cy="241020"/>
              <a:chOff x="6412525" y="2145508"/>
              <a:chExt cx="374056" cy="277720"/>
            </a:xfrm>
          </p:grpSpPr>
          <p:grpSp>
            <p:nvGrpSpPr>
              <p:cNvPr id="16" name="Gruppo 15"/>
              <p:cNvGrpSpPr/>
              <p:nvPr/>
            </p:nvGrpSpPr>
            <p:grpSpPr>
              <a:xfrm>
                <a:off x="6412525" y="2145508"/>
                <a:ext cx="372609" cy="129335"/>
                <a:chOff x="6412525" y="2145508"/>
                <a:chExt cx="372609" cy="129335"/>
              </a:xfrm>
            </p:grpSpPr>
            <p:sp>
              <p:nvSpPr>
                <p:cNvPr id="15" name="Rettangolo arrotondato 14"/>
                <p:cNvSpPr/>
                <p:nvPr/>
              </p:nvSpPr>
              <p:spPr>
                <a:xfrm>
                  <a:off x="6412525" y="2145508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ttangolo arrotondato 25"/>
                <p:cNvSpPr/>
                <p:nvPr/>
              </p:nvSpPr>
              <p:spPr>
                <a:xfrm>
                  <a:off x="6511039" y="2145510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ttangolo arrotondato 26"/>
                <p:cNvSpPr/>
                <p:nvPr/>
              </p:nvSpPr>
              <p:spPr>
                <a:xfrm>
                  <a:off x="6607420" y="2145510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ttangolo arrotondato 27"/>
                <p:cNvSpPr/>
                <p:nvPr/>
              </p:nvSpPr>
              <p:spPr>
                <a:xfrm>
                  <a:off x="6705934" y="2145510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uppo 28"/>
              <p:cNvGrpSpPr/>
              <p:nvPr/>
            </p:nvGrpSpPr>
            <p:grpSpPr>
              <a:xfrm>
                <a:off x="6413972" y="2293893"/>
                <a:ext cx="372609" cy="129335"/>
                <a:chOff x="6412525" y="2145508"/>
                <a:chExt cx="372609" cy="129335"/>
              </a:xfrm>
            </p:grpSpPr>
            <p:sp>
              <p:nvSpPr>
                <p:cNvPr id="30" name="Rettangolo arrotondato 29"/>
                <p:cNvSpPr/>
                <p:nvPr/>
              </p:nvSpPr>
              <p:spPr>
                <a:xfrm>
                  <a:off x="6412525" y="2145508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ttangolo arrotondato 31"/>
                <p:cNvSpPr/>
                <p:nvPr/>
              </p:nvSpPr>
              <p:spPr>
                <a:xfrm>
                  <a:off x="6511039" y="2145510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ttangolo arrotondato 32"/>
                <p:cNvSpPr/>
                <p:nvPr/>
              </p:nvSpPr>
              <p:spPr>
                <a:xfrm>
                  <a:off x="6607420" y="2145510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ttangolo arrotondato 33"/>
                <p:cNvSpPr/>
                <p:nvPr/>
              </p:nvSpPr>
              <p:spPr>
                <a:xfrm>
                  <a:off x="6705934" y="2145510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uppo 34"/>
            <p:cNvGrpSpPr/>
            <p:nvPr/>
          </p:nvGrpSpPr>
          <p:grpSpPr>
            <a:xfrm>
              <a:off x="6168975" y="4108820"/>
              <a:ext cx="374056" cy="241020"/>
              <a:chOff x="6412525" y="2145508"/>
              <a:chExt cx="374056" cy="277720"/>
            </a:xfrm>
          </p:grpSpPr>
          <p:grpSp>
            <p:nvGrpSpPr>
              <p:cNvPr id="36" name="Gruppo 35"/>
              <p:cNvGrpSpPr/>
              <p:nvPr/>
            </p:nvGrpSpPr>
            <p:grpSpPr>
              <a:xfrm>
                <a:off x="6412525" y="2145508"/>
                <a:ext cx="372609" cy="129335"/>
                <a:chOff x="6412525" y="2145508"/>
                <a:chExt cx="372609" cy="129335"/>
              </a:xfrm>
            </p:grpSpPr>
            <p:sp>
              <p:nvSpPr>
                <p:cNvPr id="42" name="Rettangolo arrotondato 41"/>
                <p:cNvSpPr/>
                <p:nvPr/>
              </p:nvSpPr>
              <p:spPr>
                <a:xfrm>
                  <a:off x="6412525" y="2145508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ttangolo arrotondato 42"/>
                <p:cNvSpPr/>
                <p:nvPr/>
              </p:nvSpPr>
              <p:spPr>
                <a:xfrm>
                  <a:off x="6511039" y="2145510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ttangolo arrotondato 43"/>
                <p:cNvSpPr/>
                <p:nvPr/>
              </p:nvSpPr>
              <p:spPr>
                <a:xfrm>
                  <a:off x="6607420" y="2145510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ttangolo arrotondato 44"/>
                <p:cNvSpPr/>
                <p:nvPr/>
              </p:nvSpPr>
              <p:spPr>
                <a:xfrm>
                  <a:off x="6705934" y="2145510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uppo 36"/>
              <p:cNvGrpSpPr/>
              <p:nvPr/>
            </p:nvGrpSpPr>
            <p:grpSpPr>
              <a:xfrm>
                <a:off x="6413972" y="2293893"/>
                <a:ext cx="372609" cy="129335"/>
                <a:chOff x="6412525" y="2145508"/>
                <a:chExt cx="372609" cy="129335"/>
              </a:xfrm>
            </p:grpSpPr>
            <p:sp>
              <p:nvSpPr>
                <p:cNvPr id="38" name="Rettangolo arrotondato 37"/>
                <p:cNvSpPr/>
                <p:nvPr/>
              </p:nvSpPr>
              <p:spPr>
                <a:xfrm>
                  <a:off x="6412525" y="2145508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ttangolo arrotondato 38"/>
                <p:cNvSpPr/>
                <p:nvPr/>
              </p:nvSpPr>
              <p:spPr>
                <a:xfrm>
                  <a:off x="6511039" y="2145510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ttangolo arrotondato 39"/>
                <p:cNvSpPr/>
                <p:nvPr/>
              </p:nvSpPr>
              <p:spPr>
                <a:xfrm>
                  <a:off x="6607420" y="2145510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ttangolo arrotondato 40"/>
                <p:cNvSpPr/>
                <p:nvPr/>
              </p:nvSpPr>
              <p:spPr>
                <a:xfrm>
                  <a:off x="6705934" y="2145510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7" name="Gruppo 46"/>
            <p:cNvGrpSpPr/>
            <p:nvPr/>
          </p:nvGrpSpPr>
          <p:grpSpPr>
            <a:xfrm>
              <a:off x="6171356" y="4367556"/>
              <a:ext cx="372609" cy="112244"/>
              <a:chOff x="6412525" y="2145508"/>
              <a:chExt cx="372609" cy="129335"/>
            </a:xfrm>
          </p:grpSpPr>
          <p:sp>
            <p:nvSpPr>
              <p:cNvPr id="53" name="Rettangolo arrotondato 52"/>
              <p:cNvSpPr/>
              <p:nvPr/>
            </p:nvSpPr>
            <p:spPr>
              <a:xfrm>
                <a:off x="6412525" y="2145508"/>
                <a:ext cx="79200" cy="129333"/>
              </a:xfrm>
              <a:prstGeom prst="roundRect">
                <a:avLst>
                  <a:gd name="adj" fmla="val 23799"/>
                </a:avLst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ttangolo arrotondato 53"/>
              <p:cNvSpPr/>
              <p:nvPr/>
            </p:nvSpPr>
            <p:spPr>
              <a:xfrm>
                <a:off x="6511039" y="2145510"/>
                <a:ext cx="79200" cy="129333"/>
              </a:xfrm>
              <a:prstGeom prst="roundRect">
                <a:avLst>
                  <a:gd name="adj" fmla="val 23799"/>
                </a:avLst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ttangolo arrotondato 54"/>
              <p:cNvSpPr/>
              <p:nvPr/>
            </p:nvSpPr>
            <p:spPr>
              <a:xfrm>
                <a:off x="6607420" y="2145510"/>
                <a:ext cx="79200" cy="129333"/>
              </a:xfrm>
              <a:prstGeom prst="roundRect">
                <a:avLst>
                  <a:gd name="adj" fmla="val 23799"/>
                </a:avLst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ttangolo arrotondato 55"/>
              <p:cNvSpPr/>
              <p:nvPr/>
            </p:nvSpPr>
            <p:spPr>
              <a:xfrm>
                <a:off x="6705934" y="2145510"/>
                <a:ext cx="79200" cy="129333"/>
              </a:xfrm>
              <a:prstGeom prst="roundRect">
                <a:avLst>
                  <a:gd name="adj" fmla="val 23799"/>
                </a:avLst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7" name="Gruppo 156"/>
            <p:cNvGrpSpPr/>
            <p:nvPr/>
          </p:nvGrpSpPr>
          <p:grpSpPr>
            <a:xfrm>
              <a:off x="6159408" y="2311177"/>
              <a:ext cx="382950" cy="1523165"/>
              <a:chOff x="6412525" y="2145508"/>
              <a:chExt cx="382950" cy="1755100"/>
            </a:xfrm>
          </p:grpSpPr>
          <p:grpSp>
            <p:nvGrpSpPr>
              <p:cNvPr id="158" name="Gruppo 157"/>
              <p:cNvGrpSpPr/>
              <p:nvPr/>
            </p:nvGrpSpPr>
            <p:grpSpPr>
              <a:xfrm>
                <a:off x="6412525" y="2145508"/>
                <a:ext cx="374056" cy="277720"/>
                <a:chOff x="6412525" y="2145508"/>
                <a:chExt cx="374056" cy="277720"/>
              </a:xfrm>
            </p:grpSpPr>
            <p:grpSp>
              <p:nvGrpSpPr>
                <p:cNvPr id="214" name="Gruppo 213"/>
                <p:cNvGrpSpPr/>
                <p:nvPr/>
              </p:nvGrpSpPr>
              <p:grpSpPr>
                <a:xfrm>
                  <a:off x="6412525" y="2145508"/>
                  <a:ext cx="372609" cy="129335"/>
                  <a:chOff x="6412525" y="2145508"/>
                  <a:chExt cx="372609" cy="129335"/>
                </a:xfrm>
              </p:grpSpPr>
              <p:sp>
                <p:nvSpPr>
                  <p:cNvPr id="220" name="Rettangolo arrotondato 219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1" name="Rettangolo arrotondato 220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Rettangolo arrotondato 221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Rettangolo arrotondato 222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5" name="Gruppo 214"/>
                <p:cNvGrpSpPr/>
                <p:nvPr/>
              </p:nvGrpSpPr>
              <p:grpSpPr>
                <a:xfrm>
                  <a:off x="6413972" y="2293893"/>
                  <a:ext cx="372609" cy="129335"/>
                  <a:chOff x="6412525" y="2145508"/>
                  <a:chExt cx="372609" cy="129335"/>
                </a:xfrm>
              </p:grpSpPr>
              <p:sp>
                <p:nvSpPr>
                  <p:cNvPr id="216" name="Rettangolo arrotondato 215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7" name="Rettangolo arrotondato 216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8" name="Rettangolo arrotondato 217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9" name="Rettangolo arrotondato 218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9" name="Gruppo 158"/>
              <p:cNvGrpSpPr/>
              <p:nvPr/>
            </p:nvGrpSpPr>
            <p:grpSpPr>
              <a:xfrm>
                <a:off x="6414696" y="2438874"/>
                <a:ext cx="374056" cy="277720"/>
                <a:chOff x="6412525" y="2145508"/>
                <a:chExt cx="374056" cy="277720"/>
              </a:xfrm>
            </p:grpSpPr>
            <p:grpSp>
              <p:nvGrpSpPr>
                <p:cNvPr id="204" name="Gruppo 203"/>
                <p:cNvGrpSpPr/>
                <p:nvPr/>
              </p:nvGrpSpPr>
              <p:grpSpPr>
                <a:xfrm>
                  <a:off x="6412525" y="2145508"/>
                  <a:ext cx="372609" cy="129335"/>
                  <a:chOff x="6412525" y="2145508"/>
                  <a:chExt cx="372609" cy="129335"/>
                </a:xfrm>
              </p:grpSpPr>
              <p:sp>
                <p:nvSpPr>
                  <p:cNvPr id="210" name="Rettangolo arrotondato 209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Rettangolo arrotondato 210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2" name="Rettangolo arrotondato 211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3" name="Rettangolo arrotondato 212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5" name="Gruppo 204"/>
                <p:cNvGrpSpPr/>
                <p:nvPr/>
              </p:nvGrpSpPr>
              <p:grpSpPr>
                <a:xfrm>
                  <a:off x="6413972" y="2293893"/>
                  <a:ext cx="372609" cy="129335"/>
                  <a:chOff x="6412525" y="2145508"/>
                  <a:chExt cx="372609" cy="129335"/>
                </a:xfrm>
              </p:grpSpPr>
              <p:sp>
                <p:nvSpPr>
                  <p:cNvPr id="206" name="Rettangolo arrotondato 205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7" name="Rettangolo arrotondato 206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Rettangolo arrotondato 207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Rettangolo arrotondato 208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0" name="Gruppo 159"/>
              <p:cNvGrpSpPr/>
              <p:nvPr/>
            </p:nvGrpSpPr>
            <p:grpSpPr>
              <a:xfrm>
                <a:off x="6417077" y="2737003"/>
                <a:ext cx="374056" cy="277720"/>
                <a:chOff x="6412525" y="2145508"/>
                <a:chExt cx="374056" cy="277720"/>
              </a:xfrm>
            </p:grpSpPr>
            <p:grpSp>
              <p:nvGrpSpPr>
                <p:cNvPr id="194" name="Gruppo 193"/>
                <p:cNvGrpSpPr/>
                <p:nvPr/>
              </p:nvGrpSpPr>
              <p:grpSpPr>
                <a:xfrm>
                  <a:off x="6412525" y="2145508"/>
                  <a:ext cx="372609" cy="129335"/>
                  <a:chOff x="6412525" y="2145508"/>
                  <a:chExt cx="372609" cy="129335"/>
                </a:xfrm>
              </p:grpSpPr>
              <p:sp>
                <p:nvSpPr>
                  <p:cNvPr id="200" name="Rettangolo arrotondato 199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1" name="Rettangolo arrotondato 200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2" name="Rettangolo arrotondato 201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3" name="Rettangolo arrotondato 202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5" name="Gruppo 194"/>
                <p:cNvGrpSpPr/>
                <p:nvPr/>
              </p:nvGrpSpPr>
              <p:grpSpPr>
                <a:xfrm>
                  <a:off x="6413972" y="2293893"/>
                  <a:ext cx="372609" cy="129335"/>
                  <a:chOff x="6412525" y="2145508"/>
                  <a:chExt cx="372609" cy="129335"/>
                </a:xfrm>
              </p:grpSpPr>
              <p:sp>
                <p:nvSpPr>
                  <p:cNvPr id="196" name="Rettangolo arrotondato 195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7" name="Rettangolo arrotondato 196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Rettangolo arrotondato 197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9" name="Rettangolo arrotondato 198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1" name="Gruppo 160"/>
              <p:cNvGrpSpPr/>
              <p:nvPr/>
            </p:nvGrpSpPr>
            <p:grpSpPr>
              <a:xfrm>
                <a:off x="6416867" y="3031393"/>
                <a:ext cx="374056" cy="277720"/>
                <a:chOff x="6412525" y="2145508"/>
                <a:chExt cx="374056" cy="277720"/>
              </a:xfrm>
            </p:grpSpPr>
            <p:grpSp>
              <p:nvGrpSpPr>
                <p:cNvPr id="184" name="Gruppo 183"/>
                <p:cNvGrpSpPr/>
                <p:nvPr/>
              </p:nvGrpSpPr>
              <p:grpSpPr>
                <a:xfrm>
                  <a:off x="6412525" y="2145508"/>
                  <a:ext cx="372609" cy="129335"/>
                  <a:chOff x="6412525" y="2145508"/>
                  <a:chExt cx="372609" cy="129335"/>
                </a:xfrm>
              </p:grpSpPr>
              <p:sp>
                <p:nvSpPr>
                  <p:cNvPr id="190" name="Rettangolo arrotondato 189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1" name="Rettangolo arrotondato 190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2" name="Rettangolo arrotondato 191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3" name="Rettangolo arrotondato 192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5" name="Gruppo 184"/>
                <p:cNvGrpSpPr/>
                <p:nvPr/>
              </p:nvGrpSpPr>
              <p:grpSpPr>
                <a:xfrm>
                  <a:off x="6413972" y="2293893"/>
                  <a:ext cx="372609" cy="129335"/>
                  <a:chOff x="6412525" y="2145508"/>
                  <a:chExt cx="372609" cy="129335"/>
                </a:xfrm>
              </p:grpSpPr>
              <p:sp>
                <p:nvSpPr>
                  <p:cNvPr id="186" name="Rettangolo arrotondato 185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7" name="Rettangolo arrotondato 186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Rettangolo arrotondato 187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9" name="Rettangolo arrotondato 188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2" name="Gruppo 161"/>
              <p:cNvGrpSpPr/>
              <p:nvPr/>
            </p:nvGrpSpPr>
            <p:grpSpPr>
              <a:xfrm>
                <a:off x="6419038" y="3324759"/>
                <a:ext cx="374056" cy="277720"/>
                <a:chOff x="6412525" y="2145508"/>
                <a:chExt cx="374056" cy="277720"/>
              </a:xfrm>
            </p:grpSpPr>
            <p:grpSp>
              <p:nvGrpSpPr>
                <p:cNvPr id="174" name="Gruppo 173"/>
                <p:cNvGrpSpPr/>
                <p:nvPr/>
              </p:nvGrpSpPr>
              <p:grpSpPr>
                <a:xfrm>
                  <a:off x="6412525" y="2145508"/>
                  <a:ext cx="372609" cy="129335"/>
                  <a:chOff x="6412525" y="2145508"/>
                  <a:chExt cx="372609" cy="129335"/>
                </a:xfrm>
              </p:grpSpPr>
              <p:sp>
                <p:nvSpPr>
                  <p:cNvPr id="180" name="Rettangolo arrotondato 179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Rettangolo arrotondato 180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2" name="Rettangolo arrotondato 181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3" name="Rettangolo arrotondato 182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5" name="Gruppo 174"/>
                <p:cNvGrpSpPr/>
                <p:nvPr/>
              </p:nvGrpSpPr>
              <p:grpSpPr>
                <a:xfrm>
                  <a:off x="6413972" y="2293893"/>
                  <a:ext cx="372609" cy="129335"/>
                  <a:chOff x="6412525" y="2145508"/>
                  <a:chExt cx="372609" cy="129335"/>
                </a:xfrm>
              </p:grpSpPr>
              <p:sp>
                <p:nvSpPr>
                  <p:cNvPr id="176" name="Rettangolo arrotondato 175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7" name="Rettangolo arrotondato 176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Rettangolo arrotondato 177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9" name="Rettangolo arrotondato 178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3" name="Gruppo 162"/>
              <p:cNvGrpSpPr/>
              <p:nvPr/>
            </p:nvGrpSpPr>
            <p:grpSpPr>
              <a:xfrm>
                <a:off x="6421419" y="3622888"/>
                <a:ext cx="374056" cy="277720"/>
                <a:chOff x="6412525" y="2145508"/>
                <a:chExt cx="374056" cy="277720"/>
              </a:xfrm>
            </p:grpSpPr>
            <p:grpSp>
              <p:nvGrpSpPr>
                <p:cNvPr id="164" name="Gruppo 163"/>
                <p:cNvGrpSpPr/>
                <p:nvPr/>
              </p:nvGrpSpPr>
              <p:grpSpPr>
                <a:xfrm>
                  <a:off x="6412525" y="2145508"/>
                  <a:ext cx="372609" cy="129335"/>
                  <a:chOff x="6412525" y="2145508"/>
                  <a:chExt cx="372609" cy="129335"/>
                </a:xfrm>
              </p:grpSpPr>
              <p:sp>
                <p:nvSpPr>
                  <p:cNvPr id="170" name="Rettangolo arrotondato 169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Rettangolo arrotondato 170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" name="Rettangolo arrotondato 171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3" name="Rettangolo arrotondato 172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5" name="Gruppo 164"/>
                <p:cNvGrpSpPr/>
                <p:nvPr/>
              </p:nvGrpSpPr>
              <p:grpSpPr>
                <a:xfrm>
                  <a:off x="6413972" y="2293893"/>
                  <a:ext cx="372609" cy="129335"/>
                  <a:chOff x="6412525" y="2145508"/>
                  <a:chExt cx="372609" cy="129335"/>
                </a:xfrm>
              </p:grpSpPr>
              <p:sp>
                <p:nvSpPr>
                  <p:cNvPr id="166" name="Rettangolo arrotondato 165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ttangolo arrotondato 166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ttangolo arrotondato 167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Rettangolo arrotondato 168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1027" name="Gruppo 1026"/>
          <p:cNvGrpSpPr/>
          <p:nvPr/>
        </p:nvGrpSpPr>
        <p:grpSpPr>
          <a:xfrm>
            <a:off x="7068865" y="1862086"/>
            <a:ext cx="318755" cy="2428559"/>
            <a:chOff x="9766111" y="434709"/>
            <a:chExt cx="343381" cy="3360191"/>
          </a:xfrm>
        </p:grpSpPr>
        <p:grpSp>
          <p:nvGrpSpPr>
            <p:cNvPr id="1025" name="Gruppo 1024"/>
            <p:cNvGrpSpPr/>
            <p:nvPr/>
          </p:nvGrpSpPr>
          <p:grpSpPr>
            <a:xfrm>
              <a:off x="9766111" y="434709"/>
              <a:ext cx="337885" cy="2382663"/>
              <a:chOff x="7508737" y="2075678"/>
              <a:chExt cx="416122" cy="2382663"/>
            </a:xfrm>
          </p:grpSpPr>
          <p:grpSp>
            <p:nvGrpSpPr>
              <p:cNvPr id="225" name="Gruppo 224"/>
              <p:cNvGrpSpPr/>
              <p:nvPr/>
            </p:nvGrpSpPr>
            <p:grpSpPr>
              <a:xfrm>
                <a:off x="7508737" y="2075678"/>
                <a:ext cx="272373" cy="2382663"/>
                <a:chOff x="6159408" y="2311177"/>
                <a:chExt cx="384557" cy="2168623"/>
              </a:xfrm>
            </p:grpSpPr>
            <p:grpSp>
              <p:nvGrpSpPr>
                <p:cNvPr id="226" name="Gruppo 225"/>
                <p:cNvGrpSpPr/>
                <p:nvPr/>
              </p:nvGrpSpPr>
              <p:grpSpPr>
                <a:xfrm>
                  <a:off x="6166804" y="3854222"/>
                  <a:ext cx="374056" cy="241020"/>
                  <a:chOff x="6412525" y="2145508"/>
                  <a:chExt cx="374056" cy="277720"/>
                </a:xfrm>
              </p:grpSpPr>
              <p:grpSp>
                <p:nvGrpSpPr>
                  <p:cNvPr id="310" name="Gruppo 309"/>
                  <p:cNvGrpSpPr/>
                  <p:nvPr/>
                </p:nvGrpSpPr>
                <p:grpSpPr>
                  <a:xfrm>
                    <a:off x="6412525" y="2145508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316" name="Rettangolo arrotondato 315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7" name="Rettangolo arrotondato 316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8" name="Rettangolo arrotondato 317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9" name="Rettangolo arrotondato 318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1" name="Gruppo 310"/>
                  <p:cNvGrpSpPr/>
                  <p:nvPr/>
                </p:nvGrpSpPr>
                <p:grpSpPr>
                  <a:xfrm>
                    <a:off x="6413972" y="2293893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312" name="Rettangolo arrotondato 311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ttangolo arrotondato 312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4" name="Rettangolo arrotondato 313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5" name="Rettangolo arrotondato 314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7" name="Gruppo 226"/>
                <p:cNvGrpSpPr/>
                <p:nvPr/>
              </p:nvGrpSpPr>
              <p:grpSpPr>
                <a:xfrm>
                  <a:off x="6168975" y="4108820"/>
                  <a:ext cx="374056" cy="241020"/>
                  <a:chOff x="6412525" y="2145508"/>
                  <a:chExt cx="374056" cy="277720"/>
                </a:xfrm>
              </p:grpSpPr>
              <p:grpSp>
                <p:nvGrpSpPr>
                  <p:cNvPr id="300" name="Gruppo 299"/>
                  <p:cNvGrpSpPr/>
                  <p:nvPr/>
                </p:nvGrpSpPr>
                <p:grpSpPr>
                  <a:xfrm>
                    <a:off x="6412525" y="2145508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306" name="Rettangolo arrotondato 305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ttangolo arrotondato 306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ttangolo arrotondato 307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ttangolo arrotondato 308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1" name="Gruppo 300"/>
                  <p:cNvGrpSpPr/>
                  <p:nvPr/>
                </p:nvGrpSpPr>
                <p:grpSpPr>
                  <a:xfrm>
                    <a:off x="6413972" y="2293893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302" name="Rettangolo arrotondato 301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3" name="Rettangolo arrotondato 302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4" name="Rettangolo arrotondato 303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5" name="Rettangolo arrotondato 304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8" name="Gruppo 227"/>
                <p:cNvGrpSpPr/>
                <p:nvPr/>
              </p:nvGrpSpPr>
              <p:grpSpPr>
                <a:xfrm>
                  <a:off x="6171356" y="4367556"/>
                  <a:ext cx="372609" cy="112244"/>
                  <a:chOff x="6412525" y="2145508"/>
                  <a:chExt cx="372609" cy="129335"/>
                </a:xfrm>
              </p:grpSpPr>
              <p:sp>
                <p:nvSpPr>
                  <p:cNvPr id="296" name="Rettangolo arrotondato 295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7" name="Rettangolo arrotondato 296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8" name="Rettangolo arrotondato 297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9" name="Rettangolo arrotondato 298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9" name="Gruppo 228"/>
                <p:cNvGrpSpPr/>
                <p:nvPr/>
              </p:nvGrpSpPr>
              <p:grpSpPr>
                <a:xfrm>
                  <a:off x="6159408" y="2311177"/>
                  <a:ext cx="382950" cy="1523165"/>
                  <a:chOff x="6412525" y="2145508"/>
                  <a:chExt cx="382950" cy="1755100"/>
                </a:xfrm>
              </p:grpSpPr>
              <p:grpSp>
                <p:nvGrpSpPr>
                  <p:cNvPr id="230" name="Gruppo 229"/>
                  <p:cNvGrpSpPr/>
                  <p:nvPr/>
                </p:nvGrpSpPr>
                <p:grpSpPr>
                  <a:xfrm>
                    <a:off x="6412525" y="2145508"/>
                    <a:ext cx="374056" cy="277720"/>
                    <a:chOff x="6412525" y="2145508"/>
                    <a:chExt cx="374056" cy="277720"/>
                  </a:xfrm>
                </p:grpSpPr>
                <p:grpSp>
                  <p:nvGrpSpPr>
                    <p:cNvPr id="286" name="Gruppo 285"/>
                    <p:cNvGrpSpPr/>
                    <p:nvPr/>
                  </p:nvGrpSpPr>
                  <p:grpSpPr>
                    <a:xfrm>
                      <a:off x="6412525" y="2145508"/>
                      <a:ext cx="372609" cy="129335"/>
                      <a:chOff x="6412525" y="2145508"/>
                      <a:chExt cx="372609" cy="129335"/>
                    </a:xfrm>
                  </p:grpSpPr>
                  <p:sp>
                    <p:nvSpPr>
                      <p:cNvPr id="292" name="Rettangolo arrotondato 291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93" name="Rettangolo arrotondato 292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94" name="Rettangolo arrotondato 293"/>
                      <p:cNvSpPr/>
                      <p:nvPr/>
                    </p:nvSpPr>
                    <p:spPr>
                      <a:xfrm>
                        <a:off x="6607420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95" name="Rettangolo arrotondato 294"/>
                      <p:cNvSpPr/>
                      <p:nvPr/>
                    </p:nvSpPr>
                    <p:spPr>
                      <a:xfrm>
                        <a:off x="6705934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87" name="Gruppo 286"/>
                    <p:cNvGrpSpPr/>
                    <p:nvPr/>
                  </p:nvGrpSpPr>
                  <p:grpSpPr>
                    <a:xfrm>
                      <a:off x="6413972" y="2293893"/>
                      <a:ext cx="372609" cy="129335"/>
                      <a:chOff x="6412525" y="2145508"/>
                      <a:chExt cx="372609" cy="129335"/>
                    </a:xfrm>
                  </p:grpSpPr>
                  <p:sp>
                    <p:nvSpPr>
                      <p:cNvPr id="288" name="Rettangolo arrotondato 287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89" name="Rettangolo arrotondato 288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90" name="Rettangolo arrotondato 289"/>
                      <p:cNvSpPr/>
                      <p:nvPr/>
                    </p:nvSpPr>
                    <p:spPr>
                      <a:xfrm>
                        <a:off x="6607420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91" name="Rettangolo arrotondato 290"/>
                      <p:cNvSpPr/>
                      <p:nvPr/>
                    </p:nvSpPr>
                    <p:spPr>
                      <a:xfrm>
                        <a:off x="6705934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31" name="Gruppo 230"/>
                  <p:cNvGrpSpPr/>
                  <p:nvPr/>
                </p:nvGrpSpPr>
                <p:grpSpPr>
                  <a:xfrm>
                    <a:off x="6414696" y="2438874"/>
                    <a:ext cx="374056" cy="277720"/>
                    <a:chOff x="6412525" y="2145508"/>
                    <a:chExt cx="374056" cy="277720"/>
                  </a:xfrm>
                </p:grpSpPr>
                <p:grpSp>
                  <p:nvGrpSpPr>
                    <p:cNvPr id="276" name="Gruppo 275"/>
                    <p:cNvGrpSpPr/>
                    <p:nvPr/>
                  </p:nvGrpSpPr>
                  <p:grpSpPr>
                    <a:xfrm>
                      <a:off x="6412525" y="2145508"/>
                      <a:ext cx="372609" cy="129335"/>
                      <a:chOff x="6412525" y="2145508"/>
                      <a:chExt cx="372609" cy="129335"/>
                    </a:xfrm>
                  </p:grpSpPr>
                  <p:sp>
                    <p:nvSpPr>
                      <p:cNvPr id="282" name="Rettangolo arrotondato 281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83" name="Rettangolo arrotondato 282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84" name="Rettangolo arrotondato 283"/>
                      <p:cNvSpPr/>
                      <p:nvPr/>
                    </p:nvSpPr>
                    <p:spPr>
                      <a:xfrm>
                        <a:off x="6607420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85" name="Rettangolo arrotondato 284"/>
                      <p:cNvSpPr/>
                      <p:nvPr/>
                    </p:nvSpPr>
                    <p:spPr>
                      <a:xfrm>
                        <a:off x="6705934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77" name="Gruppo 276"/>
                    <p:cNvGrpSpPr/>
                    <p:nvPr/>
                  </p:nvGrpSpPr>
                  <p:grpSpPr>
                    <a:xfrm>
                      <a:off x="6413972" y="2293893"/>
                      <a:ext cx="372609" cy="129335"/>
                      <a:chOff x="6412525" y="2145508"/>
                      <a:chExt cx="372609" cy="129335"/>
                    </a:xfrm>
                  </p:grpSpPr>
                  <p:sp>
                    <p:nvSpPr>
                      <p:cNvPr id="278" name="Rettangolo arrotondato 277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79" name="Rettangolo arrotondato 278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80" name="Rettangolo arrotondato 279"/>
                      <p:cNvSpPr/>
                      <p:nvPr/>
                    </p:nvSpPr>
                    <p:spPr>
                      <a:xfrm>
                        <a:off x="6607420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81" name="Rettangolo arrotondato 280"/>
                      <p:cNvSpPr/>
                      <p:nvPr/>
                    </p:nvSpPr>
                    <p:spPr>
                      <a:xfrm>
                        <a:off x="6705934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32" name="Gruppo 231"/>
                  <p:cNvGrpSpPr/>
                  <p:nvPr/>
                </p:nvGrpSpPr>
                <p:grpSpPr>
                  <a:xfrm>
                    <a:off x="6417077" y="2737003"/>
                    <a:ext cx="374056" cy="277720"/>
                    <a:chOff x="6412525" y="2145508"/>
                    <a:chExt cx="374056" cy="277720"/>
                  </a:xfrm>
                </p:grpSpPr>
                <p:grpSp>
                  <p:nvGrpSpPr>
                    <p:cNvPr id="266" name="Gruppo 265"/>
                    <p:cNvGrpSpPr/>
                    <p:nvPr/>
                  </p:nvGrpSpPr>
                  <p:grpSpPr>
                    <a:xfrm>
                      <a:off x="6412525" y="2145508"/>
                      <a:ext cx="372609" cy="129335"/>
                      <a:chOff x="6412525" y="2145508"/>
                      <a:chExt cx="372609" cy="129335"/>
                    </a:xfrm>
                  </p:grpSpPr>
                  <p:sp>
                    <p:nvSpPr>
                      <p:cNvPr id="272" name="Rettangolo arrotondato 271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73" name="Rettangolo arrotondato 272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74" name="Rettangolo arrotondato 273"/>
                      <p:cNvSpPr/>
                      <p:nvPr/>
                    </p:nvSpPr>
                    <p:spPr>
                      <a:xfrm>
                        <a:off x="6607420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75" name="Rettangolo arrotondato 274"/>
                      <p:cNvSpPr/>
                      <p:nvPr/>
                    </p:nvSpPr>
                    <p:spPr>
                      <a:xfrm>
                        <a:off x="6705934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67" name="Gruppo 266"/>
                    <p:cNvGrpSpPr/>
                    <p:nvPr/>
                  </p:nvGrpSpPr>
                  <p:grpSpPr>
                    <a:xfrm>
                      <a:off x="6413972" y="2293893"/>
                      <a:ext cx="372609" cy="129335"/>
                      <a:chOff x="6412525" y="2145508"/>
                      <a:chExt cx="372609" cy="129335"/>
                    </a:xfrm>
                  </p:grpSpPr>
                  <p:sp>
                    <p:nvSpPr>
                      <p:cNvPr id="268" name="Rettangolo arrotondato 267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69" name="Rettangolo arrotondato 268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70" name="Rettangolo arrotondato 269"/>
                      <p:cNvSpPr/>
                      <p:nvPr/>
                    </p:nvSpPr>
                    <p:spPr>
                      <a:xfrm>
                        <a:off x="6607420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71" name="Rettangolo arrotondato 270"/>
                      <p:cNvSpPr/>
                      <p:nvPr/>
                    </p:nvSpPr>
                    <p:spPr>
                      <a:xfrm>
                        <a:off x="6705934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33" name="Gruppo 232"/>
                  <p:cNvGrpSpPr/>
                  <p:nvPr/>
                </p:nvGrpSpPr>
                <p:grpSpPr>
                  <a:xfrm>
                    <a:off x="6416867" y="3031393"/>
                    <a:ext cx="374056" cy="277720"/>
                    <a:chOff x="6412525" y="2145508"/>
                    <a:chExt cx="374056" cy="277720"/>
                  </a:xfrm>
                </p:grpSpPr>
                <p:grpSp>
                  <p:nvGrpSpPr>
                    <p:cNvPr id="256" name="Gruppo 255"/>
                    <p:cNvGrpSpPr/>
                    <p:nvPr/>
                  </p:nvGrpSpPr>
                  <p:grpSpPr>
                    <a:xfrm>
                      <a:off x="6412525" y="2145508"/>
                      <a:ext cx="372609" cy="129335"/>
                      <a:chOff x="6412525" y="2145508"/>
                      <a:chExt cx="372609" cy="129335"/>
                    </a:xfrm>
                  </p:grpSpPr>
                  <p:sp>
                    <p:nvSpPr>
                      <p:cNvPr id="262" name="Rettangolo arrotondato 261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63" name="Rettangolo arrotondato 262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64" name="Rettangolo arrotondato 263"/>
                      <p:cNvSpPr/>
                      <p:nvPr/>
                    </p:nvSpPr>
                    <p:spPr>
                      <a:xfrm>
                        <a:off x="6607420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65" name="Rettangolo arrotondato 264"/>
                      <p:cNvSpPr/>
                      <p:nvPr/>
                    </p:nvSpPr>
                    <p:spPr>
                      <a:xfrm>
                        <a:off x="6705934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57" name="Gruppo 256"/>
                    <p:cNvGrpSpPr/>
                    <p:nvPr/>
                  </p:nvGrpSpPr>
                  <p:grpSpPr>
                    <a:xfrm>
                      <a:off x="6413972" y="2293893"/>
                      <a:ext cx="372609" cy="129335"/>
                      <a:chOff x="6412525" y="2145508"/>
                      <a:chExt cx="372609" cy="129335"/>
                    </a:xfrm>
                  </p:grpSpPr>
                  <p:sp>
                    <p:nvSpPr>
                      <p:cNvPr id="258" name="Rettangolo arrotondato 257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59" name="Rettangolo arrotondato 258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60" name="Rettangolo arrotondato 259"/>
                      <p:cNvSpPr/>
                      <p:nvPr/>
                    </p:nvSpPr>
                    <p:spPr>
                      <a:xfrm>
                        <a:off x="6607420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61" name="Rettangolo arrotondato 260"/>
                      <p:cNvSpPr/>
                      <p:nvPr/>
                    </p:nvSpPr>
                    <p:spPr>
                      <a:xfrm>
                        <a:off x="6705934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34" name="Gruppo 233"/>
                  <p:cNvGrpSpPr/>
                  <p:nvPr/>
                </p:nvGrpSpPr>
                <p:grpSpPr>
                  <a:xfrm>
                    <a:off x="6419038" y="3324759"/>
                    <a:ext cx="374056" cy="277720"/>
                    <a:chOff x="6412525" y="2145508"/>
                    <a:chExt cx="374056" cy="277720"/>
                  </a:xfrm>
                </p:grpSpPr>
                <p:grpSp>
                  <p:nvGrpSpPr>
                    <p:cNvPr id="246" name="Gruppo 245"/>
                    <p:cNvGrpSpPr/>
                    <p:nvPr/>
                  </p:nvGrpSpPr>
                  <p:grpSpPr>
                    <a:xfrm>
                      <a:off x="6412525" y="2145508"/>
                      <a:ext cx="372609" cy="129335"/>
                      <a:chOff x="6412525" y="2145508"/>
                      <a:chExt cx="372609" cy="129335"/>
                    </a:xfrm>
                  </p:grpSpPr>
                  <p:sp>
                    <p:nvSpPr>
                      <p:cNvPr id="252" name="Rettangolo arrotondato 251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53" name="Rettangolo arrotondato 252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54" name="Rettangolo arrotondato 253"/>
                      <p:cNvSpPr/>
                      <p:nvPr/>
                    </p:nvSpPr>
                    <p:spPr>
                      <a:xfrm>
                        <a:off x="6607420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55" name="Rettangolo arrotondato 254"/>
                      <p:cNvSpPr/>
                      <p:nvPr/>
                    </p:nvSpPr>
                    <p:spPr>
                      <a:xfrm>
                        <a:off x="6705934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47" name="Gruppo 246"/>
                    <p:cNvGrpSpPr/>
                    <p:nvPr/>
                  </p:nvGrpSpPr>
                  <p:grpSpPr>
                    <a:xfrm>
                      <a:off x="6413972" y="2293893"/>
                      <a:ext cx="372609" cy="129335"/>
                      <a:chOff x="6412525" y="2145508"/>
                      <a:chExt cx="372609" cy="129335"/>
                    </a:xfrm>
                  </p:grpSpPr>
                  <p:sp>
                    <p:nvSpPr>
                      <p:cNvPr id="248" name="Rettangolo arrotondato 247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49" name="Rettangolo arrotondato 248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50" name="Rettangolo arrotondato 249"/>
                      <p:cNvSpPr/>
                      <p:nvPr/>
                    </p:nvSpPr>
                    <p:spPr>
                      <a:xfrm>
                        <a:off x="6607420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51" name="Rettangolo arrotondato 250"/>
                      <p:cNvSpPr/>
                      <p:nvPr/>
                    </p:nvSpPr>
                    <p:spPr>
                      <a:xfrm>
                        <a:off x="6705934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35" name="Gruppo 234"/>
                  <p:cNvGrpSpPr/>
                  <p:nvPr/>
                </p:nvGrpSpPr>
                <p:grpSpPr>
                  <a:xfrm>
                    <a:off x="6421419" y="3622888"/>
                    <a:ext cx="374056" cy="277720"/>
                    <a:chOff x="6412525" y="2145508"/>
                    <a:chExt cx="374056" cy="277720"/>
                  </a:xfrm>
                </p:grpSpPr>
                <p:grpSp>
                  <p:nvGrpSpPr>
                    <p:cNvPr id="236" name="Gruppo 235"/>
                    <p:cNvGrpSpPr/>
                    <p:nvPr/>
                  </p:nvGrpSpPr>
                  <p:grpSpPr>
                    <a:xfrm>
                      <a:off x="6412525" y="2145508"/>
                      <a:ext cx="372609" cy="129335"/>
                      <a:chOff x="6412525" y="2145508"/>
                      <a:chExt cx="372609" cy="129335"/>
                    </a:xfrm>
                  </p:grpSpPr>
                  <p:sp>
                    <p:nvSpPr>
                      <p:cNvPr id="242" name="Rettangolo arrotondato 241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43" name="Rettangolo arrotondato 242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44" name="Rettangolo arrotondato 243"/>
                      <p:cNvSpPr/>
                      <p:nvPr/>
                    </p:nvSpPr>
                    <p:spPr>
                      <a:xfrm>
                        <a:off x="6607420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45" name="Rettangolo arrotondato 244"/>
                      <p:cNvSpPr/>
                      <p:nvPr/>
                    </p:nvSpPr>
                    <p:spPr>
                      <a:xfrm>
                        <a:off x="6705934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37" name="Gruppo 236"/>
                    <p:cNvGrpSpPr/>
                    <p:nvPr/>
                  </p:nvGrpSpPr>
                  <p:grpSpPr>
                    <a:xfrm>
                      <a:off x="6413972" y="2293893"/>
                      <a:ext cx="372609" cy="129335"/>
                      <a:chOff x="6412525" y="2145508"/>
                      <a:chExt cx="372609" cy="129335"/>
                    </a:xfrm>
                  </p:grpSpPr>
                  <p:sp>
                    <p:nvSpPr>
                      <p:cNvPr id="238" name="Rettangolo arrotondato 237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39" name="Rettangolo arrotondato 238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40" name="Rettangolo arrotondato 239"/>
                      <p:cNvSpPr/>
                      <p:nvPr/>
                    </p:nvSpPr>
                    <p:spPr>
                      <a:xfrm>
                        <a:off x="6607420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41" name="Rettangolo arrotondato 240"/>
                      <p:cNvSpPr/>
                      <p:nvPr/>
                    </p:nvSpPr>
                    <p:spPr>
                      <a:xfrm>
                        <a:off x="6705934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415" name="Gruppo 414"/>
              <p:cNvGrpSpPr/>
              <p:nvPr/>
            </p:nvGrpSpPr>
            <p:grpSpPr>
              <a:xfrm>
                <a:off x="7790526" y="2076201"/>
                <a:ext cx="134333" cy="2379467"/>
                <a:chOff x="6159408" y="2314086"/>
                <a:chExt cx="189662" cy="2165714"/>
              </a:xfrm>
            </p:grpSpPr>
            <p:grpSp>
              <p:nvGrpSpPr>
                <p:cNvPr id="416" name="Gruppo 415"/>
                <p:cNvGrpSpPr/>
                <p:nvPr/>
              </p:nvGrpSpPr>
              <p:grpSpPr>
                <a:xfrm>
                  <a:off x="6166804" y="3854222"/>
                  <a:ext cx="179161" cy="241020"/>
                  <a:chOff x="6412525" y="2145508"/>
                  <a:chExt cx="179161" cy="277720"/>
                </a:xfrm>
              </p:grpSpPr>
              <p:grpSp>
                <p:nvGrpSpPr>
                  <p:cNvPr id="500" name="Gruppo 499"/>
                  <p:cNvGrpSpPr/>
                  <p:nvPr/>
                </p:nvGrpSpPr>
                <p:grpSpPr>
                  <a:xfrm>
                    <a:off x="6412525" y="2145508"/>
                    <a:ext cx="177714" cy="129335"/>
                    <a:chOff x="6412525" y="2145508"/>
                    <a:chExt cx="177714" cy="129335"/>
                  </a:xfrm>
                </p:grpSpPr>
                <p:sp>
                  <p:nvSpPr>
                    <p:cNvPr id="506" name="Rettangolo arrotondato 505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7" name="Rettangolo arrotondato 506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1" name="Gruppo 500"/>
                  <p:cNvGrpSpPr/>
                  <p:nvPr/>
                </p:nvGrpSpPr>
                <p:grpSpPr>
                  <a:xfrm>
                    <a:off x="6413972" y="2293893"/>
                    <a:ext cx="177714" cy="129335"/>
                    <a:chOff x="6412525" y="2145508"/>
                    <a:chExt cx="177714" cy="129335"/>
                  </a:xfrm>
                </p:grpSpPr>
                <p:sp>
                  <p:nvSpPr>
                    <p:cNvPr id="502" name="Rettangolo arrotondato 501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3" name="Rettangolo arrotondato 502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17" name="Gruppo 416"/>
                <p:cNvGrpSpPr/>
                <p:nvPr/>
              </p:nvGrpSpPr>
              <p:grpSpPr>
                <a:xfrm>
                  <a:off x="6168975" y="4108820"/>
                  <a:ext cx="179161" cy="241020"/>
                  <a:chOff x="6412525" y="2145508"/>
                  <a:chExt cx="179161" cy="277720"/>
                </a:xfrm>
              </p:grpSpPr>
              <p:grpSp>
                <p:nvGrpSpPr>
                  <p:cNvPr id="490" name="Gruppo 489"/>
                  <p:cNvGrpSpPr/>
                  <p:nvPr/>
                </p:nvGrpSpPr>
                <p:grpSpPr>
                  <a:xfrm>
                    <a:off x="6412525" y="2145508"/>
                    <a:ext cx="177714" cy="129335"/>
                    <a:chOff x="6412525" y="2145508"/>
                    <a:chExt cx="177714" cy="129335"/>
                  </a:xfrm>
                </p:grpSpPr>
                <p:sp>
                  <p:nvSpPr>
                    <p:cNvPr id="496" name="Rettangolo arrotondato 495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7" name="Rettangolo arrotondato 496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1" name="Gruppo 490"/>
                  <p:cNvGrpSpPr/>
                  <p:nvPr/>
                </p:nvGrpSpPr>
                <p:grpSpPr>
                  <a:xfrm>
                    <a:off x="6413972" y="2293893"/>
                    <a:ext cx="177714" cy="129335"/>
                    <a:chOff x="6412525" y="2145508"/>
                    <a:chExt cx="177714" cy="129335"/>
                  </a:xfrm>
                </p:grpSpPr>
                <p:sp>
                  <p:nvSpPr>
                    <p:cNvPr id="492" name="Rettangolo arrotondato 491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3" name="Rettangolo arrotondato 492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18" name="Gruppo 417"/>
                <p:cNvGrpSpPr/>
                <p:nvPr/>
              </p:nvGrpSpPr>
              <p:grpSpPr>
                <a:xfrm>
                  <a:off x="6171356" y="4367556"/>
                  <a:ext cx="177714" cy="112244"/>
                  <a:chOff x="6412525" y="2145508"/>
                  <a:chExt cx="177714" cy="129335"/>
                </a:xfrm>
              </p:grpSpPr>
              <p:sp>
                <p:nvSpPr>
                  <p:cNvPr id="486" name="Rettangolo arrotondato 485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7" name="Rettangolo arrotondato 486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9" name="Gruppo 418"/>
                <p:cNvGrpSpPr/>
                <p:nvPr/>
              </p:nvGrpSpPr>
              <p:grpSpPr>
                <a:xfrm>
                  <a:off x="6159408" y="2314086"/>
                  <a:ext cx="188055" cy="1520255"/>
                  <a:chOff x="6412525" y="2148861"/>
                  <a:chExt cx="188055" cy="1751747"/>
                </a:xfrm>
              </p:grpSpPr>
              <p:grpSp>
                <p:nvGrpSpPr>
                  <p:cNvPr id="420" name="Gruppo 419"/>
                  <p:cNvGrpSpPr/>
                  <p:nvPr/>
                </p:nvGrpSpPr>
                <p:grpSpPr>
                  <a:xfrm>
                    <a:off x="6412525" y="2148861"/>
                    <a:ext cx="179161" cy="274367"/>
                    <a:chOff x="6412525" y="2148861"/>
                    <a:chExt cx="179161" cy="274367"/>
                  </a:xfrm>
                </p:grpSpPr>
                <p:grpSp>
                  <p:nvGrpSpPr>
                    <p:cNvPr id="476" name="Gruppo 475"/>
                    <p:cNvGrpSpPr/>
                    <p:nvPr/>
                  </p:nvGrpSpPr>
                  <p:grpSpPr>
                    <a:xfrm>
                      <a:off x="6412525" y="2148861"/>
                      <a:ext cx="177714" cy="129335"/>
                      <a:chOff x="6412525" y="2148861"/>
                      <a:chExt cx="177714" cy="129335"/>
                    </a:xfrm>
                  </p:grpSpPr>
                  <p:sp>
                    <p:nvSpPr>
                      <p:cNvPr id="482" name="Rettangolo arrotondato 481"/>
                      <p:cNvSpPr/>
                      <p:nvPr/>
                    </p:nvSpPr>
                    <p:spPr>
                      <a:xfrm>
                        <a:off x="6412525" y="2148861"/>
                        <a:ext cx="79201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83" name="Rettangolo arrotondato 482"/>
                      <p:cNvSpPr/>
                      <p:nvPr/>
                    </p:nvSpPr>
                    <p:spPr>
                      <a:xfrm>
                        <a:off x="6511038" y="2148863"/>
                        <a:ext cx="79201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77" name="Gruppo 476"/>
                    <p:cNvGrpSpPr/>
                    <p:nvPr/>
                  </p:nvGrpSpPr>
                  <p:grpSpPr>
                    <a:xfrm>
                      <a:off x="6413972" y="2293893"/>
                      <a:ext cx="177714" cy="129335"/>
                      <a:chOff x="6412525" y="2145508"/>
                      <a:chExt cx="177714" cy="129335"/>
                    </a:xfrm>
                  </p:grpSpPr>
                  <p:sp>
                    <p:nvSpPr>
                      <p:cNvPr id="478" name="Rettangolo arrotondato 477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79" name="Rettangolo arrotondato 478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21" name="Gruppo 420"/>
                  <p:cNvGrpSpPr/>
                  <p:nvPr/>
                </p:nvGrpSpPr>
                <p:grpSpPr>
                  <a:xfrm>
                    <a:off x="6414696" y="2438874"/>
                    <a:ext cx="179161" cy="277720"/>
                    <a:chOff x="6412525" y="2145508"/>
                    <a:chExt cx="179161" cy="277720"/>
                  </a:xfrm>
                </p:grpSpPr>
                <p:grpSp>
                  <p:nvGrpSpPr>
                    <p:cNvPr id="466" name="Gruppo 465"/>
                    <p:cNvGrpSpPr/>
                    <p:nvPr/>
                  </p:nvGrpSpPr>
                  <p:grpSpPr>
                    <a:xfrm>
                      <a:off x="6412525" y="2145508"/>
                      <a:ext cx="177714" cy="129335"/>
                      <a:chOff x="6412525" y="2145508"/>
                      <a:chExt cx="177714" cy="129335"/>
                    </a:xfrm>
                  </p:grpSpPr>
                  <p:sp>
                    <p:nvSpPr>
                      <p:cNvPr id="472" name="Rettangolo arrotondato 471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73" name="Rettangolo arrotondato 472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67" name="Gruppo 466"/>
                    <p:cNvGrpSpPr/>
                    <p:nvPr/>
                  </p:nvGrpSpPr>
                  <p:grpSpPr>
                    <a:xfrm>
                      <a:off x="6413972" y="2293893"/>
                      <a:ext cx="177714" cy="129335"/>
                      <a:chOff x="6412525" y="2145508"/>
                      <a:chExt cx="177714" cy="129335"/>
                    </a:xfrm>
                  </p:grpSpPr>
                  <p:sp>
                    <p:nvSpPr>
                      <p:cNvPr id="468" name="Rettangolo arrotondato 467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69" name="Rettangolo arrotondato 468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22" name="Gruppo 421"/>
                  <p:cNvGrpSpPr/>
                  <p:nvPr/>
                </p:nvGrpSpPr>
                <p:grpSpPr>
                  <a:xfrm>
                    <a:off x="6417077" y="2737003"/>
                    <a:ext cx="179161" cy="277720"/>
                    <a:chOff x="6412525" y="2145508"/>
                    <a:chExt cx="179161" cy="277720"/>
                  </a:xfrm>
                </p:grpSpPr>
                <p:grpSp>
                  <p:nvGrpSpPr>
                    <p:cNvPr id="456" name="Gruppo 455"/>
                    <p:cNvGrpSpPr/>
                    <p:nvPr/>
                  </p:nvGrpSpPr>
                  <p:grpSpPr>
                    <a:xfrm>
                      <a:off x="6412525" y="2145508"/>
                      <a:ext cx="177714" cy="129335"/>
                      <a:chOff x="6412525" y="2145508"/>
                      <a:chExt cx="177714" cy="129335"/>
                    </a:xfrm>
                  </p:grpSpPr>
                  <p:sp>
                    <p:nvSpPr>
                      <p:cNvPr id="462" name="Rettangolo arrotondato 461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63" name="Rettangolo arrotondato 462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57" name="Gruppo 456"/>
                    <p:cNvGrpSpPr/>
                    <p:nvPr/>
                  </p:nvGrpSpPr>
                  <p:grpSpPr>
                    <a:xfrm>
                      <a:off x="6413972" y="2293893"/>
                      <a:ext cx="177714" cy="129335"/>
                      <a:chOff x="6412525" y="2145508"/>
                      <a:chExt cx="177714" cy="129335"/>
                    </a:xfrm>
                  </p:grpSpPr>
                  <p:sp>
                    <p:nvSpPr>
                      <p:cNvPr id="458" name="Rettangolo arrotondato 457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59" name="Rettangolo arrotondato 458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23" name="Gruppo 422"/>
                  <p:cNvGrpSpPr/>
                  <p:nvPr/>
                </p:nvGrpSpPr>
                <p:grpSpPr>
                  <a:xfrm>
                    <a:off x="6416867" y="3031393"/>
                    <a:ext cx="179161" cy="277720"/>
                    <a:chOff x="6412525" y="2145508"/>
                    <a:chExt cx="179161" cy="277720"/>
                  </a:xfrm>
                </p:grpSpPr>
                <p:grpSp>
                  <p:nvGrpSpPr>
                    <p:cNvPr id="446" name="Gruppo 445"/>
                    <p:cNvGrpSpPr/>
                    <p:nvPr/>
                  </p:nvGrpSpPr>
                  <p:grpSpPr>
                    <a:xfrm>
                      <a:off x="6412525" y="2145508"/>
                      <a:ext cx="177714" cy="129335"/>
                      <a:chOff x="6412525" y="2145508"/>
                      <a:chExt cx="177714" cy="129335"/>
                    </a:xfrm>
                  </p:grpSpPr>
                  <p:sp>
                    <p:nvSpPr>
                      <p:cNvPr id="452" name="Rettangolo arrotondato 451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53" name="Rettangolo arrotondato 452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47" name="Gruppo 446"/>
                    <p:cNvGrpSpPr/>
                    <p:nvPr/>
                  </p:nvGrpSpPr>
                  <p:grpSpPr>
                    <a:xfrm>
                      <a:off x="6413972" y="2293893"/>
                      <a:ext cx="177714" cy="129335"/>
                      <a:chOff x="6412525" y="2145508"/>
                      <a:chExt cx="177714" cy="129335"/>
                    </a:xfrm>
                  </p:grpSpPr>
                  <p:sp>
                    <p:nvSpPr>
                      <p:cNvPr id="448" name="Rettangolo arrotondato 447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49" name="Rettangolo arrotondato 448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24" name="Gruppo 423"/>
                  <p:cNvGrpSpPr/>
                  <p:nvPr/>
                </p:nvGrpSpPr>
                <p:grpSpPr>
                  <a:xfrm>
                    <a:off x="6419038" y="3324759"/>
                    <a:ext cx="179161" cy="277720"/>
                    <a:chOff x="6412525" y="2145508"/>
                    <a:chExt cx="179161" cy="277720"/>
                  </a:xfrm>
                </p:grpSpPr>
                <p:grpSp>
                  <p:nvGrpSpPr>
                    <p:cNvPr id="436" name="Gruppo 435"/>
                    <p:cNvGrpSpPr/>
                    <p:nvPr/>
                  </p:nvGrpSpPr>
                  <p:grpSpPr>
                    <a:xfrm>
                      <a:off x="6412525" y="2145508"/>
                      <a:ext cx="177714" cy="129335"/>
                      <a:chOff x="6412525" y="2145508"/>
                      <a:chExt cx="177714" cy="129335"/>
                    </a:xfrm>
                  </p:grpSpPr>
                  <p:sp>
                    <p:nvSpPr>
                      <p:cNvPr id="442" name="Rettangolo arrotondato 441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43" name="Rettangolo arrotondato 442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37" name="Gruppo 436"/>
                    <p:cNvGrpSpPr/>
                    <p:nvPr/>
                  </p:nvGrpSpPr>
                  <p:grpSpPr>
                    <a:xfrm>
                      <a:off x="6413972" y="2293893"/>
                      <a:ext cx="177714" cy="129335"/>
                      <a:chOff x="6412525" y="2145508"/>
                      <a:chExt cx="177714" cy="129335"/>
                    </a:xfrm>
                  </p:grpSpPr>
                  <p:sp>
                    <p:nvSpPr>
                      <p:cNvPr id="438" name="Rettangolo arrotondato 437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39" name="Rettangolo arrotondato 438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425" name="Gruppo 424"/>
                  <p:cNvGrpSpPr/>
                  <p:nvPr/>
                </p:nvGrpSpPr>
                <p:grpSpPr>
                  <a:xfrm>
                    <a:off x="6421419" y="3622888"/>
                    <a:ext cx="179161" cy="277720"/>
                    <a:chOff x="6412525" y="2145508"/>
                    <a:chExt cx="179161" cy="277720"/>
                  </a:xfrm>
                </p:grpSpPr>
                <p:grpSp>
                  <p:nvGrpSpPr>
                    <p:cNvPr id="426" name="Gruppo 425"/>
                    <p:cNvGrpSpPr/>
                    <p:nvPr/>
                  </p:nvGrpSpPr>
                  <p:grpSpPr>
                    <a:xfrm>
                      <a:off x="6412525" y="2145508"/>
                      <a:ext cx="177714" cy="129335"/>
                      <a:chOff x="6412525" y="2145508"/>
                      <a:chExt cx="177714" cy="129335"/>
                    </a:xfrm>
                  </p:grpSpPr>
                  <p:sp>
                    <p:nvSpPr>
                      <p:cNvPr id="432" name="Rettangolo arrotondato 431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33" name="Rettangolo arrotondato 432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27" name="Gruppo 426"/>
                    <p:cNvGrpSpPr/>
                    <p:nvPr/>
                  </p:nvGrpSpPr>
                  <p:grpSpPr>
                    <a:xfrm>
                      <a:off x="6413972" y="2293893"/>
                      <a:ext cx="177714" cy="129335"/>
                      <a:chOff x="6412525" y="2145508"/>
                      <a:chExt cx="177714" cy="129335"/>
                    </a:xfrm>
                  </p:grpSpPr>
                  <p:sp>
                    <p:nvSpPr>
                      <p:cNvPr id="428" name="Rettangolo arrotondato 427"/>
                      <p:cNvSpPr/>
                      <p:nvPr/>
                    </p:nvSpPr>
                    <p:spPr>
                      <a:xfrm>
                        <a:off x="6412525" y="2145508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29" name="Rettangolo arrotondato 428"/>
                      <p:cNvSpPr/>
                      <p:nvPr/>
                    </p:nvSpPr>
                    <p:spPr>
                      <a:xfrm>
                        <a:off x="6511039" y="2145510"/>
                        <a:ext cx="79200" cy="129333"/>
                      </a:xfrm>
                      <a:prstGeom prst="roundRect">
                        <a:avLst>
                          <a:gd name="adj" fmla="val 23799"/>
                        </a:avLst>
                      </a:prstGeom>
                      <a:noFill/>
                      <a:ln w="9525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</p:grpSp>
        </p:grpSp>
        <p:grpSp>
          <p:nvGrpSpPr>
            <p:cNvPr id="511" name="Gruppo 510"/>
            <p:cNvGrpSpPr/>
            <p:nvPr/>
          </p:nvGrpSpPr>
          <p:grpSpPr>
            <a:xfrm>
              <a:off x="9775872" y="2826882"/>
              <a:ext cx="333620" cy="968018"/>
              <a:chOff x="7508729" y="2075679"/>
              <a:chExt cx="410870" cy="968018"/>
            </a:xfrm>
          </p:grpSpPr>
          <p:grpSp>
            <p:nvGrpSpPr>
              <p:cNvPr id="577" name="Gruppo 576"/>
              <p:cNvGrpSpPr/>
              <p:nvPr/>
            </p:nvGrpSpPr>
            <p:grpSpPr>
              <a:xfrm>
                <a:off x="7508729" y="2075679"/>
                <a:ext cx="268159" cy="968018"/>
                <a:chOff x="6412525" y="2145508"/>
                <a:chExt cx="378608" cy="1015219"/>
              </a:xfrm>
            </p:grpSpPr>
            <p:grpSp>
              <p:nvGrpSpPr>
                <p:cNvPr id="578" name="Gruppo 577"/>
                <p:cNvGrpSpPr/>
                <p:nvPr/>
              </p:nvGrpSpPr>
              <p:grpSpPr>
                <a:xfrm>
                  <a:off x="6412525" y="2145508"/>
                  <a:ext cx="374056" cy="277720"/>
                  <a:chOff x="6412525" y="2145508"/>
                  <a:chExt cx="374056" cy="277720"/>
                </a:xfrm>
              </p:grpSpPr>
              <p:grpSp>
                <p:nvGrpSpPr>
                  <p:cNvPr id="634" name="Gruppo 633"/>
                  <p:cNvGrpSpPr/>
                  <p:nvPr/>
                </p:nvGrpSpPr>
                <p:grpSpPr>
                  <a:xfrm>
                    <a:off x="6412525" y="2145508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640" name="Rettangolo arrotondato 639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1" name="Rettangolo arrotondato 640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2" name="Rettangolo arrotondato 641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3" name="Rettangolo arrotondato 642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5" name="Gruppo 634"/>
                  <p:cNvGrpSpPr/>
                  <p:nvPr/>
                </p:nvGrpSpPr>
                <p:grpSpPr>
                  <a:xfrm>
                    <a:off x="6413972" y="2293893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636" name="Rettangolo arrotondato 635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7" name="Rettangolo arrotondato 636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8" name="Rettangolo arrotondato 637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9" name="Rettangolo arrotondato 638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9" name="Gruppo 578"/>
                <p:cNvGrpSpPr/>
                <p:nvPr/>
              </p:nvGrpSpPr>
              <p:grpSpPr>
                <a:xfrm>
                  <a:off x="6414696" y="2438874"/>
                  <a:ext cx="374056" cy="277720"/>
                  <a:chOff x="6412525" y="2145508"/>
                  <a:chExt cx="374056" cy="277720"/>
                </a:xfrm>
              </p:grpSpPr>
              <p:grpSp>
                <p:nvGrpSpPr>
                  <p:cNvPr id="624" name="Gruppo 623"/>
                  <p:cNvGrpSpPr/>
                  <p:nvPr/>
                </p:nvGrpSpPr>
                <p:grpSpPr>
                  <a:xfrm>
                    <a:off x="6412525" y="2145508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630" name="Rettangolo arrotondato 629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1" name="Rettangolo arrotondato 630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2" name="Rettangolo arrotondato 631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3" name="Rettangolo arrotondato 632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25" name="Gruppo 624"/>
                  <p:cNvGrpSpPr/>
                  <p:nvPr/>
                </p:nvGrpSpPr>
                <p:grpSpPr>
                  <a:xfrm>
                    <a:off x="6413972" y="2293893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626" name="Rettangolo arrotondato 625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7" name="Rettangolo arrotondato 626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8" name="Rettangolo arrotondato 627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9" name="Rettangolo arrotondato 628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0" name="Gruppo 579"/>
                <p:cNvGrpSpPr/>
                <p:nvPr/>
              </p:nvGrpSpPr>
              <p:grpSpPr>
                <a:xfrm>
                  <a:off x="6417077" y="2737003"/>
                  <a:ext cx="374056" cy="277720"/>
                  <a:chOff x="6412525" y="2145508"/>
                  <a:chExt cx="374056" cy="277720"/>
                </a:xfrm>
              </p:grpSpPr>
              <p:grpSp>
                <p:nvGrpSpPr>
                  <p:cNvPr id="614" name="Gruppo 613"/>
                  <p:cNvGrpSpPr/>
                  <p:nvPr/>
                </p:nvGrpSpPr>
                <p:grpSpPr>
                  <a:xfrm>
                    <a:off x="6412525" y="2145508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620" name="Rettangolo arrotondato 619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1" name="Rettangolo arrotondato 620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2" name="Rettangolo arrotondato 621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3" name="Rettangolo arrotondato 622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5" name="Gruppo 614"/>
                  <p:cNvGrpSpPr/>
                  <p:nvPr/>
                </p:nvGrpSpPr>
                <p:grpSpPr>
                  <a:xfrm>
                    <a:off x="6413972" y="2293893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616" name="Rettangolo arrotondato 615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7" name="Rettangolo arrotondato 616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8" name="Rettangolo arrotondato 617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9" name="Rettangolo arrotondato 618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4" name="Gruppo 603"/>
                <p:cNvGrpSpPr/>
                <p:nvPr/>
              </p:nvGrpSpPr>
              <p:grpSpPr>
                <a:xfrm>
                  <a:off x="6416867" y="3031392"/>
                  <a:ext cx="372608" cy="129335"/>
                  <a:chOff x="6412525" y="2145508"/>
                  <a:chExt cx="372609" cy="129335"/>
                </a:xfrm>
              </p:grpSpPr>
              <p:sp>
                <p:nvSpPr>
                  <p:cNvPr id="610" name="Rettangolo arrotondato 609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1" name="Rettangolo arrotondato 610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2" name="Rettangolo arrotondato 611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3" name="Rettangolo arrotondato 612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17" name="Gruppo 516"/>
              <p:cNvGrpSpPr/>
              <p:nvPr/>
            </p:nvGrpSpPr>
            <p:grpSpPr>
              <a:xfrm>
                <a:off x="7790505" y="2076203"/>
                <a:ext cx="129094" cy="964822"/>
                <a:chOff x="6412525" y="2148861"/>
                <a:chExt cx="182266" cy="1011867"/>
              </a:xfrm>
            </p:grpSpPr>
            <p:grpSp>
              <p:nvGrpSpPr>
                <p:cNvPr id="518" name="Gruppo 517"/>
                <p:cNvGrpSpPr/>
                <p:nvPr/>
              </p:nvGrpSpPr>
              <p:grpSpPr>
                <a:xfrm>
                  <a:off x="6412525" y="2148861"/>
                  <a:ext cx="179161" cy="274367"/>
                  <a:chOff x="6412525" y="2148861"/>
                  <a:chExt cx="179161" cy="274367"/>
                </a:xfrm>
              </p:grpSpPr>
              <p:grpSp>
                <p:nvGrpSpPr>
                  <p:cNvPr id="554" name="Gruppo 553"/>
                  <p:cNvGrpSpPr/>
                  <p:nvPr/>
                </p:nvGrpSpPr>
                <p:grpSpPr>
                  <a:xfrm>
                    <a:off x="6412525" y="2148861"/>
                    <a:ext cx="177714" cy="129335"/>
                    <a:chOff x="6412525" y="2148861"/>
                    <a:chExt cx="177714" cy="129335"/>
                  </a:xfrm>
                </p:grpSpPr>
                <p:sp>
                  <p:nvSpPr>
                    <p:cNvPr id="558" name="Rettangolo arrotondato 557"/>
                    <p:cNvSpPr/>
                    <p:nvPr/>
                  </p:nvSpPr>
                  <p:spPr>
                    <a:xfrm>
                      <a:off x="6412525" y="2148861"/>
                      <a:ext cx="79201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9" name="Rettangolo arrotondato 558"/>
                    <p:cNvSpPr/>
                    <p:nvPr/>
                  </p:nvSpPr>
                  <p:spPr>
                    <a:xfrm>
                      <a:off x="6511038" y="2148863"/>
                      <a:ext cx="79201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55" name="Gruppo 554"/>
                  <p:cNvGrpSpPr/>
                  <p:nvPr/>
                </p:nvGrpSpPr>
                <p:grpSpPr>
                  <a:xfrm>
                    <a:off x="6413972" y="2293893"/>
                    <a:ext cx="177714" cy="129335"/>
                    <a:chOff x="6412525" y="2145508"/>
                    <a:chExt cx="177714" cy="129335"/>
                  </a:xfrm>
                </p:grpSpPr>
                <p:sp>
                  <p:nvSpPr>
                    <p:cNvPr id="556" name="Rettangolo arrotondato 555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7" name="Rettangolo arrotondato 556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19" name="Gruppo 518"/>
                <p:cNvGrpSpPr/>
                <p:nvPr/>
              </p:nvGrpSpPr>
              <p:grpSpPr>
                <a:xfrm>
                  <a:off x="6414696" y="2438874"/>
                  <a:ext cx="179161" cy="277720"/>
                  <a:chOff x="6412525" y="2145508"/>
                  <a:chExt cx="179161" cy="277720"/>
                </a:xfrm>
              </p:grpSpPr>
              <p:grpSp>
                <p:nvGrpSpPr>
                  <p:cNvPr id="548" name="Gruppo 547"/>
                  <p:cNvGrpSpPr/>
                  <p:nvPr/>
                </p:nvGrpSpPr>
                <p:grpSpPr>
                  <a:xfrm>
                    <a:off x="6412525" y="2145508"/>
                    <a:ext cx="177714" cy="129335"/>
                    <a:chOff x="6412525" y="2145508"/>
                    <a:chExt cx="177714" cy="129335"/>
                  </a:xfrm>
                </p:grpSpPr>
                <p:sp>
                  <p:nvSpPr>
                    <p:cNvPr id="552" name="Rettangolo arrotondato 551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3" name="Rettangolo arrotondato 552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9" name="Gruppo 548"/>
                  <p:cNvGrpSpPr/>
                  <p:nvPr/>
                </p:nvGrpSpPr>
                <p:grpSpPr>
                  <a:xfrm>
                    <a:off x="6413972" y="2293893"/>
                    <a:ext cx="177714" cy="129335"/>
                    <a:chOff x="6412525" y="2145508"/>
                    <a:chExt cx="177714" cy="129335"/>
                  </a:xfrm>
                </p:grpSpPr>
                <p:sp>
                  <p:nvSpPr>
                    <p:cNvPr id="550" name="Rettangolo arrotondato 549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1" name="Rettangolo arrotondato 550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0" name="Gruppo 519"/>
                <p:cNvGrpSpPr/>
                <p:nvPr/>
              </p:nvGrpSpPr>
              <p:grpSpPr>
                <a:xfrm>
                  <a:off x="6417077" y="2737003"/>
                  <a:ext cx="177714" cy="277720"/>
                  <a:chOff x="6412525" y="2145508"/>
                  <a:chExt cx="177714" cy="277720"/>
                </a:xfrm>
              </p:grpSpPr>
              <p:grpSp>
                <p:nvGrpSpPr>
                  <p:cNvPr id="542" name="Gruppo 541"/>
                  <p:cNvGrpSpPr/>
                  <p:nvPr/>
                </p:nvGrpSpPr>
                <p:grpSpPr>
                  <a:xfrm>
                    <a:off x="6412525" y="2145508"/>
                    <a:ext cx="177714" cy="129335"/>
                    <a:chOff x="6412525" y="2145508"/>
                    <a:chExt cx="177714" cy="129335"/>
                  </a:xfrm>
                </p:grpSpPr>
                <p:sp>
                  <p:nvSpPr>
                    <p:cNvPr id="546" name="Rettangolo arrotondato 545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7" name="Rettangolo arrotondato 546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3" name="Gruppo 542"/>
                  <p:cNvGrpSpPr/>
                  <p:nvPr/>
                </p:nvGrpSpPr>
                <p:grpSpPr>
                  <a:xfrm>
                    <a:off x="6413972" y="2293893"/>
                    <a:ext cx="168303" cy="129335"/>
                    <a:chOff x="6412525" y="2145508"/>
                    <a:chExt cx="168303" cy="129335"/>
                  </a:xfrm>
                </p:grpSpPr>
                <p:sp>
                  <p:nvSpPr>
                    <p:cNvPr id="544" name="Rettangolo arrotondato 543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5" name="Rettangolo arrotondato 544"/>
                    <p:cNvSpPr/>
                    <p:nvPr/>
                  </p:nvSpPr>
                  <p:spPr>
                    <a:xfrm>
                      <a:off x="6501628" y="2145509"/>
                      <a:ext cx="79200" cy="129334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6" name="Gruppo 535"/>
                <p:cNvGrpSpPr/>
                <p:nvPr/>
              </p:nvGrpSpPr>
              <p:grpSpPr>
                <a:xfrm>
                  <a:off x="6416867" y="3031393"/>
                  <a:ext cx="177714" cy="129335"/>
                  <a:chOff x="6412525" y="2145508"/>
                  <a:chExt cx="177714" cy="129335"/>
                </a:xfrm>
              </p:grpSpPr>
              <p:sp>
                <p:nvSpPr>
                  <p:cNvPr id="540" name="Rettangolo arrotondato 539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1" name="Rettangolo arrotondato 540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1029" name="Gruppo 1028"/>
          <p:cNvGrpSpPr/>
          <p:nvPr/>
        </p:nvGrpSpPr>
        <p:grpSpPr>
          <a:xfrm>
            <a:off x="6800477" y="1867679"/>
            <a:ext cx="243790" cy="2421034"/>
            <a:chOff x="11535064" y="2145226"/>
            <a:chExt cx="385486" cy="2800851"/>
          </a:xfrm>
        </p:grpSpPr>
        <p:grpSp>
          <p:nvGrpSpPr>
            <p:cNvPr id="669" name="Gruppo 668"/>
            <p:cNvGrpSpPr/>
            <p:nvPr/>
          </p:nvGrpSpPr>
          <p:grpSpPr>
            <a:xfrm>
              <a:off x="11535064" y="2145226"/>
              <a:ext cx="384557" cy="2382667"/>
              <a:chOff x="6159408" y="2311177"/>
              <a:chExt cx="384557" cy="2168623"/>
            </a:xfrm>
          </p:grpSpPr>
          <p:grpSp>
            <p:nvGrpSpPr>
              <p:cNvPr id="670" name="Gruppo 669"/>
              <p:cNvGrpSpPr/>
              <p:nvPr/>
            </p:nvGrpSpPr>
            <p:grpSpPr>
              <a:xfrm>
                <a:off x="6166804" y="3854222"/>
                <a:ext cx="374056" cy="241020"/>
                <a:chOff x="6412525" y="2145508"/>
                <a:chExt cx="374056" cy="277720"/>
              </a:xfrm>
            </p:grpSpPr>
            <p:grpSp>
              <p:nvGrpSpPr>
                <p:cNvPr id="754" name="Gruppo 753"/>
                <p:cNvGrpSpPr/>
                <p:nvPr/>
              </p:nvGrpSpPr>
              <p:grpSpPr>
                <a:xfrm>
                  <a:off x="6412525" y="2145508"/>
                  <a:ext cx="372609" cy="129335"/>
                  <a:chOff x="6412525" y="2145508"/>
                  <a:chExt cx="372609" cy="129335"/>
                </a:xfrm>
              </p:grpSpPr>
              <p:sp>
                <p:nvSpPr>
                  <p:cNvPr id="760" name="Rettangolo arrotondato 759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1" name="Rettangolo arrotondato 760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2" name="Rettangolo arrotondato 761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3" name="Rettangolo arrotondato 762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55" name="Gruppo 754"/>
                <p:cNvGrpSpPr/>
                <p:nvPr/>
              </p:nvGrpSpPr>
              <p:grpSpPr>
                <a:xfrm>
                  <a:off x="6413972" y="2293893"/>
                  <a:ext cx="372609" cy="129335"/>
                  <a:chOff x="6412525" y="2145508"/>
                  <a:chExt cx="372609" cy="129335"/>
                </a:xfrm>
              </p:grpSpPr>
              <p:sp>
                <p:nvSpPr>
                  <p:cNvPr id="756" name="Rettangolo arrotondato 755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7" name="Rettangolo arrotondato 756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8" name="Rettangolo arrotondato 757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9" name="Rettangolo arrotondato 758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71" name="Gruppo 670"/>
              <p:cNvGrpSpPr/>
              <p:nvPr/>
            </p:nvGrpSpPr>
            <p:grpSpPr>
              <a:xfrm>
                <a:off x="6168975" y="4108820"/>
                <a:ext cx="374056" cy="241020"/>
                <a:chOff x="6412525" y="2145508"/>
                <a:chExt cx="374056" cy="277720"/>
              </a:xfrm>
            </p:grpSpPr>
            <p:grpSp>
              <p:nvGrpSpPr>
                <p:cNvPr id="744" name="Gruppo 743"/>
                <p:cNvGrpSpPr/>
                <p:nvPr/>
              </p:nvGrpSpPr>
              <p:grpSpPr>
                <a:xfrm>
                  <a:off x="6412525" y="2145508"/>
                  <a:ext cx="372609" cy="129335"/>
                  <a:chOff x="6412525" y="2145508"/>
                  <a:chExt cx="372609" cy="129335"/>
                </a:xfrm>
              </p:grpSpPr>
              <p:sp>
                <p:nvSpPr>
                  <p:cNvPr id="750" name="Rettangolo arrotondato 749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1" name="Rettangolo arrotondato 750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2" name="Rettangolo arrotondato 751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3" name="Rettangolo arrotondato 752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45" name="Gruppo 744"/>
                <p:cNvGrpSpPr/>
                <p:nvPr/>
              </p:nvGrpSpPr>
              <p:grpSpPr>
                <a:xfrm>
                  <a:off x="6413972" y="2293893"/>
                  <a:ext cx="372609" cy="129335"/>
                  <a:chOff x="6412525" y="2145508"/>
                  <a:chExt cx="372609" cy="129335"/>
                </a:xfrm>
              </p:grpSpPr>
              <p:sp>
                <p:nvSpPr>
                  <p:cNvPr id="746" name="Rettangolo arrotondato 745"/>
                  <p:cNvSpPr/>
                  <p:nvPr/>
                </p:nvSpPr>
                <p:spPr>
                  <a:xfrm>
                    <a:off x="6412525" y="2145508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7" name="Rettangolo arrotondato 746"/>
                  <p:cNvSpPr/>
                  <p:nvPr/>
                </p:nvSpPr>
                <p:spPr>
                  <a:xfrm>
                    <a:off x="6511039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8" name="Rettangolo arrotondato 747"/>
                  <p:cNvSpPr/>
                  <p:nvPr/>
                </p:nvSpPr>
                <p:spPr>
                  <a:xfrm>
                    <a:off x="6607420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9" name="Rettangolo arrotondato 748"/>
                  <p:cNvSpPr/>
                  <p:nvPr/>
                </p:nvSpPr>
                <p:spPr>
                  <a:xfrm>
                    <a:off x="6705934" y="2145510"/>
                    <a:ext cx="79200" cy="129333"/>
                  </a:xfrm>
                  <a:prstGeom prst="roundRect">
                    <a:avLst>
                      <a:gd name="adj" fmla="val 23799"/>
                    </a:avLst>
                  </a:prstGeom>
                  <a:noFill/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72" name="Gruppo 671"/>
              <p:cNvGrpSpPr/>
              <p:nvPr/>
            </p:nvGrpSpPr>
            <p:grpSpPr>
              <a:xfrm>
                <a:off x="6171356" y="4367556"/>
                <a:ext cx="372609" cy="112244"/>
                <a:chOff x="6412525" y="2145508"/>
                <a:chExt cx="372609" cy="129335"/>
              </a:xfrm>
            </p:grpSpPr>
            <p:sp>
              <p:nvSpPr>
                <p:cNvPr id="740" name="Rettangolo arrotondato 739"/>
                <p:cNvSpPr/>
                <p:nvPr/>
              </p:nvSpPr>
              <p:spPr>
                <a:xfrm>
                  <a:off x="6412525" y="2145508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1" name="Rettangolo arrotondato 740"/>
                <p:cNvSpPr/>
                <p:nvPr/>
              </p:nvSpPr>
              <p:spPr>
                <a:xfrm>
                  <a:off x="6511039" y="2145510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2" name="Rettangolo arrotondato 741"/>
                <p:cNvSpPr/>
                <p:nvPr/>
              </p:nvSpPr>
              <p:spPr>
                <a:xfrm>
                  <a:off x="6607420" y="2145510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3" name="Rettangolo arrotondato 742"/>
                <p:cNvSpPr/>
                <p:nvPr/>
              </p:nvSpPr>
              <p:spPr>
                <a:xfrm>
                  <a:off x="6705934" y="2145510"/>
                  <a:ext cx="79200" cy="129333"/>
                </a:xfrm>
                <a:prstGeom prst="roundRect">
                  <a:avLst>
                    <a:gd name="adj" fmla="val 23799"/>
                  </a:avLst>
                </a:prstGeom>
                <a:no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73" name="Gruppo 672"/>
              <p:cNvGrpSpPr/>
              <p:nvPr/>
            </p:nvGrpSpPr>
            <p:grpSpPr>
              <a:xfrm>
                <a:off x="6159408" y="2311177"/>
                <a:ext cx="382950" cy="1523165"/>
                <a:chOff x="6412525" y="2145508"/>
                <a:chExt cx="382950" cy="1755100"/>
              </a:xfrm>
            </p:grpSpPr>
            <p:grpSp>
              <p:nvGrpSpPr>
                <p:cNvPr id="674" name="Gruppo 673"/>
                <p:cNvGrpSpPr/>
                <p:nvPr/>
              </p:nvGrpSpPr>
              <p:grpSpPr>
                <a:xfrm>
                  <a:off x="6412525" y="2145508"/>
                  <a:ext cx="374056" cy="277720"/>
                  <a:chOff x="6412525" y="2145508"/>
                  <a:chExt cx="374056" cy="277720"/>
                </a:xfrm>
              </p:grpSpPr>
              <p:grpSp>
                <p:nvGrpSpPr>
                  <p:cNvPr id="730" name="Gruppo 729"/>
                  <p:cNvGrpSpPr/>
                  <p:nvPr/>
                </p:nvGrpSpPr>
                <p:grpSpPr>
                  <a:xfrm>
                    <a:off x="6412525" y="2145508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736" name="Rettangolo arrotondato 735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7" name="Rettangolo arrotondato 736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8" name="Rettangolo arrotondato 737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9" name="Rettangolo arrotondato 738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1" name="Gruppo 730"/>
                  <p:cNvGrpSpPr/>
                  <p:nvPr/>
                </p:nvGrpSpPr>
                <p:grpSpPr>
                  <a:xfrm>
                    <a:off x="6413972" y="2293893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732" name="Rettangolo arrotondato 731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3" name="Rettangolo arrotondato 732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4" name="Rettangolo arrotondato 733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5" name="Rettangolo arrotondato 734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5" name="Gruppo 674"/>
                <p:cNvGrpSpPr/>
                <p:nvPr/>
              </p:nvGrpSpPr>
              <p:grpSpPr>
                <a:xfrm>
                  <a:off x="6414696" y="2438874"/>
                  <a:ext cx="374056" cy="277720"/>
                  <a:chOff x="6412525" y="2145508"/>
                  <a:chExt cx="374056" cy="277720"/>
                </a:xfrm>
              </p:grpSpPr>
              <p:grpSp>
                <p:nvGrpSpPr>
                  <p:cNvPr id="720" name="Gruppo 719"/>
                  <p:cNvGrpSpPr/>
                  <p:nvPr/>
                </p:nvGrpSpPr>
                <p:grpSpPr>
                  <a:xfrm>
                    <a:off x="6412525" y="2145508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726" name="Rettangolo arrotondato 725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7" name="Rettangolo arrotondato 726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8" name="Rettangolo arrotondato 727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9" name="Rettangolo arrotondato 728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21" name="Gruppo 720"/>
                  <p:cNvGrpSpPr/>
                  <p:nvPr/>
                </p:nvGrpSpPr>
                <p:grpSpPr>
                  <a:xfrm>
                    <a:off x="6413972" y="2293893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722" name="Rettangolo arrotondato 721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3" name="Rettangolo arrotondato 722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4" name="Rettangolo arrotondato 723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5" name="Rettangolo arrotondato 724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6" name="Gruppo 675"/>
                <p:cNvGrpSpPr/>
                <p:nvPr/>
              </p:nvGrpSpPr>
              <p:grpSpPr>
                <a:xfrm>
                  <a:off x="6417077" y="2737003"/>
                  <a:ext cx="374056" cy="277720"/>
                  <a:chOff x="6412525" y="2145508"/>
                  <a:chExt cx="374056" cy="277720"/>
                </a:xfrm>
              </p:grpSpPr>
              <p:grpSp>
                <p:nvGrpSpPr>
                  <p:cNvPr id="710" name="Gruppo 709"/>
                  <p:cNvGrpSpPr/>
                  <p:nvPr/>
                </p:nvGrpSpPr>
                <p:grpSpPr>
                  <a:xfrm>
                    <a:off x="6412525" y="2145508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716" name="Rettangolo arrotondato 715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7" name="Rettangolo arrotondato 716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8" name="Rettangolo arrotondato 717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9" name="Rettangolo arrotondato 718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1" name="Gruppo 710"/>
                  <p:cNvGrpSpPr/>
                  <p:nvPr/>
                </p:nvGrpSpPr>
                <p:grpSpPr>
                  <a:xfrm>
                    <a:off x="6413972" y="2293893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712" name="Rettangolo arrotondato 711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3" name="Rettangolo arrotondato 712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4" name="Rettangolo arrotondato 713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5" name="Rettangolo arrotondato 714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7" name="Gruppo 676"/>
                <p:cNvGrpSpPr/>
                <p:nvPr/>
              </p:nvGrpSpPr>
              <p:grpSpPr>
                <a:xfrm>
                  <a:off x="6416867" y="3031393"/>
                  <a:ext cx="374056" cy="277720"/>
                  <a:chOff x="6412525" y="2145508"/>
                  <a:chExt cx="374056" cy="277720"/>
                </a:xfrm>
              </p:grpSpPr>
              <p:grpSp>
                <p:nvGrpSpPr>
                  <p:cNvPr id="700" name="Gruppo 699"/>
                  <p:cNvGrpSpPr/>
                  <p:nvPr/>
                </p:nvGrpSpPr>
                <p:grpSpPr>
                  <a:xfrm>
                    <a:off x="6412525" y="2145508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706" name="Rettangolo arrotondato 705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7" name="Rettangolo arrotondato 706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8" name="Rettangolo arrotondato 707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9" name="Rettangolo arrotondato 708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01" name="Gruppo 700"/>
                  <p:cNvGrpSpPr/>
                  <p:nvPr/>
                </p:nvGrpSpPr>
                <p:grpSpPr>
                  <a:xfrm>
                    <a:off x="6413972" y="2293893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702" name="Rettangolo arrotondato 701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3" name="Rettangolo arrotondato 702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4" name="Rettangolo arrotondato 703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5" name="Rettangolo arrotondato 704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8" name="Gruppo 677"/>
                <p:cNvGrpSpPr/>
                <p:nvPr/>
              </p:nvGrpSpPr>
              <p:grpSpPr>
                <a:xfrm>
                  <a:off x="6419038" y="3324759"/>
                  <a:ext cx="374056" cy="277720"/>
                  <a:chOff x="6412525" y="2145508"/>
                  <a:chExt cx="374056" cy="277720"/>
                </a:xfrm>
              </p:grpSpPr>
              <p:grpSp>
                <p:nvGrpSpPr>
                  <p:cNvPr id="690" name="Gruppo 689"/>
                  <p:cNvGrpSpPr/>
                  <p:nvPr/>
                </p:nvGrpSpPr>
                <p:grpSpPr>
                  <a:xfrm>
                    <a:off x="6412525" y="2145508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696" name="Rettangolo arrotondato 695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7" name="Rettangolo arrotondato 696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8" name="Rettangolo arrotondato 697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9" name="Rettangolo arrotondato 698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1" name="Gruppo 690"/>
                  <p:cNvGrpSpPr/>
                  <p:nvPr/>
                </p:nvGrpSpPr>
                <p:grpSpPr>
                  <a:xfrm>
                    <a:off x="6413972" y="2293893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692" name="Rettangolo arrotondato 691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3" name="Rettangolo arrotondato 692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4" name="Rettangolo arrotondato 693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5" name="Rettangolo arrotondato 694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9" name="Gruppo 678"/>
                <p:cNvGrpSpPr/>
                <p:nvPr/>
              </p:nvGrpSpPr>
              <p:grpSpPr>
                <a:xfrm>
                  <a:off x="6421419" y="3622888"/>
                  <a:ext cx="374056" cy="277720"/>
                  <a:chOff x="6412525" y="2145508"/>
                  <a:chExt cx="374056" cy="277720"/>
                </a:xfrm>
              </p:grpSpPr>
              <p:grpSp>
                <p:nvGrpSpPr>
                  <p:cNvPr id="680" name="Gruppo 679"/>
                  <p:cNvGrpSpPr/>
                  <p:nvPr/>
                </p:nvGrpSpPr>
                <p:grpSpPr>
                  <a:xfrm>
                    <a:off x="6412525" y="2145508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686" name="Rettangolo arrotondato 685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7" name="Rettangolo arrotondato 686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8" name="Rettangolo arrotondato 687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9" name="Rettangolo arrotondato 688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1" name="Gruppo 680"/>
                  <p:cNvGrpSpPr/>
                  <p:nvPr/>
                </p:nvGrpSpPr>
                <p:grpSpPr>
                  <a:xfrm>
                    <a:off x="6413972" y="2293893"/>
                    <a:ext cx="372609" cy="129335"/>
                    <a:chOff x="6412525" y="2145508"/>
                    <a:chExt cx="372609" cy="129335"/>
                  </a:xfrm>
                </p:grpSpPr>
                <p:sp>
                  <p:nvSpPr>
                    <p:cNvPr id="682" name="Rettangolo arrotondato 681"/>
                    <p:cNvSpPr/>
                    <p:nvPr/>
                  </p:nvSpPr>
                  <p:spPr>
                    <a:xfrm>
                      <a:off x="6412525" y="2145508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3" name="Rettangolo arrotondato 682"/>
                    <p:cNvSpPr/>
                    <p:nvPr/>
                  </p:nvSpPr>
                  <p:spPr>
                    <a:xfrm>
                      <a:off x="6511039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4" name="Rettangolo arrotondato 683"/>
                    <p:cNvSpPr/>
                    <p:nvPr/>
                  </p:nvSpPr>
                  <p:spPr>
                    <a:xfrm>
                      <a:off x="6607420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5" name="Rettangolo arrotondato 684"/>
                    <p:cNvSpPr/>
                    <p:nvPr/>
                  </p:nvSpPr>
                  <p:spPr>
                    <a:xfrm>
                      <a:off x="6705934" y="2145510"/>
                      <a:ext cx="79200" cy="129333"/>
                    </a:xfrm>
                    <a:prstGeom prst="roundRect">
                      <a:avLst>
                        <a:gd name="adj" fmla="val 23799"/>
                      </a:avLst>
                    </a:prstGeom>
                    <a:noFill/>
                    <a:ln w="952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028" name="Gruppo 1027"/>
            <p:cNvGrpSpPr/>
            <p:nvPr/>
          </p:nvGrpSpPr>
          <p:grpSpPr>
            <a:xfrm>
              <a:off x="11535864" y="4543028"/>
              <a:ext cx="384686" cy="403049"/>
              <a:chOff x="10888204" y="4722510"/>
              <a:chExt cx="384686" cy="403049"/>
            </a:xfrm>
          </p:grpSpPr>
          <p:sp>
            <p:nvSpPr>
              <p:cNvPr id="859" name="Rettangolo arrotondato 858"/>
              <p:cNvSpPr/>
              <p:nvPr/>
            </p:nvSpPr>
            <p:spPr>
              <a:xfrm>
                <a:off x="10898110" y="4722510"/>
                <a:ext cx="79200" cy="123320"/>
              </a:xfrm>
              <a:prstGeom prst="roundRect">
                <a:avLst>
                  <a:gd name="adj" fmla="val 23799"/>
                </a:avLst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0" name="Rettangolo arrotondato 859"/>
              <p:cNvSpPr/>
              <p:nvPr/>
            </p:nvSpPr>
            <p:spPr>
              <a:xfrm>
                <a:off x="10996624" y="4722512"/>
                <a:ext cx="79200" cy="123320"/>
              </a:xfrm>
              <a:prstGeom prst="roundRect">
                <a:avLst>
                  <a:gd name="adj" fmla="val 23799"/>
                </a:avLst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1" name="Rettangolo arrotondato 860"/>
              <p:cNvSpPr/>
              <p:nvPr/>
            </p:nvSpPr>
            <p:spPr>
              <a:xfrm>
                <a:off x="11093005" y="4722512"/>
                <a:ext cx="79200" cy="123320"/>
              </a:xfrm>
              <a:prstGeom prst="roundRect">
                <a:avLst>
                  <a:gd name="adj" fmla="val 23799"/>
                </a:avLst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2" name="Rettangolo arrotondato 861"/>
              <p:cNvSpPr/>
              <p:nvPr/>
            </p:nvSpPr>
            <p:spPr>
              <a:xfrm>
                <a:off x="11191519" y="4722512"/>
                <a:ext cx="79200" cy="123320"/>
              </a:xfrm>
              <a:prstGeom prst="roundRect">
                <a:avLst>
                  <a:gd name="adj" fmla="val 23799"/>
                </a:avLst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3" name="Rettangolo arrotondato 862"/>
              <p:cNvSpPr/>
              <p:nvPr/>
            </p:nvSpPr>
            <p:spPr>
              <a:xfrm>
                <a:off x="10888204" y="4863996"/>
                <a:ext cx="79200" cy="123320"/>
              </a:xfrm>
              <a:prstGeom prst="roundRect">
                <a:avLst>
                  <a:gd name="adj" fmla="val 23799"/>
                </a:avLst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4" name="Rettangolo arrotondato 863"/>
              <p:cNvSpPr/>
              <p:nvPr/>
            </p:nvSpPr>
            <p:spPr>
              <a:xfrm>
                <a:off x="10986718" y="4863998"/>
                <a:ext cx="79200" cy="123320"/>
              </a:xfrm>
              <a:prstGeom prst="roundRect">
                <a:avLst>
                  <a:gd name="adj" fmla="val 23799"/>
                </a:avLst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5" name="Rettangolo arrotondato 864"/>
              <p:cNvSpPr/>
              <p:nvPr/>
            </p:nvSpPr>
            <p:spPr>
              <a:xfrm>
                <a:off x="11083099" y="4863998"/>
                <a:ext cx="79200" cy="123320"/>
              </a:xfrm>
              <a:prstGeom prst="roundRect">
                <a:avLst>
                  <a:gd name="adj" fmla="val 23799"/>
                </a:avLst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6" name="Rettangolo arrotondato 865"/>
              <p:cNvSpPr/>
              <p:nvPr/>
            </p:nvSpPr>
            <p:spPr>
              <a:xfrm>
                <a:off x="11192966" y="4863998"/>
                <a:ext cx="79200" cy="123320"/>
              </a:xfrm>
              <a:prstGeom prst="roundRect">
                <a:avLst>
                  <a:gd name="adj" fmla="val 23799"/>
                </a:avLst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7" name="Rettangolo arrotondato 866"/>
              <p:cNvSpPr/>
              <p:nvPr/>
            </p:nvSpPr>
            <p:spPr>
              <a:xfrm>
                <a:off x="10888928" y="5002237"/>
                <a:ext cx="79200" cy="123320"/>
              </a:xfrm>
              <a:prstGeom prst="roundRect">
                <a:avLst>
                  <a:gd name="adj" fmla="val 23799"/>
                </a:avLst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8" name="Rettangolo arrotondato 867"/>
              <p:cNvSpPr/>
              <p:nvPr/>
            </p:nvSpPr>
            <p:spPr>
              <a:xfrm>
                <a:off x="10987442" y="5002239"/>
                <a:ext cx="79200" cy="123320"/>
              </a:xfrm>
              <a:prstGeom prst="roundRect">
                <a:avLst>
                  <a:gd name="adj" fmla="val 23799"/>
                </a:avLst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9" name="Rettangolo arrotondato 868"/>
              <p:cNvSpPr/>
              <p:nvPr/>
            </p:nvSpPr>
            <p:spPr>
              <a:xfrm>
                <a:off x="11083823" y="5002239"/>
                <a:ext cx="79200" cy="123320"/>
              </a:xfrm>
              <a:prstGeom prst="roundRect">
                <a:avLst>
                  <a:gd name="adj" fmla="val 23799"/>
                </a:avLst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0" name="Rettangolo arrotondato 869"/>
              <p:cNvSpPr/>
              <p:nvPr/>
            </p:nvSpPr>
            <p:spPr>
              <a:xfrm>
                <a:off x="11193690" y="5002239"/>
                <a:ext cx="79200" cy="123320"/>
              </a:xfrm>
              <a:prstGeom prst="roundRect">
                <a:avLst>
                  <a:gd name="adj" fmla="val 23799"/>
                </a:avLst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30" name="Rettangolo 1029"/>
          <p:cNvSpPr/>
          <p:nvPr/>
        </p:nvSpPr>
        <p:spPr>
          <a:xfrm>
            <a:off x="6398875" y="1848464"/>
            <a:ext cx="378608" cy="2442181"/>
          </a:xfrm>
          <a:prstGeom prst="rect">
            <a:avLst/>
          </a:prstGeom>
          <a:noFill/>
          <a:ln w="9525">
            <a:solidFill>
              <a:srgbClr val="FF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4" name="Rettangolo 873"/>
          <p:cNvSpPr/>
          <p:nvPr/>
        </p:nvSpPr>
        <p:spPr>
          <a:xfrm>
            <a:off x="6780312" y="1854033"/>
            <a:ext cx="275703" cy="2442181"/>
          </a:xfrm>
          <a:prstGeom prst="rect">
            <a:avLst/>
          </a:prstGeom>
          <a:noFill/>
          <a:ln w="9525">
            <a:solidFill>
              <a:srgbClr val="FF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5" name="Rettangolo 874"/>
          <p:cNvSpPr/>
          <p:nvPr/>
        </p:nvSpPr>
        <p:spPr>
          <a:xfrm>
            <a:off x="7055517" y="1853919"/>
            <a:ext cx="332103" cy="2442181"/>
          </a:xfrm>
          <a:prstGeom prst="rect">
            <a:avLst/>
          </a:prstGeom>
          <a:noFill/>
          <a:ln w="9525">
            <a:solidFill>
              <a:srgbClr val="FF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8"/>
          <a:srcRect r="84202"/>
          <a:stretch/>
        </p:blipFill>
        <p:spPr>
          <a:xfrm>
            <a:off x="5010464" y="1747393"/>
            <a:ext cx="598930" cy="2832253"/>
          </a:xfrm>
          <a:prstGeom prst="rect">
            <a:avLst/>
          </a:prstGeom>
        </p:spPr>
      </p:pic>
      <p:pic>
        <p:nvPicPr>
          <p:cNvPr id="441" name="Immagine 440"/>
          <p:cNvPicPr>
            <a:picLocks noChangeAspect="1"/>
          </p:cNvPicPr>
          <p:nvPr/>
        </p:nvPicPr>
        <p:blipFill rotWithShape="1">
          <a:blip r:embed="rId8"/>
          <a:srcRect l="86148" b="5199"/>
          <a:stretch/>
        </p:blipFill>
        <p:spPr>
          <a:xfrm>
            <a:off x="8298091" y="1776979"/>
            <a:ext cx="520053" cy="2658838"/>
          </a:xfrm>
          <a:prstGeom prst="rect">
            <a:avLst/>
          </a:prstGeom>
        </p:spPr>
      </p:pic>
      <p:pic>
        <p:nvPicPr>
          <p:cNvPr id="444" name="Immagine 443"/>
          <p:cNvPicPr>
            <a:picLocks noChangeAspect="1"/>
          </p:cNvPicPr>
          <p:nvPr/>
        </p:nvPicPr>
        <p:blipFill rotWithShape="1">
          <a:blip r:embed="rId8"/>
          <a:srcRect t="93471" r="9796" b="192"/>
          <a:stretch/>
        </p:blipFill>
        <p:spPr>
          <a:xfrm>
            <a:off x="5007887" y="4410913"/>
            <a:ext cx="3445908" cy="1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" y="777445"/>
            <a:ext cx="5473465" cy="390371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001" y="2807435"/>
            <a:ext cx="2822051" cy="189567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414" y="-22216"/>
            <a:ext cx="8487990" cy="800219"/>
          </a:xfrm>
        </p:spPr>
        <p:txBody>
          <a:bodyPr/>
          <a:lstStyle/>
          <a:p>
            <a:r>
              <a:rPr lang="it-IT" dirty="0" err="1" smtClean="0"/>
              <a:t>Recap</a:t>
            </a:r>
            <a:r>
              <a:rPr lang="it-IT" dirty="0" smtClean="0"/>
              <a:t>: AC </a:t>
            </a:r>
            <a:r>
              <a:rPr lang="it-IT" dirty="0" err="1" smtClean="0"/>
              <a:t>Losses</a:t>
            </a:r>
            <a:r>
              <a:rPr lang="it-IT" dirty="0" smtClean="0"/>
              <a:t> in CS1U </a:t>
            </a:r>
            <a:r>
              <a:rPr lang="it-IT" dirty="0" err="1" smtClean="0"/>
              <a:t>Module</a:t>
            </a:r>
            <a:r>
              <a:rPr lang="it-IT" dirty="0" smtClean="0"/>
              <a:t>, HF Sub-</a:t>
            </a:r>
            <a:r>
              <a:rPr lang="it-IT" dirty="0" err="1" smtClean="0"/>
              <a:t>Module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24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Field-Rate Losses in CICCs Carrying Transport Current – CHATS 2021</a:t>
            </a:r>
            <a:endParaRPr lang="it-IT" dirty="0"/>
          </a:p>
        </p:txBody>
      </p:sp>
      <p:graphicFrame>
        <p:nvGraphicFramePr>
          <p:cNvPr id="16" name="Tabel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849389"/>
              </p:ext>
            </p:extLst>
          </p:nvPr>
        </p:nvGraphicFramePr>
        <p:xfrm>
          <a:off x="5398617" y="838075"/>
          <a:ext cx="3745382" cy="1965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2115">
                  <a:extLst>
                    <a:ext uri="{9D8B030D-6E8A-4147-A177-3AD203B41FA5}">
                      <a16:colId xmlns:a16="http://schemas.microsoft.com/office/drawing/2014/main" val="756523883"/>
                    </a:ext>
                  </a:extLst>
                </a:gridCol>
                <a:gridCol w="675850">
                  <a:extLst>
                    <a:ext uri="{9D8B030D-6E8A-4147-A177-3AD203B41FA5}">
                      <a16:colId xmlns:a16="http://schemas.microsoft.com/office/drawing/2014/main" val="1295767610"/>
                    </a:ext>
                  </a:extLst>
                </a:gridCol>
                <a:gridCol w="554350">
                  <a:extLst>
                    <a:ext uri="{9D8B030D-6E8A-4147-A177-3AD203B41FA5}">
                      <a16:colId xmlns:a16="http://schemas.microsoft.com/office/drawing/2014/main" val="2657229509"/>
                    </a:ext>
                  </a:extLst>
                </a:gridCol>
                <a:gridCol w="569537">
                  <a:extLst>
                    <a:ext uri="{9D8B030D-6E8A-4147-A177-3AD203B41FA5}">
                      <a16:colId xmlns:a16="http://schemas.microsoft.com/office/drawing/2014/main" val="459373564"/>
                    </a:ext>
                  </a:extLst>
                </a:gridCol>
                <a:gridCol w="763530">
                  <a:extLst>
                    <a:ext uri="{9D8B030D-6E8A-4147-A177-3AD203B41FA5}">
                      <a16:colId xmlns:a16="http://schemas.microsoft.com/office/drawing/2014/main" val="2922286880"/>
                    </a:ext>
                  </a:extLst>
                </a:gridCol>
              </a:tblGrid>
              <a:tr h="335280">
                <a:tc rowSpan="2">
                  <a:txBody>
                    <a:bodyPr/>
                    <a:lstStyle/>
                    <a:p>
                      <a:pPr algn="ctr"/>
                      <a:r>
                        <a:rPr lang="it-IT" sz="1100" dirty="0" err="1" smtClean="0"/>
                        <a:t>Losses</a:t>
                      </a:r>
                      <a:r>
                        <a:rPr lang="it-IT" sz="1100" dirty="0" smtClean="0"/>
                        <a:t> </a:t>
                      </a:r>
                      <a:endParaRPr lang="en-US" sz="11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kumimoji="0" lang="it-IT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t</a:t>
                      </a:r>
                      <a:r>
                        <a:rPr kumimoji="0" lang="it-IT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= 0.15 s</a:t>
                      </a:r>
                      <a:endParaRPr kumimoji="0" lang="en-US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n</a:t>
                      </a:r>
                      <a:r>
                        <a:rPr lang="it-IT" sz="1100" dirty="0" smtClean="0"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it-IT" sz="1100" dirty="0" smtClean="0"/>
                        <a:t>=f(</a:t>
                      </a:r>
                      <a:r>
                        <a:rPr lang="it-IT" sz="1100" dirty="0" smtClean="0">
                          <a:sym typeface="Symbol" panose="05050102010706020507" pitchFamily="18" charset="2"/>
                        </a:rPr>
                        <a:t></a:t>
                      </a:r>
                      <a:r>
                        <a:rPr lang="it-IT" sz="1100" baseline="-25000" dirty="0" err="1" smtClean="0"/>
                        <a:t>t</a:t>
                      </a:r>
                      <a:r>
                        <a:rPr lang="it-IT" sz="1100" dirty="0" err="1" smtClean="0"/>
                        <a:t>B</a:t>
                      </a:r>
                      <a:r>
                        <a:rPr lang="it-IT" sz="1100" dirty="0" smtClean="0"/>
                        <a:t>)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6458482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i="1" dirty="0" err="1" smtClean="0"/>
                        <a:t>Ries</a:t>
                      </a:r>
                      <a:endParaRPr kumimoji="0" lang="en-US" sz="11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i="1" baseline="0" dirty="0" smtClean="0"/>
                        <a:t>1 turn</a:t>
                      </a:r>
                      <a:endParaRPr lang="en-US" sz="1100" i="1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i="1" dirty="0" smtClean="0"/>
                        <a:t>FEM</a:t>
                      </a:r>
                      <a:endParaRPr lang="en-US" sz="11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i="1" dirty="0" smtClean="0"/>
                        <a:t>FEM</a:t>
                      </a:r>
                      <a:endParaRPr lang="en-US" sz="1100" i="1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1540314"/>
                  </a:ext>
                </a:extLst>
              </a:tr>
              <a:tr h="246897">
                <a:tc>
                  <a:txBody>
                    <a:bodyPr/>
                    <a:lstStyle/>
                    <a:p>
                      <a:pPr algn="ctr"/>
                      <a:r>
                        <a:rPr lang="it-IT" sz="1050" dirty="0" err="1" smtClean="0"/>
                        <a:t>Coupling</a:t>
                      </a:r>
                      <a:r>
                        <a:rPr lang="it-IT" sz="1050" dirty="0" smtClean="0"/>
                        <a:t> [J/m]</a:t>
                      </a:r>
                      <a:endParaRPr 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1357.2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739.4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584.5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 smtClean="0"/>
                        <a:t>639.9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7636134"/>
                  </a:ext>
                </a:extLst>
              </a:tr>
              <a:tr h="25475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dirty="0" err="1" smtClean="0"/>
                        <a:t>Hysteresis</a:t>
                      </a:r>
                      <a:r>
                        <a:rPr lang="it-IT" sz="1050" dirty="0" smtClean="0"/>
                        <a:t> [J/m]</a:t>
                      </a:r>
                      <a:endParaRPr lang="en-US" sz="105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88.7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78.3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76.9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 smtClean="0"/>
                        <a:t>73.6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0291834"/>
                  </a:ext>
                </a:extLst>
              </a:tr>
              <a:tr h="24689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dirty="0" err="1" smtClean="0"/>
                        <a:t>Dynamic</a:t>
                      </a:r>
                      <a:r>
                        <a:rPr lang="it-IT" sz="1050" dirty="0" smtClean="0"/>
                        <a:t> [J/m]</a:t>
                      </a:r>
                      <a:endParaRPr lang="en-US" sz="105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0.72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1.85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4.52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 smtClean="0"/>
                        <a:t>0.41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8252076"/>
                  </a:ext>
                </a:extLst>
              </a:tr>
              <a:tr h="25475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dirty="0" smtClean="0"/>
                        <a:t>Total </a:t>
                      </a:r>
                      <a:r>
                        <a:rPr lang="it-IT" sz="1050" dirty="0" err="1" smtClean="0"/>
                        <a:t>loss</a:t>
                      </a:r>
                      <a:r>
                        <a:rPr lang="it-IT" sz="1050" dirty="0" smtClean="0"/>
                        <a:t> [J/m]</a:t>
                      </a:r>
                      <a:endParaRPr lang="en-US" sz="105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1446.6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819.6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665.9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 smtClean="0"/>
                        <a:t>713.9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5621533"/>
                  </a:ext>
                </a:extLst>
              </a:tr>
              <a:tr h="25475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dirty="0" smtClean="0"/>
                        <a:t>Total </a:t>
                      </a:r>
                      <a:r>
                        <a:rPr lang="it-IT" sz="1050" dirty="0" err="1" smtClean="0"/>
                        <a:t>loss</a:t>
                      </a:r>
                      <a:r>
                        <a:rPr lang="it-IT" sz="1050" dirty="0" smtClean="0"/>
                        <a:t> [W]</a:t>
                      </a:r>
                      <a:endParaRPr lang="en-US" sz="105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dirty="0" smtClean="0"/>
                        <a:t>1302.1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smtClean="0"/>
                        <a:t>737.7</a:t>
                      </a:r>
                      <a:endParaRPr lang="it-IT" sz="11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 smtClean="0"/>
                        <a:t>599.4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 b="0" dirty="0" smtClean="0"/>
                        <a:t>642.6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1441013"/>
                  </a:ext>
                </a:extLst>
              </a:tr>
            </a:tbl>
          </a:graphicData>
        </a:graphic>
      </p:graphicFrame>
      <p:sp>
        <p:nvSpPr>
          <p:cNvPr id="17" name="Rettangolo 16"/>
          <p:cNvSpPr>
            <a:spLocks/>
          </p:cNvSpPr>
          <p:nvPr/>
        </p:nvSpPr>
        <p:spPr>
          <a:xfrm>
            <a:off x="2141199" y="889641"/>
            <a:ext cx="547200" cy="3276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5"/>
          <a:srcRect l="-158" t="1786" r="1121" b="1170"/>
          <a:stretch/>
        </p:blipFill>
        <p:spPr>
          <a:xfrm>
            <a:off x="773269" y="1214323"/>
            <a:ext cx="1798659" cy="784421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6868659" y="2867285"/>
            <a:ext cx="286830" cy="159922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8400" y="858087"/>
            <a:ext cx="2695830" cy="1873962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2999389" y="889641"/>
            <a:ext cx="9776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dirty="0" smtClean="0">
                <a:solidFill>
                  <a:srgbClr val="92D050"/>
                </a:solidFill>
              </a:rPr>
              <a:t>Plasma </a:t>
            </a:r>
            <a:r>
              <a:rPr lang="it-IT" sz="800" dirty="0" err="1" smtClean="0">
                <a:solidFill>
                  <a:srgbClr val="92D050"/>
                </a:solidFill>
              </a:rPr>
              <a:t>initiation</a:t>
            </a:r>
            <a:endParaRPr lang="it-IT" sz="800" dirty="0" smtClean="0">
              <a:solidFill>
                <a:srgbClr val="92D050"/>
              </a:solidFill>
            </a:endParaRPr>
          </a:p>
          <a:p>
            <a:pPr algn="ctr"/>
            <a:r>
              <a:rPr lang="it-IT" sz="800" dirty="0" smtClean="0">
                <a:solidFill>
                  <a:srgbClr val="92D050"/>
                </a:solidFill>
              </a:rPr>
              <a:t>(breakdown)</a:t>
            </a:r>
          </a:p>
        </p:txBody>
      </p:sp>
    </p:spTree>
    <p:extLst>
      <p:ext uri="{BB962C8B-B14F-4D97-AF65-F5344CB8AC3E}">
        <p14:creationId xmlns:p14="http://schemas.microsoft.com/office/powerpoint/2010/main" val="6875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285492" y="808427"/>
            <a:ext cx="8213931" cy="302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it-IT" sz="1600" dirty="0" smtClean="0"/>
              <a:t>The </a:t>
            </a:r>
            <a:r>
              <a:rPr lang="it-IT" sz="1600" dirty="0" err="1" smtClean="0">
                <a:solidFill>
                  <a:srgbClr val="250CEC"/>
                </a:solidFill>
              </a:rPr>
              <a:t>qualification</a:t>
            </a:r>
            <a:r>
              <a:rPr lang="it-IT" sz="1600" dirty="0" smtClean="0">
                <a:solidFill>
                  <a:srgbClr val="250CEC"/>
                </a:solidFill>
              </a:rPr>
              <a:t> </a:t>
            </a:r>
            <a:r>
              <a:rPr lang="it-IT" sz="1600" dirty="0" err="1" smtClean="0">
                <a:solidFill>
                  <a:srgbClr val="250CEC"/>
                </a:solidFill>
              </a:rPr>
              <a:t>phase</a:t>
            </a:r>
            <a:r>
              <a:rPr lang="it-IT" sz="1600" dirty="0" smtClean="0">
                <a:solidFill>
                  <a:srgbClr val="250CEC"/>
                </a:solidFill>
              </a:rPr>
              <a:t> </a:t>
            </a:r>
            <a:r>
              <a:rPr lang="it-IT" sz="1600" dirty="0" smtClean="0"/>
              <a:t>of the DTT CICC </a:t>
            </a:r>
            <a:r>
              <a:rPr lang="it-IT" sz="1600" dirty="0" err="1" smtClean="0"/>
              <a:t>procurements</a:t>
            </a:r>
            <a:r>
              <a:rPr lang="it-IT" sz="1600" dirty="0" smtClean="0"/>
              <a:t> </a:t>
            </a:r>
            <a:r>
              <a:rPr lang="it-IT" sz="1600" dirty="0" err="1" smtClean="0"/>
              <a:t>will</a:t>
            </a:r>
            <a:r>
              <a:rPr lang="it-IT" sz="1600" dirty="0" smtClean="0"/>
              <a:t> </a:t>
            </a:r>
            <a:r>
              <a:rPr lang="it-IT" sz="1600" dirty="0" err="1" smtClean="0"/>
              <a:t>provide</a:t>
            </a:r>
            <a:r>
              <a:rPr lang="it-IT" sz="1600" dirty="0" smtClean="0"/>
              <a:t> the information for the </a:t>
            </a:r>
            <a:r>
              <a:rPr lang="it-IT" sz="1600" dirty="0" err="1" smtClean="0"/>
              <a:t>final</a:t>
            </a:r>
            <a:r>
              <a:rPr lang="it-IT" sz="1600" dirty="0" smtClean="0"/>
              <a:t> </a:t>
            </a:r>
            <a:r>
              <a:rPr lang="it-IT" sz="1600" dirty="0" err="1" smtClean="0"/>
              <a:t>choice</a:t>
            </a:r>
            <a:r>
              <a:rPr lang="it-IT" sz="1600" dirty="0" smtClean="0"/>
              <a:t> of the 7 </a:t>
            </a:r>
            <a:r>
              <a:rPr lang="it-IT" sz="1600" dirty="0" err="1" smtClean="0"/>
              <a:t>cable</a:t>
            </a:r>
            <a:r>
              <a:rPr lang="it-IT" sz="1600" dirty="0" smtClean="0"/>
              <a:t> layouts</a:t>
            </a:r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it-IT" sz="1400" dirty="0" smtClean="0"/>
              <a:t>Twist </a:t>
            </a:r>
            <a:r>
              <a:rPr lang="it-IT" sz="1400" dirty="0" err="1" smtClean="0"/>
              <a:t>pitch</a:t>
            </a:r>
            <a:r>
              <a:rPr lang="it-IT" sz="1400" dirty="0" smtClean="0"/>
              <a:t> </a:t>
            </a:r>
            <a:r>
              <a:rPr lang="it-IT" sz="1400" dirty="0" err="1" smtClean="0"/>
              <a:t>cabling</a:t>
            </a:r>
            <a:r>
              <a:rPr lang="it-IT" sz="1400" dirty="0" smtClean="0"/>
              <a:t> </a:t>
            </a:r>
            <a:r>
              <a:rPr lang="it-IT" sz="1400" dirty="0" err="1" smtClean="0"/>
              <a:t>sequence</a:t>
            </a:r>
            <a:r>
              <a:rPr lang="it-IT" sz="1400" dirty="0" smtClean="0"/>
              <a:t>; </a:t>
            </a:r>
            <a:r>
              <a:rPr lang="it-IT" sz="1400" i="1" dirty="0" err="1" smtClean="0"/>
              <a:t>e</a:t>
            </a:r>
            <a:r>
              <a:rPr lang="it-IT" sz="1400" dirty="0" err="1" smtClean="0"/>
              <a:t>.</a:t>
            </a:r>
            <a:r>
              <a:rPr lang="it-IT" sz="1400" i="1" dirty="0" err="1" smtClean="0"/>
              <a:t>m</a:t>
            </a:r>
            <a:r>
              <a:rPr lang="it-IT" sz="1400" dirty="0" smtClean="0"/>
              <a:t>. </a:t>
            </a:r>
            <a:r>
              <a:rPr lang="it-IT" sz="1400" dirty="0" err="1" smtClean="0"/>
              <a:t>cyclic</a:t>
            </a:r>
            <a:r>
              <a:rPr lang="it-IT" sz="1400" dirty="0" smtClean="0"/>
              <a:t> </a:t>
            </a:r>
            <a:r>
              <a:rPr lang="it-IT" sz="1400" dirty="0" err="1" smtClean="0"/>
              <a:t>loading</a:t>
            </a:r>
            <a:r>
              <a:rPr lang="it-IT" sz="1400" dirty="0" smtClean="0"/>
              <a:t>; </a:t>
            </a:r>
            <a:r>
              <a:rPr lang="it-IT" sz="1400" i="1" dirty="0" err="1" smtClean="0">
                <a:latin typeface="Symbol" panose="05050102010706020507" pitchFamily="18" charset="2"/>
              </a:rPr>
              <a:t>e</a:t>
            </a:r>
            <a:r>
              <a:rPr lang="it-IT" sz="1400" i="1" baseline="-25000" dirty="0" err="1" smtClean="0">
                <a:latin typeface="+mj-lt"/>
              </a:rPr>
              <a:t>eff</a:t>
            </a:r>
            <a:endParaRPr lang="it-IT" sz="1400" i="1" baseline="-25000" dirty="0" smtClean="0">
              <a:latin typeface="+mj-lt"/>
            </a:endParaRPr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it-IT" sz="1400" dirty="0" err="1" smtClean="0">
                <a:solidFill>
                  <a:srgbClr val="250CEC"/>
                </a:solidFill>
              </a:rPr>
              <a:t>Coupling</a:t>
            </a:r>
            <a:r>
              <a:rPr lang="it-IT" sz="1400" dirty="0" smtClean="0">
                <a:solidFill>
                  <a:srgbClr val="250CEC"/>
                </a:solidFill>
              </a:rPr>
              <a:t> time </a:t>
            </a:r>
            <a:r>
              <a:rPr lang="it-IT" sz="1400" dirty="0" err="1" smtClean="0">
                <a:solidFill>
                  <a:srgbClr val="250CEC"/>
                </a:solidFill>
              </a:rPr>
              <a:t>constant</a:t>
            </a:r>
            <a:r>
              <a:rPr lang="it-IT" sz="1400" dirty="0" smtClean="0">
                <a:solidFill>
                  <a:srgbClr val="250CEC"/>
                </a:solidFill>
              </a:rPr>
              <a:t> </a:t>
            </a:r>
            <a:r>
              <a:rPr lang="it-IT" sz="1400" i="1" dirty="0" smtClean="0">
                <a:solidFill>
                  <a:srgbClr val="250CEC"/>
                </a:solidFill>
              </a:rPr>
              <a:t>n</a:t>
            </a:r>
            <a:r>
              <a:rPr lang="it-IT" sz="1400" i="1" dirty="0" smtClean="0">
                <a:solidFill>
                  <a:srgbClr val="250CEC"/>
                </a:solidFill>
                <a:latin typeface="Symbol" panose="05050102010706020507" pitchFamily="18" charset="2"/>
              </a:rPr>
              <a:t>t</a:t>
            </a:r>
            <a:endParaRPr lang="it-IT" sz="1400" dirty="0" smtClean="0">
              <a:solidFill>
                <a:srgbClr val="250CEC"/>
              </a:solidFill>
            </a:endParaRPr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it-IT" sz="1400" dirty="0" smtClean="0"/>
              <a:t>Pressure </a:t>
            </a:r>
            <a:r>
              <a:rPr lang="it-IT" sz="1400" dirty="0" err="1" smtClean="0"/>
              <a:t>drop</a:t>
            </a:r>
            <a:r>
              <a:rPr lang="it-IT" sz="1400" dirty="0" smtClean="0"/>
              <a:t>, </a:t>
            </a:r>
            <a:r>
              <a:rPr lang="it-IT" sz="1400" i="1" dirty="0" smtClean="0"/>
              <a:t>MQE</a:t>
            </a:r>
            <a:r>
              <a:rPr lang="it-IT" sz="1400" dirty="0" smtClean="0"/>
              <a:t> </a:t>
            </a:r>
            <a:r>
              <a:rPr lang="it-IT" sz="1400" dirty="0" err="1" smtClean="0"/>
              <a:t>tests</a:t>
            </a:r>
            <a:r>
              <a:rPr lang="it-IT" sz="1400" dirty="0" smtClean="0"/>
              <a:t> and </a:t>
            </a:r>
            <a:r>
              <a:rPr lang="it-IT" sz="1400" i="1" dirty="0" err="1" smtClean="0"/>
              <a:t>T</a:t>
            </a:r>
            <a:r>
              <a:rPr lang="it-IT" sz="1400" i="1" baseline="-25000" dirty="0" err="1" smtClean="0"/>
              <a:t>cs</a:t>
            </a:r>
            <a:r>
              <a:rPr lang="it-IT" sz="1600" dirty="0"/>
              <a:t>	</a:t>
            </a:r>
            <a:endParaRPr lang="it-IT" sz="1600" dirty="0" smtClean="0"/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endParaRPr lang="it-IT" sz="700" dirty="0"/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it-IT" sz="1600" dirty="0" smtClean="0"/>
              <a:t>The </a:t>
            </a:r>
            <a:r>
              <a:rPr lang="it-IT" sz="1600" dirty="0" err="1" smtClean="0"/>
              <a:t>outcome</a:t>
            </a:r>
            <a:r>
              <a:rPr lang="it-IT" sz="1600" dirty="0" smtClean="0"/>
              <a:t> </a:t>
            </a:r>
            <a:r>
              <a:rPr lang="it-IT" sz="1600" dirty="0" err="1" smtClean="0"/>
              <a:t>will</a:t>
            </a:r>
            <a:r>
              <a:rPr lang="it-IT" sz="1600" dirty="0" smtClean="0"/>
              <a:t> </a:t>
            </a:r>
            <a:r>
              <a:rPr lang="it-IT" sz="1600" dirty="0" err="1" smtClean="0"/>
              <a:t>constitute</a:t>
            </a:r>
            <a:r>
              <a:rPr lang="it-IT" sz="1600" dirty="0" smtClean="0"/>
              <a:t> a test bed for model </a:t>
            </a:r>
            <a:r>
              <a:rPr lang="it-IT" sz="1600" dirty="0" err="1" smtClean="0"/>
              <a:t>validation</a:t>
            </a:r>
            <a:endParaRPr lang="it-IT" sz="1600" dirty="0" smtClean="0"/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it-IT" sz="1400" dirty="0" err="1" smtClean="0"/>
              <a:t>Analytical</a:t>
            </a:r>
            <a:r>
              <a:rPr lang="it-IT" sz="1400" dirty="0" smtClean="0"/>
              <a:t> model - </a:t>
            </a:r>
            <a:r>
              <a:rPr lang="it-IT" sz="1400" dirty="0" err="1" smtClean="0"/>
              <a:t>Unipolar</a:t>
            </a:r>
            <a:r>
              <a:rPr lang="it-IT" sz="1400" dirty="0" smtClean="0"/>
              <a:t> </a:t>
            </a:r>
            <a:r>
              <a:rPr lang="it-IT" sz="1400" dirty="0" err="1" smtClean="0"/>
              <a:t>trapezoidal</a:t>
            </a:r>
            <a:r>
              <a:rPr lang="it-IT" sz="1400" dirty="0" smtClean="0"/>
              <a:t> </a:t>
            </a:r>
            <a:r>
              <a:rPr lang="it-IT" sz="1400" dirty="0" err="1" smtClean="0"/>
              <a:t>pulses</a:t>
            </a:r>
            <a:r>
              <a:rPr lang="it-IT" sz="1200" dirty="0"/>
              <a:t>	</a:t>
            </a:r>
            <a:r>
              <a:rPr lang="it-IT" sz="1200" dirty="0" smtClean="0"/>
              <a:t>(</a:t>
            </a:r>
            <a:r>
              <a:rPr lang="it-IT" sz="1200" i="1" dirty="0" smtClean="0">
                <a:latin typeface="Symbol" panose="05050102010706020507" pitchFamily="18" charset="2"/>
              </a:rPr>
              <a:t>D</a:t>
            </a:r>
            <a:r>
              <a:rPr lang="it-IT" sz="1200" i="1" dirty="0" smtClean="0"/>
              <a:t>B</a:t>
            </a:r>
            <a:r>
              <a:rPr lang="it-IT" sz="1200" dirty="0" smtClean="0"/>
              <a:t> = 0.3 T; </a:t>
            </a:r>
            <a:r>
              <a:rPr lang="it-IT" sz="1200" i="1" dirty="0" smtClean="0"/>
              <a:t>t</a:t>
            </a:r>
            <a:r>
              <a:rPr lang="it-IT" sz="1200" i="1" baseline="-25000" dirty="0" smtClean="0"/>
              <a:t>0</a:t>
            </a:r>
            <a:r>
              <a:rPr lang="it-IT" sz="1200" dirty="0" smtClean="0"/>
              <a:t> = 0.1 to 4 s)</a:t>
            </a:r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it-IT" sz="1400" dirty="0" err="1" smtClean="0"/>
              <a:t>Numerical</a:t>
            </a:r>
            <a:r>
              <a:rPr lang="it-IT" sz="1400" dirty="0" smtClean="0"/>
              <a:t> model - </a:t>
            </a:r>
            <a:r>
              <a:rPr lang="it-IT" sz="1400" dirty="0" err="1" smtClean="0"/>
              <a:t>Sinusoidal</a:t>
            </a:r>
            <a:r>
              <a:rPr lang="it-IT" sz="1400" dirty="0" smtClean="0"/>
              <a:t> </a:t>
            </a:r>
            <a:r>
              <a:rPr lang="it-IT" sz="1400" dirty="0" err="1" smtClean="0"/>
              <a:t>pulsing</a:t>
            </a:r>
            <a:r>
              <a:rPr lang="it-IT" sz="1400" dirty="0" smtClean="0"/>
              <a:t>		</a:t>
            </a:r>
            <a:r>
              <a:rPr lang="it-IT" sz="1200" dirty="0" smtClean="0"/>
              <a:t>(128 </a:t>
            </a:r>
            <a:r>
              <a:rPr lang="it-IT" sz="1200" dirty="0" err="1" smtClean="0"/>
              <a:t>ms</a:t>
            </a:r>
            <a:r>
              <a:rPr lang="it-IT" sz="1200" dirty="0" smtClean="0"/>
              <a:t>, 600 V </a:t>
            </a:r>
            <a:r>
              <a:rPr lang="it-IT" sz="1200" dirty="0" err="1" smtClean="0"/>
              <a:t>max</a:t>
            </a:r>
            <a:r>
              <a:rPr lang="it-IT" sz="1200" dirty="0" smtClean="0"/>
              <a:t>)</a:t>
            </a:r>
            <a:endParaRPr lang="it-IT" sz="1400" dirty="0" smtClean="0"/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endParaRPr lang="it-IT" sz="1050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434" y="2778044"/>
            <a:ext cx="2649947" cy="208046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414" y="177838"/>
            <a:ext cx="8229600" cy="400110"/>
          </a:xfrm>
        </p:spPr>
        <p:txBody>
          <a:bodyPr/>
          <a:lstStyle/>
          <a:p>
            <a:r>
              <a:rPr lang="it-IT" dirty="0" smtClean="0"/>
              <a:t>Future </a:t>
            </a:r>
            <a:r>
              <a:rPr lang="it-IT" dirty="0" err="1" smtClean="0"/>
              <a:t>Directions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25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3893380" y="1844728"/>
            <a:ext cx="2050525" cy="587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it-IT" sz="1200" dirty="0" smtClean="0">
                <a:solidFill>
                  <a:srgbClr val="1A089C"/>
                </a:solidFill>
              </a:rPr>
              <a:t>TF Sample manufacturing </a:t>
            </a:r>
            <a:r>
              <a:rPr lang="it-IT" sz="1200" dirty="0" err="1" smtClean="0">
                <a:solidFill>
                  <a:srgbClr val="1A089C"/>
                </a:solidFill>
              </a:rPr>
              <a:t>scheduled</a:t>
            </a:r>
            <a:r>
              <a:rPr lang="it-IT" sz="1200" dirty="0" smtClean="0">
                <a:solidFill>
                  <a:srgbClr val="1A089C"/>
                </a:solidFill>
              </a:rPr>
              <a:t> </a:t>
            </a:r>
            <a:r>
              <a:rPr lang="it-IT" sz="1200" dirty="0">
                <a:solidFill>
                  <a:srgbClr val="1A089C"/>
                </a:solidFill>
              </a:rPr>
              <a:t>Nov. 2021</a:t>
            </a:r>
            <a:endParaRPr lang="it-IT" sz="1400" dirty="0">
              <a:solidFill>
                <a:srgbClr val="1A089C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625" y="1184224"/>
            <a:ext cx="2808185" cy="161354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9" t="3646" r="2126" b="1384"/>
          <a:stretch/>
        </p:blipFill>
        <p:spPr>
          <a:xfrm>
            <a:off x="7937671" y="3276957"/>
            <a:ext cx="749129" cy="689463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7355891" y="3979033"/>
            <a:ext cx="19044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C00000"/>
                </a:solidFill>
              </a:rPr>
              <a:t>Courtesy of M. Breschi and L. Cavallucci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57257" y="3692350"/>
            <a:ext cx="6140895" cy="93358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it-IT" sz="1600" dirty="0" smtClean="0"/>
              <a:t>AC </a:t>
            </a:r>
            <a:r>
              <a:rPr lang="it-IT" sz="1600" dirty="0" err="1" smtClean="0"/>
              <a:t>loss</a:t>
            </a:r>
            <a:r>
              <a:rPr lang="it-IT" sz="1600" dirty="0" smtClean="0"/>
              <a:t> model </a:t>
            </a:r>
            <a:r>
              <a:rPr lang="it-IT" sz="1600" dirty="0" err="1" smtClean="0"/>
              <a:t>as</a:t>
            </a:r>
            <a:r>
              <a:rPr lang="it-IT" sz="1600" dirty="0" smtClean="0"/>
              <a:t> input </a:t>
            </a:r>
            <a:r>
              <a:rPr lang="it-IT" sz="1600" dirty="0" err="1" smtClean="0"/>
              <a:t>tool</a:t>
            </a:r>
            <a:r>
              <a:rPr lang="it-IT" sz="1600" dirty="0" smtClean="0"/>
              <a:t> for </a:t>
            </a:r>
            <a:r>
              <a:rPr lang="it-IT" sz="1600" dirty="0" err="1" smtClean="0"/>
              <a:t>thermo-hydraulic</a:t>
            </a:r>
            <a:r>
              <a:rPr lang="it-IT" sz="1600" dirty="0" smtClean="0"/>
              <a:t> </a:t>
            </a:r>
            <a:r>
              <a:rPr lang="it-IT" sz="1600" dirty="0" err="1" smtClean="0"/>
              <a:t>analyses</a:t>
            </a:r>
            <a:r>
              <a:rPr lang="it-IT" sz="1600" dirty="0" smtClean="0"/>
              <a:t> (</a:t>
            </a:r>
            <a:r>
              <a:rPr lang="it-IT" sz="1600" dirty="0" err="1" smtClean="0"/>
              <a:t>PoliTo</a:t>
            </a:r>
            <a:r>
              <a:rPr lang="it-IT" sz="1600" dirty="0"/>
              <a:t>)</a:t>
            </a:r>
            <a:endParaRPr lang="it-IT" sz="1600" dirty="0" smtClean="0"/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it-IT" sz="1600" dirty="0" smtClean="0"/>
              <a:t>THELMA </a:t>
            </a:r>
            <a:r>
              <a:rPr lang="it-IT" sz="1600" dirty="0" err="1" smtClean="0"/>
              <a:t>numerical</a:t>
            </a:r>
            <a:r>
              <a:rPr lang="it-IT" sz="1600" dirty="0" smtClean="0"/>
              <a:t> model </a:t>
            </a:r>
            <a:r>
              <a:rPr lang="it-IT" sz="1600" dirty="0" err="1" smtClean="0"/>
              <a:t>based</a:t>
            </a:r>
            <a:r>
              <a:rPr lang="it-IT" sz="1600" dirty="0" smtClean="0"/>
              <a:t> on </a:t>
            </a:r>
            <a:r>
              <a:rPr lang="it-IT" sz="1600" dirty="0" smtClean="0">
                <a:latin typeface="Symbol" panose="05050102010706020507" pitchFamily="18" charset="2"/>
              </a:rPr>
              <a:t>s</a:t>
            </a:r>
            <a:r>
              <a:rPr lang="it-IT" sz="1600" dirty="0" smtClean="0">
                <a:latin typeface="+mj-lt"/>
              </a:rPr>
              <a:t>[S/m</a:t>
            </a:r>
            <a:r>
              <a:rPr lang="it-IT" sz="1600" baseline="30000" dirty="0" smtClean="0">
                <a:latin typeface="+mj-lt"/>
              </a:rPr>
              <a:t>2</a:t>
            </a:r>
            <a:r>
              <a:rPr lang="it-IT" sz="1600" dirty="0" smtClean="0">
                <a:latin typeface="+mj-lt"/>
              </a:rPr>
              <a:t>] </a:t>
            </a:r>
            <a:r>
              <a:rPr lang="it-IT" sz="1600" dirty="0" err="1" smtClean="0"/>
              <a:t>between</a:t>
            </a:r>
            <a:r>
              <a:rPr lang="it-IT" sz="1600" dirty="0" smtClean="0"/>
              <a:t> </a:t>
            </a:r>
            <a:r>
              <a:rPr lang="it-IT" sz="1600" dirty="0" err="1" smtClean="0"/>
              <a:t>cable</a:t>
            </a:r>
            <a:r>
              <a:rPr lang="it-IT" sz="1600" dirty="0" smtClean="0"/>
              <a:t> </a:t>
            </a:r>
            <a:r>
              <a:rPr lang="it-IT" sz="1600" dirty="0" err="1" smtClean="0"/>
              <a:t>elements</a:t>
            </a:r>
            <a:r>
              <a:rPr lang="it-IT" sz="1600" dirty="0" smtClean="0"/>
              <a:t> - on </a:t>
            </a:r>
            <a:r>
              <a:rPr lang="it-IT" sz="1600" dirty="0" err="1" smtClean="0"/>
              <a:t>going</a:t>
            </a:r>
            <a:r>
              <a:rPr lang="it-IT" sz="1600" dirty="0" smtClean="0"/>
              <a:t> </a:t>
            </a:r>
            <a:r>
              <a:rPr lang="it-IT" sz="1600" dirty="0" err="1" smtClean="0"/>
              <a:t>activity</a:t>
            </a:r>
            <a:r>
              <a:rPr lang="it-IT" sz="1600" dirty="0" smtClean="0"/>
              <a:t> (</a:t>
            </a:r>
            <a:r>
              <a:rPr lang="it-IT" sz="1600" dirty="0" err="1" smtClean="0"/>
              <a:t>UniBo</a:t>
            </a:r>
            <a:r>
              <a:rPr lang="it-IT" sz="1600" dirty="0" smtClean="0"/>
              <a:t>)</a:t>
            </a:r>
            <a:endParaRPr lang="en-US" sz="1600" i="1" baseline="-2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6376122" y="1600808"/>
            <a:ext cx="46519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00" dirty="0" smtClean="0"/>
              <a:t>420/180</a:t>
            </a:r>
            <a:endParaRPr lang="en-US" sz="600" dirty="0"/>
          </a:p>
        </p:txBody>
      </p:sp>
      <p:sp>
        <p:nvSpPr>
          <p:cNvPr id="18" name="Rettangolo 17"/>
          <p:cNvSpPr/>
          <p:nvPr/>
        </p:nvSpPr>
        <p:spPr>
          <a:xfrm>
            <a:off x="7491648" y="1742769"/>
            <a:ext cx="46519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00" dirty="0" smtClean="0"/>
              <a:t>180/216</a:t>
            </a:r>
            <a:endParaRPr lang="en-US" sz="600" dirty="0"/>
          </a:p>
        </p:txBody>
      </p:sp>
      <p:sp>
        <p:nvSpPr>
          <p:cNvPr id="19" name="Rettangolo 18"/>
          <p:cNvSpPr/>
          <p:nvPr/>
        </p:nvSpPr>
        <p:spPr>
          <a:xfrm>
            <a:off x="8454204" y="1466755"/>
            <a:ext cx="465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00" dirty="0" smtClean="0"/>
              <a:t>162/324</a:t>
            </a:r>
          </a:p>
          <a:p>
            <a:endParaRPr lang="it-IT" sz="600" dirty="0"/>
          </a:p>
          <a:p>
            <a:endParaRPr lang="it-IT" sz="600" dirty="0" smtClean="0"/>
          </a:p>
          <a:p>
            <a:r>
              <a:rPr lang="it-IT" sz="600" dirty="0" smtClean="0"/>
              <a:t>324/162</a:t>
            </a:r>
            <a:endParaRPr lang="en-US" sz="600" dirty="0"/>
          </a:p>
        </p:txBody>
      </p:sp>
      <p:sp>
        <p:nvSpPr>
          <p:cNvPr id="20" name="Rettangolo 19"/>
          <p:cNvSpPr/>
          <p:nvPr/>
        </p:nvSpPr>
        <p:spPr>
          <a:xfrm>
            <a:off x="6438834" y="2507039"/>
            <a:ext cx="37863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00" dirty="0" smtClean="0"/>
              <a:t>810/0</a:t>
            </a:r>
            <a:endParaRPr lang="en-US" sz="600" dirty="0"/>
          </a:p>
        </p:txBody>
      </p:sp>
      <p:sp>
        <p:nvSpPr>
          <p:cNvPr id="22" name="Rettangolo 21"/>
          <p:cNvSpPr/>
          <p:nvPr/>
        </p:nvSpPr>
        <p:spPr>
          <a:xfrm>
            <a:off x="7442977" y="2507039"/>
            <a:ext cx="46519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00" dirty="0" smtClean="0"/>
              <a:t>300/159</a:t>
            </a:r>
            <a:endParaRPr lang="en-US" sz="600" dirty="0"/>
          </a:p>
        </p:txBody>
      </p:sp>
      <p:sp>
        <p:nvSpPr>
          <p:cNvPr id="23" name="Rettangolo 22"/>
          <p:cNvSpPr/>
          <p:nvPr/>
        </p:nvSpPr>
        <p:spPr>
          <a:xfrm>
            <a:off x="8403097" y="2507039"/>
            <a:ext cx="46519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00" dirty="0" smtClean="0"/>
              <a:t>180/213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7682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Conclusion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26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317467" y="1038618"/>
            <a:ext cx="857426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Proposed a novel model for the calculation of AC losses due to fast varying fields</a:t>
            </a:r>
          </a:p>
          <a:p>
            <a:pPr marL="742950" lvl="1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it-IT" sz="1400" dirty="0" err="1" smtClean="0"/>
              <a:t>Analytical</a:t>
            </a:r>
            <a:r>
              <a:rPr lang="it-IT" sz="1400" dirty="0" smtClean="0"/>
              <a:t> </a:t>
            </a:r>
            <a:r>
              <a:rPr lang="it-IT" sz="1400" dirty="0" err="1" smtClean="0"/>
              <a:t>solution</a:t>
            </a:r>
            <a:r>
              <a:rPr lang="it-IT" sz="1400" dirty="0" smtClean="0"/>
              <a:t> of the </a:t>
            </a:r>
            <a:r>
              <a:rPr lang="it-IT" sz="1400" dirty="0" err="1" smtClean="0"/>
              <a:t>Osagawara</a:t>
            </a:r>
            <a:r>
              <a:rPr lang="it-IT" sz="1400" dirty="0" smtClean="0"/>
              <a:t> </a:t>
            </a:r>
            <a:r>
              <a:rPr lang="it-IT" sz="1400" dirty="0" err="1" smtClean="0"/>
              <a:t>equation</a:t>
            </a:r>
            <a:endParaRPr lang="en-US" sz="1400" dirty="0" smtClean="0"/>
          </a:p>
          <a:p>
            <a:pPr marL="742950" lvl="1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400" dirty="0" smtClean="0"/>
              <a:t>Coupling, magnetization, and dynamic resistance</a:t>
            </a:r>
            <a:endParaRPr lang="it-IT" dirty="0" smtClean="0"/>
          </a:p>
          <a:p>
            <a:pPr marL="171450" indent="-1714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it-IT" dirty="0" smtClean="0"/>
              <a:t>Model </a:t>
            </a:r>
            <a:r>
              <a:rPr lang="it-IT" dirty="0" err="1" smtClean="0"/>
              <a:t>applied</a:t>
            </a:r>
            <a:r>
              <a:rPr lang="it-IT" dirty="0" smtClean="0"/>
              <a:t> to a Central </a:t>
            </a:r>
            <a:r>
              <a:rPr lang="it-IT" dirty="0" err="1" smtClean="0"/>
              <a:t>Solenoid</a:t>
            </a:r>
            <a:r>
              <a:rPr lang="it-IT" dirty="0" smtClean="0"/>
              <a:t> </a:t>
            </a:r>
            <a:r>
              <a:rPr lang="it-IT" dirty="0" err="1" smtClean="0"/>
              <a:t>module</a:t>
            </a:r>
            <a:r>
              <a:rPr lang="it-IT" dirty="0" smtClean="0"/>
              <a:t> of a </a:t>
            </a:r>
            <a:r>
              <a:rPr lang="it-IT" dirty="0" err="1" smtClean="0"/>
              <a:t>Tokamak</a:t>
            </a:r>
            <a:r>
              <a:rPr lang="it-IT" dirty="0" smtClean="0"/>
              <a:t> </a:t>
            </a:r>
            <a:r>
              <a:rPr lang="it-IT" dirty="0" err="1" smtClean="0"/>
              <a:t>device</a:t>
            </a:r>
            <a:r>
              <a:rPr lang="it-IT" dirty="0" smtClean="0"/>
              <a:t> (DTT):</a:t>
            </a:r>
          </a:p>
          <a:p>
            <a:pPr marL="742950" lvl="1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it-IT" sz="1400" dirty="0" err="1" smtClean="0"/>
              <a:t>Evaluated</a:t>
            </a:r>
            <a:r>
              <a:rPr lang="it-IT" sz="1400" dirty="0" smtClean="0"/>
              <a:t> AC </a:t>
            </a:r>
            <a:r>
              <a:rPr lang="it-IT" sz="1400" dirty="0" err="1" smtClean="0"/>
              <a:t>losses</a:t>
            </a:r>
            <a:r>
              <a:rPr lang="it-IT" sz="1400" dirty="0" smtClean="0"/>
              <a:t> on </a:t>
            </a:r>
            <a:r>
              <a:rPr lang="it-IT" sz="1400" dirty="0" err="1" smtClean="0"/>
              <a:t>central</a:t>
            </a:r>
            <a:r>
              <a:rPr lang="it-IT" sz="1400" dirty="0" smtClean="0"/>
              <a:t> turn </a:t>
            </a:r>
            <a:r>
              <a:rPr lang="it-IT" sz="1400" dirty="0" err="1" smtClean="0"/>
              <a:t>at</a:t>
            </a:r>
            <a:r>
              <a:rPr lang="it-IT" sz="1400" dirty="0" smtClean="0"/>
              <a:t> </a:t>
            </a:r>
            <a:r>
              <a:rPr lang="it-IT" sz="1400" dirty="0" err="1" smtClean="0"/>
              <a:t>peak</a:t>
            </a:r>
            <a:r>
              <a:rPr lang="it-IT" sz="1400" dirty="0" smtClean="0"/>
              <a:t> </a:t>
            </a:r>
            <a:r>
              <a:rPr lang="it-IT" sz="1400" dirty="0" err="1" smtClean="0"/>
              <a:t>field</a:t>
            </a:r>
            <a:endParaRPr lang="it-IT" sz="1400" dirty="0" smtClean="0"/>
          </a:p>
          <a:p>
            <a:pPr marL="742950" lvl="1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it-IT" sz="1400" dirty="0" err="1" smtClean="0"/>
              <a:t>Developed</a:t>
            </a:r>
            <a:r>
              <a:rPr lang="it-IT" sz="1400" dirty="0" smtClean="0"/>
              <a:t> 2D FE model with </a:t>
            </a:r>
            <a:r>
              <a:rPr lang="it-IT" sz="1400" dirty="0" err="1" smtClean="0"/>
              <a:t>variable</a:t>
            </a:r>
            <a:r>
              <a:rPr lang="it-IT" sz="1400" dirty="0" smtClean="0"/>
              <a:t> </a:t>
            </a:r>
            <a:r>
              <a:rPr lang="it-IT" sz="1400" i="1" dirty="0" smtClean="0"/>
              <a:t>n</a:t>
            </a:r>
            <a:r>
              <a:rPr lang="it-IT" sz="1400" i="1" dirty="0" smtClean="0">
                <a:latin typeface="Symbol" panose="05050102010706020507" pitchFamily="18" charset="2"/>
              </a:rPr>
              <a:t>t</a:t>
            </a:r>
            <a:endParaRPr lang="it-IT" sz="1400" i="1" dirty="0"/>
          </a:p>
          <a:p>
            <a:pPr marL="171450" indent="-1714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it-IT" dirty="0" smtClean="0"/>
              <a:t>Future </a:t>
            </a:r>
            <a:r>
              <a:rPr lang="it-IT" dirty="0" err="1" smtClean="0"/>
              <a:t>directions</a:t>
            </a:r>
            <a:r>
              <a:rPr lang="it-IT" dirty="0" smtClean="0"/>
              <a:t>: model </a:t>
            </a:r>
            <a:r>
              <a:rPr lang="it-IT" dirty="0" err="1" smtClean="0"/>
              <a:t>validation</a:t>
            </a:r>
            <a:endParaRPr lang="it-IT" dirty="0"/>
          </a:p>
          <a:p>
            <a:pPr marL="628650" lvl="1" indent="-1714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it-IT" sz="1400" dirty="0" smtClean="0"/>
              <a:t>SULTAN </a:t>
            </a:r>
            <a:r>
              <a:rPr lang="it-IT" sz="1400" dirty="0" err="1" smtClean="0"/>
              <a:t>tests</a:t>
            </a:r>
            <a:r>
              <a:rPr lang="it-IT" sz="1400" dirty="0" smtClean="0"/>
              <a:t> with </a:t>
            </a:r>
            <a:r>
              <a:rPr lang="it-IT" sz="1400" dirty="0" err="1" smtClean="0"/>
              <a:t>trapezoidal</a:t>
            </a:r>
            <a:r>
              <a:rPr lang="it-IT" sz="1400" dirty="0" smtClean="0"/>
              <a:t> </a:t>
            </a:r>
            <a:r>
              <a:rPr lang="it-IT" sz="1400" dirty="0" err="1" smtClean="0"/>
              <a:t>ramps</a:t>
            </a:r>
            <a:endParaRPr lang="it-IT" sz="1400" dirty="0" smtClean="0"/>
          </a:p>
          <a:p>
            <a:pPr marL="628650" lvl="1" indent="-1714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it-IT" sz="1400" dirty="0" smtClean="0"/>
              <a:t>Benchmark with </a:t>
            </a:r>
            <a:r>
              <a:rPr lang="it-IT" sz="1400" dirty="0" err="1" smtClean="0"/>
              <a:t>other</a:t>
            </a:r>
            <a:r>
              <a:rPr lang="it-IT" sz="1400" dirty="0" smtClean="0"/>
              <a:t> </a:t>
            </a:r>
            <a:r>
              <a:rPr lang="it-IT" sz="1400" dirty="0" err="1" smtClean="0"/>
              <a:t>approaches</a:t>
            </a:r>
            <a:r>
              <a:rPr lang="it-IT" sz="1400" dirty="0" smtClean="0"/>
              <a:t> (</a:t>
            </a:r>
            <a:r>
              <a:rPr lang="it-IT" sz="1400" dirty="0" err="1" smtClean="0"/>
              <a:t>UniBo</a:t>
            </a:r>
            <a:r>
              <a:rPr lang="it-IT" sz="1400" dirty="0" smtClean="0"/>
              <a:t>) </a:t>
            </a:r>
            <a:endParaRPr lang="it-IT" sz="1400" dirty="0"/>
          </a:p>
          <a:p>
            <a:pPr marL="628650" lvl="1" indent="-1714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it-IT" sz="1400" dirty="0" err="1" smtClean="0"/>
              <a:t>Other</a:t>
            </a:r>
            <a:r>
              <a:rPr lang="it-IT" sz="1400" dirty="0" smtClean="0"/>
              <a:t> off-</a:t>
            </a:r>
            <a:r>
              <a:rPr lang="it-IT" sz="1400" dirty="0" err="1" smtClean="0"/>
              <a:t>normal</a:t>
            </a:r>
            <a:r>
              <a:rPr lang="it-IT" sz="1400" dirty="0" smtClean="0"/>
              <a:t> scenario </a:t>
            </a:r>
            <a:r>
              <a:rPr lang="it-IT" sz="1400" dirty="0" err="1" smtClean="0"/>
              <a:t>still</a:t>
            </a:r>
            <a:r>
              <a:rPr lang="it-IT" sz="1400" dirty="0" smtClean="0"/>
              <a:t> to be </a:t>
            </a:r>
            <a:r>
              <a:rPr lang="it-IT" sz="1400" dirty="0" err="1" smtClean="0"/>
              <a:t>analyzed</a:t>
            </a:r>
            <a:r>
              <a:rPr lang="it-IT" sz="1400" dirty="0" smtClean="0"/>
              <a:t>, with special </a:t>
            </a:r>
            <a:r>
              <a:rPr lang="it-IT" sz="1400" dirty="0" err="1" smtClean="0"/>
              <a:t>reference</a:t>
            </a:r>
            <a:r>
              <a:rPr lang="it-IT" sz="1400" dirty="0" smtClean="0"/>
              <a:t> to </a:t>
            </a:r>
            <a:r>
              <a:rPr lang="it-IT" sz="1400" dirty="0" err="1" smtClean="0"/>
              <a:t>quench</a:t>
            </a:r>
            <a:r>
              <a:rPr lang="it-IT" sz="1400" dirty="0" smtClean="0"/>
              <a:t> and </a:t>
            </a:r>
            <a:r>
              <a:rPr lang="it-IT" sz="1400" dirty="0" err="1" smtClean="0"/>
              <a:t>disruptions</a:t>
            </a:r>
            <a:endParaRPr lang="it-IT" sz="1400" dirty="0" smtClean="0"/>
          </a:p>
        </p:txBody>
      </p:sp>
    </p:spTree>
    <p:extLst>
      <p:ext uri="{BB962C8B-B14F-4D97-AF65-F5344CB8AC3E}">
        <p14:creationId xmlns:p14="http://schemas.microsoft.com/office/powerpoint/2010/main" val="223546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2857328" y="1693963"/>
            <a:ext cx="3700296" cy="769441"/>
          </a:xfrm>
        </p:spPr>
        <p:txBody>
          <a:bodyPr/>
          <a:lstStyle/>
          <a:p>
            <a:r>
              <a:rPr lang="it-IT" dirty="0" smtClean="0"/>
              <a:t>Gianluca De Marzi </a:t>
            </a:r>
          </a:p>
          <a:p>
            <a:r>
              <a:rPr lang="it-IT" dirty="0" smtClean="0"/>
              <a:t>gianluca.demarzi@enea.it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35" y="426532"/>
            <a:ext cx="2907971" cy="89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1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Outline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3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793329" y="1294732"/>
            <a:ext cx="7760615" cy="2780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Introduction: fast transients in Tokamaks</a:t>
            </a:r>
          </a:p>
          <a:p>
            <a:pPr marL="171450" indent="-1714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New model for the calculation of AC losses due to fast varying fields</a:t>
            </a:r>
          </a:p>
          <a:p>
            <a:pPr marL="742950" lvl="1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it-IT" sz="1400" dirty="0" err="1" smtClean="0"/>
              <a:t>Analytical</a:t>
            </a:r>
            <a:r>
              <a:rPr lang="it-IT" sz="1400" dirty="0" smtClean="0"/>
              <a:t> </a:t>
            </a:r>
            <a:r>
              <a:rPr lang="it-IT" sz="1400" dirty="0" err="1" smtClean="0"/>
              <a:t>solution</a:t>
            </a:r>
            <a:r>
              <a:rPr lang="it-IT" sz="1400" dirty="0" smtClean="0"/>
              <a:t> of the </a:t>
            </a:r>
            <a:r>
              <a:rPr lang="it-IT" sz="1400" dirty="0" err="1" smtClean="0"/>
              <a:t>Osagawara</a:t>
            </a:r>
            <a:r>
              <a:rPr lang="it-IT" sz="1400" dirty="0" smtClean="0"/>
              <a:t> </a:t>
            </a:r>
            <a:r>
              <a:rPr lang="it-IT" sz="1400" dirty="0" err="1" smtClean="0"/>
              <a:t>equation</a:t>
            </a:r>
            <a:endParaRPr lang="en-US" sz="1400" dirty="0" smtClean="0"/>
          </a:p>
          <a:p>
            <a:pPr marL="742950" lvl="1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400" dirty="0" smtClean="0"/>
              <a:t>Coupling, magnetization, and dynamic resistance</a:t>
            </a:r>
            <a:endParaRPr lang="it-IT" dirty="0" smtClean="0"/>
          </a:p>
          <a:p>
            <a:pPr marL="171450" indent="-1714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it-IT" dirty="0" smtClean="0"/>
              <a:t>Model </a:t>
            </a:r>
            <a:r>
              <a:rPr lang="it-IT" dirty="0" err="1" smtClean="0"/>
              <a:t>application</a:t>
            </a:r>
            <a:r>
              <a:rPr lang="it-IT" dirty="0" smtClean="0"/>
              <a:t>: </a:t>
            </a:r>
            <a:r>
              <a:rPr lang="it-IT" dirty="0" err="1" smtClean="0"/>
              <a:t>ac</a:t>
            </a:r>
            <a:r>
              <a:rPr lang="it-IT" dirty="0" smtClean="0"/>
              <a:t> </a:t>
            </a:r>
            <a:r>
              <a:rPr lang="it-IT" dirty="0" err="1" smtClean="0"/>
              <a:t>losses</a:t>
            </a:r>
            <a:r>
              <a:rPr lang="it-IT" dirty="0" smtClean="0"/>
              <a:t> of a CS </a:t>
            </a:r>
            <a:r>
              <a:rPr lang="it-IT" dirty="0" err="1" smtClean="0"/>
              <a:t>module</a:t>
            </a:r>
            <a:r>
              <a:rPr lang="it-IT" dirty="0" smtClean="0"/>
              <a:t> of a </a:t>
            </a:r>
            <a:r>
              <a:rPr lang="it-IT" dirty="0" err="1" smtClean="0"/>
              <a:t>Tokamak</a:t>
            </a:r>
            <a:r>
              <a:rPr lang="it-IT" dirty="0" smtClean="0"/>
              <a:t> </a:t>
            </a:r>
            <a:r>
              <a:rPr lang="it-IT" dirty="0" err="1" smtClean="0"/>
              <a:t>device</a:t>
            </a:r>
            <a:r>
              <a:rPr lang="it-IT" dirty="0" smtClean="0"/>
              <a:t> (DTT):</a:t>
            </a:r>
          </a:p>
          <a:p>
            <a:pPr marL="742950" lvl="1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it-IT" sz="1400" dirty="0" err="1" smtClean="0"/>
              <a:t>Evaluated</a:t>
            </a:r>
            <a:r>
              <a:rPr lang="it-IT" sz="1400" dirty="0" smtClean="0"/>
              <a:t> AC </a:t>
            </a:r>
            <a:r>
              <a:rPr lang="it-IT" sz="1400" dirty="0" err="1" smtClean="0"/>
              <a:t>losses</a:t>
            </a:r>
            <a:r>
              <a:rPr lang="it-IT" sz="1400" dirty="0" smtClean="0"/>
              <a:t> on </a:t>
            </a:r>
            <a:r>
              <a:rPr lang="it-IT" sz="1400" dirty="0" err="1" smtClean="0"/>
              <a:t>central</a:t>
            </a:r>
            <a:r>
              <a:rPr lang="it-IT" sz="1400" dirty="0" smtClean="0"/>
              <a:t> turn </a:t>
            </a:r>
            <a:r>
              <a:rPr lang="it-IT" sz="1400" dirty="0" err="1" smtClean="0"/>
              <a:t>at</a:t>
            </a:r>
            <a:r>
              <a:rPr lang="it-IT" sz="1400" dirty="0" smtClean="0"/>
              <a:t> </a:t>
            </a:r>
            <a:r>
              <a:rPr lang="it-IT" sz="1400" dirty="0" err="1" smtClean="0"/>
              <a:t>peak</a:t>
            </a:r>
            <a:r>
              <a:rPr lang="it-IT" sz="1400" dirty="0" smtClean="0"/>
              <a:t> </a:t>
            </a:r>
            <a:r>
              <a:rPr lang="it-IT" sz="1400" dirty="0" err="1" smtClean="0"/>
              <a:t>field</a:t>
            </a:r>
            <a:endParaRPr lang="it-IT" sz="1400" dirty="0" smtClean="0"/>
          </a:p>
          <a:p>
            <a:pPr marL="742950" lvl="1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it-IT" sz="1400" dirty="0" err="1" smtClean="0"/>
              <a:t>Developed</a:t>
            </a:r>
            <a:r>
              <a:rPr lang="it-IT" sz="1400" dirty="0" smtClean="0"/>
              <a:t> 2D FE model with </a:t>
            </a:r>
            <a:r>
              <a:rPr lang="it-IT" sz="1400" dirty="0" err="1" smtClean="0"/>
              <a:t>variable</a:t>
            </a:r>
            <a:r>
              <a:rPr lang="it-IT" sz="1400" dirty="0" smtClean="0"/>
              <a:t> </a:t>
            </a:r>
            <a:r>
              <a:rPr lang="it-IT" sz="1400" i="1" dirty="0" smtClean="0"/>
              <a:t>n</a:t>
            </a:r>
            <a:r>
              <a:rPr lang="it-IT" sz="1400" i="1" dirty="0" smtClean="0">
                <a:latin typeface="Symbol" panose="05050102010706020507" pitchFamily="18" charset="2"/>
              </a:rPr>
              <a:t>t</a:t>
            </a:r>
            <a:endParaRPr lang="it-IT" sz="1400" i="1" dirty="0"/>
          </a:p>
          <a:p>
            <a:pPr marL="171450" indent="-171450" algn="just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it-IT" dirty="0" err="1" smtClean="0"/>
              <a:t>Conclusions</a:t>
            </a:r>
            <a:r>
              <a:rPr lang="it-IT" dirty="0" smtClean="0"/>
              <a:t> and future </a:t>
            </a:r>
            <a:r>
              <a:rPr lang="it-IT" dirty="0" err="1" smtClean="0"/>
              <a:t>directions</a:t>
            </a:r>
            <a:endParaRPr lang="it-IT" sz="1400" dirty="0" smtClean="0"/>
          </a:p>
        </p:txBody>
      </p:sp>
    </p:spTree>
    <p:extLst>
      <p:ext uri="{BB962C8B-B14F-4D97-AF65-F5344CB8AC3E}">
        <p14:creationId xmlns:p14="http://schemas.microsoft.com/office/powerpoint/2010/main" val="429494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Introduction</a:t>
            </a:r>
            <a:r>
              <a:rPr lang="it-IT" dirty="0" smtClean="0"/>
              <a:t> – Divertor </a:t>
            </a:r>
            <a:r>
              <a:rPr lang="it-IT" dirty="0" err="1" smtClean="0"/>
              <a:t>Tokamak</a:t>
            </a:r>
            <a:r>
              <a:rPr lang="it-IT" dirty="0" smtClean="0"/>
              <a:t> Test @ ENEA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4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77223" y="1008169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+mj-lt"/>
              </a:rPr>
              <a:t>18 TF coils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r>
              <a:rPr lang="en-US" sz="1600" b="1" dirty="0">
                <a:solidFill>
                  <a:srgbClr val="810000"/>
                </a:solidFill>
                <a:latin typeface="+mj-lt"/>
              </a:rPr>
              <a:t>Nb</a:t>
            </a:r>
            <a:r>
              <a:rPr lang="en-US" sz="1600" b="1" baseline="-25000" dirty="0">
                <a:solidFill>
                  <a:srgbClr val="810000"/>
                </a:solidFill>
                <a:latin typeface="+mj-lt"/>
              </a:rPr>
              <a:t>3</a:t>
            </a:r>
            <a:r>
              <a:rPr lang="en-US" sz="1600" b="1" dirty="0">
                <a:solidFill>
                  <a:srgbClr val="810000"/>
                </a:solidFill>
                <a:latin typeface="+mj-lt"/>
              </a:rPr>
              <a:t>Sn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CICC: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42.5 kA – 11.9 T</a:t>
            </a:r>
          </a:p>
          <a:p>
            <a:r>
              <a:rPr lang="en-US" sz="1600" dirty="0">
                <a:solidFill>
                  <a:srgbClr val="250CEC"/>
                </a:solidFill>
                <a:latin typeface="+mj-lt"/>
              </a:rPr>
              <a:t>providing </a:t>
            </a:r>
            <a:r>
              <a:rPr lang="en-US" sz="1600" b="1" dirty="0">
                <a:solidFill>
                  <a:srgbClr val="250CEC"/>
                </a:solidFill>
                <a:latin typeface="+mj-lt"/>
              </a:rPr>
              <a:t>6.0 T </a:t>
            </a:r>
            <a:r>
              <a:rPr lang="en-US" sz="1600" dirty="0">
                <a:solidFill>
                  <a:srgbClr val="250CEC"/>
                </a:solidFill>
                <a:latin typeface="+mj-lt"/>
              </a:rPr>
              <a:t>over plasma major radius</a:t>
            </a:r>
          </a:p>
          <a:p>
            <a:endParaRPr lang="en-US" sz="1600" b="1" dirty="0" smtClean="0">
              <a:solidFill>
                <a:srgbClr val="000000"/>
              </a:solidFill>
              <a:latin typeface="+mj-lt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6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CS modules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indipendently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fed):</a:t>
            </a:r>
          </a:p>
          <a:p>
            <a:r>
              <a:rPr lang="en-US" sz="1600" b="1" dirty="0">
                <a:solidFill>
                  <a:srgbClr val="810000"/>
                </a:solidFill>
                <a:latin typeface="+mj-lt"/>
              </a:rPr>
              <a:t>Nb</a:t>
            </a:r>
            <a:r>
              <a:rPr lang="en-US" sz="1600" b="1" baseline="-25000" dirty="0">
                <a:solidFill>
                  <a:srgbClr val="810000"/>
                </a:solidFill>
                <a:latin typeface="+mj-lt"/>
              </a:rPr>
              <a:t>3</a:t>
            </a:r>
            <a:r>
              <a:rPr lang="en-US" sz="1600" b="1" dirty="0">
                <a:solidFill>
                  <a:srgbClr val="810000"/>
                </a:solidFill>
                <a:latin typeface="+mj-lt"/>
              </a:rPr>
              <a:t>Sn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CICC: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31.3 kA – 13.6 T</a:t>
            </a:r>
          </a:p>
          <a:p>
            <a:r>
              <a:rPr lang="en-US" sz="1600" dirty="0">
                <a:solidFill>
                  <a:srgbClr val="250CEC"/>
                </a:solidFill>
                <a:latin typeface="+mj-lt"/>
              </a:rPr>
              <a:t>providing </a:t>
            </a:r>
            <a:r>
              <a:rPr lang="en-US" sz="1600" b="1" dirty="0">
                <a:solidFill>
                  <a:srgbClr val="250CEC"/>
                </a:solidFill>
                <a:latin typeface="+mj-lt"/>
              </a:rPr>
              <a:t>16.6 Weber </a:t>
            </a:r>
            <a:r>
              <a:rPr lang="en-US" sz="1600" dirty="0">
                <a:solidFill>
                  <a:srgbClr val="250CEC"/>
                </a:solidFill>
                <a:latin typeface="+mj-lt"/>
              </a:rPr>
              <a:t>magnetic flux for</a:t>
            </a:r>
          </a:p>
          <a:p>
            <a:r>
              <a:rPr lang="en-US" sz="1600" dirty="0">
                <a:solidFill>
                  <a:srgbClr val="250CEC"/>
                </a:solidFill>
                <a:latin typeface="+mj-lt"/>
              </a:rPr>
              <a:t>plasma initiation at breakdown</a:t>
            </a:r>
          </a:p>
          <a:p>
            <a:endParaRPr lang="en-US" sz="1600" b="1" dirty="0" smtClean="0">
              <a:solidFill>
                <a:srgbClr val="000000"/>
              </a:solidFill>
              <a:latin typeface="+mj-lt"/>
            </a:endParaRPr>
          </a:p>
          <a:p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6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PF coils:</a:t>
            </a:r>
          </a:p>
          <a:p>
            <a:r>
              <a:rPr lang="de-DE" sz="1600" b="1" dirty="0">
                <a:solidFill>
                  <a:srgbClr val="810000"/>
                </a:solidFill>
                <a:latin typeface="+mj-lt"/>
              </a:rPr>
              <a:t>Nb</a:t>
            </a:r>
            <a:r>
              <a:rPr lang="de-DE" sz="1600" b="1" baseline="-25000" dirty="0">
                <a:solidFill>
                  <a:srgbClr val="810000"/>
                </a:solidFill>
                <a:latin typeface="+mj-lt"/>
              </a:rPr>
              <a:t>3</a:t>
            </a:r>
            <a:r>
              <a:rPr lang="de-DE" sz="1600" b="1" dirty="0">
                <a:solidFill>
                  <a:srgbClr val="810000"/>
                </a:solidFill>
                <a:latin typeface="+mj-lt"/>
              </a:rPr>
              <a:t>Sn (PF1 &amp; PF6) </a:t>
            </a:r>
            <a:r>
              <a:rPr lang="de-DE" sz="1600" dirty="0">
                <a:solidFill>
                  <a:srgbClr val="000000"/>
                </a:solidFill>
                <a:latin typeface="+mj-lt"/>
              </a:rPr>
              <a:t>CICC: </a:t>
            </a:r>
            <a:r>
              <a:rPr lang="de-DE" sz="1600" b="1" dirty="0">
                <a:solidFill>
                  <a:srgbClr val="000000"/>
                </a:solidFill>
                <a:latin typeface="+mj-lt"/>
              </a:rPr>
              <a:t>28.3 </a:t>
            </a:r>
            <a:r>
              <a:rPr lang="de-DE" sz="1600" b="1" dirty="0" err="1">
                <a:solidFill>
                  <a:srgbClr val="000000"/>
                </a:solidFill>
                <a:latin typeface="+mj-lt"/>
              </a:rPr>
              <a:t>kA</a:t>
            </a:r>
            <a:r>
              <a:rPr lang="de-DE" sz="1600" b="1" dirty="0">
                <a:solidFill>
                  <a:srgbClr val="000000"/>
                </a:solidFill>
                <a:latin typeface="+mj-lt"/>
              </a:rPr>
              <a:t> – 9.1 T</a:t>
            </a:r>
          </a:p>
          <a:p>
            <a:r>
              <a:rPr lang="en-US" sz="1600" b="1" dirty="0" err="1">
                <a:solidFill>
                  <a:srgbClr val="810000"/>
                </a:solidFill>
                <a:latin typeface="+mj-lt"/>
              </a:rPr>
              <a:t>NbTi</a:t>
            </a:r>
            <a:r>
              <a:rPr lang="en-US" sz="1600" b="1" dirty="0">
                <a:solidFill>
                  <a:srgbClr val="810000"/>
                </a:solidFill>
                <a:latin typeface="+mj-lt"/>
              </a:rPr>
              <a:t> (PF3 &amp; PF4)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CICC: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28.6 kA – 5.3 T</a:t>
            </a:r>
          </a:p>
          <a:p>
            <a:r>
              <a:rPr lang="en-US" sz="1600" b="1" dirty="0" err="1">
                <a:solidFill>
                  <a:srgbClr val="810000"/>
                </a:solidFill>
                <a:latin typeface="+mj-lt"/>
              </a:rPr>
              <a:t>NbTi</a:t>
            </a:r>
            <a:r>
              <a:rPr lang="en-US" sz="1600" b="1" dirty="0">
                <a:solidFill>
                  <a:srgbClr val="810000"/>
                </a:solidFill>
                <a:latin typeface="+mj-lt"/>
              </a:rPr>
              <a:t> (PF2 &amp; PF5)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CICC: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27.1 kA – 4.2 T</a:t>
            </a:r>
          </a:p>
          <a:p>
            <a:r>
              <a:rPr lang="en-US" sz="1600" dirty="0">
                <a:solidFill>
                  <a:srgbClr val="250CEC"/>
                </a:solidFill>
                <a:latin typeface="+mj-lt"/>
              </a:rPr>
              <a:t>Identical in pairs for full top/down symmetry</a:t>
            </a:r>
            <a:endParaRPr lang="en-US" sz="1600" dirty="0">
              <a:latin typeface="+mj-lt"/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4564537" y="828958"/>
            <a:ext cx="4565432" cy="3968509"/>
            <a:chOff x="4564537" y="828958"/>
            <a:chExt cx="4565432" cy="3968509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99553" y="828958"/>
              <a:ext cx="4430416" cy="3968509"/>
            </a:xfrm>
            <a:prstGeom prst="rect">
              <a:avLst/>
            </a:prstGeom>
          </p:spPr>
        </p:pic>
        <p:cxnSp>
          <p:nvCxnSpPr>
            <p:cNvPr id="10" name="Connettore 2 9"/>
            <p:cNvCxnSpPr/>
            <p:nvPr/>
          </p:nvCxnSpPr>
          <p:spPr>
            <a:xfrm>
              <a:off x="4684743" y="1046136"/>
              <a:ext cx="328960" cy="3378630"/>
            </a:xfrm>
            <a:prstGeom prst="straightConnector1">
              <a:avLst/>
            </a:prstGeom>
            <a:ln w="38100">
              <a:headEnd type="arrow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/>
            <p:cNvCxnSpPr/>
            <p:nvPr/>
          </p:nvCxnSpPr>
          <p:spPr>
            <a:xfrm flipH="1">
              <a:off x="5616273" y="2813212"/>
              <a:ext cx="1241727" cy="0"/>
            </a:xfrm>
            <a:prstGeom prst="straightConnector1">
              <a:avLst/>
            </a:prstGeom>
            <a:ln w="38100">
              <a:headEnd type="arrow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ttangolo 17"/>
            <p:cNvSpPr/>
            <p:nvPr/>
          </p:nvSpPr>
          <p:spPr>
            <a:xfrm>
              <a:off x="5960309" y="2500885"/>
              <a:ext cx="66236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1200" b="1" i="1" dirty="0" smtClean="0"/>
                <a:t>2.19 m</a:t>
              </a:r>
              <a:endParaRPr lang="en-US" sz="1200" b="1" i="1" dirty="0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4564537" y="2674712"/>
              <a:ext cx="57740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1200" b="1" i="1" dirty="0" smtClean="0"/>
                <a:t>5.3 m</a:t>
              </a:r>
              <a:endParaRPr lang="en-US" sz="1200" b="1" i="1" dirty="0"/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5547" r="6794" b="23865"/>
          <a:stretch/>
        </p:blipFill>
        <p:spPr>
          <a:xfrm>
            <a:off x="7776058" y="47260"/>
            <a:ext cx="1324051" cy="71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9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8136" y="775636"/>
            <a:ext cx="1430653" cy="1979272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4"/>
          <a:srcRect l="2638" r="2676"/>
          <a:stretch/>
        </p:blipFill>
        <p:spPr>
          <a:xfrm>
            <a:off x="5168372" y="796066"/>
            <a:ext cx="3960877" cy="240433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1" y="788795"/>
            <a:ext cx="2897029" cy="2190274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8" y="2655978"/>
            <a:ext cx="2860972" cy="212939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High Field-</a:t>
            </a:r>
            <a:r>
              <a:rPr lang="it-IT" dirty="0" err="1" smtClean="0"/>
              <a:t>Rates</a:t>
            </a:r>
            <a:r>
              <a:rPr lang="it-IT" dirty="0" smtClean="0"/>
              <a:t> in CS </a:t>
            </a:r>
            <a:r>
              <a:rPr lang="it-IT" dirty="0" err="1" smtClean="0"/>
              <a:t>Modules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5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7126524" y="1043956"/>
            <a:ext cx="1795093" cy="338554"/>
          </a:xfrm>
          <a:prstGeom prst="rect">
            <a:avLst/>
          </a:prstGeom>
          <a:solidFill>
            <a:schemeClr val="bg1">
              <a:alpha val="20000"/>
            </a:schemeClr>
          </a:solidFill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Premag</a:t>
            </a:r>
            <a:r>
              <a:rPr lang="en-US" sz="1600" dirty="0" smtClean="0">
                <a:solidFill>
                  <a:schemeClr val="bg1"/>
                </a:solidFill>
              </a:rPr>
              <a:t> (t = 0 s)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705107" y="1382510"/>
            <a:ext cx="6830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81DF41"/>
                </a:solidFill>
                <a:latin typeface="+mj-lt"/>
              </a:rPr>
              <a:t>CS1U</a:t>
            </a:r>
            <a:endParaRPr lang="en-US" sz="1600" b="1" dirty="0">
              <a:solidFill>
                <a:srgbClr val="81DF41"/>
              </a:solidFill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7"/>
          <a:srcRect l="5427" b="6547"/>
          <a:stretch/>
        </p:blipFill>
        <p:spPr>
          <a:xfrm>
            <a:off x="3067665" y="2847880"/>
            <a:ext cx="2134207" cy="1827360"/>
          </a:xfrm>
          <a:prstGeom prst="rect">
            <a:avLst/>
          </a:prstGeom>
        </p:spPr>
      </p:pic>
      <p:sp>
        <p:nvSpPr>
          <p:cNvPr id="26" name="Rettangolo 25"/>
          <p:cNvSpPr/>
          <p:nvPr/>
        </p:nvSpPr>
        <p:spPr>
          <a:xfrm>
            <a:off x="1032388" y="2750574"/>
            <a:ext cx="147484" cy="228495"/>
          </a:xfrm>
          <a:prstGeom prst="rect">
            <a:avLst/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Connettore 7 27"/>
          <p:cNvCxnSpPr/>
          <p:nvPr/>
        </p:nvCxnSpPr>
        <p:spPr>
          <a:xfrm>
            <a:off x="1200946" y="2810530"/>
            <a:ext cx="1833200" cy="1038799"/>
          </a:xfrm>
          <a:prstGeom prst="curvedConnector3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3056268" y="2788351"/>
            <a:ext cx="2167726" cy="1871696"/>
          </a:xfrm>
          <a:prstGeom prst="rect">
            <a:avLst/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tangolo 30"/>
              <p:cNvSpPr/>
              <p:nvPr/>
            </p:nvSpPr>
            <p:spPr>
              <a:xfrm>
                <a:off x="5714840" y="3375476"/>
                <a:ext cx="2893511" cy="129266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1600" dirty="0" smtClean="0"/>
                  <a:t>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600" dirty="0" smtClean="0"/>
                  <a:t>| during breakdown: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it-IT" sz="1400" dirty="0" smtClean="0">
                    <a:solidFill>
                      <a:srgbClr val="250CEC"/>
                    </a:solidFill>
                  </a:rPr>
                  <a:t>9.7 T/s (CS1U, HF)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it-IT" sz="1400" dirty="0">
                    <a:solidFill>
                      <a:srgbClr val="250CEC"/>
                    </a:solidFill>
                  </a:rPr>
                  <a:t>7.3 T/s (CS1U, </a:t>
                </a:r>
                <a:r>
                  <a:rPr lang="it-IT" sz="1400" dirty="0" smtClean="0">
                    <a:solidFill>
                      <a:srgbClr val="250CEC"/>
                    </a:solidFill>
                  </a:rPr>
                  <a:t>MF)</a:t>
                </a:r>
              </a:p>
              <a:p>
                <a:pPr algn="ctr">
                  <a:spcAft>
                    <a:spcPts val="800"/>
                  </a:spcAft>
                </a:pPr>
                <a:r>
                  <a:rPr lang="it-IT" sz="1400" dirty="0" smtClean="0">
                    <a:solidFill>
                      <a:srgbClr val="250CEC"/>
                    </a:solidFill>
                  </a:rPr>
                  <a:t>4.3 T/s</a:t>
                </a:r>
                <a:r>
                  <a:rPr lang="it-IT" sz="1400" dirty="0">
                    <a:solidFill>
                      <a:srgbClr val="250CEC"/>
                    </a:solidFill>
                  </a:rPr>
                  <a:t> (CS1U, </a:t>
                </a:r>
                <a:r>
                  <a:rPr lang="it-IT" sz="1400" dirty="0" smtClean="0">
                    <a:solidFill>
                      <a:srgbClr val="250CEC"/>
                    </a:solidFill>
                  </a:rPr>
                  <a:t>LF)</a:t>
                </a:r>
                <a:endParaRPr lang="en-US" sz="1400" dirty="0" smtClean="0">
                  <a:solidFill>
                    <a:srgbClr val="250CEC"/>
                  </a:solidFill>
                </a:endParaRPr>
              </a:p>
            </p:txBody>
          </p:sp>
        </mc:Choice>
        <mc:Fallback xmlns="">
          <p:sp>
            <p:nvSpPr>
              <p:cNvPr id="31" name="Rettangolo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40" y="3375476"/>
                <a:ext cx="2893511" cy="12926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nettore 7 36"/>
          <p:cNvCxnSpPr/>
          <p:nvPr/>
        </p:nvCxnSpPr>
        <p:spPr>
          <a:xfrm>
            <a:off x="4762637" y="1791733"/>
            <a:ext cx="1089753" cy="911351"/>
          </a:xfrm>
          <a:prstGeom prst="curvedConnector3">
            <a:avLst>
              <a:gd name="adj1" fmla="val 50000"/>
            </a:avLst>
          </a:prstGeom>
          <a:ln w="12700">
            <a:solidFill>
              <a:srgbClr val="81DF4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ttangolo 40"/>
          <p:cNvSpPr/>
          <p:nvPr/>
        </p:nvSpPr>
        <p:spPr>
          <a:xfrm>
            <a:off x="3966574" y="2870058"/>
            <a:ext cx="681456" cy="1628199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ttangolo 31"/>
          <p:cNvSpPr/>
          <p:nvPr/>
        </p:nvSpPr>
        <p:spPr>
          <a:xfrm>
            <a:off x="4166483" y="3392228"/>
            <a:ext cx="881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smtClean="0">
                <a:solidFill>
                  <a:srgbClr val="250CEC"/>
                </a:solidFill>
              </a:rPr>
              <a:t>~9.7 </a:t>
            </a:r>
            <a:r>
              <a:rPr lang="it-IT" sz="1400" dirty="0">
                <a:solidFill>
                  <a:srgbClr val="250CEC"/>
                </a:solidFill>
              </a:rPr>
              <a:t>T/s </a:t>
            </a:r>
            <a:endParaRPr lang="en-US" sz="1400" dirty="0"/>
          </a:p>
        </p:txBody>
      </p:sp>
      <p:sp>
        <p:nvSpPr>
          <p:cNvPr id="42" name="Rettangolo 41"/>
          <p:cNvSpPr/>
          <p:nvPr/>
        </p:nvSpPr>
        <p:spPr>
          <a:xfrm>
            <a:off x="3915946" y="2888433"/>
            <a:ext cx="8082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 smtClean="0">
                <a:solidFill>
                  <a:srgbClr val="250CEC"/>
                </a:solidFill>
              </a:rPr>
              <a:t>breakdown</a:t>
            </a:r>
            <a:endParaRPr lang="en-US" sz="1000" dirty="0"/>
          </a:p>
        </p:txBody>
      </p:sp>
      <p:cxnSp>
        <p:nvCxnSpPr>
          <p:cNvPr id="44" name="Connettore 2 43"/>
          <p:cNvCxnSpPr/>
          <p:nvPr/>
        </p:nvCxnSpPr>
        <p:spPr>
          <a:xfrm>
            <a:off x="3966574" y="2917746"/>
            <a:ext cx="688830" cy="0"/>
          </a:xfrm>
          <a:prstGeom prst="straightConnector1">
            <a:avLst/>
          </a:prstGeom>
          <a:ln w="12700">
            <a:solidFill>
              <a:srgbClr val="250CEC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omsol Multiphysic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695" y="2822844"/>
            <a:ext cx="393857" cy="22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ttangolo 46"/>
          <p:cNvSpPr/>
          <p:nvPr/>
        </p:nvSpPr>
        <p:spPr>
          <a:xfrm>
            <a:off x="3056269" y="808312"/>
            <a:ext cx="1706366" cy="1939633"/>
          </a:xfrm>
          <a:prstGeom prst="rect">
            <a:avLst/>
          </a:prstGeom>
          <a:noFill/>
          <a:ln w="12700">
            <a:solidFill>
              <a:srgbClr val="81DF4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ttangolo 50"/>
          <p:cNvSpPr/>
          <p:nvPr/>
        </p:nvSpPr>
        <p:spPr>
          <a:xfrm>
            <a:off x="5905338" y="2492477"/>
            <a:ext cx="288985" cy="558389"/>
          </a:xfrm>
          <a:prstGeom prst="rect">
            <a:avLst/>
          </a:prstGeom>
          <a:noFill/>
          <a:ln w="1270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ttangolo 51"/>
          <p:cNvSpPr/>
          <p:nvPr/>
        </p:nvSpPr>
        <p:spPr>
          <a:xfrm>
            <a:off x="413414" y="2198910"/>
            <a:ext cx="7954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 smtClean="0">
                <a:solidFill>
                  <a:srgbClr val="250CEC"/>
                </a:solidFill>
              </a:rPr>
              <a:t>Single </a:t>
            </a:r>
            <a:r>
              <a:rPr lang="it-IT" sz="1000" dirty="0" err="1" smtClean="0">
                <a:solidFill>
                  <a:srgbClr val="250CEC"/>
                </a:solidFill>
              </a:rPr>
              <a:t>Null</a:t>
            </a:r>
            <a:endParaRPr lang="en-US" sz="1000" dirty="0"/>
          </a:p>
        </p:txBody>
      </p:sp>
      <p:sp>
        <p:nvSpPr>
          <p:cNvPr id="27" name="Rettangolo 26"/>
          <p:cNvSpPr/>
          <p:nvPr/>
        </p:nvSpPr>
        <p:spPr>
          <a:xfrm>
            <a:off x="1481921" y="4209631"/>
            <a:ext cx="1320357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it-IT" sz="800" dirty="0" err="1" smtClean="0"/>
              <a:t>Peak</a:t>
            </a:r>
            <a:r>
              <a:rPr lang="it-IT" sz="800" dirty="0" smtClean="0"/>
              <a:t> </a:t>
            </a:r>
            <a:r>
              <a:rPr lang="it-IT" sz="800" dirty="0" err="1" smtClean="0"/>
              <a:t>field</a:t>
            </a:r>
            <a:r>
              <a:rPr lang="it-IT" sz="800" dirty="0" smtClean="0"/>
              <a:t>, </a:t>
            </a:r>
            <a:r>
              <a:rPr lang="it-IT" sz="800" dirty="0" err="1" smtClean="0"/>
              <a:t>central</a:t>
            </a:r>
            <a:r>
              <a:rPr lang="it-IT" sz="800" dirty="0" smtClean="0"/>
              <a:t> </a:t>
            </a:r>
            <a:r>
              <a:rPr lang="it-IT" sz="800" dirty="0" err="1" smtClean="0"/>
              <a:t>turns</a:t>
            </a:r>
            <a:endParaRPr lang="en-US" sz="500" i="1" dirty="0" smtClean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0223" y="905213"/>
            <a:ext cx="1146544" cy="1794405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 rotWithShape="1">
          <a:blip r:embed="rId14"/>
          <a:srcRect b="23865"/>
          <a:stretch/>
        </p:blipFill>
        <p:spPr>
          <a:xfrm>
            <a:off x="7611823" y="47260"/>
            <a:ext cx="1510441" cy="71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7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Aim</a:t>
            </a:r>
            <a:r>
              <a:rPr lang="it-IT" dirty="0" smtClean="0"/>
              <a:t> of the Work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6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tangolo 10"/>
              <p:cNvSpPr/>
              <p:nvPr/>
            </p:nvSpPr>
            <p:spPr>
              <a:xfrm>
                <a:off x="489538" y="1245908"/>
                <a:ext cx="3510456" cy="1583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1600" dirty="0" smtClean="0"/>
                  <a:t>Allocated </a:t>
                </a:r>
                <a:r>
                  <a:rPr lang="en-US" sz="1600" b="1" dirty="0" smtClean="0">
                    <a:solidFill>
                      <a:srgbClr val="C00000"/>
                    </a:solidFill>
                  </a:rPr>
                  <a:t>thermal budget</a:t>
                </a:r>
                <a:r>
                  <a:rPr lang="en-US" sz="1600" dirty="0" smtClean="0"/>
                  <a:t> in SC magnet design </a:t>
                </a:r>
              </a:p>
              <a:p>
                <a:pPr marL="171450" indent="-171450" algn="just">
                  <a:spcAft>
                    <a:spcPts val="800"/>
                  </a:spcAft>
                  <a:buFont typeface="Wingdings" panose="05000000000000000000" pitchFamily="2" charset="2"/>
                  <a:buChar char="§"/>
                </a:pPr>
                <a:endParaRPr lang="en-US" sz="1600" dirty="0">
                  <a:sym typeface="Wingdings" panose="05000000000000000000" pitchFamily="2" charset="2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1600" dirty="0" smtClean="0"/>
                  <a:t>Need to </a:t>
                </a:r>
                <a:r>
                  <a:rPr lang="en-US" sz="1600" dirty="0"/>
                  <a:t>estimate </a:t>
                </a:r>
                <a:r>
                  <a:rPr lang="en-US" sz="1600" i="1" dirty="0" err="1" smtClean="0"/>
                  <a:t>e.m</a:t>
                </a:r>
                <a:r>
                  <a:rPr lang="en-US" sz="1600" i="1" dirty="0" smtClean="0"/>
                  <a:t>.</a:t>
                </a:r>
                <a:r>
                  <a:rPr lang="en-US" sz="1600" dirty="0" smtClean="0"/>
                  <a:t> </a:t>
                </a:r>
                <a:r>
                  <a:rPr lang="en-US" sz="1600" dirty="0"/>
                  <a:t>losses </a:t>
                </a:r>
                <a:r>
                  <a:rPr lang="en-US" sz="1600" dirty="0" smtClean="0"/>
                  <a:t>deriving </a:t>
                </a:r>
                <a:r>
                  <a:rPr lang="en-US" sz="1600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</m:oMath>
                </a14:m>
                <a:r>
                  <a:rPr lang="en-US" sz="1600" dirty="0" smtClean="0"/>
                  <a:t> and/or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𝑟𝑎𝑛𝑠𝑝</m:t>
                        </m:r>
                      </m:sub>
                    </m:sSub>
                  </m:oMath>
                </a14:m>
                <a:endParaRPr lang="it-IT" sz="1600" dirty="0" smtClean="0"/>
              </a:p>
            </p:txBody>
          </p:sp>
        </mc:Choice>
        <mc:Fallback xmlns="">
          <p:sp>
            <p:nvSpPr>
              <p:cNvPr id="11" name="Rettango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38" y="1245908"/>
                <a:ext cx="3510456" cy="1583190"/>
              </a:xfrm>
              <a:prstGeom prst="rect">
                <a:avLst/>
              </a:prstGeom>
              <a:blipFill>
                <a:blip r:embed="rId3"/>
                <a:stretch>
                  <a:fillRect l="-868" t="-1154" r="-1042" b="-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uppo 7"/>
          <p:cNvGrpSpPr/>
          <p:nvPr/>
        </p:nvGrpSpPr>
        <p:grpSpPr>
          <a:xfrm>
            <a:off x="4564537" y="828958"/>
            <a:ext cx="4565432" cy="3968509"/>
            <a:chOff x="4564537" y="828958"/>
            <a:chExt cx="4565432" cy="3968509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99553" y="828958"/>
              <a:ext cx="4430416" cy="3968509"/>
            </a:xfrm>
            <a:prstGeom prst="rect">
              <a:avLst/>
            </a:prstGeom>
          </p:spPr>
        </p:pic>
        <p:cxnSp>
          <p:nvCxnSpPr>
            <p:cNvPr id="10" name="Connettore 2 9"/>
            <p:cNvCxnSpPr/>
            <p:nvPr/>
          </p:nvCxnSpPr>
          <p:spPr>
            <a:xfrm>
              <a:off x="4684743" y="1046136"/>
              <a:ext cx="328960" cy="3378630"/>
            </a:xfrm>
            <a:prstGeom prst="straightConnector1">
              <a:avLst/>
            </a:prstGeom>
            <a:ln w="38100">
              <a:headEnd type="arrow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/>
            <p:cNvCxnSpPr/>
            <p:nvPr/>
          </p:nvCxnSpPr>
          <p:spPr>
            <a:xfrm flipH="1">
              <a:off x="5616273" y="2813212"/>
              <a:ext cx="1241727" cy="0"/>
            </a:xfrm>
            <a:prstGeom prst="straightConnector1">
              <a:avLst/>
            </a:prstGeom>
            <a:ln w="38100">
              <a:headEnd type="arrow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ttangolo 13"/>
            <p:cNvSpPr/>
            <p:nvPr/>
          </p:nvSpPr>
          <p:spPr>
            <a:xfrm>
              <a:off x="5960309" y="2500885"/>
              <a:ext cx="66236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1200" b="1" i="1" dirty="0" smtClean="0"/>
                <a:t>2.19 m</a:t>
              </a:r>
              <a:endParaRPr lang="en-US" sz="1200" b="1" i="1" dirty="0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4564537" y="2674712"/>
              <a:ext cx="57740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1200" b="1" i="1" dirty="0" smtClean="0"/>
                <a:t>5.3 m</a:t>
              </a:r>
              <a:endParaRPr lang="en-US" sz="1200" b="1" i="1" dirty="0"/>
            </a:p>
          </p:txBody>
        </p:sp>
      </p:grpSp>
      <p:sp>
        <p:nvSpPr>
          <p:cNvPr id="16" name="Rettangolo 15"/>
          <p:cNvSpPr/>
          <p:nvPr/>
        </p:nvSpPr>
        <p:spPr>
          <a:xfrm>
            <a:off x="568477" y="3349968"/>
            <a:ext cx="371867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600" dirty="0" smtClean="0"/>
              <a:t>The present work </a:t>
            </a:r>
            <a:r>
              <a:rPr lang="en-US" sz="1600" dirty="0"/>
              <a:t>investigates the </a:t>
            </a:r>
            <a:r>
              <a:rPr lang="en-US" sz="1600" dirty="0" smtClean="0"/>
              <a:t>ac losses of conductors </a:t>
            </a:r>
            <a:r>
              <a:rPr lang="en-US" sz="1600" dirty="0"/>
              <a:t>subjected to time-varying </a:t>
            </a:r>
            <a:r>
              <a:rPr lang="en-US" sz="1600" dirty="0" smtClean="0"/>
              <a:t>fields and carrying </a:t>
            </a:r>
            <a:r>
              <a:rPr lang="en-US" sz="1600" u="sng" dirty="0"/>
              <a:t>dc </a:t>
            </a:r>
            <a:r>
              <a:rPr lang="en-US" sz="1600" u="sng" dirty="0" smtClean="0"/>
              <a:t>currents</a:t>
            </a:r>
            <a:r>
              <a:rPr lang="en-US" sz="1600" dirty="0" smtClean="0"/>
              <a:t>.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/>
          <a:srcRect b="23865"/>
          <a:stretch/>
        </p:blipFill>
        <p:spPr>
          <a:xfrm>
            <a:off x="7611823" y="47260"/>
            <a:ext cx="1510441" cy="713520"/>
          </a:xfrm>
          <a:prstGeom prst="rect">
            <a:avLst/>
          </a:prstGeom>
        </p:spPr>
      </p:pic>
      <p:sp>
        <p:nvSpPr>
          <p:cNvPr id="4" name="Freccia in giù 3"/>
          <p:cNvSpPr/>
          <p:nvPr/>
        </p:nvSpPr>
        <p:spPr>
          <a:xfrm>
            <a:off x="1698171" y="1887672"/>
            <a:ext cx="849086" cy="29966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4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ttangolo 49"/>
              <p:cNvSpPr/>
              <p:nvPr/>
            </p:nvSpPr>
            <p:spPr>
              <a:xfrm>
                <a:off x="109074" y="753499"/>
                <a:ext cx="8993965" cy="41635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b="1" dirty="0" smtClean="0">
                    <a:solidFill>
                      <a:srgbClr val="250CEC"/>
                    </a:solidFill>
                  </a:rPr>
                  <a:t>1970s</a:t>
                </a:r>
                <a:r>
                  <a:rPr lang="en-US" sz="1600" dirty="0" smtClean="0"/>
                  <a:t> - </a:t>
                </a:r>
                <a:r>
                  <a:rPr lang="en-US" sz="1600" dirty="0" smtClean="0">
                    <a:solidFill>
                      <a:srgbClr val="003A6A"/>
                    </a:solidFill>
                  </a:rPr>
                  <a:t>Problem</a:t>
                </a:r>
                <a:r>
                  <a:rPr lang="en-US" sz="1600" dirty="0" smtClean="0"/>
                  <a:t> </a:t>
                </a:r>
                <a:r>
                  <a:rPr lang="en-US" sz="1600" dirty="0"/>
                  <a:t>studied by </a:t>
                </a:r>
                <a:r>
                  <a:rPr lang="en-US" sz="1600" dirty="0" smtClean="0"/>
                  <a:t>several investigators </a:t>
                </a:r>
                <a:r>
                  <a:rPr lang="en-US" sz="1400" dirty="0" smtClean="0"/>
                  <a:t>[Morgan, </a:t>
                </a:r>
                <a:r>
                  <a:rPr lang="en-US" sz="1400" dirty="0" err="1" smtClean="0"/>
                  <a:t>Ries</a:t>
                </a:r>
                <a:r>
                  <a:rPr lang="en-US" sz="1400" dirty="0"/>
                  <a:t>, </a:t>
                </a:r>
                <a:r>
                  <a:rPr lang="en-US" sz="1400" dirty="0" err="1"/>
                  <a:t>Carr</a:t>
                </a:r>
                <a:r>
                  <a:rPr lang="en-US" sz="1400" dirty="0"/>
                  <a:t>, Brandt, Clem</a:t>
                </a:r>
                <a:r>
                  <a:rPr lang="en-US" sz="1400" dirty="0" smtClean="0"/>
                  <a:t>, Murphy, Norris, </a:t>
                </a:r>
                <a:r>
                  <a:rPr lang="en-US" sz="1400" i="1" dirty="0" smtClean="0"/>
                  <a:t>etc</a:t>
                </a:r>
                <a:r>
                  <a:rPr lang="en-US" sz="1400" dirty="0" smtClean="0"/>
                  <a:t>.]</a:t>
                </a:r>
              </a:p>
              <a:p>
                <a:pPr>
                  <a:spcAft>
                    <a:spcPts val="600"/>
                  </a:spcAft>
                </a:pPr>
                <a:endParaRPr lang="it-IT" sz="1600" dirty="0" smtClean="0"/>
              </a:p>
              <a:p>
                <a:pPr>
                  <a:spcAft>
                    <a:spcPts val="600"/>
                  </a:spcAft>
                </a:pPr>
                <a:endParaRPr lang="it-IT" sz="1600" dirty="0"/>
              </a:p>
              <a:p>
                <a:pPr>
                  <a:spcAft>
                    <a:spcPts val="600"/>
                  </a:spcAft>
                </a:pPr>
                <a:endParaRPr lang="it-IT" sz="1600" dirty="0" smtClean="0"/>
              </a:p>
              <a:p>
                <a:pPr>
                  <a:spcAft>
                    <a:spcPts val="600"/>
                  </a:spcAft>
                </a:pPr>
                <a:endParaRPr lang="it-IT" sz="1600" dirty="0"/>
              </a:p>
              <a:p>
                <a:pPr>
                  <a:spcAft>
                    <a:spcPts val="600"/>
                  </a:spcAft>
                </a:pPr>
                <a:endParaRPr lang="it-IT" sz="1600" dirty="0" smtClean="0"/>
              </a:p>
              <a:p>
                <a:pPr>
                  <a:spcAft>
                    <a:spcPts val="600"/>
                  </a:spcAft>
                </a:pPr>
                <a:endParaRPr lang="it-IT" sz="1600" dirty="0"/>
              </a:p>
              <a:p>
                <a:pPr>
                  <a:spcAft>
                    <a:spcPts val="600"/>
                  </a:spcAft>
                </a:pPr>
                <a:endParaRPr lang="it-IT" sz="1600" dirty="0" smtClean="0"/>
              </a:p>
              <a:p>
                <a:pPr>
                  <a:spcAft>
                    <a:spcPts val="600"/>
                  </a:spcAft>
                </a:pPr>
                <a:endParaRPr lang="it-IT" sz="1600" dirty="0"/>
              </a:p>
              <a:p>
                <a:pPr>
                  <a:spcAft>
                    <a:spcPts val="600"/>
                  </a:spcAft>
                </a:pPr>
                <a:endParaRPr lang="it-IT" sz="1400" dirty="0" smtClean="0"/>
              </a:p>
              <a:p>
                <a:pPr>
                  <a:spcAft>
                    <a:spcPts val="600"/>
                  </a:spcAft>
                </a:pPr>
                <a:endParaRPr lang="it-IT" sz="1000" dirty="0" smtClean="0"/>
              </a:p>
              <a:p>
                <a:pPr>
                  <a:spcAft>
                    <a:spcPts val="600"/>
                  </a:spcAft>
                </a:pPr>
                <a:r>
                  <a:rPr lang="it-IT" sz="1600" dirty="0" err="1" smtClean="0"/>
                  <a:t>Solved</a:t>
                </a:r>
                <a:r>
                  <a:rPr lang="it-IT" sz="1600" dirty="0" smtClean="0"/>
                  <a:t> for </a:t>
                </a:r>
                <a:r>
                  <a:rPr lang="it-IT" sz="1600" dirty="0" err="1" smtClean="0"/>
                  <a:t>trapezoidal</a:t>
                </a:r>
                <a:r>
                  <a:rPr lang="it-IT" sz="1600" dirty="0" smtClean="0"/>
                  <a:t> </a:t>
                </a:r>
                <a:r>
                  <a:rPr lang="it-IT" sz="1600" dirty="0" err="1" smtClean="0"/>
                  <a:t>shaped</a:t>
                </a:r>
                <a:r>
                  <a:rPr lang="it-IT" sz="1600" dirty="0" smtClean="0"/>
                  <a:t> </a:t>
                </a:r>
                <a:r>
                  <a:rPr lang="it-IT" sz="16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it-IT" sz="1600" i="1" baseline="-25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e</a:t>
                </a:r>
                <a:r>
                  <a:rPr lang="it-IT" sz="16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it-IT" sz="1600" i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it-IT" sz="16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r>
                  <a:rPr lang="it-IT" sz="1600" dirty="0" smtClean="0"/>
                  <a:t>, for </a:t>
                </a:r>
                <a:r>
                  <a:rPr lang="it-IT" sz="1600" dirty="0" err="1" smtClean="0"/>
                  <a:t>two</a:t>
                </a:r>
                <a:r>
                  <a:rPr lang="it-IT" sz="1600" dirty="0" smtClean="0"/>
                  <a:t> </a:t>
                </a:r>
                <a:r>
                  <a:rPr lang="it-IT" sz="1600" dirty="0" err="1" smtClean="0"/>
                  <a:t>limiting</a:t>
                </a:r>
                <a:r>
                  <a:rPr lang="it-IT" sz="1600" dirty="0" smtClean="0"/>
                  <a:t> </a:t>
                </a:r>
                <a:r>
                  <a:rPr lang="it-IT" sz="1600" dirty="0" err="1" smtClean="0"/>
                  <a:t>cases</a:t>
                </a:r>
                <a:r>
                  <a:rPr lang="it-IT" sz="1600" dirty="0" smtClean="0"/>
                  <a:t>:	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acc>
                                <m:accPr>
                                  <m:chr m:val="̇"/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Rettangolo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74" y="753499"/>
                <a:ext cx="8993965" cy="4163576"/>
              </a:xfrm>
              <a:prstGeom prst="rect">
                <a:avLst/>
              </a:prstGeom>
              <a:blipFill>
                <a:blip r:embed="rId3"/>
                <a:stretch>
                  <a:fillRect l="-407" t="-439" r="-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ttangolo 51"/>
              <p:cNvSpPr/>
              <p:nvPr/>
            </p:nvSpPr>
            <p:spPr>
              <a:xfrm>
                <a:off x="109074" y="1784953"/>
                <a:ext cx="5436900" cy="11619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98525" indent="-898525">
                  <a:spcAft>
                    <a:spcPts val="600"/>
                  </a:spcAft>
                </a:pPr>
                <a:r>
                  <a:rPr lang="en-US" sz="1600" b="1" dirty="0" smtClean="0">
                    <a:solidFill>
                      <a:srgbClr val="250CEC"/>
                    </a:solidFill>
                  </a:rPr>
                  <a:t>1978-79</a:t>
                </a:r>
                <a:r>
                  <a:rPr lang="en-US" sz="1600" dirty="0" smtClean="0"/>
                  <a:t> - Extension </a:t>
                </a:r>
                <a:r>
                  <a:rPr lang="en-US" sz="1600" dirty="0"/>
                  <a:t>to higher </a:t>
                </a:r>
                <a:r>
                  <a:rPr lang="en-US" sz="1600" dirty="0" smtClean="0"/>
                  <a:t>field-rates attempted </a:t>
                </a:r>
                <a:r>
                  <a:rPr lang="en-US" sz="1600" dirty="0"/>
                  <a:t>by </a:t>
                </a:r>
                <a:r>
                  <a:rPr lang="en-US" sz="1600" dirty="0" err="1" smtClean="0"/>
                  <a:t>Soubeyrand&amp;Turck</a:t>
                </a:r>
                <a:endParaRPr lang="en-US" sz="1600" dirty="0" smtClean="0"/>
              </a:p>
              <a:p>
                <a:pPr marL="898525" indent="-898525">
                  <a:spcAft>
                    <a:spcPts val="600"/>
                  </a:spcAft>
                </a:pPr>
                <a:r>
                  <a:rPr lang="en-US" sz="1600" b="1" dirty="0" smtClean="0">
                    <a:solidFill>
                      <a:srgbClr val="250CEC"/>
                    </a:solidFill>
                  </a:rPr>
                  <a:t>1980</a:t>
                </a:r>
                <a:r>
                  <a:rPr lang="en-US" sz="1600" dirty="0" smtClean="0"/>
                  <a:t>      - </a:t>
                </a:r>
                <a:r>
                  <a:rPr lang="en-US" sz="1600" dirty="0"/>
                  <a:t>Ogasawara </a:t>
                </a:r>
                <a:r>
                  <a:rPr lang="en-US" sz="1600" i="1" dirty="0"/>
                  <a:t>et al</a:t>
                </a:r>
                <a:r>
                  <a:rPr lang="en-US" sz="1600" dirty="0"/>
                  <a:t>.: </a:t>
                </a:r>
                <a:r>
                  <a:rPr lang="en-US" sz="1600" dirty="0" smtClean="0"/>
                  <a:t>saturation layer </a:t>
                </a:r>
                <a:r>
                  <a:rPr lang="en-US" sz="16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𝛿 </a:t>
                </a:r>
                <a:r>
                  <a:rPr lang="en-US" sz="1600" dirty="0" smtClean="0"/>
                  <a:t>depends on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1600" dirty="0" smtClean="0"/>
                  <a:t>, and </a:t>
                </a:r>
                <a:r>
                  <a:rPr lang="en-US" sz="1600" i="1" dirty="0" err="1" smtClean="0"/>
                  <a:t>Ries</a:t>
                </a:r>
                <a:r>
                  <a:rPr lang="en-US" sz="1600" i="1" dirty="0" smtClean="0"/>
                  <a:t> formula </a:t>
                </a:r>
                <a:r>
                  <a:rPr lang="en-US" sz="1600" dirty="0" smtClean="0"/>
                  <a:t>no longer valid</a:t>
                </a:r>
              </a:p>
            </p:txBody>
          </p:sp>
        </mc:Choice>
        <mc:Fallback xmlns="">
          <p:sp>
            <p:nvSpPr>
              <p:cNvPr id="52" name="Rettangolo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74" y="1784953"/>
                <a:ext cx="5436900" cy="1161921"/>
              </a:xfrm>
              <a:prstGeom prst="rect">
                <a:avLst/>
              </a:prstGeom>
              <a:blipFill>
                <a:blip r:embed="rId4"/>
                <a:stretch>
                  <a:fillRect l="-673" t="-1579" r="-1121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414" y="177838"/>
            <a:ext cx="8229600" cy="400110"/>
          </a:xfrm>
        </p:spPr>
        <p:txBody>
          <a:bodyPr/>
          <a:lstStyle/>
          <a:p>
            <a:r>
              <a:rPr lang="it-IT" dirty="0" err="1" smtClean="0"/>
              <a:t>Coupling</a:t>
            </a:r>
            <a:r>
              <a:rPr lang="it-IT" dirty="0" smtClean="0"/>
              <a:t> and Eddy </a:t>
            </a:r>
            <a:r>
              <a:rPr lang="it-IT" dirty="0" err="1" smtClean="0"/>
              <a:t>Currents</a:t>
            </a:r>
            <a:r>
              <a:rPr lang="it-IT" dirty="0" smtClean="0"/>
              <a:t> in </a:t>
            </a:r>
            <a:r>
              <a:rPr lang="it-IT" dirty="0" err="1" smtClean="0"/>
              <a:t>Composites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7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1779694" y="1156277"/>
                <a:ext cx="1593047" cy="46292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wrap="none" lIns="72000" tIns="72000" rIns="72000" bIns="72000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acc>
                        <m:accPr>
                          <m:chr m:val="̇"/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694" y="1156277"/>
                <a:ext cx="1593047" cy="462929"/>
              </a:xfrm>
              <a:prstGeom prst="rect">
                <a:avLst/>
              </a:prstGeom>
              <a:blipFill>
                <a:blip r:embed="rId37"/>
                <a:stretch>
                  <a:fillRect r="-152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3289695" y="3028387"/>
                <a:ext cx="1774012" cy="619272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695" y="3028387"/>
                <a:ext cx="1774012" cy="619272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3733833" y="1089302"/>
                <a:ext cx="1119263" cy="59687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wrap="none" lIns="72000" tIns="72000" rIns="72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  <m:t>𝑒𝑡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1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it-IT" sz="12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200" dirty="0" smtClean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33" y="1089302"/>
                <a:ext cx="1119263" cy="596877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/>
              <p:cNvSpPr txBox="1"/>
              <p:nvPr/>
            </p:nvSpPr>
            <p:spPr>
              <a:xfrm>
                <a:off x="3299349" y="3893581"/>
                <a:ext cx="1452129" cy="298415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14" name="CasellaDiTes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9349" y="3893581"/>
                <a:ext cx="1452129" cy="298415"/>
              </a:xfrm>
              <a:prstGeom prst="rect">
                <a:avLst/>
              </a:prstGeom>
              <a:blipFill>
                <a:blip r:embed="rId40"/>
                <a:stretch>
                  <a:fillRect l="-2941" t="-2041" r="-3361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/>
              <p:cNvSpPr txBox="1"/>
              <p:nvPr/>
            </p:nvSpPr>
            <p:spPr>
              <a:xfrm>
                <a:off x="892330" y="3080100"/>
                <a:ext cx="2042079" cy="115767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wrap="none" lIns="72000" tIns="72000" rIns="72000" bIns="72000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acc>
                                <m:accPr>
                                  <m:chr m:val="̇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num>
                            <m:den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30" y="3080100"/>
                <a:ext cx="2042079" cy="115767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uppo 58"/>
          <p:cNvGrpSpPr/>
          <p:nvPr/>
        </p:nvGrpSpPr>
        <p:grpSpPr>
          <a:xfrm>
            <a:off x="5599907" y="1108846"/>
            <a:ext cx="3503132" cy="3494035"/>
            <a:chOff x="5707475" y="1180558"/>
            <a:chExt cx="3503132" cy="3494035"/>
          </a:xfrm>
        </p:grpSpPr>
        <p:grpSp>
          <p:nvGrpSpPr>
            <p:cNvPr id="49" name="Gruppo 48"/>
            <p:cNvGrpSpPr/>
            <p:nvPr/>
          </p:nvGrpSpPr>
          <p:grpSpPr>
            <a:xfrm>
              <a:off x="5707475" y="1180558"/>
              <a:ext cx="3475169" cy="2775759"/>
              <a:chOff x="4572940" y="2357559"/>
              <a:chExt cx="3475169" cy="2775759"/>
            </a:xfrm>
          </p:grpSpPr>
          <p:grpSp>
            <p:nvGrpSpPr>
              <p:cNvPr id="48" name="Gruppo 47"/>
              <p:cNvGrpSpPr/>
              <p:nvPr/>
            </p:nvGrpSpPr>
            <p:grpSpPr>
              <a:xfrm>
                <a:off x="4639579" y="2450221"/>
                <a:ext cx="3408530" cy="2683097"/>
                <a:chOff x="4639579" y="2545634"/>
                <a:chExt cx="3408530" cy="2683097"/>
              </a:xfrm>
            </p:grpSpPr>
            <p:pic>
              <p:nvPicPr>
                <p:cNvPr id="45" name="Immagine 44"/>
                <p:cNvPicPr>
                  <a:picLocks noChangeAspect="1"/>
                </p:cNvPicPr>
                <p:nvPr/>
              </p:nvPicPr>
              <p:blipFill rotWithShape="1">
                <a:blip r:embed="rId42"/>
                <a:srcRect l="22632" t="23134" r="26028" b="23089"/>
                <a:stretch/>
              </p:blipFill>
              <p:spPr>
                <a:xfrm>
                  <a:off x="4639579" y="2545634"/>
                  <a:ext cx="3408530" cy="2380197"/>
                </a:xfrm>
                <a:prstGeom prst="rect">
                  <a:avLst/>
                </a:prstGeom>
              </p:spPr>
            </p:pic>
            <p:cxnSp>
              <p:nvCxnSpPr>
                <p:cNvPr id="38" name="Connettore 2 37"/>
                <p:cNvCxnSpPr/>
                <p:nvPr/>
              </p:nvCxnSpPr>
              <p:spPr>
                <a:xfrm flipV="1">
                  <a:off x="4989143" y="4923544"/>
                  <a:ext cx="2093251" cy="0"/>
                </a:xfrm>
                <a:prstGeom prst="straightConnector1">
                  <a:avLst/>
                </a:prstGeom>
                <a:ln w="19050">
                  <a:solidFill>
                    <a:schemeClr val="accent3">
                      <a:lumMod val="75000"/>
                    </a:schemeClr>
                  </a:solidFill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ttangolo 16"/>
                <p:cNvSpPr/>
                <p:nvPr/>
              </p:nvSpPr>
              <p:spPr>
                <a:xfrm>
                  <a:off x="5891422" y="4920954"/>
                  <a:ext cx="28735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it-IT" sz="1400" b="1" i="1" dirty="0" smtClean="0">
                      <a:solidFill>
                        <a:schemeClr val="accent3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D</a:t>
                  </a:r>
                  <a:endParaRPr lang="en-US" sz="1200" b="1" i="1" dirty="0">
                    <a:solidFill>
                      <a:schemeClr val="accent3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cxnSp>
              <p:nvCxnSpPr>
                <p:cNvPr id="19" name="Connettore 2 18"/>
                <p:cNvCxnSpPr/>
                <p:nvPr/>
              </p:nvCxnSpPr>
              <p:spPr>
                <a:xfrm>
                  <a:off x="5991544" y="3388590"/>
                  <a:ext cx="0" cy="828000"/>
                </a:xfrm>
                <a:prstGeom prst="straightConnector1">
                  <a:avLst/>
                </a:prstGeom>
                <a:ln>
                  <a:solidFill>
                    <a:srgbClr val="00B0F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ttore 2 19"/>
                <p:cNvCxnSpPr/>
                <p:nvPr/>
              </p:nvCxnSpPr>
              <p:spPr>
                <a:xfrm>
                  <a:off x="5571712" y="3387534"/>
                  <a:ext cx="0" cy="828000"/>
                </a:xfrm>
                <a:prstGeom prst="straightConnector1">
                  <a:avLst/>
                </a:prstGeom>
                <a:ln>
                  <a:solidFill>
                    <a:srgbClr val="00B0F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ttore 2 22"/>
                <p:cNvCxnSpPr/>
                <p:nvPr/>
              </p:nvCxnSpPr>
              <p:spPr>
                <a:xfrm>
                  <a:off x="5777551" y="3390355"/>
                  <a:ext cx="0" cy="828000"/>
                </a:xfrm>
                <a:prstGeom prst="straightConnector1">
                  <a:avLst/>
                </a:prstGeom>
                <a:ln>
                  <a:solidFill>
                    <a:srgbClr val="00B0F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ttore 2 23"/>
                <p:cNvCxnSpPr/>
                <p:nvPr/>
              </p:nvCxnSpPr>
              <p:spPr>
                <a:xfrm>
                  <a:off x="6211088" y="3390355"/>
                  <a:ext cx="0" cy="828000"/>
                </a:xfrm>
                <a:prstGeom prst="straightConnector1">
                  <a:avLst/>
                </a:prstGeom>
                <a:ln>
                  <a:solidFill>
                    <a:srgbClr val="00B0F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Arco 31"/>
                <p:cNvSpPr/>
                <p:nvPr/>
              </p:nvSpPr>
              <p:spPr>
                <a:xfrm>
                  <a:off x="6372047" y="3060351"/>
                  <a:ext cx="567295" cy="1457490"/>
                </a:xfrm>
                <a:prstGeom prst="arc">
                  <a:avLst>
                    <a:gd name="adj1" fmla="val 15496660"/>
                    <a:gd name="adj2" fmla="val 5879795"/>
                  </a:avLst>
                </a:prstGeom>
                <a:ln>
                  <a:solidFill>
                    <a:srgbClr val="FFFF00"/>
                  </a:solidFill>
                  <a:round/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Arco 30"/>
                <p:cNvSpPr/>
                <p:nvPr/>
              </p:nvSpPr>
              <p:spPr>
                <a:xfrm>
                  <a:off x="6575520" y="3422076"/>
                  <a:ext cx="272835" cy="657242"/>
                </a:xfrm>
                <a:prstGeom prst="arc">
                  <a:avLst>
                    <a:gd name="adj1" fmla="val 16027250"/>
                    <a:gd name="adj2" fmla="val 5308997"/>
                  </a:avLst>
                </a:prstGeom>
                <a:ln>
                  <a:solidFill>
                    <a:srgbClr val="FFFF00"/>
                  </a:solidFill>
                  <a:round/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1" name="Connettore 2 40"/>
              <p:cNvCxnSpPr/>
              <p:nvPr/>
            </p:nvCxnSpPr>
            <p:spPr>
              <a:xfrm>
                <a:off x="4714623" y="2357559"/>
                <a:ext cx="0" cy="540000"/>
              </a:xfrm>
              <a:prstGeom prst="straightConnector1">
                <a:avLst/>
              </a:prstGeom>
              <a:ln>
                <a:solidFill>
                  <a:srgbClr val="250CEC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CasellaDiTesto 41"/>
                  <p:cNvSpPr txBox="1"/>
                  <p:nvPr/>
                </p:nvSpPr>
                <p:spPr>
                  <a:xfrm>
                    <a:off x="4572940" y="2946203"/>
                    <a:ext cx="317203" cy="298928"/>
                  </a:xfrm>
                  <a:prstGeom prst="rect">
                    <a:avLst/>
                  </a:prstGeom>
                </p:spPr>
                <p:txBody>
                  <a:bodyPr vert="horz"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250CE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250CEC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250CE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oMath>
                      </m:oMathPara>
                    </a14:m>
                    <a:endParaRPr lang="en-US" dirty="0" smtClean="0">
                      <a:solidFill>
                        <a:srgbClr val="250CE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CasellaDiTesto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72940" y="2946203"/>
                    <a:ext cx="317203" cy="298928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l="-17308" r="-5769" b="-2040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47" name="Immagine 46"/>
              <p:cNvPicPr>
                <a:picLocks noChangeAspect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192069" y="4238839"/>
                <a:ext cx="559631" cy="488406"/>
              </a:xfrm>
              <a:prstGeom prst="rect">
                <a:avLst/>
              </a:prstGeom>
            </p:spPr>
          </p:pic>
        </p:grpSp>
        <p:sp>
          <p:nvSpPr>
            <p:cNvPr id="55" name="Arco 54"/>
            <p:cNvSpPr/>
            <p:nvPr/>
          </p:nvSpPr>
          <p:spPr>
            <a:xfrm rot="2462904">
              <a:off x="8025303" y="1532951"/>
              <a:ext cx="618744" cy="1432207"/>
            </a:xfrm>
            <a:prstGeom prst="arc">
              <a:avLst>
                <a:gd name="adj1" fmla="val 17012440"/>
                <a:gd name="adj2" fmla="val 687215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asellaDiTesto 33"/>
                <p:cNvSpPr txBox="1"/>
                <p:nvPr/>
              </p:nvSpPr>
              <p:spPr>
                <a:xfrm>
                  <a:off x="7382350" y="4223636"/>
                  <a:ext cx="1828257" cy="450957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it-IT" sz="1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d>
                          <m:dPr>
                            <m:ctrlPr>
                              <a:rPr lang="en-US" sz="14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it-IT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1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it-IT" sz="1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num>
                          <m:den>
                            <m:r>
                              <a:rPr lang="it-IT" sz="1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1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it-IT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𝑐𝑜𝑠</m:t>
                        </m:r>
                        <m:d>
                          <m:dPr>
                            <m:ctrlPr>
                              <a:rPr lang="it-IT" sz="1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acc>
                          <m:accPr>
                            <m:chr m:val="̇"/>
                            <m:ctrlPr>
                              <a:rPr lang="it-IT" sz="1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sz="1400" dirty="0" smtClean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CasellaDiTesto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2350" y="4223636"/>
                  <a:ext cx="1828257" cy="450957"/>
                </a:xfrm>
                <a:prstGeom prst="rect">
                  <a:avLst/>
                </a:prstGeom>
                <a:blipFill>
                  <a:blip r:embed="rId45"/>
                  <a:stretch>
                    <a:fillRect l="-2333" r="-2667" b="-135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CasellaDiTesto 34"/>
                <p:cNvSpPr txBox="1"/>
                <p:nvPr/>
              </p:nvSpPr>
              <p:spPr>
                <a:xfrm>
                  <a:off x="7729247" y="3692494"/>
                  <a:ext cx="1453283" cy="450957"/>
                </a:xfrm>
                <a:prstGeom prst="rect">
                  <a:avLst/>
                </a:prstGeom>
              </p:spPr>
              <p:txBody>
                <a:bodyPr vert="horz"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it-IT" sz="1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it-IT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40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it-IT" sz="14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it-IT" sz="14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  <m:r>
                          <a:rPr lang="it-IT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1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sz="1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it-IT" sz="1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num>
                          <m:den>
                            <m:r>
                              <a:rPr lang="it-IT" sz="1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1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acc>
                          <m:accPr>
                            <m:chr m:val="̇"/>
                            <m:ctrlPr>
                              <a:rPr lang="it-IT" sz="1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sz="1400" dirty="0" smtClean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CasellaDiTesto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9247" y="3692494"/>
                  <a:ext cx="1453283" cy="450957"/>
                </a:xfrm>
                <a:prstGeom prst="rect">
                  <a:avLst/>
                </a:prstGeom>
                <a:blipFill>
                  <a:blip r:embed="rId46"/>
                  <a:stretch>
                    <a:fillRect l="-1674" t="-1351" r="-2510" b="-121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Arco 52"/>
            <p:cNvSpPr/>
            <p:nvPr/>
          </p:nvSpPr>
          <p:spPr>
            <a:xfrm rot="2658235">
              <a:off x="7616870" y="1369002"/>
              <a:ext cx="712917" cy="1759377"/>
            </a:xfrm>
            <a:prstGeom prst="arc">
              <a:avLst>
                <a:gd name="adj1" fmla="val 17012440"/>
                <a:gd name="adj2" fmla="val 134606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o 53"/>
            <p:cNvSpPr/>
            <p:nvPr/>
          </p:nvSpPr>
          <p:spPr>
            <a:xfrm rot="2513858">
              <a:off x="7883408" y="1461748"/>
              <a:ext cx="667043" cy="1467318"/>
            </a:xfrm>
            <a:prstGeom prst="arc">
              <a:avLst>
                <a:gd name="adj1" fmla="val 17012440"/>
                <a:gd name="adj2" fmla="val 2275279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/>
              <p:cNvSpPr txBox="1"/>
              <p:nvPr/>
            </p:nvSpPr>
            <p:spPr>
              <a:xfrm>
                <a:off x="8603092" y="2677465"/>
                <a:ext cx="201465" cy="215444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1400" dirty="0" smtClean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3" name="CasellaDiTes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092" y="2677465"/>
                <a:ext cx="201465" cy="215444"/>
              </a:xfrm>
              <a:prstGeom prst="rect">
                <a:avLst/>
              </a:prstGeom>
              <a:blipFill>
                <a:blip r:embed="rId47"/>
                <a:stretch>
                  <a:fillRect l="-24242" r="-3030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098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339674" y="859779"/>
            <a:ext cx="8074281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Differential equation slightly modified to include both </a:t>
            </a:r>
            <a:r>
              <a:rPr lang="en-US" sz="1600" i="1" dirty="0" smtClean="0"/>
              <a:t>ramp-up</a:t>
            </a:r>
            <a:r>
              <a:rPr lang="en-US" sz="1600" dirty="0" smtClean="0"/>
              <a:t> and </a:t>
            </a:r>
            <a:r>
              <a:rPr lang="en-US" sz="1600" i="1" dirty="0" smtClean="0"/>
              <a:t>ramp-down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i="1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1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1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The solution is an implicit function of </a:t>
            </a:r>
            <a:r>
              <a:rPr lang="en-US" sz="1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 err="1"/>
              <a:t>G</a:t>
            </a:r>
            <a:r>
              <a:rPr lang="it-IT" sz="1600" dirty="0" err="1" smtClean="0"/>
              <a:t>ood</a:t>
            </a:r>
            <a:r>
              <a:rPr lang="it-IT" sz="1600" dirty="0" smtClean="0"/>
              <a:t> news! The </a:t>
            </a:r>
            <a:r>
              <a:rPr lang="it-IT" sz="1600" dirty="0" err="1" smtClean="0"/>
              <a:t>solution</a:t>
            </a:r>
            <a:r>
              <a:rPr lang="it-IT" sz="1600" dirty="0" smtClean="0"/>
              <a:t> </a:t>
            </a:r>
            <a:r>
              <a:rPr lang="it-IT" sz="1600" dirty="0" err="1" smtClean="0"/>
              <a:t>is</a:t>
            </a:r>
            <a:r>
              <a:rPr lang="it-IT" sz="1600" dirty="0" smtClean="0"/>
              <a:t> </a:t>
            </a:r>
            <a:r>
              <a:rPr lang="it-IT" sz="1600" dirty="0" err="1" smtClean="0"/>
              <a:t>integrable</a:t>
            </a:r>
            <a:r>
              <a:rPr lang="it-IT" sz="1600" dirty="0" smtClean="0"/>
              <a:t>, </a:t>
            </a:r>
            <a:r>
              <a:rPr lang="it-IT" sz="1600" dirty="0" err="1" smtClean="0"/>
              <a:t>allowing</a:t>
            </a:r>
            <a:r>
              <a:rPr lang="it-IT" sz="1600" dirty="0" smtClean="0"/>
              <a:t> </a:t>
            </a:r>
            <a:r>
              <a:rPr lang="it-IT" sz="1600" dirty="0" err="1" smtClean="0"/>
              <a:t>analytical</a:t>
            </a:r>
            <a:r>
              <a:rPr lang="it-IT" sz="1600" dirty="0" smtClean="0"/>
              <a:t> </a:t>
            </a:r>
            <a:r>
              <a:rPr lang="it-IT" sz="1600" dirty="0" err="1" smtClean="0"/>
              <a:t>calculations</a:t>
            </a:r>
            <a:r>
              <a:rPr lang="it-IT" sz="1600" dirty="0" smtClean="0"/>
              <a:t> of AC </a:t>
            </a:r>
            <a:r>
              <a:rPr lang="it-IT" sz="1600" dirty="0" err="1" smtClean="0"/>
              <a:t>losses</a:t>
            </a:r>
            <a:endParaRPr lang="en-US" sz="1600" dirty="0" smtClean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414" y="177838"/>
            <a:ext cx="8229600" cy="400110"/>
          </a:xfrm>
        </p:spPr>
        <p:txBody>
          <a:bodyPr/>
          <a:lstStyle/>
          <a:p>
            <a:r>
              <a:rPr lang="it-IT" dirty="0" smtClean="0"/>
              <a:t>Solution of the </a:t>
            </a:r>
            <a:r>
              <a:rPr lang="it-IT" dirty="0" err="1" smtClean="0"/>
              <a:t>Ogasawara</a:t>
            </a:r>
            <a:r>
              <a:rPr lang="it-IT" dirty="0"/>
              <a:t> </a:t>
            </a:r>
            <a:r>
              <a:rPr lang="it-IT" dirty="0" err="1" smtClean="0"/>
              <a:t>Problem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8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/>
              <p:cNvSpPr txBox="1"/>
              <p:nvPr/>
            </p:nvSpPr>
            <p:spPr>
              <a:xfrm>
                <a:off x="849142" y="1374585"/>
                <a:ext cx="2264897" cy="121582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wrap="none" lIns="72000" tIns="72000" rIns="72000" bIns="72000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142" y="1374585"/>
                <a:ext cx="2264897" cy="12158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/>
              <p:cNvSpPr txBox="1"/>
              <p:nvPr/>
            </p:nvSpPr>
            <p:spPr>
              <a:xfrm>
                <a:off x="6763535" y="1479649"/>
                <a:ext cx="1923265" cy="115228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wrap="none" lIns="72000" tIns="72000" rIns="72000" bIns="72000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f>
                                  <m:fPr>
                                    <m:ctrl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it-IT" sz="14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f>
                                  <m:fPr>
                                    <m:ctrl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it-IT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it-IT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400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it-IT" sz="14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𝑙𝑛</m:t>
                            </m:r>
                            <m:d>
                              <m:dPr>
                                <m:ctrlPr>
                                  <a:rPr lang="it-IT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4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it-IT" sz="14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f>
                                  <m:fPr>
                                    <m:ctrlP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it-IT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it-IT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40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it-IT" sz="140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it-IT" sz="1400" b="0" dirty="0" smtClean="0"/>
              </a:p>
            </p:txBody>
          </p:sp>
        </mc:Choice>
        <mc:Fallback xmlns="">
          <p:sp>
            <p:nvSpPr>
              <p:cNvPr id="13" name="CasellaDiTes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535" y="1479649"/>
                <a:ext cx="1923265" cy="115228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uppo 18"/>
          <p:cNvGrpSpPr/>
          <p:nvPr/>
        </p:nvGrpSpPr>
        <p:grpSpPr>
          <a:xfrm>
            <a:off x="3742631" y="1217433"/>
            <a:ext cx="2351911" cy="1777885"/>
            <a:chOff x="3412085" y="1208380"/>
            <a:chExt cx="2351911" cy="1777885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12085" y="1208380"/>
              <a:ext cx="2351911" cy="1777885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3798836" y="1613166"/>
              <a:ext cx="7892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600" i="1" dirty="0" smtClean="0"/>
                <a:t>Δ</a:t>
              </a:r>
              <a:r>
                <a:rPr lang="en-US" sz="600" i="1" dirty="0" smtClean="0"/>
                <a:t>B</a:t>
              </a:r>
              <a:r>
                <a:rPr lang="en-US" sz="600" dirty="0" smtClean="0"/>
                <a:t> = 2 T</a:t>
              </a:r>
              <a:endParaRPr lang="en-US" sz="600" dirty="0"/>
            </a:p>
            <a:p>
              <a:r>
                <a:rPr lang="en-US" sz="600" i="1" dirty="0" smtClean="0"/>
                <a:t>t</a:t>
              </a:r>
              <a:r>
                <a:rPr lang="en-US" sz="600" i="1" baseline="-25000" dirty="0" smtClean="0"/>
                <a:t>0</a:t>
              </a:r>
              <a:r>
                <a:rPr lang="en-US" sz="600" dirty="0" smtClean="0"/>
                <a:t> = 0.25 s</a:t>
              </a:r>
              <a:endParaRPr lang="en-US" sz="600" dirty="0"/>
            </a:p>
            <a:p>
              <a:r>
                <a:rPr lang="el-GR" sz="600" i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τ</a:t>
              </a:r>
              <a:r>
                <a:rPr lang="it-IT" sz="6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sz="600" dirty="0" smtClean="0"/>
                <a:t>= 150 </a:t>
              </a:r>
              <a:r>
                <a:rPr lang="en-US" sz="600" dirty="0" err="1" smtClean="0"/>
                <a:t>ms</a:t>
              </a:r>
              <a:endParaRPr lang="en-US" sz="600" dirty="0"/>
            </a:p>
            <a:p>
              <a:r>
                <a:rPr lang="en-US" sz="600" i="1" dirty="0" err="1" smtClean="0"/>
                <a:t>I</a:t>
              </a:r>
              <a:r>
                <a:rPr lang="en-US" sz="600" i="1" baseline="-25000" dirty="0" err="1" smtClean="0"/>
                <a:t>c</a:t>
              </a:r>
              <a:r>
                <a:rPr lang="en-US" sz="600" dirty="0" smtClean="0"/>
                <a:t> = 1 kA</a:t>
              </a:r>
              <a:endParaRPr lang="en-US" sz="600" dirty="0"/>
            </a:p>
            <a:p>
              <a:r>
                <a:rPr lang="en-US" sz="600" i="1" dirty="0"/>
                <a:t>d</a:t>
              </a:r>
              <a:r>
                <a:rPr lang="en-US" sz="600" dirty="0" smtClean="0"/>
                <a:t> = 20 µm</a:t>
              </a:r>
              <a:endParaRPr lang="en-US" sz="600" dirty="0"/>
            </a:p>
            <a:p>
              <a:r>
                <a:rPr lang="en-US" sz="600" i="1" dirty="0" smtClean="0"/>
                <a:t>D</a:t>
              </a:r>
              <a:r>
                <a:rPr lang="en-US" sz="600" dirty="0" smtClean="0"/>
                <a:t> = 0.82 mm</a:t>
              </a:r>
              <a:endParaRPr lang="en-US" sz="600" dirty="0"/>
            </a:p>
          </p:txBody>
        </p:sp>
        <p:cxnSp>
          <p:nvCxnSpPr>
            <p:cNvPr id="18" name="Connettore 2 17"/>
            <p:cNvCxnSpPr/>
            <p:nvPr/>
          </p:nvCxnSpPr>
          <p:spPr>
            <a:xfrm flipV="1">
              <a:off x="4918587" y="2409108"/>
              <a:ext cx="0" cy="252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1072888" y="2995318"/>
                <a:ext cx="7484916" cy="103712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72000" tIns="72000" rIns="72000" bIns="72000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it-IT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begChr m:val="|"/>
                          <m:endChr m:val="|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d>
                                    <m:d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it-IT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888" y="2995318"/>
                <a:ext cx="7484916" cy="10371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908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Coupling</a:t>
            </a:r>
            <a:r>
              <a:rPr lang="it-IT" dirty="0" smtClean="0"/>
              <a:t> </a:t>
            </a:r>
            <a:r>
              <a:rPr lang="it-IT" dirty="0" err="1" smtClean="0"/>
              <a:t>Magnetization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02C7C199-0D0D-7840-A88D-785280B31CF7}" type="slidenum">
              <a:rPr lang="it-IT" smtClean="0"/>
              <a:t>9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High Field-Rate Losses in CICCs Carrying Transport Current – CHATS 2021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07818" y="827190"/>
            <a:ext cx="8703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Magnetization</a:t>
            </a:r>
            <a:r>
              <a:rPr lang="it-IT" dirty="0" smtClean="0"/>
              <a:t> per </a:t>
            </a:r>
            <a:r>
              <a:rPr lang="it-IT" dirty="0" err="1" smtClean="0"/>
              <a:t>unit</a:t>
            </a:r>
            <a:r>
              <a:rPr lang="it-IT" dirty="0" smtClean="0"/>
              <a:t> volume, </a:t>
            </a:r>
            <a:r>
              <a:rPr lang="it-IT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it-IT" i="1" baseline="-250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it-IT" dirty="0" smtClean="0"/>
              <a:t>, due to the </a:t>
            </a:r>
            <a:r>
              <a:rPr lang="it-IT" dirty="0" err="1" smtClean="0"/>
              <a:t>coupling</a:t>
            </a:r>
            <a:r>
              <a:rPr lang="it-IT" dirty="0" smtClean="0"/>
              <a:t> </a:t>
            </a:r>
            <a:r>
              <a:rPr lang="it-IT" dirty="0" err="1" smtClean="0"/>
              <a:t>currents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865799" y="2071129"/>
                <a:ext cx="2286459" cy="597664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acc>
                        <m:accPr>
                          <m:chr m:val="̇"/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acc>
                                <m:accPr>
                                  <m:chr m:val="̇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99" y="2071129"/>
                <a:ext cx="2286459" cy="597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844094" y="3672877"/>
                <a:ext cx="2083263" cy="88428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       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94" y="3672877"/>
                <a:ext cx="2083263" cy="8842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tangolo 8"/>
          <p:cNvSpPr/>
          <p:nvPr/>
        </p:nvSpPr>
        <p:spPr>
          <a:xfrm>
            <a:off x="288723" y="1172746"/>
            <a:ext cx="8703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250CEC"/>
                </a:solidFill>
              </a:rPr>
              <a:t>Ogasawara</a:t>
            </a:r>
            <a:r>
              <a:rPr lang="it-IT" dirty="0" smtClean="0">
                <a:solidFill>
                  <a:srgbClr val="250CEC"/>
                </a:solidFill>
              </a:rPr>
              <a:t> 1980									De Marzi &amp; </a:t>
            </a:r>
            <a:r>
              <a:rPr lang="it-IT" dirty="0" err="1" smtClean="0">
                <a:solidFill>
                  <a:srgbClr val="250CEC"/>
                </a:solidFill>
              </a:rPr>
              <a:t>Corradini</a:t>
            </a:r>
            <a:r>
              <a:rPr lang="it-IT" dirty="0" smtClean="0">
                <a:solidFill>
                  <a:srgbClr val="250CEC"/>
                </a:solidFill>
              </a:rPr>
              <a:t> 2021</a:t>
            </a:r>
            <a:endParaRPr lang="en-US" dirty="0">
              <a:solidFill>
                <a:srgbClr val="250CE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1112723" y="1685761"/>
                <a:ext cx="2825710" cy="278602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for</m:t>
                          </m:r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it-IT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r>
                                <m:rPr>
                                  <m:nor/>
                                </m:rPr>
                                <a:rPr lang="it-IT" sz="1600"/>
                                <m:t> 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nor/>
                                </m:rPr>
                                <a:rPr lang="it-IT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723" y="1685761"/>
                <a:ext cx="2825710" cy="278602"/>
              </a:xfrm>
              <a:prstGeom prst="rect">
                <a:avLst/>
              </a:prstGeom>
              <a:blipFill>
                <a:blip r:embed="rId5"/>
                <a:stretch>
                  <a:fillRect l="-5184" t="-191111" b="-28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tangolo 15"/>
          <p:cNvSpPr/>
          <p:nvPr/>
        </p:nvSpPr>
        <p:spPr>
          <a:xfrm>
            <a:off x="152664" y="1627558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(1)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66518" y="2975268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(2)</a:t>
            </a:r>
            <a:endParaRPr lang="en-US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/>
              <p:cNvSpPr txBox="1"/>
              <p:nvPr/>
            </p:nvSpPr>
            <p:spPr>
              <a:xfrm>
                <a:off x="1117785" y="2894965"/>
                <a:ext cx="3107133" cy="54925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&lt;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/>
                                          <m:t> 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     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≤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≤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18" name="CasellaDiTes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785" y="2894965"/>
                <a:ext cx="3107133" cy="549253"/>
              </a:xfrm>
              <a:prstGeom prst="rect">
                <a:avLst/>
              </a:prstGeom>
              <a:blipFill>
                <a:blip r:embed="rId6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/>
              <p:cNvSpPr txBox="1"/>
              <p:nvPr/>
            </p:nvSpPr>
            <p:spPr>
              <a:xfrm>
                <a:off x="4712931" y="2013188"/>
                <a:ext cx="4197367" cy="71904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type m:val="lin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acc>
                                    <m:accPr>
                                      <m:chr m:val="̇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̇"/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den>
                                  </m:f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20" name="CasellaDiTes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931" y="2013188"/>
                <a:ext cx="4197367" cy="7190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/>
              <p:cNvSpPr txBox="1"/>
              <p:nvPr/>
            </p:nvSpPr>
            <p:spPr>
              <a:xfrm>
                <a:off x="5763855" y="1548846"/>
                <a:ext cx="2792880" cy="476284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f>
                            <m:f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num>
                            <m:den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den>
                          </m:f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for</m:t>
                          </m:r>
                          <m:r>
                            <a:rPr lang="it-IT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it-IT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r>
                                <m:rPr>
                                  <m:nor/>
                                </m:rPr>
                                <a:rPr lang="it-IT" sz="1600"/>
                                <m:t> 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m:rPr>
                                  <m:nor/>
                                </m:rPr>
                                <a:rPr lang="it-IT" sz="16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600"/>
                                <m:t>≤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22" name="CasellaDiTes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855" y="1548846"/>
                <a:ext cx="2792880" cy="4762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tangolo 22"/>
          <p:cNvSpPr/>
          <p:nvPr/>
        </p:nvSpPr>
        <p:spPr>
          <a:xfrm>
            <a:off x="4736581" y="1609651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(1)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750435" y="2978793"/>
            <a:ext cx="24076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Case (2)</a:t>
            </a:r>
            <a:endParaRPr lang="en-US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/>
              <p:cNvSpPr txBox="1"/>
              <p:nvPr/>
            </p:nvSpPr>
            <p:spPr>
              <a:xfrm>
                <a:off x="5701702" y="2898490"/>
                <a:ext cx="3444084" cy="54925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acc>
                            <m:accPr>
                              <m:chr m:val="̇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&lt;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den>
                                    </m:f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/>
                                          <m:t> </m:t>
                                        </m:r>
                                        <m:r>
                                          <a:rPr lang="it-IT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it-IT" sz="160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600"/>
                                          <m:t>≤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  <m:t>     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it-IT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≥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ctrlP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it-IT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den>
                                    </m:f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for</m:t>
                                    </m:r>
                                    <m:r>
                                      <a:rPr lang="it-IT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≤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it-IT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≤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it-IT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25" name="CasellaDiTes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702" y="2898490"/>
                <a:ext cx="3444084" cy="5492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ttore diritto 25"/>
          <p:cNvCxnSpPr/>
          <p:nvPr/>
        </p:nvCxnSpPr>
        <p:spPr>
          <a:xfrm>
            <a:off x="118390" y="1542078"/>
            <a:ext cx="8873372" cy="0"/>
          </a:xfrm>
          <a:prstGeom prst="line">
            <a:avLst/>
          </a:prstGeom>
          <a:ln w="12700">
            <a:solidFill>
              <a:srgbClr val="250C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>
            <a:off x="4530174" y="1602507"/>
            <a:ext cx="0" cy="3164756"/>
          </a:xfrm>
          <a:prstGeom prst="line">
            <a:avLst/>
          </a:prstGeom>
          <a:ln w="12700">
            <a:solidFill>
              <a:srgbClr val="250C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/>
              <p:cNvSpPr txBox="1"/>
              <p:nvPr/>
            </p:nvSpPr>
            <p:spPr>
              <a:xfrm>
                <a:off x="3122723" y="3732692"/>
                <a:ext cx="963148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2" name="CasellaDiTes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723" y="3732692"/>
                <a:ext cx="963148" cy="246221"/>
              </a:xfrm>
              <a:prstGeom prst="rect">
                <a:avLst/>
              </a:prstGeom>
              <a:blipFill>
                <a:blip r:embed="rId10"/>
                <a:stretch>
                  <a:fillRect l="-3797" r="-633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/>
              <p:cNvSpPr txBox="1"/>
              <p:nvPr/>
            </p:nvSpPr>
            <p:spPr>
              <a:xfrm>
                <a:off x="3112819" y="4144276"/>
                <a:ext cx="1023164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4" name="CasellaDiTes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819" y="4144276"/>
                <a:ext cx="1023164" cy="246221"/>
              </a:xfrm>
              <a:prstGeom prst="rect">
                <a:avLst/>
              </a:prstGeom>
              <a:blipFill>
                <a:blip r:embed="rId11"/>
                <a:stretch>
                  <a:fillRect l="-3593" r="-1198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/>
              <p:cNvSpPr txBox="1"/>
              <p:nvPr/>
            </p:nvSpPr>
            <p:spPr>
              <a:xfrm>
                <a:off x="5252643" y="3667848"/>
                <a:ext cx="2083263" cy="88428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               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  <m:sup>
                                        <m:r>
                                          <a:rPr lang="it-IT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5" name="CasellaDiTes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643" y="3667848"/>
                <a:ext cx="2083263" cy="8842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/>
              <p:cNvSpPr txBox="1"/>
              <p:nvPr/>
            </p:nvSpPr>
            <p:spPr>
              <a:xfrm>
                <a:off x="7531272" y="3727663"/>
                <a:ext cx="963148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6" name="CasellaDiTes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1272" y="3727663"/>
                <a:ext cx="963148" cy="246221"/>
              </a:xfrm>
              <a:prstGeom prst="rect">
                <a:avLst/>
              </a:prstGeom>
              <a:blipFill>
                <a:blip r:embed="rId13"/>
                <a:stretch>
                  <a:fillRect l="-3797" r="-633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/>
              <p:cNvSpPr txBox="1"/>
              <p:nvPr/>
            </p:nvSpPr>
            <p:spPr>
              <a:xfrm>
                <a:off x="7521368" y="4139247"/>
                <a:ext cx="1023164" cy="246221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 smtClean="0"/>
              </a:p>
            </p:txBody>
          </p:sp>
        </mc:Choice>
        <mc:Fallback xmlns="">
          <p:sp>
            <p:nvSpPr>
              <p:cNvPr id="37" name="CasellaDiTes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368" y="4139247"/>
                <a:ext cx="1023164" cy="246221"/>
              </a:xfrm>
              <a:prstGeom prst="rect">
                <a:avLst/>
              </a:prstGeom>
              <a:blipFill>
                <a:blip r:embed="rId14"/>
                <a:stretch>
                  <a:fillRect l="-3571" r="-595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5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loTemplateENEA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91440" tIns="0" rIns="91440" bIns="0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ModelloTemplateENEAita.potx</Template>
  <TotalTime>33264</TotalTime>
  <Words>1947</Words>
  <Application>Microsoft Office PowerPoint</Application>
  <PresentationFormat>Presentazione su schermo (16:9)</PresentationFormat>
  <Paragraphs>565</Paragraphs>
  <Slides>27</Slides>
  <Notes>27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</vt:lpstr>
      <vt:lpstr>Cambria Math</vt:lpstr>
      <vt:lpstr>Symbol</vt:lpstr>
      <vt:lpstr>Times New Roman</vt:lpstr>
      <vt:lpstr>Wingdings</vt:lpstr>
      <vt:lpstr>ModelloTemplateENEAita</vt:lpstr>
      <vt:lpstr>High Field-Rate Losses in Cable-In-Conduit-Conductors Carrying Transport Current</vt:lpstr>
      <vt:lpstr>Acknowledgments</vt:lpstr>
      <vt:lpstr>Outline</vt:lpstr>
      <vt:lpstr>Introduction – Divertor Tokamak Test @ ENEA</vt:lpstr>
      <vt:lpstr>High Field-Rates in CS Modules</vt:lpstr>
      <vt:lpstr>Aim of the Work</vt:lpstr>
      <vt:lpstr>Coupling and Eddy Currents in Composites</vt:lpstr>
      <vt:lpstr>Solution of the Ogasawara Problem</vt:lpstr>
      <vt:lpstr>Coupling Magnetization</vt:lpstr>
      <vt:lpstr>Coupling Losses</vt:lpstr>
      <vt:lpstr>Intrinsic Magnetization of SC Filaments</vt:lpstr>
      <vt:lpstr>Magnetization Losses</vt:lpstr>
      <vt:lpstr>Dynamic Resistance</vt:lpstr>
      <vt:lpstr>Losses due to Dynamic Resistance</vt:lpstr>
      <vt:lpstr>From Wires to Cables</vt:lpstr>
      <vt:lpstr>AC Losses in CS1U, HF Module</vt:lpstr>
      <vt:lpstr>AC Losses in CS1U_HF – JC Parameterization</vt:lpstr>
      <vt:lpstr>Comparative Analysis of AC Losses Results</vt:lpstr>
      <vt:lpstr>AC Losses in CS1U_HF During Breakdown</vt:lpstr>
      <vt:lpstr>AC Losses in CS1U_HF During Breakdown</vt:lpstr>
      <vt:lpstr>Field-Rate Dependent nt in CICCs</vt:lpstr>
      <vt:lpstr>Experimental Assessment of nt(tB)</vt:lpstr>
      <vt:lpstr>FEM Analysis Using Commercial Software</vt:lpstr>
      <vt:lpstr>Recap: AC Losses in CS1U Module, HF Sub-Module</vt:lpstr>
      <vt:lpstr>Future Directions</vt:lpstr>
      <vt:lpstr>Conclusion</vt:lpstr>
      <vt:lpstr>Presentazione standard di PowerPoint</vt:lpstr>
    </vt:vector>
  </TitlesOfParts>
  <Company>ENEA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Gianluca De Marzi</dc:creator>
  <cp:lastModifiedBy>Gianluca</cp:lastModifiedBy>
  <cp:revision>508</cp:revision>
  <cp:lastPrinted>2021-08-09T11:33:04Z</cp:lastPrinted>
  <dcterms:created xsi:type="dcterms:W3CDTF">2017-01-03T12:35:40Z</dcterms:created>
  <dcterms:modified xsi:type="dcterms:W3CDTF">2021-09-28T09:19:20Z</dcterms:modified>
</cp:coreProperties>
</file>