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68" r:id="rId4"/>
    <p:sldId id="273" r:id="rId5"/>
    <p:sldId id="278" r:id="rId6"/>
    <p:sldId id="300" r:id="rId7"/>
    <p:sldId id="302" r:id="rId8"/>
    <p:sldId id="303" r:id="rId9"/>
    <p:sldId id="304" r:id="rId10"/>
    <p:sldId id="305" r:id="rId11"/>
    <p:sldId id="306" r:id="rId12"/>
    <p:sldId id="311" r:id="rId13"/>
    <p:sldId id="309" r:id="rId14"/>
    <p:sldId id="310" r:id="rId15"/>
    <p:sldId id="307" r:id="rId16"/>
    <p:sldId id="308" r:id="rId17"/>
    <p:sldId id="312" r:id="rId18"/>
    <p:sldId id="266" r:id="rId19"/>
    <p:sldId id="313" r:id="rId20"/>
  </p:sldIdLst>
  <p:sldSz cx="13004800" cy="9753600"/>
  <p:notesSz cx="6669088" cy="9926638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1pPr>
    <a:lvl2pPr marL="0" marR="0" indent="2667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2pPr>
    <a:lvl3pPr marL="0" marR="0" indent="533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3pPr>
    <a:lvl4pPr marL="0" marR="0" indent="8001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4pPr>
    <a:lvl5pPr marL="0" marR="0" indent="1066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5pPr>
    <a:lvl6pPr marL="0" marR="0" indent="13335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6pPr>
    <a:lvl7pPr marL="0" marR="0" indent="16129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7pPr>
    <a:lvl8pPr marL="0" marR="0" indent="1879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8pPr>
    <a:lvl9pPr marL="0" marR="0" indent="21463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USSET Bernard 136275" initials="RB1" lastIdx="1" clrIdx="0">
    <p:extLst>
      <p:ext uri="{19B8F6BF-5375-455C-9EA6-DF929625EA0E}">
        <p15:presenceInfo xmlns:p15="http://schemas.microsoft.com/office/powerpoint/2012/main" userId="S-1-5-21-1801674531-299502267-839522115-3631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98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8F44A2F1-9E1F-4B54-A3A2-5F16C0AD49E2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Style à thème 2 - Accentuation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DA37D80-6434-44D0-A028-1B22A696006F}" styleName="Style léger 3 - Accentuation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7292A2E-F333-43FB-9621-5CBBE7FDCDCB}" styleName="Style léger 2 - Accentuation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ED083AE6-46FA-4A59-8FB0-9F97EB10719F}" styleName="Style léger 3 - Accentuation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269D01E-BC32-4049-B463-5C60D7B0CCD2}" styleName="Style à thème 2 - Accentuation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E171933-4619-4E11-9A3F-F7608DF75F80}" styleName="Style moyen 1 - Accentuatio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CAF9ED-07DC-4A11-8D7F-57B35C25682E}" styleName="Style moyen 1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8D230F3-CF80-4859-8CE7-A43EE81993B5}" styleName="Style léger 1 - Accentuation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484" autoAdjust="0"/>
  </p:normalViewPr>
  <p:slideViewPr>
    <p:cSldViewPr snapToGrid="0" snapToObjects="1">
      <p:cViewPr varScale="1">
        <p:scale>
          <a:sx n="48" d="100"/>
          <a:sy n="48" d="100"/>
        </p:scale>
        <p:origin x="124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665" cy="4980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776866" y="0"/>
            <a:ext cx="2890665" cy="4980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E851D8-2947-41C2-8CCD-E4283D0630A1}" type="datetimeFigureOut">
              <a:rPr lang="fr-FR" smtClean="0"/>
              <a:t>21/09/2021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630"/>
            <a:ext cx="2890665" cy="4980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776866" y="9428630"/>
            <a:ext cx="2890665" cy="4980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081E2E-AF17-4EC5-8EC1-B31D912FA2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36295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 noRot="1" noChangeAspect="1"/>
          </p:cNvSpPr>
          <p:nvPr>
            <p:ph type="sldImg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7" name="Shape 47"/>
          <p:cNvSpPr>
            <a:spLocks noGrp="1"/>
          </p:cNvSpPr>
          <p:nvPr>
            <p:ph type="body" sz="quarter" idx="1"/>
          </p:nvPr>
        </p:nvSpPr>
        <p:spPr>
          <a:xfrm>
            <a:off x="889212" y="4715153"/>
            <a:ext cx="4890665" cy="44669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584200" latinLnBrk="0">
      <a:defRPr sz="1600">
        <a:latin typeface="Lucida Grande"/>
        <a:ea typeface="Lucida Grande"/>
        <a:cs typeface="Lucida Grande"/>
        <a:sym typeface="Lucida Grande"/>
      </a:defRPr>
    </a:lvl1pPr>
    <a:lvl2pPr indent="228600" defTabSz="584200" latinLnBrk="0">
      <a:defRPr sz="1600">
        <a:latin typeface="Lucida Grande"/>
        <a:ea typeface="Lucida Grande"/>
        <a:cs typeface="Lucida Grande"/>
        <a:sym typeface="Lucida Grande"/>
      </a:defRPr>
    </a:lvl2pPr>
    <a:lvl3pPr indent="457200" defTabSz="584200" latinLnBrk="0">
      <a:defRPr sz="1600">
        <a:latin typeface="Lucida Grande"/>
        <a:ea typeface="Lucida Grande"/>
        <a:cs typeface="Lucida Grande"/>
        <a:sym typeface="Lucida Grande"/>
      </a:defRPr>
    </a:lvl3pPr>
    <a:lvl4pPr indent="685800" defTabSz="584200" latinLnBrk="0">
      <a:defRPr sz="1600">
        <a:latin typeface="Lucida Grande"/>
        <a:ea typeface="Lucida Grande"/>
        <a:cs typeface="Lucida Grande"/>
        <a:sym typeface="Lucida Grande"/>
      </a:defRPr>
    </a:lvl4pPr>
    <a:lvl5pPr indent="914400" defTabSz="584200" latinLnBrk="0">
      <a:defRPr sz="1600">
        <a:latin typeface="Lucida Grande"/>
        <a:ea typeface="Lucida Grande"/>
        <a:cs typeface="Lucida Grande"/>
        <a:sym typeface="Lucida Grande"/>
      </a:defRPr>
    </a:lvl5pPr>
    <a:lvl6pPr indent="1143000" defTabSz="584200" latinLnBrk="0">
      <a:defRPr sz="1600">
        <a:latin typeface="Lucida Grande"/>
        <a:ea typeface="Lucida Grande"/>
        <a:cs typeface="Lucida Grande"/>
        <a:sym typeface="Lucida Grande"/>
      </a:defRPr>
    </a:lvl6pPr>
    <a:lvl7pPr indent="1371600" defTabSz="584200" latinLnBrk="0">
      <a:defRPr sz="1600">
        <a:latin typeface="Lucida Grande"/>
        <a:ea typeface="Lucida Grande"/>
        <a:cs typeface="Lucida Grande"/>
        <a:sym typeface="Lucida Grande"/>
      </a:defRPr>
    </a:lvl7pPr>
    <a:lvl8pPr indent="1600200" defTabSz="584200" latinLnBrk="0">
      <a:defRPr sz="1600">
        <a:latin typeface="Lucida Grande"/>
        <a:ea typeface="Lucida Grande"/>
        <a:cs typeface="Lucida Grande"/>
        <a:sym typeface="Lucida Grande"/>
      </a:defRPr>
    </a:lvl8pPr>
    <a:lvl9pPr indent="1828800" defTabSz="584200" latinLnBrk="0">
      <a:defRPr sz="1600">
        <a:latin typeface="Lucida Grande"/>
        <a:ea typeface="Lucida Grande"/>
        <a:cs typeface="Lucida Grande"/>
        <a:sym typeface="Lucida Grand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15 mn (12mn +3mn)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28147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age Titre XIFU 20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XIFU 20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Ligne"/>
          <p:cNvSpPr/>
          <p:nvPr/>
        </p:nvSpPr>
        <p:spPr>
          <a:xfrm>
            <a:off x="635000" y="562186"/>
            <a:ext cx="11734800" cy="1"/>
          </a:xfrm>
          <a:prstGeom prst="line">
            <a:avLst/>
          </a:prstGeom>
          <a:ln w="38100">
            <a:solidFill>
              <a:srgbClr val="388093"/>
            </a:solidFill>
          </a:ln>
        </p:spPr>
        <p:txBody>
          <a:bodyPr lIns="45718" tIns="45718" rIns="45718" bIns="45718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pic>
        <p:nvPicPr>
          <p:cNvPr id="31" name="image1.png" descr="image1.png"/>
          <p:cNvPicPr>
            <a:picLocks noChangeAspect="1"/>
          </p:cNvPicPr>
          <p:nvPr/>
        </p:nvPicPr>
        <p:blipFill>
          <a:blip r:embed="rId2">
            <a:extLst/>
          </a:blip>
          <a:srcRect r="5692"/>
          <a:stretch>
            <a:fillRect/>
          </a:stretch>
        </p:blipFill>
        <p:spPr>
          <a:xfrm>
            <a:off x="11782470" y="9303953"/>
            <a:ext cx="834718" cy="426926"/>
          </a:xfrm>
          <a:prstGeom prst="rect">
            <a:avLst/>
          </a:prstGeom>
          <a:ln w="12700">
            <a:miter lim="400000"/>
          </a:ln>
        </p:spPr>
      </p:pic>
      <p:sp>
        <p:nvSpPr>
          <p:cNvPr id="32" name="Texte du titre"/>
          <p:cNvSpPr txBox="1">
            <a:spLocks noGrp="1"/>
          </p:cNvSpPr>
          <p:nvPr>
            <p:ph type="title"/>
          </p:nvPr>
        </p:nvSpPr>
        <p:spPr>
          <a:xfrm>
            <a:off x="118330" y="621"/>
            <a:ext cx="12768140" cy="554026"/>
          </a:xfrm>
          <a:prstGeom prst="rect">
            <a:avLst/>
          </a:prstGeom>
        </p:spPr>
        <p:txBody>
          <a:bodyPr lIns="0" tIns="0" rIns="0" bIns="0"/>
          <a:lstStyle>
            <a:lvl1pPr algn="ctr" defTabSz="914400">
              <a:defRPr>
                <a:solidFill>
                  <a:srgbClr val="378092"/>
                </a:solidFill>
              </a:defRPr>
            </a:lvl1pPr>
          </a:lstStyle>
          <a:p>
            <a:r>
              <a:t>Texte du titre</a:t>
            </a:r>
          </a:p>
        </p:txBody>
      </p:sp>
      <p:sp>
        <p:nvSpPr>
          <p:cNvPr id="33" name="50 mK Hybrid cooler. X-IFU Consortium meeting - May 2021 Zoom, L. Duband, JM Duval, Univ. Grenoble Alpes, CEA-IRIG-DSBT, Grenoble"/>
          <p:cNvSpPr txBox="1"/>
          <p:nvPr/>
        </p:nvSpPr>
        <p:spPr>
          <a:xfrm>
            <a:off x="2386828" y="9342965"/>
            <a:ext cx="8480116" cy="384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8100" tIns="38100" rIns="38100" bIns="38100" anchor="ctr">
            <a:spAutoFit/>
          </a:bodyPr>
          <a:lstStyle>
            <a:lvl1pPr marR="52019" indent="52019" algn="r" defTabSz="1168400">
              <a:defRPr sz="1000">
                <a:solidFill>
                  <a:srgbClr val="35798B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 algn="l"/>
            <a:r>
              <a:rPr kumimoji="0" lang="en-US" sz="1000" b="0" i="0" u="none" strike="noStrike" cap="none" spc="0" normalizeH="0" baseline="0" dirty="0" smtClean="0">
                <a:ln>
                  <a:noFill/>
                </a:ln>
                <a:solidFill>
                  <a:srgbClr val="35798B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Parametric study and optimization of the </a:t>
            </a:r>
            <a:r>
              <a:rPr kumimoji="0" lang="en-US" sz="1000" b="0" i="0" u="none" strike="noStrike" cap="none" spc="0" normalizeH="0" baseline="0" dirty="0" err="1" smtClean="0">
                <a:ln>
                  <a:noFill/>
                </a:ln>
                <a:solidFill>
                  <a:srgbClr val="35798B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cryomagnetic</a:t>
            </a:r>
            <a:r>
              <a:rPr kumimoji="0" lang="en-US" sz="1000" b="0" i="0" u="none" strike="noStrike" cap="none" spc="0" normalizeH="0" baseline="0" dirty="0" smtClean="0">
                <a:ln>
                  <a:noFill/>
                </a:ln>
                <a:solidFill>
                  <a:srgbClr val="35798B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 system for EU DEMO at pre-conceptual design phase  </a:t>
            </a:r>
            <a:r>
              <a:rPr kumimoji="0" lang="fr-FR" sz="1000" b="0" i="0" u="none" strike="noStrike" cap="none" spc="0" normalizeH="0" baseline="0" dirty="0" smtClean="0">
                <a:ln>
                  <a:noFill/>
                </a:ln>
                <a:solidFill>
                  <a:srgbClr val="35798B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– Chats 2021</a:t>
            </a:r>
          </a:p>
          <a:p>
            <a:pPr algn="l"/>
            <a:r>
              <a:rPr kumimoji="0" lang="fr-FR" sz="1000" b="0" i="0" u="none" strike="noStrike" cap="none" spc="0" normalizeH="0" baseline="0" dirty="0" smtClean="0">
                <a:ln>
                  <a:noFill/>
                </a:ln>
                <a:solidFill>
                  <a:srgbClr val="35798B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Christine Hoa</a:t>
            </a:r>
            <a:r>
              <a:rPr lang="fr-FR" dirty="0" smtClean="0"/>
              <a:t> et al.       		</a:t>
            </a:r>
            <a:r>
              <a:rPr dirty="0" smtClean="0"/>
              <a:t>Grenoble </a:t>
            </a:r>
            <a:r>
              <a:rPr dirty="0" err="1"/>
              <a:t>Alpes</a:t>
            </a:r>
            <a:r>
              <a:rPr dirty="0"/>
              <a:t>, CEA-IRIG-DSBT, </a:t>
            </a:r>
            <a:r>
              <a:rPr dirty="0" smtClean="0"/>
              <a:t>Grenoble</a:t>
            </a:r>
            <a:r>
              <a:rPr lang="fr-FR" dirty="0" smtClean="0"/>
              <a:t>    </a:t>
            </a:r>
            <a:endParaRPr dirty="0"/>
          </a:p>
        </p:txBody>
      </p:sp>
      <p:sp>
        <p:nvSpPr>
          <p:cNvPr id="34" name="Rectangle"/>
          <p:cNvSpPr/>
          <p:nvPr/>
        </p:nvSpPr>
        <p:spPr>
          <a:xfrm>
            <a:off x="849282" y="9292166"/>
            <a:ext cx="11306236" cy="26925"/>
          </a:xfrm>
          <a:prstGeom prst="rect">
            <a:avLst/>
          </a:prstGeom>
          <a:solidFill>
            <a:srgbClr val="377B8D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algn="l" defTabSz="914400">
              <a:defRPr sz="34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pic>
        <p:nvPicPr>
          <p:cNvPr id="35" name="IRIG-logo-RVB-sans-tagline.png" descr="IRIG-logo-RVB-sans-tagline.png"/>
          <p:cNvPicPr>
            <a:picLocks noChangeAspect="1"/>
          </p:cNvPicPr>
          <p:nvPr/>
        </p:nvPicPr>
        <p:blipFill>
          <a:blip r:embed="rId3">
            <a:extLst/>
          </a:blip>
          <a:srcRect l="15372" t="10061" r="15372" b="22931"/>
          <a:stretch>
            <a:fillRect/>
          </a:stretch>
        </p:blipFill>
        <p:spPr>
          <a:xfrm>
            <a:off x="1512993" y="9342965"/>
            <a:ext cx="551860" cy="377310"/>
          </a:xfrm>
          <a:prstGeom prst="rect">
            <a:avLst/>
          </a:prstGeom>
          <a:ln w="12700">
            <a:miter lim="400000"/>
          </a:ln>
        </p:spPr>
      </p:pic>
      <p:pic>
        <p:nvPicPr>
          <p:cNvPr id="36" name="Logo UGA nouveau.jpg" descr="Logo UGA nouveau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37809" y="9353880"/>
            <a:ext cx="622468" cy="381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7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356850" y="-12700"/>
            <a:ext cx="3416300" cy="2413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8" name="Logo CEA 294px.png" descr="Logo CEA 294px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-2084" y="9250772"/>
            <a:ext cx="622301" cy="508001"/>
          </a:xfrm>
          <a:prstGeom prst="rect">
            <a:avLst/>
          </a:prstGeom>
          <a:ln w="12700">
            <a:miter lim="400000"/>
          </a:ln>
        </p:spPr>
      </p:pic>
      <p:sp>
        <p:nvSpPr>
          <p:cNvPr id="40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12678183" y="9525899"/>
            <a:ext cx="397545" cy="292388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797979"/>
                </a:solidFill>
              </a:defRPr>
            </a:lvl1pPr>
          </a:lstStyle>
          <a:p>
            <a:fld id="{86CB4B4D-7CA3-9044-876B-883B54F8677D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2844"/>
              </a:spcBef>
              <a:spcAft>
                <a:spcPts val="2133"/>
              </a:spcAft>
              <a:defRPr/>
            </a:lvl1pPr>
            <a:lvl2pPr marL="514765" indent="0">
              <a:lnSpc>
                <a:spcPts val="3982"/>
              </a:lnSpc>
              <a:buFont typeface="Arial" pitchFamily="34" charset="0"/>
              <a:buNone/>
              <a:tabLst>
                <a:tab pos="11487394" algn="r"/>
              </a:tabLst>
              <a:defRPr sz="3129"/>
            </a:lvl2pPr>
            <a:lvl3pPr marL="514765" indent="0">
              <a:lnSpc>
                <a:spcPts val="3982"/>
              </a:lnSpc>
              <a:buFont typeface="Arial" pitchFamily="34" charset="0"/>
              <a:buNone/>
              <a:tabLst>
                <a:tab pos="11487394" algn="r"/>
              </a:tabLst>
              <a:defRPr sz="3129"/>
            </a:lvl3pPr>
            <a:lvl4pPr marL="514765" indent="0">
              <a:lnSpc>
                <a:spcPts val="3982"/>
              </a:lnSpc>
              <a:buFont typeface="Arial" pitchFamily="34" charset="0"/>
              <a:buNone/>
              <a:tabLst>
                <a:tab pos="11487394" algn="r"/>
              </a:tabLst>
              <a:defRPr sz="3129"/>
            </a:lvl4pPr>
            <a:lvl5pPr marL="514765" indent="0">
              <a:lnSpc>
                <a:spcPts val="3982"/>
              </a:lnSpc>
              <a:buNone/>
              <a:tabLst>
                <a:tab pos="11487394" algn="r"/>
              </a:tabLst>
              <a:defRPr sz="3129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>
          <a:xfrm>
            <a:off x="5947332" y="9359900"/>
            <a:ext cx="1106073" cy="292388"/>
          </a:xfrm>
        </p:spPr>
        <p:txBody>
          <a:bodyPr/>
          <a:lstStyle/>
          <a:p>
            <a:r>
              <a:rPr lang="fr-FR" dirty="0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85969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4.png"/><Relationship Id="rId12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jpeg"/><Relationship Id="rId10" Type="http://schemas.openxmlformats.org/officeDocument/2006/relationships/image" Target="../media/image7.png"/><Relationship Id="rId4" Type="http://schemas.openxmlformats.org/officeDocument/2006/relationships/theme" Target="../theme/theme1.xml"/><Relationship Id="rId9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ond présentation 1024x768.jpg" descr="Fond présentation 1024x768.jpg"/>
          <p:cNvPicPr>
            <a:picLocks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0" y="-31100"/>
            <a:ext cx="13004800" cy="9779094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age" descr="Image"/>
          <p:cNvPicPr>
            <a:picLocks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0" y="-10584"/>
            <a:ext cx="13004800" cy="9774768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Image" descr="Image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-6350" y="2116"/>
            <a:ext cx="8690176" cy="9749368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" descr="Image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0907183" y="12700"/>
            <a:ext cx="2705101" cy="19050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8" name="Grouper"/>
          <p:cNvGrpSpPr/>
          <p:nvPr/>
        </p:nvGrpSpPr>
        <p:grpSpPr>
          <a:xfrm>
            <a:off x="290761" y="3352800"/>
            <a:ext cx="3262345" cy="3048000"/>
            <a:chOff x="0" y="0"/>
            <a:chExt cx="3262343" cy="3048000"/>
          </a:xfrm>
        </p:grpSpPr>
        <p:sp>
          <p:nvSpPr>
            <p:cNvPr id="6" name="Cercle"/>
            <p:cNvSpPr/>
            <p:nvPr/>
          </p:nvSpPr>
          <p:spPr>
            <a:xfrm>
              <a:off x="107171" y="0"/>
              <a:ext cx="3048001" cy="3048000"/>
            </a:xfrm>
            <a:prstGeom prst="ellipse">
              <a:avLst/>
            </a:prstGeom>
            <a:solidFill>
              <a:srgbClr val="FFFFFF"/>
            </a:solidFill>
            <a:ln w="254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34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pic>
          <p:nvPicPr>
            <p:cNvPr id="7" name="IRIG-logo-FR-RVB copie.png" descr="IRIG-logo-FR-RVB copie.png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0" y="371331"/>
              <a:ext cx="3262344" cy="23053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9" name="GRENOBLE FRANCE"/>
          <p:cNvSpPr txBox="1"/>
          <p:nvPr/>
        </p:nvSpPr>
        <p:spPr>
          <a:xfrm>
            <a:off x="10821086" y="9159608"/>
            <a:ext cx="1912095" cy="2989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400" b="1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GRENOBLE FRANCE</a:t>
            </a:r>
          </a:p>
        </p:txBody>
      </p:sp>
      <p:pic>
        <p:nvPicPr>
          <p:cNvPr id="10" name="Logo SBT Monochrome Blanc.png" descr="Logo SBT Monochrome Blanc.pn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3997361" y="3308322"/>
            <a:ext cx="4082051" cy="2171756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Logo CEA 735px.png" descr="Logo CEA 735px.png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10778520" y="8470602"/>
            <a:ext cx="864374" cy="705612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Département des Systèmes Basses Températures"/>
          <p:cNvSpPr txBox="1"/>
          <p:nvPr/>
        </p:nvSpPr>
        <p:spPr>
          <a:xfrm>
            <a:off x="3951529" y="5523704"/>
            <a:ext cx="4173716" cy="3402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marR="73151" indent="52019" algn="r" defTabSz="1643062">
              <a:defRPr sz="1400" i="1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Département des Systèmes Basses Températures</a:t>
            </a:r>
          </a:p>
        </p:txBody>
      </p:sp>
      <p:pic>
        <p:nvPicPr>
          <p:cNvPr id="13" name="Logo UGA nouveau.jpg" descr="Logo UGA nouveau.jpg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11747431" y="8508702"/>
            <a:ext cx="1028315" cy="629412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Texte du titre"/>
          <p:cNvSpPr txBox="1">
            <a:spLocks noGrp="1"/>
          </p:cNvSpPr>
          <p:nvPr>
            <p:ph type="title"/>
          </p:nvPr>
        </p:nvSpPr>
        <p:spPr>
          <a:xfrm>
            <a:off x="82550" y="1041400"/>
            <a:ext cx="7108081" cy="190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8100" tIns="38100" rIns="38100" bIns="38100" anchor="ctr"/>
          <a:lstStyle/>
          <a:p>
            <a:r>
              <a:t>Texte du titre</a:t>
            </a:r>
          </a:p>
        </p:txBody>
      </p:sp>
      <p:sp>
        <p:nvSpPr>
          <p:cNvPr id="15" name="Texte niveau 1…"/>
          <p:cNvSpPr txBox="1">
            <a:spLocks noGrp="1"/>
          </p:cNvSpPr>
          <p:nvPr>
            <p:ph type="body" idx="1"/>
          </p:nvPr>
        </p:nvSpPr>
        <p:spPr>
          <a:xfrm>
            <a:off x="1270000" y="2768600"/>
            <a:ext cx="10464800" cy="5727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8100" tIns="38100" rIns="38100" bIns="38100" anchor="ctr"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6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6357034" y="9359900"/>
            <a:ext cx="286668" cy="273584"/>
          </a:xfrm>
          <a:prstGeom prst="rect">
            <a:avLst/>
          </a:prstGeom>
          <a:ln w="12700">
            <a:miter lim="400000"/>
          </a:ln>
        </p:spPr>
        <p:txBody>
          <a:bodyPr wrap="none" lIns="38100" tIns="38100" rIns="38100" bIns="38100">
            <a:spAutoFit/>
          </a:bodyPr>
          <a:lstStyle>
            <a:lvl1pPr>
              <a:defRPr sz="1400" b="1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med"/>
  <p:hf hdr="0" ftr="0" dt="0"/>
  <p:txStyles>
    <p:titleStyle>
      <a:lvl1pPr marL="0" marR="0" indent="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800" b="1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Arial"/>
        </a:defRPr>
      </a:lvl1pPr>
      <a:lvl2pPr marL="0" marR="0" indent="2286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800" b="1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Arial"/>
        </a:defRPr>
      </a:lvl2pPr>
      <a:lvl3pPr marL="0" marR="0" indent="4572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800" b="1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Arial"/>
        </a:defRPr>
      </a:lvl3pPr>
      <a:lvl4pPr marL="0" marR="0" indent="6858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800" b="1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Arial"/>
        </a:defRPr>
      </a:lvl4pPr>
      <a:lvl5pPr marL="0" marR="0" indent="9144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800" b="1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Arial"/>
        </a:defRPr>
      </a:lvl5pPr>
      <a:lvl6pPr marL="0" marR="0" indent="11430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800" b="1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Arial"/>
        </a:defRPr>
      </a:lvl6pPr>
      <a:lvl7pPr marL="0" marR="0" indent="13716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800" b="1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Arial"/>
        </a:defRPr>
      </a:lvl7pPr>
      <a:lvl8pPr marL="0" marR="0" indent="16002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800" b="1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Arial"/>
        </a:defRPr>
      </a:lvl8pPr>
      <a:lvl9pPr marL="0" marR="0" indent="18288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800" b="1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Arial"/>
        </a:defRPr>
      </a:lvl9pPr>
    </p:titleStyle>
    <p:bodyStyle>
      <a:lvl1pPr marL="698500" marR="0" indent="-444500" algn="l" defTabSz="584200" latinLnBrk="0">
        <a:lnSpc>
          <a:spcPct val="100000"/>
        </a:lnSpc>
        <a:spcBef>
          <a:spcPts val="2300"/>
        </a:spcBef>
        <a:spcAft>
          <a:spcPts val="0"/>
        </a:spcAft>
        <a:buClrTx/>
        <a:buSzPct val="171000"/>
        <a:buFontTx/>
        <a:buChar char="•"/>
        <a:tabLst/>
        <a:defRPr sz="3800" b="1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Arial"/>
        </a:defRPr>
      </a:lvl1pPr>
      <a:lvl2pPr marL="1041400" marR="0" indent="-444500" algn="l" defTabSz="584200" latinLnBrk="0">
        <a:lnSpc>
          <a:spcPct val="100000"/>
        </a:lnSpc>
        <a:spcBef>
          <a:spcPts val="2300"/>
        </a:spcBef>
        <a:spcAft>
          <a:spcPts val="0"/>
        </a:spcAft>
        <a:buClrTx/>
        <a:buSzPct val="171000"/>
        <a:buFontTx/>
        <a:buChar char="•"/>
        <a:tabLst/>
        <a:defRPr sz="3800" b="1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Arial"/>
        </a:defRPr>
      </a:lvl2pPr>
      <a:lvl3pPr marL="1384300" marR="0" indent="-444500" algn="l" defTabSz="584200" latinLnBrk="0">
        <a:lnSpc>
          <a:spcPct val="100000"/>
        </a:lnSpc>
        <a:spcBef>
          <a:spcPts val="2300"/>
        </a:spcBef>
        <a:spcAft>
          <a:spcPts val="0"/>
        </a:spcAft>
        <a:buClrTx/>
        <a:buSzPct val="171000"/>
        <a:buFontTx/>
        <a:buChar char="•"/>
        <a:tabLst/>
        <a:defRPr sz="3800" b="1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Arial"/>
        </a:defRPr>
      </a:lvl3pPr>
      <a:lvl4pPr marL="1739900" marR="0" indent="-444500" algn="l" defTabSz="584200" latinLnBrk="0">
        <a:lnSpc>
          <a:spcPct val="100000"/>
        </a:lnSpc>
        <a:spcBef>
          <a:spcPts val="2300"/>
        </a:spcBef>
        <a:spcAft>
          <a:spcPts val="0"/>
        </a:spcAft>
        <a:buClrTx/>
        <a:buSzPct val="171000"/>
        <a:buFontTx/>
        <a:buChar char="•"/>
        <a:tabLst/>
        <a:defRPr sz="3800" b="1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Arial"/>
        </a:defRPr>
      </a:lvl4pPr>
      <a:lvl5pPr marL="2082800" marR="0" indent="-444500" algn="l" defTabSz="584200" latinLnBrk="0">
        <a:lnSpc>
          <a:spcPct val="100000"/>
        </a:lnSpc>
        <a:spcBef>
          <a:spcPts val="2300"/>
        </a:spcBef>
        <a:spcAft>
          <a:spcPts val="0"/>
        </a:spcAft>
        <a:buClrTx/>
        <a:buSzPct val="171000"/>
        <a:buFontTx/>
        <a:buChar char="•"/>
        <a:tabLst/>
        <a:defRPr sz="3800" b="1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Arial"/>
        </a:defRPr>
      </a:lvl5pPr>
      <a:lvl6pPr marL="2425700" marR="0" indent="-444500" algn="l" defTabSz="584200" latinLnBrk="0">
        <a:lnSpc>
          <a:spcPct val="100000"/>
        </a:lnSpc>
        <a:spcBef>
          <a:spcPts val="2300"/>
        </a:spcBef>
        <a:spcAft>
          <a:spcPts val="0"/>
        </a:spcAft>
        <a:buClrTx/>
        <a:buSzPct val="171000"/>
        <a:buFontTx/>
        <a:buChar char="•"/>
        <a:tabLst/>
        <a:defRPr sz="3800" b="1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Arial"/>
        </a:defRPr>
      </a:lvl6pPr>
      <a:lvl7pPr marL="2768600" marR="0" indent="-444500" algn="l" defTabSz="584200" latinLnBrk="0">
        <a:lnSpc>
          <a:spcPct val="100000"/>
        </a:lnSpc>
        <a:spcBef>
          <a:spcPts val="2300"/>
        </a:spcBef>
        <a:spcAft>
          <a:spcPts val="0"/>
        </a:spcAft>
        <a:buClrTx/>
        <a:buSzPct val="171000"/>
        <a:buFontTx/>
        <a:buChar char="•"/>
        <a:tabLst/>
        <a:defRPr sz="3800" b="1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Arial"/>
        </a:defRPr>
      </a:lvl7pPr>
      <a:lvl8pPr marL="3111500" marR="0" indent="-444500" algn="l" defTabSz="584200" latinLnBrk="0">
        <a:lnSpc>
          <a:spcPct val="100000"/>
        </a:lnSpc>
        <a:spcBef>
          <a:spcPts val="2300"/>
        </a:spcBef>
        <a:spcAft>
          <a:spcPts val="0"/>
        </a:spcAft>
        <a:buClrTx/>
        <a:buSzPct val="171000"/>
        <a:buFontTx/>
        <a:buChar char="•"/>
        <a:tabLst/>
        <a:defRPr sz="3800" b="1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Arial"/>
        </a:defRPr>
      </a:lvl8pPr>
      <a:lvl9pPr marL="3454400" marR="0" indent="-444500" algn="l" defTabSz="584200" latinLnBrk="0">
        <a:lnSpc>
          <a:spcPct val="100000"/>
        </a:lnSpc>
        <a:spcBef>
          <a:spcPts val="2300"/>
        </a:spcBef>
        <a:spcAft>
          <a:spcPts val="0"/>
        </a:spcAft>
        <a:buClrTx/>
        <a:buSzPct val="171000"/>
        <a:buFontTx/>
        <a:buChar char="•"/>
        <a:tabLst/>
        <a:defRPr sz="3800" b="1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Arial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XIFU Consortium meeting…"/>
          <p:cNvSpPr txBox="1"/>
          <p:nvPr/>
        </p:nvSpPr>
        <p:spPr>
          <a:xfrm>
            <a:off x="202335" y="159147"/>
            <a:ext cx="8439860" cy="29341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 defTabSz="457200">
              <a:defRPr sz="4200" b="1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rPr lang="fr-FR" sz="3600" dirty="0" smtClean="0"/>
              <a:t>Chats </a:t>
            </a:r>
            <a:r>
              <a:rPr sz="3600" dirty="0" smtClean="0"/>
              <a:t>2021 </a:t>
            </a:r>
            <a:r>
              <a:rPr sz="3600" dirty="0"/>
              <a:t>- via </a:t>
            </a:r>
            <a:r>
              <a:rPr lang="fr-FR" sz="3600" dirty="0" err="1" smtClean="0"/>
              <a:t>remote</a:t>
            </a:r>
            <a:r>
              <a:rPr lang="fr-FR" sz="3600" dirty="0" smtClean="0"/>
              <a:t> </a:t>
            </a:r>
            <a:r>
              <a:rPr lang="fr-FR" sz="3600" dirty="0" err="1" smtClean="0"/>
              <a:t>video</a:t>
            </a:r>
            <a:r>
              <a:rPr lang="fr-FR" sz="3600" dirty="0" smtClean="0"/>
              <a:t> system</a:t>
            </a:r>
            <a:br>
              <a:rPr lang="fr-FR" sz="3600" dirty="0" smtClean="0"/>
            </a:br>
            <a:endParaRPr sz="3600" dirty="0"/>
          </a:p>
          <a:p>
            <a:r>
              <a:rPr lang="en-US" sz="2800" b="1" dirty="0">
                <a:solidFill>
                  <a:schemeClr val="bg1"/>
                </a:solidFill>
              </a:rPr>
              <a:t>Parametric study and optimization of </a:t>
            </a:r>
            <a:endParaRPr lang="en-US" sz="2800" b="1" dirty="0" smtClean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chemeClr val="bg1"/>
                </a:solidFill>
              </a:rPr>
              <a:t>the </a:t>
            </a:r>
            <a:r>
              <a:rPr lang="en-US" sz="2800" b="1" dirty="0" err="1">
                <a:solidFill>
                  <a:schemeClr val="bg1"/>
                </a:solidFill>
              </a:rPr>
              <a:t>cryo</a:t>
            </a:r>
            <a:r>
              <a:rPr lang="en-US" sz="2800" b="1" dirty="0">
                <a:solidFill>
                  <a:schemeClr val="bg1"/>
                </a:solidFill>
              </a:rPr>
              <a:t>-magnetic system </a:t>
            </a:r>
            <a:endParaRPr lang="fr-FR" sz="2800" dirty="0">
              <a:solidFill>
                <a:schemeClr val="bg1"/>
              </a:solidFill>
            </a:endParaRPr>
          </a:p>
          <a:p>
            <a:r>
              <a:rPr lang="en-US" sz="2800" b="1" dirty="0">
                <a:solidFill>
                  <a:schemeClr val="bg1"/>
                </a:solidFill>
              </a:rPr>
              <a:t>for EU DEMO at the pre-conceptual design phase</a:t>
            </a:r>
            <a:endParaRPr lang="fr-FR" sz="2800" dirty="0">
              <a:solidFill>
                <a:schemeClr val="bg1"/>
              </a:solidFill>
            </a:endParaRPr>
          </a:p>
          <a:p>
            <a:pPr defTabSz="457200">
              <a:defRPr sz="4200" b="1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rPr lang="en-US" sz="2800" b="1" dirty="0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rPr>
              <a:t> </a:t>
            </a:r>
            <a:endParaRPr sz="2800" b="1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Lionel DUBAND, Jean Marc DUVAL…"/>
          <p:cNvSpPr txBox="1"/>
          <p:nvPr/>
        </p:nvSpPr>
        <p:spPr>
          <a:xfrm>
            <a:off x="202335" y="7730169"/>
            <a:ext cx="11870411" cy="19236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 algn="l">
              <a:defRPr sz="2200" b="1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rPr lang="fr-FR" sz="2400" b="1" i="1" dirty="0" smtClean="0">
                <a:solidFill>
                  <a:srgbClr val="FFFFFF"/>
                </a:solidFill>
                <a:sym typeface="Arial"/>
              </a:rPr>
              <a:t>CEA/DRF/IRIG</a:t>
            </a:r>
            <a:r>
              <a:rPr lang="fr-FR" sz="2400" b="1" i="1" dirty="0">
                <a:solidFill>
                  <a:srgbClr val="FFFFFF"/>
                </a:solidFill>
                <a:sym typeface="Arial"/>
              </a:rPr>
              <a:t>: </a:t>
            </a:r>
            <a:r>
              <a:rPr lang="fr-FR" sz="2400" b="1" i="1" u="sng" dirty="0" smtClean="0">
                <a:solidFill>
                  <a:srgbClr val="FFFFFF"/>
                </a:solidFill>
                <a:sym typeface="Arial"/>
              </a:rPr>
              <a:t>Christine Hoa</a:t>
            </a:r>
            <a:r>
              <a:rPr lang="fr-FR" sz="2400" b="1" i="1" dirty="0" smtClean="0">
                <a:solidFill>
                  <a:srgbClr val="FFFFFF"/>
                </a:solidFill>
                <a:sym typeface="Arial"/>
              </a:rPr>
              <a:t>, </a:t>
            </a:r>
            <a:r>
              <a:rPr lang="fr-FR" sz="2400" b="1" i="1" dirty="0">
                <a:solidFill>
                  <a:srgbClr val="FFFFFF"/>
                </a:solidFill>
                <a:sym typeface="Arial"/>
              </a:rPr>
              <a:t>François </a:t>
            </a:r>
            <a:r>
              <a:rPr lang="fr-FR" sz="2400" b="1" i="1" dirty="0" smtClean="0">
                <a:solidFill>
                  <a:srgbClr val="FFFFFF"/>
                </a:solidFill>
                <a:sym typeface="Arial"/>
              </a:rPr>
              <a:t>Bonne, Thomas </a:t>
            </a:r>
            <a:r>
              <a:rPr lang="fr-FR" sz="2400" b="1" i="1" dirty="0" err="1" smtClean="0">
                <a:solidFill>
                  <a:srgbClr val="FFFFFF"/>
                </a:solidFill>
                <a:sym typeface="Arial"/>
              </a:rPr>
              <a:t>Latella</a:t>
            </a:r>
            <a:endParaRPr lang="fr-FR" sz="2400" b="1" i="1" dirty="0">
              <a:solidFill>
                <a:srgbClr val="FFFFFF"/>
              </a:solidFill>
              <a:sym typeface="Arial"/>
            </a:endParaRPr>
          </a:p>
          <a:p>
            <a:pPr algn="l">
              <a:defRPr sz="2200" b="1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rPr lang="fr-FR" sz="2400" b="1" i="1" dirty="0" smtClean="0">
                <a:solidFill>
                  <a:srgbClr val="FFFFFF"/>
                </a:solidFill>
                <a:sym typeface="Arial"/>
              </a:rPr>
              <a:t>CEA/DRF/IRFM</a:t>
            </a:r>
            <a:r>
              <a:rPr lang="fr-FR" sz="2400" b="1" i="1" dirty="0">
                <a:solidFill>
                  <a:srgbClr val="FFFFFF"/>
                </a:solidFill>
                <a:sym typeface="Arial"/>
              </a:rPr>
              <a:t>: </a:t>
            </a:r>
            <a:r>
              <a:rPr lang="fr-FR" sz="2200" b="1" dirty="0">
                <a:sym typeface="Arial"/>
              </a:rPr>
              <a:t>Quentin Le </a:t>
            </a:r>
            <a:r>
              <a:rPr lang="fr-FR" sz="2200" b="1" dirty="0" err="1" smtClean="0">
                <a:sym typeface="Arial"/>
              </a:rPr>
              <a:t>Coz</a:t>
            </a:r>
            <a:r>
              <a:rPr lang="fr-FR" sz="2200" b="1" dirty="0" smtClean="0">
                <a:sym typeface="Arial"/>
              </a:rPr>
              <a:t>, </a:t>
            </a:r>
            <a:r>
              <a:rPr lang="fr-FR" sz="2200" b="1" dirty="0">
                <a:sym typeface="Arial"/>
              </a:rPr>
              <a:t>Louis </a:t>
            </a:r>
            <a:r>
              <a:rPr lang="fr-FR" sz="2200" b="1" dirty="0" smtClean="0">
                <a:sym typeface="Arial"/>
              </a:rPr>
              <a:t>Zani, </a:t>
            </a:r>
            <a:r>
              <a:rPr lang="fr-FR" sz="2200" b="1" dirty="0">
                <a:sym typeface="Arial"/>
              </a:rPr>
              <a:t>Benoît </a:t>
            </a:r>
            <a:r>
              <a:rPr lang="fr-FR" sz="2200" b="1" dirty="0" smtClean="0">
                <a:sym typeface="Arial"/>
              </a:rPr>
              <a:t>Lacroix</a:t>
            </a:r>
            <a:endParaRPr lang="fr-FR" sz="2400" b="1" i="1" dirty="0">
              <a:solidFill>
                <a:srgbClr val="FFFFFF"/>
              </a:solidFill>
              <a:sym typeface="Arial"/>
            </a:endParaRPr>
          </a:p>
          <a:p>
            <a:pPr algn="l">
              <a:defRPr sz="2200" b="1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rPr lang="en-US" sz="2200" b="1" i="1" dirty="0" smtClean="0">
                <a:sym typeface="Arial"/>
              </a:rPr>
              <a:t>West </a:t>
            </a:r>
            <a:r>
              <a:rPr lang="en-US" sz="2200" b="1" i="1" dirty="0">
                <a:sym typeface="Arial"/>
              </a:rPr>
              <a:t>Pomeranian University of Technology</a:t>
            </a:r>
            <a:r>
              <a:rPr lang="fr-FR" sz="2400" b="1" i="1" dirty="0" smtClean="0">
                <a:solidFill>
                  <a:srgbClr val="FFFFFF"/>
                </a:solidFill>
                <a:sym typeface="Arial"/>
              </a:rPr>
              <a:t>: </a:t>
            </a:r>
            <a:r>
              <a:rPr lang="pl-PL" sz="2200" b="1" dirty="0">
                <a:sym typeface="Arial"/>
              </a:rPr>
              <a:t>Monika </a:t>
            </a:r>
            <a:r>
              <a:rPr lang="pl-PL" sz="2200" b="1" dirty="0" smtClean="0">
                <a:sym typeface="Arial"/>
              </a:rPr>
              <a:t>Lewandowska</a:t>
            </a:r>
            <a:endParaRPr lang="fr-FR" sz="2200" b="1" dirty="0" smtClean="0">
              <a:sym typeface="Arial"/>
            </a:endParaRPr>
          </a:p>
          <a:p>
            <a:pPr algn="l">
              <a:defRPr sz="2200" b="1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rPr lang="fr-FR" sz="2400" b="1" i="1" dirty="0" smtClean="0">
                <a:solidFill>
                  <a:srgbClr val="FFFFFF"/>
                </a:solidFill>
                <a:sym typeface="Arial"/>
              </a:rPr>
              <a:t>EPFL/SPC: Kamil Sedlak</a:t>
            </a:r>
          </a:p>
          <a:p>
            <a:pPr algn="l">
              <a:defRPr sz="2200" b="1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rPr lang="fr-FR" sz="2400" b="1" i="1" dirty="0" smtClean="0">
                <a:solidFill>
                  <a:srgbClr val="FFFFFF"/>
                </a:solidFill>
                <a:sym typeface="Arial"/>
              </a:rPr>
              <a:t>ENEA: Valentina Corato </a:t>
            </a:r>
            <a:endParaRPr lang="fr-FR" sz="2400" b="1" i="1" dirty="0">
              <a:solidFill>
                <a:srgbClr val="FFFFFF"/>
              </a:solidFill>
              <a:sym typeface="Arial"/>
            </a:endParaRPr>
          </a:p>
        </p:txBody>
      </p:sp>
      <p:pic>
        <p:nvPicPr>
          <p:cNvPr id="11" name="Picture 3" descr="C:\Users\franket\Desktop\EUROfusion_PPPT_Logo_smal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8139" y="3886021"/>
            <a:ext cx="4065873" cy="139256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1</a:t>
            </a:fld>
            <a:endParaRPr lang="fr-FR"/>
          </a:p>
        </p:txBody>
      </p:sp>
    </p:spTree>
  </p:cSld>
  <p:clrMapOvr>
    <a:masterClrMapping/>
  </p:clrMapOvr>
  <p:transition spd="med" advTm="50952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Optimization</a:t>
            </a:r>
            <a:r>
              <a:rPr lang="fr-FR" dirty="0" smtClean="0"/>
              <a:t> </a:t>
            </a:r>
            <a:r>
              <a:rPr lang="fr-FR" dirty="0" err="1" smtClean="0"/>
              <a:t>parameters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656160" y="2763274"/>
            <a:ext cx="6951139" cy="13336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571500" lvl="7" indent="-571500" algn="l" hangingPunct="1">
              <a:buFont typeface="Courier New" panose="02070309020205020404" pitchFamily="49" charset="0"/>
              <a:buChar char="o"/>
            </a:pPr>
            <a:endParaRPr lang="en-US" sz="2000" dirty="0" smtClean="0">
              <a:solidFill>
                <a:srgbClr val="5D98A7"/>
              </a:solidFill>
            </a:endParaRPr>
          </a:p>
          <a:p>
            <a:pPr marL="571500" lvl="1" indent="-571500" algn="l" hangingPunct="1">
              <a:buFont typeface="Wingdings" panose="05000000000000000000" pitchFamily="2" charset="2"/>
              <a:buChar char="Ø"/>
            </a:pPr>
            <a:endParaRPr lang="en-US" sz="2000" dirty="0" smtClean="0">
              <a:solidFill>
                <a:srgbClr val="5D98A7"/>
              </a:solidFill>
            </a:endParaRPr>
          </a:p>
          <a:p>
            <a:pPr marL="571500" lvl="1" indent="-571500" algn="l" hangingPunct="1">
              <a:buFont typeface="Wingdings" panose="05000000000000000000" pitchFamily="2" charset="2"/>
              <a:buChar char="Ø"/>
            </a:pPr>
            <a:endParaRPr lang="en-US" sz="2000" dirty="0" smtClean="0">
              <a:solidFill>
                <a:srgbClr val="5D98A7"/>
              </a:solidFill>
            </a:endParaRPr>
          </a:p>
          <a:p>
            <a:pPr marL="571500" lvl="1" indent="-571500" algn="l" hangingPunct="1">
              <a:buFont typeface="Wingdings" panose="05000000000000000000" pitchFamily="2" charset="2"/>
              <a:buChar char="Ø"/>
            </a:pPr>
            <a:endParaRPr lang="en-US" sz="2000" dirty="0" smtClean="0">
              <a:solidFill>
                <a:srgbClr val="5D98A7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716517" y="6411898"/>
                <a:ext cx="6502400" cy="259276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457200"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GB" sz="2000" u="sng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WP1 and WP2: </a:t>
                </a:r>
                <a:endParaRPr lang="fr-FR" sz="2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GB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𝑖𝑑𝑒𝑎𝑙</m:t>
                          </m:r>
                          <m:r>
                            <a:rPr lang="en-GB" sz="20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,300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𝐾</m:t>
                          </m:r>
                        </m:sub>
                      </m:sSub>
                      <m:r>
                        <a:rPr lang="en-GB" sz="200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 sz="20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N</m:t>
                          </m:r>
                        </m:e>
                        <m:sub>
                          <m:r>
                            <a:rPr lang="en-GB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𝑐𝑜𝑖𝑙𝑠</m:t>
                          </m:r>
                        </m:sub>
                      </m:sSub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fr-FR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en-GB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𝑙𝑎𝑦𝑒𝑟𝑠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fr-FR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fr-FR" sz="20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𝑚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GB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GB" sz="20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×</m:t>
                          </m:r>
                          <m:d>
                            <m:dPr>
                              <m:ctrlPr>
                                <a:rPr lang="fr-FR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  <m:sSub>
                                <m:sSubPr>
                                  <m:ctrlPr>
                                    <a:rPr lang="fr-FR" sz="20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00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1,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GB" sz="200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i</m:t>
                                  </m:r>
                                </m:sub>
                              </m:sSub>
                              <m:r>
                                <a:rPr lang="en-GB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GB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  <m:sSub>
                                <m:sSubPr>
                                  <m:ctrlPr>
                                    <a:rPr lang="fr-FR" sz="20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00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2,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GB" sz="200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i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fr-FR" sz="2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GB" sz="2000" u="sng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WP3:</a:t>
                </a:r>
                <a:endParaRPr lang="fr-FR" sz="2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GB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𝑖𝑑𝑒𝑎𝑙</m:t>
                          </m:r>
                          <m:r>
                            <a:rPr lang="en-GB" sz="20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,300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𝐾</m:t>
                          </m:r>
                        </m:sub>
                      </m:sSub>
                      <m:r>
                        <a:rPr lang="en-GB" sz="200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 sz="20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N</m:t>
                          </m:r>
                        </m:e>
                        <m:sub>
                          <m:r>
                            <a:rPr lang="en-GB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𝑐𝑜𝑖𝑙𝑠</m:t>
                          </m:r>
                        </m:sub>
                      </m:sSub>
                      <m:r>
                        <a:rPr lang="en-GB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fr-FR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GB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𝑝𝑎𝑛𝑐𝑎𝑘𝑒</m:t>
                          </m:r>
                        </m:sub>
                      </m:sSub>
                      <m:r>
                        <a:rPr lang="en-GB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fr-FR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fr-FR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e>
                          </m:acc>
                        </m:e>
                        <m:sub>
                          <m:r>
                            <a:rPr lang="en-GB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𝑝𝑎𝑛𝑐𝑎𝑘𝑒</m:t>
                          </m:r>
                        </m:sub>
                      </m:sSub>
                      <m:r>
                        <a:rPr lang="en-GB" sz="200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×</m:t>
                      </m:r>
                      <m:d>
                        <m:dPr>
                          <m:ctrlPr>
                            <a:rPr lang="fr-FR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𝑒</m:t>
                          </m:r>
                          <m:sSub>
                            <m:sSubPr>
                              <m:ctrlPr>
                                <a:rPr lang="fr-FR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GB" sz="20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GB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𝑒</m:t>
                          </m:r>
                          <m:sSub>
                            <m:sSubPr>
                              <m:ctrlPr>
                                <a:rPr lang="fr-FR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GB" sz="20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fr-FR" sz="2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6517" y="6411898"/>
                <a:ext cx="6502400" cy="2592761"/>
              </a:xfrm>
              <a:prstGeom prst="rect">
                <a:avLst/>
              </a:prstGeom>
              <a:blipFill>
                <a:blip r:embed="rId2"/>
                <a:stretch>
                  <a:fillRect t="-47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7469793" y="3116468"/>
                <a:ext cx="5828632" cy="26193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GB" sz="2000" u="sng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For WP1 and WP2: </a:t>
                </a:r>
                <a:endParaRPr lang="fr-FR" sz="2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GB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𝑟𝑒𝑓𝑟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,1 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𝑇𝐹</m:t>
                          </m:r>
                        </m:sub>
                      </m:sSub>
                      <m:r>
                        <a:rPr lang="en-GB" sz="200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fr-FR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en-GB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𝑙𝑎𝑦𝑒𝑟𝑠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fr-FR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fr-FR" sz="20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𝑚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GB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GB" sz="20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×</m:t>
                          </m:r>
                          <m:d>
                            <m:dPr>
                              <m:ctrlPr>
                                <a:rPr lang="fr-FR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sz="20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GB" sz="200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1,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GB" sz="200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HP</m:t>
                                  </m:r>
                                  <m:r>
                                    <a:rPr lang="en-GB" sz="200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,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GB" sz="200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i</m:t>
                                  </m:r>
                                </m:sub>
                              </m:sSub>
                              <m:r>
                                <a:rPr lang="en-GB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fr-FR" sz="20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GB" sz="200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2,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GB" sz="200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LP</m:t>
                                  </m:r>
                                  <m:r>
                                    <a:rPr lang="en-GB" sz="200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,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GB" sz="200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i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fr-FR" sz="2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GB" sz="2000" u="sng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For WP3:</a:t>
                </a:r>
                <a:endParaRPr lang="fr-FR" sz="2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GB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𝑟𝑒𝑓𝑟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,1 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𝑇𝐹</m:t>
                          </m:r>
                        </m:sub>
                      </m:sSub>
                      <m:r>
                        <a:rPr lang="en-GB" sz="200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GB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𝑝𝑎𝑛𝑐𝑎𝑘𝑒</m:t>
                          </m:r>
                        </m:sub>
                      </m:sSub>
                      <m:r>
                        <a:rPr lang="en-GB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fr-FR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fr-FR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e>
                          </m:acc>
                        </m:e>
                        <m:sub/>
                      </m:sSub>
                      <m:r>
                        <a:rPr lang="en-GB" sz="200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×</m:t>
                      </m:r>
                      <m:d>
                        <m:dPr>
                          <m:ctrlPr>
                            <a:rPr lang="fr-FR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GB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1,</m:t>
                              </m:r>
                              <m:r>
                                <a:rPr lang="en-GB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𝐻𝑃</m:t>
                              </m:r>
                            </m:sub>
                          </m:sSub>
                          <m:r>
                            <a:rPr lang="en-GB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fr-FR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20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GB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2, </m:t>
                              </m:r>
                              <m:r>
                                <a:rPr lang="en-GB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𝐿𝑃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fr-FR" sz="2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9793" y="3116468"/>
                <a:ext cx="5828632" cy="2619307"/>
              </a:xfrm>
              <a:prstGeom prst="rect">
                <a:avLst/>
              </a:prstGeom>
              <a:blipFill>
                <a:blip r:embed="rId3"/>
                <a:stretch>
                  <a:fillRect t="-2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/>
              <p:cNvSpPr txBox="1"/>
              <p:nvPr/>
            </p:nvSpPr>
            <p:spPr>
              <a:xfrm>
                <a:off x="7219135" y="677015"/>
                <a:ext cx="5517166" cy="161069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lvl="1" indent="0" algn="l" hangingPunct="1"/>
                <a:endParaRPr lang="en-US" sz="2400" i="1" dirty="0">
                  <a:solidFill>
                    <a:srgbClr val="5D98A7"/>
                  </a:solidFill>
                </a:endParaRPr>
              </a:p>
              <a:p>
                <a:r>
                  <a:rPr lang="en-GB" sz="1800" dirty="0" err="1"/>
                  <a:t>P</a:t>
                </a:r>
                <a:r>
                  <a:rPr lang="en-GB" sz="1800" baseline="-25000" dirty="0" err="1"/>
                  <a:t>refr</a:t>
                </a:r>
                <a:r>
                  <a:rPr lang="en-GB" sz="1800" baseline="-25000" dirty="0"/>
                  <a:t>, reference</a:t>
                </a:r>
                <a:r>
                  <a:rPr lang="en-GB" sz="1800" dirty="0"/>
                  <a:t>(W)</a:t>
                </a:r>
                <a:r>
                  <a:rPr lang="fr-FR" sz="1800" dirty="0">
                    <a:latin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800" dirty="0" smtClean="0">
                    <a:latin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800" dirty="0" err="1" smtClean="0">
                    <a:latin typeface="Calibri" panose="020F0502020204030204" pitchFamily="34" charset="0"/>
                    <a:cs typeface="Times New Roman" panose="02020603050405020304" pitchFamily="18" charset="0"/>
                  </a:rPr>
                  <a:t>with</a:t>
                </a:r>
                <a:r>
                  <a:rPr lang="fr-FR" sz="1800" dirty="0" smtClean="0">
                    <a:latin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b="1" i="1" dirty="0" smtClean="0">
                    <a:solidFill>
                      <a:schemeClr val="tx1"/>
                    </a:solidFill>
                  </a:rPr>
                  <a:t>T</a:t>
                </a:r>
                <a:r>
                  <a:rPr lang="en-US" sz="1800" b="1" i="1" baseline="-25000" dirty="0" smtClean="0">
                    <a:solidFill>
                      <a:schemeClr val="tx1"/>
                    </a:solidFill>
                  </a:rPr>
                  <a:t>in</a:t>
                </a:r>
                <a:r>
                  <a:rPr lang="en-US" sz="1800" b="1" i="1" dirty="0">
                    <a:solidFill>
                      <a:schemeClr val="tx1"/>
                    </a:solidFill>
                  </a:rPr>
                  <a:t>= 4.5 K, P</a:t>
                </a:r>
                <a:r>
                  <a:rPr lang="en-US" sz="1800" b="1" i="1" baseline="-25000" dirty="0">
                    <a:solidFill>
                      <a:schemeClr val="tx1"/>
                    </a:solidFill>
                  </a:rPr>
                  <a:t>in</a:t>
                </a:r>
                <a:r>
                  <a:rPr lang="en-US" sz="1800" b="1" i="1" dirty="0">
                    <a:solidFill>
                      <a:schemeClr val="tx1"/>
                    </a:solidFill>
                  </a:rPr>
                  <a:t>=6 bar, </a:t>
                </a:r>
                <a14:m>
                  <m:oMath xmlns:m="http://schemas.openxmlformats.org/officeDocument/2006/math">
                    <m:r>
                      <a:rPr lang="en-GB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𝛥</m:t>
                    </m:r>
                    <m:r>
                      <a:rPr lang="fr-FR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fr-FR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b="1" i="1" dirty="0">
                    <a:solidFill>
                      <a:schemeClr val="tx1"/>
                    </a:solidFill>
                  </a:rPr>
                  <a:t>= 1 bar</a:t>
                </a:r>
              </a:p>
              <a:p>
                <a:r>
                  <a:rPr lang="en-US" sz="1800" b="1" i="1" dirty="0">
                    <a:solidFill>
                      <a:schemeClr val="tx1"/>
                    </a:solidFill>
                  </a:rPr>
                  <a:t>(ITER-like)</a:t>
                </a:r>
              </a:p>
              <a:p>
                <a:pPr marL="0" marR="0" indent="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fr-FR" sz="3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endParaRPr>
              </a:p>
            </p:txBody>
          </p:sp>
        </mc:Choice>
        <mc:Fallback xmlns="">
          <p:sp>
            <p:nvSpPr>
              <p:cNvPr id="7" name="ZoneText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9135" y="677015"/>
                <a:ext cx="5517166" cy="1610697"/>
              </a:xfrm>
              <a:prstGeom prst="rect">
                <a:avLst/>
              </a:prstGeom>
              <a:blipFill>
                <a:blip r:embed="rId4"/>
                <a:stretch>
                  <a:fillRect l="-1215" r="-1215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Espace réservé du contenu 2"/>
              <p:cNvSpPr txBox="1">
                <a:spLocks/>
              </p:cNvSpPr>
              <p:nvPr/>
            </p:nvSpPr>
            <p:spPr>
              <a:xfrm>
                <a:off x="744493" y="854486"/>
                <a:ext cx="6636967" cy="5228262"/>
              </a:xfrm>
              <a:prstGeom prst="rect">
                <a:avLst/>
              </a:prstGeom>
            </p:spPr>
            <p:txBody>
              <a:bodyPr/>
              <a:lstStyle>
                <a:lvl1pPr marL="239481" indent="-239481" algn="l" defTabSz="957925" rtl="0" eaLnBrk="1" latinLnBrk="0" hangingPunct="1">
                  <a:lnSpc>
                    <a:spcPct val="90000"/>
                  </a:lnSpc>
                  <a:spcBef>
                    <a:spcPts val="1048"/>
                  </a:spcBef>
                  <a:buClr>
                    <a:srgbClr val="548235"/>
                  </a:buClr>
                  <a:buSzPct val="80000"/>
                  <a:buFont typeface="Wingdings 3" panose="05040102010807070707" pitchFamily="18" charset="2"/>
                  <a:buChar char=""/>
                  <a:defRPr sz="1800" b="1" kern="120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defRPr>
                </a:lvl1pPr>
                <a:lvl2pPr marL="718444" indent="-239481" algn="l" defTabSz="957925" rtl="0" eaLnBrk="1" latinLnBrk="0" hangingPunct="1">
                  <a:lnSpc>
                    <a:spcPct val="90000"/>
                  </a:lnSpc>
                  <a:spcBef>
                    <a:spcPts val="524"/>
                  </a:spcBef>
                  <a:buClr>
                    <a:srgbClr val="548235"/>
                  </a:buClr>
                  <a:buFont typeface="Calibri" panose="020F0502020204030204" pitchFamily="34" charset="0"/>
                  <a:buChar char="-"/>
                  <a:defRPr sz="1600" kern="120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defRPr>
                </a:lvl2pPr>
                <a:lvl3pPr marL="1197407" indent="-239481" algn="l" defTabSz="957925" rtl="0" eaLnBrk="1" latinLnBrk="0" hangingPunct="1">
                  <a:lnSpc>
                    <a:spcPct val="90000"/>
                  </a:lnSpc>
                  <a:spcBef>
                    <a:spcPts val="524"/>
                  </a:spcBef>
                  <a:buClr>
                    <a:srgbClr val="548235"/>
                  </a:buClr>
                  <a:buFont typeface="Wingdings" panose="05000000000000000000" pitchFamily="2" charset="2"/>
                  <a:buChar char="§"/>
                  <a:defRPr sz="1400" kern="120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defRPr>
                </a:lvl3pPr>
                <a:lvl4pPr marL="1676370" indent="-239481" algn="l" defTabSz="957925" rtl="0" eaLnBrk="1" latinLnBrk="0" hangingPunct="1">
                  <a:lnSpc>
                    <a:spcPct val="90000"/>
                  </a:lnSpc>
                  <a:spcBef>
                    <a:spcPts val="524"/>
                  </a:spcBef>
                  <a:buClr>
                    <a:srgbClr val="548235"/>
                  </a:buClr>
                  <a:buFont typeface="Calibri" panose="020F0502020204030204" pitchFamily="34" charset="0"/>
                  <a:buChar char="-"/>
                  <a:defRPr sz="1200" kern="120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defRPr>
                </a:lvl4pPr>
                <a:lvl5pPr marL="2155332" indent="-239481" algn="l" defTabSz="957925" rtl="0" eaLnBrk="1" latinLnBrk="0" hangingPunct="1">
                  <a:lnSpc>
                    <a:spcPct val="90000"/>
                  </a:lnSpc>
                  <a:spcBef>
                    <a:spcPts val="524"/>
                  </a:spcBef>
                  <a:buClr>
                    <a:srgbClr val="548235"/>
                  </a:buClr>
                  <a:buFont typeface="Wingdings" panose="05000000000000000000" pitchFamily="2" charset="2"/>
                  <a:buChar char="§"/>
                  <a:defRPr sz="1200" kern="120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defRPr>
                </a:lvl5pPr>
                <a:lvl6pPr marL="2634295" indent="-239481" algn="l" defTabSz="957925" rtl="0" eaLnBrk="1" latinLnBrk="0" hangingPunct="1">
                  <a:lnSpc>
                    <a:spcPct val="90000"/>
                  </a:lnSpc>
                  <a:spcBef>
                    <a:spcPts val="524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13258" indent="-239481" algn="l" defTabSz="957925" rtl="0" eaLnBrk="1" latinLnBrk="0" hangingPunct="1">
                  <a:lnSpc>
                    <a:spcPct val="90000"/>
                  </a:lnSpc>
                  <a:spcBef>
                    <a:spcPts val="524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592220" indent="-239481" algn="l" defTabSz="957925" rtl="0" eaLnBrk="1" latinLnBrk="0" hangingPunct="1">
                  <a:lnSpc>
                    <a:spcPct val="90000"/>
                  </a:lnSpc>
                  <a:spcBef>
                    <a:spcPts val="524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071183" indent="-239481" algn="l" defTabSz="957925" rtl="0" eaLnBrk="1" latinLnBrk="0" hangingPunct="1">
                  <a:lnSpc>
                    <a:spcPct val="90000"/>
                  </a:lnSpc>
                  <a:spcBef>
                    <a:spcPts val="524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fr-FR" sz="2000" dirty="0"/>
                  <a:t> </a:t>
                </a:r>
                <a:r>
                  <a:rPr lang="en-GB" sz="2000" dirty="0" err="1"/>
                  <a:t>P</a:t>
                </a:r>
                <a:r>
                  <a:rPr lang="en-GB" sz="2000" baseline="-25000" dirty="0" err="1"/>
                  <a:t>refr</a:t>
                </a:r>
                <a:r>
                  <a:rPr lang="en-GB" sz="2000" baseline="-25000" dirty="0"/>
                  <a:t>, reference</a:t>
                </a:r>
                <a:r>
                  <a:rPr lang="en-GB" sz="2000" dirty="0"/>
                  <a:t>(W)</a:t>
                </a:r>
                <a:r>
                  <a:rPr lang="fr-FR" sz="2000" dirty="0">
                    <a:latin typeface="Calibri" panose="020F0502020204030204" pitchFamily="34" charset="0"/>
                    <a:cs typeface="Times New Roman" panose="02020603050405020304" pitchFamily="18" charset="0"/>
                  </a:rPr>
                  <a:t> r</a:t>
                </a:r>
                <a:r>
                  <a:rPr lang="en-US" sz="2000" dirty="0" err="1"/>
                  <a:t>eference</a:t>
                </a:r>
                <a:r>
                  <a:rPr lang="en-US" sz="2000" dirty="0"/>
                  <a:t> refrigeration </a:t>
                </a:r>
                <a:r>
                  <a:rPr lang="en-US" sz="2000" dirty="0" smtClean="0"/>
                  <a:t>power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sz="2000" dirty="0" err="1" smtClean="0"/>
                  <a:t>P</a:t>
                </a:r>
                <a:r>
                  <a:rPr lang="en-GB" sz="2000" baseline="-25000" dirty="0" err="1" smtClean="0"/>
                  <a:t>refr</a:t>
                </a:r>
                <a:r>
                  <a:rPr lang="en-GB" sz="2000" baseline="-25000" dirty="0"/>
                  <a:t>, </a:t>
                </a:r>
                <a:r>
                  <a:rPr lang="en-GB" sz="2000" baseline="-25000" dirty="0" smtClean="0"/>
                  <a:t>optimized</a:t>
                </a:r>
                <a:r>
                  <a:rPr lang="en-GB" sz="2000" dirty="0"/>
                  <a:t> </a:t>
                </a:r>
                <a:r>
                  <a:rPr lang="en-GB" sz="2000" dirty="0" smtClean="0"/>
                  <a:t>(W) 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fr-FR" sz="2000" b="1" dirty="0" smtClean="0">
                    <a:latin typeface="Calibri" panose="020F0502020204030204" pitchFamily="34" charset="0"/>
                    <a:cs typeface="Times New Roman" panose="02020603050405020304" pitchFamily="18" charset="0"/>
                  </a:rPr>
                  <a:t>R</a:t>
                </a:r>
                <a:r>
                  <a:rPr lang="en-US" sz="2000" b="1" dirty="0" err="1"/>
                  <a:t>efrigeration</a:t>
                </a:r>
                <a:r>
                  <a:rPr lang="en-US" sz="2000" b="1" dirty="0"/>
                  <a:t> power layer by layer </a:t>
                </a:r>
                <a:r>
                  <a:rPr lang="en-US" sz="2000" dirty="0" smtClean="0"/>
                  <a:t>adapted </a:t>
                </a:r>
                <a:r>
                  <a:rPr lang="en-US" sz="2000" dirty="0"/>
                  <a:t>for a </a:t>
                </a:r>
                <a:r>
                  <a:rPr lang="en-US" sz="2000" dirty="0" smtClean="0"/>
                  <a:t>graded </a:t>
                </a:r>
                <a:r>
                  <a:rPr lang="en-US" sz="2000" dirty="0"/>
                  <a:t>cooling system, with different supply temperatures and mass </a:t>
                </a:r>
                <a:r>
                  <a:rPr lang="en-US" sz="2000" dirty="0" smtClean="0"/>
                  <a:t>flows</a:t>
                </a:r>
                <a:endParaRPr lang="en-US" sz="2000" b="1" dirty="0" smtClean="0"/>
              </a:p>
              <a:p>
                <a:pPr lvl="1">
                  <a:lnSpc>
                    <a:spcPct val="150000"/>
                  </a:lnSpc>
                </a:pPr>
                <a:r>
                  <a:rPr lang="en-US" sz="2000" b="1" dirty="0"/>
                  <a:t>Global refrigeration power </a:t>
                </a:r>
                <a:r>
                  <a:rPr lang="en-US" sz="2000" dirty="0"/>
                  <a:t>for 1 TF with parallel </a:t>
                </a:r>
                <a:r>
                  <a:rPr lang="en-US" sz="2000" dirty="0" smtClean="0"/>
                  <a:t>distribution, one </a:t>
                </a:r>
                <a:r>
                  <a:rPr lang="en-US" sz="2000" dirty="0"/>
                  <a:t>temperature supply </a:t>
                </a:r>
                <a:endParaRPr lang="en-US" sz="2000" dirty="0" smtClean="0"/>
              </a:p>
              <a:p>
                <a:pPr lvl="2">
                  <a:lnSpc>
                    <a:spcPct val="150000"/>
                  </a:lnSpc>
                </a:pPr>
                <a:r>
                  <a:rPr lang="en-US" sz="1800" dirty="0" smtClean="0"/>
                  <a:t>Layer design: non </a:t>
                </a:r>
                <a:r>
                  <a:rPr lang="en-US" sz="1800" dirty="0"/>
                  <a:t>homogeneous mass flow </a:t>
                </a:r>
                <a:r>
                  <a:rPr lang="en-US" sz="1800" dirty="0" smtClean="0"/>
                  <a:t>distribution</a:t>
                </a:r>
              </a:p>
              <a:p>
                <a:pPr lvl="2">
                  <a:lnSpc>
                    <a:spcPct val="150000"/>
                  </a:lnSpc>
                </a:pPr>
                <a:r>
                  <a:rPr lang="en-US" sz="1800" dirty="0" smtClean="0"/>
                  <a:t>Pancake design: homogeneous mass flow distribution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lang="en-GB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𝑖𝑑𝑒𝑎𝑙</m:t>
                        </m:r>
                        <m:r>
                          <a:rPr lang="en-GB" sz="2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,300</m:t>
                        </m:r>
                        <m:r>
                          <a:rPr lang="en-GB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𝐾</m:t>
                        </m:r>
                      </m:sub>
                    </m:sSub>
                  </m:oMath>
                </a14:m>
                <a:r>
                  <a:rPr lang="en-US" sz="2000" dirty="0"/>
                  <a:t> ideal refrigeration power at 300 K with respect to Carnot factor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sz="2000" dirty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800" dirty="0" smtClean="0"/>
                  <a:t> </a:t>
                </a:r>
              </a:p>
              <a:p>
                <a:pPr marL="957926" lvl="2" indent="0">
                  <a:lnSpc>
                    <a:spcPct val="200000"/>
                  </a:lnSpc>
                  <a:buFont typeface="Wingdings" panose="05000000000000000000" pitchFamily="2" charset="2"/>
                  <a:buNone/>
                </a:pPr>
                <a:endParaRPr lang="fr-FR" sz="2400" dirty="0" smtClean="0"/>
              </a:p>
              <a:p>
                <a:pPr marL="0" lvl="1" indent="0">
                  <a:lnSpc>
                    <a:spcPct val="200000"/>
                  </a:lnSpc>
                  <a:buFont typeface="Calibri" panose="020F0502020204030204" pitchFamily="34" charset="0"/>
                  <a:buNone/>
                </a:pPr>
                <a:endParaRPr lang="fr-FR" sz="2400" dirty="0"/>
              </a:p>
            </p:txBody>
          </p:sp>
        </mc:Choice>
        <mc:Fallback xmlns="">
          <p:sp>
            <p:nvSpPr>
              <p:cNvPr id="8" name="Espace réservé du contenu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493" y="854486"/>
                <a:ext cx="6636967" cy="5228262"/>
              </a:xfrm>
              <a:prstGeom prst="rect">
                <a:avLst/>
              </a:prstGeom>
              <a:blipFill>
                <a:blip r:embed="rId5"/>
                <a:stretch>
                  <a:fillRect l="-367" b="-745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u numéro de diapositive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30212649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Comparative </a:t>
            </a:r>
            <a:r>
              <a:rPr lang="fr-FR" dirty="0" err="1" smtClean="0"/>
              <a:t>results</a:t>
            </a:r>
            <a:r>
              <a:rPr lang="fr-FR" dirty="0" smtClean="0"/>
              <a:t> – layer by layer</a:t>
            </a:r>
            <a:endParaRPr lang="fr-FR" dirty="0"/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248978"/>
              </p:ext>
            </p:extLst>
          </p:nvPr>
        </p:nvGraphicFramePr>
        <p:xfrm>
          <a:off x="651792" y="4124728"/>
          <a:ext cx="7670513" cy="4226987"/>
        </p:xfrm>
        <a:graphic>
          <a:graphicData uri="http://schemas.openxmlformats.org/drawingml/2006/table">
            <a:tbl>
              <a:tblPr firstRow="1" firstCol="1" bandRow="1">
                <a:tableStyleId>{1E171933-4619-4E11-9A3F-F7608DF75F80}</a:tableStyleId>
              </a:tblPr>
              <a:tblGrid>
                <a:gridCol w="935708">
                  <a:extLst>
                    <a:ext uri="{9D8B030D-6E8A-4147-A177-3AD203B41FA5}">
                      <a16:colId xmlns:a16="http://schemas.microsoft.com/office/drawing/2014/main" val="808380839"/>
                    </a:ext>
                  </a:extLst>
                </a:gridCol>
                <a:gridCol w="654531">
                  <a:extLst>
                    <a:ext uri="{9D8B030D-6E8A-4147-A177-3AD203B41FA5}">
                      <a16:colId xmlns:a16="http://schemas.microsoft.com/office/drawing/2014/main" val="3124852750"/>
                    </a:ext>
                  </a:extLst>
                </a:gridCol>
                <a:gridCol w="553054">
                  <a:extLst>
                    <a:ext uri="{9D8B030D-6E8A-4147-A177-3AD203B41FA5}">
                      <a16:colId xmlns:a16="http://schemas.microsoft.com/office/drawing/2014/main" val="1724976735"/>
                    </a:ext>
                  </a:extLst>
                </a:gridCol>
                <a:gridCol w="552224">
                  <a:extLst>
                    <a:ext uri="{9D8B030D-6E8A-4147-A177-3AD203B41FA5}">
                      <a16:colId xmlns:a16="http://schemas.microsoft.com/office/drawing/2014/main" val="274251240"/>
                    </a:ext>
                  </a:extLst>
                </a:gridCol>
                <a:gridCol w="553054">
                  <a:extLst>
                    <a:ext uri="{9D8B030D-6E8A-4147-A177-3AD203B41FA5}">
                      <a16:colId xmlns:a16="http://schemas.microsoft.com/office/drawing/2014/main" val="1172856292"/>
                    </a:ext>
                  </a:extLst>
                </a:gridCol>
                <a:gridCol w="552224">
                  <a:extLst>
                    <a:ext uri="{9D8B030D-6E8A-4147-A177-3AD203B41FA5}">
                      <a16:colId xmlns:a16="http://schemas.microsoft.com/office/drawing/2014/main" val="2418201863"/>
                    </a:ext>
                  </a:extLst>
                </a:gridCol>
                <a:gridCol w="553054">
                  <a:extLst>
                    <a:ext uri="{9D8B030D-6E8A-4147-A177-3AD203B41FA5}">
                      <a16:colId xmlns:a16="http://schemas.microsoft.com/office/drawing/2014/main" val="3061148338"/>
                    </a:ext>
                  </a:extLst>
                </a:gridCol>
                <a:gridCol w="553054">
                  <a:extLst>
                    <a:ext uri="{9D8B030D-6E8A-4147-A177-3AD203B41FA5}">
                      <a16:colId xmlns:a16="http://schemas.microsoft.com/office/drawing/2014/main" val="876600879"/>
                    </a:ext>
                  </a:extLst>
                </a:gridCol>
                <a:gridCol w="552224">
                  <a:extLst>
                    <a:ext uri="{9D8B030D-6E8A-4147-A177-3AD203B41FA5}">
                      <a16:colId xmlns:a16="http://schemas.microsoft.com/office/drawing/2014/main" val="1224609283"/>
                    </a:ext>
                  </a:extLst>
                </a:gridCol>
                <a:gridCol w="553054">
                  <a:extLst>
                    <a:ext uri="{9D8B030D-6E8A-4147-A177-3AD203B41FA5}">
                      <a16:colId xmlns:a16="http://schemas.microsoft.com/office/drawing/2014/main" val="818687519"/>
                    </a:ext>
                  </a:extLst>
                </a:gridCol>
                <a:gridCol w="552224">
                  <a:extLst>
                    <a:ext uri="{9D8B030D-6E8A-4147-A177-3AD203B41FA5}">
                      <a16:colId xmlns:a16="http://schemas.microsoft.com/office/drawing/2014/main" val="2388485365"/>
                    </a:ext>
                  </a:extLst>
                </a:gridCol>
                <a:gridCol w="553054">
                  <a:extLst>
                    <a:ext uri="{9D8B030D-6E8A-4147-A177-3AD203B41FA5}">
                      <a16:colId xmlns:a16="http://schemas.microsoft.com/office/drawing/2014/main" val="3103581005"/>
                    </a:ext>
                  </a:extLst>
                </a:gridCol>
                <a:gridCol w="553054">
                  <a:extLst>
                    <a:ext uri="{9D8B030D-6E8A-4147-A177-3AD203B41FA5}">
                      <a16:colId xmlns:a16="http://schemas.microsoft.com/office/drawing/2014/main" val="1956679593"/>
                    </a:ext>
                  </a:extLst>
                </a:gridCol>
              </a:tblGrid>
              <a:tr h="27281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Layers</a:t>
                      </a:r>
                      <a:endParaRPr lang="fr-F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L1</a:t>
                      </a:r>
                      <a:endParaRPr lang="fr-F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L2</a:t>
                      </a:r>
                      <a:endParaRPr lang="fr-F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L3</a:t>
                      </a:r>
                      <a:endParaRPr lang="fr-F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L4</a:t>
                      </a:r>
                      <a:endParaRPr lang="fr-F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L5</a:t>
                      </a:r>
                      <a:endParaRPr lang="fr-F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L6</a:t>
                      </a:r>
                      <a:endParaRPr lang="fr-F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L7</a:t>
                      </a:r>
                      <a:endParaRPr lang="fr-F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L8</a:t>
                      </a:r>
                      <a:endParaRPr lang="fr-F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L9</a:t>
                      </a:r>
                      <a:endParaRPr lang="fr-F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L10</a:t>
                      </a:r>
                      <a:endParaRPr lang="fr-F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L11</a:t>
                      </a:r>
                      <a:endParaRPr lang="fr-F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L12</a:t>
                      </a:r>
                      <a:endParaRPr lang="fr-F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19048210"/>
                  </a:ext>
                </a:extLst>
              </a:tr>
              <a:tr h="27281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∆P (bar)</a:t>
                      </a:r>
                      <a:endParaRPr lang="fr-F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0,30</a:t>
                      </a:r>
                      <a:endParaRPr lang="fr-F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0,25</a:t>
                      </a:r>
                      <a:endParaRPr lang="fr-F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0,25</a:t>
                      </a:r>
                      <a:endParaRPr lang="fr-F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0,25</a:t>
                      </a:r>
                      <a:endParaRPr lang="fr-F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0,25</a:t>
                      </a:r>
                      <a:endParaRPr lang="fr-F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0,25</a:t>
                      </a:r>
                      <a:endParaRPr lang="fr-F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0,25</a:t>
                      </a:r>
                      <a:endParaRPr lang="fr-F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0,25</a:t>
                      </a:r>
                      <a:endParaRPr lang="fr-F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0,25</a:t>
                      </a:r>
                      <a:endParaRPr lang="fr-F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0,25</a:t>
                      </a:r>
                      <a:endParaRPr lang="fr-F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0,25</a:t>
                      </a:r>
                      <a:endParaRPr lang="fr-F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0,25</a:t>
                      </a:r>
                      <a:endParaRPr lang="fr-F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85948586"/>
                  </a:ext>
                </a:extLst>
              </a:tr>
              <a:tr h="27281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T</a:t>
                      </a:r>
                      <a:r>
                        <a:rPr lang="en-GB" sz="1600" baseline="-25000">
                          <a:effectLst/>
                        </a:rPr>
                        <a:t>inlet</a:t>
                      </a:r>
                      <a:r>
                        <a:rPr lang="en-GB" sz="1600">
                          <a:effectLst/>
                        </a:rPr>
                        <a:t> (K)</a:t>
                      </a:r>
                      <a:endParaRPr lang="fr-F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4,5</a:t>
                      </a:r>
                      <a:endParaRPr lang="fr-F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4,5</a:t>
                      </a:r>
                      <a:endParaRPr lang="fr-F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4,5</a:t>
                      </a:r>
                      <a:endParaRPr lang="fr-F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4,5</a:t>
                      </a:r>
                      <a:endParaRPr lang="fr-F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4,5</a:t>
                      </a:r>
                      <a:endParaRPr lang="fr-F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4,5</a:t>
                      </a:r>
                      <a:endParaRPr lang="fr-F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4,5</a:t>
                      </a:r>
                      <a:endParaRPr lang="fr-F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4,5</a:t>
                      </a:r>
                      <a:endParaRPr lang="fr-F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4,5</a:t>
                      </a:r>
                      <a:endParaRPr lang="fr-F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4,5</a:t>
                      </a:r>
                      <a:endParaRPr lang="fr-F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4,5</a:t>
                      </a:r>
                      <a:endParaRPr lang="fr-F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4,5</a:t>
                      </a:r>
                      <a:endParaRPr lang="fr-F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48991051"/>
                  </a:ext>
                </a:extLst>
              </a:tr>
              <a:tr h="95546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err="1">
                          <a:effectLst/>
                        </a:rPr>
                        <a:t>P</a:t>
                      </a:r>
                      <a:r>
                        <a:rPr lang="en-GB" sz="1600" baseline="-25000" dirty="0" err="1">
                          <a:effectLst/>
                        </a:rPr>
                        <a:t>refr</a:t>
                      </a:r>
                      <a:r>
                        <a:rPr lang="en-GB" sz="1600" baseline="-25000" dirty="0">
                          <a:effectLst/>
                        </a:rPr>
                        <a:t>, </a:t>
                      </a:r>
                      <a:r>
                        <a:rPr lang="en-GB" sz="1600" baseline="-25000" dirty="0" smtClean="0">
                          <a:effectLst/>
                        </a:rPr>
                        <a:t>reference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(</a:t>
                      </a:r>
                      <a:r>
                        <a:rPr lang="en-GB" sz="1600" dirty="0">
                          <a:effectLst/>
                        </a:rPr>
                        <a:t>W)</a:t>
                      </a:r>
                      <a:endParaRPr lang="fr-F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59</a:t>
                      </a:r>
                      <a:endParaRPr lang="fr-F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50</a:t>
                      </a:r>
                      <a:endParaRPr lang="fr-F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44</a:t>
                      </a:r>
                      <a:endParaRPr lang="fr-F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37</a:t>
                      </a:r>
                      <a:endParaRPr lang="fr-F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33</a:t>
                      </a:r>
                      <a:endParaRPr lang="fr-F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27</a:t>
                      </a:r>
                      <a:endParaRPr lang="fr-F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23</a:t>
                      </a:r>
                      <a:endParaRPr lang="fr-F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19</a:t>
                      </a:r>
                      <a:endParaRPr lang="fr-F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16</a:t>
                      </a:r>
                      <a:endParaRPr lang="fr-F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13</a:t>
                      </a:r>
                      <a:endParaRPr lang="fr-F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11</a:t>
                      </a:r>
                      <a:endParaRPr lang="fr-F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9</a:t>
                      </a:r>
                      <a:endParaRPr lang="fr-F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02224156"/>
                  </a:ext>
                </a:extLst>
              </a:tr>
              <a:tr h="56440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err="1">
                          <a:effectLst/>
                        </a:rPr>
                        <a:t>P</a:t>
                      </a:r>
                      <a:r>
                        <a:rPr lang="en-GB" sz="1600" baseline="-25000" dirty="0" err="1">
                          <a:effectLst/>
                        </a:rPr>
                        <a:t>refr</a:t>
                      </a:r>
                      <a:r>
                        <a:rPr lang="en-GB" sz="1600" baseline="-25000" dirty="0">
                          <a:effectLst/>
                        </a:rPr>
                        <a:t>, </a:t>
                      </a:r>
                      <a:r>
                        <a:rPr lang="en-GB" sz="1600" baseline="-25000" dirty="0" err="1">
                          <a:effectLst/>
                        </a:rPr>
                        <a:t>optimized</a:t>
                      </a:r>
                      <a:r>
                        <a:rPr lang="en-GB" sz="1600" dirty="0" err="1">
                          <a:effectLst/>
                        </a:rPr>
                        <a:t>W</a:t>
                      </a:r>
                      <a:r>
                        <a:rPr lang="en-GB" sz="1600" dirty="0">
                          <a:effectLst/>
                        </a:rPr>
                        <a:t>)</a:t>
                      </a:r>
                      <a:endParaRPr lang="fr-F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42</a:t>
                      </a:r>
                      <a:endParaRPr lang="fr-F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33</a:t>
                      </a:r>
                      <a:endParaRPr lang="fr-F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27</a:t>
                      </a:r>
                      <a:endParaRPr lang="fr-F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23</a:t>
                      </a:r>
                      <a:endParaRPr lang="fr-F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19</a:t>
                      </a:r>
                      <a:endParaRPr lang="fr-F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16</a:t>
                      </a:r>
                      <a:endParaRPr lang="fr-F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13</a:t>
                      </a:r>
                      <a:endParaRPr lang="fr-F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11</a:t>
                      </a:r>
                      <a:endParaRPr lang="fr-F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8</a:t>
                      </a:r>
                      <a:endParaRPr lang="fr-F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7</a:t>
                      </a:r>
                      <a:endParaRPr lang="fr-F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7</a:t>
                      </a:r>
                      <a:endParaRPr lang="fr-F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5</a:t>
                      </a:r>
                      <a:endParaRPr lang="fr-F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51521393"/>
                  </a:ext>
                </a:extLst>
              </a:tr>
              <a:tr h="56440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Power saving (%)</a:t>
                      </a:r>
                      <a:endParaRPr lang="fr-F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-29</a:t>
                      </a:r>
                      <a:endParaRPr lang="fr-F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-34</a:t>
                      </a:r>
                      <a:endParaRPr lang="fr-F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-39</a:t>
                      </a:r>
                      <a:endParaRPr lang="fr-F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-39</a:t>
                      </a:r>
                      <a:endParaRPr lang="fr-F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-43</a:t>
                      </a:r>
                      <a:endParaRPr lang="fr-F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-43</a:t>
                      </a:r>
                      <a:endParaRPr lang="fr-F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-44</a:t>
                      </a:r>
                      <a:endParaRPr lang="fr-F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-44</a:t>
                      </a:r>
                      <a:endParaRPr lang="fr-F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-46</a:t>
                      </a:r>
                      <a:endParaRPr lang="fr-F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-45</a:t>
                      </a:r>
                      <a:endParaRPr lang="fr-F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-39</a:t>
                      </a:r>
                      <a:endParaRPr lang="fr-F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-49</a:t>
                      </a:r>
                      <a:endParaRPr lang="fr-F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07883934"/>
                  </a:ext>
                </a:extLst>
              </a:tr>
              <a:tr h="56440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Heat loads (W)</a:t>
                      </a:r>
                      <a:endParaRPr lang="fr-F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38,1</a:t>
                      </a:r>
                      <a:endParaRPr lang="fr-F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30,1</a:t>
                      </a:r>
                      <a:endParaRPr lang="fr-F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24,4</a:t>
                      </a:r>
                      <a:endParaRPr lang="fr-F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20,3</a:t>
                      </a:r>
                      <a:endParaRPr lang="fr-F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16,7</a:t>
                      </a:r>
                      <a:endParaRPr lang="fr-F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13,8</a:t>
                      </a:r>
                      <a:endParaRPr lang="fr-F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11,2</a:t>
                      </a:r>
                      <a:endParaRPr lang="fr-F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9,2</a:t>
                      </a:r>
                      <a:endParaRPr lang="fr-F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7,2</a:t>
                      </a:r>
                      <a:endParaRPr lang="fr-F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6,2</a:t>
                      </a:r>
                      <a:endParaRPr lang="fr-F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5,3</a:t>
                      </a:r>
                      <a:endParaRPr lang="fr-F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3,7</a:t>
                      </a:r>
                      <a:endParaRPr lang="fr-F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2829399"/>
                  </a:ext>
                </a:extLst>
              </a:tr>
            </a:tbl>
          </a:graphicData>
        </a:graphic>
      </p:graphicFrame>
      <p:pic>
        <p:nvPicPr>
          <p:cNvPr id="9" name="Image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460" y="1000862"/>
            <a:ext cx="7483845" cy="267765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Espace réservé du contenu 2"/>
          <p:cNvSpPr txBox="1">
            <a:spLocks/>
          </p:cNvSpPr>
          <p:nvPr/>
        </p:nvSpPr>
        <p:spPr>
          <a:xfrm>
            <a:off x="8708170" y="1888679"/>
            <a:ext cx="4178300" cy="5540822"/>
          </a:xfrm>
          <a:prstGeom prst="rect">
            <a:avLst/>
          </a:prstGeom>
        </p:spPr>
        <p:txBody>
          <a:bodyPr/>
          <a:lstStyle>
            <a:lvl1pPr marL="239481" indent="-239481" algn="l" defTabSz="957925" rtl="0" eaLnBrk="1" latinLnBrk="0" hangingPunct="1">
              <a:lnSpc>
                <a:spcPct val="90000"/>
              </a:lnSpc>
              <a:spcBef>
                <a:spcPts val="1048"/>
              </a:spcBef>
              <a:buClr>
                <a:srgbClr val="548235"/>
              </a:buClr>
              <a:buSzPct val="80000"/>
              <a:buFont typeface="Wingdings 3" panose="05040102010807070707" pitchFamily="18" charset="2"/>
              <a:buChar char=""/>
              <a:defRPr sz="1800" b="1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718444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Clr>
                <a:srgbClr val="548235"/>
              </a:buClr>
              <a:buFont typeface="Calibri" panose="020F0502020204030204" pitchFamily="34" charset="0"/>
              <a:buChar char="-"/>
              <a:defRPr sz="160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1197407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Clr>
                <a:srgbClr val="548235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676370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Clr>
                <a:srgbClr val="548235"/>
              </a:buClr>
              <a:buFont typeface="Calibri" panose="020F0502020204030204" pitchFamily="34" charset="0"/>
              <a:buChar char="-"/>
              <a:defRPr sz="120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2155332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Clr>
                <a:srgbClr val="548235"/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2634295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13258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92220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1183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fr-FR" sz="2400" dirty="0"/>
              <a:t> </a:t>
            </a:r>
            <a:r>
              <a:rPr lang="fr-FR" sz="2400" dirty="0" err="1"/>
              <a:t>E</a:t>
            </a:r>
            <a:r>
              <a:rPr lang="fr-FR" sz="2400" dirty="0" err="1" smtClean="0"/>
              <a:t>ach</a:t>
            </a:r>
            <a:r>
              <a:rPr lang="fr-FR" sz="2400" dirty="0" smtClean="0"/>
              <a:t> layer </a:t>
            </a:r>
            <a:r>
              <a:rPr lang="fr-FR" sz="2400" dirty="0" err="1" smtClean="0"/>
              <a:t>is</a:t>
            </a:r>
            <a:r>
              <a:rPr lang="fr-FR" sz="2400" dirty="0" smtClean="0"/>
              <a:t> </a:t>
            </a:r>
            <a:r>
              <a:rPr lang="fr-FR" sz="2400" dirty="0" err="1" smtClean="0"/>
              <a:t>optimized</a:t>
            </a:r>
            <a:r>
              <a:rPr lang="fr-FR" sz="2400" dirty="0" smtClean="0"/>
              <a:t> </a:t>
            </a:r>
            <a:r>
              <a:rPr lang="fr-FR" sz="2400" dirty="0" err="1" smtClean="0"/>
              <a:t>independently</a:t>
            </a:r>
            <a:endParaRPr lang="fr-FR" sz="2400" dirty="0" smtClean="0"/>
          </a:p>
          <a:p>
            <a:pPr>
              <a:lnSpc>
                <a:spcPct val="150000"/>
              </a:lnSpc>
            </a:pPr>
            <a:r>
              <a:rPr lang="fr-FR" sz="2400" dirty="0" smtClean="0"/>
              <a:t>One </a:t>
            </a:r>
            <a:r>
              <a:rPr lang="fr-FR" sz="2400" dirty="0" err="1" smtClean="0"/>
              <a:t>optimized</a:t>
            </a:r>
            <a:r>
              <a:rPr lang="fr-FR" sz="2400" dirty="0" smtClean="0"/>
              <a:t> </a:t>
            </a:r>
            <a:r>
              <a:rPr lang="fr-FR" sz="2400" dirty="0" err="1" smtClean="0"/>
              <a:t>temperature</a:t>
            </a:r>
            <a:r>
              <a:rPr lang="fr-FR" sz="2400" dirty="0" smtClean="0"/>
              <a:t>: 4.5 K</a:t>
            </a:r>
          </a:p>
          <a:p>
            <a:pPr>
              <a:lnSpc>
                <a:spcPct val="150000"/>
              </a:lnSpc>
            </a:pPr>
            <a:r>
              <a:rPr lang="fr-FR" sz="2400" dirty="0" err="1" smtClean="0"/>
              <a:t>Optimized</a:t>
            </a:r>
            <a:r>
              <a:rPr lang="fr-FR" sz="2400" dirty="0" smtClean="0"/>
              <a:t> </a:t>
            </a:r>
            <a:r>
              <a:rPr lang="en-GB" sz="2400" dirty="0"/>
              <a:t>∆P </a:t>
            </a:r>
            <a:r>
              <a:rPr lang="en-GB" sz="2400" dirty="0" smtClean="0"/>
              <a:t>: 0,3 bar and 0,25 bar</a:t>
            </a:r>
            <a:endParaRPr lang="fr-FR" sz="2400" dirty="0" smtClean="0"/>
          </a:p>
          <a:p>
            <a:pPr>
              <a:lnSpc>
                <a:spcPct val="150000"/>
              </a:lnSpc>
            </a:pPr>
            <a:r>
              <a:rPr lang="fr-FR" sz="2400" dirty="0"/>
              <a:t> </a:t>
            </a:r>
            <a:r>
              <a:rPr lang="fr-FR" sz="2400" dirty="0" smtClean="0"/>
              <a:t>Power </a:t>
            </a:r>
            <a:r>
              <a:rPr lang="fr-FR" sz="2400" dirty="0" err="1" smtClean="0"/>
              <a:t>saving</a:t>
            </a:r>
            <a:r>
              <a:rPr lang="fr-FR" sz="2400" dirty="0" smtClean="0"/>
              <a:t> </a:t>
            </a:r>
            <a:r>
              <a:rPr lang="fr-FR" sz="2400" dirty="0" err="1" smtClean="0"/>
              <a:t>with</a:t>
            </a:r>
            <a:r>
              <a:rPr lang="fr-FR" sz="2400" dirty="0" smtClean="0"/>
              <a:t> respect to </a:t>
            </a:r>
            <a:r>
              <a:rPr lang="fr-FR" sz="2400" dirty="0" err="1" smtClean="0"/>
              <a:t>reference</a:t>
            </a:r>
            <a:r>
              <a:rPr lang="fr-FR" sz="2400" dirty="0" smtClean="0"/>
              <a:t> case (4.5 K, 1 bar) </a:t>
            </a:r>
            <a:r>
              <a:rPr lang="en-GB" sz="2400" dirty="0" smtClean="0"/>
              <a:t>from 30%  to 50%</a:t>
            </a:r>
            <a:endParaRPr lang="fr-FR" sz="240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fr-FR" sz="2800" dirty="0" smtClean="0"/>
              <a:t> </a:t>
            </a:r>
          </a:p>
          <a:p>
            <a:pPr marL="957926" lvl="2" indent="0">
              <a:lnSpc>
                <a:spcPct val="200000"/>
              </a:lnSpc>
              <a:buFont typeface="Wingdings" panose="05000000000000000000" pitchFamily="2" charset="2"/>
              <a:buNone/>
            </a:pPr>
            <a:endParaRPr lang="fr-FR" sz="2400" dirty="0" smtClean="0"/>
          </a:p>
          <a:p>
            <a:pPr marL="0" lvl="1" indent="0">
              <a:lnSpc>
                <a:spcPct val="200000"/>
              </a:lnSpc>
              <a:buFont typeface="Calibri" panose="020F0502020204030204" pitchFamily="34" charset="0"/>
              <a:buNone/>
            </a:pPr>
            <a:endParaRPr lang="fr-FR" sz="2400" dirty="0"/>
          </a:p>
        </p:txBody>
      </p:sp>
      <p:sp>
        <p:nvSpPr>
          <p:cNvPr id="3" name="ZoneTexte 2"/>
          <p:cNvSpPr txBox="1"/>
          <p:nvPr/>
        </p:nvSpPr>
        <p:spPr>
          <a:xfrm>
            <a:off x="827971" y="744104"/>
            <a:ext cx="4363375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rPr>
              <a:t>WP#1 (SPC design) : 12 </a:t>
            </a:r>
            <a:r>
              <a:rPr kumimoji="0" lang="fr-FR" sz="24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rPr>
              <a:t>layers</a:t>
            </a:r>
            <a:endParaRPr kumimoji="0" lang="fr-FR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66009683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Comparative </a:t>
            </a:r>
            <a:r>
              <a:rPr lang="fr-FR" dirty="0" err="1" smtClean="0"/>
              <a:t>results</a:t>
            </a:r>
            <a:r>
              <a:rPr lang="fr-FR" dirty="0" smtClean="0"/>
              <a:t> – layer by layer</a:t>
            </a:r>
            <a:endParaRPr lang="fr-FR" dirty="0"/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4681170"/>
              </p:ext>
            </p:extLst>
          </p:nvPr>
        </p:nvGraphicFramePr>
        <p:xfrm>
          <a:off x="729030" y="4552319"/>
          <a:ext cx="6637856" cy="3850649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2143294">
                  <a:extLst>
                    <a:ext uri="{9D8B030D-6E8A-4147-A177-3AD203B41FA5}">
                      <a16:colId xmlns:a16="http://schemas.microsoft.com/office/drawing/2014/main" val="1760653961"/>
                    </a:ext>
                  </a:extLst>
                </a:gridCol>
                <a:gridCol w="777979">
                  <a:extLst>
                    <a:ext uri="{9D8B030D-6E8A-4147-A177-3AD203B41FA5}">
                      <a16:colId xmlns:a16="http://schemas.microsoft.com/office/drawing/2014/main" val="1708970671"/>
                    </a:ext>
                  </a:extLst>
                </a:gridCol>
                <a:gridCol w="777979">
                  <a:extLst>
                    <a:ext uri="{9D8B030D-6E8A-4147-A177-3AD203B41FA5}">
                      <a16:colId xmlns:a16="http://schemas.microsoft.com/office/drawing/2014/main" val="882706590"/>
                    </a:ext>
                  </a:extLst>
                </a:gridCol>
                <a:gridCol w="777979">
                  <a:extLst>
                    <a:ext uri="{9D8B030D-6E8A-4147-A177-3AD203B41FA5}">
                      <a16:colId xmlns:a16="http://schemas.microsoft.com/office/drawing/2014/main" val="2081895822"/>
                    </a:ext>
                  </a:extLst>
                </a:gridCol>
                <a:gridCol w="691323">
                  <a:extLst>
                    <a:ext uri="{9D8B030D-6E8A-4147-A177-3AD203B41FA5}">
                      <a16:colId xmlns:a16="http://schemas.microsoft.com/office/drawing/2014/main" val="1797857634"/>
                    </a:ext>
                  </a:extLst>
                </a:gridCol>
                <a:gridCol w="777979">
                  <a:extLst>
                    <a:ext uri="{9D8B030D-6E8A-4147-A177-3AD203B41FA5}">
                      <a16:colId xmlns:a16="http://schemas.microsoft.com/office/drawing/2014/main" val="3134632126"/>
                    </a:ext>
                  </a:extLst>
                </a:gridCol>
                <a:gridCol w="691323">
                  <a:extLst>
                    <a:ext uri="{9D8B030D-6E8A-4147-A177-3AD203B41FA5}">
                      <a16:colId xmlns:a16="http://schemas.microsoft.com/office/drawing/2014/main" val="3975928822"/>
                    </a:ext>
                  </a:extLst>
                </a:gridCol>
              </a:tblGrid>
              <a:tr h="59393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Double layers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DL1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DL2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DL3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DL4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DL5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DL6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52437655"/>
                  </a:ext>
                </a:extLst>
              </a:tr>
              <a:tr h="59393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∆P (bar)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1,20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1,20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0,53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0,32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0,36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0,25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30072016"/>
                  </a:ext>
                </a:extLst>
              </a:tr>
              <a:tr h="28706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T</a:t>
                      </a:r>
                      <a:r>
                        <a:rPr lang="en-GB" sz="1600" baseline="-25000">
                          <a:effectLst/>
                        </a:rPr>
                        <a:t>inlet</a:t>
                      </a:r>
                      <a:r>
                        <a:rPr lang="en-GB" sz="1600">
                          <a:effectLst/>
                        </a:rPr>
                        <a:t> (K)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4,3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4,4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4,5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4,5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4,2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4,5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15538970"/>
                  </a:ext>
                </a:extLst>
              </a:tr>
              <a:tr h="59393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P</a:t>
                      </a:r>
                      <a:r>
                        <a:rPr lang="en-GB" sz="1600" baseline="-25000">
                          <a:effectLst/>
                        </a:rPr>
                        <a:t>refr, reference</a:t>
                      </a:r>
                      <a:r>
                        <a:rPr lang="en-GB" sz="1600">
                          <a:effectLst/>
                        </a:rPr>
                        <a:t>(W)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80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51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34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22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16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13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3159019"/>
                  </a:ext>
                </a:extLst>
              </a:tr>
              <a:tr h="59393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P</a:t>
                      </a:r>
                      <a:r>
                        <a:rPr lang="en-GB" sz="1600" baseline="-25000">
                          <a:effectLst/>
                        </a:rPr>
                        <a:t>refr, optimized</a:t>
                      </a:r>
                      <a:r>
                        <a:rPr lang="en-GB" sz="1600">
                          <a:effectLst/>
                        </a:rPr>
                        <a:t>W)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89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56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29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17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12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6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18807636"/>
                  </a:ext>
                </a:extLst>
              </a:tr>
              <a:tr h="59393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Power saving (%)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+</a:t>
                      </a:r>
                      <a:r>
                        <a:rPr lang="en-GB" sz="1600" dirty="0" smtClean="0">
                          <a:effectLst/>
                        </a:rPr>
                        <a:t>12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+</a:t>
                      </a:r>
                      <a:r>
                        <a:rPr lang="en-GB" sz="1600" dirty="0" smtClean="0">
                          <a:effectLst/>
                        </a:rPr>
                        <a:t>9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-14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-26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-24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-57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68995142"/>
                  </a:ext>
                </a:extLst>
              </a:tr>
              <a:tr h="59393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Heat loads (W)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70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42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26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15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9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5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13654751"/>
                  </a:ext>
                </a:extLst>
              </a:tr>
            </a:tbl>
          </a:graphicData>
        </a:graphic>
      </p:graphicFrame>
      <p:pic>
        <p:nvPicPr>
          <p:cNvPr id="8" name="Imag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187" y="806450"/>
            <a:ext cx="6615113" cy="347345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Espace réservé du contenu 2"/>
          <p:cNvSpPr txBox="1">
            <a:spLocks/>
          </p:cNvSpPr>
          <p:nvPr/>
        </p:nvSpPr>
        <p:spPr>
          <a:xfrm>
            <a:off x="7810500" y="1140558"/>
            <a:ext cx="4864100" cy="7262410"/>
          </a:xfrm>
          <a:prstGeom prst="rect">
            <a:avLst/>
          </a:prstGeom>
        </p:spPr>
        <p:txBody>
          <a:bodyPr/>
          <a:lstStyle>
            <a:lvl1pPr marL="239481" indent="-239481" algn="l" defTabSz="957925" rtl="0" eaLnBrk="1" latinLnBrk="0" hangingPunct="1">
              <a:lnSpc>
                <a:spcPct val="90000"/>
              </a:lnSpc>
              <a:spcBef>
                <a:spcPts val="1048"/>
              </a:spcBef>
              <a:buClr>
                <a:srgbClr val="548235"/>
              </a:buClr>
              <a:buSzPct val="80000"/>
              <a:buFont typeface="Wingdings 3" panose="05040102010807070707" pitchFamily="18" charset="2"/>
              <a:buChar char=""/>
              <a:defRPr sz="1800" b="1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718444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Clr>
                <a:srgbClr val="548235"/>
              </a:buClr>
              <a:buFont typeface="Calibri" panose="020F0502020204030204" pitchFamily="34" charset="0"/>
              <a:buChar char="-"/>
              <a:defRPr sz="160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1197407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Clr>
                <a:srgbClr val="548235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676370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Clr>
                <a:srgbClr val="548235"/>
              </a:buClr>
              <a:buFont typeface="Calibri" panose="020F0502020204030204" pitchFamily="34" charset="0"/>
              <a:buChar char="-"/>
              <a:defRPr sz="120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2155332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Clr>
                <a:srgbClr val="548235"/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2634295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13258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92220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1183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fr-FR" sz="2400" dirty="0"/>
              <a:t> </a:t>
            </a:r>
            <a:r>
              <a:rPr lang="fr-FR" sz="2400" dirty="0" err="1"/>
              <a:t>E</a:t>
            </a:r>
            <a:r>
              <a:rPr lang="fr-FR" sz="2400" dirty="0" err="1" smtClean="0"/>
              <a:t>ach</a:t>
            </a:r>
            <a:r>
              <a:rPr lang="fr-FR" sz="2400" dirty="0" smtClean="0"/>
              <a:t> double layer </a:t>
            </a:r>
            <a:r>
              <a:rPr lang="fr-FR" sz="2400" dirty="0" err="1" smtClean="0"/>
              <a:t>is</a:t>
            </a:r>
            <a:r>
              <a:rPr lang="fr-FR" sz="2400" dirty="0" smtClean="0"/>
              <a:t> </a:t>
            </a:r>
            <a:r>
              <a:rPr lang="fr-FR" sz="2400" dirty="0" err="1" smtClean="0"/>
              <a:t>optimized</a:t>
            </a:r>
            <a:r>
              <a:rPr lang="fr-FR" sz="2400" dirty="0" smtClean="0"/>
              <a:t> </a:t>
            </a:r>
            <a:r>
              <a:rPr lang="fr-FR" sz="2400" dirty="0" err="1" smtClean="0"/>
              <a:t>independently</a:t>
            </a:r>
            <a:endParaRPr lang="fr-FR" sz="2400" dirty="0" smtClean="0"/>
          </a:p>
          <a:p>
            <a:pPr>
              <a:lnSpc>
                <a:spcPct val="150000"/>
              </a:lnSpc>
            </a:pPr>
            <a:r>
              <a:rPr lang="fr-FR" sz="2400" dirty="0" smtClean="0"/>
              <a:t>Large range </a:t>
            </a:r>
            <a:r>
              <a:rPr lang="fr-FR" sz="2400" dirty="0" err="1" smtClean="0"/>
              <a:t>optimized</a:t>
            </a:r>
            <a:r>
              <a:rPr lang="fr-FR" sz="2400" dirty="0" smtClean="0"/>
              <a:t> </a:t>
            </a:r>
            <a:r>
              <a:rPr lang="fr-FR" sz="2400" dirty="0" err="1" smtClean="0"/>
              <a:t>temperatures</a:t>
            </a:r>
            <a:r>
              <a:rPr lang="fr-FR" sz="2400" dirty="0" smtClean="0"/>
              <a:t>: 4.2 K to 4.5 K</a:t>
            </a:r>
          </a:p>
          <a:p>
            <a:pPr>
              <a:lnSpc>
                <a:spcPct val="150000"/>
              </a:lnSpc>
            </a:pPr>
            <a:r>
              <a:rPr lang="fr-FR" sz="2400" dirty="0" smtClean="0"/>
              <a:t>Large range of </a:t>
            </a:r>
            <a:r>
              <a:rPr lang="fr-FR" sz="2400" dirty="0" err="1" smtClean="0"/>
              <a:t>optimized</a:t>
            </a:r>
            <a:r>
              <a:rPr lang="fr-FR" sz="2400" dirty="0" smtClean="0"/>
              <a:t> </a:t>
            </a:r>
            <a:r>
              <a:rPr lang="en-GB" sz="2400" dirty="0"/>
              <a:t>∆P </a:t>
            </a:r>
            <a:r>
              <a:rPr lang="en-GB" sz="2400" dirty="0" smtClean="0"/>
              <a:t>: 0.32 to 1.2 bar</a:t>
            </a:r>
            <a:endParaRPr lang="fr-FR" sz="2400" dirty="0" smtClean="0"/>
          </a:p>
          <a:p>
            <a:pPr>
              <a:lnSpc>
                <a:spcPct val="150000"/>
              </a:lnSpc>
            </a:pPr>
            <a:r>
              <a:rPr lang="fr-FR" sz="2400" dirty="0"/>
              <a:t> </a:t>
            </a:r>
            <a:r>
              <a:rPr lang="fr-FR" sz="2400" dirty="0" err="1" smtClean="0"/>
              <a:t>With</a:t>
            </a:r>
            <a:r>
              <a:rPr lang="fr-FR" sz="2400" dirty="0" smtClean="0"/>
              <a:t> the </a:t>
            </a:r>
            <a:r>
              <a:rPr lang="fr-FR" sz="2400" dirty="0" err="1" smtClean="0"/>
              <a:t>reference</a:t>
            </a:r>
            <a:r>
              <a:rPr lang="fr-FR" sz="2400" dirty="0" smtClean="0"/>
              <a:t> </a:t>
            </a:r>
            <a:r>
              <a:rPr lang="fr-FR" sz="2400" dirty="0" err="1" smtClean="0"/>
              <a:t>cooling</a:t>
            </a:r>
            <a:r>
              <a:rPr lang="fr-FR" sz="2400" dirty="0" smtClean="0"/>
              <a:t> </a:t>
            </a:r>
            <a:r>
              <a:rPr lang="fr-FR" sz="2400" dirty="0" err="1" smtClean="0"/>
              <a:t>parameters</a:t>
            </a:r>
            <a:r>
              <a:rPr lang="fr-FR" sz="2400" dirty="0" smtClean="0"/>
              <a:t>  (4.5 K, 1 bar), DL1 and DL2 are not </a:t>
            </a:r>
            <a:r>
              <a:rPr lang="fr-FR" sz="2400" dirty="0" err="1" smtClean="0"/>
              <a:t>compliant</a:t>
            </a:r>
            <a:r>
              <a:rPr lang="fr-FR" sz="2400" dirty="0" smtClean="0"/>
              <a:t> </a:t>
            </a:r>
            <a:r>
              <a:rPr lang="fr-FR" sz="2400" dirty="0" err="1" smtClean="0"/>
              <a:t>with</a:t>
            </a:r>
            <a:r>
              <a:rPr lang="fr-FR" sz="2400" dirty="0" smtClean="0"/>
              <a:t> the </a:t>
            </a:r>
            <a:r>
              <a:rPr lang="fr-FR" sz="2400" dirty="0" err="1" smtClean="0"/>
              <a:t>temperature</a:t>
            </a:r>
            <a:r>
              <a:rPr lang="fr-FR" sz="2400" dirty="0" smtClean="0"/>
              <a:t> </a:t>
            </a:r>
            <a:r>
              <a:rPr lang="fr-FR" sz="2400" dirty="0" err="1" smtClean="0"/>
              <a:t>margin</a:t>
            </a:r>
            <a:r>
              <a:rPr lang="fr-FR" sz="2400" dirty="0" smtClean="0"/>
              <a:t> of 1.5 K </a:t>
            </a:r>
          </a:p>
          <a:p>
            <a:pPr>
              <a:lnSpc>
                <a:spcPct val="150000"/>
              </a:lnSpc>
            </a:pPr>
            <a:r>
              <a:rPr lang="fr-FR" sz="2400" dirty="0" smtClean="0"/>
              <a:t>Double layer design </a:t>
            </a:r>
            <a:r>
              <a:rPr lang="fr-FR" sz="2400" dirty="0" err="1" smtClean="0"/>
              <a:t>would</a:t>
            </a:r>
            <a:r>
              <a:rPr lang="fr-FR" sz="2400" dirty="0" smtClean="0"/>
              <a:t> </a:t>
            </a:r>
            <a:r>
              <a:rPr lang="fr-FR" sz="2400" dirty="0" err="1" smtClean="0"/>
              <a:t>benefit</a:t>
            </a:r>
            <a:r>
              <a:rPr lang="fr-FR" sz="2400" dirty="0" smtClean="0"/>
              <a:t> </a:t>
            </a:r>
            <a:r>
              <a:rPr lang="fr-FR" sz="2400" dirty="0" err="1" smtClean="0"/>
              <a:t>from</a:t>
            </a:r>
            <a:r>
              <a:rPr lang="fr-FR" sz="2400" dirty="0" smtClean="0"/>
              <a:t> a </a:t>
            </a:r>
            <a:r>
              <a:rPr lang="fr-FR" sz="2400" dirty="0" err="1" smtClean="0"/>
              <a:t>graded</a:t>
            </a:r>
            <a:r>
              <a:rPr lang="fr-FR" sz="2400" dirty="0" smtClean="0"/>
              <a:t> </a:t>
            </a:r>
            <a:r>
              <a:rPr lang="fr-FR" sz="2400" dirty="0" err="1" smtClean="0"/>
              <a:t>cooling</a:t>
            </a:r>
            <a:r>
              <a:rPr lang="fr-FR" sz="2400" dirty="0" smtClean="0"/>
              <a:t> </a:t>
            </a:r>
            <a:r>
              <a:rPr lang="fr-FR" sz="2400" dirty="0" err="1" smtClean="0"/>
              <a:t>scheme</a:t>
            </a:r>
            <a:r>
              <a:rPr lang="fr-FR" sz="2800" dirty="0" smtClean="0"/>
              <a:t> </a:t>
            </a:r>
          </a:p>
          <a:p>
            <a:pPr marL="957926" lvl="2" indent="0">
              <a:lnSpc>
                <a:spcPct val="200000"/>
              </a:lnSpc>
              <a:buFont typeface="Wingdings" panose="05000000000000000000" pitchFamily="2" charset="2"/>
              <a:buNone/>
            </a:pPr>
            <a:endParaRPr lang="fr-FR" sz="2400" dirty="0" smtClean="0"/>
          </a:p>
          <a:p>
            <a:pPr marL="0" lvl="1" indent="0">
              <a:lnSpc>
                <a:spcPct val="200000"/>
              </a:lnSpc>
              <a:buFont typeface="Calibri" panose="020F0502020204030204" pitchFamily="34" charset="0"/>
              <a:buNone/>
            </a:pPr>
            <a:endParaRPr lang="fr-FR" sz="24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61000988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Comparative </a:t>
            </a:r>
            <a:r>
              <a:rPr lang="fr-FR" dirty="0" err="1" smtClean="0"/>
              <a:t>results</a:t>
            </a:r>
            <a:r>
              <a:rPr lang="fr-FR" dirty="0" smtClean="0"/>
              <a:t>- global </a:t>
            </a:r>
            <a:r>
              <a:rPr lang="fr-FR" dirty="0" err="1" smtClean="0"/>
              <a:t>optimization</a:t>
            </a:r>
            <a:r>
              <a:rPr lang="fr-FR" dirty="0" smtClean="0"/>
              <a:t> WP1</a:t>
            </a:r>
            <a:endParaRPr lang="fr-FR" dirty="0"/>
          </a:p>
        </p:txBody>
      </p:sp>
      <p:pic>
        <p:nvPicPr>
          <p:cNvPr id="3" name="Imag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270" y="634011"/>
            <a:ext cx="13005740" cy="575353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5196364"/>
              </p:ext>
            </p:extLst>
          </p:nvPr>
        </p:nvGraphicFramePr>
        <p:xfrm>
          <a:off x="544312" y="6073646"/>
          <a:ext cx="4331369" cy="2540964"/>
        </p:xfrm>
        <a:graphic>
          <a:graphicData uri="http://schemas.openxmlformats.org/drawingml/2006/table">
            <a:tbl>
              <a:tblPr firstRow="1" firstCol="1" bandRow="1">
                <a:tableStyleId>{ED083AE6-46FA-4A59-8FB0-9F97EB10719F}</a:tableStyleId>
              </a:tblPr>
              <a:tblGrid>
                <a:gridCol w="3177860">
                  <a:extLst>
                    <a:ext uri="{9D8B030D-6E8A-4147-A177-3AD203B41FA5}">
                      <a16:colId xmlns:a16="http://schemas.microsoft.com/office/drawing/2014/main" val="929882703"/>
                    </a:ext>
                  </a:extLst>
                </a:gridCol>
                <a:gridCol w="1153509">
                  <a:extLst>
                    <a:ext uri="{9D8B030D-6E8A-4147-A177-3AD203B41FA5}">
                      <a16:colId xmlns:a16="http://schemas.microsoft.com/office/drawing/2014/main" val="1617498514"/>
                    </a:ext>
                  </a:extLst>
                </a:gridCol>
              </a:tblGrid>
              <a:tr h="42349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∆P (bar)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0,48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48582492"/>
                  </a:ext>
                </a:extLst>
              </a:tr>
              <a:tr h="42349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T</a:t>
                      </a:r>
                      <a:r>
                        <a:rPr lang="en-GB" sz="1600" baseline="-25000">
                          <a:effectLst/>
                        </a:rPr>
                        <a:t>inlet</a:t>
                      </a:r>
                      <a:r>
                        <a:rPr lang="en-GB" sz="1600">
                          <a:effectLst/>
                        </a:rPr>
                        <a:t> (K)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4,6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31273236"/>
                  </a:ext>
                </a:extLst>
              </a:tr>
              <a:tr h="42349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P</a:t>
                      </a:r>
                      <a:r>
                        <a:rPr lang="en-GB" sz="1600" baseline="-25000">
                          <a:effectLst/>
                        </a:rPr>
                        <a:t>refr, reference</a:t>
                      </a:r>
                      <a:r>
                        <a:rPr lang="en-GB" sz="1600">
                          <a:effectLst/>
                        </a:rPr>
                        <a:t>(W)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342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3515515"/>
                  </a:ext>
                </a:extLst>
              </a:tr>
              <a:tr h="42349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err="1">
                          <a:effectLst/>
                        </a:rPr>
                        <a:t>P</a:t>
                      </a:r>
                      <a:r>
                        <a:rPr lang="en-GB" sz="1600" baseline="-25000" dirty="0" err="1">
                          <a:effectLst/>
                        </a:rPr>
                        <a:t>refr</a:t>
                      </a:r>
                      <a:r>
                        <a:rPr lang="en-GB" sz="1600" baseline="-25000" dirty="0">
                          <a:effectLst/>
                        </a:rPr>
                        <a:t>, </a:t>
                      </a:r>
                      <a:r>
                        <a:rPr lang="en-GB" sz="1600" baseline="-25000" dirty="0" smtClean="0">
                          <a:effectLst/>
                        </a:rPr>
                        <a:t>optimized</a:t>
                      </a:r>
                      <a:r>
                        <a:rPr lang="en-GB" sz="1600" dirty="0" smtClean="0">
                          <a:effectLst/>
                        </a:rPr>
                        <a:t>(W)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229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4597349"/>
                  </a:ext>
                </a:extLst>
              </a:tr>
              <a:tr h="42349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Power saving (%)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-33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79481691"/>
                  </a:ext>
                </a:extLst>
              </a:tr>
              <a:tr h="42349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Heat loads (W)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186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20154996"/>
                  </a:ext>
                </a:extLst>
              </a:tr>
            </a:tbl>
          </a:graphicData>
        </a:graphic>
      </p:graphicFrame>
      <p:sp>
        <p:nvSpPr>
          <p:cNvPr id="5" name="Espace réservé du contenu 2"/>
          <p:cNvSpPr txBox="1">
            <a:spLocks/>
          </p:cNvSpPr>
          <p:nvPr/>
        </p:nvSpPr>
        <p:spPr>
          <a:xfrm>
            <a:off x="5103628" y="6012916"/>
            <a:ext cx="7901172" cy="3152350"/>
          </a:xfrm>
          <a:prstGeom prst="rect">
            <a:avLst/>
          </a:prstGeom>
        </p:spPr>
        <p:txBody>
          <a:bodyPr/>
          <a:lstStyle>
            <a:lvl1pPr marL="239481" indent="-239481" algn="l" defTabSz="957925" rtl="0" eaLnBrk="1" latinLnBrk="0" hangingPunct="1">
              <a:lnSpc>
                <a:spcPct val="90000"/>
              </a:lnSpc>
              <a:spcBef>
                <a:spcPts val="1048"/>
              </a:spcBef>
              <a:buClr>
                <a:srgbClr val="548235"/>
              </a:buClr>
              <a:buSzPct val="80000"/>
              <a:buFont typeface="Wingdings 3" panose="05040102010807070707" pitchFamily="18" charset="2"/>
              <a:buChar char=""/>
              <a:defRPr sz="1800" b="1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718444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Clr>
                <a:srgbClr val="548235"/>
              </a:buClr>
              <a:buFont typeface="Calibri" panose="020F0502020204030204" pitchFamily="34" charset="0"/>
              <a:buChar char="-"/>
              <a:defRPr sz="160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1197407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Clr>
                <a:srgbClr val="548235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676370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Clr>
                <a:srgbClr val="548235"/>
              </a:buClr>
              <a:buFont typeface="Calibri" panose="020F0502020204030204" pitchFamily="34" charset="0"/>
              <a:buChar char="-"/>
              <a:defRPr sz="120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2155332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Clr>
                <a:srgbClr val="548235"/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2634295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13258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92220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1183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fr-FR" sz="2000" b="0" dirty="0"/>
              <a:t> </a:t>
            </a:r>
            <a:r>
              <a:rPr lang="fr-FR" sz="2000" b="0" dirty="0" smtClean="0"/>
              <a:t>Inter-</a:t>
            </a:r>
            <a:r>
              <a:rPr lang="fr-FR" sz="2000" b="0" dirty="0" err="1" smtClean="0"/>
              <a:t>turn</a:t>
            </a:r>
            <a:r>
              <a:rPr lang="fr-FR" sz="2000" b="0" dirty="0" smtClean="0"/>
              <a:t> and inter-layer impact the </a:t>
            </a:r>
            <a:r>
              <a:rPr lang="fr-FR" sz="2000" b="0" dirty="0" err="1" smtClean="0"/>
              <a:t>heat</a:t>
            </a:r>
            <a:r>
              <a:rPr lang="fr-FR" sz="2000" b="0" dirty="0" smtClean="0"/>
              <a:t> </a:t>
            </a:r>
            <a:r>
              <a:rPr lang="fr-FR" sz="2000" b="0" dirty="0" err="1" smtClean="0"/>
              <a:t>load</a:t>
            </a:r>
            <a:r>
              <a:rPr lang="fr-FR" sz="2000" b="0" dirty="0" smtClean="0"/>
              <a:t> distribution</a:t>
            </a:r>
          </a:p>
          <a:p>
            <a:pPr>
              <a:lnSpc>
                <a:spcPct val="150000"/>
              </a:lnSpc>
            </a:pPr>
            <a:r>
              <a:rPr lang="fr-FR" sz="2000" b="0" dirty="0" smtClean="0"/>
              <a:t>Layer L11 </a:t>
            </a:r>
            <a:r>
              <a:rPr lang="fr-FR" sz="2000" b="0" dirty="0" err="1" smtClean="0"/>
              <a:t>is</a:t>
            </a:r>
            <a:r>
              <a:rPr lang="fr-FR" sz="2000" b="0" dirty="0" smtClean="0"/>
              <a:t> the </a:t>
            </a:r>
            <a:r>
              <a:rPr lang="fr-FR" sz="2000" b="0" dirty="0" err="1" smtClean="0"/>
              <a:t>most</a:t>
            </a:r>
            <a:r>
              <a:rPr lang="fr-FR" sz="2000" b="0" dirty="0" smtClean="0"/>
              <a:t> </a:t>
            </a:r>
            <a:r>
              <a:rPr lang="fr-FR" sz="2000" b="0" dirty="0" err="1" smtClean="0"/>
              <a:t>critical</a:t>
            </a:r>
            <a:r>
              <a:rPr lang="fr-FR" sz="2000" b="0" dirty="0" smtClean="0"/>
              <a:t> one: the </a:t>
            </a:r>
            <a:r>
              <a:rPr lang="fr-FR" sz="2000" b="0" dirty="0" err="1" smtClean="0"/>
              <a:t>Tmargin</a:t>
            </a:r>
            <a:r>
              <a:rPr lang="fr-FR" sz="2000" b="0" dirty="0" smtClean="0"/>
              <a:t>=1,5 K </a:t>
            </a:r>
            <a:r>
              <a:rPr lang="fr-FR" sz="2000" b="0" dirty="0" err="1" smtClean="0"/>
              <a:t>is</a:t>
            </a:r>
            <a:r>
              <a:rPr lang="fr-FR" sz="2000" b="0" dirty="0" smtClean="0"/>
              <a:t> </a:t>
            </a:r>
            <a:r>
              <a:rPr lang="fr-FR" sz="2000" b="0" dirty="0" err="1" smtClean="0"/>
              <a:t>located</a:t>
            </a:r>
            <a:r>
              <a:rPr lang="fr-FR" sz="2000" b="0" dirty="0" smtClean="0"/>
              <a:t> at the end of the </a:t>
            </a:r>
            <a:r>
              <a:rPr lang="fr-FR" sz="2000" b="0" dirty="0" err="1" smtClean="0"/>
              <a:t>conductor</a:t>
            </a:r>
            <a:r>
              <a:rPr lang="fr-FR" sz="2000" b="0" dirty="0" smtClean="0"/>
              <a:t> </a:t>
            </a:r>
            <a:r>
              <a:rPr lang="fr-FR" sz="2000" b="0" dirty="0" err="1" smtClean="0"/>
              <a:t>length</a:t>
            </a:r>
            <a:r>
              <a:rPr lang="fr-FR" sz="2000" b="0" dirty="0" smtClean="0"/>
              <a:t> </a:t>
            </a:r>
          </a:p>
          <a:p>
            <a:pPr>
              <a:lnSpc>
                <a:spcPct val="150000"/>
              </a:lnSpc>
            </a:pPr>
            <a:r>
              <a:rPr lang="fr-FR" sz="2000" b="0" dirty="0" smtClean="0"/>
              <a:t>  </a:t>
            </a:r>
            <a:r>
              <a:rPr lang="fr-FR" sz="2000" b="0" dirty="0" err="1" smtClean="0"/>
              <a:t>Optimization</a:t>
            </a:r>
            <a:r>
              <a:rPr lang="fr-FR" sz="2000" b="0" dirty="0" smtClean="0"/>
              <a:t> of the </a:t>
            </a:r>
            <a:r>
              <a:rPr lang="fr-FR" sz="2000" b="0" dirty="0" err="1" smtClean="0"/>
              <a:t>cryo</a:t>
            </a:r>
            <a:r>
              <a:rPr lang="fr-FR" sz="2000" b="0" dirty="0" smtClean="0"/>
              <a:t>-distribution </a:t>
            </a:r>
            <a:r>
              <a:rPr lang="fr-FR" sz="2000" b="0" dirty="0" err="1" smtClean="0"/>
              <a:t>with</a:t>
            </a:r>
            <a:r>
              <a:rPr lang="fr-FR" sz="2000" b="0" dirty="0" smtClean="0"/>
              <a:t>  (4.6 K, 0.48 bar) and a power </a:t>
            </a:r>
            <a:r>
              <a:rPr lang="fr-FR" sz="2000" b="0" dirty="0" err="1" smtClean="0"/>
              <a:t>saving</a:t>
            </a:r>
            <a:r>
              <a:rPr lang="fr-FR" sz="2000" b="0" dirty="0" smtClean="0"/>
              <a:t> of  -33% </a:t>
            </a:r>
            <a:r>
              <a:rPr lang="fr-FR" sz="2000" b="0" dirty="0" err="1" smtClean="0"/>
              <a:t>with</a:t>
            </a:r>
            <a:r>
              <a:rPr lang="fr-FR" sz="2000" b="0" dirty="0" smtClean="0"/>
              <a:t> respect to </a:t>
            </a:r>
            <a:r>
              <a:rPr lang="fr-FR" sz="2000" b="0" dirty="0" err="1" smtClean="0"/>
              <a:t>reference</a:t>
            </a:r>
            <a:r>
              <a:rPr lang="fr-FR" sz="2000" b="0" dirty="0" smtClean="0"/>
              <a:t> case</a:t>
            </a:r>
          </a:p>
          <a:p>
            <a:pPr marL="957926" lvl="2" indent="0">
              <a:lnSpc>
                <a:spcPct val="200000"/>
              </a:lnSpc>
              <a:buFont typeface="Wingdings" panose="05000000000000000000" pitchFamily="2" charset="2"/>
              <a:buNone/>
            </a:pPr>
            <a:endParaRPr lang="fr-FR" sz="2000" dirty="0" smtClean="0"/>
          </a:p>
          <a:p>
            <a:pPr marL="0" lvl="1" indent="0">
              <a:lnSpc>
                <a:spcPct val="200000"/>
              </a:lnSpc>
              <a:buFont typeface="Calibri" panose="020F0502020204030204" pitchFamily="34" charset="0"/>
              <a:buNone/>
            </a:pPr>
            <a:endParaRPr lang="fr-FR" sz="200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13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98510214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Comparative </a:t>
            </a:r>
            <a:r>
              <a:rPr lang="fr-FR" dirty="0" err="1" smtClean="0"/>
              <a:t>results</a:t>
            </a:r>
            <a:r>
              <a:rPr lang="fr-FR" dirty="0" smtClean="0"/>
              <a:t>- global </a:t>
            </a:r>
            <a:r>
              <a:rPr lang="fr-FR" dirty="0" err="1" smtClean="0"/>
              <a:t>optimization</a:t>
            </a:r>
            <a:r>
              <a:rPr lang="fr-FR" dirty="0" smtClean="0"/>
              <a:t> WP2</a:t>
            </a:r>
            <a:endParaRPr lang="fr-FR" dirty="0"/>
          </a:p>
        </p:txBody>
      </p:sp>
      <p:pic>
        <p:nvPicPr>
          <p:cNvPr id="5" name="Imag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2106"/>
            <a:ext cx="13004799" cy="534202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4733039"/>
              </p:ext>
            </p:extLst>
          </p:nvPr>
        </p:nvGraphicFramePr>
        <p:xfrm>
          <a:off x="1544621" y="6771266"/>
          <a:ext cx="3492600" cy="1682496"/>
        </p:xfrm>
        <a:graphic>
          <a:graphicData uri="http://schemas.openxmlformats.org/drawingml/2006/table">
            <a:tbl>
              <a:tblPr firstRow="1" firstCol="1" bandRow="1">
                <a:tableStyleId>{5DA37D80-6434-44D0-A028-1B22A696006F}</a:tableStyleId>
              </a:tblPr>
              <a:tblGrid>
                <a:gridCol w="2562468">
                  <a:extLst>
                    <a:ext uri="{9D8B030D-6E8A-4147-A177-3AD203B41FA5}">
                      <a16:colId xmlns:a16="http://schemas.microsoft.com/office/drawing/2014/main" val="323371876"/>
                    </a:ext>
                  </a:extLst>
                </a:gridCol>
                <a:gridCol w="930132">
                  <a:extLst>
                    <a:ext uri="{9D8B030D-6E8A-4147-A177-3AD203B41FA5}">
                      <a16:colId xmlns:a16="http://schemas.microsoft.com/office/drawing/2014/main" val="3853452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∆P (bar)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1.0 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03055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T</a:t>
                      </a:r>
                      <a:r>
                        <a:rPr lang="en-GB" sz="1600" baseline="-25000">
                          <a:effectLst/>
                        </a:rPr>
                        <a:t>inlet</a:t>
                      </a:r>
                      <a:r>
                        <a:rPr lang="en-GB" sz="1600">
                          <a:effectLst/>
                        </a:rPr>
                        <a:t> (K)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4.05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849140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P</a:t>
                      </a:r>
                      <a:r>
                        <a:rPr lang="en-GB" sz="1600" baseline="-25000">
                          <a:effectLst/>
                        </a:rPr>
                        <a:t>refr, reference</a:t>
                      </a:r>
                      <a:r>
                        <a:rPr lang="en-GB" sz="1600">
                          <a:effectLst/>
                        </a:rPr>
                        <a:t>(W)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217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759231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P</a:t>
                      </a:r>
                      <a:r>
                        <a:rPr lang="en-GB" sz="1600" baseline="-25000">
                          <a:effectLst/>
                        </a:rPr>
                        <a:t>refr, optimized</a:t>
                      </a:r>
                      <a:r>
                        <a:rPr lang="en-GB" sz="1600">
                          <a:effectLst/>
                        </a:rPr>
                        <a:t>W)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271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88398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Power saving (%)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+25 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680079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Heat loads (W)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167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01634336"/>
                  </a:ext>
                </a:extLst>
              </a:tr>
            </a:tbl>
          </a:graphicData>
        </a:graphic>
      </p:graphicFrame>
      <p:sp>
        <p:nvSpPr>
          <p:cNvPr id="7" name="Espace réservé du contenu 2"/>
          <p:cNvSpPr txBox="1">
            <a:spLocks/>
          </p:cNvSpPr>
          <p:nvPr/>
        </p:nvSpPr>
        <p:spPr>
          <a:xfrm>
            <a:off x="5103628" y="6012916"/>
            <a:ext cx="7901172" cy="3152350"/>
          </a:xfrm>
          <a:prstGeom prst="rect">
            <a:avLst/>
          </a:prstGeom>
        </p:spPr>
        <p:txBody>
          <a:bodyPr/>
          <a:lstStyle>
            <a:lvl1pPr marL="239481" indent="-239481" algn="l" defTabSz="957925" rtl="0" eaLnBrk="1" latinLnBrk="0" hangingPunct="1">
              <a:lnSpc>
                <a:spcPct val="90000"/>
              </a:lnSpc>
              <a:spcBef>
                <a:spcPts val="1048"/>
              </a:spcBef>
              <a:buClr>
                <a:srgbClr val="548235"/>
              </a:buClr>
              <a:buSzPct val="80000"/>
              <a:buFont typeface="Wingdings 3" panose="05040102010807070707" pitchFamily="18" charset="2"/>
              <a:buChar char=""/>
              <a:defRPr sz="1800" b="1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718444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Clr>
                <a:srgbClr val="548235"/>
              </a:buClr>
              <a:buFont typeface="Calibri" panose="020F0502020204030204" pitchFamily="34" charset="0"/>
              <a:buChar char="-"/>
              <a:defRPr sz="160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1197407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Clr>
                <a:srgbClr val="548235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676370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Clr>
                <a:srgbClr val="548235"/>
              </a:buClr>
              <a:buFont typeface="Calibri" panose="020F0502020204030204" pitchFamily="34" charset="0"/>
              <a:buChar char="-"/>
              <a:defRPr sz="120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2155332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Clr>
                <a:srgbClr val="548235"/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2634295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13258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92220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1183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fr-FR" sz="2000" b="0" dirty="0"/>
              <a:t> </a:t>
            </a:r>
            <a:r>
              <a:rPr lang="fr-FR" sz="2000" b="0" dirty="0" smtClean="0"/>
              <a:t>Inter-</a:t>
            </a:r>
            <a:r>
              <a:rPr lang="fr-FR" sz="2000" b="0" dirty="0" err="1" smtClean="0"/>
              <a:t>turn</a:t>
            </a:r>
            <a:r>
              <a:rPr lang="fr-FR" sz="2000" b="0" dirty="0" smtClean="0"/>
              <a:t> and inter-layer impact the </a:t>
            </a:r>
            <a:r>
              <a:rPr lang="fr-FR" sz="2000" b="0" dirty="0" err="1" smtClean="0"/>
              <a:t>heat</a:t>
            </a:r>
            <a:r>
              <a:rPr lang="fr-FR" sz="2000" b="0" dirty="0" smtClean="0"/>
              <a:t> </a:t>
            </a:r>
            <a:r>
              <a:rPr lang="fr-FR" sz="2000" b="0" dirty="0" err="1" smtClean="0"/>
              <a:t>load</a:t>
            </a:r>
            <a:r>
              <a:rPr lang="fr-FR" sz="2000" b="0" dirty="0" smtClean="0"/>
              <a:t> distribution</a:t>
            </a:r>
          </a:p>
          <a:p>
            <a:pPr>
              <a:lnSpc>
                <a:spcPct val="150000"/>
              </a:lnSpc>
            </a:pPr>
            <a:r>
              <a:rPr lang="fr-FR" sz="2000" b="0" dirty="0" smtClean="0"/>
              <a:t>Double layer DL5 </a:t>
            </a:r>
            <a:r>
              <a:rPr lang="fr-FR" sz="2000" b="0" dirty="0" err="1" smtClean="0"/>
              <a:t>is</a:t>
            </a:r>
            <a:r>
              <a:rPr lang="fr-FR" sz="2000" b="0" dirty="0" smtClean="0"/>
              <a:t> the </a:t>
            </a:r>
            <a:r>
              <a:rPr lang="fr-FR" sz="2000" b="0" dirty="0" err="1" smtClean="0"/>
              <a:t>most</a:t>
            </a:r>
            <a:r>
              <a:rPr lang="fr-FR" sz="2000" b="0" dirty="0" smtClean="0"/>
              <a:t> </a:t>
            </a:r>
            <a:r>
              <a:rPr lang="fr-FR" sz="2000" b="0" dirty="0" err="1" smtClean="0"/>
              <a:t>critical</a:t>
            </a:r>
            <a:r>
              <a:rPr lang="fr-FR" sz="2000" b="0" dirty="0" smtClean="0"/>
              <a:t> one: the </a:t>
            </a:r>
            <a:r>
              <a:rPr lang="fr-FR" sz="2000" b="0" dirty="0" err="1" smtClean="0"/>
              <a:t>Tmargin</a:t>
            </a:r>
            <a:r>
              <a:rPr lang="fr-FR" sz="2000" b="0" dirty="0" smtClean="0"/>
              <a:t>=1,5 K </a:t>
            </a:r>
            <a:r>
              <a:rPr lang="fr-FR" sz="2000" b="0" dirty="0" err="1" smtClean="0"/>
              <a:t>is</a:t>
            </a:r>
            <a:r>
              <a:rPr lang="fr-FR" sz="2000" b="0" dirty="0" smtClean="0"/>
              <a:t> </a:t>
            </a:r>
            <a:r>
              <a:rPr lang="fr-FR" sz="2000" b="0" dirty="0" err="1" smtClean="0"/>
              <a:t>located</a:t>
            </a:r>
            <a:r>
              <a:rPr lang="fr-FR" sz="2000" b="0" dirty="0" smtClean="0"/>
              <a:t> at the end of the </a:t>
            </a:r>
            <a:r>
              <a:rPr lang="fr-FR" sz="2000" b="0" dirty="0" err="1" smtClean="0"/>
              <a:t>conductor</a:t>
            </a:r>
            <a:r>
              <a:rPr lang="fr-FR" sz="2000" b="0" dirty="0" smtClean="0"/>
              <a:t> </a:t>
            </a:r>
            <a:r>
              <a:rPr lang="fr-FR" sz="2000" b="0" dirty="0" err="1" smtClean="0"/>
              <a:t>length</a:t>
            </a:r>
            <a:r>
              <a:rPr lang="fr-FR" sz="2000" b="0" dirty="0" smtClean="0"/>
              <a:t> </a:t>
            </a:r>
          </a:p>
          <a:p>
            <a:pPr>
              <a:lnSpc>
                <a:spcPct val="150000"/>
              </a:lnSpc>
            </a:pPr>
            <a:r>
              <a:rPr lang="fr-FR" sz="2000" b="0" dirty="0" smtClean="0"/>
              <a:t>  </a:t>
            </a:r>
            <a:r>
              <a:rPr lang="fr-FR" sz="2000" b="0" dirty="0" err="1" smtClean="0"/>
              <a:t>Optimization</a:t>
            </a:r>
            <a:r>
              <a:rPr lang="fr-FR" sz="2000" b="0" dirty="0" smtClean="0"/>
              <a:t> of the </a:t>
            </a:r>
            <a:r>
              <a:rPr lang="fr-FR" sz="2000" b="0" dirty="0" err="1" smtClean="0"/>
              <a:t>cryo</a:t>
            </a:r>
            <a:r>
              <a:rPr lang="fr-FR" sz="2000" b="0" dirty="0" smtClean="0"/>
              <a:t>-distribution </a:t>
            </a:r>
            <a:r>
              <a:rPr lang="fr-FR" sz="2000" b="0" dirty="0" err="1" smtClean="0"/>
              <a:t>with</a:t>
            </a:r>
            <a:r>
              <a:rPr lang="fr-FR" sz="2000" b="0" dirty="0" smtClean="0"/>
              <a:t>  (4.0 K, 1 bar) and  </a:t>
            </a:r>
            <a:r>
              <a:rPr lang="fr-FR" sz="2000" b="0" dirty="0" err="1" smtClean="0"/>
              <a:t>increase</a:t>
            </a:r>
            <a:r>
              <a:rPr lang="fr-FR" sz="2000" b="0" dirty="0" smtClean="0"/>
              <a:t> of the </a:t>
            </a:r>
            <a:r>
              <a:rPr lang="fr-FR" sz="2000" b="0" dirty="0" err="1" smtClean="0"/>
              <a:t>refrigeration</a:t>
            </a:r>
            <a:r>
              <a:rPr lang="fr-FR" sz="2000" b="0" dirty="0" smtClean="0"/>
              <a:t> power +25% </a:t>
            </a:r>
            <a:r>
              <a:rPr lang="fr-FR" sz="2000" b="0" dirty="0" err="1" smtClean="0"/>
              <a:t>with</a:t>
            </a:r>
            <a:r>
              <a:rPr lang="fr-FR" sz="2000" b="0" dirty="0" smtClean="0"/>
              <a:t> respect to </a:t>
            </a:r>
            <a:r>
              <a:rPr lang="fr-FR" sz="2000" b="0" dirty="0" err="1" smtClean="0"/>
              <a:t>reference</a:t>
            </a:r>
            <a:r>
              <a:rPr lang="fr-FR" sz="2000" b="0" dirty="0" smtClean="0"/>
              <a:t> case</a:t>
            </a:r>
          </a:p>
          <a:p>
            <a:pPr marL="957926" lvl="2" indent="0">
              <a:lnSpc>
                <a:spcPct val="200000"/>
              </a:lnSpc>
              <a:buFont typeface="Wingdings" panose="05000000000000000000" pitchFamily="2" charset="2"/>
              <a:buNone/>
            </a:pPr>
            <a:endParaRPr lang="fr-FR" sz="2000" dirty="0" smtClean="0"/>
          </a:p>
          <a:p>
            <a:pPr marL="0" lvl="1" indent="0">
              <a:lnSpc>
                <a:spcPct val="200000"/>
              </a:lnSpc>
              <a:buFont typeface="Calibri" panose="020F0502020204030204" pitchFamily="34" charset="0"/>
              <a:buNone/>
            </a:pPr>
            <a:endParaRPr lang="fr-FR" sz="20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14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53120119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Comparative </a:t>
            </a:r>
            <a:r>
              <a:rPr lang="fr-FR" dirty="0" err="1" smtClean="0"/>
              <a:t>results</a:t>
            </a:r>
            <a:r>
              <a:rPr lang="fr-FR" dirty="0" smtClean="0"/>
              <a:t> – WP3 Pancake design</a:t>
            </a:r>
            <a:endParaRPr lang="fr-FR" dirty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185150"/>
              </p:ext>
            </p:extLst>
          </p:nvPr>
        </p:nvGraphicFramePr>
        <p:xfrm>
          <a:off x="1533611" y="7528208"/>
          <a:ext cx="3711842" cy="1682496"/>
        </p:xfrm>
        <a:graphic>
          <a:graphicData uri="http://schemas.openxmlformats.org/drawingml/2006/table">
            <a:tbl>
              <a:tblPr firstRow="1" firstCol="1" bandRow="1">
                <a:tableStyleId>{68D230F3-CF80-4859-8CE7-A43EE81993B5}</a:tableStyleId>
              </a:tblPr>
              <a:tblGrid>
                <a:gridCol w="2723322">
                  <a:extLst>
                    <a:ext uri="{9D8B030D-6E8A-4147-A177-3AD203B41FA5}">
                      <a16:colId xmlns:a16="http://schemas.microsoft.com/office/drawing/2014/main" val="294855719"/>
                    </a:ext>
                  </a:extLst>
                </a:gridCol>
                <a:gridCol w="988520">
                  <a:extLst>
                    <a:ext uri="{9D8B030D-6E8A-4147-A177-3AD203B41FA5}">
                      <a16:colId xmlns:a16="http://schemas.microsoft.com/office/drawing/2014/main" val="37318361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∆P (bar)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0,20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854631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T</a:t>
                      </a:r>
                      <a:r>
                        <a:rPr lang="en-GB" sz="1600" baseline="-25000">
                          <a:effectLst/>
                        </a:rPr>
                        <a:t>inlet</a:t>
                      </a:r>
                      <a:r>
                        <a:rPr lang="en-GB" sz="1600">
                          <a:effectLst/>
                        </a:rPr>
                        <a:t> (K)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4,3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071179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P</a:t>
                      </a:r>
                      <a:r>
                        <a:rPr lang="en-GB" sz="1600" baseline="-25000">
                          <a:effectLst/>
                        </a:rPr>
                        <a:t>refr, reference</a:t>
                      </a:r>
                      <a:r>
                        <a:rPr lang="en-GB" sz="1600">
                          <a:effectLst/>
                        </a:rPr>
                        <a:t>(W)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387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264892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err="1">
                          <a:effectLst/>
                        </a:rPr>
                        <a:t>P</a:t>
                      </a:r>
                      <a:r>
                        <a:rPr lang="en-GB" sz="1600" baseline="-25000" dirty="0" err="1">
                          <a:effectLst/>
                        </a:rPr>
                        <a:t>refr</a:t>
                      </a:r>
                      <a:r>
                        <a:rPr lang="en-GB" sz="1600" baseline="-25000" dirty="0">
                          <a:effectLst/>
                        </a:rPr>
                        <a:t>, </a:t>
                      </a:r>
                      <a:r>
                        <a:rPr lang="en-GB" sz="1600" baseline="-25000" dirty="0" err="1">
                          <a:effectLst/>
                        </a:rPr>
                        <a:t>optimized</a:t>
                      </a:r>
                      <a:r>
                        <a:rPr lang="en-GB" sz="1600" dirty="0" err="1">
                          <a:effectLst/>
                        </a:rPr>
                        <a:t>W</a:t>
                      </a:r>
                      <a:r>
                        <a:rPr lang="en-GB" sz="1600" dirty="0">
                          <a:effectLst/>
                        </a:rPr>
                        <a:t>)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207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980172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Power saving (%)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-46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236558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Heat loads (W)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164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30994332"/>
                  </a:ext>
                </a:extLst>
              </a:tr>
            </a:tbl>
          </a:graphicData>
        </a:graphic>
      </p:graphicFrame>
      <p:pic>
        <p:nvPicPr>
          <p:cNvPr id="7" name="Imag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419" y="594403"/>
            <a:ext cx="11175767" cy="461370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Espace réservé du contenu 2"/>
          <p:cNvSpPr txBox="1">
            <a:spLocks/>
          </p:cNvSpPr>
          <p:nvPr/>
        </p:nvSpPr>
        <p:spPr>
          <a:xfrm>
            <a:off x="6375400" y="6046470"/>
            <a:ext cx="6629400" cy="3118796"/>
          </a:xfrm>
          <a:prstGeom prst="rect">
            <a:avLst/>
          </a:prstGeom>
        </p:spPr>
        <p:txBody>
          <a:bodyPr/>
          <a:lstStyle>
            <a:lvl1pPr marL="239481" indent="-239481" algn="l" defTabSz="957925" rtl="0" eaLnBrk="1" latinLnBrk="0" hangingPunct="1">
              <a:lnSpc>
                <a:spcPct val="90000"/>
              </a:lnSpc>
              <a:spcBef>
                <a:spcPts val="1048"/>
              </a:spcBef>
              <a:buClr>
                <a:srgbClr val="548235"/>
              </a:buClr>
              <a:buSzPct val="80000"/>
              <a:buFont typeface="Wingdings 3" panose="05040102010807070707" pitchFamily="18" charset="2"/>
              <a:buChar char=""/>
              <a:defRPr sz="1800" b="1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718444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Clr>
                <a:srgbClr val="548235"/>
              </a:buClr>
              <a:buFont typeface="Calibri" panose="020F0502020204030204" pitchFamily="34" charset="0"/>
              <a:buChar char="-"/>
              <a:defRPr sz="160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1197407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Clr>
                <a:srgbClr val="548235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676370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Clr>
                <a:srgbClr val="548235"/>
              </a:buClr>
              <a:buFont typeface="Calibri" panose="020F0502020204030204" pitchFamily="34" charset="0"/>
              <a:buChar char="-"/>
              <a:defRPr sz="120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2155332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Clr>
                <a:srgbClr val="548235"/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2634295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13258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92220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1183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fr-FR" sz="2000" b="0" dirty="0"/>
              <a:t> </a:t>
            </a:r>
            <a:r>
              <a:rPr lang="fr-FR" sz="2000" b="0" dirty="0" smtClean="0"/>
              <a:t>Inter-</a:t>
            </a:r>
            <a:r>
              <a:rPr lang="fr-FR" sz="2000" b="0" dirty="0" err="1" smtClean="0"/>
              <a:t>turn</a:t>
            </a:r>
            <a:r>
              <a:rPr lang="fr-FR" sz="2000" b="0" dirty="0" smtClean="0"/>
              <a:t> impacts the </a:t>
            </a:r>
            <a:r>
              <a:rPr lang="fr-FR" sz="2000" b="0" dirty="0" err="1" smtClean="0"/>
              <a:t>heat</a:t>
            </a:r>
            <a:r>
              <a:rPr lang="fr-FR" sz="2000" b="0" dirty="0" smtClean="0"/>
              <a:t> </a:t>
            </a:r>
            <a:r>
              <a:rPr lang="fr-FR" sz="2000" b="0" dirty="0" err="1" smtClean="0"/>
              <a:t>load</a:t>
            </a:r>
            <a:r>
              <a:rPr lang="fr-FR" sz="2000" b="0" dirty="0" smtClean="0"/>
              <a:t> distribution </a:t>
            </a:r>
            <a:r>
              <a:rPr lang="fr-FR" sz="2000" b="0" dirty="0" smtClean="0">
                <a:sym typeface="Wingdings" panose="05000000000000000000" pitchFamily="2" charset="2"/>
              </a:rPr>
              <a:t> </a:t>
            </a:r>
            <a:r>
              <a:rPr lang="fr-FR" sz="2000" b="0" dirty="0" err="1" smtClean="0">
                <a:sym typeface="Wingdings" panose="05000000000000000000" pitchFamily="2" charset="2"/>
              </a:rPr>
              <a:t>peak</a:t>
            </a:r>
            <a:r>
              <a:rPr lang="fr-FR" sz="2000" b="0" dirty="0" smtClean="0">
                <a:sym typeface="Wingdings" panose="05000000000000000000" pitchFamily="2" charset="2"/>
              </a:rPr>
              <a:t> power in the first 50 </a:t>
            </a:r>
            <a:r>
              <a:rPr lang="fr-FR" sz="2000" b="0" dirty="0" err="1" smtClean="0">
                <a:sym typeface="Wingdings" panose="05000000000000000000" pitchFamily="2" charset="2"/>
              </a:rPr>
              <a:t>meters</a:t>
            </a:r>
            <a:r>
              <a:rPr lang="fr-FR" sz="2000" b="0" dirty="0" smtClean="0">
                <a:sym typeface="Wingdings" panose="05000000000000000000" pitchFamily="2" charset="2"/>
              </a:rPr>
              <a:t> of the </a:t>
            </a:r>
            <a:r>
              <a:rPr lang="fr-FR" sz="2000" b="0" dirty="0" err="1" smtClean="0">
                <a:sym typeface="Wingdings" panose="05000000000000000000" pitchFamily="2" charset="2"/>
              </a:rPr>
              <a:t>conductor</a:t>
            </a:r>
            <a:r>
              <a:rPr lang="fr-FR" sz="2000" b="0" dirty="0" smtClean="0">
                <a:sym typeface="Wingdings" panose="05000000000000000000" pitchFamily="2" charset="2"/>
              </a:rPr>
              <a:t> </a:t>
            </a:r>
            <a:r>
              <a:rPr lang="fr-FR" sz="2000" b="0" dirty="0" err="1" smtClean="0">
                <a:sym typeface="Wingdings" panose="05000000000000000000" pitchFamily="2" charset="2"/>
              </a:rPr>
              <a:t>length</a:t>
            </a:r>
            <a:r>
              <a:rPr lang="fr-FR" sz="2000" b="0" dirty="0" smtClean="0">
                <a:sym typeface="Wingdings" panose="05000000000000000000" pitchFamily="2" charset="2"/>
              </a:rPr>
              <a:t> </a:t>
            </a:r>
            <a:r>
              <a:rPr lang="fr-FR" sz="2000" b="0" dirty="0" err="1" smtClean="0">
                <a:sym typeface="Wingdings" panose="05000000000000000000" pitchFamily="2" charset="2"/>
              </a:rPr>
              <a:t>where</a:t>
            </a:r>
            <a:r>
              <a:rPr lang="fr-FR" sz="2000" b="0" dirty="0" smtClean="0">
                <a:sym typeface="Wingdings" panose="05000000000000000000" pitchFamily="2" charset="2"/>
              </a:rPr>
              <a:t> the </a:t>
            </a:r>
            <a:r>
              <a:rPr lang="fr-FR" sz="2000" b="0" dirty="0" err="1" smtClean="0">
                <a:sym typeface="Wingdings" panose="05000000000000000000" pitchFamily="2" charset="2"/>
              </a:rPr>
              <a:t>temperature</a:t>
            </a:r>
            <a:r>
              <a:rPr lang="fr-FR" sz="2000" b="0" dirty="0" smtClean="0">
                <a:sym typeface="Wingdings" panose="05000000000000000000" pitchFamily="2" charset="2"/>
              </a:rPr>
              <a:t> </a:t>
            </a:r>
            <a:r>
              <a:rPr lang="fr-FR" sz="2000" b="0" dirty="0" err="1" smtClean="0">
                <a:sym typeface="Wingdings" panose="05000000000000000000" pitchFamily="2" charset="2"/>
              </a:rPr>
              <a:t>margin</a:t>
            </a:r>
            <a:r>
              <a:rPr lang="fr-FR" sz="2000" b="0" dirty="0" smtClean="0">
                <a:sym typeface="Wingdings" panose="05000000000000000000" pitchFamily="2" charset="2"/>
              </a:rPr>
              <a:t> </a:t>
            </a:r>
            <a:r>
              <a:rPr lang="fr-FR" sz="2000" b="0" dirty="0" err="1" smtClean="0">
                <a:sym typeface="Wingdings" panose="05000000000000000000" pitchFamily="2" charset="2"/>
              </a:rPr>
              <a:t>is</a:t>
            </a:r>
            <a:r>
              <a:rPr lang="fr-FR" sz="2000" b="0" dirty="0" smtClean="0">
                <a:sym typeface="Wingdings" panose="05000000000000000000" pitchFamily="2" charset="2"/>
              </a:rPr>
              <a:t> </a:t>
            </a:r>
            <a:r>
              <a:rPr lang="fr-FR" sz="2000" b="0" dirty="0" err="1" smtClean="0">
                <a:sym typeface="Wingdings" panose="05000000000000000000" pitchFamily="2" charset="2"/>
              </a:rPr>
              <a:t>located</a:t>
            </a:r>
            <a:r>
              <a:rPr lang="fr-FR" sz="2000" b="0" dirty="0" smtClean="0">
                <a:sym typeface="Wingdings" panose="05000000000000000000" pitchFamily="2" charset="2"/>
              </a:rPr>
              <a:t>. </a:t>
            </a:r>
            <a:endParaRPr lang="fr-FR" sz="2000" b="0" dirty="0" smtClean="0"/>
          </a:p>
          <a:p>
            <a:pPr>
              <a:lnSpc>
                <a:spcPct val="150000"/>
              </a:lnSpc>
            </a:pPr>
            <a:r>
              <a:rPr lang="fr-FR" sz="2000" b="0" dirty="0" err="1" smtClean="0"/>
              <a:t>Optimization</a:t>
            </a:r>
            <a:r>
              <a:rPr lang="fr-FR" sz="2000" b="0" dirty="0" smtClean="0"/>
              <a:t> of the </a:t>
            </a:r>
            <a:r>
              <a:rPr lang="fr-FR" sz="2000" b="0" dirty="0" err="1" smtClean="0"/>
              <a:t>cryo</a:t>
            </a:r>
            <a:r>
              <a:rPr lang="fr-FR" sz="2000" b="0" dirty="0" smtClean="0"/>
              <a:t>-distribution </a:t>
            </a:r>
            <a:r>
              <a:rPr lang="fr-FR" sz="2000" b="0" dirty="0" err="1" smtClean="0"/>
              <a:t>with</a:t>
            </a:r>
            <a:r>
              <a:rPr lang="fr-FR" sz="2000" b="0" dirty="0" smtClean="0"/>
              <a:t>  (4.3 K, 0.2 bar) </a:t>
            </a:r>
            <a:r>
              <a:rPr lang="fr-FR" sz="2000" b="0" dirty="0" err="1" smtClean="0"/>
              <a:t>with</a:t>
            </a:r>
            <a:r>
              <a:rPr lang="fr-FR" sz="2000" b="0" dirty="0" smtClean="0"/>
              <a:t> a power </a:t>
            </a:r>
            <a:r>
              <a:rPr lang="fr-FR" sz="2000" b="0" dirty="0" err="1" smtClean="0"/>
              <a:t>saving</a:t>
            </a:r>
            <a:r>
              <a:rPr lang="fr-FR" sz="2000" b="0" dirty="0" smtClean="0"/>
              <a:t>  -46% </a:t>
            </a:r>
            <a:r>
              <a:rPr lang="fr-FR" sz="2000" b="0" dirty="0" err="1" smtClean="0"/>
              <a:t>with</a:t>
            </a:r>
            <a:r>
              <a:rPr lang="fr-FR" sz="2000" b="0" dirty="0" smtClean="0"/>
              <a:t> respect to </a:t>
            </a:r>
            <a:r>
              <a:rPr lang="fr-FR" sz="2000" b="0" dirty="0" err="1" smtClean="0"/>
              <a:t>reference</a:t>
            </a:r>
            <a:r>
              <a:rPr lang="fr-FR" sz="2000" b="0" dirty="0" smtClean="0"/>
              <a:t> case</a:t>
            </a:r>
          </a:p>
          <a:p>
            <a:pPr marL="957926" lvl="2" indent="0">
              <a:lnSpc>
                <a:spcPct val="200000"/>
              </a:lnSpc>
              <a:buFont typeface="Wingdings" panose="05000000000000000000" pitchFamily="2" charset="2"/>
              <a:buNone/>
            </a:pPr>
            <a:endParaRPr lang="fr-FR" sz="2000" dirty="0" smtClean="0"/>
          </a:p>
          <a:p>
            <a:pPr marL="0" lvl="1" indent="0">
              <a:lnSpc>
                <a:spcPct val="200000"/>
              </a:lnSpc>
              <a:buFont typeface="Calibri" panose="020F0502020204030204" pitchFamily="34" charset="0"/>
              <a:buNone/>
            </a:pPr>
            <a:endParaRPr lang="fr-FR" sz="2000" dirty="0"/>
          </a:p>
        </p:txBody>
      </p:sp>
      <p:pic>
        <p:nvPicPr>
          <p:cNvPr id="6" name="Imag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611" y="5019063"/>
            <a:ext cx="3771161" cy="258680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15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33302877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Comparative </a:t>
            </a:r>
            <a:r>
              <a:rPr lang="fr-FR" dirty="0" err="1" smtClean="0"/>
              <a:t>results</a:t>
            </a:r>
            <a:r>
              <a:rPr lang="fr-FR" dirty="0" smtClean="0"/>
              <a:t> – </a:t>
            </a:r>
            <a:r>
              <a:rPr lang="fr-FR" dirty="0" err="1" smtClean="0"/>
              <a:t>Summary</a:t>
            </a:r>
            <a:endParaRPr lang="fr-FR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2559790"/>
              </p:ext>
            </p:extLst>
          </p:nvPr>
        </p:nvGraphicFramePr>
        <p:xfrm>
          <a:off x="249381" y="1884217"/>
          <a:ext cx="6775603" cy="53279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00473">
                  <a:extLst>
                    <a:ext uri="{9D8B030D-6E8A-4147-A177-3AD203B41FA5}">
                      <a16:colId xmlns:a16="http://schemas.microsoft.com/office/drawing/2014/main" val="1867478488"/>
                    </a:ext>
                  </a:extLst>
                </a:gridCol>
                <a:gridCol w="1735216">
                  <a:extLst>
                    <a:ext uri="{9D8B030D-6E8A-4147-A177-3AD203B41FA5}">
                      <a16:colId xmlns:a16="http://schemas.microsoft.com/office/drawing/2014/main" val="2936040642"/>
                    </a:ext>
                  </a:extLst>
                </a:gridCol>
                <a:gridCol w="1597500">
                  <a:extLst>
                    <a:ext uri="{9D8B030D-6E8A-4147-A177-3AD203B41FA5}">
                      <a16:colId xmlns:a16="http://schemas.microsoft.com/office/drawing/2014/main" val="3490873322"/>
                    </a:ext>
                  </a:extLst>
                </a:gridCol>
                <a:gridCol w="1542414">
                  <a:extLst>
                    <a:ext uri="{9D8B030D-6E8A-4147-A177-3AD203B41FA5}">
                      <a16:colId xmlns:a16="http://schemas.microsoft.com/office/drawing/2014/main" val="3409530430"/>
                    </a:ext>
                  </a:extLst>
                </a:gridCol>
              </a:tblGrid>
              <a:tr h="4114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WP1</a:t>
                      </a:r>
                      <a:endParaRPr lang="fr-F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WP2</a:t>
                      </a:r>
                      <a:endParaRPr lang="fr-F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WP3</a:t>
                      </a:r>
                      <a:endParaRPr lang="fr-F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1919052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∆P (bar)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</a:rPr>
                        <a:t>0.48</a:t>
                      </a:r>
                      <a:endParaRPr lang="fr-F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1.0</a:t>
                      </a:r>
                      <a:endParaRPr lang="fr-F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</a:rPr>
                        <a:t>0.20</a:t>
                      </a:r>
                      <a:endParaRPr lang="fr-F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27284250"/>
                  </a:ext>
                </a:extLst>
              </a:tr>
              <a:tr h="4918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Mass flows (g/s)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~ 1700</a:t>
                      </a:r>
                      <a:endParaRPr lang="fr-F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~ 800</a:t>
                      </a:r>
                      <a:endParaRPr lang="fr-F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~ 1500</a:t>
                      </a:r>
                      <a:endParaRPr lang="fr-F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03979810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err="1">
                          <a:effectLst/>
                        </a:rPr>
                        <a:t>T</a:t>
                      </a:r>
                      <a:r>
                        <a:rPr lang="en-GB" sz="2000" baseline="-25000" dirty="0" err="1">
                          <a:effectLst/>
                        </a:rPr>
                        <a:t>inlet</a:t>
                      </a:r>
                      <a:r>
                        <a:rPr lang="en-GB" sz="2000" dirty="0">
                          <a:effectLst/>
                        </a:rPr>
                        <a:t> (K)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</a:rPr>
                        <a:t>4.6</a:t>
                      </a:r>
                      <a:endParaRPr lang="fr-F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4.05</a:t>
                      </a:r>
                      <a:endParaRPr lang="fr-F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</a:rPr>
                        <a:t>4.3</a:t>
                      </a:r>
                      <a:endParaRPr lang="fr-F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13535670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err="1">
                          <a:effectLst/>
                        </a:rPr>
                        <a:t>P</a:t>
                      </a:r>
                      <a:r>
                        <a:rPr lang="en-GB" sz="2000" baseline="-25000" dirty="0" err="1">
                          <a:effectLst/>
                        </a:rPr>
                        <a:t>refr</a:t>
                      </a:r>
                      <a:r>
                        <a:rPr lang="en-GB" sz="2000" baseline="-25000" dirty="0">
                          <a:effectLst/>
                        </a:rPr>
                        <a:t>, reference</a:t>
                      </a:r>
                      <a:r>
                        <a:rPr lang="en-GB" sz="2000" dirty="0">
                          <a:effectLst/>
                        </a:rPr>
                        <a:t>(W)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342</a:t>
                      </a:r>
                      <a:endParaRPr lang="fr-F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217</a:t>
                      </a:r>
                      <a:endParaRPr lang="fr-F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387</a:t>
                      </a:r>
                      <a:endParaRPr lang="fr-F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58706382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err="1">
                          <a:effectLst/>
                        </a:rPr>
                        <a:t>P</a:t>
                      </a:r>
                      <a:r>
                        <a:rPr lang="en-GB" sz="2000" baseline="-25000" dirty="0" err="1">
                          <a:effectLst/>
                        </a:rPr>
                        <a:t>refr</a:t>
                      </a:r>
                      <a:r>
                        <a:rPr lang="en-GB" sz="2000" baseline="-25000" dirty="0">
                          <a:effectLst/>
                        </a:rPr>
                        <a:t>, </a:t>
                      </a:r>
                      <a:r>
                        <a:rPr lang="en-GB" sz="2000" baseline="-25000" dirty="0" err="1">
                          <a:effectLst/>
                        </a:rPr>
                        <a:t>optimized</a:t>
                      </a:r>
                      <a:r>
                        <a:rPr lang="en-GB" sz="2000" dirty="0" err="1">
                          <a:effectLst/>
                        </a:rPr>
                        <a:t>W</a:t>
                      </a:r>
                      <a:r>
                        <a:rPr lang="en-GB" sz="2000" dirty="0">
                          <a:effectLst/>
                        </a:rPr>
                        <a:t>)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229</a:t>
                      </a:r>
                      <a:endParaRPr lang="fr-F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271</a:t>
                      </a:r>
                      <a:endParaRPr lang="fr-F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207</a:t>
                      </a:r>
                      <a:endParaRPr lang="fr-F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76259283"/>
                  </a:ext>
                </a:extLst>
              </a:tr>
              <a:tr h="9787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Total Ideal Power</a:t>
                      </a:r>
                      <a:endParaRPr lang="fr-FR" sz="2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err="1">
                          <a:effectLst/>
                        </a:rPr>
                        <a:t>P</a:t>
                      </a:r>
                      <a:r>
                        <a:rPr lang="en-GB" sz="2000" baseline="-25000" dirty="0" err="1">
                          <a:effectLst/>
                        </a:rPr>
                        <a:t>ideal</a:t>
                      </a:r>
                      <a:r>
                        <a:rPr lang="en-GB" sz="2000" baseline="-25000" dirty="0">
                          <a:effectLst/>
                        </a:rPr>
                        <a:t>, optimized </a:t>
                      </a:r>
                      <a:r>
                        <a:rPr lang="en-GB" sz="2000" dirty="0">
                          <a:effectLst/>
                        </a:rPr>
                        <a:t>(kW)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402</a:t>
                      </a:r>
                      <a:endParaRPr lang="fr-F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</a:rPr>
                        <a:t>403</a:t>
                      </a:r>
                      <a:endParaRPr lang="fr-F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328</a:t>
                      </a:r>
                      <a:endParaRPr lang="fr-F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03217721"/>
                  </a:ext>
                </a:extLst>
              </a:tr>
              <a:tr h="6046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Power saving (%)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-33</a:t>
                      </a:r>
                      <a:endParaRPr lang="fr-F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</a:rPr>
                        <a:t>+ </a:t>
                      </a:r>
                      <a:r>
                        <a:rPr lang="en-GB" sz="2400" dirty="0">
                          <a:effectLst/>
                        </a:rPr>
                        <a:t>25</a:t>
                      </a:r>
                      <a:endParaRPr lang="fr-F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-46</a:t>
                      </a:r>
                      <a:endParaRPr lang="fr-F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58124078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Heat loads (W)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186</a:t>
                      </a:r>
                      <a:endParaRPr lang="fr-F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167</a:t>
                      </a:r>
                      <a:endParaRPr lang="fr-F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164</a:t>
                      </a:r>
                      <a:endParaRPr lang="fr-F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81711569"/>
                  </a:ext>
                </a:extLst>
              </a:tr>
            </a:tbl>
          </a:graphicData>
        </a:graphic>
      </p:graphicFrame>
      <p:sp>
        <p:nvSpPr>
          <p:cNvPr id="5" name="Espace réservé du contenu 2"/>
          <p:cNvSpPr txBox="1">
            <a:spLocks/>
          </p:cNvSpPr>
          <p:nvPr/>
        </p:nvSpPr>
        <p:spPr>
          <a:xfrm>
            <a:off x="7342909" y="1409421"/>
            <a:ext cx="5661891" cy="7058718"/>
          </a:xfrm>
          <a:prstGeom prst="rect">
            <a:avLst/>
          </a:prstGeom>
        </p:spPr>
        <p:txBody>
          <a:bodyPr/>
          <a:lstStyle>
            <a:lvl1pPr marL="239481" indent="-239481" algn="l" defTabSz="957925" rtl="0" eaLnBrk="1" latinLnBrk="0" hangingPunct="1">
              <a:lnSpc>
                <a:spcPct val="90000"/>
              </a:lnSpc>
              <a:spcBef>
                <a:spcPts val="1048"/>
              </a:spcBef>
              <a:buClr>
                <a:srgbClr val="548235"/>
              </a:buClr>
              <a:buSzPct val="80000"/>
              <a:buFont typeface="Wingdings 3" panose="05040102010807070707" pitchFamily="18" charset="2"/>
              <a:buChar char=""/>
              <a:defRPr sz="1800" b="1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718444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Clr>
                <a:srgbClr val="548235"/>
              </a:buClr>
              <a:buFont typeface="Calibri" panose="020F0502020204030204" pitchFamily="34" charset="0"/>
              <a:buChar char="-"/>
              <a:defRPr sz="160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1197407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Clr>
                <a:srgbClr val="548235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676370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Clr>
                <a:srgbClr val="548235"/>
              </a:buClr>
              <a:buFont typeface="Calibri" panose="020F0502020204030204" pitchFamily="34" charset="0"/>
              <a:buChar char="-"/>
              <a:defRPr sz="120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2155332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Clr>
                <a:srgbClr val="548235"/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2634295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13258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92220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1183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0000"/>
              </a:lnSpc>
            </a:pPr>
            <a:r>
              <a:rPr lang="en-GB" sz="2400" b="0" dirty="0" smtClean="0"/>
              <a:t>The </a:t>
            </a:r>
            <a:r>
              <a:rPr lang="en-GB" sz="2400" b="0" dirty="0"/>
              <a:t>3 TF designs have different optimized cooling parameters  (</a:t>
            </a:r>
            <a:r>
              <a:rPr lang="en-GB" sz="2400" b="0" dirty="0" err="1"/>
              <a:t>T</a:t>
            </a:r>
            <a:r>
              <a:rPr lang="en-GB" sz="2400" b="0" baseline="-25000" dirty="0" err="1"/>
              <a:t>inlet</a:t>
            </a:r>
            <a:r>
              <a:rPr lang="en-GB" sz="2400" b="0" dirty="0"/>
              <a:t> ,∆P</a:t>
            </a:r>
            <a:r>
              <a:rPr lang="en-GB" sz="2400" b="0" dirty="0" smtClean="0"/>
              <a:t>)</a:t>
            </a:r>
          </a:p>
          <a:p>
            <a:pPr marL="0" lvl="0" indent="0">
              <a:lnSpc>
                <a:spcPct val="100000"/>
              </a:lnSpc>
              <a:buNone/>
            </a:pPr>
            <a:endParaRPr lang="fr-FR" sz="2400" b="0" dirty="0"/>
          </a:p>
          <a:p>
            <a:pPr lvl="0">
              <a:lnSpc>
                <a:spcPct val="100000"/>
              </a:lnSpc>
            </a:pPr>
            <a:r>
              <a:rPr lang="en-GB" sz="2400" b="0" dirty="0"/>
              <a:t>It would induce different refrigeration requirements: refrigeration power but possibly could lead to different </a:t>
            </a:r>
            <a:r>
              <a:rPr lang="en-GB" sz="2400" b="0" dirty="0" err="1"/>
              <a:t>cryo</a:t>
            </a:r>
            <a:r>
              <a:rPr lang="en-GB" sz="2400" b="0" dirty="0"/>
              <a:t>-distribution and </a:t>
            </a:r>
            <a:r>
              <a:rPr lang="en-GB" sz="2400" b="0" dirty="0" err="1"/>
              <a:t>cryoplant</a:t>
            </a:r>
            <a:r>
              <a:rPr lang="en-GB" sz="2400" b="0" dirty="0"/>
              <a:t> </a:t>
            </a:r>
            <a:r>
              <a:rPr lang="en-GB" sz="2400" b="0" dirty="0" smtClean="0"/>
              <a:t>architectures </a:t>
            </a:r>
          </a:p>
          <a:p>
            <a:pPr marL="0" lvl="0" indent="0">
              <a:lnSpc>
                <a:spcPct val="100000"/>
              </a:lnSpc>
              <a:buNone/>
            </a:pPr>
            <a:endParaRPr lang="fr-FR" sz="2400" b="0" dirty="0"/>
          </a:p>
          <a:p>
            <a:pPr lvl="0">
              <a:lnSpc>
                <a:spcPct val="100000"/>
              </a:lnSpc>
            </a:pPr>
            <a:r>
              <a:rPr lang="en-GB" sz="2400" b="0" dirty="0"/>
              <a:t>The reference cooling parameters </a:t>
            </a:r>
            <a:r>
              <a:rPr lang="en-GB" sz="2400" b="0" dirty="0" smtClean="0"/>
              <a:t>      (</a:t>
            </a:r>
            <a:r>
              <a:rPr lang="en-GB" sz="2400" b="0" dirty="0" err="1"/>
              <a:t>T</a:t>
            </a:r>
            <a:r>
              <a:rPr lang="en-GB" sz="2400" b="0" baseline="-25000" dirty="0" err="1"/>
              <a:t>inlet</a:t>
            </a:r>
            <a:r>
              <a:rPr lang="en-GB" sz="2400" b="0" dirty="0"/>
              <a:t> =4.5 K</a:t>
            </a:r>
            <a:r>
              <a:rPr lang="en-GB" sz="2400" b="0" dirty="0" smtClean="0"/>
              <a:t>, ∆</a:t>
            </a:r>
            <a:r>
              <a:rPr lang="en-GB" sz="2400" b="0" dirty="0"/>
              <a:t>P=1 bar) are not the optimized parameters to minimize the refrigeration power. </a:t>
            </a:r>
            <a:endParaRPr lang="en-GB" sz="2400" b="0" dirty="0" smtClean="0"/>
          </a:p>
          <a:p>
            <a:pPr lvl="1">
              <a:lnSpc>
                <a:spcPct val="100000"/>
              </a:lnSpc>
            </a:pPr>
            <a:r>
              <a:rPr lang="en-GB" sz="2200" b="0" dirty="0" smtClean="0"/>
              <a:t>Some </a:t>
            </a:r>
            <a:r>
              <a:rPr lang="en-GB" sz="2200" b="0" dirty="0"/>
              <a:t>potential power saving of 30-45% have been estimated for WP1 and </a:t>
            </a:r>
            <a:r>
              <a:rPr lang="en-GB" sz="2200" b="0" dirty="0" smtClean="0"/>
              <a:t>WP3.</a:t>
            </a:r>
          </a:p>
          <a:p>
            <a:pPr lvl="1">
              <a:lnSpc>
                <a:spcPct val="100000"/>
              </a:lnSpc>
            </a:pPr>
            <a:r>
              <a:rPr lang="en-GB" sz="2200" b="0" dirty="0" smtClean="0"/>
              <a:t>WP2 </a:t>
            </a:r>
            <a:r>
              <a:rPr lang="en-GB" sz="2200" b="0" dirty="0"/>
              <a:t>requires +25% refrigeration power in order to become compliant with the temperature margin of 1.5 K.</a:t>
            </a:r>
            <a:endParaRPr lang="fr-FR" sz="2200" b="0" dirty="0"/>
          </a:p>
          <a:p>
            <a:pPr>
              <a:lnSpc>
                <a:spcPct val="100000"/>
              </a:lnSpc>
            </a:pPr>
            <a:endParaRPr lang="fr-FR" sz="2000" b="0" dirty="0" smtClean="0"/>
          </a:p>
          <a:p>
            <a:pPr marL="957926" lvl="2" indent="0">
              <a:lnSpc>
                <a:spcPct val="100000"/>
              </a:lnSpc>
              <a:buFont typeface="Wingdings" panose="05000000000000000000" pitchFamily="2" charset="2"/>
              <a:buNone/>
            </a:pPr>
            <a:endParaRPr lang="fr-FR" sz="2000" dirty="0" smtClean="0"/>
          </a:p>
          <a:p>
            <a:pPr marL="0" lvl="1" indent="0">
              <a:lnSpc>
                <a:spcPct val="100000"/>
              </a:lnSpc>
              <a:buFont typeface="Calibri" panose="020F0502020204030204" pitchFamily="34" charset="0"/>
              <a:buNone/>
            </a:pPr>
            <a:endParaRPr lang="fr-FR" sz="20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6986129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Comparative </a:t>
            </a:r>
            <a:r>
              <a:rPr lang="fr-FR" dirty="0" err="1"/>
              <a:t>results</a:t>
            </a:r>
            <a:r>
              <a:rPr lang="fr-FR" dirty="0"/>
              <a:t> – </a:t>
            </a:r>
            <a:r>
              <a:rPr lang="fr-FR" dirty="0" err="1"/>
              <a:t>Summary</a:t>
            </a:r>
            <a:endParaRPr lang="fr-FR" dirty="0"/>
          </a:p>
        </p:txBody>
      </p:sp>
      <p:pic>
        <p:nvPicPr>
          <p:cNvPr id="3" name="Imag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18" y="1989338"/>
            <a:ext cx="5989782" cy="5215025"/>
          </a:xfrm>
          <a:prstGeom prst="rect">
            <a:avLst/>
          </a:prstGeom>
        </p:spPr>
      </p:pic>
      <p:sp>
        <p:nvSpPr>
          <p:cNvPr id="4" name="Espace réservé du contenu 2"/>
          <p:cNvSpPr txBox="1">
            <a:spLocks/>
          </p:cNvSpPr>
          <p:nvPr/>
        </p:nvSpPr>
        <p:spPr>
          <a:xfrm>
            <a:off x="6608417" y="2744403"/>
            <a:ext cx="5661891" cy="7038110"/>
          </a:xfrm>
          <a:prstGeom prst="rect">
            <a:avLst/>
          </a:prstGeom>
        </p:spPr>
        <p:txBody>
          <a:bodyPr/>
          <a:lstStyle>
            <a:lvl1pPr marL="239481" indent="-239481" algn="l" defTabSz="957925" rtl="0" eaLnBrk="1" latinLnBrk="0" hangingPunct="1">
              <a:lnSpc>
                <a:spcPct val="90000"/>
              </a:lnSpc>
              <a:spcBef>
                <a:spcPts val="1048"/>
              </a:spcBef>
              <a:buClr>
                <a:srgbClr val="548235"/>
              </a:buClr>
              <a:buSzPct val="80000"/>
              <a:buFont typeface="Wingdings 3" panose="05040102010807070707" pitchFamily="18" charset="2"/>
              <a:buChar char=""/>
              <a:defRPr sz="1800" b="1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718444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Clr>
                <a:srgbClr val="548235"/>
              </a:buClr>
              <a:buFont typeface="Calibri" panose="020F0502020204030204" pitchFamily="34" charset="0"/>
              <a:buChar char="-"/>
              <a:defRPr sz="160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1197407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Clr>
                <a:srgbClr val="548235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676370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Clr>
                <a:srgbClr val="548235"/>
              </a:buClr>
              <a:buFont typeface="Calibri" panose="020F0502020204030204" pitchFamily="34" charset="0"/>
              <a:buChar char="-"/>
              <a:defRPr sz="120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2155332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Clr>
                <a:srgbClr val="548235"/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2634295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13258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92220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1183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GB" sz="2400" dirty="0" smtClean="0"/>
              <a:t> Comparison between the reference and optimized cases</a:t>
            </a:r>
          </a:p>
          <a:p>
            <a:pPr lvl="1"/>
            <a:r>
              <a:rPr lang="en-GB" sz="2200" dirty="0"/>
              <a:t> </a:t>
            </a:r>
            <a:r>
              <a:rPr lang="en-GB" sz="2200" dirty="0" smtClean="0"/>
              <a:t>Optimized WP1 (Tin=4.6 K, ∆P=0.48 bar)</a:t>
            </a:r>
          </a:p>
          <a:p>
            <a:pPr lvl="2"/>
            <a:r>
              <a:rPr lang="en-GB" sz="2000" dirty="0" smtClean="0"/>
              <a:t>joint resistance is included in the heat loads</a:t>
            </a:r>
          </a:p>
          <a:p>
            <a:pPr lvl="2"/>
            <a:r>
              <a:rPr lang="en-GB" sz="2000" dirty="0" smtClean="0"/>
              <a:t> Significant decrease of the cold circulator power</a:t>
            </a:r>
          </a:p>
          <a:p>
            <a:pPr marL="957926" lvl="2" indent="0">
              <a:buNone/>
            </a:pPr>
            <a:endParaRPr lang="en-GB" sz="2000" dirty="0" smtClean="0"/>
          </a:p>
          <a:p>
            <a:pPr lvl="1"/>
            <a:r>
              <a:rPr lang="en-GB" sz="2200" dirty="0" smtClean="0"/>
              <a:t>Optimized WP2 </a:t>
            </a:r>
            <a:r>
              <a:rPr lang="en-GB" sz="2200" dirty="0"/>
              <a:t>(</a:t>
            </a:r>
            <a:r>
              <a:rPr lang="en-GB" sz="2200" dirty="0" smtClean="0"/>
              <a:t>Tin=4.05 </a:t>
            </a:r>
            <a:r>
              <a:rPr lang="en-GB" sz="2200" dirty="0"/>
              <a:t>K, ∆</a:t>
            </a:r>
            <a:r>
              <a:rPr lang="en-GB" sz="2200" dirty="0" smtClean="0"/>
              <a:t>P=1 </a:t>
            </a:r>
            <a:r>
              <a:rPr lang="en-GB" sz="2200" dirty="0"/>
              <a:t>bar</a:t>
            </a:r>
            <a:r>
              <a:rPr lang="en-GB" sz="2200" dirty="0" smtClean="0"/>
              <a:t>)</a:t>
            </a:r>
            <a:endParaRPr lang="fr-FR" sz="2200" dirty="0"/>
          </a:p>
          <a:p>
            <a:pPr lvl="2"/>
            <a:r>
              <a:rPr lang="en-GB" sz="2000" dirty="0" smtClean="0"/>
              <a:t>To </a:t>
            </a:r>
            <a:r>
              <a:rPr lang="en-GB" sz="2000" dirty="0"/>
              <a:t>become compliant with the 1.5 K temperature margin, the cold compressor pumping load is increased to pump down the temperature bath down to 4.05 </a:t>
            </a:r>
            <a:r>
              <a:rPr lang="en-GB" sz="2000" dirty="0" smtClean="0"/>
              <a:t>K</a:t>
            </a:r>
          </a:p>
          <a:p>
            <a:pPr marL="957926" lvl="2" indent="0">
              <a:buNone/>
            </a:pPr>
            <a:endParaRPr lang="en-GB" sz="1800" dirty="0"/>
          </a:p>
          <a:p>
            <a:pPr lvl="1"/>
            <a:r>
              <a:rPr lang="en-GB" sz="2200" dirty="0" smtClean="0"/>
              <a:t>Optimized </a:t>
            </a:r>
            <a:r>
              <a:rPr lang="en-GB" sz="2200" dirty="0"/>
              <a:t>WP3 (</a:t>
            </a:r>
            <a:r>
              <a:rPr lang="en-GB" sz="2200" dirty="0" smtClean="0"/>
              <a:t>Tin=4.3 </a:t>
            </a:r>
            <a:r>
              <a:rPr lang="en-GB" sz="2200" dirty="0"/>
              <a:t>K, ∆</a:t>
            </a:r>
            <a:r>
              <a:rPr lang="en-GB" sz="2200" dirty="0" smtClean="0"/>
              <a:t>P=0.2 </a:t>
            </a:r>
            <a:r>
              <a:rPr lang="en-GB" sz="2200" dirty="0"/>
              <a:t>bar</a:t>
            </a:r>
            <a:r>
              <a:rPr lang="en-GB" sz="2200" dirty="0" smtClean="0"/>
              <a:t>)</a:t>
            </a:r>
          </a:p>
          <a:p>
            <a:pPr lvl="2"/>
            <a:r>
              <a:rPr lang="en-GB" sz="2000" dirty="0"/>
              <a:t>Significant decrease of the cold circulator power</a:t>
            </a:r>
            <a:endParaRPr lang="en-GB" sz="2000" dirty="0" smtClean="0"/>
          </a:p>
          <a:p>
            <a:pPr lvl="2"/>
            <a:endParaRPr lang="en-GB" sz="2000" dirty="0"/>
          </a:p>
          <a:p>
            <a:pPr lvl="1"/>
            <a:endParaRPr lang="en-GB" sz="2000" dirty="0" smtClean="0"/>
          </a:p>
          <a:p>
            <a:pPr lvl="2"/>
            <a:endParaRPr lang="fr-FR" sz="1800" dirty="0"/>
          </a:p>
          <a:p>
            <a:pPr>
              <a:lnSpc>
                <a:spcPct val="100000"/>
              </a:lnSpc>
            </a:pPr>
            <a:endParaRPr lang="fr-FR" sz="2800" b="0" dirty="0" smtClean="0"/>
          </a:p>
          <a:p>
            <a:pPr marL="957926" lvl="2" indent="0">
              <a:lnSpc>
                <a:spcPct val="100000"/>
              </a:lnSpc>
              <a:buFont typeface="Wingdings" panose="05000000000000000000" pitchFamily="2" charset="2"/>
              <a:buNone/>
            </a:pPr>
            <a:endParaRPr lang="fr-FR" sz="2800" dirty="0" smtClean="0"/>
          </a:p>
          <a:p>
            <a:pPr marL="0" lvl="1" indent="0">
              <a:lnSpc>
                <a:spcPct val="100000"/>
              </a:lnSpc>
              <a:buFont typeface="Calibri" panose="020F0502020204030204" pitchFamily="34" charset="0"/>
              <a:buNone/>
            </a:pPr>
            <a:endParaRPr lang="fr-FR" sz="2800" dirty="0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840510" y="977955"/>
            <a:ext cx="5661891" cy="786096"/>
          </a:xfrm>
          <a:prstGeom prst="rect">
            <a:avLst/>
          </a:prstGeom>
        </p:spPr>
        <p:txBody>
          <a:bodyPr/>
          <a:lstStyle>
            <a:lvl1pPr marL="239481" indent="-239481" algn="l" defTabSz="957925" rtl="0" eaLnBrk="1" latinLnBrk="0" hangingPunct="1">
              <a:lnSpc>
                <a:spcPct val="90000"/>
              </a:lnSpc>
              <a:spcBef>
                <a:spcPts val="1048"/>
              </a:spcBef>
              <a:buClr>
                <a:srgbClr val="548235"/>
              </a:buClr>
              <a:buSzPct val="80000"/>
              <a:buFont typeface="Wingdings 3" panose="05040102010807070707" pitchFamily="18" charset="2"/>
              <a:buChar char=""/>
              <a:defRPr sz="1800" b="1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718444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Clr>
                <a:srgbClr val="548235"/>
              </a:buClr>
              <a:buFont typeface="Calibri" panose="020F0502020204030204" pitchFamily="34" charset="0"/>
              <a:buChar char="-"/>
              <a:defRPr sz="160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1197407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Clr>
                <a:srgbClr val="548235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676370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Clr>
                <a:srgbClr val="548235"/>
              </a:buClr>
              <a:buFont typeface="Calibri" panose="020F0502020204030204" pitchFamily="34" charset="0"/>
              <a:buChar char="-"/>
              <a:defRPr sz="120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2155332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Clr>
                <a:srgbClr val="548235"/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2634295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13258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92220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1183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GB" sz="2400" dirty="0" smtClean="0"/>
              <a:t> Details on the different contributions in  the refrigeration power distribution</a:t>
            </a:r>
            <a:endParaRPr lang="en-GB" sz="2000" dirty="0"/>
          </a:p>
          <a:p>
            <a:pPr lvl="1"/>
            <a:endParaRPr lang="en-GB" sz="2000" dirty="0" smtClean="0"/>
          </a:p>
          <a:p>
            <a:pPr lvl="2"/>
            <a:endParaRPr lang="fr-FR" sz="1800" dirty="0"/>
          </a:p>
          <a:p>
            <a:pPr>
              <a:lnSpc>
                <a:spcPct val="100000"/>
              </a:lnSpc>
            </a:pPr>
            <a:endParaRPr lang="fr-FR" sz="2800" b="0" dirty="0" smtClean="0"/>
          </a:p>
          <a:p>
            <a:pPr marL="957926" lvl="2" indent="0">
              <a:lnSpc>
                <a:spcPct val="100000"/>
              </a:lnSpc>
              <a:buFont typeface="Wingdings" panose="05000000000000000000" pitchFamily="2" charset="2"/>
              <a:buNone/>
            </a:pPr>
            <a:endParaRPr lang="fr-FR" sz="2800" dirty="0" smtClean="0"/>
          </a:p>
          <a:p>
            <a:pPr marL="0" lvl="1" indent="0">
              <a:lnSpc>
                <a:spcPct val="100000"/>
              </a:lnSpc>
              <a:buFont typeface="Calibri" panose="020F0502020204030204" pitchFamily="34" charset="0"/>
              <a:buNone/>
            </a:pPr>
            <a:endParaRPr lang="fr-FR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/>
              <p:cNvSpPr txBox="1"/>
              <p:nvPr/>
            </p:nvSpPr>
            <p:spPr>
              <a:xfrm>
                <a:off x="6904382" y="681703"/>
                <a:ext cx="5069960" cy="216469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lvl="1" indent="0" algn="l" hangingPunct="1"/>
                <a:endParaRPr lang="en-US" sz="2400" i="1" dirty="0">
                  <a:solidFill>
                    <a:srgbClr val="5D98A7"/>
                  </a:solidFill>
                </a:endParaRPr>
              </a:p>
              <a:p>
                <a:r>
                  <a:rPr lang="en-US" sz="1800" b="1" i="1" dirty="0" smtClean="0">
                    <a:solidFill>
                      <a:schemeClr val="tx1"/>
                    </a:solidFill>
                  </a:rPr>
                  <a:t>Reference cooling case</a:t>
                </a:r>
              </a:p>
              <a:p>
                <a:r>
                  <a:rPr lang="en-US" sz="1800" b="1" i="1" dirty="0" smtClean="0">
                    <a:solidFill>
                      <a:schemeClr val="tx1"/>
                    </a:solidFill>
                  </a:rPr>
                  <a:t>T</a:t>
                </a:r>
                <a:r>
                  <a:rPr lang="en-US" sz="1800" b="1" i="1" baseline="-25000" dirty="0" smtClean="0">
                    <a:solidFill>
                      <a:schemeClr val="tx1"/>
                    </a:solidFill>
                  </a:rPr>
                  <a:t>in</a:t>
                </a:r>
                <a:r>
                  <a:rPr lang="en-US" sz="1800" b="1" i="1" dirty="0">
                    <a:solidFill>
                      <a:schemeClr val="tx1"/>
                    </a:solidFill>
                  </a:rPr>
                  <a:t>= 4.5 K, P</a:t>
                </a:r>
                <a:r>
                  <a:rPr lang="en-US" sz="1800" b="1" i="1" baseline="-25000" dirty="0">
                    <a:solidFill>
                      <a:schemeClr val="tx1"/>
                    </a:solidFill>
                  </a:rPr>
                  <a:t>in</a:t>
                </a:r>
                <a:r>
                  <a:rPr lang="en-US" sz="1800" b="1" i="1" dirty="0">
                    <a:solidFill>
                      <a:schemeClr val="tx1"/>
                    </a:solidFill>
                  </a:rPr>
                  <a:t>=6 bar, </a:t>
                </a:r>
              </a:p>
              <a:p>
                <a14:m>
                  <m:oMath xmlns:m="http://schemas.openxmlformats.org/officeDocument/2006/math">
                    <m:r>
                      <a:rPr lang="en-GB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𝛥</m:t>
                    </m:r>
                    <m:r>
                      <a:rPr lang="fr-FR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fr-FR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b="1" i="1" dirty="0">
                    <a:solidFill>
                      <a:schemeClr val="tx1"/>
                    </a:solidFill>
                  </a:rPr>
                  <a:t>= 1 bar</a:t>
                </a:r>
              </a:p>
              <a:p>
                <a:r>
                  <a:rPr lang="en-US" sz="1800" b="1" i="1" dirty="0">
                    <a:solidFill>
                      <a:schemeClr val="tx1"/>
                    </a:solidFill>
                  </a:rPr>
                  <a:t>(ITER-like)</a:t>
                </a:r>
              </a:p>
              <a:p>
                <a:pPr marL="0" marR="0" indent="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fr-FR" sz="3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endParaRPr>
              </a:p>
            </p:txBody>
          </p:sp>
        </mc:Choice>
        <mc:Fallback xmlns="">
          <p:sp>
            <p:nvSpPr>
              <p:cNvPr id="6" name="ZoneText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4382" y="681703"/>
                <a:ext cx="5069960" cy="216469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Ellipse 6"/>
          <p:cNvSpPr/>
          <p:nvPr/>
        </p:nvSpPr>
        <p:spPr>
          <a:xfrm>
            <a:off x="7474226" y="821636"/>
            <a:ext cx="3869635" cy="1537252"/>
          </a:xfrm>
          <a:prstGeom prst="ellips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17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5750450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review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r-FR" sz="3600" dirty="0" smtClean="0">
                <a:cs typeface="Times New Roman" panose="02020603050405020304" pitchFamily="18" charset="0"/>
              </a:rPr>
              <a:t>Conclusions and perspectives</a:t>
            </a:r>
            <a:endParaRPr sz="3600" dirty="0"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Espace réservé du contenu 2"/>
              <p:cNvSpPr txBox="1">
                <a:spLocks/>
              </p:cNvSpPr>
              <p:nvPr/>
            </p:nvSpPr>
            <p:spPr>
              <a:xfrm>
                <a:off x="1207052" y="916071"/>
                <a:ext cx="11679418" cy="8015893"/>
              </a:xfrm>
              <a:prstGeom prst="rect">
                <a:avLst/>
              </a:prstGeom>
            </p:spPr>
            <p:txBody>
              <a:bodyPr/>
              <a:lstStyle>
                <a:lvl1pPr marL="239481" indent="-239481" algn="l" defTabSz="957925" rtl="0" eaLnBrk="1" latinLnBrk="0" hangingPunct="1">
                  <a:lnSpc>
                    <a:spcPct val="90000"/>
                  </a:lnSpc>
                  <a:spcBef>
                    <a:spcPts val="1048"/>
                  </a:spcBef>
                  <a:buClr>
                    <a:srgbClr val="548235"/>
                  </a:buClr>
                  <a:buSzPct val="80000"/>
                  <a:buFont typeface="Wingdings 3" panose="05040102010807070707" pitchFamily="18" charset="2"/>
                  <a:buChar char=""/>
                  <a:defRPr sz="1800" b="1" kern="120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defRPr>
                </a:lvl1pPr>
                <a:lvl2pPr marL="718444" indent="-239481" algn="l" defTabSz="957925" rtl="0" eaLnBrk="1" latinLnBrk="0" hangingPunct="1">
                  <a:lnSpc>
                    <a:spcPct val="90000"/>
                  </a:lnSpc>
                  <a:spcBef>
                    <a:spcPts val="524"/>
                  </a:spcBef>
                  <a:buClr>
                    <a:srgbClr val="548235"/>
                  </a:buClr>
                  <a:buFont typeface="Calibri" panose="020F0502020204030204" pitchFamily="34" charset="0"/>
                  <a:buChar char="-"/>
                  <a:defRPr sz="1600" kern="120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defRPr>
                </a:lvl2pPr>
                <a:lvl3pPr marL="1197407" indent="-239481" algn="l" defTabSz="957925" rtl="0" eaLnBrk="1" latinLnBrk="0" hangingPunct="1">
                  <a:lnSpc>
                    <a:spcPct val="90000"/>
                  </a:lnSpc>
                  <a:spcBef>
                    <a:spcPts val="524"/>
                  </a:spcBef>
                  <a:buClr>
                    <a:srgbClr val="548235"/>
                  </a:buClr>
                  <a:buFont typeface="Wingdings" panose="05000000000000000000" pitchFamily="2" charset="2"/>
                  <a:buChar char="§"/>
                  <a:defRPr sz="1400" kern="120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defRPr>
                </a:lvl3pPr>
                <a:lvl4pPr marL="1676370" indent="-239481" algn="l" defTabSz="957925" rtl="0" eaLnBrk="1" latinLnBrk="0" hangingPunct="1">
                  <a:lnSpc>
                    <a:spcPct val="90000"/>
                  </a:lnSpc>
                  <a:spcBef>
                    <a:spcPts val="524"/>
                  </a:spcBef>
                  <a:buClr>
                    <a:srgbClr val="548235"/>
                  </a:buClr>
                  <a:buFont typeface="Calibri" panose="020F0502020204030204" pitchFamily="34" charset="0"/>
                  <a:buChar char="-"/>
                  <a:defRPr sz="1200" kern="120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defRPr>
                </a:lvl4pPr>
                <a:lvl5pPr marL="2155332" indent="-239481" algn="l" defTabSz="957925" rtl="0" eaLnBrk="1" latinLnBrk="0" hangingPunct="1">
                  <a:lnSpc>
                    <a:spcPct val="90000"/>
                  </a:lnSpc>
                  <a:spcBef>
                    <a:spcPts val="524"/>
                  </a:spcBef>
                  <a:buClr>
                    <a:srgbClr val="548235"/>
                  </a:buClr>
                  <a:buFont typeface="Wingdings" panose="05000000000000000000" pitchFamily="2" charset="2"/>
                  <a:buChar char="§"/>
                  <a:defRPr sz="1200" kern="120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defRPr>
                </a:lvl5pPr>
                <a:lvl6pPr marL="2634295" indent="-239481" algn="l" defTabSz="957925" rtl="0" eaLnBrk="1" latinLnBrk="0" hangingPunct="1">
                  <a:lnSpc>
                    <a:spcPct val="90000"/>
                  </a:lnSpc>
                  <a:spcBef>
                    <a:spcPts val="524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13258" indent="-239481" algn="l" defTabSz="957925" rtl="0" eaLnBrk="1" latinLnBrk="0" hangingPunct="1">
                  <a:lnSpc>
                    <a:spcPct val="90000"/>
                  </a:lnSpc>
                  <a:spcBef>
                    <a:spcPts val="524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592220" indent="-239481" algn="l" defTabSz="957925" rtl="0" eaLnBrk="1" latinLnBrk="0" hangingPunct="1">
                  <a:lnSpc>
                    <a:spcPct val="90000"/>
                  </a:lnSpc>
                  <a:spcBef>
                    <a:spcPts val="524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071183" indent="-239481" algn="l" defTabSz="957925" rtl="0" eaLnBrk="1" latinLnBrk="0" hangingPunct="1">
                  <a:lnSpc>
                    <a:spcPct val="90000"/>
                  </a:lnSpc>
                  <a:spcBef>
                    <a:spcPts val="524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sz="2800" dirty="0" smtClean="0"/>
                  <a:t>A methodology for optimizing the cooling parameters of the TF conductor </a:t>
                </a:r>
                <a:r>
                  <a:rPr lang="en-GB" sz="28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𝒊𝒏</m:t>
                        </m:r>
                        <m:r>
                          <a:rPr lang="fr-FR" sz="2800" b="1" i="1" smtClean="0">
                            <a:latin typeface="Cambria Math" panose="02040503050406030204" pitchFamily="18" charset="0"/>
                          </a:rPr>
                          <m:t>𝒍𝒆𝒕</m:t>
                        </m:r>
                      </m:sub>
                    </m:sSub>
                  </m:oMath>
                </a14:m>
                <a:r>
                  <a:rPr lang="en-GB" sz="2800" dirty="0"/>
                  <a:t> ,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 ∆</m:t>
                    </m:r>
                    <m:r>
                      <a:rPr lang="en-GB" sz="2800" i="1"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r>
                  <a:rPr lang="en-GB" sz="2800" dirty="0"/>
                  <a:t>) </a:t>
                </a:r>
                <a:endParaRPr lang="fr-FR" sz="2800" dirty="0"/>
              </a:p>
              <a:p>
                <a:pPr lvl="1"/>
                <a:r>
                  <a:rPr lang="en-GB" sz="2000" dirty="0" smtClean="0"/>
                  <a:t>A 1D </a:t>
                </a:r>
                <a:r>
                  <a:rPr lang="en-GB" sz="2000" dirty="0"/>
                  <a:t>conductor model with thermal inter-turn and inter layer couplings allowing a good representation of the thermal hydraulic behaviour and heat load distribution. </a:t>
                </a:r>
                <a:endParaRPr lang="en-GB" sz="2000" dirty="0" smtClean="0"/>
              </a:p>
              <a:p>
                <a:pPr lvl="1"/>
                <a:r>
                  <a:rPr lang="en-GB" sz="2000" dirty="0" smtClean="0"/>
                  <a:t>A </a:t>
                </a:r>
                <a:r>
                  <a:rPr lang="en-GB" sz="2000" dirty="0" err="1"/>
                  <a:t>cryo</a:t>
                </a:r>
                <a:r>
                  <a:rPr lang="en-GB" sz="2000" dirty="0"/>
                  <a:t>-distribution model </a:t>
                </a:r>
                <a:r>
                  <a:rPr lang="en-GB" sz="2000" dirty="0" smtClean="0"/>
                  <a:t> </a:t>
                </a:r>
                <a:r>
                  <a:rPr lang="en-GB" sz="2000" dirty="0"/>
                  <a:t>to perform optimization calculation on </a:t>
                </a:r>
                <a:r>
                  <a:rPr lang="en-GB" sz="2000" dirty="0" smtClean="0"/>
                  <a:t>in </a:t>
                </a:r>
                <a:r>
                  <a:rPr lang="en-GB" sz="2000" dirty="0"/>
                  <a:t>order to minimize the total refrigeration load, with a given temperature </a:t>
                </a:r>
                <a:r>
                  <a:rPr lang="en-GB" sz="2000" dirty="0" smtClean="0"/>
                  <a:t>constraint </a:t>
                </a:r>
                <a:r>
                  <a:rPr lang="en-GB" sz="2000" dirty="0"/>
                  <a:t>on the temperature margin </a:t>
                </a:r>
                <a:endParaRPr lang="en-GB" sz="2000" dirty="0" smtClean="0"/>
              </a:p>
              <a:p>
                <a:pPr marL="478963" lvl="1" indent="0">
                  <a:buNone/>
                </a:pPr>
                <a:endParaRPr lang="en-GB" sz="2000" dirty="0" smtClean="0"/>
              </a:p>
              <a:p>
                <a:r>
                  <a:rPr lang="en-GB" sz="2800" dirty="0" smtClean="0"/>
                  <a:t>The </a:t>
                </a:r>
                <a:r>
                  <a:rPr lang="en-GB" sz="2800" dirty="0"/>
                  <a:t>methodology has been applied on the 2015 DEMO TF designs WP1, WP2 and </a:t>
                </a:r>
                <a:r>
                  <a:rPr lang="en-GB" sz="2800" dirty="0" smtClean="0"/>
                  <a:t>WP3</a:t>
                </a:r>
                <a:endParaRPr lang="fr-FR" sz="2800" dirty="0" smtClean="0"/>
              </a:p>
              <a:p>
                <a:pPr lvl="1"/>
                <a:r>
                  <a:rPr lang="en-GB" sz="2000" dirty="0" smtClean="0"/>
                  <a:t>The </a:t>
                </a:r>
                <a:r>
                  <a:rPr lang="en-GB" sz="2000" dirty="0"/>
                  <a:t>3 TF designs have different optimized cooling parameters 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𝒊𝒏</m:t>
                        </m:r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𝑙𝑒𝑡</m:t>
                        </m:r>
                      </m:sub>
                    </m:sSub>
                  </m:oMath>
                </a14:m>
                <a:r>
                  <a:rPr lang="en-GB" sz="2000" dirty="0"/>
                  <a:t> ,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 ∆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r>
                  <a:rPr lang="en-GB" sz="2000" dirty="0"/>
                  <a:t>)</a:t>
                </a:r>
                <a:endParaRPr lang="fr-FR" sz="2000" dirty="0"/>
              </a:p>
              <a:p>
                <a:pPr lvl="1"/>
                <a:r>
                  <a:rPr lang="en-GB" sz="2000" dirty="0" smtClean="0"/>
                  <a:t>The </a:t>
                </a:r>
                <a:r>
                  <a:rPr lang="en-GB" sz="2000" dirty="0"/>
                  <a:t>reference cooling parameters </a:t>
                </a:r>
                <a:r>
                  <a:rPr lang="en-GB" sz="2000" dirty="0" smtClean="0"/>
                  <a:t>chosen for ITER and JT-60SA </a:t>
                </a:r>
                <a14:m>
                  <m:oMath xmlns:m="http://schemas.openxmlformats.org/officeDocument/2006/math">
                    <m:r>
                      <a:rPr lang="fr-FR" sz="2000" b="0" i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𝒊𝒏</m:t>
                        </m:r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𝑙𝑒𝑡</m:t>
                        </m:r>
                      </m:sub>
                    </m:sSub>
                  </m:oMath>
                </a14:m>
                <a:r>
                  <a:rPr lang="en-GB" sz="2000" dirty="0"/>
                  <a:t> =4.5 K,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 ∆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r>
                  <a:rPr lang="en-GB" sz="2000" dirty="0"/>
                  <a:t> =1 bar) </a:t>
                </a:r>
                <a:r>
                  <a:rPr lang="en-GB" sz="2000" dirty="0" smtClean="0"/>
                  <a:t>have to be challenged in EU DEMO conceptual phase. </a:t>
                </a:r>
              </a:p>
              <a:p>
                <a:pPr lvl="1"/>
                <a:r>
                  <a:rPr lang="en-GB" sz="2000" dirty="0" smtClean="0"/>
                  <a:t>There are potential interests to look at different </a:t>
                </a:r>
                <a:r>
                  <a:rPr lang="en-GB" sz="2000" dirty="0" err="1"/>
                  <a:t>cryo</a:t>
                </a:r>
                <a:r>
                  <a:rPr lang="en-GB" sz="2000" dirty="0"/>
                  <a:t>-distribution </a:t>
                </a:r>
                <a:r>
                  <a:rPr lang="en-GB" sz="2000" dirty="0" smtClean="0"/>
                  <a:t>schemes which will open the investigations on the possible </a:t>
                </a:r>
                <a:r>
                  <a:rPr lang="en-GB" sz="2000" dirty="0" err="1" smtClean="0"/>
                  <a:t>cryoplant</a:t>
                </a:r>
                <a:r>
                  <a:rPr lang="en-GB" sz="2000" dirty="0" smtClean="0"/>
                  <a:t> architectures with available cryogenic components. </a:t>
                </a:r>
              </a:p>
              <a:p>
                <a:pPr marL="478963" lvl="1" indent="0">
                  <a:buNone/>
                </a:pPr>
                <a:endParaRPr lang="en-GB" sz="2000" dirty="0" smtClean="0"/>
              </a:p>
              <a:p>
                <a:r>
                  <a:rPr lang="en-GB" sz="2800" dirty="0"/>
                  <a:t> </a:t>
                </a:r>
                <a:r>
                  <a:rPr lang="en-GB" sz="2800" dirty="0" smtClean="0"/>
                  <a:t>This methodology is relevant for the conceptual phase of EU DEMO to include the </a:t>
                </a:r>
                <a:r>
                  <a:rPr lang="en-GB" sz="2800" dirty="0" err="1" smtClean="0"/>
                  <a:t>cryo</a:t>
                </a:r>
                <a:r>
                  <a:rPr lang="en-GB" sz="2800" dirty="0" smtClean="0"/>
                  <a:t>-distribution and </a:t>
                </a:r>
                <a:r>
                  <a:rPr lang="en-GB" sz="2800" dirty="0" err="1" smtClean="0"/>
                  <a:t>cryoplant</a:t>
                </a:r>
                <a:r>
                  <a:rPr lang="en-GB" sz="2800" dirty="0" smtClean="0"/>
                  <a:t> analyses in the iteration loop dedicated to design the different options of conductor</a:t>
                </a:r>
              </a:p>
              <a:p>
                <a:pPr lvl="1"/>
                <a:r>
                  <a:rPr lang="en-GB" sz="2000" dirty="0" smtClean="0"/>
                  <a:t>Further analyses have been initiated on the overall cost of the </a:t>
                </a:r>
                <a:r>
                  <a:rPr lang="en-GB" sz="2000" dirty="0" err="1" smtClean="0"/>
                  <a:t>cryo</a:t>
                </a:r>
                <a:r>
                  <a:rPr lang="en-GB" sz="2000" dirty="0" smtClean="0"/>
                  <a:t>-magnetic system, taking into account the mass of the conductors and the required refrigeration power</a:t>
                </a:r>
                <a:endParaRPr lang="fr-FR" sz="2000" dirty="0"/>
              </a:p>
              <a:p>
                <a:pPr marL="957926" lvl="2" indent="0">
                  <a:lnSpc>
                    <a:spcPct val="200000"/>
                  </a:lnSpc>
                  <a:buFont typeface="Wingdings" panose="05000000000000000000" pitchFamily="2" charset="2"/>
                  <a:buNone/>
                </a:pPr>
                <a:endParaRPr lang="fr-FR" sz="2800" dirty="0" smtClean="0"/>
              </a:p>
              <a:p>
                <a:pPr marL="0" lvl="1" indent="0">
                  <a:lnSpc>
                    <a:spcPct val="200000"/>
                  </a:lnSpc>
                  <a:buFont typeface="Calibri" panose="020F0502020204030204" pitchFamily="34" charset="0"/>
                  <a:buNone/>
                </a:pPr>
                <a:endParaRPr lang="fr-FR" sz="2800" dirty="0"/>
              </a:p>
            </p:txBody>
          </p:sp>
        </mc:Choice>
        <mc:Fallback>
          <p:sp>
            <p:nvSpPr>
              <p:cNvPr id="4" name="Espace réservé du contenu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052" y="916071"/>
                <a:ext cx="11679418" cy="8015893"/>
              </a:xfrm>
              <a:prstGeom prst="rect">
                <a:avLst/>
              </a:prstGeom>
              <a:blipFill>
                <a:blip r:embed="rId2"/>
                <a:stretch>
                  <a:fillRect l="-626" t="-121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Espace réservé du numéro de diapositive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18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65493493"/>
      </p:ext>
    </p:extLst>
  </p:cSld>
  <p:clrMapOvr>
    <a:masterClrMapping/>
  </p:clrMapOvr>
  <p:transition spd="med" advTm="35384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review"/>
          <p:cNvSpPr txBox="1">
            <a:spLocks noGrp="1"/>
          </p:cNvSpPr>
          <p:nvPr>
            <p:ph type="title"/>
          </p:nvPr>
        </p:nvSpPr>
        <p:spPr>
          <a:xfrm>
            <a:off x="108815" y="2756452"/>
            <a:ext cx="12768140" cy="1840108"/>
          </a:xfrm>
          <a:prstGeom prst="rect">
            <a:avLst/>
          </a:prstGeom>
        </p:spPr>
        <p:txBody>
          <a:bodyPr/>
          <a:lstStyle/>
          <a:p>
            <a:r>
              <a:rPr lang="fr-FR" sz="3600" dirty="0" err="1" smtClean="0">
                <a:cs typeface="Times New Roman" panose="02020603050405020304" pitchFamily="18" charset="0"/>
              </a:rPr>
              <a:t>Thank</a:t>
            </a:r>
            <a:r>
              <a:rPr lang="fr-FR" sz="3600" dirty="0" smtClean="0">
                <a:cs typeface="Times New Roman" panose="02020603050405020304" pitchFamily="18" charset="0"/>
              </a:rPr>
              <a:t> </a:t>
            </a:r>
            <a:r>
              <a:rPr lang="fr-FR" sz="3600" dirty="0" err="1" smtClean="0">
                <a:cs typeface="Times New Roman" panose="02020603050405020304" pitchFamily="18" charset="0"/>
              </a:rPr>
              <a:t>you</a:t>
            </a:r>
            <a:r>
              <a:rPr lang="fr-FR" sz="3600" dirty="0" smtClean="0">
                <a:cs typeface="Times New Roman" panose="02020603050405020304" pitchFamily="18" charset="0"/>
              </a:rPr>
              <a:t> for </a:t>
            </a:r>
            <a:r>
              <a:rPr lang="fr-FR" sz="3600" dirty="0" err="1" smtClean="0">
                <a:cs typeface="Times New Roman" panose="02020603050405020304" pitchFamily="18" charset="0"/>
              </a:rPr>
              <a:t>your</a:t>
            </a:r>
            <a:r>
              <a:rPr lang="fr-FR" sz="3600" dirty="0" smtClean="0">
                <a:cs typeface="Times New Roman" panose="02020603050405020304" pitchFamily="18" charset="0"/>
              </a:rPr>
              <a:t> attention</a:t>
            </a:r>
            <a:br>
              <a:rPr lang="fr-FR" sz="3600" dirty="0" smtClean="0">
                <a:cs typeface="Times New Roman" panose="02020603050405020304" pitchFamily="18" charset="0"/>
              </a:rPr>
            </a:br>
            <a:r>
              <a:rPr lang="fr-FR" sz="3600" dirty="0" smtClean="0">
                <a:cs typeface="Times New Roman" panose="02020603050405020304" pitchFamily="18" charset="0"/>
              </a:rPr>
              <a:t/>
            </a:r>
            <a:br>
              <a:rPr lang="fr-FR" sz="3600" dirty="0" smtClean="0">
                <a:cs typeface="Times New Roman" panose="02020603050405020304" pitchFamily="18" charset="0"/>
              </a:rPr>
            </a:br>
            <a:r>
              <a:rPr lang="fr-FR" sz="3600" dirty="0" smtClean="0">
                <a:cs typeface="Times New Roman" panose="02020603050405020304" pitchFamily="18" charset="0"/>
              </a:rPr>
              <a:t>Questions?</a:t>
            </a:r>
            <a:endParaRPr sz="3600" dirty="0">
              <a:cs typeface="Times New Roman" panose="02020603050405020304" pitchFamily="18" charset="0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19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04731132"/>
      </p:ext>
    </p:extLst>
  </p:cSld>
  <p:clrMapOvr>
    <a:masterClrMapping/>
  </p:clrMapOvr>
  <p:transition spd="med" advTm="35384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cs typeface="Times New Roman" panose="02020603050405020304" pitchFamily="18" charset="0"/>
              </a:rPr>
              <a:t>Contents</a:t>
            </a:r>
            <a:endParaRPr lang="en-US" sz="3200" dirty="0">
              <a:cs typeface="Times New Roman" panose="02020603050405020304" pitchFamily="18" charset="0"/>
            </a:endParaRPr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2053957" y="2032052"/>
            <a:ext cx="9289904" cy="5455426"/>
          </a:xfrm>
          <a:prstGeom prst="rect">
            <a:avLst/>
          </a:prstGeom>
        </p:spPr>
        <p:txBody>
          <a:bodyPr/>
          <a:lstStyle>
            <a:lvl1pPr marL="239481" indent="-239481" algn="l" defTabSz="957925" rtl="0" eaLnBrk="1" latinLnBrk="0" hangingPunct="1">
              <a:lnSpc>
                <a:spcPct val="90000"/>
              </a:lnSpc>
              <a:spcBef>
                <a:spcPts val="1048"/>
              </a:spcBef>
              <a:buClr>
                <a:srgbClr val="548235"/>
              </a:buClr>
              <a:buSzPct val="80000"/>
              <a:buFont typeface="Wingdings 3" panose="05040102010807070707" pitchFamily="18" charset="2"/>
              <a:buChar char=""/>
              <a:defRPr sz="1800" b="1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718444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Clr>
                <a:srgbClr val="548235"/>
              </a:buClr>
              <a:buFont typeface="Calibri" panose="020F0502020204030204" pitchFamily="34" charset="0"/>
              <a:buChar char="-"/>
              <a:defRPr sz="160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1197407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Clr>
                <a:srgbClr val="548235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676370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Clr>
                <a:srgbClr val="548235"/>
              </a:buClr>
              <a:buFont typeface="Calibri" panose="020F0502020204030204" pitchFamily="34" charset="0"/>
              <a:buChar char="-"/>
              <a:defRPr sz="120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2155332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Clr>
                <a:srgbClr val="548235"/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2634295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13258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92220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1183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fr-FR" sz="3200" dirty="0"/>
              <a:t> </a:t>
            </a:r>
            <a:r>
              <a:rPr lang="fr-FR" sz="3200" dirty="0" smtClean="0"/>
              <a:t>Introduction and </a:t>
            </a:r>
            <a:r>
              <a:rPr lang="fr-FR" sz="3200" dirty="0" err="1" smtClean="0"/>
              <a:t>context</a:t>
            </a:r>
            <a:endParaRPr lang="fr-FR" sz="3200" dirty="0" smtClean="0"/>
          </a:p>
          <a:p>
            <a:pPr>
              <a:lnSpc>
                <a:spcPct val="150000"/>
              </a:lnSpc>
            </a:pPr>
            <a:r>
              <a:rPr lang="fr-FR" sz="3200" dirty="0"/>
              <a:t> </a:t>
            </a:r>
            <a:r>
              <a:rPr lang="fr-FR" sz="3200" dirty="0" err="1" smtClean="0"/>
              <a:t>Parametric</a:t>
            </a:r>
            <a:r>
              <a:rPr lang="fr-FR" sz="3200" dirty="0" smtClean="0"/>
              <a:t> </a:t>
            </a:r>
            <a:r>
              <a:rPr lang="fr-FR" sz="3200" dirty="0" err="1" smtClean="0"/>
              <a:t>study</a:t>
            </a:r>
            <a:r>
              <a:rPr lang="fr-FR" sz="3200" dirty="0" smtClean="0"/>
              <a:t> and </a:t>
            </a:r>
            <a:r>
              <a:rPr lang="fr-FR" sz="3200" dirty="0" err="1" smtClean="0"/>
              <a:t>optimization</a:t>
            </a:r>
            <a:r>
              <a:rPr lang="fr-FR" sz="3200" dirty="0" smtClean="0"/>
              <a:t> </a:t>
            </a:r>
            <a:r>
              <a:rPr lang="fr-FR" sz="3200" dirty="0" err="1" smtClean="0"/>
              <a:t>methodology</a:t>
            </a:r>
            <a:endParaRPr lang="fr-FR" sz="3200" dirty="0" smtClean="0"/>
          </a:p>
          <a:p>
            <a:pPr>
              <a:lnSpc>
                <a:spcPct val="150000"/>
              </a:lnSpc>
            </a:pPr>
            <a:r>
              <a:rPr lang="fr-FR" sz="3200" dirty="0" smtClean="0"/>
              <a:t> Thermal-</a:t>
            </a:r>
            <a:r>
              <a:rPr lang="fr-FR" sz="3200" dirty="0" err="1" smtClean="0"/>
              <a:t>hydraulic</a:t>
            </a:r>
            <a:r>
              <a:rPr lang="fr-FR" sz="3200" dirty="0" smtClean="0"/>
              <a:t> description and </a:t>
            </a:r>
            <a:r>
              <a:rPr lang="fr-FR" sz="3200" dirty="0" err="1" smtClean="0"/>
              <a:t>assumptions</a:t>
            </a:r>
            <a:endParaRPr lang="fr-FR" sz="3200" dirty="0" smtClean="0"/>
          </a:p>
          <a:p>
            <a:pPr>
              <a:lnSpc>
                <a:spcPct val="150000"/>
              </a:lnSpc>
            </a:pPr>
            <a:r>
              <a:rPr lang="fr-FR" sz="3200" dirty="0" smtClean="0"/>
              <a:t> Comparative </a:t>
            </a:r>
            <a:r>
              <a:rPr lang="fr-FR" sz="3200" dirty="0" err="1" smtClean="0"/>
              <a:t>results</a:t>
            </a:r>
            <a:endParaRPr lang="fr-FR" sz="3200" dirty="0" smtClean="0"/>
          </a:p>
          <a:p>
            <a:pPr>
              <a:lnSpc>
                <a:spcPct val="150000"/>
              </a:lnSpc>
            </a:pPr>
            <a:r>
              <a:rPr lang="fr-FR" sz="3200" dirty="0" smtClean="0"/>
              <a:t> Conclusions and perspectives</a:t>
            </a:r>
            <a:endParaRPr lang="fr-FR" sz="3600" dirty="0" smtClean="0"/>
          </a:p>
          <a:p>
            <a:pPr marL="957926" lvl="2" indent="0">
              <a:lnSpc>
                <a:spcPct val="200000"/>
              </a:lnSpc>
              <a:buFont typeface="Wingdings" panose="05000000000000000000" pitchFamily="2" charset="2"/>
              <a:buNone/>
            </a:pPr>
            <a:endParaRPr lang="fr-FR" sz="3200" dirty="0" smtClean="0"/>
          </a:p>
          <a:p>
            <a:pPr marL="0" lvl="1" indent="0">
              <a:lnSpc>
                <a:spcPct val="200000"/>
              </a:lnSpc>
              <a:buFont typeface="Calibri" panose="020F0502020204030204" pitchFamily="34" charset="0"/>
              <a:buNone/>
            </a:pPr>
            <a:endParaRPr lang="fr-FR" sz="32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2</a:t>
            </a:fld>
            <a:endParaRPr lang="fr-FR" dirty="0"/>
          </a:p>
        </p:txBody>
      </p:sp>
    </p:spTree>
  </p:cSld>
  <p:clrMapOvr>
    <a:masterClrMapping/>
  </p:clrMapOvr>
  <p:transition spd="med" advTm="26356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review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600" dirty="0" smtClean="0">
                <a:cs typeface="Times New Roman" panose="02020603050405020304" pitchFamily="18" charset="0"/>
              </a:rPr>
              <a:t>Introduction - Context</a:t>
            </a:r>
            <a:endParaRPr lang="en-US" sz="3600" dirty="0">
              <a:cs typeface="Times New Roman" panose="02020603050405020304" pitchFamily="18" charset="0"/>
            </a:endParaRPr>
          </a:p>
        </p:txBody>
      </p:sp>
      <p:sp>
        <p:nvSpPr>
          <p:cNvPr id="43" name="Espace réservé du contenu 2"/>
          <p:cNvSpPr txBox="1">
            <a:spLocks/>
          </p:cNvSpPr>
          <p:nvPr/>
        </p:nvSpPr>
        <p:spPr>
          <a:xfrm>
            <a:off x="821505" y="1556821"/>
            <a:ext cx="11597323" cy="7880575"/>
          </a:xfrm>
          <a:prstGeom prst="rect">
            <a:avLst/>
          </a:prstGeom>
        </p:spPr>
        <p:txBody>
          <a:bodyPr/>
          <a:lstStyle>
            <a:lvl1pPr marL="239481" indent="-239481" algn="l" defTabSz="957925" rtl="0" eaLnBrk="1" latinLnBrk="0" hangingPunct="1">
              <a:lnSpc>
                <a:spcPct val="90000"/>
              </a:lnSpc>
              <a:spcBef>
                <a:spcPts val="1048"/>
              </a:spcBef>
              <a:buClr>
                <a:srgbClr val="548235"/>
              </a:buClr>
              <a:buSzPct val="80000"/>
              <a:buFont typeface="Wingdings 3" panose="05040102010807070707" pitchFamily="18" charset="2"/>
              <a:buChar char=""/>
              <a:defRPr sz="1800" b="1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718444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Clr>
                <a:srgbClr val="548235"/>
              </a:buClr>
              <a:buFont typeface="Calibri" panose="020F0502020204030204" pitchFamily="34" charset="0"/>
              <a:buChar char="-"/>
              <a:defRPr sz="160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1197407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Clr>
                <a:srgbClr val="548235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676370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Clr>
                <a:srgbClr val="548235"/>
              </a:buClr>
              <a:buFont typeface="Calibri" panose="020F0502020204030204" pitchFamily="34" charset="0"/>
              <a:buChar char="-"/>
              <a:defRPr sz="120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2155332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Clr>
                <a:srgbClr val="548235"/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2634295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13258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92220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1183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fr-FR" sz="2400" dirty="0"/>
              <a:t> </a:t>
            </a:r>
            <a:r>
              <a:rPr lang="fr-FR" sz="2400" dirty="0" err="1" smtClean="0"/>
              <a:t>Pre-conceptual</a:t>
            </a:r>
            <a:r>
              <a:rPr lang="fr-FR" sz="2400" dirty="0" smtClean="0"/>
              <a:t> design of EU DEMO </a:t>
            </a:r>
            <a:r>
              <a:rPr lang="fr-FR" sz="2400" dirty="0" err="1" smtClean="0"/>
              <a:t>magnets</a:t>
            </a:r>
            <a:r>
              <a:rPr lang="fr-FR" sz="2400" dirty="0" smtClean="0"/>
              <a:t>, </a:t>
            </a:r>
            <a:r>
              <a:rPr lang="fr-FR" sz="2400" dirty="0" err="1" smtClean="0"/>
              <a:t>include</a:t>
            </a:r>
            <a:r>
              <a:rPr lang="fr-FR" sz="2400" dirty="0" smtClean="0"/>
              <a:t> </a:t>
            </a:r>
            <a:r>
              <a:rPr lang="fr-FR" sz="2400" dirty="0" err="1" smtClean="0"/>
              <a:t>eletromagnetic</a:t>
            </a:r>
            <a:r>
              <a:rPr lang="fr-FR" sz="2400" dirty="0" smtClean="0"/>
              <a:t>, </a:t>
            </a:r>
            <a:r>
              <a:rPr lang="fr-FR" sz="2400" dirty="0" err="1" smtClean="0"/>
              <a:t>mechanical</a:t>
            </a:r>
            <a:r>
              <a:rPr lang="fr-FR" sz="2400" dirty="0" smtClean="0"/>
              <a:t>, thermal-</a:t>
            </a:r>
            <a:r>
              <a:rPr lang="fr-FR" sz="2400" dirty="0" err="1" smtClean="0"/>
              <a:t>hydraulic</a:t>
            </a:r>
            <a:r>
              <a:rPr lang="fr-FR" sz="2400" dirty="0" smtClean="0"/>
              <a:t> and </a:t>
            </a:r>
            <a:r>
              <a:rPr lang="fr-FR" sz="2400" dirty="0" err="1" smtClean="0"/>
              <a:t>also</a:t>
            </a:r>
            <a:r>
              <a:rPr lang="fr-FR" sz="2400" dirty="0" smtClean="0"/>
              <a:t> </a:t>
            </a:r>
            <a:r>
              <a:rPr lang="fr-FR" sz="2400" dirty="0" err="1" smtClean="0"/>
              <a:t>cryogenic</a:t>
            </a:r>
            <a:r>
              <a:rPr lang="fr-FR" sz="2400" dirty="0" smtClean="0"/>
              <a:t> </a:t>
            </a:r>
            <a:r>
              <a:rPr lang="fr-FR" sz="2400" dirty="0" err="1" smtClean="0"/>
              <a:t>studies</a:t>
            </a:r>
            <a:r>
              <a:rPr lang="fr-FR" sz="2400" dirty="0" smtClean="0"/>
              <a:t> </a:t>
            </a:r>
          </a:p>
          <a:p>
            <a:pPr marL="0" indent="0">
              <a:lnSpc>
                <a:spcPct val="150000"/>
              </a:lnSpc>
              <a:buNone/>
            </a:pPr>
            <a:endParaRPr lang="fr-FR" sz="2400" u="sng" dirty="0" smtClean="0"/>
          </a:p>
          <a:p>
            <a:pPr>
              <a:lnSpc>
                <a:spcPct val="150000"/>
              </a:lnSpc>
            </a:pPr>
            <a:r>
              <a:rPr lang="fr-FR" sz="2400" dirty="0" err="1" smtClean="0"/>
              <a:t>Toroidal</a:t>
            </a:r>
            <a:r>
              <a:rPr lang="fr-FR" sz="2400" dirty="0" smtClean="0"/>
              <a:t> Field </a:t>
            </a:r>
            <a:r>
              <a:rPr lang="fr-FR" sz="2400" dirty="0" err="1" smtClean="0"/>
              <a:t>superconducting</a:t>
            </a:r>
            <a:r>
              <a:rPr lang="fr-FR" sz="2400" dirty="0" smtClean="0"/>
              <a:t> </a:t>
            </a:r>
            <a:r>
              <a:rPr lang="fr-FR" sz="2400" dirty="0" err="1" smtClean="0"/>
              <a:t>magnets</a:t>
            </a:r>
            <a:endParaRPr lang="fr-FR" sz="2400" dirty="0" smtClean="0"/>
          </a:p>
          <a:p>
            <a:pPr lvl="1">
              <a:lnSpc>
                <a:spcPct val="150000"/>
              </a:lnSpc>
            </a:pPr>
            <a:r>
              <a:rPr lang="fr-FR" sz="2400" dirty="0" smtClean="0"/>
              <a:t>3 </a:t>
            </a:r>
            <a:r>
              <a:rPr lang="fr-FR" sz="2400" dirty="0" err="1" smtClean="0"/>
              <a:t>cable</a:t>
            </a:r>
            <a:r>
              <a:rPr lang="fr-FR" sz="2400" dirty="0" smtClean="0"/>
              <a:t>-in-conduit </a:t>
            </a:r>
            <a:r>
              <a:rPr lang="fr-FR" sz="2400" dirty="0" err="1" smtClean="0"/>
              <a:t>conductor</a:t>
            </a:r>
            <a:r>
              <a:rPr lang="fr-FR" sz="2400" dirty="0" smtClean="0"/>
              <a:t> designs (2015)</a:t>
            </a:r>
          </a:p>
          <a:p>
            <a:pPr lvl="2">
              <a:lnSpc>
                <a:spcPct val="150000"/>
              </a:lnSpc>
            </a:pPr>
            <a:r>
              <a:rPr lang="fr-FR" sz="2000" dirty="0" smtClean="0"/>
              <a:t>ITER-</a:t>
            </a:r>
            <a:r>
              <a:rPr lang="fr-FR" sz="2000" dirty="0" err="1" smtClean="0"/>
              <a:t>like</a:t>
            </a:r>
            <a:r>
              <a:rPr lang="fr-FR" sz="2000" dirty="0" smtClean="0"/>
              <a:t>: double pancake design</a:t>
            </a:r>
          </a:p>
          <a:p>
            <a:pPr lvl="2">
              <a:lnSpc>
                <a:spcPct val="150000"/>
              </a:lnSpc>
            </a:pPr>
            <a:r>
              <a:rPr lang="fr-FR" sz="2000" dirty="0" err="1" smtClean="0"/>
              <a:t>Graded</a:t>
            </a:r>
            <a:r>
              <a:rPr lang="fr-FR" sz="2000" dirty="0" smtClean="0"/>
              <a:t> </a:t>
            </a:r>
            <a:r>
              <a:rPr lang="fr-FR" sz="2000" dirty="0" err="1" smtClean="0"/>
              <a:t>conductors</a:t>
            </a:r>
            <a:r>
              <a:rPr lang="fr-FR" sz="2000" dirty="0" smtClean="0"/>
              <a:t>: layer design</a:t>
            </a:r>
          </a:p>
          <a:p>
            <a:pPr marL="957926" lvl="2" indent="0">
              <a:lnSpc>
                <a:spcPct val="150000"/>
              </a:lnSpc>
              <a:buNone/>
            </a:pPr>
            <a:endParaRPr lang="fr-FR" sz="2000" dirty="0" smtClean="0"/>
          </a:p>
          <a:p>
            <a:pPr lvl="1">
              <a:lnSpc>
                <a:spcPct val="150000"/>
              </a:lnSpc>
            </a:pPr>
            <a:r>
              <a:rPr lang="fr-FR" sz="2800" dirty="0" smtClean="0"/>
              <a:t>Objective: to </a:t>
            </a:r>
            <a:r>
              <a:rPr lang="fr-FR" sz="2800" dirty="0" err="1" smtClean="0"/>
              <a:t>find</a:t>
            </a:r>
            <a:r>
              <a:rPr lang="fr-FR" sz="2800" dirty="0" smtClean="0"/>
              <a:t> </a:t>
            </a:r>
            <a:r>
              <a:rPr lang="fr-FR" sz="2800" dirty="0" err="1" smtClean="0"/>
              <a:t>cost</a:t>
            </a:r>
            <a:r>
              <a:rPr lang="fr-FR" sz="2800" dirty="0" smtClean="0"/>
              <a:t> effective solutions for the </a:t>
            </a:r>
            <a:r>
              <a:rPr lang="fr-FR" sz="2800" dirty="0" err="1" smtClean="0"/>
              <a:t>superconducting</a:t>
            </a:r>
            <a:r>
              <a:rPr lang="fr-FR" sz="2800" dirty="0" smtClean="0"/>
              <a:t> </a:t>
            </a:r>
            <a:r>
              <a:rPr lang="fr-FR" sz="2800" dirty="0" err="1" smtClean="0"/>
              <a:t>magnets</a:t>
            </a:r>
            <a:r>
              <a:rPr lang="fr-FR" sz="2800" dirty="0" smtClean="0"/>
              <a:t> and </a:t>
            </a:r>
            <a:r>
              <a:rPr lang="fr-FR" sz="2800" dirty="0" err="1" smtClean="0"/>
              <a:t>their</a:t>
            </a:r>
            <a:r>
              <a:rPr lang="fr-FR" sz="2800" dirty="0" smtClean="0"/>
              <a:t> </a:t>
            </a:r>
            <a:r>
              <a:rPr lang="fr-FR" sz="2800" dirty="0" err="1" smtClean="0"/>
              <a:t>cooling</a:t>
            </a:r>
            <a:r>
              <a:rPr lang="fr-FR" sz="2800" dirty="0" smtClean="0"/>
              <a:t> </a:t>
            </a:r>
            <a:r>
              <a:rPr lang="fr-FR" sz="2800" dirty="0" err="1" smtClean="0"/>
              <a:t>systems</a:t>
            </a:r>
            <a:endParaRPr lang="fr-FR" sz="2800" dirty="0" smtClean="0"/>
          </a:p>
          <a:p>
            <a:pPr lvl="1">
              <a:lnSpc>
                <a:spcPct val="150000"/>
              </a:lnSpc>
            </a:pPr>
            <a:endParaRPr lang="fr-FR" sz="2800" dirty="0" smtClean="0"/>
          </a:p>
          <a:p>
            <a:pPr marL="957926" lvl="2" indent="0">
              <a:lnSpc>
                <a:spcPct val="200000"/>
              </a:lnSpc>
              <a:buFont typeface="Wingdings" panose="05000000000000000000" pitchFamily="2" charset="2"/>
              <a:buNone/>
            </a:pPr>
            <a:endParaRPr lang="fr-FR" sz="2400" dirty="0" smtClean="0"/>
          </a:p>
          <a:p>
            <a:pPr marL="0" lvl="1" indent="0">
              <a:lnSpc>
                <a:spcPct val="200000"/>
              </a:lnSpc>
              <a:buFont typeface="Calibri" panose="020F0502020204030204" pitchFamily="34" charset="0"/>
              <a:buNone/>
            </a:pPr>
            <a:endParaRPr lang="fr-FR" sz="2400" dirty="0"/>
          </a:p>
        </p:txBody>
      </p:sp>
      <p:pic>
        <p:nvPicPr>
          <p:cNvPr id="4" name="Picture 2" descr="image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0817" y="3011696"/>
            <a:ext cx="3724995" cy="269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67785181"/>
      </p:ext>
    </p:extLst>
  </p:cSld>
  <p:clrMapOvr>
    <a:masterClrMapping/>
  </p:clrMapOvr>
  <p:transition spd="med" advTm="37137"/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>
        <p14:tracePtLst>
          <p14:tracePt t="18829" x="161925" y="7985125"/>
          <p14:tracePt t="18841" x="263525" y="8053388"/>
          <p14:tracePt t="18853" x="352425" y="8080375"/>
          <p14:tracePt t="18870" x="454025" y="8128000"/>
          <p14:tracePt t="18886" x="481013" y="8148638"/>
          <p14:tracePt t="18903" x="501650" y="8161338"/>
          <p14:tracePt t="18920" x="522288" y="8161338"/>
          <p14:tracePt t="18936" x="568325" y="8188325"/>
          <p14:tracePt t="18953" x="609600" y="8188325"/>
          <p14:tracePt t="18969" x="630238" y="8208963"/>
          <p14:tracePt t="18986" x="669925" y="8223250"/>
          <p14:tracePt t="19003" x="690563" y="8235950"/>
          <p14:tracePt t="19020" x="704850" y="8235950"/>
          <p14:tracePt t="19036" x="744538" y="8262938"/>
          <p14:tracePt t="19053" x="752475" y="8262938"/>
          <p14:tracePt t="19069" x="771525" y="8283575"/>
          <p14:tracePt t="19086" x="785813" y="8297863"/>
          <p14:tracePt t="19103" x="792163" y="8297863"/>
          <p14:tracePt t="19375" x="806450" y="8297863"/>
          <p14:tracePt t="19388" x="819150" y="8297863"/>
          <p14:tracePt t="19399" x="846138" y="8297863"/>
          <p14:tracePt t="19411" x="866775" y="8297863"/>
          <p14:tracePt t="19425" x="881063" y="8297863"/>
          <p14:tracePt t="19436" x="893763" y="8297863"/>
          <p14:tracePt t="19452" x="900113" y="8297863"/>
          <p14:tracePt t="19469" x="914400" y="8297863"/>
          <p14:tracePt t="19486" x="928688" y="8297863"/>
          <p14:tracePt t="19537" x="928688" y="8289925"/>
          <p14:tracePt t="19549" x="928688" y="8262938"/>
          <p14:tracePt t="19562" x="928688" y="8223250"/>
          <p14:tracePt t="19574" x="962025" y="8128000"/>
          <p14:tracePt t="19587" x="1030288" y="7924800"/>
          <p14:tracePt t="19602" x="1123950" y="7694613"/>
          <p14:tracePt t="19619" x="1246188" y="7477125"/>
          <p14:tracePt t="19635" x="1314450" y="7348538"/>
          <p14:tracePt t="19652" x="1490663" y="7105650"/>
          <p14:tracePt t="19669" x="1577975" y="7016750"/>
          <p14:tracePt t="19686" x="1666875" y="6950075"/>
          <p14:tracePt t="19702" x="1814513" y="6821488"/>
          <p14:tracePt t="19719" x="1909763" y="6732588"/>
          <p14:tracePt t="19736" x="2005013" y="6664325"/>
          <p14:tracePt t="19755" x="2119313" y="6550025"/>
          <p14:tracePt t="19771" x="2147888" y="6523038"/>
          <p14:tracePt t="20053" x="2160588" y="6523038"/>
          <p14:tracePt t="20066" x="2181225" y="6523038"/>
          <p14:tracePt t="20079" x="2193925" y="6508750"/>
          <p14:tracePt t="20090" x="2214563" y="6496050"/>
          <p14:tracePt t="20103" x="2241550" y="6496050"/>
          <p14:tracePt t="20122" x="2255838" y="6481763"/>
          <p14:tracePt t="20139" x="2282825" y="6481763"/>
          <p14:tracePt t="20152" x="2282825" y="6469063"/>
          <p14:tracePt t="20172" x="2289175" y="6469063"/>
          <p14:tracePt t="20291" x="2262188" y="6469063"/>
          <p14:tracePt t="20304" x="2249488" y="6469063"/>
          <p14:tracePt t="20316" x="2228850" y="6469063"/>
          <p14:tracePt t="20329" x="2187575" y="6475413"/>
          <p14:tracePt t="20341" x="2166938" y="6475413"/>
          <p14:tracePt t="20355" x="2139950" y="6475413"/>
          <p14:tracePt t="20368" x="2119313" y="6475413"/>
          <p14:tracePt t="20386" x="2106613" y="6475413"/>
          <p14:tracePt t="20402" x="2092325" y="6475413"/>
          <p14:tracePt t="20419" x="2073275" y="6475413"/>
          <p14:tracePt t="20454" x="2038350" y="6508750"/>
          <p14:tracePt t="20468" x="2038350" y="6529388"/>
          <p14:tracePt t="20485" x="2038350" y="6543675"/>
          <p14:tracePt t="20505" x="2025650" y="6570663"/>
          <p14:tracePt t="20538" x="2025650" y="6583363"/>
          <p14:tracePt t="20554" x="2025650" y="6597650"/>
          <p14:tracePt t="20570" x="2025650" y="6610350"/>
          <p14:tracePt t="20605" x="2025650" y="6624638"/>
          <p14:tracePt t="20655" x="2025650" y="6630988"/>
          <p14:tracePt t="20669" x="2038350" y="6630988"/>
          <p14:tracePt t="20681" x="2065338" y="6630988"/>
          <p14:tracePt t="20693" x="2106613" y="6651625"/>
          <p14:tracePt t="20705" x="2147888" y="6651625"/>
          <p14:tracePt t="20718" x="2187575" y="6651625"/>
          <p14:tracePt t="20737" x="2241550" y="6651625"/>
          <p14:tracePt t="20755" x="2330450" y="6637338"/>
          <p14:tracePt t="20770" x="2390775" y="6610350"/>
          <p14:tracePt t="20787" x="2438400" y="6589713"/>
          <p14:tracePt t="20804" x="2486025" y="6570663"/>
          <p14:tracePt t="20809" x="2506663" y="6550025"/>
          <p14:tracePt t="20821" x="2554288" y="6523038"/>
          <p14:tracePt t="20837" x="2600325" y="6496050"/>
          <p14:tracePt t="20854" x="2627313" y="6448425"/>
          <p14:tracePt t="20870" x="2701925" y="6373813"/>
          <p14:tracePt t="20887" x="2757488" y="6319838"/>
          <p14:tracePt t="20904" x="2770188" y="6278563"/>
          <p14:tracePt t="20921" x="2811463" y="6230938"/>
          <p14:tracePt t="20935" x="2811463" y="6211888"/>
          <p14:tracePt t="20954" x="2824163" y="6191250"/>
          <p14:tracePt t="20970" x="2824163" y="6129338"/>
          <p14:tracePt t="20987" x="2824163" y="6089650"/>
          <p14:tracePt t="21004" x="2824163" y="6035675"/>
          <p14:tracePt t="21020" x="2811463" y="5934075"/>
          <p14:tracePt t="21037" x="2784475" y="5886450"/>
          <p14:tracePt t="21054" x="2757488" y="5838825"/>
          <p14:tracePt t="21071" x="2701925" y="5770563"/>
          <p14:tracePt t="21087" x="2655888" y="5743575"/>
          <p14:tracePt t="21104" x="2608263" y="5722938"/>
          <p14:tracePt t="21121" x="2513013" y="5703888"/>
          <p14:tracePt t="21137" x="2465388" y="5703888"/>
          <p14:tracePt t="21154" x="2424113" y="5703888"/>
          <p14:tracePt t="21170" x="2336800" y="5722938"/>
          <p14:tracePt t="21187" x="2289175" y="5776913"/>
          <p14:tracePt t="21204" x="2235200" y="5838825"/>
          <p14:tracePt t="21220" x="2119313" y="5953125"/>
          <p14:tracePt t="21237" x="2100263" y="5973763"/>
          <p14:tracePt t="21254" x="2073275" y="6000750"/>
          <p14:tracePt t="21270" x="2052638" y="6042025"/>
          <p14:tracePt t="21286" x="2038350" y="6054725"/>
          <p14:tracePt t="21304" x="2017713" y="6102350"/>
          <p14:tracePt t="21318" x="2017713" y="6143625"/>
          <p14:tracePt t="21320" x="1998663" y="6224588"/>
          <p14:tracePt t="21335" x="1998663" y="6278563"/>
          <p14:tracePt t="21354" x="1998663" y="6340475"/>
          <p14:tracePt t="21367" x="1998663" y="6380163"/>
          <p14:tracePt t="21385" x="2025650" y="6448425"/>
          <p14:tracePt t="21405" x="2046288" y="6469063"/>
          <p14:tracePt t="21418" x="2065338" y="6516688"/>
          <p14:tracePt t="21437" x="2106613" y="6562725"/>
          <p14:tracePt t="21455" x="2127250" y="6583363"/>
          <p14:tracePt t="21468" x="2147888" y="6610350"/>
          <p14:tracePt t="21485" x="2193925" y="6657975"/>
          <p14:tracePt t="21504" x="2235200" y="6672263"/>
          <p14:tracePt t="21517" x="2282825" y="6691313"/>
          <p14:tracePt t="21537" x="2351088" y="6711950"/>
          <p14:tracePt t="21551" x="2370138" y="6726238"/>
          <p14:tracePt t="21568" x="2397125" y="6726238"/>
          <p14:tracePt t="21584" x="2459038" y="6726238"/>
          <p14:tracePt t="21604" x="2513013" y="6711950"/>
          <p14:tracePt t="21617" x="2573338" y="6691313"/>
          <p14:tracePt t="21635" x="2635250" y="6645275"/>
          <p14:tracePt t="21654" x="2709863" y="6570663"/>
          <p14:tracePt t="21667" x="2736850" y="6543675"/>
          <p14:tracePt t="21685" x="2749550" y="6529388"/>
          <p14:tracePt t="21704" x="2763838" y="6469063"/>
          <p14:tracePt t="21717" x="2784475" y="6421438"/>
          <p14:tracePt t="21737" x="2784475" y="6340475"/>
          <p14:tracePt t="21751" x="2784475" y="6284913"/>
          <p14:tracePt t="21767" x="2784475" y="6230938"/>
          <p14:tracePt t="21787" x="2743200" y="6137275"/>
          <p14:tracePt t="21803" x="2722563" y="6089650"/>
          <p14:tracePt t="21817" x="2709863" y="6069013"/>
          <p14:tracePt t="21836" x="2668588" y="6027738"/>
          <p14:tracePt t="21854" x="2647950" y="6008688"/>
          <p14:tracePt t="21867" x="2620963" y="5980113"/>
          <p14:tracePt t="21886" x="2533650" y="5934075"/>
          <p14:tracePt t="21903" x="2486025" y="5919788"/>
          <p14:tracePt t="21917" x="2432050" y="5919788"/>
          <p14:tracePt t="21934" x="2405063" y="5899150"/>
          <p14:tracePt t="21950" x="2322513" y="5899150"/>
          <p14:tracePt t="21967" x="2268538" y="5899150"/>
          <p14:tracePt t="21987" x="2187575" y="5899150"/>
          <p14:tracePt t="22000" x="2139950" y="5913438"/>
          <p14:tracePt t="22020" x="2112963" y="5940425"/>
          <p14:tracePt t="22037" x="2058988" y="6021388"/>
          <p14:tracePt t="22051" x="2046288" y="6081713"/>
          <p14:tracePt t="22067" x="2025650" y="6137275"/>
          <p14:tracePt t="22084" x="2025650" y="6191250"/>
          <p14:tracePt t="22100" x="2025650" y="6326188"/>
          <p14:tracePt t="22117" x="2025650" y="6415088"/>
          <p14:tracePt t="22134" x="2025650" y="6469063"/>
          <p14:tracePt t="22150" x="2052638" y="6570663"/>
          <p14:tracePt t="22167" x="2073275" y="6618288"/>
          <p14:tracePt t="22184" x="2100263" y="6664325"/>
          <p14:tracePt t="22203" x="2193925" y="6719888"/>
          <p14:tracePt t="22217" x="2220913" y="6746875"/>
          <p14:tracePt t="22236" x="2241550" y="6759575"/>
          <p14:tracePt t="22251" x="2330450" y="6792913"/>
          <p14:tracePt t="22267" x="2384425" y="6792913"/>
          <p14:tracePt t="22284" x="2438400" y="6792913"/>
          <p14:tracePt t="22300" x="2554288" y="6732588"/>
          <p14:tracePt t="22317" x="2614613" y="6678613"/>
          <p14:tracePt t="22337" x="2668588" y="6589713"/>
          <p14:tracePt t="22353" x="2757488" y="6421438"/>
          <p14:tracePt t="22367" x="2776538" y="6340475"/>
          <p14:tracePt t="22386" x="2776538" y="6278563"/>
          <p14:tracePt t="22403" x="2797175" y="6183313"/>
          <p14:tracePt t="22417" x="2784475" y="6137275"/>
          <p14:tracePt t="22436" x="2757488" y="6089650"/>
          <p14:tracePt t="22453" x="2695575" y="5994400"/>
          <p14:tracePt t="22467" x="2674938" y="5980113"/>
          <p14:tracePt t="22486" x="2662238" y="5953125"/>
          <p14:tracePt t="22500" x="2635250" y="5940425"/>
          <p14:tracePt t="22517" x="2573338" y="5907088"/>
          <p14:tracePt t="22537" x="2546350" y="5892800"/>
          <p14:tracePt t="22553" x="2513013" y="5878513"/>
          <p14:tracePt t="22567" x="2498725" y="5878513"/>
          <p14:tracePt t="22586" x="2486025" y="5878513"/>
          <p14:tracePt t="22603" x="2459038" y="5878513"/>
          <p14:tracePt t="22617" x="2444750" y="5878513"/>
          <p14:tracePt t="22636" x="2432050" y="5878513"/>
          <p14:tracePt t="22650" x="2417763" y="5878513"/>
          <p14:tracePt t="22669" x="2405063" y="5878513"/>
          <p14:tracePt t="22717" x="2397125" y="5878513"/>
          <p14:tracePt t="25268" x="2384425" y="5878513"/>
          <p14:tracePt t="25507" x="2370138" y="5878513"/>
          <p14:tracePt t="25520" x="2357438" y="5878513"/>
          <p14:tracePt t="25533" x="2336800" y="5878513"/>
          <p14:tracePt t="25548" x="2322513" y="5878513"/>
          <p14:tracePt t="25565" x="2295525" y="5878513"/>
          <p14:tracePt t="25581" x="2262188" y="5878513"/>
          <p14:tracePt t="25597" x="2249488" y="5878513"/>
          <p14:tracePt t="25617" x="2235200" y="5878513"/>
          <p14:tracePt t="25633" x="2214563" y="5878513"/>
          <p14:tracePt t="25647" x="2201863" y="5878513"/>
          <p14:tracePt t="25683" x="2187575" y="5899150"/>
          <p14:tracePt t="25697" x="2174875" y="5899150"/>
          <p14:tracePt t="25714" x="2160588" y="5913438"/>
          <p14:tracePt t="25731" x="2147888" y="5926138"/>
          <p14:tracePt t="25747" x="2147888" y="5940425"/>
          <p14:tracePt t="25783" x="2133600" y="5940425"/>
          <p14:tracePt t="25996" x="2133600" y="5953125"/>
          <p14:tracePt t="26035" x="2133600" y="5973763"/>
          <p14:tracePt t="26047" x="2139950" y="5988050"/>
          <p14:tracePt t="26059" x="2154238" y="6008688"/>
          <p14:tracePt t="26071" x="2166938" y="6035675"/>
          <p14:tracePt t="26084" x="2187575" y="6054725"/>
          <p14:tracePt t="26097" x="2187575" y="6069013"/>
          <p14:tracePt t="26113" x="2201863" y="6081713"/>
          <p14:tracePt t="26130" x="2201863" y="6096000"/>
          <p14:tracePt t="26147" x="2201863" y="6110288"/>
          <p14:tracePt t="26166" x="2201863" y="6122988"/>
          <p14:tracePt t="26185" x="2201863" y="6137275"/>
          <p14:tracePt t="26235" x="2201863" y="6129338"/>
          <p14:tracePt t="26247" x="2193925" y="6116638"/>
          <p14:tracePt t="26260" x="2193925" y="6102350"/>
          <p14:tracePt t="26273" x="2181225" y="6102350"/>
          <p14:tracePt t="26285" x="2181225" y="6089650"/>
          <p14:tracePt t="26299" x="2166938" y="6089650"/>
          <p14:tracePt t="26316" x="2166938" y="6075363"/>
          <p14:tracePt t="26333" x="2154238" y="6075363"/>
          <p14:tracePt t="26360" x="2154238" y="6081713"/>
          <p14:tracePt t="26373" x="2154238" y="6102350"/>
          <p14:tracePt t="26386" x="2154238" y="6143625"/>
          <p14:tracePt t="26398" x="2154238" y="6183313"/>
          <p14:tracePt t="26416" x="2154238" y="6230938"/>
          <p14:tracePt t="26433" x="2154238" y="6251575"/>
          <p14:tracePt t="26447" x="2154238" y="6284913"/>
          <p14:tracePt t="26466" x="2154238" y="6299200"/>
          <p14:tracePt t="26480" x="2154238" y="6313488"/>
          <p14:tracePt t="26513" x="2154238" y="6326188"/>
          <p14:tracePt t="26574" x="2160588" y="6326188"/>
          <p14:tracePt t="26816" x="2160588" y="6319838"/>
          <p14:tracePt t="26827" x="2160588" y="6305550"/>
          <p14:tracePt t="26837" x="2154238" y="6292850"/>
          <p14:tracePt t="26850" x="2106613" y="6265863"/>
          <p14:tracePt t="26864" x="2058988" y="6238875"/>
          <p14:tracePt t="26879" x="1998663" y="6218238"/>
          <p14:tracePt t="26896" x="1978025" y="6191250"/>
          <p14:tracePt t="26913" x="1944688" y="6191250"/>
          <p14:tracePt t="26932" x="1930400" y="6191250"/>
          <p14:tracePt t="26946" x="1916113" y="6191250"/>
          <p14:tracePt t="26963" x="1916113" y="6278563"/>
          <p14:tracePt t="26982" x="1936750" y="6340475"/>
          <p14:tracePt t="26996" x="1957388" y="6386513"/>
          <p14:tracePt t="27013" x="1971675" y="6407150"/>
          <p14:tracePt t="27032" x="1971675" y="6421438"/>
          <p14:tracePt t="27046" x="1971675" y="6434138"/>
          <p14:tracePt t="27089" x="1971675" y="6448425"/>
          <p14:tracePt t="27178" x="1984375" y="6448425"/>
          <p14:tracePt t="27203" x="1998663" y="6448425"/>
          <p14:tracePt t="27441" x="1998663" y="6415088"/>
          <p14:tracePt t="27453" x="1998663" y="6373813"/>
          <p14:tracePt t="27465" x="1984375" y="6272213"/>
          <p14:tracePt t="27478" x="1963738" y="6191250"/>
          <p14:tracePt t="27498" x="1944688" y="6143625"/>
          <p14:tracePt t="27515" x="1916113" y="6110288"/>
          <p14:tracePt t="27531" x="1916113" y="6096000"/>
          <p14:tracePt t="27565" x="1897063" y="6149975"/>
          <p14:tracePt t="27578" x="1897063" y="6230938"/>
          <p14:tracePt t="27598" x="1897063" y="6284913"/>
          <p14:tracePt t="27615" x="1909763" y="6346825"/>
          <p14:tracePt t="27628" x="1909763" y="6359525"/>
          <p14:tracePt t="27648" x="1924050" y="6373813"/>
          <p14:tracePt t="27665" x="1924050" y="6386513"/>
          <p14:tracePt t="27698" x="1936750" y="6400800"/>
          <p14:tracePt t="27729" x="1936750" y="6415088"/>
          <p14:tracePt t="27742" x="1951038" y="6415088"/>
          <p14:tracePt t="27955" x="1963738" y="6442075"/>
          <p14:tracePt t="27968" x="2011363" y="6461125"/>
          <p14:tracePt t="27980" x="2139950" y="6535738"/>
          <p14:tracePt t="27993" x="2303463" y="6645275"/>
          <p14:tracePt t="28006" x="2459038" y="6726238"/>
          <p14:tracePt t="28018" x="2614613" y="6800850"/>
          <p14:tracePt t="28031" x="2743200" y="6861175"/>
          <p14:tracePt t="28045" x="2824163" y="6888163"/>
          <p14:tracePt t="28062" x="2913063" y="6923088"/>
          <p14:tracePt t="28078" x="2973388" y="6956425"/>
          <p14:tracePt t="28097" x="3062288" y="6969125"/>
          <p14:tracePt t="28114" x="3081338" y="6989763"/>
          <p14:tracePt t="28128" x="3095625" y="6989763"/>
          <p14:tracePt t="28145" x="3122613" y="6989763"/>
          <p14:tracePt t="28165" x="3143250" y="6989763"/>
          <p14:tracePt t="28178" x="3182938" y="6989763"/>
          <p14:tracePt t="28197" x="3332163" y="6989763"/>
          <p14:tracePt t="28212" x="3413125" y="6989763"/>
          <p14:tracePt t="28228" x="3535363" y="6989763"/>
          <p14:tracePt t="28245" x="3819525" y="6989763"/>
          <p14:tracePt t="28264" x="3989388" y="6989763"/>
          <p14:tracePt t="28278" x="4321175" y="6989763"/>
          <p14:tracePt t="28295" x="5160963" y="6935788"/>
          <p14:tracePt t="28316" x="5621338" y="6840538"/>
          <p14:tracePt t="28319" x="6164263" y="6738938"/>
          <p14:tracePt t="28332" x="6516688" y="6651625"/>
          <p14:tracePt t="28347" x="6875463" y="6562725"/>
          <p14:tracePt t="28365" x="7058025" y="6523038"/>
          <p14:tracePt t="28380" x="7199313" y="6488113"/>
          <p14:tracePt t="28397" x="7254875" y="6469063"/>
          <p14:tracePt t="28546" x="7267575" y="6469063"/>
          <p14:tracePt t="28558" x="7288213" y="6469063"/>
          <p14:tracePt t="28571" x="7300913" y="6469063"/>
          <p14:tracePt t="28584" x="7356475" y="6469063"/>
          <p14:tracePt t="28597" x="7532688" y="6496050"/>
          <p14:tracePt t="28613" x="7891463" y="6496050"/>
          <p14:tracePt t="28631" x="8074025" y="6523038"/>
          <p14:tracePt t="28647" x="8439150" y="6461125"/>
          <p14:tracePt t="28664" x="8683625" y="6313488"/>
          <p14:tracePt t="28680" x="8934450" y="6129338"/>
          <p14:tracePt t="28697" x="9455150" y="5791200"/>
          <p14:tracePt t="28716" x="9631363" y="5662613"/>
          <p14:tracePt t="28733" x="9971088" y="5480050"/>
          <p14:tracePt t="28747" x="10118725" y="5405438"/>
          <p14:tracePt t="28764" x="10240963" y="5370513"/>
          <p14:tracePt t="28780" x="10329863" y="5343525"/>
          <p14:tracePt t="28797" x="10599738" y="5222875"/>
          <p14:tracePt t="28814" x="10796588" y="5154613"/>
          <p14:tracePt t="28827" x="10931525" y="5121275"/>
          <p14:tracePt t="28846" x="11122025" y="5053013"/>
          <p14:tracePt t="28864" x="11176000" y="5038725"/>
          <p14:tracePt t="28878" x="11202988" y="4992688"/>
          <p14:tracePt t="28897" x="11256963" y="4856163"/>
          <p14:tracePt t="28913" x="11256963" y="4760913"/>
          <p14:tracePt t="28927" x="11256963" y="4640263"/>
          <p14:tracePt t="28947" x="11074400" y="4362450"/>
          <p14:tracePt t="28963" x="10783888" y="4225925"/>
          <p14:tracePt t="28980" x="10396538" y="4138613"/>
          <p14:tracePt t="28997" x="9415463" y="4043363"/>
          <p14:tracePt t="29015" x="8886825" y="4003675"/>
          <p14:tracePt t="29032" x="8447088" y="4003675"/>
          <p14:tracePt t="29047" x="7870825" y="3935413"/>
          <p14:tracePt t="29064" x="7769225" y="3914775"/>
          <p14:tracePt t="29080" x="7688263" y="3894138"/>
          <p14:tracePt t="29097" x="7620000" y="3881438"/>
          <p14:tracePt t="29113" x="7599363" y="3867150"/>
          <p14:tracePt t="29147" x="7586663" y="3854450"/>
          <p14:tracePt t="29163" x="7572375" y="3833813"/>
          <p14:tracePt t="29199" x="7572375" y="3819525"/>
          <p14:tracePt t="29212" x="7572375" y="3813175"/>
          <p14:tracePt t="29224" x="7578725" y="3813175"/>
          <p14:tracePt t="29236" x="7578725" y="3800475"/>
          <p14:tracePt t="29249" x="7593013" y="3800475"/>
          <p14:tracePt t="29263" x="7593013" y="3786188"/>
          <p14:tracePt t="29280" x="7586663" y="3786188"/>
          <p14:tracePt t="29297" x="7539038" y="3765550"/>
          <p14:tracePt t="29314" x="7254875" y="3765550"/>
          <p14:tracePt t="29329" x="7085013" y="3765550"/>
          <p14:tracePt t="29346" x="6962775" y="3786188"/>
          <p14:tracePt t="29363" x="6821488" y="3833813"/>
          <p14:tracePt t="29379" x="6773863" y="3860800"/>
          <p14:tracePt t="29396" x="6746875" y="3887788"/>
          <p14:tracePt t="29413" x="6719888" y="3976688"/>
          <p14:tracePt t="29429" x="6719888" y="4016375"/>
          <p14:tracePt t="29446" x="6732588" y="4064000"/>
          <p14:tracePt t="29463" x="6840538" y="4132263"/>
          <p14:tracePt t="29479" x="6935788" y="4165600"/>
          <p14:tracePt t="29496" x="7031038" y="4165600"/>
          <p14:tracePt t="29513" x="7281863" y="4090988"/>
          <p14:tracePt t="29527" x="7410450" y="4037013"/>
          <p14:tracePt t="29546" x="7512050" y="3968750"/>
          <p14:tracePt t="29563" x="7646988" y="3854450"/>
          <p14:tracePt t="29577" x="7673975" y="3806825"/>
          <p14:tracePt t="29596" x="7700963" y="3759200"/>
          <p14:tracePt t="29613" x="7700963" y="3671888"/>
          <p14:tracePt t="29627" x="7661275" y="3643313"/>
          <p14:tracePt t="29646" x="7578725" y="3609975"/>
          <p14:tracePt t="29663" x="7321550" y="3609975"/>
          <p14:tracePt t="29676" x="7219950" y="3663950"/>
          <p14:tracePt t="29693" x="7118350" y="3732213"/>
          <p14:tracePt t="29713" x="6977063" y="3941763"/>
          <p14:tracePt t="29727" x="6942138" y="4043363"/>
          <p14:tracePt t="29746" x="6923088" y="4124325"/>
          <p14:tracePt t="29763" x="6923088" y="4240213"/>
          <p14:tracePt t="29776" x="6942138" y="4287838"/>
          <p14:tracePt t="29796" x="7004050" y="4335463"/>
          <p14:tracePt t="29801" x="7091363" y="4389438"/>
          <p14:tracePt t="29813" x="7213600" y="4422775"/>
          <p14:tracePt t="29826" x="7294563" y="4422775"/>
          <p14:tracePt t="29846" x="7356475" y="4443413"/>
          <p14:tracePt t="29863" x="7402513" y="4443413"/>
          <p14:tracePt t="29876" x="7423150" y="4443413"/>
          <p14:tracePt t="29912" x="7437438" y="4443413"/>
          <p14:tracePt t="29929" x="7450138" y="4443413"/>
        </p14:tracePtLst>
      </p14:laserTrace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review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r-FR" sz="3600" dirty="0" smtClean="0">
                <a:cs typeface="Times New Roman" panose="02020603050405020304" pitchFamily="18" charset="0"/>
              </a:rPr>
              <a:t>Introduction – </a:t>
            </a:r>
            <a:r>
              <a:rPr lang="fr-FR" sz="3600" dirty="0" err="1" smtClean="0">
                <a:cs typeface="Times New Roman" panose="02020603050405020304" pitchFamily="18" charset="0"/>
              </a:rPr>
              <a:t>Context</a:t>
            </a:r>
            <a:endParaRPr sz="3600" dirty="0"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au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89985752"/>
                  </p:ext>
                </p:extLst>
              </p:nvPr>
            </p:nvGraphicFramePr>
            <p:xfrm>
              <a:off x="1071681" y="1494522"/>
              <a:ext cx="10861437" cy="6150858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348795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48795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88552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7144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400"/>
                            </a:lnSpc>
                            <a:spcAft>
                              <a:spcPts val="0"/>
                            </a:spcAft>
                          </a:pPr>
                          <a:endParaRPr lang="en-US" sz="2000" dirty="0" smtClean="0">
                            <a:effectLst/>
                          </a:endParaRPr>
                        </a:p>
                        <a:p>
                          <a:pPr algn="ctr">
                            <a:lnSpc>
                              <a:spcPts val="14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 smtClean="0">
                              <a:effectLst/>
                            </a:rPr>
                            <a:t>Parameters</a:t>
                          </a:r>
                          <a:endParaRPr lang="en-US" sz="20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400"/>
                            </a:lnSpc>
                            <a:spcAft>
                              <a:spcPts val="0"/>
                            </a:spcAft>
                          </a:pPr>
                          <a:endParaRPr lang="en-US" sz="2000" dirty="0" smtClean="0">
                            <a:effectLst/>
                          </a:endParaRPr>
                        </a:p>
                        <a:p>
                          <a:pPr algn="ctr">
                            <a:lnSpc>
                              <a:spcPts val="14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 smtClean="0">
                              <a:effectLst/>
                            </a:rPr>
                            <a:t>ITER</a:t>
                          </a:r>
                          <a:endParaRPr lang="en-US" sz="20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400"/>
                            </a:lnSpc>
                            <a:spcAft>
                              <a:spcPts val="0"/>
                            </a:spcAft>
                          </a:pPr>
                          <a:endParaRPr lang="en-US" sz="2000" dirty="0" smtClean="0">
                            <a:effectLst/>
                          </a:endParaRPr>
                        </a:p>
                        <a:p>
                          <a:pPr algn="ctr">
                            <a:lnSpc>
                              <a:spcPts val="14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 smtClean="0">
                              <a:effectLst/>
                            </a:rPr>
                            <a:t>DEMO </a:t>
                          </a:r>
                          <a:endParaRPr lang="en-US" sz="20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7144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4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Plasma major radius (m)</a:t>
                          </a:r>
                          <a:endParaRPr lang="en-US" sz="20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400"/>
                            </a:lnSpc>
                            <a:spcAft>
                              <a:spcPts val="0"/>
                            </a:spcAft>
                          </a:pPr>
                          <a:endParaRPr lang="en-US" sz="2000" dirty="0" smtClean="0">
                            <a:effectLst/>
                          </a:endParaRPr>
                        </a:p>
                        <a:p>
                          <a:pPr algn="ctr">
                            <a:lnSpc>
                              <a:spcPts val="14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 smtClean="0">
                              <a:effectLst/>
                            </a:rPr>
                            <a:t>6.2</a:t>
                          </a:r>
                          <a:endParaRPr lang="en-US" sz="20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400"/>
                            </a:lnSpc>
                            <a:spcAft>
                              <a:spcPts val="0"/>
                            </a:spcAft>
                          </a:pPr>
                          <a:endParaRPr lang="en-US" sz="2000" dirty="0" smtClean="0">
                            <a:effectLst/>
                          </a:endParaRPr>
                        </a:p>
                        <a:p>
                          <a:pPr algn="ctr">
                            <a:lnSpc>
                              <a:spcPts val="14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 smtClean="0">
                              <a:effectLst/>
                            </a:rPr>
                            <a:t>9.1</a:t>
                          </a:r>
                          <a:endParaRPr lang="en-US" sz="20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7144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4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Plasma current I</a:t>
                          </a:r>
                          <a:r>
                            <a:rPr lang="en-US" sz="2000" baseline="-25000">
                              <a:effectLst/>
                            </a:rPr>
                            <a:t>p</a:t>
                          </a:r>
                          <a:r>
                            <a:rPr lang="en-US" sz="2000">
                              <a:effectLst/>
                            </a:rPr>
                            <a:t> (MA)</a:t>
                          </a:r>
                          <a:endParaRPr lang="en-US" sz="200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400"/>
                            </a:lnSpc>
                            <a:spcAft>
                              <a:spcPts val="0"/>
                            </a:spcAft>
                          </a:pPr>
                          <a:endParaRPr lang="en-US" sz="2000" dirty="0" smtClean="0">
                            <a:effectLst/>
                          </a:endParaRPr>
                        </a:p>
                        <a:p>
                          <a:pPr algn="ctr">
                            <a:lnSpc>
                              <a:spcPts val="14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 smtClean="0">
                              <a:effectLst/>
                            </a:rPr>
                            <a:t>15</a:t>
                          </a:r>
                          <a:endParaRPr lang="en-US" sz="20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400"/>
                            </a:lnSpc>
                            <a:spcAft>
                              <a:spcPts val="0"/>
                            </a:spcAft>
                          </a:pPr>
                          <a:endParaRPr lang="en-US" sz="2000" dirty="0" smtClean="0">
                            <a:effectLst/>
                          </a:endParaRPr>
                        </a:p>
                        <a:p>
                          <a:pPr algn="ctr">
                            <a:lnSpc>
                              <a:spcPts val="14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 smtClean="0">
                              <a:effectLst/>
                            </a:rPr>
                            <a:t>20</a:t>
                          </a:r>
                          <a:endParaRPr lang="en-US" sz="20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7169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4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Plasma volume (m</a:t>
                          </a:r>
                          <a:r>
                            <a:rPr lang="en-US" sz="1800" baseline="30000" dirty="0">
                              <a:effectLst/>
                            </a:rPr>
                            <a:t>3</a:t>
                          </a:r>
                          <a:r>
                            <a:rPr lang="en-US" sz="1800" dirty="0">
                              <a:effectLst/>
                            </a:rPr>
                            <a:t>)</a:t>
                          </a:r>
                          <a:endParaRPr lang="en-US" sz="18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400"/>
                            </a:lnSpc>
                            <a:spcAft>
                              <a:spcPts val="0"/>
                            </a:spcAft>
                          </a:pPr>
                          <a:endParaRPr lang="en-US" sz="1800" dirty="0" smtClean="0">
                            <a:effectLst/>
                          </a:endParaRPr>
                        </a:p>
                        <a:p>
                          <a:pPr algn="ctr">
                            <a:lnSpc>
                              <a:spcPts val="14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830</a:t>
                          </a:r>
                          <a:endParaRPr lang="en-US" sz="18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400"/>
                            </a:lnSpc>
                            <a:spcAft>
                              <a:spcPts val="0"/>
                            </a:spcAft>
                          </a:pPr>
                          <a:endParaRPr lang="en-US" sz="1800" dirty="0" smtClean="0">
                            <a:effectLst/>
                          </a:endParaRPr>
                        </a:p>
                        <a:p>
                          <a:pPr algn="ctr">
                            <a:lnSpc>
                              <a:spcPts val="14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2500</a:t>
                          </a:r>
                          <a:endParaRPr lang="en-US" sz="18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7144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4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Toroidal field BT (T)</a:t>
                          </a:r>
                          <a:endParaRPr lang="en-US" sz="180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400"/>
                            </a:lnSpc>
                            <a:spcAft>
                              <a:spcPts val="0"/>
                            </a:spcAft>
                          </a:pPr>
                          <a:endParaRPr lang="en-US" sz="1800" dirty="0" smtClean="0">
                            <a:effectLst/>
                          </a:endParaRPr>
                        </a:p>
                        <a:p>
                          <a:pPr algn="ctr">
                            <a:lnSpc>
                              <a:spcPts val="14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5.3</a:t>
                          </a:r>
                          <a:endParaRPr lang="en-US" sz="18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400"/>
                            </a:lnSpc>
                            <a:spcAft>
                              <a:spcPts val="0"/>
                            </a:spcAft>
                          </a:pPr>
                          <a:endParaRPr lang="en-US" sz="1800" dirty="0" smtClean="0">
                            <a:effectLst/>
                          </a:endParaRPr>
                        </a:p>
                        <a:p>
                          <a:pPr algn="ctr">
                            <a:lnSpc>
                              <a:spcPts val="14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5.7</a:t>
                          </a:r>
                          <a:endParaRPr lang="en-US" sz="18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7144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4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Pulse length </a:t>
                          </a:r>
                          <a:endParaRPr lang="en-US" sz="180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400"/>
                            </a:lnSpc>
                            <a:spcAft>
                              <a:spcPts val="0"/>
                            </a:spcAft>
                          </a:pPr>
                          <a:endParaRPr lang="en-US" sz="1800" dirty="0" smtClean="0">
                            <a:effectLst/>
                          </a:endParaRPr>
                        </a:p>
                        <a:p>
                          <a:pPr algn="ctr">
                            <a:lnSpc>
                              <a:spcPts val="14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400 </a:t>
                          </a:r>
                          <a:r>
                            <a:rPr lang="en-US" sz="1800" dirty="0">
                              <a:effectLst/>
                            </a:rPr>
                            <a:t>s</a:t>
                          </a:r>
                          <a:endParaRPr lang="en-US" sz="18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400"/>
                            </a:lnSpc>
                            <a:spcAft>
                              <a:spcPts val="0"/>
                            </a:spcAft>
                          </a:pPr>
                          <a:endParaRPr lang="en-US" sz="1800" dirty="0" smtClean="0">
                            <a:effectLst/>
                          </a:endParaRPr>
                        </a:p>
                        <a:p>
                          <a:pPr algn="ctr">
                            <a:lnSpc>
                              <a:spcPts val="14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&gt;</a:t>
                          </a:r>
                          <a:r>
                            <a:rPr lang="en-US" sz="1800" dirty="0">
                              <a:effectLst/>
                            </a:rPr>
                            <a:t>2 h</a:t>
                          </a:r>
                          <a:endParaRPr lang="en-US" sz="18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49371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400"/>
                            </a:lnSpc>
                            <a:spcAft>
                              <a:spcPts val="0"/>
                            </a:spcAft>
                          </a:pPr>
                          <a:endParaRPr lang="en-US" sz="1800" dirty="0" smtClean="0">
                            <a:effectLst/>
                          </a:endParaRPr>
                        </a:p>
                        <a:p>
                          <a:pPr algn="ctr">
                            <a:lnSpc>
                              <a:spcPts val="14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Magnet </a:t>
                          </a:r>
                          <a:r>
                            <a:rPr lang="en-US" sz="1800" dirty="0">
                              <a:effectLst/>
                            </a:rPr>
                            <a:t>system total weight (ton)</a:t>
                          </a:r>
                          <a:endParaRPr lang="en-US" sz="18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400"/>
                            </a:lnSpc>
                            <a:spcAft>
                              <a:spcPts val="0"/>
                            </a:spcAft>
                          </a:pPr>
                          <a:endParaRPr lang="en-US" sz="1800" dirty="0" smtClean="0">
                            <a:effectLst/>
                          </a:endParaRPr>
                        </a:p>
                        <a:p>
                          <a:pPr algn="ctr">
                            <a:lnSpc>
                              <a:spcPts val="14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10135</a:t>
                          </a:r>
                          <a:endParaRPr lang="en-US" sz="18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400"/>
                            </a:lnSpc>
                            <a:spcAft>
                              <a:spcPts val="0"/>
                            </a:spcAft>
                          </a:pPr>
                          <a:endParaRPr lang="en-US" sz="1800" dirty="0" smtClean="0">
                            <a:effectLst/>
                          </a:endParaRPr>
                        </a:p>
                        <a:p>
                          <a:pPr algn="ctr">
                            <a:lnSpc>
                              <a:spcPts val="14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17000</a:t>
                          </a:r>
                          <a:endParaRPr lang="en-US" sz="18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83275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400"/>
                            </a:lnSpc>
                            <a:spcAft>
                              <a:spcPts val="0"/>
                            </a:spcAft>
                          </a:pPr>
                          <a:endParaRPr lang="en-US" sz="1800" dirty="0" smtClean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ts val="14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Equivalent refrigeration power</a:t>
                          </a:r>
                        </a:p>
                        <a:p>
                          <a:pPr algn="ctr">
                            <a:lnSpc>
                              <a:spcPts val="14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aseline="0" dirty="0" smtClean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</a:p>
                        <a:p>
                          <a:pPr algn="ctr">
                            <a:lnSpc>
                              <a:spcPts val="14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aseline="0" dirty="0" smtClean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at 4,5 K</a:t>
                          </a:r>
                          <a:endParaRPr lang="en-US" sz="18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400"/>
                            </a:lnSpc>
                            <a:spcAft>
                              <a:spcPts val="0"/>
                            </a:spcAft>
                          </a:pPr>
                          <a:endParaRPr lang="en-US" sz="1800" dirty="0" smtClean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ts val="14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3*25 kW</a:t>
                          </a:r>
                        </a:p>
                        <a:p>
                          <a:pPr algn="ctr">
                            <a:lnSpc>
                              <a:spcPts val="1400"/>
                            </a:lnSpc>
                            <a:spcAft>
                              <a:spcPts val="0"/>
                            </a:spcAft>
                          </a:pPr>
                          <a:endParaRPr lang="en-US" sz="1800" dirty="0" smtClean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ts val="14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(40-110 kW)</a:t>
                          </a:r>
                          <a:endParaRPr lang="en-US" sz="18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ts val="1400"/>
                            </a:lnSpc>
                            <a:spcAft>
                              <a:spcPts val="0"/>
                            </a:spcAft>
                          </a:pPr>
                          <a:endParaRPr lang="en-US" sz="1800" dirty="0" smtClean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ts val="14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1" dirty="0" smtClean="0">
                              <a:solidFill>
                                <a:srgbClr val="FF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To be optimized</a:t>
                          </a:r>
                        </a:p>
                        <a:p>
                          <a:pPr algn="ctr">
                            <a:lnSpc>
                              <a:spcPts val="1400"/>
                            </a:lnSpc>
                            <a:spcAft>
                              <a:spcPts val="0"/>
                            </a:spcAft>
                          </a:pPr>
                          <a:endParaRPr lang="en-US" sz="1800" b="1" dirty="0" smtClean="0">
                            <a:solidFill>
                              <a:srgbClr val="FF0000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ts val="14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1" dirty="0" smtClean="0">
                              <a:solidFill>
                                <a:srgbClr val="FF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at</a:t>
                          </a:r>
                          <a:r>
                            <a:rPr lang="en-US" sz="1800" b="1" baseline="0" dirty="0" smtClean="0">
                              <a:solidFill>
                                <a:srgbClr val="FF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the conceptual design phase</a:t>
                          </a:r>
                        </a:p>
                        <a:p>
                          <a:pPr algn="ctr">
                            <a:lnSpc>
                              <a:spcPts val="14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1" baseline="0" dirty="0" smtClean="0">
                              <a:solidFill>
                                <a:srgbClr val="FF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en-US" sz="1800" b="1" dirty="0">
                            <a:solidFill>
                              <a:srgbClr val="FF0000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188577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4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err="1" smtClean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Cryo</a:t>
                          </a:r>
                          <a:r>
                            <a:rPr lang="en-US" sz="1800" dirty="0" smtClean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-distribution</a:t>
                          </a:r>
                          <a:endParaRPr lang="en-US" sz="18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400"/>
                            </a:lnSpc>
                            <a:spcAft>
                              <a:spcPts val="0"/>
                            </a:spcAft>
                          </a:pPr>
                          <a:endParaRPr lang="en-US" sz="1800" dirty="0" smtClean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ts val="14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 loops (2000-2700 g/s)</a:t>
                          </a:r>
                        </a:p>
                        <a:p>
                          <a:pPr algn="ctr">
                            <a:lnSpc>
                              <a:spcPts val="1400"/>
                            </a:lnSpc>
                            <a:spcAft>
                              <a:spcPts val="0"/>
                            </a:spcAft>
                          </a:pPr>
                          <a:endParaRPr lang="en-US" sz="1800" dirty="0" smtClean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ts val="14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Tin=4,5 K</a:t>
                          </a:r>
                        </a:p>
                        <a:p>
                          <a:pPr algn="ctr">
                            <a:lnSpc>
                              <a:spcPts val="1400"/>
                            </a:lnSpc>
                            <a:spcAft>
                              <a:spcPts val="0"/>
                            </a:spcAft>
                          </a:pPr>
                          <a:endParaRPr lang="en-US" sz="1800" dirty="0" smtClean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ts val="14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GB" sz="1800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fr-FR" sz="18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oMath>
                          </a14:m>
                          <a:r>
                            <a:rPr lang="en-US" sz="1800" dirty="0" smtClean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=[0,5-1,1] bar</a:t>
                          </a:r>
                        </a:p>
                        <a:p>
                          <a:pPr algn="ctr">
                            <a:lnSpc>
                              <a:spcPts val="1400"/>
                            </a:lnSpc>
                            <a:spcAft>
                              <a:spcPts val="0"/>
                            </a:spcAft>
                          </a:pPr>
                          <a:endParaRPr lang="en-US" sz="1800" dirty="0" smtClean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ts val="14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err="1" smtClean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Cryomachines</a:t>
                          </a:r>
                          <a:r>
                            <a:rPr lang="en-US" sz="1800" dirty="0" smtClean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10 kW </a:t>
                          </a:r>
                        </a:p>
                        <a:p>
                          <a:pPr algn="ctr">
                            <a:lnSpc>
                              <a:spcPts val="1400"/>
                            </a:lnSpc>
                            <a:spcAft>
                              <a:spcPts val="0"/>
                            </a:spcAft>
                          </a:pPr>
                          <a:endParaRPr lang="en-US" sz="1800" dirty="0" smtClean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ts val="14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(30% refrigeration</a:t>
                          </a:r>
                          <a:r>
                            <a:rPr lang="en-US" sz="1800" baseline="0" dirty="0" smtClean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loads</a:t>
                          </a:r>
                          <a:r>
                            <a:rPr lang="en-US" sz="1800" dirty="0" smtClean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</a:p>
                        <a:p>
                          <a:pPr algn="ctr">
                            <a:lnSpc>
                              <a:spcPts val="1400"/>
                            </a:lnSpc>
                            <a:spcAft>
                              <a:spcPts val="0"/>
                            </a:spcAft>
                          </a:pPr>
                          <a:endParaRPr lang="en-US" sz="18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vMerge="1">
                      <a:txBody>
                        <a:bodyPr/>
                        <a:lstStyle/>
                        <a:p>
                          <a:pPr algn="ctr">
                            <a:lnSpc>
                              <a:spcPts val="1400"/>
                            </a:lnSpc>
                            <a:spcAft>
                              <a:spcPts val="0"/>
                            </a:spcAft>
                          </a:pPr>
                          <a:endParaRPr lang="en-US" sz="14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au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89985752"/>
                  </p:ext>
                </p:extLst>
              </p:nvPr>
            </p:nvGraphicFramePr>
            <p:xfrm>
              <a:off x="1071681" y="1494522"/>
              <a:ext cx="10861437" cy="6150858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348795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48795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88552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7144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400"/>
                            </a:lnSpc>
                            <a:spcAft>
                              <a:spcPts val="0"/>
                            </a:spcAft>
                          </a:pPr>
                          <a:endParaRPr lang="en-US" sz="2000" dirty="0" smtClean="0">
                            <a:effectLst/>
                          </a:endParaRPr>
                        </a:p>
                        <a:p>
                          <a:pPr algn="ctr">
                            <a:lnSpc>
                              <a:spcPts val="14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 smtClean="0">
                              <a:effectLst/>
                            </a:rPr>
                            <a:t>Parameters</a:t>
                          </a:r>
                          <a:endParaRPr lang="en-US" sz="20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400"/>
                            </a:lnSpc>
                            <a:spcAft>
                              <a:spcPts val="0"/>
                            </a:spcAft>
                          </a:pPr>
                          <a:endParaRPr lang="en-US" sz="2000" dirty="0" smtClean="0">
                            <a:effectLst/>
                          </a:endParaRPr>
                        </a:p>
                        <a:p>
                          <a:pPr algn="ctr">
                            <a:lnSpc>
                              <a:spcPts val="14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 smtClean="0">
                              <a:effectLst/>
                            </a:rPr>
                            <a:t>ITER</a:t>
                          </a:r>
                          <a:endParaRPr lang="en-US" sz="20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400"/>
                            </a:lnSpc>
                            <a:spcAft>
                              <a:spcPts val="0"/>
                            </a:spcAft>
                          </a:pPr>
                          <a:endParaRPr lang="en-US" sz="2000" dirty="0" smtClean="0">
                            <a:effectLst/>
                          </a:endParaRPr>
                        </a:p>
                        <a:p>
                          <a:pPr algn="ctr">
                            <a:lnSpc>
                              <a:spcPts val="14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 smtClean="0">
                              <a:effectLst/>
                            </a:rPr>
                            <a:t>DEMO </a:t>
                          </a:r>
                          <a:endParaRPr lang="en-US" sz="20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7144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4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Plasma major radius (m)</a:t>
                          </a:r>
                          <a:endParaRPr lang="en-US" sz="20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400"/>
                            </a:lnSpc>
                            <a:spcAft>
                              <a:spcPts val="0"/>
                            </a:spcAft>
                          </a:pPr>
                          <a:endParaRPr lang="en-US" sz="2000" dirty="0" smtClean="0">
                            <a:effectLst/>
                          </a:endParaRPr>
                        </a:p>
                        <a:p>
                          <a:pPr algn="ctr">
                            <a:lnSpc>
                              <a:spcPts val="14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 smtClean="0">
                              <a:effectLst/>
                            </a:rPr>
                            <a:t>6.2</a:t>
                          </a:r>
                          <a:endParaRPr lang="en-US" sz="20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400"/>
                            </a:lnSpc>
                            <a:spcAft>
                              <a:spcPts val="0"/>
                            </a:spcAft>
                          </a:pPr>
                          <a:endParaRPr lang="en-US" sz="2000" dirty="0" smtClean="0">
                            <a:effectLst/>
                          </a:endParaRPr>
                        </a:p>
                        <a:p>
                          <a:pPr algn="ctr">
                            <a:lnSpc>
                              <a:spcPts val="14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 smtClean="0">
                              <a:effectLst/>
                            </a:rPr>
                            <a:t>9.1</a:t>
                          </a:r>
                          <a:endParaRPr lang="en-US" sz="20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7144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4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Plasma current I</a:t>
                          </a:r>
                          <a:r>
                            <a:rPr lang="en-US" sz="2000" baseline="-25000">
                              <a:effectLst/>
                            </a:rPr>
                            <a:t>p</a:t>
                          </a:r>
                          <a:r>
                            <a:rPr lang="en-US" sz="2000">
                              <a:effectLst/>
                            </a:rPr>
                            <a:t> (MA)</a:t>
                          </a:r>
                          <a:endParaRPr lang="en-US" sz="200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400"/>
                            </a:lnSpc>
                            <a:spcAft>
                              <a:spcPts val="0"/>
                            </a:spcAft>
                          </a:pPr>
                          <a:endParaRPr lang="en-US" sz="2000" dirty="0" smtClean="0">
                            <a:effectLst/>
                          </a:endParaRPr>
                        </a:p>
                        <a:p>
                          <a:pPr algn="ctr">
                            <a:lnSpc>
                              <a:spcPts val="14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 smtClean="0">
                              <a:effectLst/>
                            </a:rPr>
                            <a:t>15</a:t>
                          </a:r>
                          <a:endParaRPr lang="en-US" sz="20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400"/>
                            </a:lnSpc>
                            <a:spcAft>
                              <a:spcPts val="0"/>
                            </a:spcAft>
                          </a:pPr>
                          <a:endParaRPr lang="en-US" sz="2000" dirty="0" smtClean="0">
                            <a:effectLst/>
                          </a:endParaRPr>
                        </a:p>
                        <a:p>
                          <a:pPr algn="ctr">
                            <a:lnSpc>
                              <a:spcPts val="14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 smtClean="0">
                              <a:effectLst/>
                            </a:rPr>
                            <a:t>20</a:t>
                          </a:r>
                          <a:endParaRPr lang="en-US" sz="20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7169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4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Plasma volume (m</a:t>
                          </a:r>
                          <a:r>
                            <a:rPr lang="en-US" sz="1800" baseline="30000" dirty="0">
                              <a:effectLst/>
                            </a:rPr>
                            <a:t>3</a:t>
                          </a:r>
                          <a:r>
                            <a:rPr lang="en-US" sz="1800" dirty="0">
                              <a:effectLst/>
                            </a:rPr>
                            <a:t>)</a:t>
                          </a:r>
                          <a:endParaRPr lang="en-US" sz="18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400"/>
                            </a:lnSpc>
                            <a:spcAft>
                              <a:spcPts val="0"/>
                            </a:spcAft>
                          </a:pPr>
                          <a:endParaRPr lang="en-US" sz="1800" dirty="0" smtClean="0">
                            <a:effectLst/>
                          </a:endParaRPr>
                        </a:p>
                        <a:p>
                          <a:pPr algn="ctr">
                            <a:lnSpc>
                              <a:spcPts val="14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830</a:t>
                          </a:r>
                          <a:endParaRPr lang="en-US" sz="18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400"/>
                            </a:lnSpc>
                            <a:spcAft>
                              <a:spcPts val="0"/>
                            </a:spcAft>
                          </a:pPr>
                          <a:endParaRPr lang="en-US" sz="1800" dirty="0" smtClean="0">
                            <a:effectLst/>
                          </a:endParaRPr>
                        </a:p>
                        <a:p>
                          <a:pPr algn="ctr">
                            <a:lnSpc>
                              <a:spcPts val="14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2500</a:t>
                          </a:r>
                          <a:endParaRPr lang="en-US" sz="18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7144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4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Toroidal field BT (T)</a:t>
                          </a:r>
                          <a:endParaRPr lang="en-US" sz="180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400"/>
                            </a:lnSpc>
                            <a:spcAft>
                              <a:spcPts val="0"/>
                            </a:spcAft>
                          </a:pPr>
                          <a:endParaRPr lang="en-US" sz="1800" dirty="0" smtClean="0">
                            <a:effectLst/>
                          </a:endParaRPr>
                        </a:p>
                        <a:p>
                          <a:pPr algn="ctr">
                            <a:lnSpc>
                              <a:spcPts val="14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5.3</a:t>
                          </a:r>
                          <a:endParaRPr lang="en-US" sz="18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400"/>
                            </a:lnSpc>
                            <a:spcAft>
                              <a:spcPts val="0"/>
                            </a:spcAft>
                          </a:pPr>
                          <a:endParaRPr lang="en-US" sz="1800" dirty="0" smtClean="0">
                            <a:effectLst/>
                          </a:endParaRPr>
                        </a:p>
                        <a:p>
                          <a:pPr algn="ctr">
                            <a:lnSpc>
                              <a:spcPts val="14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5.7</a:t>
                          </a:r>
                          <a:endParaRPr lang="en-US" sz="18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7144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4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Pulse length </a:t>
                          </a:r>
                          <a:endParaRPr lang="en-US" sz="180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400"/>
                            </a:lnSpc>
                            <a:spcAft>
                              <a:spcPts val="0"/>
                            </a:spcAft>
                          </a:pPr>
                          <a:endParaRPr lang="en-US" sz="1800" dirty="0" smtClean="0">
                            <a:effectLst/>
                          </a:endParaRPr>
                        </a:p>
                        <a:p>
                          <a:pPr algn="ctr">
                            <a:lnSpc>
                              <a:spcPts val="14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400 </a:t>
                          </a:r>
                          <a:r>
                            <a:rPr lang="en-US" sz="1800" dirty="0">
                              <a:effectLst/>
                            </a:rPr>
                            <a:t>s</a:t>
                          </a:r>
                          <a:endParaRPr lang="en-US" sz="18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400"/>
                            </a:lnSpc>
                            <a:spcAft>
                              <a:spcPts val="0"/>
                            </a:spcAft>
                          </a:pPr>
                          <a:endParaRPr lang="en-US" sz="1800" dirty="0" smtClean="0">
                            <a:effectLst/>
                          </a:endParaRPr>
                        </a:p>
                        <a:p>
                          <a:pPr algn="ctr">
                            <a:lnSpc>
                              <a:spcPts val="14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&gt;</a:t>
                          </a:r>
                          <a:r>
                            <a:rPr lang="en-US" sz="1800" dirty="0">
                              <a:effectLst/>
                            </a:rPr>
                            <a:t>2 h</a:t>
                          </a:r>
                          <a:endParaRPr lang="en-US" sz="18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5334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400"/>
                            </a:lnSpc>
                            <a:spcAft>
                              <a:spcPts val="0"/>
                            </a:spcAft>
                          </a:pPr>
                          <a:endParaRPr lang="en-US" sz="1800" dirty="0" smtClean="0">
                            <a:effectLst/>
                          </a:endParaRPr>
                        </a:p>
                        <a:p>
                          <a:pPr algn="ctr">
                            <a:lnSpc>
                              <a:spcPts val="14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Magnet </a:t>
                          </a:r>
                          <a:r>
                            <a:rPr lang="en-US" sz="1800" dirty="0">
                              <a:effectLst/>
                            </a:rPr>
                            <a:t>system total weight (ton)</a:t>
                          </a:r>
                          <a:endParaRPr lang="en-US" sz="18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400"/>
                            </a:lnSpc>
                            <a:spcAft>
                              <a:spcPts val="0"/>
                            </a:spcAft>
                          </a:pPr>
                          <a:endParaRPr lang="en-US" sz="1800" dirty="0" smtClean="0">
                            <a:effectLst/>
                          </a:endParaRPr>
                        </a:p>
                        <a:p>
                          <a:pPr algn="ctr">
                            <a:lnSpc>
                              <a:spcPts val="14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10135</a:t>
                          </a:r>
                          <a:endParaRPr lang="en-US" sz="18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400"/>
                            </a:lnSpc>
                            <a:spcAft>
                              <a:spcPts val="0"/>
                            </a:spcAft>
                          </a:pPr>
                          <a:endParaRPr lang="en-US" sz="1800" dirty="0" smtClean="0">
                            <a:effectLst/>
                          </a:endParaRPr>
                        </a:p>
                        <a:p>
                          <a:pPr algn="ctr">
                            <a:lnSpc>
                              <a:spcPts val="14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17000</a:t>
                          </a:r>
                          <a:endParaRPr lang="en-US" sz="18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83275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400"/>
                            </a:lnSpc>
                            <a:spcAft>
                              <a:spcPts val="0"/>
                            </a:spcAft>
                          </a:pPr>
                          <a:endParaRPr lang="en-US" sz="1800" dirty="0" smtClean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ts val="14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Equivalent refrigeration power</a:t>
                          </a:r>
                        </a:p>
                        <a:p>
                          <a:pPr algn="ctr">
                            <a:lnSpc>
                              <a:spcPts val="14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aseline="0" dirty="0" smtClean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</a:p>
                        <a:p>
                          <a:pPr algn="ctr">
                            <a:lnSpc>
                              <a:spcPts val="14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aseline="0" dirty="0" smtClean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at 4,5 K</a:t>
                          </a:r>
                          <a:endParaRPr lang="en-US" sz="18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400"/>
                            </a:lnSpc>
                            <a:spcAft>
                              <a:spcPts val="0"/>
                            </a:spcAft>
                          </a:pPr>
                          <a:endParaRPr lang="en-US" sz="1800" dirty="0" smtClean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ts val="14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3*25 </a:t>
                          </a:r>
                          <a:r>
                            <a:rPr lang="en-US" sz="1800" dirty="0" smtClean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kW</a:t>
                          </a:r>
                        </a:p>
                        <a:p>
                          <a:pPr algn="ctr">
                            <a:lnSpc>
                              <a:spcPts val="1400"/>
                            </a:lnSpc>
                            <a:spcAft>
                              <a:spcPts val="0"/>
                            </a:spcAft>
                          </a:pPr>
                          <a:endParaRPr lang="en-US" sz="1800" dirty="0" smtClean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ts val="14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(40-110 kW)</a:t>
                          </a:r>
                          <a:endParaRPr lang="en-US" sz="18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ts val="1400"/>
                            </a:lnSpc>
                            <a:spcAft>
                              <a:spcPts val="0"/>
                            </a:spcAft>
                          </a:pPr>
                          <a:endParaRPr lang="en-US" sz="1800" dirty="0" smtClean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ts val="14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1" dirty="0" smtClean="0">
                              <a:solidFill>
                                <a:srgbClr val="FF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To be optimized</a:t>
                          </a:r>
                        </a:p>
                        <a:p>
                          <a:pPr algn="ctr">
                            <a:lnSpc>
                              <a:spcPts val="1400"/>
                            </a:lnSpc>
                            <a:spcAft>
                              <a:spcPts val="0"/>
                            </a:spcAft>
                          </a:pPr>
                          <a:endParaRPr lang="en-US" sz="1800" b="1" dirty="0" smtClean="0">
                            <a:solidFill>
                              <a:srgbClr val="FF0000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ts val="14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1" dirty="0" smtClean="0">
                              <a:solidFill>
                                <a:srgbClr val="FF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at</a:t>
                          </a:r>
                          <a:r>
                            <a:rPr lang="en-US" sz="1800" b="1" baseline="0" dirty="0" smtClean="0">
                              <a:solidFill>
                                <a:srgbClr val="FF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the conceptual design phase</a:t>
                          </a:r>
                        </a:p>
                        <a:p>
                          <a:pPr algn="ctr">
                            <a:lnSpc>
                              <a:spcPts val="14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1" baseline="0" dirty="0" smtClean="0">
                              <a:solidFill>
                                <a:srgbClr val="FF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en-US" sz="1800" b="1" dirty="0">
                            <a:solidFill>
                              <a:srgbClr val="FF0000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19558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4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err="1" smtClean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Cryo</a:t>
                          </a:r>
                          <a:r>
                            <a:rPr lang="en-US" sz="1800" dirty="0" smtClean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-distribution</a:t>
                          </a:r>
                          <a:endParaRPr lang="en-US" sz="18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00350" t="-215265" r="-112238" b="-623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>
                            <a:lnSpc>
                              <a:spcPts val="1400"/>
                            </a:lnSpc>
                            <a:spcAft>
                              <a:spcPts val="0"/>
                            </a:spcAft>
                          </a:pPr>
                          <a:endParaRPr lang="en-US" sz="14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Espace réservé du numéro de diapositive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53115181"/>
      </p:ext>
    </p:extLst>
  </p:cSld>
  <p:clrMapOvr>
    <a:masterClrMapping/>
  </p:clrMapOvr>
  <p:transition spd="med" advTm="35384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40"/>
          <p:cNvSpPr txBox="1">
            <a:spLocks/>
          </p:cNvSpPr>
          <p:nvPr/>
        </p:nvSpPr>
        <p:spPr>
          <a:xfrm>
            <a:off x="-1253838" y="1070790"/>
            <a:ext cx="12768140" cy="5540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indent="0" algn="ctr" defTabSz="9144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1" i="0" u="none" strike="noStrike" cap="none" spc="0" baseline="0">
                <a:solidFill>
                  <a:srgbClr val="378092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1pPr>
            <a:lvl2pPr marL="0" marR="0" indent="228600" algn="l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1" i="0" u="none" strike="noStrike" cap="none" spc="0" baseline="0"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2pPr>
            <a:lvl3pPr marL="0" marR="0" indent="457200" algn="l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1" i="0" u="none" strike="noStrike" cap="none" spc="0" baseline="0"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3pPr>
            <a:lvl4pPr marL="0" marR="0" indent="685800" algn="l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1" i="0" u="none" strike="noStrike" cap="none" spc="0" baseline="0"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4pPr>
            <a:lvl5pPr marL="0" marR="0" indent="914400" algn="l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1" i="0" u="none" strike="noStrike" cap="none" spc="0" baseline="0"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5pPr>
            <a:lvl6pPr marL="0" marR="0" indent="1143000" algn="l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1" i="0" u="none" strike="noStrike" cap="none" spc="0" baseline="0"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6pPr>
            <a:lvl7pPr marL="0" marR="0" indent="1371600" algn="l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1" i="0" u="none" strike="noStrike" cap="none" spc="0" baseline="0"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7pPr>
            <a:lvl8pPr marL="0" marR="0" indent="1600200" algn="l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1" i="0" u="none" strike="noStrike" cap="none" spc="0" baseline="0"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8pPr>
            <a:lvl9pPr marL="0" marR="0" indent="1828800" algn="l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1" i="0" u="none" strike="noStrike" cap="none" spc="0" baseline="0"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9pPr>
          </a:lstStyle>
          <a:p>
            <a:pPr hangingPunct="1"/>
            <a:r>
              <a:rPr lang="en-US" sz="3600" noProof="1" smtClean="0">
                <a:cs typeface="Times New Roman" panose="02020603050405020304" pitchFamily="18" charset="0"/>
              </a:rPr>
              <a:t>Introduction</a:t>
            </a:r>
            <a:endParaRPr lang="en-US" sz="3600" noProof="1"/>
          </a:p>
        </p:txBody>
      </p:sp>
      <p:pic>
        <p:nvPicPr>
          <p:cNvPr id="70" name="Image 6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491" y="707945"/>
            <a:ext cx="9764861" cy="59411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/>
              <p:cNvSpPr/>
              <p:nvPr/>
            </p:nvSpPr>
            <p:spPr>
              <a:xfrm>
                <a:off x="7128659" y="1033051"/>
                <a:ext cx="4530707" cy="5508901"/>
              </a:xfrm>
              <a:prstGeom prst="rect">
                <a:avLst/>
              </a:prstGeom>
              <a:solidFill>
                <a:srgbClr val="8BD2F5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solidFill>
                      <a:schemeClr val="tx1"/>
                    </a:solidFill>
                  </a:rPr>
                  <a:t>Supercritical helium at </a:t>
                </a:r>
              </a:p>
              <a:p>
                <a:pPr algn="ctr"/>
                <a:endParaRPr lang="en-US" sz="2400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2400" b="1" dirty="0" smtClean="0">
                    <a:solidFill>
                      <a:schemeClr val="tx1"/>
                    </a:solidFill>
                  </a:rPr>
                  <a:t>T</a:t>
                </a:r>
                <a:r>
                  <a:rPr lang="en-US" sz="2400" b="1" baseline="-25000" dirty="0" smtClean="0">
                    <a:solidFill>
                      <a:schemeClr val="tx1"/>
                    </a:solidFill>
                  </a:rPr>
                  <a:t>in</a:t>
                </a:r>
                <a:r>
                  <a:rPr lang="en-US" sz="2400" b="1" dirty="0" smtClean="0">
                    <a:solidFill>
                      <a:schemeClr val="tx1"/>
                    </a:solidFill>
                  </a:rPr>
                  <a:t>= 4.5 K, P</a:t>
                </a:r>
                <a:r>
                  <a:rPr lang="en-US" sz="2400" b="1" baseline="-25000" dirty="0" smtClean="0">
                    <a:solidFill>
                      <a:schemeClr val="tx1"/>
                    </a:solidFill>
                  </a:rPr>
                  <a:t>in</a:t>
                </a:r>
                <a:r>
                  <a:rPr lang="en-US" sz="2400" b="1" dirty="0" smtClean="0">
                    <a:solidFill>
                      <a:schemeClr val="tx1"/>
                    </a:solidFill>
                  </a:rPr>
                  <a:t>=6 bar, </a:t>
                </a:r>
              </a:p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a:rPr lang="fr-F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fr-F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1" dirty="0" smtClean="0">
                    <a:solidFill>
                      <a:schemeClr val="tx1"/>
                    </a:solidFill>
                  </a:rPr>
                  <a:t>= 1 bar</a:t>
                </a:r>
              </a:p>
              <a:p>
                <a:pPr algn="ctr"/>
                <a:r>
                  <a:rPr lang="en-US" sz="2400" b="1" dirty="0" smtClean="0">
                    <a:solidFill>
                      <a:schemeClr val="tx1"/>
                    </a:solidFill>
                  </a:rPr>
                  <a:t>(reference case)</a:t>
                </a:r>
              </a:p>
              <a:p>
                <a:pPr algn="ctr"/>
                <a:endParaRPr lang="en-US" sz="24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2400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2400" dirty="0" smtClean="0">
                    <a:solidFill>
                      <a:schemeClr val="tx1"/>
                    </a:solidFill>
                  </a:rPr>
                  <a:t>Temperature margin w.r.t to  current sharing temperature</a:t>
                </a:r>
              </a:p>
              <a:p>
                <a:pPr algn="ctr"/>
                <a:endParaRPr lang="en-US" sz="2400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2400" dirty="0" smtClean="0">
                    <a:solidFill>
                      <a:schemeClr val="tx1"/>
                    </a:solidFill>
                  </a:rPr>
                  <a:t>(</a:t>
                </a:r>
                <a:r>
                  <a:rPr lang="en-US" sz="2400" dirty="0" err="1" smtClean="0">
                    <a:solidFill>
                      <a:schemeClr val="tx1"/>
                    </a:solidFill>
                  </a:rPr>
                  <a:t>Tcs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 (x</a:t>
                </a:r>
                <a:r>
                  <a:rPr lang="en-US" sz="2400" dirty="0">
                    <a:solidFill>
                      <a:schemeClr val="tx1"/>
                    </a:solidFill>
                  </a:rPr>
                  <a:t>)-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Tcicc</a:t>
                </a:r>
                <a:r>
                  <a:rPr lang="en-US" sz="2400" dirty="0">
                    <a:solidFill>
                      <a:schemeClr val="tx1"/>
                    </a:solidFill>
                  </a:rPr>
                  <a:t> (x) 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) &gt; 1,5 K</a:t>
                </a: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1" name="Rectangle 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8659" y="1033051"/>
                <a:ext cx="4530707" cy="550890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ZoneTexte 71"/>
              <p:cNvSpPr txBox="1"/>
              <p:nvPr/>
            </p:nvSpPr>
            <p:spPr>
              <a:xfrm>
                <a:off x="-602850" y="7744061"/>
                <a:ext cx="13949882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rgbClr val="FF0000"/>
                    </a:solidFill>
                  </a:rPr>
                  <a:t>What is the optimized (magnet+ </a:t>
                </a:r>
                <a:r>
                  <a:rPr lang="en-US" sz="3200" b="1" dirty="0">
                    <a:solidFill>
                      <a:srgbClr val="FF0000"/>
                    </a:solidFill>
                  </a:rPr>
                  <a:t>cryogenic </a:t>
                </a:r>
                <a:r>
                  <a:rPr lang="en-US" sz="3200" b="1" dirty="0" smtClean="0">
                    <a:solidFill>
                      <a:srgbClr val="FF0000"/>
                    </a:solidFill>
                  </a:rPr>
                  <a:t>distribution)?</a:t>
                </a:r>
              </a:p>
              <a:p>
                <a:r>
                  <a:rPr lang="en-US" sz="3200" b="1" dirty="0" smtClean="0">
                    <a:solidFill>
                      <a:srgbClr val="FF0000"/>
                    </a:solidFill>
                  </a:rPr>
                  <a:t>Parametric studies </a:t>
                </a:r>
                <a:r>
                  <a:rPr lang="en-US" sz="3200" i="1" dirty="0" smtClean="0">
                    <a:solidFill>
                      <a:srgbClr val="FF0000"/>
                    </a:solidFill>
                  </a:rPr>
                  <a:t>Tin </a:t>
                </a:r>
                <a:r>
                  <a:rPr lang="en-US" sz="3200" b="1" dirty="0" smtClean="0">
                    <a:solidFill>
                      <a:srgbClr val="FF0000"/>
                    </a:solidFill>
                  </a:rPr>
                  <a:t>and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32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a:rPr lang="fr-FR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3200" b="1" dirty="0" smtClean="0">
                    <a:solidFill>
                      <a:srgbClr val="FF0000"/>
                    </a:solidFill>
                  </a:rPr>
                  <a:t>   </a:t>
                </a:r>
                <a:endParaRPr lang="en-US" sz="3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2" name="ZoneTexte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02850" y="7744061"/>
                <a:ext cx="13949882" cy="1077218"/>
              </a:xfrm>
              <a:prstGeom prst="rect">
                <a:avLst/>
              </a:prstGeom>
              <a:blipFill>
                <a:blip r:embed="rId4"/>
                <a:stretch>
                  <a:fillRect t="-7345" b="-1751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Flèche droite 72"/>
          <p:cNvSpPr/>
          <p:nvPr/>
        </p:nvSpPr>
        <p:spPr>
          <a:xfrm rot="16200000">
            <a:off x="5145695" y="4593554"/>
            <a:ext cx="504056" cy="432048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1979403" y="6541953"/>
            <a:ext cx="2595175" cy="5400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ZoneTexte 74"/>
          <p:cNvSpPr txBox="1"/>
          <p:nvPr/>
        </p:nvSpPr>
        <p:spPr>
          <a:xfrm>
            <a:off x="3593740" y="5206938"/>
            <a:ext cx="3548171" cy="19950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Plasma</a:t>
            </a:r>
          </a:p>
          <a:p>
            <a:pPr algn="ctr"/>
            <a:r>
              <a:rPr lang="en-US" sz="2400" b="1" dirty="0" smtClean="0"/>
              <a:t>Nuclear heating, </a:t>
            </a:r>
          </a:p>
          <a:p>
            <a:pPr algn="ctr"/>
            <a:r>
              <a:rPr lang="en-US" sz="2400" dirty="0" smtClean="0"/>
              <a:t>AC losses, radiation, </a:t>
            </a:r>
          </a:p>
          <a:p>
            <a:pPr algn="ctr"/>
            <a:r>
              <a:rPr lang="en-US" sz="2400" dirty="0" smtClean="0"/>
              <a:t>conduction, </a:t>
            </a:r>
          </a:p>
          <a:p>
            <a:pPr algn="ctr"/>
            <a:r>
              <a:rPr lang="en-US" sz="2400" dirty="0"/>
              <a:t>j</a:t>
            </a:r>
            <a:r>
              <a:rPr lang="en-US" sz="2400" dirty="0" smtClean="0"/>
              <a:t>oints….</a:t>
            </a:r>
            <a:endParaRPr lang="en-US" sz="2400" dirty="0"/>
          </a:p>
        </p:txBody>
      </p:sp>
      <p:sp>
        <p:nvSpPr>
          <p:cNvPr id="77" name="Preview"/>
          <p:cNvSpPr txBox="1">
            <a:spLocks noGrp="1"/>
          </p:cNvSpPr>
          <p:nvPr>
            <p:ph type="title"/>
          </p:nvPr>
        </p:nvSpPr>
        <p:spPr>
          <a:xfrm>
            <a:off x="118330" y="621"/>
            <a:ext cx="12768140" cy="554026"/>
          </a:xfrm>
          <a:prstGeom prst="rect">
            <a:avLst/>
          </a:prstGeom>
        </p:spPr>
        <p:txBody>
          <a:bodyPr/>
          <a:lstStyle/>
          <a:p>
            <a:r>
              <a:rPr lang="fr-FR" sz="3600" dirty="0" smtClean="0">
                <a:cs typeface="Times New Roman" panose="02020603050405020304" pitchFamily="18" charset="0"/>
              </a:rPr>
              <a:t>Introduction – Thermal-</a:t>
            </a:r>
            <a:r>
              <a:rPr lang="fr-FR" sz="3600" dirty="0" err="1" smtClean="0">
                <a:cs typeface="Times New Roman" panose="02020603050405020304" pitchFamily="18" charset="0"/>
              </a:rPr>
              <a:t>hydraulics</a:t>
            </a:r>
            <a:endParaRPr sz="3600" dirty="0">
              <a:cs typeface="Times New Roman" panose="02020603050405020304" pitchFamily="18" charset="0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13191081"/>
      </p:ext>
    </p:extLst>
  </p:cSld>
  <p:clrMapOvr>
    <a:masterClrMapping/>
  </p:clrMapOvr>
  <p:transition spd="med" advTm="35384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Conductor</a:t>
            </a:r>
            <a:r>
              <a:rPr lang="fr-FR" dirty="0" smtClean="0"/>
              <a:t> design options</a:t>
            </a:r>
            <a:endParaRPr lang="fr-FR" dirty="0"/>
          </a:p>
        </p:txBody>
      </p:sp>
      <p:grpSp>
        <p:nvGrpSpPr>
          <p:cNvPr id="3" name="Groupe 2"/>
          <p:cNvGrpSpPr/>
          <p:nvPr/>
        </p:nvGrpSpPr>
        <p:grpSpPr>
          <a:xfrm>
            <a:off x="1170775" y="964859"/>
            <a:ext cx="10642072" cy="7124235"/>
            <a:chOff x="755576" y="1916832"/>
            <a:chExt cx="7609524" cy="4968552"/>
          </a:xfrm>
        </p:grpSpPr>
        <p:pic>
          <p:nvPicPr>
            <p:cNvPr id="4" name="Imag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55576" y="1916832"/>
              <a:ext cx="7609524" cy="4904762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7020272" y="5445224"/>
              <a:ext cx="226132" cy="100239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ZoneTexte 5"/>
            <p:cNvSpPr txBox="1"/>
            <p:nvPr/>
          </p:nvSpPr>
          <p:spPr>
            <a:xfrm>
              <a:off x="6601035" y="6608385"/>
              <a:ext cx="129073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Double pancake</a:t>
              </a:r>
              <a:endParaRPr lang="en-US" sz="1200" dirty="0"/>
            </a:p>
          </p:txBody>
        </p:sp>
        <p:sp>
          <p:nvSpPr>
            <p:cNvPr id="7" name="Rectangle 6"/>
            <p:cNvSpPr/>
            <p:nvPr/>
          </p:nvSpPr>
          <p:spPr>
            <a:xfrm rot="16200000">
              <a:off x="4563951" y="4915456"/>
              <a:ext cx="160112" cy="216023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3998638" y="6565475"/>
              <a:ext cx="112082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Double layers</a:t>
              </a:r>
              <a:endParaRPr lang="en-US" sz="1200" dirty="0"/>
            </a:p>
          </p:txBody>
        </p:sp>
        <p:sp>
          <p:nvSpPr>
            <p:cNvPr id="9" name="Rectangle 8"/>
            <p:cNvSpPr/>
            <p:nvPr/>
          </p:nvSpPr>
          <p:spPr>
            <a:xfrm rot="16200000">
              <a:off x="2100869" y="5003184"/>
              <a:ext cx="45719" cy="230425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1572261" y="6496468"/>
              <a:ext cx="95891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single layer</a:t>
              </a:r>
              <a:endParaRPr lang="en-US" sz="1200" dirty="0"/>
            </a:p>
          </p:txBody>
        </p:sp>
      </p:grpSp>
      <p:sp>
        <p:nvSpPr>
          <p:cNvPr id="11" name="Espace réservé du numéro de diapositive 10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2169890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rganigramme : Alternative 3"/>
          <p:cNvSpPr/>
          <p:nvPr/>
        </p:nvSpPr>
        <p:spPr>
          <a:xfrm>
            <a:off x="3497858" y="2407758"/>
            <a:ext cx="3721422" cy="1601941"/>
          </a:xfrm>
          <a:prstGeom prst="flowChartAlternateProcess">
            <a:avLst/>
          </a:prstGeom>
          <a:solidFill>
            <a:srgbClr val="8BD2F5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20" dirty="0"/>
              <a:t>SIMCRYOGENICS </a:t>
            </a:r>
          </a:p>
          <a:p>
            <a:pPr algn="ctr"/>
            <a:r>
              <a:rPr lang="en-US" sz="1920" dirty="0"/>
              <a:t>1D CICC model</a:t>
            </a:r>
          </a:p>
          <a:p>
            <a:pPr algn="ctr"/>
            <a:r>
              <a:rPr lang="en-US" sz="1920" dirty="0"/>
              <a:t>Inter-turn /Inter layer coupling</a:t>
            </a:r>
          </a:p>
          <a:p>
            <a:pPr algn="ctr"/>
            <a:r>
              <a:rPr lang="en-US" sz="1920" dirty="0"/>
              <a:t>Parametric studies</a:t>
            </a:r>
          </a:p>
          <a:p>
            <a:pPr algn="ctr"/>
            <a:endParaRPr lang="en-US" sz="192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Organigramme : Carte perforée 8"/>
              <p:cNvSpPr/>
              <p:nvPr/>
            </p:nvSpPr>
            <p:spPr>
              <a:xfrm>
                <a:off x="774351" y="1516016"/>
                <a:ext cx="1767841" cy="1288182"/>
              </a:xfrm>
              <a:prstGeom prst="flowChartPunchedCard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920" dirty="0">
                    <a:solidFill>
                      <a:schemeClr val="tx1"/>
                    </a:solidFill>
                  </a:rPr>
                  <a:t>TF coil with a CICC design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99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99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fr-FR" sz="199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𝐶𝑆</m:t>
                          </m:r>
                        </m:sub>
                      </m:sSub>
                      <m:d>
                        <m:dPr>
                          <m:ctrlPr>
                            <a:rPr lang="fr-FR" sz="199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99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fr-FR" sz="199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fr-FR" sz="1991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algn="ctr"/>
                <a:endParaRPr lang="en-US" sz="192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Organigramme : Carte perforé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351" y="1516016"/>
                <a:ext cx="1767841" cy="1288182"/>
              </a:xfrm>
              <a:prstGeom prst="flowChartPunchedCard">
                <a:avLst/>
              </a:prstGeom>
              <a:blipFill>
                <a:blip r:embed="rId2"/>
                <a:stretch>
                  <a:fillRect r="-238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rganigramme : Préparation 12"/>
          <p:cNvSpPr/>
          <p:nvPr/>
        </p:nvSpPr>
        <p:spPr>
          <a:xfrm>
            <a:off x="4377425" y="8454525"/>
            <a:ext cx="2016893" cy="589724"/>
          </a:xfrm>
          <a:prstGeom prst="flowChartPreparation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CC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2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4470952" y="8539413"/>
                <a:ext cx="1712319" cy="37497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707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707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GB" sz="1707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707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fr-FR" sz="1707" b="0" i="1" smtClean="0">
                                  <a:latin typeface="Cambria Math" panose="02040503050406030204" pitchFamily="18" charset="0"/>
                                </a:rPr>
                                <m:t>𝑖𝑛𝑙𝑒𝑡</m:t>
                              </m:r>
                            </m:sub>
                          </m:sSub>
                          <m:r>
                            <a:rPr lang="fr-FR" sz="1707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1707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fr-FR" sz="1707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lang="en-GB" sz="1707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GB" sz="1707" dirty="0"/>
                            <m:t> </m:t>
                          </m:r>
                        </m:e>
                        <m:sub>
                          <m:r>
                            <a:rPr lang="fr-FR" sz="1707" i="1">
                              <a:latin typeface="Cambria Math" panose="02040503050406030204" pitchFamily="18" charset="0"/>
                            </a:rPr>
                            <m:t>𝑜𝑝𝑡𝑖𝑚</m:t>
                          </m:r>
                        </m:sub>
                      </m:sSub>
                    </m:oMath>
                  </m:oMathPara>
                </a14:m>
                <a:endParaRPr lang="en-GB" sz="1707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0952" y="8539413"/>
                <a:ext cx="1712319" cy="374974"/>
              </a:xfrm>
              <a:prstGeom prst="rect">
                <a:avLst/>
              </a:prstGeom>
              <a:blipFill>
                <a:blip r:embed="rId3"/>
                <a:stretch>
                  <a:fillRect l="-3203" b="-819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Flèche droite 17"/>
          <p:cNvSpPr/>
          <p:nvPr/>
        </p:nvSpPr>
        <p:spPr>
          <a:xfrm rot="5400000">
            <a:off x="4938994" y="7748882"/>
            <a:ext cx="893756" cy="508538"/>
          </a:xfrm>
          <a:prstGeom prst="rightArrow">
            <a:avLst/>
          </a:prstGeom>
          <a:solidFill>
            <a:srgbClr val="CC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20"/>
          </a:p>
        </p:txBody>
      </p:sp>
      <p:grpSp>
        <p:nvGrpSpPr>
          <p:cNvPr id="15" name="Groupe 14"/>
          <p:cNvGrpSpPr/>
          <p:nvPr/>
        </p:nvGrpSpPr>
        <p:grpSpPr>
          <a:xfrm>
            <a:off x="2716230" y="5106481"/>
            <a:ext cx="5271909" cy="2729668"/>
            <a:chOff x="3998287" y="5581250"/>
            <a:chExt cx="4533900" cy="1333617"/>
          </a:xfrm>
          <a:solidFill>
            <a:srgbClr val="CC66FF"/>
          </a:solidFill>
        </p:grpSpPr>
        <p:sp>
          <p:nvSpPr>
            <p:cNvPr id="19" name="Organigramme : Alternative 18"/>
            <p:cNvSpPr/>
            <p:nvPr/>
          </p:nvSpPr>
          <p:spPr>
            <a:xfrm>
              <a:off x="4091114" y="5581250"/>
              <a:ext cx="4406190" cy="1333617"/>
            </a:xfrm>
            <a:prstGeom prst="flowChartAlternateProcess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920" dirty="0"/>
                <a:t>SIMCRYOGENICS </a:t>
              </a:r>
            </a:p>
            <a:p>
              <a:pPr algn="ctr"/>
              <a:r>
                <a:rPr lang="en-US" sz="1920" dirty="0"/>
                <a:t>Optimization algorithm</a:t>
              </a:r>
            </a:p>
            <a:p>
              <a:pPr algn="ctr"/>
              <a:r>
                <a:rPr lang="en-US" sz="1920" dirty="0"/>
                <a:t>(</a:t>
              </a:r>
              <a:r>
                <a:rPr lang="en-US" sz="1920" dirty="0" err="1"/>
                <a:t>Cryodistribution</a:t>
              </a:r>
              <a:r>
                <a:rPr lang="en-US" sz="1920" dirty="0"/>
                <a:t> </a:t>
              </a:r>
              <a:r>
                <a:rPr lang="en-US" sz="1920" dirty="0" err="1"/>
                <a:t>SHe</a:t>
              </a:r>
              <a:r>
                <a:rPr lang="en-US" sz="1920" dirty="0"/>
                <a:t> loop+ CICC model</a:t>
              </a:r>
            </a:p>
            <a:p>
              <a:pPr algn="ctr"/>
              <a:endParaRPr lang="en-US" sz="192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/>
                <p:cNvSpPr/>
                <p:nvPr/>
              </p:nvSpPr>
              <p:spPr>
                <a:xfrm>
                  <a:off x="3998287" y="6385155"/>
                  <a:ext cx="4533900" cy="52519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991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GB" sz="199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GB" sz="199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991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fr-FR" sz="1991" b="0" i="1" smtClean="0">
                                <a:latin typeface="Cambria Math" panose="02040503050406030204" pitchFamily="18" charset="0"/>
                              </a:rPr>
                              <m:t>𝑖𝑛𝑙𝑒𝑡</m:t>
                            </m:r>
                          </m:sub>
                        </m:sSub>
                        <m:r>
                          <a:rPr lang="fr-FR" sz="1991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199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fr-FR" sz="199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  <m:r>
                          <a:rPr lang="en-GB" sz="1991">
                            <a:latin typeface="Cambria Math" panose="02040503050406030204" pitchFamily="18" charset="0"/>
                          </a:rPr>
                          <m:t>)=</m:t>
                        </m:r>
                        <m:d>
                          <m:dPr>
                            <m:begChr m:val="{"/>
                            <m:endChr m:val=""/>
                            <m:ctrlPr>
                              <a:rPr lang="en-GB" sz="199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GB" sz="1991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func>
                                    <m:funcPr>
                                      <m:ctrlPr>
                                        <a:rPr lang="en-GB" sz="199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GB" sz="1991">
                                          <a:latin typeface="Cambria Math" panose="02040503050406030204" pitchFamily="18" charset="0"/>
                                        </a:rPr>
                                        <m:t>min</m:t>
                                      </m:r>
                                      <m:r>
                                        <a:rPr lang="en-GB" sz="1991">
                                          <a:latin typeface="Cambria Math" panose="02040503050406030204" pitchFamily="18" charset="0"/>
                                        </a:rPr>
                                        <m:t>:</m:t>
                                      </m:r>
                                    </m:fName>
                                    <m:e>
                                      <m:r>
                                        <a:rPr lang="fr-FR" sz="1991" i="1">
                                          <a:latin typeface="Cambria Math" panose="02040503050406030204" pitchFamily="18" charset="0"/>
                                        </a:rPr>
                                        <m:t>𝑅𝑒𝑓𝑟𝑖𝑔𝑒𝑟𝑎𝑡𝑖𝑜𝑛</m:t>
                                      </m:r>
                                      <m:r>
                                        <a:rPr lang="fr-FR" sz="1991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en-GB" sz="1991" i="1">
                                          <a:latin typeface="Cambria Math" panose="02040503050406030204" pitchFamily="18" charset="0"/>
                                        </a:rPr>
                                        <m:t>𝑃𝑜𝑤𝑒𝑟</m:t>
                                      </m:r>
                                      <m:r>
                                        <a:rPr lang="en-GB" sz="1991">
                                          <a:latin typeface="Cambria Math" panose="02040503050406030204" pitchFamily="18" charset="0"/>
                                        </a:rPr>
                                        <m:t>            </m:t>
                                      </m:r>
                                    </m:e>
                                  </m:func>
                                </m:e>
                              </m:mr>
                              <m:m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1991">
                                      <a:latin typeface="Cambria Math" panose="02040503050406030204" pitchFamily="18" charset="0"/>
                                    </a:rPr>
                                    <m:t>s</m:t>
                                  </m:r>
                                  <m:r>
                                    <a:rPr lang="en-GB" sz="1991"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GB" sz="1991"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  <m:r>
                                    <a:rPr lang="en-GB" sz="1991">
                                      <a:latin typeface="Cambria Math" panose="02040503050406030204" pitchFamily="18" charset="0"/>
                                    </a:rPr>
                                    <m:t>. : </m:t>
                                  </m:r>
                                  <m:sSub>
                                    <m:sSubPr>
                                      <m:ctrlPr>
                                        <a:rPr lang="en-GB" sz="199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991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GB" sz="1991" i="1">
                                          <a:latin typeface="Cambria Math" panose="02040503050406030204" pitchFamily="18" charset="0"/>
                                        </a:rPr>
                                        <m:t>𝑐𝑖𝑐𝑐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GB" sz="199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1991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  <m:r>
                                    <a:rPr lang="en-GB" sz="1991">
                                      <a:latin typeface="Cambria Math" panose="02040503050406030204" pitchFamily="18" charset="0"/>
                                    </a:rPr>
                                    <m:t>≤</m:t>
                                  </m:r>
                                  <m:sSub>
                                    <m:sSubPr>
                                      <m:ctrlPr>
                                        <a:rPr lang="en-GB" sz="199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991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GB" sz="1991" i="1">
                                          <a:latin typeface="Cambria Math" panose="02040503050406030204" pitchFamily="18" charset="0"/>
                                        </a:rPr>
                                        <m:t>𝑐𝑠</m:t>
                                      </m:r>
                                    </m:sub>
                                  </m:sSub>
                                  <m:r>
                                    <a:rPr lang="en-GB" sz="199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GB" sz="1991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sz="1991">
                                      <a:latin typeface="Cambria Math" panose="02040503050406030204" pitchFamily="18" charset="0"/>
                                    </a:rPr>
                                    <m:t>)−</m:t>
                                  </m:r>
                                  <m:r>
                                    <a:rPr lang="en-GB" sz="1991" i="1">
                                      <a:latin typeface="Cambria Math" panose="02040503050406030204" pitchFamily="18" charset="0"/>
                                    </a:rPr>
                                    <m:t>𝛥</m:t>
                                  </m:r>
                                  <m:sSub>
                                    <m:sSubPr>
                                      <m:ctrlPr>
                                        <a:rPr lang="en-GB" sz="199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991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GB" sz="1991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</m:sSub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GB" sz="1991" dirty="0"/>
                </a:p>
              </p:txBody>
            </p:sp>
          </mc:Choice>
          <mc:Fallback xmlns="">
            <p:sp>
              <p:nvSpPr>
                <p:cNvPr id="6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98287" y="6385155"/>
                  <a:ext cx="4533900" cy="52519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3" name="Organigramme : Préparation 22"/>
          <p:cNvSpPr/>
          <p:nvPr/>
        </p:nvSpPr>
        <p:spPr>
          <a:xfrm>
            <a:off x="4595526" y="1274131"/>
            <a:ext cx="1549776" cy="767319"/>
          </a:xfrm>
          <a:prstGeom prst="flowChartPreparation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2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Organigramme : Carte perforée 25"/>
              <p:cNvSpPr/>
              <p:nvPr/>
            </p:nvSpPr>
            <p:spPr>
              <a:xfrm>
                <a:off x="261372" y="3148141"/>
                <a:ext cx="2300467" cy="737392"/>
              </a:xfrm>
              <a:prstGeom prst="flowChartPunchedCard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920" i="1" dirty="0">
                    <a:solidFill>
                      <a:schemeClr val="tx1"/>
                    </a:solidFill>
                  </a:rPr>
                  <a:t>Nuclear</a:t>
                </a:r>
                <a:r>
                  <a:rPr lang="en-US" sz="1920" i="1" dirty="0"/>
                  <a:t> </a:t>
                </a:r>
                <a:r>
                  <a:rPr lang="en-US" sz="1920" i="1" dirty="0">
                    <a:solidFill>
                      <a:schemeClr val="tx1"/>
                    </a:solidFill>
                  </a:rPr>
                  <a:t>heating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fr-FR" sz="199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𝐻𝑒𝑎𝑡</m:t>
                    </m:r>
                    <m:r>
                      <a:rPr lang="fr-FR" sz="199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199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𝑙𝑜𝑎𝑑</m:t>
                    </m:r>
                    <m:r>
                      <a:rPr lang="fr-FR" sz="199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199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fr-FR" sz="199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sz="199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FR" sz="199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920" i="1" dirty="0">
                    <a:solidFill>
                      <a:schemeClr val="tx1"/>
                    </a:solidFill>
                  </a:rPr>
                  <a:t> </a:t>
                </a:r>
              </a:p>
              <a:p>
                <a:pPr algn="ctr"/>
                <a:endParaRPr lang="en-US" sz="192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Organigramme : Carte perforé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372" y="3148141"/>
                <a:ext cx="2300467" cy="737392"/>
              </a:xfrm>
              <a:prstGeom prst="flowChartPunchedCard">
                <a:avLst/>
              </a:prstGeom>
              <a:blipFill>
                <a:blip r:embed="rId5"/>
                <a:stretch>
                  <a:fillRect t="-8000"/>
                </a:stretch>
              </a:blipFill>
              <a:ln>
                <a:solidFill>
                  <a:srgbClr val="92D05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Flèche droite 28"/>
          <p:cNvSpPr/>
          <p:nvPr/>
        </p:nvSpPr>
        <p:spPr>
          <a:xfrm rot="5400000">
            <a:off x="4901942" y="4332378"/>
            <a:ext cx="913252" cy="518062"/>
          </a:xfrm>
          <a:prstGeom prst="rightArrow">
            <a:avLst/>
          </a:prstGeom>
          <a:solidFill>
            <a:srgbClr val="8BD2F5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20"/>
          </a:p>
        </p:txBody>
      </p:sp>
      <p:sp>
        <p:nvSpPr>
          <p:cNvPr id="3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Parametric studies and optimization methodology</a:t>
            </a:r>
            <a:endParaRPr lang="fr-FR" dirty="0"/>
          </a:p>
        </p:txBody>
      </p:sp>
      <p:sp>
        <p:nvSpPr>
          <p:cNvPr id="21" name="Espace réservé du contenu 6"/>
          <p:cNvSpPr>
            <a:spLocks noGrp="1"/>
          </p:cNvSpPr>
          <p:nvPr>
            <p:ph idx="4294967295"/>
          </p:nvPr>
        </p:nvSpPr>
        <p:spPr>
          <a:xfrm>
            <a:off x="8769350" y="5333837"/>
            <a:ext cx="4235450" cy="2502312"/>
          </a:xfrm>
        </p:spPr>
        <p:txBody>
          <a:bodyPr/>
          <a:lstStyle/>
          <a:p>
            <a:pPr marL="1097263" lvl="3"/>
            <a:endParaRPr lang="en-US" dirty="0" smtClean="0"/>
          </a:p>
          <a:p>
            <a:pPr marL="1097263" lvl="3"/>
            <a:r>
              <a:rPr lang="en-US" dirty="0" smtClean="0"/>
              <a:t>         </a:t>
            </a:r>
          </a:p>
          <a:p>
            <a:pPr marL="0" lvl="1"/>
            <a:endParaRPr lang="en-US" dirty="0" smtClean="0"/>
          </a:p>
          <a:p>
            <a:pPr marL="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marL="0" lvl="1"/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marL="0" lvl="1"/>
            <a:endParaRPr lang="en-US" dirty="0" smtClean="0"/>
          </a:p>
          <a:p>
            <a:pPr marL="0" lvl="1"/>
            <a:endParaRPr lang="en-US" dirty="0" smtClean="0"/>
          </a:p>
          <a:p>
            <a:pPr lvl="1"/>
            <a:endParaRPr lang="fr-FR" dirty="0" smtClean="0"/>
          </a:p>
          <a:p>
            <a:pPr marL="0" lvl="1"/>
            <a:endParaRPr lang="fr-FR" dirty="0" smtClean="0"/>
          </a:p>
        </p:txBody>
      </p:sp>
      <p:sp>
        <p:nvSpPr>
          <p:cNvPr id="11" name="ZoneTexte 10"/>
          <p:cNvSpPr txBox="1"/>
          <p:nvPr/>
        </p:nvSpPr>
        <p:spPr>
          <a:xfrm>
            <a:off x="7213398" y="2202935"/>
            <a:ext cx="1619354" cy="6177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7" b="1" dirty="0"/>
              <a:t>Cross-checks</a:t>
            </a:r>
          </a:p>
          <a:p>
            <a:endParaRPr lang="en-US" sz="1707" b="1" dirty="0"/>
          </a:p>
        </p:txBody>
      </p:sp>
      <p:sp>
        <p:nvSpPr>
          <p:cNvPr id="34" name="Organigramme : Alternative 33"/>
          <p:cNvSpPr/>
          <p:nvPr/>
        </p:nvSpPr>
        <p:spPr>
          <a:xfrm>
            <a:off x="8719719" y="2531921"/>
            <a:ext cx="3721422" cy="2574559"/>
          </a:xfrm>
          <a:prstGeom prst="flowChartAlternateProcess">
            <a:avLst/>
          </a:prstGeom>
          <a:solidFill>
            <a:srgbClr val="92D05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06394" indent="-406394">
              <a:buFont typeface="Courier New" panose="02070309020205020404" pitchFamily="49" charset="0"/>
              <a:buChar char="o"/>
            </a:pPr>
            <a:r>
              <a:rPr lang="en-US" sz="1920" dirty="0"/>
              <a:t>TACTICS: THEA/CAST3M model</a:t>
            </a:r>
          </a:p>
          <a:p>
            <a:pPr algn="ctr"/>
            <a:r>
              <a:rPr lang="en-US" sz="1920" dirty="0"/>
              <a:t>Inter-turn coupling </a:t>
            </a:r>
          </a:p>
          <a:p>
            <a:pPr marL="406394" indent="-406394">
              <a:buFont typeface="Courier New" panose="02070309020205020404" pitchFamily="49" charset="0"/>
              <a:buChar char="o"/>
            </a:pPr>
            <a:endParaRPr lang="en-US" sz="1920" dirty="0"/>
          </a:p>
          <a:p>
            <a:pPr marL="406394" indent="-406394">
              <a:buFont typeface="Courier New" panose="02070309020205020404" pitchFamily="49" charset="0"/>
              <a:buChar char="o"/>
            </a:pPr>
            <a:r>
              <a:rPr lang="en-US" sz="1920" dirty="0"/>
              <a:t>Analytical model </a:t>
            </a:r>
          </a:p>
          <a:p>
            <a:pPr algn="ctr"/>
            <a:r>
              <a:rPr lang="en-US" sz="1920" dirty="0"/>
              <a:t>1D CICC model</a:t>
            </a:r>
          </a:p>
          <a:p>
            <a:pPr algn="ctr"/>
            <a:r>
              <a:rPr lang="en-US" sz="1920" dirty="0"/>
              <a:t>no inter-turn coupling</a:t>
            </a:r>
          </a:p>
          <a:p>
            <a:pPr algn="ctr"/>
            <a:r>
              <a:rPr lang="en-US" sz="1920" dirty="0"/>
              <a:t>Parametric studies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4688146" y="1410944"/>
                <a:ext cx="1364535" cy="3662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707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707" b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GB" sz="1707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707" b="1" i="1"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e>
                            <m:sub>
                              <m:r>
                                <a:rPr lang="fr-FR" sz="1707" b="1" i="1">
                                  <a:latin typeface="Cambria Math" panose="02040503050406030204" pitchFamily="18" charset="0"/>
                                </a:rPr>
                                <m:t>𝒊𝒏</m:t>
                              </m:r>
                              <m:r>
                                <a:rPr lang="fr-FR" sz="1707" b="1" i="1" smtClean="0">
                                  <a:latin typeface="Cambria Math" panose="02040503050406030204" pitchFamily="18" charset="0"/>
                                </a:rPr>
                                <m:t>𝒍𝒆𝒕</m:t>
                              </m:r>
                            </m:sub>
                          </m:sSub>
                          <m:r>
                            <a:rPr lang="fr-FR" sz="1707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1707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fr-FR" sz="1707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𝑷</m:t>
                          </m:r>
                          <m:r>
                            <a:rPr lang="en-GB" sz="1707" b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GB" sz="1707" b="1" dirty="0"/>
                            <m:t> </m:t>
                          </m:r>
                        </m:e>
                        <m:sub/>
                      </m:sSub>
                    </m:oMath>
                  </m:oMathPara>
                </a14:m>
                <a:endParaRPr lang="en-GB" sz="1707" b="1" dirty="0"/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8146" y="1410944"/>
                <a:ext cx="1364535" cy="366254"/>
              </a:xfrm>
              <a:prstGeom prst="rect">
                <a:avLst/>
              </a:prstGeom>
              <a:blipFill>
                <a:blip r:embed="rId6"/>
                <a:stretch>
                  <a:fillRect l="-6250" b="-1147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Double flèche horizontale 11"/>
          <p:cNvSpPr/>
          <p:nvPr/>
        </p:nvSpPr>
        <p:spPr>
          <a:xfrm>
            <a:off x="7517343" y="3022225"/>
            <a:ext cx="930874" cy="512057"/>
          </a:xfrm>
          <a:prstGeom prst="leftRightArrow">
            <a:avLst/>
          </a:prstGeom>
          <a:solidFill>
            <a:srgbClr val="92D05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4"/>
          </a:p>
        </p:txBody>
      </p:sp>
      <p:sp>
        <p:nvSpPr>
          <p:cNvPr id="42" name="Flèche droite 41"/>
          <p:cNvSpPr/>
          <p:nvPr/>
        </p:nvSpPr>
        <p:spPr>
          <a:xfrm rot="1735836">
            <a:off x="2725167" y="2016254"/>
            <a:ext cx="531172" cy="508538"/>
          </a:xfrm>
          <a:prstGeom prst="rightArrow">
            <a:avLst/>
          </a:prstGeom>
          <a:solidFill>
            <a:srgbClr val="8BD2F5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20"/>
          </a:p>
        </p:txBody>
      </p:sp>
      <p:sp>
        <p:nvSpPr>
          <p:cNvPr id="43" name="Flèche droite 42"/>
          <p:cNvSpPr/>
          <p:nvPr/>
        </p:nvSpPr>
        <p:spPr>
          <a:xfrm rot="1735836">
            <a:off x="2727795" y="3154831"/>
            <a:ext cx="531172" cy="508538"/>
          </a:xfrm>
          <a:prstGeom prst="rightArrow">
            <a:avLst/>
          </a:prstGeom>
          <a:solidFill>
            <a:srgbClr val="8BD2F5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20"/>
          </a:p>
        </p:txBody>
      </p:sp>
      <p:sp>
        <p:nvSpPr>
          <p:cNvPr id="22" name="Espace réservé du contenu 6"/>
          <p:cNvSpPr txBox="1">
            <a:spLocks/>
          </p:cNvSpPr>
          <p:nvPr/>
        </p:nvSpPr>
        <p:spPr>
          <a:xfrm>
            <a:off x="7845076" y="5929478"/>
            <a:ext cx="4465186" cy="2105526"/>
          </a:xfrm>
          <a:prstGeom prst="rect">
            <a:avLst/>
          </a:prstGeom>
        </p:spPr>
        <p:txBody>
          <a:bodyPr/>
          <a:lstStyle>
            <a:lvl1pPr marL="698500" marR="0" indent="-444500" algn="l" defTabSz="584200" latinLnBrk="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Tx/>
              <a:buSzPct val="171000"/>
              <a:buFontTx/>
              <a:buChar char="•"/>
              <a:tabLst/>
              <a:defRPr sz="3800" b="1" i="0" u="none" strike="noStrike" cap="none" spc="0" baseline="0"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1pPr>
            <a:lvl2pPr marL="1041400" marR="0" indent="-444500" algn="l" defTabSz="584200" latinLnBrk="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Tx/>
              <a:buSzPct val="171000"/>
              <a:buFontTx/>
              <a:buChar char="•"/>
              <a:tabLst/>
              <a:defRPr sz="3800" b="1" i="0" u="none" strike="noStrike" cap="none" spc="0" baseline="0"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2pPr>
            <a:lvl3pPr marL="1384300" marR="0" indent="-444500" algn="l" defTabSz="584200" latinLnBrk="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Tx/>
              <a:buSzPct val="171000"/>
              <a:buFontTx/>
              <a:buChar char="•"/>
              <a:tabLst/>
              <a:defRPr sz="3800" b="1" i="0" u="none" strike="noStrike" cap="none" spc="0" baseline="0"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3pPr>
            <a:lvl4pPr marL="1739900" marR="0" indent="-444500" algn="l" defTabSz="584200" latinLnBrk="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Tx/>
              <a:buSzPct val="171000"/>
              <a:buFontTx/>
              <a:buChar char="•"/>
              <a:tabLst/>
              <a:defRPr sz="3800" b="1" i="0" u="none" strike="noStrike" cap="none" spc="0" baseline="0"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4pPr>
            <a:lvl5pPr marL="2082800" marR="0" indent="-444500" algn="l" defTabSz="584200" latinLnBrk="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Tx/>
              <a:buSzPct val="171000"/>
              <a:buFontTx/>
              <a:buChar char="•"/>
              <a:tabLst/>
              <a:defRPr sz="3800" b="1" i="0" u="none" strike="noStrike" cap="none" spc="0" baseline="0"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5pPr>
            <a:lvl6pPr marL="2425700" marR="0" indent="-444500" algn="l" defTabSz="584200" latinLnBrk="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Tx/>
              <a:buSzPct val="171000"/>
              <a:buFontTx/>
              <a:buChar char="•"/>
              <a:tabLst/>
              <a:defRPr sz="3800" b="1" i="0" u="none" strike="noStrike" cap="none" spc="0" baseline="0"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6pPr>
            <a:lvl7pPr marL="2768600" marR="0" indent="-444500" algn="l" defTabSz="584200" latinLnBrk="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Tx/>
              <a:buSzPct val="171000"/>
              <a:buFontTx/>
              <a:buChar char="•"/>
              <a:tabLst/>
              <a:defRPr sz="3800" b="1" i="0" u="none" strike="noStrike" cap="none" spc="0" baseline="0"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7pPr>
            <a:lvl8pPr marL="3111500" marR="0" indent="-444500" algn="l" defTabSz="584200" latinLnBrk="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Tx/>
              <a:buSzPct val="171000"/>
              <a:buFontTx/>
              <a:buChar char="•"/>
              <a:tabLst/>
              <a:defRPr sz="3800" b="1" i="0" u="none" strike="noStrike" cap="none" spc="0" baseline="0"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8pPr>
            <a:lvl9pPr marL="3454400" marR="0" indent="-444500" algn="l" defTabSz="584200" latinLnBrk="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Tx/>
              <a:buSzPct val="171000"/>
              <a:buFontTx/>
              <a:buChar char="•"/>
              <a:tabLst/>
              <a:defRPr sz="3800" b="1" i="0" u="none" strike="noStrike" cap="none" spc="0" baseline="0"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9pPr>
          </a:lstStyle>
          <a:p>
            <a:pPr marL="596900" lvl="1" indent="0" algn="ctr" hangingPunct="1">
              <a:buNone/>
            </a:pPr>
            <a:r>
              <a:rPr lang="en-US" sz="1400" dirty="0" smtClean="0">
                <a:solidFill>
                  <a:schemeClr val="tx1"/>
                </a:solidFill>
              </a:rPr>
              <a:t>Variable Parameters</a:t>
            </a:r>
          </a:p>
          <a:p>
            <a:pPr marL="1295400" lvl="3" indent="0" algn="ctr" hangingPunct="1">
              <a:buNone/>
            </a:pPr>
            <a:r>
              <a:rPr lang="en-US" sz="1400" dirty="0" err="1" smtClean="0">
                <a:solidFill>
                  <a:schemeClr val="tx1"/>
                </a:solidFill>
              </a:rPr>
              <a:t>Tinlet</a:t>
            </a:r>
            <a:r>
              <a:rPr lang="en-US" sz="1400" dirty="0" smtClean="0">
                <a:solidFill>
                  <a:schemeClr val="tx1"/>
                </a:solidFill>
              </a:rPr>
              <a:t> = [4.0- 4.6] K</a:t>
            </a:r>
          </a:p>
          <a:p>
            <a:pPr marL="1295400" lvl="3" indent="0" algn="ctr" hangingPunct="1">
              <a:buNone/>
            </a:pPr>
            <a:r>
              <a:rPr lang="en-US" sz="1400" dirty="0" smtClean="0">
                <a:solidFill>
                  <a:schemeClr val="tx1"/>
                </a:solidFill>
              </a:rPr>
              <a:t>Δ</a:t>
            </a:r>
            <a:r>
              <a:rPr lang="fr-FR" sz="1400" dirty="0" smtClean="0">
                <a:solidFill>
                  <a:schemeClr val="tx1"/>
                </a:solidFill>
              </a:rPr>
              <a:t>P= [0.2-1.2] bar</a:t>
            </a:r>
          </a:p>
          <a:p>
            <a:pPr marL="0" lvl="1" indent="0" hangingPunct="1">
              <a:buFontTx/>
              <a:buNone/>
            </a:pPr>
            <a:endParaRPr lang="fr-FR" dirty="0" smtClean="0">
              <a:solidFill>
                <a:schemeClr val="tx1"/>
              </a:solidFill>
            </a:endParaRPr>
          </a:p>
          <a:p>
            <a:pPr marL="771525" lvl="3" indent="0" hangingPunct="1">
              <a:buFontTx/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marL="771525" lvl="3" indent="0" hangingPunct="1">
              <a:buFontTx/>
              <a:buNone/>
            </a:pPr>
            <a:r>
              <a:rPr lang="en-US" dirty="0" smtClean="0">
                <a:solidFill>
                  <a:schemeClr val="tx1"/>
                </a:solidFill>
              </a:rPr>
              <a:t>         </a:t>
            </a:r>
          </a:p>
          <a:p>
            <a:pPr marL="0" lvl="1" indent="0" hangingPunct="1">
              <a:buFontTx/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marL="0" lvl="1" indent="0" hangingPunct="1">
              <a:buFontTx/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lvl="1" hangingPunct="1"/>
            <a:endParaRPr lang="en-US" dirty="0" smtClean="0">
              <a:solidFill>
                <a:schemeClr val="tx1"/>
              </a:solidFill>
            </a:endParaRPr>
          </a:p>
          <a:p>
            <a:pPr marL="0" lvl="1" indent="0" hangingPunct="1">
              <a:buFontTx/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lvl="1" hangingPunct="1">
              <a:buFont typeface="Wingdings" panose="05000000000000000000" pitchFamily="2" charset="2"/>
              <a:buChar char="Ø"/>
            </a:pPr>
            <a:endParaRPr lang="en-US" dirty="0" smtClean="0">
              <a:solidFill>
                <a:schemeClr val="tx1"/>
              </a:solidFill>
            </a:endParaRPr>
          </a:p>
          <a:p>
            <a:pPr marL="0" lvl="1" indent="0" hangingPunct="1">
              <a:buFontTx/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marL="0" lvl="1" indent="0" hangingPunct="1">
              <a:buFontTx/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lvl="1" hangingPunct="1"/>
            <a:endParaRPr lang="fr-FR" dirty="0" smtClean="0">
              <a:solidFill>
                <a:schemeClr val="tx1"/>
              </a:solidFill>
            </a:endParaRPr>
          </a:p>
          <a:p>
            <a:pPr marL="0" lvl="1" indent="0" hangingPunct="1">
              <a:buFontTx/>
              <a:buNone/>
            </a:pPr>
            <a:endParaRPr lang="fr-FR" dirty="0" smtClean="0">
              <a:solidFill>
                <a:schemeClr val="tx1"/>
              </a:solidFill>
            </a:endParaRPr>
          </a:p>
        </p:txBody>
      </p:sp>
      <p:sp>
        <p:nvSpPr>
          <p:cNvPr id="2" name="Ellipse 1"/>
          <p:cNvSpPr/>
          <p:nvPr/>
        </p:nvSpPr>
        <p:spPr>
          <a:xfrm>
            <a:off x="8607241" y="5664755"/>
            <a:ext cx="3980046" cy="1908314"/>
          </a:xfrm>
          <a:prstGeom prst="ellipse">
            <a:avLst/>
          </a:prstGeom>
          <a:noFill/>
          <a:ln w="25400" cap="flat">
            <a:solidFill>
              <a:srgbClr val="FF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9774140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Thermal-</a:t>
            </a:r>
            <a:r>
              <a:rPr lang="fr-FR" dirty="0" err="1" smtClean="0"/>
              <a:t>hydraulics</a:t>
            </a:r>
            <a:r>
              <a:rPr lang="fr-FR" dirty="0" smtClean="0"/>
              <a:t> description</a:t>
            </a:r>
            <a:endParaRPr lang="fr-FR" dirty="0"/>
          </a:p>
        </p:txBody>
      </p:sp>
      <p:pic>
        <p:nvPicPr>
          <p:cNvPr id="3" name="Imag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389" y="834192"/>
            <a:ext cx="12962021" cy="781250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50398404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Simcryogenics</a:t>
            </a:r>
            <a:r>
              <a:rPr lang="fr-FR" dirty="0" smtClean="0"/>
              <a:t> </a:t>
            </a:r>
            <a:r>
              <a:rPr lang="fr-FR" dirty="0" err="1" smtClean="0"/>
              <a:t>modelling</a:t>
            </a:r>
            <a:endParaRPr lang="fr-FR" dirty="0"/>
          </a:p>
        </p:txBody>
      </p:sp>
      <p:pic>
        <p:nvPicPr>
          <p:cNvPr id="4" name="Image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39"/>
          <a:stretch/>
        </p:blipFill>
        <p:spPr bwMode="auto">
          <a:xfrm>
            <a:off x="401053" y="1620253"/>
            <a:ext cx="12175958" cy="694623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02304387"/>
      </p:ext>
    </p:extLst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Arial"/>
        <a:ea typeface="Arial"/>
        <a:cs typeface="Arial"/>
      </a:majorFont>
      <a:minorFont>
        <a:latin typeface="Gill Sans"/>
        <a:ea typeface="Gill Sans"/>
        <a:cs typeface="Gill Sans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38100" tIns="38100" rIns="38100" bIns="381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4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Arial"/>
        <a:ea typeface="Arial"/>
        <a:cs typeface="Arial"/>
      </a:majorFont>
      <a:minorFont>
        <a:latin typeface="Gill Sans"/>
        <a:ea typeface="Gill Sans"/>
        <a:cs typeface="Gill Sans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38100" tIns="38100" rIns="38100" bIns="381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4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21692</TotalTime>
  <Words>1940</Words>
  <Application>Microsoft Office PowerPoint</Application>
  <PresentationFormat>Personnalisé</PresentationFormat>
  <Paragraphs>485</Paragraphs>
  <Slides>19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30" baseType="lpstr">
      <vt:lpstr>Arial</vt:lpstr>
      <vt:lpstr>Calibri</vt:lpstr>
      <vt:lpstr>Cambria Math</vt:lpstr>
      <vt:lpstr>Courier New</vt:lpstr>
      <vt:lpstr>Gill Sans</vt:lpstr>
      <vt:lpstr>Helvetica</vt:lpstr>
      <vt:lpstr>Lucida Grande</vt:lpstr>
      <vt:lpstr>Times New Roman</vt:lpstr>
      <vt:lpstr>Wingdings</vt:lpstr>
      <vt:lpstr>Wingdings 3</vt:lpstr>
      <vt:lpstr>White</vt:lpstr>
      <vt:lpstr>Présentation PowerPoint</vt:lpstr>
      <vt:lpstr>Contents</vt:lpstr>
      <vt:lpstr>Introduction - Context</vt:lpstr>
      <vt:lpstr>Introduction – Context</vt:lpstr>
      <vt:lpstr>Introduction – Thermal-hydraulics</vt:lpstr>
      <vt:lpstr>Conductor design options</vt:lpstr>
      <vt:lpstr>Parametric studies and optimization methodology</vt:lpstr>
      <vt:lpstr>Thermal-hydraulics description</vt:lpstr>
      <vt:lpstr>Simcryogenics modelling</vt:lpstr>
      <vt:lpstr>Optimization parameters</vt:lpstr>
      <vt:lpstr>Comparative results – layer by layer</vt:lpstr>
      <vt:lpstr>Comparative results – layer by layer</vt:lpstr>
      <vt:lpstr>Comparative results- global optimization WP1</vt:lpstr>
      <vt:lpstr>Comparative results- global optimization WP2</vt:lpstr>
      <vt:lpstr>Comparative results – WP3 Pancake design</vt:lpstr>
      <vt:lpstr>Comparative results – Summary</vt:lpstr>
      <vt:lpstr>Comparative results – Summary</vt:lpstr>
      <vt:lpstr>Conclusions and perspectives</vt:lpstr>
      <vt:lpstr>Thank you for your attention 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ROUSSET Bernard 136275</dc:creator>
  <cp:lastModifiedBy>HOA Christine 218862</cp:lastModifiedBy>
  <cp:revision>290</cp:revision>
  <cp:lastPrinted>2021-09-20T08:46:28Z</cp:lastPrinted>
  <dcterms:modified xsi:type="dcterms:W3CDTF">2021-09-21T16:19:26Z</dcterms:modified>
</cp:coreProperties>
</file>