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9"/>
  </p:notesMasterIdLst>
  <p:sldIdLst>
    <p:sldId id="298" r:id="rId6"/>
    <p:sldId id="371" r:id="rId7"/>
    <p:sldId id="353" r:id="rId8"/>
    <p:sldId id="357" r:id="rId9"/>
    <p:sldId id="372" r:id="rId10"/>
    <p:sldId id="374" r:id="rId11"/>
    <p:sldId id="381" r:id="rId12"/>
    <p:sldId id="373" r:id="rId13"/>
    <p:sldId id="375" r:id="rId14"/>
    <p:sldId id="376" r:id="rId15"/>
    <p:sldId id="377" r:id="rId16"/>
    <p:sldId id="356" r:id="rId17"/>
    <p:sldId id="379" r:id="rId18"/>
    <p:sldId id="378" r:id="rId19"/>
    <p:sldId id="359" r:id="rId20"/>
    <p:sldId id="322" r:id="rId21"/>
    <p:sldId id="370" r:id="rId22"/>
    <p:sldId id="380" r:id="rId23"/>
    <p:sldId id="382" r:id="rId24"/>
    <p:sldId id="367" r:id="rId25"/>
    <p:sldId id="366" r:id="rId26"/>
    <p:sldId id="368" r:id="rId27"/>
    <p:sldId id="369" r:id="rId28"/>
  </p:sldIdLst>
  <p:sldSz cx="9144000" cy="5143500" type="screen16x9"/>
  <p:notesSz cx="6819900" cy="9918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BERT Sylvie 165549" initials="GS1" lastIdx="0" clrIdx="0">
    <p:extLst>
      <p:ext uri="{19B8F6BF-5375-455C-9EA6-DF929625EA0E}">
        <p15:presenceInfo xmlns:p15="http://schemas.microsoft.com/office/powerpoint/2012/main" userId="S-1-5-21-1801674531-299502267-839522115-237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E2B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96395" autoAdjust="0"/>
  </p:normalViewPr>
  <p:slideViewPr>
    <p:cSldViewPr snapToGrid="0" snapToObjects="1">
      <p:cViewPr varScale="1">
        <p:scale>
          <a:sx n="146" d="100"/>
          <a:sy n="146" d="100"/>
        </p:scale>
        <p:origin x="35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725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 smtClean="0"/>
              <a:t>Publications </a:t>
            </a:r>
            <a:endParaRPr lang="en-US" dirty="0"/>
          </a:p>
        </c:rich>
      </c:tx>
      <c:layout>
        <c:manualLayout>
          <c:xMode val="edge"/>
          <c:yMode val="edge"/>
          <c:x val="0.61950554084369203"/>
          <c:y val="5.937709259258350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A7-4222-A643-443497772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19456123312611"/>
          <c:y val="0.16964617690945299"/>
          <c:w val="0.25637851406233803"/>
          <c:h val="0.74739608221202003"/>
        </c:manualLayout>
      </c:layout>
      <c:overlay val="0"/>
      <c:txPr>
        <a:bodyPr/>
        <a:lstStyle/>
        <a:p>
          <a:pPr>
            <a:defRPr sz="120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8ED9B-C9FC-44BB-A15C-3C73857D8890}" type="datetimeFigureOut">
              <a:rPr lang="fr-FR" smtClean="0"/>
              <a:t>20/09/2021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6CBA2-EE44-4BFD-9B6A-F182879466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90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CBA2-EE44-4BFD-9B6A-F1828794661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457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CBA2-EE44-4BFD-9B6A-F1828794661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983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CBA2-EE44-4BFD-9B6A-F1828794661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7584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mtClean="0"/>
              <a:t>Les bobines toroïdales sont des aimants qui créent le champ magnétique nécessaire au confinement du plasma Bmax ….</a:t>
            </a:r>
          </a:p>
          <a:p>
            <a:r>
              <a:rPr lang="fr-FR" altLang="fr-FR" smtClean="0"/>
              <a:t>Cela implique  un courant élevé</a:t>
            </a:r>
          </a:p>
          <a:p>
            <a:r>
              <a:rPr lang="fr-FR" altLang="fr-FR" smtClean="0"/>
              <a:t>Le quench peut donc creér de sérieux dommages donc il est important de le détecter</a:t>
            </a:r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368E47-A05C-4315-B614-C97D40F75F1B}" type="slidenum">
              <a:rPr lang="fr-FR" altLang="fr-FR" smtClean="0">
                <a:latin typeface="Calibri" panose="020F0502020204030204" pitchFamily="34" charset="0"/>
              </a:rPr>
              <a:pPr/>
              <a:t>17</a:t>
            </a:fld>
            <a:endParaRPr lang="fr-FR" altLang="fr-FR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6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CBA2-EE44-4BFD-9B6A-F1828794661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997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CBA2-EE44-4BFD-9B6A-F1828794661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41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CBA2-EE44-4BFD-9B6A-F1828794661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697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CBA2-EE44-4BFD-9B6A-F1828794661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179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CBA2-EE44-4BFD-9B6A-F1828794661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027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CBA2-EE44-4BFD-9B6A-F1828794661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498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CBA2-EE44-4BFD-9B6A-F1828794661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510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CBA2-EE44-4BFD-9B6A-F1828794661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89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21" name="Picture 20" descr="fond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pic>
        <p:nvPicPr>
          <p:cNvPr id="16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9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32457" y="3345815"/>
            <a:ext cx="4929639" cy="424732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 A VENIR</a:t>
            </a:r>
            <a:endParaRPr lang="fr-FR" dirty="0"/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632457" y="3841574"/>
            <a:ext cx="2206507" cy="230832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180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21" name="Picture 20" descr="fond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pic>
        <p:nvPicPr>
          <p:cNvPr id="16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1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2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32457" y="3345815"/>
            <a:ext cx="4929639" cy="430887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Annexes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632457" y="3841574"/>
            <a:ext cx="2206507" cy="226367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LUNDI 18 MARS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91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4478410"/>
            <a:ext cx="9143999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92" tIns="47897" rIns="95792" bIns="47897" rtlCol="0" anchor="ctr"/>
          <a:lstStyle/>
          <a:p>
            <a:pPr algn="ctr"/>
            <a:r>
              <a:rPr lang="fr-FR" sz="1875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0481"/>
            <a:ext cx="9154160" cy="4508889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843276" y="2817851"/>
            <a:ext cx="7860672" cy="262755"/>
          </a:xfrm>
          <a:prstGeom prst="rect">
            <a:avLst/>
          </a:prstGeom>
        </p:spPr>
        <p:txBody>
          <a:bodyPr lIns="95792" tIns="47897" rIns="95792" bIns="47897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75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4618608"/>
            <a:ext cx="7782330" cy="339104"/>
          </a:xfrm>
          <a:prstGeom prst="rect">
            <a:avLst/>
          </a:prstGeom>
          <a:noFill/>
        </p:spPr>
        <p:txBody>
          <a:bodyPr wrap="square" lIns="95792" tIns="47897" rIns="95792" bIns="47897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25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125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3345818"/>
            <a:ext cx="6572852" cy="48474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5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43277" y="3841578"/>
            <a:ext cx="2942010" cy="242374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975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34777" y="4101925"/>
            <a:ext cx="2942010" cy="300082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2" name="Picture 9" descr="cea_logo_small2.jpg">
            <a:extLst>
              <a:ext uri="{FF2B5EF4-FFF2-40B4-BE49-F238E27FC236}">
                <a16:creationId xmlns:a16="http://schemas.microsoft.com/office/drawing/2014/main" id="{61A89C60-6BFE-4912-9B9B-D56E846D5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6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227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488" y="970076"/>
            <a:ext cx="5915025" cy="1821524"/>
          </a:xfrm>
        </p:spPr>
        <p:txBody>
          <a:bodyPr/>
          <a:lstStyle>
            <a:lvl1pPr>
              <a:spcBef>
                <a:spcPts val="1500"/>
              </a:spcBef>
              <a:spcAft>
                <a:spcPts val="1125"/>
              </a:spcAft>
              <a:defRPr/>
            </a:lvl1pPr>
            <a:lvl2pPr marL="271463" indent="0">
              <a:lnSpc>
                <a:spcPts val="2100"/>
              </a:lnSpc>
              <a:buFont typeface="Arial" pitchFamily="34" charset="0"/>
              <a:buNone/>
              <a:tabLst>
                <a:tab pos="6057900" algn="r"/>
              </a:tabLst>
              <a:defRPr sz="1650"/>
            </a:lvl2pPr>
            <a:lvl3pPr marL="271463" indent="0">
              <a:lnSpc>
                <a:spcPts val="2100"/>
              </a:lnSpc>
              <a:buFont typeface="Arial" pitchFamily="34" charset="0"/>
              <a:buNone/>
              <a:tabLst>
                <a:tab pos="6057900" algn="r"/>
              </a:tabLst>
              <a:defRPr sz="1650"/>
            </a:lvl3pPr>
            <a:lvl4pPr marL="271463" indent="0">
              <a:lnSpc>
                <a:spcPts val="2100"/>
              </a:lnSpc>
              <a:buFont typeface="Arial" pitchFamily="34" charset="0"/>
              <a:buNone/>
              <a:tabLst>
                <a:tab pos="6057900" algn="r"/>
              </a:tabLst>
              <a:defRPr sz="1650"/>
            </a:lvl4pPr>
            <a:lvl5pPr marL="271463" indent="0">
              <a:lnSpc>
                <a:spcPts val="2100"/>
              </a:lnSpc>
              <a:buNone/>
              <a:tabLst>
                <a:tab pos="6057900" algn="r"/>
              </a:tabLst>
              <a:defRPr sz="165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25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21" name="Picture 20" descr="fond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pic>
        <p:nvPicPr>
          <p:cNvPr id="16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9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32457" y="3345815"/>
            <a:ext cx="4929639" cy="424732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 A VENIR</a:t>
            </a:r>
            <a:endParaRPr lang="fr-FR" dirty="0"/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632457" y="3841574"/>
            <a:ext cx="2206507" cy="226367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LUNDI 18 MARS 2019</a:t>
            </a:r>
            <a:endParaRPr lang="fr-FR" dirty="0"/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62096" y="611595"/>
            <a:ext cx="2803525" cy="1990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064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62096" y="611595"/>
            <a:ext cx="2803525" cy="1990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2" name="Picture 1" descr="fond16-9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sp>
        <p:nvSpPr>
          <p:cNvPr id="11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634257" y="3597033"/>
            <a:ext cx="1203326" cy="307777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Partie 1</a:t>
            </a:r>
            <a:endParaRPr lang="fr-FR" dirty="0"/>
          </a:p>
        </p:txBody>
      </p:sp>
      <p:sp>
        <p:nvSpPr>
          <p:cNvPr id="12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49586" y="548323"/>
            <a:ext cx="3428078" cy="242593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521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fond16-9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sp>
        <p:nvSpPr>
          <p:cNvPr id="10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749587" y="611210"/>
            <a:ext cx="3868823" cy="284547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3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634257" y="3601097"/>
            <a:ext cx="1203326" cy="307777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Partie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79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80" y="129867"/>
            <a:ext cx="6172200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1519491" y="1419656"/>
            <a:ext cx="5915025" cy="165583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1519491" y="800735"/>
            <a:ext cx="5943282" cy="40011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38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80" y="129867"/>
            <a:ext cx="6172200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1519491" y="800735"/>
            <a:ext cx="5943282" cy="40011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7" name="Espace réservé du contenu 2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65555301"/>
              </p:ext>
            </p:extLst>
          </p:nvPr>
        </p:nvGraphicFramePr>
        <p:xfrm>
          <a:off x="1519491" y="1445547"/>
          <a:ext cx="591502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99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80" y="129867"/>
            <a:ext cx="6172200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Espace réservé du contenu 1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044750242"/>
              </p:ext>
            </p:extLst>
          </p:nvPr>
        </p:nvGraphicFramePr>
        <p:xfrm>
          <a:off x="3012838" y="1595071"/>
          <a:ext cx="2845776" cy="204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1519491" y="800735"/>
            <a:ext cx="5943282" cy="40011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28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80" y="129867"/>
            <a:ext cx="6172200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38499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 sz="900"/>
            </a:lvl1pPr>
          </a:lstStyle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4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62096" y="611595"/>
            <a:ext cx="2803525" cy="1990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2" name="Picture 1" descr="fond16-9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452480" y="1711519"/>
            <a:ext cx="357448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13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743826" y="3302669"/>
            <a:ext cx="5136111" cy="189283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700" b="1" dirty="0" smtClean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700" dirty="0" smtClean="0">
                <a:solidFill>
                  <a:schemeClr val="tx1"/>
                </a:solidFill>
                <a:latin typeface="Calibri"/>
                <a:cs typeface="Calibri"/>
              </a:rPr>
              <a:t>: XXXXXXXXXXX</a:t>
            </a:r>
            <a:endParaRPr lang="fr-FR" sz="7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3" hasCustomPrompt="1"/>
          </p:nvPr>
        </p:nvSpPr>
        <p:spPr>
          <a:xfrm>
            <a:off x="2452480" y="2355215"/>
            <a:ext cx="3535680" cy="286232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14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1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XXXXXX 2019</a:t>
            </a:r>
            <a:endParaRPr lang="fr-FR" dirty="0"/>
          </a:p>
        </p:txBody>
      </p:sp>
      <p:pic>
        <p:nvPicPr>
          <p:cNvPr id="19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67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71488" y="970076"/>
            <a:ext cx="5915025" cy="165583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4971046"/>
            <a:ext cx="8416144" cy="1923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19280"/>
            <a:ext cx="9144000" cy="593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16144" y="4970488"/>
            <a:ext cx="727856" cy="176676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9281"/>
            <a:ext cx="727856" cy="587829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68724"/>
            <a:ext cx="459254" cy="259863"/>
          </a:xfrm>
          <a:prstGeom prst="rect">
            <a:avLst/>
          </a:prstGeom>
        </p:spPr>
      </p:pic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>
          <a:xfrm>
            <a:off x="830580" y="129867"/>
            <a:ext cx="6172200" cy="318924"/>
          </a:xfrm>
          <a:prstGeom prst="rect">
            <a:avLst/>
          </a:prstGeom>
        </p:spPr>
        <p:txBody>
          <a:bodyPr vert="horz" lIns="91440" tIns="36000" rIns="91440" bIns="36000" rtlCol="0" anchor="ctr">
            <a:sp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72489" y="4924740"/>
            <a:ext cx="2569112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fr-FR" sz="7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</p:spTree>
    <p:extLst>
      <p:ext uri="{BB962C8B-B14F-4D97-AF65-F5344CB8AC3E}">
        <p14:creationId xmlns:p14="http://schemas.microsoft.com/office/powerpoint/2010/main" val="395456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6" r:id="rId4"/>
    <p:sldLayoutId id="2147483662" r:id="rId5"/>
    <p:sldLayoutId id="2147483667" r:id="rId6"/>
    <p:sldLayoutId id="2147483668" r:id="rId7"/>
    <p:sldLayoutId id="2147483663" r:id="rId8"/>
    <p:sldLayoutId id="2147483664" r:id="rId9"/>
    <p:sldLayoutId id="2147483665" r:id="rId10"/>
    <p:sldLayoutId id="2147483671" r:id="rId11"/>
    <p:sldLayoutId id="2147483672" r:id="rId1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1.png"/><Relationship Id="rId7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25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0.png"/><Relationship Id="rId5" Type="http://schemas.openxmlformats.org/officeDocument/2006/relationships/image" Target="../media/image6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10.png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0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11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png"/><Relationship Id="rId7" Type="http://schemas.openxmlformats.org/officeDocument/2006/relationships/image" Target="../media/image83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10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eg"/><Relationship Id="rId5" Type="http://schemas.openxmlformats.org/officeDocument/2006/relationships/image" Target="../media/image8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2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40.png"/><Relationship Id="rId4" Type="http://schemas.openxmlformats.org/officeDocument/2006/relationships/image" Target="../media/image21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38.png"/><Relationship Id="rId7" Type="http://schemas.openxmlformats.org/officeDocument/2006/relationships/image" Target="../media/image43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11.png"/><Relationship Id="rId10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10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20.png"/><Relationship Id="rId5" Type="http://schemas.openxmlformats.org/officeDocument/2006/relationships/image" Target="../media/image44.png"/><Relationship Id="rId10" Type="http://schemas.openxmlformats.org/officeDocument/2006/relationships/image" Target="../media/image510.png"/><Relationship Id="rId4" Type="http://schemas.openxmlformats.org/officeDocument/2006/relationships/image" Target="../media/image11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" y="206829"/>
            <a:ext cx="1441496" cy="900020"/>
          </a:xfrm>
          <a:prstGeom prst="rect">
            <a:avLst/>
          </a:prstGeom>
        </p:spPr>
      </p:pic>
      <p:pic>
        <p:nvPicPr>
          <p:cNvPr id="9" name="Picture 2" descr="IUSTI UMR 734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67"/>
          <a:stretch/>
        </p:blipFill>
        <p:spPr bwMode="auto">
          <a:xfrm>
            <a:off x="727792" y="3265409"/>
            <a:ext cx="2296426" cy="87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r="6227"/>
          <a:stretch/>
        </p:blipFill>
        <p:spPr>
          <a:xfrm>
            <a:off x="6663176" y="2884735"/>
            <a:ext cx="2208120" cy="1201202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2104152" y="544286"/>
            <a:ext cx="6211981" cy="8754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800" b="0" kern="1200" cap="all" baseline="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sz="1800" smtClean="0">
                <a:solidFill>
                  <a:schemeClr val="bg1"/>
                </a:solidFill>
              </a:rPr>
              <a:t>JT-60SA Toroidal Field Coil Quench Model and Analysis: </a:t>
            </a:r>
          </a:p>
          <a:p>
            <a:pPr algn="ctr"/>
            <a:r>
              <a:rPr lang="en-US" sz="1600" smtClean="0">
                <a:solidFill>
                  <a:schemeClr val="bg1"/>
                </a:solidFill>
              </a:rPr>
              <a:t>Joule Energy Estimation with SuperMagnet and STREAM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 bwMode="gray">
          <a:xfrm>
            <a:off x="3024218" y="2596758"/>
            <a:ext cx="3474553" cy="991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2800" b="0" kern="1200" cap="all" baseline="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" i="1">
                <a:solidFill>
                  <a:schemeClr val="bg1"/>
                </a:solidFill>
              </a:rPr>
              <a:t>Q</a:t>
            </a:r>
            <a:r>
              <a:rPr lang="en-US" sz="1400" i="1" smtClean="0">
                <a:solidFill>
                  <a:schemeClr val="bg1"/>
                </a:solidFill>
              </a:rPr>
              <a:t>. Gorit, </a:t>
            </a:r>
            <a:r>
              <a:rPr lang="en-US" sz="1400" i="1">
                <a:solidFill>
                  <a:schemeClr val="bg1"/>
                </a:solidFill>
              </a:rPr>
              <a:t>F. </a:t>
            </a:r>
            <a:r>
              <a:rPr lang="en-US" sz="1400" i="1" smtClean="0">
                <a:solidFill>
                  <a:schemeClr val="bg1"/>
                </a:solidFill>
              </a:rPr>
              <a:t>TOPIN, </a:t>
            </a:r>
            <a:r>
              <a:rPr lang="en-US" sz="1400" i="1">
                <a:solidFill>
                  <a:schemeClr val="bg1"/>
                </a:solidFill>
              </a:rPr>
              <a:t>S</a:t>
            </a:r>
            <a:r>
              <a:rPr lang="en-US" sz="1400" i="1" smtClean="0">
                <a:solidFill>
                  <a:schemeClr val="bg1"/>
                </a:solidFill>
              </a:rPr>
              <a:t>. Nicollet,</a:t>
            </a:r>
            <a:r>
              <a:rPr lang="fr-FR" sz="1400" i="1" smtClean="0">
                <a:solidFill>
                  <a:schemeClr val="bg1"/>
                </a:solidFill>
              </a:rPr>
              <a:t> </a:t>
            </a:r>
            <a:r>
              <a:rPr lang="en-US" sz="1400" i="1">
                <a:solidFill>
                  <a:schemeClr val="bg1"/>
                </a:solidFill>
              </a:rPr>
              <a:t>A. LOUZGUITI, </a:t>
            </a:r>
            <a:r>
              <a:rPr lang="en-US" sz="1400" i="1" smtClean="0">
                <a:solidFill>
                  <a:schemeClr val="bg1"/>
                </a:solidFill>
              </a:rPr>
              <a:t>b. lacroix, A. TORRE, R. Vallcorba, L. ZANI</a:t>
            </a:r>
            <a:endParaRPr lang="fr-FR" sz="1400" i="1" dirty="0">
              <a:solidFill>
                <a:schemeClr val="bg1"/>
              </a:solidFill>
            </a:endParaRPr>
          </a:p>
        </p:txBody>
      </p:sp>
      <p:sp>
        <p:nvSpPr>
          <p:cNvPr id="14" name="Sous-titre 9"/>
          <p:cNvSpPr txBox="1">
            <a:spLocks/>
          </p:cNvSpPr>
          <p:nvPr/>
        </p:nvSpPr>
        <p:spPr>
          <a:xfrm>
            <a:off x="2305162" y="3581189"/>
            <a:ext cx="5086350" cy="32316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altLang="fr-FR" sz="1500" smtClean="0">
                <a:solidFill>
                  <a:schemeClr val="bg1"/>
                </a:solidFill>
              </a:rPr>
              <a:t>20/09/2021</a:t>
            </a:r>
          </a:p>
        </p:txBody>
      </p:sp>
      <p:sp>
        <p:nvSpPr>
          <p:cNvPr id="15" name="Titre 8"/>
          <p:cNvSpPr>
            <a:spLocks/>
          </p:cNvSpPr>
          <p:nvPr/>
        </p:nvSpPr>
        <p:spPr bwMode="auto">
          <a:xfrm>
            <a:off x="2456199" y="1602233"/>
            <a:ext cx="47513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6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7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2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fr-FR" sz="1400">
                <a:solidFill>
                  <a:srgbClr val="666666"/>
                </a:solidFill>
              </a:rPr>
              <a:t> </a:t>
            </a:r>
            <a:r>
              <a:rPr lang="fr-FR" altLang="fr-FR" sz="1200">
                <a:solidFill>
                  <a:schemeClr val="bg1"/>
                </a:solidFill>
                <a:latin typeface="+mn-lt"/>
              </a:rPr>
              <a:t>Quentin GORIT</a:t>
            </a:r>
          </a:p>
          <a:p>
            <a:pPr algn="ctr" eaLnBrk="1" hangingPunct="1">
              <a:lnSpc>
                <a:spcPts val="2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fr-FR" sz="1200">
                <a:solidFill>
                  <a:schemeClr val="bg1"/>
                </a:solidFill>
                <a:latin typeface="+mn-lt"/>
              </a:rPr>
              <a:t>IUSTI/ PT/ IPT</a:t>
            </a:r>
          </a:p>
          <a:p>
            <a:pPr algn="ctr" eaLnBrk="1" hangingPunct="1">
              <a:lnSpc>
                <a:spcPts val="2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fr-FR" sz="1200">
                <a:solidFill>
                  <a:schemeClr val="bg1"/>
                </a:solidFill>
                <a:latin typeface="+mn-lt"/>
              </a:rPr>
              <a:t>CEA / DRF / IRFM / STEP / </a:t>
            </a:r>
            <a:r>
              <a:rPr lang="fr-FR" altLang="fr-FR" sz="1200" smtClean="0">
                <a:solidFill>
                  <a:schemeClr val="bg1"/>
                </a:solidFill>
                <a:latin typeface="+mn-lt"/>
              </a:rPr>
              <a:t>GAIM</a:t>
            </a:r>
            <a:endParaRPr lang="fr-FR" altLang="fr-FR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00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10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8" name="Titre 3"/>
          <p:cNvSpPr txBox="1">
            <a:spLocks/>
          </p:cNvSpPr>
          <p:nvPr/>
        </p:nvSpPr>
        <p:spPr>
          <a:xfrm>
            <a:off x="799817" y="170473"/>
            <a:ext cx="8364357" cy="303278"/>
          </a:xfrm>
          <a:prstGeom prst="rect">
            <a:avLst/>
          </a:prstGeom>
        </p:spPr>
        <p:txBody>
          <a:bodyPr wrap="square" lIns="95792" tIns="37714" rIns="95792" bIns="37714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i="1" smtClean="0">
                <a:solidFill>
                  <a:schemeClr val="bg1"/>
                </a:solidFill>
                <a:latin typeface="+mn-lt"/>
              </a:rPr>
              <a:t>4.2) </a:t>
            </a:r>
            <a:r>
              <a:rPr lang="fr-FR" sz="1800" i="1">
                <a:solidFill>
                  <a:schemeClr val="bg1"/>
                </a:solidFill>
              </a:rPr>
              <a:t>TFC02 ACCEPTANCE TEST </a:t>
            </a:r>
            <a:r>
              <a:rPr lang="fr-FR" sz="1800" i="1" smtClean="0">
                <a:solidFill>
                  <a:schemeClr val="bg1"/>
                </a:solidFill>
              </a:rPr>
              <a:t>: </a:t>
            </a:r>
            <a:r>
              <a:rPr sz="1800" i="1" smtClean="0">
                <a:solidFill>
                  <a:schemeClr val="bg1"/>
                </a:solidFill>
                <a:latin typeface="+mn-lt"/>
              </a:rPr>
              <a:t>ELECTRICAL RESULTS  </a:t>
            </a:r>
            <a:endParaRPr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39" y="720240"/>
            <a:ext cx="2994789" cy="22282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495" y="720240"/>
            <a:ext cx="2980095" cy="222821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67196" y="2948458"/>
            <a:ext cx="3873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TFC02 acceptance quench test, coil resistive voltage (SM, STREAM, Exp)</a:t>
            </a:r>
            <a:endParaRPr lang="fr-FR" sz="900" i="1"/>
          </a:p>
        </p:txBody>
      </p:sp>
      <p:sp>
        <p:nvSpPr>
          <p:cNvPr id="12" name="ZoneTexte 11"/>
          <p:cNvSpPr txBox="1"/>
          <p:nvPr/>
        </p:nvSpPr>
        <p:spPr>
          <a:xfrm>
            <a:off x="4823373" y="2953819"/>
            <a:ext cx="3873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TFC02 acceptance quench test, coil  Joule energy dissipation (SM, STREAM, Exp)</a:t>
            </a:r>
            <a:endParaRPr lang="fr-FR" sz="900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352870" y="3340608"/>
                <a:ext cx="4343759" cy="535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𝐶𝑜𝑖𝑙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=14.9 </m:t>
                      </m:r>
                      <m:r>
                        <m:rPr>
                          <m:sty m:val="p"/>
                        </m:rPr>
                        <a:rPr lang="fr-FR" sz="1000" i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𝐶𝑜𝑖𝑙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𝑇𝑅𝐸𝐴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fr-FR" sz="1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17. 3 </m:t>
                      </m:r>
                      <m:r>
                        <m:rPr>
                          <m:sty m:val="p"/>
                        </m:rPr>
                        <a:rPr lang="fr-FR" sz="10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𝑐𝑜𝑖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𝐸𝑥𝑝</m:t>
                          </m:r>
                        </m:sub>
                      </m:sSub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0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7.8</m:t>
                      </m:r>
                      <m:r>
                        <a:rPr lang="fr-FR" sz="10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00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fr-FR" sz="1000"/>
              </a:p>
              <a:p>
                <a:endParaRPr lang="fr-FR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70" y="3340608"/>
                <a:ext cx="4343759" cy="5350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4981996" y="3330029"/>
                <a:ext cx="3685692" cy="25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𝑐𝑜𝑖𝑙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𝐸𝑥𝑝</m:t>
                              </m:r>
                            </m:sub>
                          </m:s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fr-FR" sz="1000" b="0" smtClean="0">
                              <a:solidFill>
                                <a:schemeClr val="tx1"/>
                              </a:solidFill>
                            </a:rPr>
                            <m:t>1.64 </m:t>
                          </m:r>
                          <m:r>
                            <m:rPr>
                              <m:nor/>
                            </m:rPr>
                            <a:rPr lang="fr-FR" sz="1000" b="0" smtClean="0">
                              <a:solidFill>
                                <a:schemeClr val="tx1"/>
                              </a:solidFill>
                            </a:rPr>
                            <m:t>MJ</m:t>
                          </m:r>
                          <m:r>
                            <m:rPr>
                              <m:nor/>
                            </m:rPr>
                            <a:rPr lang="fr-FR" sz="1000" b="0" smtClean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sz="1000" b="0" i="1" smtClean="0"/>
                            <m:t>&lt; 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𝑐𝑜𝑖𝑙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b>
                          </m:s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1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sz="1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  <m:r>
                            <a:rPr lang="fr-FR" sz="1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𝐌𝐉</m:t>
                          </m:r>
                          <m:r>
                            <m:rPr>
                              <m:nor/>
                            </m:rPr>
                            <a:rPr lang="fr-FR" sz="1000" i="1"/>
                            <m:t>&lt;</m:t>
                          </m:r>
                          <m:r>
                            <m:rPr>
                              <m:nor/>
                            </m:rPr>
                            <a:rPr lang="fr-FR" sz="1000" b="0" i="1" smtClean="0"/>
                            <m:t> 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𝐶𝑜𝑖𝑙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𝑇𝑅𝐸𝐴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fr-FR" sz="1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2.21 </m:t>
                      </m:r>
                      <m:r>
                        <m:rPr>
                          <m:sty m:val="p"/>
                        </m:rP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MJ</m:t>
                      </m:r>
                    </m:oMath>
                  </m:oMathPara>
                </a14:m>
                <a:endParaRPr lang="fr-FR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996" y="3330029"/>
                <a:ext cx="3685692" cy="2580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0005" y="4306838"/>
                <a:ext cx="2597249" cy="2530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𝑐𝑜𝑖𝑙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𝑆𝑀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𝑐𝑜𝑛𝑠𝑒𝑟𝑣𝑎𝑡𝑖𝑣𝑒</m:t>
                          </m:r>
                        </m:sub>
                      </m:sSub>
                      <m:r>
                        <a:rPr lang="fr-FR" sz="1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𝑃𝑖</m:t>
                          </m:r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fr-FR" sz="1000" i="0" smtClean="0">
                          <a:latin typeface="Cambria Math" panose="02040503050406030204" pitchFamily="18" charset="0"/>
                        </a:rPr>
                        <m:t>= 2.20 </m:t>
                      </m:r>
                      <m:r>
                        <m:rPr>
                          <m:sty m:val="p"/>
                        </m:rPr>
                        <a:rPr lang="fr-FR" sz="1000" i="0" smtClean="0">
                          <a:latin typeface="Cambria Math" panose="02040503050406030204" pitchFamily="18" charset="0"/>
                        </a:rPr>
                        <m:t>MJ</m:t>
                      </m:r>
                    </m:oMath>
                  </m:oMathPara>
                </a14:m>
                <a:endParaRPr lang="fr-FR" sz="100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05" y="4306838"/>
                <a:ext cx="2597249" cy="2530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981996" y="3715053"/>
                <a:ext cx="3562257" cy="530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𝐶𝑜𝑖𝑙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1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1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0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00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𝑃𝑖</m:t>
                              </m:r>
                            </m:sub>
                          </m:sSub>
                        </m:e>
                      </m:nary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1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0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00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limLoc m:val="subSup"/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1000">
                                  <a:latin typeface="Cambria Math" panose="02040503050406030204" pitchFamily="18" charset="0"/>
                                </a:rPr>
                                <m:t>0 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𝑒𝑛𝑑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limLoc m:val="subSup"/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sz="1000">
                                      <a:latin typeface="Cambria Math" panose="02040503050406030204" pitchFamily="18" charset="0"/>
                                    </a:rPr>
                                    <m:t> 0</m:t>
                                  </m:r>
                                </m:sub>
                                <m:sup>
                                  <m:d>
                                    <m:dPr>
                                      <m:begChr m:val=""/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  <m:r>
                                        <a:rPr lang="fr-FR" sz="100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𝑃𝑖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FR" sz="100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fr-FR" sz="10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sSup>
                                    <m:sSup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FR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10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10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  <m:r>
                                    <a:rPr lang="fr-FR" sz="10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  <m:r>
                                    <a:rPr lang="fr-FR" sz="10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fr-FR" sz="100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996" y="3715053"/>
                <a:ext cx="3562257" cy="530402"/>
              </a:xfrm>
              <a:prstGeom prst="rect">
                <a:avLst/>
              </a:prstGeom>
              <a:blipFill>
                <a:blip r:embed="rId9"/>
                <a:stretch>
                  <a:fillRect t="-106897" b="-1643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/>
          <p:cNvSpPr txBox="1"/>
          <p:nvPr/>
        </p:nvSpPr>
        <p:spPr>
          <a:xfrm>
            <a:off x="352870" y="3840156"/>
            <a:ext cx="43437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fr-FR" sz="1100" b="1" smtClean="0"/>
              <a:t>Good agreement</a:t>
            </a:r>
            <a:r>
              <a:rPr lang="fr-FR" sz="1100" smtClean="0"/>
              <a:t> between experimental, analytical and numerical results.</a:t>
            </a:r>
          </a:p>
          <a:p>
            <a:pPr algn="just"/>
            <a:endParaRPr lang="fr-FR" sz="1100"/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fr-FR" sz="1100" b="1" smtClean="0"/>
              <a:t>STREAM is conservative</a:t>
            </a:r>
            <a:r>
              <a:rPr lang="fr-FR" sz="1100" smtClean="0"/>
              <a:t>, indeed the model  extrapolates results from one CICC to the twelve composing the coil. </a:t>
            </a:r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29378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11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8" name="Titre 3"/>
          <p:cNvSpPr txBox="1">
            <a:spLocks/>
          </p:cNvSpPr>
          <p:nvPr/>
        </p:nvSpPr>
        <p:spPr>
          <a:xfrm>
            <a:off x="779643" y="139728"/>
            <a:ext cx="8364357" cy="303278"/>
          </a:xfrm>
          <a:prstGeom prst="rect">
            <a:avLst/>
          </a:prstGeom>
        </p:spPr>
        <p:txBody>
          <a:bodyPr wrap="square" lIns="95792" tIns="37714" rIns="95792" bIns="37714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i="1" smtClean="0">
                <a:solidFill>
                  <a:schemeClr val="bg1"/>
                </a:solidFill>
                <a:latin typeface="+mn-lt"/>
              </a:rPr>
              <a:t>4.3) </a:t>
            </a:r>
            <a:r>
              <a:rPr lang="fr-FR" sz="1800" i="1">
                <a:solidFill>
                  <a:schemeClr val="bg1"/>
                </a:solidFill>
              </a:rPr>
              <a:t>TFC02 ACCEPTANCE TEST </a:t>
            </a:r>
            <a:r>
              <a:rPr lang="fr-FR" sz="1800" i="1" smtClean="0">
                <a:solidFill>
                  <a:schemeClr val="bg1"/>
                </a:solidFill>
              </a:rPr>
              <a:t>:</a:t>
            </a:r>
            <a:r>
              <a:rPr lang="fr-FR" sz="1800" i="1" smtClean="0">
                <a:solidFill>
                  <a:schemeClr val="bg1"/>
                </a:solidFill>
                <a:latin typeface="+mn-lt"/>
              </a:rPr>
              <a:t> THERMOHYDRAULICAL RESULTS</a:t>
            </a:r>
            <a:endParaRPr sz="1800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756" y="707523"/>
            <a:ext cx="2682804" cy="19382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159" y="3072170"/>
            <a:ext cx="3108614" cy="143319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256790" y="4620778"/>
            <a:ext cx="3406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Cold Test facility instrumentation scheme</a:t>
            </a:r>
            <a:endParaRPr lang="fr-FR" sz="900" i="1"/>
          </a:p>
        </p:txBody>
      </p:sp>
      <p:sp>
        <p:nvSpPr>
          <p:cNvPr id="16" name="ZoneTexte 15"/>
          <p:cNvSpPr txBox="1"/>
          <p:nvPr/>
        </p:nvSpPr>
        <p:spPr>
          <a:xfrm>
            <a:off x="224886" y="2651656"/>
            <a:ext cx="4430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TFC02 acceptance quench test, helium and conductor temperatures (SM, STREAM, Exp)</a:t>
            </a:r>
            <a:endParaRPr lang="fr-FR" sz="900" i="1"/>
          </a:p>
        </p:txBody>
      </p:sp>
      <p:sp>
        <p:nvSpPr>
          <p:cNvPr id="17" name="ZoneTexte 16"/>
          <p:cNvSpPr txBox="1"/>
          <p:nvPr/>
        </p:nvSpPr>
        <p:spPr>
          <a:xfrm>
            <a:off x="5012694" y="2667112"/>
            <a:ext cx="4430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TFC02 acceptance quench test, helium mass flows (SM, STREAM, Exp)</a:t>
            </a:r>
            <a:endParaRPr lang="fr-FR" sz="900" i="1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33" y="715785"/>
            <a:ext cx="2609045" cy="1938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869539" y="1352491"/>
                <a:ext cx="1607812" cy="236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9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𝐻𝑒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𝑖𝑛𝑙𝑒𝑡𝑊𝑃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9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9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27.12 </m:t>
                      </m:r>
                      <m:r>
                        <m:rPr>
                          <m:sty m:val="p"/>
                        </m:rPr>
                        <a:rPr lang="fr-FR" sz="9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fr-FR" sz="9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539" y="1352491"/>
                <a:ext cx="1607812" cy="2368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868112" y="1472813"/>
                <a:ext cx="1643655" cy="241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9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𝐻𝑒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𝑖𝑛𝑙𝑒𝑡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𝑊𝑃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𝐸𝑥𝑝</m:t>
                          </m:r>
                        </m:sub>
                      </m:sSub>
                      <m:r>
                        <a:rPr lang="fr-FR" sz="9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9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26.77 </m:t>
                      </m:r>
                      <m:r>
                        <m:rPr>
                          <m:sty m:val="p"/>
                        </m:rPr>
                        <a:rPr lang="fr-FR" sz="9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fr-FR" sz="90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12" y="1472813"/>
                <a:ext cx="1643655" cy="241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090930" y="2011261"/>
                <a:ext cx="4572000" cy="2368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9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𝑅𝑒𝑣𝑒𝑟𝑠𝑒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9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9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𝑅𝑒𝑣𝑒𝑟𝑠𝑒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𝑆𝑇𝑅𝐸𝐴𝑀</m:t>
                          </m:r>
                        </m:sub>
                      </m:sSub>
                      <m:r>
                        <a:rPr lang="fr-FR" sz="9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9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0.5 </m:t>
                      </m:r>
                      <m:r>
                        <m:rPr>
                          <m:sty m:val="p"/>
                        </m:rPr>
                        <a:rPr lang="fr-FR" sz="9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fr-FR" sz="9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sz="9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fr-FR" sz="90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930" y="2011261"/>
                <a:ext cx="4572000" cy="2368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921787" y="944916"/>
                <a:ext cx="1346266" cy="236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9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𝑐𝑜𝑛𝑑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9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9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32.58 </m:t>
                      </m:r>
                      <m:r>
                        <m:rPr>
                          <m:sty m:val="p"/>
                        </m:rPr>
                        <a:rPr lang="fr-FR" sz="9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fr-FR" sz="90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787" y="944916"/>
                <a:ext cx="1346266" cy="2368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/>
          <p:cNvSpPr txBox="1"/>
          <p:nvPr/>
        </p:nvSpPr>
        <p:spPr>
          <a:xfrm>
            <a:off x="361556" y="3474924"/>
            <a:ext cx="53085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100"/>
              <a:t>Quench detection time (t=4055 s</a:t>
            </a:r>
            <a:r>
              <a:rPr lang="fr-FR" sz="1100" smtClean="0"/>
              <a:t>):  </a:t>
            </a:r>
            <a:r>
              <a:rPr lang="fr-FR" sz="1100" b="1" smtClean="0"/>
              <a:t>Helium inlet and outlet valves are closed </a:t>
            </a:r>
            <a:r>
              <a:rPr lang="fr-FR" sz="1100"/>
              <a:t>(quasy isochoric system) </a:t>
            </a:r>
            <a:endParaRPr lang="fr-FR" sz="110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10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100"/>
              <a:t>5 s period (t=4060 s)</a:t>
            </a:r>
            <a:r>
              <a:rPr lang="fr-FR" sz="1100" b="1"/>
              <a:t> </a:t>
            </a:r>
            <a:r>
              <a:rPr lang="fr-FR" sz="1100" b="1" smtClean="0"/>
              <a:t>: Quench safety valves opening </a:t>
            </a:r>
            <a:r>
              <a:rPr lang="fr-FR" sz="1100" smtClean="0"/>
              <a:t>(releasing the warmed helium</a:t>
            </a:r>
            <a:r>
              <a:rPr lang="fr-FR" sz="1100" b="1" smtClean="0"/>
              <a:t>           </a:t>
            </a:r>
            <a:r>
              <a:rPr lang="fr-FR" sz="1100" smtClean="0"/>
              <a:t>from the coil into the quench tank) </a:t>
            </a:r>
            <a:endParaRPr lang="fr-FR" sz="1100"/>
          </a:p>
        </p:txBody>
      </p:sp>
      <p:sp>
        <p:nvSpPr>
          <p:cNvPr id="24" name="ZoneTexte 23"/>
          <p:cNvSpPr txBox="1"/>
          <p:nvPr/>
        </p:nvSpPr>
        <p:spPr>
          <a:xfrm>
            <a:off x="361556" y="4438521"/>
            <a:ext cx="5235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100" smtClean="0"/>
              <a:t> The </a:t>
            </a:r>
            <a:r>
              <a:rPr lang="fr-FR" sz="1100" b="1" smtClean="0"/>
              <a:t>maximal conductor temperature </a:t>
            </a:r>
            <a:r>
              <a:rPr lang="fr-FR" sz="1100" smtClean="0"/>
              <a:t>calculated numerically reach </a:t>
            </a:r>
            <a:r>
              <a:rPr lang="fr-FR" sz="1100" b="1" smtClean="0"/>
              <a:t>32.58 K</a:t>
            </a:r>
            <a:r>
              <a:rPr lang="fr-FR" sz="1100"/>
              <a:t> </a:t>
            </a:r>
            <a:r>
              <a:rPr lang="fr-FR" sz="1100" smtClean="0"/>
              <a:t>in the side pancake 12 (first pancake reaching the quench saturation phase)</a:t>
            </a:r>
            <a:endParaRPr lang="fr-FR" sz="1100"/>
          </a:p>
        </p:txBody>
      </p:sp>
      <p:sp>
        <p:nvSpPr>
          <p:cNvPr id="26" name="ZoneTexte 25"/>
          <p:cNvSpPr txBox="1"/>
          <p:nvPr/>
        </p:nvSpPr>
        <p:spPr>
          <a:xfrm>
            <a:off x="361556" y="2969353"/>
            <a:ext cx="53085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100" smtClean="0"/>
              <a:t> Normal zone induces </a:t>
            </a:r>
            <a:r>
              <a:rPr lang="fr-FR" sz="1100" b="1" smtClean="0"/>
              <a:t>local helium depletion </a:t>
            </a:r>
            <a:r>
              <a:rPr lang="fr-FR" sz="1100" smtClean="0"/>
              <a:t>and</a:t>
            </a:r>
            <a:r>
              <a:rPr lang="fr-FR" sz="1100" b="1" smtClean="0"/>
              <a:t> high forced convection </a:t>
            </a:r>
            <a:r>
              <a:rPr lang="fr-FR" sz="1100" smtClean="0"/>
              <a:t>expulsing</a:t>
            </a:r>
            <a:r>
              <a:rPr lang="fr-FR" sz="1100" b="1" smtClean="0"/>
              <a:t> helium mass flows </a:t>
            </a:r>
            <a:r>
              <a:rPr lang="fr-FR" sz="1100" smtClean="0"/>
              <a:t>in two opposite directions (reverse and accelerate mass flows)</a:t>
            </a:r>
            <a:endParaRPr lang="fr-FR" sz="110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29052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space réservé du numéro de diapositive 4"/>
          <p:cNvSpPr txBox="1">
            <a:spLocks/>
          </p:cNvSpPr>
          <p:nvPr/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12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22" name="Titre 3"/>
          <p:cNvSpPr txBox="1">
            <a:spLocks/>
          </p:cNvSpPr>
          <p:nvPr/>
        </p:nvSpPr>
        <p:spPr>
          <a:xfrm>
            <a:off x="819478" y="74296"/>
            <a:ext cx="8812202" cy="372528"/>
          </a:xfrm>
          <a:prstGeom prst="rect">
            <a:avLst/>
          </a:prstGeom>
        </p:spPr>
        <p:txBody>
          <a:bodyPr wrap="square" lIns="95792" tIns="37714" rIns="95792" bIns="37714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sz="1800" i="1">
                <a:solidFill>
                  <a:schemeClr val="bg1"/>
                </a:solidFill>
                <a:latin typeface="+mn-lt"/>
              </a:rPr>
              <a:t>5</a:t>
            </a:r>
            <a:r>
              <a:rPr sz="1800" i="1" smtClean="0">
                <a:solidFill>
                  <a:schemeClr val="bg1"/>
                </a:solidFill>
                <a:latin typeface="+mn-lt"/>
              </a:rPr>
              <a:t>.1) </a:t>
            </a:r>
            <a:r>
              <a:rPr lang="fr-FR" altLang="fr-FR" sz="1800" i="1" smtClean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JT-60SA </a:t>
            </a:r>
            <a:r>
              <a:rPr lang="fr-FR" altLang="fr-FR" sz="1800" i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TFC </a:t>
            </a:r>
            <a:r>
              <a:rPr lang="fr-FR" altLang="fr-FR" sz="1800" i="1" smtClean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IN </a:t>
            </a:r>
            <a:r>
              <a:rPr lang="fr-FR" altLang="fr-FR" sz="1800" i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TOKAMAK </a:t>
            </a:r>
            <a:r>
              <a:rPr lang="fr-FR" altLang="fr-FR" sz="1800" i="1" smtClean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CONFIGURATION</a:t>
            </a:r>
            <a:endParaRPr lang="fr-FR" sz="1800" i="1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3" name="Rectangle 40"/>
          <p:cNvSpPr>
            <a:spLocks noChangeArrowheads="1"/>
          </p:cNvSpPr>
          <p:nvPr/>
        </p:nvSpPr>
        <p:spPr bwMode="auto">
          <a:xfrm>
            <a:off x="1011238" y="5133975"/>
            <a:ext cx="3970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  <a:p>
            <a:endParaRPr lang="fr-FR" altLang="fr-FR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180367"/>
              </p:ext>
            </p:extLst>
          </p:nvPr>
        </p:nvGraphicFramePr>
        <p:xfrm>
          <a:off x="489230" y="1196401"/>
          <a:ext cx="4334143" cy="1600200"/>
        </p:xfrm>
        <a:graphic>
          <a:graphicData uri="http://schemas.openxmlformats.org/drawingml/2006/table">
            <a:tbl>
              <a:tblPr firstRow="1" firstCol="1" bandRow="1"/>
              <a:tblGrid>
                <a:gridCol w="2360096">
                  <a:extLst>
                    <a:ext uri="{9D8B030D-6E8A-4147-A177-3AD203B41FA5}">
                      <a16:colId xmlns:a16="http://schemas.microsoft.com/office/drawing/2014/main" val="44932501"/>
                    </a:ext>
                  </a:extLst>
                </a:gridCol>
                <a:gridCol w="726086">
                  <a:extLst>
                    <a:ext uri="{9D8B030D-6E8A-4147-A177-3AD203B41FA5}">
                      <a16:colId xmlns:a16="http://schemas.microsoft.com/office/drawing/2014/main" val="3746406202"/>
                    </a:ext>
                  </a:extLst>
                </a:gridCol>
                <a:gridCol w="544565">
                  <a:extLst>
                    <a:ext uri="{9D8B030D-6E8A-4147-A177-3AD203B41FA5}">
                      <a16:colId xmlns:a16="http://schemas.microsoft.com/office/drawing/2014/main" val="433072766"/>
                    </a:ext>
                  </a:extLst>
                </a:gridCol>
                <a:gridCol w="703396">
                  <a:extLst>
                    <a:ext uri="{9D8B030D-6E8A-4147-A177-3AD203B41FA5}">
                      <a16:colId xmlns:a16="http://schemas.microsoft.com/office/drawing/2014/main" val="4153449398"/>
                    </a:ext>
                  </a:extLst>
                </a:gridCol>
              </a:tblGrid>
              <a:tr h="1033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Name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</a:rPr>
                        <a:t>Tokamak</a:t>
                      </a:r>
                      <a:endParaRPr lang="fr-FR" sz="105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50" smtClean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CTF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Unit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121795"/>
                  </a:ext>
                </a:extLst>
              </a:tr>
              <a:tr h="113653"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b="1" i="1">
                          <a:effectLst/>
                          <a:latin typeface="Arial" panose="020B0604020202020204" pitchFamily="34" charset="0"/>
                          <a:ea typeface="MS Mincho"/>
                        </a:rPr>
                        <a:t>TF </a:t>
                      </a:r>
                      <a:r>
                        <a:rPr lang="en-US" sz="1050" b="1" i="1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Coil</a:t>
                      </a: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 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5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551782"/>
                  </a:ext>
                </a:extLst>
              </a:tr>
              <a:tr h="1033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TF </a:t>
                      </a: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stored </a:t>
                      </a: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magnetic </a:t>
                      </a: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energy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</a:rPr>
                        <a:t>58 </a:t>
                      </a:r>
                      <a:endParaRPr lang="fr-FR" sz="105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20.5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MJ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75365"/>
                  </a:ext>
                </a:extLst>
              </a:tr>
              <a:tr h="1136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Maximum magnetic </a:t>
                      </a: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field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</a:rPr>
                        <a:t>5.65 </a:t>
                      </a:r>
                      <a:endParaRPr lang="fr-FR" sz="105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</a:rPr>
                        <a:t>3.05</a:t>
                      </a:r>
                      <a:endParaRPr lang="fr-FR" sz="105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T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501536"/>
                  </a:ext>
                </a:extLst>
              </a:tr>
              <a:tr h="1136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Minimal Current Sharing </a:t>
                      </a: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Temperature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</a:rPr>
                        <a:t>6.47 </a:t>
                      </a:r>
                      <a:endParaRPr lang="fr-FR" sz="105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</a:rPr>
                        <a:t>7.45</a:t>
                      </a:r>
                      <a:endParaRPr lang="fr-FR" sz="105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K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230472"/>
                  </a:ext>
                </a:extLst>
              </a:tr>
              <a:tr h="1136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Current discharge time </a:t>
                      </a: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constant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</a:rPr>
                        <a:t>14 </a:t>
                      </a:r>
                      <a:endParaRPr lang="fr-FR" sz="105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8</a:t>
                      </a:r>
                      <a:endParaRPr lang="fr-FR" sz="1050" smtClean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s 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714303"/>
                  </a:ext>
                </a:extLst>
              </a:tr>
              <a:tr h="103321"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b="1" i="1">
                          <a:effectLst/>
                          <a:latin typeface="Arial" panose="020B0604020202020204" pitchFamily="34" charset="0"/>
                          <a:ea typeface="MS Mincho"/>
                        </a:rPr>
                        <a:t>Helium </a:t>
                      </a:r>
                      <a:r>
                        <a:rPr lang="en-US" sz="1050" b="1" i="1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Coolant</a:t>
                      </a: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 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5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580546"/>
                  </a:ext>
                </a:extLst>
              </a:tr>
              <a:tr h="1033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WP Helium inlet </a:t>
                      </a: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temperature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</a:rPr>
                        <a:t>4.5 </a:t>
                      </a:r>
                      <a:endParaRPr lang="fr-FR" sz="105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4.7</a:t>
                      </a:r>
                      <a:endParaRPr lang="fr-FR" sz="1050" smtClean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K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261403"/>
                  </a:ext>
                </a:extLst>
              </a:tr>
              <a:tr h="1033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WP Helium inlet </a:t>
                      </a: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pressure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</a:rPr>
                        <a:t>0.53 </a:t>
                      </a:r>
                      <a:endParaRPr lang="fr-FR" sz="105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1.038</a:t>
                      </a:r>
                      <a:endParaRPr lang="fr-FR" sz="1050" smtClean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MPa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220436"/>
                  </a:ext>
                </a:extLst>
              </a:tr>
              <a:tr h="1033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WP Nominal mass flow </a:t>
                      </a: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rate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</a:rPr>
                        <a:t>48 </a:t>
                      </a:r>
                      <a:endParaRPr lang="fr-FR" sz="105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smtClean="0">
                          <a:effectLst/>
                          <a:latin typeface="Arial" panose="020B0604020202020204" pitchFamily="34" charset="0"/>
                          <a:ea typeface="MS Mincho"/>
                        </a:rPr>
                        <a:t>24</a:t>
                      </a:r>
                      <a:endParaRPr lang="fr-FR" sz="1050" smtClean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MS Mincho"/>
                        </a:rPr>
                        <a:t>g/s</a:t>
                      </a:r>
                      <a:endParaRPr lang="fr-FR" sz="105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20930" marR="209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114282"/>
                  </a:ext>
                </a:extLst>
              </a:tr>
            </a:tbl>
          </a:graphicData>
        </a:graphic>
      </p:graphicFrame>
      <p:pic>
        <p:nvPicPr>
          <p:cNvPr id="42" name="Imag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822" y="1014305"/>
            <a:ext cx="2871514" cy="21809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3693" y="4012611"/>
            <a:ext cx="8169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smtClean="0">
                <a:solidFill>
                  <a:srgbClr val="C00000"/>
                </a:solidFill>
              </a:rPr>
              <a:t>Quench initiation: </a:t>
            </a:r>
          </a:p>
          <a:p>
            <a:r>
              <a:rPr lang="fr-FR" sz="1100" smtClean="0"/>
              <a:t>The resistive transition is induced by </a:t>
            </a:r>
            <a:r>
              <a:rPr lang="fr-FR" sz="1100" b="1" smtClean="0"/>
              <a:t>Minimum Quench Energy </a:t>
            </a:r>
            <a:r>
              <a:rPr lang="fr-FR" sz="1100"/>
              <a:t>deposition of </a:t>
            </a:r>
            <a:r>
              <a:rPr lang="fr-FR" sz="1100" b="1"/>
              <a:t>30 W/m</a:t>
            </a:r>
            <a:r>
              <a:rPr lang="fr-FR" sz="1100"/>
              <a:t> during </a:t>
            </a:r>
            <a:r>
              <a:rPr lang="fr-FR" sz="1100" b="1"/>
              <a:t>5 s</a:t>
            </a:r>
            <a:r>
              <a:rPr lang="fr-FR" sz="1100"/>
              <a:t> over </a:t>
            </a:r>
            <a:r>
              <a:rPr lang="fr-FR" sz="1100" b="1" smtClean="0"/>
              <a:t>each pancake first turn, </a:t>
            </a:r>
            <a:r>
              <a:rPr lang="fr-FR" sz="1100" smtClean="0"/>
              <a:t>precisely at absissa </a:t>
            </a:r>
            <a:r>
              <a:rPr lang="fr-FR" sz="1100" b="1" smtClean="0"/>
              <a:t>5&lt;x&lt;19 m</a:t>
            </a:r>
            <a:r>
              <a:rPr lang="fr-FR" sz="1100" smtClean="0"/>
              <a:t>. The quench </a:t>
            </a:r>
            <a:r>
              <a:rPr lang="fr-FR" sz="1100" b="1" smtClean="0"/>
              <a:t>begins at the helium inlet of the central pancake 6 </a:t>
            </a:r>
            <a:r>
              <a:rPr lang="fr-FR" sz="1100" smtClean="0"/>
              <a:t>where the minimal current sharing temperature belongs.</a:t>
            </a:r>
          </a:p>
          <a:p>
            <a:endParaRPr lang="fr-FR" sz="1100">
              <a:solidFill>
                <a:srgbClr val="C0000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359128" y="3186968"/>
            <a:ext cx="46560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JT-60SA TFC in Tokamak configuration, Magnetic field and current sharing temperature profiles </a:t>
            </a:r>
            <a:endParaRPr lang="fr-FR" sz="900" i="1"/>
          </a:p>
        </p:txBody>
      </p:sp>
      <p:sp>
        <p:nvSpPr>
          <p:cNvPr id="7" name="Rectangle 6"/>
          <p:cNvSpPr/>
          <p:nvPr/>
        </p:nvSpPr>
        <p:spPr>
          <a:xfrm>
            <a:off x="513693" y="3347636"/>
            <a:ext cx="80305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100" b="1" smtClean="0">
                <a:solidFill>
                  <a:srgbClr val="C00000"/>
                </a:solidFill>
              </a:rPr>
              <a:t>Hydraulical coil protection: </a:t>
            </a:r>
          </a:p>
          <a:p>
            <a:pPr algn="just"/>
            <a:r>
              <a:rPr lang="en-US" sz="1100"/>
              <a:t>T</a:t>
            </a:r>
            <a:r>
              <a:rPr lang="en-US" sz="1100" smtClean="0"/>
              <a:t>he </a:t>
            </a:r>
            <a:r>
              <a:rPr lang="en-US" sz="1100"/>
              <a:t>quench incident during Tokamak operation is simulated </a:t>
            </a:r>
            <a:r>
              <a:rPr lang="en-US" sz="1100" b="1"/>
              <a:t>without isolating the coil from cryogenic </a:t>
            </a:r>
            <a:r>
              <a:rPr lang="en-US" sz="1100" b="1" smtClean="0"/>
              <a:t>plant </a:t>
            </a:r>
            <a:r>
              <a:rPr lang="en-US" sz="1100" smtClean="0"/>
              <a:t>at the quench detection time.</a:t>
            </a:r>
            <a:r>
              <a:rPr lang="en-US" sz="1100" b="1" smtClean="0"/>
              <a:t> </a:t>
            </a:r>
            <a:r>
              <a:rPr lang="en-US" sz="1100"/>
              <a:t>For this configuration </a:t>
            </a:r>
            <a:r>
              <a:rPr lang="en-US" sz="1100" b="1"/>
              <a:t>quench relief </a:t>
            </a:r>
            <a:r>
              <a:rPr lang="en-US" sz="1100" b="1" smtClean="0"/>
              <a:t>valves with pressure threshold of 20 bars </a:t>
            </a:r>
            <a:r>
              <a:rPr lang="en-US" sz="1100"/>
              <a:t>are the only </a:t>
            </a:r>
            <a:r>
              <a:rPr lang="en-US" sz="1100" smtClean="0"/>
              <a:t>hydraulical </a:t>
            </a:r>
            <a:r>
              <a:rPr lang="en-US" sz="1100"/>
              <a:t>protection for the coil.</a:t>
            </a:r>
            <a:endParaRPr lang="fr-FR" sz="1100"/>
          </a:p>
        </p:txBody>
      </p:sp>
      <p:cxnSp>
        <p:nvCxnSpPr>
          <p:cNvPr id="49" name="Connecteur droit 48"/>
          <p:cNvCxnSpPr/>
          <p:nvPr/>
        </p:nvCxnSpPr>
        <p:spPr>
          <a:xfrm flipV="1">
            <a:off x="6084369" y="2308921"/>
            <a:ext cx="0" cy="48768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V="1">
            <a:off x="6432032" y="2482342"/>
            <a:ext cx="0" cy="33528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Accolade ouvrante 10"/>
          <p:cNvSpPr/>
          <p:nvPr/>
        </p:nvSpPr>
        <p:spPr>
          <a:xfrm rot="5400000">
            <a:off x="5677889" y="1281223"/>
            <a:ext cx="170656" cy="280987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5482229" y="1077490"/>
                <a:ext cx="280988" cy="268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𝑐𝑠</m:t>
                          </m:r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229" y="1077490"/>
                <a:ext cx="280988" cy="268984"/>
              </a:xfrm>
              <a:prstGeom prst="rect">
                <a:avLst/>
              </a:prstGeom>
              <a:blipFill>
                <a:blip r:embed="rId6"/>
                <a:stretch>
                  <a:fillRect r="-782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1932230" y="331670"/>
            <a:ext cx="76619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fr-FR" b="1" u="sng">
              <a:latin typeface="+mn-lt"/>
              <a:sym typeface="Wingdings" panose="05000000000000000000" pitchFamily="2" charset="2"/>
            </a:endParaRPr>
          </a:p>
          <a:p>
            <a:r>
              <a:rPr lang="fr-FR" altLang="fr-FR" sz="1200" i="1" smtClean="0">
                <a:latin typeface="+mn-lt"/>
                <a:sym typeface="Wingdings" panose="05000000000000000000" pitchFamily="2" charset="2"/>
              </a:rPr>
              <a:t>Study in collaboration with A. Louzguiti in the framework of WPSA</a:t>
            </a:r>
            <a:endParaRPr lang="fr-FR" altLang="fr-FR" sz="1200" i="1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432032" y="2616533"/>
            <a:ext cx="1043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/>
              <a:t>48 m</a:t>
            </a:r>
            <a:endParaRPr lang="fr-FR" sz="900"/>
          </a:p>
        </p:txBody>
      </p:sp>
      <p:sp>
        <p:nvSpPr>
          <p:cNvPr id="53" name="ZoneTexte 52"/>
          <p:cNvSpPr txBox="1"/>
          <p:nvPr/>
        </p:nvSpPr>
        <p:spPr>
          <a:xfrm>
            <a:off x="5711852" y="2603773"/>
            <a:ext cx="1043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/>
              <a:t>29 m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1435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space réservé du numéro de diapositive 4"/>
          <p:cNvSpPr txBox="1">
            <a:spLocks/>
          </p:cNvSpPr>
          <p:nvPr/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13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22" name="Titre 3"/>
          <p:cNvSpPr txBox="1">
            <a:spLocks/>
          </p:cNvSpPr>
          <p:nvPr/>
        </p:nvSpPr>
        <p:spPr>
          <a:xfrm>
            <a:off x="778627" y="95082"/>
            <a:ext cx="8812202" cy="353164"/>
          </a:xfrm>
          <a:prstGeom prst="rect">
            <a:avLst/>
          </a:prstGeom>
        </p:spPr>
        <p:txBody>
          <a:bodyPr wrap="square" lIns="95792" tIns="37714" rIns="95792" bIns="37714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1800" i="1">
                <a:solidFill>
                  <a:schemeClr val="bg1"/>
                </a:solidFill>
                <a:latin typeface="+mn-lt"/>
              </a:rPr>
              <a:t>5</a:t>
            </a:r>
            <a:r>
              <a:rPr sz="1800" i="1" smtClean="0">
                <a:solidFill>
                  <a:schemeClr val="bg1"/>
                </a:solidFill>
                <a:latin typeface="+mn-lt"/>
              </a:rPr>
              <a:t>.2) </a:t>
            </a:r>
            <a:r>
              <a:rPr lang="fr-FR" altLang="fr-FR" sz="1800" i="1">
                <a:solidFill>
                  <a:schemeClr val="bg1"/>
                </a:solidFill>
                <a:sym typeface="Wingdings" panose="05000000000000000000" pitchFamily="2" charset="2"/>
              </a:rPr>
              <a:t>JT-60SA TFC IN </a:t>
            </a:r>
            <a:r>
              <a:rPr lang="fr-FR" altLang="fr-FR" sz="1800" i="1" smtClean="0">
                <a:solidFill>
                  <a:schemeClr val="bg1"/>
                </a:solidFill>
                <a:sym typeface="Wingdings" panose="05000000000000000000" pitchFamily="2" charset="2"/>
              </a:rPr>
              <a:t>TOKAMAK: Q</a:t>
            </a:r>
            <a:r>
              <a:rPr lang="fr-FR" sz="1800" i="1" smtClean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UENCH PROPAGATION VELOCITIES &amp; RESISTANCES</a:t>
            </a:r>
            <a:endParaRPr lang="fr-FR" sz="1800" i="1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3" name="Rectangle 40"/>
          <p:cNvSpPr>
            <a:spLocks noChangeArrowheads="1"/>
          </p:cNvSpPr>
          <p:nvPr/>
        </p:nvSpPr>
        <p:spPr bwMode="auto">
          <a:xfrm>
            <a:off x="1011238" y="5133975"/>
            <a:ext cx="3970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  <a:p>
            <a:endParaRPr lang="fr-FR" altLang="fr-FR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7" name="ZoneTexte 18"/>
          <p:cNvSpPr txBox="1">
            <a:spLocks noChangeArrowheads="1"/>
          </p:cNvSpPr>
          <p:nvPr/>
        </p:nvSpPr>
        <p:spPr bwMode="auto">
          <a:xfrm>
            <a:off x="271641" y="3194529"/>
            <a:ext cx="445713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sz="900" i="1">
                <a:latin typeface="+mn-lt"/>
              </a:rPr>
              <a:t>JT-60SA TFC </a:t>
            </a:r>
            <a:r>
              <a:rPr lang="fr-FR" sz="900" i="1" smtClean="0">
                <a:latin typeface="+mn-lt"/>
              </a:rPr>
              <a:t>in Tokamak configuration, calculated n</a:t>
            </a:r>
            <a:r>
              <a:rPr lang="fr-FR" altLang="fr-FR" sz="900" i="1" smtClean="0">
                <a:latin typeface="+mn-lt"/>
              </a:rPr>
              <a:t>ormal </a:t>
            </a:r>
            <a:r>
              <a:rPr lang="fr-FR" altLang="fr-FR" sz="900" i="1">
                <a:latin typeface="+mn-lt"/>
              </a:rPr>
              <a:t>zone </a:t>
            </a:r>
            <a:r>
              <a:rPr lang="fr-FR" altLang="fr-FR" sz="900" i="1" smtClean="0">
                <a:latin typeface="+mn-lt"/>
              </a:rPr>
              <a:t>propagation (SM, STREAM)</a:t>
            </a:r>
            <a:endParaRPr lang="fr-FR" altLang="fr-FR" sz="900" i="1">
              <a:latin typeface="+mn-lt"/>
            </a:endParaRPr>
          </a:p>
        </p:txBody>
      </p:sp>
      <p:sp>
        <p:nvSpPr>
          <p:cNvPr id="29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25" y="705737"/>
            <a:ext cx="3280854" cy="24513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85656" y="732664"/>
                <a:ext cx="3255818" cy="25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1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=19</m:t>
                      </m:r>
                      <m: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.5 </m:t>
                      </m:r>
                      <m:r>
                        <m:rPr>
                          <m:sty m:val="p"/>
                        </m:rP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fr-FR" sz="11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6" y="732664"/>
                <a:ext cx="3255818" cy="2580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510" y="705737"/>
            <a:ext cx="3275743" cy="2451355"/>
          </a:xfrm>
          <a:prstGeom prst="rect">
            <a:avLst/>
          </a:prstGeom>
        </p:spPr>
      </p:pic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981575" y="3194529"/>
            <a:ext cx="42898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sz="900" i="1">
                <a:latin typeface="+mn-lt"/>
              </a:rPr>
              <a:t>JT-60SA TFC </a:t>
            </a:r>
            <a:r>
              <a:rPr lang="fr-FR" sz="900" i="1" smtClean="0">
                <a:latin typeface="+mn-lt"/>
              </a:rPr>
              <a:t>in Tokamak configuration, calculated coil resistance (SM, STREAM)</a:t>
            </a:r>
            <a:endParaRPr lang="fr-FR" altLang="fr-FR" sz="900" i="1">
              <a:latin typeface="+mn-lt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1075531" y="2278380"/>
            <a:ext cx="581819" cy="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1075531" y="1954530"/>
            <a:ext cx="915194" cy="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04425" y="3553010"/>
                <a:ext cx="9048708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smtClean="0"/>
                  <a:t>Magnetic </a:t>
                </a:r>
                <a:r>
                  <a:rPr lang="en-US" sz="1000" b="1"/>
                  <a:t>field </a:t>
                </a:r>
                <a:r>
                  <a:rPr lang="en-US" sz="1000" b="1" smtClean="0"/>
                  <a:t>distributions </a:t>
                </a:r>
                <a:r>
                  <a:rPr lang="en-US" sz="1000" smtClean="0"/>
                  <a:t>induce significant </a:t>
                </a:r>
                <a:r>
                  <a:rPr lang="en-US" sz="1000" b="1" smtClean="0"/>
                  <a:t>thermal margin</a:t>
                </a:r>
                <a:r>
                  <a:rPr lang="en-US" sz="1000" smtClean="0"/>
                  <a:t> and  </a:t>
                </a:r>
                <a:r>
                  <a:rPr lang="en-US" sz="1000" b="1" smtClean="0"/>
                  <a:t>quench propagation velocity differences</a:t>
                </a:r>
                <a:r>
                  <a:rPr lang="en-US" sz="1000" smtClean="0"/>
                  <a:t> between</a:t>
                </a:r>
                <a:r>
                  <a:rPr lang="en-US" sz="1000" b="1" smtClean="0"/>
                  <a:t> central, inner and side double-pancakes:</a:t>
                </a:r>
              </a:p>
              <a:p>
                <a:endParaRPr lang="en-US" sz="1000" b="1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sz="1000" b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NL</m:t>
                    </m:r>
                    <m: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&lt;29 </m:t>
                    </m:r>
                    <m:r>
                      <m:rPr>
                        <m:sty m:val="p"/>
                      </m:rP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1000" b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000" i="1"/>
                  <a:t>	</a:t>
                </a:r>
                <a:r>
                  <a:rPr lang="en-US" sz="1000" i="1" smtClean="0"/>
                  <a:t>			</a:t>
                </a:r>
                <a14:m>
                  <m:oMath xmlns:m="http://schemas.openxmlformats.org/officeDocument/2006/math">
                    <m:r>
                      <a:rPr lang="fr-FR" sz="1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NL</m:t>
                    </m:r>
                    <m: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&lt;48 </m:t>
                    </m:r>
                    <m:r>
                      <m:rPr>
                        <m:sty m:val="p"/>
                      </m:rP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1000" i="1" smtClean="0"/>
                  <a:t>					</a:t>
                </a:r>
                <a14:m>
                  <m:oMath xmlns:m="http://schemas.openxmlformats.org/officeDocument/2006/math">
                    <m: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48</m:t>
                    </m:r>
                    <m: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NL</m:t>
                    </m:r>
                    <m: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&lt;113 </m:t>
                    </m:r>
                    <m:r>
                      <m:rPr>
                        <m:sty m:val="p"/>
                      </m:rP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1000" i="1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000" b="1" smtClean="0"/>
                  <a:t> </a:t>
                </a:r>
              </a:p>
              <a:p>
                <a:r>
                  <a:rPr lang="en-US" sz="1000" b="1" smtClean="0"/>
                  <a:t> </a:t>
                </a:r>
                <a:endParaRPr lang="fr-FR" sz="100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25" y="3553010"/>
                <a:ext cx="9048708" cy="8617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5117983" y="758555"/>
                <a:ext cx="3255818" cy="253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𝐶𝑜𝑖𝑙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𝑆𝑇𝑅𝐸𝐴𝑀</m:t>
                          </m:r>
                        </m:sub>
                      </m:sSub>
                      <m:r>
                        <a:rPr lang="fr-FR" sz="1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=2.8 </m:t>
                      </m:r>
                      <m:r>
                        <m:rPr>
                          <m:sty m:val="p"/>
                        </m:rP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l-GR" sz="1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fr-FR" sz="1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983" y="758555"/>
                <a:ext cx="3255818" cy="2530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04425" y="4475969"/>
                <a:ext cx="8481834" cy="258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000" smtClean="0"/>
                  <a:t>The </a:t>
                </a:r>
                <a:r>
                  <a:rPr lang="fr-FR" sz="1000" b="1" smtClean="0"/>
                  <a:t>analytical</a:t>
                </a:r>
                <a:r>
                  <a:rPr lang="fr-FR" sz="1000" smtClean="0"/>
                  <a:t> quench propagation velocity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𝑆𝑇𝑅𝐸𝐴𝑀</m:t>
                        </m:r>
                      </m:sub>
                    </m:sSub>
                    <m:r>
                      <a:rPr lang="fr-FR" sz="1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=14.7 </m:t>
                    </m:r>
                    <m:r>
                      <m:rPr>
                        <m:sty m:val="p"/>
                      </m:rPr>
                      <a:rPr lang="fr-FR" sz="1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fr-FR" sz="1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fr-FR" sz="1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fr-FR" sz="1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1000" smtClean="0"/>
                      <m:t> </m:t>
                    </m:r>
                    <m:r>
                      <m:rPr>
                        <m:nor/>
                      </m:rPr>
                      <a:rPr lang="fr-FR" sz="1000" b="0" i="0" smtClean="0"/>
                      <m:t>allows</m:t>
                    </m:r>
                    <m:r>
                      <m:rPr>
                        <m:nor/>
                      </m:rPr>
                      <a:rPr lang="fr-FR" sz="1000" b="0" i="0" smtClean="0"/>
                      <m:t> </m:t>
                    </m:r>
                    <m:r>
                      <m:rPr>
                        <m:nor/>
                      </m:rPr>
                      <a:rPr lang="en-US" sz="1000" smtClean="0"/>
                      <m:t>to</m:t>
                    </m:r>
                    <m:r>
                      <m:rPr>
                        <m:nor/>
                      </m:rPr>
                      <a:rPr lang="en-US" sz="1000" smtClean="0"/>
                      <m:t> </m:t>
                    </m:r>
                    <m:r>
                      <m:rPr>
                        <m:nor/>
                      </m:rPr>
                      <a:rPr lang="en-US" sz="1000" smtClean="0"/>
                      <m:t>predict</m:t>
                    </m:r>
                    <m:r>
                      <m:rPr>
                        <m:nor/>
                      </m:rPr>
                      <a:rPr lang="en-US" sz="1000" smtClean="0"/>
                      <m:t> </m:t>
                    </m:r>
                    <m:r>
                      <m:rPr>
                        <m:nor/>
                      </m:rPr>
                      <a:rPr lang="fr-FR" sz="1000" b="0" i="0" smtClean="0"/>
                      <m:t>a</m:t>
                    </m:r>
                    <m:r>
                      <m:rPr>
                        <m:nor/>
                      </m:rPr>
                      <a:rPr lang="fr-FR" sz="1000" b="0" i="0" smtClean="0"/>
                      <m:t> </m:t>
                    </m:r>
                    <m:r>
                      <m:rPr>
                        <m:nor/>
                      </m:rPr>
                      <a:rPr lang="en-US" sz="1000" b="1"/>
                      <m:t>coil</m:t>
                    </m:r>
                    <m:r>
                      <m:rPr>
                        <m:nor/>
                      </m:rPr>
                      <a:rPr lang="en-US" sz="1000" b="1"/>
                      <m:t> </m:t>
                    </m:r>
                    <m:r>
                      <m:rPr>
                        <m:nor/>
                      </m:rPr>
                      <a:rPr lang="en-US" sz="1000" b="1"/>
                      <m:t>resistance</m:t>
                    </m:r>
                    <m:r>
                      <m:rPr>
                        <m:nor/>
                      </m:rPr>
                      <a:rPr lang="en-US" sz="1000"/>
                      <m:t> </m:t>
                    </m:r>
                    <m:r>
                      <m:rPr>
                        <m:nor/>
                      </m:rPr>
                      <a:rPr lang="fr-FR" sz="1000" b="0" i="0" smtClean="0"/>
                      <m:t>dynamic</m:t>
                    </m:r>
                    <m:r>
                      <m:rPr>
                        <m:nor/>
                      </m:rPr>
                      <a:rPr lang="en-US" sz="1000"/>
                      <m:t> </m:t>
                    </m:r>
                    <m:r>
                      <m:rPr>
                        <m:nor/>
                      </m:rPr>
                      <a:rPr lang="en-US" sz="1000" b="1" smtClean="0">
                        <a:solidFill>
                          <a:schemeClr val="tx1"/>
                        </a:solidFill>
                      </a:rPr>
                      <m:t>match</m:t>
                    </m:r>
                    <m:r>
                      <m:rPr>
                        <m:nor/>
                      </m:rPr>
                      <a:rPr lang="fr-FR" sz="1000" b="1" i="0" smtClean="0">
                        <a:solidFill>
                          <a:schemeClr val="tx1"/>
                        </a:solidFill>
                      </a:rPr>
                      <m:t>ing</m:t>
                    </m:r>
                    <m:r>
                      <m:rPr>
                        <m:nor/>
                      </m:rPr>
                      <a:rPr lang="en-US" sz="1000" b="1" smtClean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1000"/>
                      <m:t>the</m:t>
                    </m:r>
                    <m:r>
                      <m:rPr>
                        <m:nor/>
                      </m:rPr>
                      <a:rPr lang="en-US" sz="1000"/>
                      <m:t> </m:t>
                    </m:r>
                    <m:r>
                      <m:rPr>
                        <m:nor/>
                      </m:rPr>
                      <a:rPr lang="en-US" sz="1000" b="1"/>
                      <m:t>SuperMagnet</m:t>
                    </m:r>
                    <m:r>
                      <m:rPr>
                        <m:nor/>
                      </m:rPr>
                      <a:rPr lang="fr-FR" sz="1000" b="0" i="0" smtClean="0"/>
                      <m:t> </m:t>
                    </m:r>
                    <m:r>
                      <m:rPr>
                        <m:nor/>
                      </m:rPr>
                      <a:rPr lang="fr-FR" sz="1000" b="0" i="0" smtClean="0"/>
                      <m:t>calculation</m:t>
                    </m:r>
                    <m:r>
                      <m:rPr>
                        <m:nor/>
                      </m:rPr>
                      <a:rPr lang="en-US" sz="1000"/>
                      <m:t>.</m:t>
                    </m:r>
                  </m:oMath>
                </a14:m>
                <a:endParaRPr lang="fr-FR" sz="1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25" y="4475969"/>
                <a:ext cx="8481834" cy="258084"/>
              </a:xfrm>
              <a:prstGeom prst="rect">
                <a:avLst/>
              </a:prstGeom>
              <a:blipFill>
                <a:blip r:embed="rId10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ZoneTexte 40"/>
          <p:cNvSpPr txBox="1"/>
          <p:nvPr/>
        </p:nvSpPr>
        <p:spPr>
          <a:xfrm>
            <a:off x="1011238" y="1755513"/>
            <a:ext cx="1043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/>
              <a:t>48 m</a:t>
            </a:r>
            <a:endParaRPr lang="fr-FR" sz="900"/>
          </a:p>
        </p:txBody>
      </p:sp>
      <p:sp>
        <p:nvSpPr>
          <p:cNvPr id="42" name="ZoneTexte 41"/>
          <p:cNvSpPr txBox="1"/>
          <p:nvPr/>
        </p:nvSpPr>
        <p:spPr>
          <a:xfrm>
            <a:off x="1011238" y="2104603"/>
            <a:ext cx="1043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/>
              <a:t>29 m</a:t>
            </a:r>
            <a:endParaRPr lang="fr-FR" sz="9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3538" y="4032795"/>
                <a:ext cx="2541273" cy="2580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6,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10,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12,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</m:oMath>
                </a14:m>
                <a:r>
                  <a:rPr lang="fr-FR" sz="10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fr-FR" sz="10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15.7 </m:t>
                    </m:r>
                    <m:r>
                      <m:rPr>
                        <m:sty m:val="p"/>
                      </m:rP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fr-FR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0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fr-FR" sz="10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38" y="4032795"/>
                <a:ext cx="2541273" cy="258084"/>
              </a:xfrm>
              <a:prstGeom prst="rect">
                <a:avLst/>
              </a:prstGeom>
              <a:blipFill>
                <a:blip r:embed="rId11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137508" y="4029345"/>
                <a:ext cx="2548070" cy="2580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6,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  <m:r>
                      <a:rPr lang="fr-FR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10,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  <m:r>
                      <a:rPr lang="fr-FR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fr-FR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fr-FR" sz="1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fr-FR" sz="1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0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12,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</m:oMath>
                </a14:m>
                <a:endParaRPr lang="fr-FR" sz="10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508" y="4029345"/>
                <a:ext cx="2548070" cy="2580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922120" y="4029436"/>
                <a:ext cx="3093091" cy="2580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6,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9.4 </m:t>
                    </m:r>
                    <m:r>
                      <m:rPr>
                        <m:sty m:val="p"/>
                      </m:rP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fr-FR" sz="10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10,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fr-FR" sz="1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fr-FR" sz="1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fr-FR" sz="1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fr-FR" sz="1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0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12,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</m:oMath>
                </a14:m>
                <a:endParaRPr lang="fr-FR" sz="10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120" y="4029436"/>
                <a:ext cx="3093091" cy="2580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85656" y="981435"/>
                <a:ext cx="3255818" cy="25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12,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1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7.7 </m:t>
                      </m:r>
                      <m:r>
                        <m:rPr>
                          <m:sty m:val="p"/>
                        </m:rP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fr-FR" sz="11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6" y="981435"/>
                <a:ext cx="3255818" cy="2580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5888182" y="1376096"/>
                <a:ext cx="3255818" cy="253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𝐶𝑜𝑖𝑙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1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=2.2 </m:t>
                      </m:r>
                      <m:r>
                        <m:rPr>
                          <m:sty m:val="p"/>
                        </m:rPr>
                        <a:rPr lang="fr-FR" sz="1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l-GR" sz="1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fr-FR" sz="100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182" y="1376096"/>
                <a:ext cx="3255818" cy="2530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32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938" y="725204"/>
            <a:ext cx="2858294" cy="21070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59" y="686176"/>
            <a:ext cx="2869319" cy="21070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/>
              <p:cNvSpPr txBox="1"/>
              <p:nvPr/>
            </p:nvSpPr>
            <p:spPr>
              <a:xfrm>
                <a:off x="623389" y="3223321"/>
                <a:ext cx="8056880" cy="24784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fr-FR" sz="1200" b="1" smtClean="0"/>
                  <a:t>Heat loads </a:t>
                </a:r>
                <a:r>
                  <a:rPr lang="fr-FR" sz="1200" b="1"/>
                  <a:t>on </a:t>
                </a:r>
                <a:r>
                  <a:rPr lang="fr-FR" sz="1200" b="1" smtClean="0"/>
                  <a:t>JT-60SA cryogenic plant:</a:t>
                </a:r>
                <a:r>
                  <a:rPr lang="fr-FR" sz="1200" b="1" smtClean="0">
                    <a:solidFill>
                      <a:srgbClr val="C00000"/>
                    </a:solidFill>
                  </a:rPr>
                  <a:t> 		</a:t>
                </a:r>
                <a:endParaRPr lang="fr-FR" sz="1200" b="1">
                  <a:solidFill>
                    <a:srgbClr val="C00000"/>
                  </a:solidFill>
                </a:endParaRPr>
              </a:p>
              <a:p>
                <a:pPr algn="just">
                  <a:defRPr/>
                </a:pPr>
                <a:r>
                  <a:rPr lang="fr-FR" sz="1200" b="1" smtClean="0">
                    <a:solidFill>
                      <a:srgbClr val="C00000"/>
                    </a:solidFill>
                  </a:rPr>
                  <a:t>	</a:t>
                </a:r>
                <a:r>
                  <a:rPr lang="fr-FR" sz="1100" b="1" smtClean="0">
                    <a:solidFill>
                      <a:srgbClr val="C00000"/>
                    </a:solidFill>
                  </a:rPr>
                  <a:t>+ 7 MJ </a:t>
                </a:r>
                <a:r>
                  <a:rPr lang="fr-FR" sz="1100" smtClean="0">
                    <a:solidFill>
                      <a:srgbClr val="C00000"/>
                    </a:solidFill>
                  </a:rPr>
                  <a:t>Conservative</a:t>
                </a:r>
                <a:r>
                  <a:rPr lang="fr-FR" sz="1100" b="1" smtClean="0">
                    <a:solidFill>
                      <a:srgbClr val="C00000"/>
                    </a:solidFill>
                  </a:rPr>
                  <a:t> </a:t>
                </a:r>
                <a:r>
                  <a:rPr lang="fr-FR" sz="1100" smtClean="0">
                    <a:solidFill>
                      <a:srgbClr val="C00000"/>
                    </a:solidFill>
                  </a:rPr>
                  <a:t>Joule energy dissipated during the </a:t>
                </a:r>
                <a:r>
                  <a:rPr lang="fr-FR" sz="1100" b="1" smtClean="0">
                    <a:solidFill>
                      <a:srgbClr val="C00000"/>
                    </a:solidFill>
                  </a:rPr>
                  <a:t>quench of one TFC </a:t>
                </a:r>
                <a:r>
                  <a:rPr lang="fr-FR" sz="1100" smtClean="0">
                    <a:solidFill>
                      <a:srgbClr val="C00000"/>
                    </a:solidFill>
                  </a:rPr>
                  <a:t>(</a:t>
                </a:r>
                <a:r>
                  <a:rPr lang="en-US" sz="1100">
                    <a:solidFill>
                      <a:srgbClr val="C00000"/>
                    </a:solidFill>
                  </a:rPr>
                  <a:t>12 % </a:t>
                </a:r>
                <a:r>
                  <a:rPr lang="en-US" sz="1100" smtClean="0">
                    <a:solidFill>
                      <a:srgbClr val="C00000"/>
                    </a:solidFill>
                  </a:rPr>
                  <a:t>of </a:t>
                </a:r>
                <a:r>
                  <a:rPr lang="en-US" sz="1100">
                    <a:solidFill>
                      <a:srgbClr val="C00000"/>
                    </a:solidFill>
                  </a:rPr>
                  <a:t>the TF stored magnetic </a:t>
                </a:r>
                <a:r>
                  <a:rPr lang="en-US" sz="1100" smtClean="0">
                    <a:solidFill>
                      <a:srgbClr val="C00000"/>
                    </a:solidFill>
                  </a:rPr>
                  <a:t>energy)</a:t>
                </a:r>
                <a:r>
                  <a:rPr lang="en-US" smtClean="0"/>
                  <a:t> </a:t>
                </a:r>
                <a:endParaRPr lang="fr-FR"/>
              </a:p>
              <a:p>
                <a:pPr algn="just">
                  <a:defRPr/>
                </a:pPr>
                <a:r>
                  <a:rPr lang="fr-FR" sz="1100" b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	</a:t>
                </a:r>
                <a:r>
                  <a:rPr lang="fr-FR" sz="1100" b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+ 11 MJ </a:t>
                </a:r>
                <a:r>
                  <a:rPr lang="fr-FR" sz="110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Joule energy dissipated in the </a:t>
                </a:r>
                <a:r>
                  <a:rPr lang="en-US" sz="1100" b="1" smtClean="0">
                    <a:solidFill>
                      <a:srgbClr val="C00000"/>
                    </a:solidFill>
                  </a:rPr>
                  <a:t>18 TFC thick casings  by Eddy currents </a:t>
                </a:r>
                <a:r>
                  <a:rPr lang="en-US" sz="1100" smtClean="0">
                    <a:solidFill>
                      <a:srgbClr val="C00000"/>
                    </a:solidFill>
                  </a:rPr>
                  <a:t>induced during the Fast Current Discharge</a:t>
                </a:r>
              </a:p>
              <a:p>
                <a:pPr algn="just">
                  <a:defRPr/>
                </a:pPr>
                <a:r>
                  <a:rPr lang="en-US" sz="1100" smtClean="0">
                    <a:solidFill>
                      <a:srgbClr val="C00000"/>
                    </a:solidFill>
                  </a:rPr>
                  <a:t> </a:t>
                </a:r>
                <a:endParaRPr lang="en-US" sz="1200" b="1" smtClean="0"/>
              </a:p>
              <a:p>
                <a:pPr>
                  <a:defRPr/>
                </a:pPr>
                <a:r>
                  <a:rPr lang="en-US" sz="1200" b="1" smtClean="0"/>
                  <a:t>Quench maximal conductor temperature criteria:</a:t>
                </a:r>
              </a:p>
              <a:p>
                <a:pPr>
                  <a:defRPr/>
                </a:pPr>
                <a:r>
                  <a:rPr lang="fr-FR" sz="1200" b="1" smtClean="0">
                    <a:ea typeface="Arial Unicode MS" pitchFamily="34" charset="-128"/>
                    <a:cs typeface="Times New Roman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sz="11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Times New Roman" pitchFamily="18" charset="0"/>
                      </a:rPr>
                      <m:t>𝑻</m:t>
                    </m:r>
                    <m:r>
                      <a:rPr lang="fr-FR" sz="1100" b="1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Times New Roman" pitchFamily="18" charset="0"/>
                      </a:rPr>
                      <m:t>𝒄𝒐𝒏𝒅</m:t>
                    </m:r>
                    <m:r>
                      <a:rPr lang="fr-FR" sz="1100" b="1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Times New Roman" pitchFamily="18" charset="0"/>
                      </a:rPr>
                      <m:t>,</m:t>
                    </m:r>
                    <m:r>
                      <a:rPr lang="fr-FR" sz="1100" b="1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Times New Roman" pitchFamily="18" charset="0"/>
                      </a:rPr>
                      <m:t>𝒎𝒂𝒙𝒊𝒎𝒂𝒍</m:t>
                    </m:r>
                    <m:r>
                      <a:rPr lang="fr-FR" sz="1100" b="1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Times New Roman" pitchFamily="18" charset="0"/>
                      </a:rPr>
                      <m:t>,</m:t>
                    </m:r>
                    <m:r>
                      <a:rPr lang="fr-FR" sz="1100" b="1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Times New Roman" pitchFamily="18" charset="0"/>
                      </a:rPr>
                      <m:t>𝒏𝒖𝒎𝒆𝒓𝒊𝒄</m:t>
                    </m:r>
                    <m:r>
                      <a:rPr lang="fr-FR" sz="11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fr-FR" sz="1100" b="1" i="0" smtClean="0">
                    <a:solidFill>
                      <a:srgbClr val="C00000"/>
                    </a:solidFill>
                    <a:latin typeface="+mj-lt"/>
                    <a:ea typeface="Arial Unicode MS" pitchFamily="34" charset="-128"/>
                    <a:cs typeface="Times New Roman" pitchFamily="18" charset="0"/>
                  </a:rPr>
                  <a:t> 60.29 K</a:t>
                </a:r>
                <a14:m>
                  <m:oMath xmlns:m="http://schemas.openxmlformats.org/officeDocument/2006/math">
                    <m:r>
                      <a:rPr lang="fr-FR" sz="11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Times New Roman" pitchFamily="18" charset="0"/>
                      </a:rPr>
                      <m:t>&lt; </m:t>
                    </m:r>
                  </m:oMath>
                </a14:m>
                <a:r>
                  <a:rPr lang="fr-FR" sz="1100" b="1">
                    <a:solidFill>
                      <a:srgbClr val="C00000"/>
                    </a:solidFill>
                    <a:ea typeface="Arial Unicode MS" pitchFamily="34" charset="-128"/>
                    <a:cs typeface="Times New Roman" pitchFamily="18" charset="0"/>
                  </a:rPr>
                  <a:t>150 K </a:t>
                </a:r>
                <a:r>
                  <a:rPr lang="fr-FR" sz="1100" smtClean="0">
                    <a:ea typeface="Arial Unicode MS" pitchFamily="34" charset="-128"/>
                    <a:cs typeface="Times New Roman" pitchFamily="18" charset="0"/>
                  </a:rPr>
                  <a:t>(criteria for non-adiabatic conductor exchanging heat with helium and jacket)</a:t>
                </a:r>
              </a:p>
              <a:p>
                <a:pPr>
                  <a:defRPr/>
                </a:pPr>
                <a:endParaRPr lang="en-GB" sz="1200" b="1" smtClean="0"/>
              </a:p>
              <a:p>
                <a:pPr>
                  <a:defRPr/>
                </a:pPr>
                <a:r>
                  <a:rPr lang="en-GB" sz="1200" b="1" smtClean="0"/>
                  <a:t>Quench </a:t>
                </a:r>
                <a:r>
                  <a:rPr lang="en-GB" sz="1200" b="1"/>
                  <a:t>criticality: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</m:t>
                        </m:r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  <m:r>
                      <a:rPr lang="fr-FR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=19</m:t>
                    </m:r>
                    <m:r>
                      <a:rPr lang="fr-FR" sz="11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.5 </m:t>
                    </m:r>
                    <m:r>
                      <m:rPr>
                        <m:sty m:val="p"/>
                      </m:rPr>
                      <a:rPr lang="fr-FR" sz="11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fr-FR" sz="11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fr-FR" sz="11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10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</m:t>
                        </m:r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  <m:r>
                      <a:rPr lang="fr-FR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1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0.585 </m:t>
                    </m:r>
                    <m:r>
                      <m:rPr>
                        <m:sty m:val="p"/>
                      </m:rPr>
                      <a:rPr lang="fr-FR" sz="11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MJ</m:t>
                    </m:r>
                  </m:oMath>
                </a14:m>
                <a:r>
                  <a:rPr lang="en-US" sz="110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𝒄𝒐𝒏𝒅</m:t>
                        </m:r>
                        <m:r>
                          <a:rPr lang="fr-FR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  <m:r>
                          <a:rPr lang="fr-FR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𝒊𝒏𝒍𝒆𝒕</m:t>
                        </m:r>
                        <m:r>
                          <a:rPr lang="fr-FR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),</m:t>
                        </m:r>
                        <m:r>
                          <a:rPr lang="fr-FR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𝑺𝑴</m:t>
                        </m:r>
                      </m:sub>
                    </m:sSub>
                    <m:r>
                      <a:rPr lang="fr-FR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𝟔𝟎</m:t>
                    </m:r>
                    <m:r>
                      <a:rPr lang="fr-FR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𝟐𝟗</m:t>
                    </m:r>
                  </m:oMath>
                </a14:m>
                <a:r>
                  <a:rPr lang="fr-FR" sz="1100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K</a:t>
                </a:r>
                <a:endParaRPr lang="en-GB" altLang="fr-FR" sz="1200" b="1"/>
              </a:p>
              <a:p>
                <a:pPr>
                  <a:defRPr/>
                </a:pPr>
                <a:endParaRPr lang="fr-FR" sz="1100">
                  <a:ea typeface="Arial Unicode MS" pitchFamily="34" charset="-128"/>
                  <a:cs typeface="Times New Roman" pitchFamily="18" charset="0"/>
                </a:endParaRPr>
              </a:p>
              <a:p>
                <a:pPr algn="ctr">
                  <a:defRPr/>
                </a:pPr>
                <a:endParaRPr lang="fr-FR" sz="1000" i="1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defRPr/>
                </a:pPr>
                <a:endParaRPr lang="en-US" sz="1000" smtClean="0">
                  <a:sym typeface="Wingdings" panose="05000000000000000000" pitchFamily="2" charset="2"/>
                </a:endParaRPr>
              </a:p>
              <a:p>
                <a:pPr algn="ctr">
                  <a:defRPr/>
                </a:pPr>
                <a:r>
                  <a:rPr lang="fr-FR" sz="1000" smtClean="0"/>
                  <a:t> </a:t>
                </a:r>
                <a:endParaRPr lang="en-US" sz="1000" smtClean="0">
                  <a:solidFill>
                    <a:srgbClr val="C00000"/>
                  </a:solidFill>
                </a:endParaRPr>
              </a:p>
              <a:p>
                <a:pPr>
                  <a:defRPr/>
                </a:pPr>
                <a:endParaRPr lang="fr-FR" sz="14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2" name="ZoneText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89" y="3223321"/>
                <a:ext cx="8056880" cy="2478499"/>
              </a:xfrm>
              <a:prstGeom prst="rect">
                <a:avLst/>
              </a:prstGeom>
              <a:blipFill>
                <a:blip r:embed="rId5"/>
                <a:stretch>
                  <a:fillRect t="-2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Espace réservé du numéro de diapositive 4"/>
          <p:cNvSpPr txBox="1">
            <a:spLocks/>
          </p:cNvSpPr>
          <p:nvPr/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14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22" name="Titre 3"/>
          <p:cNvSpPr txBox="1">
            <a:spLocks/>
          </p:cNvSpPr>
          <p:nvPr/>
        </p:nvSpPr>
        <p:spPr>
          <a:xfrm>
            <a:off x="819477" y="138118"/>
            <a:ext cx="8195733" cy="303278"/>
          </a:xfrm>
          <a:prstGeom prst="rect">
            <a:avLst/>
          </a:prstGeom>
        </p:spPr>
        <p:txBody>
          <a:bodyPr wrap="square" lIns="95792" tIns="37714" rIns="95792" bIns="37714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i="1">
                <a:solidFill>
                  <a:schemeClr val="bg1"/>
                </a:solidFill>
                <a:latin typeface="+mj-lt"/>
              </a:rPr>
              <a:t>5</a:t>
            </a:r>
            <a:r>
              <a:rPr sz="1800" i="1" smtClean="0">
                <a:solidFill>
                  <a:schemeClr val="bg1"/>
                </a:solidFill>
                <a:latin typeface="+mj-lt"/>
              </a:rPr>
              <a:t>.3) </a:t>
            </a:r>
            <a:r>
              <a:rPr lang="fr-FR" altLang="fr-FR" sz="1800" i="1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JT-60SA TFC IN TOKAMAK </a:t>
            </a:r>
            <a:r>
              <a:rPr lang="fr-FR" altLang="fr-FR" sz="1800" i="1" smtClean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: CALCULATED </a:t>
            </a:r>
            <a:r>
              <a:rPr lang="fr-FR" sz="1800" i="1" smtClean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JOULE </a:t>
            </a:r>
            <a:r>
              <a:rPr lang="fr-FR" sz="1800" i="1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ENERGY </a:t>
            </a:r>
            <a:r>
              <a:rPr lang="fr-FR" sz="1800" i="1" smtClean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&amp; TEMPERATURE</a:t>
            </a:r>
            <a:endParaRPr sz="1800" i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40"/>
          <p:cNvSpPr>
            <a:spLocks noChangeArrowheads="1"/>
          </p:cNvSpPr>
          <p:nvPr/>
        </p:nvSpPr>
        <p:spPr bwMode="auto">
          <a:xfrm>
            <a:off x="1011238" y="5133975"/>
            <a:ext cx="3970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  <a:p>
            <a:endParaRPr lang="fr-FR" altLang="fr-FR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" name="ZoneTexte 2"/>
          <p:cNvSpPr txBox="1">
            <a:spLocks noChangeArrowheads="1"/>
          </p:cNvSpPr>
          <p:nvPr/>
        </p:nvSpPr>
        <p:spPr bwMode="auto">
          <a:xfrm>
            <a:off x="-134433" y="2832303"/>
            <a:ext cx="4914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900" i="1" smtClean="0">
                <a:latin typeface="+mn-lt"/>
              </a:rPr>
              <a:t>JT-60SA TFC </a:t>
            </a:r>
            <a:r>
              <a:rPr lang="fr-FR" sz="900" i="1">
                <a:latin typeface="+mn-lt"/>
              </a:rPr>
              <a:t>in Tokamak </a:t>
            </a:r>
            <a:r>
              <a:rPr lang="fr-FR" sz="900" i="1" smtClean="0">
                <a:latin typeface="+mn-lt"/>
              </a:rPr>
              <a:t>configuration, calculated coil</a:t>
            </a:r>
            <a:r>
              <a:rPr lang="fr-FR" altLang="fr-FR" sz="900" i="1" smtClean="0">
                <a:latin typeface="+mn-lt"/>
              </a:rPr>
              <a:t> </a:t>
            </a:r>
            <a:r>
              <a:rPr lang="fr-FR" altLang="fr-FR" sz="900" i="1">
                <a:latin typeface="+mn-lt"/>
              </a:rPr>
              <a:t>Joule energy </a:t>
            </a:r>
            <a:r>
              <a:rPr lang="fr-FR" altLang="fr-FR" sz="900" i="1" smtClean="0">
                <a:latin typeface="+mn-lt"/>
              </a:rPr>
              <a:t>dissipation</a:t>
            </a:r>
          </a:p>
          <a:p>
            <a:pPr algn="ctr"/>
            <a:r>
              <a:rPr lang="fr-FR" altLang="fr-FR" sz="900" i="1" smtClean="0">
                <a:latin typeface="+mn-lt"/>
              </a:rPr>
              <a:t> (SM,STREAM) </a:t>
            </a:r>
            <a:endParaRPr lang="fr-FR" altLang="fr-FR" sz="900" i="1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1613275" y="1058177"/>
                <a:ext cx="3255818" cy="273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1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1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𝑜𝑖𝑙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𝑐𝑜𝑛𝑠𝑒𝑟𝑣𝑎𝑡𝑖𝑣𝑒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11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1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7.02 </m:t>
                      </m:r>
                      <m:r>
                        <m:rPr>
                          <m:sty m:val="p"/>
                        </m:rPr>
                        <a:rPr lang="fr-FR" sz="11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MJ</m:t>
                      </m:r>
                    </m:oMath>
                  </m:oMathPara>
                </a14:m>
                <a:endParaRPr lang="fr-FR" sz="11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275" y="1058177"/>
                <a:ext cx="3255818" cy="2734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1255320" y="1339131"/>
                <a:ext cx="3255818" cy="268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1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1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𝑜𝑖𝑙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11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1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5.65 </m:t>
                      </m:r>
                      <m:r>
                        <m:rPr>
                          <m:sty m:val="p"/>
                        </m:rPr>
                        <a:rPr lang="fr-FR" sz="11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MJ</m:t>
                      </m:r>
                    </m:oMath>
                  </m:oMathPara>
                </a14:m>
                <a:endParaRPr lang="fr-FR" sz="11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320" y="1339131"/>
                <a:ext cx="3255818" cy="268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4823373" y="3888212"/>
            <a:ext cx="4572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900" i="1" smtClean="0">
                <a:solidFill>
                  <a:srgbClr val="0070C0"/>
                </a:solidFill>
                <a:latin typeface="+mn-lt"/>
              </a:rPr>
              <a:t>[5] </a:t>
            </a:r>
            <a:r>
              <a:rPr lang="en-US" sz="900" i="1">
                <a:solidFill>
                  <a:srgbClr val="0070C0"/>
                </a:solidFill>
                <a:latin typeface="+mn-lt"/>
              </a:rPr>
              <a:t>M. Wanner, “JT -60SA Plant Integration Document (PID),” </a:t>
            </a:r>
            <a:r>
              <a:rPr lang="en-US" sz="900" i="1" smtClean="0">
                <a:solidFill>
                  <a:srgbClr val="0070C0"/>
                </a:solidFill>
                <a:latin typeface="+mn-lt"/>
              </a:rPr>
              <a:t>V4.2</a:t>
            </a:r>
            <a:endParaRPr lang="fr-FR" sz="900" i="1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9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8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9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24" name="ZoneTexte 2"/>
          <p:cNvSpPr txBox="1">
            <a:spLocks noChangeArrowheads="1"/>
          </p:cNvSpPr>
          <p:nvPr/>
        </p:nvSpPr>
        <p:spPr bwMode="auto">
          <a:xfrm>
            <a:off x="4229101" y="2832303"/>
            <a:ext cx="4914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900" i="1" smtClean="0">
                <a:latin typeface="+mn-lt"/>
              </a:rPr>
              <a:t>JT-60SA TFC in Tokamak configuation, calculated maximal conductor temperature </a:t>
            </a:r>
          </a:p>
          <a:p>
            <a:pPr algn="ctr"/>
            <a:r>
              <a:rPr lang="fr-FR" altLang="fr-FR" sz="900" i="1" smtClean="0">
                <a:latin typeface="+mn-lt"/>
              </a:rPr>
              <a:t>(SM, STREAM)</a:t>
            </a:r>
            <a:endParaRPr lang="fr-FR" altLang="fr-FR" sz="900" i="1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1419762" y="647842"/>
                <a:ext cx="3255818" cy="268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1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1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𝑜𝑖𝑙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𝑆𝑇𝑅𝐸𝐴𝑀</m:t>
                          </m:r>
                        </m:sub>
                      </m:sSub>
                      <m:r>
                        <a:rPr lang="fr-FR" sz="11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1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7.48 </m:t>
                      </m:r>
                      <m:r>
                        <m:rPr>
                          <m:sty m:val="p"/>
                        </m:rPr>
                        <a:rPr lang="fr-FR" sz="11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MJ</m:t>
                      </m:r>
                    </m:oMath>
                  </m:oMathPara>
                </a14:m>
                <a:endParaRPr lang="fr-FR" sz="11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762" y="647842"/>
                <a:ext cx="3255818" cy="2689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6253255" y="1348804"/>
                <a:ext cx="3255818" cy="273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𝑐𝑜𝑛𝑑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b>
                    </m:sSub>
                    <m:r>
                      <a:rPr lang="fr-FR" sz="11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1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60.29</m:t>
                    </m:r>
                  </m:oMath>
                </a14:m>
                <a:r>
                  <a:rPr lang="fr-FR" sz="1100" smtClean="0">
                    <a:solidFill>
                      <a:srgbClr val="C00000"/>
                    </a:solidFill>
                  </a:rPr>
                  <a:t> K</a:t>
                </a:r>
                <a:endParaRPr lang="fr-FR" sz="11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255" y="1348804"/>
                <a:ext cx="3255818" cy="273473"/>
              </a:xfrm>
              <a:prstGeom prst="rect">
                <a:avLst/>
              </a:prstGeom>
              <a:blipFill>
                <a:blip r:embed="rId1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6253255" y="941202"/>
                <a:ext cx="3255818" cy="273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𝑐𝑜𝑛𝑑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𝑆𝑇𝑅𝐸𝐴𝑀</m:t>
                        </m:r>
                      </m:sub>
                    </m:sSub>
                    <m:r>
                      <a:rPr lang="fr-FR" sz="11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100" smtClean="0">
                    <a:solidFill>
                      <a:srgbClr val="C00000"/>
                    </a:solidFill>
                  </a:rPr>
                  <a:t>75.09 K</a:t>
                </a:r>
                <a:endParaRPr lang="fr-FR" sz="11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255" y="941202"/>
                <a:ext cx="3255818" cy="273473"/>
              </a:xfrm>
              <a:prstGeom prst="rect">
                <a:avLst/>
              </a:prstGeom>
              <a:blipFill>
                <a:blip r:embed="rId1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699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space réservé du numéro de diapositive 4"/>
          <p:cNvSpPr txBox="1">
            <a:spLocks/>
          </p:cNvSpPr>
          <p:nvPr/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15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30" name="Titre 1"/>
          <p:cNvSpPr>
            <a:spLocks noGrp="1"/>
          </p:cNvSpPr>
          <p:nvPr>
            <p:ph type="title"/>
          </p:nvPr>
        </p:nvSpPr>
        <p:spPr>
          <a:xfrm>
            <a:off x="744583" y="94570"/>
            <a:ext cx="9144000" cy="349702"/>
          </a:xfrm>
        </p:spPr>
        <p:txBody>
          <a:bodyPr/>
          <a:lstStyle/>
          <a:p>
            <a:pPr>
              <a:defRPr/>
            </a:pPr>
            <a:r>
              <a:rPr lang="fr-FR" sz="180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fr-FR" sz="1800" smtClean="0">
                <a:solidFill>
                  <a:schemeClr val="bg1"/>
                </a:solidFill>
                <a:latin typeface="+mn-lt"/>
              </a:rPr>
              <a:t>6)	</a:t>
            </a:r>
            <a:r>
              <a:rPr lang="fr-FR" sz="1800" i="1" smtClean="0">
                <a:solidFill>
                  <a:schemeClr val="bg1"/>
                </a:solidFill>
                <a:latin typeface="+mn-lt"/>
              </a:rPr>
              <a:t>CONCLUSION</a:t>
            </a:r>
            <a:endParaRPr lang="fr-FR" sz="18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Espace réservé du numéro de diapositive 6"/>
          <p:cNvSpPr txBox="1">
            <a:spLocks/>
          </p:cNvSpPr>
          <p:nvPr/>
        </p:nvSpPr>
        <p:spPr bwMode="auto">
          <a:xfrm>
            <a:off x="7803940" y="6199188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|  PAGE </a:t>
            </a:r>
            <a:fld id="{09D2CF05-0536-4BA9-9CA9-4A83856A9E53}" type="slidenum">
              <a:rPr lang="fr-FR" altLang="fr-FR" sz="1000">
                <a:solidFill>
                  <a:srgbClr val="666666"/>
                </a:solidFill>
                <a:latin typeface="+mn-lt"/>
              </a:rPr>
              <a:pPr eaLnBrk="1" hangingPunct="1">
                <a:spcAft>
                  <a:spcPct val="0"/>
                </a:spcAft>
                <a:buFontTx/>
                <a:buNone/>
              </a:pPr>
              <a:t>15</a:t>
            </a:fld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245965" y="4136283"/>
                <a:ext cx="605145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fr-FR" sz="1400" b="1" smtClean="0">
                    <a:solidFill>
                      <a:schemeClr val="accent2"/>
                    </a:solidFill>
                  </a:rPr>
                  <a:t>Preparation of JT-60SA operation: </a:t>
                </a:r>
                <a:endParaRPr lang="fr-FR" sz="1400" smtClean="0">
                  <a:solidFill>
                    <a:schemeClr val="accent2"/>
                  </a:solidFill>
                </a:endParaRPr>
              </a:p>
              <a:p>
                <a:r>
                  <a:rPr lang="en-GB" altLang="fr-FR" sz="1100" smtClean="0"/>
                  <a:t>Help </a:t>
                </a:r>
                <a:r>
                  <a:rPr lang="en-GB" altLang="fr-FR" sz="1100"/>
                  <a:t>for </a:t>
                </a:r>
                <a:r>
                  <a:rPr lang="en-GB" altLang="fr-FR" sz="1100" b="1"/>
                  <a:t>commissioning</a:t>
                </a:r>
                <a:r>
                  <a:rPr lang="en-GB" altLang="fr-FR" sz="1100"/>
                  <a:t> and </a:t>
                </a:r>
                <a:r>
                  <a:rPr lang="en-GB" altLang="fr-FR" sz="1100" b="1" smtClean="0"/>
                  <a:t>operation </a:t>
                </a:r>
                <a:r>
                  <a:rPr lang="en-GB" altLang="fr-FR" sz="1100" smtClean="0"/>
                  <a:t>by estimating </a:t>
                </a:r>
                <a:r>
                  <a:rPr lang="en-GB" altLang="fr-FR" sz="1100" b="1" smtClean="0"/>
                  <a:t>heat loads on JT-60SA cryogenic plant (</a:t>
                </a:r>
                <a14:m>
                  <m:oMath xmlns:m="http://schemas.openxmlformats.org/officeDocument/2006/math">
                    <m:r>
                      <a:rPr lang="en-GB" altLang="fr-FR" sz="1100" b="1" i="1" smtClean="0">
                        <a:latin typeface="Cambria Math" panose="02040503050406030204" pitchFamily="18" charset="0"/>
                      </a:rPr>
                      <m:t>𝟏𝟖</m:t>
                    </m:r>
                  </m:oMath>
                </a14:m>
                <a:r>
                  <a:rPr lang="en-GB" altLang="fr-FR" sz="1100" b="1" smtClean="0"/>
                  <a:t> MJ) </a:t>
                </a:r>
                <a:r>
                  <a:rPr lang="en-GB" altLang="fr-FR" sz="1100" smtClean="0"/>
                  <a:t>in case of eventual </a:t>
                </a:r>
                <a:r>
                  <a:rPr lang="en-GB" altLang="fr-FR" sz="1100" b="1" smtClean="0"/>
                  <a:t>toroidal field coil quench incident</a:t>
                </a:r>
                <a:r>
                  <a:rPr lang="en-GB" altLang="fr-FR" sz="1100" smtClean="0"/>
                  <a:t>. </a:t>
                </a:r>
              </a:p>
              <a:p>
                <a:endParaRPr lang="en-US" altLang="fr-FR" sz="1200"/>
              </a:p>
              <a:p>
                <a:endParaRPr lang="fr-FR" sz="1600" i="1" smtClean="0"/>
              </a:p>
              <a:p>
                <a:endParaRPr lang="fr-FR" sz="1600" smtClean="0"/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65" y="4136283"/>
                <a:ext cx="6051457" cy="1323439"/>
              </a:xfrm>
              <a:prstGeom prst="rect">
                <a:avLst/>
              </a:prstGeom>
              <a:blipFill>
                <a:blip r:embed="rId5"/>
                <a:stretch>
                  <a:fillRect l="-302" t="-922" r="-1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ZoneTexte 35"/>
          <p:cNvSpPr txBox="1"/>
          <p:nvPr/>
        </p:nvSpPr>
        <p:spPr>
          <a:xfrm>
            <a:off x="275770" y="649582"/>
            <a:ext cx="87761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fr-FR" sz="1400" b="1" smtClean="0">
                <a:solidFill>
                  <a:schemeClr val="accent2"/>
                </a:solidFill>
              </a:rPr>
              <a:t>Quench model development:</a:t>
            </a:r>
            <a:endParaRPr lang="fr-FR" sz="1200" i="1" smtClean="0"/>
          </a:p>
          <a:p>
            <a:pPr algn="just"/>
            <a:r>
              <a:rPr lang="fr-FR" sz="1100"/>
              <a:t>STREAM </a:t>
            </a:r>
            <a:r>
              <a:rPr lang="fr-FR" sz="1100" smtClean="0"/>
              <a:t>were upgraded </a:t>
            </a:r>
            <a:r>
              <a:rPr lang="fr-FR" sz="1100"/>
              <a:t>from superfluid helium bath </a:t>
            </a:r>
            <a:r>
              <a:rPr lang="fr-FR" sz="1100" smtClean="0"/>
              <a:t>to </a:t>
            </a:r>
            <a:r>
              <a:rPr lang="fr-FR" sz="1100" b="1" smtClean="0"/>
              <a:t>Cable-In-Conduit-Conductor</a:t>
            </a:r>
            <a:r>
              <a:rPr lang="fr-FR" sz="1100" smtClean="0"/>
              <a:t> cooling process. </a:t>
            </a:r>
          </a:p>
          <a:p>
            <a:pPr algn="just"/>
            <a:endParaRPr lang="fr-FR" sz="1100" smtClean="0"/>
          </a:p>
          <a:p>
            <a:pPr algn="just"/>
            <a:endParaRPr lang="fr-FR" sz="1100"/>
          </a:p>
          <a:p>
            <a:pPr algn="just"/>
            <a:endParaRPr lang="fr-FR" sz="1100" smtClean="0"/>
          </a:p>
        </p:txBody>
      </p:sp>
      <p:sp>
        <p:nvSpPr>
          <p:cNvPr id="37" name="Espace réservé du numéro de diapositive 6"/>
          <p:cNvSpPr txBox="1">
            <a:spLocks/>
          </p:cNvSpPr>
          <p:nvPr/>
        </p:nvSpPr>
        <p:spPr bwMode="auto">
          <a:xfrm>
            <a:off x="4403515" y="620395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IRFM Presentation, 01/07/2021</a:t>
            </a:r>
          </a:p>
        </p:txBody>
      </p:sp>
      <p:sp>
        <p:nvSpPr>
          <p:cNvPr id="12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3292" y="3260257"/>
            <a:ext cx="600780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fr-FR" sz="1400" b="1" smtClean="0">
                <a:solidFill>
                  <a:schemeClr val="accent2"/>
                </a:solidFill>
              </a:rPr>
              <a:t>Quench phenomena analysis:</a:t>
            </a:r>
          </a:p>
          <a:p>
            <a:pPr algn="just"/>
            <a:r>
              <a:rPr lang="en-US" altLang="fr-FR" sz="1100" smtClean="0"/>
              <a:t>Further investigations and numerical simulations will be carry out in order to simulate the </a:t>
            </a:r>
            <a:r>
              <a:rPr lang="en-US" altLang="fr-FR" sz="1100" b="1" smtClean="0"/>
              <a:t>reverse mass flow effect </a:t>
            </a:r>
            <a:r>
              <a:rPr lang="en-US" altLang="fr-FR" sz="1100" smtClean="0"/>
              <a:t>and </a:t>
            </a:r>
            <a:r>
              <a:rPr lang="en-US" altLang="fr-FR" sz="1100" b="1" smtClean="0"/>
              <a:t>re-acceleration phenomenon</a:t>
            </a:r>
            <a:r>
              <a:rPr lang="en-US" altLang="fr-FR" sz="1100" smtClean="0"/>
              <a:t>. </a:t>
            </a:r>
          </a:p>
          <a:p>
            <a:pPr algn="just"/>
            <a:r>
              <a:rPr lang="en-US" altLang="fr-FR" sz="1100" b="1" smtClean="0"/>
              <a:t>Partial quench </a:t>
            </a:r>
            <a:r>
              <a:rPr lang="en-US" altLang="fr-FR" sz="1100" smtClean="0"/>
              <a:t>of the TFC02 occurred during CTF </a:t>
            </a:r>
            <a:r>
              <a:rPr lang="en-US" altLang="fr-FR" sz="1100"/>
              <a:t>tests at </a:t>
            </a:r>
            <a:r>
              <a:rPr lang="en-US" altLang="fr-FR" sz="1100" b="1"/>
              <a:t>reduced current </a:t>
            </a:r>
            <a:r>
              <a:rPr lang="en-US" altLang="fr-FR" sz="1100" smtClean="0"/>
              <a:t>and analysis are in progress.</a:t>
            </a:r>
          </a:p>
          <a:p>
            <a:endParaRPr lang="en-US" altLang="fr-FR" sz="1600" b="1" smtClean="0">
              <a:solidFill>
                <a:schemeClr val="accent2"/>
              </a:solidFill>
            </a:endParaRPr>
          </a:p>
          <a:p>
            <a:endParaRPr lang="en-US" altLang="fr-FR" sz="1400" i="1" smtClean="0">
              <a:solidFill>
                <a:schemeClr val="accent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5416" y="2363051"/>
            <a:ext cx="864735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fr-FR" sz="1400" b="1" smtClean="0">
                <a:solidFill>
                  <a:schemeClr val="accent2"/>
                </a:solidFill>
              </a:rPr>
              <a:t>Models validation:</a:t>
            </a:r>
            <a:endParaRPr lang="en-US" altLang="fr-FR" sz="1400" smtClean="0">
              <a:solidFill>
                <a:schemeClr val="accent2"/>
              </a:solidFill>
            </a:endParaRPr>
          </a:p>
          <a:p>
            <a:r>
              <a:rPr lang="fr-FR" sz="1100" smtClean="0"/>
              <a:t>Large scale models of </a:t>
            </a:r>
            <a:r>
              <a:rPr lang="fr-FR" sz="1100"/>
              <a:t>the </a:t>
            </a:r>
            <a:r>
              <a:rPr lang="fr-FR" sz="1100" b="1"/>
              <a:t>JT-60SA TFC</a:t>
            </a:r>
            <a:r>
              <a:rPr lang="fr-FR" sz="1100"/>
              <a:t> and its </a:t>
            </a:r>
            <a:r>
              <a:rPr lang="fr-FR" sz="1100" b="1" smtClean="0"/>
              <a:t>cryodistribution</a:t>
            </a:r>
            <a:r>
              <a:rPr lang="fr-FR" sz="1100" smtClean="0"/>
              <a:t> simulated the </a:t>
            </a:r>
            <a:r>
              <a:rPr lang="fr-FR" sz="1100" b="1" smtClean="0"/>
              <a:t>TFC02 quench acceptance test in Cold Test Facility </a:t>
            </a:r>
            <a:r>
              <a:rPr lang="fr-FR" sz="1100" smtClean="0"/>
              <a:t>using the numerical code </a:t>
            </a:r>
            <a:r>
              <a:rPr lang="fr-FR" sz="1100" b="1" smtClean="0"/>
              <a:t>SuperMagnet</a:t>
            </a:r>
            <a:r>
              <a:rPr lang="fr-FR" sz="1100" smtClean="0"/>
              <a:t> as well as the analytical </a:t>
            </a:r>
            <a:r>
              <a:rPr lang="fr-FR" sz="1100" b="1" smtClean="0"/>
              <a:t>STREAM</a:t>
            </a:r>
            <a:r>
              <a:rPr lang="fr-FR" sz="1100" smtClean="0"/>
              <a:t> model. </a:t>
            </a:r>
          </a:p>
          <a:p>
            <a:r>
              <a:rPr lang="fr-FR" sz="1100" smtClean="0"/>
              <a:t>They proved their robuthness and capacity to simulate the quench phenomenon against experimental data.</a:t>
            </a:r>
            <a:endParaRPr lang="en-US" altLang="fr-FR" sz="1100" smtClean="0">
              <a:solidFill>
                <a:schemeClr val="accent2"/>
              </a:solidFill>
            </a:endParaRPr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455" y="3260257"/>
            <a:ext cx="2279522" cy="15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14282" y="2007367"/>
            <a:ext cx="3058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/>
              <a:t>WEST TFC cooled by superfluid helium bath </a:t>
            </a:r>
            <a:endParaRPr lang="fr-FR" sz="900"/>
          </a:p>
        </p:txBody>
      </p:sp>
      <p:sp>
        <p:nvSpPr>
          <p:cNvPr id="17" name="ZoneTexte 16"/>
          <p:cNvSpPr txBox="1"/>
          <p:nvPr/>
        </p:nvSpPr>
        <p:spPr>
          <a:xfrm>
            <a:off x="4547444" y="2017626"/>
            <a:ext cx="4191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/>
              <a:t>Cable-In-Conduit-Conductor cooled by</a:t>
            </a:r>
            <a:r>
              <a:rPr lang="fr-FR" sz="900"/>
              <a:t> supercritical helium forced-flow</a:t>
            </a:r>
            <a:r>
              <a:rPr lang="fr-FR" sz="900" smtClean="0"/>
              <a:t> </a:t>
            </a:r>
            <a:endParaRPr lang="fr-FR" sz="90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3815255" y="1713186"/>
            <a:ext cx="10081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3" name="Groupe 9"/>
          <p:cNvGrpSpPr>
            <a:grpSpLocks noChangeAspect="1"/>
          </p:cNvGrpSpPr>
          <p:nvPr/>
        </p:nvGrpSpPr>
        <p:grpSpPr bwMode="auto">
          <a:xfrm>
            <a:off x="2007475" y="1072680"/>
            <a:ext cx="1018628" cy="1006874"/>
            <a:chOff x="6789420" y="723213"/>
            <a:chExt cx="5266898" cy="5204911"/>
          </a:xfrm>
        </p:grpSpPr>
        <p:pic>
          <p:nvPicPr>
            <p:cNvPr id="24" name="Imag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681" y="723213"/>
              <a:ext cx="4808637" cy="5204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orme libre 24"/>
            <p:cNvSpPr/>
            <p:nvPr/>
          </p:nvSpPr>
          <p:spPr>
            <a:xfrm>
              <a:off x="6789420" y="763718"/>
              <a:ext cx="2646954" cy="2059010"/>
            </a:xfrm>
            <a:custGeom>
              <a:avLst/>
              <a:gdLst>
                <a:gd name="connsiteX0" fmla="*/ 1920240 w 2647950"/>
                <a:gd name="connsiteY0" fmla="*/ 1935480 h 2057400"/>
                <a:gd name="connsiteX1" fmla="*/ 1798320 w 2647950"/>
                <a:gd name="connsiteY1" fmla="*/ 2015490 h 2057400"/>
                <a:gd name="connsiteX2" fmla="*/ 769620 w 2647950"/>
                <a:gd name="connsiteY2" fmla="*/ 2057400 h 2057400"/>
                <a:gd name="connsiteX3" fmla="*/ 678180 w 2647950"/>
                <a:gd name="connsiteY3" fmla="*/ 2053590 h 2057400"/>
                <a:gd name="connsiteX4" fmla="*/ 621030 w 2647950"/>
                <a:gd name="connsiteY4" fmla="*/ 2049780 h 2057400"/>
                <a:gd name="connsiteX5" fmla="*/ 0 w 2647950"/>
                <a:gd name="connsiteY5" fmla="*/ 1306830 h 2057400"/>
                <a:gd name="connsiteX6" fmla="*/ 15240 w 2647950"/>
                <a:gd name="connsiteY6" fmla="*/ 1276350 h 2057400"/>
                <a:gd name="connsiteX7" fmla="*/ 22860 w 2647950"/>
                <a:gd name="connsiteY7" fmla="*/ 1242060 h 2057400"/>
                <a:gd name="connsiteX8" fmla="*/ 26670 w 2647950"/>
                <a:gd name="connsiteY8" fmla="*/ 1215390 h 2057400"/>
                <a:gd name="connsiteX9" fmla="*/ 308610 w 2647950"/>
                <a:gd name="connsiteY9" fmla="*/ 91440 h 2057400"/>
                <a:gd name="connsiteX10" fmla="*/ 601980 w 2647950"/>
                <a:gd name="connsiteY10" fmla="*/ 0 h 2057400"/>
                <a:gd name="connsiteX11" fmla="*/ 2327910 w 2647950"/>
                <a:gd name="connsiteY11" fmla="*/ 152400 h 2057400"/>
                <a:gd name="connsiteX12" fmla="*/ 2647950 w 2647950"/>
                <a:gd name="connsiteY12" fmla="*/ 609600 h 2057400"/>
                <a:gd name="connsiteX13" fmla="*/ 2503170 w 2647950"/>
                <a:gd name="connsiteY13" fmla="*/ 674370 h 2057400"/>
                <a:gd name="connsiteX14" fmla="*/ 2506980 w 2647950"/>
                <a:gd name="connsiteY14" fmla="*/ 1371600 h 2057400"/>
                <a:gd name="connsiteX15" fmla="*/ 2205990 w 2647950"/>
                <a:gd name="connsiteY15" fmla="*/ 1535430 h 2057400"/>
                <a:gd name="connsiteX16" fmla="*/ 2213610 w 2647950"/>
                <a:gd name="connsiteY16" fmla="*/ 1687830 h 2057400"/>
                <a:gd name="connsiteX17" fmla="*/ 2167890 w 2647950"/>
                <a:gd name="connsiteY17" fmla="*/ 1729740 h 2057400"/>
                <a:gd name="connsiteX18" fmla="*/ 2148840 w 2647950"/>
                <a:gd name="connsiteY18" fmla="*/ 1764030 h 2057400"/>
                <a:gd name="connsiteX19" fmla="*/ 2076450 w 2647950"/>
                <a:gd name="connsiteY19" fmla="*/ 1798320 h 2057400"/>
                <a:gd name="connsiteX20" fmla="*/ 1935480 w 2647950"/>
                <a:gd name="connsiteY20" fmla="*/ 1885950 h 2057400"/>
                <a:gd name="connsiteX21" fmla="*/ 1920240 w 2647950"/>
                <a:gd name="connsiteY21" fmla="*/ 193548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47950" h="2057400">
                  <a:moveTo>
                    <a:pt x="1920240" y="1935480"/>
                  </a:moveTo>
                  <a:lnTo>
                    <a:pt x="1798320" y="2015490"/>
                  </a:lnTo>
                  <a:lnTo>
                    <a:pt x="769620" y="2057400"/>
                  </a:lnTo>
                  <a:lnTo>
                    <a:pt x="678180" y="2053590"/>
                  </a:lnTo>
                  <a:cubicBezTo>
                    <a:pt x="604091" y="2049585"/>
                    <a:pt x="648587" y="2049780"/>
                    <a:pt x="621030" y="2049780"/>
                  </a:cubicBezTo>
                  <a:lnTo>
                    <a:pt x="0" y="1306830"/>
                  </a:lnTo>
                  <a:cubicBezTo>
                    <a:pt x="5080" y="1296670"/>
                    <a:pt x="10871" y="1286835"/>
                    <a:pt x="15240" y="1276350"/>
                  </a:cubicBezTo>
                  <a:cubicBezTo>
                    <a:pt x="17143" y="1271783"/>
                    <a:pt x="22324" y="1245276"/>
                    <a:pt x="22860" y="1242060"/>
                  </a:cubicBezTo>
                  <a:cubicBezTo>
                    <a:pt x="24336" y="1233202"/>
                    <a:pt x="26670" y="1215390"/>
                    <a:pt x="26670" y="1215390"/>
                  </a:cubicBezTo>
                  <a:lnTo>
                    <a:pt x="308610" y="91440"/>
                  </a:lnTo>
                  <a:lnTo>
                    <a:pt x="601980" y="0"/>
                  </a:lnTo>
                  <a:lnTo>
                    <a:pt x="2327910" y="152400"/>
                  </a:lnTo>
                  <a:lnTo>
                    <a:pt x="2647950" y="609600"/>
                  </a:lnTo>
                  <a:lnTo>
                    <a:pt x="2503170" y="674370"/>
                  </a:lnTo>
                  <a:lnTo>
                    <a:pt x="2506980" y="1371600"/>
                  </a:lnTo>
                  <a:lnTo>
                    <a:pt x="2205990" y="1535430"/>
                  </a:lnTo>
                  <a:lnTo>
                    <a:pt x="2213610" y="1687830"/>
                  </a:lnTo>
                  <a:lnTo>
                    <a:pt x="2167890" y="1729740"/>
                  </a:lnTo>
                  <a:lnTo>
                    <a:pt x="2148840" y="1764030"/>
                  </a:lnTo>
                  <a:lnTo>
                    <a:pt x="2076450" y="1798320"/>
                  </a:lnTo>
                  <a:lnTo>
                    <a:pt x="1935480" y="1885950"/>
                  </a:lnTo>
                  <a:lnTo>
                    <a:pt x="1920240" y="19354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8605827" y="4868241"/>
              <a:ext cx="2545665" cy="1019378"/>
            </a:xfrm>
            <a:custGeom>
              <a:avLst/>
              <a:gdLst>
                <a:gd name="connsiteX0" fmla="*/ 0 w 2543175"/>
                <a:gd name="connsiteY0" fmla="*/ 337185 h 1024890"/>
                <a:gd name="connsiteX1" fmla="*/ 0 w 2543175"/>
                <a:gd name="connsiteY1" fmla="*/ 337185 h 1024890"/>
                <a:gd name="connsiteX2" fmla="*/ 156210 w 2543175"/>
                <a:gd name="connsiteY2" fmla="*/ 161925 h 1024890"/>
                <a:gd name="connsiteX3" fmla="*/ 619125 w 2543175"/>
                <a:gd name="connsiteY3" fmla="*/ 106680 h 1024890"/>
                <a:gd name="connsiteX4" fmla="*/ 870585 w 2543175"/>
                <a:gd name="connsiteY4" fmla="*/ 171450 h 1024890"/>
                <a:gd name="connsiteX5" fmla="*/ 889635 w 2543175"/>
                <a:gd name="connsiteY5" fmla="*/ 167640 h 1024890"/>
                <a:gd name="connsiteX6" fmla="*/ 901065 w 2543175"/>
                <a:gd name="connsiteY6" fmla="*/ 163830 h 1024890"/>
                <a:gd name="connsiteX7" fmla="*/ 1009650 w 2543175"/>
                <a:gd name="connsiteY7" fmla="*/ 49530 h 1024890"/>
                <a:gd name="connsiteX8" fmla="*/ 1047750 w 2543175"/>
                <a:gd name="connsiteY8" fmla="*/ 11430 h 1024890"/>
                <a:gd name="connsiteX9" fmla="*/ 1144905 w 2543175"/>
                <a:gd name="connsiteY9" fmla="*/ 0 h 1024890"/>
                <a:gd name="connsiteX10" fmla="*/ 1224915 w 2543175"/>
                <a:gd name="connsiteY10" fmla="*/ 118110 h 1024890"/>
                <a:gd name="connsiteX11" fmla="*/ 1234440 w 2543175"/>
                <a:gd name="connsiteY11" fmla="*/ 142875 h 1024890"/>
                <a:gd name="connsiteX12" fmla="*/ 2543175 w 2543175"/>
                <a:gd name="connsiteY12" fmla="*/ 925830 h 1024890"/>
                <a:gd name="connsiteX13" fmla="*/ 2312670 w 2543175"/>
                <a:gd name="connsiteY13" fmla="*/ 1024890 h 1024890"/>
                <a:gd name="connsiteX14" fmla="*/ 1097280 w 2543175"/>
                <a:gd name="connsiteY14" fmla="*/ 1011555 h 1024890"/>
                <a:gd name="connsiteX15" fmla="*/ 1068705 w 2543175"/>
                <a:gd name="connsiteY15" fmla="*/ 1011555 h 1024890"/>
                <a:gd name="connsiteX16" fmla="*/ 384810 w 2543175"/>
                <a:gd name="connsiteY16" fmla="*/ 927735 h 1024890"/>
                <a:gd name="connsiteX17" fmla="*/ 11430 w 2543175"/>
                <a:gd name="connsiteY17" fmla="*/ 430530 h 1024890"/>
                <a:gd name="connsiteX18" fmla="*/ 0 w 2543175"/>
                <a:gd name="connsiteY18" fmla="*/ 337185 h 102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43175" h="1024890">
                  <a:moveTo>
                    <a:pt x="0" y="337185"/>
                  </a:moveTo>
                  <a:lnTo>
                    <a:pt x="0" y="337185"/>
                  </a:lnTo>
                  <a:lnTo>
                    <a:pt x="156210" y="161925"/>
                  </a:lnTo>
                  <a:lnTo>
                    <a:pt x="619125" y="106680"/>
                  </a:lnTo>
                  <a:lnTo>
                    <a:pt x="870585" y="171450"/>
                  </a:lnTo>
                  <a:cubicBezTo>
                    <a:pt x="876935" y="170180"/>
                    <a:pt x="883353" y="169211"/>
                    <a:pt x="889635" y="167640"/>
                  </a:cubicBezTo>
                  <a:cubicBezTo>
                    <a:pt x="893531" y="166666"/>
                    <a:pt x="901065" y="163830"/>
                    <a:pt x="901065" y="163830"/>
                  </a:cubicBezTo>
                  <a:lnTo>
                    <a:pt x="1009650" y="49530"/>
                  </a:lnTo>
                  <a:lnTo>
                    <a:pt x="1047750" y="11430"/>
                  </a:lnTo>
                  <a:lnTo>
                    <a:pt x="1144905" y="0"/>
                  </a:lnTo>
                  <a:lnTo>
                    <a:pt x="1224915" y="118110"/>
                  </a:lnTo>
                  <a:cubicBezTo>
                    <a:pt x="1233020" y="140399"/>
                    <a:pt x="1229211" y="132417"/>
                    <a:pt x="1234440" y="142875"/>
                  </a:cubicBezTo>
                  <a:lnTo>
                    <a:pt x="2543175" y="925830"/>
                  </a:lnTo>
                  <a:lnTo>
                    <a:pt x="2312670" y="1024890"/>
                  </a:lnTo>
                  <a:lnTo>
                    <a:pt x="1097280" y="1011555"/>
                  </a:lnTo>
                  <a:lnTo>
                    <a:pt x="1068705" y="1011555"/>
                  </a:lnTo>
                  <a:lnTo>
                    <a:pt x="384810" y="927735"/>
                  </a:lnTo>
                  <a:lnTo>
                    <a:pt x="11430" y="430530"/>
                  </a:lnTo>
                  <a:lnTo>
                    <a:pt x="0" y="3371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92" y="1179915"/>
            <a:ext cx="1068728" cy="80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2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2479" y="1721334"/>
            <a:ext cx="4399733" cy="442035"/>
          </a:xfrm>
        </p:spPr>
        <p:txBody>
          <a:bodyPr/>
          <a:lstStyle/>
          <a:p>
            <a:r>
              <a:rPr lang="en-US" smtClean="0"/>
              <a:t>Thank you for your attention 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1" y="3297412"/>
            <a:ext cx="1376222" cy="859265"/>
          </a:xfrm>
          <a:prstGeom prst="rect">
            <a:avLst/>
          </a:prstGeom>
        </p:spPr>
      </p:pic>
      <p:pic>
        <p:nvPicPr>
          <p:cNvPr id="4" name="Picture 2" descr="IUSTI UMR 734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67"/>
          <a:stretch/>
        </p:blipFill>
        <p:spPr bwMode="auto">
          <a:xfrm>
            <a:off x="727792" y="162980"/>
            <a:ext cx="2296426" cy="87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r="6227"/>
          <a:stretch/>
        </p:blipFill>
        <p:spPr>
          <a:xfrm>
            <a:off x="6721958" y="3119866"/>
            <a:ext cx="2208120" cy="120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626233" y="203720"/>
            <a:ext cx="5435203" cy="318924"/>
          </a:xfrm>
        </p:spPr>
        <p:txBody>
          <a:bodyPr/>
          <a:lstStyle/>
          <a:p>
            <a:pPr>
              <a:defRPr/>
            </a:pPr>
            <a:r>
              <a:rPr lang="fr-FR" i="1" smtClean="0">
                <a:solidFill>
                  <a:schemeClr val="bg1"/>
                </a:solidFill>
              </a:rPr>
              <a:t>BIBLIOGRAPHY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7175" y="715762"/>
            <a:ext cx="8266339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/>
              <a:t>[</a:t>
            </a:r>
            <a:r>
              <a:rPr lang="en-US" sz="700" smtClean="0"/>
              <a:t>1] </a:t>
            </a:r>
            <a:r>
              <a:rPr lang="en-US" sz="700"/>
              <a:t>A.Louzguiti et al., ‘Modeling of AC losses and simulation of their impact on JT-60SA TF magnets during commissioning’, ASC Conference, </a:t>
            </a:r>
            <a:r>
              <a:rPr lang="en-US" sz="700" smtClean="0"/>
              <a:t>2020.</a:t>
            </a:r>
          </a:p>
          <a:p>
            <a:endParaRPr lang="en-US" sz="700"/>
          </a:p>
          <a:p>
            <a:r>
              <a:rPr lang="en-US" sz="700"/>
              <a:t>[2] S. Nicollet </a:t>
            </a:r>
            <a:r>
              <a:rPr lang="en-US" sz="700" i="1"/>
              <a:t>et al.</a:t>
            </a:r>
            <a:r>
              <a:rPr lang="en-US" sz="700"/>
              <a:t>, ‘Parametric Analyses of JT-60SA TF Coils in the Cold Test Facility With SuperMagnet Code’, </a:t>
            </a:r>
            <a:r>
              <a:rPr lang="en-US" sz="700" i="1"/>
              <a:t>IEEE Trans. Appl. Supercond.</a:t>
            </a:r>
            <a:r>
              <a:rPr lang="en-US" sz="700"/>
              <a:t>, vol. 28, no. 3, p. 4205205, Apr. 2018</a:t>
            </a:r>
            <a:r>
              <a:rPr lang="en-US" sz="700" smtClean="0"/>
              <a:t>.</a:t>
            </a:r>
          </a:p>
          <a:p>
            <a:endParaRPr lang="en-US" sz="700"/>
          </a:p>
          <a:p>
            <a:r>
              <a:rPr lang="en-US" sz="700" smtClean="0"/>
              <a:t>[</a:t>
            </a:r>
            <a:r>
              <a:rPr lang="en-US" sz="700"/>
              <a:t>3</a:t>
            </a:r>
            <a:r>
              <a:rPr lang="en-US" sz="700" smtClean="0"/>
              <a:t>] </a:t>
            </a:r>
            <a:r>
              <a:rPr lang="en-US" sz="700"/>
              <a:t>Y. Huang, ‘Study and modelling of the thermohydraulic phenomena taking place during the quench of a superconducting magnet cooled with supercritical helium’, p. 179</a:t>
            </a:r>
            <a:r>
              <a:rPr lang="en-US" sz="700" smtClean="0"/>
              <a:t>.</a:t>
            </a:r>
          </a:p>
          <a:p>
            <a:endParaRPr lang="en-US" sz="700"/>
          </a:p>
          <a:p>
            <a:r>
              <a:rPr lang="en-US" sz="700" smtClean="0"/>
              <a:t>[4</a:t>
            </a:r>
            <a:r>
              <a:rPr lang="en-US" sz="700"/>
              <a:t>] A. Shajii, J. P. Freidberg, and E. A. Chaniotakis, ‘Universal scaling laws for quench and thermal hydraulic quenchback in CICC coils’, </a:t>
            </a:r>
            <a:r>
              <a:rPr lang="en-US" sz="700" i="1"/>
              <a:t>IEEE Transactions on Applied Superconductivity</a:t>
            </a:r>
            <a:r>
              <a:rPr lang="en-US" sz="700"/>
              <a:t>, vol. 5, no. 2, pp. 477–482, Jun. 1995</a:t>
            </a:r>
            <a:r>
              <a:rPr lang="en-US" sz="700" smtClean="0"/>
              <a:t>.</a:t>
            </a:r>
          </a:p>
          <a:p>
            <a:endParaRPr lang="en-US" sz="700"/>
          </a:p>
          <a:p>
            <a:r>
              <a:rPr lang="en-US" sz="700" smtClean="0"/>
              <a:t>[5] </a:t>
            </a:r>
            <a:r>
              <a:rPr lang="en-US" sz="700"/>
              <a:t>M. Wanner, “JT -60SA Plant Integration Document (PID),” V4.2.</a:t>
            </a:r>
          </a:p>
          <a:p>
            <a:endParaRPr lang="fr-FR" sz="700"/>
          </a:p>
          <a:p>
            <a:r>
              <a:rPr lang="en-US" sz="700" smtClean="0"/>
              <a:t>[</a:t>
            </a:r>
            <a:r>
              <a:rPr lang="en-US" sz="700"/>
              <a:t>6</a:t>
            </a:r>
            <a:r>
              <a:rPr lang="en-US" sz="700" smtClean="0"/>
              <a:t>] </a:t>
            </a:r>
            <a:r>
              <a:rPr lang="en-US" sz="700"/>
              <a:t>A. Shajii, Thesis (Ph. D.)--Massachusetts Institute of Technology, Dept. of Nuclear Engineering, 1994. </a:t>
            </a:r>
          </a:p>
          <a:p>
            <a:endParaRPr lang="en-US" sz="700" smtClean="0"/>
          </a:p>
          <a:p>
            <a:r>
              <a:rPr lang="en-US" sz="700" smtClean="0"/>
              <a:t>[</a:t>
            </a:r>
            <a:r>
              <a:rPr lang="en-US" sz="700"/>
              <a:t>7</a:t>
            </a:r>
            <a:r>
              <a:rPr lang="en-US" sz="700" smtClean="0"/>
              <a:t>] ‘</a:t>
            </a:r>
            <a:r>
              <a:rPr lang="en-US" sz="700"/>
              <a:t>Status of the cold test facility for the JT-60SA tokamak toroidal field coils | Elsevier Enhanced Reader</a:t>
            </a:r>
            <a:r>
              <a:rPr lang="en-US" sz="700" smtClean="0"/>
              <a:t>’.</a:t>
            </a:r>
          </a:p>
          <a:p>
            <a:endParaRPr lang="fr-FR" sz="700"/>
          </a:p>
          <a:p>
            <a:r>
              <a:rPr lang="en-US" sz="700" smtClean="0"/>
              <a:t>[</a:t>
            </a:r>
            <a:r>
              <a:rPr lang="en-US" sz="700"/>
              <a:t>8</a:t>
            </a:r>
            <a:r>
              <a:rPr lang="en-US" sz="700" smtClean="0"/>
              <a:t> ] M</a:t>
            </a:r>
            <a:r>
              <a:rPr lang="en-US" sz="700"/>
              <a:t>. Bagnasco, D. Bessette, L. Bottura, C. Marinucci, and C. Rosso, ‘Progress in the Integrated Simulation of Thermal-Hydraulic Operation of the ITER Magnet System’, </a:t>
            </a:r>
            <a:r>
              <a:rPr lang="en-US" sz="700" smtClean="0"/>
              <a:t>2010.</a:t>
            </a:r>
          </a:p>
          <a:p>
            <a:endParaRPr lang="en-US" sz="700" smtClean="0"/>
          </a:p>
          <a:p>
            <a:r>
              <a:rPr lang="en-US" sz="700" smtClean="0"/>
              <a:t>[9] L</a:t>
            </a:r>
            <a:r>
              <a:rPr lang="en-US" sz="700"/>
              <a:t>. Bottura, C. Rosso, and M. Breschi, ‘A general model for thermal, hydraulic and electric analysis of superconducting cables’, </a:t>
            </a:r>
            <a:r>
              <a:rPr lang="en-US" sz="700" i="1"/>
              <a:t>Cryogenics</a:t>
            </a:r>
            <a:r>
              <a:rPr lang="en-US" sz="700"/>
              <a:t>, vol. 40, pp. 617–626, Aug. </a:t>
            </a:r>
            <a:r>
              <a:rPr lang="en-US" sz="700" smtClean="0"/>
              <a:t>2000.</a:t>
            </a:r>
          </a:p>
          <a:p>
            <a:endParaRPr lang="fr-FR" sz="700"/>
          </a:p>
          <a:p>
            <a:r>
              <a:rPr lang="en-US" sz="700" smtClean="0"/>
              <a:t>[10] P</a:t>
            </a:r>
            <a:r>
              <a:rPr lang="en-US" sz="700"/>
              <a:t>. Decool </a:t>
            </a:r>
            <a:r>
              <a:rPr lang="en-US" sz="700" i="1"/>
              <a:t>et al.</a:t>
            </a:r>
            <a:r>
              <a:rPr lang="en-US" sz="700"/>
              <a:t>, ‘JT-60SA TF Coils: Experimental Check of Hydraulic Operating Conditions’, </a:t>
            </a:r>
            <a:r>
              <a:rPr lang="en-US" sz="700" i="1"/>
              <a:t>IEEE Transactions on Applied Superconductivity</a:t>
            </a:r>
            <a:r>
              <a:rPr lang="en-US" sz="700"/>
              <a:t>, vol. 26, no. 4, pp. 1–5, Jun. </a:t>
            </a:r>
            <a:r>
              <a:rPr lang="en-US" sz="700" smtClean="0"/>
              <a:t>2016.</a:t>
            </a:r>
          </a:p>
          <a:p>
            <a:endParaRPr lang="fr-FR" sz="700"/>
          </a:p>
          <a:p>
            <a:r>
              <a:rPr lang="en-US" sz="700" smtClean="0"/>
              <a:t>[11] P</a:t>
            </a:r>
            <a:r>
              <a:rPr lang="en-US" sz="700"/>
              <a:t>. Hertout, D. Bessette, A. Bleyer, J. L. Duchateau, and S. Nicollet, ‘Heat deposition in the ITER FEAT poloidal field coils during a plasma scenario’, </a:t>
            </a:r>
            <a:r>
              <a:rPr lang="en-US" sz="700" i="1"/>
              <a:t>IEEE Transactions on </a:t>
            </a:r>
            <a:r>
              <a:rPr lang="en-US" sz="700" i="1" smtClean="0"/>
              <a:t>Applied Superconductivity</a:t>
            </a:r>
            <a:r>
              <a:rPr lang="en-US" sz="700"/>
              <a:t>, vol. 12, no. 1, pp. 562–566, Mar. </a:t>
            </a:r>
            <a:r>
              <a:rPr lang="en-US" sz="700" smtClean="0"/>
              <a:t>2002.</a:t>
            </a:r>
          </a:p>
          <a:p>
            <a:endParaRPr lang="fr-FR" sz="700"/>
          </a:p>
          <a:p>
            <a:r>
              <a:rPr lang="en-US" sz="700" smtClean="0"/>
              <a:t>[12] L</a:t>
            </a:r>
            <a:r>
              <a:rPr lang="en-US" sz="700"/>
              <a:t>. Bottura, ‘A practical fit for the critical surface of NbTi’, </a:t>
            </a:r>
            <a:r>
              <a:rPr lang="en-US" sz="700" i="1"/>
              <a:t>IEEE Trans. Appl. Supercond.</a:t>
            </a:r>
            <a:r>
              <a:rPr lang="en-US" sz="700"/>
              <a:t>, vol. 10, no. 1, pp. 1054–1057, Mar. </a:t>
            </a:r>
            <a:r>
              <a:rPr lang="en-US" sz="700" smtClean="0"/>
              <a:t>2000.</a:t>
            </a:r>
          </a:p>
          <a:p>
            <a:endParaRPr lang="fr-FR" sz="700"/>
          </a:p>
          <a:p>
            <a:r>
              <a:rPr lang="en-US" sz="700" smtClean="0"/>
              <a:t>[13] L</a:t>
            </a:r>
            <a:r>
              <a:rPr lang="en-US" sz="700"/>
              <a:t>. Zani, P. Barabaschi, E. D. Pietro, and M. Verrecchia, ‘Extended Quality Control Process Applied on TF Strand and TF Conductor Production for JT-60SA Project’, </a:t>
            </a:r>
            <a:r>
              <a:rPr lang="en-US" sz="700" i="1"/>
              <a:t>IEEE Transactions on Applied Superconductivity</a:t>
            </a:r>
            <a:r>
              <a:rPr lang="en-US" sz="700"/>
              <a:t>, vol. 25, no. 3, pp. 1–5, Jun. </a:t>
            </a:r>
            <a:r>
              <a:rPr lang="en-US" sz="700" smtClean="0"/>
              <a:t>2015.</a:t>
            </a:r>
          </a:p>
          <a:p>
            <a:endParaRPr lang="fr-FR" sz="700"/>
          </a:p>
          <a:p>
            <a:r>
              <a:rPr lang="en-US" sz="700"/>
              <a:t>[</a:t>
            </a:r>
            <a:r>
              <a:rPr lang="en-US" sz="700" smtClean="0"/>
              <a:t>14] S</a:t>
            </a:r>
            <a:r>
              <a:rPr lang="en-US" sz="700"/>
              <a:t>. Nicollet, D. Ciazynski, J. L. Duchateau, B. Lacroix, and B. Renard, ‘Chapter 136 - Evaluation of the ITER Cable In Conduit Conductor heat transfer’, in </a:t>
            </a:r>
            <a:r>
              <a:rPr lang="en-US" sz="700" i="1"/>
              <a:t>Proceedings of the Twentieth International Cryogenic Engineering Conference (ICEC20)</a:t>
            </a:r>
            <a:r>
              <a:rPr lang="en-US" sz="700"/>
              <a:t>, L. Zhang, L. Lin, and G. Chen, Eds. Oxford: Elsevier Science, 2005, pp. 589–592</a:t>
            </a:r>
            <a:r>
              <a:rPr lang="en-US" sz="700" smtClean="0"/>
              <a:t>.</a:t>
            </a:r>
          </a:p>
          <a:p>
            <a:endParaRPr lang="fr-FR" sz="700"/>
          </a:p>
          <a:p>
            <a:r>
              <a:rPr lang="en-US" sz="700"/>
              <a:t>[</a:t>
            </a:r>
            <a:r>
              <a:rPr lang="en-US" sz="700" smtClean="0"/>
              <a:t>15] L</a:t>
            </a:r>
            <a:r>
              <a:rPr lang="en-US" sz="700"/>
              <a:t>. Bottura and C. Rosso, ‘Flower, a model for the analysis of hydraulic networks and processes’, </a:t>
            </a:r>
            <a:r>
              <a:rPr lang="en-US" sz="700" i="1"/>
              <a:t>Cryogenics</a:t>
            </a:r>
            <a:r>
              <a:rPr lang="en-US" sz="700"/>
              <a:t>, vol. 43, no. 3, pp. 215–223, Mar. </a:t>
            </a:r>
            <a:r>
              <a:rPr lang="en-US" sz="700" smtClean="0"/>
              <a:t>2003.</a:t>
            </a:r>
          </a:p>
          <a:p>
            <a:endParaRPr lang="fr-FR" sz="700"/>
          </a:p>
          <a:p>
            <a:r>
              <a:rPr lang="en-US" sz="700"/>
              <a:t>[</a:t>
            </a:r>
            <a:r>
              <a:rPr lang="en-US" sz="700" smtClean="0"/>
              <a:t>16] </a:t>
            </a:r>
            <a:r>
              <a:rPr lang="en-US" sz="700"/>
              <a:t>S. Nicollet et al., ‘A Superconductors Thermohydraulical and Resistive Electrical Analytical </a:t>
            </a:r>
            <a:r>
              <a:rPr lang="en-US" sz="700" smtClean="0"/>
              <a:t>Model </a:t>
            </a:r>
            <a:r>
              <a:rPr lang="en-US" sz="700"/>
              <a:t>(STREAM) applied to WEST TF Coil Quench Analysis’, Conference, </a:t>
            </a:r>
            <a:r>
              <a:rPr lang="en-US" sz="700" smtClean="0"/>
              <a:t>2021.</a:t>
            </a:r>
          </a:p>
          <a:p>
            <a:endParaRPr lang="fr-FR" sz="700"/>
          </a:p>
          <a:p>
            <a:endParaRPr lang="fr-FR" sz="700"/>
          </a:p>
        </p:txBody>
      </p:sp>
      <p:sp>
        <p:nvSpPr>
          <p:cNvPr id="6" name="Espace réservé du numéro de diapositive 4"/>
          <p:cNvSpPr txBox="1">
            <a:spLocks/>
          </p:cNvSpPr>
          <p:nvPr/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17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7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3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00634" y="819941"/>
            <a:ext cx="6169911" cy="565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>
                <a:ea typeface="Cambria Math" panose="02040503050406030204" pitchFamily="18" charset="0"/>
                <a:cs typeface="Arial" panose="020B0604020202020204" pitchFamily="34" charset="0"/>
              </a:rPr>
              <a:t>E</a:t>
            </a:r>
            <a:r>
              <a:rPr lang="en-US" i="1" smtClean="0">
                <a:ea typeface="Cambria Math" panose="02040503050406030204" pitchFamily="18" charset="0"/>
                <a:cs typeface="Arial" panose="020B0604020202020204" pitchFamily="34" charset="0"/>
              </a:rPr>
              <a:t>nergy </a:t>
            </a:r>
            <a:r>
              <a:rPr lang="en-US" i="1">
                <a:ea typeface="Cambria Math" panose="02040503050406030204" pitchFamily="18" charset="0"/>
                <a:cs typeface="Arial" panose="020B0604020202020204" pitchFamily="34" charset="0"/>
              </a:rPr>
              <a:t>conservation relations </a:t>
            </a:r>
            <a:r>
              <a:rPr lang="en-US" i="1" smtClean="0">
                <a:ea typeface="Cambria Math" panose="02040503050406030204" pitchFamily="18" charset="0"/>
                <a:cs typeface="Arial" panose="020B0604020202020204" pitchFamily="34" charset="0"/>
              </a:rPr>
              <a:t>applied to helium, conductor </a:t>
            </a:r>
            <a:r>
              <a:rPr lang="en-US" i="1">
                <a:ea typeface="Cambria Math" panose="02040503050406030204" pitchFamily="18" charset="0"/>
                <a:cs typeface="Arial" panose="020B0604020202020204" pitchFamily="34" charset="0"/>
              </a:rPr>
              <a:t>and </a:t>
            </a:r>
            <a:r>
              <a:rPr lang="en-US" i="1" smtClean="0">
                <a:ea typeface="Cambria Math" panose="02040503050406030204" pitchFamily="18" charset="0"/>
                <a:cs typeface="Arial" panose="020B0604020202020204" pitchFamily="34" charset="0"/>
              </a:rPr>
              <a:t>jacket in STREAM and Heuristic quench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250054" y="1686754"/>
                <a:ext cx="4572000" cy="255454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fr-FR" sz="1000" i="1">
                              <a:latin typeface="Cambria Math" panose="02040503050406030204" pitchFamily="18" charset="0"/>
                              <a:ea typeface="MS Mincho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fPr>
                            <m:num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𝑐𝑜𝑛𝑑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pt-BR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𝐶𝑢</m:t>
                                      </m:r>
                                    </m:sub>
                                  </m:s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)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𝐶𝑢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pPr>
                                <m:e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𝐼</m:t>
                                  </m:r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𝑐𝑜𝑛𝑣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𝑤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𝑐𝑜𝑛𝑑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𝐿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𝑐𝑜𝑛𝑑</m:t>
                                      </m:r>
                                    </m:sub>
                                  </m:s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)−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𝐻𝑒</m:t>
                                      </m:r>
                                    </m:sub>
                                  </m:s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</m:d>
                            </m:num>
                            <m:den>
                              <m:r>
                                <a:rPr lang="pt-BR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𝐿</m:t>
                              </m:r>
                              <m:r>
                                <a:rPr lang="pt-BR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 </m:t>
                              </m:r>
                              <m:d>
                                <m:d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𝐶𝑢</m:t>
                                      </m:r>
                                    </m:sub>
                                  </m:sSub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𝐶𝑢</m:t>
                                      </m:r>
                                    </m:sub>
                                  </m:sSub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𝐶𝑢</m:t>
                                      </m:r>
                                    </m:sub>
                                  </m:sSub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)+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𝑁𝑏𝑇𝑖</m:t>
                                      </m:r>
                                    </m:sub>
                                  </m:sSub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𝑁𝑏𝑇𝑖</m:t>
                                      </m:r>
                                    </m:sub>
                                  </m:sSub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𝑁𝑏𝑇𝑖</m:t>
                                      </m:r>
                                    </m:sub>
                                  </m:sSub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pt-BR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</m:d>
                            </m:den>
                          </m:f>
                          <m:r>
                            <a:rPr lang="pt-BR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fr-FR" sz="1000">
                  <a:effectLst/>
                  <a:latin typeface="Times New Roman" panose="02020603050405020304" pitchFamily="18" charset="0"/>
                  <a:ea typeface="MS Mincho"/>
                </a:endParaRPr>
              </a:p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fr-FR" sz="1000" i="1">
                              <a:latin typeface="Cambria Math" panose="02040503050406030204" pitchFamily="18" charset="0"/>
                              <a:ea typeface="MS Mincho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fPr>
                            <m:num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𝐻𝑒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d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𝑐𝑜𝑛𝑣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𝑤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𝑐𝑜𝑛𝑑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𝑐𝑜𝑛𝑑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𝐻𝑒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𝑐𝑜𝑛𝑣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𝑤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𝑗𝑎𝑐𝑘𝑒𝑡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𝐻𝑒</m:t>
                                      </m:r>
                                    </m:sub>
                                  </m:s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)−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𝑗𝑎𝑐𝑘𝑒𝑡</m:t>
                                      </m:r>
                                    </m:sub>
                                  </m:s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𝐻𝑒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𝐻𝑒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) 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𝐻𝑒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fr-FR" sz="1000">
                  <a:effectLst/>
                  <a:latin typeface="Times New Roman" panose="02020603050405020304" pitchFamily="18" charset="0"/>
                  <a:ea typeface="MS Mincho"/>
                </a:endParaRPr>
              </a:p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fr-FR" sz="1000" i="1">
                              <a:latin typeface="Cambria Math" panose="02040503050406030204" pitchFamily="18" charset="0"/>
                              <a:ea typeface="MS Mincho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fPr>
                            <m:num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𝑗𝑎𝑐𝑘𝑒𝑡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d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𝑐𝑜𝑛𝑣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𝑤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𝑗𝑎𝑐𝑘𝑒𝑡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𝐻𝑒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𝑗𝑎𝑐𝑘𝑒𝑡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𝑗𝑎𝑐𝑘𝑒𝑡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𝑗𝑎𝑐𝑘𝑒𝑡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𝑗𝑎𝑐𝑘𝑒𝑡</m:t>
                                  </m:r>
                                </m:sub>
                              </m:s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fr-FR" sz="1000">
                  <a:effectLst/>
                  <a:latin typeface="Times New Roman" panose="02020603050405020304" pitchFamily="18" charset="0"/>
                  <a:ea typeface="MS Mincho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054" y="1686754"/>
                <a:ext cx="4572000" cy="25545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ccolade ouvrante 1"/>
          <p:cNvSpPr/>
          <p:nvPr/>
        </p:nvSpPr>
        <p:spPr>
          <a:xfrm>
            <a:off x="1893814" y="1955528"/>
            <a:ext cx="356240" cy="2201691"/>
          </a:xfrm>
          <a:prstGeom prst="lef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6"/>
          <p:cNvSpPr txBox="1">
            <a:spLocks/>
          </p:cNvSpPr>
          <p:nvPr/>
        </p:nvSpPr>
        <p:spPr>
          <a:xfrm>
            <a:off x="-1777995" y="148395"/>
            <a:ext cx="6169911" cy="318924"/>
          </a:xfrm>
          <a:prstGeom prst="rect">
            <a:avLst/>
          </a:prstGeom>
        </p:spPr>
        <p:txBody>
          <a:bodyPr vert="horz" wrap="square" lIns="91440" tIns="36000" rIns="91440" bIns="3600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smtClean="0">
                <a:ea typeface="Cambria Math" panose="02040503050406030204" pitchFamily="18" charset="0"/>
                <a:cs typeface="Arial" panose="020B0604020202020204" pitchFamily="34" charset="0"/>
              </a:rPr>
              <a:t>ANNEX 1</a:t>
            </a:r>
          </a:p>
        </p:txBody>
      </p:sp>
    </p:spTree>
    <p:extLst>
      <p:ext uri="{BB962C8B-B14F-4D97-AF65-F5344CB8AC3E}">
        <p14:creationId xmlns:p14="http://schemas.microsoft.com/office/powerpoint/2010/main" val="138468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336203" y="904850"/>
            <a:ext cx="6763652" cy="565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mtClean="0"/>
              <a:t>STREAM: second </a:t>
            </a:r>
            <a:r>
              <a:rPr lang="en-GB"/>
              <a:t>law of thermodynamics, energy and mass conservative relations describe the 1-D expulsed helium flow from the coil</a:t>
            </a:r>
            <a:endParaRPr lang="en-US" i="1" smtClean="0"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821571" y="2364964"/>
                <a:ext cx="16895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𝑑𝐻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571" y="2364964"/>
                <a:ext cx="1689501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798359" y="3255415"/>
                <a:ext cx="1795363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359" y="3255415"/>
                <a:ext cx="1795363" cy="299249"/>
              </a:xfrm>
              <a:prstGeom prst="rect">
                <a:avLst/>
              </a:prstGeom>
              <a:blipFill>
                <a:blip r:embed="rId3"/>
                <a:stretch>
                  <a:fillRect l="-2712" r="-1695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2798359" y="3858483"/>
                <a:ext cx="17127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𝐶𝑠𝑡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359" y="3858483"/>
                <a:ext cx="1712713" cy="276999"/>
              </a:xfrm>
              <a:prstGeom prst="rect">
                <a:avLst/>
              </a:prstGeom>
              <a:blipFill>
                <a:blip r:embed="rId4"/>
                <a:stretch>
                  <a:fillRect l="-249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avec flèche 8"/>
          <p:cNvCxnSpPr/>
          <p:nvPr/>
        </p:nvCxnSpPr>
        <p:spPr>
          <a:xfrm>
            <a:off x="4718029" y="4014149"/>
            <a:ext cx="7683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5776690" y="3727756"/>
                <a:ext cx="1878271" cy="5727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𝑑𝑐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690" y="3727756"/>
                <a:ext cx="1878271" cy="5727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ccolade ouvrante 12"/>
          <p:cNvSpPr/>
          <p:nvPr/>
        </p:nvSpPr>
        <p:spPr>
          <a:xfrm>
            <a:off x="2442119" y="2154569"/>
            <a:ext cx="356240" cy="2201691"/>
          </a:xfrm>
          <a:prstGeom prst="lef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6"/>
          <p:cNvSpPr txBox="1">
            <a:spLocks/>
          </p:cNvSpPr>
          <p:nvPr/>
        </p:nvSpPr>
        <p:spPr>
          <a:xfrm>
            <a:off x="-1748753" y="148395"/>
            <a:ext cx="6169911" cy="318924"/>
          </a:xfrm>
          <a:prstGeom prst="rect">
            <a:avLst/>
          </a:prstGeom>
        </p:spPr>
        <p:txBody>
          <a:bodyPr vert="horz" wrap="square" lIns="91440" tIns="36000" rIns="91440" bIns="3600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smtClean="0">
                <a:ea typeface="Cambria Math" panose="02040503050406030204" pitchFamily="18" charset="0"/>
                <a:cs typeface="Arial" panose="020B0604020202020204" pitchFamily="34" charset="0"/>
              </a:rPr>
              <a:t>ANNEX 2</a:t>
            </a:r>
          </a:p>
        </p:txBody>
      </p:sp>
    </p:spTree>
    <p:extLst>
      <p:ext uri="{BB962C8B-B14F-4D97-AF65-F5344CB8AC3E}">
        <p14:creationId xmlns:p14="http://schemas.microsoft.com/office/powerpoint/2010/main" val="344718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81078"/>
            <a:ext cx="9144000" cy="349702"/>
          </a:xfrm>
        </p:spPr>
        <p:txBody>
          <a:bodyPr/>
          <a:lstStyle/>
          <a:p>
            <a:pPr algn="ctr">
              <a:defRPr/>
            </a:pPr>
            <a:r>
              <a:rPr lang="fr-FR" sz="1800" i="1" smtClean="0">
                <a:solidFill>
                  <a:schemeClr val="bg1"/>
                </a:solidFill>
              </a:rPr>
              <a:t>CONTENT</a:t>
            </a:r>
            <a:endParaRPr lang="fr-FR" sz="1800" i="1" dirty="0">
              <a:solidFill>
                <a:schemeClr val="bg1"/>
              </a:solidFill>
            </a:endParaRPr>
          </a:p>
        </p:txBody>
      </p:sp>
      <p:sp>
        <p:nvSpPr>
          <p:cNvPr id="77" name="Espace réservé du numéro de diapositive 4"/>
          <p:cNvSpPr txBox="1">
            <a:spLocks/>
          </p:cNvSpPr>
          <p:nvPr/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716" y="892314"/>
            <a:ext cx="9761445" cy="4254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i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1400" b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 Introduction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400" b="1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2) Normal length estimation from voltage measurement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400" b="1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3) Numerical and analytical quench models</a:t>
            </a:r>
            <a:endParaRPr lang="fr-FR" sz="1400" b="1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i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fr-FR" sz="1400" i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4</a:t>
            </a:r>
            <a:r>
              <a:rPr lang="fr-FR" sz="1400" b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fr-FR" sz="1400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JT-60SA TFC02 </a:t>
            </a:r>
            <a:r>
              <a:rPr lang="fr-FR" sz="1400" b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acceptance quench test in Cold Test Facility analysis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400" b="1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5</a:t>
            </a:r>
            <a:r>
              <a:rPr lang="fr-FR" sz="1400" b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JT-60SA TFC quench in Tokamak environment: predictive calculation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400" i="1" smtClean="0"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i="1"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fr-FR" sz="1400" b="1"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6</a:t>
            </a:r>
            <a:r>
              <a:rPr lang="fr-FR" sz="1400" b="1" smtClean="0"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 Conclusion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200" i="1" smtClean="0"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835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80" y="6756"/>
            <a:ext cx="6172200" cy="565146"/>
          </a:xfrm>
        </p:spPr>
        <p:txBody>
          <a:bodyPr/>
          <a:lstStyle/>
          <a:p>
            <a:pPr algn="ctr">
              <a:defRPr/>
            </a:pPr>
            <a:r>
              <a:rPr lang="fr-FR" smtClean="0"/>
              <a:t>JT-60SA </a:t>
            </a:r>
            <a:r>
              <a:rPr lang="fr-FR" dirty="0" smtClean="0"/>
              <a:t>TF COILS FULLY ASSEMBLED </a:t>
            </a:r>
            <a:br>
              <a:rPr lang="fr-FR" dirty="0" smtClean="0"/>
            </a:br>
            <a:r>
              <a:rPr lang="fr-FR" dirty="0" smtClean="0"/>
              <a:t>SINCE 18/06/2018</a:t>
            </a:r>
            <a:endParaRPr lang="fr-FR" dirty="0"/>
          </a:p>
        </p:txBody>
      </p:sp>
      <p:pic>
        <p:nvPicPr>
          <p:cNvPr id="3789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610792"/>
            <a:ext cx="5891213" cy="412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6"/>
          <p:cNvSpPr txBox="1">
            <a:spLocks/>
          </p:cNvSpPr>
          <p:nvPr/>
        </p:nvSpPr>
        <p:spPr>
          <a:xfrm>
            <a:off x="-1748753" y="148395"/>
            <a:ext cx="6169911" cy="318924"/>
          </a:xfrm>
          <a:prstGeom prst="rect">
            <a:avLst/>
          </a:prstGeom>
        </p:spPr>
        <p:txBody>
          <a:bodyPr vert="horz" wrap="square" lIns="91440" tIns="36000" rIns="91440" bIns="3600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smtClean="0">
                <a:ea typeface="Cambria Math" panose="02040503050406030204" pitchFamily="18" charset="0"/>
                <a:cs typeface="Arial" panose="020B0604020202020204" pitchFamily="34" charset="0"/>
              </a:rPr>
              <a:t>ANNEX 3</a:t>
            </a:r>
          </a:p>
        </p:txBody>
      </p:sp>
    </p:spTree>
    <p:extLst>
      <p:ext uri="{BB962C8B-B14F-4D97-AF65-F5344CB8AC3E}">
        <p14:creationId xmlns:p14="http://schemas.microsoft.com/office/powerpoint/2010/main" val="10242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r-FR" smtClean="0"/>
              <a:t>JT-60SA </a:t>
            </a:r>
            <a:r>
              <a:rPr lang="fr-FR" dirty="0" smtClean="0"/>
              <a:t>CRYOGENIC SYSTEM (CEA/F4E)</a:t>
            </a:r>
            <a:endParaRPr lang="fr-FR" dirty="0"/>
          </a:p>
        </p:txBody>
      </p:sp>
      <p:pic>
        <p:nvPicPr>
          <p:cNvPr id="36868" name="Picture 2" descr="C:\Users\natsume\Documents\Conference\TCM\TCM23\Kamada\Buildings for Cryo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605403"/>
            <a:ext cx="6265068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テキスト ボックス 19"/>
          <p:cNvSpPr txBox="1">
            <a:spLocks noChangeArrowheads="1"/>
          </p:cNvSpPr>
          <p:nvPr/>
        </p:nvSpPr>
        <p:spPr bwMode="auto">
          <a:xfrm>
            <a:off x="3926682" y="3493859"/>
            <a:ext cx="1899047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ja-JP" sz="1350" b="1">
                <a:ea typeface="ＭＳ Ｐゴシック" panose="020B0600070205080204" pitchFamily="34" charset="-128"/>
              </a:rPr>
              <a:t>Compressor Building</a:t>
            </a:r>
            <a:endParaRPr kumimoji="1" lang="ja-JP" altLang="en-US" sz="1350" b="1">
              <a:ea typeface="ＭＳ Ｐゴシック" panose="020B0600070205080204" pitchFamily="34" charset="-128"/>
            </a:endParaRPr>
          </a:p>
        </p:txBody>
      </p:sp>
      <p:cxnSp>
        <p:nvCxnSpPr>
          <p:cNvPr id="8" name="直線矢印コネクタ 21"/>
          <p:cNvCxnSpPr/>
          <p:nvPr/>
        </p:nvCxnSpPr>
        <p:spPr>
          <a:xfrm flipV="1">
            <a:off x="4774407" y="3134291"/>
            <a:ext cx="95250" cy="359569"/>
          </a:xfrm>
          <a:prstGeom prst="straightConnector1">
            <a:avLst/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25"/>
          <p:cNvCxnSpPr/>
          <p:nvPr/>
        </p:nvCxnSpPr>
        <p:spPr>
          <a:xfrm flipV="1">
            <a:off x="6642498" y="3865335"/>
            <a:ext cx="152400" cy="492919"/>
          </a:xfrm>
          <a:prstGeom prst="straightConnector1">
            <a:avLst/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2" name="テキスト ボックス 30"/>
          <p:cNvSpPr txBox="1">
            <a:spLocks noChangeArrowheads="1"/>
          </p:cNvSpPr>
          <p:nvPr/>
        </p:nvSpPr>
        <p:spPr bwMode="auto">
          <a:xfrm>
            <a:off x="6443663" y="3481954"/>
            <a:ext cx="1560910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ja-JP" sz="1350" b="1">
                <a:ea typeface="ＭＳ Ｐゴシック" panose="020B0600070205080204" pitchFamily="34" charset="-128"/>
              </a:rPr>
              <a:t>six He gas storage vessels</a:t>
            </a:r>
            <a:endParaRPr kumimoji="1" lang="ja-JP" altLang="en-US" sz="1350" b="1">
              <a:ea typeface="ＭＳ Ｐゴシック" panose="020B0600070205080204" pitchFamily="34" charset="-128"/>
            </a:endParaRPr>
          </a:p>
        </p:txBody>
      </p:sp>
      <p:sp>
        <p:nvSpPr>
          <p:cNvPr id="36873" name="テキスト ボックス 17"/>
          <p:cNvSpPr txBox="1">
            <a:spLocks noChangeArrowheads="1"/>
          </p:cNvSpPr>
          <p:nvPr/>
        </p:nvSpPr>
        <p:spPr bwMode="auto">
          <a:xfrm>
            <a:off x="1676400" y="3355747"/>
            <a:ext cx="1347788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ja-JP" sz="1350" b="1">
                <a:ea typeface="ＭＳ Ｐゴシック" panose="020B0600070205080204" pitchFamily="34" charset="-128"/>
              </a:rPr>
              <a:t>Cryogenic Hall</a:t>
            </a:r>
            <a:endParaRPr kumimoji="1" lang="ja-JP" altLang="en-US" sz="1350" b="1">
              <a:ea typeface="ＭＳ Ｐゴシック" panose="020B0600070205080204" pitchFamily="34" charset="-128"/>
            </a:endParaRPr>
          </a:p>
        </p:txBody>
      </p:sp>
      <p:cxnSp>
        <p:nvCxnSpPr>
          <p:cNvPr id="12" name="直線矢印コネクタ 18"/>
          <p:cNvCxnSpPr/>
          <p:nvPr/>
        </p:nvCxnSpPr>
        <p:spPr>
          <a:xfrm flipH="1" flipV="1">
            <a:off x="1769270" y="2858066"/>
            <a:ext cx="392906" cy="497681"/>
          </a:xfrm>
          <a:prstGeom prst="straightConnector1">
            <a:avLst/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7" name="テキスト ボックス 24"/>
          <p:cNvSpPr txBox="1">
            <a:spLocks noChangeArrowheads="1"/>
          </p:cNvSpPr>
          <p:nvPr/>
        </p:nvSpPr>
        <p:spPr bwMode="auto">
          <a:xfrm>
            <a:off x="6261497" y="4358253"/>
            <a:ext cx="841772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ja-JP" sz="1350" b="1">
                <a:ea typeface="ＭＳ Ｐゴシック" panose="020B0600070205080204" pitchFamily="34" charset="-128"/>
              </a:rPr>
              <a:t>LN</a:t>
            </a:r>
            <a:r>
              <a:rPr kumimoji="1" lang="en-US" altLang="ja-JP" sz="1350" b="1" baseline="-25000">
                <a:ea typeface="ＭＳ Ｐゴシック" panose="020B0600070205080204" pitchFamily="34" charset="-128"/>
              </a:rPr>
              <a:t>2</a:t>
            </a:r>
            <a:r>
              <a:rPr kumimoji="1" lang="en-US" altLang="ja-JP" sz="1350" b="1">
                <a:ea typeface="ＭＳ Ｐゴシック" panose="020B0600070205080204" pitchFamily="34" charset="-128"/>
              </a:rPr>
              <a:t> tank</a:t>
            </a:r>
            <a:endParaRPr kumimoji="1" lang="ja-JP" altLang="en-US" sz="1350" b="1">
              <a:ea typeface="ＭＳ Ｐゴシック" panose="020B0600070205080204" pitchFamily="34" charset="-128"/>
            </a:endParaRPr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-1748753" y="148395"/>
            <a:ext cx="6169911" cy="318924"/>
          </a:xfrm>
          <a:prstGeom prst="rect">
            <a:avLst/>
          </a:prstGeom>
        </p:spPr>
        <p:txBody>
          <a:bodyPr vert="horz" wrap="square" lIns="91440" tIns="36000" rIns="91440" bIns="3600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smtClean="0">
                <a:ea typeface="Cambria Math" panose="02040503050406030204" pitchFamily="18" charset="0"/>
                <a:cs typeface="Arial" panose="020B0604020202020204" pitchFamily="34" charset="0"/>
              </a:rPr>
              <a:t>ANNEX 4</a:t>
            </a:r>
          </a:p>
        </p:txBody>
      </p:sp>
    </p:spTree>
    <p:extLst>
      <p:ext uri="{BB962C8B-B14F-4D97-AF65-F5344CB8AC3E}">
        <p14:creationId xmlns:p14="http://schemas.microsoft.com/office/powerpoint/2010/main" val="18998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5963" y="207846"/>
            <a:ext cx="5428060" cy="318924"/>
          </a:xfrm>
        </p:spPr>
        <p:txBody>
          <a:bodyPr/>
          <a:lstStyle/>
          <a:p>
            <a:pPr>
              <a:defRPr/>
            </a:pPr>
            <a:r>
              <a:rPr lang="fr-FR" smtClean="0"/>
              <a:t>JT-60SA </a:t>
            </a:r>
            <a:r>
              <a:rPr lang="fr-FR" dirty="0" smtClean="0"/>
              <a:t>CS DELIVERED TO NAKA 16/03/2019</a:t>
            </a:r>
            <a:endParaRPr lang="fr-FR" dirty="0"/>
          </a:p>
        </p:txBody>
      </p:sp>
      <p:pic>
        <p:nvPicPr>
          <p:cNvPr id="38915" name="9BBB213F-A5BA-4587-8E33-18C36343F3C9" descr="cid:B147AB7E-4C33-41D2-BC35-6D5647915B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708423"/>
            <a:ext cx="6410325" cy="406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6"/>
          <p:cNvSpPr txBox="1">
            <a:spLocks/>
          </p:cNvSpPr>
          <p:nvPr/>
        </p:nvSpPr>
        <p:spPr>
          <a:xfrm>
            <a:off x="-1748753" y="148395"/>
            <a:ext cx="6169911" cy="318924"/>
          </a:xfrm>
          <a:prstGeom prst="rect">
            <a:avLst/>
          </a:prstGeom>
        </p:spPr>
        <p:txBody>
          <a:bodyPr vert="horz" wrap="square" lIns="91440" tIns="36000" rIns="91440" bIns="3600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smtClean="0">
                <a:ea typeface="Cambria Math" panose="02040503050406030204" pitchFamily="18" charset="0"/>
                <a:cs typeface="Arial" panose="020B0604020202020204" pitchFamily="34" charset="0"/>
              </a:rPr>
              <a:t>ANNEX 5</a:t>
            </a:r>
          </a:p>
        </p:txBody>
      </p:sp>
    </p:spTree>
    <p:extLst>
      <p:ext uri="{BB962C8B-B14F-4D97-AF65-F5344CB8AC3E}">
        <p14:creationId xmlns:p14="http://schemas.microsoft.com/office/powerpoint/2010/main" val="36861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N139640\AppData\Local\Microsoft\Windows\Temporary Internet Files\Content.Outlook\T93FPAPH\JT-60SA C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647700"/>
            <a:ext cx="28765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C:\Users\SN139640\AppData\Local\Microsoft\Windows\Temporary Internet Files\Content.Outlook\T93FPAPH\JT-60SA CS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647700"/>
            <a:ext cx="27495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r-FR" smtClean="0"/>
              <a:t>JT-60SA CS INSERTED</a:t>
            </a:r>
            <a:endParaRPr lang="fr-FR" dirty="0"/>
          </a:p>
        </p:txBody>
      </p:sp>
      <p:sp>
        <p:nvSpPr>
          <p:cNvPr id="5" name="Titre 6"/>
          <p:cNvSpPr txBox="1">
            <a:spLocks/>
          </p:cNvSpPr>
          <p:nvPr/>
        </p:nvSpPr>
        <p:spPr>
          <a:xfrm>
            <a:off x="-1748753" y="148395"/>
            <a:ext cx="6169911" cy="318924"/>
          </a:xfrm>
          <a:prstGeom prst="rect">
            <a:avLst/>
          </a:prstGeom>
        </p:spPr>
        <p:txBody>
          <a:bodyPr vert="horz" wrap="square" lIns="91440" tIns="36000" rIns="91440" bIns="3600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smtClean="0">
                <a:ea typeface="Cambria Math" panose="02040503050406030204" pitchFamily="18" charset="0"/>
                <a:cs typeface="Arial" panose="020B0604020202020204" pitchFamily="34" charset="0"/>
              </a:rPr>
              <a:t>ANNEX 6</a:t>
            </a:r>
          </a:p>
        </p:txBody>
      </p:sp>
    </p:spTree>
    <p:extLst>
      <p:ext uri="{BB962C8B-B14F-4D97-AF65-F5344CB8AC3E}">
        <p14:creationId xmlns:p14="http://schemas.microsoft.com/office/powerpoint/2010/main" val="2701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28" y="1207484"/>
            <a:ext cx="804069" cy="9380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799841" y="4422352"/>
            <a:ext cx="470958" cy="107722"/>
          </a:xfrm>
        </p:spPr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3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8" name="Espace réservé du contenu 4"/>
          <p:cNvSpPr txBox="1">
            <a:spLocks/>
          </p:cNvSpPr>
          <p:nvPr/>
        </p:nvSpPr>
        <p:spPr>
          <a:xfrm>
            <a:off x="471534" y="4362378"/>
            <a:ext cx="8951912" cy="311150"/>
          </a:xfrm>
          <a:prstGeom prst="rect">
            <a:avLst/>
          </a:prstGeom>
        </p:spPr>
        <p:txBody>
          <a:bodyPr/>
          <a:lstStyle>
            <a:lvl1pPr marL="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eaLnBrk="1" hangingPunct="1">
              <a:spcAft>
                <a:spcPts val="600"/>
              </a:spcAft>
              <a:defRPr/>
            </a:pPr>
            <a:endParaRPr lang="en-US" altLang="fr-FR" sz="1400" b="1" dirty="0" smtClean="0">
              <a:solidFill>
                <a:schemeClr val="tx1">
                  <a:lumMod val="50000"/>
                  <a:lumOff val="50000"/>
                </a:schemeClr>
              </a:solidFill>
              <a:ea typeface="Times" pitchFamily="18" charset="0"/>
              <a:cs typeface="Times" pitchFamily="18" charset="0"/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-1496471" y="117132"/>
            <a:ext cx="8604765" cy="349702"/>
          </a:xfrm>
        </p:spPr>
        <p:txBody>
          <a:bodyPr/>
          <a:lstStyle/>
          <a:p>
            <a:pPr algn="ctr">
              <a:defRPr/>
            </a:pPr>
            <a:r>
              <a:rPr lang="fr-FR" sz="1800" i="1" smtClean="0">
                <a:solidFill>
                  <a:schemeClr val="bg1"/>
                </a:solidFill>
              </a:rPr>
              <a:t>1.1) JT-60SA TF COIL AND QUENCH IN CICC</a:t>
            </a:r>
            <a:endParaRPr lang="fr-FR" sz="1800" i="1" dirty="0">
              <a:solidFill>
                <a:schemeClr val="bg1"/>
              </a:solidFill>
            </a:endParaRPr>
          </a:p>
        </p:txBody>
      </p:sp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43" y="1368001"/>
            <a:ext cx="662671" cy="66372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5" descr="2010 0511 - TFC and OIS mov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54" y="612170"/>
            <a:ext cx="1386724" cy="24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/>
        </p:nvCxnSpPr>
        <p:spPr>
          <a:xfrm flipH="1" flipV="1">
            <a:off x="1863874" y="1282734"/>
            <a:ext cx="1183042" cy="335316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>
            <a:off x="1808215" y="1618050"/>
            <a:ext cx="1238701" cy="473851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61"/>
          <p:cNvSpPr>
            <a:spLocks noChangeArrowheads="1"/>
          </p:cNvSpPr>
          <p:nvPr/>
        </p:nvSpPr>
        <p:spPr bwMode="auto">
          <a:xfrm>
            <a:off x="1167320" y="2127191"/>
            <a:ext cx="6028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 b="1">
                <a:latin typeface="+mn-lt"/>
              </a:rPr>
              <a:t>Strand</a:t>
            </a:r>
          </a:p>
        </p:txBody>
      </p:sp>
      <p:sp>
        <p:nvSpPr>
          <p:cNvPr id="19" name="Rectangle 62"/>
          <p:cNvSpPr>
            <a:spLocks noChangeArrowheads="1"/>
          </p:cNvSpPr>
          <p:nvPr/>
        </p:nvSpPr>
        <p:spPr bwMode="auto">
          <a:xfrm>
            <a:off x="2264850" y="2242383"/>
            <a:ext cx="2028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200" b="1" smtClean="0">
                <a:latin typeface="+mn-lt"/>
              </a:rPr>
              <a:t>CICC</a:t>
            </a:r>
          </a:p>
          <a:p>
            <a:pPr algn="ctr"/>
            <a:r>
              <a:rPr lang="fr-FR" altLang="fr-FR" sz="1200" smtClean="0">
                <a:latin typeface="+mn-lt"/>
              </a:rPr>
              <a:t>(Cable-In-Conduit-Conductor)</a:t>
            </a:r>
            <a:endParaRPr lang="fr-FR" altLang="fr-FR" sz="1200">
              <a:latin typeface="+mn-lt"/>
            </a:endParaRPr>
          </a:p>
        </p:txBody>
      </p:sp>
      <p:sp>
        <p:nvSpPr>
          <p:cNvPr id="20" name="Rectangle 63"/>
          <p:cNvSpPr>
            <a:spLocks noChangeArrowheads="1"/>
          </p:cNvSpPr>
          <p:nvPr/>
        </p:nvSpPr>
        <p:spPr bwMode="auto">
          <a:xfrm>
            <a:off x="4636488" y="2700016"/>
            <a:ext cx="168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 b="1" smtClean="0">
                <a:latin typeface="+mn-lt"/>
              </a:rPr>
              <a:t>WP </a:t>
            </a:r>
            <a:r>
              <a:rPr lang="fr-FR" altLang="fr-FR" sz="1200" smtClean="0">
                <a:latin typeface="+mn-lt"/>
              </a:rPr>
              <a:t>(Winding Pack)</a:t>
            </a:r>
            <a:endParaRPr lang="fr-FR" altLang="fr-FR" sz="1200">
              <a:latin typeface="+mn-lt"/>
            </a:endParaRPr>
          </a:p>
        </p:txBody>
      </p:sp>
      <p:sp>
        <p:nvSpPr>
          <p:cNvPr id="21" name="Rectangle 64"/>
          <p:cNvSpPr>
            <a:spLocks noChangeArrowheads="1"/>
          </p:cNvSpPr>
          <p:nvPr/>
        </p:nvSpPr>
        <p:spPr bwMode="auto">
          <a:xfrm>
            <a:off x="6849992" y="3061129"/>
            <a:ext cx="2010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200" b="1" smtClean="0">
                <a:latin typeface="+mn-lt"/>
              </a:rPr>
              <a:t>TFC </a:t>
            </a:r>
            <a:r>
              <a:rPr lang="fr-FR" altLang="fr-FR" sz="1200" smtClean="0">
                <a:latin typeface="+mn-lt"/>
              </a:rPr>
              <a:t>(Toroidal Field Coil)</a:t>
            </a:r>
            <a:endParaRPr lang="fr-FR" altLang="fr-FR" sz="1200">
              <a:latin typeface="+mn-lt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1076278" y="1244176"/>
            <a:ext cx="787596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 de texte 54338"/>
          <p:cNvSpPr txBox="1"/>
          <p:nvPr/>
        </p:nvSpPr>
        <p:spPr>
          <a:xfrm>
            <a:off x="1104059" y="1013989"/>
            <a:ext cx="833437" cy="2667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fr-FR" sz="1100" dirty="0">
                <a:solidFill>
                  <a:schemeClr val="accent1"/>
                </a:solidFill>
                <a:ea typeface="Calibri"/>
                <a:cs typeface="Times New Roman"/>
              </a:rPr>
              <a:t>0,8 mm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2839539" y="1083801"/>
            <a:ext cx="83978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 de texte 54338"/>
          <p:cNvSpPr txBox="1"/>
          <p:nvPr/>
        </p:nvSpPr>
        <p:spPr>
          <a:xfrm>
            <a:off x="2929441" y="828251"/>
            <a:ext cx="661988" cy="2667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fr-FR" sz="1100" dirty="0">
                <a:solidFill>
                  <a:schemeClr val="accent1"/>
                </a:solidFill>
                <a:ea typeface="Calibri"/>
                <a:cs typeface="Times New Roman"/>
              </a:rPr>
              <a:t>22 mm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2702429" y="1166389"/>
            <a:ext cx="352" cy="9857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 de texte 54338"/>
          <p:cNvSpPr txBox="1"/>
          <p:nvPr/>
        </p:nvSpPr>
        <p:spPr>
          <a:xfrm>
            <a:off x="2177551" y="1472776"/>
            <a:ext cx="661988" cy="2667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fr-FR" sz="1100" dirty="0">
                <a:solidFill>
                  <a:schemeClr val="accent1"/>
                </a:solidFill>
                <a:ea typeface="Calibri"/>
                <a:cs typeface="Times New Roman"/>
              </a:rPr>
              <a:t>26 mm</a:t>
            </a:r>
          </a:p>
        </p:txBody>
      </p:sp>
      <p:sp>
        <p:nvSpPr>
          <p:cNvPr id="28" name="Zone de texte 54338"/>
          <p:cNvSpPr txBox="1"/>
          <p:nvPr/>
        </p:nvSpPr>
        <p:spPr>
          <a:xfrm>
            <a:off x="7193257" y="1558501"/>
            <a:ext cx="661988" cy="2667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fr-FR" sz="1100" dirty="0">
                <a:solidFill>
                  <a:schemeClr val="accent1"/>
                </a:solidFill>
                <a:ea typeface="Calibri"/>
                <a:cs typeface="Times New Roman"/>
              </a:rPr>
              <a:t>≈8 m</a:t>
            </a:r>
          </a:p>
        </p:txBody>
      </p:sp>
      <p:pic>
        <p:nvPicPr>
          <p:cNvPr id="29" name="Picture 2" descr="CrosssectionCo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75" y="869053"/>
            <a:ext cx="2314076" cy="183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Connecteur droit 29"/>
          <p:cNvCxnSpPr/>
          <p:nvPr/>
        </p:nvCxnSpPr>
        <p:spPr>
          <a:xfrm flipH="1">
            <a:off x="3650786" y="1618050"/>
            <a:ext cx="1530613" cy="599618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 flipV="1">
            <a:off x="3628375" y="1157077"/>
            <a:ext cx="1553024" cy="405313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 flipV="1">
            <a:off x="6207241" y="667445"/>
            <a:ext cx="937014" cy="685567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7033128" y="769971"/>
            <a:ext cx="0" cy="179976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>
            <a:off x="6127147" y="2145565"/>
            <a:ext cx="1047242" cy="49084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1028948" y="1888394"/>
            <a:ext cx="487906" cy="2571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Zone de texte 54338"/>
          <p:cNvSpPr txBox="1"/>
          <p:nvPr/>
        </p:nvSpPr>
        <p:spPr>
          <a:xfrm>
            <a:off x="138314" y="2039513"/>
            <a:ext cx="1133475" cy="2381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fr-FR" sz="1100" dirty="0" err="1">
                <a:ea typeface="Calibri"/>
                <a:cs typeface="Times New Roman"/>
              </a:rPr>
              <a:t>NbTi</a:t>
            </a:r>
            <a:r>
              <a:rPr lang="fr-FR" sz="1100" dirty="0">
                <a:ea typeface="Calibri"/>
                <a:cs typeface="Times New Roman"/>
              </a:rPr>
              <a:t> filaments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866276" y="1166389"/>
            <a:ext cx="588813" cy="531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Zone de texte 54338"/>
          <p:cNvSpPr txBox="1"/>
          <p:nvPr/>
        </p:nvSpPr>
        <p:spPr>
          <a:xfrm>
            <a:off x="127156" y="869053"/>
            <a:ext cx="1133475" cy="23971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fr-FR" sz="1100" dirty="0">
                <a:ea typeface="Calibri"/>
                <a:cs typeface="Times New Roman"/>
              </a:rPr>
              <a:t>Copper matrix</a:t>
            </a:r>
          </a:p>
        </p:txBody>
      </p:sp>
      <p:sp>
        <p:nvSpPr>
          <p:cNvPr id="40" name="Espace réservé du contenu 10"/>
          <p:cNvSpPr>
            <a:spLocks/>
          </p:cNvSpPr>
          <p:nvPr/>
        </p:nvSpPr>
        <p:spPr bwMode="auto">
          <a:xfrm>
            <a:off x="589541" y="3135558"/>
            <a:ext cx="9374188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lnSpc>
                <a:spcPts val="2200"/>
              </a:lnSpc>
              <a:buNone/>
            </a:pPr>
            <a:r>
              <a:rPr lang="fr-FR" altLang="fr-FR" sz="1200" b="1" smtClean="0">
                <a:solidFill>
                  <a:srgbClr val="C00000"/>
                </a:solidFill>
                <a:latin typeface="+mn-lt"/>
              </a:rPr>
              <a:t>Quench</a:t>
            </a:r>
            <a:r>
              <a:rPr lang="fr-FR" altLang="fr-FR" sz="1200">
                <a:solidFill>
                  <a:srgbClr val="C00000"/>
                </a:solidFill>
                <a:latin typeface="+mn-lt"/>
              </a:rPr>
              <a:t>:</a:t>
            </a:r>
            <a:r>
              <a:rPr lang="fr-FR" altLang="fr-FR" sz="120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fr-FR" sz="1200">
                <a:solidFill>
                  <a:schemeClr val="tx1"/>
                </a:solidFill>
                <a:latin typeface="+mn-lt"/>
              </a:rPr>
              <a:t>Irreversible transition from superconducting state to normal resistive </a:t>
            </a:r>
            <a:r>
              <a:rPr lang="fr-FR" altLang="fr-FR" sz="1200" smtClean="0">
                <a:solidFill>
                  <a:schemeClr val="tx1"/>
                </a:solidFill>
                <a:latin typeface="+mn-lt"/>
              </a:rPr>
              <a:t>state.</a:t>
            </a:r>
            <a:endParaRPr lang="fr-FR" altLang="fr-FR" sz="1200">
              <a:solidFill>
                <a:schemeClr val="tx1"/>
              </a:solidFill>
              <a:latin typeface="+mn-lt"/>
            </a:endParaRPr>
          </a:p>
          <a:p>
            <a:pPr lvl="1" eaLnBrk="1" hangingPunct="1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fr-FR" altLang="fr-FR" sz="1100">
                <a:solidFill>
                  <a:schemeClr val="tx1"/>
                </a:solidFill>
                <a:latin typeface="+mn-lt"/>
              </a:rPr>
              <a:t>If not quickly detected, </a:t>
            </a:r>
            <a:r>
              <a:rPr lang="fr-FR" altLang="fr-FR" sz="1100" smtClean="0">
                <a:solidFill>
                  <a:schemeClr val="tx1"/>
                </a:solidFill>
                <a:latin typeface="+mn-lt"/>
              </a:rPr>
              <a:t>it may lead to </a:t>
            </a:r>
            <a:r>
              <a:rPr lang="fr-FR" altLang="fr-FR" sz="1100" b="1" smtClean="0">
                <a:solidFill>
                  <a:schemeClr val="tx1"/>
                </a:solidFill>
                <a:latin typeface="+mn-lt"/>
              </a:rPr>
              <a:t>possible </a:t>
            </a:r>
            <a:r>
              <a:rPr lang="fr-FR" altLang="fr-FR" sz="1100" b="1">
                <a:solidFill>
                  <a:schemeClr val="tx1"/>
                </a:solidFill>
                <a:latin typeface="+mn-lt"/>
              </a:rPr>
              <a:t>permanent damage</a:t>
            </a:r>
            <a:r>
              <a:rPr lang="fr-FR" altLang="fr-FR" sz="1100">
                <a:solidFill>
                  <a:schemeClr val="tx1"/>
                </a:solidFill>
                <a:latin typeface="+mn-lt"/>
              </a:rPr>
              <a:t> of the </a:t>
            </a:r>
            <a:r>
              <a:rPr lang="fr-FR" altLang="fr-FR" sz="1100" smtClean="0">
                <a:solidFill>
                  <a:schemeClr val="tx1"/>
                </a:solidFill>
                <a:latin typeface="+mn-lt"/>
              </a:rPr>
              <a:t>magnet.</a:t>
            </a:r>
            <a:endParaRPr lang="fr-FR" altLang="fr-FR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1" name="Rectangle 44"/>
          <p:cNvSpPr>
            <a:spLocks noChangeArrowheads="1"/>
          </p:cNvSpPr>
          <p:nvPr/>
        </p:nvSpPr>
        <p:spPr bwMode="auto">
          <a:xfrm>
            <a:off x="1800989" y="4461420"/>
            <a:ext cx="1812925" cy="76200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fr-FR" altLang="fr-FR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2" name="Rectangle 45"/>
          <p:cNvSpPr>
            <a:spLocks noChangeArrowheads="1"/>
          </p:cNvSpPr>
          <p:nvPr/>
        </p:nvSpPr>
        <p:spPr bwMode="auto">
          <a:xfrm>
            <a:off x="2960867" y="4107514"/>
            <a:ext cx="270033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4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rIns="228600" anchor="ctr"/>
          <a:lstStyle>
            <a:lvl1pPr defTabSz="4859338"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4859338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4859338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4859338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4859338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4859338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4859338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4859338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4859338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en-US" altLang="ja-JP" b="1">
              <a:solidFill>
                <a:schemeClr val="accent2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3" name="Rectangle 46"/>
          <p:cNvSpPr>
            <a:spLocks noChangeArrowheads="1"/>
          </p:cNvSpPr>
          <p:nvPr/>
        </p:nvSpPr>
        <p:spPr bwMode="auto">
          <a:xfrm>
            <a:off x="138314" y="3731338"/>
            <a:ext cx="8570165" cy="27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ctr" eaLnBrk="1" hangingPunct="1">
              <a:lnSpc>
                <a:spcPct val="11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ja-JP" sz="1100" smtClean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      Starting </a:t>
            </a:r>
            <a:r>
              <a:rPr lang="en-US" altLang="ja-JP" sz="11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from a </a:t>
            </a:r>
            <a:r>
              <a:rPr lang="en-US" altLang="ja-JP" sz="1100" smtClean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local </a:t>
            </a:r>
            <a:r>
              <a:rPr lang="en-US" altLang="ja-JP" sz="11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perturbation, the </a:t>
            </a:r>
            <a:r>
              <a:rPr lang="en-US" altLang="ja-JP" sz="1100">
                <a:solidFill>
                  <a:srgbClr val="C00000"/>
                </a:solidFill>
                <a:latin typeface="+mn-lt"/>
                <a:ea typeface="ＭＳ Ｐゴシック" panose="020B0600070205080204" pitchFamily="34" charset="-128"/>
              </a:rPr>
              <a:t>normal (quenched) zone </a:t>
            </a:r>
            <a:r>
              <a:rPr lang="en-US" altLang="ja-JP" sz="11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propagates and </a:t>
            </a:r>
            <a:r>
              <a:rPr lang="en-US" altLang="ja-JP" sz="1100" smtClean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generates a </a:t>
            </a:r>
            <a:r>
              <a:rPr lang="en-US" altLang="ja-JP" sz="11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large resistive </a:t>
            </a:r>
            <a:r>
              <a:rPr lang="en-US" altLang="ja-JP" sz="1100" smtClean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power by Joule effect.</a:t>
            </a:r>
            <a:endParaRPr lang="en-US" altLang="ja-JP" sz="1100">
              <a:solidFill>
                <a:schemeClr val="tx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4" name="Rectangle 47"/>
          <p:cNvSpPr>
            <a:spLocks noChangeArrowheads="1"/>
          </p:cNvSpPr>
          <p:nvPr/>
        </p:nvSpPr>
        <p:spPr bwMode="auto">
          <a:xfrm>
            <a:off x="1799402" y="4451895"/>
            <a:ext cx="5629275" cy="95250"/>
          </a:xfrm>
          <a:prstGeom prst="rect">
            <a:avLst/>
          </a:prstGeom>
          <a:noFill/>
          <a:ln w="19050">
            <a:solidFill>
              <a:srgbClr val="66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fr-FR" altLang="fr-FR" sz="200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5" name="AutoShape 48"/>
          <p:cNvSpPr>
            <a:spLocks noChangeArrowheads="1"/>
          </p:cNvSpPr>
          <p:nvPr/>
        </p:nvSpPr>
        <p:spPr bwMode="auto">
          <a:xfrm rot="-493152">
            <a:off x="3620264" y="4135983"/>
            <a:ext cx="211138" cy="282575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fr-FR" altLang="fr-FR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6" name="Line 49"/>
          <p:cNvSpPr>
            <a:spLocks noChangeShapeType="1"/>
          </p:cNvSpPr>
          <p:nvPr/>
        </p:nvSpPr>
        <p:spPr bwMode="auto">
          <a:xfrm>
            <a:off x="1808927" y="4699545"/>
            <a:ext cx="5629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" name="Rectangle 50"/>
          <p:cNvSpPr>
            <a:spLocks noChangeArrowheads="1"/>
          </p:cNvSpPr>
          <p:nvPr/>
        </p:nvSpPr>
        <p:spPr bwMode="auto">
          <a:xfrm>
            <a:off x="3613914" y="4464595"/>
            <a:ext cx="463550" cy="73025"/>
          </a:xfrm>
          <a:prstGeom prst="rect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fr-FR" altLang="fr-FR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8" name="Line 51"/>
          <p:cNvSpPr>
            <a:spLocks noChangeShapeType="1"/>
          </p:cNvSpPr>
          <p:nvPr/>
        </p:nvSpPr>
        <p:spPr bwMode="auto">
          <a:xfrm flipH="1">
            <a:off x="3353499" y="4492087"/>
            <a:ext cx="2476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" name="Line 53"/>
          <p:cNvSpPr>
            <a:spLocks noChangeShapeType="1"/>
          </p:cNvSpPr>
          <p:nvPr/>
        </p:nvSpPr>
        <p:spPr bwMode="auto">
          <a:xfrm>
            <a:off x="1799402" y="4670970"/>
            <a:ext cx="0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" name="Rectangle 54"/>
          <p:cNvSpPr>
            <a:spLocks noChangeArrowheads="1"/>
          </p:cNvSpPr>
          <p:nvPr/>
        </p:nvSpPr>
        <p:spPr bwMode="auto">
          <a:xfrm>
            <a:off x="7335014" y="4628789"/>
            <a:ext cx="6064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ja-JP" sz="1000" b="1" i="1" smtClean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113 </a:t>
            </a:r>
            <a:r>
              <a:rPr lang="en-US" altLang="ja-JP" sz="1000" b="1" i="1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m</a:t>
            </a:r>
          </a:p>
        </p:txBody>
      </p:sp>
      <p:sp>
        <p:nvSpPr>
          <p:cNvPr id="52" name="Rectangle 55"/>
          <p:cNvSpPr>
            <a:spLocks noChangeArrowheads="1"/>
          </p:cNvSpPr>
          <p:nvPr/>
        </p:nvSpPr>
        <p:spPr bwMode="auto">
          <a:xfrm>
            <a:off x="4074289" y="4463008"/>
            <a:ext cx="3344863" cy="76200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fr-FR" altLang="fr-FR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3" name="Rectangle 56"/>
          <p:cNvSpPr>
            <a:spLocks noChangeArrowheads="1"/>
          </p:cNvSpPr>
          <p:nvPr/>
        </p:nvSpPr>
        <p:spPr bwMode="auto">
          <a:xfrm>
            <a:off x="780227" y="4156620"/>
            <a:ext cx="131127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ja-JP" sz="1000" b="1" i="1">
                <a:solidFill>
                  <a:srgbClr val="6666FF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He inlet</a:t>
            </a:r>
          </a:p>
        </p:txBody>
      </p:sp>
      <p:sp>
        <p:nvSpPr>
          <p:cNvPr id="54" name="Rectangle 57"/>
          <p:cNvSpPr>
            <a:spLocks noChangeArrowheads="1"/>
          </p:cNvSpPr>
          <p:nvPr/>
        </p:nvSpPr>
        <p:spPr bwMode="auto">
          <a:xfrm>
            <a:off x="7174244" y="4177547"/>
            <a:ext cx="131127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ja-JP" sz="1000" b="1" i="1">
                <a:solidFill>
                  <a:srgbClr val="6666FF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He outlet</a:t>
            </a:r>
          </a:p>
        </p:txBody>
      </p:sp>
      <p:sp>
        <p:nvSpPr>
          <p:cNvPr id="55" name="Line 58"/>
          <p:cNvSpPr>
            <a:spLocks noChangeShapeType="1"/>
          </p:cNvSpPr>
          <p:nvPr/>
        </p:nvSpPr>
        <p:spPr bwMode="auto">
          <a:xfrm flipV="1">
            <a:off x="1224727" y="4505870"/>
            <a:ext cx="447675" cy="0"/>
          </a:xfrm>
          <a:prstGeom prst="line">
            <a:avLst/>
          </a:prstGeom>
          <a:noFill/>
          <a:ln w="1905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" name="Line 59"/>
          <p:cNvSpPr>
            <a:spLocks noChangeShapeType="1"/>
          </p:cNvSpPr>
          <p:nvPr/>
        </p:nvSpPr>
        <p:spPr bwMode="auto">
          <a:xfrm flipV="1">
            <a:off x="7538214" y="4504283"/>
            <a:ext cx="447675" cy="0"/>
          </a:xfrm>
          <a:prstGeom prst="line">
            <a:avLst/>
          </a:prstGeom>
          <a:noFill/>
          <a:ln w="1905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" name="Line 70"/>
          <p:cNvSpPr>
            <a:spLocks noChangeShapeType="1"/>
          </p:cNvSpPr>
          <p:nvPr/>
        </p:nvSpPr>
        <p:spPr bwMode="auto">
          <a:xfrm flipH="1">
            <a:off x="3988735" y="3971303"/>
            <a:ext cx="0" cy="452058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9" name="Line 52"/>
          <p:cNvSpPr>
            <a:spLocks noChangeShapeType="1"/>
          </p:cNvSpPr>
          <p:nvPr/>
        </p:nvSpPr>
        <p:spPr bwMode="auto">
          <a:xfrm>
            <a:off x="4077464" y="4499159"/>
            <a:ext cx="2476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" name="Espace réservé du numéro de diapositive 4"/>
          <p:cNvSpPr txBox="1">
            <a:spLocks/>
          </p:cNvSpPr>
          <p:nvPr/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3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59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2" name="Accolade fermante 1"/>
          <p:cNvSpPr/>
          <p:nvPr/>
        </p:nvSpPr>
        <p:spPr>
          <a:xfrm>
            <a:off x="6263973" y="1697563"/>
            <a:ext cx="113465" cy="127638"/>
          </a:xfrm>
          <a:prstGeom prst="rightBrac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Accolade fermante 57"/>
          <p:cNvSpPr/>
          <p:nvPr/>
        </p:nvSpPr>
        <p:spPr>
          <a:xfrm>
            <a:off x="6263973" y="1845137"/>
            <a:ext cx="113465" cy="150352"/>
          </a:xfrm>
          <a:prstGeom prst="rightBrac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Accolade fermante 59"/>
          <p:cNvSpPr/>
          <p:nvPr/>
        </p:nvSpPr>
        <p:spPr>
          <a:xfrm>
            <a:off x="6263973" y="2009079"/>
            <a:ext cx="113465" cy="150352"/>
          </a:xfrm>
          <a:prstGeom prst="rightBrac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319239" y="1626784"/>
            <a:ext cx="1061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>
                <a:solidFill>
                  <a:srgbClr val="C00000"/>
                </a:solidFill>
              </a:rPr>
              <a:t>Central DP</a:t>
            </a:r>
            <a:endParaRPr lang="fr-FR" sz="900">
              <a:solidFill>
                <a:srgbClr val="C00000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6320706" y="1795306"/>
            <a:ext cx="1061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>
                <a:solidFill>
                  <a:srgbClr val="C00000"/>
                </a:solidFill>
              </a:rPr>
              <a:t>Inner DP</a:t>
            </a:r>
            <a:endParaRPr lang="fr-FR" sz="900">
              <a:solidFill>
                <a:srgbClr val="C00000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319239" y="1954560"/>
            <a:ext cx="1061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>
                <a:solidFill>
                  <a:srgbClr val="C00000"/>
                </a:solidFill>
              </a:rPr>
              <a:t>Side DP</a:t>
            </a:r>
            <a:endParaRPr lang="fr-FR" sz="90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58093" y="2718942"/>
            <a:ext cx="26244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/>
              <a:t>cooled by supercritical helium forced-flow </a:t>
            </a:r>
          </a:p>
        </p:txBody>
      </p:sp>
    </p:spTree>
    <p:extLst>
      <p:ext uri="{BB962C8B-B14F-4D97-AF65-F5344CB8AC3E}">
        <p14:creationId xmlns:p14="http://schemas.microsoft.com/office/powerpoint/2010/main" val="215842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/>
      <p:bldP spid="52" grpId="0" animBg="1"/>
      <p:bldP spid="53" grpId="0"/>
      <p:bldP spid="54" grpId="0"/>
      <p:bldP spid="55" grpId="0" animBg="1"/>
      <p:bldP spid="56" grpId="0" animBg="1"/>
      <p:bldP spid="5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space réservé du numéro de diapositive 4"/>
          <p:cNvSpPr txBox="1">
            <a:spLocks/>
          </p:cNvSpPr>
          <p:nvPr/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4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38" name="Titre 3"/>
          <p:cNvSpPr txBox="1">
            <a:spLocks/>
          </p:cNvSpPr>
          <p:nvPr/>
        </p:nvSpPr>
        <p:spPr>
          <a:xfrm>
            <a:off x="779643" y="138762"/>
            <a:ext cx="8364357" cy="353805"/>
          </a:xfrm>
          <a:prstGeom prst="rect">
            <a:avLst/>
          </a:prstGeom>
        </p:spPr>
        <p:txBody>
          <a:bodyPr wrap="square" lIns="95792" tIns="37714" rIns="95792" bIns="37714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i="1" smtClean="0">
                <a:solidFill>
                  <a:schemeClr val="bg1"/>
                </a:solidFill>
                <a:latin typeface="+mn-lt"/>
              </a:rPr>
              <a:t>1.2) JT-60SA </a:t>
            </a:r>
            <a:r>
              <a:rPr sz="1800" i="1" dirty="0" smtClean="0">
                <a:solidFill>
                  <a:schemeClr val="bg1"/>
                </a:solidFill>
                <a:latin typeface="+mn-lt"/>
              </a:rPr>
              <a:t>TFC </a:t>
            </a:r>
            <a:r>
              <a:rPr sz="1800" i="1" smtClean="0">
                <a:solidFill>
                  <a:schemeClr val="bg1"/>
                </a:solidFill>
                <a:latin typeface="+mn-lt"/>
              </a:rPr>
              <a:t>QUENCH TESTS IN COLD TEST FACILITY (SACLAY</a:t>
            </a:r>
            <a:r>
              <a:rPr sz="1800" i="1" dirty="0" smtClean="0">
                <a:solidFill>
                  <a:schemeClr val="bg1"/>
                </a:solidFill>
                <a:latin typeface="+mn-lt"/>
              </a:rPr>
              <a:t>, 2016-2018</a:t>
            </a:r>
            <a:r>
              <a:rPr i="1" dirty="0" smtClean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43" name="ZoneTexte 21"/>
          <p:cNvSpPr txBox="1">
            <a:spLocks noChangeArrowheads="1"/>
          </p:cNvSpPr>
          <p:nvPr/>
        </p:nvSpPr>
        <p:spPr bwMode="auto">
          <a:xfrm>
            <a:off x="6598604" y="4621818"/>
            <a:ext cx="241660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900" i="1" smtClean="0">
                <a:latin typeface="+mn-lt"/>
              </a:rPr>
              <a:t>JT-60SA </a:t>
            </a:r>
            <a:r>
              <a:rPr lang="fr-FR" altLang="fr-FR" sz="900" i="1">
                <a:latin typeface="+mn-lt"/>
              </a:rPr>
              <a:t>TFC </a:t>
            </a:r>
            <a:r>
              <a:rPr lang="fr-FR" altLang="fr-FR" sz="900" i="1" smtClean="0">
                <a:latin typeface="+mn-lt"/>
              </a:rPr>
              <a:t>in Cold Test Facility</a:t>
            </a:r>
            <a:endParaRPr lang="fr-FR" altLang="fr-FR" sz="900" i="1">
              <a:latin typeface="+mn-lt"/>
            </a:endParaRPr>
          </a:p>
        </p:txBody>
      </p:sp>
      <p:pic>
        <p:nvPicPr>
          <p:cNvPr id="4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511" y="2810523"/>
            <a:ext cx="2537629" cy="169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37" y="554330"/>
            <a:ext cx="6714310" cy="219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5" y="2810523"/>
            <a:ext cx="2984864" cy="181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528312" y="4616523"/>
            <a:ext cx="51835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1525" lvl="3">
              <a:buClr>
                <a:srgbClr val="666666"/>
              </a:buClr>
              <a:buSzPct val="36000"/>
              <a:defRPr/>
            </a:pPr>
            <a:r>
              <a:rPr lang="en-US" sz="900" i="1" smtClean="0"/>
              <a:t>Helium temperatures at Winding Pack inlet and outlet </a:t>
            </a:r>
            <a:endParaRPr lang="en-US" sz="900" i="1" dirty="0"/>
          </a:p>
        </p:txBody>
      </p:sp>
      <p:sp>
        <p:nvSpPr>
          <p:cNvPr id="3" name="Rectangle 2"/>
          <p:cNvSpPr/>
          <p:nvPr/>
        </p:nvSpPr>
        <p:spPr>
          <a:xfrm>
            <a:off x="2617802" y="2810523"/>
            <a:ext cx="369163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1525" lvl="3" indent="0">
              <a:lnSpc>
                <a:spcPct val="100000"/>
              </a:lnSpc>
              <a:buFontTx/>
              <a:buNone/>
              <a:defRPr/>
            </a:pPr>
            <a:r>
              <a:rPr lang="en-US" sz="1100" b="1" smtClean="0">
                <a:solidFill>
                  <a:srgbClr val="C00000"/>
                </a:solidFill>
              </a:rPr>
              <a:t>18 TF </a:t>
            </a:r>
            <a:r>
              <a:rPr lang="en-US" sz="1100" b="1">
                <a:solidFill>
                  <a:srgbClr val="C00000"/>
                </a:solidFill>
              </a:rPr>
              <a:t>coils and 2 spare coils </a:t>
            </a:r>
            <a:r>
              <a:rPr lang="en-US" sz="1100" b="1" smtClean="0">
                <a:solidFill>
                  <a:srgbClr val="C00000"/>
                </a:solidFill>
              </a:rPr>
              <a:t>were tested for:</a:t>
            </a:r>
          </a:p>
          <a:p>
            <a:pPr marL="771525" lvl="3" indent="0">
              <a:lnSpc>
                <a:spcPct val="100000"/>
              </a:lnSpc>
              <a:buFontTx/>
              <a:buNone/>
              <a:defRPr/>
            </a:pPr>
            <a:endParaRPr lang="en-US" sz="1100" b="1">
              <a:solidFill>
                <a:srgbClr val="C00000"/>
              </a:solidFill>
            </a:endParaRPr>
          </a:p>
          <a:p>
            <a:pPr marL="942975" lvl="3" indent="-171450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lang="en-US" sz="1100" b="1"/>
              <a:t> </a:t>
            </a:r>
            <a:r>
              <a:rPr lang="en-US" sz="1100" b="1" smtClean="0"/>
              <a:t>Acceptance tests before delivery</a:t>
            </a:r>
          </a:p>
          <a:p>
            <a:pPr marL="942975" lvl="3" indent="-171450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endParaRPr lang="en-US" sz="1100" b="1"/>
          </a:p>
          <a:p>
            <a:pPr marL="942975" lvl="3" indent="-171450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lang="en-US" sz="1100" b="1" smtClean="0"/>
              <a:t> Quench phenomenon investigations </a:t>
            </a:r>
          </a:p>
          <a:p>
            <a:pPr marL="771525" lvl="3" indent="0">
              <a:lnSpc>
                <a:spcPct val="100000"/>
              </a:lnSpc>
              <a:buFontTx/>
              <a:buNone/>
              <a:defRPr/>
            </a:pPr>
            <a:endParaRPr lang="en-US" sz="1100" b="1">
              <a:solidFill>
                <a:srgbClr val="C00000"/>
              </a:solidFill>
            </a:endParaRPr>
          </a:p>
          <a:p>
            <a:pPr marL="942975" lvl="3" indent="-17145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208614" y="4016323"/>
            <a:ext cx="811664" cy="2462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smtClean="0">
                <a:solidFill>
                  <a:srgbClr val="C00000"/>
                </a:solidFill>
              </a:rPr>
              <a:t>Pick-up coil </a:t>
            </a:r>
            <a:endParaRPr lang="fr-FR" sz="1000">
              <a:solidFill>
                <a:srgbClr val="C0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208614" y="4298882"/>
            <a:ext cx="1100827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smtClean="0">
                <a:solidFill>
                  <a:srgbClr val="C00000"/>
                </a:solidFill>
              </a:rPr>
              <a:t>Joints and helium inlets box </a:t>
            </a:r>
            <a:endParaRPr lang="fr-FR" sz="1000">
              <a:solidFill>
                <a:srgbClr val="C0000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6020278" y="3908895"/>
            <a:ext cx="787664" cy="2148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20" idx="3"/>
            <a:endCxn id="11" idx="2"/>
          </p:cNvCxnSpPr>
          <p:nvPr/>
        </p:nvCxnSpPr>
        <p:spPr>
          <a:xfrm flipV="1">
            <a:off x="6309441" y="4220122"/>
            <a:ext cx="818874" cy="278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7128315" y="3832915"/>
            <a:ext cx="1329170" cy="774414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3371220" y="4016323"/>
            <a:ext cx="1514479" cy="5539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smtClean="0">
                <a:solidFill>
                  <a:srgbClr val="C00000"/>
                </a:solidFill>
              </a:rPr>
              <a:t>Inlet quench initiation by increasing the injected helium temperature</a:t>
            </a:r>
            <a:endParaRPr lang="fr-FR" sz="1000">
              <a:solidFill>
                <a:srgbClr val="C00000"/>
              </a:solidFill>
            </a:endParaRPr>
          </a:p>
        </p:txBody>
      </p:sp>
      <p:cxnSp>
        <p:nvCxnSpPr>
          <p:cNvPr id="34" name="Connecteur droit avec flèche 33"/>
          <p:cNvCxnSpPr>
            <a:stCxn id="19" idx="1"/>
          </p:cNvCxnSpPr>
          <p:nvPr/>
        </p:nvCxnSpPr>
        <p:spPr>
          <a:xfrm flipH="1" flipV="1">
            <a:off x="1752600" y="4087796"/>
            <a:ext cx="1618620" cy="205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47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5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8" name="Titre 3"/>
          <p:cNvSpPr txBox="1">
            <a:spLocks/>
          </p:cNvSpPr>
          <p:nvPr/>
        </p:nvSpPr>
        <p:spPr>
          <a:xfrm>
            <a:off x="757538" y="104357"/>
            <a:ext cx="8364357" cy="297764"/>
          </a:xfrm>
          <a:prstGeom prst="rect">
            <a:avLst/>
          </a:prstGeom>
        </p:spPr>
        <p:txBody>
          <a:bodyPr wrap="square" lIns="95792" tIns="37714" rIns="95792" bIns="37714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i="1">
                <a:solidFill>
                  <a:schemeClr val="bg1"/>
                </a:solidFill>
                <a:latin typeface="+mn-lt"/>
              </a:rPr>
              <a:t>2</a:t>
            </a:r>
            <a:r>
              <a:rPr sz="1800" i="1" smtClean="0">
                <a:solidFill>
                  <a:schemeClr val="bg1"/>
                </a:solidFill>
                <a:latin typeface="+mn-lt"/>
              </a:rPr>
              <a:t>.1) </a:t>
            </a:r>
            <a:r>
              <a:rPr lang="en-US" sz="1800" i="1" smtClean="0">
                <a:solidFill>
                  <a:schemeClr val="bg1"/>
                </a:solidFill>
                <a:latin typeface="+mn-lt"/>
              </a:rPr>
              <a:t>RESISTIVE VOLTAGE ESTIMATION FROM VOLTAGE MEASUREMENTS </a:t>
            </a:r>
            <a:endParaRPr sz="1800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106" y="2496516"/>
            <a:ext cx="2729834" cy="195094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08826" y="6734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smtClean="0">
                <a:solidFill>
                  <a:srgbClr val="C00000"/>
                </a:solidFill>
                <a:cs typeface="Arial" panose="020B0604020202020204" pitchFamily="34" charset="0"/>
              </a:rPr>
              <a:t>Resistive and inductive voltage determination </a:t>
            </a:r>
            <a:endParaRPr lang="fr-FR" sz="120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4464795" y="2106212"/>
                <a:ext cx="46571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i="1" smtClean="0">
                    <a:solidFill>
                      <a:srgbClr val="C00000"/>
                    </a:solidFill>
                  </a:rPr>
                  <a:t>Application to TFC02 acceptance quench test</a:t>
                </a:r>
              </a:p>
              <a:p>
                <a:pPr algn="ctr"/>
                <a:r>
                  <a:rPr lang="fr-FR" sz="1200" i="1" smtClean="0">
                    <a:solidFill>
                      <a:srgbClr val="C00000"/>
                    </a:solidFill>
                  </a:rPr>
                  <a:t> </a:t>
                </a:r>
                <a:r>
                  <a:rPr lang="fr-FR" sz="1000" i="1" smtClean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1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=25</m:t>
                    </m:r>
                    <m:r>
                      <a:rPr lang="fr-FR" sz="1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.7</m:t>
                    </m:r>
                    <m:r>
                      <a:rPr lang="fr-FR" sz="1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m:rPr>
                        <m:sty m:val="p"/>
                      </m:rPr>
                      <a:rPr lang="fr-FR" sz="100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fr-FR" sz="1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sz="1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sz="1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fr-FR" sz="1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=3.05 </m:t>
                    </m:r>
                    <m:r>
                      <m:rPr>
                        <m:sty m:val="p"/>
                      </m:rPr>
                      <a:rPr lang="fr-FR" sz="100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fr-FR" sz="1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ṁ</m:t>
                        </m:r>
                      </m:e>
                      <m:sub>
                        <m:r>
                          <a:rPr lang="fr-FR" sz="1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𝐻𝑒</m:t>
                        </m:r>
                      </m:sub>
                    </m:sSub>
                    <m:r>
                      <a:rPr lang="fr-FR" sz="1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=24 </m:t>
                    </m:r>
                    <m:r>
                      <m:rPr>
                        <m:sty m:val="p"/>
                      </m:rPr>
                      <a:rPr lang="fr-FR" sz="1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  <m:r>
                      <a:rPr lang="fr-FR" sz="1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fr-FR" sz="1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fr-FR" sz="1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sz="1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sz="1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𝑑𝑎</m:t>
                        </m:r>
                      </m:sub>
                    </m:sSub>
                    <m:r>
                      <a:rPr lang="fr-FR" sz="1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=0.1 </m:t>
                    </m:r>
                    <m:r>
                      <m:rPr>
                        <m:sty m:val="p"/>
                      </m:rPr>
                      <a:rPr lang="fr-FR" sz="1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fr-FR" sz="1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sz="1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=8 </m:t>
                    </m:r>
                    <m:r>
                      <m:rPr>
                        <m:sty m:val="p"/>
                      </m:rPr>
                      <a:rPr lang="fr-FR" sz="1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fr-FR" sz="1000" i="1" smtClean="0">
                    <a:solidFill>
                      <a:srgbClr val="C00000"/>
                    </a:solidFill>
                  </a:rPr>
                  <a:t>) </a:t>
                </a:r>
                <a:endParaRPr lang="fr-FR" sz="1200" i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95" y="2106212"/>
                <a:ext cx="4657100" cy="461665"/>
              </a:xfrm>
              <a:prstGeom prst="rect">
                <a:avLst/>
              </a:prstGeom>
              <a:blipFill>
                <a:blip r:embed="rId5"/>
                <a:stretch>
                  <a:fillRect t="-1333" b="-5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209180" y="2973559"/>
            <a:ext cx="43638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smtClean="0">
                <a:ea typeface="MS Mincho"/>
              </a:rPr>
              <a:t>The fast current discharge decreases </a:t>
            </a:r>
            <a:r>
              <a:rPr lang="en-US" sz="1000">
                <a:ea typeface="MS Mincho"/>
              </a:rPr>
              <a:t>magnetic </a:t>
            </a:r>
            <a:r>
              <a:rPr lang="en-US" sz="1000" smtClean="0">
                <a:ea typeface="MS Mincho"/>
              </a:rPr>
              <a:t>field which induce </a:t>
            </a:r>
            <a:r>
              <a:rPr lang="en-US" sz="1000" b="1">
                <a:ea typeface="MS Mincho"/>
              </a:rPr>
              <a:t>inductive </a:t>
            </a:r>
            <a:r>
              <a:rPr lang="en-US" sz="1000" b="1" smtClean="0">
                <a:ea typeface="MS Mincho"/>
              </a:rPr>
              <a:t>voltage </a:t>
            </a:r>
            <a:r>
              <a:rPr lang="en-US" sz="1000">
                <a:ea typeface="MS Mincho"/>
              </a:rPr>
              <a:t>inside coil and passive </a:t>
            </a:r>
            <a:r>
              <a:rPr lang="en-US" sz="1000" smtClean="0">
                <a:ea typeface="MS Mincho"/>
              </a:rPr>
              <a:t>structures</a:t>
            </a:r>
            <a:r>
              <a:rPr lang="en-US" sz="1100" smtClean="0">
                <a:ea typeface="MS Mincho"/>
              </a:rPr>
              <a:t>.</a:t>
            </a:r>
            <a:endParaRPr lang="fr-FR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913277" y="1415783"/>
                <a:ext cx="5754189" cy="478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𝐷𝑃</m:t>
                          </m:r>
                        </m:sub>
                      </m:sSub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sz="100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𝐷𝑃</m:t>
                                      </m:r>
                                    </m:sub>
                                  </m:sSub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𝑝𝑖𝑐𝑘𝑢𝑝</m:t>
                                      </m:r>
                                    </m:sub>
                                  </m:sSub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𝑃𝐶𝐹𝐷</m:t>
                          </m:r>
                        </m:sub>
                      </m:sSub>
                      <m:r>
                        <a:rPr lang="fr-FR" sz="1000" i="0" smtClean="0">
                          <a:latin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𝐷𝑃</m:t>
                                      </m:r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𝑖𝑛𝑑𝑢𝑐𝑡𝑖𝑣𝑒</m:t>
                                      </m:r>
                                    </m:sub>
                                  </m:sSub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𝑝𝑖𝑐𝑘𝑢𝑝</m:t>
                                      </m:r>
                                    </m:sub>
                                  </m:sSub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𝑞𝑢𝑒𝑛𝑐h</m:t>
                          </m:r>
                        </m:sub>
                      </m:sSub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277" y="1415783"/>
                <a:ext cx="5754189" cy="4786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209181" y="4198478"/>
                <a:ext cx="4523006" cy="497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1000"/>
                  <a:t>I</a:t>
                </a:r>
                <a:r>
                  <a:rPr lang="fr-FR" sz="1000" smtClean="0"/>
                  <a:t>nductive voltage due to the mutual inductance between coil and passive structures were estimated negligeables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𝐷𝑃</m:t>
                        </m:r>
                      </m:sub>
                    </m:sSub>
                    <m:f>
                      <m:fPr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0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sz="1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fr-FR" sz="1000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z="1000" i="0">
                        <a:latin typeface="Cambria Math" panose="02040503050406030204" pitchFamily="18" charset="0"/>
                      </a:rPr>
                      <m:t>≅0 </m:t>
                    </m:r>
                    <m:r>
                      <m:rPr>
                        <m:sty m:val="p"/>
                      </m:rPr>
                      <a:rPr lang="fr-FR" sz="1000" i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fr-FR" sz="1000" smtClean="0"/>
                  <a:t>) using an analytical method.</a:t>
                </a:r>
                <a:endParaRPr lang="fr-FR" sz="100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81" y="4198478"/>
                <a:ext cx="4523006" cy="497957"/>
              </a:xfrm>
              <a:prstGeom prst="rect">
                <a:avLst/>
              </a:prstGeom>
              <a:blipFill>
                <a:blip r:embed="rId7"/>
                <a:stretch>
                  <a:fillRect t="-12346" b="-4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-95781" y="3471987"/>
                <a:ext cx="4572000" cy="3947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0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𝐷𝑃</m:t>
                          </m:r>
                        </m:sub>
                      </m:sSub>
                      <m:d>
                        <m:d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𝐷𝑃</m:t>
                          </m:r>
                        </m:sub>
                      </m:sSub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𝑑𝐼</m:t>
                          </m:r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10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𝐷𝑃</m:t>
                          </m:r>
                        </m:sub>
                      </m:sSub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10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0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sz="10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0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781" y="3471987"/>
                <a:ext cx="4572000" cy="3947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Accolade fermante 41"/>
          <p:cNvSpPr/>
          <p:nvPr/>
        </p:nvSpPr>
        <p:spPr>
          <a:xfrm rot="5400000">
            <a:off x="1940353" y="3211456"/>
            <a:ext cx="304800" cy="1310639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Accolade fermante 42"/>
          <p:cNvSpPr/>
          <p:nvPr/>
        </p:nvSpPr>
        <p:spPr>
          <a:xfrm rot="5400000">
            <a:off x="3041442" y="3542925"/>
            <a:ext cx="304802" cy="647701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789209" y="3935356"/>
                <a:ext cx="835165" cy="2530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𝐷𝑃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𝑟𝑒𝑠𝑖𝑠𝑡𝑖𝑣𝑒</m:t>
                          </m:r>
                        </m:sub>
                      </m:sSub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209" y="3935356"/>
                <a:ext cx="835165" cy="2530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635479" y="3935356"/>
                <a:ext cx="872034" cy="2530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𝐷𝑃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𝑖𝑛𝑑𝑢𝑐𝑡𝑖𝑣𝑒</m:t>
                          </m:r>
                        </m:sub>
                      </m:sSub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479" y="3935356"/>
                <a:ext cx="872034" cy="2530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/>
          <p:nvPr/>
        </p:nvSpPr>
        <p:spPr>
          <a:xfrm>
            <a:off x="128640" y="691480"/>
            <a:ext cx="4229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smtClean="0">
                <a:ea typeface="MS Mincho"/>
              </a:rPr>
              <a:t>Cold Test Facility </a:t>
            </a:r>
            <a:r>
              <a:rPr lang="en-US" sz="1000" b="1" smtClean="0">
                <a:ea typeface="MS Mincho"/>
              </a:rPr>
              <a:t>instrumentation</a:t>
            </a:r>
            <a:r>
              <a:rPr lang="en-US" sz="1000" smtClean="0">
                <a:ea typeface="MS Mincho"/>
              </a:rPr>
              <a:t> allows to study the </a:t>
            </a:r>
            <a:r>
              <a:rPr lang="en-US" sz="1000" b="1" smtClean="0">
                <a:ea typeface="MS Mincho"/>
              </a:rPr>
              <a:t>quench propagation </a:t>
            </a:r>
            <a:r>
              <a:rPr lang="en-US" sz="1000" smtClean="0">
                <a:ea typeface="MS Mincho"/>
              </a:rPr>
              <a:t>and the resulting </a:t>
            </a:r>
            <a:r>
              <a:rPr lang="en-US" sz="1000" b="1" smtClean="0">
                <a:ea typeface="MS Mincho"/>
              </a:rPr>
              <a:t>helium expulsed mass flow </a:t>
            </a:r>
            <a:r>
              <a:rPr lang="en-US" sz="1000" smtClean="0">
                <a:ea typeface="MS Mincho"/>
              </a:rPr>
              <a:t>from the coil.</a:t>
            </a:r>
            <a:endParaRPr lang="fr-FR" sz="1000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956" y="1208915"/>
            <a:ext cx="3108614" cy="1433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665442" y="943459"/>
                <a:ext cx="4349769" cy="4138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000">
                    <a:ea typeface="MS Mincho"/>
                  </a:rPr>
                  <a:t>Pure Current Fast Discharge (PCFD) test (without quench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  <a:ea typeface="MS Mincho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MS Mincho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ea typeface="MS Mincho"/>
                            <a:cs typeface="Arial" panose="020B0604020202020204" pitchFamily="34" charset="0"/>
                          </a:rPr>
                          <m:t>𝐷𝑝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  <a:ea typeface="MS Mincho"/>
                        <a:cs typeface="Arial" panose="020B0604020202020204" pitchFamily="34" charset="0"/>
                      </a:rPr>
                      <m:t>(</m:t>
                    </m:r>
                    <m:r>
                      <a:rPr lang="en-US" sz="1000" i="1">
                        <a:latin typeface="Cambria Math" panose="02040503050406030204" pitchFamily="18" charset="0"/>
                        <a:ea typeface="MS Mincho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1000" i="1">
                        <a:latin typeface="Cambria Math" panose="02040503050406030204" pitchFamily="18" charset="0"/>
                        <a:ea typeface="MS Mincho"/>
                        <a:cs typeface="Arial" panose="020B0604020202020204" pitchFamily="34" charset="0"/>
                      </a:rPr>
                      <m:t>)=</m:t>
                    </m:r>
                  </m:oMath>
                </a14:m>
                <a:r>
                  <a:rPr lang="en-US" sz="1000">
                    <a:ea typeface="MS Mincho"/>
                  </a:rPr>
                  <a:t>0 Ω) was used in order to estimate inductive voltage induced in TFC02 </a:t>
                </a:r>
                <a:r>
                  <a:rPr lang="en-US" sz="1000" smtClean="0">
                    <a:ea typeface="MS Mincho"/>
                  </a:rPr>
                  <a:t>double-pancakes.</a:t>
                </a:r>
                <a:endParaRPr lang="fr-FR" sz="100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442" y="943459"/>
                <a:ext cx="4349769" cy="413896"/>
              </a:xfrm>
              <a:prstGeom prst="rect">
                <a:avLst/>
              </a:prstGeom>
              <a:blipFill>
                <a:blip r:embed="rId12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ZoneTexte 49"/>
          <p:cNvSpPr txBox="1"/>
          <p:nvPr/>
        </p:nvSpPr>
        <p:spPr>
          <a:xfrm>
            <a:off x="5308825" y="4447457"/>
            <a:ext cx="36039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TFC02 acceptance quench test, double-pancake resistive voltages (Exp) </a:t>
            </a:r>
            <a:endParaRPr lang="fr-FR" sz="900" i="1"/>
          </a:p>
        </p:txBody>
      </p:sp>
      <p:sp>
        <p:nvSpPr>
          <p:cNvPr id="51" name="ZoneTexte 50"/>
          <p:cNvSpPr txBox="1"/>
          <p:nvPr/>
        </p:nvSpPr>
        <p:spPr>
          <a:xfrm>
            <a:off x="1166922" y="2625055"/>
            <a:ext cx="3406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Cold Test facility instrumentation scheme</a:t>
            </a:r>
            <a:endParaRPr lang="fr-FR" sz="900" i="1"/>
          </a:p>
        </p:txBody>
      </p:sp>
      <p:sp>
        <p:nvSpPr>
          <p:cNvPr id="2" name="Rectangle 1"/>
          <p:cNvSpPr/>
          <p:nvPr/>
        </p:nvSpPr>
        <p:spPr>
          <a:xfrm>
            <a:off x="209181" y="4696435"/>
            <a:ext cx="69914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smtClean="0">
                <a:solidFill>
                  <a:schemeClr val="accent1"/>
                </a:solidFill>
              </a:rPr>
              <a:t>[1] A.Louzguiti </a:t>
            </a:r>
            <a:r>
              <a:rPr lang="en-US" sz="900" i="1">
                <a:solidFill>
                  <a:schemeClr val="accent1"/>
                </a:solidFill>
              </a:rPr>
              <a:t>et al., ‘Modeling of AC losses and simulation of their impact on JT-60SA TF magnets during commissioning’, ASC Conference, 2020</a:t>
            </a:r>
            <a:endParaRPr lang="fr-FR" sz="2000" i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6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/>
          <a:stretch>
            <a:fillRect/>
          </a:stretch>
        </p:blipFill>
        <p:spPr bwMode="auto">
          <a:xfrm>
            <a:off x="4905570" y="969234"/>
            <a:ext cx="3812088" cy="303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35621" y="4458788"/>
            <a:ext cx="91398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900" i="1" smtClean="0">
                <a:solidFill>
                  <a:srgbClr val="0070C0"/>
                </a:solidFill>
                <a:latin typeface="+mn-lt"/>
              </a:rPr>
              <a:t>[</a:t>
            </a:r>
            <a:r>
              <a:rPr lang="fr-FR" altLang="fr-FR" sz="900" i="1">
                <a:solidFill>
                  <a:srgbClr val="0070C0"/>
                </a:solidFill>
                <a:latin typeface="+mn-lt"/>
              </a:rPr>
              <a:t>2</a:t>
            </a:r>
            <a:r>
              <a:rPr lang="fr-FR" altLang="fr-FR" sz="900" i="1" smtClean="0">
                <a:solidFill>
                  <a:srgbClr val="0070C0"/>
                </a:solidFill>
                <a:latin typeface="+mn-lt"/>
              </a:rPr>
              <a:t>] </a:t>
            </a:r>
            <a:r>
              <a:rPr lang="en-US" sz="900" i="1" smtClean="0">
                <a:solidFill>
                  <a:srgbClr val="0070C0"/>
                </a:solidFill>
                <a:latin typeface="+mn-lt"/>
              </a:rPr>
              <a:t>Y</a:t>
            </a:r>
            <a:r>
              <a:rPr lang="en-US" sz="900" i="1">
                <a:solidFill>
                  <a:srgbClr val="0070C0"/>
                </a:solidFill>
                <a:latin typeface="+mn-lt"/>
              </a:rPr>
              <a:t>. Huang, ‘Study and modelling of the thermohydraulic phenomena taking place during the quench of a superconducting magnet cooled with supercritical helium’, p. </a:t>
            </a:r>
            <a:r>
              <a:rPr lang="en-US" sz="900" i="1" smtClean="0">
                <a:solidFill>
                  <a:srgbClr val="0070C0"/>
                </a:solidFill>
                <a:latin typeface="+mn-lt"/>
              </a:rPr>
              <a:t>179</a:t>
            </a:r>
            <a:r>
              <a:rPr lang="fr-FR" altLang="fr-FR" sz="900" i="1" smtClean="0">
                <a:solidFill>
                  <a:srgbClr val="0070C0"/>
                </a:solidFill>
                <a:latin typeface="+mn-lt"/>
              </a:rPr>
              <a:t>,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12"/>
              <p:cNvSpPr txBox="1">
                <a:spLocks noChangeArrowheads="1"/>
              </p:cNvSpPr>
              <p:nvPr/>
            </p:nvSpPr>
            <p:spPr bwMode="auto">
              <a:xfrm>
                <a:off x="605747" y="1641805"/>
                <a:ext cx="3972783" cy="268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fr-FR" altLang="fr-FR" sz="1100" smtClean="0">
                    <a:latin typeface="+mn-lt"/>
                    <a:sym typeface="Wingdings" panose="05000000000000000000" pitchFamily="2" charset="2"/>
                  </a:rPr>
                  <a:t> </a:t>
                </a:r>
                <a:r>
                  <a:rPr lang="fr-FR" altLang="fr-FR" sz="1100" b="1" smtClean="0">
                    <a:latin typeface="+mn-lt"/>
                    <a:sym typeface="Wingdings" panose="05000000000000000000" pitchFamily="2" charset="2"/>
                  </a:rPr>
                  <a:t>Maximal conductor </a:t>
                </a:r>
                <a:r>
                  <a:rPr lang="fr-FR" altLang="fr-FR" sz="1100" b="1">
                    <a:latin typeface="+mn-lt"/>
                    <a:sym typeface="Wingdings" panose="05000000000000000000" pitchFamily="2" charset="2"/>
                  </a:rPr>
                  <a:t>temperature </a:t>
                </a:r>
                <a:r>
                  <a:rPr lang="fr-FR" altLang="fr-FR" sz="1100" smtClean="0">
                    <a:latin typeface="+mn-lt"/>
                    <a:sym typeface="Wingdings" panose="05000000000000000000" pitchFamily="2" charset="2"/>
                  </a:rPr>
                  <a:t>calculation: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1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100" i="1">
                            <a:latin typeface="Cambria Math" panose="02040503050406030204" pitchFamily="18" charset="0"/>
                          </a:rPr>
                          <m:t>𝑐𝑜𝑛𝑑</m:t>
                        </m:r>
                        <m:r>
                          <a:rPr lang="fr-FR" sz="11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1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fr-FR" sz="11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1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altLang="fr-FR" sz="1100" smtClean="0">
                  <a:latin typeface="+mn-lt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0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747" y="1641805"/>
                <a:ext cx="3972783" cy="268984"/>
              </a:xfrm>
              <a:prstGeom prst="rect">
                <a:avLst/>
              </a:prstGeom>
              <a:blipFill>
                <a:blip r:embed="rId3"/>
                <a:stretch>
                  <a:fillRect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3"/>
          <p:cNvSpPr txBox="1">
            <a:spLocks noChangeArrowheads="1"/>
          </p:cNvSpPr>
          <p:nvPr/>
        </p:nvSpPr>
        <p:spPr bwMode="auto">
          <a:xfrm>
            <a:off x="644523" y="2526346"/>
            <a:ext cx="52197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altLang="fr-FR" sz="1100" b="1" smtClean="0">
                <a:latin typeface="+mn-lt"/>
                <a:sym typeface="Wingdings" panose="05000000000000000000" pitchFamily="2" charset="2"/>
              </a:rPr>
              <a:t>Linear temperature profile</a:t>
            </a:r>
            <a:r>
              <a:rPr lang="fr-FR" altLang="fr-FR" sz="1100" smtClean="0">
                <a:latin typeface="+mn-lt"/>
                <a:sym typeface="Wingdings" panose="05000000000000000000" pitchFamily="2" charset="2"/>
              </a:rPr>
              <a:t> assumption:</a:t>
            </a:r>
            <a:endParaRPr lang="fr-FR" altLang="fr-FR" sz="1100">
              <a:latin typeface="+mn-lt"/>
            </a:endParaRPr>
          </a:p>
        </p:txBody>
      </p:sp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644523" y="3644642"/>
            <a:ext cx="36831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altLang="fr-FR" sz="110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FR" altLang="fr-FR" sz="1100">
                <a:latin typeface="+mn-lt"/>
                <a:sym typeface="Wingdings" panose="05000000000000000000" pitchFamily="2" charset="2"/>
              </a:rPr>
              <a:t>Predicted and </a:t>
            </a:r>
            <a:r>
              <a:rPr lang="fr-FR" altLang="fr-FR" sz="1100" smtClean="0">
                <a:latin typeface="+mn-lt"/>
                <a:sym typeface="Wingdings" panose="05000000000000000000" pitchFamily="2" charset="2"/>
              </a:rPr>
              <a:t>measured </a:t>
            </a:r>
            <a:r>
              <a:rPr lang="fr-FR" altLang="fr-FR" sz="1100" b="1" smtClean="0">
                <a:latin typeface="+mn-lt"/>
                <a:sym typeface="Wingdings" panose="05000000000000000000" pitchFamily="2" charset="2"/>
              </a:rPr>
              <a:t>resistances </a:t>
            </a:r>
            <a:r>
              <a:rPr lang="fr-FR" altLang="fr-FR" sz="1100" b="1">
                <a:latin typeface="+mn-lt"/>
                <a:sym typeface="Wingdings" panose="05000000000000000000" pitchFamily="2" charset="2"/>
              </a:rPr>
              <a:t>comparison</a:t>
            </a:r>
            <a:endParaRPr lang="fr-FR" altLang="fr-FR" sz="1100" b="1">
              <a:latin typeface="+mn-lt"/>
            </a:endParaRPr>
          </a:p>
        </p:txBody>
      </p:sp>
      <p:sp>
        <p:nvSpPr>
          <p:cNvPr id="13" name="ZoneTexte 16"/>
          <p:cNvSpPr txBox="1">
            <a:spLocks noChangeArrowheads="1"/>
          </p:cNvSpPr>
          <p:nvPr/>
        </p:nvSpPr>
        <p:spPr bwMode="auto">
          <a:xfrm>
            <a:off x="646419" y="4061922"/>
            <a:ext cx="411674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altLang="fr-FR" sz="110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fr-FR" altLang="fr-FR" sz="1100" b="1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CICC </a:t>
            </a:r>
            <a:r>
              <a:rPr lang="fr-FR" altLang="fr-FR" sz="1100" b="1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normal </a:t>
            </a:r>
            <a:r>
              <a:rPr lang="fr-FR" altLang="fr-FR" sz="1100" b="1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length </a:t>
            </a:r>
            <a:r>
              <a:rPr lang="fr-FR" altLang="fr-FR" sz="1100" b="1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evolution at each time step</a:t>
            </a:r>
            <a:endParaRPr lang="fr-FR" altLang="fr-FR" sz="1100" b="1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" name="Titre 3"/>
          <p:cNvSpPr txBox="1">
            <a:spLocks/>
          </p:cNvSpPr>
          <p:nvPr/>
        </p:nvSpPr>
        <p:spPr>
          <a:xfrm>
            <a:off x="775805" y="99658"/>
            <a:ext cx="8364357" cy="297764"/>
          </a:xfrm>
          <a:prstGeom prst="rect">
            <a:avLst/>
          </a:prstGeom>
        </p:spPr>
        <p:txBody>
          <a:bodyPr wrap="square" lIns="95792" tIns="37714" rIns="95792" bIns="37714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i="1">
                <a:solidFill>
                  <a:schemeClr val="bg1"/>
                </a:solidFill>
                <a:latin typeface="+mn-lt"/>
              </a:rPr>
              <a:t>2</a:t>
            </a:r>
            <a:r>
              <a:rPr sz="1800" i="1" smtClean="0">
                <a:solidFill>
                  <a:schemeClr val="bg1"/>
                </a:solidFill>
                <a:latin typeface="+mn-lt"/>
              </a:rPr>
              <a:t>.2)</a:t>
            </a:r>
            <a:r>
              <a:rPr lang="fr-FR" sz="1800" i="1" smtClean="0">
                <a:solidFill>
                  <a:schemeClr val="bg1"/>
                </a:solidFill>
                <a:latin typeface="+mn-lt"/>
              </a:rPr>
              <a:t> </a:t>
            </a:r>
            <a:r>
              <a:rPr sz="1800" i="1" smtClean="0">
                <a:solidFill>
                  <a:schemeClr val="bg1"/>
                </a:solidFill>
                <a:latin typeface="+mn-lt"/>
              </a:rPr>
              <a:t>NORMAL LENGTH ESTIMATION FROM RESISTIVE VOLTAGE</a:t>
            </a:r>
            <a:endParaRPr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81679" y="4002497"/>
            <a:ext cx="43070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Schematic of the heuristic quench propagation model</a:t>
            </a:r>
            <a:endParaRPr lang="fr-FR" sz="900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1569559" y="2763357"/>
                <a:ext cx="2444262" cy="253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𝑐𝑜𝑛𝑑</m:t>
                          </m:r>
                        </m:sub>
                      </m:sSub>
                      <m:d>
                        <m:d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𝑐𝑜𝑛𝑑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10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559" y="2763357"/>
                <a:ext cx="2444262" cy="253018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1140612" y="1900629"/>
                <a:ext cx="2444262" cy="253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𝑐𝑜𝑛𝑑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</m:oMath>
                  </m:oMathPara>
                </a14:m>
                <a:endParaRPr lang="fr-FR" sz="110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12" y="1900629"/>
                <a:ext cx="2444262" cy="2530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754614" y="2153647"/>
            <a:ext cx="40334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i="1" smtClean="0">
                <a:ea typeface="Cambria Math" panose="02040503050406030204" pitchFamily="18" charset="0"/>
                <a:cs typeface="Arial" panose="020B0604020202020204" pitchFamily="34" charset="0"/>
              </a:rPr>
              <a:t>0-D energy </a:t>
            </a:r>
            <a:r>
              <a:rPr lang="en-US" sz="1000" i="1">
                <a:ea typeface="Cambria Math" panose="02040503050406030204" pitchFamily="18" charset="0"/>
                <a:cs typeface="Arial" panose="020B0604020202020204" pitchFamily="34" charset="0"/>
              </a:rPr>
              <a:t>conservation relations </a:t>
            </a:r>
            <a:r>
              <a:rPr lang="en-US" sz="1000" i="1" smtClean="0">
                <a:ea typeface="Cambria Math" panose="02040503050406030204" pitchFamily="18" charset="0"/>
                <a:cs typeface="Arial" panose="020B0604020202020204" pitchFamily="34" charset="0"/>
              </a:rPr>
              <a:t>applied to helium, conductor </a:t>
            </a:r>
            <a:r>
              <a:rPr lang="en-US" sz="1000" i="1">
                <a:ea typeface="Cambria Math" panose="02040503050406030204" pitchFamily="18" charset="0"/>
                <a:cs typeface="Arial" panose="020B0604020202020204" pitchFamily="34" charset="0"/>
              </a:rPr>
              <a:t>and </a:t>
            </a:r>
            <a:r>
              <a:rPr lang="en-US" sz="1000" i="1" smtClean="0">
                <a:ea typeface="Cambria Math" panose="02040503050406030204" pitchFamily="18" charset="0"/>
                <a:cs typeface="Arial" panose="020B0604020202020204" pitchFamily="34" charset="0"/>
              </a:rPr>
              <a:t>jacket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362447" y="3111674"/>
                <a:ext cx="2175083" cy="5093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𝑐𝑜𝑛𝑑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fr-FR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</a:rPr>
                                            <m:t>𝑐𝑠</m:t>
                                          </m:r>
                                        </m:sub>
                                      </m:sSub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𝑐𝑜𝑛𝑑</m:t>
                                      </m:r>
                                      <m:r>
                                        <a:rPr lang="fr-FR" sz="100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fr-FR" sz="10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eqArr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447" y="3111674"/>
                <a:ext cx="2175083" cy="5093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/>
          <p:cNvSpPr txBox="1"/>
          <p:nvPr/>
        </p:nvSpPr>
        <p:spPr>
          <a:xfrm>
            <a:off x="778533" y="1910212"/>
            <a:ext cx="13766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smtClean="0">
                <a:cs typeface="Arial" panose="020B0604020202020204" pitchFamily="34" charset="0"/>
              </a:rPr>
              <a:t>Initial condition:</a:t>
            </a:r>
            <a:endParaRPr lang="fr-FR" sz="1000" i="1"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78533" y="2770154"/>
            <a:ext cx="25963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smtClean="0">
                <a:cs typeface="Arial" panose="020B0604020202020204" pitchFamily="34" charset="0"/>
              </a:rPr>
              <a:t>Boundary condition:</a:t>
            </a:r>
            <a:endParaRPr lang="fr-FR" sz="1000" i="1">
              <a:cs typeface="Arial" panose="020B0604020202020204" pitchFamily="34" charset="0"/>
            </a:endParaRPr>
          </a:p>
        </p:txBody>
      </p:sp>
      <p:sp>
        <p:nvSpPr>
          <p:cNvPr id="25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7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8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02090" y="55261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smtClean="0">
                <a:solidFill>
                  <a:srgbClr val="C00000"/>
                </a:solidFill>
                <a:cs typeface="Arial" panose="020B0604020202020204" pitchFamily="34" charset="0"/>
              </a:rPr>
              <a:t>Heuristic quench propagation model for normal length estimation</a:t>
            </a:r>
            <a:endParaRPr lang="fr-FR" sz="120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7" name="ZoneTexte 12"/>
          <p:cNvSpPr txBox="1">
            <a:spLocks noChangeArrowheads="1"/>
          </p:cNvSpPr>
          <p:nvPr/>
        </p:nvSpPr>
        <p:spPr bwMode="auto">
          <a:xfrm>
            <a:off x="614543" y="952617"/>
            <a:ext cx="32798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altLang="fr-FR" sz="1100" smtClean="0">
                <a:latin typeface="+mn-lt"/>
                <a:sym typeface="Wingdings" panose="05000000000000000000" pitchFamily="2" charset="2"/>
              </a:rPr>
              <a:t> Experimental pancake resistance assumption: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1236543" y="1168994"/>
                <a:ext cx="2444262" cy="41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fr-FR" sz="1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fr-FR" sz="1000" b="1" i="1" smtClean="0">
                                  <a:latin typeface="Cambria Math" panose="02040503050406030204" pitchFamily="18" charset="0"/>
                                </a:rPr>
                                <m:t>𝑫𝑷</m:t>
                              </m:r>
                            </m:sub>
                          </m:sSub>
                          <m:r>
                            <a:rPr lang="fr-FR" sz="1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0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fr-FR" sz="1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𝐷𝑃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𝑟𝑒𝑠𝑖𝑠𝑡𝑖𝑣𝑒</m:t>
                              </m:r>
                            </m:sub>
                          </m:s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sz="110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543" y="1168994"/>
                <a:ext cx="2444262" cy="416653"/>
              </a:xfrm>
              <a:prstGeom prst="rect">
                <a:avLst/>
              </a:prstGeom>
              <a:blipFill>
                <a:blip r:embed="rId9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84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1828801" y="2036832"/>
            <a:ext cx="1425575" cy="7080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space réservé du numéro de diapositive 4"/>
          <p:cNvSpPr txBox="1">
            <a:spLocks/>
          </p:cNvSpPr>
          <p:nvPr/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7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03473" y="61878"/>
            <a:ext cx="7699160" cy="781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fr-FR" sz="1800" i="1"/>
              <a:t>3</a:t>
            </a:r>
            <a:r>
              <a:rPr lang="en-GB" altLang="fr-FR" sz="1800" i="1" smtClean="0"/>
              <a:t>.1)</a:t>
            </a:r>
            <a:r>
              <a:rPr lang="fr-FR" altLang="fr-FR" sz="1800" i="1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altLang="fr-FR" sz="1800" i="1" smtClean="0">
                <a:cs typeface="Times New Roman" panose="02020603050405020304" pitchFamily="18" charset="0"/>
                <a:sym typeface="Wingdings" panose="05000000000000000000" pitchFamily="2" charset="2"/>
              </a:rPr>
              <a:t>TF </a:t>
            </a:r>
            <a:r>
              <a:rPr lang="fr-FR" sz="1800" i="1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COIL AND CRYODISTRIBUTION sUPERmAGNET model</a:t>
            </a:r>
            <a:endParaRPr lang="fr-FR" sz="1800" i="1"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defRPr/>
            </a:pPr>
            <a:endParaRPr lang="fr-FR" altLang="fr-FR" sz="1800" dirty="0">
              <a:latin typeface="+mn-lt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378065" y="530710"/>
            <a:ext cx="92908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Aft>
                <a:spcPts val="400"/>
              </a:spcAft>
              <a:buFont typeface="Arial" panose="020B0604020202020204" pitchFamily="34" charset="0"/>
              <a:tabLst>
                <a:tab pos="996950" algn="l"/>
              </a:tabLst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3"/>
              </a:buBlip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</a:pPr>
            <a:r>
              <a:rPr lang="en-US" altLang="fr-FR" sz="1200" b="1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SuperMagnet </a:t>
            </a:r>
            <a:r>
              <a:rPr lang="en-US" altLang="fr-FR" sz="1200" b="1" smtClean="0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code </a:t>
            </a:r>
            <a:r>
              <a:rPr lang="en-US" altLang="fr-FR" sz="1200" b="1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(L. Bottura ,CERN, fortran</a:t>
            </a:r>
            <a:r>
              <a:rPr lang="en-US" altLang="fr-FR" sz="1200" b="1" smtClean="0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): </a:t>
            </a:r>
          </a:p>
          <a:p>
            <a:pPr algn="ctr">
              <a:spcAft>
                <a:spcPct val="0"/>
              </a:spcAft>
            </a:pPr>
            <a:r>
              <a:rPr lang="en-US" altLang="fr-FR" sz="1200" b="1" smtClean="0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Coupling THEA </a:t>
            </a:r>
            <a:r>
              <a:rPr lang="en-US" altLang="fr-FR" sz="1200" b="1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(1-D CICC </a:t>
            </a:r>
            <a:r>
              <a:rPr lang="en-US" altLang="fr-FR" sz="1200" b="1" smtClean="0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electrical and </a:t>
            </a:r>
            <a:r>
              <a:rPr lang="en-US" altLang="fr-FR" sz="1200" b="1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en-US" altLang="fr-FR" sz="1200" b="1" smtClean="0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hermohydraulical model) and FLOWER (hydraulical model)</a:t>
            </a:r>
            <a:endParaRPr lang="en-US" altLang="fr-FR" sz="1200" b="1">
              <a:solidFill>
                <a:schemeClr val="tx1"/>
              </a:solidFill>
              <a:latin typeface="+mn-lt"/>
              <a:ea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752" y="1489166"/>
            <a:ext cx="2455712" cy="2892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245164" y="3238058"/>
                <a:ext cx="5414653" cy="562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1000" b="1" smtClean="0"/>
                  <a:t>Quench </a:t>
                </a:r>
                <a:r>
                  <a:rPr lang="fr-FR" sz="1000" b="1" err="1" smtClean="0"/>
                  <a:t>primary</a:t>
                </a:r>
                <a:r>
                  <a:rPr lang="fr-FR" sz="1000" b="1" smtClean="0"/>
                  <a:t> detection: </a:t>
                </a:r>
                <a:r>
                  <a:rPr lang="fr-FR" sz="1000" smtClean="0"/>
                  <a:t>voltage </a:t>
                </a:r>
                <a:r>
                  <a:rPr lang="fr-FR" sz="1000" err="1"/>
                  <a:t>t</a:t>
                </a:r>
                <a:r>
                  <a:rPr lang="fr-FR" sz="1000" smtClean="0"/>
                  <a:t>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sz="1000" b="0" i="1" dirty="0" smtClean="0">
                            <a:latin typeface="Cambria Math" panose="02040503050406030204" pitchFamily="18" charset="0"/>
                          </a:rPr>
                          <m:t>𝑑𝑒𝑡𝑒𝑐</m:t>
                        </m:r>
                      </m:sub>
                    </m:sSub>
                  </m:oMath>
                </a14:m>
                <a:r>
                  <a:rPr lang="fr-FR" sz="1000" dirty="0" smtClean="0"/>
                  <a:t>= </a:t>
                </a:r>
                <a:r>
                  <a:rPr lang="fr-FR" sz="1000" smtClean="0"/>
                  <a:t>0.1 V</a:t>
                </a:r>
                <a:endParaRPr lang="fr-FR" sz="1000"/>
              </a:p>
              <a:p>
                <a:pPr algn="just">
                  <a:lnSpc>
                    <a:spcPct val="150000"/>
                  </a:lnSpc>
                </a:pPr>
                <a:r>
                  <a:rPr lang="fr-FR" sz="1000" b="1" smtClean="0"/>
                  <a:t>Current discharge </a:t>
                </a:r>
                <a:r>
                  <a:rPr lang="fr-FR" sz="1000" smtClean="0"/>
                  <a:t>(</a:t>
                </a:r>
                <a14:m>
                  <m:oMath xmlns:m="http://schemas.openxmlformats.org/officeDocument/2006/math">
                    <m:r>
                      <a:rPr lang="fr-FR" sz="1000" i="1" dirty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fr-FR" sz="1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0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000" i="1" dirty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fr-FR" sz="1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FR" sz="1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p>
                  </m:oMath>
                </a14:m>
                <a:r>
                  <a:rPr lang="fr-FR" sz="1000" smtClean="0"/>
                  <a:t>) triggers </a:t>
                </a:r>
                <a:r>
                  <a:rPr lang="fr-FR" sz="1000"/>
                  <a:t>after </a:t>
                </a:r>
                <a:r>
                  <a:rPr lang="fr-FR" sz="1000" b="1" smtClean="0"/>
                  <a:t>quench detection </a:t>
                </a:r>
                <a:r>
                  <a:rPr lang="fr-FR" sz="1000" b="1" dirty="0"/>
                  <a:t>and action </a:t>
                </a:r>
                <a:r>
                  <a:rPr lang="fr-FR" sz="1000" b="1"/>
                  <a:t>time </a:t>
                </a:r>
                <a:r>
                  <a:rPr lang="fr-FR" sz="100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𝑑𝑎</m:t>
                        </m:r>
                      </m:sub>
                    </m:sSub>
                  </m:oMath>
                </a14:m>
                <a:r>
                  <a:rPr lang="fr-FR" sz="1000" dirty="0"/>
                  <a:t>= </a:t>
                </a:r>
                <a:r>
                  <a:rPr lang="fr-FR" sz="1000"/>
                  <a:t>0.1 </a:t>
                </a:r>
                <a:r>
                  <a:rPr lang="fr-FR" sz="1000" smtClean="0"/>
                  <a:t>s)</a:t>
                </a:r>
                <a:endParaRPr lang="fr-FR" sz="10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64" y="3238058"/>
                <a:ext cx="5414653" cy="562590"/>
              </a:xfrm>
              <a:prstGeom prst="rect">
                <a:avLst/>
              </a:prstGeom>
              <a:blipFill>
                <a:blip r:embed="rId6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1"/>
          <p:cNvSpPr txBox="1">
            <a:spLocks noChangeArrowheads="1"/>
          </p:cNvSpPr>
          <p:nvPr/>
        </p:nvSpPr>
        <p:spPr bwMode="auto">
          <a:xfrm>
            <a:off x="5511580" y="4396693"/>
            <a:ext cx="303267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900" i="1" smtClean="0">
                <a:latin typeface="+mn-lt"/>
              </a:rPr>
              <a:t>Schematic of TFC and cryodistribution SuperMagnet model</a:t>
            </a:r>
            <a:endParaRPr lang="fr-FR" altLang="fr-FR" sz="900" i="1"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6039" y="4665634"/>
            <a:ext cx="88079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i="1" smtClean="0">
                <a:solidFill>
                  <a:srgbClr val="0070C0"/>
                </a:solidFill>
              </a:rPr>
              <a:t>[3] S</a:t>
            </a:r>
            <a:r>
              <a:rPr lang="en-US" sz="900" i="1">
                <a:solidFill>
                  <a:srgbClr val="0070C0"/>
                </a:solidFill>
              </a:rPr>
              <a:t>. Nicollet </a:t>
            </a:r>
            <a:r>
              <a:rPr lang="en-US" sz="900" i="1" smtClean="0">
                <a:solidFill>
                  <a:srgbClr val="0070C0"/>
                </a:solidFill>
              </a:rPr>
              <a:t>and </a:t>
            </a:r>
            <a:r>
              <a:rPr lang="en-US" sz="900" i="1">
                <a:solidFill>
                  <a:srgbClr val="0070C0"/>
                </a:solidFill>
              </a:rPr>
              <a:t>al., ‘Parametric Analyses of JT-60SA TF Coils in the Cold Test Facility With SuperMagnet Code’, IEEE Trans. Appl. Supercond., vol. 28, no. 3, p. 4205205, Apr. </a:t>
            </a:r>
            <a:r>
              <a:rPr lang="en-US" sz="900" i="1" smtClean="0">
                <a:solidFill>
                  <a:srgbClr val="0070C0"/>
                </a:solidFill>
              </a:rPr>
              <a:t>2018.</a:t>
            </a:r>
            <a:endParaRPr lang="fr-FR" sz="900" i="1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0676" y="4041141"/>
            <a:ext cx="5250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smtClean="0">
                <a:solidFill>
                  <a:srgbClr val="C00000"/>
                </a:solidFill>
                <a:sym typeface="Wingdings" panose="05000000000000000000" pitchFamily="2" charset="2"/>
              </a:rPr>
              <a:t> Developed numerical SuperMagnet model of JT-60SA TF coil and its cryodistribution </a:t>
            </a:r>
            <a:endParaRPr lang="fr-FR" sz="1100" b="1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025" y="1066440"/>
            <a:ext cx="47270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100" b="1">
                <a:solidFill>
                  <a:srgbClr val="C00000"/>
                </a:solidFill>
              </a:rPr>
              <a:t>THEA modelisation of 12 CICC </a:t>
            </a:r>
            <a:r>
              <a:rPr lang="fr-FR" sz="1100"/>
              <a:t>with helium, strands and jacket </a:t>
            </a:r>
            <a:r>
              <a:rPr lang="fr-FR" sz="1100" smtClean="0"/>
              <a:t>components</a:t>
            </a:r>
          </a:p>
          <a:p>
            <a:pPr algn="just">
              <a:lnSpc>
                <a:spcPct val="150000"/>
              </a:lnSpc>
            </a:pPr>
            <a:r>
              <a:rPr lang="en-US" sz="900" smtClean="0"/>
              <a:t>Magnetic field profile (TRAPS) and friction factor correlation (OTHELLO facility) for each pancake</a:t>
            </a:r>
            <a:endParaRPr lang="fr-FR" sz="500" smtClean="0"/>
          </a:p>
        </p:txBody>
      </p:sp>
      <p:sp>
        <p:nvSpPr>
          <p:cNvPr id="13" name="Rectangle 12"/>
          <p:cNvSpPr/>
          <p:nvPr/>
        </p:nvSpPr>
        <p:spPr>
          <a:xfrm>
            <a:off x="4792643" y="990704"/>
            <a:ext cx="43211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100" b="1" smtClean="0">
                <a:solidFill>
                  <a:srgbClr val="C0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FLOWER </a:t>
            </a:r>
            <a:r>
              <a:rPr lang="fr-FR" sz="1100" b="1">
                <a:solidFill>
                  <a:srgbClr val="C0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modelisation of the cryodistribution </a:t>
            </a:r>
          </a:p>
          <a:p>
            <a:pPr algn="ctr">
              <a:lnSpc>
                <a:spcPct val="150000"/>
              </a:lnSpc>
            </a:pPr>
            <a:r>
              <a:rPr lang="fr-FR" sz="900" smtClean="0"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sz="900" smtClean="0"/>
              <a:t>pump, heat exchanger, </a:t>
            </a:r>
            <a:r>
              <a:rPr lang="en-US" sz="900"/>
              <a:t>quench relief tank, </a:t>
            </a:r>
            <a:r>
              <a:rPr lang="en-US" sz="900" smtClean="0"/>
              <a:t>valves </a:t>
            </a:r>
            <a:r>
              <a:rPr lang="en-US" sz="900"/>
              <a:t>and heater</a:t>
            </a:r>
            <a:r>
              <a:rPr lang="fr-FR" sz="900"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  <a:endParaRPr lang="fr-FR" sz="900" dirty="0"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80281" y="2080942"/>
            <a:ext cx="586740" cy="617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2619421" y="2080942"/>
            <a:ext cx="586740" cy="617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1948180" y="2149522"/>
            <a:ext cx="442640" cy="4800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2696550" y="2152992"/>
            <a:ext cx="442640" cy="4800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789260" y="2127112"/>
            <a:ext cx="1554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>
                <a:solidFill>
                  <a:schemeClr val="accent6">
                    <a:lumMod val="50000"/>
                  </a:schemeClr>
                </a:solidFill>
              </a:rPr>
              <a:t>NbTi/Cu strands</a:t>
            </a:r>
            <a:endParaRPr lang="fr-FR" sz="900" i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89260" y="2333519"/>
            <a:ext cx="1554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>
                <a:solidFill>
                  <a:schemeClr val="bg1">
                    <a:lumMod val="50000"/>
                  </a:schemeClr>
                </a:solidFill>
              </a:rPr>
              <a:t>SS jacket</a:t>
            </a:r>
            <a:endParaRPr lang="fr-FR" sz="900" i="1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Connecteur droit avec flèche 38"/>
          <p:cNvCxnSpPr/>
          <p:nvPr/>
        </p:nvCxnSpPr>
        <p:spPr>
          <a:xfrm flipH="1">
            <a:off x="1666242" y="2247017"/>
            <a:ext cx="35814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flipH="1">
            <a:off x="1361442" y="2448935"/>
            <a:ext cx="518839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467021" y="2354698"/>
            <a:ext cx="152400" cy="697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56"/>
          <p:cNvCxnSpPr>
            <a:stCxn id="32" idx="3"/>
            <a:endCxn id="55" idx="1"/>
          </p:cNvCxnSpPr>
          <p:nvPr/>
        </p:nvCxnSpPr>
        <p:spPr>
          <a:xfrm>
            <a:off x="2390820" y="2389552"/>
            <a:ext cx="762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2619421" y="2393022"/>
            <a:ext cx="762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endCxn id="18" idx="0"/>
          </p:cNvCxnSpPr>
          <p:nvPr/>
        </p:nvCxnSpPr>
        <p:spPr>
          <a:xfrm>
            <a:off x="2173651" y="1908030"/>
            <a:ext cx="0" cy="1729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>
            <a:endCxn id="31" idx="0"/>
          </p:cNvCxnSpPr>
          <p:nvPr/>
        </p:nvCxnSpPr>
        <p:spPr>
          <a:xfrm>
            <a:off x="2912791" y="1916863"/>
            <a:ext cx="0" cy="1640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lèche courbée vers la droite 62"/>
          <p:cNvSpPr/>
          <p:nvPr/>
        </p:nvSpPr>
        <p:spPr>
          <a:xfrm rot="5400000">
            <a:off x="2080619" y="2164618"/>
            <a:ext cx="133350" cy="220262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6" name="Flèche courbée vers la droite 65"/>
          <p:cNvSpPr/>
          <p:nvPr/>
        </p:nvSpPr>
        <p:spPr>
          <a:xfrm rot="5400000">
            <a:off x="2851195" y="2157150"/>
            <a:ext cx="133350" cy="220262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7" name="Explosion 1 66"/>
          <p:cNvSpPr/>
          <p:nvPr/>
        </p:nvSpPr>
        <p:spPr>
          <a:xfrm>
            <a:off x="2091736" y="2362634"/>
            <a:ext cx="165689" cy="16177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xplosion 1 68"/>
          <p:cNvSpPr/>
          <p:nvPr/>
        </p:nvSpPr>
        <p:spPr>
          <a:xfrm>
            <a:off x="2835025" y="2357944"/>
            <a:ext cx="165689" cy="16177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/>
              <p:cNvSpPr txBox="1"/>
              <p:nvPr/>
            </p:nvSpPr>
            <p:spPr>
              <a:xfrm>
                <a:off x="1880281" y="1680003"/>
                <a:ext cx="1312225" cy="236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𝑃𝑜𝑤𝑒𝑟𝐿𝑜𝑠𝑠</m:t>
                          </m:r>
                          <m:r>
                            <a:rPr lang="fr-FR" sz="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𝐶𝑇𝐹</m:t>
                          </m:r>
                        </m:sub>
                      </m:sSub>
                    </m:oMath>
                  </m:oMathPara>
                </a14:m>
                <a:endParaRPr lang="fr-FR" sz="9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8" name="ZoneTexte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281" y="1680003"/>
                <a:ext cx="1312225" cy="2368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/>
              <p:cNvSpPr txBox="1"/>
              <p:nvPr/>
            </p:nvSpPr>
            <p:spPr>
              <a:xfrm>
                <a:off x="2687320" y="2433348"/>
                <a:ext cx="1312225" cy="240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𝐽𝑜𝑢𝑙𝑒</m:t>
                        </m:r>
                      </m:sub>
                    </m:sSub>
                  </m:oMath>
                </a14:m>
                <a:endParaRPr lang="fr-FR" sz="9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ZoneTexte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320" y="2433348"/>
                <a:ext cx="1312225" cy="2405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/>
              <p:cNvSpPr txBox="1"/>
              <p:nvPr/>
            </p:nvSpPr>
            <p:spPr>
              <a:xfrm>
                <a:off x="1586628" y="2723959"/>
                <a:ext cx="2065586" cy="378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𝐼𝑛𝑡𝑒𝑟𝑡𝑢𝑟𝑛𝐶𝑜𝑢𝑝𝑙𝑖𝑛𝑔</m:t>
                          </m:r>
                        </m:sub>
                      </m:sSub>
                      <m:r>
                        <a:rPr lang="fr-FR" sz="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𝛥</m:t>
                          </m:r>
                          <m:sSub>
                            <m:sSubPr>
                              <m:ctrlPr>
                                <a:rPr lang="fr-FR" sz="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9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9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𝑡𝑢𝑟𝑛</m:t>
                                  </m:r>
                                  <m:r>
                                    <a:rPr lang="en-US" sz="9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9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𝑡𝑢𝑟𝑛</m:t>
                                  </m:r>
                                  <m:r>
                                    <a:rPr lang="en-US" sz="9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90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2" name="ZoneTexte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628" y="2723959"/>
                <a:ext cx="2065586" cy="3786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ZoneTexte 72"/>
              <p:cNvSpPr txBox="1"/>
              <p:nvPr/>
            </p:nvSpPr>
            <p:spPr>
              <a:xfrm>
                <a:off x="3142849" y="1980843"/>
                <a:ext cx="1312225" cy="460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9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9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sz="9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𝑐𝑜𝑛𝑣</m:t>
                          </m:r>
                        </m:sub>
                      </m:sSub>
                      <m:r>
                        <a:rPr lang="fr-FR" sz="9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9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𝐸𝑈</m:t>
                              </m:r>
                            </m:sub>
                          </m:sSub>
                          <m:r>
                            <a:rPr lang="en-GB" sz="9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9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sz="9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9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9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GB" sz="9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f>
                                <m:fPr>
                                  <m:ctrlPr>
                                    <a:rPr lang="fr-FR" sz="9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9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9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GB" sz="9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8 </m:t>
                          </m:r>
                          <m:sSub>
                            <m:sSubPr>
                              <m:ctrlPr>
                                <a:rPr lang="fr-FR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9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GB" sz="9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fr-FR" sz="900">
                  <a:solidFill>
                    <a:srgbClr val="00B0F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3" name="ZoneTexte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849" y="1980843"/>
                <a:ext cx="1312225" cy="4605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2355940" y="2379347"/>
                <a:ext cx="378757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</m:oMath>
                  </m:oMathPara>
                </a14:m>
                <a:endParaRPr lang="fr-FR" sz="1000"/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40" y="2379347"/>
                <a:ext cx="378757" cy="2308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Connecteur droit avec flèche 75"/>
          <p:cNvCxnSpPr/>
          <p:nvPr/>
        </p:nvCxnSpPr>
        <p:spPr>
          <a:xfrm flipH="1">
            <a:off x="1460502" y="2689272"/>
            <a:ext cx="35814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ZoneTexte 77"/>
          <p:cNvSpPr txBox="1"/>
          <p:nvPr/>
        </p:nvSpPr>
        <p:spPr>
          <a:xfrm>
            <a:off x="683262" y="2547881"/>
            <a:ext cx="1554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>
                <a:solidFill>
                  <a:srgbClr val="00B050"/>
                </a:solidFill>
              </a:rPr>
              <a:t>G10 insulation</a:t>
            </a:r>
            <a:endParaRPr lang="fr-FR" sz="900" i="1">
              <a:solidFill>
                <a:srgbClr val="00B050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 rot="5400000">
            <a:off x="6100554" y="2884870"/>
            <a:ext cx="1422399" cy="983020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/>
          <p:cNvCxnSpPr/>
          <p:nvPr/>
        </p:nvCxnSpPr>
        <p:spPr>
          <a:xfrm flipH="1" flipV="1">
            <a:off x="4487729" y="2448935"/>
            <a:ext cx="1865171" cy="656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3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space réservé du numéro de diapositive 4"/>
          <p:cNvSpPr txBox="1">
            <a:spLocks/>
          </p:cNvSpPr>
          <p:nvPr/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8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97883" y="65315"/>
            <a:ext cx="8217328" cy="781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>
              <a:defRPr/>
            </a:pPr>
            <a:r>
              <a:rPr lang="en-GB" altLang="fr-FR" sz="1800" i="1"/>
              <a:t>3</a:t>
            </a:r>
            <a:r>
              <a:rPr lang="en-GB" altLang="fr-FR" sz="1800" i="1" smtClean="0"/>
              <a:t>.2) </a:t>
            </a:r>
            <a:r>
              <a:rPr lang="en-US" sz="1800" i="1" smtClean="0">
                <a:cs typeface="Calibri" panose="020F0502020204030204" pitchFamily="34" charset="0"/>
              </a:rPr>
              <a:t>Analytical stream model</a:t>
            </a:r>
            <a:endParaRPr lang="fr-FR" sz="1800" i="1">
              <a:latin typeface="+mn-lt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defRPr/>
            </a:pPr>
            <a:endParaRPr lang="fr-FR" altLang="fr-FR" sz="1800" dirty="0">
              <a:latin typeface="+mn-lt"/>
            </a:endParaRPr>
          </a:p>
        </p:txBody>
      </p:sp>
      <p:pic>
        <p:nvPicPr>
          <p:cNvPr id="11" name="Imag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036" y="1021819"/>
            <a:ext cx="3106707" cy="21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-554265" y="560154"/>
            <a:ext cx="99185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Aft>
                <a:spcPts val="400"/>
              </a:spcAft>
              <a:buFont typeface="Arial" panose="020B0604020202020204" pitchFamily="34" charset="0"/>
              <a:tabLst>
                <a:tab pos="996950" algn="l"/>
              </a:tabLst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buSzPct val="90000"/>
              <a:buBlip>
                <a:blip r:embed="rId4"/>
              </a:buBlip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tabLst>
                <a:tab pos="996950" algn="l"/>
              </a:tabLs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en-US" altLang="fr-FR" sz="1200" b="1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STREAM: </a:t>
            </a:r>
            <a:r>
              <a:rPr lang="en-US" altLang="fr-FR" sz="1200" b="1" smtClean="0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Superconductor Thermohydraulical and Resistive Electrical Analytical Model</a:t>
            </a:r>
          </a:p>
          <a:p>
            <a:pPr algn="ctr" eaLnBrk="1" hangingPunct="1">
              <a:spcAft>
                <a:spcPct val="0"/>
              </a:spcAft>
            </a:pPr>
            <a:r>
              <a:rPr lang="en-US" altLang="fr-FR" sz="1200" b="1" smtClean="0">
                <a:solidFill>
                  <a:schemeClr val="tx1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(S. Nicollet, IRFM, Matlab):</a:t>
            </a:r>
            <a:endParaRPr lang="en-US" altLang="fr-FR" sz="1200" b="1">
              <a:solidFill>
                <a:schemeClr val="tx1"/>
              </a:solidFill>
              <a:latin typeface="+mn-lt"/>
              <a:ea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63075" y="3238401"/>
            <a:ext cx="54365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fr-FR" sz="1100" b="1" i="1" smtClean="0">
                <a:solidFill>
                  <a:srgbClr val="C00000"/>
                </a:solidFill>
                <a:latin typeface="+mn-lt"/>
              </a:rPr>
              <a:t>A. Shajii analytical quench </a:t>
            </a:r>
            <a:r>
              <a:rPr lang="en-US" altLang="fr-FR" sz="1100" b="1" i="1">
                <a:solidFill>
                  <a:srgbClr val="C00000"/>
                </a:solidFill>
                <a:latin typeface="+mn-lt"/>
              </a:rPr>
              <a:t>propagation </a:t>
            </a:r>
            <a:r>
              <a:rPr lang="en-US" altLang="fr-FR" sz="1100" b="1" i="1" smtClean="0">
                <a:solidFill>
                  <a:srgbClr val="C00000"/>
                </a:solidFill>
                <a:latin typeface="+mn-lt"/>
              </a:rPr>
              <a:t>model: Long coil - High pressure rise Regime</a:t>
            </a:r>
            <a:endParaRPr lang="en-US" altLang="fr-FR" sz="1100" b="1" i="1">
              <a:solidFill>
                <a:srgbClr val="C00000"/>
              </a:solidFill>
              <a:latin typeface="+mn-lt"/>
            </a:endParaRPr>
          </a:p>
          <a:p>
            <a:pPr algn="just"/>
            <a:endParaRPr lang="en-US" altLang="fr-FR" sz="1100" i="1">
              <a:solidFill>
                <a:srgbClr val="C00000"/>
              </a:solidFill>
              <a:latin typeface="+mn-lt"/>
            </a:endParaRPr>
          </a:p>
          <a:p>
            <a:pPr algn="just"/>
            <a:r>
              <a:rPr lang="en-US" altLang="fr-FR" sz="1200" i="1">
                <a:solidFill>
                  <a:srgbClr val="FF0000"/>
                </a:solidFill>
                <a:latin typeface="+mn-lt"/>
              </a:rPr>
              <a:t> </a:t>
            </a:r>
            <a:endParaRPr lang="en-US" altLang="fr-FR" sz="1200" i="1">
              <a:latin typeface="+mn-lt"/>
              <a:ea typeface="MS Mincho"/>
              <a:cs typeface="MS Mincho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91159" y="4492528"/>
            <a:ext cx="5586993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sz="900" i="1" smtClean="0">
                <a:solidFill>
                  <a:srgbClr val="0070C0"/>
                </a:solidFill>
                <a:latin typeface="+mn-lt"/>
              </a:rPr>
              <a:t>[4] A</a:t>
            </a:r>
            <a:r>
              <a:rPr lang="en-US" sz="900" i="1">
                <a:solidFill>
                  <a:srgbClr val="0070C0"/>
                </a:solidFill>
                <a:latin typeface="+mn-lt"/>
              </a:rPr>
              <a:t>. Shajii, J. P. Freidberg, and E. A. Chaniotakis, ‘Universal scaling laws for quench and thermal hydraulic quenchback in CICC coils’, IEEE Transactions on Applied Superconductivity, vol. 5, no. 2, pp. 477–482, Jun. </a:t>
            </a:r>
            <a:r>
              <a:rPr lang="en-US" sz="900" i="1" smtClean="0">
                <a:solidFill>
                  <a:srgbClr val="0070C0"/>
                </a:solidFill>
                <a:latin typeface="+mn-lt"/>
              </a:rPr>
              <a:t>1995</a:t>
            </a:r>
            <a:r>
              <a:rPr lang="en-US" altLang="fr-FR" sz="900" smtClean="0">
                <a:solidFill>
                  <a:srgbClr val="0070C0"/>
                </a:solidFill>
                <a:latin typeface="+mn-lt"/>
                <a:ea typeface="MS Mincho"/>
                <a:cs typeface="MS Mincho"/>
              </a:rPr>
              <a:t>	</a:t>
            </a:r>
          </a:p>
          <a:p>
            <a:pPr algn="just">
              <a:defRPr/>
            </a:pPr>
            <a:endParaRPr lang="en-US" altLang="fr-FR" sz="1200" i="1" dirty="0" smtClean="0">
              <a:latin typeface="+mn-lt"/>
              <a:ea typeface="MS Mincho"/>
              <a:cs typeface="MS Mincho"/>
            </a:endParaRPr>
          </a:p>
          <a:p>
            <a:pPr algn="just">
              <a:defRPr/>
            </a:pPr>
            <a:endParaRPr lang="en-US" altLang="fr-FR" sz="1200" dirty="0" smtClean="0">
              <a:latin typeface="+mn-lt"/>
              <a:ea typeface="MS Mincho"/>
              <a:cs typeface="MS Mincho"/>
            </a:endParaRPr>
          </a:p>
        </p:txBody>
      </p:sp>
      <p:sp>
        <p:nvSpPr>
          <p:cNvPr id="20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2038" y="3365533"/>
            <a:ext cx="1808463" cy="1462867"/>
          </a:xfrm>
          <a:prstGeom prst="rect">
            <a:avLst/>
          </a:prstGeom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91159" y="926001"/>
            <a:ext cx="498384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fr-FR" sz="1100" b="1" i="1">
                <a:solidFill>
                  <a:srgbClr val="C00000"/>
                </a:solidFill>
                <a:latin typeface="+mn-lt"/>
              </a:rPr>
              <a:t>T</a:t>
            </a:r>
            <a:r>
              <a:rPr lang="en-US" altLang="fr-FR" sz="1100" b="1" i="1" smtClean="0">
                <a:solidFill>
                  <a:srgbClr val="C00000"/>
                </a:solidFill>
                <a:latin typeface="+mn-lt"/>
              </a:rPr>
              <a:t>hermohydraulical governing equations:</a:t>
            </a:r>
            <a:endParaRPr lang="en-US" altLang="fr-FR" sz="1100" b="1" i="1">
              <a:solidFill>
                <a:srgbClr val="C00000"/>
              </a:solidFill>
              <a:latin typeface="+mn-lt"/>
            </a:endParaRPr>
          </a:p>
          <a:p>
            <a:pPr algn="just"/>
            <a:endParaRPr lang="en-US" altLang="fr-FR" sz="1100" i="1">
              <a:solidFill>
                <a:srgbClr val="C00000"/>
              </a:solidFill>
              <a:latin typeface="+mn-lt"/>
            </a:endParaRPr>
          </a:p>
          <a:p>
            <a:pPr algn="just"/>
            <a:r>
              <a:rPr lang="en-US" altLang="fr-FR" sz="1200" i="1">
                <a:solidFill>
                  <a:srgbClr val="FF0000"/>
                </a:solidFill>
                <a:latin typeface="+mn-lt"/>
              </a:rPr>
              <a:t> </a:t>
            </a:r>
            <a:endParaRPr lang="en-US" altLang="fr-FR" sz="1200" i="1">
              <a:latin typeface="+mn-lt"/>
              <a:ea typeface="MS Mincho"/>
              <a:cs typeface="MS Minch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5092" y="4007756"/>
                <a:ext cx="1122743" cy="454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000" i="1">
                              <a:latin typeface="Cambria Math" panose="02040503050406030204" pitchFamily="18" charset="0"/>
                              <a:ea typeface="MS Mincho"/>
                            </a:rPr>
                          </m:ctrlPr>
                        </m:sSupPr>
                        <m:e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𝐿</m:t>
                          </m:r>
                        </m:e>
                        <m:sup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1000" i="1">
                          <a:latin typeface="Cambria Math" panose="02040503050406030204" pitchFamily="18" charset="0"/>
                          <a:ea typeface="MS Mincho"/>
                          <a:cs typeface="Arial" panose="020B0604020202020204" pitchFamily="34" charset="0"/>
                        </a:rPr>
                        <m:t>&gt;</m:t>
                      </m:r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24 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sz="1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" y="4007756"/>
                <a:ext cx="1122743" cy="4542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5092" y="3507751"/>
                <a:ext cx="1572225" cy="460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  <a:ea typeface="MS Mincho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000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𝑝</m:t>
                          </m:r>
                        </m:num>
                        <m:den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000" i="1">
                          <a:latin typeface="Cambria Math" panose="02040503050406030204" pitchFamily="18" charset="0"/>
                          <a:ea typeface="MS Mincho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  <m:r>
                            <a:rPr lang="en-US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1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𝑞</m:t>
                              </m:r>
                              <m:r>
                                <a:rPr lang="en-US" sz="1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US" sz="1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𝑖𝑛𝑖</m:t>
                              </m:r>
                            </m:sub>
                          </m:sSub>
                        </m:num>
                        <m:den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0 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1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&gt;1 </m:t>
                      </m:r>
                    </m:oMath>
                  </m:oMathPara>
                </a14:m>
                <a:endParaRPr lang="fr-FR" sz="1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" y="3507751"/>
                <a:ext cx="1572225" cy="4600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27317" y="3423750"/>
                <a:ext cx="2983702" cy="5840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Mincho"/>
                            </a:rPr>
                          </m:ctrlPr>
                        </m:sSubPr>
                        <m:e>
                          <m:r>
                            <a:rPr lang="en-US" sz="1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n-US" sz="1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𝑞</m:t>
                          </m:r>
                        </m:sub>
                      </m:sSub>
                      <m:d>
                        <m:dPr>
                          <m:ctrlPr>
                            <a:rPr lang="en-US" sz="1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sz="1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S Mincho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1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sz="1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1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sz="1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𝑑𝑡</m:t>
                          </m:r>
                        </m:den>
                      </m:f>
                      <m:r>
                        <a:rPr lang="fr-FR" sz="1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S Mincho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000" i="1">
                          <a:latin typeface="Cambria Math" panose="02040503050406030204" pitchFamily="18" charset="0"/>
                          <a:ea typeface="MS Mincho"/>
                          <a:cs typeface="Arial" panose="020B0604020202020204" pitchFamily="34" charset="0"/>
                        </a:rPr>
                        <m:t>0.766</m:t>
                      </m:r>
                      <m:sSup>
                        <m:sSupPr>
                          <m:ctrlPr>
                            <a:rPr lang="fr-FR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fr-FR" sz="1000" i="1">
                              <a:latin typeface="Cambria Math" panose="02040503050406030204" pitchFamily="18" charset="0"/>
                              <a:ea typeface="MS Mincho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fPr>
                                <m:num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r-FR" sz="10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𝑞</m:t>
                                      </m:r>
                                      <m:r>
                                        <a:rPr lang="en-US" sz="1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1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𝑖𝑛𝑖</m:t>
                                      </m:r>
                                    </m:sub>
                                  </m:s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0 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MS Mincho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  <a:ea typeface="MS Mincho"/>
                                          <a:cs typeface="Arial" panose="020B0604020202020204" pitchFamily="34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fPr>
                            <m:num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  <a:ea typeface="MS Mincho"/>
                            </a:rPr>
                          </m:ctrlPr>
                        </m:fPr>
                        <m:num>
                          <m:r>
                            <a:rPr lang="en-US" sz="1000" i="1">
                              <a:latin typeface="Cambria Math" panose="02040503050406030204" pitchFamily="18" charset="0"/>
                              <a:ea typeface="MS Mincho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MS Mincho"/>
                                </a:rPr>
                              </m:ctrlPr>
                            </m:sSup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  <a:ea typeface="MS Mincho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MS Mincho"/>
                                    </a:rPr>
                                  </m:ctrlPr>
                                </m:fPr>
                                <m:num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  <a:ea typeface="MS Mincho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fr-FR" sz="1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317" y="3423750"/>
                <a:ext cx="2983702" cy="5840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68165" y="1419300"/>
                <a:ext cx="2485360" cy="391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𝑑𝑊</m:t>
                          </m:r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100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1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𝑐𝑜𝑙𝑑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1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1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h𝑜𝑡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fr-FR" sz="10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65" y="1419300"/>
                <a:ext cx="2485360" cy="3910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0" y="2034930"/>
                <a:ext cx="4572000" cy="5820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𝑐𝑜𝑛𝑑</m:t>
                                  </m:r>
                                </m:sub>
                              </m:sSub>
                              <m:r>
                                <a:rPr lang="fr-FR" sz="10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1000" i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𝐶𝑢</m:t>
                                  </m:r>
                                </m:sub>
                              </m:sSub>
                              <m:r>
                                <a:rPr lang="fr-FR" sz="10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00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fr-FR" sz="1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𝐶𝑢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"/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𝑐𝑜𝑛𝑣</m:t>
                              </m:r>
                            </m:sub>
                          </m:sSub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fr-FR" sz="1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𝑐𝑜𝑛𝑑</m:t>
                              </m:r>
                            </m:sub>
                          </m:sSub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𝑐𝑜𝑛𝑑</m:t>
                                      </m:r>
                                    </m:sub>
                                  </m:sSub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)−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𝐻𝑒</m:t>
                                      </m:r>
                                    </m:sub>
                                  </m:sSub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𝐶𝑢</m:t>
                                      </m:r>
                                    </m:sub>
                                  </m:sSub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𝐶𝑢</m:t>
                                      </m:r>
                                    </m:sub>
                                  </m:sSub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𝐶𝑢</m:t>
                                      </m:r>
                                    </m:sub>
                                  </m:sSub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)+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𝑁𝑏𝑇𝑖</m:t>
                                      </m:r>
                                    </m:sub>
                                  </m:sSub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𝑁𝑏𝑇𝑖</m:t>
                                      </m:r>
                                    </m:sub>
                                  </m:sSub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𝑁𝑏𝑇𝑖</m:t>
                                      </m:r>
                                    </m:sub>
                                  </m:sSub>
                                  <m:r>
                                    <a:rPr lang="fr-FR" sz="1000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fr-FR" sz="100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34930"/>
                <a:ext cx="4572000" cy="5820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569275" y="3980846"/>
                <a:ext cx="4572000" cy="43435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000" i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fr-FR" sz="10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=[</m:t>
                          </m:r>
                          <m:sSub>
                            <m:sSub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</m:sub>
                          </m:s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:300]</m:t>
                          </m:r>
                        </m:lim>
                      </m:limLow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𝑐𝑢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𝑐𝑜𝑛𝑑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𝑐𝑜𝑛𝑑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𝑐𝑜𝑛𝑑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fr-FR" sz="10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𝑗𝑎𝑐𝑘𝑒𝑡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𝑗𝑎𝑐𝑘𝑒𝑡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𝑗𝑎𝑐𝑘𝑒𝑡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  <m:r>
                        <a:rPr lang="fr-FR" sz="10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sz="10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00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275" y="3980846"/>
                <a:ext cx="4572000" cy="4343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1"/>
          <p:cNvSpPr txBox="1">
            <a:spLocks noChangeArrowheads="1"/>
          </p:cNvSpPr>
          <p:nvPr/>
        </p:nvSpPr>
        <p:spPr bwMode="auto">
          <a:xfrm>
            <a:off x="6655258" y="3038600"/>
            <a:ext cx="40949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900" i="1" smtClean="0">
                <a:latin typeface="+mn-lt"/>
              </a:rPr>
              <a:t>STREAM model scheme</a:t>
            </a:r>
            <a:endParaRPr lang="fr-FR" altLang="fr-FR" sz="900" i="1">
              <a:latin typeface="+mn-lt"/>
            </a:endParaRPr>
          </a:p>
        </p:txBody>
      </p:sp>
      <p:sp>
        <p:nvSpPr>
          <p:cNvPr id="30" name="Ellipse 29"/>
          <p:cNvSpPr/>
          <p:nvPr/>
        </p:nvSpPr>
        <p:spPr>
          <a:xfrm rot="5400000">
            <a:off x="5606894" y="929961"/>
            <a:ext cx="668616" cy="852333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 rot="5400000">
            <a:off x="5597955" y="1574966"/>
            <a:ext cx="757974" cy="923815"/>
          </a:xfrm>
          <a:prstGeom prst="ellipse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 rot="5400000">
            <a:off x="6525670" y="4093468"/>
            <a:ext cx="922037" cy="21066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 rot="5400000">
            <a:off x="7072054" y="3712002"/>
            <a:ext cx="883837" cy="937339"/>
          </a:xfrm>
          <a:prstGeom prst="ellipse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93781" y="1173079"/>
            <a:ext cx="5355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mtClean="0"/>
              <a:t>0-D adiabatic cold volume submitted to </a:t>
            </a:r>
            <a:r>
              <a:rPr lang="en-US" sz="1000" b="1"/>
              <a:t>isentropic </a:t>
            </a:r>
            <a:r>
              <a:rPr lang="en-US" sz="1000" b="1" smtClean="0"/>
              <a:t>compression</a:t>
            </a:r>
            <a:r>
              <a:rPr lang="en-US" sz="1000" smtClean="0"/>
              <a:t>:</a:t>
            </a:r>
            <a:endParaRPr lang="fr-FR" sz="1000"/>
          </a:p>
        </p:txBody>
      </p:sp>
      <p:sp>
        <p:nvSpPr>
          <p:cNvPr id="32" name="Rectangle 31"/>
          <p:cNvSpPr/>
          <p:nvPr/>
        </p:nvSpPr>
        <p:spPr>
          <a:xfrm>
            <a:off x="291159" y="1810304"/>
            <a:ext cx="40847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smtClean="0">
                <a:ea typeface="Cambria Math" panose="02040503050406030204" pitchFamily="18" charset="0"/>
                <a:cs typeface="Arial" panose="020B0604020202020204" pitchFamily="34" charset="0"/>
              </a:rPr>
              <a:t>0-D </a:t>
            </a:r>
            <a:r>
              <a:rPr lang="en-US" sz="1000" b="1" smtClean="0">
                <a:ea typeface="Cambria Math" panose="02040503050406030204" pitchFamily="18" charset="0"/>
                <a:cs typeface="Arial" panose="020B0604020202020204" pitchFamily="34" charset="0"/>
              </a:rPr>
              <a:t>energy </a:t>
            </a:r>
            <a:r>
              <a:rPr lang="en-US" sz="1000" b="1">
                <a:ea typeface="Cambria Math" panose="02040503050406030204" pitchFamily="18" charset="0"/>
                <a:cs typeface="Arial" panose="020B0604020202020204" pitchFamily="34" charset="0"/>
              </a:rPr>
              <a:t>conservation relations </a:t>
            </a:r>
            <a:r>
              <a:rPr lang="en-US" sz="1000" smtClean="0">
                <a:ea typeface="Cambria Math" panose="02040503050406030204" pitchFamily="18" charset="0"/>
                <a:cs typeface="Arial" panose="020B0604020202020204" pitchFamily="34" charset="0"/>
              </a:rPr>
              <a:t>applied to conductor, helium and jacket: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63075" y="2638490"/>
            <a:ext cx="4742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b="1" smtClean="0"/>
              <a:t>Second law of thermodynamics</a:t>
            </a:r>
            <a:r>
              <a:rPr lang="en-GB" sz="1000" smtClean="0"/>
              <a:t>, </a:t>
            </a:r>
            <a:r>
              <a:rPr lang="en-GB" sz="1000" b="1" smtClean="0"/>
              <a:t>energy</a:t>
            </a:r>
            <a:r>
              <a:rPr lang="en-GB" sz="1000" smtClean="0"/>
              <a:t> and </a:t>
            </a:r>
            <a:r>
              <a:rPr lang="en-GB" sz="1000" b="1" smtClean="0"/>
              <a:t>mass</a:t>
            </a:r>
            <a:r>
              <a:rPr lang="en-GB" sz="1000" smtClean="0"/>
              <a:t> </a:t>
            </a:r>
            <a:r>
              <a:rPr lang="en-GB" sz="1000" b="1" smtClean="0"/>
              <a:t>conservative relations </a:t>
            </a:r>
            <a:r>
              <a:rPr lang="en-GB" sz="1000" smtClean="0"/>
              <a:t>describe the </a:t>
            </a:r>
            <a:r>
              <a:rPr lang="en-GB" sz="1000" b="1" smtClean="0"/>
              <a:t>1-D</a:t>
            </a:r>
            <a:r>
              <a:rPr lang="en-GB" sz="1000" smtClean="0"/>
              <a:t> </a:t>
            </a:r>
            <a:r>
              <a:rPr lang="en-GB" sz="1000" b="1" smtClean="0"/>
              <a:t>expulsed helium flow</a:t>
            </a:r>
            <a:r>
              <a:rPr lang="en-GB" sz="1000" smtClean="0"/>
              <a:t> from the coil when reaching a </a:t>
            </a:r>
            <a:r>
              <a:rPr lang="en-GB" sz="1000" b="1" smtClean="0"/>
              <a:t>pressure </a:t>
            </a:r>
            <a:r>
              <a:rPr lang="en-GB" sz="1000" b="1"/>
              <a:t>drop </a:t>
            </a:r>
            <a:r>
              <a:rPr lang="en-GB" sz="1000" b="1" smtClean="0"/>
              <a:t>threshold.</a:t>
            </a:r>
            <a:endParaRPr lang="en-US" sz="1000" b="1" i="1" smtClean="0"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8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/>
      <p:bldP spid="5" grpId="0"/>
      <p:bldP spid="6" grpId="0"/>
      <p:bldP spid="26" grpId="0"/>
      <p:bldP spid="30" grpId="0" animBg="1"/>
      <p:bldP spid="43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9</a:t>
            </a:fld>
            <a:endParaRPr lang="fr-FR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8" name="Titre 3"/>
          <p:cNvSpPr txBox="1">
            <a:spLocks/>
          </p:cNvSpPr>
          <p:nvPr/>
        </p:nvSpPr>
        <p:spPr>
          <a:xfrm>
            <a:off x="779643" y="130740"/>
            <a:ext cx="8364357" cy="303278"/>
          </a:xfrm>
          <a:prstGeom prst="rect">
            <a:avLst/>
          </a:prstGeom>
        </p:spPr>
        <p:txBody>
          <a:bodyPr wrap="square" lIns="95792" tIns="37714" rIns="95792" bIns="37714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800" i="1" smtClean="0">
                <a:solidFill>
                  <a:schemeClr val="bg1"/>
                </a:solidFill>
                <a:latin typeface="+mn-lt"/>
              </a:rPr>
              <a:t>4.1) TFC02 ACCEPTANCE TEST: QUENCH PROPAGATION</a:t>
            </a:r>
            <a:endParaRPr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Espace réservé du numéro de diapositive 6"/>
          <p:cNvSpPr txBox="1">
            <a:spLocks/>
          </p:cNvSpPr>
          <p:nvPr/>
        </p:nvSpPr>
        <p:spPr bwMode="auto">
          <a:xfrm>
            <a:off x="4823373" y="4884520"/>
            <a:ext cx="4089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0363" indent="-360363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009650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1133475" indent="-1143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fr-FR" altLang="fr-FR" sz="1000">
                <a:solidFill>
                  <a:srgbClr val="666666"/>
                </a:solidFill>
                <a:latin typeface="+mn-lt"/>
              </a:rPr>
              <a:t>PhD Q. Gorit: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CHATS 2021 </a:t>
            </a:r>
            <a:r>
              <a:rPr lang="fr-FR" altLang="fr-FR" sz="1000">
                <a:solidFill>
                  <a:srgbClr val="666666"/>
                </a:solidFill>
                <a:latin typeface="+mn-lt"/>
              </a:rPr>
              <a:t>Presentation, </a:t>
            </a:r>
            <a:r>
              <a:rPr lang="fr-FR" altLang="fr-FR" sz="1000" smtClean="0">
                <a:solidFill>
                  <a:srgbClr val="666666"/>
                </a:solidFill>
                <a:latin typeface="+mn-lt"/>
              </a:rPr>
              <a:t>20/09/2021</a:t>
            </a:r>
            <a:endParaRPr lang="fr-FR" altLang="fr-FR" sz="1000">
              <a:solidFill>
                <a:srgbClr val="666666"/>
              </a:solidFill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384" y="701258"/>
            <a:ext cx="2508899" cy="18662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384" y="2874122"/>
            <a:ext cx="2508899" cy="1840268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072" y="630466"/>
            <a:ext cx="2853193" cy="1985002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1014349" y="2576913"/>
            <a:ext cx="3406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TFC02 acceptance quench test, double-pancake resistance (Exp)</a:t>
            </a:r>
            <a:endParaRPr lang="fr-FR" sz="900" i="1"/>
          </a:p>
        </p:txBody>
      </p:sp>
      <p:sp>
        <p:nvSpPr>
          <p:cNvPr id="35" name="ZoneTexte 34"/>
          <p:cNvSpPr txBox="1"/>
          <p:nvPr/>
        </p:nvSpPr>
        <p:spPr>
          <a:xfrm>
            <a:off x="5039499" y="2547922"/>
            <a:ext cx="3873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TFC02 acceptance quench test, normal length propagation (SM , STREAM, Exp) </a:t>
            </a:r>
            <a:endParaRPr lang="fr-FR" sz="900" i="1"/>
          </a:p>
        </p:txBody>
      </p:sp>
      <p:sp>
        <p:nvSpPr>
          <p:cNvPr id="36" name="ZoneTexte 35"/>
          <p:cNvSpPr txBox="1"/>
          <p:nvPr/>
        </p:nvSpPr>
        <p:spPr>
          <a:xfrm>
            <a:off x="4724400" y="4709730"/>
            <a:ext cx="441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smtClean="0"/>
              <a:t>TFC02 acceptance quench test, Magnetic field and current sharing temperature profiles </a:t>
            </a:r>
            <a:endParaRPr lang="fr-FR" sz="900" i="1"/>
          </a:p>
        </p:txBody>
      </p:sp>
      <p:cxnSp>
        <p:nvCxnSpPr>
          <p:cNvPr id="9" name="Connecteur droit 8"/>
          <p:cNvCxnSpPr/>
          <p:nvPr/>
        </p:nvCxnSpPr>
        <p:spPr>
          <a:xfrm>
            <a:off x="6297010" y="3893820"/>
            <a:ext cx="0" cy="43434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6617970" y="4114800"/>
            <a:ext cx="0" cy="21336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H="1">
            <a:off x="6027420" y="2103120"/>
            <a:ext cx="472440" cy="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H="1">
            <a:off x="6017895" y="1874520"/>
            <a:ext cx="624840" cy="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158901" y="2852194"/>
            <a:ext cx="532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fr-FR" sz="1050" smtClean="0">
                <a:solidFill>
                  <a:srgbClr val="C00000"/>
                </a:solidFill>
              </a:rPr>
              <a:t>Quench initiation at inlet of side double-pancake </a:t>
            </a:r>
            <a:r>
              <a:rPr lang="fr-FR" sz="1050" smtClean="0"/>
              <a:t>6 caused by the  </a:t>
            </a:r>
            <a:r>
              <a:rPr lang="fr-FR" sz="1050" b="1" smtClean="0"/>
              <a:t>thermal loss from thick casing to Winding Pack</a:t>
            </a:r>
            <a:endParaRPr lang="fr-FR" sz="105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/>
              <p:cNvSpPr txBox="1"/>
              <p:nvPr/>
            </p:nvSpPr>
            <p:spPr>
              <a:xfrm>
                <a:off x="168382" y="3798756"/>
                <a:ext cx="5520904" cy="428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just">
                  <a:buFont typeface="Wingdings" panose="05000000000000000000" pitchFamily="2" charset="2"/>
                  <a:buChar char="Ø"/>
                </a:pPr>
                <a:r>
                  <a:rPr lang="fr-FR" sz="1050" smtClean="0">
                    <a:solidFill>
                      <a:srgbClr val="C00000"/>
                    </a:solidFill>
                  </a:rPr>
                  <a:t>Quench propagation</a:t>
                </a:r>
                <a:r>
                  <a:rPr lang="fr-FR" sz="1050" smtClean="0"/>
                  <a:t> mitigated by </a:t>
                </a:r>
                <a:r>
                  <a:rPr lang="en-US" sz="1050"/>
                  <a:t>V-shape</a:t>
                </a:r>
                <a:r>
                  <a:rPr lang="fr-FR" sz="1050" smtClean="0"/>
                  <a:t> </a:t>
                </a:r>
                <a:r>
                  <a:rPr lang="en-US" sz="1050" b="1" smtClean="0"/>
                  <a:t>magnetic </a:t>
                </a:r>
                <a:r>
                  <a:rPr lang="en-US" sz="1050" b="1"/>
                  <a:t>field </a:t>
                </a:r>
                <a:r>
                  <a:rPr lang="en-US" sz="1050" b="1" smtClean="0"/>
                  <a:t>distribution:</a:t>
                </a:r>
                <a:r>
                  <a:rPr lang="fr-FR" sz="1050" smtClean="0">
                    <a:ea typeface="Cambria Math" panose="02040503050406030204" pitchFamily="18" charset="0"/>
                  </a:rPr>
                  <a:t> </a:t>
                </a:r>
                <a:endParaRPr lang="fr-FR" sz="1050" i="1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6,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  <m:r>
                      <a:rPr lang="fr-FR" sz="10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05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16.2</m:t>
                    </m:r>
                    <m:r>
                      <a:rPr lang="fr-FR" sz="10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0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fr-FR" sz="10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fr-FR" sz="10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fr-FR" sz="105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10,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  <m:r>
                      <a:rPr lang="fr-FR" sz="10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0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fr-FR" sz="105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fr-FR" sz="10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sz="105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fr-FR" sz="10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0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fr-FR" sz="10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fr-FR" sz="10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05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12,</m:t>
                        </m:r>
                        <m:r>
                          <a:rPr lang="fr-FR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</m:oMath>
                </a14:m>
                <a:endParaRPr lang="fr-FR" sz="1100"/>
              </a:p>
            </p:txBody>
          </p:sp>
        </mc:Choice>
        <mc:Fallback xmlns="">
          <p:sp>
            <p:nvSpPr>
              <p:cNvPr id="50" name="ZoneText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82" y="3798756"/>
                <a:ext cx="5520904" cy="428002"/>
              </a:xfrm>
              <a:prstGeom prst="rect">
                <a:avLst/>
              </a:prstGeom>
              <a:blipFill>
                <a:blip r:embed="rId8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168382" y="4265826"/>
                <a:ext cx="5317865" cy="443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just">
                  <a:buFont typeface="Wingdings" panose="05000000000000000000" pitchFamily="2" charset="2"/>
                  <a:buChar char="Ø"/>
                </a:pPr>
                <a:r>
                  <a:rPr lang="fr-FR" sz="1050" smtClean="0">
                    <a:solidFill>
                      <a:srgbClr val="C00000"/>
                    </a:solidFill>
                  </a:rPr>
                  <a:t>Re-acceleration </a:t>
                </a:r>
                <a:r>
                  <a:rPr lang="fr-FR" sz="1050">
                    <a:solidFill>
                      <a:srgbClr val="C00000"/>
                    </a:solidFill>
                  </a:rPr>
                  <a:t>phenomenon</a:t>
                </a:r>
                <a:r>
                  <a:rPr lang="fr-FR" sz="1050"/>
                  <a:t>: Second quench </a:t>
                </a:r>
                <a:r>
                  <a:rPr lang="fr-FR" sz="1050" smtClean="0"/>
                  <a:t>initiation in </a:t>
                </a:r>
                <a:r>
                  <a:rPr lang="fr-FR" sz="1050"/>
                  <a:t>inner and central </a:t>
                </a:r>
                <a:r>
                  <a:rPr lang="fr-FR" sz="1050" smtClean="0"/>
                  <a:t>double-pancakes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050" i="1">
                        <a:latin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1050"/>
                  <a:t>50 m/s</a:t>
                </a:r>
                <a:r>
                  <a:rPr lang="fr-FR" sz="1050" smtClean="0"/>
                  <a:t>) by a quench propagating through </a:t>
                </a:r>
                <a:r>
                  <a:rPr lang="fr-FR" sz="1050" b="1" smtClean="0"/>
                  <a:t>electrical inter-pancake joints</a:t>
                </a:r>
                <a:endParaRPr lang="fr-FR" sz="400" b="1"/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82" y="4265826"/>
                <a:ext cx="5317865" cy="443904"/>
              </a:xfrm>
              <a:prstGeom prst="rect">
                <a:avLst/>
              </a:prstGeom>
              <a:blipFill>
                <a:blip r:embed="rId9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/>
              <p:cNvSpPr txBox="1"/>
              <p:nvPr/>
            </p:nvSpPr>
            <p:spPr>
              <a:xfrm>
                <a:off x="3087740" y="1073713"/>
                <a:ext cx="3255818" cy="274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fr-FR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11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1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fr-FR" sz="1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12,</m:t>
                          </m:r>
                          <m:r>
                            <a:rPr lang="fr-FR" sz="1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sz="11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1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22.5 </m:t>
                      </m:r>
                      <m:r>
                        <m:rPr>
                          <m:sty m:val="p"/>
                        </m:rPr>
                        <a:rPr lang="fr-FR" sz="11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sz="11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sz="11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fr-FR" sz="11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7" name="ZoneText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740" y="1073713"/>
                <a:ext cx="3255818" cy="274627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/>
              <p:cNvSpPr txBox="1"/>
              <p:nvPr/>
            </p:nvSpPr>
            <p:spPr>
              <a:xfrm>
                <a:off x="3871265" y="1348340"/>
                <a:ext cx="3255818" cy="274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12,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𝐸𝑥𝑝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sub>
                    </m:sSub>
                    <m:r>
                      <a:rPr lang="fr-FR" sz="11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=25.6</m:t>
                    </m:r>
                  </m:oMath>
                </a14:m>
                <a:r>
                  <a:rPr lang="fr-FR" sz="1100" smtClean="0">
                    <a:solidFill>
                      <a:srgbClr val="C00000"/>
                    </a:solidFill>
                  </a:rPr>
                  <a:t> m/s</a:t>
                </a:r>
                <a:endParaRPr lang="fr-FR" sz="11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265" y="1348340"/>
                <a:ext cx="3255818" cy="274627"/>
              </a:xfrm>
              <a:prstGeom prst="rect">
                <a:avLst/>
              </a:prstGeom>
              <a:blipFill>
                <a:blip r:embed="rId1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/>
              <p:cNvSpPr txBox="1"/>
              <p:nvPr/>
            </p:nvSpPr>
            <p:spPr>
              <a:xfrm>
                <a:off x="3878732" y="1906050"/>
                <a:ext cx="1834209" cy="274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𝐴𝑣𝑒𝑟𝑎𝑔𝑒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sub>
                    </m:sSub>
                    <m:r>
                      <a:rPr lang="fr-FR" sz="11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=17.4</m:t>
                    </m:r>
                  </m:oMath>
                </a14:m>
                <a:r>
                  <a:rPr lang="fr-FR" sz="1100" smtClean="0">
                    <a:solidFill>
                      <a:srgbClr val="C00000"/>
                    </a:solidFill>
                  </a:rPr>
                  <a:t> m/s</a:t>
                </a:r>
                <a:endParaRPr lang="fr-FR" sz="11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1" name="ZoneTexte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732" y="1906050"/>
                <a:ext cx="1834209" cy="274627"/>
              </a:xfrm>
              <a:prstGeom prst="rect">
                <a:avLst/>
              </a:prstGeom>
              <a:blipFill>
                <a:blip r:embed="rId1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/>
              <p:cNvSpPr txBox="1"/>
              <p:nvPr/>
            </p:nvSpPr>
            <p:spPr>
              <a:xfrm>
                <a:off x="3878732" y="2162327"/>
                <a:ext cx="1691335" cy="274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𝑆𝑇𝑅𝐸𝐴𝑀</m:t>
                        </m:r>
                        <m:r>
                          <a:rPr lang="fr-FR" sz="11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sub>
                    </m:sSub>
                    <m:r>
                      <a:rPr lang="fr-FR" sz="11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=16.1</m:t>
                    </m:r>
                  </m:oMath>
                </a14:m>
                <a:r>
                  <a:rPr lang="fr-FR" sz="1100" smtClean="0">
                    <a:solidFill>
                      <a:srgbClr val="C00000"/>
                    </a:solidFill>
                  </a:rPr>
                  <a:t> m/s</a:t>
                </a:r>
                <a:endParaRPr lang="fr-FR" sz="11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2" name="ZoneTexte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732" y="2162327"/>
                <a:ext cx="1691335" cy="274627"/>
              </a:xfrm>
              <a:prstGeom prst="rect">
                <a:avLst/>
              </a:prstGeom>
              <a:blipFill>
                <a:blip r:embed="rId1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ZoneTexte 64"/>
          <p:cNvSpPr txBox="1"/>
          <p:nvPr/>
        </p:nvSpPr>
        <p:spPr>
          <a:xfrm>
            <a:off x="158902" y="3335128"/>
            <a:ext cx="532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fr-FR" sz="1050" smtClean="0">
                <a:solidFill>
                  <a:srgbClr val="C00000"/>
                </a:solidFill>
              </a:rPr>
              <a:t>Helium reverse flow effect: </a:t>
            </a:r>
            <a:r>
              <a:rPr lang="fr-FR" sz="1050" b="1" smtClean="0"/>
              <a:t>warm helium injection </a:t>
            </a:r>
            <a:r>
              <a:rPr lang="fr-FR" sz="1050" smtClean="0"/>
              <a:t>(expulsed </a:t>
            </a:r>
            <a:r>
              <a:rPr lang="en-US" sz="1050" smtClean="0"/>
              <a:t>mass flow from </a:t>
            </a:r>
            <a:r>
              <a:rPr lang="en-US" sz="1050"/>
              <a:t>side </a:t>
            </a:r>
            <a:r>
              <a:rPr lang="en-US" sz="1050" smtClean="0"/>
              <a:t>pancake) </a:t>
            </a:r>
            <a:r>
              <a:rPr lang="en-US" sz="1050" smtClean="0">
                <a:sym typeface="Wingdings" panose="05000000000000000000" pitchFamily="2" charset="2"/>
              </a:rPr>
              <a:t> </a:t>
            </a:r>
            <a:r>
              <a:rPr lang="fr-FR" sz="1050" b="1" smtClean="0"/>
              <a:t>simultaneous quench initiation </a:t>
            </a:r>
            <a:r>
              <a:rPr lang="fr-FR" sz="1050" smtClean="0"/>
              <a:t>in inner and central double-pancakes</a:t>
            </a:r>
          </a:p>
        </p:txBody>
      </p:sp>
      <p:sp>
        <p:nvSpPr>
          <p:cNvPr id="68" name="Ellipse 67"/>
          <p:cNvSpPr/>
          <p:nvPr/>
        </p:nvSpPr>
        <p:spPr>
          <a:xfrm>
            <a:off x="2364828" y="1208689"/>
            <a:ext cx="712402" cy="697361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/>
          <p:cNvSpPr/>
          <p:nvPr/>
        </p:nvSpPr>
        <p:spPr>
          <a:xfrm>
            <a:off x="1439918" y="2133602"/>
            <a:ext cx="218417" cy="197834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/>
          <p:cNvSpPr/>
          <p:nvPr/>
        </p:nvSpPr>
        <p:spPr>
          <a:xfrm>
            <a:off x="1886602" y="2159878"/>
            <a:ext cx="218417" cy="197834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ZoneTexte 71"/>
          <p:cNvSpPr txBox="1"/>
          <p:nvPr/>
        </p:nvSpPr>
        <p:spPr>
          <a:xfrm>
            <a:off x="5978046" y="1675218"/>
            <a:ext cx="4292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/>
              <a:t>39 m</a:t>
            </a:r>
            <a:endParaRPr lang="fr-FR" sz="900"/>
          </a:p>
        </p:txBody>
      </p:sp>
      <p:sp>
        <p:nvSpPr>
          <p:cNvPr id="73" name="ZoneTexte 72"/>
          <p:cNvSpPr txBox="1"/>
          <p:nvPr/>
        </p:nvSpPr>
        <p:spPr>
          <a:xfrm>
            <a:off x="5978046" y="1901588"/>
            <a:ext cx="4292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/>
              <a:t>19 m</a:t>
            </a:r>
            <a:endParaRPr lang="fr-FR" sz="900"/>
          </a:p>
        </p:txBody>
      </p:sp>
      <p:sp>
        <p:nvSpPr>
          <p:cNvPr id="74" name="ZoneTexte 73"/>
          <p:cNvSpPr txBox="1"/>
          <p:nvPr/>
        </p:nvSpPr>
        <p:spPr>
          <a:xfrm>
            <a:off x="6559549" y="4155070"/>
            <a:ext cx="1043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/>
              <a:t>39 m</a:t>
            </a:r>
            <a:endParaRPr lang="fr-FR" sz="900"/>
          </a:p>
        </p:txBody>
      </p:sp>
      <p:sp>
        <p:nvSpPr>
          <p:cNvPr id="75" name="ZoneTexte 74"/>
          <p:cNvSpPr txBox="1"/>
          <p:nvPr/>
        </p:nvSpPr>
        <p:spPr>
          <a:xfrm>
            <a:off x="5936006" y="4155070"/>
            <a:ext cx="471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/>
              <a:t>19 m</a:t>
            </a:r>
            <a:endParaRPr lang="fr-FR" sz="900"/>
          </a:p>
        </p:txBody>
      </p:sp>
      <p:sp>
        <p:nvSpPr>
          <p:cNvPr id="3" name="Rectangle 2"/>
          <p:cNvSpPr/>
          <p:nvPr/>
        </p:nvSpPr>
        <p:spPr>
          <a:xfrm>
            <a:off x="3871265" y="1906050"/>
            <a:ext cx="1641917" cy="530904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6758312" y="2793913"/>
            <a:ext cx="1061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>
                <a:solidFill>
                  <a:srgbClr val="C00000"/>
                </a:solidFill>
              </a:rPr>
              <a:t>Central DP</a:t>
            </a:r>
            <a:endParaRPr lang="fr-FR" sz="900">
              <a:solidFill>
                <a:srgbClr val="C000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758312" y="3167665"/>
            <a:ext cx="1061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>
                <a:solidFill>
                  <a:srgbClr val="C00000"/>
                </a:solidFill>
              </a:rPr>
              <a:t>Inner DP</a:t>
            </a:r>
            <a:endParaRPr lang="fr-FR" sz="900">
              <a:solidFill>
                <a:srgbClr val="C000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6758312" y="3398497"/>
            <a:ext cx="1061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smtClean="0">
                <a:solidFill>
                  <a:srgbClr val="C00000"/>
                </a:solidFill>
              </a:rPr>
              <a:t>Side DP</a:t>
            </a:r>
            <a:endParaRPr lang="fr-FR" sz="9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5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9" grpId="0"/>
      <p:bldP spid="50" grpId="0"/>
      <p:bldP spid="56" grpId="0"/>
      <p:bldP spid="57" grpId="0"/>
      <p:bldP spid="58" grpId="0"/>
      <p:bldP spid="61" grpId="0"/>
      <p:bldP spid="62" grpId="0"/>
      <p:bldP spid="65" grpId="0"/>
      <p:bldP spid="68" grpId="0" animBg="1"/>
      <p:bldP spid="70" grpId="0" animBg="1"/>
      <p:bldP spid="71" grpId="0" animBg="1"/>
      <p:bldP spid="72" grpId="0"/>
      <p:bldP spid="73" grpId="0"/>
      <p:bldP spid="74" grpId="0"/>
      <p:bldP spid="75" grpId="0"/>
      <p:bldP spid="3" grpId="0" animBg="1"/>
      <p:bldP spid="31" grpId="0"/>
      <p:bldP spid="32" grpId="0"/>
      <p:bldP spid="38" grpId="0"/>
    </p:bldLst>
  </p:timing>
</p:sld>
</file>

<file path=ppt/theme/theme1.xml><?xml version="1.0" encoding="utf-8"?>
<a:theme xmlns:a="http://schemas.openxmlformats.org/drawingml/2006/main" name="CEA_16-9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ematicsTaxHTField0 xmlns="582fa2ad-bcfb-4c30-8490-7bbd511b1880">
      <Terms xmlns="http://schemas.microsoft.com/office/infopath/2007/PartnerControls"/>
    </ThematicsTaxHTField0>
    <OrganisationTaxHTField0 xmlns="582fa2ad-bcfb-4c30-8490-7bbd511b1880">
      <Terms xmlns="http://schemas.microsoft.com/office/infopath/2007/PartnerControls"/>
    </OrganisationTaxHTField0>
    <Language xmlns="http://schemas.microsoft.com/sharepoint/v3">Français (France)</Language>
    <BackwardLinks xmlns="582fa2ad-bcfb-4c30-8490-7bbd511b1880">3</BackwardLinks>
    <ThumbnailImage xmlns="582fa2ad-bcfb-4c30-8490-7bbd511b1880" xsi:nil="true"/>
    <PublicTaxHTField0 xmlns="582fa2ad-bcfb-4c30-8490-7bbd511b1880">
      <Terms xmlns="http://schemas.microsoft.com/office/infopath/2007/PartnerControls"/>
    </PublicTaxHTField0>
    <CenterAndUnitTaxHTField0 xmlns="582fa2ad-bcfb-4c30-8490-7bbd511b1880">
      <Terms xmlns="http://schemas.microsoft.com/office/infopath/2007/PartnerControls"/>
    </CenterAndUnitTaxHTField0>
    <BigPicture xmlns="582fa2ad-bcfb-4c30-8490-7bbd511b1880" xsi:nil="true"/>
    <BigPictureUrl xmlns="582fa2ad-bcfb-4c30-8490-7bbd511b1880" xsi:nil="true"/>
    <Summary xmlns="582fa2ad-bcfb-4c30-8490-7bbd511b1880" xsi:nil="true"/>
    <ManualDate xmlns="582fa2ad-bcfb-4c30-8490-7bbd511b1880" xsi:nil="true"/>
    <TaxCatchAll xmlns="151dffeb-2989-4a61-aef8-844a993007f8"/>
    <DisplayedDate xmlns="582fa2ad-bcfb-4c30-8490-7bbd511b1880">2019-04-17T06:15:53+00:00</DisplayedDate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ypologyTaxHTField0 xmlns="582fa2ad-bcfb-4c30-8490-7bbd511b1880">
      <Terms xmlns="http://schemas.microsoft.com/office/infopath/2007/PartnerControls"/>
    </TypologyTaxHTField0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77b7e27e4469696f6b63b9bd60051b8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ad4fd72acedf3599f74be16d9de689d9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tte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AB19F0-E1D2-4AA8-B9D8-58A40270FC2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50462B3-9A96-4969-944C-3FD5D34B9F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2492A5-15B4-4259-AB42-2F736A830ACF}">
  <ds:schemaRefs>
    <ds:schemaRef ds:uri="http://schemas.microsoft.com/sharepoint/v3"/>
    <ds:schemaRef ds:uri="http://purl.org/dc/terms/"/>
    <ds:schemaRef ds:uri="http://schemas.microsoft.com/office/infopath/2007/PartnerControls"/>
    <ds:schemaRef ds:uri="http://purl.org/dc/dcmitype/"/>
    <ds:schemaRef ds:uri="151dffeb-2989-4a61-aef8-844a993007f8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582fa2ad-bcfb-4c30-8490-7bbd511b1880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5ECA3F45-95D7-4F47-83C8-C7D1B5E135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60219</TotalTime>
  <Words>4768</Words>
  <Application>Microsoft Office PowerPoint</Application>
  <PresentationFormat>Affichage à l'écran (16:9)</PresentationFormat>
  <Paragraphs>371</Paragraphs>
  <Slides>23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ＭＳ Ｐゴシック</vt:lpstr>
      <vt:lpstr>Arial</vt:lpstr>
      <vt:lpstr>Arial Unicode MS</vt:lpstr>
      <vt:lpstr>Calibri</vt:lpstr>
      <vt:lpstr>Cambria Math</vt:lpstr>
      <vt:lpstr>MS Mincho</vt:lpstr>
      <vt:lpstr>Times</vt:lpstr>
      <vt:lpstr>Times New Roman</vt:lpstr>
      <vt:lpstr>Wingdings</vt:lpstr>
      <vt:lpstr>CEA_16-9_template</vt:lpstr>
      <vt:lpstr>Présentation PowerPoint</vt:lpstr>
      <vt:lpstr>CONTENT</vt:lpstr>
      <vt:lpstr>1.1) JT-60SA TF COIL AND QUENCH IN CICC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6) CONCLUSION</vt:lpstr>
      <vt:lpstr>Thank you for your attention </vt:lpstr>
      <vt:lpstr>BIBLIOGRAPHY</vt:lpstr>
      <vt:lpstr>Energy conservation relations applied to helium, conductor and jacket in STREAM and Heuristic quench models</vt:lpstr>
      <vt:lpstr>STREAM: second law of thermodynamics, energy and mass conservative relations describe the 1-D expulsed helium flow from the coil</vt:lpstr>
      <vt:lpstr>JT-60SA TF COILS FULLY ASSEMBLED  SINCE 18/06/2018</vt:lpstr>
      <vt:lpstr>JT-60SA CRYOGENIC SYSTEM (CEA/F4E)</vt:lpstr>
      <vt:lpstr>JT-60SA CS DELIVERED TO NAKA 16/03/2019</vt:lpstr>
      <vt:lpstr>JT-60SA CS INSERTED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 Nathalie</dc:creator>
  <cp:lastModifiedBy>GORIT Quentin 264244</cp:lastModifiedBy>
  <cp:revision>1102</cp:revision>
  <cp:lastPrinted>2019-05-23T08:31:43Z</cp:lastPrinted>
  <dcterms:created xsi:type="dcterms:W3CDTF">2019-03-22T09:49:44Z</dcterms:created>
  <dcterms:modified xsi:type="dcterms:W3CDTF">2021-09-20T11:22:08Z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2ICODE">
    <vt:lpwstr>WEB</vt:lpwstr>
  </property>
  <property fmtid="{D5CDD505-2E9C-101B-9397-08002B2CF9AE}" pid="3" name="TaxKeyword">
    <vt:lpwstr/>
  </property>
  <property fmtid="{D5CDD505-2E9C-101B-9397-08002B2CF9AE}" pid="4" name="WebApplicationID">
    <vt:lpwstr>3f72b11a-dedf-47a1-b48a-dfd7b45017bd</vt:lpwstr>
  </property>
  <property fmtid="{D5CDD505-2E9C-101B-9397-08002B2CF9AE}" pid="5" name="I2ISITECODE">
    <vt:lpwstr/>
  </property>
  <property fmtid="{D5CDD505-2E9C-101B-9397-08002B2CF9AE}" pid="6" name="ContentTypeId">
    <vt:lpwstr>0x0101009AC65FE4C57B4241B7BB126C82049321006502EDEDC0136B40BE1694CA6DFB09E5</vt:lpwstr>
  </property>
  <property fmtid="{D5CDD505-2E9C-101B-9397-08002B2CF9AE}" pid="7" name="Thematics">
    <vt:lpwstr/>
  </property>
  <property fmtid="{D5CDD505-2E9C-101B-9397-08002B2CF9AE}" pid="8" name="Organisation">
    <vt:lpwstr/>
  </property>
  <property fmtid="{D5CDD505-2E9C-101B-9397-08002B2CF9AE}" pid="9" name="Public">
    <vt:lpwstr/>
  </property>
  <property fmtid="{D5CDD505-2E9C-101B-9397-08002B2CF9AE}" pid="10" name="Typology">
    <vt:lpwstr/>
  </property>
  <property fmtid="{D5CDD505-2E9C-101B-9397-08002B2CF9AE}" pid="11" name="CenterAndUnit">
    <vt:lpwstr/>
  </property>
</Properties>
</file>