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434" r:id="rId6"/>
    <p:sldId id="435" r:id="rId7"/>
    <p:sldId id="442" r:id="rId8"/>
    <p:sldId id="450" r:id="rId9"/>
    <p:sldId id="443" r:id="rId10"/>
    <p:sldId id="445" r:id="rId11"/>
    <p:sldId id="446" r:id="rId12"/>
    <p:sldId id="451" r:id="rId13"/>
    <p:sldId id="447" r:id="rId14"/>
    <p:sldId id="449" r:id="rId15"/>
    <p:sldId id="452" r:id="rId16"/>
    <p:sldId id="448" r:id="rId17"/>
    <p:sldId id="441" r:id="rId18"/>
  </p:sldIdLst>
  <p:sldSz cx="9144000" cy="5143500" type="screen16x9"/>
  <p:notesSz cx="6794500" cy="99314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2"/>
    <a:srgbClr val="EDB120"/>
    <a:srgbClr val="006CBA"/>
    <a:srgbClr val="782589"/>
    <a:srgbClr val="7C2A8C"/>
    <a:srgbClr val="4C4CFF"/>
    <a:srgbClr val="D95319"/>
    <a:srgbClr val="0072BD"/>
    <a:srgbClr val="7E2F8E"/>
    <a:srgbClr val="BF9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34" autoAdjust="0"/>
    <p:restoredTop sz="95816" autoAdjust="0"/>
  </p:normalViewPr>
  <p:slideViewPr>
    <p:cSldViewPr snapToGrid="0" snapToObjects="1" showGuides="1">
      <p:cViewPr varScale="1">
        <p:scale>
          <a:sx n="173" d="100"/>
          <a:sy n="173" d="100"/>
        </p:scale>
        <p:origin x="402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19.09.2021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19/09/2021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4549654"/>
            <a:ext cx="679837" cy="411480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 txBox="1">
            <a:spLocks/>
          </p:cNvSpPr>
          <p:nvPr userDrawn="1"/>
        </p:nvSpPr>
        <p:spPr>
          <a:xfrm rot="16200000">
            <a:off x="-1549546" y="3103490"/>
            <a:ext cx="3341052" cy="261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Calculation of saturated coupling loss in Rutherford cables</a:t>
            </a:r>
            <a:endParaRPr lang="en-US" noProof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92121"/>
            <a:ext cx="7844420" cy="5333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74529" y="2027296"/>
            <a:ext cx="3543260" cy="206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Nikolay </a:t>
            </a:r>
            <a:r>
              <a:rPr lang="fr-FR" dirty="0"/>
              <a:t>Bykovskiy</a:t>
            </a:r>
          </a:p>
        </p:txBody>
      </p:sp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 txBox="1">
            <a:spLocks/>
          </p:cNvSpPr>
          <p:nvPr userDrawn="1"/>
        </p:nvSpPr>
        <p:spPr>
          <a:xfrm>
            <a:off x="8943010" y="199940"/>
            <a:ext cx="206298" cy="16355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540036" y="3097075"/>
            <a:ext cx="3341052" cy="274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WPMAG final meeting / New task proposals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459938"/>
            <a:ext cx="7812087" cy="46835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WPMAG final meeting / New task proposals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N. Bykovskiy et al.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540036" y="3097075"/>
            <a:ext cx="3341052" cy="274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WPMAG final meeting / New task proposals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269221" y="2027296"/>
            <a:ext cx="3543260" cy="206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7702" y="195263"/>
            <a:ext cx="206298" cy="1635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107414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0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m.euro-fusion.org/?uid=2M4P9J" TargetMode="External"/><Relationship Id="rId7" Type="http://schemas.openxmlformats.org/officeDocument/2006/relationships/image" Target="../media/image7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hyperlink" Target="https://dx.doi.org/10.5445/IR/100009587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0.png"/><Relationship Id="rId5" Type="http://schemas.openxmlformats.org/officeDocument/2006/relationships/image" Target="../media/image74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16/j.cryogenics.2020.10311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0011-2275(89)90207-5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30.png"/><Relationship Id="rId3" Type="http://schemas.openxmlformats.org/officeDocument/2006/relationships/image" Target="../media/image13.png"/><Relationship Id="rId21" Type="http://schemas.openxmlformats.org/officeDocument/2006/relationships/image" Target="../media/image36.png"/><Relationship Id="rId7" Type="http://schemas.openxmlformats.org/officeDocument/2006/relationships/image" Target="../media/image230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6.png"/><Relationship Id="rId16" Type="http://schemas.openxmlformats.org/officeDocument/2006/relationships/image" Target="../media/image31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5" Type="http://schemas.openxmlformats.org/officeDocument/2006/relationships/image" Target="../media/image32.png"/><Relationship Id="rId10" Type="http://schemas.openxmlformats.org/officeDocument/2006/relationships/image" Target="../media/image21.png"/><Relationship Id="rId19" Type="http://schemas.openxmlformats.org/officeDocument/2006/relationships/image" Target="../media/image34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Relationship Id="rId14" Type="http://schemas.openxmlformats.org/officeDocument/2006/relationships/image" Target="../media/image290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cryogenics.2018.10.003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30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80" y="0"/>
            <a:ext cx="7731820" cy="514440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684693"/>
            <a:ext cx="4572000" cy="1799213"/>
          </a:xfrm>
        </p:spPr>
        <p:txBody>
          <a:bodyPr>
            <a:normAutofit/>
          </a:bodyPr>
          <a:lstStyle/>
          <a:p>
            <a:r>
              <a:rPr lang="en-US" dirty="0"/>
              <a:t>Calculation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saturated </a:t>
            </a:r>
            <a:r>
              <a:rPr lang="en-US" dirty="0"/>
              <a:t>coupling loss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Rutherford cables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E5AA54-9807-4542-B338-330D2FC67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3812400"/>
            <a:ext cx="1440000" cy="1332000"/>
          </a:xfrm>
        </p:spPr>
        <p:txBody>
          <a:bodyPr lIns="90000"/>
          <a:lstStyle/>
          <a:p>
            <a:pPr>
              <a:spcBef>
                <a:spcPts val="1200"/>
              </a:spcBef>
            </a:pPr>
            <a:r>
              <a:rPr lang="en-US" sz="1400" b="1" dirty="0" smtClean="0"/>
              <a:t>CHATS </a:t>
            </a:r>
            <a:r>
              <a:rPr lang="fr-FR" sz="1400" b="1" dirty="0" smtClean="0"/>
              <a:t>2021</a:t>
            </a:r>
          </a:p>
          <a:p>
            <a:pPr>
              <a:spcBef>
                <a:spcPts val="1200"/>
              </a:spcBef>
            </a:pPr>
            <a:r>
              <a:rPr lang="en-GB" sz="1400" b="1" dirty="0" smtClean="0"/>
              <a:t>September</a:t>
            </a:r>
            <a:r>
              <a:rPr lang="fr-FR" sz="1400" b="1" dirty="0" smtClean="0"/>
              <a:t> 21</a:t>
            </a:r>
          </a:p>
        </p:txBody>
      </p:sp>
      <p:sp>
        <p:nvSpPr>
          <p:cNvPr id="6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 txBox="1">
            <a:spLocks/>
          </p:cNvSpPr>
          <p:nvPr/>
        </p:nvSpPr>
        <p:spPr>
          <a:xfrm>
            <a:off x="3132000" y="2483905"/>
            <a:ext cx="1440000" cy="1332000"/>
          </a:xfrm>
          <a:prstGeom prst="rect">
            <a:avLst/>
          </a:prstGeom>
          <a:solidFill>
            <a:schemeClr val="tx1"/>
          </a:solidFill>
        </p:spPr>
        <p:txBody>
          <a:bodyPr vert="horz" lIns="90000" tIns="45720" rIns="91440" bIns="45720" rtlCol="0" anchor="ctr" anchorCtr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None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1400" b="1" dirty="0" smtClean="0"/>
              <a:t>N. Bykovskiy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1400" b="1" dirty="0" smtClean="0"/>
              <a:t>D. Uglietti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1400" b="1" dirty="0" smtClean="0"/>
              <a:t>P. Bruzzone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sz="1400" b="1" dirty="0" smtClean="0"/>
              <a:t>K. Sedlak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84" y="845340"/>
            <a:ext cx="3139951" cy="377493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63" y="845340"/>
            <a:ext cx="2466678" cy="18970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40" y="845340"/>
            <a:ext cx="2373462" cy="1839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modelling: </a:t>
            </a:r>
            <a:r>
              <a:rPr lang="en-GB" b="0" dirty="0" smtClean="0"/>
              <a:t>energy loss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63016" y="4163661"/>
            <a:ext cx="510471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Typical AC loss cycles studied at zero transport current.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However, changing of both transport current and produced magnetic field should </a:t>
            </a:r>
            <a:r>
              <a:rPr lang="en-US" dirty="0"/>
              <a:t>be analyzed for </a:t>
            </a:r>
            <a:r>
              <a:rPr lang="en-US" dirty="0" smtClean="0"/>
              <a:t>actual </a:t>
            </a:r>
            <a:r>
              <a:rPr lang="en-US" dirty="0"/>
              <a:t>coil </a:t>
            </a:r>
            <a:r>
              <a:rPr lang="en-US" dirty="0" smtClean="0"/>
              <a:t>operation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60255" y="1143006"/>
            <a:ext cx="203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13108" y="1060359"/>
                <a:ext cx="355097" cy="238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78258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782589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782589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08" y="1060359"/>
                <a:ext cx="355097" cy="238527"/>
              </a:xfrm>
              <a:prstGeom prst="rect">
                <a:avLst/>
              </a:prstGeom>
              <a:blipFill>
                <a:blip r:embed="rId5"/>
                <a:stretch>
                  <a:fillRect l="-8621" r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13108" y="1252956"/>
                <a:ext cx="334194" cy="251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6C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006CBA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006CBA"/>
                              </a:solidFill>
                              <a:latin typeface="Cambria Math" panose="02040503050406030204" pitchFamily="18" charset="0"/>
                            </a:rPr>
                            <m:t>𝑙𝑜𝑛𝑔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08" y="1252956"/>
                <a:ext cx="334194" cy="251672"/>
              </a:xfrm>
              <a:prstGeom prst="rect">
                <a:avLst/>
              </a:prstGeom>
              <a:blipFill>
                <a:blip r:embed="rId6"/>
                <a:stretch>
                  <a:fillRect l="-9091" r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3108" y="1458698"/>
                <a:ext cx="356380" cy="238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EDB1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EDB12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EDB120"/>
                              </a:solidFill>
                              <a:latin typeface="Cambria Math" panose="02040503050406030204" pitchFamily="18" charset="0"/>
                            </a:rPr>
                            <m:t>𝑐𝑟𝑜𝑠𝑠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08" y="1458698"/>
                <a:ext cx="356380" cy="238527"/>
              </a:xfrm>
              <a:prstGeom prst="rect">
                <a:avLst/>
              </a:prstGeom>
              <a:blipFill>
                <a:blip r:embed="rId7"/>
                <a:stretch>
                  <a:fillRect l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13108" y="1651295"/>
                <a:ext cx="284565" cy="251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08" y="1651295"/>
                <a:ext cx="284565" cy="251544"/>
              </a:xfrm>
              <a:prstGeom prst="rect">
                <a:avLst/>
              </a:prstGeom>
              <a:blipFill>
                <a:blip r:embed="rId8"/>
                <a:stretch>
                  <a:fillRect l="-10638" r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202640" y="1047551"/>
            <a:ext cx="124216" cy="122318"/>
          </a:xfrm>
          <a:prstGeom prst="ellipse">
            <a:avLst/>
          </a:prstGeom>
          <a:noFill/>
          <a:ln>
            <a:solidFill>
              <a:srgbClr val="006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758515" y="1047551"/>
            <a:ext cx="124216" cy="122318"/>
          </a:xfrm>
          <a:prstGeom prst="ellipse">
            <a:avLst/>
          </a:prstGeom>
          <a:noFill/>
          <a:ln>
            <a:solidFill>
              <a:srgbClr val="006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2592482" y="818039"/>
            <a:ext cx="2627217" cy="287546"/>
          </a:xfrm>
          <a:custGeom>
            <a:avLst/>
            <a:gdLst>
              <a:gd name="connsiteX0" fmla="*/ 0 w 1543050"/>
              <a:gd name="connsiteY0" fmla="*/ 520700 h 520700"/>
              <a:gd name="connsiteX1" fmla="*/ 1543050 w 1543050"/>
              <a:gd name="connsiteY1" fmla="*/ 0 h 520700"/>
              <a:gd name="connsiteX0" fmla="*/ 0 w 1543050"/>
              <a:gd name="connsiteY0" fmla="*/ 520700 h 520700"/>
              <a:gd name="connsiteX1" fmla="*/ 1543050 w 1543050"/>
              <a:gd name="connsiteY1" fmla="*/ 0 h 520700"/>
              <a:gd name="connsiteX0" fmla="*/ 0 w 1543050"/>
              <a:gd name="connsiteY0" fmla="*/ 550354 h 550354"/>
              <a:gd name="connsiteX1" fmla="*/ 1543050 w 1543050"/>
              <a:gd name="connsiteY1" fmla="*/ 29654 h 550354"/>
              <a:gd name="connsiteX0" fmla="*/ 0 w 2482850"/>
              <a:gd name="connsiteY0" fmla="*/ 419183 h 419183"/>
              <a:gd name="connsiteX1" fmla="*/ 2482850 w 2482850"/>
              <a:gd name="connsiteY1" fmla="*/ 44533 h 419183"/>
              <a:gd name="connsiteX0" fmla="*/ 0 w 2254250"/>
              <a:gd name="connsiteY0" fmla="*/ 149850 h 295900"/>
              <a:gd name="connsiteX1" fmla="*/ 2254250 w 2254250"/>
              <a:gd name="connsiteY1" fmla="*/ 295900 h 295900"/>
              <a:gd name="connsiteX0" fmla="*/ 0 w 2254250"/>
              <a:gd name="connsiteY0" fmla="*/ 180931 h 326981"/>
              <a:gd name="connsiteX1" fmla="*/ 2254250 w 2254250"/>
              <a:gd name="connsiteY1" fmla="*/ 326981 h 326981"/>
              <a:gd name="connsiteX0" fmla="*/ 0 w 2616200"/>
              <a:gd name="connsiteY0" fmla="*/ 180931 h 326981"/>
              <a:gd name="connsiteX1" fmla="*/ 2616200 w 2616200"/>
              <a:gd name="connsiteY1" fmla="*/ 326981 h 326981"/>
              <a:gd name="connsiteX0" fmla="*/ 0 w 2616200"/>
              <a:gd name="connsiteY0" fmla="*/ 113796 h 259846"/>
              <a:gd name="connsiteX1" fmla="*/ 2616200 w 2616200"/>
              <a:gd name="connsiteY1" fmla="*/ 259846 h 259846"/>
              <a:gd name="connsiteX0" fmla="*/ 0 w 2627217"/>
              <a:gd name="connsiteY0" fmla="*/ 207518 h 207518"/>
              <a:gd name="connsiteX1" fmla="*/ 2627217 w 2627217"/>
              <a:gd name="connsiteY1" fmla="*/ 155264 h 207518"/>
              <a:gd name="connsiteX0" fmla="*/ 0 w 2627217"/>
              <a:gd name="connsiteY0" fmla="*/ 287546 h 287546"/>
              <a:gd name="connsiteX1" fmla="*/ 2627217 w 2627217"/>
              <a:gd name="connsiteY1" fmla="*/ 235292 h 28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7217" h="287546">
                <a:moveTo>
                  <a:pt x="0" y="287546"/>
                </a:moveTo>
                <a:cubicBezTo>
                  <a:pt x="653712" y="-143617"/>
                  <a:pt x="2315009" y="-29291"/>
                  <a:pt x="2627217" y="235292"/>
                </a:cubicBezTo>
              </a:path>
            </a:pathLst>
          </a:custGeom>
          <a:noFill/>
          <a:ln w="6350">
            <a:solidFill>
              <a:srgbClr val="006CB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590977" y="709089"/>
            <a:ext cx="5177345" cy="402747"/>
          </a:xfrm>
          <a:custGeom>
            <a:avLst/>
            <a:gdLst>
              <a:gd name="connsiteX0" fmla="*/ 0 w 1543050"/>
              <a:gd name="connsiteY0" fmla="*/ 520700 h 520700"/>
              <a:gd name="connsiteX1" fmla="*/ 1543050 w 1543050"/>
              <a:gd name="connsiteY1" fmla="*/ 0 h 520700"/>
              <a:gd name="connsiteX0" fmla="*/ 0 w 1543050"/>
              <a:gd name="connsiteY0" fmla="*/ 520700 h 520700"/>
              <a:gd name="connsiteX1" fmla="*/ 1543050 w 1543050"/>
              <a:gd name="connsiteY1" fmla="*/ 0 h 520700"/>
              <a:gd name="connsiteX0" fmla="*/ 0 w 1543050"/>
              <a:gd name="connsiteY0" fmla="*/ 550354 h 550354"/>
              <a:gd name="connsiteX1" fmla="*/ 1543050 w 1543050"/>
              <a:gd name="connsiteY1" fmla="*/ 29654 h 550354"/>
              <a:gd name="connsiteX0" fmla="*/ 0 w 2482850"/>
              <a:gd name="connsiteY0" fmla="*/ 419183 h 419183"/>
              <a:gd name="connsiteX1" fmla="*/ 2482850 w 2482850"/>
              <a:gd name="connsiteY1" fmla="*/ 44533 h 419183"/>
              <a:gd name="connsiteX0" fmla="*/ 0 w 2254250"/>
              <a:gd name="connsiteY0" fmla="*/ 149850 h 295900"/>
              <a:gd name="connsiteX1" fmla="*/ 2254250 w 2254250"/>
              <a:gd name="connsiteY1" fmla="*/ 295900 h 295900"/>
              <a:gd name="connsiteX0" fmla="*/ 0 w 2254250"/>
              <a:gd name="connsiteY0" fmla="*/ 180931 h 326981"/>
              <a:gd name="connsiteX1" fmla="*/ 2254250 w 2254250"/>
              <a:gd name="connsiteY1" fmla="*/ 326981 h 326981"/>
              <a:gd name="connsiteX0" fmla="*/ 0 w 2616200"/>
              <a:gd name="connsiteY0" fmla="*/ 180931 h 326981"/>
              <a:gd name="connsiteX1" fmla="*/ 2616200 w 2616200"/>
              <a:gd name="connsiteY1" fmla="*/ 326981 h 326981"/>
              <a:gd name="connsiteX0" fmla="*/ 0 w 2616200"/>
              <a:gd name="connsiteY0" fmla="*/ 113796 h 259846"/>
              <a:gd name="connsiteX1" fmla="*/ 2616200 w 2616200"/>
              <a:gd name="connsiteY1" fmla="*/ 259846 h 259846"/>
              <a:gd name="connsiteX0" fmla="*/ 0 w 5156200"/>
              <a:gd name="connsiteY0" fmla="*/ 115873 h 255573"/>
              <a:gd name="connsiteX1" fmla="*/ 5156200 w 5156200"/>
              <a:gd name="connsiteY1" fmla="*/ 255573 h 255573"/>
              <a:gd name="connsiteX0" fmla="*/ 0 w 5156200"/>
              <a:gd name="connsiteY0" fmla="*/ 146484 h 286184"/>
              <a:gd name="connsiteX1" fmla="*/ 5156200 w 5156200"/>
              <a:gd name="connsiteY1" fmla="*/ 286184 h 286184"/>
              <a:gd name="connsiteX0" fmla="*/ 0 w 5156200"/>
              <a:gd name="connsiteY0" fmla="*/ 149275 h 288975"/>
              <a:gd name="connsiteX1" fmla="*/ 5156200 w 5156200"/>
              <a:gd name="connsiteY1" fmla="*/ 288975 h 288975"/>
              <a:gd name="connsiteX0" fmla="*/ 0 w 5156200"/>
              <a:gd name="connsiteY0" fmla="*/ 201284 h 340984"/>
              <a:gd name="connsiteX1" fmla="*/ 5156200 w 5156200"/>
              <a:gd name="connsiteY1" fmla="*/ 340984 h 340984"/>
              <a:gd name="connsiteX0" fmla="*/ 0 w 5189251"/>
              <a:gd name="connsiteY0" fmla="*/ 314592 h 314592"/>
              <a:gd name="connsiteX1" fmla="*/ 5189251 w 5189251"/>
              <a:gd name="connsiteY1" fmla="*/ 244971 h 314592"/>
              <a:gd name="connsiteX0" fmla="*/ 0 w 5189251"/>
              <a:gd name="connsiteY0" fmla="*/ 405163 h 405163"/>
              <a:gd name="connsiteX1" fmla="*/ 5189251 w 5189251"/>
              <a:gd name="connsiteY1" fmla="*/ 335542 h 405163"/>
              <a:gd name="connsiteX0" fmla="*/ 0 w 5177345"/>
              <a:gd name="connsiteY0" fmla="*/ 402747 h 402747"/>
              <a:gd name="connsiteX1" fmla="*/ 5177345 w 5177345"/>
              <a:gd name="connsiteY1" fmla="*/ 337889 h 40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77345" h="402747">
                <a:moveTo>
                  <a:pt x="0" y="402747"/>
                </a:moveTo>
                <a:cubicBezTo>
                  <a:pt x="673910" y="-148683"/>
                  <a:pt x="4547637" y="-98144"/>
                  <a:pt x="5177345" y="337889"/>
                </a:cubicBezTo>
              </a:path>
            </a:pathLst>
          </a:custGeom>
          <a:noFill/>
          <a:ln w="6350">
            <a:solidFill>
              <a:srgbClr val="006CBA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47053" y="2011421"/>
                <a:ext cx="7726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>(</a:t>
                </a:r>
                <a:r>
                  <a:rPr lang="en-US" sz="800" dirty="0"/>
                  <a:t>weak </a:t>
                </a:r>
                <a:r>
                  <a:rPr lang="en-US" sz="800" dirty="0" smtClean="0"/>
                  <a:t>excitation)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53" y="2011421"/>
                <a:ext cx="772647" cy="246221"/>
              </a:xfrm>
              <a:prstGeom prst="rect">
                <a:avLst/>
              </a:prstGeom>
              <a:blipFill>
                <a:blip r:embed="rId9"/>
                <a:stretch>
                  <a:fillRect l="-8730" r="-55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00945" y="1731055"/>
                <a:ext cx="522002" cy="250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rgbClr val="7C2A8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800" b="0" i="1" smtClean="0">
                          <a:solidFill>
                            <a:srgbClr val="7C2A8C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800" b="0" i="1" smtClean="0">
                              <a:solidFill>
                                <a:srgbClr val="7C2A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solidFill>
                                <a:srgbClr val="7C2A8C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800" b="0" i="0" smtClean="0">
                              <a:solidFill>
                                <a:srgbClr val="7C2A8C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m:rPr>
                              <m:sty m:val="p"/>
                            </m:rPr>
                            <a:rPr lang="en-US" sz="800" b="0" i="0" smtClean="0">
                              <a:solidFill>
                                <a:srgbClr val="7C2A8C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r>
                  <a:rPr lang="en-US" sz="800" dirty="0" smtClean="0">
                    <a:solidFill>
                      <a:srgbClr val="7C2A8C"/>
                    </a:solidFill>
                  </a:rPr>
                  <a:t/>
                </a:r>
                <a:br>
                  <a:rPr lang="en-US" sz="800" dirty="0" smtClean="0">
                    <a:solidFill>
                      <a:srgbClr val="7C2A8C"/>
                    </a:solidFill>
                  </a:rPr>
                </a:br>
                <a:r>
                  <a:rPr lang="en-US" sz="800" dirty="0" smtClean="0">
                    <a:solidFill>
                      <a:srgbClr val="7C2A8C"/>
                    </a:solidFill>
                  </a:rPr>
                  <a:t>(saturation)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45" y="1731055"/>
                <a:ext cx="522002" cy="250774"/>
              </a:xfrm>
              <a:prstGeom prst="rect">
                <a:avLst/>
              </a:prstGeom>
              <a:blipFill>
                <a:blip r:embed="rId10"/>
                <a:stretch>
                  <a:fillRect l="-10465" t="-4878" r="-10465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77540" y="1989904"/>
                <a:ext cx="5482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rgbClr val="DA592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800" b="0" i="1" smtClean="0">
                          <a:solidFill>
                            <a:srgbClr val="DA5922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80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b="0" i="0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r>
                  <a:rPr lang="en-US" sz="800" dirty="0" smtClean="0">
                    <a:solidFill>
                      <a:srgbClr val="DA5922"/>
                    </a:solidFill>
                  </a:rPr>
                  <a:t/>
                </a:r>
                <a:br>
                  <a:rPr lang="en-US" sz="800" dirty="0" smtClean="0">
                    <a:solidFill>
                      <a:srgbClr val="DA5922"/>
                    </a:solidFill>
                  </a:rPr>
                </a:br>
                <a:r>
                  <a:rPr lang="en-US" sz="800" dirty="0" smtClean="0">
                    <a:solidFill>
                      <a:srgbClr val="DA5922"/>
                    </a:solidFill>
                  </a:rPr>
                  <a:t>(screening)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40" y="1989904"/>
                <a:ext cx="548227" cy="246221"/>
              </a:xfrm>
              <a:prstGeom prst="rect">
                <a:avLst/>
              </a:prstGeom>
              <a:blipFill>
                <a:blip r:embed="rId11"/>
                <a:stretch>
                  <a:fillRect l="-5556" r="-11111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 flipV="1">
            <a:off x="5419459" y="1510105"/>
            <a:ext cx="206975" cy="210959"/>
          </a:xfrm>
          <a:prstGeom prst="straightConnector1">
            <a:avLst/>
          </a:prstGeom>
          <a:ln>
            <a:solidFill>
              <a:srgbClr val="7825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70041"/>
                  </p:ext>
                </p:extLst>
              </p:nvPr>
            </p:nvGraphicFramePr>
            <p:xfrm>
              <a:off x="3861363" y="3012243"/>
              <a:ext cx="3372314" cy="8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314">
                      <a:extLst>
                        <a:ext uri="{9D8B030D-6E8A-4147-A177-3AD203B41FA5}">
                          <a16:colId xmlns:a16="http://schemas.microsoft.com/office/drawing/2014/main" val="142628208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441242387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4104775186"/>
                        </a:ext>
                      </a:extLst>
                    </a:gridCol>
                  </a:tblGrid>
                  <a:tr h="217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Mode</a:t>
                          </a:r>
                          <a:endParaRPr lang="en-GB" sz="1200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4115582"/>
                      </a:ext>
                    </a:extLst>
                  </a:tr>
                  <a:tr h="2172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  <m:r>
                                  <a:rPr lang="en-US" sz="1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Weak excitation: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en-US" sz="1200" dirty="0" smtClean="0"/>
                            <a:t>Saturation: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4683621"/>
                      </a:ext>
                    </a:extLst>
                  </a:tr>
                  <a:tr h="2172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  <m:r>
                                  <a:rPr lang="en-US" sz="1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≫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Screening: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~1/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6484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70041"/>
                  </p:ext>
                </p:extLst>
              </p:nvPr>
            </p:nvGraphicFramePr>
            <p:xfrm>
              <a:off x="3861363" y="3012243"/>
              <a:ext cx="3372314" cy="8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314">
                      <a:extLst>
                        <a:ext uri="{9D8B030D-6E8A-4147-A177-3AD203B41FA5}">
                          <a16:colId xmlns:a16="http://schemas.microsoft.com/office/drawing/2014/main" val="142628208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441242387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410477518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Mode</a:t>
                          </a:r>
                          <a:endParaRPr lang="en-GB" sz="1200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47426" t="-2222" r="-58088" b="-3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260390" t="-2222" r="-2597" b="-3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155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81" t="-100000" r="-335938" b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47426" t="-100000" r="-58088" b="-24347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260390" t="-50549" r="-2597" b="-73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468362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81" t="-204444" r="-335938" b="-14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47426" t="-204444" r="-58088" b="-14888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6484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7520926" y="3117677"/>
                <a:ext cx="1269630" cy="612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smtClean="0"/>
                  <a:t>Time constant: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type m:val="lin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26" y="3117677"/>
                <a:ext cx="1269630" cy="612091"/>
              </a:xfrm>
              <a:prstGeom prst="rect">
                <a:avLst/>
              </a:prstGeom>
              <a:blipFill>
                <a:blip r:embed="rId13"/>
                <a:stretch>
                  <a:fillRect l="-481" b="-66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768323" y="2011421"/>
                <a:ext cx="7726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>(</a:t>
                </a:r>
                <a:r>
                  <a:rPr lang="en-US" sz="800" dirty="0"/>
                  <a:t>weak </a:t>
                </a:r>
                <a:r>
                  <a:rPr lang="en-US" sz="800" dirty="0" smtClean="0"/>
                  <a:t>excitation)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23" y="2011421"/>
                <a:ext cx="772647" cy="246221"/>
              </a:xfrm>
              <a:prstGeom prst="rect">
                <a:avLst/>
              </a:prstGeom>
              <a:blipFill>
                <a:blip r:embed="rId14"/>
                <a:stretch>
                  <a:fillRect l="-7874" r="-551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87519" y="4708332"/>
            <a:ext cx="32378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50" dirty="0" smtClean="0"/>
              <a:t>* I/Ic for other strands are similar but phase-shifted</a:t>
            </a:r>
          </a:p>
        </p:txBody>
      </p:sp>
    </p:spTree>
    <p:extLst>
      <p:ext uri="{BB962C8B-B14F-4D97-AF65-F5344CB8AC3E}">
        <p14:creationId xmlns:p14="http://schemas.microsoft.com/office/powerpoint/2010/main" val="21879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5" y="3668810"/>
            <a:ext cx="2620812" cy="973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CS graded coils: </a:t>
            </a:r>
            <a:r>
              <a:rPr lang="en-GB" b="0" dirty="0" smtClean="0"/>
              <a:t>quick overview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531161" y="4855970"/>
            <a:ext cx="2434135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900" dirty="0">
                <a:hlinkClick r:id="rId3"/>
              </a:rPr>
              <a:t>https://idm.euro-fusion.org/?</a:t>
            </a:r>
            <a:r>
              <a:rPr lang="en-GB" sz="900" dirty="0" smtClean="0">
                <a:hlinkClick r:id="rId3"/>
              </a:rPr>
              <a:t>uid=2M4P9J</a:t>
            </a:r>
            <a:endParaRPr lang="en-GB" sz="9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44485" y="644186"/>
            <a:ext cx="302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/>
                </a:solidFill>
              </a:rPr>
              <a:t>Target: </a:t>
            </a:r>
            <a:r>
              <a:rPr lang="en-GB" sz="1400" dirty="0" smtClean="0">
                <a:solidFill>
                  <a:schemeClr val="accent2"/>
                </a:solidFill>
              </a:rPr>
              <a:t>60 </a:t>
            </a:r>
            <a:r>
              <a:rPr lang="en-GB" sz="1400" dirty="0">
                <a:solidFill>
                  <a:schemeClr val="accent2"/>
                </a:solidFill>
              </a:rPr>
              <a:t>kA / </a:t>
            </a:r>
            <a:r>
              <a:rPr lang="en-GB" sz="1400" dirty="0" smtClean="0">
                <a:solidFill>
                  <a:schemeClr val="accent2"/>
                </a:solidFill>
              </a:rPr>
              <a:t>18 T / </a:t>
            </a:r>
            <a:r>
              <a:rPr lang="en-GB" sz="1400" dirty="0">
                <a:solidFill>
                  <a:schemeClr val="accent2"/>
                </a:solidFill>
              </a:rPr>
              <a:t>5 K, </a:t>
            </a:r>
            <a:r>
              <a:rPr lang="en-GB" sz="1400" u="sng" dirty="0">
                <a:solidFill>
                  <a:schemeClr val="accent2"/>
                </a:solidFill>
              </a:rPr>
              <a:t>pulsed operation</a:t>
            </a:r>
            <a:endParaRPr lang="en-US" sz="1400" u="sng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5296" y="644186"/>
            <a:ext cx="589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70C0"/>
                </a:solidFill>
                <a:sym typeface="Wingdings" panose="05000000000000000000" pitchFamily="2" charset="2"/>
              </a:rPr>
              <a:t>R&amp;D on HTS conductors for DEMO CS started this year: 4 concepts </a:t>
            </a:r>
            <a:r>
              <a:rPr lang="en-GB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by </a:t>
            </a:r>
            <a:r>
              <a:rPr lang="en-GB" sz="1400" dirty="0">
                <a:solidFill>
                  <a:srgbClr val="0070C0"/>
                </a:solidFill>
                <a:sym typeface="Wingdings" panose="05000000000000000000" pitchFamily="2" charset="2"/>
              </a:rPr>
              <a:t>SPC, ENEA and KIT; performance demonstration before </a:t>
            </a:r>
            <a:r>
              <a:rPr lang="en-GB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2024</a:t>
            </a:r>
            <a:endParaRPr lang="en-US" sz="1400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0516" y="1478208"/>
            <a:ext cx="28188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Operating cycle in pulsed tokamaks: advanced 18 T CS graded coils allow increasing burn time, thus higher plant availability by ~10-20% compared to 12 T baseline option.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Coils operated independently, but detailed scenario not yet specified.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74134" y="4855970"/>
            <a:ext cx="2307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hlinkClick r:id="rId4"/>
              </a:rPr>
              <a:t>https://</a:t>
            </a:r>
            <a:r>
              <a:rPr lang="en-GB" sz="900" dirty="0" smtClean="0">
                <a:hlinkClick r:id="rId4"/>
              </a:rPr>
              <a:t>dx.doi.org/10.5445/IR/1000095873</a:t>
            </a:r>
            <a:endParaRPr lang="en-GB" sz="900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231" y="1299148"/>
            <a:ext cx="3005018" cy="18200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47128" y="1346493"/>
            <a:ext cx="2017656" cy="2203685"/>
            <a:chOff x="1178587" y="1217026"/>
            <a:chExt cx="2017656" cy="220368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8587" y="1217026"/>
              <a:ext cx="2017656" cy="205172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34389" y="2729000"/>
              <a:ext cx="128008" cy="125837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Arrow Connector 26"/>
            <p:cNvCxnSpPr>
              <a:stCxn id="24" idx="2"/>
            </p:cNvCxnSpPr>
            <p:nvPr/>
          </p:nvCxnSpPr>
          <p:spPr>
            <a:xfrm>
              <a:off x="1698393" y="2854837"/>
              <a:ext cx="0" cy="56587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r="29891"/>
          <a:stretch/>
        </p:blipFill>
        <p:spPr>
          <a:xfrm>
            <a:off x="3374134" y="3356071"/>
            <a:ext cx="2449212" cy="14998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39804" y="3464172"/>
            <a:ext cx="2816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 smtClean="0">
                <a:sym typeface="Wingdings" panose="05000000000000000000" pitchFamily="2" charset="2"/>
              </a:rPr>
              <a:t>Assuming 15 T sweep for RU: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31768"/>
              </p:ext>
            </p:extLst>
          </p:nvPr>
        </p:nvGraphicFramePr>
        <p:xfrm>
          <a:off x="6198048" y="3924936"/>
          <a:ext cx="2700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55827107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098962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2948227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21936205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Bdot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RU</a:t>
                      </a:r>
                      <a:endParaRPr lang="en-GB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Flat-top</a:t>
                      </a:r>
                      <a:endParaRPr lang="en-GB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RD</a:t>
                      </a:r>
                      <a:endParaRPr lang="en-GB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5395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MIRA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0.1 T/s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0.004 T/s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0.1 T/s</a:t>
                      </a:r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1255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PROCESS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0.5 T/s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0.003 T/s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 T/s</a:t>
                      </a:r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329269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367946" y="3179112"/>
            <a:ext cx="245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u="sng" dirty="0" smtClean="0"/>
              <a:t>Baseline 12 T DEMO CS:</a:t>
            </a:r>
          </a:p>
        </p:txBody>
      </p:sp>
    </p:spTree>
    <p:extLst>
      <p:ext uri="{BB962C8B-B14F-4D97-AF65-F5344CB8AC3E}">
        <p14:creationId xmlns:p14="http://schemas.microsoft.com/office/powerpoint/2010/main" val="9603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788" y="2938436"/>
            <a:ext cx="2542609" cy="1769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0" y="2986187"/>
            <a:ext cx="2359266" cy="1673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CS graded </a:t>
            </a:r>
            <a:r>
              <a:rPr lang="en-GB" dirty="0" smtClean="0"/>
              <a:t>coils: </a:t>
            </a:r>
            <a:r>
              <a:rPr lang="en-GB" b="0" dirty="0" smtClean="0"/>
              <a:t>power loss estimates</a:t>
            </a:r>
            <a:endParaRPr lang="en-GB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13730"/>
              </p:ext>
            </p:extLst>
          </p:nvPr>
        </p:nvGraphicFramePr>
        <p:xfrm>
          <a:off x="442780" y="753679"/>
          <a:ext cx="5076000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419000541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3273983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37450306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29348632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18771308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26573029"/>
                    </a:ext>
                  </a:extLst>
                </a:gridCol>
              </a:tblGrid>
              <a:tr h="130601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CS</a:t>
                      </a:r>
                      <a:r>
                        <a:rPr lang="en-US" sz="900" baseline="0" dirty="0" smtClean="0"/>
                        <a:t> module</a:t>
                      </a:r>
                      <a:endParaRPr lang="en-US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CS3L</a:t>
                      </a:r>
                      <a:endParaRPr lang="en-US" sz="9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CS2L</a:t>
                      </a:r>
                      <a:endParaRPr lang="en-US" sz="9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CS1</a:t>
                      </a:r>
                      <a:endParaRPr lang="en-US" sz="9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CS2U</a:t>
                      </a:r>
                      <a:endParaRPr lang="en-US" sz="9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CS3U</a:t>
                      </a:r>
                      <a:endParaRPr lang="en-US" sz="9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9862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Most</a:t>
                      </a:r>
                      <a:r>
                        <a:rPr lang="en-US" sz="900" baseline="0" dirty="0" smtClean="0"/>
                        <a:t> demanding operating conditions</a:t>
                      </a:r>
                      <a:endParaRPr lang="en-US" sz="9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PREMAG:</a:t>
                      </a:r>
                    </a:p>
                    <a:p>
                      <a:pPr algn="ctr"/>
                      <a:r>
                        <a:rPr lang="en-US" sz="900" dirty="0" smtClean="0"/>
                        <a:t>14.66 T / 70.1</a:t>
                      </a:r>
                      <a:r>
                        <a:rPr lang="en-US" sz="900" baseline="30000" dirty="0" smtClean="0"/>
                        <a:t>o</a:t>
                      </a:r>
                      <a:endParaRPr lang="en-US" sz="900" baseline="30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EOF:</a:t>
                      </a:r>
                    </a:p>
                    <a:p>
                      <a:pPr algn="ctr"/>
                      <a:r>
                        <a:rPr lang="en-US" sz="900" dirty="0" smtClean="0"/>
                        <a:t>12.59 T / 70.1</a:t>
                      </a:r>
                      <a:r>
                        <a:rPr lang="en-US" sz="900" baseline="30000" dirty="0" smtClean="0"/>
                        <a:t>o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PREMAG: </a:t>
                      </a:r>
                    </a:p>
                    <a:p>
                      <a:pPr algn="ctr"/>
                      <a:r>
                        <a:rPr lang="en-US" sz="900" dirty="0" smtClean="0"/>
                        <a:t>18.14 T / 83.7</a:t>
                      </a:r>
                      <a:r>
                        <a:rPr lang="en-US" sz="900" baseline="30000" dirty="0" smtClean="0"/>
                        <a:t>o</a:t>
                      </a:r>
                      <a:endParaRPr lang="en-US" sz="900" baseline="30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EOF:</a:t>
                      </a:r>
                    </a:p>
                    <a:p>
                      <a:pPr algn="ctr"/>
                      <a:r>
                        <a:rPr lang="en-US" sz="900" baseline="0" dirty="0" smtClean="0"/>
                        <a:t>13.16 T / 70.3</a:t>
                      </a:r>
                      <a:r>
                        <a:rPr lang="en-US" sz="900" baseline="30000" dirty="0" smtClean="0"/>
                        <a:t>o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PREMAG: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15.03 T / 70.2</a:t>
                      </a:r>
                      <a:r>
                        <a:rPr lang="en-US" sz="900" baseline="30000" dirty="0" smtClean="0"/>
                        <a:t>o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161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#</a:t>
                      </a:r>
                      <a:r>
                        <a:rPr lang="en-US" sz="900" baseline="0" dirty="0" smtClean="0"/>
                        <a:t> of 3.3 mm tapes</a:t>
                      </a:r>
                    </a:p>
                    <a:p>
                      <a:r>
                        <a:rPr lang="en-US" sz="800" baseline="0" dirty="0" smtClean="0"/>
                        <a:t>(aligned along z-axis)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~220</a:t>
                      </a:r>
                      <a:endParaRPr lang="en-US" sz="900" baseline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~200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~140</a:t>
                      </a:r>
                      <a:endParaRPr lang="en-US" sz="900" baseline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~200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~220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332363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P max for L ~ 1 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≈ 2.2 W/m</a:t>
                      </a:r>
                      <a:endParaRPr lang="en-US" sz="900" baseline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1.7 W/m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1.1 W/m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1.9 W/m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2.4 W/m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52270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P max for L &gt;&gt; 1 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110 W/m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80 W/m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60 W/m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90 W/m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≈ 120 W/m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8068658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80" y="4761306"/>
                <a:ext cx="25801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100" dirty="0" smtClean="0"/>
                  <a:t>O</a:t>
                </a:r>
                <a:r>
                  <a:rPr lang="en-US" sz="1100" b="0" dirty="0" smtClean="0"/>
                  <a:t>perating current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100" dirty="0" smtClean="0"/>
                  <a:t> during the cycle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0" y="4761306"/>
                <a:ext cx="2580130" cy="261610"/>
              </a:xfrm>
              <a:prstGeom prst="rect">
                <a:avLst/>
              </a:prstGeom>
              <a:blipFill>
                <a:blip r:embed="rId4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06737" y="792119"/>
            <a:ext cx="31136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For non-transposed strands, ~100 W/m applied to strands may increase their temperature above 10 K, thus need for higher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cs</a:t>
            </a:r>
            <a:r>
              <a:rPr lang="en-US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Strands transposition may reduce losses by about 10 times</a:t>
            </a:r>
            <a:r>
              <a:rPr lang="en-US" sz="1200" dirty="0" smtClean="0"/>
              <a:t>.</a:t>
            </a:r>
            <a:endParaRPr lang="en-US" sz="1200" baseline="-25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898" y="2939259"/>
            <a:ext cx="2540244" cy="17675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2898" y="4775358"/>
            <a:ext cx="268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smtClean="0"/>
              <a:t>Intra-strand loss should be accounted…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7788" y="4775358"/>
            <a:ext cx="2604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smtClean="0"/>
              <a:t>Intra-strand loss is negligible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1881" y="3341228"/>
                <a:ext cx="355097" cy="238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78258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782589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782589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81" y="3341228"/>
                <a:ext cx="355097" cy="238527"/>
              </a:xfrm>
              <a:prstGeom prst="rect">
                <a:avLst/>
              </a:prstGeom>
              <a:blipFill>
                <a:blip r:embed="rId6"/>
                <a:stretch>
                  <a:fillRect l="-8621" r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1881" y="3533825"/>
                <a:ext cx="334194" cy="251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6C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006CBA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006CBA"/>
                              </a:solidFill>
                              <a:latin typeface="Cambria Math" panose="02040503050406030204" pitchFamily="18" charset="0"/>
                            </a:rPr>
                            <m:t>𝑙𝑜𝑛𝑔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81" y="3533825"/>
                <a:ext cx="334194" cy="251672"/>
              </a:xfrm>
              <a:prstGeom prst="rect">
                <a:avLst/>
              </a:prstGeom>
              <a:blipFill>
                <a:blip r:embed="rId7"/>
                <a:stretch>
                  <a:fillRect l="-9259" r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91881" y="3739567"/>
                <a:ext cx="356380" cy="238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EDB1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EDB12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EDB120"/>
                              </a:solidFill>
                              <a:latin typeface="Cambria Math" panose="02040503050406030204" pitchFamily="18" charset="0"/>
                            </a:rPr>
                            <m:t>𝑐𝑟𝑜𝑠𝑠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81" y="3739567"/>
                <a:ext cx="356380" cy="238527"/>
              </a:xfrm>
              <a:prstGeom prst="rect">
                <a:avLst/>
              </a:prstGeom>
              <a:blipFill>
                <a:blip r:embed="rId8"/>
                <a:stretch>
                  <a:fillRect l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91881" y="3932164"/>
                <a:ext cx="284565" cy="251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rgbClr val="DA5922"/>
                              </a:solidFill>
                              <a:latin typeface="Cambria Math" panose="02040503050406030204" pitchFamily="18" charset="0"/>
                            </a:rPr>
                            <m:t>𝑎𝑑𝑗</m:t>
                          </m:r>
                        </m:sub>
                      </m:sSub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81" y="3932164"/>
                <a:ext cx="284565" cy="251544"/>
              </a:xfrm>
              <a:prstGeom prst="rect">
                <a:avLst/>
              </a:prstGeom>
              <a:blipFill>
                <a:blip r:embed="rId9"/>
                <a:stretch>
                  <a:fillRect l="-10870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H="1">
            <a:off x="488950" y="2465639"/>
            <a:ext cx="4237131" cy="40196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18780" y="2465639"/>
            <a:ext cx="3301617" cy="40196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26081" y="753679"/>
            <a:ext cx="792699" cy="17119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06737" y="2129798"/>
            <a:ext cx="31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 smtClean="0"/>
              <a:t>2.4 W/m + intra-strand loss = 10–20 W/m?</a:t>
            </a:r>
          </a:p>
        </p:txBody>
      </p:sp>
      <p:cxnSp>
        <p:nvCxnSpPr>
          <p:cNvPr id="6" name="Straight Connector 5"/>
          <p:cNvCxnSpPr>
            <a:endCxn id="20" idx="1"/>
          </p:cNvCxnSpPr>
          <p:nvPr/>
        </p:nvCxnSpPr>
        <p:spPr>
          <a:xfrm>
            <a:off x="5221705" y="1992019"/>
            <a:ext cx="485032" cy="276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 on network modelling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78" y="1025330"/>
            <a:ext cx="2076088" cy="13855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42977" y="731598"/>
            <a:ext cx="20760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DEMO R&amp;W cable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85" y="1062573"/>
            <a:ext cx="2945310" cy="1311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3985" y="731598"/>
            <a:ext cx="2945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Cable splices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3225086"/>
            <a:ext cx="2622761" cy="16025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4875" y="2886892"/>
            <a:ext cx="26227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HTS stacked tapes strand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941" y="3211781"/>
            <a:ext cx="3468924" cy="16158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76" y="1366741"/>
            <a:ext cx="2248083" cy="7027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9977" y="731598"/>
            <a:ext cx="224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DEMO R&amp;W sub-cable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61941" y="2886892"/>
            <a:ext cx="34689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ASTRA conductor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7879" y="3872785"/>
            <a:ext cx="730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THANK YOU FOR YOUR ATTENTION!</a:t>
            </a:r>
            <a:endParaRPr lang="en-US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9066" y="1058169"/>
                <a:ext cx="4906084" cy="2285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Analytical and numerical models are developed to analyze saturated coupling loss in Rutherford cables.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Relatively low loss is obtained by keeping twist-pitch below its critical value expressed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96</m:t>
                        </m:r>
                        <m:r>
                          <a:rPr lang="en-US" sz="120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∕</m:t>
                        </m:r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𝑁</m:t>
                        </m:r>
                        <m:acc>
                          <m:accPr>
                            <m:chr m:val="̇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rad>
                  </m:oMath>
                </a14:m>
                <a:r>
                  <a:rPr lang="en-US" sz="1400" dirty="0" smtClean="0"/>
                  <a:t>. 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400" smtClean="0"/>
                  <a:t>Transposition </a:t>
                </a:r>
                <a:r>
                  <a:rPr lang="en-US" sz="1400" dirty="0" smtClean="0"/>
                  <a:t>of strands is needed to avoid their overheating during fast transients in the DEMO CS coils.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Network modelling approach is being used to simulate electromagnetic behavior of various cable layouts.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6" y="1058169"/>
                <a:ext cx="4906084" cy="2285754"/>
              </a:xfrm>
              <a:prstGeom prst="rect">
                <a:avLst/>
              </a:prstGeom>
              <a:blipFill>
                <a:blip r:embed="rId2"/>
                <a:stretch>
                  <a:fillRect l="-124" t="-533" r="-373" b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0" y="1017978"/>
            <a:ext cx="2385692" cy="118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2201046"/>
            <a:ext cx="2385692" cy="11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875" y="1459743"/>
            <a:ext cx="716814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Saturated coupling loss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Analytical calculation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Network modelling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DEMO CS case study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Outlook on network modelling</a:t>
            </a:r>
            <a:endParaRPr lang="en-GB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Conclusion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8084" y="4071384"/>
            <a:ext cx="8427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Large AC losses should then be properly evaluated and accounted in the design.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Impact of </a:t>
            </a:r>
            <a:r>
              <a:rPr lang="en-US" dirty="0" smtClean="0"/>
              <a:t>twisting stacks </a:t>
            </a:r>
            <a:r>
              <a:rPr lang="en-US" dirty="0"/>
              <a:t>was found marginal for soldered stacks in fusion conductors,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while transposing stacks (twisted or not) have a moderate effect, see </a:t>
            </a:r>
            <a:r>
              <a:rPr lang="en-US" sz="900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900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doi.org/10.1016/j.cryogenics.2020.103118</a:t>
            </a:r>
            <a:r>
              <a:rPr lang="en-US" sz="900" dirty="0" smtClean="0">
                <a:solidFill>
                  <a:srgbClr val="00B050"/>
                </a:solidFill>
              </a:rPr>
              <a:t> 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085" y="682150"/>
            <a:ext cx="714461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>
              <a:spcAft>
                <a:spcPts val="600"/>
              </a:spcAft>
            </a:pPr>
            <a:r>
              <a:rPr lang="en-GB" dirty="0" smtClean="0"/>
              <a:t>Development of network models for Rutherford cables:</a:t>
            </a:r>
          </a:p>
          <a:p>
            <a:pPr marL="568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70’s, Morgan et al: crossing strand coupling, weak excitation, </a:t>
            </a:r>
            <a:r>
              <a:rPr lang="en-US" dirty="0"/>
              <a:t>analytical </a:t>
            </a:r>
            <a:r>
              <a:rPr lang="en-US" dirty="0" smtClean="0"/>
              <a:t>results</a:t>
            </a:r>
          </a:p>
          <a:p>
            <a:pPr marL="568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80’s, </a:t>
            </a:r>
            <a:r>
              <a:rPr lang="en-US" dirty="0" err="1" smtClean="0"/>
              <a:t>Sytnikov</a:t>
            </a:r>
            <a:r>
              <a:rPr lang="en-US" dirty="0" smtClean="0"/>
              <a:t> et al: crossing and adjacent, weak and strong, analytical</a:t>
            </a:r>
          </a:p>
          <a:p>
            <a:pPr marL="568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90’s, </a:t>
            </a:r>
            <a:r>
              <a:rPr lang="en-US" dirty="0" err="1" smtClean="0"/>
              <a:t>Verweij</a:t>
            </a:r>
            <a:r>
              <a:rPr lang="en-US" dirty="0" smtClean="0"/>
              <a:t> et al: complete numerical electromagnetic model</a:t>
            </a:r>
          </a:p>
          <a:p>
            <a:pPr marL="568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00’s – </a:t>
            </a:r>
            <a:r>
              <a:rPr lang="en-US" dirty="0" err="1" smtClean="0"/>
              <a:t>p.t.</a:t>
            </a:r>
            <a:r>
              <a:rPr lang="en-US" dirty="0" smtClean="0"/>
              <a:t>: CUDI / </a:t>
            </a:r>
            <a:r>
              <a:rPr lang="en-US" dirty="0" err="1" smtClean="0"/>
              <a:t>JackPot</a:t>
            </a:r>
            <a:r>
              <a:rPr lang="en-US" dirty="0" smtClean="0"/>
              <a:t> / THEA / THELMA multi-physics modelling tools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085" y="2207489"/>
            <a:ext cx="615781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LTS have low stability (low MQE), thus must be operated in weak excitation (coupling currents &lt;&lt; </a:t>
            </a:r>
            <a:r>
              <a:rPr lang="en-US" dirty="0" err="1" smtClean="0"/>
              <a:t>Ic</a:t>
            </a:r>
            <a:r>
              <a:rPr lang="en-US" dirty="0" smtClean="0"/>
              <a:t>), therefore leading to small filaments and short twist-pitches.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In contrast, HTS materials have high stability and could be operated in a strong excitation mode (coupling currents ~ Ic). No need for fine twisted filaments, for example Bi2223 tapes with non-twisted filaments, ReBCO </a:t>
            </a:r>
            <a:r>
              <a:rPr lang="en-US" dirty="0" err="1" smtClean="0"/>
              <a:t>monofilamentary</a:t>
            </a:r>
            <a:r>
              <a:rPr lang="en-US" dirty="0" smtClean="0"/>
              <a:t> tapes.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8392" y="1796272"/>
                <a:ext cx="1547520" cy="235257"/>
              </a:xfrm>
              <a:prstGeom prst="rect">
                <a:avLst/>
              </a:prstGeom>
            </p:spPr>
            <p:txBody>
              <a:bodyPr wrap="square" lIns="36000" rIns="3600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900" dirty="0" smtClean="0">
                    <a:solidFill>
                      <a:schemeClr val="accent2"/>
                    </a:solidFill>
                  </a:rPr>
                  <a:t>response to constant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9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392" y="1796272"/>
                <a:ext cx="1547520" cy="23525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391" y="2124687"/>
            <a:ext cx="1547520" cy="842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391" y="3080715"/>
            <a:ext cx="1547520" cy="8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9694" y="3639906"/>
            <a:ext cx="71446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Strong excitation mode features interplay between coupling current loops and superconducting loops, i.e. corresponding loss contributions are no longer independent.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Furthermore, effects of saturation and screening are counteracting.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Hence, detailed study on the actual AC loss performance is needed.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42" y="1462361"/>
            <a:ext cx="3325602" cy="1649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60656" y="2741932"/>
                <a:ext cx="783374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56" y="2741932"/>
                <a:ext cx="783374" cy="377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4734" y="2741932"/>
                <a:ext cx="783374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734" y="2741932"/>
                <a:ext cx="783374" cy="377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55503" y="764551"/>
            <a:ext cx="78329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ASTRA conductor concept for DEMO CS coils operated up to 18 T at 5 K,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≳</a:t>
            </a:r>
            <a:r>
              <a:rPr lang="en-US" dirty="0" smtClean="0"/>
              <a:t>0.1 T/s transients: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9384" y="1455950"/>
            <a:ext cx="237283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u="sng" dirty="0"/>
              <a:t>A</a:t>
            </a:r>
            <a:r>
              <a:rPr lang="en-US" sz="1200" dirty="0"/>
              <a:t>ligned </a:t>
            </a:r>
            <a:r>
              <a:rPr lang="en-US" sz="1200" u="sng" dirty="0" smtClean="0"/>
              <a:t>S</a:t>
            </a:r>
            <a:r>
              <a:rPr lang="en-US" sz="1200" dirty="0" smtClean="0"/>
              <a:t>tacks </a:t>
            </a:r>
            <a:r>
              <a:rPr lang="en-US" sz="1200" u="sng" dirty="0" smtClean="0"/>
              <a:t>T</a:t>
            </a:r>
            <a:r>
              <a:rPr lang="en-US" sz="1200" dirty="0" smtClean="0"/>
              <a:t>ransposed </a:t>
            </a:r>
            <a:r>
              <a:rPr lang="en-US" sz="1200" dirty="0"/>
              <a:t>in </a:t>
            </a:r>
            <a:r>
              <a:rPr lang="en-US" sz="1200" u="sng" dirty="0"/>
              <a:t>R</a:t>
            </a:r>
            <a:r>
              <a:rPr lang="en-US" sz="1200" dirty="0"/>
              <a:t>oebel </a:t>
            </a:r>
            <a:r>
              <a:rPr lang="en-US" sz="1200" u="sng" dirty="0" smtClean="0"/>
              <a:t>A</a:t>
            </a:r>
            <a:r>
              <a:rPr lang="en-US" sz="1200" dirty="0" smtClean="0"/>
              <a:t>rrangement</a:t>
            </a:r>
          </a:p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Jacket pre-compression</a:t>
            </a:r>
          </a:p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Separate </a:t>
            </a:r>
            <a:r>
              <a:rPr lang="en-US" sz="1200" dirty="0"/>
              <a:t>cooling </a:t>
            </a:r>
            <a:r>
              <a:rPr lang="en-US" sz="1200" dirty="0" smtClean="0"/>
              <a:t>channel</a:t>
            </a:r>
            <a:br>
              <a:rPr lang="en-US" sz="1200" dirty="0" smtClean="0"/>
            </a:br>
            <a:r>
              <a:rPr lang="en-US" sz="1200" dirty="0" smtClean="0"/>
              <a:t>(conduction </a:t>
            </a:r>
            <a:r>
              <a:rPr lang="en-US" sz="1200" dirty="0"/>
              <a:t>cooled stacks</a:t>
            </a:r>
            <a:r>
              <a:rPr lang="en-US" sz="1200" dirty="0" smtClean="0"/>
              <a:t>)</a:t>
            </a:r>
          </a:p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Impregnation of cable space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490" y="1474881"/>
            <a:ext cx="3325602" cy="16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Analytical calculation: </a:t>
            </a:r>
            <a:r>
              <a:rPr lang="en-GB" b="0" dirty="0" smtClean="0"/>
              <a:t>weak excitation</a:t>
            </a:r>
            <a:endParaRPr lang="en-US" b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5752" y="764370"/>
            <a:ext cx="1957548" cy="1755569"/>
            <a:chOff x="316315" y="817718"/>
            <a:chExt cx="1957548" cy="1755569"/>
          </a:xfrm>
        </p:grpSpPr>
        <p:sp>
          <p:nvSpPr>
            <p:cNvPr id="18" name="Arc 17"/>
            <p:cNvSpPr/>
            <p:nvPr/>
          </p:nvSpPr>
          <p:spPr>
            <a:xfrm>
              <a:off x="1041082" y="1456588"/>
              <a:ext cx="418226" cy="418226"/>
            </a:xfrm>
            <a:prstGeom prst="arc">
              <a:avLst>
                <a:gd name="adj1" fmla="val 5387618"/>
                <a:gd name="adj2" fmla="val 21383417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60586" y="1528013"/>
                  <a:ext cx="586499" cy="274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dirty="0" smtClean="0">
                      <a:solidFill>
                        <a:srgbClr val="0070C0"/>
                      </a:solidFill>
                    </a:rPr>
                    <a:t> 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86" y="1528013"/>
                  <a:ext cx="586499" cy="2744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/>
            <p:cNvGrpSpPr/>
            <p:nvPr/>
          </p:nvGrpSpPr>
          <p:grpSpPr>
            <a:xfrm rot="16200000">
              <a:off x="110098" y="1616994"/>
              <a:ext cx="1111061" cy="162611"/>
              <a:chOff x="4585162" y="4637020"/>
              <a:chExt cx="1495084" cy="218815"/>
            </a:xfrm>
          </p:grpSpPr>
          <p:grpSp>
            <p:nvGrpSpPr>
              <p:cNvPr id="59" name="Group 58"/>
              <p:cNvGrpSpPr/>
              <p:nvPr/>
            </p:nvGrpSpPr>
            <p:grpSpPr>
              <a:xfrm rot="16200000">
                <a:off x="4950399" y="4271783"/>
                <a:ext cx="133703" cy="864177"/>
                <a:chOff x="7218601" y="602505"/>
                <a:chExt cx="222607" cy="1438813"/>
              </a:xfrm>
            </p:grpSpPr>
            <p:sp>
              <p:nvSpPr>
                <p:cNvPr id="63" name="Freeform 62"/>
                <p:cNvSpPr/>
                <p:nvPr/>
              </p:nvSpPr>
              <p:spPr>
                <a:xfrm rot="5400000">
                  <a:off x="7162306" y="930881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7073970" y="747136"/>
                  <a:ext cx="28926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Freeform 64"/>
                <p:cNvSpPr/>
                <p:nvPr/>
              </p:nvSpPr>
              <p:spPr>
                <a:xfrm rot="5400000">
                  <a:off x="7162306" y="1259992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rot="5400000">
                  <a:off x="7162306" y="1589103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7128669" y="1951384"/>
                  <a:ext cx="17986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Rectangle 59"/>
              <p:cNvSpPr/>
              <p:nvPr/>
            </p:nvSpPr>
            <p:spPr>
              <a:xfrm rot="5400000">
                <a:off x="5690803" y="4599834"/>
                <a:ext cx="170252" cy="3417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endCxn id="60" idx="0"/>
              </p:cNvCxnSpPr>
              <p:nvPr/>
            </p:nvCxnSpPr>
            <p:spPr>
              <a:xfrm flipH="1">
                <a:off x="5946804" y="4770709"/>
                <a:ext cx="133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0" idx="2"/>
              </p:cNvCxnSpPr>
              <p:nvPr/>
            </p:nvCxnSpPr>
            <p:spPr>
              <a:xfrm flipH="1">
                <a:off x="5400294" y="4770709"/>
                <a:ext cx="2047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16315" y="1226511"/>
                  <a:ext cx="4017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15" y="1226511"/>
                  <a:ext cx="401778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 rot="16200000">
              <a:off x="947597" y="779441"/>
              <a:ext cx="99360" cy="642207"/>
              <a:chOff x="7218601" y="602505"/>
              <a:chExt cx="222607" cy="1438813"/>
            </a:xfrm>
          </p:grpSpPr>
          <p:sp>
            <p:nvSpPr>
              <p:cNvPr id="54" name="Freeform 53"/>
              <p:cNvSpPr/>
              <p:nvPr/>
            </p:nvSpPr>
            <p:spPr>
              <a:xfrm rot="5400000">
                <a:off x="7162306" y="930881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>
                <a:off x="7073970" y="747136"/>
                <a:ext cx="28926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reeform 55"/>
              <p:cNvSpPr/>
              <p:nvPr/>
            </p:nvSpPr>
            <p:spPr>
              <a:xfrm rot="5400000">
                <a:off x="7162306" y="1259992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5400000">
                <a:off x="7162306" y="1589103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7128669" y="1951384"/>
                <a:ext cx="1798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 rot="5400000">
              <a:off x="1496132" y="1023266"/>
              <a:ext cx="126522" cy="2539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23" idx="0"/>
            </p:cNvCxnSpPr>
            <p:nvPr/>
          </p:nvCxnSpPr>
          <p:spPr>
            <a:xfrm flipH="1">
              <a:off x="1686378" y="1150251"/>
              <a:ext cx="1983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2"/>
            </p:cNvCxnSpPr>
            <p:nvPr/>
          </p:nvCxnSpPr>
          <p:spPr>
            <a:xfrm flipH="1">
              <a:off x="1280242" y="1150251"/>
              <a:ext cx="1521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415433" y="1033171"/>
              <a:ext cx="326771" cy="21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349810" y="817718"/>
                  <a:ext cx="4437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810" y="817718"/>
                  <a:ext cx="443711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/>
            <p:cNvGrpSpPr/>
            <p:nvPr/>
          </p:nvGrpSpPr>
          <p:grpSpPr>
            <a:xfrm rot="16200000">
              <a:off x="947597" y="1882370"/>
              <a:ext cx="99360" cy="642207"/>
              <a:chOff x="7218601" y="602505"/>
              <a:chExt cx="222607" cy="1438813"/>
            </a:xfrm>
          </p:grpSpPr>
          <p:sp>
            <p:nvSpPr>
              <p:cNvPr id="49" name="Freeform 48"/>
              <p:cNvSpPr/>
              <p:nvPr/>
            </p:nvSpPr>
            <p:spPr>
              <a:xfrm rot="5400000">
                <a:off x="7162306" y="930881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5400000">
                <a:off x="7073970" y="747136"/>
                <a:ext cx="28926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/>
              <p:cNvSpPr/>
              <p:nvPr/>
            </p:nvSpPr>
            <p:spPr>
              <a:xfrm rot="5400000">
                <a:off x="7162306" y="1259992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 rot="5400000">
                <a:off x="7162306" y="1589103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>
                <a:off x="7128669" y="1951384"/>
                <a:ext cx="1798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 rot="5400000">
              <a:off x="1496132" y="2126195"/>
              <a:ext cx="126522" cy="2539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endCxn id="29" idx="0"/>
            </p:cNvCxnSpPr>
            <p:nvPr/>
          </p:nvCxnSpPr>
          <p:spPr>
            <a:xfrm flipH="1">
              <a:off x="1686378" y="2253180"/>
              <a:ext cx="1983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9" idx="2"/>
            </p:cNvCxnSpPr>
            <p:nvPr/>
          </p:nvCxnSpPr>
          <p:spPr>
            <a:xfrm flipH="1">
              <a:off x="1280242" y="2253180"/>
              <a:ext cx="1521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415433" y="2136100"/>
              <a:ext cx="326771" cy="21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349811" y="2296288"/>
                  <a:ext cx="4437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811" y="2296288"/>
                  <a:ext cx="443711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 rot="16200000">
              <a:off x="1309466" y="1616994"/>
              <a:ext cx="1111061" cy="162611"/>
              <a:chOff x="4585162" y="4637020"/>
              <a:chExt cx="1495084" cy="218815"/>
            </a:xfrm>
          </p:grpSpPr>
          <p:grpSp>
            <p:nvGrpSpPr>
              <p:cNvPr id="40" name="Group 39"/>
              <p:cNvGrpSpPr/>
              <p:nvPr/>
            </p:nvGrpSpPr>
            <p:grpSpPr>
              <a:xfrm rot="16200000">
                <a:off x="4950399" y="4271783"/>
                <a:ext cx="133703" cy="864177"/>
                <a:chOff x="7218601" y="602505"/>
                <a:chExt cx="222607" cy="1438813"/>
              </a:xfrm>
            </p:grpSpPr>
            <p:sp>
              <p:nvSpPr>
                <p:cNvPr id="44" name="Freeform 43"/>
                <p:cNvSpPr/>
                <p:nvPr/>
              </p:nvSpPr>
              <p:spPr>
                <a:xfrm rot="5400000">
                  <a:off x="7162306" y="930881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7073970" y="747136"/>
                  <a:ext cx="28926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 45"/>
                <p:cNvSpPr/>
                <p:nvPr/>
              </p:nvSpPr>
              <p:spPr>
                <a:xfrm rot="5400000">
                  <a:off x="7162306" y="1259992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rot="5400000">
                  <a:off x="7162306" y="1589103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7128669" y="1951384"/>
                  <a:ext cx="17986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 40"/>
              <p:cNvSpPr/>
              <p:nvPr/>
            </p:nvSpPr>
            <p:spPr>
              <a:xfrm rot="5400000">
                <a:off x="5690803" y="4599834"/>
                <a:ext cx="170252" cy="3417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>
                <a:endCxn id="41" idx="0"/>
              </p:cNvCxnSpPr>
              <p:nvPr/>
            </p:nvCxnSpPr>
            <p:spPr>
              <a:xfrm flipH="1">
                <a:off x="5946804" y="4770709"/>
                <a:ext cx="133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</p:cNvCxnSpPr>
              <p:nvPr/>
            </p:nvCxnSpPr>
            <p:spPr>
              <a:xfrm flipH="1">
                <a:off x="5400294" y="4770709"/>
                <a:ext cx="2047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872086" y="1226511"/>
                  <a:ext cx="4017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086" y="1226511"/>
                  <a:ext cx="401777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518220" y="1131603"/>
                <a:ext cx="631509" cy="280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20" y="1131603"/>
                <a:ext cx="631509" cy="280452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6303780" y="627879"/>
            <a:ext cx="2649720" cy="2308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900" dirty="0" smtClean="0">
                <a:hlinkClick r:id="rId8"/>
              </a:rPr>
              <a:t>https</a:t>
            </a:r>
            <a:r>
              <a:rPr lang="en-US" sz="900" dirty="0">
                <a:hlinkClick r:id="rId8"/>
              </a:rPr>
              <a:t>://</a:t>
            </a:r>
            <a:r>
              <a:rPr lang="en-US" sz="900" dirty="0" smtClean="0">
                <a:hlinkClick r:id="rId8"/>
              </a:rPr>
              <a:t>doi.org/10.1016/0011-2275(89)90207-5</a:t>
            </a:r>
            <a:endParaRPr lang="en-US" sz="9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981" y="1053564"/>
            <a:ext cx="2934741" cy="43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3780" y="892596"/>
            <a:ext cx="2649720" cy="1446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617973" y="1606991"/>
                <a:ext cx="308917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73" y="1606991"/>
                <a:ext cx="3089178" cy="715581"/>
              </a:xfrm>
              <a:prstGeom prst="rect">
                <a:avLst/>
              </a:prstGeom>
              <a:blipFill>
                <a:blip r:embed="rId11"/>
                <a:stretch>
                  <a:fillRect t="-31624" b="-18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flipH="1">
                <a:off x="219867" y="1498638"/>
                <a:ext cx="29749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9867" y="1498638"/>
                <a:ext cx="297498" cy="3000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 flipV="1">
            <a:off x="531147" y="1096876"/>
            <a:ext cx="0" cy="1103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118" y="3822599"/>
            <a:ext cx="1993900" cy="117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51163" y="2519939"/>
                <a:ext cx="5641673" cy="1067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ctr">
                  <a:spcAft>
                    <a:spcPts val="1200"/>
                  </a:spcAft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GB" dirty="0" smtClean="0"/>
                  <a:t>increases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GB" dirty="0" smtClean="0"/>
                  <a:t>decreases </a:t>
                </a:r>
                <a:r>
                  <a:rPr lang="en-GB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GB" dirty="0" smtClean="0"/>
                  <a:t>Limit </a:t>
                </a:r>
                <a:r>
                  <a:rPr lang="en-GB" dirty="0"/>
                  <a:t>of the model applicability in terms of the cable twist-pitch</a:t>
                </a:r>
                <a:r>
                  <a:rPr lang="en-GB" dirty="0" smtClean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 smtClean="0"/>
                  <a:t> (e.g. missing geometry factor)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63" y="2519939"/>
                <a:ext cx="5641673" cy="1067215"/>
              </a:xfrm>
              <a:prstGeom prst="rect">
                <a:avLst/>
              </a:prstGeom>
              <a:blipFill>
                <a:blip r:embed="rId14"/>
                <a:stretch>
                  <a:fillRect t="-571" b="-44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flipH="1">
                <a:off x="2444254" y="592515"/>
                <a:ext cx="234299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inter-strand loss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44254" y="592515"/>
                <a:ext cx="2342990" cy="300082"/>
              </a:xfrm>
              <a:prstGeom prst="rect">
                <a:avLst/>
              </a:prstGeom>
              <a:blipFill>
                <a:blip r:embed="rId1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1147" y="3801947"/>
                <a:ext cx="2542809" cy="11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Geometry: slab </a:t>
                </a:r>
                <a:r>
                  <a:rPr lang="en-GB" dirty="0"/>
                  <a:t>(see Wilson’s book, section 8.3.1)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7" y="3801947"/>
                <a:ext cx="2542809" cy="1198598"/>
              </a:xfrm>
              <a:prstGeom prst="rect">
                <a:avLst/>
              </a:prstGeom>
              <a:blipFill>
                <a:blip r:embed="rId16"/>
                <a:stretch>
                  <a:fillRect l="-480" t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6355282" y="3801947"/>
                <a:ext cx="2542809" cy="11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Geometry: Rutherford cable</a:t>
                </a:r>
                <a:br>
                  <a:rPr lang="en-GB" dirty="0" smtClean="0"/>
                </a:b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282" y="3801947"/>
                <a:ext cx="2542809" cy="1198598"/>
              </a:xfrm>
              <a:prstGeom prst="rect">
                <a:avLst/>
              </a:prstGeom>
              <a:blipFill>
                <a:blip r:embed="rId17"/>
                <a:stretch>
                  <a:fillRect l="-719" t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Analytical calculation: </a:t>
            </a:r>
            <a:r>
              <a:rPr lang="en-GB" b="0" dirty="0" smtClean="0"/>
              <a:t>strong excitation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2444254" y="592515"/>
                <a:ext cx="2342990" cy="185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saturated </a:t>
                </a:r>
                <a:r>
                  <a:rPr lang="en-US" dirty="0">
                    <a:solidFill>
                      <a:schemeClr val="accent2"/>
                    </a:solidFill>
                  </a:rPr>
                  <a:t>loss</a:t>
                </a:r>
                <a:endParaRPr lang="en-US" dirty="0" smtClean="0">
                  <a:solidFill>
                    <a:schemeClr val="accent2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44254" y="592515"/>
                <a:ext cx="2342990" cy="1850186"/>
              </a:xfrm>
              <a:prstGeom prst="rect">
                <a:avLst/>
              </a:prstGeom>
              <a:blipFill>
                <a:blip r:embed="rId2"/>
                <a:stretch>
                  <a:fillRect l="-2344" t="-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231113" y="614961"/>
            <a:ext cx="2202187" cy="1904978"/>
            <a:chOff x="71676" y="668309"/>
            <a:chExt cx="2202187" cy="190497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0394" y="1688980"/>
              <a:ext cx="18525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1041082" y="1456588"/>
              <a:ext cx="418226" cy="418226"/>
            </a:xfrm>
            <a:prstGeom prst="arc">
              <a:avLst>
                <a:gd name="adj1" fmla="val 5387618"/>
                <a:gd name="adj2" fmla="val 21383417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60586" y="1528013"/>
                  <a:ext cx="586499" cy="274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dirty="0" smtClean="0">
                      <a:solidFill>
                        <a:srgbClr val="0070C0"/>
                      </a:solidFill>
                    </a:rPr>
                    <a:t> 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86" y="1528013"/>
                  <a:ext cx="586499" cy="2744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 rot="16200000">
              <a:off x="110098" y="1616994"/>
              <a:ext cx="1111061" cy="162611"/>
              <a:chOff x="4585162" y="4637020"/>
              <a:chExt cx="1495084" cy="218815"/>
            </a:xfrm>
          </p:grpSpPr>
          <p:grpSp>
            <p:nvGrpSpPr>
              <p:cNvPr id="44" name="Group 43"/>
              <p:cNvGrpSpPr/>
              <p:nvPr/>
            </p:nvGrpSpPr>
            <p:grpSpPr>
              <a:xfrm rot="16200000">
                <a:off x="4950399" y="4271783"/>
                <a:ext cx="133703" cy="864177"/>
                <a:chOff x="7218601" y="602505"/>
                <a:chExt cx="222607" cy="1438813"/>
              </a:xfrm>
            </p:grpSpPr>
            <p:sp>
              <p:nvSpPr>
                <p:cNvPr id="48" name="Freeform 47"/>
                <p:cNvSpPr/>
                <p:nvPr/>
              </p:nvSpPr>
              <p:spPr>
                <a:xfrm rot="5400000">
                  <a:off x="7162306" y="930881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7073970" y="747136"/>
                  <a:ext cx="28926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Freeform 49"/>
                <p:cNvSpPr/>
                <p:nvPr/>
              </p:nvSpPr>
              <p:spPr>
                <a:xfrm rot="5400000">
                  <a:off x="7162306" y="1259992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rot="5400000">
                  <a:off x="7162306" y="1589103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7128669" y="1951384"/>
                  <a:ext cx="17986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 rot="5400000">
                <a:off x="5690803" y="4599834"/>
                <a:ext cx="170252" cy="3417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>
              <a:xfrm flipH="1">
                <a:off x="5946804" y="4770709"/>
                <a:ext cx="133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5" idx="2"/>
              </p:cNvCxnSpPr>
              <p:nvPr/>
            </p:nvCxnSpPr>
            <p:spPr>
              <a:xfrm flipH="1">
                <a:off x="5400294" y="4770709"/>
                <a:ext cx="2047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6315" y="1226511"/>
                  <a:ext cx="4017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15" y="1226511"/>
                  <a:ext cx="401778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 rot="16200000">
              <a:off x="947597" y="779441"/>
              <a:ext cx="99360" cy="642207"/>
              <a:chOff x="7218601" y="602505"/>
              <a:chExt cx="222607" cy="1438813"/>
            </a:xfrm>
          </p:grpSpPr>
          <p:sp>
            <p:nvSpPr>
              <p:cNvPr id="39" name="Freeform 38"/>
              <p:cNvSpPr/>
              <p:nvPr/>
            </p:nvSpPr>
            <p:spPr>
              <a:xfrm rot="5400000">
                <a:off x="7162306" y="930881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5400000">
                <a:off x="7073970" y="747136"/>
                <a:ext cx="28926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 rot="5400000">
                <a:off x="7162306" y="1259992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5400000">
                <a:off x="7162306" y="1589103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rot="5400000">
                <a:off x="7128669" y="1951384"/>
                <a:ext cx="1798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 rot="5400000">
              <a:off x="1496132" y="1023266"/>
              <a:ext cx="126522" cy="2539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endCxn id="12" idx="0"/>
            </p:cNvCxnSpPr>
            <p:nvPr/>
          </p:nvCxnSpPr>
          <p:spPr>
            <a:xfrm flipH="1">
              <a:off x="1686378" y="1150251"/>
              <a:ext cx="1983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2"/>
            </p:cNvCxnSpPr>
            <p:nvPr/>
          </p:nvCxnSpPr>
          <p:spPr>
            <a:xfrm flipH="1">
              <a:off x="1280242" y="1150251"/>
              <a:ext cx="1521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415433" y="1033171"/>
              <a:ext cx="326771" cy="21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49810" y="817718"/>
                  <a:ext cx="4437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810" y="817718"/>
                  <a:ext cx="443711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 rot="16200000">
              <a:off x="947597" y="1882370"/>
              <a:ext cx="99360" cy="642207"/>
              <a:chOff x="7218601" y="602505"/>
              <a:chExt cx="222607" cy="1438813"/>
            </a:xfrm>
          </p:grpSpPr>
          <p:sp>
            <p:nvSpPr>
              <p:cNvPr id="34" name="Freeform 33"/>
              <p:cNvSpPr/>
              <p:nvPr/>
            </p:nvSpPr>
            <p:spPr>
              <a:xfrm rot="5400000">
                <a:off x="7162306" y="930881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rot="5400000">
                <a:off x="7073970" y="747136"/>
                <a:ext cx="28926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35"/>
              <p:cNvSpPr/>
              <p:nvPr/>
            </p:nvSpPr>
            <p:spPr>
              <a:xfrm rot="5400000">
                <a:off x="7162306" y="1259992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5400000">
                <a:off x="7162306" y="1589103"/>
                <a:ext cx="335200" cy="222604"/>
              </a:xfrm>
              <a:custGeom>
                <a:avLst/>
                <a:gdLst>
                  <a:gd name="connsiteX0" fmla="*/ 852027 w 1704054"/>
                  <a:gd name="connsiteY0" fmla="*/ 0 h 852027"/>
                  <a:gd name="connsiteX1" fmla="*/ 1704054 w 1704054"/>
                  <a:gd name="connsiteY1" fmla="*/ 852027 h 852027"/>
                  <a:gd name="connsiteX2" fmla="*/ 1671745 w 1704054"/>
                  <a:gd name="connsiteY2" fmla="*/ 852027 h 852027"/>
                  <a:gd name="connsiteX3" fmla="*/ 852027 w 1704054"/>
                  <a:gd name="connsiteY3" fmla="*/ 32309 h 852027"/>
                  <a:gd name="connsiteX4" fmla="*/ 32309 w 1704054"/>
                  <a:gd name="connsiteY4" fmla="*/ 852027 h 852027"/>
                  <a:gd name="connsiteX5" fmla="*/ 0 w 1704054"/>
                  <a:gd name="connsiteY5" fmla="*/ 852027 h 852027"/>
                  <a:gd name="connsiteX6" fmla="*/ 852027 w 1704054"/>
                  <a:gd name="connsiteY6" fmla="*/ 0 h 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4054" h="852027">
                    <a:moveTo>
                      <a:pt x="852027" y="0"/>
                    </a:moveTo>
                    <a:cubicBezTo>
                      <a:pt x="1322589" y="0"/>
                      <a:pt x="1704054" y="381465"/>
                      <a:pt x="1704054" y="852027"/>
                    </a:cubicBezTo>
                    <a:lnTo>
                      <a:pt x="1671745" y="852027"/>
                    </a:lnTo>
                    <a:cubicBezTo>
                      <a:pt x="1671745" y="399309"/>
                      <a:pt x="1304745" y="32309"/>
                      <a:pt x="852027" y="32309"/>
                    </a:cubicBezTo>
                    <a:cubicBezTo>
                      <a:pt x="399309" y="32309"/>
                      <a:pt x="32309" y="399309"/>
                      <a:pt x="32309" y="852027"/>
                    </a:cubicBezTo>
                    <a:lnTo>
                      <a:pt x="0" y="852027"/>
                    </a:lnTo>
                    <a:cubicBezTo>
                      <a:pt x="0" y="381465"/>
                      <a:pt x="381465" y="0"/>
                      <a:pt x="8520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rot="5400000">
                <a:off x="7128669" y="1951384"/>
                <a:ext cx="1798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 rot="5400000">
              <a:off x="1496132" y="2126195"/>
              <a:ext cx="126522" cy="2539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0"/>
            </p:cNvCxnSpPr>
            <p:nvPr/>
          </p:nvCxnSpPr>
          <p:spPr>
            <a:xfrm flipH="1">
              <a:off x="1686378" y="2253180"/>
              <a:ext cx="1983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2"/>
            </p:cNvCxnSpPr>
            <p:nvPr/>
          </p:nvCxnSpPr>
          <p:spPr>
            <a:xfrm flipH="1">
              <a:off x="1280242" y="2253180"/>
              <a:ext cx="1521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415433" y="2136100"/>
              <a:ext cx="326771" cy="2181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49811" y="2296288"/>
                  <a:ext cx="4437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811" y="2296288"/>
                  <a:ext cx="443711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 rot="16200000">
              <a:off x="1309466" y="1616994"/>
              <a:ext cx="1111061" cy="162611"/>
              <a:chOff x="4585162" y="4637020"/>
              <a:chExt cx="1495084" cy="218815"/>
            </a:xfrm>
          </p:grpSpPr>
          <p:grpSp>
            <p:nvGrpSpPr>
              <p:cNvPr id="25" name="Group 24"/>
              <p:cNvGrpSpPr/>
              <p:nvPr/>
            </p:nvGrpSpPr>
            <p:grpSpPr>
              <a:xfrm rot="16200000">
                <a:off x="4950399" y="4271783"/>
                <a:ext cx="133703" cy="864177"/>
                <a:chOff x="7218601" y="602505"/>
                <a:chExt cx="222607" cy="1438813"/>
              </a:xfrm>
            </p:grpSpPr>
            <p:sp>
              <p:nvSpPr>
                <p:cNvPr id="29" name="Freeform 28"/>
                <p:cNvSpPr/>
                <p:nvPr/>
              </p:nvSpPr>
              <p:spPr>
                <a:xfrm rot="5400000">
                  <a:off x="7162306" y="930881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7073970" y="747136"/>
                  <a:ext cx="28926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reeform 30"/>
                <p:cNvSpPr/>
                <p:nvPr/>
              </p:nvSpPr>
              <p:spPr>
                <a:xfrm rot="5400000">
                  <a:off x="7162306" y="1259992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5400000">
                  <a:off x="7162306" y="1589103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7128669" y="1951384"/>
                  <a:ext cx="17986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/>
              <p:cNvSpPr/>
              <p:nvPr/>
            </p:nvSpPr>
            <p:spPr>
              <a:xfrm rot="5400000">
                <a:off x="5690803" y="4599834"/>
                <a:ext cx="170252" cy="3417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endCxn id="26" idx="0"/>
              </p:cNvCxnSpPr>
              <p:nvPr/>
            </p:nvCxnSpPr>
            <p:spPr>
              <a:xfrm flipH="1">
                <a:off x="5946804" y="4770709"/>
                <a:ext cx="1334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2"/>
              </p:cNvCxnSpPr>
              <p:nvPr/>
            </p:nvCxnSpPr>
            <p:spPr>
              <a:xfrm flipH="1">
                <a:off x="5400294" y="4770709"/>
                <a:ext cx="2047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872086" y="1226511"/>
                  <a:ext cx="4017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086" y="1226511"/>
                  <a:ext cx="401777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 flipV="1">
              <a:off x="334519" y="1125735"/>
              <a:ext cx="0" cy="566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 flipH="1">
                  <a:off x="71676" y="1285469"/>
                  <a:ext cx="297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1676" y="1285469"/>
                  <a:ext cx="2974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>
            <a:xfrm>
              <a:off x="683685" y="817718"/>
              <a:ext cx="11993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flipH="1">
                  <a:off x="1840212" y="668309"/>
                  <a:ext cx="297435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840212" y="668309"/>
                  <a:ext cx="297435" cy="3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 flipH="1">
                <a:off x="2444254" y="2519939"/>
                <a:ext cx="3196381" cy="96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Perpendicular field (2 layers):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44254" y="2519939"/>
                <a:ext cx="3196381" cy="969817"/>
              </a:xfrm>
              <a:prstGeom prst="rect">
                <a:avLst/>
              </a:prstGeom>
              <a:blipFill>
                <a:blip r:embed="rId9"/>
                <a:stretch>
                  <a:fillRect l="-573" t="-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742234" y="2708594"/>
            <a:ext cx="1028711" cy="1051630"/>
            <a:chOff x="367863" y="2836626"/>
            <a:chExt cx="1763882" cy="180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 flipH="1">
                  <a:off x="367863" y="3480947"/>
                  <a:ext cx="510106" cy="5145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67863" y="3480947"/>
                  <a:ext cx="510106" cy="51453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625" y="2836626"/>
              <a:ext cx="1110120" cy="1803179"/>
            </a:xfrm>
            <a:prstGeom prst="rect">
              <a:avLst/>
            </a:prstGeom>
          </p:spPr>
        </p:pic>
        <p:cxnSp>
          <p:nvCxnSpPr>
            <p:cNvPr id="84" name="Straight Arrow Connector 83"/>
            <p:cNvCxnSpPr/>
            <p:nvPr/>
          </p:nvCxnSpPr>
          <p:spPr>
            <a:xfrm flipV="1">
              <a:off x="839015" y="3307557"/>
              <a:ext cx="0" cy="90089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878" y="3384450"/>
            <a:ext cx="1164043" cy="371503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742234" y="4268335"/>
            <a:ext cx="1046700" cy="709635"/>
            <a:chOff x="873922" y="4204395"/>
            <a:chExt cx="1046700" cy="709635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921" y="4204395"/>
              <a:ext cx="702701" cy="7096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 flipH="1">
                  <a:off x="873922" y="4420949"/>
                  <a:ext cx="297498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73922" y="4420949"/>
                  <a:ext cx="297498" cy="30008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/>
            <p:nvPr/>
          </p:nvCxnSpPr>
          <p:spPr>
            <a:xfrm flipV="1">
              <a:off x="1145270" y="4292601"/>
              <a:ext cx="0" cy="5675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 flipH="1">
                <a:off x="2444255" y="4119243"/>
                <a:ext cx="3196380" cy="96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Parallel field (N/2 layers):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44255" y="4119243"/>
                <a:ext cx="3196380" cy="969817"/>
              </a:xfrm>
              <a:prstGeom prst="rect">
                <a:avLst/>
              </a:prstGeom>
              <a:blipFill>
                <a:blip r:embed="rId15"/>
                <a:stretch>
                  <a:fillRect l="-573" t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3848610" y="3442258"/>
                <a:ext cx="9124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(min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100" dirty="0" smtClean="0"/>
                  <a:t>)</a:t>
                </a:r>
                <a:endParaRPr lang="en-GB" sz="1100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10" y="3442258"/>
                <a:ext cx="912494" cy="261610"/>
              </a:xfrm>
              <a:prstGeom prst="rect">
                <a:avLst/>
              </a:prstGeom>
              <a:blipFill>
                <a:blip r:embed="rId16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 flipH="1">
                <a:off x="5910313" y="591753"/>
                <a:ext cx="3196381" cy="139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Critical-state model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 smtClean="0"/>
                  <a:t>):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𝑤</m:t>
                    </m:r>
                    <m:acc>
                      <m:accPr>
                        <m:chr m:val="̇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 smtClean="0"/>
                  <a:t>  in perp</a:t>
                </a:r>
                <a:r>
                  <a:rPr lang="en-GB" dirty="0" smtClean="0"/>
                  <a:t> </a:t>
                </a:r>
                <a:r>
                  <a:rPr lang="en-GB" dirty="0"/>
                  <a:t>field </a:t>
                </a:r>
                <a:endParaRPr lang="en-US" dirty="0" smtClean="0"/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h</m:t>
                    </m:r>
                    <m:acc>
                      <m:accPr>
                        <m:chr m:val="̇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 in parr field</a:t>
                </a:r>
                <a:endParaRPr lang="en-US" dirty="0"/>
              </a:p>
              <a:p>
                <a:r>
                  <a:rPr lang="en-US" dirty="0" smtClean="0"/>
                  <a:t>or simply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10313" y="591753"/>
                <a:ext cx="3196381" cy="1398203"/>
              </a:xfrm>
              <a:prstGeom prst="rect">
                <a:avLst/>
              </a:prstGeom>
              <a:blipFill>
                <a:blip r:embed="rId17"/>
                <a:stretch>
                  <a:fillRect l="-573" t="-437" b="-3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/>
          <p:cNvSpPr/>
          <p:nvPr/>
        </p:nvSpPr>
        <p:spPr>
          <a:xfrm>
            <a:off x="6265227" y="2644396"/>
            <a:ext cx="1446737" cy="75499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837988" y="2742995"/>
                <a:ext cx="912622" cy="6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𝑤𝑖𝑑𝑡h</m:t>
                      </m:r>
                    </m:oMath>
                  </m:oMathPara>
                </a14:m>
                <a:endParaRPr lang="en-US" sz="1400" b="0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𝑁𝑤</m:t>
                    </m:r>
                    <m:r>
                      <a:rPr lang="en-US" sz="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900" dirty="0" smtClean="0">
                    <a:solidFill>
                      <a:prstClr val="black"/>
                    </a:solidFill>
                    <a:latin typeface="Calibri" panose="020F0502020204030204"/>
                  </a:rPr>
                  <a:t> (perp)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900" dirty="0" smtClean="0">
                    <a:solidFill>
                      <a:prstClr val="black"/>
                    </a:solidFill>
                    <a:latin typeface="Calibri" panose="020F0502020204030204"/>
                  </a:rPr>
                  <a:t> (parr)</a:t>
                </a:r>
                <a:endParaRPr lang="en-US" sz="9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88" y="2742995"/>
                <a:ext cx="912622" cy="661720"/>
              </a:xfrm>
              <a:prstGeom prst="rect">
                <a:avLst/>
              </a:prstGeom>
              <a:blipFill>
                <a:blip r:embed="rId18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269531" y="3399391"/>
                <a:ext cx="1446737" cy="31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31" y="3399391"/>
                <a:ext cx="1446737" cy="3150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/>
          <p:cNvCxnSpPr/>
          <p:nvPr/>
        </p:nvCxnSpPr>
        <p:spPr>
          <a:xfrm flipV="1">
            <a:off x="7833684" y="2644396"/>
            <a:ext cx="0" cy="75499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065065" y="2831961"/>
                <a:ext cx="396069" cy="37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065" y="2831961"/>
                <a:ext cx="396069" cy="3779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6240414" y="2071689"/>
                <a:ext cx="2510196" cy="3184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̇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14" y="2071689"/>
                <a:ext cx="2510196" cy="318421"/>
              </a:xfrm>
              <a:prstGeom prst="rect">
                <a:avLst/>
              </a:prstGeom>
              <a:blipFill>
                <a:blip r:embed="rId21"/>
                <a:stretch>
                  <a:fillRect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Flowchart: Summing Junction 124"/>
          <p:cNvSpPr/>
          <p:nvPr/>
        </p:nvSpPr>
        <p:spPr>
          <a:xfrm>
            <a:off x="6886285" y="2919583"/>
            <a:ext cx="204621" cy="204621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910313" y="4171929"/>
                <a:ext cx="2914198" cy="7991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Generally, higher loss for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finite n-value and same Ic: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perp field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13" y="4171929"/>
                <a:ext cx="2914198" cy="799130"/>
              </a:xfrm>
              <a:prstGeom prst="rect">
                <a:avLst/>
              </a:prstGeom>
              <a:blipFill>
                <a:blip r:embed="rId22"/>
                <a:stretch>
                  <a:fillRect l="-3766" t="-763" b="-59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2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5" grpId="0" animBg="1"/>
      <p:bldP spid="116" grpId="0"/>
      <p:bldP spid="117" grpId="0"/>
      <p:bldP spid="120" grpId="0"/>
      <p:bldP spid="124" grpId="0" animBg="1"/>
      <p:bldP spid="125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552085" y="469849"/>
            <a:ext cx="4307814" cy="1928474"/>
            <a:chOff x="4581581" y="740563"/>
            <a:chExt cx="4307814" cy="19284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1581" y="740563"/>
              <a:ext cx="4167714" cy="18295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529920" y="1478353"/>
              <a:ext cx="1359475" cy="1190684"/>
              <a:chOff x="204238" y="745162"/>
              <a:chExt cx="2162256" cy="1893791"/>
            </a:xfrm>
          </p:grpSpPr>
          <p:sp>
            <p:nvSpPr>
              <p:cNvPr id="9" name="Arc 8"/>
              <p:cNvSpPr/>
              <p:nvPr/>
            </p:nvSpPr>
            <p:spPr>
              <a:xfrm>
                <a:off x="1041082" y="1456588"/>
                <a:ext cx="418226" cy="418226"/>
              </a:xfrm>
              <a:prstGeom prst="arc">
                <a:avLst>
                  <a:gd name="adj1" fmla="val 5387618"/>
                  <a:gd name="adj2" fmla="val 21383417"/>
                </a:avLst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60587" y="1473170"/>
                    <a:ext cx="586498" cy="3671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a14:m>
                    <a:r>
                      <a:rPr lang="en-US" sz="900" dirty="0" smtClean="0">
                        <a:solidFill>
                          <a:srgbClr val="0070C0"/>
                        </a:solidFill>
                      </a:rPr>
                      <a:t> </a:t>
                    </a:r>
                    <a:endParaRPr lang="en-US" sz="9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587" y="1473170"/>
                    <a:ext cx="586498" cy="36714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 rot="16200000">
                <a:off x="110098" y="1616994"/>
                <a:ext cx="1111061" cy="162611"/>
                <a:chOff x="4585162" y="4637020"/>
                <a:chExt cx="1495084" cy="218815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 rot="16200000">
                  <a:off x="4950399" y="4271783"/>
                  <a:ext cx="133703" cy="864177"/>
                  <a:chOff x="7218601" y="602505"/>
                  <a:chExt cx="222607" cy="1438813"/>
                </a:xfrm>
              </p:grpSpPr>
              <p:sp>
                <p:nvSpPr>
                  <p:cNvPr id="50" name="Freeform 49"/>
                  <p:cNvSpPr/>
                  <p:nvPr/>
                </p:nvSpPr>
                <p:spPr>
                  <a:xfrm rot="5400000">
                    <a:off x="7162306" y="930881"/>
                    <a:ext cx="335200" cy="222604"/>
                  </a:xfrm>
                  <a:custGeom>
                    <a:avLst/>
                    <a:gdLst>
                      <a:gd name="connsiteX0" fmla="*/ 852027 w 1704054"/>
                      <a:gd name="connsiteY0" fmla="*/ 0 h 852027"/>
                      <a:gd name="connsiteX1" fmla="*/ 1704054 w 1704054"/>
                      <a:gd name="connsiteY1" fmla="*/ 852027 h 852027"/>
                      <a:gd name="connsiteX2" fmla="*/ 1671745 w 1704054"/>
                      <a:gd name="connsiteY2" fmla="*/ 852027 h 852027"/>
                      <a:gd name="connsiteX3" fmla="*/ 852027 w 1704054"/>
                      <a:gd name="connsiteY3" fmla="*/ 32309 h 852027"/>
                      <a:gd name="connsiteX4" fmla="*/ 32309 w 1704054"/>
                      <a:gd name="connsiteY4" fmla="*/ 852027 h 852027"/>
                      <a:gd name="connsiteX5" fmla="*/ 0 w 1704054"/>
                      <a:gd name="connsiteY5" fmla="*/ 852027 h 852027"/>
                      <a:gd name="connsiteX6" fmla="*/ 852027 w 1704054"/>
                      <a:gd name="connsiteY6" fmla="*/ 0 h 852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4054" h="852027">
                        <a:moveTo>
                          <a:pt x="852027" y="0"/>
                        </a:moveTo>
                        <a:cubicBezTo>
                          <a:pt x="1322589" y="0"/>
                          <a:pt x="1704054" y="381465"/>
                          <a:pt x="1704054" y="852027"/>
                        </a:cubicBezTo>
                        <a:lnTo>
                          <a:pt x="1671745" y="852027"/>
                        </a:lnTo>
                        <a:cubicBezTo>
                          <a:pt x="1671745" y="399309"/>
                          <a:pt x="1304745" y="32309"/>
                          <a:pt x="852027" y="32309"/>
                        </a:cubicBezTo>
                        <a:cubicBezTo>
                          <a:pt x="399309" y="32309"/>
                          <a:pt x="32309" y="399309"/>
                          <a:pt x="32309" y="852027"/>
                        </a:cubicBezTo>
                        <a:lnTo>
                          <a:pt x="0" y="852027"/>
                        </a:lnTo>
                        <a:cubicBezTo>
                          <a:pt x="0" y="381465"/>
                          <a:pt x="381465" y="0"/>
                          <a:pt x="852027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>
                    <a:off x="7073970" y="747136"/>
                    <a:ext cx="289262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Freeform 51"/>
                  <p:cNvSpPr/>
                  <p:nvPr/>
                </p:nvSpPr>
                <p:spPr>
                  <a:xfrm rot="5400000">
                    <a:off x="7162306" y="1259992"/>
                    <a:ext cx="335200" cy="222604"/>
                  </a:xfrm>
                  <a:custGeom>
                    <a:avLst/>
                    <a:gdLst>
                      <a:gd name="connsiteX0" fmla="*/ 852027 w 1704054"/>
                      <a:gd name="connsiteY0" fmla="*/ 0 h 852027"/>
                      <a:gd name="connsiteX1" fmla="*/ 1704054 w 1704054"/>
                      <a:gd name="connsiteY1" fmla="*/ 852027 h 852027"/>
                      <a:gd name="connsiteX2" fmla="*/ 1671745 w 1704054"/>
                      <a:gd name="connsiteY2" fmla="*/ 852027 h 852027"/>
                      <a:gd name="connsiteX3" fmla="*/ 852027 w 1704054"/>
                      <a:gd name="connsiteY3" fmla="*/ 32309 h 852027"/>
                      <a:gd name="connsiteX4" fmla="*/ 32309 w 1704054"/>
                      <a:gd name="connsiteY4" fmla="*/ 852027 h 852027"/>
                      <a:gd name="connsiteX5" fmla="*/ 0 w 1704054"/>
                      <a:gd name="connsiteY5" fmla="*/ 852027 h 852027"/>
                      <a:gd name="connsiteX6" fmla="*/ 852027 w 1704054"/>
                      <a:gd name="connsiteY6" fmla="*/ 0 h 852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4054" h="852027">
                        <a:moveTo>
                          <a:pt x="852027" y="0"/>
                        </a:moveTo>
                        <a:cubicBezTo>
                          <a:pt x="1322589" y="0"/>
                          <a:pt x="1704054" y="381465"/>
                          <a:pt x="1704054" y="852027"/>
                        </a:cubicBezTo>
                        <a:lnTo>
                          <a:pt x="1671745" y="852027"/>
                        </a:lnTo>
                        <a:cubicBezTo>
                          <a:pt x="1671745" y="399309"/>
                          <a:pt x="1304745" y="32309"/>
                          <a:pt x="852027" y="32309"/>
                        </a:cubicBezTo>
                        <a:cubicBezTo>
                          <a:pt x="399309" y="32309"/>
                          <a:pt x="32309" y="399309"/>
                          <a:pt x="32309" y="852027"/>
                        </a:cubicBezTo>
                        <a:lnTo>
                          <a:pt x="0" y="852027"/>
                        </a:lnTo>
                        <a:cubicBezTo>
                          <a:pt x="0" y="381465"/>
                          <a:pt x="381465" y="0"/>
                          <a:pt x="852027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Freeform 52"/>
                  <p:cNvSpPr/>
                  <p:nvPr/>
                </p:nvSpPr>
                <p:spPr>
                  <a:xfrm rot="5400000">
                    <a:off x="7162306" y="1589103"/>
                    <a:ext cx="335200" cy="222604"/>
                  </a:xfrm>
                  <a:custGeom>
                    <a:avLst/>
                    <a:gdLst>
                      <a:gd name="connsiteX0" fmla="*/ 852027 w 1704054"/>
                      <a:gd name="connsiteY0" fmla="*/ 0 h 852027"/>
                      <a:gd name="connsiteX1" fmla="*/ 1704054 w 1704054"/>
                      <a:gd name="connsiteY1" fmla="*/ 852027 h 852027"/>
                      <a:gd name="connsiteX2" fmla="*/ 1671745 w 1704054"/>
                      <a:gd name="connsiteY2" fmla="*/ 852027 h 852027"/>
                      <a:gd name="connsiteX3" fmla="*/ 852027 w 1704054"/>
                      <a:gd name="connsiteY3" fmla="*/ 32309 h 852027"/>
                      <a:gd name="connsiteX4" fmla="*/ 32309 w 1704054"/>
                      <a:gd name="connsiteY4" fmla="*/ 852027 h 852027"/>
                      <a:gd name="connsiteX5" fmla="*/ 0 w 1704054"/>
                      <a:gd name="connsiteY5" fmla="*/ 852027 h 852027"/>
                      <a:gd name="connsiteX6" fmla="*/ 852027 w 1704054"/>
                      <a:gd name="connsiteY6" fmla="*/ 0 h 852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4054" h="852027">
                        <a:moveTo>
                          <a:pt x="852027" y="0"/>
                        </a:moveTo>
                        <a:cubicBezTo>
                          <a:pt x="1322589" y="0"/>
                          <a:pt x="1704054" y="381465"/>
                          <a:pt x="1704054" y="852027"/>
                        </a:cubicBezTo>
                        <a:lnTo>
                          <a:pt x="1671745" y="852027"/>
                        </a:lnTo>
                        <a:cubicBezTo>
                          <a:pt x="1671745" y="399309"/>
                          <a:pt x="1304745" y="32309"/>
                          <a:pt x="852027" y="32309"/>
                        </a:cubicBezTo>
                        <a:cubicBezTo>
                          <a:pt x="399309" y="32309"/>
                          <a:pt x="32309" y="399309"/>
                          <a:pt x="32309" y="852027"/>
                        </a:cubicBezTo>
                        <a:lnTo>
                          <a:pt x="0" y="852027"/>
                        </a:lnTo>
                        <a:cubicBezTo>
                          <a:pt x="0" y="381465"/>
                          <a:pt x="381465" y="0"/>
                          <a:pt x="852027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7128669" y="1951384"/>
                    <a:ext cx="179869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Rectangle 46"/>
                <p:cNvSpPr/>
                <p:nvPr/>
              </p:nvSpPr>
              <p:spPr>
                <a:xfrm rot="5400000">
                  <a:off x="5690803" y="4599834"/>
                  <a:ext cx="170252" cy="34175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cxnSp>
              <p:nvCxnSpPr>
                <p:cNvPr id="48" name="Straight Connector 47"/>
                <p:cNvCxnSpPr>
                  <a:endCxn id="47" idx="0"/>
                </p:cNvCxnSpPr>
                <p:nvPr/>
              </p:nvCxnSpPr>
              <p:spPr>
                <a:xfrm flipH="1">
                  <a:off x="5946804" y="4770709"/>
                  <a:ext cx="1334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stCxn id="47" idx="2"/>
                </p:cNvCxnSpPr>
                <p:nvPr/>
              </p:nvCxnSpPr>
              <p:spPr>
                <a:xfrm flipH="1">
                  <a:off x="5400294" y="4770709"/>
                  <a:ext cx="2047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04238" y="1185347"/>
                    <a:ext cx="524704" cy="342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GB" sz="8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238" y="1185347"/>
                    <a:ext cx="524704" cy="342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/>
              <p:cNvGrpSpPr/>
              <p:nvPr/>
            </p:nvGrpSpPr>
            <p:grpSpPr>
              <a:xfrm rot="16200000">
                <a:off x="947597" y="779441"/>
                <a:ext cx="99360" cy="642207"/>
                <a:chOff x="7218601" y="602505"/>
                <a:chExt cx="222607" cy="1438813"/>
              </a:xfrm>
            </p:grpSpPr>
            <p:sp>
              <p:nvSpPr>
                <p:cNvPr id="41" name="Freeform 40"/>
                <p:cNvSpPr/>
                <p:nvPr/>
              </p:nvSpPr>
              <p:spPr>
                <a:xfrm rot="5400000">
                  <a:off x="7162306" y="930881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7073970" y="747136"/>
                  <a:ext cx="28926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Freeform 42"/>
                <p:cNvSpPr/>
                <p:nvPr/>
              </p:nvSpPr>
              <p:spPr>
                <a:xfrm rot="5400000">
                  <a:off x="7162306" y="1259992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5400000">
                  <a:off x="7162306" y="1589103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7128669" y="1951384"/>
                  <a:ext cx="17986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/>
              <p:cNvSpPr/>
              <p:nvPr/>
            </p:nvSpPr>
            <p:spPr>
              <a:xfrm rot="5400000">
                <a:off x="1496132" y="1023266"/>
                <a:ext cx="126522" cy="2539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cxnSp>
            <p:nvCxnSpPr>
              <p:cNvPr id="15" name="Straight Connector 14"/>
              <p:cNvCxnSpPr>
                <a:endCxn id="14" idx="0"/>
              </p:cNvCxnSpPr>
              <p:nvPr/>
            </p:nvCxnSpPr>
            <p:spPr>
              <a:xfrm flipH="1">
                <a:off x="1686378" y="1150251"/>
                <a:ext cx="19833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4" idx="2"/>
              </p:cNvCxnSpPr>
              <p:nvPr/>
            </p:nvCxnSpPr>
            <p:spPr>
              <a:xfrm flipH="1">
                <a:off x="1280242" y="1150251"/>
                <a:ext cx="15216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415433" y="1033171"/>
                <a:ext cx="326771" cy="218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300368" y="745162"/>
                    <a:ext cx="571719" cy="342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oMath>
                      </m:oMathPara>
                    </a14:m>
                    <a:endParaRPr lang="en-GB" sz="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0368" y="745162"/>
                    <a:ext cx="571719" cy="342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/>
              <p:cNvGrpSpPr/>
              <p:nvPr/>
            </p:nvGrpSpPr>
            <p:grpSpPr>
              <a:xfrm rot="16200000">
                <a:off x="947597" y="1882370"/>
                <a:ext cx="99360" cy="642207"/>
                <a:chOff x="7218601" y="602505"/>
                <a:chExt cx="222607" cy="1438813"/>
              </a:xfrm>
            </p:grpSpPr>
            <p:sp>
              <p:nvSpPr>
                <p:cNvPr id="36" name="Freeform 35"/>
                <p:cNvSpPr/>
                <p:nvPr/>
              </p:nvSpPr>
              <p:spPr>
                <a:xfrm rot="5400000">
                  <a:off x="7162306" y="930881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7073970" y="747136"/>
                  <a:ext cx="28926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37"/>
                <p:cNvSpPr/>
                <p:nvPr/>
              </p:nvSpPr>
              <p:spPr>
                <a:xfrm rot="5400000">
                  <a:off x="7162306" y="1259992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rot="5400000">
                  <a:off x="7162306" y="1589103"/>
                  <a:ext cx="335200" cy="222604"/>
                </a:xfrm>
                <a:custGeom>
                  <a:avLst/>
                  <a:gdLst>
                    <a:gd name="connsiteX0" fmla="*/ 852027 w 1704054"/>
                    <a:gd name="connsiteY0" fmla="*/ 0 h 852027"/>
                    <a:gd name="connsiteX1" fmla="*/ 1704054 w 1704054"/>
                    <a:gd name="connsiteY1" fmla="*/ 852027 h 852027"/>
                    <a:gd name="connsiteX2" fmla="*/ 1671745 w 1704054"/>
                    <a:gd name="connsiteY2" fmla="*/ 852027 h 852027"/>
                    <a:gd name="connsiteX3" fmla="*/ 852027 w 1704054"/>
                    <a:gd name="connsiteY3" fmla="*/ 32309 h 852027"/>
                    <a:gd name="connsiteX4" fmla="*/ 32309 w 1704054"/>
                    <a:gd name="connsiteY4" fmla="*/ 852027 h 852027"/>
                    <a:gd name="connsiteX5" fmla="*/ 0 w 1704054"/>
                    <a:gd name="connsiteY5" fmla="*/ 852027 h 852027"/>
                    <a:gd name="connsiteX6" fmla="*/ 852027 w 1704054"/>
                    <a:gd name="connsiteY6" fmla="*/ 0 h 85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4054" h="852027">
                      <a:moveTo>
                        <a:pt x="852027" y="0"/>
                      </a:moveTo>
                      <a:cubicBezTo>
                        <a:pt x="1322589" y="0"/>
                        <a:pt x="1704054" y="381465"/>
                        <a:pt x="1704054" y="852027"/>
                      </a:cubicBezTo>
                      <a:lnTo>
                        <a:pt x="1671745" y="852027"/>
                      </a:lnTo>
                      <a:cubicBezTo>
                        <a:pt x="1671745" y="399309"/>
                        <a:pt x="1304745" y="32309"/>
                        <a:pt x="852027" y="32309"/>
                      </a:cubicBezTo>
                      <a:cubicBezTo>
                        <a:pt x="399309" y="32309"/>
                        <a:pt x="32309" y="399309"/>
                        <a:pt x="32309" y="852027"/>
                      </a:cubicBezTo>
                      <a:lnTo>
                        <a:pt x="0" y="852027"/>
                      </a:lnTo>
                      <a:cubicBezTo>
                        <a:pt x="0" y="381465"/>
                        <a:pt x="381465" y="0"/>
                        <a:pt x="85202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7128669" y="1951384"/>
                  <a:ext cx="17986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angle 19"/>
              <p:cNvSpPr/>
              <p:nvPr/>
            </p:nvSpPr>
            <p:spPr>
              <a:xfrm rot="5400000">
                <a:off x="1496132" y="2126195"/>
                <a:ext cx="126522" cy="2539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cxnSp>
            <p:nvCxnSpPr>
              <p:cNvPr id="21" name="Straight Connector 20"/>
              <p:cNvCxnSpPr>
                <a:endCxn id="20" idx="0"/>
              </p:cNvCxnSpPr>
              <p:nvPr/>
            </p:nvCxnSpPr>
            <p:spPr>
              <a:xfrm flipH="1">
                <a:off x="1686378" y="2253180"/>
                <a:ext cx="19833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0" idx="2"/>
              </p:cNvCxnSpPr>
              <p:nvPr/>
            </p:nvCxnSpPr>
            <p:spPr>
              <a:xfrm flipH="1">
                <a:off x="1280242" y="2253180"/>
                <a:ext cx="15216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415433" y="2136100"/>
                <a:ext cx="326771" cy="218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278238" y="2296288"/>
                    <a:ext cx="571719" cy="342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oMath>
                      </m:oMathPara>
                    </a14:m>
                    <a:endParaRPr lang="en-GB" sz="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8238" y="2296288"/>
                    <a:ext cx="571719" cy="342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 rot="16200000">
                <a:off x="1309466" y="1616994"/>
                <a:ext cx="1111061" cy="162611"/>
                <a:chOff x="4585162" y="4637020"/>
                <a:chExt cx="1495084" cy="21881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 rot="16200000">
                  <a:off x="4950399" y="4271783"/>
                  <a:ext cx="133703" cy="864177"/>
                  <a:chOff x="7218601" y="602505"/>
                  <a:chExt cx="222607" cy="1438813"/>
                </a:xfrm>
              </p:grpSpPr>
              <p:sp>
                <p:nvSpPr>
                  <p:cNvPr id="31" name="Freeform 30"/>
                  <p:cNvSpPr/>
                  <p:nvPr/>
                </p:nvSpPr>
                <p:spPr>
                  <a:xfrm rot="5400000">
                    <a:off x="7162306" y="930881"/>
                    <a:ext cx="335200" cy="222604"/>
                  </a:xfrm>
                  <a:custGeom>
                    <a:avLst/>
                    <a:gdLst>
                      <a:gd name="connsiteX0" fmla="*/ 852027 w 1704054"/>
                      <a:gd name="connsiteY0" fmla="*/ 0 h 852027"/>
                      <a:gd name="connsiteX1" fmla="*/ 1704054 w 1704054"/>
                      <a:gd name="connsiteY1" fmla="*/ 852027 h 852027"/>
                      <a:gd name="connsiteX2" fmla="*/ 1671745 w 1704054"/>
                      <a:gd name="connsiteY2" fmla="*/ 852027 h 852027"/>
                      <a:gd name="connsiteX3" fmla="*/ 852027 w 1704054"/>
                      <a:gd name="connsiteY3" fmla="*/ 32309 h 852027"/>
                      <a:gd name="connsiteX4" fmla="*/ 32309 w 1704054"/>
                      <a:gd name="connsiteY4" fmla="*/ 852027 h 852027"/>
                      <a:gd name="connsiteX5" fmla="*/ 0 w 1704054"/>
                      <a:gd name="connsiteY5" fmla="*/ 852027 h 852027"/>
                      <a:gd name="connsiteX6" fmla="*/ 852027 w 1704054"/>
                      <a:gd name="connsiteY6" fmla="*/ 0 h 852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4054" h="852027">
                        <a:moveTo>
                          <a:pt x="852027" y="0"/>
                        </a:moveTo>
                        <a:cubicBezTo>
                          <a:pt x="1322589" y="0"/>
                          <a:pt x="1704054" y="381465"/>
                          <a:pt x="1704054" y="852027"/>
                        </a:cubicBezTo>
                        <a:lnTo>
                          <a:pt x="1671745" y="852027"/>
                        </a:lnTo>
                        <a:cubicBezTo>
                          <a:pt x="1671745" y="399309"/>
                          <a:pt x="1304745" y="32309"/>
                          <a:pt x="852027" y="32309"/>
                        </a:cubicBezTo>
                        <a:cubicBezTo>
                          <a:pt x="399309" y="32309"/>
                          <a:pt x="32309" y="399309"/>
                          <a:pt x="32309" y="852027"/>
                        </a:cubicBezTo>
                        <a:lnTo>
                          <a:pt x="0" y="852027"/>
                        </a:lnTo>
                        <a:cubicBezTo>
                          <a:pt x="0" y="381465"/>
                          <a:pt x="381465" y="0"/>
                          <a:pt x="852027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>
                    <a:off x="7073970" y="747136"/>
                    <a:ext cx="289262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Freeform 32"/>
                  <p:cNvSpPr/>
                  <p:nvPr/>
                </p:nvSpPr>
                <p:spPr>
                  <a:xfrm rot="5400000">
                    <a:off x="7162306" y="1259992"/>
                    <a:ext cx="335200" cy="222604"/>
                  </a:xfrm>
                  <a:custGeom>
                    <a:avLst/>
                    <a:gdLst>
                      <a:gd name="connsiteX0" fmla="*/ 852027 w 1704054"/>
                      <a:gd name="connsiteY0" fmla="*/ 0 h 852027"/>
                      <a:gd name="connsiteX1" fmla="*/ 1704054 w 1704054"/>
                      <a:gd name="connsiteY1" fmla="*/ 852027 h 852027"/>
                      <a:gd name="connsiteX2" fmla="*/ 1671745 w 1704054"/>
                      <a:gd name="connsiteY2" fmla="*/ 852027 h 852027"/>
                      <a:gd name="connsiteX3" fmla="*/ 852027 w 1704054"/>
                      <a:gd name="connsiteY3" fmla="*/ 32309 h 852027"/>
                      <a:gd name="connsiteX4" fmla="*/ 32309 w 1704054"/>
                      <a:gd name="connsiteY4" fmla="*/ 852027 h 852027"/>
                      <a:gd name="connsiteX5" fmla="*/ 0 w 1704054"/>
                      <a:gd name="connsiteY5" fmla="*/ 852027 h 852027"/>
                      <a:gd name="connsiteX6" fmla="*/ 852027 w 1704054"/>
                      <a:gd name="connsiteY6" fmla="*/ 0 h 852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4054" h="852027">
                        <a:moveTo>
                          <a:pt x="852027" y="0"/>
                        </a:moveTo>
                        <a:cubicBezTo>
                          <a:pt x="1322589" y="0"/>
                          <a:pt x="1704054" y="381465"/>
                          <a:pt x="1704054" y="852027"/>
                        </a:cubicBezTo>
                        <a:lnTo>
                          <a:pt x="1671745" y="852027"/>
                        </a:lnTo>
                        <a:cubicBezTo>
                          <a:pt x="1671745" y="399309"/>
                          <a:pt x="1304745" y="32309"/>
                          <a:pt x="852027" y="32309"/>
                        </a:cubicBezTo>
                        <a:cubicBezTo>
                          <a:pt x="399309" y="32309"/>
                          <a:pt x="32309" y="399309"/>
                          <a:pt x="32309" y="852027"/>
                        </a:cubicBezTo>
                        <a:lnTo>
                          <a:pt x="0" y="852027"/>
                        </a:lnTo>
                        <a:cubicBezTo>
                          <a:pt x="0" y="381465"/>
                          <a:pt x="381465" y="0"/>
                          <a:pt x="852027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 rot="5400000">
                    <a:off x="7162306" y="1589103"/>
                    <a:ext cx="335200" cy="222604"/>
                  </a:xfrm>
                  <a:custGeom>
                    <a:avLst/>
                    <a:gdLst>
                      <a:gd name="connsiteX0" fmla="*/ 852027 w 1704054"/>
                      <a:gd name="connsiteY0" fmla="*/ 0 h 852027"/>
                      <a:gd name="connsiteX1" fmla="*/ 1704054 w 1704054"/>
                      <a:gd name="connsiteY1" fmla="*/ 852027 h 852027"/>
                      <a:gd name="connsiteX2" fmla="*/ 1671745 w 1704054"/>
                      <a:gd name="connsiteY2" fmla="*/ 852027 h 852027"/>
                      <a:gd name="connsiteX3" fmla="*/ 852027 w 1704054"/>
                      <a:gd name="connsiteY3" fmla="*/ 32309 h 852027"/>
                      <a:gd name="connsiteX4" fmla="*/ 32309 w 1704054"/>
                      <a:gd name="connsiteY4" fmla="*/ 852027 h 852027"/>
                      <a:gd name="connsiteX5" fmla="*/ 0 w 1704054"/>
                      <a:gd name="connsiteY5" fmla="*/ 852027 h 852027"/>
                      <a:gd name="connsiteX6" fmla="*/ 852027 w 1704054"/>
                      <a:gd name="connsiteY6" fmla="*/ 0 h 852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4054" h="852027">
                        <a:moveTo>
                          <a:pt x="852027" y="0"/>
                        </a:moveTo>
                        <a:cubicBezTo>
                          <a:pt x="1322589" y="0"/>
                          <a:pt x="1704054" y="381465"/>
                          <a:pt x="1704054" y="852027"/>
                        </a:cubicBezTo>
                        <a:lnTo>
                          <a:pt x="1671745" y="852027"/>
                        </a:lnTo>
                        <a:cubicBezTo>
                          <a:pt x="1671745" y="399309"/>
                          <a:pt x="1304745" y="32309"/>
                          <a:pt x="852027" y="32309"/>
                        </a:cubicBezTo>
                        <a:cubicBezTo>
                          <a:pt x="399309" y="32309"/>
                          <a:pt x="32309" y="399309"/>
                          <a:pt x="32309" y="852027"/>
                        </a:cubicBezTo>
                        <a:lnTo>
                          <a:pt x="0" y="852027"/>
                        </a:lnTo>
                        <a:cubicBezTo>
                          <a:pt x="0" y="381465"/>
                          <a:pt x="381465" y="0"/>
                          <a:pt x="852027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7128669" y="1951384"/>
                    <a:ext cx="179869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Rectangle 27"/>
                <p:cNvSpPr/>
                <p:nvPr/>
              </p:nvSpPr>
              <p:spPr>
                <a:xfrm rot="5400000">
                  <a:off x="5690803" y="4599834"/>
                  <a:ext cx="170252" cy="34175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cxnSp>
              <p:nvCxnSpPr>
                <p:cNvPr id="29" name="Straight Connector 28"/>
                <p:cNvCxnSpPr>
                  <a:endCxn id="28" idx="0"/>
                </p:cNvCxnSpPr>
                <p:nvPr/>
              </p:nvCxnSpPr>
              <p:spPr>
                <a:xfrm flipH="1">
                  <a:off x="5946804" y="4770709"/>
                  <a:ext cx="1334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8" idx="2"/>
                </p:cNvCxnSpPr>
                <p:nvPr/>
              </p:nvCxnSpPr>
              <p:spPr>
                <a:xfrm flipH="1">
                  <a:off x="5400294" y="4770709"/>
                  <a:ext cx="2047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841790" y="1195508"/>
                    <a:ext cx="524704" cy="342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GB" sz="8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790" y="1195508"/>
                    <a:ext cx="524704" cy="342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Freeform 54"/>
            <p:cNvSpPr/>
            <p:nvPr/>
          </p:nvSpPr>
          <p:spPr>
            <a:xfrm>
              <a:off x="7376362" y="1298841"/>
              <a:ext cx="378619" cy="111918"/>
            </a:xfrm>
            <a:custGeom>
              <a:avLst/>
              <a:gdLst>
                <a:gd name="connsiteX0" fmla="*/ 0 w 378619"/>
                <a:gd name="connsiteY0" fmla="*/ 33337 h 111918"/>
                <a:gd name="connsiteX1" fmla="*/ 138112 w 378619"/>
                <a:gd name="connsiteY1" fmla="*/ 111918 h 111918"/>
                <a:gd name="connsiteX2" fmla="*/ 378619 w 378619"/>
                <a:gd name="connsiteY2" fmla="*/ 76200 h 111918"/>
                <a:gd name="connsiteX3" fmla="*/ 245269 w 378619"/>
                <a:gd name="connsiteY3" fmla="*/ 0 h 111918"/>
                <a:gd name="connsiteX4" fmla="*/ 0 w 378619"/>
                <a:gd name="connsiteY4" fmla="*/ 33337 h 1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619" h="111918">
                  <a:moveTo>
                    <a:pt x="0" y="33337"/>
                  </a:moveTo>
                  <a:lnTo>
                    <a:pt x="138112" y="111918"/>
                  </a:lnTo>
                  <a:lnTo>
                    <a:pt x="378619" y="76200"/>
                  </a:lnTo>
                  <a:lnTo>
                    <a:pt x="245269" y="0"/>
                  </a:lnTo>
                  <a:lnTo>
                    <a:pt x="0" y="33337"/>
                  </a:lnTo>
                  <a:close/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7621260" y="1383770"/>
              <a:ext cx="170321" cy="241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modelling: </a:t>
            </a:r>
            <a:r>
              <a:rPr lang="en-GB" b="0" dirty="0" smtClean="0"/>
              <a:t>integral formulation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970198" y="791815"/>
            <a:ext cx="7144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text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513982"/>
                  </p:ext>
                </p:extLst>
              </p:nvPr>
            </p:nvGraphicFramePr>
            <p:xfrm>
              <a:off x="387844" y="711988"/>
              <a:ext cx="3888000" cy="3122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283714433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34573880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301435846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942490856"/>
                        </a:ext>
                      </a:extLst>
                    </a:gridCol>
                  </a:tblGrid>
                  <a:tr h="235175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Model parameters</a:t>
                          </a:r>
                          <a:endParaRPr 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0064332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Category</a:t>
                          </a:r>
                          <a:endParaRPr lang="en-US" sz="1000" b="1" dirty="0"/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Symbol</a:t>
                          </a:r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Description</a:t>
                          </a:r>
                          <a:endParaRPr lang="en-US" sz="1000" b="1" dirty="0"/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Value</a:t>
                          </a:r>
                          <a:endParaRPr lang="en-US" sz="1000" b="1" dirty="0"/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1722175"/>
                      </a:ext>
                    </a:extLst>
                  </a:tr>
                  <a:tr h="209045">
                    <a:tc rowSpan="4"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Geometry</a:t>
                          </a:r>
                          <a:endParaRPr lang="en-US" sz="1000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dirty="0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en-US" sz="1000" b="1" dirty="0" smtClean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Number of strands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 – 40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589168"/>
                      </a:ext>
                    </a:extLst>
                  </a:tr>
                  <a:tr h="20904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dirty="0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Strand width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 mm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853049"/>
                      </a:ext>
                    </a:extLst>
                  </a:tr>
                  <a:tr h="20904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dirty="0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Strand height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 mm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7771068"/>
                      </a:ext>
                    </a:extLst>
                  </a:tr>
                  <a:tr h="20904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dirty="0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Cable</a:t>
                          </a:r>
                          <a:r>
                            <a:rPr lang="en-US" sz="1000" baseline="0" dirty="0" smtClean="0"/>
                            <a:t> twist-pitch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0.1 m</a:t>
                          </a:r>
                          <a:r>
                            <a:rPr lang="en-US" sz="1000" baseline="0" dirty="0" smtClean="0"/>
                            <a:t> – </a:t>
                          </a:r>
                          <a:r>
                            <a:rPr lang="en-US" sz="1000" baseline="0" dirty="0" err="1" smtClean="0"/>
                            <a:t>inf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2755426"/>
                      </a:ext>
                    </a:extLst>
                  </a:tr>
                  <a:tr h="209045">
                    <a:tc rowSpan="3"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Electrical</a:t>
                          </a:r>
                          <a:r>
                            <a:rPr lang="en-US" sz="1000" baseline="0" dirty="0" smtClean="0"/>
                            <a:t> properties</a:t>
                          </a:r>
                          <a:endParaRPr lang="en-US" sz="1000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dirty="0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aseline="0" dirty="0" smtClean="0"/>
                            <a:t>Trans. specific resistance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 – 100</a:t>
                          </a:r>
                          <a:r>
                            <a:rPr lang="en-US" sz="1000" baseline="0" dirty="0" smtClean="0"/>
                            <a:t> µ</a:t>
                          </a:r>
                          <a:r>
                            <a:rPr lang="el-GR" sz="1000" baseline="0" dirty="0" smtClean="0"/>
                            <a:t>Ω</a:t>
                          </a:r>
                          <a:r>
                            <a:rPr lang="en-US" sz="1000" baseline="0" dirty="0" smtClean="0"/>
                            <a:t>.m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73699"/>
                      </a:ext>
                    </a:extLst>
                  </a:tr>
                  <a:tr h="20904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dirty="0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000" b="1" i="1" dirty="0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Critical</a:t>
                          </a:r>
                          <a:r>
                            <a:rPr lang="en-US" sz="1000" baseline="0" dirty="0" smtClean="0"/>
                            <a:t> current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(strand</a:t>
                          </a:r>
                          <a:r>
                            <a:rPr lang="en-US" sz="1000" baseline="0" dirty="0" smtClean="0"/>
                            <a:t> props)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408005"/>
                      </a:ext>
                    </a:extLst>
                  </a:tr>
                  <a:tr h="20904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Index of transition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 – 1000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899545"/>
                      </a:ext>
                    </a:extLst>
                  </a:tr>
                  <a:tr h="339698">
                    <a:tc rowSpan="3"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Operating conditions</a:t>
                          </a:r>
                          <a:endParaRPr lang="en-US" sz="1000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Ramp rate of external</a:t>
                          </a:r>
                          <a:r>
                            <a:rPr lang="en-US" sz="1000" baseline="0" dirty="0" smtClean="0"/>
                            <a:t> magnetic field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0.01 – 1</a:t>
                          </a:r>
                          <a:r>
                            <a:rPr lang="en-US" sz="1000" baseline="0" dirty="0" smtClean="0"/>
                            <a:t> T/s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708689"/>
                      </a:ext>
                    </a:extLst>
                  </a:tr>
                  <a:tr h="2090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smtClean="0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Field orientation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 – 90 deg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238428"/>
                      </a:ext>
                    </a:extLst>
                  </a:tr>
                  <a:tr h="2207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dirty="0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000" b="1" i="1" dirty="0" smtClean="0">
                                        <a:latin typeface="Cambria Math" panose="02040503050406030204" pitchFamily="18" charset="0"/>
                                      </a:rPr>
                                      <m:t>𝒐𝒑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b="1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Operating current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 to</a:t>
                          </a:r>
                          <a:r>
                            <a:rPr lang="en-US" sz="1000" baseline="0" dirty="0" smtClean="0"/>
                            <a:t> Ic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82903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513982"/>
                  </p:ext>
                </p:extLst>
              </p:nvPr>
            </p:nvGraphicFramePr>
            <p:xfrm>
              <a:off x="387844" y="711988"/>
              <a:ext cx="3888000" cy="3122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283714433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34573880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301435846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942490856"/>
                        </a:ext>
                      </a:extLst>
                    </a:gridCol>
                  </a:tblGrid>
                  <a:tr h="27432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Model parameters</a:t>
                          </a:r>
                          <a:endParaRPr 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006433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Category</a:t>
                          </a:r>
                          <a:endParaRPr lang="en-US" sz="1000" b="1" dirty="0"/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Symbol</a:t>
                          </a:r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Description</a:t>
                          </a:r>
                          <a:endParaRPr lang="en-US" sz="1000" b="1" dirty="0"/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smtClean="0"/>
                            <a:t>Value</a:t>
                          </a:r>
                          <a:endParaRPr lang="en-US" sz="1000" b="1" dirty="0"/>
                        </a:p>
                      </a:txBody>
                      <a:tcPr marL="36000" marR="36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1722175"/>
                      </a:ext>
                    </a:extLst>
                  </a:tr>
                  <a:tr h="243840">
                    <a:tc rowSpan="4"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Geometry</a:t>
                          </a:r>
                          <a:endParaRPr lang="en-US" sz="1000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215000" r="-483146" b="-9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Number of strands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 – 40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589168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307317" r="-483146" b="-853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Strand width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 mm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853049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417500" r="-483146" b="-7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Strand height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 mm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7771068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517500" r="-483146" b="-6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Cable</a:t>
                          </a:r>
                          <a:r>
                            <a:rPr lang="en-US" sz="1000" baseline="0" dirty="0" smtClean="0"/>
                            <a:t> twist-pitch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0.1 m</a:t>
                          </a:r>
                          <a:r>
                            <a:rPr lang="en-US" sz="1000" baseline="0" dirty="0" smtClean="0"/>
                            <a:t> – </a:t>
                          </a:r>
                          <a:r>
                            <a:rPr lang="en-US" sz="1000" baseline="0" dirty="0" err="1" smtClean="0"/>
                            <a:t>inf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2755426"/>
                      </a:ext>
                    </a:extLst>
                  </a:tr>
                  <a:tr h="243840">
                    <a:tc rowSpan="3"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Electrical</a:t>
                          </a:r>
                          <a:r>
                            <a:rPr lang="en-US" sz="1000" baseline="0" dirty="0" smtClean="0"/>
                            <a:t> properties</a:t>
                          </a:r>
                          <a:endParaRPr lang="en-US" sz="1000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617500" r="-483146" b="-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aseline="0" dirty="0" smtClean="0"/>
                            <a:t>Trans. specific resistance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 – 100</a:t>
                          </a:r>
                          <a:r>
                            <a:rPr lang="en-US" sz="1000" baseline="0" dirty="0" smtClean="0"/>
                            <a:t> µ</a:t>
                          </a:r>
                          <a:r>
                            <a:rPr lang="el-GR" sz="1000" baseline="0" dirty="0" smtClean="0"/>
                            <a:t>Ω</a:t>
                          </a:r>
                          <a:r>
                            <a:rPr lang="en-US" sz="1000" baseline="0" dirty="0" smtClean="0"/>
                            <a:t>.m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73699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717500" r="-483146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Critical</a:t>
                          </a:r>
                          <a:r>
                            <a:rPr lang="en-US" sz="1000" baseline="0" dirty="0" smtClean="0"/>
                            <a:t> current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(strand</a:t>
                          </a:r>
                          <a:r>
                            <a:rPr lang="en-US" sz="1000" baseline="0" dirty="0" smtClean="0"/>
                            <a:t> props)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408005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817500" r="-483146" b="-3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Index of transition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 – 1000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899545"/>
                      </a:ext>
                    </a:extLst>
                  </a:tr>
                  <a:tr h="396240">
                    <a:tc rowSpan="3"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Operating conditions</a:t>
                          </a:r>
                          <a:endParaRPr lang="en-US" sz="1000" dirty="0"/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564615" r="-48314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Ramp rate of external</a:t>
                          </a:r>
                          <a:r>
                            <a:rPr lang="en-US" sz="1000" baseline="0" dirty="0" smtClean="0"/>
                            <a:t> magnetic field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0.01 – 1</a:t>
                          </a:r>
                          <a:r>
                            <a:rPr lang="en-US" sz="1000" baseline="0" dirty="0" smtClean="0"/>
                            <a:t> T/s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708689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1053659" r="-483146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Field orientation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 – 90 deg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238428"/>
                      </a:ext>
                    </a:extLst>
                  </a:tr>
                  <a:tr h="25749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0449" t="-1126190" r="-483146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Operating current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 to</a:t>
                          </a:r>
                          <a:r>
                            <a:rPr lang="en-US" sz="1000" baseline="0" dirty="0" smtClean="0"/>
                            <a:t> Ic</a:t>
                          </a:r>
                          <a:endParaRPr lang="en-US" sz="10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82903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 flipH="1">
            <a:off x="4507434" y="2443390"/>
            <a:ext cx="430781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Find </a:t>
            </a:r>
            <a:r>
              <a:rPr lang="en-US" i="1" dirty="0" smtClean="0"/>
              <a:t>current distribution</a:t>
            </a:r>
            <a:r>
              <a:rPr lang="en-US" dirty="0" smtClean="0"/>
              <a:t> by solving: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Kirchhoff current law for each node (yellow points)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Kirchhoff voltage law for each elementary circuit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Conservation of total operating current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Specified boundary conditions: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flipH="1">
                <a:off x="4507434" y="711988"/>
                <a:ext cx="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07434" y="711988"/>
                <a:ext cx="924002" cy="300082"/>
              </a:xfrm>
              <a:prstGeom prst="rect">
                <a:avLst/>
              </a:prstGeom>
              <a:blipFill>
                <a:blip r:embed="rId7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 flipH="1">
            <a:off x="319020" y="3987987"/>
            <a:ext cx="879548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Dirichlet type: fixed input/output currents </a:t>
            </a:r>
            <a:r>
              <a:rPr lang="en-US" sz="1200" dirty="0" smtClean="0"/>
              <a:t>(i.e. ‘insulated’ strands outside the modeling region)</a:t>
            </a:r>
          </a:p>
          <a:p>
            <a:pPr marL="252000" indent="-2520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Neumann type: fixed current derivatives </a:t>
            </a:r>
            <a:r>
              <a:rPr lang="en-US" sz="1200" dirty="0" smtClean="0"/>
              <a:t>(zero derivatives </a:t>
            </a:r>
            <a:r>
              <a:rPr lang="en-US" sz="1200" dirty="0" smtClean="0">
                <a:sym typeface="Wingdings" panose="05000000000000000000" pitchFamily="2" charset="2"/>
              </a:rPr>
              <a:t> equipotential ends, i.e. short-circuited strands)</a:t>
            </a:r>
            <a:r>
              <a:rPr lang="en-US" sz="1200" dirty="0" smtClean="0"/>
              <a:t> </a:t>
            </a:r>
            <a:endParaRPr lang="en-US" dirty="0" smtClean="0"/>
          </a:p>
          <a:p>
            <a:pPr marL="252000" indent="-2520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Periodic type: account for symmetry in current</a:t>
            </a:r>
            <a:r>
              <a:rPr lang="ru-RU" dirty="0" smtClean="0"/>
              <a:t> </a:t>
            </a:r>
            <a:r>
              <a:rPr lang="en-US" dirty="0" smtClean="0"/>
              <a:t>distribution </a:t>
            </a:r>
            <a:r>
              <a:rPr lang="en-US" sz="1200" dirty="0" smtClean="0"/>
              <a:t>(suitable to model infinitely long transposed strands)  </a:t>
            </a:r>
            <a:r>
              <a:rPr lang="en-US" sz="1200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7605152" y="3962832"/>
            <a:ext cx="1457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hlinkClick r:id="rId8"/>
              </a:rPr>
              <a:t>https</a:t>
            </a:r>
            <a:r>
              <a:rPr lang="en-US" sz="900" dirty="0">
                <a:hlinkClick r:id="rId8"/>
              </a:rPr>
              <a:t>://</a:t>
            </a:r>
            <a:r>
              <a:rPr lang="en-US" sz="900" dirty="0" smtClean="0">
                <a:hlinkClick r:id="rId8"/>
              </a:rPr>
              <a:t>doi.org/10.1016/j.cryogenics.2018.10.003</a:t>
            </a:r>
            <a:endParaRPr lang="en-US" sz="900" dirty="0" smtClean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316158" y="4146242"/>
            <a:ext cx="330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-2700000">
            <a:off x="7364493" y="4262936"/>
            <a:ext cx="330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33" y="821287"/>
            <a:ext cx="2358567" cy="1402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modelling: </a:t>
            </a:r>
            <a:r>
              <a:rPr lang="en-GB" b="0" dirty="0" smtClean="0"/>
              <a:t>setup and benchmark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90727" y="4703539"/>
            <a:ext cx="4032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The model is validated </a:t>
            </a:r>
            <a:r>
              <a:rPr lang="en-US" dirty="0" err="1" smtClean="0"/>
              <a:t>wrt</a:t>
            </a:r>
            <a:r>
              <a:rPr lang="en-US" dirty="0" smtClean="0"/>
              <a:t> analytical solutions.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205" y="2924446"/>
            <a:ext cx="2553296" cy="17173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10" y="763128"/>
            <a:ext cx="2603313" cy="11095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53610" y="648020"/>
            <a:ext cx="1911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Length = 1 twist-pitch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0" y="648020"/>
                <a:ext cx="92400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0" y="648020"/>
                <a:ext cx="924002" cy="300082"/>
              </a:xfrm>
              <a:prstGeom prst="rect">
                <a:avLst/>
              </a:prstGeom>
              <a:blipFill>
                <a:blip r:embed="rId5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053610" y="2338671"/>
            <a:ext cx="2197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Length = 1 twist-pitch / 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27720" y="1522533"/>
            <a:ext cx="426430" cy="26181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141040" y="1784350"/>
            <a:ext cx="191075" cy="56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3609" y="4288040"/>
                <a:ext cx="2603313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Using periodic BC,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–long segment is sufficient for fast analysis </a:t>
                </a:r>
                <a:r>
                  <a:rPr lang="en-US" i="1" dirty="0" smtClean="0"/>
                  <a:t>w/o accuracy loss.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09" y="4288040"/>
                <a:ext cx="2603313" cy="715581"/>
              </a:xfrm>
              <a:prstGeom prst="rect">
                <a:avLst/>
              </a:prstGeom>
              <a:blipFill>
                <a:blip r:embed="rId6"/>
                <a:stretch>
                  <a:fillRect l="-703" t="-40678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36537" y="2541063"/>
            <a:ext cx="3743592" cy="1650877"/>
            <a:chOff x="436537" y="2483913"/>
            <a:chExt cx="3743592" cy="165087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609" y="2708919"/>
              <a:ext cx="2401599" cy="1319397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>
            <a:xfrm flipV="1">
              <a:off x="1114425" y="3545166"/>
              <a:ext cx="304800" cy="79375"/>
            </a:xfrm>
            <a:prstGeom prst="straightConnector1">
              <a:avLst/>
            </a:prstGeom>
            <a:ln w="15875">
              <a:solidFill>
                <a:srgbClr val="EDB1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628900" y="2968643"/>
              <a:ext cx="304800" cy="79375"/>
            </a:xfrm>
            <a:prstGeom prst="straightConnector1">
              <a:avLst/>
            </a:prstGeom>
            <a:ln w="15875">
              <a:solidFill>
                <a:srgbClr val="EDB1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150408" y="3000728"/>
              <a:ext cx="304800" cy="79375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632744" y="3576636"/>
              <a:ext cx="304800" cy="79375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36537" y="3626959"/>
              <a:ext cx="9875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900" dirty="0" smtClean="0">
                  <a:solidFill>
                    <a:srgbClr val="EDB120"/>
                  </a:solidFill>
                </a:rPr>
                <a:t>input currents deduced from the last band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70906" y="2483913"/>
              <a:ext cx="100922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900" dirty="0" smtClean="0">
                  <a:solidFill>
                    <a:srgbClr val="00B050"/>
                  </a:solidFill>
                </a:rPr>
                <a:t>output currents deduced from the first band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0362971">
              <a:off x="1018726" y="3016181"/>
              <a:ext cx="55496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700" dirty="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700" dirty="0" smtClean="0">
                  <a:solidFill>
                    <a:schemeClr val="bg1">
                      <a:lumMod val="50000"/>
                    </a:schemeClr>
                  </a:solidFill>
                </a:rPr>
                <a:t>irst band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20362971">
              <a:off x="1980134" y="2660866"/>
              <a:ext cx="54854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700" dirty="0" smtClean="0">
                  <a:solidFill>
                    <a:schemeClr val="bg1">
                      <a:lumMod val="50000"/>
                    </a:schemeClr>
                  </a:solidFill>
                </a:rPr>
                <a:t>last band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59933" y="2407774"/>
                <a:ext cx="3259169" cy="33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spcAft>
                    <a:spcPts val="600"/>
                  </a:spcAft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933" y="2407774"/>
                <a:ext cx="3259169" cy="332463"/>
              </a:xfrm>
              <a:prstGeom prst="rect">
                <a:avLst/>
              </a:prstGeom>
              <a:blipFill>
                <a:blip r:embed="rId8"/>
                <a:stretch>
                  <a:fillRect l="-187" t="-120000" r="-7865" b="-17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 59"/>
          <p:cNvSpPr/>
          <p:nvPr/>
        </p:nvSpPr>
        <p:spPr>
          <a:xfrm>
            <a:off x="5727698" y="705650"/>
            <a:ext cx="965204" cy="146530"/>
          </a:xfrm>
          <a:custGeom>
            <a:avLst/>
            <a:gdLst>
              <a:gd name="connsiteX0" fmla="*/ 0 w 1371600"/>
              <a:gd name="connsiteY0" fmla="*/ 0 h 12700"/>
              <a:gd name="connsiteX1" fmla="*/ 1371600 w 1371600"/>
              <a:gd name="connsiteY1" fmla="*/ 12700 h 12700"/>
              <a:gd name="connsiteX0" fmla="*/ 0 w 1371600"/>
              <a:gd name="connsiteY0" fmla="*/ 122813 h 135513"/>
              <a:gd name="connsiteX1" fmla="*/ 1371600 w 1371600"/>
              <a:gd name="connsiteY1" fmla="*/ 135513 h 135513"/>
              <a:gd name="connsiteX0" fmla="*/ 0 w 1371600"/>
              <a:gd name="connsiteY0" fmla="*/ 176758 h 189458"/>
              <a:gd name="connsiteX1" fmla="*/ 1371600 w 1371600"/>
              <a:gd name="connsiteY1" fmla="*/ 189458 h 189458"/>
              <a:gd name="connsiteX0" fmla="*/ 0 w 3117850"/>
              <a:gd name="connsiteY0" fmla="*/ 1549410 h 1549410"/>
              <a:gd name="connsiteX1" fmla="*/ 3117850 w 3117850"/>
              <a:gd name="connsiteY1" fmla="*/ 19060 h 1549410"/>
              <a:gd name="connsiteX0" fmla="*/ 0 w 965200"/>
              <a:gd name="connsiteY0" fmla="*/ 190846 h 190846"/>
              <a:gd name="connsiteX1" fmla="*/ 965200 w 965200"/>
              <a:gd name="connsiteY1" fmla="*/ 171796 h 190846"/>
              <a:gd name="connsiteX0" fmla="*/ 0 w 965200"/>
              <a:gd name="connsiteY0" fmla="*/ 151087 h 151087"/>
              <a:gd name="connsiteX1" fmla="*/ 965200 w 965200"/>
              <a:gd name="connsiteY1" fmla="*/ 132037 h 151087"/>
              <a:gd name="connsiteX0" fmla="*/ 0 w 844550"/>
              <a:gd name="connsiteY0" fmla="*/ 151087 h 151087"/>
              <a:gd name="connsiteX1" fmla="*/ 844550 w 844550"/>
              <a:gd name="connsiteY1" fmla="*/ 132037 h 151087"/>
              <a:gd name="connsiteX0" fmla="*/ 0 w 844550"/>
              <a:gd name="connsiteY0" fmla="*/ 138426 h 138426"/>
              <a:gd name="connsiteX1" fmla="*/ 844550 w 844550"/>
              <a:gd name="connsiteY1" fmla="*/ 119376 h 138426"/>
              <a:gd name="connsiteX0" fmla="*/ 0 w 844550"/>
              <a:gd name="connsiteY0" fmla="*/ 135943 h 135943"/>
              <a:gd name="connsiteX1" fmla="*/ 844550 w 844550"/>
              <a:gd name="connsiteY1" fmla="*/ 116893 h 135943"/>
              <a:gd name="connsiteX0" fmla="*/ 0 w 844550"/>
              <a:gd name="connsiteY0" fmla="*/ 131033 h 131033"/>
              <a:gd name="connsiteX1" fmla="*/ 844550 w 844550"/>
              <a:gd name="connsiteY1" fmla="*/ 111983 h 131033"/>
              <a:gd name="connsiteX0" fmla="*/ 0 w 844550"/>
              <a:gd name="connsiteY0" fmla="*/ 124178 h 124178"/>
              <a:gd name="connsiteX1" fmla="*/ 844550 w 844550"/>
              <a:gd name="connsiteY1" fmla="*/ 105128 h 124178"/>
              <a:gd name="connsiteX0" fmla="*/ 0 w 682465"/>
              <a:gd name="connsiteY0" fmla="*/ 131249 h 131249"/>
              <a:gd name="connsiteX1" fmla="*/ 682465 w 682465"/>
              <a:gd name="connsiteY1" fmla="*/ 99499 h 131249"/>
              <a:gd name="connsiteX0" fmla="*/ 0 w 656873"/>
              <a:gd name="connsiteY0" fmla="*/ 127665 h 127665"/>
              <a:gd name="connsiteX1" fmla="*/ 656873 w 656873"/>
              <a:gd name="connsiteY1" fmla="*/ 102265 h 127665"/>
              <a:gd name="connsiteX0" fmla="*/ 0 w 673935"/>
              <a:gd name="connsiteY0" fmla="*/ 105325 h 124375"/>
              <a:gd name="connsiteX1" fmla="*/ 673935 w 673935"/>
              <a:gd name="connsiteY1" fmla="*/ 124375 h 124375"/>
              <a:gd name="connsiteX0" fmla="*/ 0 w 690997"/>
              <a:gd name="connsiteY0" fmla="*/ 124178 h 124178"/>
              <a:gd name="connsiteX1" fmla="*/ 690997 w 690997"/>
              <a:gd name="connsiteY1" fmla="*/ 105128 h 124178"/>
              <a:gd name="connsiteX0" fmla="*/ 0 w 669670"/>
              <a:gd name="connsiteY0" fmla="*/ 163215 h 163215"/>
              <a:gd name="connsiteX1" fmla="*/ 669670 w 669670"/>
              <a:gd name="connsiteY1" fmla="*/ 80665 h 163215"/>
              <a:gd name="connsiteX0" fmla="*/ 0 w 648343"/>
              <a:gd name="connsiteY0" fmla="*/ 146530 h 146530"/>
              <a:gd name="connsiteX1" fmla="*/ 648343 w 648343"/>
              <a:gd name="connsiteY1" fmla="*/ 89380 h 14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343" h="146530">
                <a:moveTo>
                  <a:pt x="0" y="146530"/>
                </a:moveTo>
                <a:cubicBezTo>
                  <a:pt x="132869" y="-7987"/>
                  <a:pt x="426093" y="-60903"/>
                  <a:pt x="648343" y="8938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881963" y="696358"/>
            <a:ext cx="17475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/>
              <a:t>Full distribution can be obtained as well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0192" y="2320089"/>
            <a:ext cx="15802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>
                <a:solidFill>
                  <a:schemeClr val="accent2"/>
                </a:solidFill>
              </a:rPr>
              <a:t>Note: intra-strand loss neglected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264" y="986118"/>
            <a:ext cx="1655254" cy="10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688" y="3224667"/>
            <a:ext cx="2716164" cy="178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modelling: </a:t>
            </a:r>
            <a:r>
              <a:rPr lang="en-GB" b="0" dirty="0" smtClean="0"/>
              <a:t>power loss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405" y="608779"/>
            <a:ext cx="3426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Study on twist-pitch: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3546" y="608779"/>
            <a:ext cx="51606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Study on critical twist-pitch: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405" y="4114904"/>
            <a:ext cx="3426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Power loss at the critical value of twist-pitch ~ 50-70% of the saturated loss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1488" y="1511957"/>
            <a:ext cx="3003765" cy="2222799"/>
            <a:chOff x="644479" y="1511957"/>
            <a:chExt cx="3003765" cy="22227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79" y="1822857"/>
              <a:ext cx="2912197" cy="19118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14480" y="2591554"/>
              <a:ext cx="8234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72BD"/>
                  </a:solidFill>
                </a:rPr>
                <a:t>Longitudinal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4426" y="1517813"/>
              <a:ext cx="1079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 smtClean="0"/>
                <a:t>slab estimate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8718" y="1511957"/>
              <a:ext cx="1359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 smtClean="0"/>
                <a:t>defined from model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024434" y="1726549"/>
              <a:ext cx="198066" cy="234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917218" y="2208674"/>
              <a:ext cx="158822" cy="300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17218" y="2683099"/>
              <a:ext cx="252413" cy="2220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22387" y="2501299"/>
              <a:ext cx="553604" cy="211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900" dirty="0" smtClean="0"/>
                <a:t>analytical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8393" y="2360722"/>
              <a:ext cx="4672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7E2F8E"/>
                  </a:solidFill>
                </a:rPr>
                <a:t>Total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79446" y="2853488"/>
              <a:ext cx="8234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EDB120"/>
                  </a:solidFill>
                </a:rPr>
                <a:t>R crossing</a:t>
              </a:r>
              <a:endParaRPr lang="en-US" sz="900" dirty="0" smtClean="0">
                <a:solidFill>
                  <a:srgbClr val="D95319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28393" y="3128021"/>
              <a:ext cx="8234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D95319"/>
                  </a:solidFill>
                </a:rPr>
                <a:t>R adjacent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386409" y="1721154"/>
              <a:ext cx="198066" cy="234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34333" y="1976020"/>
              <a:ext cx="9828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000" dirty="0" smtClean="0"/>
                <a:t>saturated loss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6590" y="1054404"/>
            <a:ext cx="2942640" cy="1944552"/>
            <a:chOff x="3902258" y="1054404"/>
            <a:chExt cx="2942640" cy="194455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2258" y="1054404"/>
              <a:ext cx="2942640" cy="194455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413493" y="2083431"/>
              <a:ext cx="4187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dirty="0" smtClean="0"/>
                <a:t>slab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59116" y="2410887"/>
              <a:ext cx="7296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dirty="0" smtClean="0">
                  <a:solidFill>
                    <a:srgbClr val="4C4CFF"/>
                  </a:solidFill>
                </a:rPr>
                <a:t>Rutherford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69929" y="2033231"/>
              <a:ext cx="136243" cy="423374"/>
            </a:xfrm>
            <a:prstGeom prst="line">
              <a:avLst/>
            </a:prstGeom>
            <a:ln>
              <a:solidFill>
                <a:srgbClr val="4C4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506172" y="2360868"/>
              <a:ext cx="163153" cy="95737"/>
            </a:xfrm>
            <a:prstGeom prst="line">
              <a:avLst/>
            </a:prstGeom>
            <a:ln>
              <a:solidFill>
                <a:srgbClr val="4C4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088473" y="3915914"/>
            <a:ext cx="418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dirty="0" smtClean="0"/>
              <a:t>slab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10595" y="3569666"/>
            <a:ext cx="729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dirty="0" smtClean="0">
                <a:solidFill>
                  <a:srgbClr val="4C4CFF"/>
                </a:solidFill>
              </a:rPr>
              <a:t>Rutherford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5076" y="4160834"/>
            <a:ext cx="729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dirty="0" smtClean="0">
                <a:solidFill>
                  <a:srgbClr val="EDB120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29229" y="1819385"/>
                <a:ext cx="21149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Typically, n~10-20 for fusion conductors, thus its impact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some 20 – 30%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229" y="1819385"/>
                <a:ext cx="2114953" cy="923330"/>
              </a:xfrm>
              <a:prstGeom prst="rect">
                <a:avLst/>
              </a:prstGeom>
              <a:blipFill>
                <a:blip r:embed="rId5"/>
                <a:stretch>
                  <a:fillRect l="-288" t="-658" r="-1729" b="-5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58463"/>
                  </p:ext>
                </p:extLst>
              </p:nvPr>
            </p:nvGraphicFramePr>
            <p:xfrm>
              <a:off x="6983689" y="1044451"/>
              <a:ext cx="1606034" cy="5728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3017">
                      <a:extLst>
                        <a:ext uri="{9D8B030D-6E8A-4147-A177-3AD203B41FA5}">
                          <a16:colId xmlns:a16="http://schemas.microsoft.com/office/drawing/2014/main" val="2718519753"/>
                        </a:ext>
                      </a:extLst>
                    </a:gridCol>
                    <a:gridCol w="803017">
                      <a:extLst>
                        <a:ext uri="{9D8B030D-6E8A-4147-A177-3AD203B41FA5}">
                          <a16:colId xmlns:a16="http://schemas.microsoft.com/office/drawing/2014/main" val="3722615422"/>
                        </a:ext>
                      </a:extLst>
                    </a:gridCol>
                  </a:tblGrid>
                  <a:tr h="111235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slab</a:t>
                          </a:r>
                        </a:p>
                      </a:txBody>
                      <a:tcPr marL="0" marR="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Rutherford</a:t>
                          </a:r>
                        </a:p>
                      </a:txBody>
                      <a:tcPr marL="0" marR="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2920843"/>
                      </a:ext>
                    </a:extLst>
                  </a:tr>
                  <a:tr h="35991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90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9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90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en-US" sz="90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90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90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90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</m:acc>
                                        <m:r>
                                          <a:rPr lang="en-US" sz="90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0" marR="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90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90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900">
                                            <a:latin typeface="Cambria Math" panose="02040503050406030204" pitchFamily="18" charset="0"/>
                                          </a:rPr>
                                          <m:t>96</m:t>
                                        </m:r>
                                        <m:r>
                                          <a:rPr lang="en-US" sz="90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90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90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90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90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</m:acc>
                                        <m:r>
                                          <a:rPr lang="en-US" sz="90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0" marR="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2727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58463"/>
                  </p:ext>
                </p:extLst>
              </p:nvPr>
            </p:nvGraphicFramePr>
            <p:xfrm>
              <a:off x="6983689" y="1044451"/>
              <a:ext cx="1606034" cy="5728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3017">
                      <a:extLst>
                        <a:ext uri="{9D8B030D-6E8A-4147-A177-3AD203B41FA5}">
                          <a16:colId xmlns:a16="http://schemas.microsoft.com/office/drawing/2014/main" val="2718519753"/>
                        </a:ext>
                      </a:extLst>
                    </a:gridCol>
                    <a:gridCol w="803017">
                      <a:extLst>
                        <a:ext uri="{9D8B030D-6E8A-4147-A177-3AD203B41FA5}">
                          <a16:colId xmlns:a16="http://schemas.microsoft.com/office/drawing/2014/main" val="3722615422"/>
                        </a:ext>
                      </a:extLst>
                    </a:gridCol>
                  </a:tblGrid>
                  <a:tr h="1676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slab</a:t>
                          </a:r>
                        </a:p>
                      </a:txBody>
                      <a:tcPr marL="0" marR="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Rutherford</a:t>
                          </a:r>
                        </a:p>
                      </a:txBody>
                      <a:tcPr marL="0" marR="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2920843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6"/>
                          <a:stretch>
                            <a:fillRect t="-53731" r="-99248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6"/>
                          <a:stretch>
                            <a:fillRect l="-100758" t="-53731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2727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29229" y="3358853"/>
                <a:ext cx="2376221" cy="134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−0.5</m:t>
                        </m:r>
                      </m:sup>
                    </m:sSup>
                  </m:oMath>
                </a14:m>
                <a:r>
                  <a:rPr lang="en-US" dirty="0" smtClean="0"/>
                  <a:t> scaling: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less strands -&gt;</a:t>
                </a:r>
                <a:br>
                  <a:rPr lang="en-US" dirty="0" smtClean="0"/>
                </a:br>
                <a:r>
                  <a:rPr lang="en-US" dirty="0" smtClean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-&gt;</a:t>
                </a:r>
                <a:br>
                  <a:rPr lang="en-US" dirty="0" smtClean="0"/>
                </a:br>
                <a:r>
                  <a:rPr lang="en-US" dirty="0" smtClean="0"/>
                  <a:t>lower P inter-strand,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but higher P intra-strand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229" y="3358853"/>
                <a:ext cx="2376221" cy="1348895"/>
              </a:xfrm>
              <a:prstGeom prst="rect">
                <a:avLst/>
              </a:prstGeom>
              <a:blipFill>
                <a:blip r:embed="rId7"/>
                <a:stretch>
                  <a:fillRect l="-513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6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0070C0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7CB31-E4DC-4063-BDCD-36DC5F1DA1C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DDCDA-3DFF-476E-AE9E-38C4DA62B47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2137</Words>
  <Application>Microsoft Office PowerPoint</Application>
  <PresentationFormat>On-screen Show (16:9)</PresentationFormat>
  <Paragraphs>283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Franklin Gothic Demi Cond</vt:lpstr>
      <vt:lpstr>Roboto Black</vt:lpstr>
      <vt:lpstr>Times New Roman</vt:lpstr>
      <vt:lpstr>Wingdings</vt:lpstr>
      <vt:lpstr>Thème Office</vt:lpstr>
      <vt:lpstr>Calculation of  saturated coupling loss  in Rutherford cables</vt:lpstr>
      <vt:lpstr>Outline</vt:lpstr>
      <vt:lpstr>Introduction</vt:lpstr>
      <vt:lpstr>Motivation</vt:lpstr>
      <vt:lpstr>Analytical calculation: weak excitation</vt:lpstr>
      <vt:lpstr>Analytical calculation: strong excitation</vt:lpstr>
      <vt:lpstr>Network modelling: integral formulation</vt:lpstr>
      <vt:lpstr>Network modelling: setup and benchmark</vt:lpstr>
      <vt:lpstr>Network modelling: power loss</vt:lpstr>
      <vt:lpstr>Network modelling: energy loss</vt:lpstr>
      <vt:lpstr>DEMO CS graded coils: quick overview</vt:lpstr>
      <vt:lpstr>DEMO CS graded coils: power loss estimates</vt:lpstr>
      <vt:lpstr>Outlook on network modelling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Bykovskiy Nikolay</cp:lastModifiedBy>
  <cp:revision>1531</cp:revision>
  <cp:lastPrinted>2021-04-12T14:51:18Z</cp:lastPrinted>
  <dcterms:created xsi:type="dcterms:W3CDTF">2019-04-02T06:24:35Z</dcterms:created>
  <dcterms:modified xsi:type="dcterms:W3CDTF">2021-09-20T13:34:49Z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EPFLUsage">
    <vt:lpwstr>1;#Public|bed90794-060d-40e3-8efd-fc84c2f09e8f</vt:lpwstr>
  </property>
</Properties>
</file>