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71"/>
  </p:sldMasterIdLst>
  <p:notesMasterIdLst>
    <p:notesMasterId r:id="rId104"/>
  </p:notesMasterIdLst>
  <p:handoutMasterIdLst>
    <p:handoutMasterId r:id="rId105"/>
  </p:handoutMasterIdLst>
  <p:sldIdLst>
    <p:sldId id="256" r:id="rId72"/>
    <p:sldId id="260" r:id="rId73"/>
    <p:sldId id="404" r:id="rId74"/>
    <p:sldId id="394" r:id="rId75"/>
    <p:sldId id="396" r:id="rId76"/>
    <p:sldId id="296" r:id="rId77"/>
    <p:sldId id="407" r:id="rId78"/>
    <p:sldId id="408" r:id="rId79"/>
    <p:sldId id="406" r:id="rId80"/>
    <p:sldId id="399" r:id="rId81"/>
    <p:sldId id="356" r:id="rId82"/>
    <p:sldId id="387" r:id="rId83"/>
    <p:sldId id="271" r:id="rId84"/>
    <p:sldId id="276" r:id="rId85"/>
    <p:sldId id="390" r:id="rId86"/>
    <p:sldId id="398" r:id="rId87"/>
    <p:sldId id="319" r:id="rId88"/>
    <p:sldId id="403" r:id="rId89"/>
    <p:sldId id="383" r:id="rId90"/>
    <p:sldId id="334" r:id="rId91"/>
    <p:sldId id="386" r:id="rId92"/>
    <p:sldId id="384" r:id="rId93"/>
    <p:sldId id="400" r:id="rId94"/>
    <p:sldId id="388" r:id="rId95"/>
    <p:sldId id="385" r:id="rId96"/>
    <p:sldId id="410" r:id="rId97"/>
    <p:sldId id="411" r:id="rId98"/>
    <p:sldId id="412" r:id="rId99"/>
    <p:sldId id="413" r:id="rId100"/>
    <p:sldId id="405" r:id="rId101"/>
    <p:sldId id="320" r:id="rId102"/>
    <p:sldId id="379" r:id="rId103"/>
  </p:sldIdLst>
  <p:sldSz cx="12190413" cy="6858000"/>
  <p:notesSz cx="6858000" cy="9144000"/>
  <p:custDataLst>
    <p:tags r:id="rId106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990000"/>
    <a:srgbClr val="FFCC00"/>
    <a:srgbClr val="FF6600"/>
    <a:srgbClr val="FF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098" autoAdjust="0"/>
  </p:normalViewPr>
  <p:slideViewPr>
    <p:cSldViewPr showGuides="1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slide" Target="slides/slide13.xml"/><Relationship Id="rId89" Type="http://schemas.openxmlformats.org/officeDocument/2006/relationships/slide" Target="slides/slide18.xml"/><Relationship Id="rId16" Type="http://schemas.openxmlformats.org/officeDocument/2006/relationships/customXml" Target="../customXml/item16.xml"/><Relationship Id="rId107" Type="http://schemas.openxmlformats.org/officeDocument/2006/relationships/presProps" Target="presProps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slide" Target="slides/slide3.xml"/><Relationship Id="rId79" Type="http://schemas.openxmlformats.org/officeDocument/2006/relationships/slide" Target="slides/slide8.xml"/><Relationship Id="rId102" Type="http://schemas.openxmlformats.org/officeDocument/2006/relationships/slide" Target="slides/slide31.xml"/><Relationship Id="rId5" Type="http://schemas.openxmlformats.org/officeDocument/2006/relationships/customXml" Target="../customXml/item5.xml"/><Relationship Id="rId90" Type="http://schemas.openxmlformats.org/officeDocument/2006/relationships/slide" Target="slides/slide19.xml"/><Relationship Id="rId95" Type="http://schemas.openxmlformats.org/officeDocument/2006/relationships/slide" Target="slides/slide2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80" Type="http://schemas.openxmlformats.org/officeDocument/2006/relationships/slide" Target="slides/slide9.xml"/><Relationship Id="rId85" Type="http://schemas.openxmlformats.org/officeDocument/2006/relationships/slide" Target="slides/slide14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slide" Target="slides/slide32.xml"/><Relationship Id="rId108" Type="http://schemas.openxmlformats.org/officeDocument/2006/relationships/viewProps" Target="viewProps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slide" Target="slides/slide4.xml"/><Relationship Id="rId91" Type="http://schemas.openxmlformats.org/officeDocument/2006/relationships/slide" Target="slides/slide20.xml"/><Relationship Id="rId96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tags" Target="tags/tag1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" Target="slides/slide2.xml"/><Relationship Id="rId78" Type="http://schemas.openxmlformats.org/officeDocument/2006/relationships/slide" Target="slides/slide7.xml"/><Relationship Id="rId81" Type="http://schemas.openxmlformats.org/officeDocument/2006/relationships/slide" Target="slides/slide10.xml"/><Relationship Id="rId86" Type="http://schemas.openxmlformats.org/officeDocument/2006/relationships/slide" Target="slides/slide15.xml"/><Relationship Id="rId94" Type="http://schemas.openxmlformats.org/officeDocument/2006/relationships/slide" Target="slides/slide23.xml"/><Relationship Id="rId99" Type="http://schemas.openxmlformats.org/officeDocument/2006/relationships/slide" Target="slides/slide28.xml"/><Relationship Id="rId101" Type="http://schemas.openxmlformats.org/officeDocument/2006/relationships/slide" Target="slides/slide30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theme" Target="theme/theme1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5.xml"/><Relationship Id="rId97" Type="http://schemas.openxmlformats.org/officeDocument/2006/relationships/slide" Target="slides/slide26.xml"/><Relationship Id="rId104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71" Type="http://schemas.openxmlformats.org/officeDocument/2006/relationships/slideMaster" Target="slideMasters/slideMaster1.xml"/><Relationship Id="rId92" Type="http://schemas.openxmlformats.org/officeDocument/2006/relationships/slide" Target="slides/slide2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slide" Target="slides/slide16.xml"/><Relationship Id="rId110" Type="http://schemas.openxmlformats.org/officeDocument/2006/relationships/tableStyles" Target="tableStyles.xml"/><Relationship Id="rId61" Type="http://schemas.openxmlformats.org/officeDocument/2006/relationships/customXml" Target="../customXml/item61.xml"/><Relationship Id="rId82" Type="http://schemas.openxmlformats.org/officeDocument/2006/relationships/slide" Target="slides/slide1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slide" Target="slides/slide6.xml"/><Relationship Id="rId100" Type="http://schemas.openxmlformats.org/officeDocument/2006/relationships/slide" Target="slides/slide29.xml"/><Relationship Id="rId105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1.xml"/><Relationship Id="rId93" Type="http://schemas.openxmlformats.org/officeDocument/2006/relationships/slide" Target="slides/slide22.xml"/><Relationship Id="rId98" Type="http://schemas.openxmlformats.org/officeDocument/2006/relationships/slide" Target="slides/slide27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slide" Target="slides/slide12.xml"/><Relationship Id="rId88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52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Hej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Logo color">
            <a:extLst>
              <a:ext uri="{FF2B5EF4-FFF2-40B4-BE49-F238E27FC236}">
                <a16:creationId xmlns:a16="http://schemas.microsoft.com/office/drawing/2014/main" id="{22048ACC-7D8C-C269-6AA1-4F5301A11B01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Hej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Hej</a:t>
            </a:r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2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r>
              <a:rPr lang="en-GB"/>
              <a:t>Hej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676" name="text" descr="{&quot;templafy&quot;:{&quot;id&quot;:&quot;2fce62a0-f28a-44e1-a519-0cbe37b25f7a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Mads Rud Larsen, DTU Physics – TMEP Seville 2025</a:t>
            </a:r>
          </a:p>
        </p:txBody>
      </p:sp>
      <p:sp>
        <p:nvSpPr>
          <p:cNvPr id="5" name="date" descr="{&quot;templafy&quot;:{&quot;id&quot;:&quot;58465eeb-cfe0-4970-97ec-88179dc0a9c2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18-03-2025</a:t>
            </a:r>
          </a:p>
        </p:txBody>
      </p:sp>
      <p:sp>
        <p:nvSpPr>
          <p:cNvPr id="7" name="text" descr="{&quot;templafy&quot;:{&quot;id&quot;:&quot;5020bdfb-1912-4d6d-a5c3-71b7da283692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375127" y="6541200"/>
            <a:ext cx="5711972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da-DK" sz="700" b="1" dirty="0" err="1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Velocity-space</a:t>
            </a:r>
            <a:r>
              <a:rPr lang="da-DK" sz="700" b="1" dirty="0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700" b="1" dirty="0" err="1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tomography</a:t>
            </a:r>
            <a:r>
              <a:rPr lang="da-DK" sz="700" b="1" dirty="0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 of fast-ion distribution </a:t>
            </a:r>
            <a:r>
              <a:rPr lang="da-DK" sz="700" b="1" dirty="0" err="1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functions</a:t>
            </a:r>
            <a:r>
              <a:rPr lang="da-DK" sz="700" b="1" dirty="0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 in JET </a:t>
            </a:r>
            <a:r>
              <a:rPr lang="da-DK" sz="700" b="1" dirty="0" err="1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using</a:t>
            </a:r>
            <a:r>
              <a:rPr lang="da-DK" sz="700" b="1" dirty="0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 ICRF </a:t>
            </a:r>
            <a:r>
              <a:rPr lang="da-DK" sz="700" b="1" dirty="0" err="1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physics</a:t>
            </a:r>
            <a:r>
              <a:rPr lang="da-DK" sz="700" b="1" dirty="0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 as </a:t>
            </a:r>
            <a:r>
              <a:rPr lang="da-DK" sz="700" b="1" dirty="0" err="1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physics-informed</a:t>
            </a:r>
            <a:r>
              <a:rPr lang="da-DK" sz="700" b="1" dirty="0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700" b="1" dirty="0" err="1">
                <a:solidFill>
                  <a:schemeClr val="bg1"/>
                </a:solidFill>
                <a:effectLst/>
                <a:latin typeface="Arial (Body)"/>
                <a:ea typeface="Aptos" panose="020B0004020202020204" pitchFamily="34" charset="0"/>
                <a:cs typeface="Times New Roman" panose="02020603050405020304" pitchFamily="18" charset="0"/>
              </a:rPr>
              <a:t>regularisation</a:t>
            </a:r>
            <a:endParaRPr lang="en-GB" sz="700" b="1" dirty="0">
              <a:solidFill>
                <a:schemeClr val="bg1"/>
              </a:solidFill>
              <a:latin typeface="Arial (Body)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48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sv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20.png"/><Relationship Id="rId1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image" Target="../media/image470.png"/><Relationship Id="rId12" Type="http://schemas.microsoft.com/office/2007/relationships/hdphoto" Target="../media/hdphoto2.wdp"/><Relationship Id="rId17" Type="http://schemas.openxmlformats.org/officeDocument/2006/relationships/image" Target="../media/image830.png"/><Relationship Id="rId2" Type="http://schemas.openxmlformats.org/officeDocument/2006/relationships/image" Target="../media/image18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9.png"/><Relationship Id="rId15" Type="http://schemas.openxmlformats.org/officeDocument/2006/relationships/image" Target="../media/image21.png"/><Relationship Id="rId10" Type="http://schemas.openxmlformats.org/officeDocument/2006/relationships/image" Target="../media/image490.png"/><Relationship Id="rId4" Type="http://schemas.openxmlformats.org/officeDocument/2006/relationships/image" Target="../media/image53.png"/><Relationship Id="rId9" Type="http://schemas.openxmlformats.org/officeDocument/2006/relationships/image" Target="../media/image440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8" Type="http://schemas.openxmlformats.org/officeDocument/2006/relationships/image" Target="../media/image53.png"/><Relationship Id="rId3" Type="http://schemas.microsoft.com/office/2007/relationships/hdphoto" Target="../media/hdphoto5.wdp"/><Relationship Id="rId21" Type="http://schemas.openxmlformats.org/officeDocument/2006/relationships/image" Target="../media/image242.png"/><Relationship Id="rId7" Type="http://schemas.microsoft.com/office/2007/relationships/hdphoto" Target="../media/hdphoto7.wdp"/><Relationship Id="rId17" Type="http://schemas.openxmlformats.org/officeDocument/2006/relationships/image" Target="../media/image830.png"/><Relationship Id="rId2" Type="http://schemas.openxmlformats.org/officeDocument/2006/relationships/image" Target="../media/image22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24" Type="http://schemas.openxmlformats.org/officeDocument/2006/relationships/image" Target="../media/image27.png"/><Relationship Id="rId5" Type="http://schemas.microsoft.com/office/2007/relationships/hdphoto" Target="../media/hdphoto6.wdp"/><Relationship Id="rId23" Type="http://schemas.openxmlformats.org/officeDocument/2006/relationships/image" Target="../media/image26.png"/><Relationship Id="rId19" Type="http://schemas.openxmlformats.org/officeDocument/2006/relationships/image" Target="../media/image57.png"/><Relationship Id="rId4" Type="http://schemas.openxmlformats.org/officeDocument/2006/relationships/image" Target="../media/image23.png"/><Relationship Id="rId9" Type="http://schemas.microsoft.com/office/2007/relationships/hdphoto" Target="../media/hdphoto8.wdp"/><Relationship Id="rId22" Type="http://schemas.openxmlformats.org/officeDocument/2006/relationships/image" Target="../media/image2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17" Type="http://schemas.openxmlformats.org/officeDocument/2006/relationships/image" Target="../media/image1.png"/><Relationship Id="rId2" Type="http://schemas.openxmlformats.org/officeDocument/2006/relationships/image" Target="../media/image62.pn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openxmlformats.org/officeDocument/2006/relationships/image" Target="../media/image65.png"/><Relationship Id="rId15" Type="http://schemas.openxmlformats.org/officeDocument/2006/relationships/image" Target="../media/image67.png"/><Relationship Id="rId10" Type="http://schemas.openxmlformats.org/officeDocument/2006/relationships/image" Target="../media/image24.png"/><Relationship Id="rId4" Type="http://schemas.openxmlformats.org/officeDocument/2006/relationships/image" Target="../media/image64.png"/><Relationship Id="rId9" Type="http://schemas.microsoft.com/office/2007/relationships/hdphoto" Target="../media/hdphoto6.wdp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32.xml"/><Relationship Id="rId1" Type="http://schemas.openxmlformats.org/officeDocument/2006/relationships/customXml" Target="../../customXml/item6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11" Type="http://schemas.openxmlformats.org/officeDocument/2006/relationships/image" Target="../media/image1.png"/><Relationship Id="rId5" Type="http://schemas.openxmlformats.org/officeDocument/2006/relationships/image" Target="../media/image40.png"/><Relationship Id="rId10" Type="http://schemas.openxmlformats.org/officeDocument/2006/relationships/image" Target="../media/image8.svg"/><Relationship Id="rId4" Type="http://schemas.openxmlformats.org/officeDocument/2006/relationships/image" Target="../media/image39.sv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5.svg"/><Relationship Id="rId10" Type="http://schemas.openxmlformats.org/officeDocument/2006/relationships/image" Target="../media/image59.sv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59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customXml" Target="../../customXml/item68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13.png"/><Relationship Id="rId7" Type="http://schemas.openxmlformats.org/officeDocument/2006/relationships/image" Target="../media/image74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svg"/><Relationship Id="rId11" Type="http://schemas.openxmlformats.org/officeDocument/2006/relationships/image" Target="../media/image1.png"/><Relationship Id="rId5" Type="http://schemas.openxmlformats.org/officeDocument/2006/relationships/image" Target="../media/image72.png"/><Relationship Id="rId10" Type="http://schemas.openxmlformats.org/officeDocument/2006/relationships/image" Target="../media/image12.svg"/><Relationship Id="rId4" Type="http://schemas.openxmlformats.org/officeDocument/2006/relationships/image" Target="../media/image14.sv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13.png"/><Relationship Id="rId7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svg"/><Relationship Id="rId11" Type="http://schemas.openxmlformats.org/officeDocument/2006/relationships/image" Target="../media/image1.png"/><Relationship Id="rId5" Type="http://schemas.openxmlformats.org/officeDocument/2006/relationships/image" Target="../media/image72.png"/><Relationship Id="rId10" Type="http://schemas.openxmlformats.org/officeDocument/2006/relationships/image" Target="../media/image12.svg"/><Relationship Id="rId4" Type="http://schemas.openxmlformats.org/officeDocument/2006/relationships/image" Target="../media/image14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D0ECE8-57B3-1397-E2DF-DB3BF7FAC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F8B37D-5000-B969-6C9A-3DB956EC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</p:spTree>
    <p:custDataLst>
      <p:custData r:id="rId1"/>
      <p:custData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2F83A-A00F-6220-6A0B-69DF6801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5E08D71-22B9-2E65-54D8-C48285AA5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6855" y="1709051"/>
            <a:ext cx="2123289" cy="15924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14BD797-39D4-7E16-DE2A-08981718A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7797" y="3026653"/>
            <a:ext cx="2123289" cy="1592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117895-6778-5F0C-52C8-EEAF5816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Evolution of fast-ion distribution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594FC-9FBA-FB5B-7E6A-932BF83E7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28A71-923E-F0F7-5E31-9B5659D825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A8CDA-5B5B-5873-84DF-4D98FB6D2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83E724-2A1C-923E-6D4B-6FFA1345E889}"/>
              </a:ext>
            </a:extLst>
          </p:cNvPr>
          <p:cNvCxnSpPr/>
          <p:nvPr/>
        </p:nvCxnSpPr>
        <p:spPr bwMode="auto">
          <a:xfrm>
            <a:off x="5951190" y="980728"/>
            <a:ext cx="0" cy="55604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33322D48-7C35-6B8C-7132-24676CDA979D}"/>
              </a:ext>
            </a:extLst>
          </p:cNvPr>
          <p:cNvSpPr txBox="1">
            <a:spLocks/>
          </p:cNvSpPr>
          <p:nvPr/>
        </p:nvSpPr>
        <p:spPr bwMode="auto">
          <a:xfrm>
            <a:off x="1558703" y="1052736"/>
            <a:ext cx="1368152" cy="4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algn="ctr"/>
            <a:r>
              <a:rPr lang="en-GB" sz="2400" b="0" kern="0" dirty="0"/>
              <a:t>Collisions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67FA3D-C91A-3847-1CA3-DE937FF8EFEC}"/>
              </a:ext>
            </a:extLst>
          </p:cNvPr>
          <p:cNvSpPr txBox="1">
            <a:spLocks/>
          </p:cNvSpPr>
          <p:nvPr/>
        </p:nvSpPr>
        <p:spPr bwMode="auto">
          <a:xfrm>
            <a:off x="7103320" y="1052736"/>
            <a:ext cx="3528390" cy="4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algn="ctr"/>
            <a:r>
              <a:rPr lang="en-GB" sz="2400" b="0" kern="0" dirty="0"/>
              <a:t>Wave-particle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A9C4017-EC96-9A4E-80E3-DC7E3A69E2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8582" y="1895688"/>
                <a:ext cx="3672401" cy="3024336"/>
              </a:xfrm>
            </p:spPr>
            <p:txBody>
              <a:bodyPr/>
              <a:lstStyle/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𝑠𝑑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en-GB" sz="2000" dirty="0"/>
                  <a:t>Discrete case: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a-DK" sz="2000" b="0" i="0" smtClean="0">
                        <a:latin typeface="Cambria Math" panose="02040503050406030204" pitchFamily="18" charset="0"/>
                      </a:rPr>
                      <m:t>X</m:t>
                    </m:r>
                    <m:acc>
                      <m:accPr>
                        <m:chr m:val="̅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GB" sz="2000" dirty="0"/>
              </a:p>
              <a:p>
                <a:pPr>
                  <a:buClr>
                    <a:srgbClr val="990000"/>
                  </a:buClr>
                </a:pPr>
                <a:endParaRPr lang="en-GB" sz="2000" dirty="0"/>
              </a:p>
              <a:p>
                <a:pPr>
                  <a:buClr>
                    <a:srgbClr val="990000"/>
                  </a:buClr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en-GB" sz="2000" dirty="0"/>
                  <a:t>Reconstruction: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lim>
                            </m:limLow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A9C4017-EC96-9A4E-80E3-DC7E3A69E2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8582" y="1895688"/>
                <a:ext cx="3672401" cy="3024336"/>
              </a:xfrm>
              <a:blipFill>
                <a:blip r:embed="rId7"/>
                <a:stretch>
                  <a:fillRect l="-4319" t="-17742" r="-831" b="-12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A8942D7-FE23-29D3-6410-C5A356026120}"/>
              </a:ext>
            </a:extLst>
          </p:cNvPr>
          <p:cNvSpPr txBox="1"/>
          <p:nvPr/>
        </p:nvSpPr>
        <p:spPr>
          <a:xfrm>
            <a:off x="478582" y="1556792"/>
            <a:ext cx="4658078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GB" sz="2000" dirty="0">
                <a:latin typeface="Arial (Body)"/>
              </a:rPr>
              <a:t>Slowing-down expansion functions:</a:t>
            </a:r>
          </a:p>
          <a:p>
            <a:pPr algn="l">
              <a:spcBef>
                <a:spcPts val="432"/>
              </a:spcBef>
            </a:pPr>
            <a:endParaRPr lang="en-GB" sz="2000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25DE33-AECE-59E1-4335-4440D9F60E2D}"/>
              </a:ext>
            </a:extLst>
          </p:cNvPr>
          <p:cNvSpPr txBox="1"/>
          <p:nvPr/>
        </p:nvSpPr>
        <p:spPr>
          <a:xfrm>
            <a:off x="5998705" y="153091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990000"/>
              </a:buClr>
              <a:buFont typeface="Arial" panose="020B0604020202020204" pitchFamily="34" charset="0"/>
              <a:buChar char="•"/>
            </a:pPr>
            <a:r>
              <a:rPr lang="da-DK" sz="2000" b="1" dirty="0">
                <a:latin typeface="Arial (Body)"/>
              </a:rPr>
              <a:t>ICRF heating</a:t>
            </a:r>
          </a:p>
          <a:p>
            <a:pPr marL="342900" indent="-342900">
              <a:buClr>
                <a:srgbClr val="990000"/>
              </a:buClr>
              <a:buFont typeface="Arial" panose="020B0604020202020204" pitchFamily="34" charset="0"/>
              <a:buChar char="•"/>
            </a:pPr>
            <a:r>
              <a:rPr lang="da-DK" sz="2000" dirty="0">
                <a:latin typeface="Arial (Body)"/>
              </a:rPr>
              <a:t>Fast-ion </a:t>
            </a:r>
            <a:r>
              <a:rPr lang="da-DK" sz="2000" dirty="0" err="1">
                <a:latin typeface="Arial (Body)"/>
              </a:rPr>
              <a:t>interactions</a:t>
            </a:r>
            <a:r>
              <a:rPr lang="da-DK" sz="2000" dirty="0">
                <a:latin typeface="Arial (Body)"/>
              </a:rPr>
              <a:t> with </a:t>
            </a:r>
            <a:r>
              <a:rPr lang="da-DK" sz="2000" dirty="0" err="1">
                <a:latin typeface="Arial (Body)"/>
              </a:rPr>
              <a:t>Alfvén</a:t>
            </a:r>
            <a:r>
              <a:rPr lang="da-DK" sz="2000" dirty="0">
                <a:latin typeface="Arial (Body)"/>
              </a:rPr>
              <a:t> </a:t>
            </a:r>
            <a:r>
              <a:rPr lang="da-DK" sz="2000" dirty="0" err="1">
                <a:latin typeface="Arial (Body)"/>
              </a:rPr>
              <a:t>eigenmodes</a:t>
            </a:r>
            <a:r>
              <a:rPr lang="da-DK" sz="2000" dirty="0">
                <a:latin typeface="Arial (Body)"/>
              </a:rPr>
              <a:t>, </a:t>
            </a:r>
            <a:r>
              <a:rPr lang="da-DK" sz="2000" dirty="0" err="1">
                <a:latin typeface="Arial (Body)"/>
              </a:rPr>
              <a:t>NTMs</a:t>
            </a:r>
            <a:r>
              <a:rPr lang="da-DK" sz="2000" dirty="0">
                <a:latin typeface="Arial (Body)"/>
              </a:rPr>
              <a:t> etc.</a:t>
            </a:r>
            <a:endParaRPr lang="en-GB" sz="2000" dirty="0">
              <a:latin typeface="Arial (Body)"/>
            </a:endParaRPr>
          </a:p>
        </p:txBody>
      </p:sp>
      <p:pic>
        <p:nvPicPr>
          <p:cNvPr id="20" name="Picture 19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6CEDB2EF-4E0E-C600-366A-5F56839B0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5" y="2505285"/>
            <a:ext cx="4752527" cy="3564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C65AAF-2035-78F3-C310-65885A21B3D7}"/>
              </a:ext>
            </a:extLst>
          </p:cNvPr>
          <p:cNvSpPr txBox="1"/>
          <p:nvPr/>
        </p:nvSpPr>
        <p:spPr>
          <a:xfrm>
            <a:off x="190550" y="5560784"/>
            <a:ext cx="4946109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Madsen et al, Plasma Phys. Control. Fusion, 2020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Schmidt et al,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2023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Järleblad et al,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2025,</a:t>
            </a:r>
          </a:p>
          <a:p>
            <a:pPr>
              <a:spcBef>
                <a:spcPts val="432"/>
              </a:spcBef>
            </a:pPr>
            <a:r>
              <a:rPr lang="en-GB" sz="1200" dirty="0">
                <a:latin typeface="Arial (Body)"/>
              </a:rPr>
              <a:t>Reman et al, submitted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D7FF13-CAF1-F560-BE1D-BEEEBF7F62A6}"/>
              </a:ext>
            </a:extLst>
          </p:cNvPr>
          <p:cNvSpPr txBox="1"/>
          <p:nvPr/>
        </p:nvSpPr>
        <p:spPr>
          <a:xfrm>
            <a:off x="190550" y="5096604"/>
            <a:ext cx="10801200" cy="4206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Gaffey, J. Plasma Phys., 1976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Core,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1993</a:t>
            </a:r>
          </a:p>
        </p:txBody>
      </p:sp>
    </p:spTree>
    <p:extLst>
      <p:ext uri="{BB962C8B-B14F-4D97-AF65-F5344CB8AC3E}">
        <p14:creationId xmlns:p14="http://schemas.microsoft.com/office/powerpoint/2010/main" val="195779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9BE77-64BD-D53B-790B-A07C5C697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93D9E3EF-FE6C-9A98-1558-233454759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42" y="1156494"/>
            <a:ext cx="6060016" cy="4545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BF59F-BF1E-0B48-F594-CF56BECB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ICRF regularisation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E0B13-FA13-F3F9-0FC5-6DF5F4D4B9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D0189-1322-0D11-28E8-207CB07E5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820F4B-0B96-3E38-C903-7D9A678103F3}"/>
                  </a:ext>
                </a:extLst>
              </p:cNvPr>
              <p:cNvSpPr txBox="1"/>
              <p:nvPr/>
            </p:nvSpPr>
            <p:spPr>
              <a:xfrm>
                <a:off x="488716" y="2472357"/>
                <a:ext cx="3384376" cy="5762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820F4B-0B96-3E38-C903-7D9A67810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16" y="2472357"/>
                <a:ext cx="3384376" cy="5762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55144C-81FC-45AD-722D-903B38E7163C}"/>
                  </a:ext>
                </a:extLst>
              </p:cNvPr>
              <p:cNvSpPr txBox="1"/>
              <p:nvPr/>
            </p:nvSpPr>
            <p:spPr>
              <a:xfrm>
                <a:off x="488716" y="3809396"/>
                <a:ext cx="3384376" cy="5952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ΔΛ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55144C-81FC-45AD-722D-903B38E71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16" y="3809396"/>
                <a:ext cx="3384376" cy="5952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B097BB5-68A2-FFF6-8BDE-F3512ECD3A04}"/>
                  </a:ext>
                </a:extLst>
              </p:cNvPr>
              <p:cNvSpPr txBox="1"/>
              <p:nvPr/>
            </p:nvSpPr>
            <p:spPr>
              <a:xfrm>
                <a:off x="474677" y="4862337"/>
                <a:ext cx="3384376" cy="5271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da-DK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B097BB5-68A2-FFF6-8BDE-F3512ECD3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77" y="4862337"/>
                <a:ext cx="3384376" cy="5271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3344AF-9E29-C528-C4A3-5B042A1F9737}"/>
                  </a:ext>
                </a:extLst>
              </p:cNvPr>
              <p:cNvSpPr txBox="1"/>
              <p:nvPr/>
            </p:nvSpPr>
            <p:spPr>
              <a:xfrm>
                <a:off x="3183949" y="2930166"/>
                <a:ext cx="1512168" cy="9908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acc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l-G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l-G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3344AF-9E29-C528-C4A3-5B042A1F9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949" y="2930166"/>
                <a:ext cx="1512168" cy="9908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311E11-C4BF-E4B2-29EC-938D2AB18E72}"/>
                  </a:ext>
                </a:extLst>
              </p:cNvPr>
              <p:cNvSpPr txBox="1"/>
              <p:nvPr/>
            </p:nvSpPr>
            <p:spPr>
              <a:xfrm>
                <a:off x="488716" y="1702977"/>
                <a:ext cx="3384376" cy="314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311E11-C4BF-E4B2-29EC-938D2AB18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16" y="1702977"/>
                <a:ext cx="3384376" cy="314253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B03B138-717B-9AF0-4E19-AD9F927C2E2B}"/>
              </a:ext>
            </a:extLst>
          </p:cNvPr>
          <p:cNvSpPr/>
          <p:nvPr/>
        </p:nvSpPr>
        <p:spPr bwMode="auto">
          <a:xfrm>
            <a:off x="838623" y="2276872"/>
            <a:ext cx="4104456" cy="2376264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DFEB0-1ADD-A1FC-74AD-6F69EC231B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E4DAAD-14FA-E906-0905-8611D6596F36}"/>
              </a:ext>
            </a:extLst>
          </p:cNvPr>
          <p:cNvSpPr txBox="1"/>
          <p:nvPr/>
        </p:nvSpPr>
        <p:spPr>
          <a:xfrm>
            <a:off x="169489" y="6124654"/>
            <a:ext cx="1219041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latin typeface="+mn-lt"/>
              </a:rPr>
              <a:t>Rud et al, “</a:t>
            </a:r>
            <a:r>
              <a:rPr lang="en-US" sz="1200" i="0" u="none" strike="noStrike" baseline="0" dirty="0">
                <a:latin typeface="+mj-lt"/>
              </a:rPr>
              <a:t>Fast-ion phase-space tomography with wave-particle interactions in the ion cyclotron frequency range as prior</a:t>
            </a:r>
            <a:r>
              <a:rPr lang="en-GB" sz="1200" dirty="0">
                <a:latin typeface="+mn-lt"/>
              </a:rPr>
              <a:t>”, revised manuscript submitted</a:t>
            </a:r>
          </a:p>
        </p:txBody>
      </p:sp>
    </p:spTree>
    <p:extLst>
      <p:ext uri="{BB962C8B-B14F-4D97-AF65-F5344CB8AC3E}">
        <p14:creationId xmlns:p14="http://schemas.microsoft.com/office/powerpoint/2010/main" val="129331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3D419-54D0-21B6-6036-0EFCFEBF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D1D0-6D88-52D0-8F3F-78F26BC6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ICRF regularisation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5ECAB-6093-3BD1-494C-8862B5C8B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BF022-3606-9965-5755-B85048DD7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C47956-674D-EBB0-121A-3C116AEA636F}"/>
                  </a:ext>
                </a:extLst>
              </p:cNvPr>
              <p:cNvSpPr txBox="1"/>
              <p:nvPr/>
            </p:nvSpPr>
            <p:spPr>
              <a:xfrm>
                <a:off x="488716" y="2472357"/>
                <a:ext cx="3384376" cy="5762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C47956-674D-EBB0-121A-3C116AEA6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16" y="2472357"/>
                <a:ext cx="3384376" cy="5762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7389BD-F1D8-17DD-5C81-880DB000C9B3}"/>
                  </a:ext>
                </a:extLst>
              </p:cNvPr>
              <p:cNvSpPr txBox="1"/>
              <p:nvPr/>
            </p:nvSpPr>
            <p:spPr>
              <a:xfrm>
                <a:off x="488716" y="3809396"/>
                <a:ext cx="3384376" cy="5952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ΔΛ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7389BD-F1D8-17DD-5C81-880DB000C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16" y="3809396"/>
                <a:ext cx="3384376" cy="5952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AC37E8-5E7B-8622-CE07-1F102362D618}"/>
                  </a:ext>
                </a:extLst>
              </p:cNvPr>
              <p:cNvSpPr txBox="1"/>
              <p:nvPr/>
            </p:nvSpPr>
            <p:spPr>
              <a:xfrm>
                <a:off x="474677" y="4862337"/>
                <a:ext cx="3384376" cy="5271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da-DK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AC37E8-5E7B-8622-CE07-1F102362D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77" y="4862337"/>
                <a:ext cx="3384376" cy="5271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3827D9-0E4F-BE8A-1DD0-4A2D88C59B24}"/>
                  </a:ext>
                </a:extLst>
              </p:cNvPr>
              <p:cNvSpPr txBox="1"/>
              <p:nvPr/>
            </p:nvSpPr>
            <p:spPr>
              <a:xfrm>
                <a:off x="3183949" y="2930166"/>
                <a:ext cx="1512168" cy="9908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acc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l-G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l-G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3827D9-0E4F-BE8A-1DD0-4A2D88C59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949" y="2930166"/>
                <a:ext cx="1512168" cy="9908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3E8685-3407-8EBE-509C-9AA171C2CF92}"/>
                  </a:ext>
                </a:extLst>
              </p:cNvPr>
              <p:cNvSpPr txBox="1"/>
              <p:nvPr/>
            </p:nvSpPr>
            <p:spPr>
              <a:xfrm>
                <a:off x="488716" y="1702977"/>
                <a:ext cx="3384376" cy="314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3E8685-3407-8EBE-509C-9AA171C2C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16" y="1702977"/>
                <a:ext cx="3384376" cy="314253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4A86F7-3DDE-5428-C739-C1B4C0B392CE}"/>
              </a:ext>
            </a:extLst>
          </p:cNvPr>
          <p:cNvSpPr/>
          <p:nvPr/>
        </p:nvSpPr>
        <p:spPr bwMode="auto">
          <a:xfrm>
            <a:off x="838623" y="2276872"/>
            <a:ext cx="4104456" cy="2376264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pic>
        <p:nvPicPr>
          <p:cNvPr id="7" name="Picture 6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540BBCE3-47BB-519A-EB7C-E0CE9C17A3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91" y="1702977"/>
            <a:ext cx="5208909" cy="3906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DFE878-79F7-3E70-FD70-CB6D966D3386}"/>
              </a:ext>
            </a:extLst>
          </p:cNvPr>
          <p:cNvSpPr txBox="1"/>
          <p:nvPr/>
        </p:nvSpPr>
        <p:spPr>
          <a:xfrm>
            <a:off x="7354045" y="1526678"/>
            <a:ext cx="2257199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GB" sz="2000" dirty="0">
                <a:latin typeface="Arial (Body)"/>
              </a:rPr>
              <a:t>Resonance region</a:t>
            </a:r>
          </a:p>
          <a:p>
            <a:pPr algn="l">
              <a:spcBef>
                <a:spcPts val="432"/>
              </a:spcBef>
            </a:pPr>
            <a:endParaRPr lang="en-GB" sz="20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88B396-8E18-6C5F-16D3-76D0D5413567}"/>
              </a:ext>
            </a:extLst>
          </p:cNvPr>
          <p:cNvSpPr txBox="1"/>
          <p:nvPr/>
        </p:nvSpPr>
        <p:spPr>
          <a:xfrm>
            <a:off x="169489" y="6124654"/>
            <a:ext cx="1219041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latin typeface="+mn-lt"/>
              </a:rPr>
              <a:t>Rud et al, “</a:t>
            </a:r>
            <a:r>
              <a:rPr lang="en-US" sz="1200" i="0" u="none" strike="noStrike" baseline="0" dirty="0">
                <a:latin typeface="+mj-lt"/>
              </a:rPr>
              <a:t>Fast-ion phase-space tomography with wave-particle interactions in the ion cyclotron frequency range as prior</a:t>
            </a:r>
            <a:r>
              <a:rPr lang="en-GB" sz="1200" dirty="0">
                <a:latin typeface="+mn-lt"/>
              </a:rPr>
              <a:t>”, revised manuscript submitted</a:t>
            </a:r>
          </a:p>
        </p:txBody>
      </p:sp>
    </p:spTree>
    <p:extLst>
      <p:ext uri="{BB962C8B-B14F-4D97-AF65-F5344CB8AC3E}">
        <p14:creationId xmlns:p14="http://schemas.microsoft.com/office/powerpoint/2010/main" val="3039265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screen shot of a graph&#10;&#10;Description automatically generated">
            <a:extLst>
              <a:ext uri="{FF2B5EF4-FFF2-40B4-BE49-F238E27FC236}">
                <a16:creationId xmlns:a16="http://schemas.microsoft.com/office/drawing/2014/main" id="{B0BF4891-149F-7548-1EE9-6A81904CD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" y="2754301"/>
            <a:ext cx="2713385" cy="203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00AF1-BBA5-8CE4-12D7-6FEBF000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ICRF streamlines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A253E-9B70-D999-59F8-C96A85DAF0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032A0-D9E6-F832-9BCD-B27810E1B8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13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BC4E5-448F-17F8-093B-30E4937B51B1}"/>
                  </a:ext>
                </a:extLst>
              </p:cNvPr>
              <p:cNvSpPr txBox="1"/>
              <p:nvPr/>
            </p:nvSpPr>
            <p:spPr>
              <a:xfrm>
                <a:off x="3862958" y="903219"/>
                <a:ext cx="5904656" cy="6308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a-DK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∠</m:t>
                          </m:r>
                          <m:d>
                            <m:d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BC4E5-448F-17F8-093B-30E4937B5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958" y="903219"/>
                <a:ext cx="5904656" cy="6308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B9DE6D4-2EE9-0057-2C79-57D1AE1B0E9E}"/>
              </a:ext>
            </a:extLst>
          </p:cNvPr>
          <p:cNvSpPr txBox="1"/>
          <p:nvPr/>
        </p:nvSpPr>
        <p:spPr>
          <a:xfrm>
            <a:off x="622598" y="1064738"/>
            <a:ext cx="45365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000" dirty="0">
                <a:latin typeface="+mn-lt"/>
              </a:rPr>
              <a:t>Streamlines in velocity space: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E349F-C0A9-0C76-AF06-D07E77F80BEA}"/>
              </a:ext>
            </a:extLst>
          </p:cNvPr>
          <p:cNvSpPr txBox="1"/>
          <p:nvPr/>
        </p:nvSpPr>
        <p:spPr>
          <a:xfrm>
            <a:off x="622598" y="6093296"/>
            <a:ext cx="10801200" cy="4206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Kazakov et al 2021 Phys. Plasmas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Rud et al 2025 “Fast-ion phase-space tomography with wave-particle interactions in the ion cyclotron frequency range as prior” submitted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C8C5E70-80E7-3887-424E-3E23C5834B7E}"/>
                  </a:ext>
                </a:extLst>
              </p:cNvPr>
              <p:cNvSpPr txBox="1"/>
              <p:nvPr/>
            </p:nvSpPr>
            <p:spPr>
              <a:xfrm>
                <a:off x="1339402" y="4754339"/>
                <a:ext cx="10113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C8C5E70-80E7-3887-424E-3E23C5834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402" y="4754339"/>
                <a:ext cx="1011389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A7EFA23-2EF1-FC56-ED6B-0A31CA6D93CA}"/>
                  </a:ext>
                </a:extLst>
              </p:cNvPr>
              <p:cNvSpPr txBox="1"/>
              <p:nvPr/>
            </p:nvSpPr>
            <p:spPr>
              <a:xfrm>
                <a:off x="3741110" y="4769308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=6.65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A7EFA23-2EF1-FC56-ED6B-0A31CA6D9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110" y="4769308"/>
                <a:ext cx="1597274" cy="400110"/>
              </a:xfrm>
              <a:prstGeom prst="rect">
                <a:avLst/>
              </a:prstGeom>
              <a:blipFill>
                <a:blip r:embed="rId8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BDCC08-4032-27AB-6CB9-9F215DED22AC}"/>
                  </a:ext>
                </a:extLst>
              </p:cNvPr>
              <p:cNvSpPr txBox="1"/>
              <p:nvPr/>
            </p:nvSpPr>
            <p:spPr>
              <a:xfrm>
                <a:off x="6728703" y="4769308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=7.20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BDCC08-4032-27AB-6CB9-9F215DED2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703" y="4769308"/>
                <a:ext cx="1597274" cy="400110"/>
              </a:xfrm>
              <a:prstGeom prst="rect">
                <a:avLst/>
              </a:prstGeom>
              <a:blipFill>
                <a:blip r:embed="rId9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47C314-F77C-67A2-1F2D-A93B8485E4E2}"/>
                  </a:ext>
                </a:extLst>
              </p:cNvPr>
              <p:cNvSpPr txBox="1"/>
              <p:nvPr/>
            </p:nvSpPr>
            <p:spPr>
              <a:xfrm>
                <a:off x="9442093" y="4769308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=7.50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47C314-F77C-67A2-1F2D-A93B8485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093" y="4769308"/>
                <a:ext cx="1597274" cy="400110"/>
              </a:xfrm>
              <a:prstGeom prst="rect">
                <a:avLst/>
              </a:prstGeom>
              <a:blipFill>
                <a:blip r:embed="rId10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 descr="A screen shot of a graph&#10;&#10;Description automatically generated">
            <a:extLst>
              <a:ext uri="{FF2B5EF4-FFF2-40B4-BE49-F238E27FC236}">
                <a16:creationId xmlns:a16="http://schemas.microsoft.com/office/drawing/2014/main" id="{E0DD1D4D-723C-E9DA-E2CD-DB87D49268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52" y="2754297"/>
            <a:ext cx="2713390" cy="2035043"/>
          </a:xfrm>
          <a:prstGeom prst="rect">
            <a:avLst/>
          </a:prstGeom>
        </p:spPr>
      </p:pic>
      <p:pic>
        <p:nvPicPr>
          <p:cNvPr id="50" name="Picture 49" descr="A screenshot of a graph&#10;&#10;Description automatically generated">
            <a:extLst>
              <a:ext uri="{FF2B5EF4-FFF2-40B4-BE49-F238E27FC236}">
                <a16:creationId xmlns:a16="http://schemas.microsoft.com/office/drawing/2014/main" id="{4CB0A0A3-8ED0-37E2-A32D-9CFAB34042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75" y="2751549"/>
            <a:ext cx="2713390" cy="2035043"/>
          </a:xfrm>
          <a:prstGeom prst="rect">
            <a:avLst/>
          </a:prstGeom>
        </p:spPr>
      </p:pic>
      <p:pic>
        <p:nvPicPr>
          <p:cNvPr id="52" name="Picture 51" descr="A screenshot of a graph&#10;&#10;Description automatically generated">
            <a:extLst>
              <a:ext uri="{FF2B5EF4-FFF2-40B4-BE49-F238E27FC236}">
                <a16:creationId xmlns:a16="http://schemas.microsoft.com/office/drawing/2014/main" id="{B28A940C-08CC-AB02-8015-D730CDEC1A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422" y="2751548"/>
            <a:ext cx="2713392" cy="2035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9A39D6-D830-7EAD-6886-C511E1F3F4F8}"/>
                  </a:ext>
                </a:extLst>
              </p:cNvPr>
              <p:cNvSpPr txBox="1"/>
              <p:nvPr/>
            </p:nvSpPr>
            <p:spPr>
              <a:xfrm>
                <a:off x="622598" y="1726017"/>
                <a:ext cx="4032448" cy="6694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a-DK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a-DK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a-DK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da-DK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9A39D6-D830-7EAD-6886-C511E1F3F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8" y="1726017"/>
                <a:ext cx="4032448" cy="66941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7938F42-ED89-B418-8408-1EBDC3D5B304}"/>
              </a:ext>
            </a:extLst>
          </p:cNvPr>
          <p:cNvSpPr txBox="1"/>
          <p:nvPr/>
        </p:nvSpPr>
        <p:spPr>
          <a:xfrm>
            <a:off x="4557084" y="5485485"/>
            <a:ext cx="319430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000" b="1" dirty="0">
                <a:latin typeface="+mn-lt"/>
              </a:rPr>
              <a:t>On-axis </a:t>
            </a:r>
            <a:r>
              <a:rPr lang="en-GB" sz="2000" dirty="0">
                <a:latin typeface="+mn-lt"/>
              </a:rPr>
              <a:t>resonance heating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0C2310-99D6-DA98-B6FE-909AF2C311C1}"/>
                  </a:ext>
                </a:extLst>
              </p:cNvPr>
              <p:cNvSpPr txBox="1"/>
              <p:nvPr/>
            </p:nvSpPr>
            <p:spPr>
              <a:xfrm>
                <a:off x="6599262" y="1726017"/>
                <a:ext cx="4032448" cy="6694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a-DK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da-DK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da-DK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0C2310-99D6-DA98-B6FE-909AF2C31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262" y="1726017"/>
                <a:ext cx="4032448" cy="66941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4113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0AF1-BBA5-8CE4-12D7-6FEBF000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ICRF streamlines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A253E-9B70-D999-59F8-C96A85DAF0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032A0-D9E6-F832-9BCD-B27810E1B8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DE6D4-2EE9-0057-2C79-57D1AE1B0E9E}"/>
              </a:ext>
            </a:extLst>
          </p:cNvPr>
          <p:cNvSpPr txBox="1"/>
          <p:nvPr/>
        </p:nvSpPr>
        <p:spPr>
          <a:xfrm>
            <a:off x="622598" y="1064738"/>
            <a:ext cx="45365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000" dirty="0">
                <a:latin typeface="+mn-lt"/>
              </a:rPr>
              <a:t>Streamlines in velocity space:</a:t>
            </a:r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20A33829-59C3-9B1D-DA04-643180DE4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1" y="2734267"/>
            <a:ext cx="2713388" cy="2035041"/>
          </a:xfrm>
          <a:prstGeom prst="rect">
            <a:avLst/>
          </a:prstGeom>
        </p:spPr>
      </p:pic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ACBD96B6-1FED-7179-55EF-5532639A5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86" y="2734266"/>
            <a:ext cx="2713389" cy="2035042"/>
          </a:xfrm>
          <a:prstGeom prst="rect">
            <a:avLst/>
          </a:prstGeom>
        </p:spPr>
      </p:pic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A6ECE982-7664-0024-F42D-59DB21E1BB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13" y="2734266"/>
            <a:ext cx="2713389" cy="2035042"/>
          </a:xfrm>
          <a:prstGeom prst="rect">
            <a:avLst/>
          </a:prstGeom>
        </p:spPr>
      </p:pic>
      <p:pic>
        <p:nvPicPr>
          <p:cNvPr id="21" name="Picture 20" descr="A screenshot of a graph&#10;&#10;Description automatically generated">
            <a:extLst>
              <a:ext uri="{FF2B5EF4-FFF2-40B4-BE49-F238E27FC236}">
                <a16:creationId xmlns:a16="http://schemas.microsoft.com/office/drawing/2014/main" id="{73B0F371-22C3-8F66-5861-8FAA03FF29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34" y="2734266"/>
            <a:ext cx="2713391" cy="20350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A061BD-EAF5-C448-0B1F-24AEE729EF52}"/>
                  </a:ext>
                </a:extLst>
              </p:cNvPr>
              <p:cNvSpPr txBox="1"/>
              <p:nvPr/>
            </p:nvSpPr>
            <p:spPr>
              <a:xfrm>
                <a:off x="622598" y="1726017"/>
                <a:ext cx="4032448" cy="6694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a-DK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a-DK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a-DK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da-DK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A061BD-EAF5-C448-0B1F-24AEE729E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8" y="1726017"/>
                <a:ext cx="4032448" cy="66941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6A43566-237F-34DB-A847-EB09AA18C04C}"/>
              </a:ext>
            </a:extLst>
          </p:cNvPr>
          <p:cNvSpPr txBox="1"/>
          <p:nvPr/>
        </p:nvSpPr>
        <p:spPr>
          <a:xfrm>
            <a:off x="4557084" y="5485485"/>
            <a:ext cx="31222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000" b="1" dirty="0">
                <a:latin typeface="+mn-lt"/>
              </a:rPr>
              <a:t>Off-axis </a:t>
            </a:r>
            <a:r>
              <a:rPr lang="en-GB" sz="2000" dirty="0">
                <a:latin typeface="+mn-lt"/>
              </a:rPr>
              <a:t>resonance heating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6E247-A460-ED4B-E7A9-E85553480F80}"/>
                  </a:ext>
                </a:extLst>
              </p:cNvPr>
              <p:cNvSpPr txBox="1"/>
              <p:nvPr/>
            </p:nvSpPr>
            <p:spPr>
              <a:xfrm>
                <a:off x="3862958" y="903219"/>
                <a:ext cx="5904656" cy="6308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a-DK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∠</m:t>
                          </m:r>
                          <m:d>
                            <m:d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6E247-A460-ED4B-E7A9-E85553480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958" y="903219"/>
                <a:ext cx="5904656" cy="63081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167FA0-1261-B662-5E31-2D0000295363}"/>
                  </a:ext>
                </a:extLst>
              </p:cNvPr>
              <p:cNvSpPr txBox="1"/>
              <p:nvPr/>
            </p:nvSpPr>
            <p:spPr>
              <a:xfrm>
                <a:off x="6599262" y="1726017"/>
                <a:ext cx="4032448" cy="6694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a-DK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a-DK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a-DK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a-DK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da-DK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da-DK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167FA0-1261-B662-5E31-2D0000295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262" y="1726017"/>
                <a:ext cx="4032448" cy="66941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A9201F8-C226-C462-71E1-CA2838AF58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C863C2-1C22-5A9D-9A0A-57F9066AD4DB}"/>
                  </a:ext>
                </a:extLst>
              </p:cNvPr>
              <p:cNvSpPr txBox="1"/>
              <p:nvPr/>
            </p:nvSpPr>
            <p:spPr>
              <a:xfrm>
                <a:off x="1339402" y="4754339"/>
                <a:ext cx="10113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C863C2-1C22-5A9D-9A0A-57F9066AD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402" y="4754339"/>
                <a:ext cx="1011389" cy="400110"/>
              </a:xfrm>
              <a:prstGeom prst="rect">
                <a:avLst/>
              </a:prstGeom>
              <a:blipFill>
                <a:blip r:embed="rId21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699EB3-AE23-0C1D-494B-B0AA54F4559F}"/>
                  </a:ext>
                </a:extLst>
              </p:cNvPr>
              <p:cNvSpPr txBox="1"/>
              <p:nvPr/>
            </p:nvSpPr>
            <p:spPr>
              <a:xfrm>
                <a:off x="3741110" y="4769308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=6.65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699EB3-AE23-0C1D-494B-B0AA54F45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110" y="4769308"/>
                <a:ext cx="1597274" cy="400110"/>
              </a:xfrm>
              <a:prstGeom prst="rect">
                <a:avLst/>
              </a:prstGeom>
              <a:blipFill>
                <a:blip r:embed="rId22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23129B-7716-48A6-192D-0E0742EE9BF0}"/>
                  </a:ext>
                </a:extLst>
              </p:cNvPr>
              <p:cNvSpPr txBox="1"/>
              <p:nvPr/>
            </p:nvSpPr>
            <p:spPr>
              <a:xfrm>
                <a:off x="6728703" y="4769308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=7.20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23129B-7716-48A6-192D-0E0742EE9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703" y="4769308"/>
                <a:ext cx="1597274" cy="400110"/>
              </a:xfrm>
              <a:prstGeom prst="rect">
                <a:avLst/>
              </a:prstGeom>
              <a:blipFill>
                <a:blip r:embed="rId2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6DF688-52F9-4781-39F8-C090BD7DAB80}"/>
                  </a:ext>
                </a:extLst>
              </p:cNvPr>
              <p:cNvSpPr txBox="1"/>
              <p:nvPr/>
            </p:nvSpPr>
            <p:spPr>
              <a:xfrm>
                <a:off x="9442093" y="4769308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=7.50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6DF688-52F9-4781-39F8-C090BD7DA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093" y="4769308"/>
                <a:ext cx="1597274" cy="400110"/>
              </a:xfrm>
              <a:prstGeom prst="rect">
                <a:avLst/>
              </a:prstGeom>
              <a:blipFill>
                <a:blip r:embed="rId24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F917A8A-1F2F-EEDF-951E-6FB9C8BBEEB8}"/>
              </a:ext>
            </a:extLst>
          </p:cNvPr>
          <p:cNvSpPr txBox="1"/>
          <p:nvPr/>
        </p:nvSpPr>
        <p:spPr>
          <a:xfrm>
            <a:off x="622598" y="6093296"/>
            <a:ext cx="10801200" cy="4206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Kazakov et al 2021 Phys. Plasmas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Rud et al 2025 “Fast-ion phase-space tomography with wave-particle interactions in the ion cyclotron frequency range as prior” submitted</a:t>
            </a:r>
          </a:p>
        </p:txBody>
      </p:sp>
    </p:spTree>
    <p:extLst>
      <p:ext uri="{BB962C8B-B14F-4D97-AF65-F5344CB8AC3E}">
        <p14:creationId xmlns:p14="http://schemas.microsoft.com/office/powerpoint/2010/main" val="85495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B870E-8EB8-52A4-7A33-1BA9B0C2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D7369-1A2D-0185-847F-842959D5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ICRF regularisation matrix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416E7-D6CE-FDF1-4D08-34E048ED82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A6A3C-6566-A4DF-DDCF-C7A6A8C160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370BC2-2263-7E8C-DB84-DFA4507E1E46}"/>
                  </a:ext>
                </a:extLst>
              </p:cNvPr>
              <p:cNvSpPr txBox="1"/>
              <p:nvPr/>
            </p:nvSpPr>
            <p:spPr>
              <a:xfrm>
                <a:off x="1269031" y="4769308"/>
                <a:ext cx="10113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370BC2-2263-7E8C-DB84-DFA4507E1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031" y="4769308"/>
                <a:ext cx="1011389" cy="400110"/>
              </a:xfrm>
              <a:prstGeom prst="rect">
                <a:avLst/>
              </a:prstGeom>
              <a:blipFill>
                <a:blip r:embed="rId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CB7418-1193-BE63-36F8-D27BB842BE3B}"/>
                  </a:ext>
                </a:extLst>
              </p:cNvPr>
              <p:cNvSpPr txBox="1"/>
              <p:nvPr/>
            </p:nvSpPr>
            <p:spPr>
              <a:xfrm>
                <a:off x="3845203" y="4758742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=6.65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CB7418-1193-BE63-36F8-D27BB842B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203" y="4758742"/>
                <a:ext cx="1597274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5FABFF-A43B-DBB3-07CA-EE751A26FBAA}"/>
                  </a:ext>
                </a:extLst>
              </p:cNvPr>
              <p:cNvSpPr txBox="1"/>
              <p:nvPr/>
            </p:nvSpPr>
            <p:spPr>
              <a:xfrm>
                <a:off x="6728703" y="4769308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=7.20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5FABFF-A43B-DBB3-07CA-EE751A26F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703" y="4769308"/>
                <a:ext cx="1597274" cy="400110"/>
              </a:xfrm>
              <a:prstGeom prst="rect">
                <a:avLst/>
              </a:prstGeom>
              <a:blipFill>
                <a:blip r:embed="rId4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DAA08C4-5ED2-E3CD-F4D5-2DC0A043FB73}"/>
                  </a:ext>
                </a:extLst>
              </p:cNvPr>
              <p:cNvSpPr txBox="1"/>
              <p:nvPr/>
            </p:nvSpPr>
            <p:spPr>
              <a:xfrm>
                <a:off x="9442092" y="4758742"/>
                <a:ext cx="1597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=7.50</m:t>
                    </m:r>
                  </m:oMath>
                </a14:m>
                <a:r>
                  <a:rPr lang="en-GB" sz="2000" dirty="0"/>
                  <a:t> m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DAA08C4-5ED2-E3CD-F4D5-2DC0A043F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092" y="4758742"/>
                <a:ext cx="1597274" cy="400110"/>
              </a:xfrm>
              <a:prstGeom prst="rect">
                <a:avLst/>
              </a:prstGeom>
              <a:blipFill>
                <a:blip r:embed="rId5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598E3962-2FDA-6B86-B5D1-270E7CCA88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1" y="2734267"/>
            <a:ext cx="2713388" cy="2035041"/>
          </a:xfrm>
          <a:prstGeom prst="rect">
            <a:avLst/>
          </a:prstGeom>
        </p:spPr>
      </p:pic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9C0B8FB1-EB22-6115-66E7-F5F0BB32B5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40" y="2734266"/>
            <a:ext cx="2713389" cy="2035042"/>
          </a:xfrm>
          <a:prstGeom prst="rect">
            <a:avLst/>
          </a:prstGeom>
        </p:spPr>
      </p:pic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CBE0034F-740A-E4A7-0889-2E834C1548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45" y="2734266"/>
            <a:ext cx="2713389" cy="2035042"/>
          </a:xfrm>
          <a:prstGeom prst="rect">
            <a:avLst/>
          </a:prstGeom>
        </p:spPr>
      </p:pic>
      <p:pic>
        <p:nvPicPr>
          <p:cNvPr id="21" name="Picture 20" descr="A screenshot of a graph&#10;&#10;Description automatically generated">
            <a:extLst>
              <a:ext uri="{FF2B5EF4-FFF2-40B4-BE49-F238E27FC236}">
                <a16:creationId xmlns:a16="http://schemas.microsoft.com/office/drawing/2014/main" id="{1CDC0B18-0A22-388C-6BC4-4922B37140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34" y="2734266"/>
            <a:ext cx="2713391" cy="20350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2CD95B-D0F7-09FA-DC17-E4E0250E54B5}"/>
                  </a:ext>
                </a:extLst>
              </p:cNvPr>
              <p:cNvSpPr txBox="1"/>
              <p:nvPr/>
            </p:nvSpPr>
            <p:spPr>
              <a:xfrm>
                <a:off x="388503" y="1069999"/>
                <a:ext cx="4032448" cy="9908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acc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∞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∞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f>
                                  <m:f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⊥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m:rPr>
                          <m:sty m:val="p"/>
                        </m:rPr>
                        <a:rPr lang="da-DK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2CD95B-D0F7-09FA-DC17-E4E0250E5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03" y="1069999"/>
                <a:ext cx="4032448" cy="99084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A25C795-5AB5-97AA-B836-70669F84A5CF}"/>
              </a:ext>
            </a:extLst>
          </p:cNvPr>
          <p:cNvSpPr txBox="1"/>
          <p:nvPr/>
        </p:nvSpPr>
        <p:spPr>
          <a:xfrm>
            <a:off x="4557084" y="5485485"/>
            <a:ext cx="30762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000" dirty="0">
                <a:latin typeface="+mn-lt"/>
              </a:rPr>
              <a:t>Off-axis resonance heating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0581C8-2955-FF51-EB61-DB4E4E47FCC3}"/>
                  </a:ext>
                </a:extLst>
              </p:cNvPr>
              <p:cNvSpPr txBox="1"/>
              <p:nvPr/>
            </p:nvSpPr>
            <p:spPr>
              <a:xfrm>
                <a:off x="4802493" y="1411534"/>
                <a:ext cx="136815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a-DK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acc>
                      <m:sSup>
                        <m:sSup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a-DK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da-DK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0581C8-2955-FF51-EB61-DB4E4E47F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93" y="1411534"/>
                <a:ext cx="1368152" cy="307777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CDC07D-680C-C071-BF2D-0B8023677185}"/>
                  </a:ext>
                </a:extLst>
              </p:cNvPr>
              <p:cNvSpPr txBox="1"/>
              <p:nvPr/>
            </p:nvSpPr>
            <p:spPr>
              <a:xfrm>
                <a:off x="6867810" y="1208364"/>
                <a:ext cx="4032448" cy="7028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𝐼𝐶</m:t>
                          </m:r>
                        </m:sup>
                      </m:sSup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⊥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∥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⊥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CDC07D-680C-C071-BF2D-0B8023677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810" y="1208364"/>
                <a:ext cx="4032448" cy="7028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93E01C8-FA7B-EAFA-9F5F-AA116FC49F3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AE2C2-D93D-2CDE-A2D4-77194E7316FB}"/>
              </a:ext>
            </a:extLst>
          </p:cNvPr>
          <p:cNvSpPr txBox="1"/>
          <p:nvPr/>
        </p:nvSpPr>
        <p:spPr>
          <a:xfrm>
            <a:off x="622598" y="6093296"/>
            <a:ext cx="10801200" cy="4206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Kazakov et al 2021 Phys. Plasmas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Rud et al 2025 “Fast-ion phase-space tomography with wave-particle interactions in the ion cyclotron frequency range as prior” submitted</a:t>
            </a:r>
          </a:p>
        </p:txBody>
      </p:sp>
    </p:spTree>
    <p:extLst>
      <p:ext uri="{BB962C8B-B14F-4D97-AF65-F5344CB8AC3E}">
        <p14:creationId xmlns:p14="http://schemas.microsoft.com/office/powerpoint/2010/main" val="389674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D906C-DE78-9552-F7C5-A1C7C0C1B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DBFD-3662-135F-257A-6D0E1DCE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706" y="3195915"/>
            <a:ext cx="9001000" cy="466170"/>
          </a:xfrm>
        </p:spPr>
        <p:txBody>
          <a:bodyPr/>
          <a:lstStyle/>
          <a:p>
            <a:pPr algn="ctr"/>
            <a:r>
              <a:rPr lang="en-GB" dirty="0"/>
              <a:t>Experimental setup and reconstructions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7719E-95D4-AF35-8D71-2F2F2B2C4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1F239-C54B-87B3-8E87-AA4A4E9F7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52A2B2A-A07B-A149-2DA6-682A6968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9042" y="3861048"/>
            <a:ext cx="2952328" cy="2214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FAEB73-0307-E4F5-B77F-1225F5BC2B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06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1AE1F4AB-2994-41F6-7CAD-EA374210C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76" y="764704"/>
            <a:ext cx="2618457" cy="538715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39BB4-B584-28A8-50EA-A3D6645386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F007C-8A21-B308-DC14-081AB87C2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8" name="Picture 7" descr="A graph of different types of temperature&#10;&#10;AI-generated content may be incorrect.">
            <a:extLst>
              <a:ext uri="{FF2B5EF4-FFF2-40B4-BE49-F238E27FC236}">
                <a16:creationId xmlns:a16="http://schemas.microsoft.com/office/drawing/2014/main" id="{E1AD0AE1-B8ED-E467-186D-12961FCBE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89" y="670872"/>
            <a:ext cx="4176464" cy="5865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CCA376-E781-8AC0-3D50-EBB189803810}"/>
              </a:ext>
            </a:extLst>
          </p:cNvPr>
          <p:cNvSpPr txBox="1"/>
          <p:nvPr/>
        </p:nvSpPr>
        <p:spPr>
          <a:xfrm>
            <a:off x="7303617" y="321776"/>
            <a:ext cx="36724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dirty="0">
                <a:latin typeface="+mn-lt"/>
              </a:rPr>
              <a:t>JET discharge #95679, </a:t>
            </a:r>
            <a:r>
              <a:rPr lang="en-GB" b="1" dirty="0">
                <a:latin typeface="+mn-lt"/>
              </a:rPr>
              <a:t>3-ion scheme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2E97A-13CE-A0C5-8B18-55D57C4C7C6C}"/>
              </a:ext>
            </a:extLst>
          </p:cNvPr>
          <p:cNvSpPr txBox="1"/>
          <p:nvPr/>
        </p:nvSpPr>
        <p:spPr>
          <a:xfrm rot="16200000">
            <a:off x="5343823" y="3594134"/>
            <a:ext cx="20991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Reman et al, submitted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A06154-27C8-9638-0C63-EEBDDDBFDE67}"/>
              </a:ext>
            </a:extLst>
          </p:cNvPr>
          <p:cNvCxnSpPr/>
          <p:nvPr/>
        </p:nvCxnSpPr>
        <p:spPr bwMode="auto">
          <a:xfrm>
            <a:off x="5735166" y="44624"/>
            <a:ext cx="0" cy="6491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BF57923-08FC-782A-5197-A84D65040707}"/>
              </a:ext>
            </a:extLst>
          </p:cNvPr>
          <p:cNvSpPr txBox="1"/>
          <p:nvPr/>
        </p:nvSpPr>
        <p:spPr>
          <a:xfrm>
            <a:off x="1214388" y="321776"/>
            <a:ext cx="4176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dirty="0">
                <a:latin typeface="+mn-lt"/>
              </a:rPr>
              <a:t>JET discharge #86459, </a:t>
            </a:r>
            <a:r>
              <a:rPr lang="en-GB" b="1" dirty="0">
                <a:latin typeface="+mn-lt"/>
              </a:rPr>
              <a:t>third-harmonic</a:t>
            </a:r>
            <a:r>
              <a:rPr lang="en-GB" dirty="0">
                <a:latin typeface="+mn-lt"/>
              </a:rPr>
              <a:t> ICRF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501825-FFF4-6461-0B73-6AF1531727B3}"/>
              </a:ext>
            </a:extLst>
          </p:cNvPr>
          <p:cNvSpPr txBox="1"/>
          <p:nvPr/>
        </p:nvSpPr>
        <p:spPr>
          <a:xfrm>
            <a:off x="288192" y="2620357"/>
            <a:ext cx="2618457" cy="2328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GB" dirty="0">
                <a:latin typeface="+mn-lt"/>
              </a:rPr>
              <a:t>B-field on axis:</a:t>
            </a:r>
          </a:p>
          <a:p>
            <a:pPr>
              <a:spcBef>
                <a:spcPts val="432"/>
              </a:spcBef>
            </a:pPr>
            <a:r>
              <a:rPr lang="en-GB" dirty="0">
                <a:latin typeface="+mn-lt"/>
              </a:rPr>
              <a:t>2.25 T</a:t>
            </a:r>
          </a:p>
          <a:p>
            <a:pPr>
              <a:spcBef>
                <a:spcPts val="432"/>
              </a:spcBef>
            </a:pPr>
            <a:endParaRPr lang="en-GB" dirty="0">
              <a:latin typeface="+mn-lt"/>
            </a:endParaRPr>
          </a:p>
          <a:p>
            <a:pPr>
              <a:spcBef>
                <a:spcPts val="432"/>
              </a:spcBef>
            </a:pPr>
            <a:r>
              <a:rPr lang="en-GB" dirty="0">
                <a:latin typeface="+mn-lt"/>
              </a:rPr>
              <a:t>ICRF wave frequency:</a:t>
            </a:r>
          </a:p>
          <a:p>
            <a:pPr>
              <a:spcBef>
                <a:spcPts val="432"/>
              </a:spcBef>
            </a:pPr>
            <a:r>
              <a:rPr lang="en-GB" dirty="0">
                <a:latin typeface="+mn-lt"/>
              </a:rPr>
              <a:t>51 MHz (on-axis resonance)</a:t>
            </a:r>
          </a:p>
          <a:p>
            <a:pPr>
              <a:spcBef>
                <a:spcPts val="432"/>
              </a:spcBef>
            </a:pPr>
            <a:endParaRPr lang="en-GB" dirty="0">
              <a:latin typeface="+mn-lt"/>
            </a:endParaRPr>
          </a:p>
          <a:p>
            <a:pPr>
              <a:spcBef>
                <a:spcPts val="432"/>
              </a:spcBef>
            </a:pPr>
            <a:r>
              <a:rPr lang="en-GB" dirty="0">
                <a:latin typeface="+mn-lt"/>
              </a:rPr>
              <a:t>Data collection interval:</a:t>
            </a:r>
          </a:p>
          <a:p>
            <a:pPr>
              <a:spcBef>
                <a:spcPts val="432"/>
              </a:spcBef>
            </a:pPr>
            <a:r>
              <a:rPr lang="en-GB" dirty="0">
                <a:latin typeface="+mn-lt"/>
              </a:rPr>
              <a:t>[10.5, 12.1] 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C81810-AAE3-74EB-1439-FAA2D477EEC9}"/>
              </a:ext>
            </a:extLst>
          </p:cNvPr>
          <p:cNvSpPr txBox="1"/>
          <p:nvPr/>
        </p:nvSpPr>
        <p:spPr>
          <a:xfrm>
            <a:off x="432922" y="6288940"/>
            <a:ext cx="47525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1200" dirty="0">
                <a:latin typeface="+mn-lt"/>
              </a:rPr>
              <a:t>Salewski et al 2017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Eriksson et al 2015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</a:t>
            </a:r>
          </a:p>
        </p:txBody>
      </p:sp>
    </p:spTree>
    <p:extLst>
      <p:ext uri="{BB962C8B-B14F-4D97-AF65-F5344CB8AC3E}">
        <p14:creationId xmlns:p14="http://schemas.microsoft.com/office/powerpoint/2010/main" val="2241448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25443-AB83-EB90-7AFB-51E3FA0D4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9A4550-7D16-EE9F-1FFF-509CE9FFB40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94706" y="1988840"/>
                <a:ext cx="9001000" cy="2880319"/>
              </a:xfrm>
            </p:spPr>
            <p:txBody>
              <a:bodyPr/>
              <a:lstStyle/>
              <a:p>
                <a:pPr/>
                <a:r>
                  <a:rPr lang="en-GB" sz="2000" b="0" dirty="0">
                    <a:latin typeface="Arial (Body)"/>
                  </a:rPr>
                  <a:t>Nuclear reactions observed:</a:t>
                </a:r>
                <a:br>
                  <a:rPr lang="en-GB" sz="2000" b="0" dirty="0">
                    <a:latin typeface="Arial (Body)"/>
                  </a:rPr>
                </a:br>
                <a:br>
                  <a:rPr lang="en-GB" sz="2000" b="0" dirty="0">
                    <a:latin typeface="Arial (Body)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sPre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sPre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(2.45 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GB" sz="2000" b="0" dirty="0">
                    <a:latin typeface="Arial (Body)"/>
                  </a:rPr>
                </a:br>
                <a:br>
                  <a:rPr lang="en-GB" sz="2000" b="0" dirty="0">
                    <a:latin typeface="Arial (Body)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da-DK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𝐵𝑒</m:t>
                          </m:r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da-DK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sSup>
                            <m:sSup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  <m:oMath xmlns:m="http://schemas.openxmlformats.org/officeDocument/2006/math">
                      <m:sPre>
                        <m:sPrePr>
                          <m:ctrlPr>
                            <a:rPr lang="da-DK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sSup>
                            <m:sSupPr>
                              <m:ctrlPr>
                                <a:rPr lang="da-DK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2000" b="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2000" b="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da-DK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(2.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868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GB" sz="2000" b="0" dirty="0">
                    <a:latin typeface="Arial (Body)"/>
                  </a:rPr>
                </a:br>
                <a:br>
                  <a:rPr lang="en-GB" sz="2000" b="0" dirty="0">
                    <a:latin typeface="Arial (Body)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da-DK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  <m:e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𝐵𝑒</m:t>
                          </m:r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da-DK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sSup>
                            <m:sSupPr>
                              <m:ctrlPr>
                                <a:rPr lang="da-DK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𝐵𝑒</m:t>
                              </m:r>
                            </m:e>
                            <m:sup>
                              <m:r>
                                <a:rPr lang="da-DK" sz="2000" b="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sPre>
                    </m:oMath>
                    <m:oMath xmlns:m="http://schemas.openxmlformats.org/officeDocument/2006/math">
                      <m:sPre>
                        <m:sPrePr>
                          <m:ctrlPr>
                            <a:rPr lang="da-DK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sSup>
                            <m:sSupPr>
                              <m:ctrlPr>
                                <a:rPr lang="da-DK" sz="20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2000" b="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a-DK" sz="2000" b="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da-DK" sz="2000" b="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a:rPr lang="da-DK" sz="2000" b="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sPre>
                      <m:r>
                        <a:rPr lang="da-DK" sz="2000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(3.367 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da-DK" sz="2000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GB" sz="2000" b="0" dirty="0">
                    <a:latin typeface="Arial (Body)"/>
                  </a:rPr>
                </a:br>
                <a:endParaRPr lang="en-GB" sz="2000" b="0" dirty="0">
                  <a:latin typeface="Arial (Body)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9A4550-7D16-EE9F-1FFF-509CE9FFB4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94706" y="1988840"/>
                <a:ext cx="9001000" cy="2880319"/>
              </a:xfrm>
              <a:blipFill>
                <a:blip r:embed="rId2"/>
                <a:stretch>
                  <a:fillRect l="-1762" b="-40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95402-F43D-9D9A-7723-5DF1228263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10F42-78CC-8D9F-B507-B2178C9F2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924BA-D19A-E464-DE19-99061BB08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2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8E146-694E-A241-1147-C10AC2D43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AD7A-7AF0-1B92-CFCE-033440AD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On-axis resonance experiment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03C76-4BEE-9B1B-0432-ED0650E607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C8181-54F4-A3A1-F322-3694039139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27E27-BF61-1A44-0215-1B2D24345628}"/>
              </a:ext>
            </a:extLst>
          </p:cNvPr>
          <p:cNvSpPr txBox="1"/>
          <p:nvPr/>
        </p:nvSpPr>
        <p:spPr>
          <a:xfrm>
            <a:off x="622598" y="6294979"/>
            <a:ext cx="108012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Salewski et al 2017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</a:t>
            </a:r>
          </a:p>
        </p:txBody>
      </p:sp>
      <p:pic>
        <p:nvPicPr>
          <p:cNvPr id="14" name="Picture 13" descr="A diagram of a device&#10;&#10;Description automatically generated">
            <a:extLst>
              <a:ext uri="{FF2B5EF4-FFF2-40B4-BE49-F238E27FC236}">
                <a16:creationId xmlns:a16="http://schemas.microsoft.com/office/drawing/2014/main" id="{EB03DADE-94FC-E122-9B7B-6DBC1BE23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819"/>
            <a:ext cx="5207518" cy="2700361"/>
          </a:xfrm>
          <a:prstGeom prst="rect">
            <a:avLst/>
          </a:prstGeom>
        </p:spPr>
      </p:pic>
      <p:pic>
        <p:nvPicPr>
          <p:cNvPr id="20" name="Picture 19" descr="A graph of a diamond&#10;&#10;Description automatically generated">
            <a:extLst>
              <a:ext uri="{FF2B5EF4-FFF2-40B4-BE49-F238E27FC236}">
                <a16:creationId xmlns:a16="http://schemas.microsoft.com/office/drawing/2014/main" id="{6D28C214-ED2B-F888-E1FD-9CBE0968B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48" y="1669959"/>
            <a:ext cx="2254366" cy="1759040"/>
          </a:xfrm>
          <a:prstGeom prst="rect">
            <a:avLst/>
          </a:prstGeom>
        </p:spPr>
      </p:pic>
      <p:pic>
        <p:nvPicPr>
          <p:cNvPr id="22" name="Picture 21" descr="A chart of a light energy&#10;&#10;Description automatically generated">
            <a:extLst>
              <a:ext uri="{FF2B5EF4-FFF2-40B4-BE49-F238E27FC236}">
                <a16:creationId xmlns:a16="http://schemas.microsoft.com/office/drawing/2014/main" id="{9A3D4A49-FCDB-57EE-FFAB-F12DC38CC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9" y="1669959"/>
            <a:ext cx="2330072" cy="1759040"/>
          </a:xfrm>
          <a:prstGeom prst="rect">
            <a:avLst/>
          </a:prstGeom>
        </p:spPr>
      </p:pic>
      <p:pic>
        <p:nvPicPr>
          <p:cNvPr id="24" name="Picture 23" descr="A graph of a graph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E1D5DBE9-DF90-60E3-2813-DF7565C39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61" y="1669959"/>
            <a:ext cx="2235315" cy="1759040"/>
          </a:xfrm>
          <a:prstGeom prst="rect">
            <a:avLst/>
          </a:prstGeom>
        </p:spPr>
      </p:pic>
      <p:pic>
        <p:nvPicPr>
          <p:cNvPr id="26" name="Picture 25" descr="A graph of 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64040720-D8A1-24D7-3C99-1CE4CB9B4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82" y="3428999"/>
            <a:ext cx="2805289" cy="2195098"/>
          </a:xfrm>
          <a:prstGeom prst="rect">
            <a:avLst/>
          </a:prstGeom>
        </p:spPr>
      </p:pic>
      <p:pic>
        <p:nvPicPr>
          <p:cNvPr id="28" name="Picture 27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B3D0E8D-2344-3F7C-7308-227528755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25" y="3428999"/>
            <a:ext cx="2761576" cy="21950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D03037-2C28-8CC0-658E-14A7FA42CF27}"/>
                  </a:ext>
                </a:extLst>
              </p:cNvPr>
              <p:cNvSpPr txBox="1"/>
              <p:nvPr/>
            </p:nvSpPr>
            <p:spPr>
              <a:xfrm>
                <a:off x="731312" y="4975451"/>
                <a:ext cx="3779718" cy="985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  <m:acc>
                        <m:accPr>
                          <m:chr m:val="̅"/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da-DK" sz="2000" b="0" dirty="0">
                  <a:latin typeface="+mn-lt"/>
                </a:endParaRPr>
              </a:p>
              <a:p>
                <a:pPr algn="l">
                  <a:spcBef>
                    <a:spcPts val="432"/>
                  </a:spcBef>
                </a:pPr>
                <a:endParaRPr lang="da-DK" sz="2000" b="0" dirty="0">
                  <a:latin typeface="+mn-lt"/>
                </a:endParaRPr>
              </a:p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434×1089</m:t>
                          </m:r>
                        </m:sup>
                      </m:sSup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D03037-2C28-8CC0-658E-14A7FA42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12" y="4975451"/>
                <a:ext cx="3779718" cy="985783"/>
              </a:xfrm>
              <a:prstGeom prst="rect">
                <a:avLst/>
              </a:prstGeom>
              <a:blipFill>
                <a:blip r:embed="rId8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B3CF0E3-F7EC-2FDE-1708-19C6302C7A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0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072" y="2564904"/>
            <a:ext cx="10840028" cy="1800200"/>
          </a:xfrm>
        </p:spPr>
        <p:txBody>
          <a:bodyPr/>
          <a:lstStyle/>
          <a:p>
            <a:r>
              <a:rPr lang="da-DK" sz="4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Velocity-space</a:t>
            </a:r>
            <a:r>
              <a:rPr lang="da-DK" sz="4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4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tomography</a:t>
            </a:r>
            <a:r>
              <a:rPr lang="da-DK" sz="4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fast-ion distribution </a:t>
            </a:r>
            <a:r>
              <a:rPr lang="da-DK" sz="4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functions</a:t>
            </a:r>
            <a:r>
              <a:rPr lang="da-DK" sz="4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JET </a:t>
            </a:r>
            <a:r>
              <a:rPr lang="da-DK" sz="4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</a:t>
            </a:r>
            <a:r>
              <a:rPr lang="da-DK" sz="4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ICRF </a:t>
            </a:r>
            <a:r>
              <a:rPr lang="da-DK" sz="4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physics</a:t>
            </a:r>
            <a:r>
              <a:rPr lang="da-DK" sz="4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as </a:t>
            </a:r>
            <a:r>
              <a:rPr lang="da-DK" sz="4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physics-informed</a:t>
            </a:r>
            <a:r>
              <a:rPr lang="da-DK" sz="4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40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regularisation</a:t>
            </a:r>
            <a:endParaRPr lang="en-GB" sz="4000" dirty="0">
              <a:solidFill>
                <a:srgbClr val="0000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CE6942-A17C-4247-86C6-41FACF7E9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072" y="1340768"/>
            <a:ext cx="10840028" cy="944741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</a:rPr>
              <a:t>Mads Rud Larsen</a:t>
            </a:r>
          </a:p>
          <a:p>
            <a:r>
              <a:rPr lang="en-GB" sz="2400" dirty="0">
                <a:solidFill>
                  <a:schemeClr val="tx1"/>
                </a:solidFill>
              </a:rPr>
              <a:t>Postdoc, DTU, Denmark: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5C982C-4E71-4363-43D2-2234E9D42D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2CA1-8533-B9C8-F5F1-569580319D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FB5E6DCA-2949-AD6C-EDF1-C05D7CD06A2C}"/>
              </a:ext>
            </a:extLst>
          </p:cNvPr>
          <p:cNvSpPr txBox="1">
            <a:spLocks/>
          </p:cNvSpPr>
          <p:nvPr/>
        </p:nvSpPr>
        <p:spPr bwMode="auto">
          <a:xfrm>
            <a:off x="247072" y="4356467"/>
            <a:ext cx="10840028" cy="11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3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4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82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800" kern="0" dirty="0">
                <a:solidFill>
                  <a:schemeClr val="tx1"/>
                </a:solidFill>
              </a:rPr>
              <a:t>Collaborators: Y. Dong, L. G. Eriksson, J. Eriksson, P. C. Hansen, O. Hyvärinen, H. Järleblad, Ye. O. Kazakov, D. Moseev, M. Nocente, B. C. G. Reman, A. Snicker, A. Valentini, M. Salewski and JET Contributors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5ADD9C-BBBA-23F5-0945-8325E4C3A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20714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0AF1-BBA5-8CE4-12D7-6FEBF000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370542"/>
            <a:ext cx="9312374" cy="466170"/>
          </a:xfrm>
        </p:spPr>
        <p:txBody>
          <a:bodyPr/>
          <a:lstStyle/>
          <a:p>
            <a:r>
              <a:rPr lang="en-GB" dirty="0"/>
              <a:t>Reconstructions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A253E-9B70-D999-59F8-C96A85DAF0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032A0-D9E6-F832-9BCD-B27810E1B8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D2F7763C-5DD3-13CF-CEA5-086626078A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46956" y="426127"/>
                <a:ext cx="6792094" cy="466170"/>
              </a:xfrm>
            </p:spPr>
            <p:txBody>
              <a:bodyPr/>
              <a:lstStyle/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lim>
                            </m:limLow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𝑐𝑜𝑙</m:t>
                            </m:r>
                          </m:sub>
                        </m:sSub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𝐼𝐶</m:t>
                                </m:r>
                              </m:sup>
                            </m:sSup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acc>
                              <m:accPr>
                                <m:chr m:val="̅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. 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𝑋</m:t>
                    </m:r>
                    <m:acc>
                      <m:accPr>
                        <m:chr m:val="̅"/>
                        <m:ctrlPr>
                          <a:rPr lang="da-DK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da-DK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acc>
                      <m:accPr>
                        <m:chr m:val="̅"/>
                        <m:ctrlPr>
                          <a:rPr lang="da-D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GB" sz="2000" dirty="0"/>
                  <a:t> 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D2F7763C-5DD3-13CF-CEA5-086626078A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6956" y="426127"/>
                <a:ext cx="6792094" cy="466170"/>
              </a:xfrm>
              <a:blipFill>
                <a:blip r:embed="rId2"/>
                <a:stretch>
                  <a:fillRect l="-2242" t="-10526" r="-4664" b="-3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>
            <a:extLst>
              <a:ext uri="{FF2B5EF4-FFF2-40B4-BE49-F238E27FC236}">
                <a16:creationId xmlns:a16="http://schemas.microsoft.com/office/drawing/2014/main" id="{3B3302BB-6333-B2EC-ACB3-3A6DA8D5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2798" y="3717032"/>
            <a:ext cx="3519696" cy="26397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F887CD6-D226-85B0-467D-9FA579276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7919" y="3717032"/>
            <a:ext cx="3519696" cy="263977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D9BA737-601B-71B0-3AAF-CC12060D3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22798" y="1003704"/>
            <a:ext cx="3519696" cy="263977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C9568AF-8E35-1F40-D24F-73122F919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47919" y="1003704"/>
            <a:ext cx="3519696" cy="26397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AA5A22-76A3-F6E6-A9D2-6C7AECD0169D}"/>
              </a:ext>
            </a:extLst>
          </p:cNvPr>
          <p:cNvSpPr txBox="1"/>
          <p:nvPr/>
        </p:nvSpPr>
        <p:spPr>
          <a:xfrm>
            <a:off x="262557" y="2015813"/>
            <a:ext cx="18548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2000" dirty="0">
                <a:latin typeface="+mn-lt"/>
              </a:rPr>
              <a:t>1D distributions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42B5B-4F17-E302-23CF-06DBEF6BA966}"/>
              </a:ext>
            </a:extLst>
          </p:cNvPr>
          <p:cNvSpPr txBox="1"/>
          <p:nvPr/>
        </p:nvSpPr>
        <p:spPr>
          <a:xfrm>
            <a:off x="10073039" y="2015813"/>
            <a:ext cx="18548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2000" dirty="0">
                <a:latin typeface="+mn-lt"/>
              </a:rPr>
              <a:t>ASCOT-RFOF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EC33AB-5AE5-DDF5-EBCB-9BCB5166860A}"/>
              </a:ext>
            </a:extLst>
          </p:cNvPr>
          <p:cNvSpPr txBox="1"/>
          <p:nvPr/>
        </p:nvSpPr>
        <p:spPr>
          <a:xfrm>
            <a:off x="262557" y="4729141"/>
            <a:ext cx="18548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2000" dirty="0">
                <a:latin typeface="+mn-lt"/>
              </a:rPr>
              <a:t>1</a:t>
            </a:r>
            <a:r>
              <a:rPr lang="en-GB" sz="2000" baseline="30000" dirty="0">
                <a:latin typeface="+mn-lt"/>
              </a:rPr>
              <a:t>st</a:t>
            </a:r>
            <a:r>
              <a:rPr lang="en-GB" sz="2000" dirty="0">
                <a:latin typeface="+mn-lt"/>
              </a:rPr>
              <a:t> Tikhonov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8B5C4-EAF0-92DF-41AF-CC105F4359EA}"/>
              </a:ext>
            </a:extLst>
          </p:cNvPr>
          <p:cNvSpPr txBox="1"/>
          <p:nvPr/>
        </p:nvSpPr>
        <p:spPr>
          <a:xfrm>
            <a:off x="10073039" y="4729141"/>
            <a:ext cx="18548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2000" dirty="0" err="1">
                <a:latin typeface="+mn-lt"/>
              </a:rPr>
              <a:t>Collisions+ICRF</a:t>
            </a:r>
            <a:endParaRPr lang="en-GB" sz="2000" dirty="0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34C43-F184-3018-DDE7-87CC46243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763" y="6138792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22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146C4-28DE-A7B3-6499-D9DB16688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0868E-A366-F76E-2C4F-E9E21565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Off-axis resonance experiment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B1B86-B345-609E-F94E-FC8775F655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42626-E584-EBDE-0FA9-C31622538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8" name="Picture 7" descr="A diagram of a person's face&#10;&#10;Description automatically generated">
            <a:extLst>
              <a:ext uri="{FF2B5EF4-FFF2-40B4-BE49-F238E27FC236}">
                <a16:creationId xmlns:a16="http://schemas.microsoft.com/office/drawing/2014/main" id="{9FD4656E-3690-4636-827F-1CD9417B5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6" y="1175656"/>
            <a:ext cx="5451969" cy="3735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BCB81F-8E72-79AC-79BB-1EC21A64B347}"/>
              </a:ext>
            </a:extLst>
          </p:cNvPr>
          <p:cNvSpPr txBox="1"/>
          <p:nvPr/>
        </p:nvSpPr>
        <p:spPr>
          <a:xfrm>
            <a:off x="240044" y="6141297"/>
            <a:ext cx="116759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latin typeface="+mn-lt"/>
              </a:rPr>
              <a:t>Reman et al “</a:t>
            </a:r>
            <a:r>
              <a:rPr lang="en-US" sz="1200" b="0" i="0" u="none" strike="noStrike" baseline="0" dirty="0">
                <a:latin typeface="SFRM2074"/>
              </a:rPr>
              <a:t>Velocity-space tomography of an MeV fast-ion tail generated by three-ion scheme ICRF heating at JET</a:t>
            </a:r>
            <a:r>
              <a:rPr lang="en-GB" sz="1200" dirty="0">
                <a:latin typeface="+mn-lt"/>
              </a:rPr>
              <a:t>” submitted</a:t>
            </a:r>
          </a:p>
        </p:txBody>
      </p:sp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CFE8586D-1064-E93C-DC96-3AC87497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23297"/>
          <a:stretch/>
        </p:blipFill>
        <p:spPr>
          <a:xfrm>
            <a:off x="5854505" y="1175656"/>
            <a:ext cx="6113322" cy="4506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716BE8-6923-91C3-F119-9D96E2AEDCBA}"/>
                  </a:ext>
                </a:extLst>
              </p:cNvPr>
              <p:cNvSpPr txBox="1"/>
              <p:nvPr/>
            </p:nvSpPr>
            <p:spPr>
              <a:xfrm>
                <a:off x="779758" y="5001475"/>
                <a:ext cx="3779718" cy="985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  <m:acc>
                        <m:accPr>
                          <m:chr m:val="̅"/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da-DK" sz="2000" b="0" dirty="0">
                  <a:latin typeface="+mn-lt"/>
                </a:endParaRPr>
              </a:p>
              <a:p>
                <a:pPr algn="l">
                  <a:spcBef>
                    <a:spcPts val="432"/>
                  </a:spcBef>
                </a:pPr>
                <a:endParaRPr lang="da-DK" sz="2000" b="0" dirty="0">
                  <a:latin typeface="+mn-lt"/>
                </a:endParaRPr>
              </a:p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a-DK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407×2025</m:t>
                          </m:r>
                        </m:sup>
                      </m:sSup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716BE8-6923-91C3-F119-9D96E2AED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58" y="5001475"/>
                <a:ext cx="3779718" cy="985783"/>
              </a:xfrm>
              <a:prstGeom prst="rect">
                <a:avLst/>
              </a:prstGeom>
              <a:blipFill>
                <a:blip r:embed="rId4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D18239C-FD68-81C3-4245-570546C9C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74" y="522413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9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B3B12-7EFA-98ED-6663-DA8E9FA84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B13E-FC3D-47D4-A1A1-29271E90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Reconstructions with collision and ICRF 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449ED-E68D-8864-066E-3F860359F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6FEBB-7917-7FC3-6E7F-343C0D4A7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C2BCBBD-EF12-B105-C67B-342EDEC31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0382" y="1003704"/>
            <a:ext cx="3519696" cy="263977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33127B2-4E19-03A2-10C2-BEAFA7976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4028" y="1003703"/>
            <a:ext cx="3519697" cy="26397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F33DDD-4F88-294A-B76D-857072BF28D7}"/>
              </a:ext>
            </a:extLst>
          </p:cNvPr>
          <p:cNvSpPr txBox="1"/>
          <p:nvPr/>
        </p:nvSpPr>
        <p:spPr>
          <a:xfrm>
            <a:off x="262557" y="2015813"/>
            <a:ext cx="18548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2000" dirty="0">
                <a:latin typeface="+mn-lt"/>
              </a:rPr>
              <a:t>1D distributions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9E871-AFD6-7497-EC36-87AFE523A624}"/>
              </a:ext>
            </a:extLst>
          </p:cNvPr>
          <p:cNvSpPr txBox="1"/>
          <p:nvPr/>
        </p:nvSpPr>
        <p:spPr>
          <a:xfrm>
            <a:off x="10073039" y="2015813"/>
            <a:ext cx="18548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2000" dirty="0">
                <a:latin typeface="+mn-lt"/>
              </a:rPr>
              <a:t>TRANSP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A6FDB-59C8-E234-ED83-C2E55590098A}"/>
              </a:ext>
            </a:extLst>
          </p:cNvPr>
          <p:cNvSpPr txBox="1"/>
          <p:nvPr/>
        </p:nvSpPr>
        <p:spPr>
          <a:xfrm>
            <a:off x="262557" y="4729141"/>
            <a:ext cx="18548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2000" dirty="0">
                <a:latin typeface="+mn-lt"/>
              </a:rPr>
              <a:t>1</a:t>
            </a:r>
            <a:r>
              <a:rPr lang="en-GB" sz="2000" baseline="30000" dirty="0">
                <a:latin typeface="+mn-lt"/>
              </a:rPr>
              <a:t>st</a:t>
            </a:r>
            <a:r>
              <a:rPr lang="en-GB" sz="2000" dirty="0">
                <a:latin typeface="+mn-lt"/>
              </a:rPr>
              <a:t> Tikhonov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30980-375E-61C4-48AF-5A62C9FBB4CC}"/>
              </a:ext>
            </a:extLst>
          </p:cNvPr>
          <p:cNvSpPr txBox="1"/>
          <p:nvPr/>
        </p:nvSpPr>
        <p:spPr>
          <a:xfrm>
            <a:off x="10073039" y="4729141"/>
            <a:ext cx="18548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en-GB" sz="2000" dirty="0" err="1">
                <a:latin typeface="+mn-lt"/>
              </a:rPr>
              <a:t>Collisions+ICRF</a:t>
            </a:r>
            <a:endParaRPr lang="en-GB" sz="2000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8E5505-B75A-E65B-9CF1-C958A4D233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614" y="6151240"/>
            <a:ext cx="2448272" cy="2180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4BCF51-8DBF-AD49-EA60-4BC5469F1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5736" y="3754882"/>
            <a:ext cx="3519696" cy="26397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8D3D685-FAC3-9B85-9FE6-5680B1519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4979" y="3754882"/>
            <a:ext cx="3519696" cy="263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74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7E13-7BDA-BA7B-1157-8E4468F8F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F3670FB-AC1D-5238-8488-85C6AFE6E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4886" y="2730735"/>
            <a:ext cx="5080620" cy="3810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0312D-8A0D-691E-AFE6-0EBD4F25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Reconstructions with collision and ICRF 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A6210-79F6-704A-A8AE-438DD32AEB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13E3-D9EB-5D19-748B-3478D5168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8F9E9-AA53-C440-12DA-EFEDF628567D}"/>
              </a:ext>
            </a:extLst>
          </p:cNvPr>
          <p:cNvSpPr txBox="1"/>
          <p:nvPr/>
        </p:nvSpPr>
        <p:spPr>
          <a:xfrm>
            <a:off x="910630" y="1556792"/>
            <a:ext cx="748883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000" dirty="0">
                <a:latin typeface="+mn-lt"/>
              </a:rPr>
              <a:t>More prior information: Monotonicity constraint along streamlines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E5D0243-8585-D9F8-A58F-F7CD808D74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74529" y="2529064"/>
                <a:ext cx="6912768" cy="945224"/>
              </a:xfrm>
            </p:spPr>
            <p:txBody>
              <a:bodyPr/>
              <a:lstStyle/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lim>
                            </m:limLow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𝑐𝑜𝑙</m:t>
                            </m:r>
                          </m:sub>
                        </m:sSub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𝐼𝐶</m:t>
                                </m:r>
                              </m:sup>
                            </m:sSup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acc>
                              <m:accPr>
                                <m:chr m:val="̅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da-DK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da-DK" sz="2000" dirty="0"/>
                  <a:t>	</a:t>
                </a:r>
                <a14:m>
                  <m:oMath xmlns:m="http://schemas.openxmlformats.org/officeDocument/2006/math">
                    <m:r>
                      <a:rPr lang="da-DK" sz="20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. </m:t>
                    </m:r>
                    <m:r>
                      <a:rPr lang="da-DK" sz="2000" i="1">
                        <a:latin typeface="Cambria Math" panose="02040503050406030204" pitchFamily="18" charset="0"/>
                      </a:rPr>
                      <m:t>𝑋</m:t>
                    </m:r>
                    <m:acc>
                      <m:accPr>
                        <m:chr m:val="̅"/>
                        <m:ctrlPr>
                          <a:rPr lang="da-DK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da-DK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acc>
                      <m:accPr>
                        <m:chr m:val="̅"/>
                        <m:ctrlPr>
                          <a:rPr lang="da-D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GB" sz="2000" dirty="0"/>
                  <a:t>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𝐼𝐶</m:t>
                        </m:r>
                      </m:sup>
                    </m:s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𝑋</m:t>
                    </m:r>
                    <m:acc>
                      <m:accPr>
                        <m:chr m:val="̅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̅"/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E5D0243-8585-D9F8-A58F-F7CD808D74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74529" y="2529064"/>
                <a:ext cx="6912768" cy="945224"/>
              </a:xfrm>
              <a:blipFill>
                <a:blip r:embed="rId4"/>
                <a:stretch>
                  <a:fillRect l="-2205" t="-5161" b="-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50D3E42-0CEB-8DDE-E90C-443742D32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23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34587-1869-8AED-91CA-E770327A0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1BB2-6A89-BD9D-6407-561CFF2E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39DDB-D504-0208-0160-10C1A1626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302" y="1268760"/>
            <a:ext cx="11495807" cy="1174006"/>
          </a:xfrm>
        </p:spPr>
        <p:txBody>
          <a:bodyPr/>
          <a:lstStyle/>
          <a:p>
            <a:pPr>
              <a:buClr>
                <a:srgbClr val="990000"/>
              </a:buClr>
            </a:pPr>
            <a:r>
              <a:rPr lang="da-DK" sz="2000" dirty="0" err="1"/>
              <a:t>Collision</a:t>
            </a:r>
            <a:r>
              <a:rPr lang="da-DK" sz="2000" dirty="0"/>
              <a:t> </a:t>
            </a:r>
            <a:r>
              <a:rPr lang="da-DK" sz="2000" dirty="0" err="1"/>
              <a:t>physics</a:t>
            </a:r>
            <a:r>
              <a:rPr lang="da-DK" sz="2000" dirty="0"/>
              <a:t> and ICRF </a:t>
            </a:r>
            <a:r>
              <a:rPr lang="da-DK" sz="2000" dirty="0" err="1"/>
              <a:t>physics</a:t>
            </a:r>
            <a:r>
              <a:rPr lang="da-DK" sz="2000" dirty="0"/>
              <a:t> priors </a:t>
            </a:r>
            <a:r>
              <a:rPr lang="da-DK" sz="2000" dirty="0" err="1"/>
              <a:t>appear</a:t>
            </a:r>
            <a:r>
              <a:rPr lang="da-DK" sz="2000" dirty="0"/>
              <a:t> to </a:t>
            </a:r>
            <a:r>
              <a:rPr lang="da-DK" sz="2000" dirty="0" err="1"/>
              <a:t>be</a:t>
            </a:r>
            <a:r>
              <a:rPr lang="da-DK" sz="2000" dirty="0"/>
              <a:t> </a:t>
            </a:r>
            <a:r>
              <a:rPr lang="da-DK" sz="2000" dirty="0" err="1"/>
              <a:t>superior</a:t>
            </a:r>
            <a:r>
              <a:rPr lang="da-DK" sz="2000" dirty="0"/>
              <a:t> to Tikhonov </a:t>
            </a:r>
            <a:r>
              <a:rPr lang="da-DK" sz="2000" dirty="0" err="1"/>
              <a:t>regularisation</a:t>
            </a:r>
            <a:endParaRPr lang="da-DK" sz="2000" dirty="0"/>
          </a:p>
          <a:p>
            <a:pPr>
              <a:buClr>
                <a:srgbClr val="990000"/>
              </a:buClr>
            </a:pPr>
            <a:endParaRPr lang="da-DK" sz="2000" dirty="0"/>
          </a:p>
          <a:p>
            <a:pPr>
              <a:buClr>
                <a:srgbClr val="990000"/>
              </a:buClr>
            </a:pPr>
            <a:r>
              <a:rPr lang="da-DK" sz="2000" dirty="0"/>
              <a:t>All </a:t>
            </a:r>
            <a:r>
              <a:rPr lang="da-DK" sz="2000" dirty="0" err="1"/>
              <a:t>regularisations</a:t>
            </a:r>
            <a:r>
              <a:rPr lang="da-DK" sz="2000" dirty="0"/>
              <a:t> show </a:t>
            </a:r>
            <a:r>
              <a:rPr lang="da-DK" sz="2000" dirty="0" err="1"/>
              <a:t>similar</a:t>
            </a:r>
            <a:r>
              <a:rPr lang="da-DK" sz="2000" dirty="0"/>
              <a:t> </a:t>
            </a:r>
            <a:r>
              <a:rPr lang="da-DK" sz="2000" dirty="0" err="1"/>
              <a:t>physical</a:t>
            </a:r>
            <a:r>
              <a:rPr lang="da-DK" sz="2000" dirty="0"/>
              <a:t> properties (</a:t>
            </a:r>
            <a:r>
              <a:rPr lang="da-DK" sz="2000" dirty="0" err="1"/>
              <a:t>such</a:t>
            </a:r>
            <a:r>
              <a:rPr lang="da-DK" sz="2000" dirty="0"/>
              <a:t> as the </a:t>
            </a:r>
            <a:r>
              <a:rPr lang="da-DK" sz="2000" dirty="0" err="1"/>
              <a:t>tilting</a:t>
            </a:r>
            <a:r>
              <a:rPr lang="da-DK" sz="2000" dirty="0"/>
              <a:t> </a:t>
            </a:r>
            <a:r>
              <a:rPr lang="da-DK" sz="2000" dirty="0" err="1"/>
              <a:t>tail</a:t>
            </a:r>
            <a:r>
              <a:rPr lang="da-DK" sz="2000" dirty="0"/>
              <a:t> </a:t>
            </a:r>
            <a:r>
              <a:rPr lang="da-DK" sz="2000" dirty="0" err="1"/>
              <a:t>towards</a:t>
            </a:r>
            <a:r>
              <a:rPr lang="da-DK" sz="2000" dirty="0"/>
              <a:t> </a:t>
            </a:r>
            <a:r>
              <a:rPr lang="da-DK" sz="2000" dirty="0" err="1"/>
              <a:t>co-passing</a:t>
            </a:r>
            <a:r>
              <a:rPr lang="da-DK" sz="2000" dirty="0"/>
              <a:t> ions)</a:t>
            </a:r>
          </a:p>
          <a:p>
            <a:pPr marL="0" indent="0">
              <a:buClr>
                <a:srgbClr val="990000"/>
              </a:buClr>
              <a:buNone/>
            </a:pPr>
            <a:endParaRPr lang="da-DK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F7F636-1708-7AEF-E8C1-074614FBEA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3A59C-2710-0378-A713-535693A79C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3E0E5-9423-BFF2-EA02-5C5E224FF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597760F-3BC6-9CCE-2978-2D2CA6CAB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239" y="2594246"/>
            <a:ext cx="4855970" cy="36419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F5CD2C0-EE15-EC11-C669-F20A73CB0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517" y="2774702"/>
            <a:ext cx="4591658" cy="34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75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16EF4-CD09-3E31-FD4B-29C3F74B5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56CD-D8F9-1341-E6F9-ACED1179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082" y="3195915"/>
            <a:ext cx="2232248" cy="466170"/>
          </a:xfrm>
        </p:spPr>
        <p:txBody>
          <a:bodyPr/>
          <a:lstStyle/>
          <a:p>
            <a:r>
              <a:rPr lang="en-GB" dirty="0"/>
              <a:t>Extra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858D4-5B75-84D4-C938-E724C4A62A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918A2-A189-EE50-3D43-B74BA5E7B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216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AC973-CF95-5090-C564-FEB6DA2B1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14EE-7C45-573C-F6D7-0A35674A91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9660D-CABD-5877-5B49-0541A7BE1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FF39E-368C-334B-EC03-958E7BFC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198844"/>
            <a:ext cx="9312374" cy="879156"/>
          </a:xfrm>
        </p:spPr>
        <p:txBody>
          <a:bodyPr/>
          <a:lstStyle/>
          <a:p>
            <a:r>
              <a:rPr lang="en-GB" dirty="0"/>
              <a:t>Regularisation parameter scan</a:t>
            </a:r>
            <a:br>
              <a:rPr lang="en-GB" dirty="0"/>
            </a:br>
            <a:r>
              <a:rPr lang="en-GB" sz="2400" dirty="0"/>
              <a:t>#86459, 1</a:t>
            </a:r>
            <a:r>
              <a:rPr lang="en-GB" sz="2400" baseline="30000" dirty="0"/>
              <a:t>st</a:t>
            </a:r>
            <a:r>
              <a:rPr lang="en-GB" sz="2400" dirty="0"/>
              <a:t> order Tikhonov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32701B-3A18-3204-1058-34D89F47E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5" y="2296158"/>
            <a:ext cx="10095502" cy="22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49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31CDD-BB66-3978-3746-D8663776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B7D59-5071-0FBE-6244-7E4895343C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D6DF4-06B1-A61C-95F6-DC266BDFE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C6B1B3-4802-C204-6E3A-6FDC0ECF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198844"/>
            <a:ext cx="9312374" cy="879156"/>
          </a:xfrm>
        </p:spPr>
        <p:txBody>
          <a:bodyPr/>
          <a:lstStyle/>
          <a:p>
            <a:r>
              <a:rPr lang="en-GB" dirty="0"/>
              <a:t>Regularisation parameter scan</a:t>
            </a:r>
            <a:br>
              <a:rPr lang="en-GB" dirty="0"/>
            </a:br>
            <a:r>
              <a:rPr lang="en-GB" sz="2400" dirty="0"/>
              <a:t>#86459, Collision- and ICRF-physics priors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921C6-EDB2-AF9B-71F5-86618273B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09" y="1484784"/>
            <a:ext cx="10015594" cy="46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77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1A9DA-0E75-6E60-0484-BE0BBD631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73554-15C1-4D51-B9C3-090172E9D3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5E6FF-4221-05D6-1A2A-3445C2AAC3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7A5B7B-B114-4BDC-5A98-49ED4847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198844"/>
            <a:ext cx="9312374" cy="879156"/>
          </a:xfrm>
        </p:spPr>
        <p:txBody>
          <a:bodyPr/>
          <a:lstStyle/>
          <a:p>
            <a:r>
              <a:rPr lang="en-GB" dirty="0"/>
              <a:t>Regularisation parameter scan</a:t>
            </a:r>
            <a:br>
              <a:rPr lang="en-GB" dirty="0"/>
            </a:br>
            <a:r>
              <a:rPr lang="en-GB" sz="2400" dirty="0"/>
              <a:t>#95679, 1</a:t>
            </a:r>
            <a:r>
              <a:rPr lang="en-GB" sz="2400" baseline="30000" dirty="0"/>
              <a:t>st</a:t>
            </a:r>
            <a:r>
              <a:rPr lang="en-GB" sz="2400" dirty="0"/>
              <a:t> order Tikhonov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1C537-7119-2F9F-B5D6-EEFEC6FD0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0" y="2296158"/>
            <a:ext cx="11801572" cy="22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22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A34B6-548B-F2C1-7D6C-FBE763A38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95958-F5A9-0579-2802-93A1BD3D3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50C3F-4308-DF48-9D82-5F8BD4CB3F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F14759-CB4D-CF8E-EDAE-CD289B61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198844"/>
            <a:ext cx="9312374" cy="879156"/>
          </a:xfrm>
        </p:spPr>
        <p:txBody>
          <a:bodyPr/>
          <a:lstStyle/>
          <a:p>
            <a:r>
              <a:rPr lang="en-GB" dirty="0"/>
              <a:t>Regularisation parameter scan</a:t>
            </a:r>
            <a:br>
              <a:rPr lang="en-GB" dirty="0"/>
            </a:br>
            <a:r>
              <a:rPr lang="en-GB" sz="2400" dirty="0"/>
              <a:t>#95679, Collision- and ICRF-physics priors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35D47-EA15-2793-E794-DD471B7E7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9" y="1628800"/>
            <a:ext cx="10119453" cy="42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5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CF397-BDD1-A0FD-485C-28F39D6AE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D7F911-69BA-C875-C257-2F1AB0B2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82593"/>
          </a:xfrm>
        </p:spPr>
        <p:txBody>
          <a:bodyPr/>
          <a:lstStyle/>
          <a:p>
            <a:r>
              <a:rPr lang="en-GB" dirty="0"/>
              <a:t>Reconstructing the fast-ion distribution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6D3C9-F1C8-DD68-B68E-F5F04867C4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66BA31-4A9C-DAAC-4220-2E8094B23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7A58C9-FB1B-9B62-6423-F90BDFA81E30}"/>
              </a:ext>
            </a:extLst>
          </p:cNvPr>
          <p:cNvCxnSpPr/>
          <p:nvPr/>
        </p:nvCxnSpPr>
        <p:spPr bwMode="auto">
          <a:xfrm flipV="1">
            <a:off x="2134766" y="1556792"/>
            <a:ext cx="0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EE3BFC-7F7F-739D-9CA4-58A4AF2ECC26}"/>
              </a:ext>
            </a:extLst>
          </p:cNvPr>
          <p:cNvCxnSpPr/>
          <p:nvPr/>
        </p:nvCxnSpPr>
        <p:spPr bwMode="auto">
          <a:xfrm>
            <a:off x="2134766" y="1556792"/>
            <a:ext cx="785510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D191C2-B2B8-AD36-8DCB-20EEB978A07E}"/>
              </a:ext>
            </a:extLst>
          </p:cNvPr>
          <p:cNvCxnSpPr/>
          <p:nvPr/>
        </p:nvCxnSpPr>
        <p:spPr bwMode="auto">
          <a:xfrm>
            <a:off x="9989868" y="1556792"/>
            <a:ext cx="0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1A75F9-F736-4706-EAA1-BA26D7341B1D}"/>
              </a:ext>
            </a:extLst>
          </p:cNvPr>
          <p:cNvCxnSpPr/>
          <p:nvPr/>
        </p:nvCxnSpPr>
        <p:spPr bwMode="auto">
          <a:xfrm flipV="1">
            <a:off x="2134766" y="5085184"/>
            <a:ext cx="0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0AC357-85BC-1DA6-66FA-476F97A3AEA5}"/>
              </a:ext>
            </a:extLst>
          </p:cNvPr>
          <p:cNvCxnSpPr/>
          <p:nvPr/>
        </p:nvCxnSpPr>
        <p:spPr bwMode="auto">
          <a:xfrm flipV="1">
            <a:off x="9989868" y="5085184"/>
            <a:ext cx="0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4CD364-0A97-A20F-1324-DB6E271D1862}"/>
              </a:ext>
            </a:extLst>
          </p:cNvPr>
          <p:cNvCxnSpPr/>
          <p:nvPr/>
        </p:nvCxnSpPr>
        <p:spPr bwMode="auto">
          <a:xfrm>
            <a:off x="2134766" y="5949280"/>
            <a:ext cx="785510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92E8505-798D-A5A9-9C01-3B95CEDB7D36}"/>
              </a:ext>
            </a:extLst>
          </p:cNvPr>
          <p:cNvSpPr txBox="1"/>
          <p:nvPr/>
        </p:nvSpPr>
        <p:spPr>
          <a:xfrm>
            <a:off x="5131927" y="1131132"/>
            <a:ext cx="1937987" cy="307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000" dirty="0">
                <a:latin typeface="+mn-lt"/>
              </a:rPr>
              <a:t>Forward problem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A35D74-AE78-F052-3EEF-4FC49BB4F3A5}"/>
              </a:ext>
            </a:extLst>
          </p:cNvPr>
          <p:cNvSpPr txBox="1"/>
          <p:nvPr/>
        </p:nvSpPr>
        <p:spPr>
          <a:xfrm>
            <a:off x="5184375" y="6055786"/>
            <a:ext cx="183309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000" dirty="0">
                <a:latin typeface="+mn-lt"/>
              </a:rPr>
              <a:t>Inverse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EA784F-0838-E8E5-B0EE-0E7CDE4055AB}"/>
                  </a:ext>
                </a:extLst>
              </p:cNvPr>
              <p:cNvSpPr txBox="1"/>
              <p:nvPr/>
            </p:nvSpPr>
            <p:spPr>
              <a:xfrm>
                <a:off x="5623523" y="1831136"/>
                <a:ext cx="954796" cy="3154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  <m:acc>
                        <m:accPr>
                          <m:chr m:val="̅"/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EA784F-0838-E8E5-B0EE-0E7CDE405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523" y="1831136"/>
                <a:ext cx="954796" cy="315407"/>
              </a:xfrm>
              <a:prstGeom prst="rect">
                <a:avLst/>
              </a:prstGeom>
              <a:blipFill>
                <a:blip r:embed="rId4"/>
                <a:stretch>
                  <a:fillRect l="-1274" r="-35669" b="-36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0F1337-269F-9101-1A28-CC8649F8DA5D}"/>
                  </a:ext>
                </a:extLst>
              </p:cNvPr>
              <p:cNvSpPr txBox="1"/>
              <p:nvPr/>
            </p:nvSpPr>
            <p:spPr>
              <a:xfrm>
                <a:off x="4222998" y="5248569"/>
                <a:ext cx="3939070" cy="5373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a-DK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acc>
                                <m:accPr>
                                  <m:chr m:val="̅"/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da-DK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a-DK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a-DK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acc>
                                      <m:r>
                                        <a:rPr lang="da-DK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a-DK" sz="20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a-DK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a-DK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da-DK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a-DK" sz="20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a-DK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a-DK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b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a-DK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GB" sz="2000" dirty="0" err="1">
                  <a:latin typeface="+mn-lt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0F1337-269F-9101-1A28-CC8649F8D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998" y="5248569"/>
                <a:ext cx="3939070" cy="537327"/>
              </a:xfrm>
              <a:prstGeom prst="rect">
                <a:avLst/>
              </a:prstGeom>
              <a:blipFill>
                <a:blip r:embed="rId5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94230CD-BBE5-D7CA-4755-9E19B1C2FBF4}"/>
                  </a:ext>
                </a:extLst>
              </p:cNvPr>
              <p:cNvSpPr txBox="1"/>
              <p:nvPr/>
            </p:nvSpPr>
            <p:spPr>
              <a:xfrm>
                <a:off x="836739" y="2542356"/>
                <a:ext cx="2596053" cy="3154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:r>
                  <a:rPr lang="en-GB" sz="2000" dirty="0">
                    <a:latin typeface="+mn-lt"/>
                  </a:rPr>
                  <a:t>Distribution function,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94230CD-BBE5-D7CA-4755-9E19B1C2F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39" y="2542356"/>
                <a:ext cx="2596053" cy="315407"/>
              </a:xfrm>
              <a:prstGeom prst="rect">
                <a:avLst/>
              </a:prstGeom>
              <a:blipFill>
                <a:blip r:embed="rId6"/>
                <a:stretch>
                  <a:fillRect l="-5869" t="-21154" r="-12207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DA3912C-12C6-871B-FC0D-F802644A5DE2}"/>
                  </a:ext>
                </a:extLst>
              </p:cNvPr>
              <p:cNvSpPr txBox="1"/>
              <p:nvPr/>
            </p:nvSpPr>
            <p:spPr>
              <a:xfrm>
                <a:off x="4927362" y="2559236"/>
                <a:ext cx="225211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:r>
                  <a:rPr lang="en-GB" sz="2000" dirty="0">
                    <a:latin typeface="+mn-lt"/>
                  </a:rPr>
                  <a:t>Weight functions, </a:t>
                </a:r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DA3912C-12C6-871B-FC0D-F802644A5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362" y="2559236"/>
                <a:ext cx="2252118" cy="307777"/>
              </a:xfrm>
              <a:prstGeom prst="rect">
                <a:avLst/>
              </a:prstGeom>
              <a:blipFill>
                <a:blip r:embed="rId7"/>
                <a:stretch>
                  <a:fillRect l="-6757" t="-24000" r="-541" b="-5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06A84D1-6B6F-CD0F-B2B2-C86B07B0853A}"/>
                  </a:ext>
                </a:extLst>
              </p:cNvPr>
              <p:cNvSpPr txBox="1"/>
              <p:nvPr/>
            </p:nvSpPr>
            <p:spPr>
              <a:xfrm>
                <a:off x="9003628" y="2554698"/>
                <a:ext cx="197247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spcBef>
                    <a:spcPts val="432"/>
                  </a:spcBef>
                </a:pPr>
                <a:r>
                  <a:rPr lang="en-GB" sz="2000" dirty="0">
                    <a:latin typeface="+mn-lt"/>
                  </a:rPr>
                  <a:t>Measurements,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06A84D1-6B6F-CD0F-B2B2-C86B07B08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3628" y="2554698"/>
                <a:ext cx="1972479" cy="307777"/>
              </a:xfrm>
              <a:prstGeom prst="rect">
                <a:avLst/>
              </a:prstGeom>
              <a:blipFill>
                <a:blip r:embed="rId8"/>
                <a:stretch>
                  <a:fillRect l="-8025" t="-23529" r="-17593" b="-509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E510B9F-CEA2-B694-3706-135DCCD431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6A8DEFD-0293-78FE-4E37-C8999599CE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385" y="2917954"/>
            <a:ext cx="2723407" cy="2042555"/>
          </a:xfrm>
          <a:prstGeom prst="rect">
            <a:avLst/>
          </a:prstGeom>
        </p:spPr>
      </p:pic>
      <p:pic>
        <p:nvPicPr>
          <p:cNvPr id="7" name="Picture 6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0D2E8B6C-17DC-72BE-B5DD-961A25180C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51" y="2914095"/>
            <a:ext cx="2631631" cy="2033356"/>
          </a:xfrm>
          <a:prstGeom prst="rect">
            <a:avLst/>
          </a:prstGeom>
        </p:spPr>
      </p:pic>
      <p:pic>
        <p:nvPicPr>
          <p:cNvPr id="11" name="Picture 10" descr="A group of images of a diagram&#10;&#10;AI-generated content may be incorrect.">
            <a:extLst>
              <a:ext uri="{FF2B5EF4-FFF2-40B4-BE49-F238E27FC236}">
                <a16:creationId xmlns:a16="http://schemas.microsoft.com/office/drawing/2014/main" id="{C72F8087-9755-DB14-5C1D-CFC00A0C62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20" y="2914095"/>
            <a:ext cx="3143402" cy="2033356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86613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13A3A-9308-8096-8663-7DF7C4BA8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DCDC-BF41-504F-1276-F6963877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Evolution of fast-ion distribution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D945B7-AA01-222A-95BD-63DCC41E6D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rgbClr val="990000"/>
                  </a:buClr>
                </a:pPr>
                <a:r>
                  <a:rPr lang="en-GB" sz="2000" dirty="0"/>
                  <a:t>Collisions and wave-particle interactions</a:t>
                </a:r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a-DK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0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  <m:d>
                            <m:dPr>
                              <m:ctrlPr>
                                <a:rPr lang="da-DK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a-DK" sz="20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</m:e>
                      </m:d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da-DK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a-DK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da-DK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b="1" dirty="0"/>
                  <a:t> is the collision operator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is the wave-particle interaction operator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a-DK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</m:oMath>
                </a14:m>
                <a:r>
                  <a:rPr lang="en-GB" dirty="0"/>
                  <a:t> average over entire orbit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D945B7-AA01-222A-95BD-63DCC41E6D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71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38487-2F4C-FD01-82F4-AAB9C0764F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6369C-BB37-A670-7904-E0007AF77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42B62-AF6C-E6FD-3287-E00A5587D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17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0AF1-BBA5-8CE4-12D7-6FEBF000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Collision-physics regularisation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A253E-9B70-D999-59F8-C96A85DAF0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032A0-D9E6-F832-9BCD-B27810E1B8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3824FF9-C700-51B9-CB6E-911BFD2C4A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622" y="2636912"/>
                <a:ext cx="3864099" cy="3024336"/>
              </a:xfrm>
            </p:spPr>
            <p:txBody>
              <a:bodyPr/>
              <a:lstStyle/>
              <a:p>
                <a:pPr>
                  <a:buClr>
                    <a:srgbClr val="990000"/>
                  </a:buClr>
                </a:pPr>
                <a:r>
                  <a:rPr lang="en-GB" sz="2000" dirty="0"/>
                  <a:t>Steady-state solutions to: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𝑠𝑑</m:t>
                            </m:r>
                          </m:sub>
                        </m:sSub>
                      </m:num>
                      <m:den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2000" dirty="0"/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𝑠𝑑</m:t>
                        </m:r>
                      </m:sub>
                    </m:sSub>
                    <m:d>
                      <m:d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𝜋𝛼</m:t>
                            </m:r>
                          </m:e>
                        </m:rad>
                      </m:den>
                    </m:f>
                    <m:f>
                      <m:f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sup>
                    </m:sSup>
                  </m:oMath>
                </a14:m>
                <a:endParaRPr lang="en-GB" sz="2000" dirty="0"/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a-DK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da-DK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sz="2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  <m:r>
                                          <a:rPr lang="da-DK" sz="2000" b="0" i="1" smtClean="0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sSub>
                                          <m:sSubPr>
                                            <m:ctrlP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da-DK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GB" sz="2000" dirty="0"/>
              </a:p>
              <a:p>
                <a:pPr>
                  <a:buClr>
                    <a:srgbClr val="990000"/>
                  </a:buClr>
                </a:pPr>
                <a:r>
                  <a:rPr lang="en-GB" sz="2000" dirty="0"/>
                  <a:t>Ion-ion and ion-electron dominated regions</a:t>
                </a:r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3824FF9-C700-51B9-CB6E-911BFD2C4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622" y="2636912"/>
                <a:ext cx="3864099" cy="3024336"/>
              </a:xfrm>
              <a:blipFill>
                <a:blip r:embed="rId2"/>
                <a:stretch>
                  <a:fillRect l="-3791" t="-24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6D02708-1FC9-36B0-7565-28992CB756E6}"/>
              </a:ext>
            </a:extLst>
          </p:cNvPr>
          <p:cNvSpPr txBox="1"/>
          <p:nvPr/>
        </p:nvSpPr>
        <p:spPr>
          <a:xfrm>
            <a:off x="838622" y="1659564"/>
            <a:ext cx="4658078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GB" sz="2000" dirty="0">
                <a:latin typeface="Arial (Body)"/>
              </a:rPr>
              <a:t>Slowing-down distribution functions:</a:t>
            </a:r>
          </a:p>
          <a:p>
            <a:pPr algn="l">
              <a:spcBef>
                <a:spcPts val="432"/>
              </a:spcBef>
            </a:pPr>
            <a:endParaRPr lang="en-GB" sz="2000" dirty="0">
              <a:latin typeface="+mn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232E95-D2C5-2461-D57E-A4F7D4869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9102" y="1251646"/>
            <a:ext cx="3120345" cy="234025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3403899-F9D4-AABF-6F25-D69CC6795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1383" y="1249342"/>
            <a:ext cx="3120345" cy="234025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A66079B-262E-E752-0C43-F24B4924E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9101" y="3689320"/>
            <a:ext cx="3120345" cy="234025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B1822C2-25BA-83E5-6233-1F441772CE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6105" y="3689320"/>
            <a:ext cx="3120345" cy="2340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6ED338-39F6-C7B0-50CA-1BA7348177FE}"/>
              </a:ext>
            </a:extLst>
          </p:cNvPr>
          <p:cNvSpPr txBox="1"/>
          <p:nvPr/>
        </p:nvSpPr>
        <p:spPr>
          <a:xfrm>
            <a:off x="622598" y="5957767"/>
            <a:ext cx="10801200" cy="5437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dirty="0">
                <a:latin typeface="+mn-lt"/>
              </a:rPr>
              <a:t>Gaffey, J. Plasma Physics, 1976</a:t>
            </a:r>
          </a:p>
          <a:p>
            <a:pPr algn="l">
              <a:spcBef>
                <a:spcPts val="432"/>
              </a:spcBef>
            </a:pPr>
            <a:r>
              <a:rPr lang="en-GB" dirty="0">
                <a:latin typeface="+mn-lt"/>
              </a:rPr>
              <a:t>Core, Nuclear Fusion, 1993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C6E34-BE18-5A6F-0C72-B3A7AA111C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57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12198-6CE0-1760-8877-1277D1E1E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C0D2-4E33-5858-1A9C-7A5D9409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66170"/>
          </a:xfrm>
        </p:spPr>
        <p:txBody>
          <a:bodyPr/>
          <a:lstStyle/>
          <a:p>
            <a:r>
              <a:rPr lang="en-GB" dirty="0"/>
              <a:t>Collision-physics regularisation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79335-B1C1-7501-C0D7-D4A4843DB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C2AEC-3D7C-8602-F0DC-A985FA8C9C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C1F6D71-FA0C-9C0A-6159-C129EAC2B5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622" y="1679664"/>
                <a:ext cx="3864099" cy="3024336"/>
              </a:xfrm>
            </p:spPr>
            <p:txBody>
              <a:bodyPr/>
              <a:lstStyle/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𝑠𝑑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en-GB" sz="2000" dirty="0"/>
                  <a:t>Discrete case: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a-DK" sz="2000" b="0" i="0" smtClean="0">
                        <a:latin typeface="Cambria Math" panose="02040503050406030204" pitchFamily="18" charset="0"/>
                      </a:rPr>
                      <m:t>X</m:t>
                    </m:r>
                    <m:acc>
                      <m:accPr>
                        <m:chr m:val="̅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GB" sz="2000" dirty="0"/>
              </a:p>
              <a:p>
                <a:pPr>
                  <a:buClr>
                    <a:srgbClr val="990000"/>
                  </a:buClr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en-GB" sz="2000" dirty="0"/>
                  <a:t>Reconstruction: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lim>
                            </m:limLow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C1F6D71-FA0C-9C0A-6159-C129EAC2B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622" y="1679664"/>
                <a:ext cx="3864099" cy="3024336"/>
              </a:xfrm>
              <a:blipFill>
                <a:blip r:embed="rId2"/>
                <a:stretch>
                  <a:fillRect l="-4107" t="-17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024AA25-7FBF-4CD0-6507-9B5715391D74}"/>
              </a:ext>
            </a:extLst>
          </p:cNvPr>
          <p:cNvSpPr txBox="1"/>
          <p:nvPr/>
        </p:nvSpPr>
        <p:spPr>
          <a:xfrm>
            <a:off x="838622" y="1340768"/>
            <a:ext cx="4658078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GB" sz="2000" dirty="0">
                <a:latin typeface="Arial (Body)"/>
              </a:rPr>
              <a:t>Slowing-down expansion functions:</a:t>
            </a:r>
          </a:p>
          <a:p>
            <a:pPr algn="l">
              <a:spcBef>
                <a:spcPts val="432"/>
              </a:spcBef>
            </a:pPr>
            <a:endParaRPr lang="en-GB" sz="2000" dirty="0">
              <a:latin typeface="+mn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CE4D78-5AD2-2629-44CA-0A8EF3492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9102" y="1251646"/>
            <a:ext cx="3120345" cy="234025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F6C6F2B-6BF5-2AC7-F1CE-C58CA3E98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1383" y="1249342"/>
            <a:ext cx="3120345" cy="234025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E0598B9-D3DF-31D9-42F3-5E63B059C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9101" y="3689320"/>
            <a:ext cx="3120345" cy="234025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E65364D-BD87-A6DC-4477-2ABC90555C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6105" y="3689320"/>
            <a:ext cx="3120345" cy="2340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91F6A6-E495-01C4-20E0-7A72D6F4CCC8}"/>
              </a:ext>
            </a:extLst>
          </p:cNvPr>
          <p:cNvSpPr txBox="1"/>
          <p:nvPr/>
        </p:nvSpPr>
        <p:spPr>
          <a:xfrm>
            <a:off x="190550" y="5293533"/>
            <a:ext cx="11593288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dirty="0">
                <a:latin typeface="+mn-lt"/>
              </a:rPr>
              <a:t>Madsen, Plasma Physics and Controlled Fusion, 2020</a:t>
            </a:r>
          </a:p>
          <a:p>
            <a:pPr algn="l">
              <a:spcBef>
                <a:spcPts val="432"/>
              </a:spcBef>
            </a:pPr>
            <a:r>
              <a:rPr lang="en-GB" dirty="0">
                <a:latin typeface="+mn-lt"/>
              </a:rPr>
              <a:t>Schmidt, Nuclear Fusion, 2023</a:t>
            </a:r>
          </a:p>
          <a:p>
            <a:pPr algn="l">
              <a:spcBef>
                <a:spcPts val="432"/>
              </a:spcBef>
            </a:pPr>
            <a:r>
              <a:rPr lang="en-GB" dirty="0">
                <a:latin typeface="+mn-lt"/>
              </a:rPr>
              <a:t>Järleblad, Nuclear Fusion, 2025,</a:t>
            </a:r>
          </a:p>
          <a:p>
            <a:pPr>
              <a:spcBef>
                <a:spcPts val="432"/>
              </a:spcBef>
            </a:pPr>
            <a:r>
              <a:rPr lang="en-GB" dirty="0">
                <a:latin typeface="Arial (Body)"/>
              </a:rPr>
              <a:t>Reman et al “</a:t>
            </a:r>
            <a:r>
              <a:rPr lang="en-US" b="0" i="0" u="none" strike="noStrike" baseline="0" dirty="0">
                <a:latin typeface="Arial (Body)"/>
              </a:rPr>
              <a:t>Velocity-space tomography of an MeV fast-ion tail generated by three-ion scheme ICRF heating at JET</a:t>
            </a:r>
            <a:r>
              <a:rPr lang="en-GB" dirty="0">
                <a:latin typeface="Arial (Body)"/>
              </a:rPr>
              <a:t>”, submitted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77D7A-6D53-BEF5-394E-EAE10843D0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74" y="550206"/>
            <a:ext cx="2448272" cy="218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0C4797-2EC1-B49E-2980-35C5C041F710}"/>
              </a:ext>
            </a:extLst>
          </p:cNvPr>
          <p:cNvSpPr txBox="1"/>
          <p:nvPr/>
        </p:nvSpPr>
        <p:spPr>
          <a:xfrm>
            <a:off x="190550" y="4725144"/>
            <a:ext cx="10801200" cy="5437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dirty="0">
                <a:latin typeface="+mn-lt"/>
              </a:rPr>
              <a:t>Gaffey, J. Plasma Physics, 1976</a:t>
            </a:r>
          </a:p>
          <a:p>
            <a:pPr algn="l">
              <a:spcBef>
                <a:spcPts val="432"/>
              </a:spcBef>
            </a:pPr>
            <a:r>
              <a:rPr lang="en-GB" dirty="0">
                <a:latin typeface="+mn-lt"/>
              </a:rPr>
              <a:t>Core, Nuclear Fusion, 1993</a:t>
            </a:r>
          </a:p>
        </p:txBody>
      </p:sp>
    </p:spTree>
    <p:extLst>
      <p:ext uri="{BB962C8B-B14F-4D97-AF65-F5344CB8AC3E}">
        <p14:creationId xmlns:p14="http://schemas.microsoft.com/office/powerpoint/2010/main" val="408174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7D445-7A40-B4D9-1FD8-7AF10BD2F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F46AF-626C-8437-A625-F136A30CF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54F06-254E-7693-A745-3C07CA3858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3A5A8-D34F-D8A3-A808-39E640AF2E0F}"/>
              </a:ext>
            </a:extLst>
          </p:cNvPr>
          <p:cNvSpPr txBox="1"/>
          <p:nvPr/>
        </p:nvSpPr>
        <p:spPr>
          <a:xfrm>
            <a:off x="1630710" y="1484784"/>
            <a:ext cx="8928992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2800" dirty="0">
                <a:latin typeface="+mn-lt"/>
              </a:rPr>
              <a:t>Main takeaways from this work:</a:t>
            </a:r>
          </a:p>
          <a:p>
            <a:pPr algn="l">
              <a:spcBef>
                <a:spcPts val="432"/>
              </a:spcBef>
            </a:pPr>
            <a:endParaRPr lang="en-GB" sz="2400" dirty="0">
              <a:latin typeface="+mn-lt"/>
            </a:endParaRP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Velocity-space tomography in the core of JET using experimental data</a:t>
            </a:r>
          </a:p>
          <a:p>
            <a:pPr algn="l">
              <a:spcBef>
                <a:spcPts val="432"/>
              </a:spcBef>
            </a:pPr>
            <a:endParaRPr lang="en-GB" sz="2000" dirty="0">
              <a:latin typeface="+mn-lt"/>
            </a:endParaRP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Prior information: Collision physics and ICRF physics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ICRF prior improves on previous reconstructions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6CD02-05E5-FCEA-C027-4CA6A351BB2D}"/>
              </a:ext>
            </a:extLst>
          </p:cNvPr>
          <p:cNvSpPr txBox="1"/>
          <p:nvPr/>
        </p:nvSpPr>
        <p:spPr>
          <a:xfrm>
            <a:off x="1126654" y="4608942"/>
            <a:ext cx="8928992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dirty="0">
                <a:latin typeface="+mn-lt"/>
              </a:rPr>
              <a:t>Based on: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Salewski et al, 2017 </a:t>
            </a:r>
            <a:r>
              <a:rPr lang="en-GB" dirty="0" err="1">
                <a:latin typeface="+mn-lt"/>
              </a:rPr>
              <a:t>Nucl</a:t>
            </a:r>
            <a:r>
              <a:rPr lang="en-GB" dirty="0">
                <a:latin typeface="+mn-lt"/>
              </a:rPr>
              <a:t>. Fusion</a:t>
            </a:r>
          </a:p>
          <a:p>
            <a:pPr marL="285750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 (Body)"/>
              </a:rPr>
              <a:t>Reman et al “</a:t>
            </a:r>
            <a:r>
              <a:rPr lang="en-US" b="0" i="0" u="none" strike="noStrike" baseline="0" dirty="0">
                <a:latin typeface="Arial (Body)"/>
              </a:rPr>
              <a:t>Velocity-space tomography of an MeV fast-ion tail generated by three-ion scheme ICRF heating at JET</a:t>
            </a:r>
            <a:r>
              <a:rPr lang="en-GB" dirty="0">
                <a:latin typeface="Arial (Body)"/>
              </a:rPr>
              <a:t>” submitted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latin typeface="Arial (Body)"/>
              </a:rPr>
              <a:t>Rud et al, “</a:t>
            </a:r>
            <a:r>
              <a:rPr lang="en-US" i="0" u="none" strike="noStrike" baseline="0" dirty="0">
                <a:latin typeface="Arial (Body)"/>
              </a:rPr>
              <a:t>Fast-ion phase-space tomography with wave-particle interactions in the ion cyclotron frequency range as prior</a:t>
            </a:r>
            <a:r>
              <a:rPr lang="en-GB" dirty="0">
                <a:latin typeface="Arial (Body)"/>
              </a:rPr>
              <a:t>”, revised manuscript submitted</a:t>
            </a:r>
          </a:p>
          <a:p>
            <a:pPr algn="l">
              <a:spcBef>
                <a:spcPts val="432"/>
              </a:spcBef>
            </a:pPr>
            <a:endParaRPr lang="en-GB" sz="20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AF31D1-EB13-DBAB-8565-FE315EBEE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7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4D4D8-253B-882B-BC58-A4DE060F1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FD9DD-9A3B-E2C9-CB65-363B3218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842" y="3018415"/>
            <a:ext cx="6552728" cy="410585"/>
          </a:xfrm>
        </p:spPr>
        <p:txBody>
          <a:bodyPr/>
          <a:lstStyle/>
          <a:p>
            <a:r>
              <a:rPr lang="en-GB" dirty="0"/>
              <a:t>Physics-informed prior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5720B-6ED5-315C-23AF-C2DF2F9ED3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4CD1D-69D9-FD34-5D6A-8302A424A9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5C3018B-60A5-272C-4365-7CBBBAA17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5033" y="3573016"/>
            <a:ext cx="3120345" cy="234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3FFB0-77DA-4075-0B9C-FB9AF9BF3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ABDBF-5F55-1506-DF92-B21FC240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Evolution of fast-ion distribution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AD28E5-1F8B-7B96-4691-005429947C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rgbClr val="990000"/>
                  </a:buClr>
                </a:pPr>
                <a:r>
                  <a:rPr lang="en-GB" sz="2000" dirty="0"/>
                  <a:t>Collisions and wave-particle interactions</a:t>
                </a:r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da-DK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a-DK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is the collision operator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is the wave-particle interaction operator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a-DK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</m:oMath>
                </a14:m>
                <a:r>
                  <a:rPr lang="en-GB" dirty="0"/>
                  <a:t> average over entire orbit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AD28E5-1F8B-7B96-4691-005429947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71" t="-1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39BB4-B584-28A8-50EA-A3D6645386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F007C-8A21-B308-DC14-081AB87C2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09367-2C7E-0EC5-589A-63D4125D8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61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1859C-1BE5-50CF-7CBD-7C2F76B97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318C-DBC8-483F-5235-ED79D013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Evolution of fast-ion distribution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F27C-0D92-5213-B4D1-655F9578C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3869E-D5F6-F595-6F89-7469867B7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D78CE-7EBE-1B7F-ACBE-366ABCCF5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DF543E-DE40-311F-5A7F-13808AA29074}"/>
              </a:ext>
            </a:extLst>
          </p:cNvPr>
          <p:cNvCxnSpPr/>
          <p:nvPr/>
        </p:nvCxnSpPr>
        <p:spPr bwMode="auto">
          <a:xfrm>
            <a:off x="5951190" y="980728"/>
            <a:ext cx="0" cy="55604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AD27ACD-F019-3575-E0F4-9166CAD6ACD5}"/>
              </a:ext>
            </a:extLst>
          </p:cNvPr>
          <p:cNvSpPr txBox="1">
            <a:spLocks/>
          </p:cNvSpPr>
          <p:nvPr/>
        </p:nvSpPr>
        <p:spPr bwMode="auto">
          <a:xfrm>
            <a:off x="1558703" y="1052736"/>
            <a:ext cx="1368152" cy="4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algn="ctr"/>
            <a:r>
              <a:rPr lang="en-GB" sz="2400" b="0" kern="0" dirty="0"/>
              <a:t>Collisions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3280C4-E567-2A2F-E687-341D2D9400DA}"/>
              </a:ext>
            </a:extLst>
          </p:cNvPr>
          <p:cNvSpPr txBox="1">
            <a:spLocks/>
          </p:cNvSpPr>
          <p:nvPr/>
        </p:nvSpPr>
        <p:spPr bwMode="auto">
          <a:xfrm>
            <a:off x="7103320" y="1052736"/>
            <a:ext cx="3528390" cy="4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algn="ctr"/>
            <a:r>
              <a:rPr lang="en-GB" sz="2400" b="0" kern="0" dirty="0"/>
              <a:t>Wave-particle interactions</a:t>
            </a:r>
          </a:p>
        </p:txBody>
      </p:sp>
    </p:spTree>
    <p:extLst>
      <p:ext uri="{BB962C8B-B14F-4D97-AF65-F5344CB8AC3E}">
        <p14:creationId xmlns:p14="http://schemas.microsoft.com/office/powerpoint/2010/main" val="907722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EEACD-CE5F-5064-CEFB-F273555FD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E4B6-E2EF-A135-65E8-BC54D357E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Evolution of fast-ion distribution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D6630-A316-F5B4-1D76-F14AF4E46F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F1905-79C5-26AC-2FC3-2FB66DDF9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3C778-5DC5-53F8-B020-BEE28D21B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7DD09D-9BEE-CF96-B8FE-378ACD6DDA30}"/>
              </a:ext>
            </a:extLst>
          </p:cNvPr>
          <p:cNvCxnSpPr/>
          <p:nvPr/>
        </p:nvCxnSpPr>
        <p:spPr bwMode="auto">
          <a:xfrm>
            <a:off x="5951190" y="980728"/>
            <a:ext cx="0" cy="55604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ADB8173-1A4A-18D3-5B62-066A1CEF623F}"/>
              </a:ext>
            </a:extLst>
          </p:cNvPr>
          <p:cNvSpPr txBox="1">
            <a:spLocks/>
          </p:cNvSpPr>
          <p:nvPr/>
        </p:nvSpPr>
        <p:spPr bwMode="auto">
          <a:xfrm>
            <a:off x="7103320" y="1052736"/>
            <a:ext cx="3528390" cy="4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algn="ctr"/>
            <a:r>
              <a:rPr lang="en-GB" sz="2400" b="0" kern="0" dirty="0"/>
              <a:t>Wave-particle interactions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538B0CE-D2B1-7E6E-0A62-ADE438D5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6855" y="1709051"/>
            <a:ext cx="2123289" cy="15924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4143ECE-4147-7E3B-F83E-A51747F88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7797" y="3026653"/>
            <a:ext cx="2123289" cy="15924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B6F76F1-2018-6779-0BFB-4E42CCA183B7}"/>
              </a:ext>
            </a:extLst>
          </p:cNvPr>
          <p:cNvSpPr txBox="1">
            <a:spLocks/>
          </p:cNvSpPr>
          <p:nvPr/>
        </p:nvSpPr>
        <p:spPr bwMode="auto">
          <a:xfrm>
            <a:off x="1558703" y="1052736"/>
            <a:ext cx="1368152" cy="4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algn="ctr"/>
            <a:r>
              <a:rPr lang="en-GB" sz="2400" b="0" kern="0" dirty="0"/>
              <a:t>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6CD12F6-F7B3-3261-9053-FA1A708CF3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8582" y="1895688"/>
                <a:ext cx="3672401" cy="3024336"/>
              </a:xfrm>
            </p:spPr>
            <p:txBody>
              <a:bodyPr/>
              <a:lstStyle/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𝑠𝑑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en-GB" sz="2000" dirty="0"/>
                  <a:t>Discrete case: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a-DK" sz="2000" b="0" i="0" smtClean="0">
                        <a:latin typeface="Cambria Math" panose="02040503050406030204" pitchFamily="18" charset="0"/>
                      </a:rPr>
                      <m:t>X</m:t>
                    </m:r>
                    <m:acc>
                      <m:accPr>
                        <m:chr m:val="̅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GB" sz="2000" dirty="0"/>
              </a:p>
              <a:p>
                <a:pPr>
                  <a:buClr>
                    <a:srgbClr val="990000"/>
                  </a:buClr>
                </a:pPr>
                <a:endParaRPr lang="en-GB" sz="2000" dirty="0"/>
              </a:p>
              <a:p>
                <a:pPr>
                  <a:buClr>
                    <a:srgbClr val="990000"/>
                  </a:buClr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en-GB" sz="2000" dirty="0"/>
                  <a:t>Reconstruction: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lim>
                            </m:limLow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6CD12F6-F7B3-3261-9053-FA1A708CF3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8582" y="1895688"/>
                <a:ext cx="3672401" cy="3024336"/>
              </a:xfrm>
              <a:blipFill>
                <a:blip r:embed="rId7"/>
                <a:stretch>
                  <a:fillRect l="-4319" t="-17742" r="-831" b="-12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036B965-796C-DFA5-4147-AABE3D696EFD}"/>
              </a:ext>
            </a:extLst>
          </p:cNvPr>
          <p:cNvSpPr txBox="1"/>
          <p:nvPr/>
        </p:nvSpPr>
        <p:spPr>
          <a:xfrm>
            <a:off x="478582" y="1556792"/>
            <a:ext cx="4658078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GB" sz="2000" dirty="0">
                <a:latin typeface="Arial (Body)"/>
              </a:rPr>
              <a:t>Slowing-down expansion functions:</a:t>
            </a:r>
          </a:p>
          <a:p>
            <a:pPr algn="l">
              <a:spcBef>
                <a:spcPts val="432"/>
              </a:spcBef>
            </a:pPr>
            <a:endParaRPr lang="en-GB" sz="20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F7CC12-7B74-82EF-C80B-6792BA45799D}"/>
              </a:ext>
            </a:extLst>
          </p:cNvPr>
          <p:cNvSpPr txBox="1"/>
          <p:nvPr/>
        </p:nvSpPr>
        <p:spPr>
          <a:xfrm>
            <a:off x="190550" y="5560784"/>
            <a:ext cx="4946109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Madsen et al, Plasma Phys. Control. Fusion, 2020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Schmidt et al,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2023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Järleblad et al,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2025,</a:t>
            </a:r>
          </a:p>
          <a:p>
            <a:pPr>
              <a:spcBef>
                <a:spcPts val="432"/>
              </a:spcBef>
            </a:pPr>
            <a:r>
              <a:rPr lang="en-GB" sz="1200" dirty="0">
                <a:latin typeface="Arial (Body)"/>
              </a:rPr>
              <a:t>Reman et al, submitted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FB3AC-5FD3-CED4-1BAA-3C5724F426B5}"/>
              </a:ext>
            </a:extLst>
          </p:cNvPr>
          <p:cNvSpPr txBox="1"/>
          <p:nvPr/>
        </p:nvSpPr>
        <p:spPr>
          <a:xfrm>
            <a:off x="190550" y="5096604"/>
            <a:ext cx="10801200" cy="4206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Gaffey, J. Plasma Phys., 1976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Core,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1993</a:t>
            </a:r>
          </a:p>
        </p:txBody>
      </p:sp>
    </p:spTree>
    <p:extLst>
      <p:ext uri="{BB962C8B-B14F-4D97-AF65-F5344CB8AC3E}">
        <p14:creationId xmlns:p14="http://schemas.microsoft.com/office/powerpoint/2010/main" val="98431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40441-7EA9-49F5-8300-E9EE9E89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64D3-8E30-9E66-4038-A3AB7FD7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410585"/>
          </a:xfrm>
        </p:spPr>
        <p:txBody>
          <a:bodyPr/>
          <a:lstStyle/>
          <a:p>
            <a:r>
              <a:rPr lang="en-GB" dirty="0"/>
              <a:t>Evolution of fast-ion distribution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61F5A-A818-8B51-33E9-6CA80CF6DE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Hej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6BEBB-2C66-6880-B188-7C95947C0A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8180A-E31D-7C16-9EBC-E1A645988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6151240"/>
            <a:ext cx="2448272" cy="2180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559B2-3EFB-71A8-DF05-C576E2BD4E11}"/>
              </a:ext>
            </a:extLst>
          </p:cNvPr>
          <p:cNvCxnSpPr/>
          <p:nvPr/>
        </p:nvCxnSpPr>
        <p:spPr bwMode="auto">
          <a:xfrm>
            <a:off x="5951190" y="980728"/>
            <a:ext cx="0" cy="55604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84A3B8A9-C56F-AECA-C73A-0EE85E0757C1}"/>
              </a:ext>
            </a:extLst>
          </p:cNvPr>
          <p:cNvSpPr txBox="1">
            <a:spLocks/>
          </p:cNvSpPr>
          <p:nvPr/>
        </p:nvSpPr>
        <p:spPr bwMode="auto">
          <a:xfrm>
            <a:off x="7103320" y="1052736"/>
            <a:ext cx="3528390" cy="4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algn="ctr"/>
            <a:r>
              <a:rPr lang="en-GB" sz="2400" b="0" kern="0" dirty="0"/>
              <a:t>Wave-particle interactions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6F9CD1-366C-78DA-DD2B-7A877CF75474}"/>
              </a:ext>
            </a:extLst>
          </p:cNvPr>
          <p:cNvSpPr txBox="1"/>
          <p:nvPr/>
        </p:nvSpPr>
        <p:spPr>
          <a:xfrm>
            <a:off x="5998705" y="153091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990000"/>
              </a:buClr>
              <a:buFont typeface="Arial" panose="020B0604020202020204" pitchFamily="34" charset="0"/>
              <a:buChar char="•"/>
            </a:pPr>
            <a:r>
              <a:rPr lang="da-DK" sz="2000" dirty="0">
                <a:latin typeface="Arial (Body)"/>
              </a:rPr>
              <a:t>ICRF heating</a:t>
            </a:r>
          </a:p>
          <a:p>
            <a:pPr marL="342900" indent="-342900">
              <a:buClr>
                <a:srgbClr val="990000"/>
              </a:buClr>
              <a:buFont typeface="Arial" panose="020B0604020202020204" pitchFamily="34" charset="0"/>
              <a:buChar char="•"/>
            </a:pPr>
            <a:r>
              <a:rPr lang="da-DK" sz="2000" dirty="0">
                <a:latin typeface="Arial (Body)"/>
              </a:rPr>
              <a:t>Fast-ion </a:t>
            </a:r>
            <a:r>
              <a:rPr lang="da-DK" sz="2000" dirty="0" err="1">
                <a:latin typeface="Arial (Body)"/>
              </a:rPr>
              <a:t>interactions</a:t>
            </a:r>
            <a:r>
              <a:rPr lang="da-DK" sz="2000" dirty="0">
                <a:latin typeface="Arial (Body)"/>
              </a:rPr>
              <a:t> with </a:t>
            </a:r>
            <a:r>
              <a:rPr lang="da-DK" sz="2000" dirty="0" err="1">
                <a:latin typeface="Arial (Body)"/>
              </a:rPr>
              <a:t>Alfvén</a:t>
            </a:r>
            <a:r>
              <a:rPr lang="da-DK" sz="2000" dirty="0">
                <a:latin typeface="Arial (Body)"/>
              </a:rPr>
              <a:t> </a:t>
            </a:r>
            <a:r>
              <a:rPr lang="da-DK" sz="2000" dirty="0" err="1">
                <a:latin typeface="Arial (Body)"/>
              </a:rPr>
              <a:t>eigenmodes</a:t>
            </a:r>
            <a:r>
              <a:rPr lang="da-DK" sz="2000" dirty="0">
                <a:latin typeface="Arial (Body)"/>
              </a:rPr>
              <a:t>, </a:t>
            </a:r>
            <a:r>
              <a:rPr lang="da-DK" sz="2000" dirty="0" err="1">
                <a:latin typeface="Arial (Body)"/>
              </a:rPr>
              <a:t>NTMs</a:t>
            </a:r>
            <a:r>
              <a:rPr lang="da-DK" sz="2000" dirty="0">
                <a:latin typeface="Arial (Body)"/>
              </a:rPr>
              <a:t> etc.</a:t>
            </a:r>
            <a:endParaRPr lang="en-GB" sz="2000" dirty="0">
              <a:latin typeface="Arial (Body)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761AC2A-7F7D-361C-1677-33E3E23E4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6855" y="1709051"/>
            <a:ext cx="2123289" cy="159246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13E838F-4A03-64C0-F567-FDB371B47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7797" y="3026653"/>
            <a:ext cx="2123289" cy="159246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9F726FE-71C6-AA1C-976B-A1FA6BCC0402}"/>
              </a:ext>
            </a:extLst>
          </p:cNvPr>
          <p:cNvSpPr txBox="1">
            <a:spLocks/>
          </p:cNvSpPr>
          <p:nvPr/>
        </p:nvSpPr>
        <p:spPr bwMode="auto">
          <a:xfrm>
            <a:off x="1558703" y="1052736"/>
            <a:ext cx="1368152" cy="4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algn="ctr"/>
            <a:r>
              <a:rPr lang="en-GB" sz="2400" b="0" kern="0" dirty="0"/>
              <a:t>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C681CDC4-B4A4-348B-9BE3-E458497EF3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8582" y="1895688"/>
                <a:ext cx="3672401" cy="3024336"/>
              </a:xfrm>
            </p:spPr>
            <p:txBody>
              <a:bodyPr/>
              <a:lstStyle/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𝑠𝑑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en-GB" sz="2000" dirty="0"/>
                  <a:t>Discrete case: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a-DK" sz="2000" b="0" i="0" smtClean="0">
                        <a:latin typeface="Cambria Math" panose="02040503050406030204" pitchFamily="18" charset="0"/>
                      </a:rPr>
                      <m:t>X</m:t>
                    </m:r>
                    <m:acc>
                      <m:accPr>
                        <m:chr m:val="̅"/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GB" sz="2000" dirty="0"/>
              </a:p>
              <a:p>
                <a:pPr>
                  <a:buClr>
                    <a:srgbClr val="990000"/>
                  </a:buClr>
                </a:pPr>
                <a:endParaRPr lang="en-GB" sz="2000" dirty="0"/>
              </a:p>
              <a:p>
                <a:pPr>
                  <a:buClr>
                    <a:srgbClr val="990000"/>
                  </a:buClr>
                </a:pPr>
                <a:endParaRPr lang="en-GB" sz="2000" dirty="0"/>
              </a:p>
              <a:p>
                <a:pPr marL="0" indent="0">
                  <a:buClr>
                    <a:srgbClr val="990000"/>
                  </a:buClr>
                  <a:buNone/>
                </a:pPr>
                <a:r>
                  <a:rPr lang="en-GB" sz="2000" dirty="0"/>
                  <a:t>Reconstruction:</a:t>
                </a:r>
              </a:p>
              <a:p>
                <a:pPr>
                  <a:buClr>
                    <a:srgbClr val="990000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lim>
                            </m:limLow>
                          </m:fName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m:rPr>
                                    <m:sty m:val="p"/>
                                  </m:rPr>
                                  <a:rPr lang="da-DK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a-DK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a-DK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da-DK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da-DK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a-DK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a-DK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C681CDC4-B4A4-348B-9BE3-E458497EF3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8582" y="1895688"/>
                <a:ext cx="3672401" cy="3024336"/>
              </a:xfrm>
              <a:blipFill>
                <a:blip r:embed="rId7"/>
                <a:stretch>
                  <a:fillRect l="-4319" t="-17742" r="-831" b="-12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EE63430-4A65-F8D6-B77F-407409374F49}"/>
              </a:ext>
            </a:extLst>
          </p:cNvPr>
          <p:cNvSpPr txBox="1"/>
          <p:nvPr/>
        </p:nvSpPr>
        <p:spPr>
          <a:xfrm>
            <a:off x="478582" y="1556792"/>
            <a:ext cx="4658078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GB" sz="2000" dirty="0">
                <a:latin typeface="Arial (Body)"/>
              </a:rPr>
              <a:t>Slowing-down expansion functions:</a:t>
            </a:r>
          </a:p>
          <a:p>
            <a:pPr algn="l">
              <a:spcBef>
                <a:spcPts val="432"/>
              </a:spcBef>
            </a:pPr>
            <a:endParaRPr lang="en-GB" sz="20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71A9B7-D5A8-5AAB-B557-33EAA3702A1E}"/>
              </a:ext>
            </a:extLst>
          </p:cNvPr>
          <p:cNvSpPr txBox="1"/>
          <p:nvPr/>
        </p:nvSpPr>
        <p:spPr>
          <a:xfrm>
            <a:off x="190550" y="5560784"/>
            <a:ext cx="4946109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Madsen et al, Plasma Phys. Control. Fusion, 2020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Schmidt et al,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2023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Järleblad et al,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2025,</a:t>
            </a:r>
          </a:p>
          <a:p>
            <a:pPr>
              <a:spcBef>
                <a:spcPts val="432"/>
              </a:spcBef>
            </a:pPr>
            <a:r>
              <a:rPr lang="en-GB" sz="1200" dirty="0">
                <a:latin typeface="Arial (Body)"/>
              </a:rPr>
              <a:t>Reman et al, submitted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83C892-2A95-DD10-3FB0-26E455649294}"/>
              </a:ext>
            </a:extLst>
          </p:cNvPr>
          <p:cNvSpPr txBox="1"/>
          <p:nvPr/>
        </p:nvSpPr>
        <p:spPr>
          <a:xfrm>
            <a:off x="190550" y="5096604"/>
            <a:ext cx="10801200" cy="4206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Gaffey, J. Plasma Phys., 1976</a:t>
            </a:r>
          </a:p>
          <a:p>
            <a:pPr algn="l">
              <a:spcBef>
                <a:spcPts val="432"/>
              </a:spcBef>
            </a:pPr>
            <a:r>
              <a:rPr lang="en-GB" sz="1200" dirty="0">
                <a:latin typeface="+mn-lt"/>
              </a:rPr>
              <a:t>Core, </a:t>
            </a:r>
            <a:r>
              <a:rPr lang="en-GB" sz="1200" dirty="0" err="1">
                <a:latin typeface="+mn-lt"/>
              </a:rPr>
              <a:t>Nucl</a:t>
            </a:r>
            <a:r>
              <a:rPr lang="en-GB" sz="1200" dirty="0">
                <a:latin typeface="+mn-lt"/>
              </a:rPr>
              <a:t>. Fusion, 1993</a:t>
            </a:r>
          </a:p>
        </p:txBody>
      </p:sp>
    </p:spTree>
    <p:extLst>
      <p:ext uri="{BB962C8B-B14F-4D97-AF65-F5344CB8AC3E}">
        <p14:creationId xmlns:p14="http://schemas.microsoft.com/office/powerpoint/2010/main" val="637889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3B38FA3B-2246-40E5-A61A-EA1559A3CD76}" vid="{D5F764FD-A73C-4B6C-BF48-3536DEB79AD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1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1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14.xml><?xml version="1.0" encoding="utf-8"?>
<TemplafyFormConfiguration><![CDATA[{"formFields":[{"required":false,"type":"datePicker","name":"Date","label":"Date","helpTexts":{"prefix":"","postfix":""},"spacing":{},"fullyQualifiedName":"Date"},{"required":false,"placeholder":"","lines":0,"type":"textBox","name":"PresentationTitle","label":"Presentation title","helpTexts":{"prefix":"","postfix":""},"spacing":{},"fullyQualifiedName":"PresentationTitle"}],"formDataEntries":[{"name":"Date","value":"4Xm7d242HGo446IH5nRjQA=="},{"name":"PresentationTitle","value":"ZR/I84ubq+6CkRKNk7nn9w=="}]}]]></Templafy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FormConfiguration><![CDATA[{"formFields":[],"formDataEntries":[]}]]></TemplafySlideFormConfiguration>
</file>

<file path=customXml/item17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1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2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2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2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24.xml><?xml version="1.0" encoding="utf-8"?>
<TemplafyTemplateConfiguration><![CDATA[{"elementsMetadata":[{"type":"shape","id":"2fce62a0-f28a-44e1-a519-0cbe37b25f7a","elementConfiguration":{"binding":"UserProfile.Offices.Workarea_{{DocumentLanguage}}","disableUpdates":false,"type":"text"}},{"type":"shape","id":"58465eeb-cfe0-4970-97ec-88179dc0a9c2","elementConfiguration":{"binding":"Form.Date","format":"{{DateFormats.GeneralDate}}","disableUpdates":false,"type":"date"}},{"type":"shape","id":"5020bdfb-1912-4d6d-a5c3-71b7da283692","elementConfiguration":{"binding":"Form.PresentationTitle","disableUpdates":false,"type":"text"}},{"type":"shape","id":"8d5b95d1-8a23-4044-9620-bf5e7305a170","elementConfiguration":{"binding":"UserProfile.Offices.Workarea_{{DocumentLanguage}}","disableUpdates":false,"type":"text"}},{"type":"shape","id":"79fbb3c3-dd89-47ef-91e9-e0bd2bb0942f","elementConfiguration":{"binding":"Form.Date","format":"{{DateFormats.GeneralDate}}","disableUpdates":false,"type":"date"}},{"type":"shape","id":"5e9447ba-0dff-46ec-ac33-540c046ca40a","elementConfiguration":{"binding":"Form.PresentationTitle","disableUpdates":false,"type":"text"}}],"transformationConfigurations":[{"language":"{{DocumentLanguage}}","disableUpdates":false,"type":"proofingLanguage"}],"enableDocumentContentUpdater":true,"templateName":"DTU Template 16_9 - Corporate red","templateDescription":"","version":"1.2"}]]></TemplafyTemplateConfiguration>
</file>

<file path=customXml/item25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FormConfiguration><![CDATA[{"formFields":[],"formDataEntries":[]}]]></TemplafySlideForm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30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31.xml><?xml version="1.0" encoding="utf-8"?>
<TemplafySlideFormConfiguration><![CDATA[{"formFields":[],"formDataEntries":[]}]]></TemplafySlideFormConfiguration>
</file>

<file path=customXml/item32.xml><?xml version="1.0" encoding="utf-8"?>
<TemplafySlideFormConfiguration><![CDATA[{"formFields":[],"formDataEntries":[]}]]></TemplafySlideFormConfiguration>
</file>

<file path=customXml/item33.xml><?xml version="1.0" encoding="utf-8"?>
<TemplafySlideFormConfiguration><![CDATA[{"formFields":[],"formDataEntries":[]}]]></TemplafySlideFormConfiguration>
</file>

<file path=customXml/item34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35.xml><?xml version="1.0" encoding="utf-8"?>
<TemplafySlideFormConfiguration><![CDATA[{"formFields":[],"formDataEntries":[]}]]></TemplafySlideFormConfiguration>
</file>

<file path=customXml/item36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37.xml><?xml version="1.0" encoding="utf-8"?>
<TemplafySlideFormConfiguration><![CDATA[{"formFields":[],"formDataEntries":[]}]]></TemplafySlideFormConfiguration>
</file>

<file path=customXml/item3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39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40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4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42.xml><?xml version="1.0" encoding="utf-8"?>
<TemplafySlideFormConfiguration><![CDATA[{"formFields":[],"formDataEntries":[]}]]></TemplafySlideFormConfiguration>
</file>

<file path=customXml/item43.xml><?xml version="1.0" encoding="utf-8"?>
<TemplafySlideFormConfiguration><![CDATA[{"formFields":[],"formDataEntries":[]}]]></TemplafySlideFormConfiguration>
</file>

<file path=customXml/item44.xml><?xml version="1.0" encoding="utf-8"?>
<TemplafySlideFormConfiguration><![CDATA[{"formFields":[],"formDataEntries":[]}]]></TemplafySlideFormConfiguration>
</file>

<file path=customXml/item45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46.xml><?xml version="1.0" encoding="utf-8"?>
<TemplafySlideFormConfiguration><![CDATA[{"formFields":[],"formDataEntries":[]}]]></TemplafySlideFormConfiguration>
</file>

<file path=customXml/item47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4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6003040","version":"1.2"}]]></TemplafySlideTemplateConfiguration>
</file>

<file path=customXml/item49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5.xml><?xml version="1.0" encoding="utf-8"?>
<TemplafySlideFormConfiguration><![CDATA[{"formFields":[],"formDataEntries":[]}]]></TemplafySlideFormConfiguration>
</file>

<file path=customXml/item50.xml><?xml version="1.0" encoding="utf-8"?>
<TemplafySlideFormConfiguration><![CDATA[{"formFields":[],"formDataEntries":[]}]]></TemplafySlideFormConfiguration>
</file>

<file path=customXml/item5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52.xml><?xml version="1.0" encoding="utf-8"?>
<TemplafySlideFormConfiguration><![CDATA[{"formFields":[],"formDataEntries":[]}]]></TemplafySlideFormConfiguration>
</file>

<file path=customXml/item53.xml><?xml version="1.0" encoding="utf-8"?>
<TemplafySlideFormConfiguration><![CDATA[{"formFields":[],"formDataEntries":[]}]]></TemplafySlideFormConfiguration>
</file>

<file path=customXml/item54.xml><?xml version="1.0" encoding="utf-8"?>
<TemplafySlideFormConfiguration><![CDATA[{"formFields":[],"formDataEntries":[]}]]></TemplafySlideFormConfiguration>
</file>

<file path=customXml/item55.xml><?xml version="1.0" encoding="utf-8"?>
<TemplafySlideFormConfiguration><![CDATA[{"formFields":[],"formDataEntries":[]}]]></TemplafySlideFormConfiguration>
</file>

<file path=customXml/item56.xml><?xml version="1.0" encoding="utf-8"?>
<TemplafySlideFormConfiguration><![CDATA[{"formFields":[],"formDataEntries":[]}]]></TemplafySlideFormConfiguration>
</file>

<file path=customXml/item57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5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59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6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60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6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6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6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64.xml><?xml version="1.0" encoding="utf-8"?>
<TemplafySlideFormConfiguration><![CDATA[{"formFields":[],"formDataEntries":[]}]]></TemplafySlideFormConfiguration>
</file>

<file path=customXml/item65.xml><?xml version="1.0" encoding="utf-8"?>
<TemplafySlideFormConfiguration><![CDATA[{"formFields":[],"formDataEntries":[]}]]></TemplafySlideFormConfiguration>
</file>

<file path=customXml/item66.xml><?xml version="1.0" encoding="utf-8"?>
<TemplafySlideFormConfiguration><![CDATA[{"formFields":[],"formDataEntries":[]}]]></TemplafySlideFormConfiguration>
</file>

<file path=customXml/item67.xml><?xml version="1.0" encoding="utf-8"?>
<TemplafySlideFormConfiguration><![CDATA[{"formFields":[],"formDataEntries":[]}]]></TemplafySlideFormConfiguration>
</file>

<file path=customXml/item68.xml><?xml version="1.0" encoding="utf-8"?>
<TemplafySlideFormConfiguration><![CDATA[{"formFields":[],"formDataEntries":[]}]]></TemplafySlideFormConfiguration>
</file>

<file path=customXml/item69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7.xml><?xml version="1.0" encoding="utf-8"?>
<TemplafySlideFormConfiguration><![CDATA[{"formFields":[],"formDataEntries":[]}]]></TemplafySlideFormConfiguration>
</file>

<file path=customXml/item70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96315063-6DE0-4D90-946E-6A887B93563D}">
  <ds:schemaRefs/>
</ds:datastoreItem>
</file>

<file path=customXml/itemProps10.xml><?xml version="1.0" encoding="utf-8"?>
<ds:datastoreItem xmlns:ds="http://schemas.openxmlformats.org/officeDocument/2006/customXml" ds:itemID="{03A51081-A64F-4F1D-8F3C-D54C41A1EA61}">
  <ds:schemaRefs/>
</ds:datastoreItem>
</file>

<file path=customXml/itemProps11.xml><?xml version="1.0" encoding="utf-8"?>
<ds:datastoreItem xmlns:ds="http://schemas.openxmlformats.org/officeDocument/2006/customXml" ds:itemID="{02E7CCCE-613B-4CED-B813-E473EA1E01B2}">
  <ds:schemaRefs/>
</ds:datastoreItem>
</file>

<file path=customXml/itemProps12.xml><?xml version="1.0" encoding="utf-8"?>
<ds:datastoreItem xmlns:ds="http://schemas.openxmlformats.org/officeDocument/2006/customXml" ds:itemID="{E5C924C6-2108-4B51-AB46-B57C8C76820F}">
  <ds:schemaRefs/>
</ds:datastoreItem>
</file>

<file path=customXml/itemProps13.xml><?xml version="1.0" encoding="utf-8"?>
<ds:datastoreItem xmlns:ds="http://schemas.openxmlformats.org/officeDocument/2006/customXml" ds:itemID="{CCA44698-560B-4BFA-918F-28B022F0E70B}">
  <ds:schemaRefs/>
</ds:datastoreItem>
</file>

<file path=customXml/itemProps14.xml><?xml version="1.0" encoding="utf-8"?>
<ds:datastoreItem xmlns:ds="http://schemas.openxmlformats.org/officeDocument/2006/customXml" ds:itemID="{05DC2B94-7C1B-4C14-83B0-9CD2A82C27E0}">
  <ds:schemaRefs/>
</ds:datastoreItem>
</file>

<file path=customXml/itemProps15.xml><?xml version="1.0" encoding="utf-8"?>
<ds:datastoreItem xmlns:ds="http://schemas.openxmlformats.org/officeDocument/2006/customXml" ds:itemID="{B86D4F7C-6FE4-41DA-9F36-1B3A1111FFB4}">
  <ds:schemaRefs/>
</ds:datastoreItem>
</file>

<file path=customXml/itemProps16.xml><?xml version="1.0" encoding="utf-8"?>
<ds:datastoreItem xmlns:ds="http://schemas.openxmlformats.org/officeDocument/2006/customXml" ds:itemID="{8660AB89-308F-4A34-B01B-CC1A9333F1B1}">
  <ds:schemaRefs/>
</ds:datastoreItem>
</file>

<file path=customXml/itemProps17.xml><?xml version="1.0" encoding="utf-8"?>
<ds:datastoreItem xmlns:ds="http://schemas.openxmlformats.org/officeDocument/2006/customXml" ds:itemID="{F4355466-40F4-4163-B16F-DF4495E55097}">
  <ds:schemaRefs/>
</ds:datastoreItem>
</file>

<file path=customXml/itemProps18.xml><?xml version="1.0" encoding="utf-8"?>
<ds:datastoreItem xmlns:ds="http://schemas.openxmlformats.org/officeDocument/2006/customXml" ds:itemID="{5E73D792-288D-4DC8-A62F-DD1D7CBB8F95}">
  <ds:schemaRefs/>
</ds:datastoreItem>
</file>

<file path=customXml/itemProps19.xml><?xml version="1.0" encoding="utf-8"?>
<ds:datastoreItem xmlns:ds="http://schemas.openxmlformats.org/officeDocument/2006/customXml" ds:itemID="{6B6C9B1C-B313-45DE-A6DA-C2E4D6203D27}">
  <ds:schemaRefs/>
</ds:datastoreItem>
</file>

<file path=customXml/itemProps2.xml><?xml version="1.0" encoding="utf-8"?>
<ds:datastoreItem xmlns:ds="http://schemas.openxmlformats.org/officeDocument/2006/customXml" ds:itemID="{FF0F98BE-FAE2-4931-B3FB-1D3490B63F0A}">
  <ds:schemaRefs/>
</ds:datastoreItem>
</file>

<file path=customXml/itemProps20.xml><?xml version="1.0" encoding="utf-8"?>
<ds:datastoreItem xmlns:ds="http://schemas.openxmlformats.org/officeDocument/2006/customXml" ds:itemID="{DF6FBAF2-C031-4C58-8431-A42993E4AD3D}">
  <ds:schemaRefs/>
</ds:datastoreItem>
</file>

<file path=customXml/itemProps21.xml><?xml version="1.0" encoding="utf-8"?>
<ds:datastoreItem xmlns:ds="http://schemas.openxmlformats.org/officeDocument/2006/customXml" ds:itemID="{23A7CAE8-2F4C-4F6A-8C8B-8E9D3DD43A9D}">
  <ds:schemaRefs/>
</ds:datastoreItem>
</file>

<file path=customXml/itemProps22.xml><?xml version="1.0" encoding="utf-8"?>
<ds:datastoreItem xmlns:ds="http://schemas.openxmlformats.org/officeDocument/2006/customXml" ds:itemID="{70369B34-4855-45DB-B55D-05447DDA19D3}">
  <ds:schemaRefs/>
</ds:datastoreItem>
</file>

<file path=customXml/itemProps23.xml><?xml version="1.0" encoding="utf-8"?>
<ds:datastoreItem xmlns:ds="http://schemas.openxmlformats.org/officeDocument/2006/customXml" ds:itemID="{CB7B8061-2F17-4BB6-885A-3551BD639324}">
  <ds:schemaRefs/>
</ds:datastoreItem>
</file>

<file path=customXml/itemProps24.xml><?xml version="1.0" encoding="utf-8"?>
<ds:datastoreItem xmlns:ds="http://schemas.openxmlformats.org/officeDocument/2006/customXml" ds:itemID="{1334258C-C3E7-4029-A615-C886A240FB15}">
  <ds:schemaRefs/>
</ds:datastoreItem>
</file>

<file path=customXml/itemProps25.xml><?xml version="1.0" encoding="utf-8"?>
<ds:datastoreItem xmlns:ds="http://schemas.openxmlformats.org/officeDocument/2006/customXml" ds:itemID="{6A033C41-055A-4C73-AA22-9B6C61BD5D0A}">
  <ds:schemaRefs/>
</ds:datastoreItem>
</file>

<file path=customXml/itemProps26.xml><?xml version="1.0" encoding="utf-8"?>
<ds:datastoreItem xmlns:ds="http://schemas.openxmlformats.org/officeDocument/2006/customXml" ds:itemID="{C306F672-E677-4209-A406-87EED19D9818}">
  <ds:schemaRefs/>
</ds:datastoreItem>
</file>

<file path=customXml/itemProps27.xml><?xml version="1.0" encoding="utf-8"?>
<ds:datastoreItem xmlns:ds="http://schemas.openxmlformats.org/officeDocument/2006/customXml" ds:itemID="{300CAF19-69D6-497B-B4BB-15E84606C05F}">
  <ds:schemaRefs/>
</ds:datastoreItem>
</file>

<file path=customXml/itemProps28.xml><?xml version="1.0" encoding="utf-8"?>
<ds:datastoreItem xmlns:ds="http://schemas.openxmlformats.org/officeDocument/2006/customXml" ds:itemID="{816DB7CE-EBB0-46D9-9F5B-A06224E200AE}">
  <ds:schemaRefs/>
</ds:datastoreItem>
</file>

<file path=customXml/itemProps29.xml><?xml version="1.0" encoding="utf-8"?>
<ds:datastoreItem xmlns:ds="http://schemas.openxmlformats.org/officeDocument/2006/customXml" ds:itemID="{78BA040E-5325-4093-9586-1619359760BB}">
  <ds:schemaRefs/>
</ds:datastoreItem>
</file>

<file path=customXml/itemProps3.xml><?xml version="1.0" encoding="utf-8"?>
<ds:datastoreItem xmlns:ds="http://schemas.openxmlformats.org/officeDocument/2006/customXml" ds:itemID="{485F687F-7815-4529-A666-12D49D260C93}">
  <ds:schemaRefs/>
</ds:datastoreItem>
</file>

<file path=customXml/itemProps30.xml><?xml version="1.0" encoding="utf-8"?>
<ds:datastoreItem xmlns:ds="http://schemas.openxmlformats.org/officeDocument/2006/customXml" ds:itemID="{52946C4F-C740-4C36-AB5C-95B4D616D398}">
  <ds:schemaRefs/>
</ds:datastoreItem>
</file>

<file path=customXml/itemProps31.xml><?xml version="1.0" encoding="utf-8"?>
<ds:datastoreItem xmlns:ds="http://schemas.openxmlformats.org/officeDocument/2006/customXml" ds:itemID="{1757103D-B133-4F3D-9BAF-1B5D74746BB0}">
  <ds:schemaRefs/>
</ds:datastoreItem>
</file>

<file path=customXml/itemProps32.xml><?xml version="1.0" encoding="utf-8"?>
<ds:datastoreItem xmlns:ds="http://schemas.openxmlformats.org/officeDocument/2006/customXml" ds:itemID="{56C8BFB2-A911-4310-9D4A-421D773FAFA6}">
  <ds:schemaRefs/>
</ds:datastoreItem>
</file>

<file path=customXml/itemProps33.xml><?xml version="1.0" encoding="utf-8"?>
<ds:datastoreItem xmlns:ds="http://schemas.openxmlformats.org/officeDocument/2006/customXml" ds:itemID="{53B6C7C0-CA8F-463F-A936-9CC805DCDFF9}">
  <ds:schemaRefs/>
</ds:datastoreItem>
</file>

<file path=customXml/itemProps34.xml><?xml version="1.0" encoding="utf-8"?>
<ds:datastoreItem xmlns:ds="http://schemas.openxmlformats.org/officeDocument/2006/customXml" ds:itemID="{6528FAEE-DEF5-4BFC-AA91-970AADF12FCD}">
  <ds:schemaRefs/>
</ds:datastoreItem>
</file>

<file path=customXml/itemProps35.xml><?xml version="1.0" encoding="utf-8"?>
<ds:datastoreItem xmlns:ds="http://schemas.openxmlformats.org/officeDocument/2006/customXml" ds:itemID="{497C479F-8803-47D4-B275-5FC980FABC88}">
  <ds:schemaRefs/>
</ds:datastoreItem>
</file>

<file path=customXml/itemProps36.xml><?xml version="1.0" encoding="utf-8"?>
<ds:datastoreItem xmlns:ds="http://schemas.openxmlformats.org/officeDocument/2006/customXml" ds:itemID="{B750E73C-482F-4B80-BC68-BA74D6640F5E}">
  <ds:schemaRefs/>
</ds:datastoreItem>
</file>

<file path=customXml/itemProps37.xml><?xml version="1.0" encoding="utf-8"?>
<ds:datastoreItem xmlns:ds="http://schemas.openxmlformats.org/officeDocument/2006/customXml" ds:itemID="{BDDBF88E-342A-407F-9FF6-90657EB25A28}">
  <ds:schemaRefs/>
</ds:datastoreItem>
</file>

<file path=customXml/itemProps38.xml><?xml version="1.0" encoding="utf-8"?>
<ds:datastoreItem xmlns:ds="http://schemas.openxmlformats.org/officeDocument/2006/customXml" ds:itemID="{7E199AA9-8DCF-436C-A22F-96C9B4110CD4}">
  <ds:schemaRefs/>
</ds:datastoreItem>
</file>

<file path=customXml/itemProps39.xml><?xml version="1.0" encoding="utf-8"?>
<ds:datastoreItem xmlns:ds="http://schemas.openxmlformats.org/officeDocument/2006/customXml" ds:itemID="{A846F6A5-E1D1-4BF3-AF74-73CDE8B4652A}">
  <ds:schemaRefs/>
</ds:datastoreItem>
</file>

<file path=customXml/itemProps4.xml><?xml version="1.0" encoding="utf-8"?>
<ds:datastoreItem xmlns:ds="http://schemas.openxmlformats.org/officeDocument/2006/customXml" ds:itemID="{D46746AF-F5D0-48B8-9E1D-68F13B235E83}">
  <ds:schemaRefs/>
</ds:datastoreItem>
</file>

<file path=customXml/itemProps40.xml><?xml version="1.0" encoding="utf-8"?>
<ds:datastoreItem xmlns:ds="http://schemas.openxmlformats.org/officeDocument/2006/customXml" ds:itemID="{1DD88BBE-288B-426B-A83B-05DB12ADD78B}">
  <ds:schemaRefs/>
</ds:datastoreItem>
</file>

<file path=customXml/itemProps41.xml><?xml version="1.0" encoding="utf-8"?>
<ds:datastoreItem xmlns:ds="http://schemas.openxmlformats.org/officeDocument/2006/customXml" ds:itemID="{DDF19749-9E95-4ACE-B9FB-E435A1213318}">
  <ds:schemaRefs/>
</ds:datastoreItem>
</file>

<file path=customXml/itemProps42.xml><?xml version="1.0" encoding="utf-8"?>
<ds:datastoreItem xmlns:ds="http://schemas.openxmlformats.org/officeDocument/2006/customXml" ds:itemID="{35F7E7DE-844C-4EBD-ABFD-4CEE8846FE99}">
  <ds:schemaRefs/>
</ds:datastoreItem>
</file>

<file path=customXml/itemProps43.xml><?xml version="1.0" encoding="utf-8"?>
<ds:datastoreItem xmlns:ds="http://schemas.openxmlformats.org/officeDocument/2006/customXml" ds:itemID="{5A569E76-BB2E-4C47-8371-8C0B24401F1A}">
  <ds:schemaRefs/>
</ds:datastoreItem>
</file>

<file path=customXml/itemProps44.xml><?xml version="1.0" encoding="utf-8"?>
<ds:datastoreItem xmlns:ds="http://schemas.openxmlformats.org/officeDocument/2006/customXml" ds:itemID="{F4C08C7F-F953-44DE-ACDE-930692BDDB0F}">
  <ds:schemaRefs/>
</ds:datastoreItem>
</file>

<file path=customXml/itemProps45.xml><?xml version="1.0" encoding="utf-8"?>
<ds:datastoreItem xmlns:ds="http://schemas.openxmlformats.org/officeDocument/2006/customXml" ds:itemID="{41FFCAA4-8C24-489B-B172-FFF9FB5E6ABF}">
  <ds:schemaRefs/>
</ds:datastoreItem>
</file>

<file path=customXml/itemProps46.xml><?xml version="1.0" encoding="utf-8"?>
<ds:datastoreItem xmlns:ds="http://schemas.openxmlformats.org/officeDocument/2006/customXml" ds:itemID="{D2345CDC-98A1-4D96-AA0F-600BFA0DBF96}">
  <ds:schemaRefs/>
</ds:datastoreItem>
</file>

<file path=customXml/itemProps47.xml><?xml version="1.0" encoding="utf-8"?>
<ds:datastoreItem xmlns:ds="http://schemas.openxmlformats.org/officeDocument/2006/customXml" ds:itemID="{90C99179-9294-4627-B25C-14D8BACC4083}">
  <ds:schemaRefs/>
</ds:datastoreItem>
</file>

<file path=customXml/itemProps48.xml><?xml version="1.0" encoding="utf-8"?>
<ds:datastoreItem xmlns:ds="http://schemas.openxmlformats.org/officeDocument/2006/customXml" ds:itemID="{E5957E33-0059-46CE-AE7B-582F67E40B53}">
  <ds:schemaRefs/>
</ds:datastoreItem>
</file>

<file path=customXml/itemProps49.xml><?xml version="1.0" encoding="utf-8"?>
<ds:datastoreItem xmlns:ds="http://schemas.openxmlformats.org/officeDocument/2006/customXml" ds:itemID="{48F6B10A-173B-4901-8F0C-49909AE23C67}">
  <ds:schemaRefs/>
</ds:datastoreItem>
</file>

<file path=customXml/itemProps5.xml><?xml version="1.0" encoding="utf-8"?>
<ds:datastoreItem xmlns:ds="http://schemas.openxmlformats.org/officeDocument/2006/customXml" ds:itemID="{57665ACC-B924-4CBD-A728-FD12853C3072}">
  <ds:schemaRefs/>
</ds:datastoreItem>
</file>

<file path=customXml/itemProps50.xml><?xml version="1.0" encoding="utf-8"?>
<ds:datastoreItem xmlns:ds="http://schemas.openxmlformats.org/officeDocument/2006/customXml" ds:itemID="{A833E81E-9A7B-4B67-9388-657CE26153BB}">
  <ds:schemaRefs/>
</ds:datastoreItem>
</file>

<file path=customXml/itemProps51.xml><?xml version="1.0" encoding="utf-8"?>
<ds:datastoreItem xmlns:ds="http://schemas.openxmlformats.org/officeDocument/2006/customXml" ds:itemID="{E4B831A8-E409-4D73-81C9-4206159111FA}">
  <ds:schemaRefs/>
</ds:datastoreItem>
</file>

<file path=customXml/itemProps52.xml><?xml version="1.0" encoding="utf-8"?>
<ds:datastoreItem xmlns:ds="http://schemas.openxmlformats.org/officeDocument/2006/customXml" ds:itemID="{80B5EA5C-F6DD-49F0-BBFC-B8CC4211C71E}">
  <ds:schemaRefs/>
</ds:datastoreItem>
</file>

<file path=customXml/itemProps53.xml><?xml version="1.0" encoding="utf-8"?>
<ds:datastoreItem xmlns:ds="http://schemas.openxmlformats.org/officeDocument/2006/customXml" ds:itemID="{9F6EF8AE-0BDF-4DC1-86D8-A6E4472C4853}">
  <ds:schemaRefs/>
</ds:datastoreItem>
</file>

<file path=customXml/itemProps54.xml><?xml version="1.0" encoding="utf-8"?>
<ds:datastoreItem xmlns:ds="http://schemas.openxmlformats.org/officeDocument/2006/customXml" ds:itemID="{093AD19B-0A7C-47B3-9CF7-423421405FAB}">
  <ds:schemaRefs/>
</ds:datastoreItem>
</file>

<file path=customXml/itemProps55.xml><?xml version="1.0" encoding="utf-8"?>
<ds:datastoreItem xmlns:ds="http://schemas.openxmlformats.org/officeDocument/2006/customXml" ds:itemID="{57560A6E-517E-4335-97B7-47CAD0931A26}">
  <ds:schemaRefs/>
</ds:datastoreItem>
</file>

<file path=customXml/itemProps56.xml><?xml version="1.0" encoding="utf-8"?>
<ds:datastoreItem xmlns:ds="http://schemas.openxmlformats.org/officeDocument/2006/customXml" ds:itemID="{7C4FFD89-84F6-4D22-ABAA-4431859BD49A}">
  <ds:schemaRefs/>
</ds:datastoreItem>
</file>

<file path=customXml/itemProps57.xml><?xml version="1.0" encoding="utf-8"?>
<ds:datastoreItem xmlns:ds="http://schemas.openxmlformats.org/officeDocument/2006/customXml" ds:itemID="{8AC68D0F-E3C3-4E04-BB8B-5353ADEA7408}">
  <ds:schemaRefs/>
</ds:datastoreItem>
</file>

<file path=customXml/itemProps58.xml><?xml version="1.0" encoding="utf-8"?>
<ds:datastoreItem xmlns:ds="http://schemas.openxmlformats.org/officeDocument/2006/customXml" ds:itemID="{2D61ADF1-92E6-429F-95CB-D9AF46D042A1}">
  <ds:schemaRefs/>
</ds:datastoreItem>
</file>

<file path=customXml/itemProps59.xml><?xml version="1.0" encoding="utf-8"?>
<ds:datastoreItem xmlns:ds="http://schemas.openxmlformats.org/officeDocument/2006/customXml" ds:itemID="{D87F2F99-E6E5-4F39-B81D-DCDBFDD752D8}">
  <ds:schemaRefs/>
</ds:datastoreItem>
</file>

<file path=customXml/itemProps6.xml><?xml version="1.0" encoding="utf-8"?>
<ds:datastoreItem xmlns:ds="http://schemas.openxmlformats.org/officeDocument/2006/customXml" ds:itemID="{11FAAC39-0A3A-4CC2-A9C1-60940B78AE17}">
  <ds:schemaRefs/>
</ds:datastoreItem>
</file>

<file path=customXml/itemProps60.xml><?xml version="1.0" encoding="utf-8"?>
<ds:datastoreItem xmlns:ds="http://schemas.openxmlformats.org/officeDocument/2006/customXml" ds:itemID="{3FA47A7F-B822-4947-9FF9-22D019680C5D}">
  <ds:schemaRefs/>
</ds:datastoreItem>
</file>

<file path=customXml/itemProps61.xml><?xml version="1.0" encoding="utf-8"?>
<ds:datastoreItem xmlns:ds="http://schemas.openxmlformats.org/officeDocument/2006/customXml" ds:itemID="{85068F28-D245-4503-8574-6801C845B60E}">
  <ds:schemaRefs/>
</ds:datastoreItem>
</file>

<file path=customXml/itemProps62.xml><?xml version="1.0" encoding="utf-8"?>
<ds:datastoreItem xmlns:ds="http://schemas.openxmlformats.org/officeDocument/2006/customXml" ds:itemID="{244F83EB-6EE9-4CA6-A818-1BB6952C6A85}">
  <ds:schemaRefs/>
</ds:datastoreItem>
</file>

<file path=customXml/itemProps63.xml><?xml version="1.0" encoding="utf-8"?>
<ds:datastoreItem xmlns:ds="http://schemas.openxmlformats.org/officeDocument/2006/customXml" ds:itemID="{219083AD-E8E8-46BC-865E-5E1B57D54434}">
  <ds:schemaRefs/>
</ds:datastoreItem>
</file>

<file path=customXml/itemProps64.xml><?xml version="1.0" encoding="utf-8"?>
<ds:datastoreItem xmlns:ds="http://schemas.openxmlformats.org/officeDocument/2006/customXml" ds:itemID="{B0D3CF1D-9E9C-4C7E-847E-FC9F243D776B}">
  <ds:schemaRefs/>
</ds:datastoreItem>
</file>

<file path=customXml/itemProps65.xml><?xml version="1.0" encoding="utf-8"?>
<ds:datastoreItem xmlns:ds="http://schemas.openxmlformats.org/officeDocument/2006/customXml" ds:itemID="{B573C115-81AC-40CD-BFB7-E78F406EA4C0}">
  <ds:schemaRefs/>
</ds:datastoreItem>
</file>

<file path=customXml/itemProps66.xml><?xml version="1.0" encoding="utf-8"?>
<ds:datastoreItem xmlns:ds="http://schemas.openxmlformats.org/officeDocument/2006/customXml" ds:itemID="{01D8552C-BF37-4247-B2CF-F572E331BD0C}">
  <ds:schemaRefs/>
</ds:datastoreItem>
</file>

<file path=customXml/itemProps67.xml><?xml version="1.0" encoding="utf-8"?>
<ds:datastoreItem xmlns:ds="http://schemas.openxmlformats.org/officeDocument/2006/customXml" ds:itemID="{3D37CA08-FDAF-419E-B627-C7D5598E9BC0}">
  <ds:schemaRefs/>
</ds:datastoreItem>
</file>

<file path=customXml/itemProps68.xml><?xml version="1.0" encoding="utf-8"?>
<ds:datastoreItem xmlns:ds="http://schemas.openxmlformats.org/officeDocument/2006/customXml" ds:itemID="{A75968B1-A923-4687-812F-4B99E35BAFBF}">
  <ds:schemaRefs/>
</ds:datastoreItem>
</file>

<file path=customXml/itemProps69.xml><?xml version="1.0" encoding="utf-8"?>
<ds:datastoreItem xmlns:ds="http://schemas.openxmlformats.org/officeDocument/2006/customXml" ds:itemID="{7DA9E315-E40E-4CF4-98DD-8C8AD6A15CD2}">
  <ds:schemaRefs/>
</ds:datastoreItem>
</file>

<file path=customXml/itemProps7.xml><?xml version="1.0" encoding="utf-8"?>
<ds:datastoreItem xmlns:ds="http://schemas.openxmlformats.org/officeDocument/2006/customXml" ds:itemID="{7FDBE335-7367-4DCC-8253-625828889D47}">
  <ds:schemaRefs/>
</ds:datastoreItem>
</file>

<file path=customXml/itemProps70.xml><?xml version="1.0" encoding="utf-8"?>
<ds:datastoreItem xmlns:ds="http://schemas.openxmlformats.org/officeDocument/2006/customXml" ds:itemID="{6C3D5F19-19EC-4576-945C-33124F4EC53F}">
  <ds:schemaRefs/>
</ds:datastoreItem>
</file>

<file path=customXml/itemProps8.xml><?xml version="1.0" encoding="utf-8"?>
<ds:datastoreItem xmlns:ds="http://schemas.openxmlformats.org/officeDocument/2006/customXml" ds:itemID="{8855F193-4CAF-48FC-9689-EB62A9E74CA8}">
  <ds:schemaRefs/>
</ds:datastoreItem>
</file>

<file path=customXml/itemProps9.xml><?xml version="1.0" encoding="utf-8"?>
<ds:datastoreItem xmlns:ds="http://schemas.openxmlformats.org/officeDocument/2006/customXml" ds:itemID="{887FCBCA-3073-4D2F-A5E7-8D3BE80018A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39561</TotalTime>
  <Words>1381</Words>
  <Application>Microsoft Office PowerPoint</Application>
  <PresentationFormat>Custom</PresentationFormat>
  <Paragraphs>288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Arial</vt:lpstr>
      <vt:lpstr>Arial (Body)</vt:lpstr>
      <vt:lpstr>Cambria Math</vt:lpstr>
      <vt:lpstr>SFRM2074</vt:lpstr>
      <vt:lpstr>Verdana</vt:lpstr>
      <vt:lpstr>Blank</vt:lpstr>
      <vt:lpstr>PowerPoint Presentation</vt:lpstr>
      <vt:lpstr>Velocity-space tomography of fast-ion distribution functions in JET using ICRF physics as physics-informed regularisation</vt:lpstr>
      <vt:lpstr>Reconstructing the fast-ion distribution function</vt:lpstr>
      <vt:lpstr>PowerPoint Presentation</vt:lpstr>
      <vt:lpstr>Physics-informed prior information</vt:lpstr>
      <vt:lpstr>Evolution of fast-ion distribution function</vt:lpstr>
      <vt:lpstr>Evolution of fast-ion distribution function</vt:lpstr>
      <vt:lpstr>Evolution of fast-ion distribution function</vt:lpstr>
      <vt:lpstr>Evolution of fast-ion distribution function</vt:lpstr>
      <vt:lpstr>Evolution of fast-ion distribution function</vt:lpstr>
      <vt:lpstr>ICRF regularisation</vt:lpstr>
      <vt:lpstr>ICRF regularisation</vt:lpstr>
      <vt:lpstr>ICRF streamlines</vt:lpstr>
      <vt:lpstr>ICRF streamlines</vt:lpstr>
      <vt:lpstr>ICRF regularisation matrix</vt:lpstr>
      <vt:lpstr>Experimental setup and reconstructions</vt:lpstr>
      <vt:lpstr>PowerPoint Presentation</vt:lpstr>
      <vt:lpstr>Nuclear reactions observed:  (_1^2)D+(_1^2)D→(_2^3)He+n(2.45 MeV)  (_1^2)D+(_4^9)Be→(_5^10)B^∗ +n (_5^10)B^∗ →(_5^10)B+γ(2.868 MeV)  (_1^2)D+(_4^9)Be→(_4^10)〖Be〗^∗ +(_1^1)H (_4^10)〖Be〗^∗ →(_e^10)Be+γ(3.367 MeV) </vt:lpstr>
      <vt:lpstr>On-axis resonance experiment</vt:lpstr>
      <vt:lpstr>Reconstructions</vt:lpstr>
      <vt:lpstr>Off-axis resonance experiment</vt:lpstr>
      <vt:lpstr>Reconstructions with collision and ICRF physics</vt:lpstr>
      <vt:lpstr>Reconstructions with collision and ICRF physics</vt:lpstr>
      <vt:lpstr>Conclusions</vt:lpstr>
      <vt:lpstr>Extra slides</vt:lpstr>
      <vt:lpstr>Regularisation parameter scan #86459, 1st order Tikhonov</vt:lpstr>
      <vt:lpstr>Regularisation parameter scan #86459, Collision- and ICRF-physics priors</vt:lpstr>
      <vt:lpstr>Regularisation parameter scan #95679, 1st order Tikhonov</vt:lpstr>
      <vt:lpstr>Regularisation parameter scan #95679, Collision- and ICRF-physics priors</vt:lpstr>
      <vt:lpstr>Evolution of fast-ion distribution function</vt:lpstr>
      <vt:lpstr>Collision-physics regularisation</vt:lpstr>
      <vt:lpstr>Collision-physics regularisation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Mads Rud Larsen</dc:creator>
  <cp:lastModifiedBy>Mads Rud Larsen</cp:lastModifiedBy>
  <cp:revision>283</cp:revision>
  <dcterms:created xsi:type="dcterms:W3CDTF">2024-10-09T06:22:50Z</dcterms:created>
  <dcterms:modified xsi:type="dcterms:W3CDTF">2025-03-21T14:43:59Z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enantId">
    <vt:lpwstr>dtu</vt:lpwstr>
  </property>
  <property fmtid="{D5CDD505-2E9C-101B-9397-08002B2CF9AE}" pid="4" name="TemplafyTemplateId">
    <vt:lpwstr>636784030496976655</vt:lpwstr>
  </property>
  <property fmtid="{D5CDD505-2E9C-101B-9397-08002B2CF9AE}" pid="5" name="TemplafyUserProfileId">
    <vt:lpwstr>636838302414865013</vt:lpwstr>
  </property>
  <property fmtid="{D5CDD505-2E9C-101B-9397-08002B2CF9AE}" pid="6" name="TemplafyLanguageCode">
    <vt:lpwstr>en-GB</vt:lpwstr>
  </property>
</Properties>
</file>